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7" r:id="rId5"/>
    <p:sldMasterId id="2147483679" r:id="rId6"/>
    <p:sldMasterId id="2147483662" r:id="rId7"/>
    <p:sldMasterId id="2147483699" r:id="rId8"/>
    <p:sldMasterId id="2147483714" r:id="rId9"/>
    <p:sldMasterId id="2147483745" r:id="rId10"/>
    <p:sldMasterId id="2147483752" r:id="rId11"/>
    <p:sldMasterId id="2147483771" r:id="rId12"/>
    <p:sldMasterId id="2147483787" r:id="rId13"/>
    <p:sldMasterId id="2147483795" r:id="rId14"/>
    <p:sldMasterId id="2147483810" r:id="rId15"/>
    <p:sldMasterId id="2147483821" r:id="rId16"/>
    <p:sldMasterId id="2147483833" r:id="rId17"/>
    <p:sldMasterId id="2147483838" r:id="rId18"/>
  </p:sldMasterIdLst>
  <p:notesMasterIdLst>
    <p:notesMasterId r:id="rId29"/>
  </p:notesMasterIdLst>
  <p:sldIdLst>
    <p:sldId id="376" r:id="rId19"/>
    <p:sldId id="377" r:id="rId20"/>
    <p:sldId id="367" r:id="rId21"/>
    <p:sldId id="371" r:id="rId22"/>
    <p:sldId id="372" r:id="rId23"/>
    <p:sldId id="381" r:id="rId24"/>
    <p:sldId id="373" r:id="rId25"/>
    <p:sldId id="380" r:id="rId26"/>
    <p:sldId id="379" r:id="rId27"/>
    <p:sldId id="378" r:id="rId28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74" userDrawn="1">
          <p15:clr>
            <a:srgbClr val="A4A3A4"/>
          </p15:clr>
        </p15:guide>
        <p15:guide id="4" pos="942" userDrawn="1">
          <p15:clr>
            <a:srgbClr val="A4A3A4"/>
          </p15:clr>
        </p15:guide>
        <p15:guide id="5" orient="horz" pos="1535">
          <p15:clr>
            <a:srgbClr val="A4A3A4"/>
          </p15:clr>
        </p15:guide>
        <p15:guide id="6" pos="74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5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5" autoAdjust="0"/>
    <p:restoredTop sz="64496" autoAdjust="0"/>
  </p:normalViewPr>
  <p:slideViewPr>
    <p:cSldViewPr snapToGrid="0">
      <p:cViewPr>
        <p:scale>
          <a:sx n="66" d="100"/>
          <a:sy n="66" d="100"/>
        </p:scale>
        <p:origin x="-516" y="-140"/>
      </p:cViewPr>
      <p:guideLst>
        <p:guide orient="horz" pos="2160"/>
        <p:guide orient="horz" pos="1674"/>
        <p:guide orient="horz" pos="1535"/>
        <p:guide pos="3840"/>
        <p:guide pos="942"/>
        <p:guide pos="74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678" y="7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276B978E-627B-4CA1-8882-283B11670EDB}" type="datetimeFigureOut">
              <a:rPr lang="nl-NL" smtClean="0"/>
              <a:t>16-9-2016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12F8B99C-00E5-4454-8541-C53980D8A5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9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B99C-00E5-4454-8541-C53980D8A55E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3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7661" indent="-17766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Aegon USA was formed in 1989 bringing together three insurance groups owned by Aegon N.V.: </a:t>
            </a:r>
          </a:p>
          <a:p>
            <a:pPr marL="651421" lvl="2" indent="-177661">
              <a:buFont typeface="Arial" panose="020B0604020202020204" pitchFamily="34" charset="0"/>
              <a:buChar char="‾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Investors (Cedar Rapids), </a:t>
            </a:r>
          </a:p>
          <a:p>
            <a:pPr marL="651421" lvl="2" indent="-177661">
              <a:buFont typeface="Arial" panose="020B0604020202020204" pitchFamily="34" charset="0"/>
              <a:buChar char="‾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Monumental Life (Baltimore), </a:t>
            </a:r>
          </a:p>
          <a:p>
            <a:pPr marL="651421" lvl="2" indent="-177661">
              <a:buFont typeface="Arial" panose="020B0604020202020204" pitchFamily="34" charset="0"/>
              <a:buChar char="‾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National Old Line (Little Rock).</a:t>
            </a:r>
          </a:p>
          <a:p>
            <a:pPr marL="177661" indent="-17766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Aegon USA has grouped its various businesses under a single brand name: 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Transamerica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7661" indent="-177661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Transamerica’s roots date back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early 1900s.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661" indent="-177661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Important US acquisitions in the last 19 years:</a:t>
            </a:r>
          </a:p>
          <a:p>
            <a:pPr marL="651421" lvl="2" indent="-177661">
              <a:buFont typeface="Arial" panose="020B0604020202020204" pitchFamily="34" charset="0"/>
              <a:buChar char="‾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Providian in 1997</a:t>
            </a:r>
          </a:p>
          <a:p>
            <a:pPr marL="651421" lvl="2" indent="-177661">
              <a:buFont typeface="Arial" panose="020B0604020202020204" pitchFamily="34" charset="0"/>
              <a:buChar char="‾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Transamerica in 1999</a:t>
            </a:r>
          </a:p>
          <a:p>
            <a:pPr marL="651421" lvl="2" indent="-177661">
              <a:buFont typeface="Arial" panose="020B0604020202020204" pitchFamily="34" charset="0"/>
              <a:buChar char="‾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JC Penney in 2001</a:t>
            </a:r>
          </a:p>
          <a:p>
            <a:pPr marL="651421" lvl="2" indent="-177661">
              <a:buFont typeface="Arial" panose="020B0604020202020204" pitchFamily="34" charset="0"/>
              <a:buChar char="‾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Merrill Lynch Life in 2007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661" indent="-177661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business in the Americas is focused on helping its customers build a future they can count on.</a:t>
            </a:r>
          </a:p>
          <a:p>
            <a:pPr marL="177661" indent="-17766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Transamerica’s key businesses are life insurance, investments and retirement. </a:t>
            </a:r>
          </a:p>
          <a:p>
            <a:pPr marL="177661" indent="-177661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US, Transamerica is one of the top 10 of largest providers of variable annuities, universal life and term life.</a:t>
            </a:r>
          </a:p>
          <a:p>
            <a:pPr marL="177661" indent="-177661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Aegon in the Americas has  approximately 12,700 employees.</a:t>
            </a:r>
          </a:p>
          <a:p>
            <a:pPr marL="177661" indent="-17766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Transamerica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sponsored PGA two-time major winner Zach Johnson since 2004, as well as various professional athletes in golf, soccer and endurance events. Transamerica became the shirt sponsor for the Colorado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Rapids of Major League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Soccer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2015.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B99C-00E5-4454-8541-C53980D8A55E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B99C-00E5-4454-8541-C53980D8A55E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 hasCustomPrompt="1"/>
          </p:nvPr>
        </p:nvSpPr>
        <p:spPr>
          <a:xfrm>
            <a:off x="1212359" y="1390049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cxnSp>
        <p:nvCxnSpPr>
          <p:cNvPr id="15" name="Straight Connector 59"/>
          <p:cNvCxnSpPr/>
          <p:nvPr userDrawn="1"/>
        </p:nvCxnSpPr>
        <p:spPr>
          <a:xfrm>
            <a:off x="4067557" y="1349409"/>
            <a:ext cx="27200" cy="449259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tekst 37"/>
          <p:cNvSpPr>
            <a:spLocks noGrp="1"/>
          </p:cNvSpPr>
          <p:nvPr>
            <p:ph type="body" sz="quarter" idx="12" hasCustomPrompt="1"/>
          </p:nvPr>
        </p:nvSpPr>
        <p:spPr>
          <a:xfrm>
            <a:off x="1212359" y="2203787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cxnSp>
        <p:nvCxnSpPr>
          <p:cNvPr id="52" name="Straight Connector 59"/>
          <p:cNvCxnSpPr/>
          <p:nvPr userDrawn="1"/>
        </p:nvCxnSpPr>
        <p:spPr>
          <a:xfrm>
            <a:off x="7897494" y="1349409"/>
            <a:ext cx="27200" cy="449259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ijdelijke aanduiding voor tekst 71"/>
          <p:cNvSpPr>
            <a:spLocks noGrp="1"/>
          </p:cNvSpPr>
          <p:nvPr>
            <p:ph type="body" sz="quarter" idx="37" hasCustomPrompt="1"/>
          </p:nvPr>
        </p:nvSpPr>
        <p:spPr>
          <a:xfrm>
            <a:off x="479425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 hasCustomPrompt="1"/>
          </p:nvPr>
        </p:nvSpPr>
        <p:spPr>
          <a:xfrm>
            <a:off x="1212359" y="2780586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 hasCustomPrompt="1"/>
          </p:nvPr>
        </p:nvSpPr>
        <p:spPr>
          <a:xfrm>
            <a:off x="1212359" y="3594324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 hasCustomPrompt="1"/>
          </p:nvPr>
        </p:nvSpPr>
        <p:spPr>
          <a:xfrm>
            <a:off x="479425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 hasCustomPrompt="1"/>
          </p:nvPr>
        </p:nvSpPr>
        <p:spPr>
          <a:xfrm>
            <a:off x="1212359" y="4171123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 hasCustomPrompt="1"/>
          </p:nvPr>
        </p:nvSpPr>
        <p:spPr>
          <a:xfrm>
            <a:off x="1212359" y="4984861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479425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9" name="Tijdelijke aanduiding voor tekst 35"/>
          <p:cNvSpPr>
            <a:spLocks noGrp="1"/>
          </p:cNvSpPr>
          <p:nvPr>
            <p:ph type="body" sz="quarter" idx="44" hasCustomPrompt="1"/>
          </p:nvPr>
        </p:nvSpPr>
        <p:spPr>
          <a:xfrm>
            <a:off x="4982809" y="1390049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0" name="Tijdelijke aanduiding voor tekst 37"/>
          <p:cNvSpPr>
            <a:spLocks noGrp="1"/>
          </p:cNvSpPr>
          <p:nvPr>
            <p:ph type="body" sz="quarter" idx="45" hasCustomPrompt="1"/>
          </p:nvPr>
        </p:nvSpPr>
        <p:spPr>
          <a:xfrm>
            <a:off x="4982809" y="2203787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1" name="Tijdelijke aanduiding voor tekst 71"/>
          <p:cNvSpPr>
            <a:spLocks noGrp="1"/>
          </p:cNvSpPr>
          <p:nvPr>
            <p:ph type="body" sz="quarter" idx="46" hasCustomPrompt="1"/>
          </p:nvPr>
        </p:nvSpPr>
        <p:spPr>
          <a:xfrm>
            <a:off x="4249875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2" name="Tijdelijke aanduiding voor tekst 35"/>
          <p:cNvSpPr>
            <a:spLocks noGrp="1"/>
          </p:cNvSpPr>
          <p:nvPr>
            <p:ph type="body" sz="quarter" idx="47" hasCustomPrompt="1"/>
          </p:nvPr>
        </p:nvSpPr>
        <p:spPr>
          <a:xfrm>
            <a:off x="4982809" y="2780586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3" name="Tijdelijke aanduiding voor tekst 37"/>
          <p:cNvSpPr>
            <a:spLocks noGrp="1"/>
          </p:cNvSpPr>
          <p:nvPr>
            <p:ph type="body" sz="quarter" idx="48" hasCustomPrompt="1"/>
          </p:nvPr>
        </p:nvSpPr>
        <p:spPr>
          <a:xfrm>
            <a:off x="4982809" y="3594324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4" name="Tijdelijke aanduiding voor tekst 71"/>
          <p:cNvSpPr>
            <a:spLocks noGrp="1"/>
          </p:cNvSpPr>
          <p:nvPr>
            <p:ph type="body" sz="quarter" idx="49" hasCustomPrompt="1"/>
          </p:nvPr>
        </p:nvSpPr>
        <p:spPr>
          <a:xfrm>
            <a:off x="4249875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5" name="Tijdelijke aanduiding voor tekst 35"/>
          <p:cNvSpPr>
            <a:spLocks noGrp="1"/>
          </p:cNvSpPr>
          <p:nvPr>
            <p:ph type="body" sz="quarter" idx="50" hasCustomPrompt="1"/>
          </p:nvPr>
        </p:nvSpPr>
        <p:spPr>
          <a:xfrm>
            <a:off x="4982809" y="4171123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6" name="Tijdelijke aanduiding voor tekst 37"/>
          <p:cNvSpPr>
            <a:spLocks noGrp="1"/>
          </p:cNvSpPr>
          <p:nvPr>
            <p:ph type="body" sz="quarter" idx="51" hasCustomPrompt="1"/>
          </p:nvPr>
        </p:nvSpPr>
        <p:spPr>
          <a:xfrm>
            <a:off x="4982809" y="4984861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7" name="Tijdelijke aanduiding voor tekst 71"/>
          <p:cNvSpPr>
            <a:spLocks noGrp="1"/>
          </p:cNvSpPr>
          <p:nvPr>
            <p:ph type="body" sz="quarter" idx="52" hasCustomPrompt="1"/>
          </p:nvPr>
        </p:nvSpPr>
        <p:spPr>
          <a:xfrm>
            <a:off x="4249875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8" name="Tijdelijke aanduiding voor tekst 35"/>
          <p:cNvSpPr>
            <a:spLocks noGrp="1"/>
          </p:cNvSpPr>
          <p:nvPr>
            <p:ph type="body" sz="quarter" idx="53" hasCustomPrompt="1"/>
          </p:nvPr>
        </p:nvSpPr>
        <p:spPr>
          <a:xfrm>
            <a:off x="8812747" y="1390049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9" name="Tijdelijke aanduiding voor tekst 37"/>
          <p:cNvSpPr>
            <a:spLocks noGrp="1"/>
          </p:cNvSpPr>
          <p:nvPr>
            <p:ph type="body" sz="quarter" idx="54" hasCustomPrompt="1"/>
          </p:nvPr>
        </p:nvSpPr>
        <p:spPr>
          <a:xfrm>
            <a:off x="8812747" y="2203787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90" name="Tijdelijke aanduiding voor tekst 71"/>
          <p:cNvSpPr>
            <a:spLocks noGrp="1"/>
          </p:cNvSpPr>
          <p:nvPr>
            <p:ph type="body" sz="quarter" idx="55" hasCustomPrompt="1"/>
          </p:nvPr>
        </p:nvSpPr>
        <p:spPr>
          <a:xfrm>
            <a:off x="8079813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91" name="Tijdelijke aanduiding voor tekst 35"/>
          <p:cNvSpPr>
            <a:spLocks noGrp="1"/>
          </p:cNvSpPr>
          <p:nvPr>
            <p:ph type="body" sz="quarter" idx="56" hasCustomPrompt="1"/>
          </p:nvPr>
        </p:nvSpPr>
        <p:spPr>
          <a:xfrm>
            <a:off x="8812747" y="2780586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2" name="Tijdelijke aanduiding voor tekst 37"/>
          <p:cNvSpPr>
            <a:spLocks noGrp="1"/>
          </p:cNvSpPr>
          <p:nvPr>
            <p:ph type="body" sz="quarter" idx="57" hasCustomPrompt="1"/>
          </p:nvPr>
        </p:nvSpPr>
        <p:spPr>
          <a:xfrm>
            <a:off x="8812747" y="3594324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93" name="Tijdelijke aanduiding voor tekst 71"/>
          <p:cNvSpPr>
            <a:spLocks noGrp="1"/>
          </p:cNvSpPr>
          <p:nvPr>
            <p:ph type="body" sz="quarter" idx="58" hasCustomPrompt="1"/>
          </p:nvPr>
        </p:nvSpPr>
        <p:spPr>
          <a:xfrm>
            <a:off x="8079813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94" name="Tijdelijke aanduiding voor tekst 35"/>
          <p:cNvSpPr>
            <a:spLocks noGrp="1"/>
          </p:cNvSpPr>
          <p:nvPr>
            <p:ph type="body" sz="quarter" idx="59" hasCustomPrompt="1"/>
          </p:nvPr>
        </p:nvSpPr>
        <p:spPr>
          <a:xfrm>
            <a:off x="8812747" y="4171123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5" name="Tijdelijke aanduiding voor tekst 37"/>
          <p:cNvSpPr>
            <a:spLocks noGrp="1"/>
          </p:cNvSpPr>
          <p:nvPr>
            <p:ph type="body" sz="quarter" idx="60" hasCustomPrompt="1"/>
          </p:nvPr>
        </p:nvSpPr>
        <p:spPr>
          <a:xfrm>
            <a:off x="8812747" y="4984861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96" name="Tijdelijke aanduiding voor tekst 71"/>
          <p:cNvSpPr>
            <a:spLocks noGrp="1"/>
          </p:cNvSpPr>
          <p:nvPr>
            <p:ph type="body" sz="quarter" idx="61" hasCustomPrompt="1"/>
          </p:nvPr>
        </p:nvSpPr>
        <p:spPr>
          <a:xfrm>
            <a:off x="8079813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3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6225988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6225988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28982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447357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77520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pic>
        <p:nvPicPr>
          <p:cNvPr id="13" name="Picture 2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21" y="2291025"/>
            <a:ext cx="4915097" cy="3567164"/>
          </a:xfrm>
          <a:prstGeom prst="rect">
            <a:avLst/>
          </a:prstGeom>
        </p:spPr>
      </p:pic>
      <p:sp>
        <p:nvSpPr>
          <p:cNvPr id="15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481943"/>
            <a:ext cx="4084319" cy="3094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on the icon to insert image</a:t>
            </a:r>
            <a:endParaRPr lang="en-US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5994400" y="1773238"/>
            <a:ext cx="5405438" cy="409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197600" y="1930400"/>
            <a:ext cx="5038725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3525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447357" y="1773238"/>
            <a:ext cx="5547043" cy="4094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60164" y="1930400"/>
            <a:ext cx="5170723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-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28982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447357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201965" y="2080060"/>
            <a:ext cx="3443264" cy="3431160"/>
            <a:chOff x="8555490" y="4136840"/>
            <a:chExt cx="7232667" cy="7207240"/>
          </a:xfrm>
        </p:grpSpPr>
        <p:sp>
          <p:nvSpPr>
            <p:cNvPr id="5" name="Pie 45"/>
            <p:cNvSpPr/>
            <p:nvPr userDrawn="1"/>
          </p:nvSpPr>
          <p:spPr>
            <a:xfrm>
              <a:off x="8555491" y="4159929"/>
              <a:ext cx="3539375" cy="3538914"/>
            </a:xfrm>
            <a:prstGeom prst="pieWedg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 userDrawn="1"/>
          </p:nvSpPr>
          <p:spPr>
            <a:xfrm>
              <a:off x="9507484" y="494245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8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S</a:t>
              </a:r>
            </a:p>
          </p:txBody>
        </p:sp>
        <p:sp>
          <p:nvSpPr>
            <p:cNvPr id="8" name="Pie 48"/>
            <p:cNvSpPr/>
            <p:nvPr userDrawn="1"/>
          </p:nvSpPr>
          <p:spPr>
            <a:xfrm rot="5400000">
              <a:off x="12249012" y="4136609"/>
              <a:ext cx="3538914" cy="3539375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51"/>
            <p:cNvSpPr/>
            <p:nvPr userDrawn="1"/>
          </p:nvSpPr>
          <p:spPr>
            <a:xfrm rot="16200000">
              <a:off x="8555721" y="7804935"/>
              <a:ext cx="3538914" cy="3539375"/>
            </a:xfrm>
            <a:prstGeom prst="pieWed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54"/>
            <p:cNvSpPr/>
            <p:nvPr userDrawn="1"/>
          </p:nvSpPr>
          <p:spPr>
            <a:xfrm rot="10800000">
              <a:off x="12248782" y="7791653"/>
              <a:ext cx="3539375" cy="3538914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56"/>
            <p:cNvSpPr/>
            <p:nvPr userDrawn="1"/>
          </p:nvSpPr>
          <p:spPr>
            <a:xfrm>
              <a:off x="11553132" y="699791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57"/>
            <p:cNvSpPr/>
            <p:nvPr userDrawn="1"/>
          </p:nvSpPr>
          <p:spPr>
            <a:xfrm rot="10800000">
              <a:off x="11553132" y="740656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ie 4"/>
            <p:cNvSpPr/>
            <p:nvPr userDrawn="1"/>
          </p:nvSpPr>
          <p:spPr>
            <a:xfrm>
              <a:off x="9479262" y="806920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O</a:t>
              </a:r>
            </a:p>
          </p:txBody>
        </p:sp>
        <p:sp>
          <p:nvSpPr>
            <p:cNvPr id="14" name="Pie 4"/>
            <p:cNvSpPr/>
            <p:nvPr userDrawn="1"/>
          </p:nvSpPr>
          <p:spPr>
            <a:xfrm>
              <a:off x="12357886" y="4949276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W</a:t>
              </a:r>
            </a:p>
          </p:txBody>
        </p:sp>
        <p:sp>
          <p:nvSpPr>
            <p:cNvPr id="15" name="Pie 4"/>
            <p:cNvSpPr/>
            <p:nvPr userDrawn="1"/>
          </p:nvSpPr>
          <p:spPr>
            <a:xfrm>
              <a:off x="12428531" y="8173292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T</a:t>
              </a:r>
            </a:p>
          </p:txBody>
        </p:sp>
      </p:grpSp>
      <p:sp>
        <p:nvSpPr>
          <p:cNvPr id="16" name="Ovaal 15"/>
          <p:cNvSpPr/>
          <p:nvPr userDrawn="1"/>
        </p:nvSpPr>
        <p:spPr>
          <a:xfrm>
            <a:off x="579438" y="1789214"/>
            <a:ext cx="811746" cy="811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64"/>
          <p:cNvSpPr txBox="1"/>
          <p:nvPr userDrawn="1"/>
        </p:nvSpPr>
        <p:spPr>
          <a:xfrm>
            <a:off x="1401344" y="1783398"/>
            <a:ext cx="2929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STRENGHTS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STERKE PUNTEN</a:t>
            </a:r>
          </a:p>
        </p:txBody>
      </p:sp>
      <p:sp>
        <p:nvSpPr>
          <p:cNvPr id="21" name="TextBox 65"/>
          <p:cNvSpPr txBox="1"/>
          <p:nvPr userDrawn="1"/>
        </p:nvSpPr>
        <p:spPr>
          <a:xfrm>
            <a:off x="1404075" y="4217776"/>
            <a:ext cx="2648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OPPORTUNITIES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KANSEN</a:t>
            </a:r>
          </a:p>
        </p:txBody>
      </p:sp>
      <p:sp>
        <p:nvSpPr>
          <p:cNvPr id="22" name="TextBox 66"/>
          <p:cNvSpPr txBox="1"/>
          <p:nvPr userDrawn="1"/>
        </p:nvSpPr>
        <p:spPr>
          <a:xfrm>
            <a:off x="8011647" y="1783398"/>
            <a:ext cx="24081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WEAKNESS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ZWAKTES</a:t>
            </a:r>
          </a:p>
        </p:txBody>
      </p:sp>
      <p:sp>
        <p:nvSpPr>
          <p:cNvPr id="23" name="TextBox 67"/>
          <p:cNvSpPr txBox="1"/>
          <p:nvPr userDrawn="1"/>
        </p:nvSpPr>
        <p:spPr>
          <a:xfrm>
            <a:off x="7730803" y="4217776"/>
            <a:ext cx="2688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Threats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BEDREIGINGEN</a:t>
            </a:r>
          </a:p>
        </p:txBody>
      </p:sp>
      <p:sp>
        <p:nvSpPr>
          <p:cNvPr id="25" name="Ovaal 24"/>
          <p:cNvSpPr/>
          <p:nvPr userDrawn="1"/>
        </p:nvSpPr>
        <p:spPr>
          <a:xfrm>
            <a:off x="579438" y="4188599"/>
            <a:ext cx="811746" cy="811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al 25"/>
          <p:cNvSpPr/>
          <p:nvPr userDrawn="1"/>
        </p:nvSpPr>
        <p:spPr>
          <a:xfrm>
            <a:off x="10504800" y="1789214"/>
            <a:ext cx="811746" cy="811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al 26"/>
          <p:cNvSpPr/>
          <p:nvPr userDrawn="1"/>
        </p:nvSpPr>
        <p:spPr>
          <a:xfrm>
            <a:off x="10504800" y="4188599"/>
            <a:ext cx="811746" cy="81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ijdelijke aanduiding voor tekst 28"/>
          <p:cNvSpPr>
            <a:spLocks noGrp="1"/>
          </p:cNvSpPr>
          <p:nvPr>
            <p:ph type="body" sz="quarter" idx="11" hasCustomPrompt="1"/>
          </p:nvPr>
        </p:nvSpPr>
        <p:spPr>
          <a:xfrm>
            <a:off x="1402397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strong points...</a:t>
            </a:r>
            <a:endParaRPr lang="en-US" dirty="0"/>
          </a:p>
        </p:txBody>
      </p:sp>
      <p:sp>
        <p:nvSpPr>
          <p:cNvPr id="30" name="Tijdelijke aanduiding voor tekst 28"/>
          <p:cNvSpPr>
            <a:spLocks noGrp="1"/>
          </p:cNvSpPr>
          <p:nvPr>
            <p:ph type="body" sz="quarter" idx="12" hasCustomPrompt="1"/>
          </p:nvPr>
        </p:nvSpPr>
        <p:spPr>
          <a:xfrm>
            <a:off x="1402397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opportunities...</a:t>
            </a:r>
            <a:endParaRPr lang="en-US" dirty="0"/>
          </a:p>
        </p:txBody>
      </p:sp>
      <p:sp>
        <p:nvSpPr>
          <p:cNvPr id="31" name="Tijdelijke aanduiding voor tekst 28"/>
          <p:cNvSpPr>
            <a:spLocks noGrp="1"/>
          </p:cNvSpPr>
          <p:nvPr>
            <p:ph type="body" sz="quarter" idx="13" hasCustomPrompt="1"/>
          </p:nvPr>
        </p:nvSpPr>
        <p:spPr>
          <a:xfrm>
            <a:off x="7696029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weaknesses…</a:t>
            </a:r>
            <a:endParaRPr lang="en-US" dirty="0"/>
          </a:p>
        </p:txBody>
      </p:sp>
      <p:sp>
        <p:nvSpPr>
          <p:cNvPr id="32" name="Tijdelijke aanduiding voor tekst 28"/>
          <p:cNvSpPr>
            <a:spLocks noGrp="1"/>
          </p:cNvSpPr>
          <p:nvPr>
            <p:ph type="body" sz="quarter" idx="14" hasCustomPrompt="1"/>
          </p:nvPr>
        </p:nvSpPr>
        <p:spPr>
          <a:xfrm>
            <a:off x="7696029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threats...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3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3277318" y="893762"/>
            <a:ext cx="5718742" cy="4920622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019266" y="1796421"/>
            <a:ext cx="4185603" cy="2605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2194560" y="700723"/>
            <a:ext cx="7884258" cy="6783914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3215040" y="1948821"/>
            <a:ext cx="5779322" cy="3583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185332" y="2333305"/>
            <a:ext cx="2418934" cy="2215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on the icon to add image</a:t>
            </a:r>
            <a:endParaRPr lang="en-US" dirty="0"/>
          </a:p>
        </p:txBody>
      </p:sp>
      <p:cxnSp>
        <p:nvCxnSpPr>
          <p:cNvPr id="12" name="Straight Connector 38"/>
          <p:cNvCxnSpPr/>
          <p:nvPr userDrawn="1"/>
        </p:nvCxnSpPr>
        <p:spPr>
          <a:xfrm>
            <a:off x="389344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135278" y="2333625"/>
            <a:ext cx="3576638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35278" y="2916238"/>
            <a:ext cx="3576638" cy="16319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Tell something about yourself…</a:t>
            </a:r>
            <a:endParaRPr lang="en-US" dirty="0"/>
          </a:p>
        </p:txBody>
      </p:sp>
      <p:cxnSp>
        <p:nvCxnSpPr>
          <p:cNvPr id="19" name="Straight Connector 38"/>
          <p:cNvCxnSpPr/>
          <p:nvPr userDrawn="1"/>
        </p:nvCxnSpPr>
        <p:spPr>
          <a:xfrm>
            <a:off x="798792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88584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24682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4110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6225988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28982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447357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77520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pic>
        <p:nvPicPr>
          <p:cNvPr id="13" name="Picture 2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21" y="2291025"/>
            <a:ext cx="4915097" cy="3567164"/>
          </a:xfrm>
          <a:prstGeom prst="rect">
            <a:avLst/>
          </a:prstGeom>
        </p:spPr>
      </p:pic>
      <p:sp>
        <p:nvSpPr>
          <p:cNvPr id="15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481943"/>
            <a:ext cx="4084319" cy="3094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on the icon to insert image</a:t>
            </a:r>
            <a:endParaRPr lang="en-US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5994400" y="1773238"/>
            <a:ext cx="5405438" cy="409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197600" y="1930400"/>
            <a:ext cx="5038725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3525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447357" y="1773238"/>
            <a:ext cx="5547043" cy="4094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60164" y="1930400"/>
            <a:ext cx="5170723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-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77520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201965" y="2080060"/>
            <a:ext cx="3443264" cy="3431160"/>
            <a:chOff x="8555490" y="4136840"/>
            <a:chExt cx="7232667" cy="7207240"/>
          </a:xfrm>
        </p:grpSpPr>
        <p:sp>
          <p:nvSpPr>
            <p:cNvPr id="5" name="Pie 45"/>
            <p:cNvSpPr/>
            <p:nvPr userDrawn="1"/>
          </p:nvSpPr>
          <p:spPr>
            <a:xfrm>
              <a:off x="8555491" y="4159929"/>
              <a:ext cx="3539375" cy="3538914"/>
            </a:xfrm>
            <a:prstGeom prst="pieWedg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 userDrawn="1"/>
          </p:nvSpPr>
          <p:spPr>
            <a:xfrm>
              <a:off x="9507484" y="494245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8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S</a:t>
              </a:r>
            </a:p>
          </p:txBody>
        </p:sp>
        <p:sp>
          <p:nvSpPr>
            <p:cNvPr id="8" name="Pie 48"/>
            <p:cNvSpPr/>
            <p:nvPr userDrawn="1"/>
          </p:nvSpPr>
          <p:spPr>
            <a:xfrm rot="5400000">
              <a:off x="12249012" y="4136609"/>
              <a:ext cx="3538914" cy="3539375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51"/>
            <p:cNvSpPr/>
            <p:nvPr userDrawn="1"/>
          </p:nvSpPr>
          <p:spPr>
            <a:xfrm rot="16200000">
              <a:off x="8555721" y="7804935"/>
              <a:ext cx="3538914" cy="3539375"/>
            </a:xfrm>
            <a:prstGeom prst="pieWed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54"/>
            <p:cNvSpPr/>
            <p:nvPr userDrawn="1"/>
          </p:nvSpPr>
          <p:spPr>
            <a:xfrm rot="10800000">
              <a:off x="12248782" y="7791653"/>
              <a:ext cx="3539375" cy="3538914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56"/>
            <p:cNvSpPr/>
            <p:nvPr userDrawn="1"/>
          </p:nvSpPr>
          <p:spPr>
            <a:xfrm>
              <a:off x="11553132" y="699791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57"/>
            <p:cNvSpPr/>
            <p:nvPr userDrawn="1"/>
          </p:nvSpPr>
          <p:spPr>
            <a:xfrm rot="10800000">
              <a:off x="11553132" y="740656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ie 4"/>
            <p:cNvSpPr/>
            <p:nvPr userDrawn="1"/>
          </p:nvSpPr>
          <p:spPr>
            <a:xfrm>
              <a:off x="9479262" y="806920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O</a:t>
              </a:r>
            </a:p>
          </p:txBody>
        </p:sp>
        <p:sp>
          <p:nvSpPr>
            <p:cNvPr id="14" name="Pie 4"/>
            <p:cNvSpPr/>
            <p:nvPr userDrawn="1"/>
          </p:nvSpPr>
          <p:spPr>
            <a:xfrm>
              <a:off x="12357886" y="4949276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W</a:t>
              </a:r>
            </a:p>
          </p:txBody>
        </p:sp>
        <p:sp>
          <p:nvSpPr>
            <p:cNvPr id="15" name="Pie 4"/>
            <p:cNvSpPr/>
            <p:nvPr userDrawn="1"/>
          </p:nvSpPr>
          <p:spPr>
            <a:xfrm>
              <a:off x="12428531" y="8173292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T</a:t>
              </a:r>
            </a:p>
          </p:txBody>
        </p:sp>
      </p:grpSp>
      <p:sp>
        <p:nvSpPr>
          <p:cNvPr id="16" name="Ovaal 15"/>
          <p:cNvSpPr/>
          <p:nvPr userDrawn="1"/>
        </p:nvSpPr>
        <p:spPr>
          <a:xfrm>
            <a:off x="579438" y="1789214"/>
            <a:ext cx="811746" cy="811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64"/>
          <p:cNvSpPr txBox="1"/>
          <p:nvPr userDrawn="1"/>
        </p:nvSpPr>
        <p:spPr>
          <a:xfrm>
            <a:off x="1401344" y="1783398"/>
            <a:ext cx="2929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STRENGHTS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STERKE PUNTEN</a:t>
            </a:r>
          </a:p>
        </p:txBody>
      </p:sp>
      <p:sp>
        <p:nvSpPr>
          <p:cNvPr id="21" name="TextBox 65"/>
          <p:cNvSpPr txBox="1"/>
          <p:nvPr userDrawn="1"/>
        </p:nvSpPr>
        <p:spPr>
          <a:xfrm>
            <a:off x="1404075" y="4217776"/>
            <a:ext cx="2648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OPPORTUNITIES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KANSEN</a:t>
            </a:r>
          </a:p>
        </p:txBody>
      </p:sp>
      <p:sp>
        <p:nvSpPr>
          <p:cNvPr id="22" name="TextBox 66"/>
          <p:cNvSpPr txBox="1"/>
          <p:nvPr userDrawn="1"/>
        </p:nvSpPr>
        <p:spPr>
          <a:xfrm>
            <a:off x="8011647" y="1783398"/>
            <a:ext cx="24081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WEAKNESS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ZWAKTES</a:t>
            </a:r>
          </a:p>
        </p:txBody>
      </p:sp>
      <p:sp>
        <p:nvSpPr>
          <p:cNvPr id="23" name="TextBox 67"/>
          <p:cNvSpPr txBox="1"/>
          <p:nvPr userDrawn="1"/>
        </p:nvSpPr>
        <p:spPr>
          <a:xfrm>
            <a:off x="7730803" y="4217776"/>
            <a:ext cx="2688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Threats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BEDREIGINGEN</a:t>
            </a:r>
          </a:p>
        </p:txBody>
      </p:sp>
      <p:sp>
        <p:nvSpPr>
          <p:cNvPr id="25" name="Ovaal 24"/>
          <p:cNvSpPr/>
          <p:nvPr userDrawn="1"/>
        </p:nvSpPr>
        <p:spPr>
          <a:xfrm>
            <a:off x="579438" y="4188599"/>
            <a:ext cx="811746" cy="811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al 25"/>
          <p:cNvSpPr/>
          <p:nvPr userDrawn="1"/>
        </p:nvSpPr>
        <p:spPr>
          <a:xfrm>
            <a:off x="10504800" y="1789214"/>
            <a:ext cx="811746" cy="811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al 26"/>
          <p:cNvSpPr/>
          <p:nvPr userDrawn="1"/>
        </p:nvSpPr>
        <p:spPr>
          <a:xfrm>
            <a:off x="10504800" y="4188599"/>
            <a:ext cx="811746" cy="81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ijdelijke aanduiding voor tekst 28"/>
          <p:cNvSpPr>
            <a:spLocks noGrp="1"/>
          </p:cNvSpPr>
          <p:nvPr>
            <p:ph type="body" sz="quarter" idx="11" hasCustomPrompt="1"/>
          </p:nvPr>
        </p:nvSpPr>
        <p:spPr>
          <a:xfrm>
            <a:off x="1402397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strong points...</a:t>
            </a:r>
            <a:endParaRPr lang="en-US" dirty="0"/>
          </a:p>
        </p:txBody>
      </p:sp>
      <p:sp>
        <p:nvSpPr>
          <p:cNvPr id="30" name="Tijdelijke aanduiding voor tekst 28"/>
          <p:cNvSpPr>
            <a:spLocks noGrp="1"/>
          </p:cNvSpPr>
          <p:nvPr>
            <p:ph type="body" sz="quarter" idx="12" hasCustomPrompt="1"/>
          </p:nvPr>
        </p:nvSpPr>
        <p:spPr>
          <a:xfrm>
            <a:off x="1402397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opportunities...</a:t>
            </a:r>
            <a:endParaRPr lang="en-US" dirty="0"/>
          </a:p>
        </p:txBody>
      </p:sp>
      <p:sp>
        <p:nvSpPr>
          <p:cNvPr id="31" name="Tijdelijke aanduiding voor tekst 28"/>
          <p:cNvSpPr>
            <a:spLocks noGrp="1"/>
          </p:cNvSpPr>
          <p:nvPr>
            <p:ph type="body" sz="quarter" idx="13" hasCustomPrompt="1"/>
          </p:nvPr>
        </p:nvSpPr>
        <p:spPr>
          <a:xfrm>
            <a:off x="7696029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weaknesses…</a:t>
            </a:r>
            <a:endParaRPr lang="en-US" dirty="0"/>
          </a:p>
        </p:txBody>
      </p:sp>
      <p:sp>
        <p:nvSpPr>
          <p:cNvPr id="32" name="Tijdelijke aanduiding voor tekst 28"/>
          <p:cNvSpPr>
            <a:spLocks noGrp="1"/>
          </p:cNvSpPr>
          <p:nvPr>
            <p:ph type="body" sz="quarter" idx="14" hasCustomPrompt="1"/>
          </p:nvPr>
        </p:nvSpPr>
        <p:spPr>
          <a:xfrm>
            <a:off x="7696029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threats...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3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3277318" y="893762"/>
            <a:ext cx="5718742" cy="4920622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019266" y="1796421"/>
            <a:ext cx="4185603" cy="2605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2194560" y="700723"/>
            <a:ext cx="7884258" cy="6783914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3215040" y="1948821"/>
            <a:ext cx="5779322" cy="3583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185332" y="2333305"/>
            <a:ext cx="2418934" cy="2215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on the icon to add image</a:t>
            </a:r>
            <a:endParaRPr lang="en-US" dirty="0"/>
          </a:p>
        </p:txBody>
      </p:sp>
      <p:cxnSp>
        <p:nvCxnSpPr>
          <p:cNvPr id="12" name="Straight Connector 38"/>
          <p:cNvCxnSpPr/>
          <p:nvPr userDrawn="1"/>
        </p:nvCxnSpPr>
        <p:spPr>
          <a:xfrm>
            <a:off x="389344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135278" y="2333625"/>
            <a:ext cx="3576638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35278" y="2916238"/>
            <a:ext cx="3576638" cy="16319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Tell something about yourself…</a:t>
            </a:r>
            <a:endParaRPr lang="en-US" dirty="0"/>
          </a:p>
        </p:txBody>
      </p:sp>
      <p:cxnSp>
        <p:nvCxnSpPr>
          <p:cNvPr id="19" name="Straight Connector 38"/>
          <p:cNvCxnSpPr/>
          <p:nvPr userDrawn="1"/>
        </p:nvCxnSpPr>
        <p:spPr>
          <a:xfrm>
            <a:off x="798792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88584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5366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422302" y="0"/>
            <a:ext cx="487680" cy="487680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8140701" y="0"/>
            <a:ext cx="3281602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77"/>
            <a:ext cx="12192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2440 w 12192000"/>
              <a:gd name="connsiteY5" fmla="*/ 48053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3663" y="431853"/>
                  <a:pt x="8144192" y="457835"/>
                </a:cubicBezTo>
                <a:cubicBezTo>
                  <a:pt x="8144721" y="483817"/>
                  <a:pt x="8166470" y="474531"/>
                  <a:pt x="8247380" y="477997"/>
                </a:cubicBezTo>
                <a:lnTo>
                  <a:pt x="11875770" y="478632"/>
                </a:lnTo>
                <a:cubicBezTo>
                  <a:pt x="11884025" y="467837"/>
                  <a:pt x="11901805" y="489427"/>
                  <a:pt x="11900535" y="446247"/>
                </a:cubicBez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7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328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609043" y="6356874"/>
            <a:ext cx="2844676" cy="363780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defRPr/>
            </a:lvl1pPr>
          </a:lstStyle>
          <a:p>
            <a:pPr>
              <a:defRPr/>
            </a:pPr>
            <a:fld id="{5450EBFB-FCC8-42DE-8313-BB59BEE66C0F}" type="datetimeFigureOut">
              <a:rPr lang="hu-HU">
                <a:solidFill>
                  <a:prstClr val="black"/>
                </a:solidFill>
              </a:rPr>
              <a:pPr>
                <a:defRPr/>
              </a:pPr>
              <a:t>2016.09.16.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164889" y="6356874"/>
            <a:ext cx="3862224" cy="363780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738298" y="6356874"/>
            <a:ext cx="2844676" cy="363780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defRPr/>
            </a:lvl1pPr>
          </a:lstStyle>
          <a:p>
            <a:pPr>
              <a:defRPr/>
            </a:pPr>
            <a:fld id="{408C72FB-2583-451D-A7E0-662E05DA864A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102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5994400" y="1773238"/>
            <a:ext cx="5405438" cy="409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197600" y="1930400"/>
            <a:ext cx="5038725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3525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447357" y="1773238"/>
            <a:ext cx="5547043" cy="4094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60164" y="1930400"/>
            <a:ext cx="5170723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-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201965" y="2080060"/>
            <a:ext cx="3443264" cy="3431160"/>
            <a:chOff x="8555490" y="4136840"/>
            <a:chExt cx="7232667" cy="7207240"/>
          </a:xfrm>
        </p:grpSpPr>
        <p:sp>
          <p:nvSpPr>
            <p:cNvPr id="5" name="Pie 45"/>
            <p:cNvSpPr/>
            <p:nvPr userDrawn="1"/>
          </p:nvSpPr>
          <p:spPr>
            <a:xfrm>
              <a:off x="8555491" y="4159929"/>
              <a:ext cx="3539375" cy="3538914"/>
            </a:xfrm>
            <a:prstGeom prst="pieWedg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 userDrawn="1"/>
          </p:nvSpPr>
          <p:spPr>
            <a:xfrm>
              <a:off x="9507484" y="494245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8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S</a:t>
              </a:r>
            </a:p>
          </p:txBody>
        </p:sp>
        <p:sp>
          <p:nvSpPr>
            <p:cNvPr id="8" name="Pie 48"/>
            <p:cNvSpPr/>
            <p:nvPr userDrawn="1"/>
          </p:nvSpPr>
          <p:spPr>
            <a:xfrm rot="5400000">
              <a:off x="12249012" y="4136609"/>
              <a:ext cx="3538914" cy="3539375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51"/>
            <p:cNvSpPr/>
            <p:nvPr userDrawn="1"/>
          </p:nvSpPr>
          <p:spPr>
            <a:xfrm rot="16200000">
              <a:off x="8555721" y="7804935"/>
              <a:ext cx="3538914" cy="3539375"/>
            </a:xfrm>
            <a:prstGeom prst="pieWed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54"/>
            <p:cNvSpPr/>
            <p:nvPr userDrawn="1"/>
          </p:nvSpPr>
          <p:spPr>
            <a:xfrm rot="10800000">
              <a:off x="12248782" y="7791653"/>
              <a:ext cx="3539375" cy="3538914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56"/>
            <p:cNvSpPr/>
            <p:nvPr userDrawn="1"/>
          </p:nvSpPr>
          <p:spPr>
            <a:xfrm>
              <a:off x="11553132" y="699791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57"/>
            <p:cNvSpPr/>
            <p:nvPr userDrawn="1"/>
          </p:nvSpPr>
          <p:spPr>
            <a:xfrm rot="10800000">
              <a:off x="11553132" y="740656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ie 4"/>
            <p:cNvSpPr/>
            <p:nvPr userDrawn="1"/>
          </p:nvSpPr>
          <p:spPr>
            <a:xfrm>
              <a:off x="9479262" y="806920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O</a:t>
              </a:r>
            </a:p>
          </p:txBody>
        </p:sp>
        <p:sp>
          <p:nvSpPr>
            <p:cNvPr id="14" name="Pie 4"/>
            <p:cNvSpPr/>
            <p:nvPr userDrawn="1"/>
          </p:nvSpPr>
          <p:spPr>
            <a:xfrm>
              <a:off x="12357886" y="4949276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W</a:t>
              </a:r>
            </a:p>
          </p:txBody>
        </p:sp>
        <p:sp>
          <p:nvSpPr>
            <p:cNvPr id="15" name="Pie 4"/>
            <p:cNvSpPr/>
            <p:nvPr userDrawn="1"/>
          </p:nvSpPr>
          <p:spPr>
            <a:xfrm>
              <a:off x="12428531" y="8173292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T</a:t>
              </a:r>
            </a:p>
          </p:txBody>
        </p:sp>
      </p:grpSp>
      <p:sp>
        <p:nvSpPr>
          <p:cNvPr id="16" name="Ovaal 15"/>
          <p:cNvSpPr/>
          <p:nvPr userDrawn="1"/>
        </p:nvSpPr>
        <p:spPr>
          <a:xfrm>
            <a:off x="579438" y="1789214"/>
            <a:ext cx="811746" cy="811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64"/>
          <p:cNvSpPr txBox="1"/>
          <p:nvPr userDrawn="1"/>
        </p:nvSpPr>
        <p:spPr>
          <a:xfrm>
            <a:off x="1401344" y="1783398"/>
            <a:ext cx="2929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STRENGHTS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STERKE PUNTEN</a:t>
            </a:r>
          </a:p>
        </p:txBody>
      </p:sp>
      <p:sp>
        <p:nvSpPr>
          <p:cNvPr id="21" name="TextBox 65"/>
          <p:cNvSpPr txBox="1"/>
          <p:nvPr userDrawn="1"/>
        </p:nvSpPr>
        <p:spPr>
          <a:xfrm>
            <a:off x="1404075" y="4217776"/>
            <a:ext cx="2648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OPPORTUNITIES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KANSEN</a:t>
            </a:r>
          </a:p>
        </p:txBody>
      </p:sp>
      <p:sp>
        <p:nvSpPr>
          <p:cNvPr id="22" name="TextBox 66"/>
          <p:cNvSpPr txBox="1"/>
          <p:nvPr userDrawn="1"/>
        </p:nvSpPr>
        <p:spPr>
          <a:xfrm>
            <a:off x="8011647" y="1783398"/>
            <a:ext cx="24081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WEAKNESS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ZWAKTES</a:t>
            </a:r>
          </a:p>
        </p:txBody>
      </p:sp>
      <p:sp>
        <p:nvSpPr>
          <p:cNvPr id="23" name="TextBox 67"/>
          <p:cNvSpPr txBox="1"/>
          <p:nvPr userDrawn="1"/>
        </p:nvSpPr>
        <p:spPr>
          <a:xfrm>
            <a:off x="7730803" y="4217776"/>
            <a:ext cx="2688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Threats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BEDREIGINGEN</a:t>
            </a:r>
          </a:p>
        </p:txBody>
      </p:sp>
      <p:sp>
        <p:nvSpPr>
          <p:cNvPr id="25" name="Ovaal 24"/>
          <p:cNvSpPr/>
          <p:nvPr userDrawn="1"/>
        </p:nvSpPr>
        <p:spPr>
          <a:xfrm>
            <a:off x="579438" y="4188599"/>
            <a:ext cx="811746" cy="811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al 25"/>
          <p:cNvSpPr/>
          <p:nvPr userDrawn="1"/>
        </p:nvSpPr>
        <p:spPr>
          <a:xfrm>
            <a:off x="10504800" y="1789214"/>
            <a:ext cx="811746" cy="811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al 26"/>
          <p:cNvSpPr/>
          <p:nvPr userDrawn="1"/>
        </p:nvSpPr>
        <p:spPr>
          <a:xfrm>
            <a:off x="10504800" y="4188599"/>
            <a:ext cx="811746" cy="81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ijdelijke aanduiding voor tekst 28"/>
          <p:cNvSpPr>
            <a:spLocks noGrp="1"/>
          </p:cNvSpPr>
          <p:nvPr>
            <p:ph type="body" sz="quarter" idx="11" hasCustomPrompt="1"/>
          </p:nvPr>
        </p:nvSpPr>
        <p:spPr>
          <a:xfrm>
            <a:off x="1402397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strong points...</a:t>
            </a:r>
            <a:endParaRPr lang="en-US" dirty="0"/>
          </a:p>
        </p:txBody>
      </p:sp>
      <p:sp>
        <p:nvSpPr>
          <p:cNvPr id="30" name="Tijdelijke aanduiding voor tekst 28"/>
          <p:cNvSpPr>
            <a:spLocks noGrp="1"/>
          </p:cNvSpPr>
          <p:nvPr>
            <p:ph type="body" sz="quarter" idx="12" hasCustomPrompt="1"/>
          </p:nvPr>
        </p:nvSpPr>
        <p:spPr>
          <a:xfrm>
            <a:off x="1402397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opportunities...</a:t>
            </a:r>
            <a:endParaRPr lang="en-US" dirty="0"/>
          </a:p>
        </p:txBody>
      </p:sp>
      <p:sp>
        <p:nvSpPr>
          <p:cNvPr id="31" name="Tijdelijke aanduiding voor tekst 28"/>
          <p:cNvSpPr>
            <a:spLocks noGrp="1"/>
          </p:cNvSpPr>
          <p:nvPr>
            <p:ph type="body" sz="quarter" idx="13" hasCustomPrompt="1"/>
          </p:nvPr>
        </p:nvSpPr>
        <p:spPr>
          <a:xfrm>
            <a:off x="7696029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weaknesses…</a:t>
            </a:r>
            <a:endParaRPr lang="en-US" dirty="0"/>
          </a:p>
        </p:txBody>
      </p:sp>
      <p:sp>
        <p:nvSpPr>
          <p:cNvPr id="32" name="Tijdelijke aanduiding voor tekst 28"/>
          <p:cNvSpPr>
            <a:spLocks noGrp="1"/>
          </p:cNvSpPr>
          <p:nvPr>
            <p:ph type="body" sz="quarter" idx="14" hasCustomPrompt="1"/>
          </p:nvPr>
        </p:nvSpPr>
        <p:spPr>
          <a:xfrm>
            <a:off x="7696029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threats...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3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pic>
        <p:nvPicPr>
          <p:cNvPr id="13" name="Picture 2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21" y="2291025"/>
            <a:ext cx="4915097" cy="3567164"/>
          </a:xfrm>
          <a:prstGeom prst="rect">
            <a:avLst/>
          </a:prstGeom>
        </p:spPr>
      </p:pic>
      <p:sp>
        <p:nvSpPr>
          <p:cNvPr id="15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481943"/>
            <a:ext cx="4084319" cy="3094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on the icon to insert image</a:t>
            </a:r>
            <a:endParaRPr lang="en-US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3277318" y="893762"/>
            <a:ext cx="5718742" cy="4920622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019266" y="1796421"/>
            <a:ext cx="4185603" cy="2605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2194560" y="700723"/>
            <a:ext cx="7884258" cy="6783914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3215040" y="1948821"/>
            <a:ext cx="5779322" cy="3583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185332" y="2333305"/>
            <a:ext cx="2418934" cy="2215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on the icon to add image</a:t>
            </a:r>
            <a:endParaRPr lang="en-US" dirty="0"/>
          </a:p>
        </p:txBody>
      </p:sp>
      <p:cxnSp>
        <p:nvCxnSpPr>
          <p:cNvPr id="12" name="Straight Connector 38"/>
          <p:cNvCxnSpPr/>
          <p:nvPr userDrawn="1"/>
        </p:nvCxnSpPr>
        <p:spPr>
          <a:xfrm>
            <a:off x="389344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135278" y="2333625"/>
            <a:ext cx="3576638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35278" y="2916238"/>
            <a:ext cx="3576638" cy="16319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Tell something about yourself…</a:t>
            </a:r>
            <a:endParaRPr lang="en-US" dirty="0"/>
          </a:p>
        </p:txBody>
      </p:sp>
      <p:cxnSp>
        <p:nvCxnSpPr>
          <p:cNvPr id="19" name="Straight Connector 38"/>
          <p:cNvCxnSpPr/>
          <p:nvPr userDrawn="1"/>
        </p:nvCxnSpPr>
        <p:spPr>
          <a:xfrm>
            <a:off x="798792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88584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4461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609043" y="6356874"/>
            <a:ext cx="2844676" cy="363780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defRPr/>
            </a:lvl1pPr>
          </a:lstStyle>
          <a:p>
            <a:pPr>
              <a:defRPr/>
            </a:pPr>
            <a:fld id="{5450EBFB-FCC8-42DE-8313-BB59BEE66C0F}" type="datetimeFigureOut">
              <a:rPr lang="hu-HU">
                <a:solidFill>
                  <a:prstClr val="black"/>
                </a:solidFill>
              </a:rPr>
              <a:pPr>
                <a:defRPr/>
              </a:pPr>
              <a:t>2016.09.16.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164889" y="6356874"/>
            <a:ext cx="3862224" cy="363780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738298" y="6356874"/>
            <a:ext cx="2844676" cy="363780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defRPr/>
            </a:lvl1pPr>
          </a:lstStyle>
          <a:p>
            <a:pPr>
              <a:defRPr/>
            </a:pPr>
            <a:fld id="{408C72FB-2583-451D-A7E0-662E05DA864A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595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ef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21" y="6404219"/>
            <a:ext cx="1024866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637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516284 w 12192000"/>
              <a:gd name="connsiteY3" fmla="*/ 6863787 h 6863787"/>
              <a:gd name="connsiteX4" fmla="*/ 0 w 12192000"/>
              <a:gd name="connsiteY4" fmla="*/ 6858000 h 6863787"/>
              <a:gd name="connsiteX5" fmla="*/ 0 w 12192000"/>
              <a:gd name="connsiteY5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5660020 w 12192000"/>
              <a:gd name="connsiteY3" fmla="*/ 6863787 h 6863787"/>
              <a:gd name="connsiteX4" fmla="*/ 1516284 w 12192000"/>
              <a:gd name="connsiteY4" fmla="*/ 6863787 h 6863787"/>
              <a:gd name="connsiteX5" fmla="*/ 0 w 12192000"/>
              <a:gd name="connsiteY5" fmla="*/ 6858000 h 6863787"/>
              <a:gd name="connsiteX6" fmla="*/ 0 w 12192000"/>
              <a:gd name="connsiteY6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8333772 w 12192000"/>
              <a:gd name="connsiteY3" fmla="*/ 6852213 h 6863787"/>
              <a:gd name="connsiteX4" fmla="*/ 5660020 w 12192000"/>
              <a:gd name="connsiteY4" fmla="*/ 6863787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8333772 w 12192000"/>
              <a:gd name="connsiteY3" fmla="*/ 6852213 h 6863787"/>
              <a:gd name="connsiteX4" fmla="*/ 1516283 w 12192000"/>
              <a:gd name="connsiteY4" fmla="*/ 5474825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898248 w 12192000"/>
              <a:gd name="connsiteY3" fmla="*/ 5104436 h 6863787"/>
              <a:gd name="connsiteX4" fmla="*/ 1516283 w 12192000"/>
              <a:gd name="connsiteY4" fmla="*/ 5474825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127848 w 12192000"/>
              <a:gd name="connsiteY3" fmla="*/ 6516547 h 6863787"/>
              <a:gd name="connsiteX4" fmla="*/ 1898248 w 12192000"/>
              <a:gd name="connsiteY4" fmla="*/ 5104436 h 6863787"/>
              <a:gd name="connsiteX5" fmla="*/ 1516283 w 12192000"/>
              <a:gd name="connsiteY5" fmla="*/ 5474825 h 6863787"/>
              <a:gd name="connsiteX6" fmla="*/ 1516284 w 12192000"/>
              <a:gd name="connsiteY6" fmla="*/ 6863787 h 6863787"/>
              <a:gd name="connsiteX7" fmla="*/ 0 w 12192000"/>
              <a:gd name="connsiteY7" fmla="*/ 6858000 h 6863787"/>
              <a:gd name="connsiteX8" fmla="*/ 0 w 12192000"/>
              <a:gd name="connsiteY8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208871 w 12192000"/>
              <a:gd name="connsiteY3" fmla="*/ 5104436 h 6863787"/>
              <a:gd name="connsiteX4" fmla="*/ 1898248 w 12192000"/>
              <a:gd name="connsiteY4" fmla="*/ 5104436 h 6863787"/>
              <a:gd name="connsiteX5" fmla="*/ 1516283 w 12192000"/>
              <a:gd name="connsiteY5" fmla="*/ 5474825 h 6863787"/>
              <a:gd name="connsiteX6" fmla="*/ 1516284 w 12192000"/>
              <a:gd name="connsiteY6" fmla="*/ 6863787 h 6863787"/>
              <a:gd name="connsiteX7" fmla="*/ 0 w 12192000"/>
              <a:gd name="connsiteY7" fmla="*/ 6858000 h 6863787"/>
              <a:gd name="connsiteX8" fmla="*/ 0 w 12192000"/>
              <a:gd name="connsiteY8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1482086 w 12192000"/>
              <a:gd name="connsiteY3" fmla="*/ 6215605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25559 w 12192000"/>
              <a:gd name="connsiteY3" fmla="*/ 6863787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454640 w 12192000"/>
              <a:gd name="connsiteY4" fmla="*/ 606044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8651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8143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63787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671279" y="6858707"/>
                </a:lnTo>
                <a:cubicBezTo>
                  <a:pt x="10670186" y="6386031"/>
                  <a:pt x="10675218" y="5287368"/>
                  <a:pt x="10675144" y="5197792"/>
                </a:cubicBezTo>
                <a:cubicBezTo>
                  <a:pt x="10675070" y="5108216"/>
                  <a:pt x="10647352" y="5105708"/>
                  <a:pt x="10570821" y="5106817"/>
                </a:cubicBezTo>
                <a:cubicBezTo>
                  <a:pt x="10494290" y="5107926"/>
                  <a:pt x="1762290" y="5105807"/>
                  <a:pt x="1657742" y="5104436"/>
                </a:cubicBezTo>
                <a:cubicBezTo>
                  <a:pt x="1553194" y="5103065"/>
                  <a:pt x="1514223" y="5110854"/>
                  <a:pt x="1513902" y="5198600"/>
                </a:cubicBezTo>
                <a:cubicBezTo>
                  <a:pt x="1513581" y="5286346"/>
                  <a:pt x="1516284" y="6400800"/>
                  <a:pt x="1516284" y="6863787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on the </a:t>
            </a:r>
            <a:r>
              <a:rPr lang="en-US" dirty="0" err="1"/>
              <a:t>centre</a:t>
            </a:r>
            <a:r>
              <a:rPr lang="en-US" dirty="0"/>
              <a:t>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32350" y="5291942"/>
            <a:ext cx="5608250" cy="437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731963" y="5729288"/>
            <a:ext cx="5608637" cy="381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7531099" y="5365213"/>
            <a:ext cx="2862263" cy="3460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Place, date, year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9740" y="6450568"/>
            <a:ext cx="4724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77C8"/>
                </a:solidFill>
              </a:rPr>
              <a:t>Helping people achieve a lifetime of financial security</a:t>
            </a:r>
            <a:endParaRPr lang="nl-NL" sz="1400" b="1" i="1" dirty="0">
              <a:solidFill>
                <a:srgbClr val="007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200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xternal Par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21" y="6404219"/>
            <a:ext cx="1024866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637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516284 w 12192000"/>
              <a:gd name="connsiteY3" fmla="*/ 6863787 h 6863787"/>
              <a:gd name="connsiteX4" fmla="*/ 0 w 12192000"/>
              <a:gd name="connsiteY4" fmla="*/ 6858000 h 6863787"/>
              <a:gd name="connsiteX5" fmla="*/ 0 w 12192000"/>
              <a:gd name="connsiteY5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5660020 w 12192000"/>
              <a:gd name="connsiteY3" fmla="*/ 6863787 h 6863787"/>
              <a:gd name="connsiteX4" fmla="*/ 1516284 w 12192000"/>
              <a:gd name="connsiteY4" fmla="*/ 6863787 h 6863787"/>
              <a:gd name="connsiteX5" fmla="*/ 0 w 12192000"/>
              <a:gd name="connsiteY5" fmla="*/ 6858000 h 6863787"/>
              <a:gd name="connsiteX6" fmla="*/ 0 w 12192000"/>
              <a:gd name="connsiteY6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8333772 w 12192000"/>
              <a:gd name="connsiteY3" fmla="*/ 6852213 h 6863787"/>
              <a:gd name="connsiteX4" fmla="*/ 5660020 w 12192000"/>
              <a:gd name="connsiteY4" fmla="*/ 6863787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8333772 w 12192000"/>
              <a:gd name="connsiteY3" fmla="*/ 6852213 h 6863787"/>
              <a:gd name="connsiteX4" fmla="*/ 1516283 w 12192000"/>
              <a:gd name="connsiteY4" fmla="*/ 5474825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898248 w 12192000"/>
              <a:gd name="connsiteY3" fmla="*/ 5104436 h 6863787"/>
              <a:gd name="connsiteX4" fmla="*/ 1516283 w 12192000"/>
              <a:gd name="connsiteY4" fmla="*/ 5474825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127848 w 12192000"/>
              <a:gd name="connsiteY3" fmla="*/ 6516547 h 6863787"/>
              <a:gd name="connsiteX4" fmla="*/ 1898248 w 12192000"/>
              <a:gd name="connsiteY4" fmla="*/ 5104436 h 6863787"/>
              <a:gd name="connsiteX5" fmla="*/ 1516283 w 12192000"/>
              <a:gd name="connsiteY5" fmla="*/ 5474825 h 6863787"/>
              <a:gd name="connsiteX6" fmla="*/ 1516284 w 12192000"/>
              <a:gd name="connsiteY6" fmla="*/ 6863787 h 6863787"/>
              <a:gd name="connsiteX7" fmla="*/ 0 w 12192000"/>
              <a:gd name="connsiteY7" fmla="*/ 6858000 h 6863787"/>
              <a:gd name="connsiteX8" fmla="*/ 0 w 12192000"/>
              <a:gd name="connsiteY8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208871 w 12192000"/>
              <a:gd name="connsiteY3" fmla="*/ 5104436 h 6863787"/>
              <a:gd name="connsiteX4" fmla="*/ 1898248 w 12192000"/>
              <a:gd name="connsiteY4" fmla="*/ 5104436 h 6863787"/>
              <a:gd name="connsiteX5" fmla="*/ 1516283 w 12192000"/>
              <a:gd name="connsiteY5" fmla="*/ 5474825 h 6863787"/>
              <a:gd name="connsiteX6" fmla="*/ 1516284 w 12192000"/>
              <a:gd name="connsiteY6" fmla="*/ 6863787 h 6863787"/>
              <a:gd name="connsiteX7" fmla="*/ 0 w 12192000"/>
              <a:gd name="connsiteY7" fmla="*/ 6858000 h 6863787"/>
              <a:gd name="connsiteX8" fmla="*/ 0 w 12192000"/>
              <a:gd name="connsiteY8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1482086 w 12192000"/>
              <a:gd name="connsiteY3" fmla="*/ 6215605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25559 w 12192000"/>
              <a:gd name="connsiteY3" fmla="*/ 6863787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454640 w 12192000"/>
              <a:gd name="connsiteY4" fmla="*/ 606044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8651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8143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63787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671279" y="6858707"/>
                </a:lnTo>
                <a:cubicBezTo>
                  <a:pt x="10670186" y="6386031"/>
                  <a:pt x="10675218" y="5287368"/>
                  <a:pt x="10675144" y="5197792"/>
                </a:cubicBezTo>
                <a:cubicBezTo>
                  <a:pt x="10675070" y="5108216"/>
                  <a:pt x="10647352" y="5105708"/>
                  <a:pt x="10570821" y="5106817"/>
                </a:cubicBezTo>
                <a:cubicBezTo>
                  <a:pt x="10494290" y="5107926"/>
                  <a:pt x="1762290" y="5105807"/>
                  <a:pt x="1657742" y="5104436"/>
                </a:cubicBezTo>
                <a:cubicBezTo>
                  <a:pt x="1553194" y="5103065"/>
                  <a:pt x="1514223" y="5110854"/>
                  <a:pt x="1513902" y="5198600"/>
                </a:cubicBezTo>
                <a:cubicBezTo>
                  <a:pt x="1513581" y="5286346"/>
                  <a:pt x="1516284" y="6400800"/>
                  <a:pt x="1516284" y="6863787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on the </a:t>
            </a:r>
            <a:r>
              <a:rPr lang="en-US" dirty="0" err="1"/>
              <a:t>centre</a:t>
            </a:r>
            <a:r>
              <a:rPr lang="en-US" dirty="0"/>
              <a:t>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32350" y="5291942"/>
            <a:ext cx="5608250" cy="437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731963" y="5729288"/>
            <a:ext cx="5608637" cy="381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7531099" y="5365213"/>
            <a:ext cx="2862263" cy="3460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Place, date, year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628491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60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20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422302" y="0"/>
            <a:ext cx="487680" cy="487680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8140701" y="0"/>
            <a:ext cx="3281602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77"/>
            <a:ext cx="12192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2440 w 12192000"/>
              <a:gd name="connsiteY5" fmla="*/ 48053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3663" y="431853"/>
                  <a:pt x="8144192" y="457835"/>
                </a:cubicBezTo>
                <a:cubicBezTo>
                  <a:pt x="8144721" y="483817"/>
                  <a:pt x="8166470" y="474531"/>
                  <a:pt x="8247380" y="477997"/>
                </a:cubicBezTo>
                <a:lnTo>
                  <a:pt x="11875770" y="478632"/>
                </a:lnTo>
                <a:cubicBezTo>
                  <a:pt x="11884025" y="467837"/>
                  <a:pt x="11901805" y="489427"/>
                  <a:pt x="11900535" y="446247"/>
                </a:cubicBez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328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9"/>
          <p:cNvSpPr/>
          <p:nvPr userDrawn="1"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ound Same Side Corner Rectangle 10"/>
          <p:cNvSpPr/>
          <p:nvPr userDrawn="1"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1794151"/>
            <a:ext cx="9059500" cy="3110358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3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3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5994400" y="1773238"/>
            <a:ext cx="5405438" cy="409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197600" y="1930400"/>
            <a:ext cx="5038725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3525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447357" y="1773238"/>
            <a:ext cx="5547043" cy="4094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60164" y="1930400"/>
            <a:ext cx="5170723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-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201965" y="2080060"/>
            <a:ext cx="3443264" cy="3431160"/>
            <a:chOff x="8555490" y="4136840"/>
            <a:chExt cx="7232667" cy="7207240"/>
          </a:xfrm>
        </p:grpSpPr>
        <p:sp>
          <p:nvSpPr>
            <p:cNvPr id="5" name="Pie 45"/>
            <p:cNvSpPr/>
            <p:nvPr userDrawn="1"/>
          </p:nvSpPr>
          <p:spPr>
            <a:xfrm>
              <a:off x="8555491" y="4159929"/>
              <a:ext cx="3539375" cy="3538914"/>
            </a:xfrm>
            <a:prstGeom prst="pieWedg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 userDrawn="1"/>
          </p:nvSpPr>
          <p:spPr>
            <a:xfrm>
              <a:off x="9507484" y="494245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8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S</a:t>
              </a:r>
            </a:p>
          </p:txBody>
        </p:sp>
        <p:sp>
          <p:nvSpPr>
            <p:cNvPr id="8" name="Pie 48"/>
            <p:cNvSpPr/>
            <p:nvPr userDrawn="1"/>
          </p:nvSpPr>
          <p:spPr>
            <a:xfrm rot="5400000">
              <a:off x="12249012" y="4136609"/>
              <a:ext cx="3538914" cy="3539375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51"/>
            <p:cNvSpPr/>
            <p:nvPr userDrawn="1"/>
          </p:nvSpPr>
          <p:spPr>
            <a:xfrm rot="16200000">
              <a:off x="8555721" y="7804935"/>
              <a:ext cx="3538914" cy="3539375"/>
            </a:xfrm>
            <a:prstGeom prst="pieWed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54"/>
            <p:cNvSpPr/>
            <p:nvPr userDrawn="1"/>
          </p:nvSpPr>
          <p:spPr>
            <a:xfrm rot="10800000">
              <a:off x="12248782" y="7791653"/>
              <a:ext cx="3539375" cy="3538914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56"/>
            <p:cNvSpPr/>
            <p:nvPr userDrawn="1"/>
          </p:nvSpPr>
          <p:spPr>
            <a:xfrm>
              <a:off x="11553132" y="699791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57"/>
            <p:cNvSpPr/>
            <p:nvPr userDrawn="1"/>
          </p:nvSpPr>
          <p:spPr>
            <a:xfrm rot="10800000">
              <a:off x="11553132" y="740656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ie 4"/>
            <p:cNvSpPr/>
            <p:nvPr userDrawn="1"/>
          </p:nvSpPr>
          <p:spPr>
            <a:xfrm>
              <a:off x="9479262" y="806920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O</a:t>
              </a:r>
            </a:p>
          </p:txBody>
        </p:sp>
        <p:sp>
          <p:nvSpPr>
            <p:cNvPr id="14" name="Pie 4"/>
            <p:cNvSpPr/>
            <p:nvPr userDrawn="1"/>
          </p:nvSpPr>
          <p:spPr>
            <a:xfrm>
              <a:off x="12357886" y="4949276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W</a:t>
              </a:r>
            </a:p>
          </p:txBody>
        </p:sp>
        <p:sp>
          <p:nvSpPr>
            <p:cNvPr id="15" name="Pie 4"/>
            <p:cNvSpPr/>
            <p:nvPr userDrawn="1"/>
          </p:nvSpPr>
          <p:spPr>
            <a:xfrm>
              <a:off x="12428531" y="8173292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T</a:t>
              </a:r>
            </a:p>
          </p:txBody>
        </p:sp>
      </p:grpSp>
      <p:sp>
        <p:nvSpPr>
          <p:cNvPr id="16" name="Ovaal 15"/>
          <p:cNvSpPr/>
          <p:nvPr userDrawn="1"/>
        </p:nvSpPr>
        <p:spPr>
          <a:xfrm>
            <a:off x="579438" y="1789214"/>
            <a:ext cx="811746" cy="811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64"/>
          <p:cNvSpPr txBox="1"/>
          <p:nvPr userDrawn="1"/>
        </p:nvSpPr>
        <p:spPr>
          <a:xfrm>
            <a:off x="1401344" y="1783398"/>
            <a:ext cx="2929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STRENGHTS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STERKE PUNTEN</a:t>
            </a:r>
          </a:p>
        </p:txBody>
      </p:sp>
      <p:sp>
        <p:nvSpPr>
          <p:cNvPr id="21" name="TextBox 65"/>
          <p:cNvSpPr txBox="1"/>
          <p:nvPr userDrawn="1"/>
        </p:nvSpPr>
        <p:spPr>
          <a:xfrm>
            <a:off x="1404075" y="4217776"/>
            <a:ext cx="2648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OPPORTUNITIES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KANSEN</a:t>
            </a:r>
          </a:p>
        </p:txBody>
      </p:sp>
      <p:sp>
        <p:nvSpPr>
          <p:cNvPr id="22" name="TextBox 66"/>
          <p:cNvSpPr txBox="1"/>
          <p:nvPr userDrawn="1"/>
        </p:nvSpPr>
        <p:spPr>
          <a:xfrm>
            <a:off x="8011647" y="1783398"/>
            <a:ext cx="24081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WEAKNESS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ZWAKTES</a:t>
            </a:r>
          </a:p>
        </p:txBody>
      </p:sp>
      <p:sp>
        <p:nvSpPr>
          <p:cNvPr id="23" name="TextBox 67"/>
          <p:cNvSpPr txBox="1"/>
          <p:nvPr userDrawn="1"/>
        </p:nvSpPr>
        <p:spPr>
          <a:xfrm>
            <a:off x="7730803" y="4217776"/>
            <a:ext cx="2688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Threats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BEDREIGINGEN</a:t>
            </a:r>
          </a:p>
        </p:txBody>
      </p:sp>
      <p:sp>
        <p:nvSpPr>
          <p:cNvPr id="25" name="Ovaal 24"/>
          <p:cNvSpPr/>
          <p:nvPr userDrawn="1"/>
        </p:nvSpPr>
        <p:spPr>
          <a:xfrm>
            <a:off x="579438" y="4188599"/>
            <a:ext cx="811746" cy="811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al 25"/>
          <p:cNvSpPr/>
          <p:nvPr userDrawn="1"/>
        </p:nvSpPr>
        <p:spPr>
          <a:xfrm>
            <a:off x="10504800" y="1789214"/>
            <a:ext cx="811746" cy="811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al 26"/>
          <p:cNvSpPr/>
          <p:nvPr userDrawn="1"/>
        </p:nvSpPr>
        <p:spPr>
          <a:xfrm>
            <a:off x="10504800" y="4188599"/>
            <a:ext cx="811746" cy="81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ijdelijke aanduiding voor tekst 28"/>
          <p:cNvSpPr>
            <a:spLocks noGrp="1"/>
          </p:cNvSpPr>
          <p:nvPr>
            <p:ph type="body" sz="quarter" idx="11" hasCustomPrompt="1"/>
          </p:nvPr>
        </p:nvSpPr>
        <p:spPr>
          <a:xfrm>
            <a:off x="1402397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strong points...</a:t>
            </a:r>
            <a:endParaRPr lang="en-US" dirty="0"/>
          </a:p>
        </p:txBody>
      </p:sp>
      <p:sp>
        <p:nvSpPr>
          <p:cNvPr id="30" name="Tijdelijke aanduiding voor tekst 28"/>
          <p:cNvSpPr>
            <a:spLocks noGrp="1"/>
          </p:cNvSpPr>
          <p:nvPr>
            <p:ph type="body" sz="quarter" idx="12" hasCustomPrompt="1"/>
          </p:nvPr>
        </p:nvSpPr>
        <p:spPr>
          <a:xfrm>
            <a:off x="1402397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opportunities...</a:t>
            </a:r>
            <a:endParaRPr lang="en-US" dirty="0"/>
          </a:p>
        </p:txBody>
      </p:sp>
      <p:sp>
        <p:nvSpPr>
          <p:cNvPr id="31" name="Tijdelijke aanduiding voor tekst 28"/>
          <p:cNvSpPr>
            <a:spLocks noGrp="1"/>
          </p:cNvSpPr>
          <p:nvPr>
            <p:ph type="body" sz="quarter" idx="13" hasCustomPrompt="1"/>
          </p:nvPr>
        </p:nvSpPr>
        <p:spPr>
          <a:xfrm>
            <a:off x="7696029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weaknesses…</a:t>
            </a:r>
            <a:endParaRPr lang="en-US" dirty="0"/>
          </a:p>
        </p:txBody>
      </p:sp>
      <p:sp>
        <p:nvSpPr>
          <p:cNvPr id="32" name="Tijdelijke aanduiding voor tekst 28"/>
          <p:cNvSpPr>
            <a:spLocks noGrp="1"/>
          </p:cNvSpPr>
          <p:nvPr>
            <p:ph type="body" sz="quarter" idx="14" hasCustomPrompt="1"/>
          </p:nvPr>
        </p:nvSpPr>
        <p:spPr>
          <a:xfrm>
            <a:off x="7696029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threats...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3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3277318" y="893762"/>
            <a:ext cx="5718742" cy="4920622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019266" y="1796421"/>
            <a:ext cx="4185603" cy="2605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2194560" y="700723"/>
            <a:ext cx="7884258" cy="6783914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3215040" y="1948821"/>
            <a:ext cx="5779322" cy="3583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185332" y="2333305"/>
            <a:ext cx="2418934" cy="2215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on the icon to add image</a:t>
            </a:r>
            <a:endParaRPr lang="en-US" dirty="0"/>
          </a:p>
        </p:txBody>
      </p:sp>
      <p:cxnSp>
        <p:nvCxnSpPr>
          <p:cNvPr id="12" name="Straight Connector 38"/>
          <p:cNvCxnSpPr/>
          <p:nvPr userDrawn="1"/>
        </p:nvCxnSpPr>
        <p:spPr>
          <a:xfrm>
            <a:off x="389344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135278" y="2333625"/>
            <a:ext cx="3576638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35278" y="2916238"/>
            <a:ext cx="3576638" cy="16319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Tell something about yourself…</a:t>
            </a:r>
            <a:endParaRPr lang="en-US" dirty="0"/>
          </a:p>
        </p:txBody>
      </p:sp>
      <p:cxnSp>
        <p:nvCxnSpPr>
          <p:cNvPr id="19" name="Straight Connector 38"/>
          <p:cNvCxnSpPr/>
          <p:nvPr userDrawn="1"/>
        </p:nvCxnSpPr>
        <p:spPr>
          <a:xfrm>
            <a:off x="798792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88584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23458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422302" y="0"/>
            <a:ext cx="487680" cy="487680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8140701" y="0"/>
            <a:ext cx="3281602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77"/>
            <a:ext cx="12192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2440 w 12192000"/>
              <a:gd name="connsiteY5" fmla="*/ 48053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3663" y="431853"/>
                  <a:pt x="8144192" y="457835"/>
                </a:cubicBezTo>
                <a:cubicBezTo>
                  <a:pt x="8144721" y="483817"/>
                  <a:pt x="8166470" y="474531"/>
                  <a:pt x="8247380" y="477997"/>
                </a:cubicBezTo>
                <a:lnTo>
                  <a:pt x="11875770" y="478632"/>
                </a:lnTo>
                <a:cubicBezTo>
                  <a:pt x="11884025" y="467837"/>
                  <a:pt x="11901805" y="489427"/>
                  <a:pt x="11900535" y="446247"/>
                </a:cubicBez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0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328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609043" y="6356874"/>
            <a:ext cx="2844676" cy="363780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defRPr/>
            </a:lvl1pPr>
          </a:lstStyle>
          <a:p>
            <a:pPr>
              <a:defRPr/>
            </a:pPr>
            <a:fld id="{5450EBFB-FCC8-42DE-8313-BB59BEE66C0F}" type="datetimeFigureOut">
              <a:rPr lang="hu-HU">
                <a:solidFill>
                  <a:prstClr val="black"/>
                </a:solidFill>
              </a:rPr>
              <a:pPr>
                <a:defRPr/>
              </a:pPr>
              <a:t>2016.09.16.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164889" y="6356874"/>
            <a:ext cx="3862224" cy="363780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738298" y="6356874"/>
            <a:ext cx="2844676" cy="363780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defRPr/>
            </a:lvl1pPr>
          </a:lstStyle>
          <a:p>
            <a:pPr>
              <a:defRPr/>
            </a:pPr>
            <a:fld id="{408C72FB-2583-451D-A7E0-662E05DA864A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9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 hasCustomPrompt="1"/>
          </p:nvPr>
        </p:nvSpPr>
        <p:spPr>
          <a:xfrm>
            <a:off x="2489026" y="1390049"/>
            <a:ext cx="3494215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cxnSp>
        <p:nvCxnSpPr>
          <p:cNvPr id="15" name="Straight Connector 59"/>
          <p:cNvCxnSpPr/>
          <p:nvPr userDrawn="1"/>
        </p:nvCxnSpPr>
        <p:spPr>
          <a:xfrm>
            <a:off x="6079237" y="1349409"/>
            <a:ext cx="27200" cy="449259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tekst 37"/>
          <p:cNvSpPr>
            <a:spLocks noGrp="1"/>
          </p:cNvSpPr>
          <p:nvPr>
            <p:ph type="body" sz="quarter" idx="12" hasCustomPrompt="1"/>
          </p:nvPr>
        </p:nvSpPr>
        <p:spPr>
          <a:xfrm>
            <a:off x="2488927" y="2203787"/>
            <a:ext cx="3494678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37" hasCustomPrompt="1"/>
          </p:nvPr>
        </p:nvSpPr>
        <p:spPr>
          <a:xfrm>
            <a:off x="1731788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 hasCustomPrompt="1"/>
          </p:nvPr>
        </p:nvSpPr>
        <p:spPr>
          <a:xfrm>
            <a:off x="2489026" y="2780586"/>
            <a:ext cx="3494215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 hasCustomPrompt="1"/>
          </p:nvPr>
        </p:nvSpPr>
        <p:spPr>
          <a:xfrm>
            <a:off x="2488927" y="3594324"/>
            <a:ext cx="3494678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 hasCustomPrompt="1"/>
          </p:nvPr>
        </p:nvSpPr>
        <p:spPr>
          <a:xfrm>
            <a:off x="1731788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 hasCustomPrompt="1"/>
          </p:nvPr>
        </p:nvSpPr>
        <p:spPr>
          <a:xfrm>
            <a:off x="2489026" y="4171123"/>
            <a:ext cx="3494215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 hasCustomPrompt="1"/>
          </p:nvPr>
        </p:nvSpPr>
        <p:spPr>
          <a:xfrm>
            <a:off x="2488927" y="4984861"/>
            <a:ext cx="3494678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1731788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9" name="Tijdelijke aanduiding voor tekst 35"/>
          <p:cNvSpPr>
            <a:spLocks noGrp="1"/>
          </p:cNvSpPr>
          <p:nvPr>
            <p:ph type="body" sz="quarter" idx="44" hasCustomPrompt="1"/>
          </p:nvPr>
        </p:nvSpPr>
        <p:spPr>
          <a:xfrm>
            <a:off x="6994489" y="1390049"/>
            <a:ext cx="372431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0" name="Tijdelijke aanduiding voor tekst 37"/>
          <p:cNvSpPr>
            <a:spLocks noGrp="1"/>
          </p:cNvSpPr>
          <p:nvPr>
            <p:ph type="body" sz="quarter" idx="45" hasCustomPrompt="1"/>
          </p:nvPr>
        </p:nvSpPr>
        <p:spPr>
          <a:xfrm>
            <a:off x="6994489" y="2203787"/>
            <a:ext cx="3724804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1" name="Tijdelijke aanduiding voor tekst 71"/>
          <p:cNvSpPr>
            <a:spLocks noGrp="1"/>
          </p:cNvSpPr>
          <p:nvPr>
            <p:ph type="body" sz="quarter" idx="46" hasCustomPrompt="1"/>
          </p:nvPr>
        </p:nvSpPr>
        <p:spPr>
          <a:xfrm>
            <a:off x="6261555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2" name="Tijdelijke aanduiding voor tekst 35"/>
          <p:cNvSpPr>
            <a:spLocks noGrp="1"/>
          </p:cNvSpPr>
          <p:nvPr>
            <p:ph type="body" sz="quarter" idx="47" hasCustomPrompt="1"/>
          </p:nvPr>
        </p:nvSpPr>
        <p:spPr>
          <a:xfrm>
            <a:off x="6994489" y="2780586"/>
            <a:ext cx="372431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3" name="Tijdelijke aanduiding voor tekst 37"/>
          <p:cNvSpPr>
            <a:spLocks noGrp="1"/>
          </p:cNvSpPr>
          <p:nvPr>
            <p:ph type="body" sz="quarter" idx="48" hasCustomPrompt="1"/>
          </p:nvPr>
        </p:nvSpPr>
        <p:spPr>
          <a:xfrm>
            <a:off x="6994489" y="3594324"/>
            <a:ext cx="3724804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4" name="Tijdelijke aanduiding voor tekst 71"/>
          <p:cNvSpPr>
            <a:spLocks noGrp="1"/>
          </p:cNvSpPr>
          <p:nvPr>
            <p:ph type="body" sz="quarter" idx="49" hasCustomPrompt="1"/>
          </p:nvPr>
        </p:nvSpPr>
        <p:spPr>
          <a:xfrm>
            <a:off x="6261555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5" name="Tijdelijke aanduiding voor tekst 35"/>
          <p:cNvSpPr>
            <a:spLocks noGrp="1"/>
          </p:cNvSpPr>
          <p:nvPr>
            <p:ph type="body" sz="quarter" idx="50" hasCustomPrompt="1"/>
          </p:nvPr>
        </p:nvSpPr>
        <p:spPr>
          <a:xfrm>
            <a:off x="6994489" y="4171123"/>
            <a:ext cx="372431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6" name="Tijdelijke aanduiding voor tekst 37"/>
          <p:cNvSpPr>
            <a:spLocks noGrp="1"/>
          </p:cNvSpPr>
          <p:nvPr>
            <p:ph type="body" sz="quarter" idx="51" hasCustomPrompt="1"/>
          </p:nvPr>
        </p:nvSpPr>
        <p:spPr>
          <a:xfrm>
            <a:off x="6994489" y="4984861"/>
            <a:ext cx="3724804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7" name="Tijdelijke aanduiding voor tekst 71"/>
          <p:cNvSpPr>
            <a:spLocks noGrp="1"/>
          </p:cNvSpPr>
          <p:nvPr>
            <p:ph type="body" sz="quarter" idx="52" hasCustomPrompt="1"/>
          </p:nvPr>
        </p:nvSpPr>
        <p:spPr>
          <a:xfrm>
            <a:off x="6261555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53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9839" y="2395538"/>
            <a:ext cx="4831081" cy="2976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771366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pic>
        <p:nvPicPr>
          <p:cNvPr id="15" name="Picture 2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21" y="2291025"/>
            <a:ext cx="4915097" cy="3567164"/>
          </a:xfrm>
          <a:prstGeom prst="rect">
            <a:avLst/>
          </a:prstGeom>
        </p:spPr>
      </p:pic>
      <p:sp>
        <p:nvSpPr>
          <p:cNvPr id="16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481943"/>
            <a:ext cx="4084319" cy="3094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on the icon to insert image</a:t>
            </a:r>
            <a:endParaRPr lang="en-US" dirty="0"/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5994400" y="1773238"/>
            <a:ext cx="5405438" cy="409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197600" y="1930400"/>
            <a:ext cx="5038725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3525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447357" y="1773238"/>
            <a:ext cx="5547043" cy="4094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60164" y="1930400"/>
            <a:ext cx="5170723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-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201965" y="2080060"/>
            <a:ext cx="3443264" cy="3431160"/>
            <a:chOff x="8555490" y="4136840"/>
            <a:chExt cx="7232667" cy="7207240"/>
          </a:xfrm>
        </p:grpSpPr>
        <p:sp>
          <p:nvSpPr>
            <p:cNvPr id="5" name="Pie 45"/>
            <p:cNvSpPr/>
            <p:nvPr userDrawn="1"/>
          </p:nvSpPr>
          <p:spPr>
            <a:xfrm>
              <a:off x="8555491" y="4159929"/>
              <a:ext cx="3539375" cy="3538914"/>
            </a:xfrm>
            <a:prstGeom prst="pieWedg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 userDrawn="1"/>
          </p:nvSpPr>
          <p:spPr>
            <a:xfrm>
              <a:off x="9507484" y="494245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800" b="1" dirty="0">
                  <a:solidFill>
                    <a:schemeClr val="bg1"/>
                  </a:solidFill>
                  <a:latin typeface="Arial Hebrew" charset="-79"/>
                  <a:ea typeface="Arial Hebrew" charset="-79"/>
                  <a:cs typeface="Arial Hebrew" charset="-79"/>
                </a:rPr>
                <a:t>S</a:t>
              </a:r>
            </a:p>
          </p:txBody>
        </p:sp>
        <p:sp>
          <p:nvSpPr>
            <p:cNvPr id="8" name="Pie 48"/>
            <p:cNvSpPr/>
            <p:nvPr userDrawn="1"/>
          </p:nvSpPr>
          <p:spPr>
            <a:xfrm rot="5400000">
              <a:off x="12249012" y="4136609"/>
              <a:ext cx="3538914" cy="3539375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51"/>
            <p:cNvSpPr/>
            <p:nvPr userDrawn="1"/>
          </p:nvSpPr>
          <p:spPr>
            <a:xfrm rot="16200000">
              <a:off x="8555721" y="7804935"/>
              <a:ext cx="3538914" cy="3539375"/>
            </a:xfrm>
            <a:prstGeom prst="pieWed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54"/>
            <p:cNvSpPr/>
            <p:nvPr userDrawn="1"/>
          </p:nvSpPr>
          <p:spPr>
            <a:xfrm rot="10800000">
              <a:off x="12248782" y="7791653"/>
              <a:ext cx="3539375" cy="3538914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56"/>
            <p:cNvSpPr/>
            <p:nvPr userDrawn="1"/>
          </p:nvSpPr>
          <p:spPr>
            <a:xfrm>
              <a:off x="11553132" y="699791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57"/>
            <p:cNvSpPr/>
            <p:nvPr userDrawn="1"/>
          </p:nvSpPr>
          <p:spPr>
            <a:xfrm rot="10800000">
              <a:off x="11553132" y="740656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ie 4"/>
            <p:cNvSpPr/>
            <p:nvPr userDrawn="1"/>
          </p:nvSpPr>
          <p:spPr>
            <a:xfrm>
              <a:off x="9479262" y="806920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00" b="1" dirty="0">
                  <a:solidFill>
                    <a:schemeClr val="bg1"/>
                  </a:solidFill>
                  <a:latin typeface="Arial Hebrew" charset="-79"/>
                  <a:ea typeface="Arial Hebrew" charset="-79"/>
                  <a:cs typeface="Arial Hebrew" charset="-79"/>
                </a:rPr>
                <a:t>O</a:t>
              </a:r>
            </a:p>
          </p:txBody>
        </p:sp>
        <p:sp>
          <p:nvSpPr>
            <p:cNvPr id="14" name="Pie 4"/>
            <p:cNvSpPr/>
            <p:nvPr userDrawn="1"/>
          </p:nvSpPr>
          <p:spPr>
            <a:xfrm>
              <a:off x="12357886" y="4949276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chemeClr val="bg1"/>
                  </a:solidFill>
                  <a:latin typeface="Arial Hebrew" charset="-79"/>
                  <a:ea typeface="Arial Hebrew" charset="-79"/>
                  <a:cs typeface="Arial Hebrew" charset="-79"/>
                </a:rPr>
                <a:t>W</a:t>
              </a:r>
            </a:p>
          </p:txBody>
        </p:sp>
        <p:sp>
          <p:nvSpPr>
            <p:cNvPr id="15" name="Pie 4"/>
            <p:cNvSpPr/>
            <p:nvPr userDrawn="1"/>
          </p:nvSpPr>
          <p:spPr>
            <a:xfrm>
              <a:off x="12428531" y="8173292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chemeClr val="bg1"/>
                  </a:solidFill>
                  <a:latin typeface="Arial Hebrew" charset="-79"/>
                  <a:ea typeface="Arial Hebrew" charset="-79"/>
                  <a:cs typeface="Arial Hebrew" charset="-79"/>
                </a:rPr>
                <a:t>T</a:t>
              </a:r>
            </a:p>
          </p:txBody>
        </p:sp>
      </p:grpSp>
      <p:sp>
        <p:nvSpPr>
          <p:cNvPr id="16" name="Ovaal 15"/>
          <p:cNvSpPr/>
          <p:nvPr userDrawn="1"/>
        </p:nvSpPr>
        <p:spPr>
          <a:xfrm>
            <a:off x="579438" y="1789214"/>
            <a:ext cx="811746" cy="811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64"/>
          <p:cNvSpPr txBox="1"/>
          <p:nvPr userDrawn="1"/>
        </p:nvSpPr>
        <p:spPr>
          <a:xfrm>
            <a:off x="1401344" y="1783398"/>
            <a:ext cx="2929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STRENGHTS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STERKE PUNTEN</a:t>
            </a:r>
          </a:p>
        </p:txBody>
      </p:sp>
      <p:sp>
        <p:nvSpPr>
          <p:cNvPr id="21" name="TextBox 65"/>
          <p:cNvSpPr txBox="1"/>
          <p:nvPr userDrawn="1"/>
        </p:nvSpPr>
        <p:spPr>
          <a:xfrm>
            <a:off x="1404075" y="4217776"/>
            <a:ext cx="2648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KANSEN</a:t>
            </a:r>
          </a:p>
        </p:txBody>
      </p:sp>
      <p:sp>
        <p:nvSpPr>
          <p:cNvPr id="22" name="TextBox 66"/>
          <p:cNvSpPr txBox="1"/>
          <p:nvPr userDrawn="1"/>
        </p:nvSpPr>
        <p:spPr>
          <a:xfrm>
            <a:off x="8011647" y="1783398"/>
            <a:ext cx="24081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</a:p>
          <a:p>
            <a:pPr algn="r"/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ZWAKTES</a:t>
            </a:r>
          </a:p>
        </p:txBody>
      </p:sp>
      <p:sp>
        <p:nvSpPr>
          <p:cNvPr id="23" name="TextBox 67"/>
          <p:cNvSpPr txBox="1"/>
          <p:nvPr userDrawn="1"/>
        </p:nvSpPr>
        <p:spPr>
          <a:xfrm>
            <a:off x="7730803" y="4217776"/>
            <a:ext cx="2688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</a:p>
          <a:p>
            <a:pPr algn="r"/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BEDREIGINGEN</a:t>
            </a:r>
          </a:p>
        </p:txBody>
      </p:sp>
      <p:sp>
        <p:nvSpPr>
          <p:cNvPr id="25" name="Ovaal 24"/>
          <p:cNvSpPr/>
          <p:nvPr userDrawn="1"/>
        </p:nvSpPr>
        <p:spPr>
          <a:xfrm>
            <a:off x="579438" y="4188599"/>
            <a:ext cx="811746" cy="811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al 25"/>
          <p:cNvSpPr/>
          <p:nvPr userDrawn="1"/>
        </p:nvSpPr>
        <p:spPr>
          <a:xfrm>
            <a:off x="10504800" y="1789214"/>
            <a:ext cx="811746" cy="811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al 26"/>
          <p:cNvSpPr/>
          <p:nvPr userDrawn="1"/>
        </p:nvSpPr>
        <p:spPr>
          <a:xfrm>
            <a:off x="10504800" y="4188599"/>
            <a:ext cx="811746" cy="81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jdelijke aanduiding voor tekst 28"/>
          <p:cNvSpPr>
            <a:spLocks noGrp="1"/>
          </p:cNvSpPr>
          <p:nvPr>
            <p:ph type="body" sz="quarter" idx="11" hasCustomPrompt="1"/>
          </p:nvPr>
        </p:nvSpPr>
        <p:spPr>
          <a:xfrm>
            <a:off x="1402397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strong points...</a:t>
            </a:r>
            <a:endParaRPr lang="en-US" dirty="0"/>
          </a:p>
        </p:txBody>
      </p:sp>
      <p:sp>
        <p:nvSpPr>
          <p:cNvPr id="30" name="Tijdelijke aanduiding voor tekst 28"/>
          <p:cNvSpPr>
            <a:spLocks noGrp="1"/>
          </p:cNvSpPr>
          <p:nvPr>
            <p:ph type="body" sz="quarter" idx="12" hasCustomPrompt="1"/>
          </p:nvPr>
        </p:nvSpPr>
        <p:spPr>
          <a:xfrm>
            <a:off x="1402397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opportunities...</a:t>
            </a:r>
            <a:endParaRPr lang="en-US" dirty="0"/>
          </a:p>
        </p:txBody>
      </p:sp>
      <p:sp>
        <p:nvSpPr>
          <p:cNvPr id="31" name="Tijdelijke aanduiding voor tekst 28"/>
          <p:cNvSpPr>
            <a:spLocks noGrp="1"/>
          </p:cNvSpPr>
          <p:nvPr>
            <p:ph type="body" sz="quarter" idx="13" hasCustomPrompt="1"/>
          </p:nvPr>
        </p:nvSpPr>
        <p:spPr>
          <a:xfrm>
            <a:off x="7696029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weaknesses…</a:t>
            </a:r>
            <a:endParaRPr lang="en-US" dirty="0"/>
          </a:p>
        </p:txBody>
      </p:sp>
      <p:sp>
        <p:nvSpPr>
          <p:cNvPr id="32" name="Tijdelijke aanduiding voor tekst 28"/>
          <p:cNvSpPr>
            <a:spLocks noGrp="1"/>
          </p:cNvSpPr>
          <p:nvPr>
            <p:ph type="body" sz="quarter" idx="14" hasCustomPrompt="1"/>
          </p:nvPr>
        </p:nvSpPr>
        <p:spPr>
          <a:xfrm>
            <a:off x="7696029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threats...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3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 hasCustomPrompt="1"/>
          </p:nvPr>
        </p:nvSpPr>
        <p:spPr>
          <a:xfrm>
            <a:off x="2489026" y="1390049"/>
            <a:ext cx="6364794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2" hasCustomPrompt="1"/>
          </p:nvPr>
        </p:nvSpPr>
        <p:spPr>
          <a:xfrm>
            <a:off x="2488926" y="2203787"/>
            <a:ext cx="6365637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37" hasCustomPrompt="1"/>
          </p:nvPr>
        </p:nvSpPr>
        <p:spPr>
          <a:xfrm>
            <a:off x="1731788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 hasCustomPrompt="1"/>
          </p:nvPr>
        </p:nvSpPr>
        <p:spPr>
          <a:xfrm>
            <a:off x="2489026" y="2780586"/>
            <a:ext cx="6364794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 hasCustomPrompt="1"/>
          </p:nvPr>
        </p:nvSpPr>
        <p:spPr>
          <a:xfrm>
            <a:off x="2488926" y="3594324"/>
            <a:ext cx="6365637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 hasCustomPrompt="1"/>
          </p:nvPr>
        </p:nvSpPr>
        <p:spPr>
          <a:xfrm>
            <a:off x="1731788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 hasCustomPrompt="1"/>
          </p:nvPr>
        </p:nvSpPr>
        <p:spPr>
          <a:xfrm>
            <a:off x="2489026" y="4171123"/>
            <a:ext cx="6364794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 hasCustomPrompt="1"/>
          </p:nvPr>
        </p:nvSpPr>
        <p:spPr>
          <a:xfrm>
            <a:off x="2488926" y="4984861"/>
            <a:ext cx="6365637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1731788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3277318" y="893762"/>
            <a:ext cx="5718742" cy="4920622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019266" y="1796421"/>
            <a:ext cx="4185603" cy="2605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2194560" y="700723"/>
            <a:ext cx="7884258" cy="6783914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3215040" y="1948821"/>
            <a:ext cx="5779322" cy="3583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185332" y="2333305"/>
            <a:ext cx="2418934" cy="2215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on the icon to add image</a:t>
            </a:r>
            <a:endParaRPr lang="en-US" dirty="0"/>
          </a:p>
        </p:txBody>
      </p:sp>
      <p:cxnSp>
        <p:nvCxnSpPr>
          <p:cNvPr id="12" name="Straight Connector 38"/>
          <p:cNvCxnSpPr/>
          <p:nvPr userDrawn="1"/>
        </p:nvCxnSpPr>
        <p:spPr>
          <a:xfrm>
            <a:off x="389344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135278" y="2333625"/>
            <a:ext cx="3576638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35278" y="2916238"/>
            <a:ext cx="3576638" cy="16319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Tell something about yourself…</a:t>
            </a:r>
            <a:endParaRPr lang="en-US" dirty="0"/>
          </a:p>
        </p:txBody>
      </p:sp>
      <p:cxnSp>
        <p:nvCxnSpPr>
          <p:cNvPr id="19" name="Straight Connector 38"/>
          <p:cNvCxnSpPr/>
          <p:nvPr userDrawn="1"/>
        </p:nvCxnSpPr>
        <p:spPr>
          <a:xfrm>
            <a:off x="798792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88584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4543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5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4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33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294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3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6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080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0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6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411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92" r="4792"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3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Edit header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9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60" y="2357438"/>
            <a:ext cx="4921736" cy="3484562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552700"/>
            <a:ext cx="4084319" cy="3024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9627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16183" y="952451"/>
            <a:ext cx="10515600" cy="5387531"/>
          </a:xfrm>
          <a:prstGeom prst="rect">
            <a:avLst/>
          </a:prstGeom>
        </p:spPr>
        <p:txBody>
          <a:bodyPr lIns="109721" tIns="54860" rIns="109721" bIns="54860"/>
          <a:lstStyle>
            <a:lvl1pPr marL="420978" indent="-420978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20000"/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22906" indent="-401930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50000"/>
              <a:buFont typeface="LucidaGrande" charset="0"/>
              <a:buChar char="-"/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88642" indent="-293351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00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3"/>
              </a:buClr>
              <a:buSzPct val="150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3"/>
              </a:buClr>
              <a:buSzPct val="150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 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11363" y="-262358"/>
            <a:ext cx="10515600" cy="992223"/>
          </a:xfrm>
          <a:prstGeom prst="rect">
            <a:avLst/>
          </a:prstGeom>
        </p:spPr>
        <p:txBody>
          <a:bodyPr lIns="109721" tIns="54860" rIns="109721" bIns="54860" anchor="b" anchorCtr="0"/>
          <a:lstStyle>
            <a:lvl1pPr marL="0" indent="0">
              <a:buNone/>
              <a:defRPr sz="29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4" name="Rechthoek 10"/>
          <p:cNvSpPr/>
          <p:nvPr userDrawn="1"/>
        </p:nvSpPr>
        <p:spPr>
          <a:xfrm>
            <a:off x="117871" y="6386933"/>
            <a:ext cx="409137" cy="295457"/>
          </a:xfrm>
          <a:prstGeom prst="rect">
            <a:avLst/>
          </a:prstGeom>
        </p:spPr>
        <p:txBody>
          <a:bodyPr wrap="none" lIns="109721" tIns="54860" rIns="109721" bIns="54860">
            <a:spAutoFit/>
          </a:bodyPr>
          <a:lstStyle/>
          <a:p>
            <a:pPr algn="ctr" defTabSz="1097208">
              <a:defRPr/>
            </a:pPr>
            <a:fld id="{478F02DA-AB65-4DE3-8C32-C1DFFF12922F}" type="slidenum">
              <a:rPr lang="nl-NL" sz="1200" b="1">
                <a:solidFill>
                  <a:srgbClr val="FFFFFF"/>
                </a:solidFill>
                <a:cs typeface="Arial" panose="020B0604020202020204" pitchFamily="34" charset="0"/>
              </a:rPr>
              <a:pPr algn="ctr" defTabSz="1097208">
                <a:defRPr/>
              </a:pPr>
              <a:t>‹#›</a:t>
            </a:fld>
            <a:endParaRPr lang="nl-NL" sz="12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9" userDrawn="1">
          <p15:clr>
            <a:srgbClr val="FBAE40"/>
          </p15:clr>
        </p15:guide>
        <p15:guide id="2" pos="546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422302" y="0"/>
            <a:ext cx="487680" cy="487680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8140701" y="0"/>
            <a:ext cx="3281602" cy="4876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77"/>
            <a:ext cx="12192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5938" y="323850"/>
                  <a:pt x="8146732" y="485775"/>
                </a:cubicBezTo>
                <a:lnTo>
                  <a:pt x="11902440" y="480537"/>
                </a:ln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6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32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49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411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4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33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294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91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080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9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6225988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 smtClean="0"/>
              <a:t>Click icon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9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28982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447357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 smtClean="0"/>
              <a:t>Click icon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7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04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7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a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60" y="2357438"/>
            <a:ext cx="4921736" cy="3484562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552700"/>
            <a:ext cx="4084319" cy="3024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9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4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9627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9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3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3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3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6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7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7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1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9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2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8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3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8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1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0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5994400" y="1773238"/>
            <a:ext cx="5405438" cy="409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197600" y="1930400"/>
            <a:ext cx="5038725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3525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447357" y="1773238"/>
            <a:ext cx="5547043" cy="4094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60164" y="1930400"/>
            <a:ext cx="5170723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-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201965" y="2080060"/>
            <a:ext cx="3443264" cy="3431160"/>
            <a:chOff x="8555490" y="4136840"/>
            <a:chExt cx="7232667" cy="7207240"/>
          </a:xfrm>
        </p:grpSpPr>
        <p:sp>
          <p:nvSpPr>
            <p:cNvPr id="5" name="Pie 45"/>
            <p:cNvSpPr/>
            <p:nvPr userDrawn="1"/>
          </p:nvSpPr>
          <p:spPr>
            <a:xfrm>
              <a:off x="8555491" y="4159929"/>
              <a:ext cx="3539375" cy="3538914"/>
            </a:xfrm>
            <a:prstGeom prst="pieWedg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 userDrawn="1"/>
          </p:nvSpPr>
          <p:spPr>
            <a:xfrm>
              <a:off x="9507484" y="494245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8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S</a:t>
              </a:r>
            </a:p>
          </p:txBody>
        </p:sp>
        <p:sp>
          <p:nvSpPr>
            <p:cNvPr id="8" name="Pie 48"/>
            <p:cNvSpPr/>
            <p:nvPr userDrawn="1"/>
          </p:nvSpPr>
          <p:spPr>
            <a:xfrm rot="5400000">
              <a:off x="12249012" y="4136609"/>
              <a:ext cx="3538914" cy="3539375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51"/>
            <p:cNvSpPr/>
            <p:nvPr userDrawn="1"/>
          </p:nvSpPr>
          <p:spPr>
            <a:xfrm rot="16200000">
              <a:off x="8555721" y="7804935"/>
              <a:ext cx="3538914" cy="3539375"/>
            </a:xfrm>
            <a:prstGeom prst="pieWed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54"/>
            <p:cNvSpPr/>
            <p:nvPr userDrawn="1"/>
          </p:nvSpPr>
          <p:spPr>
            <a:xfrm rot="10800000">
              <a:off x="12248782" y="7791653"/>
              <a:ext cx="3539375" cy="3538914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56"/>
            <p:cNvSpPr/>
            <p:nvPr userDrawn="1"/>
          </p:nvSpPr>
          <p:spPr>
            <a:xfrm>
              <a:off x="11553132" y="699791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57"/>
            <p:cNvSpPr/>
            <p:nvPr userDrawn="1"/>
          </p:nvSpPr>
          <p:spPr>
            <a:xfrm rot="10800000">
              <a:off x="11553132" y="740656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ie 4"/>
            <p:cNvSpPr/>
            <p:nvPr userDrawn="1"/>
          </p:nvSpPr>
          <p:spPr>
            <a:xfrm>
              <a:off x="9479262" y="806920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O</a:t>
              </a:r>
            </a:p>
          </p:txBody>
        </p:sp>
        <p:sp>
          <p:nvSpPr>
            <p:cNvPr id="14" name="Pie 4"/>
            <p:cNvSpPr/>
            <p:nvPr userDrawn="1"/>
          </p:nvSpPr>
          <p:spPr>
            <a:xfrm>
              <a:off x="12357886" y="4949276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W</a:t>
              </a:r>
            </a:p>
          </p:txBody>
        </p:sp>
        <p:sp>
          <p:nvSpPr>
            <p:cNvPr id="15" name="Pie 4"/>
            <p:cNvSpPr/>
            <p:nvPr userDrawn="1"/>
          </p:nvSpPr>
          <p:spPr>
            <a:xfrm>
              <a:off x="12428531" y="8173292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T</a:t>
              </a:r>
            </a:p>
          </p:txBody>
        </p:sp>
      </p:grpSp>
      <p:sp>
        <p:nvSpPr>
          <p:cNvPr id="16" name="Ovaal 15"/>
          <p:cNvSpPr/>
          <p:nvPr userDrawn="1"/>
        </p:nvSpPr>
        <p:spPr>
          <a:xfrm>
            <a:off x="579438" y="1789214"/>
            <a:ext cx="811746" cy="811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64"/>
          <p:cNvSpPr txBox="1"/>
          <p:nvPr userDrawn="1"/>
        </p:nvSpPr>
        <p:spPr>
          <a:xfrm>
            <a:off x="1401344" y="1783398"/>
            <a:ext cx="2929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STRENGHTS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STERKE PUNTEN</a:t>
            </a:r>
          </a:p>
        </p:txBody>
      </p:sp>
      <p:sp>
        <p:nvSpPr>
          <p:cNvPr id="21" name="TextBox 65"/>
          <p:cNvSpPr txBox="1"/>
          <p:nvPr userDrawn="1"/>
        </p:nvSpPr>
        <p:spPr>
          <a:xfrm>
            <a:off x="1404075" y="4217776"/>
            <a:ext cx="2648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OPPORTUNITIES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KANSEN</a:t>
            </a:r>
          </a:p>
        </p:txBody>
      </p:sp>
      <p:sp>
        <p:nvSpPr>
          <p:cNvPr id="22" name="TextBox 66"/>
          <p:cNvSpPr txBox="1"/>
          <p:nvPr userDrawn="1"/>
        </p:nvSpPr>
        <p:spPr>
          <a:xfrm>
            <a:off x="8011647" y="1783398"/>
            <a:ext cx="24081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WEAKNESS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ZWAKTES</a:t>
            </a:r>
          </a:p>
        </p:txBody>
      </p:sp>
      <p:sp>
        <p:nvSpPr>
          <p:cNvPr id="23" name="TextBox 67"/>
          <p:cNvSpPr txBox="1"/>
          <p:nvPr userDrawn="1"/>
        </p:nvSpPr>
        <p:spPr>
          <a:xfrm>
            <a:off x="7730803" y="4217776"/>
            <a:ext cx="2688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Threats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BEDREIGINGEN</a:t>
            </a:r>
          </a:p>
        </p:txBody>
      </p:sp>
      <p:sp>
        <p:nvSpPr>
          <p:cNvPr id="25" name="Ovaal 24"/>
          <p:cNvSpPr/>
          <p:nvPr userDrawn="1"/>
        </p:nvSpPr>
        <p:spPr>
          <a:xfrm>
            <a:off x="579438" y="4188599"/>
            <a:ext cx="811746" cy="811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al 25"/>
          <p:cNvSpPr/>
          <p:nvPr userDrawn="1"/>
        </p:nvSpPr>
        <p:spPr>
          <a:xfrm>
            <a:off x="10504800" y="1789214"/>
            <a:ext cx="811746" cy="811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al 26"/>
          <p:cNvSpPr/>
          <p:nvPr userDrawn="1"/>
        </p:nvSpPr>
        <p:spPr>
          <a:xfrm>
            <a:off x="10504800" y="4188599"/>
            <a:ext cx="811746" cy="81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ijdelijke aanduiding voor tekst 28"/>
          <p:cNvSpPr>
            <a:spLocks noGrp="1"/>
          </p:cNvSpPr>
          <p:nvPr>
            <p:ph type="body" sz="quarter" idx="11" hasCustomPrompt="1"/>
          </p:nvPr>
        </p:nvSpPr>
        <p:spPr>
          <a:xfrm>
            <a:off x="1402397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strong points...</a:t>
            </a:r>
            <a:endParaRPr lang="en-US" dirty="0"/>
          </a:p>
        </p:txBody>
      </p:sp>
      <p:sp>
        <p:nvSpPr>
          <p:cNvPr id="30" name="Tijdelijke aanduiding voor tekst 28"/>
          <p:cNvSpPr>
            <a:spLocks noGrp="1"/>
          </p:cNvSpPr>
          <p:nvPr>
            <p:ph type="body" sz="quarter" idx="12" hasCustomPrompt="1"/>
          </p:nvPr>
        </p:nvSpPr>
        <p:spPr>
          <a:xfrm>
            <a:off x="1402397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opportunities...</a:t>
            </a:r>
            <a:endParaRPr lang="en-US" dirty="0"/>
          </a:p>
        </p:txBody>
      </p:sp>
      <p:sp>
        <p:nvSpPr>
          <p:cNvPr id="31" name="Tijdelijke aanduiding voor tekst 28"/>
          <p:cNvSpPr>
            <a:spLocks noGrp="1"/>
          </p:cNvSpPr>
          <p:nvPr>
            <p:ph type="body" sz="quarter" idx="13" hasCustomPrompt="1"/>
          </p:nvPr>
        </p:nvSpPr>
        <p:spPr>
          <a:xfrm>
            <a:off x="7696029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weaknesses…</a:t>
            </a:r>
            <a:endParaRPr lang="en-US" dirty="0"/>
          </a:p>
        </p:txBody>
      </p:sp>
      <p:sp>
        <p:nvSpPr>
          <p:cNvPr id="32" name="Tijdelijke aanduiding voor tekst 28"/>
          <p:cNvSpPr>
            <a:spLocks noGrp="1"/>
          </p:cNvSpPr>
          <p:nvPr>
            <p:ph type="body" sz="quarter" idx="14" hasCustomPrompt="1"/>
          </p:nvPr>
        </p:nvSpPr>
        <p:spPr>
          <a:xfrm>
            <a:off x="7696029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threats...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3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3277318" y="893762"/>
            <a:ext cx="5718742" cy="4920622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019266" y="1796421"/>
            <a:ext cx="4185603" cy="2605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2194560" y="700723"/>
            <a:ext cx="7884258" cy="6783914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3215040" y="1948821"/>
            <a:ext cx="5779322" cy="3583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185332" y="2333305"/>
            <a:ext cx="2418934" cy="2215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on the icon to add image</a:t>
            </a:r>
            <a:endParaRPr lang="en-US" dirty="0"/>
          </a:p>
        </p:txBody>
      </p:sp>
      <p:cxnSp>
        <p:nvCxnSpPr>
          <p:cNvPr id="12" name="Straight Connector 38"/>
          <p:cNvCxnSpPr/>
          <p:nvPr userDrawn="1"/>
        </p:nvCxnSpPr>
        <p:spPr>
          <a:xfrm>
            <a:off x="389344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135278" y="2333625"/>
            <a:ext cx="3576638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35278" y="2916238"/>
            <a:ext cx="3576638" cy="16319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Tell something about yourself…</a:t>
            </a:r>
            <a:endParaRPr lang="en-US" dirty="0"/>
          </a:p>
        </p:txBody>
      </p:sp>
      <p:cxnSp>
        <p:nvCxnSpPr>
          <p:cNvPr id="19" name="Straight Connector 38"/>
          <p:cNvCxnSpPr/>
          <p:nvPr userDrawn="1"/>
        </p:nvCxnSpPr>
        <p:spPr>
          <a:xfrm>
            <a:off x="798792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88584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7745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0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33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294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5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2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080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4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6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92" r="4792"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3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Edit header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0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60" y="2357438"/>
            <a:ext cx="4921736" cy="3484562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552700"/>
            <a:ext cx="4084319" cy="3024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8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1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9627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4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16183" y="952451"/>
            <a:ext cx="10515600" cy="5387531"/>
          </a:xfrm>
          <a:prstGeom prst="rect">
            <a:avLst/>
          </a:prstGeom>
        </p:spPr>
        <p:txBody>
          <a:bodyPr lIns="109721" tIns="54860" rIns="109721" bIns="54860"/>
          <a:lstStyle>
            <a:lvl1pPr marL="420978" indent="-420978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20000"/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22906" indent="-401930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50000"/>
              <a:buFont typeface="LucidaGrande" charset="0"/>
              <a:buChar char="-"/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88642" indent="-293351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00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3"/>
              </a:buClr>
              <a:buSzPct val="150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3"/>
              </a:buClr>
              <a:buSzPct val="150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 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11363" y="-262358"/>
            <a:ext cx="10515600" cy="992223"/>
          </a:xfrm>
          <a:prstGeom prst="rect">
            <a:avLst/>
          </a:prstGeom>
        </p:spPr>
        <p:txBody>
          <a:bodyPr lIns="109721" tIns="54860" rIns="109721" bIns="54860" anchor="b" anchorCtr="0"/>
          <a:lstStyle>
            <a:lvl1pPr marL="0" indent="0">
              <a:buNone/>
              <a:defRPr sz="29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4" name="Rechthoek 10"/>
          <p:cNvSpPr/>
          <p:nvPr userDrawn="1"/>
        </p:nvSpPr>
        <p:spPr>
          <a:xfrm>
            <a:off x="117871" y="6386933"/>
            <a:ext cx="409137" cy="295457"/>
          </a:xfrm>
          <a:prstGeom prst="rect">
            <a:avLst/>
          </a:prstGeom>
        </p:spPr>
        <p:txBody>
          <a:bodyPr wrap="none" lIns="109721" tIns="54860" rIns="109721" bIns="54860">
            <a:spAutoFit/>
          </a:bodyPr>
          <a:lstStyle/>
          <a:p>
            <a:pPr algn="ctr" defTabSz="1097208">
              <a:defRPr/>
            </a:pPr>
            <a:fld id="{478F02DA-AB65-4DE3-8C32-C1DFFF12922F}" type="slidenum">
              <a:rPr lang="nl-NL" sz="1200" b="1">
                <a:solidFill>
                  <a:srgbClr val="FFFFFF"/>
                </a:solidFill>
                <a:cs typeface="Arial" panose="020B0604020202020204" pitchFamily="34" charset="0"/>
              </a:rPr>
              <a:pPr algn="ctr" defTabSz="1097208">
                <a:defRPr/>
              </a:pPr>
              <a:t>‹#›</a:t>
            </a:fld>
            <a:endParaRPr lang="nl-NL" sz="12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9">
          <p15:clr>
            <a:srgbClr val="FBAE40"/>
          </p15:clr>
        </p15:guide>
        <p15:guide id="2" pos="54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422302" y="0"/>
            <a:ext cx="487680" cy="487680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8140701" y="0"/>
            <a:ext cx="3281602" cy="4876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77"/>
            <a:ext cx="12192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5938" y="323850"/>
                  <a:pt x="8146732" y="485775"/>
                </a:cubicBezTo>
                <a:lnTo>
                  <a:pt x="11902440" y="480537"/>
                </a:ln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1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32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8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4110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3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2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141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image" Target="../media/image11.emf"/><Relationship Id="rId8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 userDrawn="1">
          <p15:clr>
            <a:srgbClr val="F26B43"/>
          </p15:clr>
        </p15:guide>
        <p15:guide id="2" pos="36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r="8617" b="15326"/>
          <a:stretch/>
        </p:blipFill>
        <p:spPr>
          <a:xfrm>
            <a:off x="10421007" y="6018069"/>
            <a:ext cx="1371600" cy="6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6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4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47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007" y="6018069"/>
            <a:ext cx="1371600" cy="6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8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8" r:id="rId7"/>
    <p:sldLayoutId id="2147483819" r:id="rId8"/>
    <p:sldLayoutId id="214748382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007" y="6018069"/>
            <a:ext cx="1371600" cy="6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5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30" r:id="rId7"/>
    <p:sldLayoutId id="21474838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3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007" y="6018069"/>
            <a:ext cx="1371600" cy="6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3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5" r:id="rId5"/>
    <p:sldLayoutId id="2147483666" r:id="rId6"/>
    <p:sldLayoutId id="2147483692" r:id="rId7"/>
    <p:sldLayoutId id="2147483693" r:id="rId8"/>
    <p:sldLayoutId id="2147483664" r:id="rId9"/>
    <p:sldLayoutId id="2147483676" r:id="rId10"/>
    <p:sldLayoutId id="2147483677" r:id="rId11"/>
    <p:sldLayoutId id="2147483675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4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ound Same Side Corner Rectangle 9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1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3" r:id="rId2"/>
    <p:sldLayoutId id="2147483667" r:id="rId3"/>
    <p:sldLayoutId id="2147483668" r:id="rId4"/>
    <p:sldLayoutId id="2147483672" r:id="rId5"/>
    <p:sldLayoutId id="214748366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062" y="6217577"/>
            <a:ext cx="870240" cy="3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9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7374132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think-cell Slide" r:id="rId34" imgW="216" imgH="216" progId="TCLayout.ActiveDocument.1">
                  <p:embed/>
                </p:oleObj>
              </mc:Choice>
              <mc:Fallback>
                <p:oleObj name="think-cell Slide" r:id="rId3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6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062" y="6217577"/>
            <a:ext cx="870240" cy="3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1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r="8617" b="15326"/>
          <a:stretch/>
        </p:blipFill>
        <p:spPr>
          <a:xfrm>
            <a:off x="10421007" y="6018069"/>
            <a:ext cx="1371600" cy="6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7">
          <p15:clr>
            <a:srgbClr val="F26B43"/>
          </p15:clr>
        </p15:guide>
        <p15:guide id="2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Example divider page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Elektronikus </a:t>
            </a:r>
            <a:r>
              <a:rPr lang="hu-HU" dirty="0" smtClean="0"/>
              <a:t>szerződéskötés</a:t>
            </a:r>
            <a:endParaRPr lang="nl-NL" dirty="0"/>
          </a:p>
        </p:txBody>
      </p:sp>
      <p:pic>
        <p:nvPicPr>
          <p:cNvPr id="10" name="Kép helye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6" b="29876"/>
          <a:stretch>
            <a:fillRect/>
          </a:stretch>
        </p:blipFill>
        <p:spPr/>
      </p:pic>
      <p:sp>
        <p:nvSpPr>
          <p:cNvPr id="11" name="Title 2"/>
          <p:cNvSpPr txBox="1">
            <a:spLocks/>
          </p:cNvSpPr>
          <p:nvPr/>
        </p:nvSpPr>
        <p:spPr>
          <a:xfrm>
            <a:off x="1884362" y="3769360"/>
            <a:ext cx="9873529" cy="129354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Elektronikus szerződéskötés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43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  <a:endParaRPr lang="nl-NL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90241" y="1505607"/>
            <a:ext cx="47296" cy="4611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2"/>
          <p:cNvSpPr txBox="1"/>
          <p:nvPr/>
        </p:nvSpPr>
        <p:spPr>
          <a:xfrm>
            <a:off x="6641166" y="1567663"/>
            <a:ext cx="52025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A</a:t>
            </a:r>
            <a:r>
              <a:rPr lang="hu-HU" sz="2400" b="1" dirty="0" smtClean="0">
                <a:solidFill>
                  <a:srgbClr val="000000"/>
                </a:solidFill>
              </a:rPr>
              <a:t>láírandó dokumentumok:</a:t>
            </a:r>
          </a:p>
          <a:p>
            <a:pPr lvl="1"/>
            <a:endParaRPr lang="en-GB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b="1" dirty="0"/>
              <a:t>N</a:t>
            </a:r>
            <a:r>
              <a:rPr lang="en-GB" sz="2000" b="1" dirty="0" smtClean="0"/>
              <a:t>y</a:t>
            </a:r>
            <a:r>
              <a:rPr lang="hu-HU" sz="2000" b="1" dirty="0" err="1" smtClean="0"/>
              <a:t>ilatkozatok</a:t>
            </a:r>
            <a:r>
              <a:rPr lang="hu-HU" sz="2000" b="1" dirty="0" smtClean="0"/>
              <a:t> elektronikus szerződéskötéshez (e-nyilatkozat)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hu-HU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b="1" dirty="0" smtClean="0"/>
              <a:t>OBA </a:t>
            </a:r>
            <a:r>
              <a:rPr lang="en-GB" sz="2000" b="1" dirty="0" err="1" smtClean="0"/>
              <a:t>nyilatkozat</a:t>
            </a:r>
            <a:endParaRPr lang="hu-HU" sz="2000" b="1" dirty="0" smtClean="0"/>
          </a:p>
          <a:p>
            <a:pPr lvl="1"/>
            <a:endParaRPr lang="en-GB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b="1" dirty="0" err="1"/>
              <a:t>Csoportos</a:t>
            </a:r>
            <a:r>
              <a:rPr lang="en-GB" sz="2000" b="1" dirty="0"/>
              <a:t> </a:t>
            </a:r>
            <a:r>
              <a:rPr lang="en-GB" sz="2000" b="1" dirty="0" err="1"/>
              <a:t>beszedési</a:t>
            </a:r>
            <a:r>
              <a:rPr lang="en-GB" sz="2000" b="1" dirty="0"/>
              <a:t> </a:t>
            </a:r>
            <a:r>
              <a:rPr lang="en-GB" sz="2000" b="1" dirty="0" err="1" smtClean="0"/>
              <a:t>megbízás</a:t>
            </a:r>
            <a:r>
              <a:rPr lang="hu-HU" sz="2000" b="1" dirty="0" smtClean="0"/>
              <a:t> (CSOB)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hu-HU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hu-HU" sz="2000" b="1" dirty="0"/>
          </a:p>
          <a:p>
            <a:endParaRPr lang="hu-HU" sz="2000" dirty="0" smtClean="0">
              <a:solidFill>
                <a:srgbClr val="000000"/>
              </a:solidFill>
            </a:endParaRPr>
          </a:p>
          <a:p>
            <a:r>
              <a:rPr lang="hu-HU" sz="2000" dirty="0">
                <a:solidFill>
                  <a:srgbClr val="000000"/>
                </a:solidFill>
              </a:rPr>
              <a:t>	</a:t>
            </a: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 t="23439" r="48720" b="16932"/>
          <a:stretch/>
        </p:blipFill>
        <p:spPr bwMode="auto">
          <a:xfrm rot="21143142">
            <a:off x="544621" y="1396693"/>
            <a:ext cx="2902467" cy="408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0" t="12351" r="44895" b="5403"/>
          <a:stretch/>
        </p:blipFill>
        <p:spPr bwMode="auto">
          <a:xfrm>
            <a:off x="1694768" y="2152766"/>
            <a:ext cx="2812323" cy="408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0" t="23980" r="50895" b="16772"/>
          <a:stretch/>
        </p:blipFill>
        <p:spPr bwMode="auto">
          <a:xfrm rot="889787">
            <a:off x="3102444" y="1513838"/>
            <a:ext cx="2809294" cy="408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Elektronikus szerződéskötés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9737" y="914559"/>
            <a:ext cx="10952481" cy="335597"/>
          </a:xfrm>
        </p:spPr>
        <p:txBody>
          <a:bodyPr/>
          <a:lstStyle/>
          <a:p>
            <a:r>
              <a:rPr lang="hu-HU" dirty="0" smtClean="0"/>
              <a:t>Elektronikus szerződéskötés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LTP fejlesztés</a:t>
            </a:r>
            <a:endParaRPr lang="nl-NL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90241" y="1505607"/>
            <a:ext cx="47296" cy="4611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34805" y="2385382"/>
            <a:ext cx="4028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</a:rPr>
              <a:t>Gyorsabb szerződéskötés</a:t>
            </a:r>
            <a:endParaRPr lang="nl-NL" sz="2000" b="1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28431" y="3263248"/>
            <a:ext cx="496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</a:rPr>
              <a:t>Csökken a hibázási lehetőség</a:t>
            </a: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67" y="3951854"/>
            <a:ext cx="812674" cy="80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2"/>
          <p:cNvSpPr txBox="1"/>
          <p:nvPr/>
        </p:nvSpPr>
        <p:spPr>
          <a:xfrm>
            <a:off x="6524825" y="4171043"/>
            <a:ext cx="496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</a:rPr>
              <a:t>Gyorsabb </a:t>
            </a:r>
            <a:r>
              <a:rPr lang="hu-HU" sz="2000" dirty="0" err="1" smtClean="0">
                <a:solidFill>
                  <a:srgbClr val="000000"/>
                </a:solidFill>
              </a:rPr>
              <a:t>ajánlatfeldolgozás</a:t>
            </a:r>
            <a:endParaRPr lang="nl-NL" sz="2000" dirty="0">
              <a:solidFill>
                <a:srgbClr val="000000"/>
              </a:solidFill>
            </a:endParaRPr>
          </a:p>
        </p:txBody>
      </p:sp>
      <p:grpSp>
        <p:nvGrpSpPr>
          <p:cNvPr id="42" name="Csoportba foglalás 41"/>
          <p:cNvGrpSpPr/>
          <p:nvPr/>
        </p:nvGrpSpPr>
        <p:grpSpPr>
          <a:xfrm>
            <a:off x="5455025" y="3056423"/>
            <a:ext cx="789566" cy="789566"/>
            <a:chOff x="5434816" y="2491916"/>
            <a:chExt cx="640080" cy="640080"/>
          </a:xfrm>
        </p:grpSpPr>
        <p:sp>
          <p:nvSpPr>
            <p:cNvPr id="44" name="Oval 11"/>
            <p:cNvSpPr/>
            <p:nvPr/>
          </p:nvSpPr>
          <p:spPr>
            <a:xfrm>
              <a:off x="5434816" y="2491916"/>
              <a:ext cx="640080" cy="6400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pic>
          <p:nvPicPr>
            <p:cNvPr id="45" name="Kép 44"/>
            <p:cNvPicPr>
              <a:picLocks noChangeAspect="1"/>
            </p:cNvPicPr>
            <p:nvPr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776" y="2592901"/>
              <a:ext cx="438160" cy="386743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56" y="2172476"/>
            <a:ext cx="803059" cy="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791">
            <a:off x="700750" y="1549016"/>
            <a:ext cx="3162628" cy="442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780">
            <a:off x="1453770" y="2655713"/>
            <a:ext cx="2540837" cy="35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3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6619065" y="1999529"/>
            <a:ext cx="5181508" cy="3717880"/>
          </a:xfrm>
        </p:spPr>
        <p:txBody>
          <a:bodyPr/>
          <a:lstStyle/>
          <a:p>
            <a:r>
              <a:rPr lang="hu-HU" sz="2000" dirty="0" smtClean="0"/>
              <a:t>A tanácsadói </a:t>
            </a:r>
            <a:r>
              <a:rPr lang="hu-HU" sz="2000" dirty="0"/>
              <a:t>felületen </a:t>
            </a:r>
            <a:r>
              <a:rPr lang="hu-HU" sz="2000" dirty="0" smtClean="0"/>
              <a:t>új </a:t>
            </a:r>
            <a:r>
              <a:rPr lang="hu-HU" sz="2000" dirty="0"/>
              <a:t>választólista mező, amelyben </a:t>
            </a:r>
            <a:r>
              <a:rPr lang="hu-HU" sz="2000" dirty="0" smtClean="0"/>
              <a:t>a ügynökkód mellett meg </a:t>
            </a:r>
            <a:r>
              <a:rPr lang="hu-HU" sz="2000" dirty="0"/>
              <a:t>kell adni, hogy </a:t>
            </a:r>
            <a:r>
              <a:rPr lang="hu-HU" sz="2000" dirty="0" smtClean="0"/>
              <a:t>hagyományosan vagy </a:t>
            </a:r>
            <a:r>
              <a:rPr lang="hu-HU" sz="2000" dirty="0"/>
              <a:t>e-nyilatkozattal szeretnénk-e szerződést </a:t>
            </a:r>
            <a:r>
              <a:rPr lang="hu-HU" sz="2000" dirty="0" smtClean="0"/>
              <a:t>kötni.</a:t>
            </a:r>
            <a:endParaRPr lang="hu-HU" sz="2000" dirty="0"/>
          </a:p>
          <a:p>
            <a:r>
              <a:rPr lang="hu-HU" sz="2000" dirty="0"/>
              <a:t>A választólistában az </a:t>
            </a:r>
            <a:r>
              <a:rPr lang="hu-HU" sz="2000" b="1" dirty="0">
                <a:solidFill>
                  <a:srgbClr val="FF0000"/>
                </a:solidFill>
              </a:rPr>
              <a:t>„Igen</a:t>
            </a:r>
            <a:r>
              <a:rPr lang="hu-HU" sz="2000" dirty="0">
                <a:solidFill>
                  <a:srgbClr val="FF0000"/>
                </a:solidFill>
              </a:rPr>
              <a:t>” </a:t>
            </a:r>
            <a:r>
              <a:rPr lang="hu-HU" sz="2000" dirty="0"/>
              <a:t>opciót kell kiválasztani. A kiválasztást követően meg kell adni az esetleges akciós kódot, a havi megtakarítási összeget és a futamidőt</a:t>
            </a:r>
            <a:r>
              <a:rPr lang="hu-HU" sz="2000" dirty="0" smtClean="0"/>
              <a:t>. Online felületen csak a </a:t>
            </a:r>
            <a:r>
              <a:rPr lang="hu-HU" sz="2000" b="1" dirty="0" smtClean="0">
                <a:solidFill>
                  <a:srgbClr val="0070C0"/>
                </a:solidFill>
              </a:rPr>
              <a:t>Kamat Fix Plusz</a:t>
            </a:r>
            <a:r>
              <a:rPr lang="hu-HU" sz="2000" dirty="0" smtClean="0"/>
              <a:t> termékcsalád értékesíthető!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  <a:endParaRPr lang="nl-NL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Kalkulátor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</a:p>
        </p:txBody>
      </p:sp>
      <p:pic>
        <p:nvPicPr>
          <p:cNvPr id="7" name="Picture 3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8" y="1189457"/>
            <a:ext cx="5988443" cy="5152682"/>
          </a:xfrm>
          <a:prstGeom prst="rect">
            <a:avLst/>
          </a:prstGeom>
        </p:spPr>
      </p:pic>
      <p:sp>
        <p:nvSpPr>
          <p:cNvPr id="15" name="Isosceles Triangle 1"/>
          <p:cNvSpPr/>
          <p:nvPr/>
        </p:nvSpPr>
        <p:spPr>
          <a:xfrm rot="5400000">
            <a:off x="5425415" y="3257726"/>
            <a:ext cx="1332474" cy="4142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5" name="Kép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12782" r="13864" b="26415"/>
          <a:stretch/>
        </p:blipFill>
        <p:spPr bwMode="auto">
          <a:xfrm>
            <a:off x="879201" y="2117089"/>
            <a:ext cx="4371263" cy="27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llipszis 16"/>
          <p:cNvSpPr/>
          <p:nvPr/>
        </p:nvSpPr>
        <p:spPr>
          <a:xfrm>
            <a:off x="979055" y="2657010"/>
            <a:ext cx="3775825" cy="43269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29391" y="1395661"/>
            <a:ext cx="82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http://www.aegonlakastakarek.hu/lakastakarek-kalkulator?mcp=1</a:t>
            </a:r>
          </a:p>
        </p:txBody>
      </p:sp>
    </p:spTree>
    <p:extLst>
      <p:ext uri="{BB962C8B-B14F-4D97-AF65-F5344CB8AC3E}">
        <p14:creationId xmlns:p14="http://schemas.microsoft.com/office/powerpoint/2010/main" val="12551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6437745" y="1874964"/>
            <a:ext cx="5440219" cy="4590477"/>
          </a:xfrm>
        </p:spPr>
        <p:txBody>
          <a:bodyPr/>
          <a:lstStyle/>
          <a:p>
            <a:r>
              <a:rPr lang="hu-HU" sz="2000" dirty="0" smtClean="0"/>
              <a:t>A </a:t>
            </a:r>
            <a:r>
              <a:rPr lang="hu-HU" sz="2000" dirty="0"/>
              <a:t>megtakarítási adatok megadását </a:t>
            </a:r>
            <a:r>
              <a:rPr lang="hu-HU" sz="2000" dirty="0" smtClean="0"/>
              <a:t>követően </a:t>
            </a:r>
            <a:r>
              <a:rPr lang="hu-HU" sz="2000" dirty="0"/>
              <a:t>az alábbi gomb fog megjelenni az oldal </a:t>
            </a:r>
            <a:r>
              <a:rPr lang="hu-HU" sz="2000" dirty="0" smtClean="0"/>
              <a:t>alján: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 smtClean="0"/>
              <a:t>Itt </a:t>
            </a:r>
            <a:r>
              <a:rPr lang="hu-HU" sz="2000" dirty="0"/>
              <a:t>a </a:t>
            </a:r>
            <a:r>
              <a:rPr lang="hu-HU" sz="2000" b="1" dirty="0">
                <a:solidFill>
                  <a:srgbClr val="FF0000"/>
                </a:solidFill>
              </a:rPr>
              <a:t>„Tovább az elektronikus ajánlatkészítéshez</a:t>
            </a:r>
            <a:r>
              <a:rPr lang="hu-HU" sz="2000" dirty="0">
                <a:solidFill>
                  <a:srgbClr val="FF0000"/>
                </a:solidFill>
              </a:rPr>
              <a:t>” </a:t>
            </a:r>
            <a:r>
              <a:rPr lang="hu-HU" sz="2000" dirty="0"/>
              <a:t>gombot kell megnyomni.</a:t>
            </a:r>
          </a:p>
          <a:p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  <a:endParaRPr lang="nl-NL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Kalkulátor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</a:p>
        </p:txBody>
      </p:sp>
      <p:pic>
        <p:nvPicPr>
          <p:cNvPr id="7" name="Picture 3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8" y="1189457"/>
            <a:ext cx="5988443" cy="5152682"/>
          </a:xfrm>
          <a:prstGeom prst="rect">
            <a:avLst/>
          </a:prstGeom>
        </p:spPr>
      </p:pic>
      <p:sp>
        <p:nvSpPr>
          <p:cNvPr id="15" name="Isosceles Triangle 1"/>
          <p:cNvSpPr/>
          <p:nvPr/>
        </p:nvSpPr>
        <p:spPr>
          <a:xfrm rot="5400000">
            <a:off x="5425415" y="3257726"/>
            <a:ext cx="1332474" cy="4142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0" t="9337"/>
          <a:stretch/>
        </p:blipFill>
        <p:spPr bwMode="auto">
          <a:xfrm>
            <a:off x="7433970" y="3043203"/>
            <a:ext cx="2393519" cy="843314"/>
          </a:xfrm>
          <a:prstGeom prst="rect">
            <a:avLst/>
          </a:prstGeom>
          <a:ln>
            <a:solidFill>
              <a:srgbClr val="3395D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Kép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5276" r="13687" b="23293"/>
          <a:stretch/>
        </p:blipFill>
        <p:spPr bwMode="auto">
          <a:xfrm>
            <a:off x="877452" y="2107012"/>
            <a:ext cx="4341090" cy="283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zis 12"/>
          <p:cNvSpPr/>
          <p:nvPr/>
        </p:nvSpPr>
        <p:spPr>
          <a:xfrm>
            <a:off x="3177308" y="4294909"/>
            <a:ext cx="2405663" cy="64656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2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  <a:endParaRPr lang="nl-NL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Szerződő adatai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</a:p>
        </p:txBody>
      </p:sp>
      <p:pic>
        <p:nvPicPr>
          <p:cNvPr id="7" name="Picture 3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8" y="1189457"/>
            <a:ext cx="5988443" cy="5152682"/>
          </a:xfrm>
          <a:prstGeom prst="rect">
            <a:avLst/>
          </a:prstGeom>
        </p:spPr>
      </p:pic>
      <p:sp>
        <p:nvSpPr>
          <p:cNvPr id="15" name="Isosceles Triangle 1"/>
          <p:cNvSpPr/>
          <p:nvPr/>
        </p:nvSpPr>
        <p:spPr>
          <a:xfrm rot="5400000">
            <a:off x="5425415" y="3257726"/>
            <a:ext cx="1332474" cy="4142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Kép 3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27990" r="14539" b="28676"/>
          <a:stretch/>
        </p:blipFill>
        <p:spPr bwMode="auto">
          <a:xfrm>
            <a:off x="852722" y="2149313"/>
            <a:ext cx="4402767" cy="269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 helye 1"/>
          <p:cNvSpPr txBox="1">
            <a:spLocks/>
          </p:cNvSpPr>
          <p:nvPr/>
        </p:nvSpPr>
        <p:spPr>
          <a:xfrm>
            <a:off x="6564426" y="1947077"/>
            <a:ext cx="5043637" cy="17851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smtClean="0"/>
              <a:t>A szerződő adatainak megadása, és a </a:t>
            </a:r>
            <a:r>
              <a:rPr lang="hu-HU" sz="2000" b="1" dirty="0" smtClean="0">
                <a:solidFill>
                  <a:srgbClr val="FF0000"/>
                </a:solidFill>
              </a:rPr>
              <a:t>„Dokumentumok </a:t>
            </a:r>
            <a:r>
              <a:rPr lang="hu-HU" sz="2000" dirty="0" smtClean="0"/>
              <a:t>küldése” gomb megnyomását követően kiküldésre kerül az ügyfél részére az üzletszabályzat és az adatkezelési szabályzat: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  <p:pic>
        <p:nvPicPr>
          <p:cNvPr id="17" name="Kép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9" y="3652746"/>
            <a:ext cx="3752947" cy="1536332"/>
          </a:xfrm>
          <a:prstGeom prst="rect">
            <a:avLst/>
          </a:prstGeom>
          <a:ln>
            <a:solidFill>
              <a:srgbClr val="3395D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Ellipszis 17"/>
          <p:cNvSpPr/>
          <p:nvPr/>
        </p:nvSpPr>
        <p:spPr>
          <a:xfrm>
            <a:off x="3103420" y="4045537"/>
            <a:ext cx="2405663" cy="64656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55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  <a:endParaRPr lang="nl-NL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Szerződő adatai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</a:p>
        </p:txBody>
      </p:sp>
      <p:pic>
        <p:nvPicPr>
          <p:cNvPr id="7" name="Picture 3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8" y="1189457"/>
            <a:ext cx="5988443" cy="5152682"/>
          </a:xfrm>
          <a:prstGeom prst="rect">
            <a:avLst/>
          </a:prstGeom>
        </p:spPr>
      </p:pic>
      <p:sp>
        <p:nvSpPr>
          <p:cNvPr id="15" name="Isosceles Triangle 1"/>
          <p:cNvSpPr/>
          <p:nvPr/>
        </p:nvSpPr>
        <p:spPr>
          <a:xfrm rot="5400000">
            <a:off x="5425415" y="3257726"/>
            <a:ext cx="1332474" cy="4142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zöveg helye 1"/>
          <p:cNvSpPr txBox="1">
            <a:spLocks/>
          </p:cNvSpPr>
          <p:nvPr/>
        </p:nvSpPr>
        <p:spPr>
          <a:xfrm>
            <a:off x="6400800" y="1841201"/>
            <a:ext cx="5072513" cy="2884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Ezt követően a szerződéskötési felület az utolsó oldalig megegyezik az eddig is használt szerződéskötési felülettel, azzal a különbséggel, hogy a dokumentumok kiküldéséhez megadott telefonszámot és e-mail címet a továbbiakban nem kérjük be még egyszer, hanem az ott megadott adatok kerülnek a szerződésre.</a:t>
            </a:r>
          </a:p>
          <a:p>
            <a:endParaRPr lang="hu-HU" sz="2000" dirty="0" smtClean="0"/>
          </a:p>
          <a:p>
            <a:endParaRPr lang="hu-HU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8" t="21894" r="36526" b="25895"/>
          <a:stretch/>
        </p:blipFill>
        <p:spPr bwMode="auto">
          <a:xfrm>
            <a:off x="856649" y="2158060"/>
            <a:ext cx="4392730" cy="277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  <a:endParaRPr lang="nl-NL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Nyilatkozatok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</a:p>
        </p:txBody>
      </p:sp>
      <p:pic>
        <p:nvPicPr>
          <p:cNvPr id="7" name="Picture 3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8" y="1189457"/>
            <a:ext cx="5988443" cy="5152682"/>
          </a:xfrm>
          <a:prstGeom prst="rect">
            <a:avLst/>
          </a:prstGeom>
        </p:spPr>
      </p:pic>
      <p:sp>
        <p:nvSpPr>
          <p:cNvPr id="15" name="Isosceles Triangle 1"/>
          <p:cNvSpPr/>
          <p:nvPr/>
        </p:nvSpPr>
        <p:spPr>
          <a:xfrm rot="5400000">
            <a:off x="5425415" y="3257726"/>
            <a:ext cx="1332474" cy="4142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zöveg helye 1"/>
          <p:cNvSpPr>
            <a:spLocks noGrp="1"/>
          </p:cNvSpPr>
          <p:nvPr>
            <p:ph type="body" sz="quarter" idx="13"/>
          </p:nvPr>
        </p:nvSpPr>
        <p:spPr>
          <a:xfrm>
            <a:off x="6468172" y="1965240"/>
            <a:ext cx="5236148" cy="4068762"/>
          </a:xfrm>
        </p:spPr>
        <p:txBody>
          <a:bodyPr/>
          <a:lstStyle/>
          <a:p>
            <a:r>
              <a:rPr lang="hu-HU" sz="2000" dirty="0"/>
              <a:t>Az utolsó oldalon a hagyományos szerződéskötési oldallal ellentétben már csak két nyilatkozatot lehet </a:t>
            </a:r>
            <a:r>
              <a:rPr lang="hu-HU" sz="2000" dirty="0" smtClean="0"/>
              <a:t>tenni.</a:t>
            </a:r>
          </a:p>
          <a:p>
            <a:r>
              <a:rPr lang="hu-HU" sz="2000" dirty="0"/>
              <a:t>Ne felejtsd el bejelölni a „Kitöltöm az e-nyilatkozatot</a:t>
            </a:r>
            <a:r>
              <a:rPr lang="hu-HU" sz="2000" dirty="0" smtClean="0"/>
              <a:t>”!</a:t>
            </a:r>
          </a:p>
          <a:p>
            <a:r>
              <a:rPr lang="hu-HU" sz="2000" dirty="0"/>
              <a:t>A </a:t>
            </a:r>
            <a:r>
              <a:rPr lang="hu-HU" sz="2000" b="1" dirty="0">
                <a:solidFill>
                  <a:srgbClr val="FF0000"/>
                </a:solidFill>
              </a:rPr>
              <a:t>„Befejezés” </a:t>
            </a:r>
            <a:r>
              <a:rPr lang="hu-HU" sz="2000" dirty="0"/>
              <a:t>gombra kattintva az adatok elmentődnek, az ügyfél részére e-mailben kiküldésre kerül az ajánlati nyomtatvány, melyhez minden adattal kitöltve csatolásra kerül a függőügynöki nyilatkozat is</a:t>
            </a:r>
            <a:r>
              <a:rPr lang="hu-HU" sz="2000" dirty="0" smtClean="0"/>
              <a:t>. </a:t>
            </a:r>
          </a:p>
          <a:p>
            <a:endParaRPr lang="hu-HU" sz="2000" dirty="0"/>
          </a:p>
        </p:txBody>
      </p:sp>
      <p:pic>
        <p:nvPicPr>
          <p:cNvPr id="14" name="Kép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33714" r="1548"/>
          <a:stretch/>
        </p:blipFill>
        <p:spPr bwMode="auto">
          <a:xfrm>
            <a:off x="858981" y="2115144"/>
            <a:ext cx="4396510" cy="2826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llipszis 15"/>
          <p:cNvSpPr/>
          <p:nvPr/>
        </p:nvSpPr>
        <p:spPr>
          <a:xfrm>
            <a:off x="434129" y="4066996"/>
            <a:ext cx="2328322" cy="54350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548636" y="2798623"/>
            <a:ext cx="1768356" cy="1166432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5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  <a:endParaRPr lang="nl-NL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Nyilatkozatok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</a:p>
        </p:txBody>
      </p:sp>
      <p:pic>
        <p:nvPicPr>
          <p:cNvPr id="7" name="Picture 3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8" y="1189457"/>
            <a:ext cx="5988443" cy="5152682"/>
          </a:xfrm>
          <a:prstGeom prst="rect">
            <a:avLst/>
          </a:prstGeom>
        </p:spPr>
      </p:pic>
      <p:sp>
        <p:nvSpPr>
          <p:cNvPr id="15" name="Isosceles Triangle 1"/>
          <p:cNvSpPr/>
          <p:nvPr/>
        </p:nvSpPr>
        <p:spPr>
          <a:xfrm rot="5400000">
            <a:off x="5425415" y="3257726"/>
            <a:ext cx="1332474" cy="4142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zöveg helye 1"/>
          <p:cNvSpPr>
            <a:spLocks noGrp="1"/>
          </p:cNvSpPr>
          <p:nvPr>
            <p:ph type="body" sz="quarter" idx="13"/>
          </p:nvPr>
        </p:nvSpPr>
        <p:spPr>
          <a:xfrm>
            <a:off x="6400796" y="2056568"/>
            <a:ext cx="5669283" cy="1129362"/>
          </a:xfrm>
        </p:spPr>
        <p:txBody>
          <a:bodyPr/>
          <a:lstStyle/>
          <a:p>
            <a:r>
              <a:rPr lang="hu-HU" sz="2000" dirty="0" smtClean="0"/>
              <a:t>Az </a:t>
            </a:r>
            <a:r>
              <a:rPr lang="hu-HU" sz="2000" dirty="0"/>
              <a:t>ajánlati nyomtatványt, </a:t>
            </a:r>
            <a:r>
              <a:rPr lang="hu-HU" sz="2000" dirty="0" smtClean="0"/>
              <a:t>titkosítva kerül kiküldésre, melyet az </a:t>
            </a:r>
            <a:r>
              <a:rPr lang="hu-HU" sz="2000" dirty="0"/>
              <a:t>ügyfél az adóazonosító jelével </a:t>
            </a:r>
            <a:r>
              <a:rPr lang="hu-HU" sz="2000" dirty="0" smtClean="0"/>
              <a:t>tud megnyitni.</a:t>
            </a:r>
            <a:endParaRPr lang="hu-HU" sz="2000" dirty="0"/>
          </a:p>
          <a:p>
            <a:endParaRPr lang="hu-HU" sz="2000" dirty="0"/>
          </a:p>
        </p:txBody>
      </p:sp>
      <p:pic>
        <p:nvPicPr>
          <p:cNvPr id="12" name="Kép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06" y="3143542"/>
            <a:ext cx="4156949" cy="1975109"/>
          </a:xfrm>
          <a:prstGeom prst="rect">
            <a:avLst/>
          </a:prstGeom>
          <a:ln>
            <a:solidFill>
              <a:srgbClr val="3395D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33714" r="1548"/>
          <a:stretch/>
        </p:blipFill>
        <p:spPr bwMode="auto">
          <a:xfrm>
            <a:off x="858981" y="2115144"/>
            <a:ext cx="4396510" cy="2826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llipszis 15"/>
          <p:cNvSpPr/>
          <p:nvPr/>
        </p:nvSpPr>
        <p:spPr>
          <a:xfrm>
            <a:off x="434129" y="4066996"/>
            <a:ext cx="2328322" cy="54350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548636" y="2798623"/>
            <a:ext cx="1768356" cy="1166432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5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6609440" y="2201654"/>
            <a:ext cx="5133377" cy="2610982"/>
          </a:xfrm>
        </p:spPr>
        <p:txBody>
          <a:bodyPr/>
          <a:lstStyle/>
          <a:p>
            <a:r>
              <a:rPr lang="hu-HU" sz="2000" dirty="0" smtClean="0"/>
              <a:t>Az OBA, CSOB és az e-nyilatkozat kitöltéséhez szükséges ajánlatszám a „Befejezés” gombra kattintás után feljövő felületen látható.</a:t>
            </a:r>
          </a:p>
          <a:p>
            <a:r>
              <a:rPr lang="hu-HU" sz="2000" dirty="0" smtClean="0"/>
              <a:t>Az itt megnyitható </a:t>
            </a:r>
            <a:r>
              <a:rPr lang="hu-HU" sz="2000" dirty="0" err="1" smtClean="0"/>
              <a:t>pdf</a:t>
            </a:r>
            <a:r>
              <a:rPr lang="hu-HU" sz="2000" dirty="0" smtClean="0"/>
              <a:t>. formátumú ajánlatból lehet visszaellenőrizni, hogy jól vittük-e fel az ügyfél adatait.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  <a:endParaRPr lang="nl-NL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Ajánlatszám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szerződéskötés</a:t>
            </a:r>
          </a:p>
        </p:txBody>
      </p:sp>
      <p:pic>
        <p:nvPicPr>
          <p:cNvPr id="7" name="Picture 3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8" y="1189457"/>
            <a:ext cx="5988443" cy="5152682"/>
          </a:xfrm>
          <a:prstGeom prst="rect">
            <a:avLst/>
          </a:prstGeom>
        </p:spPr>
      </p:pic>
      <p:sp>
        <p:nvSpPr>
          <p:cNvPr id="15" name="Isosceles Triangle 1"/>
          <p:cNvSpPr/>
          <p:nvPr/>
        </p:nvSpPr>
        <p:spPr>
          <a:xfrm rot="5400000">
            <a:off x="5425415" y="3257726"/>
            <a:ext cx="1332474" cy="4142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Kép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027" r="24683" b="3818"/>
          <a:stretch/>
        </p:blipFill>
        <p:spPr bwMode="auto">
          <a:xfrm>
            <a:off x="850900" y="2148114"/>
            <a:ext cx="4403271" cy="273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llipszis 16"/>
          <p:cNvSpPr/>
          <p:nvPr/>
        </p:nvSpPr>
        <p:spPr>
          <a:xfrm>
            <a:off x="381010" y="3138234"/>
            <a:ext cx="2693059" cy="35093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genda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4B46E5A1-2807-432E-BFCC-255B7B885375}"/>
    </a:ext>
  </a:extLst>
</a:theme>
</file>

<file path=ppt/theme/theme10.xml><?xml version="1.0" encoding="utf-8"?>
<a:theme xmlns:a="http://schemas.openxmlformats.org/drawingml/2006/main" name="2_Varia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0714EC46-90C3-47EF-BE07-EF710E81C253}"/>
    </a:ext>
  </a:extLst>
</a:theme>
</file>

<file path=ppt/theme/theme11.xml><?xml version="1.0" encoding="utf-8"?>
<a:theme xmlns:a="http://schemas.openxmlformats.org/drawingml/2006/main" name="5_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C990B685-2A8C-4A15-B8B6-E39D4ED9C7DA}"/>
    </a:ext>
  </a:extLst>
</a:theme>
</file>

<file path=ppt/theme/theme12.xml><?xml version="1.0" encoding="utf-8"?>
<a:theme xmlns:a="http://schemas.openxmlformats.org/drawingml/2006/main" name="3_Varia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egon Group Template 2016" id="{38AED903-669A-49C7-8B10-863019E40CC8}" vid="{0714EC46-90C3-47EF-BE07-EF710E81C253}"/>
    </a:ext>
  </a:extLst>
</a:theme>
</file>

<file path=ppt/theme/theme13.xml><?xml version="1.0" encoding="utf-8"?>
<a:theme xmlns:a="http://schemas.openxmlformats.org/drawingml/2006/main" name="4_Varia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egon Group Template 2016" id="{38AED903-669A-49C7-8B10-863019E40CC8}" vid="{0714EC46-90C3-47EF-BE07-EF710E81C253}"/>
    </a:ext>
  </a:extLst>
</a:theme>
</file>

<file path=ppt/theme/theme14.xml><?xml version="1.0" encoding="utf-8"?>
<a:theme xmlns:a="http://schemas.openxmlformats.org/drawingml/2006/main" name="3_Aegon Group Template 2016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0F2F5FA0-A5AA-4061-BEF2-A68E4ED90074}"/>
    </a:ext>
  </a:extLst>
</a:theme>
</file>

<file path=ppt/theme/theme15.xml><?xml version="1.0" encoding="utf-8"?>
<a:theme xmlns:a="http://schemas.openxmlformats.org/drawingml/2006/main" name="5_Varia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egon Group Template 2016" id="{38AED903-669A-49C7-8B10-863019E40CC8}" vid="{0714EC46-90C3-47EF-BE07-EF710E81C253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C990B685-2A8C-4A15-B8B6-E39D4ED9C7DA}"/>
    </a:ext>
  </a:extLst>
</a:theme>
</file>

<file path=ppt/theme/theme3.xml><?xml version="1.0" encoding="utf-8"?>
<a:theme xmlns:a="http://schemas.openxmlformats.org/drawingml/2006/main" name="Text dual branded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45A9AAC3-843D-4A2A-850A-C6E3783807F0}"/>
    </a:ext>
  </a:extLst>
</a:theme>
</file>

<file path=ppt/theme/theme4.xml><?xml version="1.0" encoding="utf-8"?>
<a:theme xmlns:a="http://schemas.openxmlformats.org/drawingml/2006/main" name="Varia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0714EC46-90C3-47EF-BE07-EF710E81C253}"/>
    </a:ext>
  </a:extLst>
</a:theme>
</file>

<file path=ppt/theme/theme5.xml><?xml version="1.0" encoding="utf-8"?>
<a:theme xmlns:a="http://schemas.openxmlformats.org/drawingml/2006/main" name="1_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_template03" id="{1609A097-B786-4B7B-988D-088609B62477}" vid="{163717FE-06F0-482A-9741-60041DA0634A}"/>
    </a:ext>
  </a:extLst>
</a:theme>
</file>

<file path=ppt/theme/theme6.xml><?xml version="1.0" encoding="utf-8"?>
<a:theme xmlns:a="http://schemas.openxmlformats.org/drawingml/2006/main" name="3_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tuGBN_Aeg_PPT_Temp04" id="{03FB3863-A6BC-374A-B39F-848E81F810D9}" vid="{F6FC97BF-39BF-5340-81D1-3669441EEC1D}"/>
    </a:ext>
  </a:extLst>
</a:theme>
</file>

<file path=ppt/theme/theme7.xml><?xml version="1.0" encoding="utf-8"?>
<a:theme xmlns:a="http://schemas.openxmlformats.org/drawingml/2006/main" name="1_Varia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0714EC46-90C3-47EF-BE07-EF710E81C253}"/>
    </a:ext>
  </a:extLst>
</a:theme>
</file>

<file path=ppt/theme/theme8.xml><?xml version="1.0" encoding="utf-8"?>
<a:theme xmlns:a="http://schemas.openxmlformats.org/drawingml/2006/main" name="2_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_template03" id="{1609A097-B786-4B7B-988D-088609B62477}" vid="{163717FE-06F0-482A-9741-60041DA0634A}"/>
    </a:ext>
  </a:extLst>
</a:theme>
</file>

<file path=ppt/theme/theme9.xml><?xml version="1.0" encoding="utf-8"?>
<a:theme xmlns:a="http://schemas.openxmlformats.org/drawingml/2006/main" name="4_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C990B685-2A8C-4A15-B8B6-E39D4ED9C7D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C1D735A9811741A65DFB1A2A04C91A" ma:contentTypeVersion="2" ma:contentTypeDescription="Create a new document." ma:contentTypeScope="" ma:versionID="ddc3226d457196cb162bdbbc4708080a">
  <xsd:schema xmlns:xsd="http://www.w3.org/2001/XMLSchema" xmlns:xs="http://www.w3.org/2001/XMLSchema" xmlns:p="http://schemas.microsoft.com/office/2006/metadata/properties" xmlns:ns1="http://schemas.microsoft.com/sharepoint/v3" xmlns:ns2="1a70ed8f-5bf8-469d-b428-64f1509bc784" targetNamespace="http://schemas.microsoft.com/office/2006/metadata/properties" ma:root="true" ma:fieldsID="a63f5c88f2fca5370ab910db891a72f0" ns1:_="" ns2:_="">
    <xsd:import namespace="http://schemas.microsoft.com/sharepoint/v3"/>
    <xsd:import namespace="1a70ed8f-5bf8-469d-b428-64f1509bc78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2S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0ed8f-5bf8-469d-b428-64f1509bc784" elementFormDefault="qualified">
    <xsd:import namespace="http://schemas.microsoft.com/office/2006/documentManagement/types"/>
    <xsd:import namespace="http://schemas.microsoft.com/office/infopath/2007/PartnerControls"/>
    <xsd:element name="L2S_Description" ma:index="10" nillable="true" ma:displayName="Description" ma:internalName="L2S_Description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2S_Description xmlns="1a70ed8f-5bf8-469d-b428-64f1509bc784">Aegon's corporate presentation &amp; template with guidelines for use.</L2S_Description>
  </documentManagement>
</p:properties>
</file>

<file path=customXml/itemProps1.xml><?xml version="1.0" encoding="utf-8"?>
<ds:datastoreItem xmlns:ds="http://schemas.openxmlformats.org/officeDocument/2006/customXml" ds:itemID="{D2B2DCA1-758D-4563-AA7B-602FE8A568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2D8981-7BAA-4AC2-B6E6-2F33B48A5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70ed8f-5bf8-469d-b428-64f1509bc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9002EE-0C3A-4BAE-89FF-1019F497100F}">
  <ds:schemaRefs>
    <ds:schemaRef ds:uri="http://purl.org/dc/terms/"/>
    <ds:schemaRef ds:uri="http://schemas.microsoft.com/office/2006/documentManagement/types"/>
    <ds:schemaRef ds:uri="1a70ed8f-5bf8-469d-b428-64f1509bc784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Aegon Group Template 2016</Template>
  <TotalTime>2592</TotalTime>
  <Words>547</Words>
  <Application>Microsoft Office PowerPoint</Application>
  <PresentationFormat>Egyéni</PresentationFormat>
  <Paragraphs>84</Paragraphs>
  <Slides>10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15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26" baseType="lpstr">
      <vt:lpstr>Agenda</vt:lpstr>
      <vt:lpstr>Text</vt:lpstr>
      <vt:lpstr>Text dual branded slides</vt:lpstr>
      <vt:lpstr>Varia slides</vt:lpstr>
      <vt:lpstr>1_Text</vt:lpstr>
      <vt:lpstr>3_Text</vt:lpstr>
      <vt:lpstr>1_Varia slides</vt:lpstr>
      <vt:lpstr>2_Text</vt:lpstr>
      <vt:lpstr>4_Text</vt:lpstr>
      <vt:lpstr>2_Varia slides</vt:lpstr>
      <vt:lpstr>5_Text</vt:lpstr>
      <vt:lpstr>3_Varia slides</vt:lpstr>
      <vt:lpstr>4_Varia slides</vt:lpstr>
      <vt:lpstr>3_Aegon Group Template 2016</vt:lpstr>
      <vt:lpstr>5_Varia slides</vt:lpstr>
      <vt:lpstr>think-cell Slide</vt:lpstr>
      <vt:lpstr>Example divider page</vt:lpstr>
      <vt:lpstr>LTP fejlesztés</vt:lpstr>
      <vt:lpstr>Elektronikus szerződéskötés</vt:lpstr>
      <vt:lpstr>Elektronikus szerződéskötés</vt:lpstr>
      <vt:lpstr>Elektronikus szerződéskötés</vt:lpstr>
      <vt:lpstr>Elektronikus szerződéskötés</vt:lpstr>
      <vt:lpstr>Elektronikus szerződéskötés</vt:lpstr>
      <vt:lpstr>Elektronikus szerződéskötés</vt:lpstr>
      <vt:lpstr>Elektronikus szerződéskötés</vt:lpstr>
      <vt:lpstr>Elektronikus szerződéskötés</vt:lpstr>
    </vt:vector>
  </TitlesOfParts>
  <Company>Member Company of the AEGON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Aegon - June 2016</dc:title>
  <dc:creator>Dekker, Marjolein</dc:creator>
  <cp:lastModifiedBy>Mohai, Krisztina</cp:lastModifiedBy>
  <cp:revision>286</cp:revision>
  <cp:lastPrinted>2016-06-03T12:09:54Z</cp:lastPrinted>
  <dcterms:created xsi:type="dcterms:W3CDTF">2016-05-27T13:08:49Z</dcterms:created>
  <dcterms:modified xsi:type="dcterms:W3CDTF">2016-09-16T10:14:24Z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0x0101006CC1D735A9811741A65DFB1A2A04C91A</vt:lpwstr>
  </property>
</Properties>
</file>