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14"/>
  </p:notesMasterIdLst>
  <p:handoutMasterIdLst>
    <p:handoutMasterId r:id="rId15"/>
  </p:handoutMasterIdLst>
  <p:sldIdLst>
    <p:sldId id="526" r:id="rId3"/>
    <p:sldId id="542" r:id="rId4"/>
    <p:sldId id="551" r:id="rId5"/>
    <p:sldId id="550" r:id="rId6"/>
    <p:sldId id="546" r:id="rId7"/>
    <p:sldId id="553" r:id="rId8"/>
    <p:sldId id="555" r:id="rId9"/>
    <p:sldId id="552" r:id="rId10"/>
    <p:sldId id="556" r:id="rId11"/>
    <p:sldId id="538" r:id="rId12"/>
    <p:sldId id="534" r:id="rId13"/>
  </p:sldIdLst>
  <p:sldSz cx="10423525" cy="586581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9">
          <p15:clr>
            <a:srgbClr val="A4A3A4"/>
          </p15:clr>
        </p15:guide>
        <p15:guide id="2" orient="horz" pos="370">
          <p15:clr>
            <a:srgbClr val="A4A3A4"/>
          </p15:clr>
        </p15:guide>
        <p15:guide id="3" orient="horz" pos="3589">
          <p15:clr>
            <a:srgbClr val="A4A3A4"/>
          </p15:clr>
        </p15:guide>
        <p15:guide id="4" orient="horz" pos="3324">
          <p15:clr>
            <a:srgbClr val="A4A3A4"/>
          </p15:clr>
        </p15:guide>
        <p15:guide id="5" orient="horz" pos="559">
          <p15:clr>
            <a:srgbClr val="A4A3A4"/>
          </p15:clr>
        </p15:guide>
        <p15:guide id="6" orient="horz" pos="3059">
          <p15:clr>
            <a:srgbClr val="A4A3A4"/>
          </p15:clr>
        </p15:guide>
        <p15:guide id="7" orient="horz" pos="3551">
          <p15:clr>
            <a:srgbClr val="A4A3A4"/>
          </p15:clr>
        </p15:guide>
        <p15:guide id="8" orient="horz" pos="707">
          <p15:clr>
            <a:srgbClr val="A4A3A4"/>
          </p15:clr>
        </p15:guide>
        <p15:guide id="9" pos="4041">
          <p15:clr>
            <a:srgbClr val="A4A3A4"/>
          </p15:clr>
        </p15:guide>
        <p15:guide id="10" pos="404">
          <p15:clr>
            <a:srgbClr val="A4A3A4"/>
          </p15:clr>
        </p15:guide>
        <p15:guide id="11" pos="6199">
          <p15:clr>
            <a:srgbClr val="A4A3A4"/>
          </p15:clr>
        </p15:guide>
        <p15:guide id="12" pos="707">
          <p15:clr>
            <a:srgbClr val="A4A3A4"/>
          </p15:clr>
        </p15:guide>
        <p15:guide id="13" pos="5366">
          <p15:clr>
            <a:srgbClr val="A4A3A4"/>
          </p15:clr>
        </p15:guide>
        <p15:guide id="14" pos="2293">
          <p15:clr>
            <a:srgbClr val="A4A3A4"/>
          </p15:clr>
        </p15:guide>
        <p15:guide id="15" pos="1229">
          <p15:clr>
            <a:srgbClr val="A4A3A4"/>
          </p15:clr>
        </p15:guide>
        <p15:guide id="16" pos="3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8"/>
    <a:srgbClr val="0098D5"/>
    <a:srgbClr val="00B8E8"/>
    <a:srgbClr val="EAD9EF"/>
    <a:srgbClr val="001522"/>
    <a:srgbClr val="4FC0FF"/>
    <a:srgbClr val="62317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8857" autoAdjust="0"/>
  </p:normalViewPr>
  <p:slideViewPr>
    <p:cSldViewPr snapToObjects="1">
      <p:cViewPr>
        <p:scale>
          <a:sx n="110" d="100"/>
          <a:sy n="110" d="100"/>
        </p:scale>
        <p:origin x="-1296" y="-552"/>
      </p:cViewPr>
      <p:guideLst>
        <p:guide orient="horz" pos="2529"/>
        <p:guide orient="horz" pos="370"/>
        <p:guide orient="horz" pos="3589"/>
        <p:guide orient="horz" pos="3324"/>
        <p:guide orient="horz" pos="559"/>
        <p:guide orient="horz" pos="3059"/>
        <p:guide orient="horz" pos="3551"/>
        <p:guide orient="horz" pos="707"/>
        <p:guide pos="4041"/>
        <p:guide pos="404"/>
        <p:guide pos="6199"/>
        <p:guide pos="707"/>
        <p:guide pos="5366"/>
        <p:guide pos="2293"/>
        <p:guide pos="1229"/>
        <p:guide pos="3245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notesViewPr>
    <p:cSldViewPr snapToObjects="1">
      <p:cViewPr varScale="1">
        <p:scale>
          <a:sx n="123" d="100"/>
          <a:sy n="123" d="100"/>
        </p:scale>
        <p:origin x="-4896" y="-96"/>
      </p:cViewPr>
      <p:guideLst>
        <p:guide orient="horz" pos="3127"/>
        <p:guide pos="2142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86030C-9E78-4001-9F37-0684AAA44289}" type="datetimeFigureOut">
              <a:rPr lang="en-US"/>
              <a:pPr>
                <a:defRPr/>
              </a:pPr>
              <a:t>8/11/2015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D4C1B3-5B8C-49C9-8322-C5E70994A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9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5E5410-B2F4-4086-9BA4-AD6D8B63F8A9}" type="datetimeFigureOut">
              <a:rPr lang="nl-NL"/>
              <a:pPr>
                <a:defRPr/>
              </a:pPr>
              <a:t>11-8-2015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027FD3-BC20-45C0-BDAC-875A2B64B4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5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8B3B3-FF34-4E14-9D6C-7AA52FD8D161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93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0,75%-os betéti terméket visszavonjuk, ill. az ehhez kapcsolódó akciókat is:</a:t>
            </a:r>
          </a:p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LSZB02 és az ÖNYP01</a:t>
            </a:r>
            <a:r>
              <a:rPr lang="hu-HU" b="1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akciókat</a:t>
            </a:r>
          </a:p>
          <a:p>
            <a:r>
              <a:rPr lang="hu-HU" b="1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ill. a z LSZB02 akcióhoz kapcsolódó értékesítési akciónkat is (100%-os kötési jutalék)</a:t>
            </a:r>
            <a:endParaRPr lang="hu-H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27FD3-BC20-45C0-BDAC-875A2B64B4B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4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Kamat Fix 2</a:t>
            </a:r>
            <a:r>
              <a:rPr lang="hu-HU" b="1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(0,5% betéti kamat) -  várakozásaink szerint a szerzés 10%-át fogja adni, mivel az ügyfelek és a Tanácsadók az új terméket fogják választani, amihez kapcsolódni fog a számlanyitási akció.</a:t>
            </a:r>
          </a:p>
          <a:p>
            <a:r>
              <a:rPr lang="hu-HU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új Üzletszabályzat szerint a minimális SZÖ: 1 millió Ft. A Tarifatáblázatban a Kamat Fix 2 módozatnál 4 éves megtakarítás esetén a minimális megtakarítási összeg 8.000,- Ft, 5 éves esetén 6.000,- Ft, viszont Kamat Fix 2 esetén már 5.000,- Ft/hó indítható.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27FD3-BC20-45C0-BDAC-875A2B64B4B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51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27FD3-BC20-45C0-BDAC-875A2B64B4B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0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27FD3-BC20-45C0-BDAC-875A2B64B4B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8B3B3-FF34-4E14-9D6C-7AA52FD8D161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68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909" y="-3918"/>
            <a:ext cx="10443404" cy="3959175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65646" y="422771"/>
            <a:ext cx="5749442" cy="1247448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6922" y="4834974"/>
            <a:ext cx="4349750" cy="28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95008" y="5083107"/>
            <a:ext cx="5720080" cy="435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8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518055" y="3967941"/>
            <a:ext cx="2103437" cy="2413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0"/>
          <p:cNvSpPr/>
          <p:nvPr userDrawn="1"/>
        </p:nvSpPr>
        <p:spPr>
          <a:xfrm rot="10800000">
            <a:off x="1484314" y="5359400"/>
            <a:ext cx="8939211" cy="217488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hthoek 14"/>
          <p:cNvSpPr/>
          <p:nvPr userDrawn="1"/>
        </p:nvSpPr>
        <p:spPr>
          <a:xfrm>
            <a:off x="1" y="5573713"/>
            <a:ext cx="10423525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hthoek 17"/>
          <p:cNvSpPr/>
          <p:nvPr userDrawn="1"/>
        </p:nvSpPr>
        <p:spPr>
          <a:xfrm>
            <a:off x="0" y="5278438"/>
            <a:ext cx="701675" cy="5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hthoek 19"/>
          <p:cNvSpPr/>
          <p:nvPr userDrawn="1"/>
        </p:nvSpPr>
        <p:spPr>
          <a:xfrm>
            <a:off x="233364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C3644D-3383-4D29-B9E4-B6189A511F89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9" name="Afbeelding 15"/>
          <p:cNvPicPr>
            <a:picLocks noChangeAspect="1"/>
          </p:cNvPicPr>
          <p:nvPr userDrawn="1"/>
        </p:nvPicPr>
        <p:blipFill>
          <a:blip r:embed="rId2"/>
          <a:srcRect l="235" r="67421" b="61034"/>
          <a:stretch>
            <a:fillRect/>
          </a:stretch>
        </p:blipFill>
        <p:spPr bwMode="auto">
          <a:xfrm>
            <a:off x="638175" y="4843464"/>
            <a:ext cx="1743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egon_log_Ma_tegyunk_rgb_HiRes.JPG"/>
          <p:cNvPicPr>
            <a:picLocks noChangeAspect="1"/>
          </p:cNvPicPr>
          <p:nvPr userDrawn="1"/>
        </p:nvPicPr>
        <p:blipFill>
          <a:blip r:embed="rId3"/>
          <a:srcRect l="22601" t="70474"/>
          <a:stretch>
            <a:fillRect/>
          </a:stretch>
        </p:blipFill>
        <p:spPr bwMode="auto">
          <a:xfrm>
            <a:off x="1268413" y="5699125"/>
            <a:ext cx="1203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909" y="-5512"/>
            <a:ext cx="10452930" cy="5368082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65179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65179 w 10443404"/>
              <a:gd name="connsiteY3" fmla="*/ 3956794 h 3959175"/>
              <a:gd name="connsiteX4" fmla="*/ 1993728 w 10443404"/>
              <a:gd name="connsiteY4" fmla="*/ 3435300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8382"/>
              <a:gd name="connsiteX1" fmla="*/ 10443404 w 10443404"/>
              <a:gd name="connsiteY1" fmla="*/ 4969 h 3958382"/>
              <a:gd name="connsiteX2" fmla="*/ 10438434 w 10443404"/>
              <a:gd name="connsiteY2" fmla="*/ 3958382 h 3958382"/>
              <a:gd name="connsiteX3" fmla="*/ 2165179 w 10443404"/>
              <a:gd name="connsiteY3" fmla="*/ 3956794 h 3958382"/>
              <a:gd name="connsiteX4" fmla="*/ 1993728 w 10443404"/>
              <a:gd name="connsiteY4" fmla="*/ 3435300 h 3958382"/>
              <a:gd name="connsiteX5" fmla="*/ 695947 w 10443404"/>
              <a:gd name="connsiteY5" fmla="*/ 3868688 h 3958382"/>
              <a:gd name="connsiteX6" fmla="*/ 14909 w 10443404"/>
              <a:gd name="connsiteY6" fmla="*/ 3958382 h 3958382"/>
              <a:gd name="connsiteX7" fmla="*/ 0 w 10443404"/>
              <a:gd name="connsiteY7" fmla="*/ 0 h 3958382"/>
              <a:gd name="connsiteX0" fmla="*/ 0 w 10443404"/>
              <a:gd name="connsiteY0" fmla="*/ 0 h 3958382"/>
              <a:gd name="connsiteX1" fmla="*/ 10443404 w 10443404"/>
              <a:gd name="connsiteY1" fmla="*/ 4969 h 3958382"/>
              <a:gd name="connsiteX2" fmla="*/ 10438434 w 10443404"/>
              <a:gd name="connsiteY2" fmla="*/ 3958382 h 3958382"/>
              <a:gd name="connsiteX3" fmla="*/ 2165179 w 10443404"/>
              <a:gd name="connsiteY3" fmla="*/ 3956794 h 3958382"/>
              <a:gd name="connsiteX4" fmla="*/ 1993728 w 10443404"/>
              <a:gd name="connsiteY4" fmla="*/ 3435300 h 3958382"/>
              <a:gd name="connsiteX5" fmla="*/ 695947 w 10443404"/>
              <a:gd name="connsiteY5" fmla="*/ 3868688 h 3958382"/>
              <a:gd name="connsiteX6" fmla="*/ 14909 w 10443404"/>
              <a:gd name="connsiteY6" fmla="*/ 3872657 h 3958382"/>
              <a:gd name="connsiteX7" fmla="*/ 0 w 10443404"/>
              <a:gd name="connsiteY7" fmla="*/ 0 h 3958382"/>
              <a:gd name="connsiteX0" fmla="*/ 0 w 10438642"/>
              <a:gd name="connsiteY0" fmla="*/ 0 h 5353795"/>
              <a:gd name="connsiteX1" fmla="*/ 10438642 w 10438642"/>
              <a:gd name="connsiteY1" fmla="*/ 1400382 h 5353795"/>
              <a:gd name="connsiteX2" fmla="*/ 10433672 w 10438642"/>
              <a:gd name="connsiteY2" fmla="*/ 5353795 h 5353795"/>
              <a:gd name="connsiteX3" fmla="*/ 2160417 w 10438642"/>
              <a:gd name="connsiteY3" fmla="*/ 5352207 h 5353795"/>
              <a:gd name="connsiteX4" fmla="*/ 1988966 w 10438642"/>
              <a:gd name="connsiteY4" fmla="*/ 4830713 h 5353795"/>
              <a:gd name="connsiteX5" fmla="*/ 691185 w 10438642"/>
              <a:gd name="connsiteY5" fmla="*/ 5264101 h 5353795"/>
              <a:gd name="connsiteX6" fmla="*/ 10147 w 10438642"/>
              <a:gd name="connsiteY6" fmla="*/ 5268070 h 5353795"/>
              <a:gd name="connsiteX7" fmla="*/ 0 w 10438642"/>
              <a:gd name="connsiteY7" fmla="*/ 0 h 5353795"/>
              <a:gd name="connsiteX0" fmla="*/ 0 w 10438642"/>
              <a:gd name="connsiteY0" fmla="*/ 9318 h 5363113"/>
              <a:gd name="connsiteX1" fmla="*/ 10438642 w 10438642"/>
              <a:gd name="connsiteY1" fmla="*/ 0 h 5363113"/>
              <a:gd name="connsiteX2" fmla="*/ 10433672 w 10438642"/>
              <a:gd name="connsiteY2" fmla="*/ 5363113 h 5363113"/>
              <a:gd name="connsiteX3" fmla="*/ 2160417 w 10438642"/>
              <a:gd name="connsiteY3" fmla="*/ 5361525 h 5363113"/>
              <a:gd name="connsiteX4" fmla="*/ 1988966 w 10438642"/>
              <a:gd name="connsiteY4" fmla="*/ 4840031 h 5363113"/>
              <a:gd name="connsiteX5" fmla="*/ 691185 w 10438642"/>
              <a:gd name="connsiteY5" fmla="*/ 5273419 h 5363113"/>
              <a:gd name="connsiteX6" fmla="*/ 10147 w 10438642"/>
              <a:gd name="connsiteY6" fmla="*/ 5277388 h 5363113"/>
              <a:gd name="connsiteX7" fmla="*/ 0 w 10438642"/>
              <a:gd name="connsiteY7" fmla="*/ 9318 h 5363113"/>
              <a:gd name="connsiteX0" fmla="*/ 0 w 10443404"/>
              <a:gd name="connsiteY0" fmla="*/ 0 h 5368082"/>
              <a:gd name="connsiteX1" fmla="*/ 10443404 w 10443404"/>
              <a:gd name="connsiteY1" fmla="*/ 4969 h 5368082"/>
              <a:gd name="connsiteX2" fmla="*/ 10438434 w 10443404"/>
              <a:gd name="connsiteY2" fmla="*/ 5368082 h 5368082"/>
              <a:gd name="connsiteX3" fmla="*/ 2165179 w 10443404"/>
              <a:gd name="connsiteY3" fmla="*/ 5366494 h 5368082"/>
              <a:gd name="connsiteX4" fmla="*/ 1993728 w 10443404"/>
              <a:gd name="connsiteY4" fmla="*/ 4845000 h 5368082"/>
              <a:gd name="connsiteX5" fmla="*/ 695947 w 10443404"/>
              <a:gd name="connsiteY5" fmla="*/ 5278388 h 5368082"/>
              <a:gd name="connsiteX6" fmla="*/ 14909 w 10443404"/>
              <a:gd name="connsiteY6" fmla="*/ 5282357 h 5368082"/>
              <a:gd name="connsiteX7" fmla="*/ 0 w 10443404"/>
              <a:gd name="connsiteY7" fmla="*/ 0 h 5368082"/>
              <a:gd name="connsiteX0" fmla="*/ 0 w 10476742"/>
              <a:gd name="connsiteY0" fmla="*/ 66469 h 5434551"/>
              <a:gd name="connsiteX1" fmla="*/ 10476742 w 10476742"/>
              <a:gd name="connsiteY1" fmla="*/ 0 h 5434551"/>
              <a:gd name="connsiteX2" fmla="*/ 10438434 w 10476742"/>
              <a:gd name="connsiteY2" fmla="*/ 5434551 h 5434551"/>
              <a:gd name="connsiteX3" fmla="*/ 2165179 w 10476742"/>
              <a:gd name="connsiteY3" fmla="*/ 5432963 h 5434551"/>
              <a:gd name="connsiteX4" fmla="*/ 1993728 w 10476742"/>
              <a:gd name="connsiteY4" fmla="*/ 4911469 h 5434551"/>
              <a:gd name="connsiteX5" fmla="*/ 695947 w 10476742"/>
              <a:gd name="connsiteY5" fmla="*/ 5344857 h 5434551"/>
              <a:gd name="connsiteX6" fmla="*/ 14909 w 10476742"/>
              <a:gd name="connsiteY6" fmla="*/ 5348826 h 5434551"/>
              <a:gd name="connsiteX7" fmla="*/ 0 w 10476742"/>
              <a:gd name="connsiteY7" fmla="*/ 66469 h 5434551"/>
              <a:gd name="connsiteX0" fmla="*/ 0 w 10452930"/>
              <a:gd name="connsiteY0" fmla="*/ 0 h 5368082"/>
              <a:gd name="connsiteX1" fmla="*/ 10452930 w 10452930"/>
              <a:gd name="connsiteY1" fmla="*/ 206 h 5368082"/>
              <a:gd name="connsiteX2" fmla="*/ 10438434 w 10452930"/>
              <a:gd name="connsiteY2" fmla="*/ 5368082 h 5368082"/>
              <a:gd name="connsiteX3" fmla="*/ 2165179 w 10452930"/>
              <a:gd name="connsiteY3" fmla="*/ 5366494 h 5368082"/>
              <a:gd name="connsiteX4" fmla="*/ 1993728 w 10452930"/>
              <a:gd name="connsiteY4" fmla="*/ 4845000 h 5368082"/>
              <a:gd name="connsiteX5" fmla="*/ 695947 w 10452930"/>
              <a:gd name="connsiteY5" fmla="*/ 5278388 h 5368082"/>
              <a:gd name="connsiteX6" fmla="*/ 14909 w 10452930"/>
              <a:gd name="connsiteY6" fmla="*/ 5282357 h 5368082"/>
              <a:gd name="connsiteX7" fmla="*/ 0 w 10452930"/>
              <a:gd name="connsiteY7" fmla="*/ 0 h 536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2930" h="5368082">
                <a:moveTo>
                  <a:pt x="0" y="0"/>
                </a:moveTo>
                <a:lnTo>
                  <a:pt x="10452930" y="206"/>
                </a:lnTo>
                <a:cubicBezTo>
                  <a:pt x="10451273" y="1318010"/>
                  <a:pt x="10440091" y="4050278"/>
                  <a:pt x="10438434" y="5368082"/>
                </a:cubicBezTo>
                <a:lnTo>
                  <a:pt x="2165179" y="5366494"/>
                </a:lnTo>
                <a:lnTo>
                  <a:pt x="1993728" y="4845000"/>
                </a:lnTo>
                <a:lnTo>
                  <a:pt x="695947" y="5278388"/>
                </a:lnTo>
                <a:lnTo>
                  <a:pt x="14909" y="5282357"/>
                </a:lnTo>
                <a:cubicBezTo>
                  <a:pt x="9939" y="3962896"/>
                  <a:pt x="4970" y="1319461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99615" y="588963"/>
            <a:ext cx="4351824" cy="15621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162050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/>
          <p:cNvSpPr/>
          <p:nvPr userDrawn="1"/>
        </p:nvSpPr>
        <p:spPr>
          <a:xfrm rot="10800000">
            <a:off x="1484314" y="1401763"/>
            <a:ext cx="8951912" cy="215900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hthoek 3"/>
          <p:cNvSpPr/>
          <p:nvPr userDrawn="1"/>
        </p:nvSpPr>
        <p:spPr>
          <a:xfrm>
            <a:off x="638175" y="1"/>
            <a:ext cx="9785350" cy="1401763"/>
          </a:xfrm>
          <a:prstGeom prst="rect">
            <a:avLst/>
          </a:prstGeom>
          <a:gradFill>
            <a:gsLst>
              <a:gs pos="32900">
                <a:srgbClr val="0098D5"/>
              </a:gs>
              <a:gs pos="0">
                <a:srgbClr val="0098D5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Vrije vorm 4"/>
          <p:cNvSpPr/>
          <p:nvPr userDrawn="1"/>
        </p:nvSpPr>
        <p:spPr>
          <a:xfrm>
            <a:off x="1889126" y="879476"/>
            <a:ext cx="342900" cy="735013"/>
          </a:xfrm>
          <a:custGeom>
            <a:avLst/>
            <a:gdLst>
              <a:gd name="connsiteX0" fmla="*/ 88107 w 342900"/>
              <a:gd name="connsiteY0" fmla="*/ 0 h 735806"/>
              <a:gd name="connsiteX1" fmla="*/ 342900 w 342900"/>
              <a:gd name="connsiteY1" fmla="*/ 735806 h 735806"/>
              <a:gd name="connsiteX2" fmla="*/ 157163 w 342900"/>
              <a:gd name="connsiteY2" fmla="*/ 735806 h 735806"/>
              <a:gd name="connsiteX3" fmla="*/ 0 w 342900"/>
              <a:gd name="connsiteY3" fmla="*/ 69056 h 735806"/>
              <a:gd name="connsiteX4" fmla="*/ 88107 w 342900"/>
              <a:gd name="connsiteY4" fmla="*/ 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735806">
                <a:moveTo>
                  <a:pt x="88107" y="0"/>
                </a:moveTo>
                <a:lnTo>
                  <a:pt x="342900" y="735806"/>
                </a:lnTo>
                <a:lnTo>
                  <a:pt x="157163" y="735806"/>
                </a:lnTo>
                <a:lnTo>
                  <a:pt x="0" y="69056"/>
                </a:lnTo>
                <a:lnTo>
                  <a:pt x="88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/>
          <a:srcRect l="70650" t="22527" r="16640" b="67329"/>
          <a:stretch>
            <a:fillRect/>
          </a:stretch>
        </p:blipFill>
        <p:spPr bwMode="auto">
          <a:xfrm>
            <a:off x="9775825" y="1401764"/>
            <a:ext cx="6604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6"/>
          <p:cNvSpPr/>
          <p:nvPr userDrawn="1"/>
        </p:nvSpPr>
        <p:spPr>
          <a:xfrm>
            <a:off x="1122364" y="1614488"/>
            <a:ext cx="9301162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Afbeelding 15"/>
          <p:cNvPicPr>
            <a:picLocks noChangeAspect="1"/>
          </p:cNvPicPr>
          <p:nvPr userDrawn="1"/>
        </p:nvPicPr>
        <p:blipFill>
          <a:blip r:embed="rId2"/>
          <a:srcRect l="235" r="67421" b="61034"/>
          <a:stretch>
            <a:fillRect/>
          </a:stretch>
        </p:blipFill>
        <p:spPr bwMode="auto">
          <a:xfrm>
            <a:off x="631825" y="884239"/>
            <a:ext cx="1743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Aegon_log_Ma_tegyunk_rgb_HiRes.JPG"/>
          <p:cNvPicPr>
            <a:picLocks noChangeAspect="1"/>
          </p:cNvPicPr>
          <p:nvPr userDrawn="1"/>
        </p:nvPicPr>
        <p:blipFill>
          <a:blip r:embed="rId3"/>
          <a:srcRect l="22601" t="70474"/>
          <a:stretch>
            <a:fillRect/>
          </a:stretch>
        </p:blipFill>
        <p:spPr bwMode="auto">
          <a:xfrm>
            <a:off x="1262063" y="1739900"/>
            <a:ext cx="1203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1039" y="495652"/>
            <a:ext cx="7031037" cy="588964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0"/>
          </p:nvPr>
        </p:nvSpPr>
        <p:spPr>
          <a:xfrm>
            <a:off x="638175" y="2151063"/>
            <a:ext cx="9785350" cy="371475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7"/>
          <p:cNvSpPr/>
          <p:nvPr userDrawn="1"/>
        </p:nvSpPr>
        <p:spPr>
          <a:xfrm>
            <a:off x="628651" y="581025"/>
            <a:ext cx="9794875" cy="5114925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13"/>
          <p:cNvSpPr/>
          <p:nvPr userDrawn="1"/>
        </p:nvSpPr>
        <p:spPr>
          <a:xfrm>
            <a:off x="1" y="3717925"/>
            <a:ext cx="3178175" cy="2149475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10"/>
          <p:cNvSpPr/>
          <p:nvPr userDrawn="1"/>
        </p:nvSpPr>
        <p:spPr>
          <a:xfrm>
            <a:off x="233364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1F8345-8D46-4622-9636-82A398254AAF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5438775"/>
            <a:ext cx="75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"/>
          <p:cNvSpPr/>
          <p:nvPr userDrawn="1"/>
        </p:nvSpPr>
        <p:spPr>
          <a:xfrm>
            <a:off x="2722563" y="5630864"/>
            <a:ext cx="7700962" cy="66675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Afbeelding 9"/>
          <p:cNvPicPr>
            <a:picLocks noChangeAspect="1"/>
          </p:cNvPicPr>
          <p:nvPr userDrawn="1"/>
        </p:nvPicPr>
        <p:blipFill>
          <a:blip r:embed="rId3"/>
          <a:srcRect l="43495" t="49847" r="54071" b="45856"/>
          <a:stretch>
            <a:fillRect/>
          </a:stretch>
        </p:blipFill>
        <p:spPr bwMode="auto">
          <a:xfrm>
            <a:off x="2289176" y="5143501"/>
            <a:ext cx="7270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echte verbindingslijn 4"/>
          <p:cNvCxnSpPr/>
          <p:nvPr userDrawn="1"/>
        </p:nvCxnSpPr>
        <p:spPr>
          <a:xfrm>
            <a:off x="6418263" y="892175"/>
            <a:ext cx="343852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008063" y="893763"/>
            <a:ext cx="4746623" cy="421084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316660" y="934407"/>
            <a:ext cx="3438525" cy="320617"/>
          </a:xfrm>
        </p:spPr>
        <p:txBody>
          <a:bodyPr wrap="none" tIns="36000" bIns="0">
            <a:noAutofit/>
          </a:bodyPr>
          <a:lstStyle>
            <a:lvl1pPr>
              <a:buNone/>
              <a:defRPr sz="14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3"/>
          </p:nvPr>
        </p:nvSpPr>
        <p:spPr>
          <a:xfrm>
            <a:off x="6418263" y="1424781"/>
            <a:ext cx="3438525" cy="1327150"/>
          </a:xfrm>
        </p:spPr>
        <p:txBody>
          <a:bodyPr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1765" y="1822204"/>
            <a:ext cx="8859996" cy="12573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3529" y="3323962"/>
            <a:ext cx="7296468" cy="14990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21176" y="5436741"/>
            <a:ext cx="2432156" cy="312300"/>
          </a:xfrm>
          <a:prstGeom prst="rect">
            <a:avLst/>
          </a:prstGeom>
        </p:spPr>
        <p:txBody>
          <a:bodyPr/>
          <a:lstStyle/>
          <a:p>
            <a:fld id="{0FB66C21-7127-4D21-A16A-01A0FEE13DA0}" type="datetimeFigureOut">
              <a:rPr lang="hu-HU" smtClean="0"/>
              <a:t>2015.08.11.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561372" y="5436741"/>
            <a:ext cx="3300783" cy="31230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70193" y="5436741"/>
            <a:ext cx="2432156" cy="312300"/>
          </a:xfrm>
          <a:prstGeom prst="rect">
            <a:avLst/>
          </a:prstGeom>
        </p:spPr>
        <p:txBody>
          <a:bodyPr/>
          <a:lstStyle/>
          <a:p>
            <a:fld id="{2640B45B-B843-4201-9CA5-80645D3F5BF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363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social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/>
          <a:srcRect l="90309" t="84644" r="-1019" b="5289"/>
          <a:stretch>
            <a:fillRect/>
          </a:stretch>
        </p:blipFill>
        <p:spPr bwMode="auto">
          <a:xfrm>
            <a:off x="8886825" y="4822826"/>
            <a:ext cx="7318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 userDrawn="1"/>
        </p:nvSpPr>
        <p:spPr>
          <a:xfrm>
            <a:off x="8883650" y="5124450"/>
            <a:ext cx="75052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aegon.com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909" y="-3918"/>
            <a:ext cx="10443404" cy="3959175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5646" y="422771"/>
            <a:ext cx="5749442" cy="1247448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6922" y="4834974"/>
            <a:ext cx="4349750" cy="28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95008" y="5083107"/>
            <a:ext cx="5720080" cy="435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518055" y="3967941"/>
            <a:ext cx="2103437" cy="2413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2491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ocial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/>
          <a:srcRect l="90309" t="84644" r="-1019" b="5289"/>
          <a:stretch>
            <a:fillRect/>
          </a:stretch>
        </p:blipFill>
        <p:spPr bwMode="auto">
          <a:xfrm>
            <a:off x="8886825" y="4822826"/>
            <a:ext cx="7318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 userDrawn="1"/>
        </p:nvSpPr>
        <p:spPr>
          <a:xfrm>
            <a:off x="8883650" y="5124450"/>
            <a:ext cx="75052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aegon.com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909" y="-3918"/>
            <a:ext cx="10443404" cy="3959175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65646" y="422771"/>
            <a:ext cx="5749442" cy="1247448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6922" y="4834974"/>
            <a:ext cx="4349750" cy="288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95008" y="5083107"/>
            <a:ext cx="5720080" cy="4350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518055" y="3967941"/>
            <a:ext cx="2103437" cy="2413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008064" y="855668"/>
            <a:ext cx="8734425" cy="421084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 marL="717550" indent="-358775">
              <a:spcBef>
                <a:spcPts val="600"/>
              </a:spcBef>
              <a:defRPr/>
            </a:lvl2pPr>
            <a:lvl3pPr marL="1076325" indent="-358775">
              <a:spcBef>
                <a:spcPts val="600"/>
              </a:spcBef>
              <a:defRPr/>
            </a:lvl3pPr>
            <a:lvl4pPr marL="1438275" indent="-361950"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112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9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887664" y="855664"/>
            <a:ext cx="6969125" cy="421084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641350" y="588964"/>
            <a:ext cx="1709738" cy="2344737"/>
          </a:xfrm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41350" y="2933701"/>
            <a:ext cx="1709738" cy="2371725"/>
          </a:xfrm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008064" y="855668"/>
            <a:ext cx="8734425" cy="421084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717550" indent="-358775">
              <a:spcBef>
                <a:spcPts val="600"/>
              </a:spcBef>
              <a:defRPr/>
            </a:lvl2pPr>
            <a:lvl3pPr marL="1076325" indent="-358775">
              <a:spcBef>
                <a:spcPts val="600"/>
              </a:spcBef>
              <a:defRPr/>
            </a:lvl3pPr>
            <a:lvl4pPr marL="1438275" indent="-361950"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6"/>
          </p:nvPr>
        </p:nvSpPr>
        <p:spPr>
          <a:xfrm>
            <a:off x="1122363" y="1008063"/>
            <a:ext cx="4449762" cy="19399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122363" y="2947625"/>
            <a:ext cx="4449762" cy="1926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5572125" y="1008063"/>
            <a:ext cx="4284663" cy="19256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5572125" y="2933700"/>
            <a:ext cx="4284665" cy="1939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s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12"/>
          <p:cNvSpPr/>
          <p:nvPr userDrawn="1"/>
        </p:nvSpPr>
        <p:spPr>
          <a:xfrm>
            <a:off x="1" y="3717925"/>
            <a:ext cx="3178175" cy="2149475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13"/>
          <p:cNvSpPr/>
          <p:nvPr userDrawn="1"/>
        </p:nvSpPr>
        <p:spPr>
          <a:xfrm>
            <a:off x="233363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5CB758-FE03-4960-B0E2-7BB67C6D3738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7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5438775"/>
            <a:ext cx="75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0"/>
          </p:nvPr>
        </p:nvSpPr>
        <p:spPr>
          <a:xfrm>
            <a:off x="641351" y="4440238"/>
            <a:ext cx="9782174" cy="1252537"/>
          </a:xfrm>
          <a:custGeom>
            <a:avLst/>
            <a:gdLst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1043777 h 1252537"/>
              <a:gd name="connsiteX7" fmla="*/ 0 w 9782175"/>
              <a:gd name="connsiteY7" fmla="*/ 0 h 1252537"/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865187 h 1252537"/>
              <a:gd name="connsiteX7" fmla="*/ 0 w 9782175"/>
              <a:gd name="connsiteY7" fmla="*/ 0 h 1252537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0 w 9782175"/>
              <a:gd name="connsiteY6" fmla="*/ 865187 h 1257300"/>
              <a:gd name="connsiteX7" fmla="*/ 0 w 9782175"/>
              <a:gd name="connsiteY7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311150 w 9782175"/>
              <a:gd name="connsiteY6" fmla="*/ 931861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78217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2537"/>
              <a:gd name="connsiteX1" fmla="*/ 978217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157412 w 9782175"/>
              <a:gd name="connsiteY5" fmla="*/ 1252537 h 1252537"/>
              <a:gd name="connsiteX6" fmla="*/ 1709738 w 9782175"/>
              <a:gd name="connsiteY6" fmla="*/ 865186 h 1252537"/>
              <a:gd name="connsiteX7" fmla="*/ 0 w 9782175"/>
              <a:gd name="connsiteY7" fmla="*/ 865187 h 1252537"/>
              <a:gd name="connsiteX8" fmla="*/ 0 w 9782175"/>
              <a:gd name="connsiteY8" fmla="*/ 0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2175" h="1252537">
                <a:moveTo>
                  <a:pt x="0" y="0"/>
                </a:moveTo>
                <a:lnTo>
                  <a:pt x="9782175" y="0"/>
                </a:lnTo>
                <a:lnTo>
                  <a:pt x="9782175" y="208760"/>
                </a:lnTo>
                <a:lnTo>
                  <a:pt x="9782175" y="1252537"/>
                </a:lnTo>
                <a:lnTo>
                  <a:pt x="9782175" y="1252537"/>
                </a:lnTo>
                <a:lnTo>
                  <a:pt x="2157412" y="1252537"/>
                </a:lnTo>
                <a:lnTo>
                  <a:pt x="1709738" y="865186"/>
                </a:lnTo>
                <a:lnTo>
                  <a:pt x="0" y="865187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 dirty="0"/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1008064" y="855664"/>
            <a:ext cx="8734425" cy="3546475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ver 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7"/>
          <p:cNvSpPr/>
          <p:nvPr userDrawn="1"/>
        </p:nvSpPr>
        <p:spPr>
          <a:xfrm>
            <a:off x="628651" y="581025"/>
            <a:ext cx="9794875" cy="5114925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Vrije vorm 13"/>
          <p:cNvSpPr/>
          <p:nvPr userDrawn="1"/>
        </p:nvSpPr>
        <p:spPr>
          <a:xfrm>
            <a:off x="1" y="3717925"/>
            <a:ext cx="3178175" cy="2149475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10"/>
          <p:cNvSpPr/>
          <p:nvPr userDrawn="1"/>
        </p:nvSpPr>
        <p:spPr>
          <a:xfrm>
            <a:off x="233364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FF4097-52D0-4F94-B1A8-8951D6B1C5FF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7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5438775"/>
            <a:ext cx="75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1"/>
          <p:cNvSpPr/>
          <p:nvPr userDrawn="1"/>
        </p:nvSpPr>
        <p:spPr>
          <a:xfrm>
            <a:off x="2722563" y="5630864"/>
            <a:ext cx="7700962" cy="66675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3"/>
          <a:srcRect l="43495" t="49847" r="54071" b="45856"/>
          <a:stretch>
            <a:fillRect/>
          </a:stretch>
        </p:blipFill>
        <p:spPr bwMode="auto">
          <a:xfrm>
            <a:off x="2289176" y="5143501"/>
            <a:ext cx="7270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rije vorm 12"/>
          <p:cNvSpPr/>
          <p:nvPr userDrawn="1"/>
        </p:nvSpPr>
        <p:spPr>
          <a:xfrm>
            <a:off x="1" y="3717925"/>
            <a:ext cx="3178175" cy="2149475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3"/>
          <p:cNvSpPr/>
          <p:nvPr userDrawn="1"/>
        </p:nvSpPr>
        <p:spPr>
          <a:xfrm>
            <a:off x="233364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B048E2-CF4F-4F89-9B43-396CD679CE15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3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5438775"/>
            <a:ext cx="75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1" y="0"/>
            <a:ext cx="9336088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0"/>
          </p:nvPr>
        </p:nvSpPr>
        <p:spPr>
          <a:xfrm>
            <a:off x="641351" y="588963"/>
            <a:ext cx="9782174" cy="5103812"/>
          </a:xfrm>
          <a:custGeom>
            <a:avLst/>
            <a:gdLst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1043777 h 1252537"/>
              <a:gd name="connsiteX7" fmla="*/ 0 w 9782175"/>
              <a:gd name="connsiteY7" fmla="*/ 0 h 1252537"/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865187 h 1252537"/>
              <a:gd name="connsiteX7" fmla="*/ 0 w 9782175"/>
              <a:gd name="connsiteY7" fmla="*/ 0 h 1252537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0 w 9782175"/>
              <a:gd name="connsiteY6" fmla="*/ 865187 h 1257300"/>
              <a:gd name="connsiteX7" fmla="*/ 0 w 9782175"/>
              <a:gd name="connsiteY7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311150 w 9782175"/>
              <a:gd name="connsiteY6" fmla="*/ 931861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78217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2537"/>
              <a:gd name="connsiteX1" fmla="*/ 978217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157412 w 9782175"/>
              <a:gd name="connsiteY5" fmla="*/ 1252537 h 1252537"/>
              <a:gd name="connsiteX6" fmla="*/ 1709738 w 9782175"/>
              <a:gd name="connsiteY6" fmla="*/ 865186 h 1252537"/>
              <a:gd name="connsiteX7" fmla="*/ 0 w 9782175"/>
              <a:gd name="connsiteY7" fmla="*/ 865187 h 1252537"/>
              <a:gd name="connsiteX8" fmla="*/ 0 w 9782175"/>
              <a:gd name="connsiteY8" fmla="*/ 0 h 1252537"/>
              <a:gd name="connsiteX0" fmla="*/ 0 w 9782175"/>
              <a:gd name="connsiteY0" fmla="*/ 0 h 5103812"/>
              <a:gd name="connsiteX1" fmla="*/ 9782175 w 9782175"/>
              <a:gd name="connsiteY1" fmla="*/ 3851275 h 5103812"/>
              <a:gd name="connsiteX2" fmla="*/ 9782175 w 9782175"/>
              <a:gd name="connsiteY2" fmla="*/ 4060035 h 5103812"/>
              <a:gd name="connsiteX3" fmla="*/ 9782175 w 9782175"/>
              <a:gd name="connsiteY3" fmla="*/ 5103812 h 5103812"/>
              <a:gd name="connsiteX4" fmla="*/ 9782175 w 9782175"/>
              <a:gd name="connsiteY4" fmla="*/ 5103812 h 5103812"/>
              <a:gd name="connsiteX5" fmla="*/ 2157412 w 9782175"/>
              <a:gd name="connsiteY5" fmla="*/ 5103812 h 5103812"/>
              <a:gd name="connsiteX6" fmla="*/ 1709738 w 9782175"/>
              <a:gd name="connsiteY6" fmla="*/ 4716461 h 5103812"/>
              <a:gd name="connsiteX7" fmla="*/ 0 w 9782175"/>
              <a:gd name="connsiteY7" fmla="*/ 4716462 h 5103812"/>
              <a:gd name="connsiteX8" fmla="*/ 0 w 9782175"/>
              <a:gd name="connsiteY8" fmla="*/ 0 h 5103812"/>
              <a:gd name="connsiteX0" fmla="*/ 0 w 9782175"/>
              <a:gd name="connsiteY0" fmla="*/ 0 h 5103812"/>
              <a:gd name="connsiteX1" fmla="*/ 9782175 w 9782175"/>
              <a:gd name="connsiteY1" fmla="*/ 1 h 5103812"/>
              <a:gd name="connsiteX2" fmla="*/ 9782175 w 9782175"/>
              <a:gd name="connsiteY2" fmla="*/ 4060035 h 5103812"/>
              <a:gd name="connsiteX3" fmla="*/ 9782175 w 9782175"/>
              <a:gd name="connsiteY3" fmla="*/ 5103812 h 5103812"/>
              <a:gd name="connsiteX4" fmla="*/ 9782175 w 9782175"/>
              <a:gd name="connsiteY4" fmla="*/ 5103812 h 5103812"/>
              <a:gd name="connsiteX5" fmla="*/ 2157412 w 9782175"/>
              <a:gd name="connsiteY5" fmla="*/ 5103812 h 5103812"/>
              <a:gd name="connsiteX6" fmla="*/ 1709738 w 9782175"/>
              <a:gd name="connsiteY6" fmla="*/ 4716461 h 5103812"/>
              <a:gd name="connsiteX7" fmla="*/ 0 w 9782175"/>
              <a:gd name="connsiteY7" fmla="*/ 4716462 h 5103812"/>
              <a:gd name="connsiteX8" fmla="*/ 0 w 9782175"/>
              <a:gd name="connsiteY8" fmla="*/ 0 h 51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2175" h="5103812">
                <a:moveTo>
                  <a:pt x="0" y="0"/>
                </a:moveTo>
                <a:lnTo>
                  <a:pt x="9782175" y="1"/>
                </a:lnTo>
                <a:lnTo>
                  <a:pt x="9782175" y="4060035"/>
                </a:lnTo>
                <a:lnTo>
                  <a:pt x="9782175" y="5103812"/>
                </a:lnTo>
                <a:lnTo>
                  <a:pt x="9782175" y="5103812"/>
                </a:lnTo>
                <a:lnTo>
                  <a:pt x="2157412" y="5103812"/>
                </a:lnTo>
                <a:lnTo>
                  <a:pt x="1709738" y="4716461"/>
                </a:lnTo>
                <a:lnTo>
                  <a:pt x="0" y="4716462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" y="1"/>
            <a:ext cx="10423525" cy="3954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hthoek 13"/>
          <p:cNvSpPr/>
          <p:nvPr userDrawn="1"/>
        </p:nvSpPr>
        <p:spPr>
          <a:xfrm rot="10800000">
            <a:off x="2084389" y="3954464"/>
            <a:ext cx="8339137" cy="276225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65164" y="422276"/>
            <a:ext cx="57499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" name="Vrije vorm 16"/>
          <p:cNvSpPr/>
          <p:nvPr userDrawn="1"/>
        </p:nvSpPr>
        <p:spPr>
          <a:xfrm>
            <a:off x="1862138" y="3508376"/>
            <a:ext cx="342900" cy="735013"/>
          </a:xfrm>
          <a:custGeom>
            <a:avLst/>
            <a:gdLst>
              <a:gd name="connsiteX0" fmla="*/ 88107 w 342900"/>
              <a:gd name="connsiteY0" fmla="*/ 0 h 735806"/>
              <a:gd name="connsiteX1" fmla="*/ 342900 w 342900"/>
              <a:gd name="connsiteY1" fmla="*/ 735806 h 735806"/>
              <a:gd name="connsiteX2" fmla="*/ 157163 w 342900"/>
              <a:gd name="connsiteY2" fmla="*/ 735806 h 735806"/>
              <a:gd name="connsiteX3" fmla="*/ 0 w 342900"/>
              <a:gd name="connsiteY3" fmla="*/ 69056 h 735806"/>
              <a:gd name="connsiteX4" fmla="*/ 88107 w 342900"/>
              <a:gd name="connsiteY4" fmla="*/ 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735806">
                <a:moveTo>
                  <a:pt x="88107" y="0"/>
                </a:moveTo>
                <a:lnTo>
                  <a:pt x="342900" y="735806"/>
                </a:lnTo>
                <a:lnTo>
                  <a:pt x="157163" y="735806"/>
                </a:lnTo>
                <a:lnTo>
                  <a:pt x="0" y="69056"/>
                </a:lnTo>
                <a:lnTo>
                  <a:pt x="88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4224339"/>
            <a:ext cx="10423525" cy="164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31" name="Afbeelding 15"/>
          <p:cNvPicPr>
            <a:picLocks noChangeAspect="1"/>
          </p:cNvPicPr>
          <p:nvPr userDrawn="1"/>
        </p:nvPicPr>
        <p:blipFill>
          <a:blip r:embed="rId6"/>
          <a:srcRect l="235" r="67421" b="61034"/>
          <a:stretch>
            <a:fillRect/>
          </a:stretch>
        </p:blipFill>
        <p:spPr bwMode="auto">
          <a:xfrm>
            <a:off x="612776" y="3503614"/>
            <a:ext cx="1743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Aegon_log_Ma_tegyunk_rgb_HiRes.JPG"/>
          <p:cNvPicPr>
            <a:picLocks noChangeAspect="1"/>
          </p:cNvPicPr>
          <p:nvPr userDrawn="1"/>
        </p:nvPicPr>
        <p:blipFill>
          <a:blip r:embed="rId7"/>
          <a:srcRect l="22601" t="70474"/>
          <a:stretch>
            <a:fillRect/>
          </a:stretch>
        </p:blipFill>
        <p:spPr bwMode="auto">
          <a:xfrm>
            <a:off x="1243013" y="4359275"/>
            <a:ext cx="1203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717" r:id="rId3"/>
    <p:sldLayoutId id="214748371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/>
          <p:nvPr userDrawn="1"/>
        </p:nvSpPr>
        <p:spPr>
          <a:xfrm>
            <a:off x="628651" y="581025"/>
            <a:ext cx="9794875" cy="5114925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 userDrawn="1"/>
        </p:nvSpPr>
        <p:spPr>
          <a:xfrm>
            <a:off x="1" y="3717925"/>
            <a:ext cx="3178175" cy="2149475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10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20700" y="1"/>
            <a:ext cx="93360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233363" y="547687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64773B-2FFD-40E9-91D6-CA95F6FD8EA7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02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1008064" y="892176"/>
            <a:ext cx="87344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4103" name="Picture 11" descr="AEGON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85850" y="5438775"/>
            <a:ext cx="75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1"/>
          <p:cNvSpPr/>
          <p:nvPr userDrawn="1"/>
        </p:nvSpPr>
        <p:spPr>
          <a:xfrm>
            <a:off x="2722563" y="5630864"/>
            <a:ext cx="7700962" cy="66675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5" name="Afbeelding 9"/>
          <p:cNvPicPr>
            <a:picLocks noChangeAspect="1"/>
          </p:cNvPicPr>
          <p:nvPr userDrawn="1"/>
        </p:nvPicPr>
        <p:blipFill>
          <a:blip r:embed="rId14"/>
          <a:srcRect l="43495" t="49847" r="54071" b="45856"/>
          <a:stretch>
            <a:fillRect/>
          </a:stretch>
        </p:blipFill>
        <p:spPr bwMode="auto">
          <a:xfrm>
            <a:off x="2289176" y="5143501"/>
            <a:ext cx="7270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71" r:id="rId9"/>
    <p:sldLayoutId id="2147483718" r:id="rId10"/>
    <p:sldLayoutId id="214748372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Arial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76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helye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32720"/>
          <a:stretch/>
        </p:blipFill>
        <p:spPr>
          <a:xfrm>
            <a:off x="-14909" y="-46780"/>
            <a:ext cx="10443404" cy="3959175"/>
          </a:xfrm>
        </p:spPr>
      </p:pic>
      <p:sp>
        <p:nvSpPr>
          <p:cNvPr id="9219" name="Titel 2"/>
          <p:cNvSpPr>
            <a:spLocks noGrp="1"/>
          </p:cNvSpPr>
          <p:nvPr>
            <p:ph type="title"/>
          </p:nvPr>
        </p:nvSpPr>
        <p:spPr>
          <a:xfrm>
            <a:off x="161010" y="347402"/>
            <a:ext cx="4569728" cy="1247448"/>
          </a:xfrm>
        </p:spPr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hu-HU" dirty="0" smtClean="0">
                <a:solidFill>
                  <a:schemeClr val="accent1"/>
                </a:solidFill>
                <a:latin typeface="+mj-lt"/>
              </a:rPr>
            </a:br>
            <a:r>
              <a:rPr lang="hu-HU" dirty="0" smtClean="0">
                <a:solidFill>
                  <a:schemeClr val="accent1"/>
                </a:solidFill>
                <a:latin typeface="+mj-lt"/>
              </a:rPr>
              <a:t>Aegon Lakástakarék</a:t>
            </a:r>
            <a:endParaRPr lang="en-US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221" name="Tijdelijke aanduiding voor tekst 4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/>
            <a:endParaRPr lang="hu-HU" sz="16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2015.08.12 új LTP termék bevezetése</a:t>
            </a:r>
            <a:endParaRPr lang="hu-HU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dirty="0" smtClean="0"/>
              <a:t>Répa István</a:t>
            </a:r>
            <a:endParaRPr lang="en-US" dirty="0" smtClean="0"/>
          </a:p>
        </p:txBody>
      </p:sp>
      <p:pic>
        <p:nvPicPr>
          <p:cNvPr id="9223" name="Afbeelding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738" y="3954463"/>
            <a:ext cx="8397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660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>
            <a:off x="601279" y="527786"/>
            <a:ext cx="9721363" cy="505426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>
                <a:solidFill>
                  <a:srgbClr val="0070C0"/>
                </a:solidFill>
              </a:rPr>
              <a:t>új </a:t>
            </a:r>
            <a:r>
              <a:rPr lang="hu-HU" sz="1600" b="1" dirty="0">
                <a:solidFill>
                  <a:srgbClr val="0070C0"/>
                </a:solidFill>
              </a:rPr>
              <a:t>ajánlati </a:t>
            </a:r>
            <a:r>
              <a:rPr lang="hu-HU" sz="1600" b="1" dirty="0" smtClean="0">
                <a:solidFill>
                  <a:srgbClr val="0070C0"/>
                </a:solidFill>
              </a:rPr>
              <a:t>mappa – új fotó a borítón!</a:t>
            </a:r>
            <a:r>
              <a:rPr lang="hu-HU" sz="1600" dirty="0" smtClean="0"/>
              <a:t> </a:t>
            </a:r>
            <a:endParaRPr lang="hu-HU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>
                <a:solidFill>
                  <a:schemeClr val="accent1"/>
                </a:solidFill>
              </a:rPr>
              <a:t>új Üzletszabályzat </a:t>
            </a:r>
            <a:r>
              <a:rPr lang="hu-HU" sz="1600" dirty="0" smtClean="0"/>
              <a:t>és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b="1" dirty="0" smtClean="0">
                <a:solidFill>
                  <a:schemeClr val="accent1"/>
                </a:solidFill>
              </a:rPr>
              <a:t>módosul az Ajánlat és a függő közvetítői nyilatkozat is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hu-HU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 smtClean="0"/>
              <a:t>Az új Ajánlati mappa tartalmazza a kötelező OBA nyilatkozatot is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 smtClean="0"/>
              <a:t>Az ajánlaton a módozat megjelölés módja változik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hu-H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sz="16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600" dirty="0" smtClean="0"/>
              <a:t>Régi </a:t>
            </a:r>
            <a:r>
              <a:rPr lang="hu-HU" sz="1600" dirty="0"/>
              <a:t>ajánlatot </a:t>
            </a:r>
            <a:r>
              <a:rPr lang="hu-HU" sz="1600" dirty="0" smtClean="0"/>
              <a:t>csak 2015. augusztus 11-i vagy azt megelőző aláírási dátummal fogadunk el abban az esetben, ha az ajánlat 2015.szeptember 11-ig belül beérkezik az LTP adminisztrációra.</a:t>
            </a:r>
            <a:endParaRPr lang="hu-HU" sz="16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termék =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22" y="2572138"/>
            <a:ext cx="9898769" cy="16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44" y="-5850"/>
            <a:ext cx="1901745" cy="26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98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Köszönöm a figyelmet!</a:t>
            </a:r>
            <a:endParaRPr lang="hu-HU" sz="32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1" b="24591"/>
          <a:stretch/>
        </p:blipFill>
        <p:spPr/>
      </p:pic>
    </p:spTree>
    <p:extLst>
      <p:ext uri="{BB962C8B-B14F-4D97-AF65-F5344CB8AC3E}">
        <p14:creationId xmlns:p14="http://schemas.microsoft.com/office/powerpoint/2010/main" val="3875704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Megszűnő és új termékek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2746515" y="1008810"/>
            <a:ext cx="3011284" cy="97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/>
              <a:t>KamatFix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 </a:t>
            </a:r>
            <a:r>
              <a:rPr lang="hu-HU" sz="2400" b="1" dirty="0"/>
              <a:t>betéti kamat 0,75</a:t>
            </a:r>
            <a:r>
              <a:rPr lang="hu-HU" sz="2400" b="1" dirty="0" smtClean="0"/>
              <a:t>%</a:t>
            </a:r>
            <a:endParaRPr lang="hu-HU" sz="2400" b="1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2987026" y="1123059"/>
            <a:ext cx="2525376" cy="7669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2987026" y="1123059"/>
            <a:ext cx="2525376" cy="7669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kerekített téglalap 30"/>
          <p:cNvSpPr/>
          <p:nvPr/>
        </p:nvSpPr>
        <p:spPr>
          <a:xfrm>
            <a:off x="2746515" y="2329689"/>
            <a:ext cx="3011284" cy="101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/>
              <a:t>KamatFix</a:t>
            </a:r>
            <a:r>
              <a:rPr lang="hu-HU" sz="2400" b="1" dirty="0" smtClean="0"/>
              <a:t> VIP 2 </a:t>
            </a:r>
            <a:r>
              <a:rPr lang="hu-HU" sz="2400" b="1" dirty="0"/>
              <a:t>betéti kamat: 0,75</a:t>
            </a:r>
            <a:r>
              <a:rPr lang="hu-HU" sz="2400" b="1" dirty="0" smtClean="0"/>
              <a:t>%</a:t>
            </a:r>
            <a:endParaRPr lang="hu-HU" sz="2400" b="1" dirty="0"/>
          </a:p>
        </p:txBody>
      </p:sp>
      <p:sp>
        <p:nvSpPr>
          <p:cNvPr id="39" name="Lekerekített téglalap 38"/>
          <p:cNvSpPr/>
          <p:nvPr/>
        </p:nvSpPr>
        <p:spPr>
          <a:xfrm>
            <a:off x="6714962" y="2329689"/>
            <a:ext cx="3487424" cy="1007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 smtClean="0"/>
              <a:t>KamatFix</a:t>
            </a:r>
            <a:r>
              <a:rPr lang="hu-HU" sz="2400" b="1" dirty="0" smtClean="0"/>
              <a:t> VIP 3 </a:t>
            </a:r>
            <a:r>
              <a:rPr lang="hu-HU" sz="2400" b="1" dirty="0"/>
              <a:t>betéti kamat: 0,5</a:t>
            </a:r>
            <a:r>
              <a:rPr lang="hu-HU" sz="2400" b="1" dirty="0" smtClean="0"/>
              <a:t>%</a:t>
            </a:r>
            <a:endParaRPr lang="hu-HU" sz="2400" b="1" dirty="0"/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2987026" y="2493437"/>
            <a:ext cx="2525376" cy="7401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2886506" y="2512010"/>
            <a:ext cx="2625896" cy="72153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5911129" y="1489834"/>
            <a:ext cx="68357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ekerekített téglalap 46"/>
          <p:cNvSpPr/>
          <p:nvPr/>
        </p:nvSpPr>
        <p:spPr>
          <a:xfrm>
            <a:off x="6714962" y="1008810"/>
            <a:ext cx="3487424" cy="97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Kamat Fix 2       betéti kamat: 0,5%</a:t>
            </a:r>
            <a:endParaRPr lang="hu-HU" sz="2400" b="1" dirty="0"/>
          </a:p>
        </p:txBody>
      </p:sp>
      <p:sp>
        <p:nvSpPr>
          <p:cNvPr id="49" name="Lekerekített téglalap 48"/>
          <p:cNvSpPr/>
          <p:nvPr/>
        </p:nvSpPr>
        <p:spPr>
          <a:xfrm>
            <a:off x="2716936" y="3762082"/>
            <a:ext cx="3011285" cy="97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ÚJ!!!</a:t>
            </a:r>
            <a:endParaRPr lang="hu-HU" sz="2400" b="1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6714962" y="3701774"/>
            <a:ext cx="3487424" cy="103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Kamat Fix Plusz</a:t>
            </a:r>
          </a:p>
          <a:p>
            <a:pPr algn="ctr"/>
            <a:r>
              <a:rPr lang="hu-HU" sz="2400" b="1" dirty="0"/>
              <a:t>betéti kamat: 0,1</a:t>
            </a:r>
            <a:r>
              <a:rPr lang="hu-HU" sz="2400" b="1" dirty="0" smtClean="0"/>
              <a:t>%</a:t>
            </a:r>
            <a:endParaRPr lang="hu-HU" sz="2400" b="1" dirty="0"/>
          </a:p>
        </p:txBody>
      </p:sp>
      <p:sp>
        <p:nvSpPr>
          <p:cNvPr id="52" name="Téglalap 51"/>
          <p:cNvSpPr/>
          <p:nvPr/>
        </p:nvSpPr>
        <p:spPr>
          <a:xfrm>
            <a:off x="1955365" y="3701774"/>
            <a:ext cx="8915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600" dirty="0" smtClean="0">
                <a:solidFill>
                  <a:srgbClr val="FF0000"/>
                </a:solidFill>
              </a:rPr>
              <a:t>!! </a:t>
            </a:r>
            <a:endParaRPr lang="hu-HU" sz="6600" dirty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2" name="Kép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5769"/>
          <a:stretch>
            <a:fillRect/>
          </a:stretch>
        </p:blipFill>
        <p:spPr>
          <a:xfrm>
            <a:off x="641351" y="588963"/>
            <a:ext cx="1925814" cy="2644583"/>
          </a:xfrm>
          <a:prstGeom prst="rect">
            <a:avLst/>
          </a:prstGeom>
        </p:spPr>
      </p:pic>
      <p:pic>
        <p:nvPicPr>
          <p:cNvPr id="67" name="Picture 8" descr="http://media.menyegzolap.hu/uploaded_images/images/smile%20o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41" y="4933832"/>
            <a:ext cx="962048" cy="5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047154" y="588964"/>
            <a:ext cx="231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accent6"/>
                </a:solidFill>
              </a:rPr>
              <a:t>Megszűnő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221806" y="587914"/>
            <a:ext cx="231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Új</a:t>
            </a:r>
            <a:endParaRPr lang="hu-HU" b="1" dirty="0">
              <a:solidFill>
                <a:srgbClr val="0070C0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5912499" y="2812650"/>
            <a:ext cx="68357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5876670" y="4219260"/>
            <a:ext cx="68357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21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ÚJ, értékesíthető módozatok</a:t>
            </a:r>
            <a:endParaRPr lang="hu-HU" dirty="0"/>
          </a:p>
        </p:txBody>
      </p:sp>
      <p:sp>
        <p:nvSpPr>
          <p:cNvPr id="6" name="Szöveg helye 3"/>
          <p:cNvSpPr txBox="1">
            <a:spLocks/>
          </p:cNvSpPr>
          <p:nvPr/>
        </p:nvSpPr>
        <p:spPr bwMode="auto">
          <a:xfrm>
            <a:off x="864304" y="872371"/>
            <a:ext cx="4287329" cy="177409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/>
          </a:p>
          <a:p>
            <a:r>
              <a:rPr lang="hu-HU" sz="2400" b="1" dirty="0" smtClean="0"/>
              <a:t>Kamat Fix 2     </a:t>
            </a:r>
          </a:p>
          <a:p>
            <a:r>
              <a:rPr lang="hu-HU" b="1" dirty="0" smtClean="0"/>
              <a:t>-</a:t>
            </a:r>
            <a:r>
              <a:rPr lang="hu-HU" sz="2400" b="1" dirty="0" smtClean="0"/>
              <a:t> </a:t>
            </a:r>
            <a:r>
              <a:rPr lang="hu-HU" b="1" dirty="0" smtClean="0"/>
              <a:t>0,5% betéti kamat</a:t>
            </a:r>
          </a:p>
          <a:p>
            <a:r>
              <a:rPr lang="hu-HU" b="1" dirty="0" smtClean="0"/>
              <a:t>- 5,5% hitel kamat</a:t>
            </a:r>
          </a:p>
          <a:p>
            <a:r>
              <a:rPr lang="hu-HU" b="1" dirty="0" smtClean="0"/>
              <a:t>- 1%-os számlanyitási díj</a:t>
            </a:r>
          </a:p>
          <a:p>
            <a:endParaRPr lang="hu-HU" sz="2400" b="1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1045052" y="2929871"/>
            <a:ext cx="90370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Kötési feltétel: 	</a:t>
            </a:r>
            <a:r>
              <a:rPr lang="hu-HU" dirty="0" smtClean="0">
                <a:latin typeface="+mn-lt"/>
              </a:rPr>
              <a:t>Bármely ügyfél köthet az Üzletszabályzat feltételei 			szerint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Akció:               	</a:t>
            </a:r>
            <a:r>
              <a:rPr lang="hu-HU" dirty="0" smtClean="0">
                <a:latin typeface="+mn-lt"/>
              </a:rPr>
              <a:t>nem </a:t>
            </a:r>
            <a:r>
              <a:rPr lang="hu-HU" dirty="0">
                <a:latin typeface="+mn-lt"/>
              </a:rPr>
              <a:t>kapcsolódik </a:t>
            </a:r>
            <a:r>
              <a:rPr lang="hu-HU" dirty="0" smtClean="0">
                <a:latin typeface="+mn-lt"/>
              </a:rPr>
              <a:t>hozzá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Módozatok:     	</a:t>
            </a:r>
            <a:r>
              <a:rPr lang="hu-HU" dirty="0" smtClean="0">
                <a:latin typeface="+mn-lt"/>
              </a:rPr>
              <a:t>Kamat Fix 24, 25, 26, 28, 210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Szerződéses összeg:</a:t>
            </a:r>
            <a:r>
              <a:rPr lang="hu-HU" dirty="0" smtClean="0">
                <a:latin typeface="+mn-lt"/>
              </a:rPr>
              <a:t>	1.000.000 Ft – 7.800.000 Ft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0129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ÚJ, értékesíthető módozatok</a:t>
            </a:r>
            <a:endParaRPr lang="hu-HU" dirty="0"/>
          </a:p>
        </p:txBody>
      </p:sp>
      <p:sp>
        <p:nvSpPr>
          <p:cNvPr id="6" name="Szöveg helye 3"/>
          <p:cNvSpPr txBox="1">
            <a:spLocks/>
          </p:cNvSpPr>
          <p:nvPr/>
        </p:nvSpPr>
        <p:spPr bwMode="auto">
          <a:xfrm>
            <a:off x="864304" y="872371"/>
            <a:ext cx="4287329" cy="1774092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/>
          </a:p>
          <a:p>
            <a:r>
              <a:rPr lang="hu-HU" sz="2400" b="1" dirty="0" smtClean="0"/>
              <a:t>Kamat Fix VIP 3     </a:t>
            </a:r>
          </a:p>
          <a:p>
            <a:r>
              <a:rPr lang="hu-HU" b="1" dirty="0" smtClean="0"/>
              <a:t>-</a:t>
            </a:r>
            <a:r>
              <a:rPr lang="hu-HU" sz="2400" b="1" dirty="0" smtClean="0"/>
              <a:t> </a:t>
            </a:r>
            <a:r>
              <a:rPr lang="hu-HU" b="1" dirty="0" smtClean="0"/>
              <a:t>0,5% betéti kamat</a:t>
            </a:r>
          </a:p>
          <a:p>
            <a:r>
              <a:rPr lang="hu-HU" b="1" dirty="0"/>
              <a:t>- 5,5% hitel kamat</a:t>
            </a:r>
          </a:p>
          <a:p>
            <a:r>
              <a:rPr lang="hu-HU" b="1" dirty="0" smtClean="0"/>
              <a:t>- 0%-os számlanyitási díj</a:t>
            </a:r>
          </a:p>
          <a:p>
            <a:endParaRPr lang="hu-HU" sz="2400" b="1" dirty="0" smtClean="0"/>
          </a:p>
        </p:txBody>
      </p:sp>
      <p:sp>
        <p:nvSpPr>
          <p:cNvPr id="11" name="Téglalap 10"/>
          <p:cNvSpPr/>
          <p:nvPr/>
        </p:nvSpPr>
        <p:spPr>
          <a:xfrm>
            <a:off x="1045052" y="2929871"/>
            <a:ext cx="90370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Kötési feltétel: 	Csak </a:t>
            </a:r>
            <a:r>
              <a:rPr lang="hu-HU" dirty="0">
                <a:latin typeface="+mn-lt"/>
              </a:rPr>
              <a:t>a</a:t>
            </a:r>
            <a:r>
              <a:rPr lang="hu-HU" dirty="0" smtClean="0">
                <a:latin typeface="+mn-lt"/>
              </a:rPr>
              <a:t>z AEGON Lakástakarék belső szabályzatában 			meghatározott ügyfélkör részére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	 		</a:t>
            </a:r>
            <a:r>
              <a:rPr lang="hu-HU" b="1" dirty="0">
                <a:solidFill>
                  <a:srgbClr val="0070C0"/>
                </a:solidFill>
                <a:latin typeface="+mn-lt"/>
              </a:rPr>
              <a:t>Minimális havi megtakarítás </a:t>
            </a:r>
            <a:r>
              <a:rPr lang="hu-HU" b="1" dirty="0" smtClean="0">
                <a:solidFill>
                  <a:srgbClr val="0070C0"/>
                </a:solidFill>
                <a:latin typeface="+mn-lt"/>
              </a:rPr>
              <a:t>10 000 Ft</a:t>
            </a:r>
            <a:endParaRPr lang="hu-HU" b="1" dirty="0" smtClean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Akció:               	</a:t>
            </a:r>
            <a:r>
              <a:rPr lang="hu-HU" dirty="0" smtClean="0">
                <a:latin typeface="+mn-lt"/>
              </a:rPr>
              <a:t>nem </a:t>
            </a:r>
            <a:r>
              <a:rPr lang="hu-HU" dirty="0">
                <a:latin typeface="+mn-lt"/>
              </a:rPr>
              <a:t>kapcsolódik </a:t>
            </a:r>
            <a:r>
              <a:rPr lang="hu-HU" dirty="0" smtClean="0">
                <a:latin typeface="+mn-lt"/>
              </a:rPr>
              <a:t>hozzá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Módozatok:     	</a:t>
            </a:r>
            <a:r>
              <a:rPr lang="hu-HU" dirty="0" smtClean="0">
                <a:latin typeface="+mn-lt"/>
              </a:rPr>
              <a:t>Kamat Fix VIP 34, 35, 36, 38, 310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>
                <a:latin typeface="+mn-lt"/>
              </a:rPr>
              <a:t>Szerződéses összeg:</a:t>
            </a:r>
            <a:r>
              <a:rPr lang="hu-HU" dirty="0">
                <a:latin typeface="+mn-lt"/>
              </a:rPr>
              <a:t>	</a:t>
            </a:r>
            <a:r>
              <a:rPr lang="hu-HU" dirty="0" smtClean="0">
                <a:latin typeface="+mn-lt"/>
              </a:rPr>
              <a:t>1.400.000 </a:t>
            </a:r>
            <a:r>
              <a:rPr lang="hu-HU" dirty="0">
                <a:latin typeface="+mn-lt"/>
              </a:rPr>
              <a:t>Ft – 7.800.000 </a:t>
            </a:r>
            <a:r>
              <a:rPr lang="hu-HU" dirty="0" smtClean="0">
                <a:latin typeface="+mn-lt"/>
              </a:rPr>
              <a:t>Ft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6829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ÚJ, értékesíthető módozatok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sz="quarter" idx="11"/>
          </p:nvPr>
        </p:nvSpPr>
        <p:spPr bwMode="auto">
          <a:xfrm>
            <a:off x="849033" y="527786"/>
            <a:ext cx="4323953" cy="1836725"/>
          </a:xfrm>
          <a:prstGeom prst="round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b="1" dirty="0" smtClean="0"/>
          </a:p>
          <a:p>
            <a:r>
              <a:rPr lang="hu-HU" sz="2400" b="1" dirty="0" smtClean="0"/>
              <a:t>Kamat Fix Plusz     </a:t>
            </a:r>
          </a:p>
          <a:p>
            <a:r>
              <a:rPr lang="hu-HU" b="1" dirty="0" smtClean="0"/>
              <a:t>-</a:t>
            </a:r>
            <a:r>
              <a:rPr lang="hu-HU" sz="2400" b="1" dirty="0" smtClean="0"/>
              <a:t> </a:t>
            </a:r>
            <a:r>
              <a:rPr lang="hu-HU" b="1" dirty="0" smtClean="0"/>
              <a:t>0,1 % betéti kamat</a:t>
            </a:r>
          </a:p>
          <a:p>
            <a:r>
              <a:rPr lang="hu-HU" b="1" dirty="0"/>
              <a:t>- 5,5% hitel kamat</a:t>
            </a:r>
          </a:p>
          <a:p>
            <a:r>
              <a:rPr lang="hu-HU" b="1" dirty="0" smtClean="0"/>
              <a:t>- 1%-os számlanyitási díj</a:t>
            </a:r>
          </a:p>
          <a:p>
            <a:endParaRPr lang="hu-HU" sz="2400" b="1" dirty="0" smtClean="0"/>
          </a:p>
        </p:txBody>
      </p:sp>
      <p:sp>
        <p:nvSpPr>
          <p:cNvPr id="5" name="Téglalap 4"/>
          <p:cNvSpPr/>
          <p:nvPr/>
        </p:nvSpPr>
        <p:spPr>
          <a:xfrm>
            <a:off x="864668" y="2512010"/>
            <a:ext cx="921746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Kötési feltétel: 	</a:t>
            </a:r>
            <a:r>
              <a:rPr lang="hu-HU" dirty="0" smtClean="0">
                <a:latin typeface="+mn-lt"/>
              </a:rPr>
              <a:t>bárki kötheti az Üzletszabályzat feltételei szerint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Akció:               	</a:t>
            </a:r>
            <a:r>
              <a:rPr lang="hu-HU" b="1" dirty="0" smtClean="0">
                <a:solidFill>
                  <a:srgbClr val="0070C0"/>
                </a:solidFill>
                <a:latin typeface="+mn-lt"/>
              </a:rPr>
              <a:t>többféle akció kapcsolódik hozzá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 smtClean="0">
                <a:latin typeface="+mn-lt"/>
              </a:rPr>
              <a:t>Módozatok:     	</a:t>
            </a:r>
            <a:r>
              <a:rPr lang="hu-HU" dirty="0" smtClean="0">
                <a:latin typeface="+mn-lt"/>
              </a:rPr>
              <a:t>Kamat Fix Plusz 4, 5, 6, 8, 10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b="1" dirty="0">
                <a:latin typeface="+mn-lt"/>
              </a:rPr>
              <a:t>Szerződéses összeg:</a:t>
            </a:r>
            <a:r>
              <a:rPr lang="hu-HU" dirty="0">
                <a:latin typeface="+mn-lt"/>
              </a:rPr>
              <a:t>	</a:t>
            </a:r>
            <a:r>
              <a:rPr lang="hu-HU" dirty="0" smtClean="0">
                <a:latin typeface="+mn-lt"/>
              </a:rPr>
              <a:t>1.000.000 </a:t>
            </a:r>
            <a:r>
              <a:rPr lang="hu-HU" dirty="0">
                <a:latin typeface="+mn-lt"/>
              </a:rPr>
              <a:t>Ft – </a:t>
            </a:r>
            <a:r>
              <a:rPr lang="hu-HU" dirty="0" smtClean="0">
                <a:latin typeface="+mn-lt"/>
              </a:rPr>
              <a:t>7.600.000 Ft</a:t>
            </a:r>
            <a:endParaRPr lang="hu-HU" dirty="0">
              <a:latin typeface="+mn-lt"/>
            </a:endParaRPr>
          </a:p>
        </p:txBody>
      </p:sp>
      <p:pic>
        <p:nvPicPr>
          <p:cNvPr id="6" name="Kép hely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7" b="40397"/>
          <a:stretch/>
        </p:blipFill>
        <p:spPr>
          <a:xfrm>
            <a:off x="641351" y="4232686"/>
            <a:ext cx="9782174" cy="1252537"/>
          </a:xfrm>
          <a:custGeom>
            <a:avLst/>
            <a:gdLst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1043777 h 1252537"/>
              <a:gd name="connsiteX7" fmla="*/ 0 w 9782175"/>
              <a:gd name="connsiteY7" fmla="*/ 0 h 1252537"/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865187 h 1252537"/>
              <a:gd name="connsiteX7" fmla="*/ 0 w 9782175"/>
              <a:gd name="connsiteY7" fmla="*/ 0 h 1252537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0 w 9782175"/>
              <a:gd name="connsiteY6" fmla="*/ 865187 h 1257300"/>
              <a:gd name="connsiteX7" fmla="*/ 0 w 9782175"/>
              <a:gd name="connsiteY7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311150 w 9782175"/>
              <a:gd name="connsiteY6" fmla="*/ 931861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78217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2537"/>
              <a:gd name="connsiteX1" fmla="*/ 978217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157412 w 9782175"/>
              <a:gd name="connsiteY5" fmla="*/ 1252537 h 1252537"/>
              <a:gd name="connsiteX6" fmla="*/ 1709738 w 9782175"/>
              <a:gd name="connsiteY6" fmla="*/ 865186 h 1252537"/>
              <a:gd name="connsiteX7" fmla="*/ 0 w 9782175"/>
              <a:gd name="connsiteY7" fmla="*/ 865187 h 1252537"/>
              <a:gd name="connsiteX8" fmla="*/ 0 w 9782175"/>
              <a:gd name="connsiteY8" fmla="*/ 0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2175" h="1252537">
                <a:moveTo>
                  <a:pt x="0" y="0"/>
                </a:moveTo>
                <a:lnTo>
                  <a:pt x="9782175" y="0"/>
                </a:lnTo>
                <a:lnTo>
                  <a:pt x="9782175" y="208760"/>
                </a:lnTo>
                <a:lnTo>
                  <a:pt x="9782175" y="1252537"/>
                </a:lnTo>
                <a:lnTo>
                  <a:pt x="9782175" y="1252537"/>
                </a:lnTo>
                <a:lnTo>
                  <a:pt x="2157412" y="1252537"/>
                </a:lnTo>
                <a:lnTo>
                  <a:pt x="1709738" y="865186"/>
                </a:lnTo>
                <a:lnTo>
                  <a:pt x="0" y="86518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78661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Kamat Fix Plusz ügyfél akciók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32809"/>
              </p:ext>
            </p:extLst>
          </p:nvPr>
        </p:nvGraphicFramePr>
        <p:xfrm>
          <a:off x="642034" y="888554"/>
          <a:ext cx="9440095" cy="39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608"/>
                <a:gridCol w="2224736"/>
                <a:gridCol w="2690727"/>
                <a:gridCol w="2360024"/>
              </a:tblGrid>
              <a:tr h="432419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PLUSZ1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LSZB03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ÖNYP02</a:t>
                      </a:r>
                      <a:endParaRPr lang="hu-HU" sz="1200" dirty="0"/>
                    </a:p>
                  </a:txBody>
                  <a:tcPr/>
                </a:tc>
              </a:tr>
              <a:tr h="4695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Számlanyitási díj kedvezmény mértéke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50 %</a:t>
                      </a:r>
                      <a:endParaRPr lang="hu-HU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hu-HU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hu-HU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1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u-H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Akció alap feltételek minden akció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esetén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341438" indent="274638" algn="l">
                        <a:buFont typeface="Arial" pitchFamily="34" charset="0"/>
                        <a:buChar char="•"/>
                      </a:pPr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hűségvállalás az LTP szerződésre </a:t>
                      </a:r>
                      <a:r>
                        <a:rPr lang="hu-HU" sz="12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0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negatív irányba nem módosítható)</a:t>
                      </a:r>
                    </a:p>
                    <a:p>
                      <a:pPr marL="1341438" indent="274638" algn="l">
                        <a:buFont typeface="Arial" pitchFamily="34" charset="0"/>
                        <a:buChar char="•"/>
                      </a:pPr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legalább 5 éves megtakarítási idő</a:t>
                      </a:r>
                    </a:p>
                    <a:p>
                      <a:pPr marL="1341438" indent="274638" algn="l">
                        <a:buFont typeface="Arial" pitchFamily="34" charset="0"/>
                        <a:buChar char="•"/>
                      </a:pPr>
                      <a:r>
                        <a:rPr lang="hu-HU" sz="12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telefonszám megadása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841792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Az ügyfélakció</a:t>
                      </a:r>
                      <a:r>
                        <a:rPr lang="hu-HU" sz="1200" baseline="0" dirty="0" smtClean="0"/>
                        <a:t> egyedi feltétele (az alapfeltételek mellett)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hu-HU" sz="1200" dirty="0" smtClean="0"/>
                        <a:t>nincs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Az LTP és a lakásbiztosítás szerződője ugyanaz a természetes személy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200" baseline="0" dirty="0" smtClean="0"/>
                        <a:t>A lakásbiztosítás éves díja min. 25.000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Az LTP szerződő és az önkéntes nyugdíjpénztári tag ugyanaz a természetes személy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Új belépők is</a:t>
                      </a:r>
                      <a:r>
                        <a:rPr lang="hu-HU" sz="1200" baseline="0" dirty="0" smtClean="0"/>
                        <a:t> igénybe vehetik a kedvezményt</a:t>
                      </a:r>
                      <a:endParaRPr lang="hu-HU" sz="1200" dirty="0" smtClean="0"/>
                    </a:p>
                  </a:txBody>
                  <a:tcPr/>
                </a:tc>
              </a:tr>
              <a:tr h="841792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 jutalék feltétele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hu-HU" sz="1200" dirty="0" smtClean="0"/>
                        <a:t>Nyilatkozat Hirdetményről szóló tájékoztatás tudomásulvételéről (PLUSZ01) aláíratása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hu-HU" sz="1200" baseline="0" dirty="0" smtClean="0"/>
                        <a:t>Nyilatkozat Hirdetményről szóló tájékoztatás tudomásulvételéről (LSZB03) aláíratása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Adatkezelési hozzájárulás (ÖNYP02) aláíratása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89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581906" y="527786"/>
            <a:ext cx="9680608" cy="4689984"/>
          </a:xfrm>
        </p:spPr>
        <p:txBody>
          <a:bodyPr/>
          <a:lstStyle/>
          <a:p>
            <a:pPr marL="0" lvl="5" indent="0">
              <a:buClr>
                <a:srgbClr val="007BC8"/>
              </a:buClr>
              <a:buNone/>
            </a:pPr>
            <a:r>
              <a:rPr lang="hu-HU" sz="1400" dirty="0" smtClean="0"/>
              <a:t>Akciós ajánlatok esetén a következő, hiánytalanul, hibátlanul kitöltött dokumentumok beküldése szükséges az ajánlat feldolgozásához.</a:t>
            </a:r>
            <a:endParaRPr lang="hu-HU" sz="1400" dirty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endParaRPr lang="hu-HU" sz="1200" dirty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Ajánlat 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Függő közvetítői </a:t>
            </a:r>
            <a:r>
              <a:rPr lang="hu-HU" sz="1200" dirty="0" smtClean="0"/>
              <a:t>nyilatkozat ( csak függő közvetítők esetén)</a:t>
            </a:r>
            <a:endParaRPr lang="hu-HU" sz="1200" dirty="0" smtClean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OBA tájékoztató 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>
                <a:solidFill>
                  <a:srgbClr val="007BC8"/>
                </a:solidFill>
              </a:rPr>
              <a:t>Nyilatkozat </a:t>
            </a:r>
            <a:r>
              <a:rPr lang="hu-HU" sz="1200" dirty="0">
                <a:solidFill>
                  <a:srgbClr val="007BC8"/>
                </a:solidFill>
              </a:rPr>
              <a:t>Hirdetményről szóló tájékoztatás </a:t>
            </a:r>
            <a:r>
              <a:rPr lang="hu-HU" sz="1200" dirty="0" smtClean="0">
                <a:solidFill>
                  <a:srgbClr val="007BC8"/>
                </a:solidFill>
              </a:rPr>
              <a:t>tudomásulvételéről (PLUSZ01 akcióhoz)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Csekklap használata esetén csekklap dokumentáció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Csoportos beszedése díjfizetés esetén beszedési megbízás (2 példány)</a:t>
            </a:r>
            <a:endParaRPr lang="hu-HU" sz="1200" dirty="0"/>
          </a:p>
          <a:p>
            <a:pPr marL="0" indent="0">
              <a:spcBef>
                <a:spcPts val="0"/>
              </a:spcBef>
              <a:buNone/>
            </a:pPr>
            <a:endParaRPr lang="hu-HU" sz="1200" dirty="0" smtClean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Ajánlat </a:t>
            </a:r>
            <a:r>
              <a:rPr lang="hu-HU" sz="1200" dirty="0"/>
              <a:t>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Függő közvetítői </a:t>
            </a:r>
            <a:r>
              <a:rPr lang="hu-HU" sz="1200" dirty="0"/>
              <a:t>nyilatkozat ( csak függő közvetítők esetén</a:t>
            </a:r>
            <a:r>
              <a:rPr lang="hu-HU" sz="1200" dirty="0" smtClean="0"/>
              <a:t>)</a:t>
            </a:r>
            <a:endParaRPr lang="hu-HU" sz="1200" dirty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OBA tájékoztató 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>
                <a:solidFill>
                  <a:srgbClr val="007BC8"/>
                </a:solidFill>
              </a:rPr>
              <a:t>Nyilatkozat Hirdetményről szóló tájékoztatás tudomásulvételéről </a:t>
            </a:r>
            <a:r>
              <a:rPr lang="hu-HU" sz="1200" dirty="0" smtClean="0">
                <a:solidFill>
                  <a:srgbClr val="007BC8"/>
                </a:solidFill>
              </a:rPr>
              <a:t>(LSZB03 </a:t>
            </a:r>
            <a:r>
              <a:rPr lang="hu-HU" sz="1200" dirty="0">
                <a:solidFill>
                  <a:srgbClr val="007BC8"/>
                </a:solidFill>
              </a:rPr>
              <a:t>akcióhoz</a:t>
            </a:r>
            <a:r>
              <a:rPr lang="hu-HU" sz="1200" dirty="0" smtClean="0">
                <a:solidFill>
                  <a:srgbClr val="007BC8"/>
                </a:solidFill>
              </a:rPr>
              <a:t>)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Csekklap használata esetén csekklap dokumentáció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Csoportos </a:t>
            </a:r>
            <a:r>
              <a:rPr lang="hu-HU" sz="1200" dirty="0"/>
              <a:t>beszedése díjfizetés esetén beszedési megbízás (2 példány</a:t>
            </a:r>
            <a:r>
              <a:rPr lang="hu-HU" sz="1200" dirty="0" smtClean="0"/>
              <a:t>)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endParaRPr lang="hu-HU" sz="1200" dirty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 smtClean="0"/>
              <a:t>Ajánlat </a:t>
            </a:r>
            <a:r>
              <a:rPr lang="hu-HU" sz="1200" dirty="0"/>
              <a:t>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Függő közvetítői </a:t>
            </a:r>
            <a:r>
              <a:rPr lang="hu-HU" sz="1200" dirty="0"/>
              <a:t>nyilatkozat ( csak függő közvetítők esetén</a:t>
            </a:r>
            <a:r>
              <a:rPr lang="hu-HU" sz="1200" dirty="0" smtClean="0"/>
              <a:t>)</a:t>
            </a:r>
            <a:endParaRPr lang="hu-HU" sz="1200" dirty="0"/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OBA tájékoztató eredeti példánya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>
                <a:solidFill>
                  <a:srgbClr val="007BC8"/>
                </a:solidFill>
              </a:rPr>
              <a:t>Adatkezelési </a:t>
            </a:r>
            <a:r>
              <a:rPr lang="hu-HU" sz="1200" dirty="0" smtClean="0">
                <a:solidFill>
                  <a:srgbClr val="007BC8"/>
                </a:solidFill>
              </a:rPr>
              <a:t>hozzájárulás (ÖNYP02 </a:t>
            </a:r>
            <a:r>
              <a:rPr lang="hu-HU" sz="1200" dirty="0">
                <a:solidFill>
                  <a:srgbClr val="007BC8"/>
                </a:solidFill>
              </a:rPr>
              <a:t>akcióhoz</a:t>
            </a:r>
            <a:r>
              <a:rPr lang="hu-HU" sz="1200" dirty="0" smtClean="0">
                <a:solidFill>
                  <a:srgbClr val="007BC8"/>
                </a:solidFill>
              </a:rPr>
              <a:t>)</a:t>
            </a: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Csekklap használata esetén csekklap </a:t>
            </a:r>
            <a:r>
              <a:rPr lang="hu-HU" sz="1200" dirty="0" smtClean="0"/>
              <a:t>dokumentáció</a:t>
            </a:r>
            <a:endParaRPr lang="hu-HU" sz="1200" dirty="0">
              <a:solidFill>
                <a:srgbClr val="007BC8"/>
              </a:solidFill>
            </a:endParaRPr>
          </a:p>
          <a:p>
            <a:pPr lvl="5">
              <a:buClr>
                <a:srgbClr val="007BC8"/>
              </a:buClr>
              <a:buFont typeface="Wingdings" pitchFamily="2" charset="2"/>
              <a:buChar char="§"/>
            </a:pPr>
            <a:r>
              <a:rPr lang="hu-HU" sz="1200" dirty="0"/>
              <a:t>Csoportos beszedése díjfizetés esetén beszedési megbízás (2 példány)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dirty="0" smtClean="0"/>
              <a:t>	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ÖNYP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Akciós ajánlatokhoz szükséges dokumentumok</a:t>
            </a:r>
            <a:endParaRPr lang="hu-HU" dirty="0"/>
          </a:p>
        </p:txBody>
      </p:sp>
      <p:sp>
        <p:nvSpPr>
          <p:cNvPr id="4" name="Szöveg helye 1"/>
          <p:cNvSpPr txBox="1">
            <a:spLocks/>
          </p:cNvSpPr>
          <p:nvPr/>
        </p:nvSpPr>
        <p:spPr bwMode="auto">
          <a:xfrm>
            <a:off x="521778" y="1249322"/>
            <a:ext cx="1317554" cy="42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007BC8"/>
                </a:solidFill>
              </a:rPr>
              <a:t>PLUSZ1</a:t>
            </a:r>
            <a:endParaRPr lang="hu-HU" sz="1600" b="1" dirty="0">
              <a:solidFill>
                <a:srgbClr val="007BC8"/>
              </a:solidFill>
            </a:endParaRPr>
          </a:p>
        </p:txBody>
      </p:sp>
      <p:sp>
        <p:nvSpPr>
          <p:cNvPr id="5" name="Szöveg helye 1"/>
          <p:cNvSpPr txBox="1">
            <a:spLocks/>
          </p:cNvSpPr>
          <p:nvPr/>
        </p:nvSpPr>
        <p:spPr bwMode="auto">
          <a:xfrm>
            <a:off x="521778" y="2752522"/>
            <a:ext cx="1317554" cy="42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007BC8"/>
                </a:solidFill>
              </a:rPr>
              <a:t>LSZB03</a:t>
            </a:r>
            <a:endParaRPr lang="hu-HU" sz="1600" b="1" dirty="0">
              <a:solidFill>
                <a:srgbClr val="007BC8"/>
              </a:solidFill>
            </a:endParaRPr>
          </a:p>
        </p:txBody>
      </p:sp>
      <p:sp>
        <p:nvSpPr>
          <p:cNvPr id="6" name="Szöveg helye 1"/>
          <p:cNvSpPr txBox="1">
            <a:spLocks/>
          </p:cNvSpPr>
          <p:nvPr/>
        </p:nvSpPr>
        <p:spPr bwMode="auto">
          <a:xfrm>
            <a:off x="521778" y="4255722"/>
            <a:ext cx="1317554" cy="42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007BC8"/>
                </a:solidFill>
              </a:rPr>
              <a:t>ÖNYP02</a:t>
            </a:r>
            <a:endParaRPr lang="hu-HU" sz="1600" b="1" dirty="0">
              <a:solidFill>
                <a:srgbClr val="007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7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762290" y="855668"/>
            <a:ext cx="8734425" cy="4210843"/>
          </a:xfrm>
        </p:spPr>
        <p:txBody>
          <a:bodyPr/>
          <a:lstStyle/>
          <a:p>
            <a:endParaRPr lang="hu-HU" dirty="0" smtClean="0"/>
          </a:p>
          <a:p>
            <a:pPr lvl="1"/>
            <a:r>
              <a:rPr lang="hu-HU" b="1" dirty="0" smtClean="0">
                <a:solidFill>
                  <a:srgbClr val="0070C0"/>
                </a:solidFill>
              </a:rPr>
              <a:t>PLUSZ1</a:t>
            </a:r>
            <a:r>
              <a:rPr lang="hu-HU" dirty="0" smtClean="0"/>
              <a:t>	- 100% kötési jutalék</a:t>
            </a:r>
          </a:p>
          <a:p>
            <a:pPr marL="358775" lvl="1" indent="0">
              <a:buNone/>
            </a:pPr>
            <a:r>
              <a:rPr lang="hu-HU" dirty="0"/>
              <a:t>	</a:t>
            </a:r>
            <a:r>
              <a:rPr lang="hu-HU" dirty="0" smtClean="0"/>
              <a:t>	- jutalék kifizetés feltétele: számlanyitási díj befizetése</a:t>
            </a:r>
          </a:p>
          <a:p>
            <a:pPr marL="358775" lvl="1" indent="0">
              <a:buNone/>
            </a:pP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70C0"/>
                </a:solidFill>
              </a:rPr>
              <a:t>LSZB03</a:t>
            </a:r>
            <a:r>
              <a:rPr lang="hu-HU" dirty="0" smtClean="0"/>
              <a:t>	- 100% </a:t>
            </a:r>
            <a:r>
              <a:rPr lang="hu-HU" dirty="0"/>
              <a:t>kötési jutalék </a:t>
            </a:r>
            <a:r>
              <a:rPr lang="hu-HU" dirty="0" smtClean="0"/>
              <a:t>az első LTP szerződésre</a:t>
            </a:r>
          </a:p>
          <a:p>
            <a:pPr marL="358775" lvl="1" indent="0">
              <a:buNone/>
            </a:pPr>
            <a:r>
              <a:rPr lang="hu-HU" dirty="0"/>
              <a:t>	</a:t>
            </a:r>
            <a:r>
              <a:rPr lang="hu-HU" dirty="0" smtClean="0"/>
              <a:t>	- 50% jutalék a további LTP szerződésekre</a:t>
            </a:r>
          </a:p>
          <a:p>
            <a:pPr marL="358775" lvl="1" indent="0">
              <a:buNone/>
            </a:pPr>
            <a:r>
              <a:rPr lang="hu-HU" dirty="0"/>
              <a:t>	</a:t>
            </a:r>
            <a:r>
              <a:rPr lang="hu-HU" dirty="0" smtClean="0"/>
              <a:t>	- </a:t>
            </a:r>
            <a:r>
              <a:rPr lang="hu-HU" dirty="0"/>
              <a:t>jutalék kifizetés feltétele: 2 </a:t>
            </a:r>
            <a:r>
              <a:rPr lang="hu-HU" dirty="0" smtClean="0"/>
              <a:t>havi megtakarítás beérkezése</a:t>
            </a:r>
          </a:p>
          <a:p>
            <a:pPr marL="358775" lvl="1" indent="0">
              <a:buNone/>
            </a:pP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70C0"/>
                </a:solidFill>
              </a:rPr>
              <a:t>ÖNYP02</a:t>
            </a:r>
            <a:r>
              <a:rPr lang="hu-HU" dirty="0" smtClean="0"/>
              <a:t>	- 50% </a:t>
            </a:r>
            <a:r>
              <a:rPr lang="hu-HU" dirty="0"/>
              <a:t>kötési jutalék </a:t>
            </a:r>
            <a:r>
              <a:rPr lang="hu-HU" dirty="0" smtClean="0"/>
              <a:t>minden LTP szerződésre</a:t>
            </a:r>
          </a:p>
          <a:p>
            <a:pPr marL="717550" lvl="2" indent="0">
              <a:buNone/>
            </a:pPr>
            <a:r>
              <a:rPr lang="hu-HU" dirty="0"/>
              <a:t>	</a:t>
            </a:r>
            <a:r>
              <a:rPr lang="hu-HU" dirty="0" smtClean="0"/>
              <a:t>	- </a:t>
            </a:r>
            <a:r>
              <a:rPr lang="hu-HU" sz="1600" dirty="0"/>
              <a:t>jutalék kifizetés feltétele: 2 </a:t>
            </a:r>
            <a:r>
              <a:rPr lang="hu-HU" sz="1600" dirty="0" smtClean="0"/>
              <a:t>havi megtakarítás beérkezése</a:t>
            </a:r>
          </a:p>
          <a:p>
            <a:pPr marL="717550" lvl="2" indent="0">
              <a:buNone/>
            </a:pPr>
            <a:endParaRPr lang="hu-HU" sz="1600" dirty="0"/>
          </a:p>
          <a:p>
            <a:pPr marL="717550" lvl="2" indent="0">
              <a:buNone/>
            </a:pPr>
            <a:r>
              <a:rPr lang="hu-HU" sz="1600" dirty="0" smtClean="0"/>
              <a:t>A részletes feltételeket a hamarosan megjelenő utasítások tartalmazzák.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70C0"/>
                </a:solidFill>
              </a:rPr>
              <a:t>Kamat Fix Plusz </a:t>
            </a:r>
            <a:r>
              <a:rPr lang="hu-HU" dirty="0" smtClean="0">
                <a:solidFill>
                  <a:srgbClr val="0070C0"/>
                </a:solidFill>
              </a:rPr>
              <a:t>é</a:t>
            </a:r>
            <a:r>
              <a:rPr lang="hu-HU" dirty="0" smtClean="0"/>
              <a:t>rtékesítési akciók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39535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1008064" y="855668"/>
            <a:ext cx="9134194" cy="421084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sz="1700" dirty="0" smtClean="0"/>
              <a:t>Az új termékek esetén a minimális szerződéses összeg 1 millió Ft</a:t>
            </a:r>
          </a:p>
          <a:p>
            <a:endParaRPr lang="hu-HU" sz="1700" dirty="0" smtClean="0">
              <a:solidFill>
                <a:srgbClr val="FF0000"/>
              </a:solidFill>
            </a:endParaRPr>
          </a:p>
          <a:p>
            <a:r>
              <a:rPr lang="hu-HU" sz="1700" dirty="0" smtClean="0">
                <a:solidFill>
                  <a:srgbClr val="FF0000"/>
                </a:solidFill>
              </a:rPr>
              <a:t>Kötési jutalék </a:t>
            </a:r>
          </a:p>
          <a:p>
            <a:pPr lvl="1"/>
            <a:r>
              <a:rPr lang="hu-HU" sz="1500" dirty="0" smtClean="0">
                <a:solidFill>
                  <a:srgbClr val="FF0000"/>
                </a:solidFill>
              </a:rPr>
              <a:t>Kamat Fix Plusz termék esetén legalább 1 400 000 Ft szerződéses összeg esetén fizethető!</a:t>
            </a:r>
          </a:p>
          <a:p>
            <a:pPr lvl="1"/>
            <a:r>
              <a:rPr lang="hu-HU" sz="1500" dirty="0" smtClean="0">
                <a:solidFill>
                  <a:srgbClr val="FF0000"/>
                </a:solidFill>
              </a:rPr>
              <a:t>Kamat Fix 2 termék </a:t>
            </a:r>
            <a:r>
              <a:rPr lang="hu-HU" sz="1500" smtClean="0">
                <a:solidFill>
                  <a:srgbClr val="FF0000"/>
                </a:solidFill>
              </a:rPr>
              <a:t>esetén legalább </a:t>
            </a:r>
            <a:r>
              <a:rPr lang="hu-HU" sz="1500" dirty="0">
                <a:solidFill>
                  <a:srgbClr val="FF0000"/>
                </a:solidFill>
              </a:rPr>
              <a:t>1 </a:t>
            </a:r>
            <a:r>
              <a:rPr lang="hu-HU" sz="1500" dirty="0" smtClean="0">
                <a:solidFill>
                  <a:srgbClr val="FF0000"/>
                </a:solidFill>
              </a:rPr>
              <a:t>500 </a:t>
            </a:r>
            <a:r>
              <a:rPr lang="hu-HU" sz="1500" dirty="0">
                <a:solidFill>
                  <a:srgbClr val="FF0000"/>
                </a:solidFill>
              </a:rPr>
              <a:t>000 Ft szerződéses összeg esetén fizethető</a:t>
            </a:r>
            <a:r>
              <a:rPr lang="hu-HU" sz="1500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hu-HU" sz="1500" dirty="0" smtClean="0">
              <a:solidFill>
                <a:srgbClr val="FF0000"/>
              </a:solidFill>
            </a:endParaRPr>
          </a:p>
          <a:p>
            <a:r>
              <a:rPr lang="hu-HU" sz="1700" dirty="0" smtClean="0"/>
              <a:t>A jutalék kifizetés egyéb feltételei változatlanok.</a:t>
            </a:r>
          </a:p>
          <a:p>
            <a:endParaRPr lang="hu-HU" sz="17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Jutalékváltozás!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48262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">
  <a:themeElements>
    <a:clrScheme name="AEGON Rebrand">
      <a:dk1>
        <a:sysClr val="windowText" lastClr="000000"/>
      </a:dk1>
      <a:lt1>
        <a:sysClr val="window" lastClr="FFFFFF"/>
      </a:lt1>
      <a:dk2>
        <a:srgbClr val="808B94"/>
      </a:dk2>
      <a:lt2>
        <a:srgbClr val="EBEBEB"/>
      </a:lt2>
      <a:accent1>
        <a:srgbClr val="0069B4"/>
      </a:accent1>
      <a:accent2>
        <a:srgbClr val="A8B7BF"/>
      </a:accent2>
      <a:accent3>
        <a:srgbClr val="49AF57"/>
      </a:accent3>
      <a:accent4>
        <a:srgbClr val="FFFF50"/>
      </a:accent4>
      <a:accent5>
        <a:srgbClr val="8CD1E6"/>
      </a:accent5>
      <a:accent6>
        <a:srgbClr val="C60B20"/>
      </a:accent6>
      <a:hlink>
        <a:srgbClr val="CBA3D8"/>
      </a:hlink>
      <a:folHlink>
        <a:srgbClr val="00304C"/>
      </a:folHlink>
    </a:clrScheme>
    <a:fontScheme name="AEGON reb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AEGON Rebrand">
      <a:dk1>
        <a:sysClr val="windowText" lastClr="000000"/>
      </a:dk1>
      <a:lt1>
        <a:sysClr val="window" lastClr="FFFFFF"/>
      </a:lt1>
      <a:dk2>
        <a:srgbClr val="808B94"/>
      </a:dk2>
      <a:lt2>
        <a:srgbClr val="EBEBEB"/>
      </a:lt2>
      <a:accent1>
        <a:srgbClr val="0069B4"/>
      </a:accent1>
      <a:accent2>
        <a:srgbClr val="A8B7BF"/>
      </a:accent2>
      <a:accent3>
        <a:srgbClr val="49AF57"/>
      </a:accent3>
      <a:accent4>
        <a:srgbClr val="FFFF50"/>
      </a:accent4>
      <a:accent5>
        <a:srgbClr val="8CD1E6"/>
      </a:accent5>
      <a:accent6>
        <a:srgbClr val="C60B20"/>
      </a:accent6>
      <a:hlink>
        <a:srgbClr val="CBA3D8"/>
      </a:hlink>
      <a:folHlink>
        <a:srgbClr val="00304C"/>
      </a:folHlink>
    </a:clrScheme>
    <a:fontScheme name="AEGON reb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11407</TotalTime>
  <Words>631</Words>
  <Application>Microsoft Office PowerPoint</Application>
  <PresentationFormat>Egyéni</PresentationFormat>
  <Paragraphs>151</Paragraphs>
  <Slides>11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Cover slide</vt:lpstr>
      <vt:lpstr>Office-thema</vt:lpstr>
      <vt:lpstr> Aegon Lakástakarék</vt:lpstr>
      <vt:lpstr>Megszűnő és új termékek</vt:lpstr>
      <vt:lpstr>ÚJ, értékesíthető módozatok</vt:lpstr>
      <vt:lpstr>ÚJ, értékesíthető módozatok</vt:lpstr>
      <vt:lpstr>ÚJ, értékesíthető módozatok</vt:lpstr>
      <vt:lpstr>Kamat Fix Plusz ügyfél akciók</vt:lpstr>
      <vt:lpstr>Akciós ajánlatokhoz szükséges dokumentumok</vt:lpstr>
      <vt:lpstr>Kamat Fix Plusz értékesítési akciók</vt:lpstr>
      <vt:lpstr>Jutalékváltozás!</vt:lpstr>
      <vt:lpstr>Új termék =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Gabri Luyer</dc:creator>
  <cp:lastModifiedBy>Novák József</cp:lastModifiedBy>
  <cp:revision>851</cp:revision>
  <cp:lastPrinted>2015-08-05T15:26:47Z</cp:lastPrinted>
  <dcterms:created xsi:type="dcterms:W3CDTF">2011-04-12T13:36:04Z</dcterms:created>
  <dcterms:modified xsi:type="dcterms:W3CDTF">2015-08-11T17:21:48Z</dcterms:modified>
</cp:coreProperties>
</file>