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1" r:id="rId7"/>
    <p:sldId id="273" r:id="rId8"/>
    <p:sldId id="274" r:id="rId9"/>
    <p:sldId id="260" r:id="rId10"/>
    <p:sldId id="262" r:id="rId11"/>
    <p:sldId id="263" r:id="rId12"/>
    <p:sldId id="264" r:id="rId13"/>
    <p:sldId id="267" r:id="rId14"/>
    <p:sldId id="265" r:id="rId15"/>
    <p:sldId id="268" r:id="rId16"/>
    <p:sldId id="266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CCC-3E4B-4919-872F-47275124E802}" type="datetimeFigureOut">
              <a:rPr lang="hu-HU" smtClean="0"/>
              <a:t>2020.05.22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6451-2316-4B95-980D-ABF7A8ED6C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315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CCC-3E4B-4919-872F-47275124E802}" type="datetimeFigureOut">
              <a:rPr lang="hu-HU" smtClean="0"/>
              <a:t>2020.05.22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6451-2316-4B95-980D-ABF7A8ED6C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444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CCC-3E4B-4919-872F-47275124E802}" type="datetimeFigureOut">
              <a:rPr lang="hu-HU" smtClean="0"/>
              <a:t>2020.05.22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6451-2316-4B95-980D-ABF7A8ED6C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03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CCC-3E4B-4919-872F-47275124E802}" type="datetimeFigureOut">
              <a:rPr lang="hu-HU" smtClean="0"/>
              <a:t>2020.05.22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6451-2316-4B95-980D-ABF7A8ED6C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963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CCC-3E4B-4919-872F-47275124E802}" type="datetimeFigureOut">
              <a:rPr lang="hu-HU" smtClean="0"/>
              <a:t>2020.05.22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6451-2316-4B95-980D-ABF7A8ED6C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603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CCC-3E4B-4919-872F-47275124E802}" type="datetimeFigureOut">
              <a:rPr lang="hu-HU" smtClean="0"/>
              <a:t>2020.05.22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6451-2316-4B95-980D-ABF7A8ED6C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225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CCC-3E4B-4919-872F-47275124E802}" type="datetimeFigureOut">
              <a:rPr lang="hu-HU" smtClean="0"/>
              <a:t>2020.05.22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6451-2316-4B95-980D-ABF7A8ED6C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304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CCC-3E4B-4919-872F-47275124E802}" type="datetimeFigureOut">
              <a:rPr lang="hu-HU" smtClean="0"/>
              <a:t>2020.05.22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6451-2316-4B95-980D-ABF7A8ED6C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188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CCC-3E4B-4919-872F-47275124E802}" type="datetimeFigureOut">
              <a:rPr lang="hu-HU" smtClean="0"/>
              <a:t>2020.05.22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6451-2316-4B95-980D-ABF7A8ED6C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488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CCC-3E4B-4919-872F-47275124E802}" type="datetimeFigureOut">
              <a:rPr lang="hu-HU" smtClean="0"/>
              <a:t>2020.05.22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6451-2316-4B95-980D-ABF7A8ED6C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097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CCC-3E4B-4919-872F-47275124E802}" type="datetimeFigureOut">
              <a:rPr lang="hu-HU" smtClean="0"/>
              <a:t>2020.05.22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6451-2316-4B95-980D-ABF7A8ED6C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372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DCCC-3E4B-4919-872F-47275124E802}" type="datetimeFigureOut">
              <a:rPr lang="hu-HU" smtClean="0"/>
              <a:t>2020.05.22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F6451-2316-4B95-980D-ABF7A8ED6C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636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3999" y="1663375"/>
            <a:ext cx="9144000" cy="1002272"/>
          </a:xfrm>
        </p:spPr>
        <p:txBody>
          <a:bodyPr/>
          <a:lstStyle/>
          <a:p>
            <a:r>
              <a:rPr lang="hu-HU" b="1" dirty="0" smtClean="0"/>
              <a:t>Genertel Ügyfélportál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2817159"/>
            <a:ext cx="9144000" cy="726141"/>
          </a:xfrm>
        </p:spPr>
        <p:txBody>
          <a:bodyPr/>
          <a:lstStyle/>
          <a:p>
            <a:r>
              <a:rPr lang="hu-HU" dirty="0" smtClean="0"/>
              <a:t>Felhasználói segédlet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833" y="3543300"/>
            <a:ext cx="5504331" cy="2064124"/>
          </a:xfrm>
          <a:prstGeom prst="rect">
            <a:avLst/>
          </a:prstGeom>
        </p:spPr>
      </p:pic>
      <p:pic>
        <p:nvPicPr>
          <p:cNvPr id="5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http://www.zsambekibiztosito.hu/genertel_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7" t="-2" b="-35883"/>
          <a:stretch>
            <a:fillRect/>
          </a:stretch>
        </p:blipFill>
        <p:spPr bwMode="auto">
          <a:xfrm>
            <a:off x="117475" y="6276975"/>
            <a:ext cx="3524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113" y="6276975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1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Biztosítási szerződés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798045" cy="435133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221071" y="2070847"/>
            <a:ext cx="41327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szerződés megnyitását követően megtekinthetőek a </a:t>
            </a:r>
            <a:r>
              <a:rPr lang="hu-HU" b="1" dirty="0" smtClean="0"/>
              <a:t>biztosítás adatai</a:t>
            </a:r>
            <a:r>
              <a:rPr lang="hu-HU" dirty="0" smtClean="0"/>
              <a:t>, a szerződésre vonatkozó </a:t>
            </a:r>
            <a:r>
              <a:rPr lang="hu-HU" b="1" dirty="0" smtClean="0"/>
              <a:t>feltételek</a:t>
            </a:r>
            <a:r>
              <a:rPr lang="hu-HU" dirty="0" smtClean="0"/>
              <a:t>, a </a:t>
            </a:r>
            <a:r>
              <a:rPr lang="hu-HU" b="1" dirty="0" smtClean="0"/>
              <a:t>díjadatok</a:t>
            </a:r>
            <a:r>
              <a:rPr lang="hu-HU" dirty="0" smtClean="0"/>
              <a:t> és a </a:t>
            </a:r>
            <a:r>
              <a:rPr lang="hu-HU" b="1" dirty="0" smtClean="0"/>
              <a:t>szerződés további adatai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dirty="0" smtClean="0"/>
              <a:t>Van lehetőség közvetlenül innen </a:t>
            </a:r>
            <a:r>
              <a:rPr lang="hu-HU" b="1" dirty="0" smtClean="0"/>
              <a:t>kárt jelenteni</a:t>
            </a:r>
            <a:r>
              <a:rPr lang="hu-HU" dirty="0" smtClean="0"/>
              <a:t> (amennyiben a szerződésre lehet kárt jelenteni), </a:t>
            </a:r>
            <a:r>
              <a:rPr lang="hu-HU" b="1" dirty="0" smtClean="0"/>
              <a:t>díjat rendezni</a:t>
            </a:r>
            <a:r>
              <a:rPr lang="hu-HU" dirty="0" smtClean="0"/>
              <a:t>, az </a:t>
            </a:r>
            <a:r>
              <a:rPr lang="hu-HU" b="1" dirty="0" smtClean="0"/>
              <a:t>adatok módosítására</a:t>
            </a:r>
            <a:r>
              <a:rPr lang="hu-HU" dirty="0" smtClean="0"/>
              <a:t> és </a:t>
            </a:r>
            <a:r>
              <a:rPr lang="hu-HU" b="1" dirty="0" smtClean="0"/>
              <a:t>dokumentumot igényelni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http://www.zsambekibiztosito.hu/genertel_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7" t="-2" b="-35883"/>
          <a:stretch>
            <a:fillRect/>
          </a:stretch>
        </p:blipFill>
        <p:spPr bwMode="auto">
          <a:xfrm>
            <a:off x="117475" y="6276975"/>
            <a:ext cx="3524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113" y="6276975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70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Biztosítási adatok módosítása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9755"/>
            <a:ext cx="5103974" cy="435133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360459" y="1919755"/>
            <a:ext cx="47199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ügyfélnek van lehetősége módosítási igényt leadni. Ez a módosítás NEM automatikusan történik, hanem az állománykezelésre érkezik meg feladatként.</a:t>
            </a:r>
          </a:p>
          <a:p>
            <a:endParaRPr lang="hu-HU" dirty="0" smtClean="0"/>
          </a:p>
          <a:p>
            <a:r>
              <a:rPr lang="hu-HU" dirty="0" smtClean="0"/>
              <a:t>A módosítás elvégzését követően értesítést kap az ügyfél.</a:t>
            </a:r>
            <a:endParaRPr lang="hu-HU" dirty="0"/>
          </a:p>
        </p:txBody>
      </p:sp>
      <p:pic>
        <p:nvPicPr>
          <p:cNvPr id="7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 descr="http://www.zsambekibiztosito.hu/genertel_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7" t="-2" b="-35883"/>
          <a:stretch>
            <a:fillRect/>
          </a:stretch>
        </p:blipFill>
        <p:spPr bwMode="auto">
          <a:xfrm>
            <a:off x="117475" y="6276975"/>
            <a:ext cx="3524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113" y="6276975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4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Kárbejelentés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291" y="1570131"/>
            <a:ext cx="8422218" cy="435133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315200" y="4469938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Amennyiben az ügyfélnek több szerződése van, a Kárbejelentés menü alatt ki tudja választani, hogy melyikre szeretne kárt jelenteni.</a:t>
            </a:r>
            <a:endParaRPr lang="hu-HU" dirty="0"/>
          </a:p>
        </p:txBody>
      </p:sp>
      <p:pic>
        <p:nvPicPr>
          <p:cNvPr id="7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 descr="http://www.zsambekibiztosito.hu/genertel_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7" t="-2" b="-35883"/>
          <a:stretch>
            <a:fillRect/>
          </a:stretch>
        </p:blipFill>
        <p:spPr bwMode="auto">
          <a:xfrm>
            <a:off x="117475" y="6276975"/>
            <a:ext cx="3524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113" y="6276975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092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Számláim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436" y="1448641"/>
            <a:ext cx="9330704" cy="435133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9816353" y="1690688"/>
            <a:ext cx="21918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számláim menüpont alatt az összes szerződéséhez tartozó számlát megtalál az ügyfél. Fontos felhívni az ügyfél figyelmét, hogy előfordulhat, hogy </a:t>
            </a:r>
            <a:r>
              <a:rPr lang="hu-HU" b="1" dirty="0" smtClean="0"/>
              <a:t>összevont számlákat </a:t>
            </a:r>
            <a:r>
              <a:rPr lang="hu-HU" dirty="0" smtClean="0"/>
              <a:t>is tartalmazhat a lista</a:t>
            </a:r>
            <a:endParaRPr lang="hu-HU" dirty="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http://www.zsambekibiztosito.hu/genertel_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7" t="-2" b="-35883"/>
          <a:stretch>
            <a:fillRect/>
          </a:stretch>
        </p:blipFill>
        <p:spPr bwMode="auto">
          <a:xfrm>
            <a:off x="117475" y="6276975"/>
            <a:ext cx="3524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113" y="6276975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296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Dokumentumigénylés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971" y="1690688"/>
            <a:ext cx="8694387" cy="435133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884895" y="3603812"/>
            <a:ext cx="46526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Amennyiben az ügyfél szeretne dokumentumot igényelni a Dokumentumigénylés menü alatt van erre lehetősége.</a:t>
            </a:r>
          </a:p>
          <a:p>
            <a:endParaRPr lang="hu-HU" dirty="0" smtClean="0"/>
          </a:p>
          <a:p>
            <a:r>
              <a:rPr lang="hu-HU" dirty="0" smtClean="0"/>
              <a:t>Minden szerződésnél csak olyan dokumentumot tud igényelni, ami szerződésre vonatkoztatható.</a:t>
            </a:r>
            <a:endParaRPr lang="hu-HU" dirty="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http://www.zsambekibiztosito.hu/genertel_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7" t="-2" b="-35883"/>
          <a:stretch>
            <a:fillRect/>
          </a:stretch>
        </p:blipFill>
        <p:spPr bwMode="auto">
          <a:xfrm>
            <a:off x="117475" y="6276975"/>
            <a:ext cx="3524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113" y="6276975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178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Levelezés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2555"/>
            <a:ext cx="7247566" cy="435133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485281" y="2601913"/>
            <a:ext cx="3281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Levelezés menüpont alatt találhatóak a számlák, és az egyéb szerződéses dokumentumok (pl. kötvény, index levél, törlési értesítő)</a:t>
            </a:r>
            <a:endParaRPr lang="hu-HU" dirty="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http://www.zsambekibiztosito.hu/genertel_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7" t="-2" b="-35883"/>
          <a:stretch>
            <a:fillRect/>
          </a:stretch>
        </p:blipFill>
        <p:spPr bwMode="auto">
          <a:xfrm>
            <a:off x="117475" y="6276975"/>
            <a:ext cx="3524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113" y="6276975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66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Profilom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980" y="1556684"/>
            <a:ext cx="8702676" cy="435133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9426388" y="1690688"/>
            <a:ext cx="23801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Profilom menü alatt az ügyfél adatokat lehet megtekinteni.</a:t>
            </a:r>
          </a:p>
          <a:p>
            <a:endParaRPr lang="hu-HU" dirty="0"/>
          </a:p>
          <a:p>
            <a:r>
              <a:rPr lang="hu-HU" dirty="0" smtClean="0"/>
              <a:t>Továbbá az ügyfélnek van lehetősége </a:t>
            </a:r>
            <a:r>
              <a:rPr lang="hu-HU" b="1" dirty="0" smtClean="0"/>
              <a:t>módosítani</a:t>
            </a:r>
            <a:r>
              <a:rPr lang="hu-HU" dirty="0" smtClean="0"/>
              <a:t> a </a:t>
            </a:r>
            <a:r>
              <a:rPr lang="hu-HU" b="1" dirty="0" smtClean="0"/>
              <a:t>jelszavát</a:t>
            </a:r>
            <a:r>
              <a:rPr lang="hu-HU" dirty="0" smtClean="0"/>
              <a:t> és a </a:t>
            </a:r>
            <a:r>
              <a:rPr lang="hu-HU" b="1" dirty="0" smtClean="0"/>
              <a:t>személyes adatokat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http://www.zsambekibiztosito.hu/genertel_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7" t="-2" b="-35883"/>
          <a:stretch>
            <a:fillRect/>
          </a:stretch>
        </p:blipFill>
        <p:spPr bwMode="auto">
          <a:xfrm>
            <a:off x="117475" y="6276975"/>
            <a:ext cx="3524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113" y="6276975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119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Jelszó módosítás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100172" cy="435133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664824" y="2017059"/>
            <a:ext cx="3106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Jelszó módosítás esetén meg </a:t>
            </a:r>
            <a:r>
              <a:rPr lang="hu-HU" dirty="0"/>
              <a:t>k</a:t>
            </a:r>
            <a:r>
              <a:rPr lang="hu-HU" dirty="0" smtClean="0"/>
              <a:t>ell adni a jelenlegi jelszót és kétszer az új jelszót. </a:t>
            </a:r>
          </a:p>
          <a:p>
            <a:r>
              <a:rPr lang="hu-HU" dirty="0" smtClean="0"/>
              <a:t>A módosítás </a:t>
            </a:r>
            <a:r>
              <a:rPr lang="hu-HU" b="1" dirty="0" smtClean="0"/>
              <a:t>azonnal</a:t>
            </a:r>
            <a:r>
              <a:rPr lang="hu-HU" dirty="0" smtClean="0"/>
              <a:t> megtörténik.</a:t>
            </a:r>
            <a:endParaRPr lang="hu-HU" dirty="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http://www.zsambekibiztosito.hu/genertel_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7" t="-2" b="-35883"/>
          <a:stretch>
            <a:fillRect/>
          </a:stretch>
        </p:blipFill>
        <p:spPr bwMode="auto">
          <a:xfrm>
            <a:off x="117475" y="6276975"/>
            <a:ext cx="3524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113" y="6276975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091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Adatmódosítás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862401" cy="435133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884894" y="2191871"/>
            <a:ext cx="3993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adatmódosítási igény szintén az állománykezeléshez kerül és ők végzik el az igényelt változtatásokat (amennyiben ez lehetséges).</a:t>
            </a:r>
            <a:endParaRPr lang="hu-HU" dirty="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http://www.zsambekibiztosito.hu/genertel_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7" t="-2" b="-35883"/>
          <a:stretch>
            <a:fillRect/>
          </a:stretch>
        </p:blipFill>
        <p:spPr bwMode="auto">
          <a:xfrm>
            <a:off x="117475" y="6276975"/>
            <a:ext cx="3524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113" y="6276975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507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GYIK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399" y="1690688"/>
            <a:ext cx="4785298" cy="435133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836024" y="1936376"/>
            <a:ext cx="4773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GYIK-ben</a:t>
            </a:r>
            <a:r>
              <a:rPr lang="hu-HU" dirty="0" smtClean="0"/>
              <a:t> az ügyfél segítséget talál, hogy mi mindenre tudja használni a Genertel Ügyfélportált.</a:t>
            </a:r>
            <a:endParaRPr lang="hu-HU" dirty="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http://www.zsambekibiztosito.hu/genertel_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7" t="-2" b="-35883"/>
          <a:stretch>
            <a:fillRect/>
          </a:stretch>
        </p:blipFill>
        <p:spPr bwMode="auto">
          <a:xfrm>
            <a:off x="117475" y="6276975"/>
            <a:ext cx="3524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113" y="6276975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03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Témakörök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hu-HU" sz="2400" dirty="0" smtClean="0"/>
              <a:t>Regisztráció</a:t>
            </a:r>
          </a:p>
          <a:p>
            <a:r>
              <a:rPr lang="hu-HU" sz="2400" dirty="0" smtClean="0"/>
              <a:t>Bejelentkezés</a:t>
            </a:r>
          </a:p>
          <a:p>
            <a:r>
              <a:rPr lang="hu-HU" sz="2400" dirty="0" smtClean="0"/>
              <a:t>Elfelejtett jelszó</a:t>
            </a:r>
          </a:p>
          <a:p>
            <a:r>
              <a:rPr lang="hu-HU" sz="2400" dirty="0" smtClean="0"/>
              <a:t>Nyitó oldal</a:t>
            </a:r>
          </a:p>
          <a:p>
            <a:r>
              <a:rPr lang="hu-HU" sz="2400" dirty="0" smtClean="0"/>
              <a:t>Biztosítási szerződés</a:t>
            </a:r>
          </a:p>
          <a:p>
            <a:r>
              <a:rPr lang="hu-HU" sz="2400" dirty="0" smtClean="0"/>
              <a:t>Biztosítási adatok módosítása</a:t>
            </a:r>
          </a:p>
          <a:p>
            <a:r>
              <a:rPr lang="hu-HU" sz="2400" dirty="0" smtClean="0"/>
              <a:t>Kárbejelentés</a:t>
            </a:r>
          </a:p>
          <a:p>
            <a:r>
              <a:rPr lang="hu-HU" sz="2400" dirty="0" smtClean="0"/>
              <a:t>Számláim</a:t>
            </a:r>
          </a:p>
          <a:p>
            <a:r>
              <a:rPr lang="hu-HU" sz="2400" dirty="0" smtClean="0"/>
              <a:t>Dokumentumigénylés</a:t>
            </a:r>
          </a:p>
          <a:p>
            <a:r>
              <a:rPr lang="hu-HU" sz="2400" dirty="0" smtClean="0"/>
              <a:t>Levelezés</a:t>
            </a:r>
          </a:p>
          <a:p>
            <a:r>
              <a:rPr lang="hu-HU" sz="2400" dirty="0" smtClean="0"/>
              <a:t>Profilom</a:t>
            </a:r>
          </a:p>
          <a:p>
            <a:r>
              <a:rPr lang="hu-HU" sz="2400" dirty="0" smtClean="0"/>
              <a:t>Jelszó módosítás</a:t>
            </a:r>
          </a:p>
          <a:p>
            <a:r>
              <a:rPr lang="hu-HU" sz="2400" dirty="0" smtClean="0"/>
              <a:t>Adatmódosítás</a:t>
            </a:r>
          </a:p>
          <a:p>
            <a:r>
              <a:rPr lang="hu-HU" sz="2400" dirty="0" smtClean="0"/>
              <a:t>GYIK</a:t>
            </a:r>
          </a:p>
          <a:p>
            <a:endParaRPr lang="hu-HU" dirty="0"/>
          </a:p>
        </p:txBody>
      </p:sp>
      <p:pic>
        <p:nvPicPr>
          <p:cNvPr id="4" name="Picture 6" descr="D:\DATA\Y069601\Desktop\cuccok\lakásképek\top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679" y="3562350"/>
            <a:ext cx="38544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http://www.zsambekibiztosito.hu/genertel_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7" t="-2" b="-35883"/>
          <a:stretch>
            <a:fillRect/>
          </a:stretch>
        </p:blipFill>
        <p:spPr bwMode="auto">
          <a:xfrm>
            <a:off x="117475" y="6276975"/>
            <a:ext cx="3524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113" y="6276975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28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Regisztráció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048" y="1690688"/>
            <a:ext cx="5086350" cy="427672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669741" y="1949824"/>
            <a:ext cx="44778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Regisztráció</a:t>
            </a:r>
            <a:r>
              <a:rPr lang="hu-HU" dirty="0" smtClean="0"/>
              <a:t> során ki kell választani, hogy magánszemély vagy cég szeretne regisztrálni.</a:t>
            </a:r>
          </a:p>
          <a:p>
            <a:endParaRPr lang="hu-HU" dirty="0"/>
          </a:p>
          <a:p>
            <a:r>
              <a:rPr lang="hu-HU" dirty="0" smtClean="0"/>
              <a:t>Magánszemély esetén </a:t>
            </a:r>
            <a:r>
              <a:rPr lang="hu-HU" b="1" dirty="0" smtClean="0"/>
              <a:t>az ügyfélszámot, a születési dátumot és az irányítószámot </a:t>
            </a:r>
            <a:r>
              <a:rPr lang="hu-HU" dirty="0" smtClean="0"/>
              <a:t>kell megadni.</a:t>
            </a:r>
          </a:p>
          <a:p>
            <a:endParaRPr lang="hu-HU" dirty="0"/>
          </a:p>
          <a:p>
            <a:r>
              <a:rPr lang="hu-HU" dirty="0" smtClean="0"/>
              <a:t>Cég esetén az </a:t>
            </a:r>
            <a:r>
              <a:rPr lang="hu-HU" b="1" dirty="0" smtClean="0"/>
              <a:t>ügyfélszámot, adószámot és az irányítószámot</a:t>
            </a:r>
            <a:r>
              <a:rPr lang="hu-HU" dirty="0" smtClean="0"/>
              <a:t> kell megadni.</a:t>
            </a:r>
            <a:endParaRPr lang="hu-HU" dirty="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http://www.zsambekibiztosito.hu/genertel_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7" t="-2" b="-35883"/>
          <a:stretch>
            <a:fillRect/>
          </a:stretch>
        </p:blipFill>
        <p:spPr bwMode="auto">
          <a:xfrm>
            <a:off x="117475" y="6276975"/>
            <a:ext cx="3524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113" y="6276975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7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Regisztráció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169" y="1690688"/>
            <a:ext cx="4847168" cy="435133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494929" y="1842247"/>
            <a:ext cx="45988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következő lépésben meg kell adni a </a:t>
            </a:r>
            <a:r>
              <a:rPr lang="hu-HU" b="1" dirty="0" smtClean="0"/>
              <a:t>felhasználó nevét és jelszavát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Felhasználónév megadása során a kis és nagy betűk között nem tesz különbséget a rendszer.</a:t>
            </a:r>
          </a:p>
          <a:p>
            <a:endParaRPr lang="hu-HU" dirty="0"/>
          </a:p>
          <a:p>
            <a:r>
              <a:rPr lang="hu-HU" dirty="0" smtClean="0"/>
              <a:t>A fenti adatok megadását követően az </a:t>
            </a:r>
            <a:r>
              <a:rPr lang="hu-HU" b="1" dirty="0" smtClean="0"/>
              <a:t>ügyfélszámhoz tartozó e-mail címre </a:t>
            </a:r>
            <a:r>
              <a:rPr lang="hu-HU" dirty="0" smtClean="0"/>
              <a:t>kap egy megerősítő e-mailt. Amennyiben megerősíti a regisztrációt, rögtön aktív lesz a fiók. Az aktiválást 3 órán belül meg kell tenni.</a:t>
            </a:r>
            <a:endParaRPr lang="hu-HU" dirty="0"/>
          </a:p>
        </p:txBody>
      </p:sp>
      <p:pic>
        <p:nvPicPr>
          <p:cNvPr id="7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 descr="http://www.zsambekibiztosito.hu/genertel_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7" t="-2" b="-35883"/>
          <a:stretch>
            <a:fillRect/>
          </a:stretch>
        </p:blipFill>
        <p:spPr bwMode="auto">
          <a:xfrm>
            <a:off x="117475" y="6276975"/>
            <a:ext cx="3524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113" y="6276975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09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Bejelentkezés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479" y="1690688"/>
            <a:ext cx="9318878" cy="435133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027894" y="2756647"/>
            <a:ext cx="36038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Bejelentkezéskor a regisztráció során megadott Felhasználónévvel és Jelszóval tud belépni.</a:t>
            </a:r>
          </a:p>
          <a:p>
            <a:endParaRPr lang="hu-HU" dirty="0"/>
          </a:p>
          <a:p>
            <a:r>
              <a:rPr lang="hu-HU" dirty="0" smtClean="0"/>
              <a:t>Amennyiben elfelejtette a Jelszavát, az „</a:t>
            </a:r>
            <a:r>
              <a:rPr lang="hu-HU" b="1" dirty="0" smtClean="0"/>
              <a:t>Elfelejtett jelszó</a:t>
            </a:r>
            <a:r>
              <a:rPr lang="hu-HU" dirty="0" smtClean="0"/>
              <a:t>” segítségével tud új jelszót igényelni az ügyfél.</a:t>
            </a:r>
            <a:endParaRPr lang="hu-HU" dirty="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http://www.zsambekibiztosito.hu/genertel_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7" t="-2" b="-35883"/>
          <a:stretch>
            <a:fillRect/>
          </a:stretch>
        </p:blipFill>
        <p:spPr bwMode="auto">
          <a:xfrm>
            <a:off x="117475" y="6276975"/>
            <a:ext cx="3524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113" y="6276975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29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Elfelejtett jelszó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847" y="1436828"/>
            <a:ext cx="9296400" cy="36766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71355" y="2762391"/>
            <a:ext cx="3617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Új jelszó igényléshez tudni kell a </a:t>
            </a:r>
            <a:r>
              <a:rPr lang="hu-HU" b="1" dirty="0" smtClean="0"/>
              <a:t>Felhasználónevet</a:t>
            </a:r>
            <a:r>
              <a:rPr lang="hu-HU" dirty="0" smtClean="0"/>
              <a:t> és az </a:t>
            </a:r>
            <a:r>
              <a:rPr lang="hu-HU" b="1" dirty="0" smtClean="0"/>
              <a:t>Ügyfélszámot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http://www.zsambekibiztosito.hu/genertel_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7" t="-2" b="-35883"/>
          <a:stretch>
            <a:fillRect/>
          </a:stretch>
        </p:blipFill>
        <p:spPr bwMode="auto">
          <a:xfrm>
            <a:off x="117475" y="6276975"/>
            <a:ext cx="3524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113" y="6276975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01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Elérhető funkciók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Genertel Ügyfélportálon az alábbi funkciókat éri az ügyfél:</a:t>
            </a:r>
          </a:p>
          <a:p>
            <a:pPr lvl="1"/>
            <a:r>
              <a:rPr lang="hu-HU" dirty="0" smtClean="0"/>
              <a:t>Élő és törölt szerződések megtekintése</a:t>
            </a:r>
          </a:p>
          <a:p>
            <a:pPr lvl="1"/>
            <a:r>
              <a:rPr lang="hu-HU" dirty="0" smtClean="0"/>
              <a:t>Szerződéses adatok módosítása</a:t>
            </a:r>
          </a:p>
          <a:p>
            <a:pPr lvl="1"/>
            <a:r>
              <a:rPr lang="hu-HU" dirty="0" smtClean="0"/>
              <a:t>Kiterhelt díj rendezése</a:t>
            </a:r>
          </a:p>
          <a:p>
            <a:pPr lvl="1"/>
            <a:r>
              <a:rPr lang="hu-HU" dirty="0" smtClean="0"/>
              <a:t>Kárbejelentés</a:t>
            </a:r>
          </a:p>
          <a:p>
            <a:pPr lvl="1"/>
            <a:r>
              <a:rPr lang="hu-HU" dirty="0" smtClean="0"/>
              <a:t>Számlák megtekintése és kiegyenlítése</a:t>
            </a:r>
          </a:p>
          <a:p>
            <a:pPr lvl="1"/>
            <a:r>
              <a:rPr lang="hu-HU" dirty="0" smtClean="0"/>
              <a:t>Dokumentumok igénylése</a:t>
            </a:r>
          </a:p>
          <a:p>
            <a:pPr lvl="1"/>
            <a:r>
              <a:rPr lang="hu-HU" dirty="0" smtClean="0"/>
              <a:t>Már kiküldött dokumentumok megtekintése</a:t>
            </a:r>
          </a:p>
          <a:p>
            <a:pPr lvl="1"/>
            <a:r>
              <a:rPr lang="hu-HU" dirty="0" smtClean="0"/>
              <a:t>Ügyfél adatok megtekintése és módosítása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25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ép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73" y="1236101"/>
            <a:ext cx="6994321" cy="27014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-9438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/>
              <a:t>Oldal felépítése</a:t>
            </a:r>
            <a:endParaRPr lang="hu-HU" b="1" dirty="0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3"/>
          </p:nvPr>
        </p:nvSpPr>
        <p:spPr>
          <a:xfrm>
            <a:off x="7614318" y="2126225"/>
            <a:ext cx="4090694" cy="1492343"/>
          </a:xfrm>
        </p:spPr>
        <p:txBody>
          <a:bodyPr numCol="2"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0" dirty="0" smtClean="0"/>
              <a:t>Biztosításaim</a:t>
            </a:r>
            <a:endParaRPr lang="hu-HU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0" dirty="0"/>
              <a:t>Kárbejelentés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0" dirty="0"/>
              <a:t>Számláim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0" dirty="0"/>
              <a:t>Dokumentum igénylés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0" dirty="0"/>
              <a:t>Levelezés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0" dirty="0"/>
              <a:t>Profilom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0" dirty="0"/>
              <a:t>GYIK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0" dirty="0"/>
              <a:t>Kijelentkezés</a:t>
            </a:r>
          </a:p>
          <a:p>
            <a:endParaRPr lang="hu-HU" dirty="0"/>
          </a:p>
        </p:txBody>
      </p:sp>
      <p:sp>
        <p:nvSpPr>
          <p:cNvPr id="10" name="Tartalom helye 9"/>
          <p:cNvSpPr>
            <a:spLocks noGrp="1"/>
          </p:cNvSpPr>
          <p:nvPr>
            <p:ph sz="quarter" idx="4"/>
          </p:nvPr>
        </p:nvSpPr>
        <p:spPr>
          <a:xfrm>
            <a:off x="7614318" y="3865832"/>
            <a:ext cx="3741070" cy="464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 smtClean="0"/>
              <a:t>Egyenleg visszajelző sáv</a:t>
            </a:r>
            <a:endParaRPr lang="hu-HU" sz="2400" b="1" dirty="0"/>
          </a:p>
        </p:txBody>
      </p:sp>
      <p:sp>
        <p:nvSpPr>
          <p:cNvPr id="11" name="Szöveg helye 8"/>
          <p:cNvSpPr>
            <a:spLocks noGrp="1"/>
          </p:cNvSpPr>
          <p:nvPr>
            <p:ph type="body" sz="quarter" idx="3"/>
          </p:nvPr>
        </p:nvSpPr>
        <p:spPr>
          <a:xfrm>
            <a:off x="7614318" y="1483364"/>
            <a:ext cx="4090694" cy="395598"/>
          </a:xfrm>
        </p:spPr>
        <p:txBody>
          <a:bodyPr numCol="2">
            <a:normAutofit lnSpcReduction="10000"/>
          </a:bodyPr>
          <a:lstStyle/>
          <a:p>
            <a:r>
              <a:rPr lang="hu-HU" dirty="0" smtClean="0"/>
              <a:t>Fejléc:</a:t>
            </a:r>
            <a:endParaRPr lang="hu-HU" dirty="0"/>
          </a:p>
        </p:txBody>
      </p:sp>
      <p:sp>
        <p:nvSpPr>
          <p:cNvPr id="12" name="Tartalom helye 9"/>
          <p:cNvSpPr txBox="1">
            <a:spLocks/>
          </p:cNvSpPr>
          <p:nvPr/>
        </p:nvSpPr>
        <p:spPr>
          <a:xfrm>
            <a:off x="7614318" y="4577218"/>
            <a:ext cx="3741070" cy="464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400" b="1" dirty="0" smtClean="0"/>
              <a:t>Élő szerződések</a:t>
            </a:r>
            <a:endParaRPr lang="hu-HU" sz="2400" b="1" dirty="0"/>
          </a:p>
        </p:txBody>
      </p:sp>
      <p:sp>
        <p:nvSpPr>
          <p:cNvPr id="13" name="Tartalom helye 9"/>
          <p:cNvSpPr txBox="1">
            <a:spLocks/>
          </p:cNvSpPr>
          <p:nvPr/>
        </p:nvSpPr>
        <p:spPr>
          <a:xfrm>
            <a:off x="7614318" y="5288604"/>
            <a:ext cx="3741070" cy="464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400" b="1" dirty="0" smtClean="0"/>
              <a:t>Törölt szerződések</a:t>
            </a:r>
            <a:endParaRPr lang="hu-HU" sz="2400" b="1" dirty="0"/>
          </a:p>
        </p:txBody>
      </p:sp>
      <p:sp>
        <p:nvSpPr>
          <p:cNvPr id="14" name="Téglalap 13"/>
          <p:cNvSpPr/>
          <p:nvPr/>
        </p:nvSpPr>
        <p:spPr>
          <a:xfrm>
            <a:off x="285363" y="1236100"/>
            <a:ext cx="6979331" cy="3741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" name="Egyenes összekötő nyíllal 15"/>
          <p:cNvCxnSpPr>
            <a:stCxn id="14" idx="3"/>
          </p:cNvCxnSpPr>
          <p:nvPr/>
        </p:nvCxnSpPr>
        <p:spPr>
          <a:xfrm>
            <a:off x="7264694" y="1423166"/>
            <a:ext cx="349624" cy="2180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églalap 16"/>
          <p:cNvSpPr/>
          <p:nvPr/>
        </p:nvSpPr>
        <p:spPr>
          <a:xfrm>
            <a:off x="270373" y="1701439"/>
            <a:ext cx="6994321" cy="6895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9" name="Egyenes összekötő nyíllal 18"/>
          <p:cNvCxnSpPr>
            <a:stCxn id="17" idx="3"/>
          </p:cNvCxnSpPr>
          <p:nvPr/>
        </p:nvCxnSpPr>
        <p:spPr>
          <a:xfrm>
            <a:off x="7264694" y="2046201"/>
            <a:ext cx="590152" cy="19108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églalap 19"/>
          <p:cNvSpPr/>
          <p:nvPr/>
        </p:nvSpPr>
        <p:spPr>
          <a:xfrm>
            <a:off x="270373" y="2481207"/>
            <a:ext cx="6936257" cy="15400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2" name="Egyenes összekötő nyíllal 21"/>
          <p:cNvCxnSpPr/>
          <p:nvPr/>
        </p:nvCxnSpPr>
        <p:spPr>
          <a:xfrm>
            <a:off x="7206630" y="3357797"/>
            <a:ext cx="407688" cy="12194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artalom helye 2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363" y="4402839"/>
            <a:ext cx="6921267" cy="160054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cxnSp>
        <p:nvCxnSpPr>
          <p:cNvPr id="32" name="Egyenes összekötő nyíllal 31"/>
          <p:cNvCxnSpPr>
            <a:stCxn id="30" idx="3"/>
          </p:cNvCxnSpPr>
          <p:nvPr/>
        </p:nvCxnSpPr>
        <p:spPr>
          <a:xfrm>
            <a:off x="7206630" y="5203111"/>
            <a:ext cx="407688" cy="854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21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Nyitó oldal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998" y="1690688"/>
            <a:ext cx="7165203" cy="435133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283388" y="1690688"/>
            <a:ext cx="34693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Amennyiben az ügyfélnek tartozása van a lábléc alatti sávban folyamatosan megjelenik az </a:t>
            </a:r>
            <a:r>
              <a:rPr lang="hu-HU" b="1" dirty="0" smtClean="0"/>
              <a:t>összes esedékes díj </a:t>
            </a:r>
            <a:r>
              <a:rPr lang="hu-HU" dirty="0" smtClean="0"/>
              <a:t>és a Befizetés gombra kattintva az ügyfél </a:t>
            </a:r>
            <a:r>
              <a:rPr lang="hu-HU" b="1" dirty="0" smtClean="0"/>
              <a:t>Bankkártyával</a:t>
            </a:r>
            <a:r>
              <a:rPr lang="hu-HU" dirty="0" smtClean="0"/>
              <a:t> tudja rendezni a díját.</a:t>
            </a:r>
          </a:p>
          <a:p>
            <a:endParaRPr lang="hu-HU" dirty="0"/>
          </a:p>
          <a:p>
            <a:r>
              <a:rPr lang="hu-HU" dirty="0" smtClean="0"/>
              <a:t>A kezdő/ biztosításaim oldalon az összes szerződését látja az ügyfél (élő és törölt szerződéseket is). Ebben a blokkban is van lehetőség a </a:t>
            </a:r>
            <a:r>
              <a:rPr lang="hu-HU" b="1" dirty="0" smtClean="0"/>
              <a:t>díj rendezésére </a:t>
            </a:r>
            <a:r>
              <a:rPr lang="hu-HU" dirty="0" smtClean="0"/>
              <a:t>és </a:t>
            </a:r>
            <a:r>
              <a:rPr lang="hu-HU" b="1" dirty="0" smtClean="0"/>
              <a:t>kárbejelentésre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http://www.zsambekibiztosito.hu/genertel_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7" t="-2" b="-35883"/>
          <a:stretch>
            <a:fillRect/>
          </a:stretch>
        </p:blipFill>
        <p:spPr bwMode="auto">
          <a:xfrm>
            <a:off x="117475" y="6276975"/>
            <a:ext cx="3524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113" y="6276975"/>
            <a:ext cx="44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927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560</Words>
  <Application>Microsoft Office PowerPoint</Application>
  <PresentationFormat>Szélesvásznú</PresentationFormat>
  <Paragraphs>90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Office-téma</vt:lpstr>
      <vt:lpstr>Genertel Ügyfélportál</vt:lpstr>
      <vt:lpstr>Témakörök</vt:lpstr>
      <vt:lpstr>Regisztráció</vt:lpstr>
      <vt:lpstr>Regisztráció</vt:lpstr>
      <vt:lpstr>Bejelentkezés</vt:lpstr>
      <vt:lpstr>Elfelejtett jelszó</vt:lpstr>
      <vt:lpstr>Elérhető funkciók</vt:lpstr>
      <vt:lpstr>Oldal felépítése</vt:lpstr>
      <vt:lpstr>Nyitó oldal</vt:lpstr>
      <vt:lpstr>Biztosítási szerződés</vt:lpstr>
      <vt:lpstr>Biztosítási adatok módosítása</vt:lpstr>
      <vt:lpstr>Kárbejelentés</vt:lpstr>
      <vt:lpstr>Számláim</vt:lpstr>
      <vt:lpstr>Dokumentumigénylés</vt:lpstr>
      <vt:lpstr>Levelezés</vt:lpstr>
      <vt:lpstr>Profilom</vt:lpstr>
      <vt:lpstr>Jelszó módosítás</vt:lpstr>
      <vt:lpstr>Adatmódosítás</vt:lpstr>
      <vt:lpstr>GYIK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Genertel Ügyfélportál</dc:title>
  <dc:creator>Köller Katalin Márta</dc:creator>
  <cp:lastModifiedBy>Köller Katalin Márta</cp:lastModifiedBy>
  <cp:revision>14</cp:revision>
  <dcterms:created xsi:type="dcterms:W3CDTF">2020-05-22T07:39:44Z</dcterms:created>
  <dcterms:modified xsi:type="dcterms:W3CDTF">2020-05-22T13:09:59Z</dcterms:modified>
</cp:coreProperties>
</file>