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sldIdLst>
    <p:sldId id="256" r:id="rId5"/>
    <p:sldId id="261" r:id="rId6"/>
    <p:sldId id="260" r:id="rId7"/>
    <p:sldId id="257" r:id="rId8"/>
    <p:sldId id="259" r:id="rId9"/>
    <p:sldId id="263" r:id="rId10"/>
    <p:sldId id="262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hu-H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46B1A75-2E7E-443F-B448-2C04527C81D7}" type="datetimeFigureOut">
              <a:rPr lang="hu-HU" smtClean="0"/>
              <a:t>2019.08.14.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Genertel Lopás Casco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i="1" dirty="0" smtClean="0"/>
              <a:t>Oktatási anyag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38830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Kiknek ajánljuk?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vezetési tudásukban bízó, gépkocsijuk ellopása miatt aggódó, </a:t>
            </a:r>
            <a:r>
              <a:rPr lang="hu-HU" dirty="0" err="1" smtClean="0"/>
              <a:t>teljeskörű</a:t>
            </a:r>
            <a:r>
              <a:rPr lang="hu-HU" dirty="0" smtClean="0"/>
              <a:t> casco díját megfizetni nem kívánó gépjármű-tulajdonosok casco biztosítása</a:t>
            </a:r>
          </a:p>
          <a:p>
            <a:r>
              <a:rPr lang="hu-HU" dirty="0" smtClean="0"/>
              <a:t>egyre kevesebben engedhetik meg maguknak a </a:t>
            </a:r>
            <a:r>
              <a:rPr lang="hu-HU" dirty="0" err="1" smtClean="0"/>
              <a:t>teljeskörű</a:t>
            </a:r>
            <a:r>
              <a:rPr lang="hu-HU" dirty="0" smtClean="0"/>
              <a:t> casco biztosítást a jelenlegi gazdasági helyzetben</a:t>
            </a:r>
          </a:p>
          <a:p>
            <a:r>
              <a:rPr lang="hu-HU" dirty="0" smtClean="0"/>
              <a:t>egyre több az idősebb gépjármű, amelyre egyre kevésbé éri meg </a:t>
            </a:r>
            <a:r>
              <a:rPr lang="hu-HU" dirty="0" err="1" smtClean="0"/>
              <a:t>teljeskörű</a:t>
            </a:r>
            <a:r>
              <a:rPr lang="hu-HU" dirty="0" smtClean="0"/>
              <a:t> casco biztosítást kötni</a:t>
            </a:r>
          </a:p>
          <a:p>
            <a:r>
              <a:rPr lang="hu-HU" dirty="0" smtClean="0"/>
              <a:t>a lopás casco ilyen esetekben jó megoldás jelent, hiszen mindenki félti autóját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Biztosítási esemény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14"/>
          </p:nvPr>
        </p:nvSpPr>
        <p:spPr>
          <a:xfrm>
            <a:off x="467544" y="2132856"/>
            <a:ext cx="8219256" cy="3963144"/>
          </a:xfrm>
        </p:spPr>
        <p:txBody>
          <a:bodyPr>
            <a:noAutofit/>
          </a:bodyPr>
          <a:lstStyle/>
          <a:p>
            <a:r>
              <a:rPr lang="hu-HU" sz="1600" dirty="0" smtClean="0"/>
              <a:t>amennyiben a megfelelően lezárt és megfelelően működtetett biztonságtechnikai berendezések mellett </a:t>
            </a:r>
            <a:r>
              <a:rPr lang="hu-HU" sz="1600" b="1" dirty="0" smtClean="0"/>
              <a:t>a gépjárművet ellopják</a:t>
            </a:r>
            <a:r>
              <a:rPr lang="hu-HU" sz="1600" dirty="0" smtClean="0"/>
              <a:t>, vagy jogtalan használat céljából </a:t>
            </a:r>
            <a:r>
              <a:rPr lang="hu-HU" sz="1600" b="1" dirty="0" smtClean="0"/>
              <a:t>önkényesen elveszik</a:t>
            </a:r>
            <a:r>
              <a:rPr lang="hu-HU" sz="1600" dirty="0" smtClean="0"/>
              <a:t> és a gépjármű nem kerül meg. </a:t>
            </a:r>
          </a:p>
          <a:p>
            <a:r>
              <a:rPr lang="hu-HU" sz="1600" dirty="0" smtClean="0"/>
              <a:t>Nem minősül lopáskárnak, ha valaki a rábízott gépjárművet jogtalanul használja, vagy a gépjárművet elsikkasztja.</a:t>
            </a:r>
          </a:p>
          <a:p>
            <a:r>
              <a:rPr lang="hu-HU" sz="1600" dirty="0" smtClean="0"/>
              <a:t>Amennyiben a gépjárművet a gépjármű biztosítottjától vagy a gépjármű jogszerű használójától a velük szemben alkalmazott erőszakkal vagy közvetlen fenyegetéssel elrabolják, és az nem kerül meg.</a:t>
            </a:r>
          </a:p>
          <a:p>
            <a:r>
              <a:rPr lang="hu-HU" sz="1600" b="1" dirty="0" smtClean="0"/>
              <a:t>A részlopás </a:t>
            </a:r>
            <a:r>
              <a:rPr lang="hu-HU" sz="1600" dirty="0" smtClean="0"/>
              <a:t>(gépjármű alkatrészeinek, és tartozékainak eltulajdonítása) </a:t>
            </a:r>
            <a:r>
              <a:rPr lang="hu-HU" sz="1600" b="1" dirty="0" smtClean="0"/>
              <a:t>nem minősül biztosítási eseménynek.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0132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önálló termék</a:t>
            </a:r>
          </a:p>
          <a:p>
            <a:r>
              <a:rPr lang="hu-HU" dirty="0" smtClean="0"/>
              <a:t>főbb jellemzői a KGFB mellé köthető lopás </a:t>
            </a:r>
            <a:r>
              <a:rPr lang="hu-HU" dirty="0" err="1" smtClean="0"/>
              <a:t>casco-val</a:t>
            </a:r>
            <a:r>
              <a:rPr lang="hu-HU" dirty="0" smtClean="0"/>
              <a:t> megegyeznek</a:t>
            </a:r>
          </a:p>
          <a:p>
            <a:r>
              <a:rPr lang="hu-HU" dirty="0" smtClean="0"/>
              <a:t>csak lopás fedezetre kiterjedő, kizárásokkal, önrésszel és kifizetési limittel szűkített kockázatú termék</a:t>
            </a:r>
          </a:p>
          <a:p>
            <a:r>
              <a:rPr lang="hu-HU" dirty="0" smtClean="0"/>
              <a:t>Kizárt gyártmányok: </a:t>
            </a:r>
            <a:r>
              <a:rPr lang="hu-HU" dirty="0" err="1"/>
              <a:t>Abarth</a:t>
            </a:r>
            <a:r>
              <a:rPr lang="hu-HU" dirty="0"/>
              <a:t>, </a:t>
            </a:r>
            <a:r>
              <a:rPr lang="hu-HU" dirty="0" err="1"/>
              <a:t>Aston</a:t>
            </a:r>
            <a:r>
              <a:rPr lang="hu-HU" dirty="0"/>
              <a:t> Martin, Audi, </a:t>
            </a:r>
            <a:r>
              <a:rPr lang="hu-HU" dirty="0" err="1"/>
              <a:t>Bentley</a:t>
            </a:r>
            <a:r>
              <a:rPr lang="hu-HU" dirty="0"/>
              <a:t>, BMW, </a:t>
            </a:r>
            <a:r>
              <a:rPr lang="hu-HU" dirty="0" err="1"/>
              <a:t>Bugatti</a:t>
            </a:r>
            <a:r>
              <a:rPr lang="hu-HU" dirty="0"/>
              <a:t>, </a:t>
            </a:r>
            <a:r>
              <a:rPr lang="hu-HU" dirty="0" err="1"/>
              <a:t>Buick</a:t>
            </a:r>
            <a:r>
              <a:rPr lang="hu-HU" dirty="0"/>
              <a:t>, Cadillac,  Chrysler, </a:t>
            </a:r>
            <a:r>
              <a:rPr lang="hu-HU" dirty="0" err="1"/>
              <a:t>Dodge</a:t>
            </a:r>
            <a:r>
              <a:rPr lang="hu-HU" dirty="0"/>
              <a:t>, Ferrari, </a:t>
            </a:r>
            <a:r>
              <a:rPr lang="hu-HU" dirty="0" err="1"/>
              <a:t>Fisker</a:t>
            </a:r>
            <a:r>
              <a:rPr lang="hu-HU" dirty="0"/>
              <a:t>, </a:t>
            </a:r>
            <a:r>
              <a:rPr lang="hu-HU" dirty="0" err="1"/>
              <a:t>Hummer</a:t>
            </a:r>
            <a:r>
              <a:rPr lang="hu-HU" dirty="0"/>
              <a:t>, </a:t>
            </a:r>
            <a:r>
              <a:rPr lang="hu-HU" dirty="0" err="1"/>
              <a:t>Infiniti</a:t>
            </a:r>
            <a:r>
              <a:rPr lang="hu-HU" dirty="0"/>
              <a:t>, Jaguar, Jeep,  </a:t>
            </a:r>
            <a:r>
              <a:rPr lang="hu-HU" dirty="0" err="1"/>
              <a:t>Lamborghini</a:t>
            </a:r>
            <a:r>
              <a:rPr lang="hu-HU" dirty="0"/>
              <a:t>, </a:t>
            </a:r>
            <a:r>
              <a:rPr lang="hu-HU" dirty="0" err="1"/>
              <a:t>Lexus</a:t>
            </a:r>
            <a:r>
              <a:rPr lang="hu-HU" dirty="0"/>
              <a:t>, Lincoln, </a:t>
            </a:r>
            <a:r>
              <a:rPr lang="hu-HU" dirty="0" err="1"/>
              <a:t>Maserati</a:t>
            </a:r>
            <a:r>
              <a:rPr lang="hu-HU" dirty="0"/>
              <a:t>, </a:t>
            </a:r>
            <a:r>
              <a:rPr lang="hu-HU" dirty="0" err="1"/>
              <a:t>Maybach</a:t>
            </a:r>
            <a:r>
              <a:rPr lang="hu-HU" dirty="0"/>
              <a:t>, Mercedes-Benz, MG,  Plymouth, </a:t>
            </a:r>
            <a:r>
              <a:rPr lang="hu-HU" dirty="0" err="1"/>
              <a:t>Pontiac</a:t>
            </a:r>
            <a:r>
              <a:rPr lang="hu-HU" dirty="0"/>
              <a:t>, Porsche, </a:t>
            </a:r>
            <a:r>
              <a:rPr lang="hu-HU" dirty="0" smtClean="0"/>
              <a:t>Rolls-Royce, Rover és Tesla valamint </a:t>
            </a:r>
            <a:r>
              <a:rPr lang="hu-HU" dirty="0"/>
              <a:t>bármilyen  gyártmány vászontetős </a:t>
            </a:r>
            <a:r>
              <a:rPr lang="hu-HU" dirty="0" err="1"/>
              <a:t>cabrio</a:t>
            </a:r>
            <a:r>
              <a:rPr lang="hu-HU" dirty="0"/>
              <a:t> kivitelű </a:t>
            </a:r>
            <a:r>
              <a:rPr lang="hu-HU" dirty="0" smtClean="0"/>
              <a:t>gépjárműve</a:t>
            </a:r>
          </a:p>
          <a:p>
            <a:r>
              <a:rPr lang="hu-HU" dirty="0" smtClean="0"/>
              <a:t>kulcsnyilatkozat bekérése kötelező (gyári és </a:t>
            </a:r>
            <a:r>
              <a:rPr lang="hu-HU" dirty="0" err="1" smtClean="0"/>
              <a:t>utángyártott</a:t>
            </a:r>
            <a:r>
              <a:rPr lang="hu-HU" dirty="0" smtClean="0"/>
              <a:t> db-szám), kizárjuk a kötésből azokat, akik min. 1 db gyári kulccsal vagy indítókártyával nem rendelkeznek 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763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Termékcsomagok, díjak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BÖ és a területi besorolás </a:t>
            </a:r>
            <a:r>
              <a:rPr lang="hu-HU" dirty="0"/>
              <a:t>alapján árazott </a:t>
            </a:r>
            <a:endParaRPr lang="hu-HU" dirty="0" smtClean="0"/>
          </a:p>
          <a:p>
            <a:r>
              <a:rPr lang="hu-HU" dirty="0"/>
              <a:t>Új területi besorolást vezetünk </a:t>
            </a:r>
            <a:r>
              <a:rPr lang="hu-HU" dirty="0" smtClean="0"/>
              <a:t>be: </a:t>
            </a:r>
            <a:endParaRPr lang="hu-HU" dirty="0"/>
          </a:p>
          <a:p>
            <a:pPr lvl="0"/>
            <a:r>
              <a:rPr lang="hu-HU" b="1" dirty="0" err="1"/>
              <a:t>Bp</a:t>
            </a:r>
            <a:r>
              <a:rPr lang="hu-HU" dirty="0"/>
              <a:t>, </a:t>
            </a:r>
          </a:p>
          <a:p>
            <a:pPr lvl="0"/>
            <a:r>
              <a:rPr lang="hu-HU" b="1" dirty="0"/>
              <a:t>Agglomeráció</a:t>
            </a:r>
            <a:r>
              <a:rPr lang="hu-HU" dirty="0"/>
              <a:t>: Albertirsa, Alsónémedi, Aszód, Biatorbágy, Budajenő, Budakalász, Budakeszi, Budaörs, Csobánka, Csomád, Csömör, Diósd, Dunabogdány, Dunaharaszti, Dunakeszi, </a:t>
            </a:r>
            <a:r>
              <a:rPr lang="hu-HU" dirty="0" err="1"/>
              <a:t>Dunanagyvarsány</a:t>
            </a:r>
            <a:r>
              <a:rPr lang="hu-HU" dirty="0"/>
              <a:t>, Dunavarsány, Ecser, Érd, Felsőpakony, Fót, ,Göd, Gödöllő, Gyál, Gyömrő, Halásztelek, </a:t>
            </a:r>
            <a:r>
              <a:rPr lang="hu-HU" dirty="0" err="1"/>
              <a:t>Horány</a:t>
            </a:r>
            <a:r>
              <a:rPr lang="hu-HU" dirty="0"/>
              <a:t>, Isaszeg, Kerepes, Kistarcsa, Leányfalu, Maglód, Mogyoród, Monor, Monorierdő, Nagykovácsi, Nagytarcsa, Ócsa, Őrbottyán, Páty, Pécel, Pilis, Pilisborosjenő, Piliscsaba, Pilisvörösvár, Pilisszántó, Pilisszentiván, Pócsmegyer, Pomáz, Ráckeve, Solymár, Surány, Szada, Szentendre, Szigethalom, Szigetmonostor, Szigetszentmiklós, Sződ, Sződliget, Tahi, Tahitótfalu, Taksony, Tárnok, Telki, Tököl, Törökbálint, Üllő, Üröm, Vác, Vecsés, Veresegyház és ezen települések irányítószámával megegyező települések, </a:t>
            </a:r>
          </a:p>
          <a:p>
            <a:pPr lvl="0"/>
            <a:r>
              <a:rPr lang="hu-HU" b="1" dirty="0"/>
              <a:t>Egyéb</a:t>
            </a:r>
            <a:r>
              <a:rPr lang="hu-HU" dirty="0"/>
              <a:t>: ami eddig nem volt felsorolva. </a:t>
            </a:r>
          </a:p>
        </p:txBody>
      </p:sp>
    </p:spTree>
    <p:extLst>
      <p:ext uri="{BB962C8B-B14F-4D97-AF65-F5344CB8AC3E}">
        <p14:creationId xmlns:p14="http://schemas.microsoft.com/office/powerpoint/2010/main" val="32868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Termékcsomagok, díjak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96544"/>
          </a:xfrm>
        </p:spPr>
        <p:txBody>
          <a:bodyPr>
            <a:normAutofit fontScale="55000" lnSpcReduction="2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sz="3300" b="1" dirty="0" smtClean="0">
                <a:latin typeface="+mj-lt"/>
              </a:rPr>
              <a:t>Díjak területi beosztás, biztosítási összeg alapján és életkor (</a:t>
            </a:r>
            <a:r>
              <a:rPr lang="hu-HU" sz="3300" b="1" dirty="0" smtClean="0">
                <a:solidFill>
                  <a:srgbClr val="0070C0"/>
                </a:solidFill>
                <a:latin typeface="+mj-lt"/>
              </a:rPr>
              <a:t>0-2 év</a:t>
            </a:r>
            <a:r>
              <a:rPr lang="hu-HU" sz="3300" b="1" dirty="0" smtClean="0">
                <a:latin typeface="+mj-lt"/>
              </a:rPr>
              <a:t>/</a:t>
            </a:r>
            <a:r>
              <a:rPr lang="hu-HU" sz="3300" b="1" dirty="0" smtClean="0">
                <a:solidFill>
                  <a:srgbClr val="FF0000"/>
                </a:solidFill>
                <a:latin typeface="+mj-lt"/>
              </a:rPr>
              <a:t>3 évtől</a:t>
            </a:r>
            <a:r>
              <a:rPr lang="hu-HU" sz="3300" b="1" dirty="0" smtClean="0">
                <a:latin typeface="+mj-lt"/>
              </a:rPr>
              <a:t>) alapján:</a:t>
            </a:r>
            <a:endParaRPr lang="hu-HU" sz="3300" b="1" dirty="0">
              <a:latin typeface="+mj-lt"/>
            </a:endParaRPr>
          </a:p>
          <a:p>
            <a:pPr lvl="0"/>
            <a:r>
              <a:rPr lang="hu-HU" sz="2900" b="1" dirty="0" err="1">
                <a:latin typeface="+mj-lt"/>
              </a:rPr>
              <a:t>Bp</a:t>
            </a:r>
            <a:r>
              <a:rPr lang="hu-HU" sz="2900" b="1" dirty="0">
                <a:latin typeface="+mj-lt"/>
              </a:rPr>
              <a:t>: </a:t>
            </a:r>
            <a:endParaRPr lang="hu-HU" sz="2900" dirty="0">
              <a:latin typeface="+mj-lt"/>
            </a:endParaRPr>
          </a:p>
          <a:p>
            <a:r>
              <a:rPr lang="hu-HU" sz="2500" dirty="0">
                <a:latin typeface="+mj-lt"/>
              </a:rPr>
              <a:t>0,5M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</a:t>
            </a:r>
            <a:r>
              <a:rPr lang="hu-HU" sz="2500" dirty="0" smtClean="0">
                <a:latin typeface="+mj-lt"/>
              </a:rPr>
              <a:t>díj  egységesen 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4.000 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1M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</a:t>
            </a:r>
            <a:r>
              <a:rPr lang="hu-HU" sz="2500" dirty="0" smtClean="0">
                <a:latin typeface="+mj-lt"/>
              </a:rPr>
              <a:t>díj egységesen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8.000 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2M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díj </a:t>
            </a:r>
            <a:r>
              <a:rPr lang="hu-HU" sz="2500" b="1" dirty="0" smtClean="0">
                <a:solidFill>
                  <a:srgbClr val="0070C0"/>
                </a:solidFill>
                <a:latin typeface="+mj-lt"/>
              </a:rPr>
              <a:t>14.500 Ft</a:t>
            </a:r>
            <a:r>
              <a:rPr lang="hu-HU" sz="2500" dirty="0" smtClean="0">
                <a:latin typeface="+mj-lt"/>
              </a:rPr>
              <a:t> ill.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13.000 Ft</a:t>
            </a:r>
            <a:endParaRPr lang="hu-HU" sz="2900" dirty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hu-HU" sz="2900" b="1" dirty="0">
                <a:latin typeface="+mj-lt"/>
              </a:rPr>
              <a:t>Agglomeráció: </a:t>
            </a:r>
            <a:endParaRPr lang="hu-HU" sz="2900" dirty="0">
              <a:latin typeface="+mj-lt"/>
            </a:endParaRPr>
          </a:p>
          <a:p>
            <a:r>
              <a:rPr lang="hu-HU" sz="2500" dirty="0">
                <a:latin typeface="+mj-lt"/>
              </a:rPr>
              <a:t>0,5M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</a:t>
            </a:r>
            <a:r>
              <a:rPr lang="hu-HU" sz="2500" dirty="0" smtClean="0">
                <a:latin typeface="+mj-lt"/>
              </a:rPr>
              <a:t>díj egységesen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4.000 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1M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</a:t>
            </a:r>
            <a:r>
              <a:rPr lang="hu-HU" sz="2500" dirty="0" smtClean="0">
                <a:latin typeface="+mj-lt"/>
              </a:rPr>
              <a:t>díj egységesen 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6.500 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2M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díj </a:t>
            </a:r>
            <a:r>
              <a:rPr lang="hu-HU" sz="2500" dirty="0" smtClean="0">
                <a:latin typeface="+mj-lt"/>
              </a:rPr>
              <a:t> </a:t>
            </a:r>
            <a:r>
              <a:rPr lang="hu-HU" sz="2500" b="1" dirty="0" smtClean="0">
                <a:solidFill>
                  <a:srgbClr val="0070C0"/>
                </a:solidFill>
                <a:latin typeface="+mj-lt"/>
              </a:rPr>
              <a:t>11.500 Ft </a:t>
            </a:r>
            <a:r>
              <a:rPr lang="hu-HU" sz="2500" dirty="0" smtClean="0">
                <a:latin typeface="+mj-lt"/>
              </a:rPr>
              <a:t>ill.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10.500 Ft</a:t>
            </a:r>
            <a:endParaRPr lang="hu-HU" sz="2200" dirty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hu-HU" sz="2900" b="1" dirty="0">
                <a:latin typeface="+mj-lt"/>
              </a:rPr>
              <a:t>Egyéb: </a:t>
            </a:r>
            <a:endParaRPr lang="hu-HU" sz="2900" dirty="0">
              <a:latin typeface="+mj-lt"/>
            </a:endParaRPr>
          </a:p>
          <a:p>
            <a:r>
              <a:rPr lang="hu-HU" sz="2500" dirty="0">
                <a:latin typeface="+mj-lt"/>
              </a:rPr>
              <a:t>0,5M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</a:t>
            </a:r>
            <a:r>
              <a:rPr lang="hu-HU" sz="2500" dirty="0" smtClean="0">
                <a:latin typeface="+mj-lt"/>
              </a:rPr>
              <a:t>díj egységesen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3.000Ft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1M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</a:t>
            </a:r>
            <a:r>
              <a:rPr lang="hu-HU" sz="2500" dirty="0" smtClean="0">
                <a:latin typeface="+mj-lt"/>
              </a:rPr>
              <a:t>díj egységesen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4.000Ft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2M </a:t>
            </a:r>
            <a:r>
              <a:rPr lang="hu-HU" sz="2500" dirty="0" smtClean="0">
                <a:latin typeface="+mj-lt"/>
              </a:rPr>
              <a:t>Ft BÖ </a:t>
            </a:r>
            <a:r>
              <a:rPr lang="hu-HU" sz="2500" dirty="0">
                <a:latin typeface="+mj-lt"/>
              </a:rPr>
              <a:t>esetén a </a:t>
            </a:r>
            <a:r>
              <a:rPr lang="hu-HU" sz="2500" dirty="0" smtClean="0">
                <a:latin typeface="+mj-lt"/>
              </a:rPr>
              <a:t>díj </a:t>
            </a:r>
            <a:r>
              <a:rPr lang="hu-HU" sz="2500" b="1" dirty="0" smtClean="0">
                <a:solidFill>
                  <a:srgbClr val="0070C0"/>
                </a:solidFill>
                <a:latin typeface="+mj-lt"/>
              </a:rPr>
              <a:t>8.000 Ft </a:t>
            </a:r>
            <a:r>
              <a:rPr lang="hu-HU" sz="2500" dirty="0" smtClean="0">
                <a:latin typeface="+mj-lt"/>
              </a:rPr>
              <a:t>ill. 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6.000Ft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hu-HU" sz="2200" dirty="0">
              <a:latin typeface="+mj-lt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3300" dirty="0" smtClean="0">
                <a:solidFill>
                  <a:srgbClr val="FF0000"/>
                </a:solidFill>
                <a:latin typeface="+mj-lt"/>
              </a:rPr>
              <a:t>Már</a:t>
            </a:r>
            <a:r>
              <a:rPr lang="hu-HU" sz="2200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hu-HU" sz="3300" b="1" dirty="0" smtClean="0">
                <a:solidFill>
                  <a:srgbClr val="0070C0"/>
                </a:solidFill>
                <a:latin typeface="+mj-lt"/>
              </a:rPr>
              <a:t>0-2 </a:t>
            </a:r>
            <a:r>
              <a:rPr lang="hu-HU" sz="3300" b="1" dirty="0">
                <a:solidFill>
                  <a:srgbClr val="0070C0"/>
                </a:solidFill>
                <a:latin typeface="+mj-lt"/>
              </a:rPr>
              <a:t>év</a:t>
            </a:r>
            <a:r>
              <a:rPr lang="hu-HU" sz="3300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3300" dirty="0" smtClean="0">
                <a:solidFill>
                  <a:srgbClr val="FF0000"/>
                </a:solidFill>
                <a:latin typeface="+mj-lt"/>
              </a:rPr>
              <a:t>közötti gépjármű életkor esetén is köthető!</a:t>
            </a:r>
            <a:endParaRPr lang="hu-HU" sz="3300" dirty="0">
              <a:solidFill>
                <a:srgbClr val="FF0000"/>
              </a:solidFill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418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jellemzők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határozatlan idejű</a:t>
            </a:r>
          </a:p>
          <a:p>
            <a:r>
              <a:rPr lang="hu-HU" dirty="0" err="1"/>
              <a:t>kock</a:t>
            </a:r>
            <a:r>
              <a:rPr lang="hu-HU" dirty="0"/>
              <a:t>. vis. kezdet: azonnali és halasztott hatályú is lehet</a:t>
            </a:r>
          </a:p>
          <a:p>
            <a:r>
              <a:rPr lang="hu-HU" dirty="0"/>
              <a:t>6</a:t>
            </a:r>
            <a:r>
              <a:rPr lang="hu-HU" smtClean="0"/>
              <a:t>0 </a:t>
            </a:r>
            <a:r>
              <a:rPr lang="hu-HU" dirty="0"/>
              <a:t>nap díjhalasztással </a:t>
            </a:r>
            <a:r>
              <a:rPr lang="hu-HU"/>
              <a:t>jön </a:t>
            </a:r>
            <a:r>
              <a:rPr lang="hu-HU" smtClean="0"/>
              <a:t>létre</a:t>
            </a:r>
            <a:endParaRPr lang="hu-HU" dirty="0"/>
          </a:p>
          <a:p>
            <a:r>
              <a:rPr lang="hu-HU" dirty="0" err="1"/>
              <a:t>szgk</a:t>
            </a:r>
            <a:r>
              <a:rPr lang="hu-HU" dirty="0"/>
              <a:t> és kis </a:t>
            </a:r>
            <a:r>
              <a:rPr lang="hu-HU" dirty="0" err="1"/>
              <a:t>tgk</a:t>
            </a:r>
            <a:r>
              <a:rPr lang="hu-HU" dirty="0"/>
              <a:t> mellé köthető</a:t>
            </a:r>
          </a:p>
          <a:p>
            <a:r>
              <a:rPr lang="hu-HU" dirty="0"/>
              <a:t>nem köthető: bérgépjárműként vagy nemzetközi fuvarozásra használt gépjárművekre </a:t>
            </a:r>
          </a:p>
          <a:p>
            <a:r>
              <a:rPr lang="hu-HU" dirty="0"/>
              <a:t>Csak E-kommunikációs kedvezmény mellett köthető</a:t>
            </a:r>
          </a:p>
          <a:p>
            <a:r>
              <a:rPr lang="hu-HU" dirty="0"/>
              <a:t>területi hatály: Magyarország</a:t>
            </a:r>
          </a:p>
          <a:p>
            <a:r>
              <a:rPr lang="hu-HU" dirty="0"/>
              <a:t>fizetési mód: átutalás, fizetési ütem: éves</a:t>
            </a:r>
          </a:p>
          <a:p>
            <a:r>
              <a:rPr lang="hu-HU" dirty="0"/>
              <a:t>ajánlat=kötvény</a:t>
            </a:r>
          </a:p>
          <a:p>
            <a:r>
              <a:rPr lang="hu-HU"/>
              <a:t>szemle </a:t>
            </a:r>
            <a:r>
              <a:rPr lang="hu-HU" smtClean="0"/>
              <a:t>nincs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63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C8163DD5EDF25145A78D6A8375DF4FB8" ma:contentTypeVersion="0" ma:contentTypeDescription="Új dokumentum létrehozása." ma:contentTypeScope="" ma:versionID="d2109b34734c00fd7d559d07760e34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FF8CEA-BAE0-428C-BDBA-4AA5564F90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885880-6BE9-4B90-8BB5-8FA6E2854D40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862AB9C-4969-43B3-B921-12197C0478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TC101859866[[fn=Makró]]</Template>
  <TotalTime>194</TotalTime>
  <Words>631</Words>
  <Application>Microsoft Office PowerPoint</Application>
  <PresentationFormat>Diavetítés a képernyőre (4:3 oldalarány)</PresentationFormat>
  <Paragraphs>52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Calibri</vt:lpstr>
      <vt:lpstr>Wingdings</vt:lpstr>
      <vt:lpstr>Macro</vt:lpstr>
      <vt:lpstr>Genertel Lopás Casco</vt:lpstr>
      <vt:lpstr>Kiknek ajánljuk?</vt:lpstr>
      <vt:lpstr>Biztosítási esemény</vt:lpstr>
      <vt:lpstr>Jellemzői</vt:lpstr>
      <vt:lpstr>Termékcsomagok, díjak</vt:lpstr>
      <vt:lpstr>Termékcsomagok, díjak</vt:lpstr>
      <vt:lpstr>További jellemzők</vt:lpstr>
    </vt:vector>
  </TitlesOfParts>
  <Company>Generali-Providencia Zrt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Lopás Casco</dc:title>
  <dc:creator>Morvayova Andrea</dc:creator>
  <cp:lastModifiedBy>Nemes Zoltán</cp:lastModifiedBy>
  <cp:revision>27</cp:revision>
  <dcterms:created xsi:type="dcterms:W3CDTF">2012-12-01T08:15:56Z</dcterms:created>
  <dcterms:modified xsi:type="dcterms:W3CDTF">2019-08-14T13:43:40Z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0x010100C8163DD5EDF25145A78D6A8375DF4FB8</vt:lpwstr>
  </property>
</Properties>
</file>