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21"/>
  </p:notesMasterIdLst>
  <p:handoutMasterIdLst>
    <p:handoutMasterId r:id="rId22"/>
  </p:handoutMasterIdLst>
  <p:sldIdLst>
    <p:sldId id="373" r:id="rId2"/>
    <p:sldId id="260" r:id="rId3"/>
    <p:sldId id="265" r:id="rId4"/>
    <p:sldId id="316" r:id="rId5"/>
    <p:sldId id="375" r:id="rId6"/>
    <p:sldId id="293" r:id="rId7"/>
    <p:sldId id="377" r:id="rId8"/>
    <p:sldId id="320" r:id="rId9"/>
    <p:sldId id="355" r:id="rId10"/>
    <p:sldId id="359" r:id="rId11"/>
    <p:sldId id="368" r:id="rId12"/>
    <p:sldId id="379" r:id="rId13"/>
    <p:sldId id="358" r:id="rId14"/>
    <p:sldId id="360" r:id="rId15"/>
    <p:sldId id="381" r:id="rId16"/>
    <p:sldId id="356" r:id="rId17"/>
    <p:sldId id="361" r:id="rId18"/>
    <p:sldId id="301" r:id="rId19"/>
    <p:sldId id="370" r:id="rId20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800000"/>
    <a:srgbClr val="F8F8F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88632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627" y="1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18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627" y="9372918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C1C485A-3229-449F-9ED7-436729160B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81459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627" y="1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888" y="4686459"/>
            <a:ext cx="4939987" cy="444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918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627" y="9372918"/>
            <a:ext cx="2918136" cy="49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80273EF-9025-4D3D-A4F7-4DA0B86132E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197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42900" indent="-342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2900" indent="1143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42900" indent="5715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342900" indent="1485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6906B6C-6A93-4F91-8DA4-D581D712D005}" type="slidenum">
              <a:rPr kumimoji="0" lang="hu-HU" altLang="hu-H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kumimoji="0" lang="hu-HU" altLang="hu-HU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dirty="0" smtClean="0"/>
              <a:t>v 1.1</a:t>
            </a:r>
          </a:p>
          <a:p>
            <a:pPr eaLnBrk="1" hangingPunct="1"/>
            <a:r>
              <a:rPr lang="hu-HU" altLang="hu-HU" dirty="0" smtClean="0"/>
              <a:t>Értékesítve 2016.08.02-től</a:t>
            </a:r>
          </a:p>
        </p:txBody>
      </p:sp>
    </p:spTree>
    <p:extLst>
      <p:ext uri="{BB962C8B-B14F-4D97-AF65-F5344CB8AC3E}">
        <p14:creationId xmlns:p14="http://schemas.microsoft.com/office/powerpoint/2010/main" val="330120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4608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F3092A0-1C6D-4746-ACA8-F4D4B5F150F2}" type="slidenum">
              <a:rPr kumimoji="0" lang="hu-HU" altLang="hu-HU" smtClean="0"/>
              <a:pPr>
                <a:spcBef>
                  <a:spcPct val="0"/>
                </a:spcBef>
              </a:pPr>
              <a:t>13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578211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indent="-342900"/>
            <a:r>
              <a:rPr lang="hu-HU" altLang="hu-HU" sz="1400" smtClean="0">
                <a:solidFill>
                  <a:srgbClr val="000000"/>
                </a:solidFill>
              </a:rPr>
              <a:t>Nem minősül baleseti költségnek a gyógyászati segédeszköz beszerzésének költsége, ha az nem áll közvetlen okozati összefüggésben a balesettel (például, ha a már meglévő gyógyászati segédeszköz lopás, meghibásodás, vagy minőségi csere miatt kerül újbóli beszerzésre). A gyógyászati segédeszköz szükségességét a biztosító orvosa felülbírálhatja. A jelen feltételek alkalmazásában gyógyászati segédeszköz a hatályos jogszabályok szerint ilyenként megjelölt eszköz. Nem minősül baleseti költségnek a fürdőkúrákkal és üdülésekkel kapcsolatos utazási és tartózkodási költség.</a:t>
            </a:r>
          </a:p>
        </p:txBody>
      </p:sp>
      <p:sp>
        <p:nvSpPr>
          <p:cNvPr id="4710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6838C94-E019-456F-A22D-1C85773C029B}" type="slidenum">
              <a:rPr kumimoji="0" lang="hu-HU" altLang="hu-HU" smtClean="0"/>
              <a:pPr>
                <a:spcBef>
                  <a:spcPct val="0"/>
                </a:spcBef>
              </a:pPr>
              <a:t>14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22192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indent="-342900"/>
            <a:endParaRPr lang="hu-HU" altLang="hu-HU" sz="1400" dirty="0" smtClean="0">
              <a:solidFill>
                <a:srgbClr val="000000"/>
              </a:solidFill>
            </a:endParaRPr>
          </a:p>
        </p:txBody>
      </p:sp>
      <p:sp>
        <p:nvSpPr>
          <p:cNvPr id="4710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6838C94-E019-456F-A22D-1C85773C029B}" type="slidenum">
              <a:rPr kumimoji="0" lang="hu-HU" altLang="hu-H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kumimoji="0" lang="hu-HU" altLang="hu-H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4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u-HU" altLang="hu-HU" smtClean="0"/>
              <a:t>A </a:t>
            </a:r>
            <a:r>
              <a:rPr lang="hu-HU" altLang="hu-HU" b="1" smtClean="0"/>
              <a:t>szerológia</a:t>
            </a:r>
            <a:r>
              <a:rPr lang="hu-HU" altLang="hu-HU" smtClean="0"/>
              <a:t>, a vérszérum (vérsavó), és más testnedvek tudományos vizsgálata. A gyakorlatban a kifejezés általában a szérumban lévő antitestek diagnosztikai azonosítására utal. (forrás: Wikipédia)</a:t>
            </a:r>
          </a:p>
        </p:txBody>
      </p:sp>
      <p:sp>
        <p:nvSpPr>
          <p:cNvPr id="4813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840BCF0-7F31-454C-9EF2-5DB17E837293}" type="slidenum">
              <a:rPr kumimoji="0" lang="hu-HU" altLang="hu-HU" smtClean="0"/>
              <a:pPr>
                <a:spcBef>
                  <a:spcPct val="0"/>
                </a:spcBef>
              </a:pPr>
              <a:t>16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013093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u-HU" altLang="hu-HU" smtClean="0"/>
              <a:t>A szerződés alapján érvényesíthető igények elévülési ideje 2 év.</a:t>
            </a:r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1CF59E9-D701-4C0F-BB14-148D5D8076B2}" type="slidenum">
              <a:rPr kumimoji="0" lang="hu-HU" altLang="hu-HU" smtClean="0"/>
              <a:pPr>
                <a:spcBef>
                  <a:spcPct val="0"/>
                </a:spcBef>
              </a:pPr>
              <a:t>17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42915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693F70A-8024-4C92-AAAF-0A77F6C295DA}" type="slidenum">
              <a:rPr kumimoji="0" lang="hu-HU" altLang="hu-HU" smtClean="0"/>
              <a:pPr>
                <a:spcBef>
                  <a:spcPct val="0"/>
                </a:spcBef>
              </a:pPr>
              <a:t>2</a:t>
            </a:fld>
            <a:endParaRPr kumimoji="0" lang="hu-HU" altLang="hu-H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 - Egy biztosított kizárólag egy Genertel balesetbiztosítási szerződéssel rendelkezhet.</a:t>
            </a:r>
          </a:p>
        </p:txBody>
      </p:sp>
    </p:spTree>
    <p:extLst>
      <p:ext uri="{BB962C8B-B14F-4D97-AF65-F5344CB8AC3E}">
        <p14:creationId xmlns:p14="http://schemas.microsoft.com/office/powerpoint/2010/main" val="270878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Char char="-"/>
            </a:pPr>
            <a:r>
              <a:rPr lang="hu-HU" altLang="hu-HU" smtClean="0">
                <a:solidFill>
                  <a:srgbClr val="FF0000"/>
                </a:solidFill>
              </a:rPr>
              <a:t>Közös megegyezéssel, egyedi elbírálás alapján. De az minden esetben egyedi elbírálás a kockázatvállalás részéről!!!</a:t>
            </a:r>
          </a:p>
          <a:p>
            <a:pPr>
              <a:buFontTx/>
              <a:buChar char="-"/>
            </a:pPr>
            <a:r>
              <a:rPr lang="hu-HU" altLang="hu-HU" smtClean="0"/>
              <a:t>A biztosítottnak – amennyiben nem ő a szerződő fél - a biztosítási szerződés létrejöttéhez adott hozzájárulásának írásbeli visszavonásával az aktuális biztosítási időszak végén.</a:t>
            </a:r>
          </a:p>
        </p:txBody>
      </p:sp>
      <p:sp>
        <p:nvSpPr>
          <p:cNvPr id="4198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EE84BF5-5C51-4C72-9B3A-F9001E7EB77B}" type="slidenum">
              <a:rPr kumimoji="0" lang="hu-HU" altLang="hu-HU" smtClean="0"/>
              <a:pPr>
                <a:spcBef>
                  <a:spcPct val="0"/>
                </a:spcBef>
              </a:pPr>
              <a:t>4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98077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273EF-9025-4D3D-A4F7-4DA0B86132ED}" type="slidenum">
              <a:rPr lang="hu-HU" altLang="hu-HU" smtClean="0"/>
              <a:pPr>
                <a:defRPr/>
              </a:pPr>
              <a:t>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72819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4301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1CC312D-7CE6-43AD-A9E2-EC27DB88E450}" type="slidenum">
              <a:rPr kumimoji="0" lang="hu-HU" altLang="hu-HU" smtClean="0"/>
              <a:pPr>
                <a:spcBef>
                  <a:spcPct val="0"/>
                </a:spcBef>
              </a:pPr>
              <a:t>8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539533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4403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35E16D6-42E0-4CFF-8538-4DB514526514}" type="slidenum">
              <a:rPr kumimoji="0" lang="hu-HU" altLang="hu-HU" smtClean="0"/>
              <a:pPr>
                <a:spcBef>
                  <a:spcPct val="0"/>
                </a:spcBef>
              </a:pPr>
              <a:t>9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527347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42C54E7-CCF3-4865-A1E7-494DA6424BC3}" type="slidenum">
              <a:rPr kumimoji="0" lang="hu-HU" altLang="hu-HU" smtClean="0"/>
              <a:pPr>
                <a:spcBef>
                  <a:spcPct val="0"/>
                </a:spcBef>
              </a:pPr>
              <a:t>10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739699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42C54E7-CCF3-4865-A1E7-494DA6424BC3}" type="slidenum">
              <a:rPr kumimoji="0" lang="hu-HU" altLang="hu-HU" smtClean="0"/>
              <a:pPr>
                <a:spcBef>
                  <a:spcPct val="0"/>
                </a:spcBef>
              </a:pPr>
              <a:t>11</a:t>
            </a:fld>
            <a:endParaRPr kumimoji="0"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893462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u-HU" altLang="hu-HU" dirty="0" smtClean="0"/>
              <a:t>Halál esetén térítés az örökösnek vagy ha adott meg, akkor a kedvezményezettnek.</a:t>
            </a:r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42C54E7-CCF3-4865-A1E7-494DA6424BC3}" type="slidenum">
              <a:rPr kumimoji="0" lang="hu-HU" altLang="hu-H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kumimoji="0" lang="hu-HU" altLang="hu-H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9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B6A1C89-E971-42FA-8390-7631FA7A54C2}" type="datetime1">
              <a:rPr lang="hu-HU" altLang="hu-HU"/>
              <a:pPr>
                <a:defRPr/>
              </a:pPr>
              <a:t>2021.07.30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687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0CE6B34-D687-40BE-9D0A-6FA9BA77A059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F923-2421-463B-BD40-1EB21C90EE6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3269634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BCDF5FB-5648-472C-8D5A-EF8DDF73D493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4B43-652C-4171-A389-4869E695FD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8270784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19E791-7D3A-461A-8168-0BEDF9ED154E}" type="datetime1">
              <a:rPr lang="hu-HU" altLang="hu-HU"/>
              <a:pPr>
                <a:defRPr/>
              </a:pPr>
              <a:t>2021.07.30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080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CC033CA-4C12-45A6-BB67-636E6E6CA2BC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92960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8DEF81-CCFF-4638-8A82-78BFECDB36E7}" type="datetime1">
              <a:rPr lang="hu-HU" altLang="hu-HU"/>
              <a:pPr>
                <a:defRPr/>
              </a:pPr>
              <a:t>2021.07.30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0050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8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7B30495-B244-4D60-A0A2-A358C439D719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1427615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4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139074D-828C-429B-B925-B9417F5744DE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969273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3B6D0BC-4100-4A14-9EC6-0C53853C6C7B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35368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8AD948C-BF0E-45BB-BF6E-FAC6AFBC5E06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48282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4960" b="85913"/>
          <a:stretch>
            <a:fillRect/>
          </a:stretch>
        </p:blipFill>
        <p:spPr bwMode="auto">
          <a:xfrm>
            <a:off x="0" y="0"/>
            <a:ext cx="2159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8BA117-BEF4-4298-8DC0-7CD372EC9036}" type="datetimeFigureOut">
              <a:rPr lang="hu-HU"/>
              <a:pPr>
                <a:defRPr/>
              </a:pPr>
              <a:t>2021.07.30</a:t>
            </a:fld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5F931-5BE7-439F-8BDF-9D56EACF4FB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6884004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635375" y="63484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C1B004-E044-4251-AB31-4C46174B39FA}" type="datetimeFigureOut">
              <a:rPr lang="hu-HU"/>
              <a:pPr>
                <a:defRPr/>
              </a:pPr>
              <a:t>2021.07.30</a:t>
            </a:fld>
            <a:endParaRPr lang="hu-HU" dirty="0"/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>
          <a:xfrm>
            <a:off x="8539163" y="273050"/>
            <a:ext cx="200025" cy="179388"/>
          </a:xfrm>
          <a:prstGeom prst="rect">
            <a:avLst/>
          </a:prstGeom>
        </p:spPr>
        <p:txBody>
          <a:bodyPr lIns="0" tIns="0" rIns="0" bIns="0"/>
          <a:lstStyle>
            <a:defPPr>
              <a:defRPr lang="hu-HU"/>
            </a:defPPr>
            <a:lvl1pPr marL="0" algn="r" defTabSz="914400" rtl="0" eaLnBrk="1" latinLnBrk="0" hangingPunct="1">
              <a:defRPr sz="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22F7D81-DCA4-4A9C-9990-A36A6D443B47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pic>
        <p:nvPicPr>
          <p:cNvPr id="1030" name="Kép 6" descr="http://www.zsambekibiztosito.hu/genertel_preview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37" t="-2" b="-35883"/>
          <a:stretch>
            <a:fillRect/>
          </a:stretch>
        </p:blipFill>
        <p:spPr bwMode="auto">
          <a:xfrm>
            <a:off x="117475" y="6276975"/>
            <a:ext cx="35242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magine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6216650"/>
            <a:ext cx="4445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50" r:id="rId1"/>
    <p:sldLayoutId id="2147485651" r:id="rId2"/>
    <p:sldLayoutId id="2147485652" r:id="rId3"/>
    <p:sldLayoutId id="2147485653" r:id="rId4"/>
    <p:sldLayoutId id="2147485654" r:id="rId5"/>
    <p:sldLayoutId id="2147485655" r:id="rId6"/>
    <p:sldLayoutId id="2147485656" r:id="rId7"/>
    <p:sldLayoutId id="2147485657" r:id="rId8"/>
    <p:sldLayoutId id="2147485658" r:id="rId9"/>
    <p:sldLayoutId id="2147485659" r:id="rId10"/>
    <p:sldLayoutId id="2147485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844824"/>
            <a:ext cx="9161463" cy="1656184"/>
          </a:xfrm>
        </p:spPr>
        <p:txBody>
          <a:bodyPr/>
          <a:lstStyle/>
          <a:p>
            <a:pPr eaLnBrk="1" hangingPunct="1"/>
            <a:r>
              <a:rPr lang="hu-HU" altLang="hu-HU" sz="5400" dirty="0" smtClean="0"/>
              <a:t>Balesetbiztosítás</a:t>
            </a:r>
            <a:br>
              <a:rPr lang="hu-HU" altLang="hu-HU" sz="5400" dirty="0" smtClean="0"/>
            </a:br>
            <a:r>
              <a:rPr lang="hu-HU" altLang="hu-HU" dirty="0" smtClean="0"/>
              <a:t>2021</a:t>
            </a:r>
            <a:br>
              <a:rPr lang="hu-HU" altLang="hu-HU" dirty="0" smtClean="0"/>
            </a:br>
            <a:endParaRPr lang="hu-HU" altLang="hu-HU" sz="2400" dirty="0" smtClean="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449638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hu-HU" altLang="hu-HU" sz="1800">
              <a:solidFill>
                <a:prstClr val="black"/>
              </a:solidFill>
              <a:latin typeface="Tahoma" pitchFamily="34" charset="0"/>
            </a:endParaRPr>
          </a:p>
        </p:txBody>
      </p:sp>
      <p:pic>
        <p:nvPicPr>
          <p:cNvPr id="13316" name="Picture 7" descr="D:\DATA\Y069601\Desktop\cuccok\oktatási képek\genertel-logo-cmyk-sajto_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15888"/>
            <a:ext cx="5715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D:\DATA\y069601\Desktop\cuccok\oktatási képek\baleset\Banana-sho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77" y="3933056"/>
            <a:ext cx="3812295" cy="25353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891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smtClean="0"/>
              <a:t>Szolgáltatások II.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250825" y="836713"/>
            <a:ext cx="8893175" cy="57609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>
                <a:solidFill>
                  <a:srgbClr val="000000"/>
                </a:solidFill>
              </a:rPr>
              <a:t>Csonttörés</a:t>
            </a:r>
            <a:br>
              <a:rPr lang="hu-HU" altLang="hu-HU" sz="1800" b="1" dirty="0" smtClean="0">
                <a:solidFill>
                  <a:srgbClr val="000000"/>
                </a:solidFill>
              </a:rPr>
            </a:br>
            <a:r>
              <a:rPr lang="hu-HU" altLang="hu-HU" sz="400" b="1" dirty="0" smtClean="0">
                <a:solidFill>
                  <a:srgbClr val="000000"/>
                </a:solidFill>
              </a:rPr>
              <a:t/>
            </a:r>
            <a:br>
              <a:rPr lang="hu-HU" altLang="hu-HU" sz="4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kockázatviselés tartama alatt bekövetkezett baleset, melynek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következtében a biztosított csonttörést vagy csontrepedést szenved.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fogtörés nem minősül </a:t>
            </a:r>
            <a:r>
              <a:rPr lang="hu-HU" altLang="hu-HU" sz="1600" dirty="0" smtClean="0"/>
              <a:t>csonttörésnek. Térítés a BÖ tábla alapján</a:t>
            </a:r>
            <a:r>
              <a:rPr lang="hu-HU" altLang="hu-HU" sz="1400" dirty="0" smtClean="0"/>
              <a:t>.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>
                <a:solidFill>
                  <a:srgbClr val="000000"/>
                </a:solidFill>
              </a:rPr>
              <a:t>Égési sérülés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/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400" b="1" dirty="0" smtClean="0">
                <a:solidFill>
                  <a:srgbClr val="000000"/>
                </a:solidFill>
              </a:rPr>
              <a:t/>
            </a:r>
            <a:br>
              <a:rPr lang="hu-HU" altLang="hu-HU" sz="4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kockázatviselés tartama alatt bekövetkezett baleset,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melynek következtében a biztosított égési sérülést szenved. 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térítés mértéke az égési sérülés fokától és kiterjedtségétől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függően </a:t>
            </a:r>
            <a:r>
              <a:rPr lang="hu-HU" altLang="hu-HU" sz="1600" dirty="0" smtClean="0"/>
              <a:t>a hatályos biztosítási összeg alábbi táblázat szerinti százaléka:</a:t>
            </a:r>
            <a:r>
              <a:rPr lang="hu-HU" altLang="hu-HU" sz="1400" dirty="0" smtClean="0"/>
              <a:t/>
            </a:r>
            <a:br>
              <a:rPr lang="hu-HU" altLang="hu-HU" sz="1400" dirty="0" smtClean="0"/>
            </a:b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endParaRPr lang="hu-HU" altLang="hu-HU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400" dirty="0" smtClean="0">
              <a:solidFill>
                <a:srgbClr val="000000"/>
              </a:solidFill>
            </a:endParaRPr>
          </a:p>
          <a:p>
            <a:pPr marL="400050" lvl="1" indent="0" eaLnBrk="1" hangingPunct="1">
              <a:spcBef>
                <a:spcPct val="0"/>
              </a:spcBef>
              <a:buClr>
                <a:srgbClr val="800000"/>
              </a:buClr>
              <a:buNone/>
            </a:pPr>
            <a:r>
              <a:rPr lang="hu-HU" altLang="hu-HU" sz="1600" dirty="0" smtClean="0"/>
              <a:t>Ha </a:t>
            </a:r>
            <a:r>
              <a:rPr lang="hu-HU" altLang="hu-HU" sz="1600" dirty="0"/>
              <a:t>a biztosított egy biztosítási esemény következtében többféle fokú és/vagy </a:t>
            </a:r>
            <a:r>
              <a:rPr lang="hu-HU" altLang="hu-HU" sz="1600" dirty="0" err="1" smtClean="0"/>
              <a:t>kiterjedtségű</a:t>
            </a:r>
            <a:r>
              <a:rPr lang="hu-HU" altLang="hu-HU" sz="1600" dirty="0"/>
              <a:t> </a:t>
            </a:r>
            <a:r>
              <a:rPr lang="hu-HU" altLang="hu-HU" sz="1600" dirty="0" smtClean="0"/>
              <a:t>égési sérülést szenved</a:t>
            </a:r>
            <a:r>
              <a:rPr lang="hu-HU" altLang="hu-HU" sz="1600" dirty="0"/>
              <a:t>, akkor a biztosító a szolgáltatás mértékét az egyes sérülések </a:t>
            </a:r>
            <a:r>
              <a:rPr lang="hu-HU" altLang="hu-HU" sz="1600" dirty="0" smtClean="0"/>
              <a:t>kiterjedtségének százalékos mértékét </a:t>
            </a:r>
            <a:r>
              <a:rPr lang="hu-HU" altLang="hu-HU" sz="1600" dirty="0"/>
              <a:t>összeadva, valamint a legmagasabb fokú sérülés figyelembevételével állapítja meg</a:t>
            </a:r>
            <a:r>
              <a:rPr lang="hu-HU" altLang="hu-HU" sz="1600" dirty="0" smtClean="0"/>
              <a:t>.</a:t>
            </a:r>
            <a:endParaRPr lang="hu-HU" altLang="hu-HU" sz="1600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461117"/>
              </p:ext>
            </p:extLst>
          </p:nvPr>
        </p:nvGraphicFramePr>
        <p:xfrm>
          <a:off x="1403648" y="3356993"/>
          <a:ext cx="3672408" cy="1989267"/>
        </p:xfrm>
        <a:graphic>
          <a:graphicData uri="http://schemas.openxmlformats.org/drawingml/2006/table">
            <a:tbl>
              <a:tblPr/>
              <a:tblGrid>
                <a:gridCol w="758067"/>
                <a:gridCol w="673836"/>
                <a:gridCol w="673836"/>
                <a:gridCol w="673836"/>
                <a:gridCol w="892833"/>
              </a:tblGrid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Mélység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Testfelület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144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10–19%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20–49%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50–79%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 felett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 fokú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II. fokú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III. fokú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4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IV. fokú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4" descr="D:\DATA\Y069601\Desktop\cuccok\oktatási képek\lakásképek\usable\person-wearing-cast-on-leg-on-stree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92593"/>
            <a:ext cx="2178886" cy="3300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DATA\y069601\Desktop\cuccok\oktatási képek\baleset\kitchen-fire_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884" y="1988840"/>
            <a:ext cx="4157233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smtClean="0"/>
              <a:t>Szolgáltatások II.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250825" y="980728"/>
            <a:ext cx="8641655" cy="5616923"/>
          </a:xfrm>
        </p:spPr>
        <p:txBody>
          <a:bodyPr/>
          <a:lstStyle/>
          <a:p>
            <a:pPr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 smtClean="0">
                <a:solidFill>
                  <a:srgbClr val="000000"/>
                </a:solidFill>
              </a:rPr>
              <a:t>Kiemelt kategóriájú égési sérülés esetén extra térítés</a:t>
            </a:r>
            <a:r>
              <a:rPr lang="hu-HU" altLang="hu-HU" sz="2000" b="1" dirty="0" smtClean="0">
                <a:solidFill>
                  <a:srgbClr val="000000"/>
                </a:solidFill>
              </a:rPr>
              <a:t/>
            </a:r>
            <a:br>
              <a:rPr lang="hu-HU" altLang="hu-HU" sz="2000" b="1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Amennyiben a biztosítottnak igazoltan, közvetlenül az égési sérülés következményeként </a:t>
            </a:r>
          </a:p>
          <a:p>
            <a:pPr lvl="1"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400" dirty="0" smtClean="0">
                <a:solidFill>
                  <a:srgbClr val="000000"/>
                </a:solidFill>
              </a:rPr>
              <a:t>a fejen (arckoponyán ill. agykoponyán, beleértve a fület és a nyak áll alatti régióját is) összesen legalább </a:t>
            </a:r>
            <a:r>
              <a:rPr lang="hu-HU" altLang="hu-HU" sz="1400" dirty="0" smtClean="0"/>
              <a:t>a teljes testfelülethez viszonyított min. 2%-on legalább III. fokú égési sérülése keletkezett vagy</a:t>
            </a:r>
          </a:p>
          <a:p>
            <a:pPr lvl="1"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400" dirty="0" smtClean="0"/>
              <a:t>a teljes testfelület min. 20%-án legalább III. fokú</a:t>
            </a:r>
            <a:br>
              <a:rPr lang="hu-HU" altLang="hu-HU" sz="1400" dirty="0" smtClean="0"/>
            </a:br>
            <a:r>
              <a:rPr lang="hu-HU" altLang="hu-HU" sz="1400" dirty="0" smtClean="0"/>
              <a:t>égési sérülése keletkezett, </a:t>
            </a:r>
            <a:br>
              <a:rPr lang="hu-HU" altLang="hu-HU" sz="1400" dirty="0" smtClean="0"/>
            </a:br>
            <a:r>
              <a:rPr lang="hu-HU" altLang="hu-HU" sz="1400" dirty="0" smtClean="0">
                <a:solidFill>
                  <a:srgbClr val="000000"/>
                </a:solidFill>
              </a:rPr>
              <a:t>akkor a biztosító ezen égési sérülés kockázatra az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égési sérülésre </a:t>
            </a:r>
            <a:r>
              <a:rPr lang="hu-HU" altLang="hu-HU" sz="1400" b="1" dirty="0" smtClean="0">
                <a:solidFill>
                  <a:srgbClr val="000000"/>
                </a:solidFill>
              </a:rPr>
              <a:t>kifizethető  BÖ 200%-át fizeti ki</a:t>
            </a:r>
            <a:r>
              <a:rPr lang="hu-HU" altLang="hu-HU" sz="1400" dirty="0" smtClean="0">
                <a:solidFill>
                  <a:srgbClr val="000000"/>
                </a:solidFill>
              </a:rPr>
              <a:t>.</a:t>
            </a:r>
            <a:endParaRPr lang="hu-HU" altLang="hu-HU" sz="1400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400" dirty="0" smtClean="0">
                <a:solidFill>
                  <a:srgbClr val="000000"/>
                </a:solidFill>
              </a:rPr>
              <a:t>Ha a biztosított igazoltan, közvetlenül az égési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sérülések</a:t>
            </a:r>
            <a:r>
              <a:rPr lang="hu-HU" altLang="hu-HU" sz="1400" dirty="0">
                <a:solidFill>
                  <a:srgbClr val="000000"/>
                </a:solidFill>
              </a:rPr>
              <a:t> </a:t>
            </a:r>
            <a:r>
              <a:rPr lang="hu-HU" altLang="hu-HU" sz="1400" dirty="0" smtClean="0">
                <a:solidFill>
                  <a:srgbClr val="000000"/>
                </a:solidFill>
              </a:rPr>
              <a:t>következtében hal meg, a biztosító a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haláleseti</a:t>
            </a:r>
            <a:r>
              <a:rPr lang="hu-HU" altLang="hu-HU" sz="1400" dirty="0">
                <a:solidFill>
                  <a:srgbClr val="000000"/>
                </a:solidFill>
              </a:rPr>
              <a:t> </a:t>
            </a:r>
            <a:r>
              <a:rPr lang="hu-HU" altLang="hu-HU" sz="1400" dirty="0" smtClean="0">
                <a:solidFill>
                  <a:srgbClr val="000000"/>
                </a:solidFill>
              </a:rPr>
              <a:t>kedvezményezett részére az égési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sérülés</a:t>
            </a:r>
            <a:r>
              <a:rPr lang="hu-HU" altLang="hu-HU" sz="1400" dirty="0">
                <a:solidFill>
                  <a:srgbClr val="000000"/>
                </a:solidFill>
              </a:rPr>
              <a:t> </a:t>
            </a:r>
            <a:r>
              <a:rPr lang="hu-HU" altLang="hu-HU" sz="1400" dirty="0" smtClean="0">
                <a:solidFill>
                  <a:srgbClr val="000000"/>
                </a:solidFill>
              </a:rPr>
              <a:t>súlyosságától függetlenül az égési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sérülésre</a:t>
            </a:r>
            <a:r>
              <a:rPr lang="hu-HU" altLang="hu-HU" sz="1400" dirty="0">
                <a:solidFill>
                  <a:srgbClr val="000000"/>
                </a:solidFill>
              </a:rPr>
              <a:t> </a:t>
            </a:r>
            <a:r>
              <a:rPr lang="hu-HU" altLang="hu-HU" sz="1400" b="1" dirty="0" smtClean="0">
                <a:solidFill>
                  <a:srgbClr val="000000"/>
                </a:solidFill>
              </a:rPr>
              <a:t>kifizethető BÖ 200%-át fizeti ki</a:t>
            </a:r>
            <a:r>
              <a:rPr lang="hu-HU" altLang="hu-HU" sz="1400" dirty="0" smtClean="0">
                <a:solidFill>
                  <a:srgbClr val="000000"/>
                </a:solidFill>
              </a:rPr>
              <a:t>.</a:t>
            </a:r>
          </a:p>
          <a:p>
            <a:pPr lvl="1"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40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00"/>
              </a:spcBef>
              <a:buClr>
                <a:srgbClr val="800000"/>
              </a:buClr>
              <a:buNone/>
            </a:pPr>
            <a:endParaRPr lang="hu-HU" altLang="hu-HU" sz="1400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 smtClean="0">
                <a:solidFill>
                  <a:srgbClr val="000000"/>
                </a:solidFill>
              </a:rPr>
              <a:t>Példák:</a:t>
            </a:r>
          </a:p>
          <a:p>
            <a:pPr lvl="1"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400" dirty="0">
                <a:solidFill>
                  <a:srgbClr val="000000"/>
                </a:solidFill>
              </a:rPr>
              <a:t>5</a:t>
            </a:r>
            <a:r>
              <a:rPr lang="hu-HU" altLang="hu-HU" sz="1400" dirty="0" smtClean="0">
                <a:solidFill>
                  <a:srgbClr val="000000"/>
                </a:solidFill>
              </a:rPr>
              <a:t>0% II. fokú + 10% III. fokú égési sérülés: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%-os értékeket összeadva a magasabbat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figyelembe</a:t>
            </a:r>
            <a:r>
              <a:rPr lang="hu-HU" altLang="hu-HU" sz="1400" dirty="0">
                <a:solidFill>
                  <a:srgbClr val="000000"/>
                </a:solidFill>
              </a:rPr>
              <a:t> </a:t>
            </a:r>
            <a:r>
              <a:rPr lang="hu-HU" altLang="hu-HU" sz="1400" dirty="0" smtClean="0">
                <a:solidFill>
                  <a:srgbClr val="000000"/>
                </a:solidFill>
              </a:rPr>
              <a:t>véve történik a térítési összeg kiszámítása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azaz: 50% + 10% = 60% </a:t>
            </a:r>
            <a:r>
              <a:rPr lang="hu-HU" altLang="hu-HU" sz="1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és III. fokú  BÖ 100%-a a táblázat alapján</a:t>
            </a:r>
          </a:p>
          <a:p>
            <a:pPr lvl="1"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10% II. fokú + 30% III. fokú égési sérülés:</a:t>
            </a:r>
            <a:br>
              <a:rPr lang="hu-HU" altLang="hu-HU" sz="1400" dirty="0" smtClean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hu-HU" altLang="hu-HU" sz="1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mivel a teljes testfelület legalább 20%-án III. fokú az égési sérülés, ezért  BÖ 200%-át fizetjük ki.</a:t>
            </a:r>
            <a:endParaRPr lang="hu-HU" altLang="hu-HU" sz="14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DATA\y069601\Desktop\cuccok\oktatási képek\baleset\tick_mirro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380" y="1700808"/>
            <a:ext cx="2158257" cy="15006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dirty="0" smtClean="0"/>
              <a:t>Szolgáltatások II.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250825" y="980728"/>
            <a:ext cx="8497639" cy="5616923"/>
          </a:xfrm>
        </p:spPr>
        <p:txBody>
          <a:bodyPr/>
          <a:lstStyle/>
          <a:p>
            <a:pPr eaLnBrk="1" hangingPunct="1">
              <a:spcBef>
                <a:spcPts val="1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>
                <a:solidFill>
                  <a:srgbClr val="000000"/>
                </a:solidFill>
              </a:rPr>
              <a:t>Kullancsveszély 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>biztosítás</a:t>
            </a:r>
            <a:endParaRPr lang="hu-HU" altLang="hu-HU" sz="1600" b="1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altLang="hu-HU" sz="1400" dirty="0"/>
              <a:t>Kullancscsípés következtében kialakuló agyburok- és/vagy agyvelőgyulladás vagy Lyme-kór esetén a biztosító a feltételben meghatározott biztosítási összeget </a:t>
            </a:r>
            <a:r>
              <a:rPr lang="hu-HU" altLang="hu-HU" sz="1400" dirty="0" smtClean="0"/>
              <a:t>téríti</a:t>
            </a:r>
          </a:p>
          <a:p>
            <a:pPr lvl="2" eaLnBrk="1" hangingPunct="1">
              <a:spcBef>
                <a:spcPts val="575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altLang="hu-HU" sz="1400" b="1" dirty="0" smtClean="0"/>
              <a:t>Biztosítási összeg: 	Classic:	 </a:t>
            </a:r>
            <a:r>
              <a:rPr lang="hu-HU" altLang="hu-HU" sz="1000" b="1" dirty="0" smtClean="0"/>
              <a:t>  </a:t>
            </a:r>
            <a:r>
              <a:rPr lang="hu-HU" altLang="hu-HU" sz="1400" b="1" dirty="0" smtClean="0"/>
              <a:t>20 000 Ft</a:t>
            </a:r>
            <a:br>
              <a:rPr lang="hu-HU" altLang="hu-HU" sz="1400" b="1" dirty="0" smtClean="0"/>
            </a:br>
            <a:r>
              <a:rPr lang="hu-HU" altLang="hu-HU" sz="1400" b="1" dirty="0" smtClean="0"/>
              <a:t>		Plus:	 </a:t>
            </a:r>
            <a:r>
              <a:rPr lang="hu-HU" altLang="hu-HU" sz="1050" b="1" dirty="0" smtClean="0"/>
              <a:t> </a:t>
            </a:r>
            <a:r>
              <a:rPr lang="hu-HU" altLang="hu-HU" sz="900" b="1" dirty="0" smtClean="0"/>
              <a:t> </a:t>
            </a:r>
            <a:r>
              <a:rPr lang="hu-HU" altLang="hu-HU" sz="1400" b="1" dirty="0" smtClean="0"/>
              <a:t>50 000 Ft</a:t>
            </a:r>
            <a:br>
              <a:rPr lang="hu-HU" altLang="hu-HU" sz="1400" b="1" dirty="0" smtClean="0"/>
            </a:br>
            <a:r>
              <a:rPr lang="hu-HU" altLang="hu-HU" sz="1400" b="1" dirty="0" smtClean="0"/>
              <a:t>		Extra:	100 000 Ft</a:t>
            </a:r>
            <a:endParaRPr lang="hu-HU" altLang="hu-HU" sz="1000" b="1" dirty="0" smtClean="0"/>
          </a:p>
          <a:p>
            <a:pPr lvl="1" eaLnBrk="1" hangingPunct="1">
              <a:spcBef>
                <a:spcPts val="575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altLang="hu-HU" sz="1400" dirty="0" smtClean="0"/>
              <a:t>A </a:t>
            </a:r>
            <a:r>
              <a:rPr lang="hu-HU" altLang="hu-HU" sz="1400" dirty="0"/>
              <a:t>biztosítás kullancscsípés következtében </a:t>
            </a:r>
            <a:r>
              <a:rPr lang="hu-HU" altLang="hu-HU" sz="1400" dirty="0" smtClean="0"/>
              <a:t>kialakuló agyburok-és/vagy 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800000"/>
              </a:buClr>
              <a:buNone/>
              <a:defRPr/>
            </a:pPr>
            <a:r>
              <a:rPr lang="hu-HU" altLang="hu-HU" sz="1400" dirty="0" smtClean="0"/>
              <a:t>       agyvelőgyulladás </a:t>
            </a:r>
            <a:r>
              <a:rPr lang="hu-HU" altLang="hu-HU" sz="1400" dirty="0"/>
              <a:t>vagy Lyme-kór miatti </a:t>
            </a:r>
            <a:r>
              <a:rPr lang="hu-HU" altLang="hu-HU" sz="1400" b="1" u="sng" dirty="0" smtClean="0"/>
              <a:t>halál</a:t>
            </a:r>
            <a:r>
              <a:rPr lang="hu-HU" altLang="hu-HU" sz="1400" b="1" dirty="0" smtClean="0"/>
              <a:t> </a:t>
            </a:r>
            <a:r>
              <a:rPr lang="hu-HU" altLang="hu-HU" sz="1400" dirty="0" smtClean="0"/>
              <a:t>esetén </a:t>
            </a:r>
            <a:r>
              <a:rPr lang="hu-HU" altLang="hu-HU" sz="1400" dirty="0"/>
              <a:t>a feltételben </a:t>
            </a:r>
            <a:r>
              <a:rPr lang="hu-HU" altLang="hu-HU" sz="1400" dirty="0" smtClean="0"/>
              <a:t>meghatározott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800000"/>
              </a:buClr>
              <a:buNone/>
              <a:defRPr/>
            </a:pPr>
            <a:r>
              <a:rPr lang="hu-HU" altLang="hu-HU" sz="1400" dirty="0"/>
              <a:t> </a:t>
            </a:r>
            <a:r>
              <a:rPr lang="hu-HU" altLang="hu-HU" sz="1400" dirty="0" smtClean="0"/>
              <a:t>      </a:t>
            </a:r>
            <a:r>
              <a:rPr lang="hu-HU" altLang="hu-HU" sz="1400" dirty="0"/>
              <a:t>biztosítási összeget </a:t>
            </a:r>
            <a:r>
              <a:rPr lang="hu-HU" altLang="hu-HU" sz="1400" dirty="0" smtClean="0"/>
              <a:t>téríti, szerződésenként </a:t>
            </a:r>
            <a:r>
              <a:rPr lang="hu-HU" altLang="hu-HU" sz="1400" dirty="0" err="1"/>
              <a:t>max</a:t>
            </a:r>
            <a:r>
              <a:rPr lang="hu-HU" altLang="hu-HU" sz="1400" dirty="0"/>
              <a:t> 1 alkalommal</a:t>
            </a:r>
          </a:p>
          <a:p>
            <a:pPr lvl="2" eaLnBrk="1" hangingPunct="1">
              <a:spcBef>
                <a:spcPts val="575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altLang="hu-HU" sz="1400" b="1" dirty="0"/>
              <a:t>Biztosítási összeg: </a:t>
            </a:r>
            <a:r>
              <a:rPr lang="hu-HU" altLang="hu-HU" sz="1400" b="1" dirty="0" smtClean="0"/>
              <a:t>	                  </a:t>
            </a:r>
            <a:r>
              <a:rPr lang="hu-HU" altLang="hu-HU" sz="1050" b="1" dirty="0" smtClean="0"/>
              <a:t>  </a:t>
            </a:r>
            <a:r>
              <a:rPr lang="hu-HU" altLang="hu-HU" sz="1400" b="1" dirty="0" smtClean="0"/>
              <a:t>1 </a:t>
            </a:r>
            <a:r>
              <a:rPr lang="hu-HU" altLang="hu-HU" sz="1400" b="1" dirty="0"/>
              <a:t>000 </a:t>
            </a:r>
            <a:r>
              <a:rPr lang="hu-HU" altLang="hu-HU" sz="1400" b="1" dirty="0" err="1"/>
              <a:t>000</a:t>
            </a:r>
            <a:r>
              <a:rPr lang="hu-HU" altLang="hu-HU" sz="1400" b="1" dirty="0"/>
              <a:t> </a:t>
            </a:r>
            <a:r>
              <a:rPr lang="hu-HU" altLang="hu-HU" sz="1400" b="1" dirty="0" smtClean="0"/>
              <a:t>Ft</a:t>
            </a:r>
            <a:endParaRPr lang="hu-HU" altLang="hu-HU" sz="1400" b="1" dirty="0"/>
          </a:p>
          <a:p>
            <a:pPr marL="400050" lvl="1" indent="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None/>
              <a:defRPr/>
            </a:pPr>
            <a:r>
              <a:rPr lang="hu-HU" altLang="hu-HU" sz="1400" u="sng" dirty="0" smtClean="0"/>
              <a:t>Agyburok- </a:t>
            </a:r>
            <a:r>
              <a:rPr lang="hu-HU" altLang="hu-HU" sz="1400" u="sng" dirty="0"/>
              <a:t>és/vagy agyvelőgyulladás:</a:t>
            </a:r>
            <a:r>
              <a:rPr lang="hu-HU" altLang="hu-HU" sz="1400" dirty="0"/>
              <a:t> a betegséget szerológiai módszerrel kimutatták, és az legkorábban 15 nappal a </a:t>
            </a:r>
            <a:r>
              <a:rPr lang="hu-HU" altLang="hu-HU" sz="1400" dirty="0" smtClean="0"/>
              <a:t>kockázatviselés </a:t>
            </a:r>
            <a:r>
              <a:rPr lang="hu-HU" altLang="hu-HU" sz="1400" dirty="0"/>
              <a:t>kezdete után, legkésőbb pedig 15 nappal annak befejeződése után jelentkezik.</a:t>
            </a:r>
          </a:p>
          <a:p>
            <a:pPr marL="400050" lvl="1" indent="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None/>
              <a:defRPr/>
            </a:pPr>
            <a:r>
              <a:rPr lang="hu-HU" altLang="hu-HU" sz="1400" b="1" u="sng" dirty="0"/>
              <a:t>Lyme-kór</a:t>
            </a:r>
            <a:r>
              <a:rPr lang="hu-HU" altLang="hu-HU" sz="1400" u="sng" dirty="0"/>
              <a:t>:</a:t>
            </a:r>
            <a:r>
              <a:rPr lang="hu-HU" altLang="hu-HU" sz="1400" dirty="0"/>
              <a:t> a betegséget szerológiai módszerrel kimutatták, és a betegségre jellemző bőrelváltozás </a:t>
            </a:r>
            <a:r>
              <a:rPr lang="hu-HU" altLang="hu-HU" sz="1400" dirty="0" err="1" smtClean="0"/>
              <a:t>legko-rábban</a:t>
            </a:r>
            <a:r>
              <a:rPr lang="hu-HU" altLang="hu-HU" sz="1400" dirty="0" smtClean="0"/>
              <a:t> </a:t>
            </a:r>
            <a:r>
              <a:rPr lang="hu-HU" altLang="hu-HU" sz="1400" dirty="0"/>
              <a:t>2 nappal a </a:t>
            </a:r>
            <a:r>
              <a:rPr lang="hu-HU" altLang="hu-HU" sz="1400" dirty="0" smtClean="0"/>
              <a:t>kockázatviselés </a:t>
            </a:r>
            <a:r>
              <a:rPr lang="hu-HU" altLang="hu-HU" sz="1400" dirty="0"/>
              <a:t>kezdete után, legkésőbb pedig 15 nappal annak befejeződése után </a:t>
            </a:r>
            <a:r>
              <a:rPr lang="hu-HU" altLang="hu-HU" sz="1400" dirty="0" err="1" smtClean="0"/>
              <a:t>jelent-kezik</a:t>
            </a:r>
            <a:r>
              <a:rPr lang="hu-HU" altLang="hu-HU" sz="1400" dirty="0"/>
              <a:t>. A jellegzetes </a:t>
            </a:r>
            <a:r>
              <a:rPr lang="hu-HU" altLang="hu-HU" sz="1400" dirty="0" smtClean="0"/>
              <a:t>bőrtünet nélkül </a:t>
            </a:r>
            <a:r>
              <a:rPr lang="hu-HU" altLang="hu-HU" sz="1400" dirty="0"/>
              <a:t>kialakult esetekben a lappangási idő legkésőbbi dátumára vonatkozó </a:t>
            </a:r>
            <a:r>
              <a:rPr lang="hu-HU" altLang="hu-HU" sz="1400" dirty="0" err="1" smtClean="0"/>
              <a:t>kor-látozás</a:t>
            </a:r>
            <a:r>
              <a:rPr lang="hu-HU" altLang="hu-HU" sz="1400" dirty="0" smtClean="0"/>
              <a:t> </a:t>
            </a:r>
            <a:r>
              <a:rPr lang="hu-HU" altLang="hu-HU" sz="1400" dirty="0"/>
              <a:t>nincs, de a </a:t>
            </a:r>
            <a:r>
              <a:rPr lang="hu-HU" altLang="hu-HU" sz="1400" dirty="0" smtClean="0"/>
              <a:t>szerológiai vizsgálat </a:t>
            </a:r>
            <a:r>
              <a:rPr lang="hu-HU" altLang="hu-HU" sz="1400" dirty="0"/>
              <a:t>elrendelésének dátuma nem lehet </a:t>
            </a:r>
            <a:r>
              <a:rPr lang="hu-HU" altLang="hu-HU" sz="1400" dirty="0" smtClean="0"/>
              <a:t>későbbi, mint </a:t>
            </a:r>
            <a:r>
              <a:rPr lang="hu-HU" altLang="hu-HU" sz="1400" dirty="0"/>
              <a:t>a kockázatviselési időszak utolsó napja</a:t>
            </a:r>
            <a:r>
              <a:rPr lang="hu-HU" altLang="hu-HU" sz="1400" dirty="0" smtClean="0"/>
              <a:t>.</a:t>
            </a:r>
          </a:p>
          <a:p>
            <a:pPr marL="400050" lvl="1" indent="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None/>
              <a:defRPr/>
            </a:pPr>
            <a:r>
              <a:rPr lang="hu-HU" altLang="hu-HU" sz="1400" b="1" u="sng" dirty="0"/>
              <a:t>Bénulás</a:t>
            </a:r>
            <a:r>
              <a:rPr lang="hu-HU" altLang="hu-HU" sz="1400" u="sng" dirty="0"/>
              <a:t>: </a:t>
            </a:r>
            <a:r>
              <a:rPr lang="hu-HU" altLang="hu-HU" sz="1400" dirty="0"/>
              <a:t>A kockázatviselés tartama alatt bekövetkezett kullancscsípés </a:t>
            </a:r>
            <a:r>
              <a:rPr lang="hu-HU" altLang="hu-HU" sz="1400" dirty="0" smtClean="0"/>
              <a:t>által okozott </a:t>
            </a:r>
            <a:r>
              <a:rPr lang="hu-HU" altLang="hu-HU" sz="1400" dirty="0"/>
              <a:t>agyburok és/vagy agyvelőgyulladás vagy Lyme-kór</a:t>
            </a:r>
            <a:r>
              <a:rPr lang="hu-HU" altLang="hu-HU" sz="1400" dirty="0" smtClean="0"/>
              <a:t>, melynek </a:t>
            </a:r>
            <a:r>
              <a:rPr lang="hu-HU" altLang="hu-HU" sz="1400" dirty="0"/>
              <a:t>következtében a kezelés befejezését követően legalább</a:t>
            </a:r>
            <a:br>
              <a:rPr lang="hu-HU" altLang="hu-HU" sz="1400" dirty="0"/>
            </a:br>
            <a:r>
              <a:rPr lang="hu-HU" altLang="hu-HU" sz="1400" dirty="0"/>
              <a:t>egy hónappal maradandó idegrendszeri károsodás (érző- </a:t>
            </a:r>
            <a:r>
              <a:rPr lang="hu-HU" altLang="hu-HU" sz="1400" dirty="0" smtClean="0"/>
              <a:t>vagy mozgatóideg </a:t>
            </a:r>
            <a:r>
              <a:rPr lang="hu-HU" altLang="hu-HU" sz="1400" dirty="0"/>
              <a:t>károsodás) maradt vissza</a:t>
            </a:r>
            <a:r>
              <a:rPr lang="hu-HU" altLang="hu-HU" sz="1400" dirty="0" smtClean="0"/>
              <a:t>.      </a:t>
            </a:r>
            <a:r>
              <a:rPr lang="hu-HU" altLang="hu-HU" sz="1400" b="1" dirty="0" smtClean="0"/>
              <a:t>(Csak Plus, Extra és Gyerek módozat esetén)</a:t>
            </a:r>
            <a:endParaRPr lang="hu-HU" altLang="hu-HU" sz="1400" b="1" dirty="0"/>
          </a:p>
          <a:p>
            <a:pPr marL="400050" lvl="1" indent="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None/>
              <a:defRPr/>
            </a:pPr>
            <a:endParaRPr lang="hu-HU" altLang="hu-HU" sz="1400" dirty="0"/>
          </a:p>
          <a:p>
            <a:pPr marL="400050" lvl="1" indent="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None/>
              <a:defRPr/>
            </a:pPr>
            <a:r>
              <a:rPr lang="hu-HU" altLang="hu-HU" sz="2000" b="1" dirty="0" smtClean="0">
                <a:solidFill>
                  <a:srgbClr val="000000"/>
                </a:solidFill>
              </a:rPr>
              <a:t/>
            </a:r>
            <a:br>
              <a:rPr lang="hu-HU" altLang="hu-HU" sz="2000" b="1" dirty="0" smtClean="0">
                <a:solidFill>
                  <a:srgbClr val="000000"/>
                </a:solidFill>
              </a:rPr>
            </a:br>
            <a:endParaRPr lang="hu-HU" altLang="hu-HU" sz="14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dirty="0" smtClean="0"/>
              <a:t>Szolgáltatások II.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250825" y="981075"/>
            <a:ext cx="8893175" cy="5616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 smtClean="0"/>
              <a:t>Baleseti kórházi napidíj</a:t>
            </a:r>
            <a:br>
              <a:rPr lang="hu-HU" altLang="hu-HU" sz="1600" b="1" dirty="0" smtClean="0"/>
            </a:br>
            <a:r>
              <a:rPr lang="hu-HU" altLang="hu-HU" sz="400" b="1" dirty="0" smtClean="0"/>
              <a:t/>
            </a:r>
            <a:br>
              <a:rPr lang="hu-HU" altLang="hu-HU" sz="400" b="1" dirty="0" smtClean="0"/>
            </a:br>
            <a:r>
              <a:rPr lang="hu-HU" altLang="hu-HU" sz="1400" dirty="0" smtClean="0"/>
              <a:t>A kockázatviselés tartama alatt bekövetkezett baleset, melynek következtében a biztosított folyamatos kórházi fekvőbeteg-ellátásban részesül, amennyiben az orvosilag indokolt.</a:t>
            </a:r>
            <a:br>
              <a:rPr lang="hu-HU" altLang="hu-HU" sz="1400" dirty="0" smtClean="0"/>
            </a:br>
            <a:r>
              <a:rPr lang="hu-HU" altLang="hu-HU" sz="1400" dirty="0" smtClean="0"/>
              <a:t>Kórházi fekvőbeteg-ellátásban részesül az a személy, akit orvosi ellátás igénybevétele céljából a kórházba több napra szólóan úgy vesznek fel, hogy a kórházi felvétel és elbocsátás napja között minden éjszakát a kórházban tölt</a:t>
            </a:r>
            <a:br>
              <a:rPr lang="hu-HU" altLang="hu-HU" sz="1400" dirty="0" smtClean="0"/>
            </a:br>
            <a:r>
              <a:rPr lang="hu-HU" altLang="hu-HU" sz="1400" dirty="0" smtClean="0"/>
              <a:t>az orvosi ellátással összefüggésben. A kórházi felvétel több napra</a:t>
            </a:r>
            <a:br>
              <a:rPr lang="hu-HU" altLang="hu-HU" sz="1400" dirty="0" smtClean="0"/>
            </a:br>
            <a:r>
              <a:rPr lang="hu-HU" altLang="hu-HU" sz="1400" dirty="0" smtClean="0"/>
              <a:t>szól, ha a kórházból való elbocsátás későbbi napon történt, mint a</a:t>
            </a:r>
            <a:br>
              <a:rPr lang="hu-HU" altLang="hu-HU" sz="1400" dirty="0" smtClean="0"/>
            </a:br>
            <a:r>
              <a:rPr lang="hu-HU" altLang="hu-HU" sz="1400" dirty="0" smtClean="0"/>
              <a:t>kórházi felvétel. A kórházi fekvőbeteg-ellátás esetén a biztosító</a:t>
            </a:r>
            <a:br>
              <a:rPr lang="hu-HU" altLang="hu-HU" sz="1400" dirty="0" smtClean="0"/>
            </a:br>
            <a:r>
              <a:rPr lang="hu-HU" altLang="hu-HU" sz="1400" dirty="0" smtClean="0"/>
              <a:t>szolgáltatása szempontjából a kórházi ellátás első napja a kórházi</a:t>
            </a:r>
            <a:br>
              <a:rPr lang="hu-HU" altLang="hu-HU" sz="1400" dirty="0" smtClean="0"/>
            </a:br>
            <a:r>
              <a:rPr lang="hu-HU" altLang="hu-HU" sz="1400" dirty="0" smtClean="0"/>
              <a:t>felvétel napja, a kórházi ellátás utolsó napja a kórházból történő</a:t>
            </a:r>
            <a:br>
              <a:rPr lang="hu-HU" altLang="hu-HU" sz="1400" dirty="0" smtClean="0"/>
            </a:br>
            <a:r>
              <a:rPr lang="hu-HU" altLang="hu-HU" sz="1400" dirty="0" smtClean="0"/>
              <a:t>elbocsátás napja.</a:t>
            </a:r>
          </a:p>
          <a:p>
            <a:pPr lvl="1" eaLnBrk="1" hangingPunct="1"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 smtClean="0">
                <a:solidFill>
                  <a:srgbClr val="000000"/>
                </a:solidFill>
              </a:rPr>
              <a:t>Baleseti kórházi extra napidíj intenzív osztályon</a:t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1600" b="1" dirty="0" smtClean="0">
                <a:solidFill>
                  <a:srgbClr val="000000"/>
                </a:solidFill>
              </a:rPr>
              <a:t>történő ellátás esetén</a:t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400" b="1" dirty="0" smtClean="0">
                <a:solidFill>
                  <a:srgbClr val="000000"/>
                </a:solidFill>
              </a:rPr>
              <a:t/>
            </a:r>
            <a:br>
              <a:rPr lang="hu-HU" altLang="hu-HU" sz="400" b="1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Amennyiben a biztosított kórházi fekvőbeteg-ellátása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az adott kórház intenzív ellátást biztosító osztályán történik,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az intenzív osztályon történő ellátás napjaira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a biztosító a biztosítási összeg dupláját téríti meg.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400" dirty="0" smtClean="0">
                <a:solidFill>
                  <a:srgbClr val="000000"/>
                </a:solidFill>
              </a:rPr>
              <a:t>(pl. Extra csomag esetén 10 000 Ft + 10 000 Ft-ot)</a:t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endParaRPr lang="hu-HU" altLang="hu-HU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 smtClean="0">
                <a:solidFill>
                  <a:srgbClr val="000000"/>
                </a:solidFill>
              </a:rPr>
              <a:t>Baleseti műtéti térítés</a:t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400" b="1" dirty="0" smtClean="0">
                <a:solidFill>
                  <a:srgbClr val="000000"/>
                </a:solidFill>
              </a:rPr>
              <a:t/>
            </a:r>
            <a:br>
              <a:rPr lang="hu-HU" altLang="hu-HU" sz="400" b="1" dirty="0" smtClean="0">
                <a:solidFill>
                  <a:srgbClr val="000000"/>
                </a:solidFill>
              </a:rPr>
            </a:br>
            <a:r>
              <a:rPr lang="hu-HU" altLang="hu-HU" sz="1400" dirty="0" smtClean="0"/>
              <a:t>A kockázatviselés tartama alatt bekövetkezett</a:t>
            </a:r>
            <a:br>
              <a:rPr lang="hu-HU" altLang="hu-HU" sz="1400" dirty="0" smtClean="0"/>
            </a:br>
            <a:r>
              <a:rPr lang="hu-HU" altLang="hu-HU" sz="1400" dirty="0" smtClean="0"/>
              <a:t>baleset, mely következtében a biztosított</a:t>
            </a:r>
            <a:br>
              <a:rPr lang="hu-HU" altLang="hu-HU" sz="1400" dirty="0" smtClean="0"/>
            </a:br>
            <a:r>
              <a:rPr lang="hu-HU" altLang="hu-HU" sz="1400" dirty="0" smtClean="0"/>
              <a:t>műtétre szorul, amennyiben az orvosilag szükséges.</a:t>
            </a:r>
            <a:br>
              <a:rPr lang="hu-HU" altLang="hu-HU" sz="1400" dirty="0" smtClean="0"/>
            </a:br>
            <a:r>
              <a:rPr lang="hu-HU" altLang="hu-HU" sz="1400" dirty="0" smtClean="0"/>
              <a:t>(a műtét súlyosságától függően a BÖ 0-100%-a fizethető ki)</a:t>
            </a:r>
          </a:p>
        </p:txBody>
      </p:sp>
      <p:pic>
        <p:nvPicPr>
          <p:cNvPr id="23556" name="Picture 4" descr="D:\DATA\Y069601\Desktop\cuccok\oktatási képek\baleset\oper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957" y="4725144"/>
            <a:ext cx="3224406" cy="19133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D:\DATA\Y069601\Desktop\cuccok\oktatási képek\baleset\intensive_ca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957" y="2276873"/>
            <a:ext cx="3224406" cy="21496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dirty="0" smtClean="0"/>
              <a:t>Szolgáltatások III.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250825" y="836712"/>
            <a:ext cx="8893175" cy="590465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>
                <a:solidFill>
                  <a:srgbClr val="000000"/>
                </a:solidFill>
              </a:rPr>
              <a:t>Baleseti költségtérítés (mentési-, szállítási-, gyógyászati segédeszköz költség)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/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400" b="1" dirty="0" smtClean="0">
                <a:solidFill>
                  <a:srgbClr val="000000"/>
                </a:solidFill>
              </a:rPr>
              <a:t/>
            </a:r>
            <a:br>
              <a:rPr lang="hu-HU" altLang="hu-HU" sz="4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/>
              <a:t>Megtérülnek a kockázatviselés tartama alatt a biztosítottnak a bekövetkezett baleset kapcsán felmerült, költségei a hatályos biztosítási összeg figyelembevételével.</a:t>
            </a:r>
            <a:r>
              <a:rPr lang="hu-HU" altLang="hu-HU" sz="1600" dirty="0" smtClean="0">
                <a:solidFill>
                  <a:srgbClr val="000000"/>
                </a:solidFill>
              </a:rPr>
              <a:t/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Baleseti költségnek minősül a balesettel kapcsolatos, Magyarországon kiállított számlával igazolt:</a:t>
            </a: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endParaRPr lang="hu-HU" altLang="hu-HU" sz="4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>
                <a:solidFill>
                  <a:srgbClr val="000000"/>
                </a:solidFill>
              </a:rPr>
              <a:t>Mentési költség</a:t>
            </a:r>
            <a:r>
              <a:rPr lang="hu-HU" altLang="hu-HU" sz="1600" dirty="0" smtClean="0">
                <a:solidFill>
                  <a:srgbClr val="000000"/>
                </a:solidFill>
              </a:rPr>
              <a:t>,</a:t>
            </a: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amely akkor válik szükségessé, ha a biztosított balesetet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szenvedett és ennek következtében sérülten mentésre szorul,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vagy baleset következtében meghal, és holtteste csak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mentéssel hozzáférhető.</a:t>
            </a: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endParaRPr lang="hu-HU" altLang="hu-HU" sz="300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>
                <a:solidFill>
                  <a:srgbClr val="000000"/>
                </a:solidFill>
              </a:rPr>
              <a:t>Szállítási költség</a:t>
            </a:r>
            <a:r>
              <a:rPr lang="hu-HU" altLang="hu-HU" sz="1600" dirty="0" smtClean="0">
                <a:solidFill>
                  <a:srgbClr val="000000"/>
                </a:solidFill>
              </a:rPr>
              <a:t>,</a:t>
            </a: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r>
              <a:rPr lang="hu-HU" altLang="hu-HU" sz="1600" dirty="0">
                <a:solidFill>
                  <a:srgbClr val="000000"/>
                </a:solidFill>
              </a:rPr>
              <a:t>amely akkor merül fel, ha a balesetet szenvedett biztosítottat</a:t>
            </a:r>
          </a:p>
          <a:p>
            <a:pPr lvl="2" eaLnBrk="1" hangingPunct="1">
              <a:spcBef>
                <a:spcPct val="0"/>
              </a:spcBef>
              <a:buClr>
                <a:srgbClr val="800000"/>
              </a:buClr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a </a:t>
            </a:r>
            <a:r>
              <a:rPr lang="hu-HU" altLang="hu-HU" sz="1600" dirty="0">
                <a:solidFill>
                  <a:srgbClr val="000000"/>
                </a:solidFill>
              </a:rPr>
              <a:t>baleset helyszínéről a kezelésre alkalmas legközelebbi </a:t>
            </a:r>
            <a:r>
              <a:rPr lang="hu-HU" altLang="hu-HU" sz="1600" dirty="0" smtClean="0">
                <a:solidFill>
                  <a:srgbClr val="000000"/>
                </a:solidFill>
              </a:rPr>
              <a:t>kór-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házba vagy orvoshoz,</a:t>
            </a:r>
          </a:p>
          <a:p>
            <a:pPr lvl="2" eaLnBrk="1" hangingPunct="1">
              <a:spcBef>
                <a:spcPct val="0"/>
              </a:spcBef>
              <a:buClr>
                <a:srgbClr val="800000"/>
              </a:buClr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valamint </a:t>
            </a:r>
            <a:r>
              <a:rPr lang="hu-HU" altLang="hu-HU" sz="1600" dirty="0">
                <a:solidFill>
                  <a:srgbClr val="000000"/>
                </a:solidFill>
              </a:rPr>
              <a:t>egy alkalommal orvosi </a:t>
            </a:r>
            <a:r>
              <a:rPr lang="hu-HU" altLang="hu-HU" sz="1600" dirty="0" smtClean="0">
                <a:solidFill>
                  <a:srgbClr val="000000"/>
                </a:solidFill>
              </a:rPr>
              <a:t>javaslatra az egészségügyi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szolgáltatótól hazaszállítják, vagy</a:t>
            </a:r>
          </a:p>
          <a:p>
            <a:pPr lvl="2" eaLnBrk="1" hangingPunct="1">
              <a:spcBef>
                <a:spcPct val="0"/>
              </a:spcBef>
              <a:buClr>
                <a:srgbClr val="800000"/>
              </a:buClr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a </a:t>
            </a:r>
            <a:r>
              <a:rPr lang="hu-HU" altLang="hu-HU" sz="1600" dirty="0">
                <a:solidFill>
                  <a:srgbClr val="000000"/>
                </a:solidFill>
              </a:rPr>
              <a:t>biztosított </a:t>
            </a:r>
            <a:r>
              <a:rPr lang="hu-HU" altLang="hu-HU" sz="1600" dirty="0" smtClean="0">
                <a:solidFill>
                  <a:srgbClr val="000000"/>
                </a:solidFill>
              </a:rPr>
              <a:t>a baleset </a:t>
            </a:r>
            <a:r>
              <a:rPr lang="hu-HU" altLang="hu-HU" sz="1600" dirty="0">
                <a:solidFill>
                  <a:srgbClr val="000000"/>
                </a:solidFill>
              </a:rPr>
              <a:t>következtében </a:t>
            </a:r>
            <a:r>
              <a:rPr lang="hu-HU" altLang="hu-HU" sz="1600" dirty="0" smtClean="0">
                <a:solidFill>
                  <a:srgbClr val="000000"/>
                </a:solidFill>
              </a:rPr>
              <a:t>meghal </a:t>
            </a:r>
            <a:r>
              <a:rPr lang="hu-HU" altLang="hu-HU" sz="1600" dirty="0">
                <a:solidFill>
                  <a:srgbClr val="000000"/>
                </a:solidFill>
              </a:rPr>
              <a:t>és holttestét </a:t>
            </a:r>
            <a:r>
              <a:rPr lang="hu-HU" altLang="hu-HU" sz="1600" dirty="0" smtClean="0">
                <a:solidFill>
                  <a:srgbClr val="000000"/>
                </a:solidFill>
              </a:rPr>
              <a:t>a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baleset helyszínéről elszállítják.</a:t>
            </a:r>
            <a:endParaRPr lang="hu-HU" altLang="hu-HU" sz="1600" dirty="0">
              <a:solidFill>
                <a:srgbClr val="000000"/>
              </a:solidFill>
            </a:endParaRPr>
          </a:p>
          <a:p>
            <a:pPr marL="914400" lvl="2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i="1" dirty="0" smtClean="0">
                <a:solidFill>
                  <a:srgbClr val="000000"/>
                </a:solidFill>
              </a:rPr>
              <a:t>A </a:t>
            </a:r>
            <a:r>
              <a:rPr lang="hu-HU" altLang="hu-HU" sz="1600" i="1" dirty="0">
                <a:solidFill>
                  <a:srgbClr val="000000"/>
                </a:solidFill>
              </a:rPr>
              <a:t>biztosított kötözésre, varratszedésre, egyéb </a:t>
            </a:r>
            <a:r>
              <a:rPr lang="hu-HU" altLang="hu-HU" sz="1600" i="1" dirty="0" smtClean="0">
                <a:solidFill>
                  <a:srgbClr val="000000"/>
                </a:solidFill>
              </a:rPr>
              <a:t>orvosi vizsgálatra</a:t>
            </a:r>
          </a:p>
          <a:p>
            <a:pPr marL="914400" lvl="2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i="1" dirty="0" smtClean="0">
                <a:solidFill>
                  <a:srgbClr val="000000"/>
                </a:solidFill>
              </a:rPr>
              <a:t>történő </a:t>
            </a:r>
            <a:r>
              <a:rPr lang="hu-HU" altLang="hu-HU" sz="1600" i="1" dirty="0">
                <a:solidFill>
                  <a:srgbClr val="000000"/>
                </a:solidFill>
              </a:rPr>
              <a:t>szállítására a biztosító nem nyújt </a:t>
            </a:r>
            <a:r>
              <a:rPr lang="hu-HU" altLang="hu-HU" sz="1600" i="1" dirty="0" smtClean="0">
                <a:solidFill>
                  <a:srgbClr val="000000"/>
                </a:solidFill>
              </a:rPr>
              <a:t>szolgáltatást</a:t>
            </a:r>
            <a:r>
              <a:rPr lang="hu-HU" altLang="hu-HU" sz="1600" i="1" dirty="0">
                <a:solidFill>
                  <a:srgbClr val="000000"/>
                </a:solidFill>
              </a:rPr>
              <a:t>!</a:t>
            </a:r>
            <a:r>
              <a:rPr lang="hu-HU" altLang="hu-HU" sz="1600" i="1" dirty="0" smtClean="0">
                <a:solidFill>
                  <a:srgbClr val="000000"/>
                </a:solidFill>
              </a:rPr>
              <a:t> </a:t>
            </a:r>
            <a:endParaRPr lang="hu-HU" altLang="hu-HU" sz="1400" i="1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>
                <a:solidFill>
                  <a:srgbClr val="000000"/>
                </a:solidFill>
              </a:rPr>
              <a:t>Gyógyászati segédeszközök</a:t>
            </a:r>
            <a:r>
              <a:rPr lang="hu-HU" altLang="hu-HU" sz="1400" b="1" dirty="0" smtClean="0">
                <a:solidFill>
                  <a:srgbClr val="000000"/>
                </a:solidFill>
              </a:rPr>
              <a:t/>
            </a:r>
            <a:br>
              <a:rPr lang="hu-HU" altLang="hu-HU" sz="14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beszerzésének, vagy más, a kezeléshez szükséges eszközök (például kötszer, gyógyszer) szükséges mennyiségben való beszerzésének a költsége.</a:t>
            </a:r>
          </a:p>
        </p:txBody>
      </p:sp>
      <p:pic>
        <p:nvPicPr>
          <p:cNvPr id="65538" name="Picture 2" descr="D:\DATA\Y069601\Desktop\cuccok\oktatási képek\baleset\medical_he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92897"/>
            <a:ext cx="2232248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dirty="0" smtClean="0"/>
              <a:t>Szolgáltatások III.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250825" y="981075"/>
            <a:ext cx="8893175" cy="5616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>
                <a:solidFill>
                  <a:srgbClr val="000000"/>
                </a:solidFill>
              </a:rPr>
              <a:t>Baleseti plasztikai műtéti térítés</a:t>
            </a:r>
            <a:r>
              <a:rPr lang="hu-HU" altLang="hu-HU" sz="2000" b="1" dirty="0">
                <a:solidFill>
                  <a:srgbClr val="000000"/>
                </a:solidFill>
              </a:rPr>
              <a:t/>
            </a:r>
            <a:br>
              <a:rPr lang="hu-HU" altLang="hu-HU" sz="2000" b="1" dirty="0">
                <a:solidFill>
                  <a:srgbClr val="000000"/>
                </a:solidFill>
              </a:rPr>
            </a:br>
            <a:r>
              <a:rPr lang="hu-HU" altLang="hu-HU" sz="600" b="1" dirty="0">
                <a:solidFill>
                  <a:srgbClr val="000000"/>
                </a:solidFill>
              </a:rPr>
              <a:t/>
            </a:r>
            <a:br>
              <a:rPr lang="hu-HU" altLang="hu-HU" sz="600" b="1" dirty="0">
                <a:solidFill>
                  <a:srgbClr val="000000"/>
                </a:solidFill>
              </a:rPr>
            </a:br>
            <a:r>
              <a:rPr lang="hu-HU" altLang="hu-HU" sz="1600" dirty="0"/>
              <a:t>A plasztikai beavatkozás abban az esetben minősül </a:t>
            </a:r>
            <a:r>
              <a:rPr lang="hu-HU" altLang="hu-HU" sz="1600" dirty="0" smtClean="0"/>
              <a:t>biztosítási eseménynek</a:t>
            </a:r>
            <a:r>
              <a:rPr lang="hu-HU" altLang="hu-HU" sz="1600" dirty="0"/>
              <a:t>, ha a plasztikai beavatkozás célja a </a:t>
            </a:r>
            <a:r>
              <a:rPr lang="hu-HU" altLang="hu-HU" sz="1600" dirty="0" smtClean="0"/>
              <a:t>külsődleges formák </a:t>
            </a:r>
            <a:r>
              <a:rPr lang="hu-HU" altLang="hu-HU" sz="1600" dirty="0"/>
              <a:t>(eredeti vagy azt nagyban megközelítő) műtét általi</a:t>
            </a:r>
            <a:br>
              <a:rPr lang="hu-HU" altLang="hu-HU" sz="1600" dirty="0"/>
            </a:br>
            <a:r>
              <a:rPr lang="hu-HU" altLang="hu-HU" sz="1600" dirty="0"/>
              <a:t>visszaállítása. A kizárólag gyógyító-helyreállító </a:t>
            </a:r>
            <a:r>
              <a:rPr lang="hu-HU" altLang="hu-HU" sz="1600" dirty="0" smtClean="0"/>
              <a:t>célzattal elvégzett </a:t>
            </a:r>
            <a:r>
              <a:rPr lang="hu-HU" altLang="hu-HU" sz="1600" dirty="0"/>
              <a:t>műtétek nem tekinthetők biztosítási eseménynek</a:t>
            </a:r>
            <a:r>
              <a:rPr lang="hu-HU" altLang="hu-HU" sz="1600" dirty="0" smtClean="0"/>
              <a:t>.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dirty="0"/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>
                <a:solidFill>
                  <a:srgbClr val="000000"/>
                </a:solidFill>
              </a:rPr>
              <a:t>Baleseti keresőképtelenség a 28. naptól (egyszeri)</a:t>
            </a:r>
            <a:br>
              <a:rPr lang="hu-HU" altLang="hu-HU" sz="1800" b="1" dirty="0">
                <a:solidFill>
                  <a:srgbClr val="000000"/>
                </a:solidFill>
              </a:rPr>
            </a:br>
            <a:r>
              <a:rPr lang="hu-HU" altLang="hu-HU" sz="1600" dirty="0">
                <a:solidFill>
                  <a:srgbClr val="000000"/>
                </a:solidFill>
              </a:rPr>
              <a:t>A kockázatviselés tartama alatt bekövetkezett baleset, </a:t>
            </a:r>
            <a:r>
              <a:rPr lang="hu-HU" altLang="hu-HU" sz="1600" dirty="0" smtClean="0">
                <a:solidFill>
                  <a:srgbClr val="000000"/>
                </a:solidFill>
              </a:rPr>
              <a:t>melynek következtében </a:t>
            </a:r>
            <a:r>
              <a:rPr lang="hu-HU" altLang="hu-HU" sz="1600" dirty="0">
                <a:solidFill>
                  <a:srgbClr val="000000"/>
                </a:solidFill>
              </a:rPr>
              <a:t>a biztosított a baleset napjától számított egy </a:t>
            </a:r>
            <a:r>
              <a:rPr lang="hu-HU" altLang="hu-HU" sz="1600" dirty="0" smtClean="0">
                <a:solidFill>
                  <a:srgbClr val="000000"/>
                </a:solidFill>
              </a:rPr>
              <a:t>éven belül </a:t>
            </a:r>
            <a:r>
              <a:rPr lang="hu-HU" altLang="hu-HU" sz="1600" dirty="0">
                <a:solidFill>
                  <a:srgbClr val="000000"/>
                </a:solidFill>
              </a:rPr>
              <a:t>legalább 28 egymást követő naptári napon a </a:t>
            </a:r>
            <a:r>
              <a:rPr lang="hu-HU" altLang="hu-HU" sz="1600" dirty="0" smtClean="0">
                <a:solidFill>
                  <a:srgbClr val="000000"/>
                </a:solidFill>
              </a:rPr>
              <a:t>hatályos </a:t>
            </a:r>
            <a:r>
              <a:rPr lang="hu-HU" altLang="hu-HU" sz="1600" dirty="0" err="1" smtClean="0">
                <a:solidFill>
                  <a:srgbClr val="000000"/>
                </a:solidFill>
              </a:rPr>
              <a:t>jogszabályok-nak</a:t>
            </a:r>
            <a:r>
              <a:rPr lang="hu-HU" altLang="hu-HU" sz="1600" dirty="0" smtClean="0">
                <a:solidFill>
                  <a:srgbClr val="000000"/>
                </a:solidFill>
              </a:rPr>
              <a:t> </a:t>
            </a:r>
            <a:r>
              <a:rPr lang="hu-HU" altLang="hu-HU" sz="1600" dirty="0">
                <a:solidFill>
                  <a:srgbClr val="000000"/>
                </a:solidFill>
              </a:rPr>
              <a:t>megfelelően, a keresőképtelenség elbírálására </a:t>
            </a:r>
            <a:r>
              <a:rPr lang="hu-HU" altLang="hu-HU" sz="1600" dirty="0" smtClean="0">
                <a:solidFill>
                  <a:srgbClr val="000000"/>
                </a:solidFill>
              </a:rPr>
              <a:t>és igazolására </a:t>
            </a:r>
            <a:r>
              <a:rPr lang="hu-HU" altLang="hu-HU" sz="1600" dirty="0">
                <a:solidFill>
                  <a:srgbClr val="000000"/>
                </a:solidFill>
              </a:rPr>
              <a:t>jogosult orvos által igazoltan, ugyanazon okból (diagnózis</a:t>
            </a:r>
            <a:r>
              <a:rPr lang="hu-HU" altLang="hu-HU" sz="1600" dirty="0" smtClean="0">
                <a:solidFill>
                  <a:srgbClr val="000000"/>
                </a:solidFill>
              </a:rPr>
              <a:t>) kifolyólag</a:t>
            </a:r>
            <a:r>
              <a:rPr lang="hu-HU" altLang="hu-HU" sz="1600" dirty="0">
                <a:solidFill>
                  <a:srgbClr val="000000"/>
                </a:solidFill>
              </a:rPr>
              <a:t>, saját jogon keresőképtelen állományban van, és</a:t>
            </a:r>
            <a:br>
              <a:rPr lang="hu-HU" altLang="hu-HU" sz="1600" dirty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Magyarországon </a:t>
            </a:r>
            <a:r>
              <a:rPr lang="hu-HU" altLang="hu-HU" sz="1600" dirty="0">
                <a:solidFill>
                  <a:srgbClr val="000000"/>
                </a:solidFill>
              </a:rPr>
              <a:t>táppénzt vesz igénybe. </a:t>
            </a:r>
            <a:br>
              <a:rPr lang="hu-HU" altLang="hu-HU" sz="1600" dirty="0">
                <a:solidFill>
                  <a:srgbClr val="000000"/>
                </a:solidFill>
              </a:rPr>
            </a:br>
            <a:r>
              <a:rPr lang="hu-HU" altLang="hu-HU" sz="1600" dirty="0">
                <a:solidFill>
                  <a:srgbClr val="000000"/>
                </a:solidFill>
              </a:rPr>
              <a:t/>
            </a:r>
            <a:br>
              <a:rPr lang="hu-HU" altLang="hu-HU" sz="1600" dirty="0">
                <a:solidFill>
                  <a:srgbClr val="000000"/>
                </a:solidFill>
              </a:rPr>
            </a:br>
            <a:r>
              <a:rPr lang="hu-HU" altLang="hu-HU" sz="1600" dirty="0">
                <a:solidFill>
                  <a:srgbClr val="000000"/>
                </a:solidFill>
              </a:rPr>
              <a:t>Egy balesetből eredően a biztosítási összeg egyszer fizethető ki.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dirty="0"/>
          </a:p>
        </p:txBody>
      </p:sp>
      <p:pic>
        <p:nvPicPr>
          <p:cNvPr id="5" name="Picture 4" descr="D:\DATA\Y069601\Desktop\cuccok\lakásképek\nojob-nomone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1128"/>
            <a:ext cx="2784587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4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</p:spPr>
        <p:txBody>
          <a:bodyPr/>
          <a:lstStyle/>
          <a:p>
            <a:r>
              <a:rPr lang="hu-HU" altLang="hu-HU" dirty="0" smtClean="0"/>
              <a:t>Szolgáltatások IV.</a:t>
            </a: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250825" y="764705"/>
            <a:ext cx="8893175" cy="583294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/>
              <a:t>Gyerek speciális balesetek</a:t>
            </a:r>
            <a:r>
              <a:rPr lang="hu-HU" altLang="hu-HU" sz="1600" b="1" dirty="0" smtClean="0"/>
              <a:t/>
            </a:r>
            <a:br>
              <a:rPr lang="hu-HU" altLang="hu-HU" sz="1600" b="1" dirty="0" smtClean="0"/>
            </a:br>
            <a:r>
              <a:rPr lang="hu-HU" altLang="hu-HU" sz="400" b="1" dirty="0" smtClean="0"/>
              <a:t/>
            </a:r>
            <a:br>
              <a:rPr lang="hu-HU" altLang="hu-HU" sz="400" b="1" dirty="0" smtClean="0"/>
            </a:br>
            <a:r>
              <a:rPr lang="hu-HU" altLang="hu-HU" sz="1600" dirty="0" smtClean="0"/>
              <a:t>A biztosító a szerződésben meghatározott biztosítási esemény bekövetkezése esetén balesetenként a biztosítási esemény időpontjában hatályos kötvényben vagy indexlevélben rögzített biztosítási összeget téríti meg.  A biztosító jelen kockázat alapján egy biztosítási éven belül ugyanazon biztosított részére </a:t>
            </a:r>
            <a:r>
              <a:rPr lang="hu-HU" altLang="hu-HU" sz="1600" b="1" dirty="0" smtClean="0"/>
              <a:t>legfeljebb egy alkalommal </a:t>
            </a:r>
            <a:r>
              <a:rPr lang="hu-HU" altLang="hu-HU" sz="1600" dirty="0" smtClean="0"/>
              <a:t>teljesít szolgáltatást.</a:t>
            </a:r>
            <a:r>
              <a:rPr lang="hu-HU" altLang="hu-HU" sz="1400" dirty="0" smtClean="0"/>
              <a:t/>
            </a:r>
            <a:br>
              <a:rPr lang="hu-HU" altLang="hu-HU" sz="1400" dirty="0" smtClean="0"/>
            </a:br>
            <a:r>
              <a:rPr lang="hu-HU" altLang="hu-HU" sz="400" dirty="0" smtClean="0"/>
              <a:t/>
            </a:r>
            <a:br>
              <a:rPr lang="hu-HU" altLang="hu-HU" sz="400" dirty="0" smtClean="0"/>
            </a:br>
            <a:r>
              <a:rPr lang="hu-HU" altLang="hu-HU" sz="1600" b="1" u="sng" dirty="0" smtClean="0"/>
              <a:t>Biztosítási események: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/>
              <a:t>Szúrt, vágott sérülés</a:t>
            </a:r>
            <a:r>
              <a:rPr lang="hu-HU" altLang="hu-HU" sz="1600" dirty="0" smtClean="0"/>
              <a:t>nek minősül - ha a biztosított orvos által igazolt, orvosi ellátást igénylő, szúrt, vágott sérülést szenved, és ez ín-, vagy idegsérüléssel, vagy ízület megnyitásával jár, továbbá ínsérülés esetén az ín sebészi úton történő egyesítése történik (pl. ínvarrattal), idegsérülés esetén annak ellátása idegvarrattal történik meg.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/>
              <a:t>Állatharapás</a:t>
            </a:r>
            <a:r>
              <a:rPr lang="hu-HU" altLang="hu-HU" sz="1600" dirty="0" smtClean="0"/>
              <a:t>nak minősül az a gerinces állat által a kockázatviselés tartama alatt okozott harapás, amely következtében a bőr folytonossága megszakad, és mely miatt a bőr alapvető sebtisztításán túlmenően varrat, </a:t>
            </a:r>
            <a:r>
              <a:rPr lang="hu-HU" altLang="hu-HU" sz="1600" dirty="0" err="1" smtClean="0"/>
              <a:t>drainezés</a:t>
            </a:r>
            <a:r>
              <a:rPr lang="hu-HU" altLang="hu-HU" sz="1600" dirty="0" smtClean="0"/>
              <a:t>, vagy a roncsolt terület kimetszése is szükséges. 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/>
              <a:t>Áramütés</a:t>
            </a:r>
            <a:r>
              <a:rPr lang="hu-HU" altLang="hu-HU" sz="1600" dirty="0" smtClean="0"/>
              <a:t>nek minősül az a kockázatviselés tartama alatti áramütés, amely következtében haladéktalanul kórházi fekvőbeteg-ellátására kerül sor, és a kórházban tartózkodás időtartama meghaladja a 24 órát. 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b="1" dirty="0" smtClean="0"/>
              <a:t>       Kullancscsípés</a:t>
            </a:r>
            <a:r>
              <a:rPr lang="hu-HU" altLang="hu-HU" sz="1600" dirty="0" smtClean="0"/>
              <a:t> következtében kialakuló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/>
              <a:t>agyburok- és/vagy agyvelőgyulladás</a:t>
            </a:r>
            <a:r>
              <a:rPr lang="hu-HU" altLang="hu-HU" sz="1600" dirty="0" smtClean="0"/>
              <a:t>, ha a betegséget szerológiai módszerrel kimutatták és az legkorábban 15 nappal a kockázatviselés kezdete után, legkésőbb pedig 15 nappal annak befejeződése után jelentkezik.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b="1" dirty="0" smtClean="0"/>
              <a:t>Lyme-kór</a:t>
            </a:r>
            <a:r>
              <a:rPr lang="hu-HU" altLang="hu-HU" sz="1600" dirty="0" smtClean="0"/>
              <a:t>, ha a betegséget szerológiai módszerrel kimutatták és a betegségre jellemző bőrelváltozás legkorábban 2 </a:t>
            </a:r>
            <a:r>
              <a:rPr lang="hu-HU" altLang="hu-HU" sz="1600" dirty="0" err="1" smtClean="0"/>
              <a:t>nappa</a:t>
            </a:r>
            <a:r>
              <a:rPr lang="hu-HU" altLang="hu-HU" sz="1600" dirty="0" smtClean="0"/>
              <a:t> a kockázatviselés kezdete után, legkésőbb pedig 15 nappal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dirty="0"/>
              <a:t> </a:t>
            </a:r>
            <a:r>
              <a:rPr lang="hu-HU" altLang="hu-HU" sz="1600" dirty="0" smtClean="0"/>
              <a:t>     annak befejeződése után jelentkezik.</a:t>
            </a:r>
            <a:endParaRPr lang="hu-HU" altLang="hu-H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hu-HU" altLang="hu-HU" smtClean="0"/>
              <a:t>Kizárások</a:t>
            </a:r>
          </a:p>
        </p:txBody>
      </p:sp>
      <p:pic>
        <p:nvPicPr>
          <p:cNvPr id="26627" name="Picture 5" descr="D:\DATA\Y069601\Desktop\cuccok\lakásképek\deni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052513"/>
            <a:ext cx="25908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36613"/>
            <a:ext cx="8964612" cy="602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500" b="1" dirty="0" smtClean="0"/>
              <a:t>A biztosító kockázatviselése nem terjed ki azokra az eseményekre, amelyek oka részben vagy egészben:</a:t>
            </a:r>
            <a:r>
              <a:rPr lang="hu-HU" altLang="hu-HU" sz="1400" b="1" dirty="0" smtClean="0"/>
              <a:t/>
            </a:r>
            <a:br>
              <a:rPr lang="hu-HU" altLang="hu-HU" sz="1400" b="1" dirty="0" smtClean="0"/>
            </a:br>
            <a:endParaRPr lang="hu-HU" altLang="hu-HU" sz="200" b="1" dirty="0" smtClean="0"/>
          </a:p>
          <a:p>
            <a:pPr lvl="1" eaLnBrk="1" hangingPunct="1">
              <a:spcBef>
                <a:spcPts val="575"/>
              </a:spcBef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ionizáló sugárzás;</a:t>
            </a:r>
          </a:p>
          <a:p>
            <a:pPr lvl="1" eaLnBrk="1" hangingPunct="1">
              <a:lnSpc>
                <a:spcPct val="80000"/>
              </a:lnSpc>
              <a:spcBef>
                <a:spcPts val="575"/>
              </a:spcBef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nukleáris energia;</a:t>
            </a:r>
          </a:p>
          <a:p>
            <a:pPr lvl="1" eaLnBrk="1" hangingPunct="1">
              <a:lnSpc>
                <a:spcPct val="80000"/>
              </a:lnSpc>
              <a:spcBef>
                <a:spcPts val="575"/>
              </a:spcBef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HIV-fertőzés;</a:t>
            </a:r>
          </a:p>
          <a:p>
            <a:pPr lvl="1" eaLnBrk="1" hangingPunct="1">
              <a:lnSpc>
                <a:spcPct val="80000"/>
              </a:lnSpc>
              <a:spcBef>
                <a:spcPts val="575"/>
              </a:spcBef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háború, harci cselekmények, zavargások, tüntetés, felvonulás, terrorcselekmény, stb.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a biztosított olyan betegsége vagy kóros állapota, amely a biztosító kockázatviselése</a:t>
            </a:r>
            <a:br>
              <a:rPr lang="hu-HU" altLang="hu-HU" sz="1200" dirty="0" smtClean="0"/>
            </a:br>
            <a:r>
              <a:rPr lang="hu-HU" altLang="hu-HU" sz="1200" dirty="0" smtClean="0"/>
              <a:t>kezdetét megelőző három évben bizonyíthatóan fennállt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a biztosítottnak a biztosító kockázatviselését megelőzően megállapított maradandó</a:t>
            </a:r>
            <a:br>
              <a:rPr lang="hu-HU" altLang="hu-HU" sz="1200" dirty="0" smtClean="0"/>
            </a:br>
            <a:r>
              <a:rPr lang="hu-HU" altLang="hu-HU" sz="1200" dirty="0" smtClean="0"/>
              <a:t>egészségkárosodása.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az olyan kórházi ápolás, amelyeknek célja nem a biztosított betegségének</a:t>
            </a:r>
            <a:br>
              <a:rPr lang="hu-HU" altLang="hu-HU" sz="1200" dirty="0" smtClean="0"/>
            </a:br>
            <a:r>
              <a:rPr lang="hu-HU" altLang="hu-HU" sz="1200" dirty="0" smtClean="0"/>
              <a:t>megállapítása, egészségi állapota romlásának megakadályozása és egészségének</a:t>
            </a:r>
            <a:br>
              <a:rPr lang="hu-HU" altLang="hu-HU" sz="1200" dirty="0" smtClean="0"/>
            </a:br>
            <a:r>
              <a:rPr lang="hu-HU" altLang="hu-HU" sz="1200" dirty="0" smtClean="0"/>
              <a:t>helyreállítása, így különösen a szűrővizsgálat, a szülőnek a gyermeke miatti kórházi tartózkodása, a biztosítottnak a szülője ápolása miatti kórházi tartózkodása,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a krónikus betegségek rehabilitációja, gondozása (különösen </a:t>
            </a:r>
            <a:r>
              <a:rPr lang="hu-HU" altLang="hu-HU" sz="1200" dirty="0" err="1" smtClean="0"/>
              <a:t>geriátriai</a:t>
            </a:r>
            <a:r>
              <a:rPr lang="hu-HU" altLang="hu-HU" sz="1200" dirty="0" smtClean="0"/>
              <a:t>, gyógypedagógiai, logopédiai ellátás, gyógytorna, fizikoterápia, fürdőkúra, fogyókúra, infúziós keringésjavító vagy infúziós fájdalomcsillapító kezelések), kivéve a krónikus betegségek kórismézésével, a gyógykezelés első beállításával, jelentős akut állapotrosszabbodás elhárításával kapcsolatos kezeléseket,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orvosi végzettséggel és működési engedéllyel nem rendelkező személy által folytatott kezelés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lelki működés zavaraira, pszichiátriai megbetegedésekre</a:t>
            </a:r>
            <a:r>
              <a:rPr lang="hu-HU" altLang="hu-HU" sz="1000" dirty="0" smtClean="0"/>
              <a:t/>
            </a:r>
            <a:br>
              <a:rPr lang="hu-HU" altLang="hu-HU" sz="1000" dirty="0" smtClean="0"/>
            </a:br>
            <a:endParaRPr lang="hu-HU" altLang="hu-HU" sz="1100" dirty="0" smtClean="0"/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500" b="1" dirty="0" smtClean="0"/>
              <a:t>A biztosító kockázatviselése nem terjed ki azokra a biztosítási eseményekre, amelyek okozati összefüggésben vannak a biztosítottnak az alábbiakban meghatározott veszélyes sporttevékenységével:</a:t>
            </a:r>
            <a:r>
              <a:rPr lang="hu-HU" altLang="hu-HU" sz="200" b="1" dirty="0" smtClean="0"/>
              <a:t>	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búvárkodás légzőkészülékkel 40 m alá, félkezes és nyílttengeri vitorlázás, vadvízi evezés, </a:t>
            </a:r>
            <a:r>
              <a:rPr lang="hu-HU" altLang="hu-HU" sz="1200" dirty="0" err="1" smtClean="0"/>
              <a:t>hydrospeed</a:t>
            </a:r>
            <a:r>
              <a:rPr lang="hu-HU" altLang="hu-HU" sz="1200" dirty="0" smtClean="0"/>
              <a:t>, </a:t>
            </a:r>
            <a:r>
              <a:rPr lang="hu-HU" altLang="hu-HU" sz="1200" dirty="0" err="1" smtClean="0"/>
              <a:t>canyoning</a:t>
            </a:r>
            <a:r>
              <a:rPr lang="hu-HU" altLang="hu-HU" sz="1200" dirty="0" smtClean="0"/>
              <a:t>, surf,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hegymászás és sziklamászás az V. foktól, magashegyi expedíció, barlangászat, barlangi expedíció, </a:t>
            </a:r>
            <a:r>
              <a:rPr lang="hu-HU" altLang="hu-HU" sz="1200" dirty="0" err="1" smtClean="0"/>
              <a:t>Bungee</a:t>
            </a:r>
            <a:r>
              <a:rPr lang="hu-HU" altLang="hu-HU" sz="1200" dirty="0" smtClean="0"/>
              <a:t> Jumping, bázisugrás,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autó- motor sportok (pl. </a:t>
            </a:r>
            <a:r>
              <a:rPr lang="hu-HU" altLang="hu-HU" sz="1200" dirty="0" err="1" smtClean="0"/>
              <a:t>auto-crash</a:t>
            </a:r>
            <a:r>
              <a:rPr lang="hu-HU" altLang="hu-HU" sz="1200" dirty="0" smtClean="0"/>
              <a:t> (roncsautó) sport, gokart sport, </a:t>
            </a:r>
            <a:r>
              <a:rPr lang="hu-HU" altLang="hu-HU" sz="1200" dirty="0" err="1" smtClean="0"/>
              <a:t>moto-cross</a:t>
            </a:r>
            <a:r>
              <a:rPr lang="hu-HU" altLang="hu-HU" sz="1200" dirty="0" smtClean="0"/>
              <a:t> </a:t>
            </a:r>
            <a:r>
              <a:rPr lang="hu-HU" altLang="hu-HU" sz="1200" dirty="0" err="1" smtClean="0"/>
              <a:t>sport</a:t>
            </a:r>
            <a:r>
              <a:rPr lang="hu-HU" altLang="hu-HU" sz="1200" dirty="0" smtClean="0"/>
              <a:t>, motorcsónak sport, motor-kerékpár sport, rally, ügyességi versenyek gépkocsival, versenyzés gépkocsival, </a:t>
            </a:r>
            <a:r>
              <a:rPr lang="hu-HU" altLang="hu-HU" sz="1200" dirty="0" err="1" smtClean="0"/>
              <a:t>quad</a:t>
            </a:r>
            <a:r>
              <a:rPr lang="hu-HU" altLang="hu-HU" sz="1200" dirty="0" smtClean="0"/>
              <a:t>), 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1200" dirty="0" smtClean="0"/>
              <a:t>privát-/sportrepülés/repülősportok (pl. paplanrepülés, léghajózás, siklóernyős repülés, motoros vitorlázó repülés,</a:t>
            </a:r>
            <a:br>
              <a:rPr lang="hu-HU" altLang="hu-HU" sz="1200" dirty="0" smtClean="0"/>
            </a:br>
            <a:r>
              <a:rPr lang="hu-HU" altLang="hu-HU" sz="1200" dirty="0" smtClean="0"/>
              <a:t>siklórepülés, sárkány és ultrakönnyű repülés, hőlégballonozás, ejtőernyős ugrás, vitorlázó repülés, műrepülés)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D:\DATA\Y069601\Desktop\cuccok\lakásképek\money-saving-tool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05064"/>
            <a:ext cx="270066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4744"/>
            <a:ext cx="8497888" cy="5112544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altLang="hu-HU" sz="1800" b="1" dirty="0" smtClean="0"/>
              <a:t>A terméken alkalmazott kedvezmények és azok mértéke:</a:t>
            </a:r>
          </a:p>
          <a:p>
            <a:pPr eaLnBrk="1" hangingPunct="1">
              <a:buFontTx/>
              <a:buNone/>
              <a:defRPr/>
            </a:pPr>
            <a:endParaRPr lang="hu-HU" altLang="hu-HU" sz="1800" b="1" dirty="0" smtClean="0"/>
          </a:p>
          <a:p>
            <a:pPr lvl="1" eaLnBrk="1" hangingPunct="1"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1600" dirty="0" smtClean="0"/>
              <a:t>Többszerződéses: érvényes másik élő GT szerződése esetén: </a:t>
            </a:r>
            <a:r>
              <a:rPr lang="hu-HU" altLang="hu-HU" sz="1600" b="1" dirty="0" smtClean="0"/>
              <a:t>10% </a:t>
            </a:r>
          </a:p>
          <a:p>
            <a:pPr lvl="1" eaLnBrk="1" hangingPunct="1"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1600" dirty="0" smtClean="0"/>
              <a:t>3 </a:t>
            </a:r>
            <a:r>
              <a:rPr lang="hu-HU" altLang="hu-HU" sz="1600" dirty="0"/>
              <a:t>éves tartam </a:t>
            </a:r>
            <a:r>
              <a:rPr lang="hu-HU" altLang="hu-HU" sz="1600" dirty="0" smtClean="0"/>
              <a:t>engedmény: mértéke </a:t>
            </a:r>
            <a:r>
              <a:rPr lang="hu-HU" altLang="hu-HU" sz="1600" b="1" dirty="0" smtClean="0"/>
              <a:t>15%</a:t>
            </a:r>
          </a:p>
          <a:p>
            <a:pPr lvl="1" eaLnBrk="1" hangingPunct="1"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1600" dirty="0" smtClean="0"/>
              <a:t>Mennyiségi </a:t>
            </a:r>
            <a:r>
              <a:rPr lang="hu-HU" altLang="hu-HU" sz="1600" dirty="0"/>
              <a:t>kedvezmény: mértéke </a:t>
            </a:r>
            <a:r>
              <a:rPr lang="hu-HU" altLang="hu-HU" sz="1600" b="1" dirty="0" smtClean="0"/>
              <a:t>15%</a:t>
            </a:r>
            <a:r>
              <a:rPr lang="hu-HU" altLang="hu-HU" sz="1600" dirty="0"/>
              <a:t/>
            </a:r>
            <a:br>
              <a:rPr lang="hu-HU" altLang="hu-HU" sz="1600" dirty="0"/>
            </a:br>
            <a:r>
              <a:rPr lang="hu-HU" altLang="hu-HU" sz="1600" dirty="0"/>
              <a:t>a 2</a:t>
            </a:r>
            <a:r>
              <a:rPr lang="hu-HU" altLang="hu-HU" sz="1600" dirty="0" smtClean="0"/>
              <a:t>. (</a:t>
            </a:r>
            <a:r>
              <a:rPr lang="hu-HU" altLang="hu-HU" sz="1600" dirty="0"/>
              <a:t>és minden további) biztosított után jár </a:t>
            </a:r>
            <a:r>
              <a:rPr lang="hu-HU" altLang="hu-HU" sz="1600" dirty="0" smtClean="0"/>
              <a:t>csomagonként (első biztosított nem kapja)</a:t>
            </a:r>
          </a:p>
          <a:p>
            <a:pPr lvl="1" eaLnBrk="1" hangingPunct="1"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1600" dirty="0" smtClean="0"/>
              <a:t>Fizetési ütem/mód kedvezménytábla</a:t>
            </a:r>
            <a:br>
              <a:rPr lang="hu-HU" altLang="hu-HU" sz="1600" dirty="0" smtClean="0"/>
            </a:br>
            <a:r>
              <a:rPr lang="hu-HU" altLang="hu-HU" sz="1600" dirty="0" smtClean="0"/>
              <a:t>Csak úgy lehet fizetési ütemet választani, hogy a fizetendő díj min. 3 000 Ft / </a:t>
            </a:r>
            <a:r>
              <a:rPr lang="hu-HU" altLang="hu-HU" sz="1600" dirty="0" err="1" smtClean="0"/>
              <a:t>fiz.ütem</a:t>
            </a:r>
            <a:r>
              <a:rPr lang="hu-HU" altLang="hu-HU" sz="1600" dirty="0" smtClean="0"/>
              <a:t>!</a:t>
            </a:r>
            <a:endParaRPr lang="hu-HU" altLang="hu-HU" sz="1600" dirty="0"/>
          </a:p>
          <a:p>
            <a:pPr marL="457200" lvl="1" indent="0" eaLnBrk="1" hangingPunct="1"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400" dirty="0" smtClean="0"/>
              <a:t>       </a:t>
            </a:r>
            <a:endParaRPr lang="hu-HU" altLang="hu-HU" sz="1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hu-HU" altLang="hu-HU" sz="1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u-HU" altLang="hu-HU" sz="1400" dirty="0"/>
              <a:t>	</a:t>
            </a:r>
            <a:endParaRPr lang="hu-HU" altLang="hu-HU" sz="1600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hu-HU" altLang="hu-HU" smtClean="0"/>
              <a:t>Kedvezmények / Záradékok</a:t>
            </a: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79427"/>
              </p:ext>
            </p:extLst>
          </p:nvPr>
        </p:nvGraphicFramePr>
        <p:xfrm>
          <a:off x="4932041" y="4005064"/>
          <a:ext cx="3240359" cy="1512168"/>
        </p:xfrm>
        <a:graphic>
          <a:graphicData uri="http://schemas.openxmlformats.org/drawingml/2006/table">
            <a:tbl>
              <a:tblPr/>
              <a:tblGrid>
                <a:gridCol w="718574"/>
                <a:gridCol w="840595"/>
                <a:gridCol w="840595"/>
                <a:gridCol w="840595"/>
              </a:tblGrid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negyedéves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féléves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éves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átutalásos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inkasszós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20079"/>
          </a:xfrm>
        </p:spPr>
        <p:txBody>
          <a:bodyPr/>
          <a:lstStyle/>
          <a:p>
            <a:r>
              <a:rPr lang="hu-HU" dirty="0" smtClean="0"/>
              <a:t>Miért a Genertel?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24936" cy="5472608"/>
          </a:xfrm>
        </p:spPr>
        <p:txBody>
          <a:bodyPr/>
          <a:lstStyle/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A biztosított 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75 éves koráig </a:t>
            </a:r>
            <a:r>
              <a:rPr lang="hu-HU" sz="1600" dirty="0" smtClean="0">
                <a:solidFill>
                  <a:srgbClr val="294072"/>
                </a:solidFill>
                <a:latin typeface="Calibri" panose="020F0502020204030204" pitchFamily="34" charset="0"/>
              </a:rPr>
              <a:t>megköthető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b="1" dirty="0" smtClean="0">
                <a:solidFill>
                  <a:srgbClr val="294072"/>
                </a:solidFill>
                <a:latin typeface="Calibri" panose="020F0502020204030204" pitchFamily="34" charset="0"/>
              </a:rPr>
              <a:t>Maradandó egészségkárosodás </a:t>
            </a:r>
            <a:r>
              <a:rPr lang="hu-HU" sz="1600" dirty="0" smtClean="0">
                <a:solidFill>
                  <a:srgbClr val="294072"/>
                </a:solidFill>
                <a:latin typeface="Calibri" panose="020F0502020204030204" pitchFamily="34" charset="0"/>
              </a:rPr>
              <a:t>szolgáltatás </a:t>
            </a:r>
            <a:r>
              <a:rPr lang="hu-HU" sz="1600" b="1" dirty="0" smtClean="0">
                <a:solidFill>
                  <a:srgbClr val="294072"/>
                </a:solidFill>
                <a:latin typeface="Calibri" panose="020F0502020204030204" pitchFamily="34" charset="0"/>
              </a:rPr>
              <a:t>már 1%-tól térít</a:t>
            </a:r>
            <a:endParaRPr lang="hu-HU" sz="1600" b="1" dirty="0">
              <a:solidFill>
                <a:srgbClr val="294072"/>
              </a:solidFill>
              <a:latin typeface="Calibri" panose="020F0502020204030204" pitchFamily="34" charset="0"/>
            </a:endParaRP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Magas biztosítási összegek a 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Gyerek csomagban</a:t>
            </a:r>
          </a:p>
          <a:p>
            <a:pPr marL="628650" lvl="1" indent="-171450" algn="l">
              <a:lnSpc>
                <a:spcPts val="195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Baleseti halál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 kiegészítő biztosítás már a Gyerek csomagban is elérhető </a:t>
            </a:r>
          </a:p>
          <a:p>
            <a:pPr marL="628650" lvl="1" indent="-171450" algn="l">
              <a:lnSpc>
                <a:spcPts val="195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294072"/>
                </a:solidFill>
                <a:latin typeface="Calibri" panose="020F0502020204030204" pitchFamily="34" charset="0"/>
              </a:rPr>
              <a:t>Akár 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25 éves korig megtartható, azonos díj mellett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A </a:t>
            </a:r>
            <a:r>
              <a:rPr lang="hu-HU" sz="1600" b="1" dirty="0" smtClean="0">
                <a:solidFill>
                  <a:srgbClr val="294072"/>
                </a:solidFill>
                <a:latin typeface="Calibri" panose="020F0502020204030204" pitchFamily="34" charset="0"/>
              </a:rPr>
              <a:t>Kullancsveszély szolgáltatás minden 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csomagban 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elérhető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dirty="0" smtClean="0">
                <a:solidFill>
                  <a:srgbClr val="294072"/>
                </a:solidFill>
                <a:latin typeface="Calibri" panose="020F0502020204030204" pitchFamily="34" charset="0"/>
              </a:rPr>
              <a:t>Új 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kockázatként szerepel a </a:t>
            </a:r>
            <a:r>
              <a:rPr lang="hu-HU" sz="1600" b="1" dirty="0" smtClean="0">
                <a:solidFill>
                  <a:srgbClr val="294072"/>
                </a:solidFill>
                <a:latin typeface="Calibri" panose="020F0502020204030204" pitchFamily="34" charset="0"/>
              </a:rPr>
              <a:t>Temetési költség </a:t>
            </a:r>
            <a:r>
              <a:rPr lang="hu-HU" sz="1600" dirty="0" smtClean="0">
                <a:solidFill>
                  <a:srgbClr val="294072"/>
                </a:solidFill>
                <a:latin typeface="Calibri" panose="020F0502020204030204" pitchFamily="34" charset="0"/>
              </a:rPr>
              <a:t>és a </a:t>
            </a:r>
            <a:r>
              <a:rPr lang="hu-HU" sz="1600" b="1" dirty="0" err="1" smtClean="0">
                <a:solidFill>
                  <a:srgbClr val="294072"/>
                </a:solidFill>
                <a:latin typeface="Calibri" panose="020F0502020204030204" pitchFamily="34" charset="0"/>
              </a:rPr>
              <a:t>Kerekesszékes</a:t>
            </a:r>
            <a:r>
              <a:rPr lang="hu-HU" sz="1600" b="1" dirty="0" smtClean="0">
                <a:solidFill>
                  <a:srgbClr val="294072"/>
                </a:solidFill>
                <a:latin typeface="Calibri" panose="020F0502020204030204" pitchFamily="34" charset="0"/>
              </a:rPr>
              <a:t> 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térítés 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A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 Kórházi napi térítés már az 1. naptól térít </a:t>
            </a:r>
          </a:p>
          <a:p>
            <a:pPr marL="628650" lvl="1" indent="-171450" algn="l">
              <a:lnSpc>
                <a:spcPts val="195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(A kórházi napok számában nincs felső limit)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Rendőrök, tűzoltók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, egyéb veszélyes foglalkozást végzők 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számára is köthető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 </a:t>
            </a:r>
          </a:p>
          <a:p>
            <a:pPr marL="628650" lvl="1" indent="-171450" algn="l">
              <a:lnSpc>
                <a:spcPts val="195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(kizárások nélkül, szolgálat közben is fedezetet nyújt)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Biztosított lehet 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vak és gyengén látó 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ügyfél </a:t>
            </a:r>
            <a:r>
              <a:rPr lang="hu-HU" sz="1600" dirty="0" smtClean="0">
                <a:solidFill>
                  <a:srgbClr val="294072"/>
                </a:solidFill>
                <a:latin typeface="Calibri" panose="020F0502020204030204" pitchFamily="34" charset="0"/>
              </a:rPr>
              <a:t>is</a:t>
            </a:r>
            <a:endParaRPr lang="hu-HU" sz="1600" dirty="0">
              <a:solidFill>
                <a:srgbClr val="294072"/>
              </a:solidFill>
              <a:latin typeface="Calibri" panose="020F0502020204030204" pitchFamily="34" charset="0"/>
            </a:endParaRP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125 cm</a:t>
            </a:r>
            <a:r>
              <a:rPr lang="hu-HU" sz="1600" b="1" baseline="30000" dirty="0">
                <a:solidFill>
                  <a:srgbClr val="294072"/>
                </a:solidFill>
                <a:latin typeface="Calibri" panose="020F0502020204030204" pitchFamily="34" charset="0"/>
              </a:rPr>
              <a:t>3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­-nél nagyobb </a:t>
            </a:r>
            <a:r>
              <a:rPr lang="hu-HU" sz="1600" dirty="0" err="1">
                <a:solidFill>
                  <a:srgbClr val="294072"/>
                </a:solidFill>
                <a:latin typeface="Calibri" panose="020F0502020204030204" pitchFamily="34" charset="0"/>
              </a:rPr>
              <a:t>henge­ru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̋</a:t>
            </a:r>
            <a:r>
              <a:rPr lang="hu-HU" sz="1600" dirty="0" err="1">
                <a:solidFill>
                  <a:srgbClr val="294072"/>
                </a:solidFill>
                <a:latin typeface="Calibri" panose="020F0502020204030204" pitchFamily="34" charset="0"/>
              </a:rPr>
              <a:t>rtartalmu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́ </a:t>
            </a:r>
            <a:r>
              <a:rPr lang="hu-HU" sz="1600" dirty="0" err="1">
                <a:solidFill>
                  <a:srgbClr val="294072"/>
                </a:solidFill>
                <a:latin typeface="Calibri" panose="020F0502020204030204" pitchFamily="34" charset="0"/>
              </a:rPr>
              <a:t>motorkere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́</a:t>
            </a:r>
            <a:r>
              <a:rPr lang="hu-HU" sz="1600" dirty="0" err="1">
                <a:solidFill>
                  <a:srgbClr val="294072"/>
                </a:solidFill>
                <a:latin typeface="Calibri" panose="020F0502020204030204" pitchFamily="34" charset="0"/>
              </a:rPr>
              <a:t>kpa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́</a:t>
            </a:r>
            <a:r>
              <a:rPr lang="hu-HU" sz="1600" dirty="0" err="1">
                <a:solidFill>
                  <a:srgbClr val="294072"/>
                </a:solidFill>
                <a:latin typeface="Calibri" panose="020F0502020204030204" pitchFamily="34" charset="0"/>
              </a:rPr>
              <a:t>rt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 vezetők és utasaik is fedezetbe vonhatók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Az elérhető legszélesebb körű csoportképzés </a:t>
            </a:r>
          </a:p>
          <a:p>
            <a:pPr marL="742950" lvl="1" indent="-285750" algn="l">
              <a:lnSpc>
                <a:spcPts val="195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(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nem </a:t>
            </a:r>
            <a:r>
              <a:rPr lang="hu-HU" sz="1600" b="1" dirty="0" err="1">
                <a:solidFill>
                  <a:srgbClr val="294072"/>
                </a:solidFill>
                <a:latin typeface="Calibri" panose="020F0502020204030204" pitchFamily="34" charset="0"/>
              </a:rPr>
              <a:t>egyenesági</a:t>
            </a: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 rokonok is</a:t>
            </a:r>
            <a:r>
              <a:rPr lang="hu-HU" sz="1600" dirty="0">
                <a:solidFill>
                  <a:srgbClr val="294072"/>
                </a:solidFill>
                <a:latin typeface="Calibri" panose="020F0502020204030204" pitchFamily="34" charset="0"/>
              </a:rPr>
              <a:t> lehetnek egy szerződésben biztosítva)</a:t>
            </a:r>
          </a:p>
          <a:p>
            <a:pPr marL="171450" lvl="0" indent="-171450" algn="l">
              <a:lnSpc>
                <a:spcPts val="195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hu-HU" sz="1600" b="1" dirty="0">
                <a:solidFill>
                  <a:srgbClr val="294072"/>
                </a:solidFill>
                <a:latin typeface="Calibri" panose="020F0502020204030204" pitchFamily="34" charset="0"/>
              </a:rPr>
              <a:t>Papírmentes ajánlatkészítés</a:t>
            </a:r>
            <a:endParaRPr lang="hu-HU" sz="1600" dirty="0">
              <a:solidFill>
                <a:srgbClr val="294072"/>
              </a:solidFill>
              <a:latin typeface="Calibri" panose="020F0502020204030204" pitchFamily="34" charset="0"/>
            </a:endParaRPr>
          </a:p>
          <a:p>
            <a:pPr algn="l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6A1C89-E971-42FA-8390-7631FA7A54C2}" type="datetime1">
              <a:rPr lang="hu-HU" altLang="hu-HU" smtClean="0"/>
              <a:pPr>
                <a:defRPr/>
              </a:pPr>
              <a:t>2021.07.30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99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hu-HU" altLang="hu-HU" smtClean="0"/>
              <a:t>Alapfogalmak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497888" cy="5184775"/>
          </a:xfrm>
        </p:spPr>
        <p:txBody>
          <a:bodyPr/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/>
              <a:t>Szerződő:</a:t>
            </a:r>
            <a:r>
              <a:rPr lang="hu-HU" altLang="hu-HU" sz="1800" dirty="0" smtClean="0"/>
              <a:t> A szerződő egyben biztosított is kivéve, ha nem természetes személy.</a:t>
            </a:r>
            <a:br>
              <a:rPr lang="hu-HU" altLang="hu-HU" sz="1800" dirty="0" smtClean="0"/>
            </a:br>
            <a:r>
              <a:rPr lang="hu-HU" altLang="hu-HU" sz="1800" dirty="0" smtClean="0"/>
              <a:t>A szerződő 18 és 75 év közötti fogyasztó, illetve fogyasztónak nem minősülő személy vagy szervezet lehet. Fogyasztónak minősül a szakmája, önálló foglalkozása vagy üzleti tevékenysége körén kívül eljáró természetes személy.</a:t>
            </a:r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/>
              <a:t>Biztosított:</a:t>
            </a:r>
            <a:r>
              <a:rPr lang="hu-HU" altLang="hu-HU" sz="1800" dirty="0" smtClean="0"/>
              <a:t> az a természetes személy, akit a biztosítási szerződésben biztosítottként neveztek meg, és akinek az életével, egészségi állapotával kapcsolatos eseményekre a szerződés létrejön. Biztosítottként legfeljebb a 75. életévét be nem töltött személy léptethető be a szerződésbe.</a:t>
            </a:r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/>
              <a:t>Kedvezményezett:</a:t>
            </a:r>
            <a:r>
              <a:rPr lang="hu-HU" altLang="hu-HU" sz="1800" dirty="0" smtClean="0"/>
              <a:t> A kedvezményezett az a személy, aki a biztosítási szerződésben meghatározott biztosítási szolgáltatásokra jogosult.</a:t>
            </a:r>
            <a:br>
              <a:rPr lang="hu-HU" altLang="hu-HU" sz="1800" dirty="0" smtClean="0"/>
            </a:br>
            <a:r>
              <a:rPr lang="hu-HU" altLang="hu-HU" sz="1800" dirty="0" smtClean="0"/>
              <a:t>    a) </a:t>
            </a:r>
            <a:r>
              <a:rPr lang="hu-HU" altLang="hu-HU" sz="1800" dirty="0" err="1" smtClean="0"/>
              <a:t>A</a:t>
            </a:r>
            <a:r>
              <a:rPr lang="hu-HU" altLang="hu-HU" sz="1800" dirty="0" smtClean="0"/>
              <a:t> biztosított életében esedékes szolgáltatások kedvezményezettje a biztosított.</a:t>
            </a:r>
            <a:br>
              <a:rPr lang="hu-HU" altLang="hu-HU" sz="1800" dirty="0" smtClean="0"/>
            </a:br>
            <a:r>
              <a:rPr lang="hu-HU" altLang="hu-HU" sz="1800" dirty="0" smtClean="0"/>
              <a:t>    b) A biztosított halála esetén esedékes szolgáltatások kedvezményezettje a biztosított örököse.</a:t>
            </a:r>
          </a:p>
          <a:p>
            <a:pPr marL="0" indent="0" eaLnBrk="1" hangingPunct="1">
              <a:spcBef>
                <a:spcPts val="575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800" dirty="0"/>
              <a:t> </a:t>
            </a:r>
            <a:r>
              <a:rPr lang="hu-HU" altLang="hu-HU" sz="1800" dirty="0" smtClean="0"/>
              <a:t>     Kötéskor ugyan nem jelölhető meg kedvezményezett, a későbbiekben azonban    írásban megteheti azt bármely biztosított.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1340768"/>
            <a:ext cx="8892480" cy="4967958"/>
          </a:xfrm>
        </p:spPr>
        <p:txBody>
          <a:bodyPr/>
          <a:lstStyle/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/>
              <a:t>Biztosítás tartama:</a:t>
            </a:r>
            <a:r>
              <a:rPr lang="hu-HU" altLang="hu-HU" sz="1800" dirty="0" smtClean="0"/>
              <a:t> Határozatlan tartamú. </a:t>
            </a:r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/>
              <a:t>Biztosítási időszak:</a:t>
            </a:r>
            <a:r>
              <a:rPr lang="hu-HU" altLang="hu-HU" sz="1800" dirty="0" smtClean="0"/>
              <a:t> Egy év, a biztosítási évforduló pedig – ellenkező megállapodás hiányában – minden naptári évben a kockázatviselés kezdetét megelőző hónap utolsó napja</a:t>
            </a:r>
            <a:br>
              <a:rPr lang="hu-HU" altLang="hu-HU" sz="1800" dirty="0" smtClean="0"/>
            </a:br>
            <a:r>
              <a:rPr lang="hu-HU" altLang="hu-HU" sz="1800" dirty="0" smtClean="0"/>
              <a:t>(ha a kockázatviselés kezdete: 2017.01.01., az évforduló: 2017.12.31.),</a:t>
            </a:r>
            <a:br>
              <a:rPr lang="hu-HU" altLang="hu-HU" sz="1800" dirty="0" smtClean="0"/>
            </a:br>
            <a:r>
              <a:rPr lang="hu-HU" altLang="hu-HU" sz="1800" dirty="0" smtClean="0"/>
              <a:t>vagy ha a kockázatviselés kezdete nem 1-je, akkor a kockázatviseléssel azonos hónap utolsó napja (ha a kockázatviselés kezdete: 2017.01.02., az évforduló: 2018.01.31.)</a:t>
            </a:r>
            <a:r>
              <a:rPr lang="hu-HU" altLang="hu-HU" sz="1800" dirty="0" smtClean="0">
                <a:solidFill>
                  <a:srgbClr val="FF0000"/>
                </a:solidFill>
              </a:rPr>
              <a:t>.</a:t>
            </a:r>
            <a:endParaRPr lang="hu-HU" altLang="hu-HU" sz="1800" dirty="0" smtClean="0"/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/>
              <a:t>Kockázatviselési kezdet: </a:t>
            </a:r>
            <a:r>
              <a:rPr lang="hu-HU" altLang="hu-HU" sz="1800" dirty="0" smtClean="0"/>
              <a:t>A biztosítási ajánlaton a kockázatviselés (hatálybalépés) kezdeteként megjelölt napon 0 órától veszi kezdetét a biztosítás.</a:t>
            </a:r>
            <a:br>
              <a:rPr lang="hu-HU" altLang="hu-HU" sz="1800" dirty="0" smtClean="0"/>
            </a:br>
            <a:r>
              <a:rPr lang="hu-HU" altLang="hu-HU" sz="1800" dirty="0" smtClean="0"/>
              <a:t>Lehet másnappal induló vagy halasztott kezdetű.</a:t>
            </a:r>
          </a:p>
          <a:p>
            <a:pPr marL="273050" indent="-273050" eaLnBrk="1" hangingPunct="1">
              <a:lnSpc>
                <a:spcPct val="120000"/>
              </a:lnSpc>
              <a:spcBef>
                <a:spcPts val="575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/>
              <a:t>Területi hatály: </a:t>
            </a:r>
            <a:r>
              <a:rPr lang="hu-HU" altLang="hu-HU" sz="1800" dirty="0" smtClean="0"/>
              <a:t>A biztosító kockázatviselése </a:t>
            </a:r>
            <a:r>
              <a:rPr lang="hu-HU" altLang="hu-HU" sz="1800" b="1" dirty="0" smtClean="0"/>
              <a:t>az egész világ</a:t>
            </a:r>
            <a:r>
              <a:rPr lang="hu-HU" altLang="hu-HU" sz="1800" dirty="0" smtClean="0"/>
              <a:t>ra kiterjed</a:t>
            </a:r>
            <a:br>
              <a:rPr lang="hu-HU" altLang="hu-HU" sz="1800" dirty="0" smtClean="0"/>
            </a:br>
            <a:r>
              <a:rPr lang="hu-HU" altLang="hu-HU" sz="1800" dirty="0" smtClean="0"/>
              <a:t>(kivéve Baleseti költségtérítés ahol a területi hatály Magyarország).</a:t>
            </a:r>
          </a:p>
        </p:txBody>
      </p:sp>
      <p:sp>
        <p:nvSpPr>
          <p:cNvPr id="16387" name="AutoShape 6" descr="data:image/jpeg;base64,/9j/4AAQSkZJRgABAQAAAQABAAD/2wCEAAkGBxQPERAUDw8PDxIUFBcREhUUFBUQEBQUFRcXFhUUFBYYHCggGB0nHBYWITEhJSkrLy4vFx8zODMsNygtLisBCgoKDg0OGhAQGiskICQsLiwsLDcsLCwsLCwsLCwsLS0tLCwsLCwsLywsLCwsLSwsLCwsLCwsLCwsLCw0LC0sNP/AABEIAOEA4QMBIgACEQEDEQH/xAAcAAABBQEBAQAAAAAAAAAAAAAAAgMFBgcBBAj/xABNEAABAwICBAkHCAcHAwUAAAABAAIDBBESIQUGMVEHE0FSYXGBkaEUIiMycrGyJCWCg5KzwdEzQmJzk6LwFkNTVFV0tDRj8RWjwsPi/8QAGgEBAQEBAQEBAAAAAAAAAAAAAAEDAgQFBv/EACcRAQEAAgEEAQMEAwAAAAAAAAABAhEDBBIhMUEiUWEFMnHwE4Hh/9oADAMBAAIRAxEAPwDYqmoc1xANhlyDcm/Kn87wH5LlZ67uz3BMqoedWOAJLwAMyTYADeSq/V8IFJEbGqxn/tsMjftNbY9hWba661PrpXRwuIpmGzQP70j+8dvG4brHaoCOHo8brDPl1dR93pf0iZ4d3LbPxP7W46L1zp6ohsVU3Gcgx7eKeT+yHgYuy6mfKn87wH5L574lpyI/rtVv1W1xfTFsdW50sGwSG7pYva5Xs8R0jJXHl37Z9V+k3Cd3Fd/j5/61Xyp3O8B+SPKnc7wH5LzRyBwDmkOaQC0g3BBzBBG0JS2fGP8AlLud4D8keUu53gPyTKED/lLud4BHlLud4BMIQP8AlLud4BHlLud4BMoQPeUu53gEeUu53gEyhA95S7neAR5S7f4BMrqB7yl3O8Ajyl3O8AmUIHvKXb/AI8pdv8AmUIHvKXb/AACPKXb/AACZQge8pdv8Ajyl2/wCaQgd8pdv8AlR1DiRnyjkCYSovWb1j3oJNCEKKiq0+e7s9wVT4QtK+TUMmE2fMeIZbb54OM9HmB2e+ytVcfSO7PcFn/CtRySQQPijdI2ORwkA2ta8AY7ctsNsucplvXht00wvNj3+ts8ooQGgnlz/APKebhdexvZKpKR9QWMjjlc15a3E1rsOEkAuxgWAtne/IprWfVnyYmWma7iy4NLLl7mE5DDe5c0nkOYPQcvJp+ty6jDHOYb9oMxW2E/14Lgkw5OFhyEbO3cmfKcyHXaRtH9filGcbMTTfkyz7FG+tza/cGmlnB76V5u3CZYf2bECRg6Dia4Dk85aCsi4O5GxVl6iSKANjcI2yvbE97n2DQxrjd2Qcbjo3rXLr1ce+3y/JfqMwnUZdn9vy6upN11aPC7dF1xCBSElCBSFy6LoOrqTddQdQuIQdQuLqDqFxBNtuSDqEy6pYNsjB1uAXPLI/wDFj+2380D6XF6zese9Msla71XNPUQU7F6zese9BKIQhRUNpA+kd2e4Lz3T2kT6R3Z7gvPdUQFTIKadsbvNZO4mE/q8ZYudFfkORIHKMh6pXsI/NevSFG2eN0cgyNiDldrmnEx7b7HBwBHSFDU9cbFsli9pLHFuwlpLSQDmASCQsc5ry93T8nfO35j2SRNd6zWu6wD71mOueu+Fz4dH4YwDhknYAHOIyLYiNg5MW08ltpnNetbWwRSQxuInkYWtDc3MDssbj+rle3LdZCxlv69yuE+U5+TX0x17i65PnE5kuNySdpO/tV/1E4RnUTOIrGyTwgji3NIdJEOVtnWxM5QL3GYFxYCgoWjxvpvQ2mYK2PjKaZsrNhtk5p24XtObT0EL33XzDojSs1HKJaaV0Txu9Vw5r27HN6D4HNbZqPr3HpECOQCCqAuWX8yQDa6Inb0tOY6Rmqmlyuu3SLouiF3XbpF126BSEm6454AuSABtJyCBaFE1esEMeQJkP7Oz7Ry7rqHqtZZXeoGxj7Tu85eCC3OdYXJAG85BeCo03CzbIHHc3z/EZKlz1D5Dd73P6yT3bk0gtE+tI/u4ielxA8Bf3rwTaxTO2FjPZbf4rqGXboPXLpKV3rTSdjiB3BeZzidpJ680m6FR1CEIBSWhKt7Z4AJHhplYCMRwkFwBFlGr16H/AOop/wB9H8YUGqoQhRUFpM+ld2e4Ly3T+lD6V/Z8IXluqHLqN01TxiOSV12GNjpC9uEPIa25DrggizRt3Be+6h9cnW0fX/7Wb7tyhLZdx88zVLpXukkN3yOxvPSc+7k6gupqPanUdBCEIBKikcxzXMc5jmkOa5ps5rhmCDyFJQg3/g/1n/8AUabFJYTxERzAZAm12yAcgcO4hw5FZ7rDuCPSHFaQEd7NnjdHbe5g4xp7A1/2lsdbpOOH13edzRm7u5O1Vy910xV10cI9I8N6Nrj1AZqr1usMj8o/RN6M39/J2KJc4kkkkk7ScyURYqzWYnKFlv2nZnsaFC1NW+U3ke5/XsHUNgXmQgWhJui6BSFy6LoFISV1UdQuIQdXUldQduvZoc/KKf8AfR/GF4l7ND/9RT/vo/jCg1ZCEKKrmlj6Z/Z8IXkxJ/TB9M/6PwheO6oexKF12fbR1f8A7eUd7SFK4lX+EKXDo2s6WBv2ntb+KDBo9p6k6mY9vanQVFdXLrqTy9nu/wDKKUhCEHv1fqDFVUz2ktIkaAQbEY/MOfU4rTiVksEmBzXc1wd3EH8FrF1Y5pV126RdduqhV126RddugVdF0m6FAu6Em6LqhaLpN0XQKuu3SboUCl1IXUCl7NDf9RT/AL6P42rw3Xs0MflFP++j+NqDWUIQoqqabd6eT6PwheLEvVp13yiT6PwtXgxKh/EqzwlO+bKr6r7+JWC6rHCY75tqOl0I/wDejQYqOVOx7E0nI1FLSTyJSS5FKQhCDhC1KhlxxRO5zGu72grLlomrsuKmh6G4fskt/BWJUrdF0i67dVyXdF0i67dAu6LpF126Bd0XSLrt0C7oukXXboF3RdJui6BV126TdF1Aq69uhj8ppv30fxtXguvboU/Kab99H8bUGuIQhRVM1gPyiT6PwNUeHL16xu+Uy/R+Bqjg9UegOVX4TH/N03S+L71pU3V1jYm4nHqHKTuCoOvFa6aneXbA5lhyAYx/V0GfcqXGmZJA3aVbtSdVW18bppZHsYHmMNaAHOsGkkuN7DzrWtybVzbp3hhc7qK2uOGRWzaN1EoQ27qcyHe+SU+AcB4JdXwf0MgOGB0TtgdHJJcdOFxLfBc98bXps/wxYFdT1dTCGWaMOxCOWSIO2Ygx7mg26QEyu2AV11NmvTkc2Rw7CA73kqlKz6lS/pm+y4eIP4IlWy6Lpu67dVycuu3Td126oXddum7rt0Dl0XUnoHQbqo3JdHCNrxa7jujvt9rYOk5KOqoDE+SMknA9zLnaQ0kBx6SLHtU3N6XTl0XSLrt1ULuu3TZdbbkgOvszQOXXbpu67dAu69uhT8ppv30fxtXguvboQ/Kab99F8bVBsCEIUVQtZ3fKpfo/A1Q1XWNibid2DlJ3BSGuVQI6mdzjYDB1nzG5BUOrqzK7E7sHIBuVDtVVuldiceocgG4KJ1gbippR0B32XA/gvXiTGkhihmG+Nw/lKIoK1ng5ZagjPOfIf5y38Fky2LUZlqCm6WuPe9xWXJ6ezpJ9d/hcaYWY3qv35pU0oY1zjsaC49QFylNFgBuyUBr5V8To+qN7FzOKH1pDD4OPcuI9WV1LWISyl7nPdteS89bjc+9JQhbvmBTWqUlpyOdGR2gtPuBUKvdoKTDURH9rD9oEfiiL9ddxJq6C621Vyduu3Uho/QFRPYtiLW86T0bey+Z7AVZ9HamRssZ3umPNF44/Dzj3jqXNykWSqfSUz5nYYmOkduaNnS47GjpNlbdEaohtnVREh/w2/ox7Z2u6sh1qzU8DY2hsbGsaNgaA0dwTizudruYuNFgAAABkAMgBuCzTT0gdVVBGzjCO1oDD4tKv+mtICmhfIbEgWYOc85NHft6AVl2I8pJO0k7SeUlXjnymRy6Lpu69ejKCSpfgiFztcTkxg3uPfYbTbrtrtwd0RReUTxR4cTS4PkuLt4thDnYug5N+mFoVVoqGX9JBG478Ia77QsfFN6G0QykYQzznOsXvPrPI2dQFzYclztJJMgsMst1pJpXqjVCF3qOmi6A7G3txgnuIUZU6nyj9HLFJ0ODoj4Yr+CuiEmdXtjN6nQ9RFfFTykb2DjfCMk94SdBvHlVMLi4niuOUee3aORaUuCBr3x42MeWva5uJocQQQQRfYQeVdTkc9qbQhC0csY4R6gnSE7b5N4uw6TEw38VWMSnuEd3zlVfV/cxquByqHsSRUnzH+y73FJxJFS7zH+y73FBRwtr1KZ8johviYe/zvxWJnYt41UgwU9I0/qwRg9YjaD4rLke3pPdv4WFZ/wAL9Zhhpogc3yGQ9LY22se14PYtAWO8KdbxldgByhjay25zrvd4Ob3KY+2nPdYKghCfoqJ87sMbbkC7icmtbyuceQLV4XnUvq7oGprHsdS08krWva7GAGxDC4H9I6zeTZe61jU3g2p6eNklZG2pqD52GQXiivmGiM5FwyuXXzvayvrWgAAAADIAZADcAs7n9l0pOj9RnGxqJg39mPM/bdkO49as2jtBwU9jFC0O57vPk7HOzHZZSKFxcrVkkCEIUUISXvDRdxDRe1yQBc5AZqp6c4RKSklMA4+qqQ7BxMEbnvxc25sO66aRE65aW4+cxtPo4CW9Dpf1z2ep0EP3qBuvLSzmRjXkWMg41wO3FJ57r9N3FPYl6JNRnXqpKd00jI47Y3uwtvsHKXHoABJ6lqOi9HMpoxHEMhm4n1nu5XuO8+GQGQCyamqKiOVrqKWjhlax7yap2GMtGEFrTzvO6MgVduDTW1+lqV8ksLYpI5OKcWX4t5wtdiaDmNuYueTPPLPk26xW5CYbWxmR0QmiMrQC6PG3jADsJZe4un1m7CEIQCXD6zfaHvSEuH1m+0PerES6EIW7NhfCS75zqvqvuY1Wg5WHhMd86VX1X3MarGJVD4cm6t/o5PYd7ik4kzXu9FL7DvcUFUcLg222sOtfROiY8ItzWhv9dywDRseOaBvOljb9p7R+K+h6EZE7yss/h7ul9ZX+HoJttyHKvnvTNd5TUTzckkjnt9m/mD7NlsuvmkfJqGdwNnPHEs33k80kdTcR7FhyuEc9Tl5kPUVK6aRkbBdzjYbhvJ6ALnsWq6saIjhfBE0ZGRpeTteR5xxdYbayr/BHoVtVUVDnvLRFGzJtsbuMc7YTkB6PPK+Y2cuv02gYI3Nc2K7mnE0lznEO2XAJtfM8i5zvnTHHWkkhRFTrRRRPwSV1Ix97FpmYCDuOeXaovhA11ZomCN+ATyykiFmKzSAAXPc4fqi7dm3EOsc6Ta1rzV2kIqduKeeGBuy8j2xi+67iFl+l9MafgpvLXiiZEGiR8LGBz2sdaxeDc2zF7OuOXYbQOvdYNNaKg0i2MRzU0hpqpozaGvw4XAnMjEW2HJxjhna6sxTbVdddbGaKp2zPhlna93Ft4stDcRaXNxOJyBAOYB2KC0lpDSukBA/RBpYKWaBkomksZWvdfHEb4s2kWuGdqzODR+kDom9O819BM30kVi6SmljcM2tvibYtvduRBzAurxwB6Ve+lnp3tfhifxkTiDgwv9dgda1w4YrftlXWob2qeoFANLV80el6mtfPDeSNpmI85jrSNJNy0glpAaRsO5SHDVo2SirqbSFM4xuktd7drZ4rWceTNlsuXA7erZUcHsg0yNIU88UEeJsrmlpc9zyC2ZoAsAHC+d9rzkrtpfREFYwMqoWTsDhIGvzAc24B7ie9O7yaYe3SQaAGuM4s0iQ2YXhzQ8EtF8Js4XHIboOljyRj7X/5Uhr3SRwV0zIY2RMAjwsY0MYPRM2NGQUBdefPnzl1Hox4cbN17qaqp5qimZpCBr6d0nFu897cBeLNkxNINg61+glX3XbWqn1fpm01DHG2ctPFRNzbGDtlk5SdwOZ6lnGipgyrpC9rXs4+Nr2uAc0se8MeCDkfNcVs1TqNQSVPlMlIx8ueLEXPjdcYfOjcS05Hdu3BaYZ3KbyZ8mMxvhgc9MGSaNqX1jKqoqJuOnDXiQxWfGWNktmHm7ib9AGy52nhF4QGaJMcUcXlFTIMTWXsxjb2Dn2zNzcADbY5jK8FrtwVCaSKbRbKamLc3xkvY17gbgttcNyysAFG8JmjpKTTEGkZIJKmkaYnvwi/FmKwLTu2B4vYEki618Vl6SjeEmsojCdMaLNPFKbNkixDDy5sc52dv1SQehXir1po4ZI45qyCJ8kbZo8bsDXRuuGuDjlnY8qp9Pwh0elaqKkbo+Wsif52KSKN4Y/ZiMbrgNAJu++W4pPDHo6ih0eZHUsPH+jpqZzQY3MtsAw2u1rGusDlsXOvKtIjkDgHNcHNOwghzT1EJ2H1m+0PesN1A1AqpKOGqptJTUL5HOdgAcGuYHYWuNnDbZxzBBBC3GnFnM2nMbdu3lTWqqYQhC2ZsC4T3fOtX9V9zGquHKxcKTvnWr+q+4jVWDlUegOTNefRSew73IDk1Vu9HJ7J9yBvU2n4yupRa4D+MPRxbS8HvAW8UrbMb396xbg2ZeuvzYZHeLW//JbawWAG4WWOft9Dp59H+2Z8L9fd9NADk1rp3jpd5jPASd6zxWHhAqTJpGqucmlsbegMY0Efaxd6ry0x9PLyXedXDgn0lxGkomknDOx8B3XIxsJ+kwD6SvXDhXTQ6ObxDnsbJM2OZzbg4C1xwkjYCQAd+zlWM01Q6F8cjPXje2VntMcHN8QF9NSRw19MA9jJoJ42vwu85rmuAc0+4gjcuMvF25jN9VtW9ESaIiqJoY34I+MqHmRzZeNZ67PWFrkWDcrgjfdMaZoItZdHtdouB1OaKQxwskDI2Pa5rS+NmFxDT6hufxup+Pgg0aHlxjqHA/3ZmPFjqIAd/Mrto+gjpo2xU8TIY2+qxgwtF8z2k8vKubTTLWTacnovIX6NjaXReTPqJJGj0dsFyMWbsOVxffZWfU7UNlHo6akqH8aajEagtyaC5obhjJF/NAuCRtz6Fc0KbXSI1Y1bg0ZEYqRr2tc7G7E8vLn2DcWeQyA2AbFLgW2bEIUUIQhBg+tVZx9bVv8A+8+MdUR4oeDL9qilpet/B+ZZJJ6ItDnkvkhd5oc85udG7YCTckHIkk3GxZxUQOjc5kjXMe04XNcLOB3ELy542Xb1YZSzwaposdRTNG108TR2yNC+jysF1FpuO0pRjIhjnTH6tjnN/mDVvK34/wBrHk9hCELtmRFC1l8DGtvtwgNv122qocIuox0wIbVZp+KxENLOMjcXWuTZwIOQzz5d6uSFZdIZoqVsEccUYwsjY2Ng3NaA0eAXph9ZvtD3pCXD6zfaHvSCXQhC3ZvnfhWd87Vn1X3ESqgerLwsu+d636n7iJVIPVHqD0mU3a4bwR4JkPSg9BYOCmDFUTu5sTWfxHg//WtiWX8EcNvKTy8ZG3saHH8VqCwy9vo8M1xxifCNSiPSM9tjwyW24uaAfFpPaq0pfW6udUVtU9wItK6IDc2I8W34b9ZKiWRlxAG0/wBXK13qeXhzylyuvucpoDIbDIbXHcPzW98GFbxuj42XuYHOgPQBZzB2Me0dixmCIMbYdp5Sd5Wg8D9baaqhJ9djZmjpYSx57ns7l5f8vdn+G94+3FqKEIXbIIQhAIQhAIQhAKp8IGrIrITLE35TE27bZGRgzMZ3naW9OXKVbEKWb8LLq7YNwf1zYNKUrnkBsmKHETkDI0hne7CPpLeVgmvuihBW1LGDC3EJGWysJAH+busSR2LU+DnWB1fRtdKbzRO4iU84tALX9rSL9N1zhfGnWc+VoQhC7cBCEIBLh9ZvtD3pC62QNLS4gDG1ue9zg1o7SQO1WImUIQt2b5r4XXfPFb9T/wAeJVEPVn4YH/PVd1w/8eFU8PQeoPSg9eUPSg9UaDwW1bRJOzIE4JBvIF2OPZdveFpsMode3IS0g5EEbQR49IIOwrAdXtICnqopHOc0AOBIuSLi1y0esLkXbyi9s7LW9BayQ1bMbJWxSNb6QPyGFvPG7aQ8bO8LHOeXu4OSXHt+YyvWqIsrqtpHnce825SHuxN7w4HtSqOlwDPNx2nk6h0Kf1m0z5bKHBjWsZdsfOdyF7iQDnyA7B0kqJXm5eXu+mOePhmOVycspzUKq4rSVKdgeXwu6nsdhH2wxQfclU1RxM0El7cXLHIepjw4+AWWF1k0zm4+ikLpXF63kCEIQCEIQCEIQCEIQZRwu02Gphk/xIcPbG438JGqU4F4CKaqeQQHz4W9OBjbkdrrfRK7w0Q/JYJbfo5Swnc2RhJ/mjYrPqTow0lBSxOFnhmOQbpJCZHjsLiOxcyfVa7t+mRNoQhdOAhCEAqbrhpj5boylYdtVTzTdQmaI2ntBd9Fu9W2qqGxMfJIcLGNL3nc1ouT3BYrozSDqrStNM/J0lbA63NHGsDW9jQB2LjPLTvDHfl9EoQhet53y7wyOtpuv64P+NCqcJFofC1qvW1GmK2SChq5oncThfHC97HWgiabOAsbEEdiqX9i9Jf6ZX/wJPyQRYelB6k/7GaR/wBLr/4En5Lo1N0j/plf/Ak/JBHROu4dR/BSVBS4iHOGQ9XpO/qXr0dqRXudd+j61jRtvDICegZeKnxqtW/5Cr/gyfkvPz539sa8XHLe7JEWRZS/9lq3/IVf8GT8kf2Wrf8AIVf8F/5Lx9t+z2d0+6HTNX6p6lPf2Wrf8hV/wn/kmqnVStLTbR9Wcv8ABf8AkrMbv0lyn3bpQSY4onc6Nju9oKfTGiKV7aena5jg5sMbSCCCCGAEFeviXc13cvZqvGbQnOJdzXdyOJdzXdyaobQnOJdzXdyOJdzXdyaobQnOJdzXdyOJdzXdyaobQnOJdzXdyOJdzXdyaohdaNHMqafBJmwSwSO9lkzHO/lDh2qWSa2jdJHIzC7zmObs3ghLhY5zWkscCQCQQQQSL2Kao4hOcS7mu7kcS7mu7k1Q2hOcS7mu7kcS7mu7imqM+4VtM8XFHTMPnS+kktyRsPmg+04dzHb1QtVz8uof91B96xSmsOi66sqZpjQVlnuswGF/mxtyY21sssz0ko1c1brGVlG59FUta2phc5xieGta2RpJJtkAAvNlu5enpx1MX0AhCF9B4g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latin typeface="Tahoma" pitchFamily="34" charset="0"/>
            </a:endParaRPr>
          </a:p>
        </p:txBody>
      </p:sp>
      <p:sp>
        <p:nvSpPr>
          <p:cNvPr id="16388" name="AutoShape 8" descr="data:image/jpeg;base64,/9j/4AAQSkZJRgABAQAAAQABAAD/2wCEAAkGBxQPERAUDw8PDxIUFBcREhUUFBUQEBQUFRcXFhUUFBYYHCggGB0nHBYWITEhJSkrLy4vFx8zODMsNygtLisBCgoKDg0OGhAQGiskICQsLiwsLDcsLCwsLCwsLCwsLS0tLCwsLCwsLywsLCwsLSwsLCwsLCwsLCwsLCw0LC0sNP/AABEIAOEA4QMBIgACEQEDEQH/xAAcAAABBQEBAQAAAAAAAAAAAAAAAgMFBgcBBAj/xABNEAABAwICBAkHCAcHAwUAAAABAAIDBBESIQUGMVEHE0FSYXGBkaEUIiMycrGyJCWCg5KzwdEzQmJzk6LwFkNTVFV0tDRj8RWjwsPi/8QAGgEBAQEBAQEBAAAAAAAAAAAAAAEDAgQFBv/EACcRAQEAAgEEAQMEAwAAAAAAAAABAhEDBBIhMUEiUWEFMnHwE4Hh/9oADAMBAAIRAxEAPwDYqmoc1xANhlyDcm/Kn87wH5LlZ67uz3BMqoedWOAJLwAMyTYADeSq/V8IFJEbGqxn/tsMjftNbY9hWba661PrpXRwuIpmGzQP70j+8dvG4brHaoCOHo8brDPl1dR93pf0iZ4d3LbPxP7W46L1zp6ohsVU3Gcgx7eKeT+yHgYuy6mfKn87wH5L574lpyI/rtVv1W1xfTFsdW50sGwSG7pYva5Xs8R0jJXHl37Z9V+k3Cd3Fd/j5/61Xyp3O8B+SPKnc7wH5LzRyBwDmkOaQC0g3BBzBBG0JS2fGP8AlLud4D8keUu53gPyTKED/lLud4BHlLud4BMIQP8AlLud4BHlLud4BMoQPeUu53gEeUu53gEyhA95S7neAR5S7f4BMrqB7yl3O8Ajyl3O8AmUIHvKXb/AI8pdv8AmUIHvKXb/AACPKXb/AACZQge8pdv8Ajyl2/wCaQgd8pdv8AlR1DiRnyjkCYSovWb1j3oJNCEKKiq0+e7s9wVT4QtK+TUMmE2fMeIZbb54OM9HmB2e+ytVcfSO7PcFn/CtRySQQPijdI2ORwkA2ta8AY7ctsNsucplvXht00wvNj3+ts8ooQGgnlz/APKebhdexvZKpKR9QWMjjlc15a3E1rsOEkAuxgWAtne/IprWfVnyYmWma7iy4NLLl7mE5DDe5c0nkOYPQcvJp+ty6jDHOYb9oMxW2E/14Lgkw5OFhyEbO3cmfKcyHXaRtH9filGcbMTTfkyz7FG+tza/cGmlnB76V5u3CZYf2bECRg6Dia4Dk85aCsi4O5GxVl6iSKANjcI2yvbE97n2DQxrjd2Qcbjo3rXLr1ce+3y/JfqMwnUZdn9vy6upN11aPC7dF1xCBSElCBSFy6LoOrqTddQdQuIQdQuLqDqFxBNtuSDqEy6pYNsjB1uAXPLI/wDFj+2380D6XF6zese9Msla71XNPUQU7F6zese9BKIQhRUNpA+kd2e4Lz3T2kT6R3Z7gvPdUQFTIKadsbvNZO4mE/q8ZYudFfkORIHKMh6pXsI/NevSFG2eN0cgyNiDldrmnEx7b7HBwBHSFDU9cbFsli9pLHFuwlpLSQDmASCQsc5ry93T8nfO35j2SRNd6zWu6wD71mOueu+Fz4dH4YwDhknYAHOIyLYiNg5MW08ltpnNetbWwRSQxuInkYWtDc3MDssbj+rle3LdZCxlv69yuE+U5+TX0x17i65PnE5kuNySdpO/tV/1E4RnUTOIrGyTwgji3NIdJEOVtnWxM5QL3GYFxYCgoWjxvpvQ2mYK2PjKaZsrNhtk5p24XtObT0EL33XzDojSs1HKJaaV0Txu9Vw5r27HN6D4HNbZqPr3HpECOQCCqAuWX8yQDa6Inb0tOY6Rmqmlyuu3SLouiF3XbpF126BSEm6454AuSABtJyCBaFE1esEMeQJkP7Oz7Ry7rqHqtZZXeoGxj7Tu85eCC3OdYXJAG85BeCo03CzbIHHc3z/EZKlz1D5Dd73P6yT3bk0gtE+tI/u4ielxA8Bf3rwTaxTO2FjPZbf4rqGXboPXLpKV3rTSdjiB3BeZzidpJ680m6FR1CEIBSWhKt7Z4AJHhplYCMRwkFwBFlGr16H/AOop/wB9H8YUGqoQhRUFpM+ld2e4Ly3T+lD6V/Z8IXluqHLqN01TxiOSV12GNjpC9uEPIa25DrggizRt3Be+6h9cnW0fX/7Wb7tyhLZdx88zVLpXukkN3yOxvPSc+7k6gupqPanUdBCEIBKikcxzXMc5jmkOa5ps5rhmCDyFJQg3/g/1n/8AUabFJYTxERzAZAm12yAcgcO4hw5FZ7rDuCPSHFaQEd7NnjdHbe5g4xp7A1/2lsdbpOOH13edzRm7u5O1Vy910xV10cI9I8N6Nrj1AZqr1usMj8o/RN6M39/J2KJc4kkkkk7ScyURYqzWYnKFlv2nZnsaFC1NW+U3ke5/XsHUNgXmQgWhJui6BSFy6LoFISV1UdQuIQdXUldQduvZoc/KKf8AfR/GF4l7ND/9RT/vo/jCg1ZCEKKrmlj6Z/Z8IXkxJ/TB9M/6PwheO6oexKF12fbR1f8A7eUd7SFK4lX+EKXDo2s6WBv2ntb+KDBo9p6k6mY9vanQVFdXLrqTy9nu/wDKKUhCEHv1fqDFVUz2ktIkaAQbEY/MOfU4rTiVksEmBzXc1wd3EH8FrF1Y5pV126RdduqhV126RddugVdF0m6FAu6Em6LqhaLpN0XQKuu3SboUCl1IXUCl7NDf9RT/AL6P42rw3Xs0MflFP++j+NqDWUIQoqqabd6eT6PwheLEvVp13yiT6PwtXgxKh/EqzwlO+bKr6r7+JWC6rHCY75tqOl0I/wDejQYqOVOx7E0nI1FLSTyJSS5FKQhCDhC1KhlxxRO5zGu72grLlomrsuKmh6G4fskt/BWJUrdF0i67dVyXdF0i67dAu6LpF126Bd0XSLrt0C7oukXXboF3RdJui6BV126TdF1Aq69uhj8ppv30fxtXguvboU/Kab99H8bUGuIQhRVM1gPyiT6PwNUeHL16xu+Uy/R+Bqjg9UegOVX4TH/N03S+L71pU3V1jYm4nHqHKTuCoOvFa6aneXbA5lhyAYx/V0GfcqXGmZJA3aVbtSdVW18bppZHsYHmMNaAHOsGkkuN7DzrWtybVzbp3hhc7qK2uOGRWzaN1EoQ27qcyHe+SU+AcB4JdXwf0MgOGB0TtgdHJJcdOFxLfBc98bXps/wxYFdT1dTCGWaMOxCOWSIO2Ygx7mg26QEyu2AV11NmvTkc2Rw7CA73kqlKz6lS/pm+y4eIP4IlWy6Lpu67dVycuu3Td126oXddum7rt0Dl0XUnoHQbqo3JdHCNrxa7jujvt9rYOk5KOqoDE+SMknA9zLnaQ0kBx6SLHtU3N6XTl0XSLrt1ULuu3TZdbbkgOvszQOXXbpu67dAu69uhT8ppv30fxtXguvboQ/Kab99F8bVBsCEIUVQtZ3fKpfo/A1Q1XWNibid2DlJ3BSGuVQI6mdzjYDB1nzG5BUOrqzK7E7sHIBuVDtVVuldiceocgG4KJ1gbippR0B32XA/gvXiTGkhihmG+Nw/lKIoK1ng5ZagjPOfIf5y38Fky2LUZlqCm6WuPe9xWXJ6ezpJ9d/hcaYWY3qv35pU0oY1zjsaC49QFylNFgBuyUBr5V8To+qN7FzOKH1pDD4OPcuI9WV1LWISyl7nPdteS89bjc+9JQhbvmBTWqUlpyOdGR2gtPuBUKvdoKTDURH9rD9oEfiiL9ddxJq6C621Vyduu3Uho/QFRPYtiLW86T0bey+Z7AVZ9HamRssZ3umPNF44/Dzj3jqXNykWSqfSUz5nYYmOkduaNnS47GjpNlbdEaohtnVREh/w2/ox7Z2u6sh1qzU8DY2hsbGsaNgaA0dwTizudruYuNFgAAABkAMgBuCzTT0gdVVBGzjCO1oDD4tKv+mtICmhfIbEgWYOc85NHft6AVl2I8pJO0k7SeUlXjnymRy6Lpu69ejKCSpfgiFztcTkxg3uPfYbTbrtrtwd0RReUTxR4cTS4PkuLt4thDnYug5N+mFoVVoqGX9JBG478Ia77QsfFN6G0QykYQzznOsXvPrPI2dQFzYclztJJMgsMst1pJpXqjVCF3qOmi6A7G3txgnuIUZU6nyj9HLFJ0ODoj4Yr+CuiEmdXtjN6nQ9RFfFTykb2DjfCMk94SdBvHlVMLi4niuOUee3aORaUuCBr3x42MeWva5uJocQQQQRfYQeVdTkc9qbQhC0csY4R6gnSE7b5N4uw6TEw38VWMSnuEd3zlVfV/cxquByqHsSRUnzH+y73FJxJFS7zH+y73FBRwtr1KZ8johviYe/zvxWJnYt41UgwU9I0/qwRg9YjaD4rLke3pPdv4WFZ/wAL9Zhhpogc3yGQ9LY22se14PYtAWO8KdbxldgByhjay25zrvd4Ob3KY+2nPdYKghCfoqJ87sMbbkC7icmtbyuceQLV4XnUvq7oGprHsdS08krWva7GAGxDC4H9I6zeTZe61jU3g2p6eNklZG2pqD52GQXiivmGiM5FwyuXXzvayvrWgAAAADIAZADcAs7n9l0pOj9RnGxqJg39mPM/bdkO49as2jtBwU9jFC0O57vPk7HOzHZZSKFxcrVkkCEIUUISXvDRdxDRe1yQBc5AZqp6c4RKSklMA4+qqQ7BxMEbnvxc25sO66aRE65aW4+cxtPo4CW9Dpf1z2ep0EP3qBuvLSzmRjXkWMg41wO3FJ57r9N3FPYl6JNRnXqpKd00jI47Y3uwtvsHKXHoABJ6lqOi9HMpoxHEMhm4n1nu5XuO8+GQGQCyamqKiOVrqKWjhlax7yap2GMtGEFrTzvO6MgVduDTW1+lqV8ksLYpI5OKcWX4t5wtdiaDmNuYueTPPLPk26xW5CYbWxmR0QmiMrQC6PG3jADsJZe4un1m7CEIQCXD6zfaHvSEuH1m+0PerES6EIW7NhfCS75zqvqvuY1Wg5WHhMd86VX1X3MarGJVD4cm6t/o5PYd7ik4kzXu9FL7DvcUFUcLg222sOtfROiY8ItzWhv9dywDRseOaBvOljb9p7R+K+h6EZE7yss/h7ul9ZX+HoJttyHKvnvTNd5TUTzckkjnt9m/mD7NlsuvmkfJqGdwNnPHEs33k80kdTcR7FhyuEc9Tl5kPUVK6aRkbBdzjYbhvJ6ALnsWq6saIjhfBE0ZGRpeTteR5xxdYbayr/BHoVtVUVDnvLRFGzJtsbuMc7YTkB6PPK+Y2cuv02gYI3Nc2K7mnE0lznEO2XAJtfM8i5zvnTHHWkkhRFTrRRRPwSV1Ix97FpmYCDuOeXaovhA11ZomCN+ATyykiFmKzSAAXPc4fqi7dm3EOsc6Ta1rzV2kIqduKeeGBuy8j2xi+67iFl+l9MafgpvLXiiZEGiR8LGBz2sdaxeDc2zF7OuOXYbQOvdYNNaKg0i2MRzU0hpqpozaGvw4XAnMjEW2HJxjhna6sxTbVdddbGaKp2zPhlna93Ft4stDcRaXNxOJyBAOYB2KC0lpDSukBA/RBpYKWaBkomksZWvdfHEb4s2kWuGdqzODR+kDom9O819BM30kVi6SmljcM2tvibYtvduRBzAurxwB6Ve+lnp3tfhifxkTiDgwv9dgda1w4YrftlXWob2qeoFANLV80el6mtfPDeSNpmI85jrSNJNy0glpAaRsO5SHDVo2SirqbSFM4xuktd7drZ4rWceTNlsuXA7erZUcHsg0yNIU88UEeJsrmlpc9zyC2ZoAsAHC+d9rzkrtpfREFYwMqoWTsDhIGvzAc24B7ie9O7yaYe3SQaAGuM4s0iQ2YXhzQ8EtF8Js4XHIboOljyRj7X/5Uhr3SRwV0zIY2RMAjwsY0MYPRM2NGQUBdefPnzl1Hox4cbN17qaqp5qimZpCBr6d0nFu897cBeLNkxNINg61+glX3XbWqn1fpm01DHG2ctPFRNzbGDtlk5SdwOZ6lnGipgyrpC9rXs4+Nr2uAc0se8MeCDkfNcVs1TqNQSVPlMlIx8ueLEXPjdcYfOjcS05Hdu3BaYZ3KbyZ8mMxvhgc9MGSaNqX1jKqoqJuOnDXiQxWfGWNktmHm7ib9AGy52nhF4QGaJMcUcXlFTIMTWXsxjb2Dn2zNzcADbY5jK8FrtwVCaSKbRbKamLc3xkvY17gbgttcNyysAFG8JmjpKTTEGkZIJKmkaYnvwi/FmKwLTu2B4vYEki618Vl6SjeEmsojCdMaLNPFKbNkixDDy5sc52dv1SQehXir1po4ZI45qyCJ8kbZo8bsDXRuuGuDjlnY8qp9Pwh0elaqKkbo+Wsif52KSKN4Y/ZiMbrgNAJu++W4pPDHo6ih0eZHUsPH+jpqZzQY3MtsAw2u1rGusDlsXOvKtIjkDgHNcHNOwghzT1EJ2H1m+0PesN1A1AqpKOGqptJTUL5HOdgAcGuYHYWuNnDbZxzBBBC3GnFnM2nMbdu3lTWqqYQhC2ZsC4T3fOtX9V9zGquHKxcKTvnWr+q+4jVWDlUegOTNefRSew73IDk1Vu9HJ7J9yBvU2n4yupRa4D+MPRxbS8HvAW8UrbMb396xbg2ZeuvzYZHeLW//JbawWAG4WWOft9Dp59H+2Z8L9fd9NADk1rp3jpd5jPASd6zxWHhAqTJpGqucmlsbegMY0Efaxd6ry0x9PLyXedXDgn0lxGkomknDOx8B3XIxsJ+kwD6SvXDhXTQ6ObxDnsbJM2OZzbg4C1xwkjYCQAd+zlWM01Q6F8cjPXje2VntMcHN8QF9NSRw19MA9jJoJ42vwu85rmuAc0+4gjcuMvF25jN9VtW9ESaIiqJoY34I+MqHmRzZeNZ67PWFrkWDcrgjfdMaZoItZdHtdouB1OaKQxwskDI2Pa5rS+NmFxDT6hufxup+Pgg0aHlxjqHA/3ZmPFjqIAd/Mrto+gjpo2xU8TIY2+qxgwtF8z2k8vKubTTLWTacnovIX6NjaXReTPqJJGj0dsFyMWbsOVxffZWfU7UNlHo6akqH8aajEagtyaC5obhjJF/NAuCRtz6Fc0KbXSI1Y1bg0ZEYqRr2tc7G7E8vLn2DcWeQyA2AbFLgW2bEIUUIQhBg+tVZx9bVv8A+8+MdUR4oeDL9qilpet/B+ZZJJ6ItDnkvkhd5oc85udG7YCTckHIkk3GxZxUQOjc5kjXMe04XNcLOB3ELy542Xb1YZSzwaposdRTNG108TR2yNC+jysF1FpuO0pRjIhjnTH6tjnN/mDVvK34/wBrHk9hCELtmRFC1l8DGtvtwgNv122qocIuox0wIbVZp+KxENLOMjcXWuTZwIOQzz5d6uSFZdIZoqVsEccUYwsjY2Ng3NaA0eAXph9ZvtD3pCXD6zfaHvSCXQhC3ZvnfhWd87Vn1X3ESqgerLwsu+d636n7iJVIPVHqD0mU3a4bwR4JkPSg9BYOCmDFUTu5sTWfxHg//WtiWX8EcNvKTy8ZG3saHH8VqCwy9vo8M1xxifCNSiPSM9tjwyW24uaAfFpPaq0pfW6udUVtU9wItK6IDc2I8W34b9ZKiWRlxAG0/wBXK13qeXhzylyuvucpoDIbDIbXHcPzW98GFbxuj42XuYHOgPQBZzB2Me0dixmCIMbYdp5Sd5Wg8D9baaqhJ9djZmjpYSx57ns7l5f8vdn+G94+3FqKEIXbIIQhAIQhAIQhAKp8IGrIrITLE35TE27bZGRgzMZ3naW9OXKVbEKWb8LLq7YNwf1zYNKUrnkBsmKHETkDI0hne7CPpLeVgmvuihBW1LGDC3EJGWysJAH+busSR2LU+DnWB1fRtdKbzRO4iU84tALX9rSL9N1zhfGnWc+VoQhC7cBCEIBLh9ZvtD3pC62QNLS4gDG1ue9zg1o7SQO1WImUIQt2b5r4XXfPFb9T/wAeJVEPVn4YH/PVd1w/8eFU8PQeoPSg9eUPSg9UaDwW1bRJOzIE4JBvIF2OPZdveFpsMode3IS0g5EEbQR49IIOwrAdXtICnqopHOc0AOBIuSLi1y0esLkXbyi9s7LW9BayQ1bMbJWxSNb6QPyGFvPG7aQ8bO8LHOeXu4OSXHt+YyvWqIsrqtpHnce825SHuxN7w4HtSqOlwDPNx2nk6h0Kf1m0z5bKHBjWsZdsfOdyF7iQDnyA7B0kqJXm5eXu+mOePhmOVycspzUKq4rSVKdgeXwu6nsdhH2wxQfclU1RxM0El7cXLHIepjw4+AWWF1k0zm4+ikLpXF63kCEIQCEIQCEIQCEIQZRwu02Gphk/xIcPbG438JGqU4F4CKaqeQQHz4W9OBjbkdrrfRK7w0Q/JYJbfo5Swnc2RhJ/mjYrPqTow0lBSxOFnhmOQbpJCZHjsLiOxcyfVa7t+mRNoQhdOAhCEAqbrhpj5boylYdtVTzTdQmaI2ntBd9Fu9W2qqGxMfJIcLGNL3nc1ouT3BYrozSDqrStNM/J0lbA63NHGsDW9jQB2LjPLTvDHfl9EoQhet53y7wyOtpuv64P+NCqcJFofC1qvW1GmK2SChq5oncThfHC97HWgiabOAsbEEdiqX9i9Jf6ZX/wJPyQRYelB6k/7GaR/wBLr/4En5Lo1N0j/plf/Ak/JBHROu4dR/BSVBS4iHOGQ9XpO/qXr0dqRXudd+j61jRtvDICegZeKnxqtW/5Cr/gyfkvPz539sa8XHLe7JEWRZS/9lq3/IVf8GT8kf2Wrf8AIVf8F/5Lx9t+z2d0+6HTNX6p6lPf2Wrf8hV/wn/kmqnVStLTbR9Wcv8ABf8AkrMbv0lyn3bpQSY4onc6Nju9oKfTGiKV7aena5jg5sMbSCCCCGAEFeviXc13cvZqvGbQnOJdzXdyOJdzXdyaobQnOJdzXdyOJdzXdyaobQnOJdzXdyOJdzXdyaobQnOJdzXdyOJdzXdyaohdaNHMqafBJmwSwSO9lkzHO/lDh2qWSa2jdJHIzC7zmObs3ghLhY5zWkscCQCQQQQSL2Kao4hOcS7mu7kcS7mu7k1Q2hOcS7mu7kcS7mu7imqM+4VtM8XFHTMPnS+kktyRsPmg+04dzHb1QtVz8uof91B96xSmsOi66sqZpjQVlnuswGF/mxtyY21sssz0ko1c1brGVlG59FUta2phc5xieGta2RpJJtkAAvNlu5enpx1MX0AhCF9B4ghCEAhCEAhCEAhCEAhCEAhCEAhCEAhCEAhCEAhCEAhCEAhCEAhCEAhCEAhCEH//2Q=="/>
          <p:cNvSpPr>
            <a:spLocks noChangeAspect="1" noChangeArrowheads="1"/>
          </p:cNvSpPr>
          <p:nvPr/>
        </p:nvSpPr>
        <p:spPr bwMode="auto">
          <a:xfrm>
            <a:off x="31591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>
              <a:latin typeface="Tahoma" pitchFamily="34" charset="0"/>
            </a:endParaRPr>
          </a:p>
        </p:txBody>
      </p:sp>
      <p:sp>
        <p:nvSpPr>
          <p:cNvPr id="16389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4400"/>
              <a:t>Alapfogalmak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250825" y="1556792"/>
            <a:ext cx="8713788" cy="4536032"/>
          </a:xfrm>
        </p:spPr>
        <p:txBody>
          <a:bodyPr/>
          <a:lstStyle/>
          <a:p>
            <a:pPr eaLnBrk="1" hangingPunct="1"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2000" b="1" dirty="0" smtClean="0"/>
              <a:t>Biztosítás megszűnése:</a:t>
            </a:r>
            <a:r>
              <a:rPr lang="hu-HU" altLang="hu-HU" sz="2000" dirty="0" smtClean="0"/>
              <a:t>  </a:t>
            </a:r>
          </a:p>
          <a:p>
            <a:pPr lvl="1" eaLnBrk="1" hangingPunct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2000" dirty="0" smtClean="0"/>
              <a:t>ha a biztosított a 80. életévét betölti, az adott biztosítási időszak végén</a:t>
            </a:r>
          </a:p>
          <a:p>
            <a:pPr lvl="1" eaLnBrk="1" hangingPunct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2000" dirty="0" smtClean="0"/>
              <a:t>gyerek csomag esetén, ha a biztosított eléri a 25 éves kort</a:t>
            </a:r>
          </a:p>
          <a:p>
            <a:pPr lvl="1" eaLnBrk="1" hangingPunct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2000" dirty="0" smtClean="0"/>
              <a:t>a biztosított halála esetén</a:t>
            </a:r>
          </a:p>
          <a:p>
            <a:pPr lvl="1" eaLnBrk="1" hangingPunct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2000" dirty="0" smtClean="0"/>
              <a:t>évfordulóra történő felmondással </a:t>
            </a:r>
          </a:p>
          <a:p>
            <a:pPr lvl="1" eaLnBrk="1" hangingPunct="1">
              <a:buClr>
                <a:srgbClr val="800000"/>
              </a:buClr>
              <a:buFont typeface="Arial" charset="0"/>
              <a:buChar char="•"/>
            </a:pPr>
            <a:r>
              <a:rPr lang="hu-HU" altLang="hu-HU" sz="2000" dirty="0" smtClean="0"/>
              <a:t>a díjfizetés elmulasztása esetén</a:t>
            </a:r>
          </a:p>
        </p:txBody>
      </p:sp>
      <p:sp>
        <p:nvSpPr>
          <p:cNvPr id="17411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4400" dirty="0"/>
              <a:t>Alapfogalmak</a:t>
            </a:r>
          </a:p>
        </p:txBody>
      </p:sp>
      <p:pic>
        <p:nvPicPr>
          <p:cNvPr id="17412" name="Picture 7" descr="D:\DATA\Y069601\Desktop\cuccok\lakásképek\cancelle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971925"/>
            <a:ext cx="256222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Célpiac és értékesítési csatorna, értékesítési stratégia meghatározása (POG)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>
                <a:solidFill>
                  <a:prstClr val="black"/>
                </a:solidFill>
                <a:cs typeface="Arial" panose="020B0604020202020204" pitchFamily="34" charset="0"/>
              </a:rPr>
              <a:t>Célpiac ismertetése:</a:t>
            </a: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</a:pPr>
            <a:endParaRPr lang="hu-H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just">
              <a:buClr>
                <a:srgbClr val="800000"/>
              </a:buClr>
              <a:buNone/>
            </a:pPr>
            <a:r>
              <a:rPr lang="hu-HU" sz="1600" dirty="0"/>
              <a:t>A termék célpiacát a magyarországi lakcímmel rendelkező, 18. életévet betöltött magyar állampolgárok és a szerződési feltételek szerinti biztosított személyek képezik, akik a biztosítási feltételekben meghatározott kockázatokra balesetbiztosítási védelmet keresnek. Az új szolgáltatások bevezetésével azon ügyfeleket, mint célcsoportot is szeretnénk elérni (azaz a célpiac ezzel változik), akik számára a baleseti keresőképtelenség 28. naptól térítés, vagy a baleseti plasztikai műtéti térítés szolgáltatás elvárt egy széles körű fedezetet nyújtó balesetbiztosítási termék esetében.</a:t>
            </a:r>
            <a:endParaRPr lang="hu-HU" altLang="hu-H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600" b="1" dirty="0">
                <a:solidFill>
                  <a:prstClr val="black"/>
                </a:solidFill>
                <a:cs typeface="Arial" panose="020B0604020202020204" pitchFamily="34" charset="0"/>
              </a:rPr>
              <a:t>Értékesítési csatornák, értékesítési stratégia meghatározása: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A módosítás a termék eladására kijelölt értékesítési csatornákat és stratégiát nem érinti. A biztosítási szerződés megköthető i.) közvetlenül a biztosító honlapján (</a:t>
            </a:r>
            <a:r>
              <a:rPr lang="hu-HU" sz="1600" dirty="0" err="1"/>
              <a:t>genertel.hu</a:t>
            </a:r>
            <a:r>
              <a:rPr lang="hu-HU" sz="1600" dirty="0"/>
              <a:t>), közvetítő közreműködése nélkül; </a:t>
            </a:r>
            <a:r>
              <a:rPr lang="hu-HU" sz="1600" dirty="0" err="1"/>
              <a:t>ii</a:t>
            </a:r>
            <a:r>
              <a:rPr lang="hu-HU" sz="1600" dirty="0"/>
              <a:t>.) valamint </a:t>
            </a:r>
            <a:r>
              <a:rPr lang="hu-HU" sz="1600" dirty="0" smtClean="0"/>
              <a:t>partneri értékesítési </a:t>
            </a:r>
            <a:r>
              <a:rPr lang="hu-HU" sz="1600" dirty="0"/>
              <a:t>csatornán, </a:t>
            </a:r>
            <a:r>
              <a:rPr lang="hu-HU" sz="1600" dirty="0" err="1"/>
              <a:t>iii</a:t>
            </a:r>
            <a:r>
              <a:rPr lang="hu-HU" sz="1600" dirty="0"/>
              <a:t>.) továbbá </a:t>
            </a:r>
            <a:r>
              <a:rPr lang="hu-HU" sz="1600" dirty="0" err="1"/>
              <a:t>CC-n</a:t>
            </a:r>
            <a:r>
              <a:rPr lang="hu-HU" sz="1600" dirty="0"/>
              <a:t> keresztül. Értékesítési stratégia: A termék a </a:t>
            </a:r>
            <a:r>
              <a:rPr lang="hu-HU" sz="1600" dirty="0" err="1"/>
              <a:t>genertel.hu</a:t>
            </a:r>
            <a:r>
              <a:rPr lang="hu-HU" sz="1600" dirty="0"/>
              <a:t> oldalon, a CC útján telefonon, valamint </a:t>
            </a:r>
            <a:r>
              <a:rPr lang="hu-HU" sz="1600" dirty="0" smtClean="0"/>
              <a:t>alkusz és többes ügynök partnerek közreműködésével értékesíthető</a:t>
            </a:r>
            <a:r>
              <a:rPr lang="hu-HU" sz="1600" dirty="0"/>
              <a:t>.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9E791-7D3A-461A-8168-0BEDF9ED154E}" type="datetime1">
              <a:rPr lang="hu-HU" altLang="hu-HU" smtClean="0"/>
              <a:pPr>
                <a:defRPr/>
              </a:pPr>
              <a:t>2021.07.30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5939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hu-HU" altLang="hu-HU" smtClean="0"/>
              <a:t>Termékválasztás lehetősége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892480" cy="5733256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/>
              <a:t>4+1 csomag: </a:t>
            </a:r>
            <a:r>
              <a:rPr lang="hu-HU" altLang="hu-HU" sz="2000" b="1" dirty="0" smtClean="0"/>
              <a:t>Mini,</a:t>
            </a:r>
            <a:r>
              <a:rPr lang="hu-HU" altLang="hu-HU" sz="2000" dirty="0" smtClean="0"/>
              <a:t> </a:t>
            </a:r>
            <a:r>
              <a:rPr lang="hu-HU" altLang="hu-HU" sz="2000" b="1" dirty="0" smtClean="0"/>
              <a:t>Classic</a:t>
            </a:r>
            <a:r>
              <a:rPr lang="hu-HU" altLang="hu-HU" sz="2000" dirty="0" smtClean="0"/>
              <a:t>,</a:t>
            </a:r>
            <a:r>
              <a:rPr lang="hu-HU" altLang="hu-HU" sz="2000" b="1" dirty="0" smtClean="0"/>
              <a:t> Plus</a:t>
            </a:r>
            <a:r>
              <a:rPr lang="hu-HU" altLang="hu-HU" sz="2000" dirty="0"/>
              <a:t>,</a:t>
            </a:r>
            <a:r>
              <a:rPr lang="hu-HU" altLang="hu-HU" sz="2000" dirty="0" smtClean="0"/>
              <a:t> </a:t>
            </a:r>
            <a:r>
              <a:rPr lang="hu-HU" altLang="hu-HU" sz="2000" b="1" dirty="0" smtClean="0"/>
              <a:t>Extra </a:t>
            </a:r>
            <a:r>
              <a:rPr lang="hu-HU" altLang="hu-HU" sz="2000" dirty="0" smtClean="0"/>
              <a:t>és</a:t>
            </a:r>
            <a:r>
              <a:rPr lang="hu-HU" altLang="hu-HU" sz="2000" b="1" dirty="0" smtClean="0"/>
              <a:t> gyerek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/>
              <a:t>Felnőtt </a:t>
            </a:r>
            <a:r>
              <a:rPr lang="hu-HU" altLang="hu-HU" sz="2000" dirty="0" err="1" smtClean="0"/>
              <a:t>biztosítottanként</a:t>
            </a:r>
            <a:r>
              <a:rPr lang="hu-HU" altLang="hu-HU" sz="2000" dirty="0" smtClean="0"/>
              <a:t> választható csomag, kivéve a gyerek.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000" dirty="0"/>
              <a:t>A</a:t>
            </a:r>
            <a:r>
              <a:rPr lang="hu-HU" altLang="hu-HU" sz="2000" dirty="0" smtClean="0"/>
              <a:t> 18 év alatti biztosítottak automatikusan</a:t>
            </a:r>
            <a:r>
              <a:rPr lang="hu-HU" altLang="hu-HU" sz="2000" dirty="0"/>
              <a:t> </a:t>
            </a:r>
            <a:r>
              <a:rPr lang="hu-HU" altLang="hu-HU" sz="2000" dirty="0" smtClean="0"/>
              <a:t>a gyerek módozatot kapják, mást nem választhatnak.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altLang="hu-HU" sz="2000" b="1" dirty="0" smtClean="0"/>
              <a:t>1 biztosítás maximum 10 biztosított</a:t>
            </a:r>
            <a:r>
              <a:rPr lang="hu-HU" altLang="hu-HU" sz="2000" dirty="0" smtClean="0"/>
              <a:t>at tartalmazhat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sz="2000" b="1" dirty="0"/>
              <a:t>A szerződés tartama alatt nincs lehetőség csomagváltásra</a:t>
            </a:r>
            <a:endParaRPr lang="hu-HU" altLang="hu-HU" sz="20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None/>
              <a:defRPr/>
            </a:pPr>
            <a:endParaRPr lang="hu-HU" altLang="hu-HU" sz="2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/>
              <a:t>A szolgáltatásokat négy csoportba sorolhatjuk:</a:t>
            </a:r>
          </a:p>
          <a:p>
            <a:pPr marL="6985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2000" u="sng" dirty="0" smtClean="0"/>
              <a:t>Szolgáltatások I.</a:t>
            </a:r>
            <a:r>
              <a:rPr lang="hu-HU" altLang="hu-HU" sz="2000" dirty="0" smtClean="0"/>
              <a:t>, amelyek mindegyik módozatnak alapkockázatai</a:t>
            </a:r>
          </a:p>
          <a:p>
            <a:pPr marL="6985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2000" u="sng" dirty="0" smtClean="0"/>
              <a:t>Szolgáltatások II.</a:t>
            </a:r>
            <a:r>
              <a:rPr lang="hu-HU" altLang="hu-HU" sz="2000" dirty="0" smtClean="0"/>
              <a:t>,</a:t>
            </a:r>
            <a:r>
              <a:rPr lang="hu-HU" altLang="hu-HU" sz="2000" dirty="0"/>
              <a:t> </a:t>
            </a:r>
            <a:r>
              <a:rPr lang="hu-HU" altLang="hu-HU" sz="2000" dirty="0" smtClean="0"/>
              <a:t>amelyek a</a:t>
            </a:r>
            <a:r>
              <a:rPr lang="hu-HU" altLang="hu-HU" sz="2000" b="1" dirty="0"/>
              <a:t/>
            </a:r>
            <a:br>
              <a:rPr lang="hu-HU" altLang="hu-HU" sz="2000" b="1" dirty="0"/>
            </a:br>
            <a:r>
              <a:rPr lang="hu-HU" altLang="hu-HU" sz="2000" b="1" dirty="0" smtClean="0"/>
              <a:t>Classic, Plus és Extra csomagban alapértelmezettként</a:t>
            </a:r>
            <a:r>
              <a:rPr lang="hu-HU" altLang="hu-HU" sz="2000" dirty="0"/>
              <a:t/>
            </a:r>
            <a:br>
              <a:rPr lang="hu-HU" altLang="hu-HU" sz="2000" dirty="0"/>
            </a:br>
            <a:r>
              <a:rPr lang="hu-HU" altLang="hu-HU" sz="2000" dirty="0" smtClean="0"/>
              <a:t>szerepelnek </a:t>
            </a:r>
          </a:p>
          <a:p>
            <a:pPr marL="6985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2000" u="sng" dirty="0" smtClean="0"/>
              <a:t>Szolgáltatások III</a:t>
            </a:r>
            <a:r>
              <a:rPr lang="hu-HU" altLang="hu-HU" sz="2000" dirty="0" smtClean="0"/>
              <a:t>., amelyek a</a:t>
            </a:r>
          </a:p>
          <a:p>
            <a:pPr marL="755650" lvl="1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None/>
              <a:defRPr/>
            </a:pPr>
            <a:r>
              <a:rPr lang="hu-HU" altLang="hu-HU" sz="2000" b="1" dirty="0" smtClean="0"/>
              <a:t>Plus és Extra csomagban alapértelmezettként</a:t>
            </a:r>
            <a:r>
              <a:rPr lang="hu-HU" altLang="hu-HU" sz="2000" dirty="0"/>
              <a:t/>
            </a:r>
            <a:br>
              <a:rPr lang="hu-HU" altLang="hu-HU" sz="2000" dirty="0"/>
            </a:br>
            <a:r>
              <a:rPr lang="hu-HU" altLang="hu-HU" sz="2000" dirty="0" smtClean="0"/>
              <a:t>szerepelnek </a:t>
            </a:r>
            <a:r>
              <a:rPr lang="hu-HU" altLang="hu-HU" sz="2000" dirty="0"/>
              <a:t>(térítési limitekben lehet eltérés</a:t>
            </a:r>
            <a:r>
              <a:rPr lang="hu-HU" altLang="hu-HU" sz="2000" dirty="0" smtClean="0"/>
              <a:t>)</a:t>
            </a:r>
          </a:p>
          <a:p>
            <a:pPr marL="6985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800000"/>
              </a:buClr>
              <a:buFont typeface="Arial" pitchFamily="34" charset="0"/>
              <a:buChar char="•"/>
              <a:defRPr/>
            </a:pPr>
            <a:r>
              <a:rPr lang="hu-HU" altLang="hu-HU" sz="2000" u="sng" dirty="0"/>
              <a:t>S</a:t>
            </a:r>
            <a:r>
              <a:rPr lang="hu-HU" altLang="hu-HU" sz="2000" u="sng" dirty="0" smtClean="0"/>
              <a:t>zolgáltatás IV.</a:t>
            </a:r>
            <a:r>
              <a:rPr lang="hu-HU" altLang="hu-HU" sz="2000" u="sng" dirty="0" smtClean="0">
                <a:sym typeface="Wingdings" panose="05000000000000000000" pitchFamily="2" charset="2"/>
              </a:rPr>
              <a:t> </a:t>
            </a:r>
            <a:r>
              <a:rPr lang="hu-HU" altLang="hu-HU" sz="2000" dirty="0" smtClean="0"/>
              <a:t>ami csak a gyerekeknek jár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7561263" cy="3095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400" b="1" smtClean="0"/>
          </a:p>
          <a:p>
            <a:pPr eaLnBrk="1" hangingPunct="1">
              <a:lnSpc>
                <a:spcPct val="80000"/>
              </a:lnSpc>
            </a:pPr>
            <a:endParaRPr lang="hu-HU" altLang="hu-HU" sz="1400" b="1" smtClean="0"/>
          </a:p>
        </p:txBody>
      </p:sp>
      <p:sp>
        <p:nvSpPr>
          <p:cNvPr id="2560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smtClean="0"/>
              <a:t>Szolgáltatások összefoglaló</a:t>
            </a:r>
          </a:p>
        </p:txBody>
      </p:sp>
      <p:sp>
        <p:nvSpPr>
          <p:cNvPr id="2" name="Téglalap 1"/>
          <p:cNvSpPr/>
          <p:nvPr/>
        </p:nvSpPr>
        <p:spPr>
          <a:xfrm>
            <a:off x="503558" y="5689219"/>
            <a:ext cx="770413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</a:rPr>
              <a:t>A </a:t>
            </a:r>
            <a:r>
              <a:rPr lang="hu-HU" b="1" dirty="0" err="1">
                <a:solidFill>
                  <a:prstClr val="black"/>
                </a:solidFill>
                <a:latin typeface="Calibri"/>
              </a:rPr>
              <a:t>BÖ-k</a:t>
            </a:r>
            <a:r>
              <a:rPr lang="hu-HU" b="1" dirty="0">
                <a:solidFill>
                  <a:prstClr val="black"/>
                </a:solidFill>
                <a:latin typeface="Calibri"/>
              </a:rPr>
              <a:t> összeadódnak. Azaz pl. közlekedési baleseti halálnál egy Mini csomag esetén </a:t>
            </a:r>
            <a:r>
              <a:rPr lang="hu-HU" b="1" dirty="0" smtClean="0">
                <a:solidFill>
                  <a:prstClr val="black"/>
                </a:solidFill>
                <a:latin typeface="Calibri"/>
              </a:rPr>
              <a:t>5 000 </a:t>
            </a:r>
            <a:r>
              <a:rPr lang="hu-HU" b="1" dirty="0">
                <a:solidFill>
                  <a:prstClr val="black"/>
                </a:solidFill>
                <a:latin typeface="Calibri"/>
              </a:rPr>
              <a:t>000 Ft + 5 000 </a:t>
            </a:r>
            <a:r>
              <a:rPr lang="hu-HU" b="1" dirty="0" err="1">
                <a:solidFill>
                  <a:prstClr val="black"/>
                </a:solidFill>
                <a:latin typeface="Calibri"/>
              </a:rPr>
              <a:t>000</a:t>
            </a:r>
            <a:r>
              <a:rPr lang="hu-HU" b="1" dirty="0">
                <a:solidFill>
                  <a:prstClr val="black"/>
                </a:solidFill>
                <a:latin typeface="Calibri"/>
              </a:rPr>
              <a:t> Ft (azaz </a:t>
            </a:r>
            <a:r>
              <a:rPr lang="hu-HU" b="1" dirty="0" smtClean="0">
                <a:solidFill>
                  <a:prstClr val="black"/>
                </a:solidFill>
                <a:latin typeface="Calibri"/>
              </a:rPr>
              <a:t>10 000 </a:t>
            </a:r>
            <a:r>
              <a:rPr lang="hu-HU" b="1" dirty="0">
                <a:solidFill>
                  <a:prstClr val="black"/>
                </a:solidFill>
                <a:latin typeface="Calibri"/>
              </a:rPr>
              <a:t>000 Ft) a kárkifizetés.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/>
          </p:nvPr>
        </p:nvGraphicFramePr>
        <p:xfrm>
          <a:off x="250823" y="981075"/>
          <a:ext cx="8209608" cy="4650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5567"/>
                <a:gridCol w="704375"/>
                <a:gridCol w="704375"/>
                <a:gridCol w="765097"/>
                <a:gridCol w="765097"/>
                <a:gridCol w="765097"/>
              </a:tblGrid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1" u="none" strike="noStrike" dirty="0">
                          <a:effectLst/>
                        </a:rPr>
                        <a:t>Biztosítási események és összegek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Mini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Classic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Plus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Extra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1" u="none" strike="noStrike" dirty="0">
                          <a:effectLst/>
                        </a:rPr>
                        <a:t>gyerek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258709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halál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258709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Közlekedési baleseti halál esetén extra térítés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vagy Közlekedési baleseti halál esetén temetkezési költség térítése 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68785">
                <a:tc rowSpan="3">
                  <a:txBody>
                    <a:bodyPr/>
                    <a:lstStyle/>
                    <a:p>
                      <a:pPr algn="l" fontAlgn="t"/>
                      <a:r>
                        <a:rPr lang="hu-HU" sz="1000" u="none" strike="noStrike" dirty="0">
                          <a:effectLst/>
                        </a:rPr>
                        <a:t>Baleseti maradandó egészségkárosodás                                  10-35%</a:t>
                      </a:r>
                      <a:br>
                        <a:rPr lang="hu-HU" sz="1000" u="none" strike="noStrike" dirty="0">
                          <a:effectLst/>
                        </a:rPr>
                      </a:br>
                      <a:r>
                        <a:rPr lang="hu-HU" sz="1000" u="none" strike="noStrike" dirty="0">
                          <a:effectLst/>
                        </a:rPr>
                        <a:t>(sávos, sávon belül lineáris)                                                      </a:t>
                      </a:r>
                      <a:r>
                        <a:rPr lang="hu-HU" sz="1000" u="none" strike="noStrike" dirty="0" smtClean="0">
                          <a:effectLst/>
                        </a:rPr>
                        <a:t>   </a:t>
                      </a:r>
                      <a:r>
                        <a:rPr lang="hu-HU" sz="1000" u="none" strike="noStrike" dirty="0">
                          <a:effectLst/>
                        </a:rPr>
                        <a:t>36-66%</a:t>
                      </a:r>
                      <a:br>
                        <a:rPr lang="hu-HU" sz="1000" u="none" strike="noStrike" dirty="0">
                          <a:effectLst/>
                        </a:rPr>
                      </a:br>
                      <a:r>
                        <a:rPr lang="hu-HU" sz="1000" u="none" strike="noStrike" dirty="0">
                          <a:effectLst/>
                        </a:rPr>
                        <a:t>                                                                                                       </a:t>
                      </a:r>
                      <a:r>
                        <a:rPr lang="hu-HU" sz="1000" u="none" strike="noStrike" dirty="0" smtClean="0">
                          <a:effectLst/>
                        </a:rPr>
                        <a:t> </a:t>
                      </a:r>
                      <a:r>
                        <a:rPr lang="hu-HU" sz="1000" u="none" strike="noStrike" dirty="0">
                          <a:effectLst/>
                        </a:rPr>
                        <a:t>67-100%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261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 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54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20 000 000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82494">
                <a:tc rowSpan="3">
                  <a:txBody>
                    <a:bodyPr/>
                    <a:lstStyle/>
                    <a:p>
                      <a:pPr algn="l" fontAlgn="t"/>
                      <a:r>
                        <a:rPr lang="hu-HU" sz="1000" u="none" strike="noStrike" smtClean="0">
                          <a:effectLst/>
                        </a:rPr>
                        <a:t>Közlekedési </a:t>
                      </a:r>
                      <a:r>
                        <a:rPr lang="hu-HU" sz="1000" u="none" strike="noStrike" dirty="0">
                          <a:effectLst/>
                        </a:rPr>
                        <a:t>baleseti maradandó egészségkárosodás         </a:t>
                      </a:r>
                      <a:r>
                        <a:rPr lang="hu-HU" sz="1000" u="none" strike="noStrike" dirty="0" smtClean="0">
                          <a:effectLst/>
                        </a:rPr>
                        <a:t>      </a:t>
                      </a:r>
                      <a:r>
                        <a:rPr lang="hu-HU" sz="1000" u="none" strike="noStrike" dirty="0">
                          <a:effectLst/>
                        </a:rPr>
                        <a:t>10-35%</a:t>
                      </a:r>
                      <a:br>
                        <a:rPr lang="hu-HU" sz="1000" u="none" strike="noStrike" dirty="0">
                          <a:effectLst/>
                        </a:rPr>
                      </a:br>
                      <a:r>
                        <a:rPr lang="hu-HU" sz="1000" u="none" strike="noStrike" dirty="0">
                          <a:effectLst/>
                        </a:rPr>
                        <a:t>(sávos, sávon belül lineáris)                                                  </a:t>
                      </a:r>
                      <a:r>
                        <a:rPr lang="hu-HU" sz="1000" u="none" strike="noStrike" dirty="0" smtClean="0">
                          <a:effectLst/>
                        </a:rPr>
                        <a:t>       36-66</a:t>
                      </a:r>
                      <a:r>
                        <a:rPr lang="hu-HU" sz="1000" u="none" strike="noStrike" dirty="0">
                          <a:effectLst/>
                        </a:rPr>
                        <a:t>%</a:t>
                      </a:r>
                      <a:br>
                        <a:rPr lang="hu-HU" sz="1000" u="none" strike="noStrike" dirty="0">
                          <a:effectLst/>
                        </a:rPr>
                      </a:br>
                      <a:r>
                        <a:rPr lang="hu-HU" sz="1000" u="none" strike="noStrike" dirty="0">
                          <a:effectLst/>
                        </a:rPr>
                        <a:t>                                                                                                 </a:t>
                      </a:r>
                      <a:r>
                        <a:rPr lang="hu-HU" sz="1000" u="none" strike="noStrike" dirty="0" smtClean="0">
                          <a:effectLst/>
                        </a:rPr>
                        <a:t>       </a:t>
                      </a:r>
                      <a:r>
                        <a:rPr lang="hu-HU" sz="1000" u="none" strike="noStrike" dirty="0">
                          <a:effectLst/>
                        </a:rPr>
                        <a:t>67-100%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-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4 000 000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420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 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3 000 000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7138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20 000 000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15 000 000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303894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Baleseti vagy Közlekedési baleseti maradandó egészségkárosodás esetén kerekesszék térítése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kórházi napidíj (már az 1. naptól)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7 500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303894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kórházi extra napidíj intenzív osztályon történő ellátás esetén (már az 1. naptól)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7 500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műtéti térítés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Csonttörés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25 000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75 000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Égési sérülés (0-200%-ig fizethető ki)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Kiemelt kategóriájú égési sérülés esetén extra térítés szolgáltatás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750 000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költségtérítés (mentési-, szállítási-, gyógyászati segédeszköz költség)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25 000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plasztikai műtéti térítés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Baleseti keresőképtelenség a 28. naptól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258709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Kullancsveszély – kullancscsípésből eredő haláleset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Kullancsveszély – kullancscsípésből eredő Lyme kór, agyburok, agyvelőgyulladás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20 000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50 000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156013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Kullancsveszély - kullancscsípésből eredő bénulás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 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 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1 500 000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>
                          <a:effectLst/>
                        </a:rPr>
                        <a:t>1 000 000 Ft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  <a:tr h="303894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Gyerek speciális balesetek (szúrt, vágott sérülések, állati harapások, áramütés, kullancs-csípés okozta Lyme-kór)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-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-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000" u="none" strike="noStrike" dirty="0">
                          <a:effectLst/>
                        </a:rPr>
                        <a:t>75 000 Ft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6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smtClean="0"/>
              <a:t>Szolgáltatások I.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250825" y="981075"/>
            <a:ext cx="8893175" cy="5616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/>
              <a:t>Baleseti halál</a:t>
            </a:r>
            <a:br>
              <a:rPr lang="hu-HU" altLang="hu-HU" sz="1800" b="1" dirty="0" smtClean="0"/>
            </a:br>
            <a:r>
              <a:rPr lang="hu-HU" altLang="hu-HU" sz="1600" dirty="0" smtClean="0"/>
              <a:t>A kockázatviselés tartama alatt bekövetkezett baleset melynek következtében a biztosított a balesetet követő egy éven belül meghal</a:t>
            </a:r>
            <a:r>
              <a:rPr lang="hu-HU" altLang="hu-HU" sz="1400" dirty="0" smtClean="0"/>
              <a:t>. 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>
                <a:solidFill>
                  <a:srgbClr val="000000"/>
                </a:solidFill>
              </a:rPr>
              <a:t>Közlekedési baleseti halál esetén extra térítés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/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kockázatviselés tartama alatt bekövetkezett közlekedési baleset, melynek következtében a biztosított a balesetet követő egy éven belül meghal.</a:t>
            </a: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endParaRPr lang="hu-HU" altLang="hu-HU" sz="1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altLang="hu-HU" sz="1800" b="1" dirty="0" smtClean="0">
                <a:solidFill>
                  <a:srgbClr val="000000"/>
                </a:solidFill>
              </a:rPr>
              <a:t>Baleseti vagy Közlekedési baleseti halál esetén temetkezési költség térítése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/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számlával igazolt temetési </a:t>
            </a:r>
            <a:r>
              <a:rPr lang="hu-HU" altLang="hu-HU" sz="1600" dirty="0" smtClean="0"/>
              <a:t>költséget </a:t>
            </a:r>
            <a:r>
              <a:rPr lang="hu-HU" altLang="hu-HU" sz="1600" dirty="0" smtClean="0">
                <a:solidFill>
                  <a:srgbClr val="000000"/>
                </a:solidFill>
              </a:rPr>
              <a:t>fizetjük a haláleseti szolgáltatásra jogosult részére.</a:t>
            </a:r>
          </a:p>
          <a:p>
            <a:pPr marL="0" indent="0" eaLnBrk="1" hangingPunct="1">
              <a:spcBef>
                <a:spcPct val="0"/>
              </a:spcBef>
              <a:buClr>
                <a:srgbClr val="800000"/>
              </a:buClr>
              <a:buNone/>
            </a:pPr>
            <a:r>
              <a:rPr lang="hu-HU" altLang="hu-HU" sz="1600" dirty="0">
                <a:solidFill>
                  <a:srgbClr val="000000"/>
                </a:solidFill>
              </a:rPr>
              <a:t> </a:t>
            </a:r>
            <a:r>
              <a:rPr lang="hu-HU" altLang="hu-HU" sz="1600" dirty="0" smtClean="0">
                <a:solidFill>
                  <a:srgbClr val="000000"/>
                </a:solidFill>
              </a:rPr>
              <a:t>      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>Biztosítási összeg: 500.000 Ft</a:t>
            </a:r>
            <a:r>
              <a:rPr lang="hu-HU" altLang="hu-HU" sz="1600" dirty="0" smtClean="0">
                <a:solidFill>
                  <a:srgbClr val="000000"/>
                </a:solidFill>
              </a:rPr>
              <a:t> (nem indexálódik)</a:t>
            </a:r>
          </a:p>
          <a:p>
            <a:pPr eaLnBrk="1" hangingPunct="1">
              <a:lnSpc>
                <a:spcPct val="160000"/>
              </a:lnSpc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60000"/>
              </a:lnSpc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b="1" dirty="0" smtClean="0"/>
          </a:p>
          <a:p>
            <a:pPr eaLnBrk="1" hangingPunct="1">
              <a:lnSpc>
                <a:spcPct val="160000"/>
              </a:lnSpc>
              <a:buClr>
                <a:srgbClr val="800000"/>
              </a:buClr>
              <a:buFont typeface="Wingdings" pitchFamily="2" charset="2"/>
              <a:buChar char="Ø"/>
            </a:pPr>
            <a:endParaRPr lang="hu-HU" altLang="hu-HU" sz="1600" b="1" dirty="0" smtClean="0"/>
          </a:p>
        </p:txBody>
      </p:sp>
      <p:pic>
        <p:nvPicPr>
          <p:cNvPr id="21508" name="Picture 4" descr="D:\DATA\Y069601\Desktop\cuccok\oktatási képek\VVB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3369432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D:\DATA\Y069601\Desktop\cuccok\oktatási képek\baleset\funer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45024"/>
            <a:ext cx="3346504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hu-HU" altLang="hu-HU" smtClean="0"/>
              <a:t>Szolgáltatások II.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250825" y="981075"/>
            <a:ext cx="8893175" cy="5616576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/>
              <a:t>Baleseti maradandó egészségkárosodás</a:t>
            </a:r>
            <a:r>
              <a:rPr lang="hu-HU" altLang="hu-HU" sz="1600" b="1" dirty="0" smtClean="0"/>
              <a:t/>
            </a:r>
            <a:br>
              <a:rPr lang="hu-HU" altLang="hu-HU" sz="1600" b="1" dirty="0" smtClean="0"/>
            </a:br>
            <a:r>
              <a:rPr lang="hu-HU" altLang="hu-HU" sz="400" b="1" dirty="0" smtClean="0"/>
              <a:t/>
            </a:r>
            <a:br>
              <a:rPr lang="hu-HU" altLang="hu-HU" sz="400" b="1" dirty="0" smtClean="0"/>
            </a:br>
            <a:r>
              <a:rPr lang="hu-HU" altLang="hu-HU" sz="1600" dirty="0" smtClean="0"/>
              <a:t>A kockázatviselés tartama alatt bekövetkezett baleset mely következtében a biztosított maradandó egészségkárosodást szenved.</a:t>
            </a:r>
            <a:r>
              <a:rPr lang="hu-HU" altLang="hu-HU" sz="1400" dirty="0" smtClean="0"/>
              <a:t/>
            </a:r>
            <a:br>
              <a:rPr lang="hu-HU" altLang="hu-HU" sz="1400" dirty="0" smtClean="0"/>
            </a:br>
            <a:endParaRPr lang="hu-HU" altLang="hu-HU" sz="400" dirty="0" smtClean="0"/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>
                <a:solidFill>
                  <a:srgbClr val="000000"/>
                </a:solidFill>
              </a:rPr>
              <a:t>Közlekedési baleseti maradandó egészségkárosodás esetén extra térítés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/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kockázatviselés tartama alatt bekövetkezett közlekedési baleset, melynek következtében a biztosított maradandó egészségkárosodást szenved. </a:t>
            </a:r>
            <a:r>
              <a:rPr lang="hu-HU" altLang="hu-HU" sz="1400" dirty="0" smtClean="0">
                <a:solidFill>
                  <a:srgbClr val="000000"/>
                </a:solidFill>
              </a:rPr>
              <a:t/>
            </a:r>
            <a:br>
              <a:rPr lang="hu-HU" altLang="hu-HU" sz="1400" dirty="0" smtClean="0">
                <a:solidFill>
                  <a:srgbClr val="000000"/>
                </a:solidFill>
              </a:rPr>
            </a:br>
            <a:endParaRPr lang="hu-HU" altLang="hu-HU" sz="11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hu-HU" altLang="hu-HU" sz="1800" b="1" dirty="0" smtClean="0">
                <a:solidFill>
                  <a:srgbClr val="000000"/>
                </a:solidFill>
              </a:rPr>
              <a:t>Baleseti vagy Közlekedési baleseti maradandó egészségkárosodás esetén kerekesszék térítése</a:t>
            </a:r>
            <a:r>
              <a:rPr lang="hu-HU" altLang="hu-HU" sz="1600" b="1" dirty="0" smtClean="0">
                <a:solidFill>
                  <a:srgbClr val="000000"/>
                </a:solidFill>
              </a:rPr>
              <a:t/>
            </a:r>
            <a:br>
              <a:rPr lang="hu-HU" altLang="hu-HU" sz="1600" b="1" dirty="0" smtClean="0">
                <a:solidFill>
                  <a:srgbClr val="000000"/>
                </a:solidFill>
              </a:rPr>
            </a:br>
            <a:r>
              <a:rPr lang="hu-HU" altLang="hu-HU" sz="400" b="1" dirty="0" smtClean="0">
                <a:solidFill>
                  <a:srgbClr val="000000"/>
                </a:solidFill>
              </a:rPr>
              <a:t/>
            </a:r>
            <a:br>
              <a:rPr lang="hu-HU" altLang="hu-HU" sz="400" b="1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kockázatviselés tartama alatt bekövetkezett baleset, mely következtében a biztosított maradandó egészségkárosodást szenved, és melynek következtében véglegesen kerekesszék használatára szorul.</a:t>
            </a:r>
            <a:br>
              <a:rPr lang="hu-HU" altLang="hu-HU" sz="1600" dirty="0" smtClean="0">
                <a:solidFill>
                  <a:srgbClr val="000000"/>
                </a:solidFill>
              </a:rPr>
            </a:br>
            <a:r>
              <a:rPr lang="hu-HU" altLang="hu-HU" sz="1600" dirty="0" smtClean="0">
                <a:solidFill>
                  <a:srgbClr val="000000"/>
                </a:solidFill>
              </a:rPr>
              <a:t>A biztosítási esemény csak abban az esetben következik be, ha a balesetben a Biztosított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mindkét alsó végtagja véglegesen bénult vagy 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mindkét alsó végtagja olyan súlyosan és véglegesen meggyengült, hogy járást segítő eszközökkel sem járásképes, vagy</a:t>
            </a:r>
          </a:p>
          <a:p>
            <a:pPr lvl="1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Char char="•"/>
              <a:defRPr/>
            </a:pPr>
            <a:r>
              <a:rPr lang="hu-HU" altLang="hu-HU" sz="1600" dirty="0" smtClean="0">
                <a:solidFill>
                  <a:srgbClr val="000000"/>
                </a:solidFill>
              </a:rPr>
              <a:t>valamely alsó végtagjának amputációja következtében járásképességét elvesztette és járásképességre alkalmas művégtag használatára </a:t>
            </a:r>
            <a:r>
              <a:rPr lang="hu-HU" altLang="hu-HU" sz="1600" dirty="0" smtClean="0"/>
              <a:t>alkalmatlan.</a:t>
            </a:r>
          </a:p>
          <a:p>
            <a:pPr marL="457200" lvl="1" indent="0" eaLnBrk="1" hangingPunct="1">
              <a:spcBef>
                <a:spcPct val="0"/>
              </a:spcBef>
              <a:buClr>
                <a:srgbClr val="800000"/>
              </a:buClr>
              <a:buNone/>
              <a:defRPr/>
            </a:pPr>
            <a:endParaRPr lang="hu-HU" altLang="hu-HU" sz="1600" dirty="0" smtClean="0"/>
          </a:p>
          <a:p>
            <a:pPr marL="457200" lvl="1" indent="0" eaLnBrk="1" hangingPunct="1">
              <a:spcBef>
                <a:spcPct val="0"/>
              </a:spcBef>
              <a:buClr>
                <a:srgbClr val="800000"/>
              </a:buClr>
              <a:buFont typeface="Arial" charset="0"/>
              <a:buNone/>
              <a:defRPr/>
            </a:pPr>
            <a:r>
              <a:rPr lang="hu-HU" altLang="hu-HU" sz="1600" b="1" dirty="0" smtClean="0"/>
              <a:t>Ez esetben a biztosító a limit erejéig, számla ellenében megtéríti a kerekesszék beszerzési költségét</a:t>
            </a:r>
            <a:r>
              <a:rPr lang="hu-HU" altLang="hu-HU" sz="1600" b="1" dirty="0"/>
              <a:t>.</a:t>
            </a:r>
            <a:r>
              <a:rPr lang="hu-HU" altLang="hu-HU" sz="1600" b="1" dirty="0" smtClean="0"/>
              <a:t/>
            </a:r>
            <a:br>
              <a:rPr lang="hu-HU" altLang="hu-HU" sz="1600" b="1" dirty="0" smtClean="0"/>
            </a:br>
            <a:r>
              <a:rPr lang="hu-HU" altLang="hu-HU" sz="1600" b="1" dirty="0" smtClean="0"/>
              <a:t>Biztosítási összeg: 500 000 Ft (nem indexálódik)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tel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genertel2015</Template>
  <TotalTime>12567</TotalTime>
  <Words>1380</Words>
  <Application>Microsoft Office PowerPoint</Application>
  <PresentationFormat>Diavetítés a képernyőre (4:3 oldalarány)</PresentationFormat>
  <Paragraphs>366</Paragraphs>
  <Slides>19</Slides>
  <Notes>14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genertel2015</vt:lpstr>
      <vt:lpstr>Balesetbiztosítás 2021 </vt:lpstr>
      <vt:lpstr>Alapfogalmak</vt:lpstr>
      <vt:lpstr>PowerPoint bemutató</vt:lpstr>
      <vt:lpstr>PowerPoint bemutató</vt:lpstr>
      <vt:lpstr>Célpiac és értékesítési csatorna, értékesítési stratégia meghatározása (POG)</vt:lpstr>
      <vt:lpstr>Termékválasztás lehetősége</vt:lpstr>
      <vt:lpstr>Szolgáltatások összefoglaló</vt:lpstr>
      <vt:lpstr>Szolgáltatások I.</vt:lpstr>
      <vt:lpstr>Szolgáltatások II.</vt:lpstr>
      <vt:lpstr>Szolgáltatások II.</vt:lpstr>
      <vt:lpstr>Szolgáltatások II.</vt:lpstr>
      <vt:lpstr>Szolgáltatások II.</vt:lpstr>
      <vt:lpstr>Szolgáltatások II.</vt:lpstr>
      <vt:lpstr>Szolgáltatások III.</vt:lpstr>
      <vt:lpstr>Szolgáltatások III.</vt:lpstr>
      <vt:lpstr>Szolgáltatások IV.</vt:lpstr>
      <vt:lpstr>Kizárások</vt:lpstr>
      <vt:lpstr>Kedvezmények / Záradékok</vt:lpstr>
      <vt:lpstr>Miért a Genertel?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Baleset</dc:title>
  <dc:creator>Juhász Miklós Alen</dc:creator>
  <cp:lastModifiedBy>Nemes Zoltán</cp:lastModifiedBy>
  <cp:revision>610</cp:revision>
  <cp:lastPrinted>2019-04-16T14:44:32Z</cp:lastPrinted>
  <dcterms:created xsi:type="dcterms:W3CDTF">1601-01-01T00:00:00Z</dcterms:created>
  <dcterms:modified xsi:type="dcterms:W3CDTF">2021-07-30T06:30:22Z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1038</vt:i4>
  </property>
  <property fmtid="{D5CDD505-2E9C-101B-9397-08002B2CF9AE}" pid="4" name="ContentType">
    <vt:lpwstr>Dokumentum</vt:lpwstr>
  </property>
</Properties>
</file>