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2"/>
  </p:notesMasterIdLst>
  <p:handoutMasterIdLst>
    <p:handoutMasterId r:id="rId103"/>
  </p:handoutMasterIdLst>
  <p:sldIdLst>
    <p:sldId id="305" r:id="rId5"/>
    <p:sldId id="376" r:id="rId6"/>
    <p:sldId id="477" r:id="rId7"/>
    <p:sldId id="377" r:id="rId8"/>
    <p:sldId id="378" r:id="rId9"/>
    <p:sldId id="379" r:id="rId10"/>
    <p:sldId id="380" r:id="rId11"/>
    <p:sldId id="381" r:id="rId12"/>
    <p:sldId id="382" r:id="rId13"/>
    <p:sldId id="480" r:id="rId14"/>
    <p:sldId id="383" r:id="rId15"/>
    <p:sldId id="384" r:id="rId16"/>
    <p:sldId id="385" r:id="rId17"/>
    <p:sldId id="386" r:id="rId18"/>
    <p:sldId id="387" r:id="rId19"/>
    <p:sldId id="389" r:id="rId20"/>
    <p:sldId id="397" r:id="rId21"/>
    <p:sldId id="391" r:id="rId22"/>
    <p:sldId id="392" r:id="rId23"/>
    <p:sldId id="393" r:id="rId24"/>
    <p:sldId id="394" r:id="rId25"/>
    <p:sldId id="400" r:id="rId26"/>
    <p:sldId id="402" r:id="rId27"/>
    <p:sldId id="403" r:id="rId28"/>
    <p:sldId id="404" r:id="rId29"/>
    <p:sldId id="405" r:id="rId30"/>
    <p:sldId id="406" r:id="rId31"/>
    <p:sldId id="407" r:id="rId32"/>
    <p:sldId id="453" r:id="rId33"/>
    <p:sldId id="517" r:id="rId34"/>
    <p:sldId id="408" r:id="rId35"/>
    <p:sldId id="409" r:id="rId36"/>
    <p:sldId id="410" r:id="rId37"/>
    <p:sldId id="486" r:id="rId38"/>
    <p:sldId id="423" r:id="rId39"/>
    <p:sldId id="420" r:id="rId40"/>
    <p:sldId id="428" r:id="rId41"/>
    <p:sldId id="429" r:id="rId42"/>
    <p:sldId id="424" r:id="rId43"/>
    <p:sldId id="425" r:id="rId44"/>
    <p:sldId id="426" r:id="rId45"/>
    <p:sldId id="430" r:id="rId46"/>
    <p:sldId id="507" r:id="rId47"/>
    <p:sldId id="327" r:id="rId48"/>
    <p:sldId id="508" r:id="rId49"/>
    <p:sldId id="494" r:id="rId50"/>
    <p:sldId id="495" r:id="rId51"/>
    <p:sldId id="496" r:id="rId52"/>
    <p:sldId id="335" r:id="rId53"/>
    <p:sldId id="497" r:id="rId54"/>
    <p:sldId id="440" r:id="rId55"/>
    <p:sldId id="452" r:id="rId56"/>
    <p:sldId id="488" r:id="rId57"/>
    <p:sldId id="487" r:id="rId58"/>
    <p:sldId id="346" r:id="rId59"/>
    <p:sldId id="345" r:id="rId60"/>
    <p:sldId id="443" r:id="rId61"/>
    <p:sldId id="473" r:id="rId62"/>
    <p:sldId id="454" r:id="rId63"/>
    <p:sldId id="350" r:id="rId64"/>
    <p:sldId id="489" r:id="rId65"/>
    <p:sldId id="444" r:id="rId66"/>
    <p:sldId id="481" r:id="rId67"/>
    <p:sldId id="482" r:id="rId68"/>
    <p:sldId id="455" r:id="rId69"/>
    <p:sldId id="447" r:id="rId70"/>
    <p:sldId id="356" r:id="rId71"/>
    <p:sldId id="516" r:id="rId72"/>
    <p:sldId id="357" r:id="rId73"/>
    <p:sldId id="358" r:id="rId74"/>
    <p:sldId id="359" r:id="rId75"/>
    <p:sldId id="456" r:id="rId76"/>
    <p:sldId id="436" r:id="rId77"/>
    <p:sldId id="448" r:id="rId78"/>
    <p:sldId id="461" r:id="rId79"/>
    <p:sldId id="462" r:id="rId80"/>
    <p:sldId id="460" r:id="rId81"/>
    <p:sldId id="449" r:id="rId82"/>
    <p:sldId id="499" r:id="rId83"/>
    <p:sldId id="463" r:id="rId84"/>
    <p:sldId id="474" r:id="rId85"/>
    <p:sldId id="515" r:id="rId86"/>
    <p:sldId id="490" r:id="rId87"/>
    <p:sldId id="491" r:id="rId88"/>
    <p:sldId id="465" r:id="rId89"/>
    <p:sldId id="467" r:id="rId90"/>
    <p:sldId id="468" r:id="rId91"/>
    <p:sldId id="485" r:id="rId92"/>
    <p:sldId id="469" r:id="rId93"/>
    <p:sldId id="470" r:id="rId94"/>
    <p:sldId id="513" r:id="rId95"/>
    <p:sldId id="471" r:id="rId96"/>
    <p:sldId id="362" r:id="rId97"/>
    <p:sldId id="363" r:id="rId98"/>
    <p:sldId id="492" r:id="rId99"/>
    <p:sldId id="514" r:id="rId100"/>
    <p:sldId id="311" r:id="rId101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28">
          <p15:clr>
            <a:srgbClr val="A4A3A4"/>
          </p15:clr>
        </p15:guide>
        <p15:guide id="2" pos="55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1230"/>
    <a:srgbClr val="D22D32"/>
    <a:srgbClr val="C21B17"/>
    <a:srgbClr val="FCDBC0"/>
    <a:srgbClr val="F8B177"/>
    <a:srgbClr val="F09273"/>
    <a:srgbClr val="E9573D"/>
    <a:srgbClr val="FFFFFF"/>
    <a:srgbClr val="BD1E20"/>
    <a:srgbClr val="DF4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38" autoAdjust="0"/>
    <p:restoredTop sz="77379" autoAdjust="0"/>
  </p:normalViewPr>
  <p:slideViewPr>
    <p:cSldViewPr snapToGrid="0" snapToObjects="1">
      <p:cViewPr>
        <p:scale>
          <a:sx n="127" d="100"/>
          <a:sy n="127" d="100"/>
        </p:scale>
        <p:origin x="-1164" y="-174"/>
      </p:cViewPr>
      <p:guideLst>
        <p:guide orient="horz" pos="2828"/>
        <p:guide pos="55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ableStyles" Target="tableStyle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9B431-7C8C-274A-BA33-7C21C85E3BE4}" type="datetime1">
              <a:rPr lang="it-IT" smtClean="0"/>
              <a:t>09/09/2019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03916-887A-F043-AD49-BF0A69ACF5F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127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9682E-FB58-D249-BB85-C718355B86BE}" type="datetime1">
              <a:rPr lang="it-IT" smtClean="0"/>
              <a:t>09/09/2019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168C7-CDE6-B24B-B7C6-F8E72CFBA8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063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674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</a:rPr>
              <a:t>A pirossal jelzett vagyoncsoportok átkerültek az adott kockázatokhoz. </a:t>
            </a:r>
            <a:r>
              <a:rPr lang="hu-HU" altLang="hu-HU" dirty="0" err="1" smtClean="0">
                <a:latin typeface="Arial" panose="020B0604020202020204" pitchFamily="34" charset="0"/>
              </a:rPr>
              <a:t>Pl</a:t>
            </a:r>
            <a:r>
              <a:rPr lang="hu-HU" altLang="hu-HU" dirty="0" smtClean="0">
                <a:latin typeface="Arial" panose="020B0604020202020204" pitchFamily="34" charset="0"/>
              </a:rPr>
              <a:t> a kirakatszekrény KF-el az </a:t>
            </a:r>
            <a:r>
              <a:rPr lang="hu-HU" altLang="hu-HU" dirty="0" err="1" smtClean="0">
                <a:latin typeface="Arial" panose="020B0604020202020204" pitchFamily="34" charset="0"/>
              </a:rPr>
              <a:t>almódozaton</a:t>
            </a:r>
            <a:r>
              <a:rPr lang="hu-HU" altLang="hu-HU" dirty="0" smtClean="0">
                <a:latin typeface="Arial" panose="020B0604020202020204" pitchFamily="34" charset="0"/>
              </a:rPr>
              <a:t> belül kiegészítő kockázatként köthető. A küldöttrablás pedig szerződés szintű fedezet kiegészítésként lesz köthető.</a:t>
            </a:r>
          </a:p>
          <a:p>
            <a:r>
              <a:rPr lang="hu-HU" altLang="hu-HU" dirty="0" smtClean="0">
                <a:latin typeface="Arial" panose="020B0604020202020204" pitchFamily="34" charset="0"/>
              </a:rPr>
              <a:t>Szabadban tárolt vagyontárgy Vihar kockázatnál pl. KF0201-el, maximum a [B] és [C] vagyoncsoportok összege alapján, 0,5‰, de minimum 5.000 Ft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801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</a:rPr>
              <a:t>A pirossal jelölt vagyoncsoportok újként kerültek be a biztosítható vagyoncsoportok közé. Részletezésük később</a:t>
            </a:r>
          </a:p>
          <a:p>
            <a:r>
              <a:rPr lang="hu-HU" altLang="hu-HU" dirty="0" smtClean="0">
                <a:latin typeface="Arial" panose="020B0604020202020204" pitchFamily="34" charset="0"/>
              </a:rPr>
              <a:t>Itt fel sem soroltam az Adathordozókat és a reprodukciós segédeszközöket . Mert ezeket annyira nem szeretné a kockázat vállalás, csak ha nagyon muszáj…</a:t>
            </a:r>
            <a:r>
              <a:rPr lang="hu-HU" altLang="hu-HU" dirty="0" smtClean="0"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altLang="hu-HU" dirty="0" smtClean="0">
              <a:latin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203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Új definíció, de érdemi változás nincs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707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</a:rPr>
              <a:t>A medencék definiálva lettek, </a:t>
            </a:r>
            <a:r>
              <a:rPr lang="hu-HU" altLang="hu-HU" dirty="0" err="1" smtClean="0">
                <a:latin typeface="Arial" panose="020B0604020202020204" pitchFamily="34" charset="0"/>
              </a:rPr>
              <a:t>vv</a:t>
            </a:r>
            <a:r>
              <a:rPr lang="hu-HU" altLang="hu-HU" dirty="0" smtClean="0">
                <a:latin typeface="Arial" panose="020B0604020202020204" pitchFamily="34" charset="0"/>
              </a:rPr>
              <a:t> kockázatnál pótdíjat kap a kockázat : az épületben medence található, ZA0301-el, 1,25-ös szorzó</a:t>
            </a:r>
          </a:p>
          <a:p>
            <a:r>
              <a:rPr lang="hu-HU" altLang="hu-HU" dirty="0" smtClean="0">
                <a:latin typeface="Arial" panose="020B0604020202020204" pitchFamily="34" charset="0"/>
              </a:rPr>
              <a:t>A napelemek külön D vagyoncsoportként díjért biztosíthatóak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053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Logikailag másként sorolódnak fel, de alapvető kockázatvállalási módosítás nem történt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680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dirty="0" smtClean="0">
              <a:latin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700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tűz (telephelyi) díjtétel = tűz alap díjtétel x tűz volumen módosító tényező (</a:t>
            </a:r>
            <a:r>
              <a:rPr lang="hu-HU" altLang="hu-HU" dirty="0" err="1" smtClean="0">
                <a:latin typeface="Arial" panose="020B0604020202020204" pitchFamily="34" charset="0"/>
              </a:rPr>
              <a:t>tvmt</a:t>
            </a:r>
            <a:r>
              <a:rPr lang="hu-HU" altLang="hu-HU" dirty="0" smtClean="0">
                <a:latin typeface="Arial" panose="020B0604020202020204" pitchFamily="34" charset="0"/>
              </a:rPr>
              <a:t>) x önműködő tűzjelző berendezés (</a:t>
            </a:r>
            <a:r>
              <a:rPr lang="hu-HU" altLang="hu-HU" dirty="0" err="1" smtClean="0">
                <a:latin typeface="Arial" panose="020B0604020202020204" pitchFamily="34" charset="0"/>
              </a:rPr>
              <a:t>tjb</a:t>
            </a:r>
            <a:r>
              <a:rPr lang="hu-HU" altLang="hu-HU" dirty="0" smtClean="0">
                <a:latin typeface="Arial" panose="020B0604020202020204" pitchFamily="34" charset="0"/>
              </a:rPr>
              <a:t>) x tűzveszélyes építési szerkezet (tesz)  x MFL faktor (</a:t>
            </a:r>
            <a:r>
              <a:rPr lang="hu-HU" altLang="hu-HU" dirty="0" err="1" smtClean="0">
                <a:latin typeface="Arial" panose="020B0604020202020204" pitchFamily="34" charset="0"/>
              </a:rPr>
              <a:t>mfl</a:t>
            </a:r>
            <a:r>
              <a:rPr lang="hu-HU" altLang="hu-HU" dirty="0" smtClean="0">
                <a:latin typeface="Arial" panose="020B0604020202020204" pitchFamily="34" charset="0"/>
              </a:rPr>
              <a:t>) x önrész módosító tényező (</a:t>
            </a:r>
            <a:r>
              <a:rPr lang="hu-HU" altLang="hu-HU" dirty="0" err="1" smtClean="0">
                <a:latin typeface="Arial" panose="020B0604020202020204" pitchFamily="34" charset="0"/>
              </a:rPr>
              <a:t>ömt</a:t>
            </a:r>
            <a:r>
              <a:rPr lang="hu-HU" altLang="hu-HU" dirty="0" smtClean="0"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A</a:t>
            </a:r>
            <a:r>
              <a:rPr lang="hu-HU" altLang="hu-HU" baseline="0" dirty="0" smtClean="0">
                <a:latin typeface="Arial" panose="020B0604020202020204" pitchFamily="34" charset="0"/>
              </a:rPr>
              <a:t> </a:t>
            </a:r>
            <a:r>
              <a:rPr lang="hu-HU" altLang="hu-HU" baseline="0" smtClean="0">
                <a:latin typeface="Arial" panose="020B0604020202020204" pitchFamily="34" charset="0"/>
              </a:rPr>
              <a:t>T</a:t>
            </a:r>
            <a:r>
              <a:rPr lang="hu-HU" altLang="hu-HU" smtClean="0">
                <a:latin typeface="Arial" panose="020B0604020202020204" pitchFamily="34" charset="0"/>
              </a:rPr>
              <a:t>űz telephelyi díját </a:t>
            </a:r>
            <a:r>
              <a:rPr lang="hu-HU" altLang="hu-HU" dirty="0" smtClean="0">
                <a:latin typeface="Arial" panose="020B0604020202020204" pitchFamily="34" charset="0"/>
              </a:rPr>
              <a:t>pótdíjazzuk, </a:t>
            </a:r>
            <a:r>
              <a:rPr lang="hu-HU" altLang="hu-HU" smtClean="0">
                <a:latin typeface="Arial" panose="020B0604020202020204" pitchFamily="34" charset="0"/>
              </a:rPr>
              <a:t>20%-al</a:t>
            </a:r>
            <a:endParaRPr lang="hu-HU" altLang="hu-HU" dirty="0" smtClean="0">
              <a:latin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708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</a:rPr>
              <a:t>Alapvető változás nincs, csak új a definíció.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438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A pirossal jelölteknél valamennyi változás történt, később részletezzük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830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err="1" smtClean="0">
                <a:latin typeface="Arial" panose="020B0604020202020204" pitchFamily="34" charset="0"/>
              </a:rPr>
              <a:t>Oldtimerek</a:t>
            </a:r>
            <a:r>
              <a:rPr lang="hu-HU" altLang="hu-HU" dirty="0" smtClean="0">
                <a:latin typeface="Arial" panose="020B0604020202020204" pitchFamily="34" charset="0"/>
              </a:rPr>
              <a:t> gyűjtői csak egyedileg kapnak fedezetet,</a:t>
            </a:r>
            <a:r>
              <a:rPr lang="hu-HU" altLang="hu-HU" baseline="0" dirty="0" smtClean="0">
                <a:latin typeface="Arial" panose="020B0604020202020204" pitchFamily="34" charset="0"/>
              </a:rPr>
              <a:t> nem zárkózunk el előle!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baseline="0" dirty="0" smtClean="0">
                <a:latin typeface="Arial" panose="020B0604020202020204" pitchFamily="34" charset="0"/>
              </a:rPr>
              <a:t>Az egyedi megállapodás az ajánlatadó csoport jogköre!</a:t>
            </a:r>
            <a:endParaRPr lang="hu-HU" altLang="hu-HU" dirty="0" smtClean="0">
              <a:latin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49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Közös feltételrendszer.</a:t>
            </a:r>
            <a:r>
              <a:rPr lang="hu-HU" baseline="0" dirty="0" smtClean="0"/>
              <a:t> Az ajánlatadó csoport engedélyezhet 600Mio/th-ig, 1mrd a teljes BÖ, BD 600mio/th teljes BÖ limit nélkül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673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mtClean="0">
                <a:latin typeface="Arial" panose="020B0604020202020204" pitchFamily="34" charset="0"/>
              </a:rPr>
              <a:t>Vagyoncsoportként</a:t>
            </a:r>
            <a:r>
              <a:rPr lang="hu-HU" altLang="hu-HU" baseline="0" smtClean="0">
                <a:latin typeface="Arial" panose="020B0604020202020204" pitchFamily="34" charset="0"/>
              </a:rPr>
              <a:t> új.</a:t>
            </a:r>
            <a:endParaRPr lang="hu-HU" altLang="hu-HU" dirty="0" smtClean="0">
              <a:latin typeface="Arial" panose="020B0604020202020204" pitchFamily="34" charset="0"/>
            </a:endParaRPr>
          </a:p>
          <a:p>
            <a:r>
              <a:rPr lang="hu-HU" altLang="hu-HU" dirty="0" smtClean="0">
                <a:latin typeface="Arial" panose="020B0604020202020204" pitchFamily="34" charset="0"/>
              </a:rPr>
              <a:t>„F”  (AB0) vagyoncsoport biztosítási összeg &lt;= </a:t>
            </a:r>
            <a:r>
              <a:rPr lang="el-GR" altLang="hu-HU" dirty="0" smtClean="0">
                <a:latin typeface="Arial" panose="020B0604020202020204" pitchFamily="34" charset="0"/>
              </a:rPr>
              <a:t>Σ(</a:t>
            </a:r>
            <a:r>
              <a:rPr lang="hu-HU" altLang="hu-HU" dirty="0" smtClean="0">
                <a:latin typeface="Arial" panose="020B0604020202020204" pitchFamily="34" charset="0"/>
              </a:rPr>
              <a:t>A+B+C)*0,1</a:t>
            </a:r>
          </a:p>
          <a:p>
            <a:endParaRPr lang="hu-HU" altLang="hu-HU" dirty="0" smtClean="0">
              <a:latin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947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185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b="1" dirty="0" smtClean="0">
                <a:latin typeface="Arial" panose="020B0604020202020204" pitchFamily="34" charset="0"/>
              </a:rPr>
              <a:t>A</a:t>
            </a:r>
            <a:r>
              <a:rPr lang="hu-HU" altLang="hu-HU" b="1" baseline="0" dirty="0" smtClean="0">
                <a:latin typeface="Arial" panose="020B0604020202020204" pitchFamily="34" charset="0"/>
              </a:rPr>
              <a:t> Telephelyi Casco, a Kirakatszekrény, a Hűtve tárolt oltóanyagok </a:t>
            </a:r>
            <a:r>
              <a:rPr lang="hu-HU" altLang="hu-HU" b="1" dirty="0" smtClean="0">
                <a:latin typeface="Arial" panose="020B0604020202020204" pitchFamily="34" charset="0"/>
              </a:rPr>
              <a:t>átkerült a Vagyonbiztosítás kiegészítő kockázatokhoz, ott részletezzük!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b="1" dirty="0" smtClean="0">
                <a:latin typeface="Arial" panose="020B0604020202020204" pitchFamily="34" charset="0"/>
              </a:rPr>
              <a:t>A szabadban tárolt </a:t>
            </a:r>
            <a:r>
              <a:rPr lang="hu-HU" altLang="hu-HU" b="1" dirty="0" err="1" smtClean="0">
                <a:latin typeface="Arial" panose="020B0604020202020204" pitchFamily="34" charset="0"/>
              </a:rPr>
              <a:t>vt</a:t>
            </a:r>
            <a:r>
              <a:rPr lang="hu-HU" altLang="hu-HU" b="1" dirty="0" smtClean="0">
                <a:latin typeface="Arial" panose="020B0604020202020204" pitchFamily="34" charset="0"/>
              </a:rPr>
              <a:t> Vihar kiegészítőként térül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b="1" dirty="0" smtClean="0">
                <a:latin typeface="Arial" panose="020B0604020202020204" pitchFamily="34" charset="0"/>
              </a:rPr>
              <a:t>A Küldöttrablás BL kiegészítőként térül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6250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268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b="1" dirty="0" smtClean="0">
                <a:latin typeface="Arial" panose="020B0604020202020204" pitchFamily="34" charset="0"/>
              </a:rPr>
              <a:t>A Telephelyi Casco átkerült a Vagyonbiztosítás kiegészítő kockázatokhoz, ott részletezzük!</a:t>
            </a:r>
            <a:endParaRPr lang="hu-HU" altLang="hu-HU" dirty="0" smtClean="0">
              <a:latin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562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658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29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26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30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77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A két vagyoncsoport összevonásra kerül. Az</a:t>
            </a:r>
            <a:r>
              <a:rPr lang="hu-HU" altLang="hu-HU" baseline="0" dirty="0" smtClean="0">
                <a:latin typeface="Arial" panose="020B0604020202020204" pitchFamily="34" charset="0"/>
              </a:rPr>
              <a:t> értéktárolás módjától függ a megadható BÖ</a:t>
            </a:r>
            <a:endParaRPr lang="hu-HU" altLang="hu-HU" dirty="0" smtClean="0">
              <a:latin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624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Ez a kockázat megszűnt! BL során ez a kockázat térül!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34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5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Közös feltételrendszer.</a:t>
            </a:r>
            <a:r>
              <a:rPr lang="hu-HU" baseline="0" dirty="0" smtClean="0"/>
              <a:t> Az ajánlatadó csoport engedélyezhet 600Mio/th-ig, 1mrd a teljes BÖ, BD 600mio/th teljes BÖ limit nélkül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13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b="1" dirty="0" smtClean="0">
                <a:latin typeface="Arial" panose="020B0604020202020204" pitchFamily="34" charset="0"/>
              </a:rPr>
              <a:t>Nem biztosítottak:  </a:t>
            </a:r>
            <a:r>
              <a:rPr lang="hu-HU" altLang="hu-HU" dirty="0" smtClean="0">
                <a:latin typeface="Arial" panose="020B0604020202020204" pitchFamily="34" charset="0"/>
              </a:rPr>
              <a:t>szőrme ruházati cikkek… ékszerek, nemesfémből vagy annak felhasználásával készült tárgyak … készpénz … iratok, dokumentumok, kulcsok valamint ezek sérüléséből, megsemmisüléséből, eltűnéséből eredő következményi károk … hordozható számítógépek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916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Felvehető Tűzre 15% pótdíjért, viharra 50% pótdíjért, </a:t>
            </a:r>
            <a:r>
              <a:rPr lang="hu-HU" altLang="hu-HU" dirty="0" err="1" smtClean="0">
                <a:latin typeface="Arial" panose="020B0604020202020204" pitchFamily="34" charset="0"/>
              </a:rPr>
              <a:t>vezvízre</a:t>
            </a:r>
            <a:r>
              <a:rPr lang="hu-HU" altLang="hu-HU" dirty="0" smtClean="0">
                <a:latin typeface="Arial" panose="020B0604020202020204" pitchFamily="34" charset="0"/>
              </a:rPr>
              <a:t>,  katasztrófára, </a:t>
            </a:r>
            <a:r>
              <a:rPr lang="hu-HU" altLang="hu-HU" dirty="0" err="1" smtClean="0">
                <a:latin typeface="Arial" panose="020B0604020202020204" pitchFamily="34" charset="0"/>
              </a:rPr>
              <a:t>betlopra</a:t>
            </a:r>
            <a:r>
              <a:rPr lang="hu-HU" altLang="hu-HU" dirty="0" smtClean="0">
                <a:latin typeface="Arial" panose="020B0604020202020204" pitchFamily="34" charset="0"/>
              </a:rPr>
              <a:t> alap th-i díjtétellel,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Csak azokat, amelyek ennek az épületnek a saját energiaellátására szükségesek.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Lapos tetős épületek súlyozással rögzített berendezéseit is elfogadjuk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668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érték meghatározáshoz kell egy értéklista! Bizonyos összeg felett értékbecslő által készített lista!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177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6310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Nincs minimális</a:t>
            </a:r>
            <a:r>
              <a:rPr lang="hu-HU" baseline="0" dirty="0" smtClean="0"/>
              <a:t> BÖ, de javasolt felvenni!!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0843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9484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hu-HU" alt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Üvegeknél limit alapú</a:t>
            </a:r>
            <a:r>
              <a:rPr kumimoji="0" lang="hu-HU" altLang="hu-H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BÖ, így nincs értelme az indexálásnak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9241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5139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A bordó betűkkel írt kockázatok telephelyi szintűek, a fekete betűkkel írt kockázatok szerződés szintűek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A Tűz alap + Vihar+ VV+ </a:t>
            </a:r>
            <a:r>
              <a:rPr lang="hu-HU" altLang="hu-HU" dirty="0" err="1" smtClean="0">
                <a:latin typeface="Arial" panose="020B0604020202020204" pitchFamily="34" charset="0"/>
              </a:rPr>
              <a:t>Betlop</a:t>
            </a:r>
            <a:r>
              <a:rPr lang="hu-HU" altLang="hu-HU" dirty="0" smtClean="0">
                <a:latin typeface="Arial" panose="020B0604020202020204" pitchFamily="34" charset="0"/>
              </a:rPr>
              <a:t> kockázat és kiegészítői szerződés szintű fedezetben vannak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43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352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Robbanásveszélyes (Korábban "A" és "B" tűzveszélyességi) osztályba tartozó különböző halmazállapotú anyagok együtt vagy a Tűzveszélyes (Korábban "C" és "D" tűzveszélyességi) osztályba tartozó anyagokkal együttesen nem tárolhatók.</a:t>
            </a:r>
          </a:p>
          <a:p>
            <a:r>
              <a:rPr lang="hu-HU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(Tűzveszélyességi osztályok meghatározása az OTSZ szerinti értelmezésben értendő.)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Robbanásveszélyes (Korábban "A" és "B" tűzveszélyességi) osztályba tartozó anyagokat tartalmazó épületekre illetve annak érintett helyiségeire vonatkozóan az alábbi Külön Feltételekben foglaltak megléte szükséges: ES 1151 és az ES 1161 KF.</a:t>
            </a:r>
          </a:p>
          <a:p>
            <a:endParaRPr lang="hu-HU" sz="14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4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45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1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Ezek az eddig kizárt épületek kerültek</a:t>
            </a:r>
            <a:r>
              <a:rPr lang="hu-HU" baseline="0" dirty="0" smtClean="0"/>
              <a:t> be a KF-ek közé. Egy ténylegesen működő vállalkozás felújításait, beruházásait, projektjeit biztosítjuk.</a:t>
            </a:r>
          </a:p>
          <a:p>
            <a:r>
              <a:rPr lang="hu-HU" baseline="0" dirty="0" smtClean="0"/>
              <a:t>Projekt bekerülési értéke a BÖ. A megépülő v felújított épület értéke. Épület vagyoncsoport KF-el. Meglévő épület szerkezetre is és az építés alatt állóra is, beépítendő építőanyagokra is! Ép érték 100Mio alatt legyen! E felett külön </a:t>
            </a:r>
            <a:r>
              <a:rPr lang="hu-HU" baseline="0" dirty="0" err="1" smtClean="0"/>
              <a:t>épszer</a:t>
            </a:r>
            <a:r>
              <a:rPr lang="hu-HU" baseline="0" dirty="0" smtClean="0"/>
              <a:t>!!!! Pótdíj 80%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6601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4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46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554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KF0103 - Gépek, berendezések, belső eredetű tűzkára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    A Vállalati vagyonbiztosítási szerződések feltételeinek Tűzbiztosítás különös rendelkezéseiben szereplő (VVSZF TKR) szerinti biztosítási fedezet – a biztosítási szerződésben rögzített limit erejéig – kiterjed a berendezésekben, gépekben, erő- és munkagépekben keletkezett belső eredetű (tervezési, számítási, öntési, anyag- és gyártási hiba miatt bekövetkező) tűzkárokra is.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    Abban az esetben, ha a fent leírt kárt a biztosított vagyontárgy anyagának belső elhasználódása, vagy nem megfelelő karbantartása okozta, a biztosító mentesül szolgáltatási kötelezettsége alól.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KF0102 - Gépek, berendezések, elektromos áram okozta tűzkára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      A Vállalati vagyonbiztosítási szerződések feltételeinek Tűzbiztosítás különös rendelkezései (VVSZF TKR) szerinti biztosítási fedezet – a biztosítási szerződésben rögzített limit erejéig – kiterjed a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biztosított elektromos gépekben, berendezésekben, készülékekben, az elektromos áram energiájának hatására (pl.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túláram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túlfeszültség, zárlati hatások) keletkezett tűzkárokra.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hu-H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Abban az esetben, ha a fent leírt kárt a biztosított vagyontárgy anyagának belső elhasználódása, vagy nem megfelelő karbantartása okozta, a biztosító mentesül szolgáltatási kötelezettsége alól.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4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47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579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Ezen feltételek értelmében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szélvihar: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a biztosítási esemény, amelyet a biztosított vagyontárgyakban a rendkívül heves (15 m/s szélsebességet elérő vagy azt meghaladó) szél rongálással okozott;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szélsebesség tekintetében az Országos Meteorológiai Szolgálat (OMSZ) kockázatviselési helyhez legközelebb található szélsebességet is mérő állomásának adatai az irányadóak;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jégverés: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olyan, roncsolással, alakváltozással járó biztosítási esemény, amelyet a leesett jégszemek okoztak a biztosított vagyontárgyakban;</a:t>
            </a:r>
          </a:p>
          <a:p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hónyomás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olyan biztosítási esemény, amelyet a nagy mennyiségben összegyűlt hó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 jég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statikus nyomása okozott a biztosított vagyontárgyakban;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sziklaomlás: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kőomlás és földcsuszamlás: olyan biztosítási esemény, amelyet az elmozduló szikladarabok, kőzetdarabok, illetve földtömeg okozott a biztosított vagyontárgyakban;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ismeretlen építmény, üreg beomlása: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a biztosítási esemény, amikor ismeretlen (építési, illetve üzemeltetési engedélyekben nem szereplő, a biztosított vagy a hatóságok által nem ismert) üregek beomlása során a természetes egyensúlyi állapot külső erőhatás következtében megszűnt és ezért hirtelen bekövetkező talajelmozdulás, omlás következett be;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felhőszakadás: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a biztosítási esemény, amelyet hirtelen lehulló, talajszinten áramló vagy a csapadékvíz elvezető rendszerből visszaduzzadó nagy mennyiségű esővíz, rombolással és elöntéssel okoz;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felhőszakadás akkor minősül biztosítási eseménynek, ha a kockázatviselési helyen lehullott csapadék 24 óra alatt 30 mm-t elérte, illetve meghaladta. A csapadékmennyiség tekintetében az Országos Meteorológiai Szolgálat (OMSZ) kockázatviselési helyhez legközelebb található csapadékmennyiséget is mérő állomásának adatai az irányadóak.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ismeretlen jármű ütközése: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a biztosítási esemény, amelynél ismeretlen szárazföldi jármű vagy alkatrésze, illetve rakománya a biztosított vagyontárgyakban ütközéssel kárt okoz.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Szélvihar és felhőszakadás károk esetén egyazon okból 96 órán belül bekövetkező káresemények sorozata egy biztosítási eseménynek minősül.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50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041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51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68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BÖ: maximum a [B] és [C] vagyoncsoportok összege, díj: 0,5‰, de minimum 5.000 Ft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Egy kártérítési limitet kell meghatározni!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Egy plusz kockázatként biztosítható a limit erejéig!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7416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BÖ: maximum a [B] és [C] vagyoncsoportok összege, díj: 0,5‰, de minimum 5.000 Ft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Egy kártérítési limitet kell meghatározni!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Egy plusz kockázatként biztosítható a limit erejéig!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53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727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BÖ: maximum a [B] és [C] vagyoncsoportok összege, díj: 0,5‰, de minimum 5.000 Ft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Egy kártérítési limitet kell meghatározni!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Egy plusz kockázatként biztosítható a limit erejéig!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54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052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6681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Dugulás, </a:t>
            </a:r>
            <a:r>
              <a:rPr lang="hu-HU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Csővez</a:t>
            </a:r>
            <a:r>
              <a:rPr lang="hu-H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Techn</a:t>
            </a:r>
            <a:r>
              <a:rPr lang="hu-H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:∑vezetékes-víz (telephelyi) díj 10%-a, de minimum 5.000 Ft</a:t>
            </a:r>
          </a:p>
          <a:p>
            <a:pPr rtl="0" eaLnBrk="1" fontAlgn="ctr" latinLnBrk="0" hangingPunct="1"/>
            <a:r>
              <a:rPr lang="hu-HU" dirty="0" smtClean="0">
                <a:latin typeface="Arial" panose="020B0604020202020204" pitchFamily="34" charset="0"/>
              </a:rPr>
              <a:t>Elfolyt víz:  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 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- 5.000 Ft,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-10.000 Ft,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 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15.000Ft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1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57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02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Dugulás, </a:t>
            </a:r>
            <a:r>
              <a:rPr lang="hu-HU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Csővez</a:t>
            </a:r>
            <a:r>
              <a:rPr lang="hu-H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Techn</a:t>
            </a:r>
            <a:r>
              <a:rPr lang="hu-H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:∑vezetékes-víz (telephelyi) díj 10%-a, de minimum 5.000 Ft</a:t>
            </a:r>
          </a:p>
          <a:p>
            <a:pPr rtl="0" eaLnBrk="1" fontAlgn="ctr" latinLnBrk="0" hangingPunct="1"/>
            <a:r>
              <a:rPr lang="hu-HU" dirty="0" smtClean="0">
                <a:latin typeface="Arial" panose="020B0604020202020204" pitchFamily="34" charset="0"/>
              </a:rPr>
              <a:t>Elfolyt víz:  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 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- 5.000 Ft,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-10.000 Ft,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 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15.000Ft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1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58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5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Megváltozott. Teljesen új struktúra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7125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59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874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2167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61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776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62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019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Mennyezet vakolat kára nem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térül,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risks-ben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amire ráesik, az igen.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Polcot feldönti valaki – a polc kárát nem, de amire ráesik azt fizetjük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risks-nél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dologra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ráhúzható.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8680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KF0704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Épületek építés-szerelés biztosítása:A kiegészítő fedezet csak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100.000.000 Ft alatti épületek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esetén köthető!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Az alábbi tevékenységek esetén nem választható ez a fedezet: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83000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építőipari jellegű szolgáltatás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83010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acélszerkezet építés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83041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ács, állványozó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83020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bádogos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45320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építési és épületgépészeti szerelőipar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45310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építési szakipar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83030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építési vállalkozó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83035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építőipari bontás. romeltakarítás, földmunka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45100</a:t>
            </a:r>
          </a:p>
          <a:p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magasépítőipar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45200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mélyépítőipar (útépítés is)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83085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tetőfedés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65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773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KF0704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Épületek építés-szerelés biztosítása:A kiegészítő fedezet csak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100.000.000 Ft alatti épületek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esetén köthető!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Az alábbi tevékenységek esetén nem választható ez a fedezet: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83000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építőipari jellegű szolgáltatás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83010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acélszerkezet építés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83041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ács, állványozó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83020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bádogos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45320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építési és épületgépészeti szerelőipar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45310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építési szakipar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83030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építési vállalkozó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83035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építőipari bontás. romeltakarítás, földmunka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45100</a:t>
            </a:r>
          </a:p>
          <a:p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magasépítőipar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45200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mélyépítőipar (útépítés is)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83085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tetőfedés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66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143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1714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6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023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878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 smtClean="0"/>
              <a:t>Egy ténylegesen működő vállalkozás felújításait, beruházásait, projektjeit biztosítjuk.</a:t>
            </a:r>
          </a:p>
          <a:p>
            <a:r>
              <a:rPr lang="hu-HU" baseline="0" dirty="0" smtClean="0"/>
              <a:t>Projekt bekerülési értéke a BÖ. A megépülő v felújított épület értéke. Épület vagyoncsoport KF-el. Meglévő épület szerkezetre is és az építés alatt állóra is, beépítendő </a:t>
            </a:r>
            <a:r>
              <a:rPr lang="hu-HU" baseline="0" dirty="0" err="1" smtClean="0"/>
              <a:t>építóanyagokra</a:t>
            </a:r>
            <a:r>
              <a:rPr lang="hu-HU" baseline="0" dirty="0" smtClean="0"/>
              <a:t> is! Ép érték 100Mio alatt legyen! E felett külön </a:t>
            </a:r>
            <a:r>
              <a:rPr lang="hu-HU" baseline="0" dirty="0" err="1" smtClean="0"/>
              <a:t>épszer</a:t>
            </a:r>
            <a:r>
              <a:rPr lang="hu-HU" baseline="0" dirty="0" smtClean="0"/>
              <a:t>!!!! Pótdíj 80% 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9721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Irodai elektronikus berendezések (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almódozati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minimum díj 5.000 Ft! 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72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979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Irodai elektronikus berendezések (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almódozati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minimum díj 5.000 Ft! 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73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639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maximálisan vállalható biztosítási összege: 50 millió Ft (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Σbö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&lt;= 50.000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az összes telephelyen együttesen), de ezen összegen belül csak a tűzbiztosítás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almódozatban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felvett „berendezés” vagyoncsoport teljes biztosítási összegéig.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(azaz, pl.: ha a „berendezés”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tűzbiztosításban pl. 10 millió Ft, akkor az irodai elektronikus berendezések teljes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biztosítái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összege is maximum 10 millió Ft lehet, vagy ennél kevesebb.)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74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765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távközlési berendezések: telefonok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mobil- és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okostelefonok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kivételével,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telefon alközpontok, tele- faxok, üzenetrögzítők, fixen telepített rádiótelefonok, CB-rádiók;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számítógépek, ide értve a kockázatviselés helyén található hordozható berendezéseket is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(kivéve a táblagépeket (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tablet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és a GPS készülékeket),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adatfeldolgozó berendezések és rendszereik, az ezekhez tartozó periféria egységekkel, szünetmentes áramforrások;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75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179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76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85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Irodai elektronikus berendezések (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almódozati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minimum díj 5.000 Ft! 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77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124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78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898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79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808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5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4256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194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7279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912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588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6749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970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02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050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89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591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90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13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A bordó betűkkel írt kockázatok telephelyi szintűek, a fekete betűkkel írt kockázatok szerződés szintűek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A Tűz alap + Vihar+ VV+ </a:t>
            </a:r>
            <a:r>
              <a:rPr lang="hu-HU" altLang="hu-HU" dirty="0" err="1" smtClean="0">
                <a:latin typeface="Arial" panose="020B0604020202020204" pitchFamily="34" charset="0"/>
              </a:rPr>
              <a:t>Betlop</a:t>
            </a:r>
            <a:r>
              <a:rPr lang="hu-HU" altLang="hu-HU" dirty="0" smtClean="0">
                <a:latin typeface="Arial" panose="020B0604020202020204" pitchFamily="34" charset="0"/>
              </a:rPr>
              <a:t> kockázat és kiegészítői szerződés szintű fedezetben vannak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8526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91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238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balesetbiztosítás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almódozat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éves díja: Σ (szolgáltatási kategória egység díja x (a kategóriában biztosítottak száma) x (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létszámnak megfelelő módosító) x (biztosítási fedezet pótdíj)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92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9807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balesetbiztosítás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almódozat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éves díja: Σ (szolgáltatási kategória egység díja x (a kategóriában biztosítottak száma) x (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létszámnak megfelelő módosító) x (biztosítási fedezet pótdíj)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954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Mivel a VŐ módozaton belüli Termék felelősség korlátozott fedezetű,</a:t>
            </a:r>
            <a:r>
              <a:rPr lang="hu-HU" baseline="0" dirty="0" smtClean="0"/>
              <a:t> szükségesnek látták egy, a Szolgáltatói felelősséghez hasonló KF bevezetését. Ezzel a KF-el a </a:t>
            </a:r>
            <a:r>
              <a:rPr lang="hu-HU" baseline="0" dirty="0" err="1" smtClean="0"/>
              <a:t>VŐ-ön</a:t>
            </a:r>
            <a:r>
              <a:rPr lang="hu-HU" baseline="0" dirty="0" smtClean="0"/>
              <a:t> belüli termékfelelősség kiterjeszthető, az ÁLT </a:t>
            </a:r>
            <a:r>
              <a:rPr lang="hu-HU" baseline="0" dirty="0" err="1" smtClean="0"/>
              <a:t>FEL-lel</a:t>
            </a:r>
            <a:r>
              <a:rPr lang="hu-HU" baseline="0" dirty="0" smtClean="0"/>
              <a:t> megegyező feltételek szerinti Termék Felelősség biztosítássá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63456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95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65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94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3.emf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1597818"/>
            <a:ext cx="8386686" cy="973931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Presentation Title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2647949"/>
            <a:ext cx="8386686" cy="65722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Presentation </a:t>
            </a:r>
            <a:r>
              <a:rPr lang="it-IT" dirty="0" err="1" smtClean="0"/>
              <a:t>Subtitle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r="21050"/>
          <a:stretch/>
        </p:blipFill>
        <p:spPr>
          <a:xfrm>
            <a:off x="1" y="0"/>
            <a:ext cx="200533" cy="5143500"/>
          </a:xfrm>
          <a:prstGeom prst="rect">
            <a:avLst/>
          </a:prstGeom>
        </p:spPr>
      </p:pic>
      <p:pic>
        <p:nvPicPr>
          <p:cNvPr id="11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59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3" y="1262063"/>
            <a:ext cx="8386762" cy="2232422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4" y="3572622"/>
            <a:ext cx="8391525" cy="976793"/>
          </a:xfrm>
        </p:spPr>
        <p:txBody>
          <a:bodyPr wrap="square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ct val="1000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lnSpc>
                <a:spcPct val="100000"/>
              </a:lnSpc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lnSpc>
                <a:spcPct val="100000"/>
              </a:lnSpc>
              <a:defRPr sz="1000"/>
            </a:lvl4pPr>
            <a:lvl5pPr marL="410400" indent="-194400">
              <a:lnSpc>
                <a:spcPct val="100000"/>
              </a:lnSpc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6963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1" y="1274130"/>
            <a:ext cx="4126071" cy="157595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1" y="3049982"/>
            <a:ext cx="4120686" cy="1512709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1" y="1274130"/>
            <a:ext cx="4126071" cy="157595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3049982"/>
            <a:ext cx="4120686" cy="1512709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832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1" y="2796102"/>
            <a:ext cx="8392070" cy="176645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2657701"/>
            <a:ext cx="707688" cy="13840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Data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1" y="2378365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2378365"/>
            <a:ext cx="0" cy="2193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2972747"/>
            <a:ext cx="707688" cy="13840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Data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4" y="3382818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3163455"/>
            <a:ext cx="0" cy="2193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2657701"/>
            <a:ext cx="707688" cy="13840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Data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4" y="2378365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2378365"/>
            <a:ext cx="0" cy="2193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2972747"/>
            <a:ext cx="707688" cy="13840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Data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4" y="3382818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3163455"/>
            <a:ext cx="0" cy="2193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2657701"/>
            <a:ext cx="707688" cy="13840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Data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6" y="2378365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2378365"/>
            <a:ext cx="0" cy="2193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2972747"/>
            <a:ext cx="707688" cy="13840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Data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4" y="3382818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3163455"/>
            <a:ext cx="0" cy="2193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2972747"/>
            <a:ext cx="707688" cy="13840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Data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1" y="3382818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3163455"/>
            <a:ext cx="0" cy="2193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2657701"/>
            <a:ext cx="707688" cy="13840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Data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5" y="2378365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2378365"/>
            <a:ext cx="0" cy="2193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2657701"/>
            <a:ext cx="707688" cy="13840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Data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90" y="2378365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2378365"/>
            <a:ext cx="0" cy="2193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246909"/>
            <a:ext cx="1376362" cy="1039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246909"/>
            <a:ext cx="1376362" cy="1039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246909"/>
            <a:ext cx="1376362" cy="1039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246909"/>
            <a:ext cx="1376362" cy="1039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246909"/>
            <a:ext cx="1376362" cy="1039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3475182"/>
            <a:ext cx="1376362" cy="1039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3475182"/>
            <a:ext cx="1376362" cy="1039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3475182"/>
            <a:ext cx="1376362" cy="1039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3475182"/>
            <a:ext cx="1376362" cy="1039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</p:txBody>
      </p:sp>
      <p:pic>
        <p:nvPicPr>
          <p:cNvPr id="66" name="Immagine 6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5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6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31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1943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 hasCustomPrompt="1"/>
          </p:nvPr>
        </p:nvSpPr>
        <p:spPr>
          <a:xfrm>
            <a:off x="4601684" y="1262063"/>
            <a:ext cx="4132303" cy="3283744"/>
          </a:xfrm>
        </p:spPr>
        <p:txBody>
          <a:bodyPr tIns="46800"/>
          <a:lstStyle>
            <a:lvl1pPr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sit</a:t>
            </a:r>
            <a:r>
              <a:rPr lang="it-IT" dirty="0" smtClean="0"/>
              <a:t> </a:t>
            </a:r>
            <a:r>
              <a:rPr lang="it-IT" dirty="0" err="1" smtClean="0"/>
              <a:t>amet</a:t>
            </a:r>
            <a:r>
              <a:rPr lang="it-IT" dirty="0" smtClean="0"/>
              <a:t> bla bla bla bla bla bla bla bla </a:t>
            </a:r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1" y="1262063"/>
            <a:ext cx="4132303" cy="3283744"/>
          </a:xfrm>
        </p:spPr>
        <p:txBody>
          <a:bodyPr tIns="50400"/>
          <a:lstStyle>
            <a:lvl1pPr>
              <a:lnSpc>
                <a:spcPct val="1000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Sit</a:t>
            </a:r>
            <a:r>
              <a:rPr lang="it-IT" dirty="0" smtClean="0"/>
              <a:t> 79% </a:t>
            </a:r>
            <a:r>
              <a:rPr lang="it-IT" dirty="0" err="1" smtClean="0"/>
              <a:t>Sit</a:t>
            </a:r>
            <a:r>
              <a:rPr lang="it-IT" dirty="0" smtClean="0"/>
              <a:t> </a:t>
            </a:r>
            <a:r>
              <a:rPr lang="it-IT" dirty="0" err="1" smtClean="0"/>
              <a:t>Amet</a:t>
            </a:r>
            <a:endParaRPr lang="it-IT" dirty="0" smtClean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200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537221"/>
            <a:ext cx="1335610" cy="238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it-IT" sz="2000" spc="0" dirty="0" smtClean="0">
                <a:solidFill>
                  <a:schemeClr val="tx2"/>
                </a:solidFill>
                <a:latin typeface="Arial"/>
                <a:cs typeface="Arial"/>
              </a:rPr>
              <a:t>Team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917973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096928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2585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420201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1662655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1841609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003245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164883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2413109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25920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2753700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2915337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3157791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3336746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3498382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3660019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3902474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4081428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42430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4404701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917973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096928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2585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420201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1662655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1841609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003245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164883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2413109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25920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2753700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2915337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3157791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3336746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3498382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3660019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3902474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4081428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Job</a:t>
            </a:r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42430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4404701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endParaRPr lang="it-IT" dirty="0" smtClean="0"/>
          </a:p>
        </p:txBody>
      </p:sp>
      <p:pic>
        <p:nvPicPr>
          <p:cNvPr id="58" name="Immagine 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3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537221"/>
            <a:ext cx="2613256" cy="238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it-IT" sz="2000" spc="0" dirty="0" err="1" smtClean="0">
                <a:solidFill>
                  <a:schemeClr val="tx2"/>
                </a:solidFill>
                <a:latin typeface="Arial"/>
                <a:cs typeface="Arial"/>
              </a:rPr>
              <a:t>Next</a:t>
            </a:r>
            <a:r>
              <a:rPr lang="it-IT" sz="2000" spc="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sz="2000" spc="0" dirty="0" err="1" smtClean="0">
                <a:solidFill>
                  <a:schemeClr val="tx2"/>
                </a:solidFill>
                <a:latin typeface="Arial"/>
                <a:cs typeface="Arial"/>
              </a:rPr>
              <a:t>steps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917973"/>
            <a:ext cx="4117610" cy="1803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Data </a:t>
            </a:r>
            <a:r>
              <a:rPr lang="it-IT" dirty="0" err="1" smtClean="0"/>
              <a:t>Arial</a:t>
            </a:r>
            <a:r>
              <a:rPr lang="it-IT" dirty="0" smtClean="0"/>
              <a:t>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1" y="1126945"/>
            <a:ext cx="4117607" cy="482779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Nome Evento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pic>
        <p:nvPicPr>
          <p:cNvPr id="37" name="Immagine 3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36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386533" y="917973"/>
            <a:ext cx="4117610" cy="1803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Data </a:t>
            </a:r>
            <a:r>
              <a:rPr lang="it-IT" dirty="0" err="1" smtClean="0"/>
              <a:t>Arial</a:t>
            </a:r>
            <a:r>
              <a:rPr lang="it-IT" dirty="0" smtClean="0"/>
              <a:t> Regular 10pt</a:t>
            </a:r>
            <a:endParaRPr lang="it-IT" dirty="0"/>
          </a:p>
        </p:txBody>
      </p:sp>
      <p:sp>
        <p:nvSpPr>
          <p:cNvPr id="38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386535" y="1126945"/>
            <a:ext cx="4117607" cy="482779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Nome Evento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39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99" y="1687703"/>
            <a:ext cx="4117610" cy="1803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Data </a:t>
            </a:r>
            <a:r>
              <a:rPr lang="it-IT" dirty="0" err="1" smtClean="0"/>
              <a:t>Arial</a:t>
            </a:r>
            <a:r>
              <a:rPr lang="it-IT" dirty="0" smtClean="0"/>
              <a:t> Regular 10pt</a:t>
            </a:r>
            <a:endParaRPr lang="it-IT" dirty="0"/>
          </a:p>
        </p:txBody>
      </p:sp>
      <p:sp>
        <p:nvSpPr>
          <p:cNvPr id="40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1" y="1896675"/>
            <a:ext cx="4117607" cy="482779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Nome Evento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41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386533" y="1687703"/>
            <a:ext cx="4117610" cy="1803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Data </a:t>
            </a:r>
            <a:r>
              <a:rPr lang="it-IT" dirty="0" err="1" smtClean="0"/>
              <a:t>Arial</a:t>
            </a:r>
            <a:r>
              <a:rPr lang="it-IT" dirty="0" smtClean="0"/>
              <a:t> Regular 10pt</a:t>
            </a:r>
            <a:endParaRPr lang="it-IT" dirty="0"/>
          </a:p>
        </p:txBody>
      </p:sp>
      <p:sp>
        <p:nvSpPr>
          <p:cNvPr id="42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386535" y="1896675"/>
            <a:ext cx="4117607" cy="482779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Nome Evento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43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99" y="2452788"/>
            <a:ext cx="4117610" cy="1803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Data </a:t>
            </a:r>
            <a:r>
              <a:rPr lang="it-IT" dirty="0" err="1" smtClean="0"/>
              <a:t>Arial</a:t>
            </a:r>
            <a:r>
              <a:rPr lang="it-IT" dirty="0" smtClean="0"/>
              <a:t> Regular 10pt</a:t>
            </a:r>
            <a:endParaRPr lang="it-IT" dirty="0"/>
          </a:p>
        </p:txBody>
      </p:sp>
      <p:sp>
        <p:nvSpPr>
          <p:cNvPr id="44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1" y="2661760"/>
            <a:ext cx="4117607" cy="482779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Nome Evento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45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386533" y="2452788"/>
            <a:ext cx="4117610" cy="1803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Data </a:t>
            </a:r>
            <a:r>
              <a:rPr lang="it-IT" dirty="0" err="1" smtClean="0"/>
              <a:t>Arial</a:t>
            </a:r>
            <a:r>
              <a:rPr lang="it-IT" dirty="0" smtClean="0"/>
              <a:t> Regular 10pt</a:t>
            </a:r>
            <a:endParaRPr lang="it-IT" dirty="0"/>
          </a:p>
        </p:txBody>
      </p:sp>
      <p:sp>
        <p:nvSpPr>
          <p:cNvPr id="46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386535" y="2661760"/>
            <a:ext cx="4117607" cy="482779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Nome Evento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47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99" y="3217873"/>
            <a:ext cx="4117610" cy="1803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Data </a:t>
            </a:r>
            <a:r>
              <a:rPr lang="it-IT" dirty="0" err="1" smtClean="0"/>
              <a:t>Arial</a:t>
            </a:r>
            <a:r>
              <a:rPr lang="it-IT" dirty="0" smtClean="0"/>
              <a:t> Regular 10pt</a:t>
            </a:r>
            <a:endParaRPr lang="it-IT" dirty="0"/>
          </a:p>
        </p:txBody>
      </p:sp>
      <p:sp>
        <p:nvSpPr>
          <p:cNvPr id="48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1" y="3426845"/>
            <a:ext cx="4117607" cy="482779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Nome Evento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49" name="Segnaposto testo 54"/>
          <p:cNvSpPr>
            <a:spLocks noGrp="1"/>
          </p:cNvSpPr>
          <p:nvPr>
            <p:ph type="body" sz="quarter" idx="71" hasCustomPrompt="1"/>
          </p:nvPr>
        </p:nvSpPr>
        <p:spPr>
          <a:xfrm>
            <a:off x="386533" y="3217873"/>
            <a:ext cx="4117610" cy="1803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Data </a:t>
            </a:r>
            <a:r>
              <a:rPr lang="it-IT" dirty="0" err="1" smtClean="0"/>
              <a:t>Arial</a:t>
            </a:r>
            <a:r>
              <a:rPr lang="it-IT" dirty="0" smtClean="0"/>
              <a:t> Regular 10pt</a:t>
            </a:r>
            <a:endParaRPr lang="it-IT" dirty="0"/>
          </a:p>
        </p:txBody>
      </p:sp>
      <p:sp>
        <p:nvSpPr>
          <p:cNvPr id="50" name="Segnaposto testo 54"/>
          <p:cNvSpPr>
            <a:spLocks noGrp="1"/>
          </p:cNvSpPr>
          <p:nvPr>
            <p:ph type="body" sz="quarter" idx="72" hasCustomPrompt="1"/>
          </p:nvPr>
        </p:nvSpPr>
        <p:spPr>
          <a:xfrm>
            <a:off x="386535" y="3426845"/>
            <a:ext cx="4117607" cy="482779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 smtClean="0"/>
              <a:t>Nome Evento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817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1" y="1262063"/>
            <a:ext cx="4125913" cy="3283744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546121" y="1262063"/>
            <a:ext cx="4193251" cy="1144191"/>
          </a:xfrm>
        </p:spPr>
        <p:txBody>
          <a:bodyPr numCol="1" spcCol="144000"/>
          <a:lstStyle>
            <a:lvl1pPr>
              <a:lnSpc>
                <a:spcPct val="1000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 hasCustomPrompt="1"/>
          </p:nvPr>
        </p:nvSpPr>
        <p:spPr>
          <a:xfrm>
            <a:off x="4546121" y="2458010"/>
            <a:ext cx="4193251" cy="2087797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it-IT" dirty="0" smtClean="0"/>
              <a:t>Testo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6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016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r="21050"/>
          <a:stretch/>
        </p:blipFill>
        <p:spPr>
          <a:xfrm>
            <a:off x="1" y="0"/>
            <a:ext cx="200533" cy="5143500"/>
          </a:xfrm>
          <a:prstGeom prst="rect">
            <a:avLst/>
          </a:prstGeom>
        </p:spPr>
      </p:pic>
      <p:sp>
        <p:nvSpPr>
          <p:cNvPr id="11" name="CasellaDiTesto 10"/>
          <p:cNvSpPr txBox="1"/>
          <p:nvPr userDrawn="1"/>
        </p:nvSpPr>
        <p:spPr>
          <a:xfrm>
            <a:off x="347301" y="2273301"/>
            <a:ext cx="8399832" cy="380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t-IT" sz="3300" b="1" baseline="0" dirty="0" err="1" smtClean="0">
                <a:solidFill>
                  <a:schemeClr val="tx2"/>
                </a:solidFill>
              </a:rPr>
              <a:t>Thank</a:t>
            </a:r>
            <a:r>
              <a:rPr lang="it-IT" sz="3300" b="1" baseline="0" dirty="0" smtClean="0">
                <a:solidFill>
                  <a:schemeClr val="tx2"/>
                </a:solidFill>
              </a:rPr>
              <a:t> </a:t>
            </a:r>
            <a:r>
              <a:rPr lang="it-IT" sz="3300" b="1" baseline="0" dirty="0" err="1" smtClean="0">
                <a:solidFill>
                  <a:schemeClr val="tx2"/>
                </a:solidFill>
              </a:rPr>
              <a:t>You</a:t>
            </a:r>
            <a:r>
              <a:rPr lang="it-IT" sz="3300" b="1" baseline="0" dirty="0" smtClean="0">
                <a:solidFill>
                  <a:schemeClr val="tx2"/>
                </a:solidFill>
              </a:rPr>
              <a:t>.</a:t>
            </a:r>
            <a:endParaRPr lang="it-IT" sz="3300" b="1" baseline="0" dirty="0">
              <a:solidFill>
                <a:schemeClr val="tx2"/>
              </a:solidFill>
            </a:endParaRPr>
          </a:p>
        </p:txBody>
      </p:sp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1" y="4013597"/>
            <a:ext cx="4580467" cy="12660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17" name="CasellaDiTesto 16"/>
          <p:cNvSpPr txBox="1"/>
          <p:nvPr userDrawn="1"/>
        </p:nvSpPr>
        <p:spPr>
          <a:xfrm>
            <a:off x="347302" y="3483842"/>
            <a:ext cx="4580465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t-IT" sz="1000" b="1" baseline="0" dirty="0" err="1" smtClean="0">
                <a:solidFill>
                  <a:schemeClr val="tx2"/>
                </a:solidFill>
              </a:rPr>
              <a:t>Contacts</a:t>
            </a:r>
            <a:r>
              <a:rPr lang="it-IT" sz="1000" b="1" baseline="0" dirty="0" smtClean="0">
                <a:solidFill>
                  <a:schemeClr val="tx2"/>
                </a:solidFill>
              </a:rPr>
              <a:t>:</a:t>
            </a:r>
            <a:endParaRPr lang="it-IT" sz="1000" b="1" baseline="0" dirty="0">
              <a:solidFill>
                <a:schemeClr val="tx2"/>
              </a:solidFill>
            </a:endParaRP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1" y="4204097"/>
            <a:ext cx="4580467" cy="12660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Phone </a:t>
            </a:r>
            <a:r>
              <a:rPr lang="it-IT" dirty="0" err="1" smtClean="0"/>
              <a:t>Number</a:t>
            </a:r>
            <a:r>
              <a:rPr lang="it-IT" dirty="0" smtClean="0"/>
              <a:t> +39 / Fax </a:t>
            </a:r>
            <a:r>
              <a:rPr lang="it-IT" dirty="0" err="1" smtClean="0"/>
              <a:t>Number</a:t>
            </a:r>
            <a:r>
              <a:rPr lang="it-IT" dirty="0" smtClean="0"/>
              <a:t> +39 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1" y="4394597"/>
            <a:ext cx="4580467" cy="12660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Website</a:t>
            </a:r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1" y="3823097"/>
            <a:ext cx="4580467" cy="12660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Surname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1" y="3628558"/>
            <a:ext cx="4580467" cy="159051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err="1" smtClean="0"/>
              <a:t>Department</a:t>
            </a:r>
            <a:endParaRPr lang="it-IT" dirty="0" smtClean="0"/>
          </a:p>
        </p:txBody>
      </p:sp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pic>
        <p:nvPicPr>
          <p:cNvPr id="24" name="Picture 2" descr="C:\Users\Shirani\Desktop\Social_logo_red_background\Social_logo_red_background\YouTube-red.emf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125" y="4148826"/>
            <a:ext cx="346735" cy="3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Shirani\Desktop\Social_logo_red_background\Social_logo_red_background\Facebook-red.emf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12" y="4149199"/>
            <a:ext cx="346360" cy="34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Shirani\Desktop\Social_logo_red_background\Social_logo_red_background\Flickr-red.emf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21" y="4148826"/>
            <a:ext cx="346735" cy="3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Shirani\Desktop\Social_logo_red_background\Social_logo_red_background\Google+_red.emf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29" y="4148826"/>
            <a:ext cx="346735" cy="3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Shirani\Desktop\Social_logo_red_background\Social_logo_red_background\LinkedIn-red.emf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15" y="4148826"/>
            <a:ext cx="346735" cy="3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Shirani\Desktop\Social_logo_red_background\Social_logo_red_background\SlideShare-red.emf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19" y="4148826"/>
            <a:ext cx="346735" cy="3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Shirani\Desktop\Social_logo_red_background\Social_logo_red_background\Twitter-red.emf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33" y="4148826"/>
            <a:ext cx="346735" cy="3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65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5"/>
          <p:cNvSpPr/>
          <p:nvPr userDrawn="1"/>
        </p:nvSpPr>
        <p:spPr>
          <a:xfrm rot="1980000">
            <a:off x="8473283" y="3331941"/>
            <a:ext cx="1048308" cy="2410951"/>
          </a:xfrm>
          <a:custGeom>
            <a:avLst/>
            <a:gdLst>
              <a:gd name="connsiteX0" fmla="*/ 0 w 1351806"/>
              <a:gd name="connsiteY0" fmla="*/ 0 h 5296330"/>
              <a:gd name="connsiteX1" fmla="*/ 1351806 w 1351806"/>
              <a:gd name="connsiteY1" fmla="*/ 0 h 5296330"/>
              <a:gd name="connsiteX2" fmla="*/ 1351806 w 1351806"/>
              <a:gd name="connsiteY2" fmla="*/ 5296330 h 5296330"/>
              <a:gd name="connsiteX3" fmla="*/ 0 w 1351806"/>
              <a:gd name="connsiteY3" fmla="*/ 5296330 h 5296330"/>
              <a:gd name="connsiteX4" fmla="*/ 0 w 1351806"/>
              <a:gd name="connsiteY4" fmla="*/ 0 h 5296330"/>
              <a:gd name="connsiteX0" fmla="*/ 4077 w 1351806"/>
              <a:gd name="connsiteY0" fmla="*/ 758289 h 5296330"/>
              <a:gd name="connsiteX1" fmla="*/ 1351806 w 1351806"/>
              <a:gd name="connsiteY1" fmla="*/ 0 h 5296330"/>
              <a:gd name="connsiteX2" fmla="*/ 1351806 w 1351806"/>
              <a:gd name="connsiteY2" fmla="*/ 5296330 h 5296330"/>
              <a:gd name="connsiteX3" fmla="*/ 0 w 1351806"/>
              <a:gd name="connsiteY3" fmla="*/ 5296330 h 5296330"/>
              <a:gd name="connsiteX4" fmla="*/ 4077 w 1351806"/>
              <a:gd name="connsiteY4" fmla="*/ 758289 h 5296330"/>
              <a:gd name="connsiteX0" fmla="*/ 4077 w 1351806"/>
              <a:gd name="connsiteY0" fmla="*/ 0 h 4538041"/>
              <a:gd name="connsiteX1" fmla="*/ 623155 w 1351806"/>
              <a:gd name="connsiteY1" fmla="*/ 952845 h 4538041"/>
              <a:gd name="connsiteX2" fmla="*/ 1351806 w 1351806"/>
              <a:gd name="connsiteY2" fmla="*/ 4538041 h 4538041"/>
              <a:gd name="connsiteX3" fmla="*/ 0 w 1351806"/>
              <a:gd name="connsiteY3" fmla="*/ 4538041 h 4538041"/>
              <a:gd name="connsiteX4" fmla="*/ 4077 w 1351806"/>
              <a:gd name="connsiteY4" fmla="*/ 0 h 4538041"/>
              <a:gd name="connsiteX0" fmla="*/ 5991 w 1353720"/>
              <a:gd name="connsiteY0" fmla="*/ 0 h 4538041"/>
              <a:gd name="connsiteX1" fmla="*/ 625069 w 1353720"/>
              <a:gd name="connsiteY1" fmla="*/ 952845 h 4538041"/>
              <a:gd name="connsiteX2" fmla="*/ 1353720 w 1353720"/>
              <a:gd name="connsiteY2" fmla="*/ 4538041 h 4538041"/>
              <a:gd name="connsiteX3" fmla="*/ 0 w 1353720"/>
              <a:gd name="connsiteY3" fmla="*/ 3380843 h 4538041"/>
              <a:gd name="connsiteX4" fmla="*/ 5991 w 1353720"/>
              <a:gd name="connsiteY4" fmla="*/ 0 h 4538041"/>
              <a:gd name="connsiteX0" fmla="*/ 5991 w 1382673"/>
              <a:gd name="connsiteY0" fmla="*/ 0 h 3380843"/>
              <a:gd name="connsiteX1" fmla="*/ 625069 w 1382673"/>
              <a:gd name="connsiteY1" fmla="*/ 952845 h 3380843"/>
              <a:gd name="connsiteX2" fmla="*/ 1382673 w 1382673"/>
              <a:gd name="connsiteY2" fmla="*/ 2134215 h 3380843"/>
              <a:gd name="connsiteX3" fmla="*/ 0 w 1382673"/>
              <a:gd name="connsiteY3" fmla="*/ 3380843 h 3380843"/>
              <a:gd name="connsiteX4" fmla="*/ 5991 w 1382673"/>
              <a:gd name="connsiteY4" fmla="*/ 0 h 3380843"/>
              <a:gd name="connsiteX0" fmla="*/ 0 w 1376682"/>
              <a:gd name="connsiteY0" fmla="*/ 0 h 2978657"/>
              <a:gd name="connsiteX1" fmla="*/ 619078 w 1376682"/>
              <a:gd name="connsiteY1" fmla="*/ 952845 h 2978657"/>
              <a:gd name="connsiteX2" fmla="*/ 1376682 w 1376682"/>
              <a:gd name="connsiteY2" fmla="*/ 2134215 h 2978657"/>
              <a:gd name="connsiteX3" fmla="*/ 27035 w 1376682"/>
              <a:gd name="connsiteY3" fmla="*/ 2978657 h 2978657"/>
              <a:gd name="connsiteX4" fmla="*/ 0 w 1376682"/>
              <a:gd name="connsiteY4" fmla="*/ 0 h 2978657"/>
              <a:gd name="connsiteX0" fmla="*/ 0 w 1371442"/>
              <a:gd name="connsiteY0" fmla="*/ 0 h 2410951"/>
              <a:gd name="connsiteX1" fmla="*/ 613838 w 1371442"/>
              <a:gd name="connsiteY1" fmla="*/ 385139 h 2410951"/>
              <a:gd name="connsiteX2" fmla="*/ 1371442 w 1371442"/>
              <a:gd name="connsiteY2" fmla="*/ 1566509 h 2410951"/>
              <a:gd name="connsiteX3" fmla="*/ 21795 w 1371442"/>
              <a:gd name="connsiteY3" fmla="*/ 2410951 h 2410951"/>
              <a:gd name="connsiteX4" fmla="*/ 0 w 1371442"/>
              <a:gd name="connsiteY4" fmla="*/ 0 h 2410951"/>
              <a:gd name="connsiteX0" fmla="*/ 0 w 811157"/>
              <a:gd name="connsiteY0" fmla="*/ 0 h 2410951"/>
              <a:gd name="connsiteX1" fmla="*/ 613838 w 811157"/>
              <a:gd name="connsiteY1" fmla="*/ 385139 h 2410951"/>
              <a:gd name="connsiteX2" fmla="*/ 811157 w 811157"/>
              <a:gd name="connsiteY2" fmla="*/ 1290030 h 2410951"/>
              <a:gd name="connsiteX3" fmla="*/ 21795 w 811157"/>
              <a:gd name="connsiteY3" fmla="*/ 2410951 h 2410951"/>
              <a:gd name="connsiteX4" fmla="*/ 0 w 811157"/>
              <a:gd name="connsiteY4" fmla="*/ 0 h 2410951"/>
              <a:gd name="connsiteX0" fmla="*/ 0 w 1048308"/>
              <a:gd name="connsiteY0" fmla="*/ 0 h 2410951"/>
              <a:gd name="connsiteX1" fmla="*/ 613838 w 1048308"/>
              <a:gd name="connsiteY1" fmla="*/ 385139 h 2410951"/>
              <a:gd name="connsiteX2" fmla="*/ 1048308 w 1048308"/>
              <a:gd name="connsiteY2" fmla="*/ 1655211 h 2410951"/>
              <a:gd name="connsiteX3" fmla="*/ 21795 w 1048308"/>
              <a:gd name="connsiteY3" fmla="*/ 2410951 h 2410951"/>
              <a:gd name="connsiteX4" fmla="*/ 0 w 1048308"/>
              <a:gd name="connsiteY4" fmla="*/ 0 h 2410951"/>
              <a:gd name="connsiteX0" fmla="*/ 0 w 1048308"/>
              <a:gd name="connsiteY0" fmla="*/ 0 h 2410951"/>
              <a:gd name="connsiteX1" fmla="*/ 563742 w 1048308"/>
              <a:gd name="connsiteY1" fmla="*/ 867635 h 2410951"/>
              <a:gd name="connsiteX2" fmla="*/ 1048308 w 1048308"/>
              <a:gd name="connsiteY2" fmla="*/ 1655211 h 2410951"/>
              <a:gd name="connsiteX3" fmla="*/ 21795 w 1048308"/>
              <a:gd name="connsiteY3" fmla="*/ 2410951 h 2410951"/>
              <a:gd name="connsiteX4" fmla="*/ 0 w 1048308"/>
              <a:gd name="connsiteY4" fmla="*/ 0 h 241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308" h="2410951">
                <a:moveTo>
                  <a:pt x="0" y="0"/>
                </a:moveTo>
                <a:lnTo>
                  <a:pt x="563742" y="867635"/>
                </a:lnTo>
                <a:lnTo>
                  <a:pt x="1048308" y="1655211"/>
                </a:lnTo>
                <a:lnTo>
                  <a:pt x="21795" y="2410951"/>
                </a:lnTo>
                <a:lnTo>
                  <a:pt x="0" y="0"/>
                </a:lnTo>
                <a:close/>
              </a:path>
            </a:pathLst>
          </a:custGeom>
          <a:solidFill>
            <a:srgbClr val="C21B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52" y="4497615"/>
            <a:ext cx="539497" cy="4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20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547953"/>
            <a:ext cx="8386686" cy="318821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2691757"/>
            <a:ext cx="8386686" cy="63246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 smtClean="0"/>
              <a:t>Section</a:t>
            </a:r>
            <a:r>
              <a:rPr lang="it-IT" dirty="0" smtClean="0"/>
              <a:t>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1597819"/>
            <a:ext cx="8386686" cy="1055838"/>
          </a:xfrm>
        </p:spPr>
        <p:txBody>
          <a:bodyPr/>
          <a:lstStyle>
            <a:lvl1pPr>
              <a:lnSpc>
                <a:spcPct val="100000"/>
              </a:lnSpc>
              <a:defRPr sz="3300" b="1" i="0" baseline="0"/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1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537221"/>
            <a:ext cx="1335610" cy="2386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it-IT" sz="2000" spc="0" dirty="0" smtClean="0">
                <a:solidFill>
                  <a:schemeClr val="tx2"/>
                </a:solidFill>
                <a:latin typeface="Arial"/>
                <a:cs typeface="Arial"/>
              </a:rPr>
              <a:t>Agenda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918329"/>
            <a:ext cx="8382000" cy="3645942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8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4" y="1301819"/>
            <a:ext cx="8391525" cy="3243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5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6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7" name="Segnaposto contenuto 2"/>
          <p:cNvSpPr>
            <a:spLocks noGrp="1"/>
          </p:cNvSpPr>
          <p:nvPr>
            <p:ph sz="quarter" idx="15"/>
          </p:nvPr>
        </p:nvSpPr>
        <p:spPr>
          <a:xfrm>
            <a:off x="347664" y="1301819"/>
            <a:ext cx="8391525" cy="3243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005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4" y="1262063"/>
            <a:ext cx="8391525" cy="3283744"/>
          </a:xfrm>
        </p:spPr>
        <p:txBody>
          <a:bodyPr wrap="square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lnSpc>
                <a:spcPct val="100000"/>
              </a:lnSpc>
              <a:buFont typeface="Arial"/>
              <a:buChar char="•"/>
              <a:defRPr sz="1000"/>
            </a:lvl3pPr>
            <a:lvl4pPr marL="0" indent="-180000">
              <a:lnSpc>
                <a:spcPct val="100000"/>
              </a:lnSpc>
              <a:defRPr sz="1000"/>
            </a:lvl4pPr>
            <a:lvl5pPr marL="0" indent="-180000">
              <a:lnSpc>
                <a:spcPct val="100000"/>
              </a:lnSpc>
              <a:buFont typeface="Arial"/>
              <a:buChar char="•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6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164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4" y="3569014"/>
            <a:ext cx="8391525" cy="976793"/>
          </a:xfrm>
        </p:spPr>
        <p:txBody>
          <a:bodyPr wrap="square" lIns="72000" tIns="72000" rIns="72000"/>
          <a:lstStyle>
            <a:lvl1pPr>
              <a:lnSpc>
                <a:spcPct val="100000"/>
              </a:lnSpc>
              <a:defRPr sz="800"/>
            </a:lvl1pPr>
            <a:lvl2pPr marL="194400" indent="-1944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ct val="100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ct val="100000"/>
              </a:lnSpc>
              <a:defRPr sz="800"/>
            </a:lvl4pPr>
            <a:lvl5pPr marL="460800" indent="-194400">
              <a:lnSpc>
                <a:spcPct val="100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1" y="3569014"/>
            <a:ext cx="8392071" cy="97679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4" y="1262063"/>
            <a:ext cx="8391525" cy="223242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871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4" y="1262062"/>
            <a:ext cx="8391525" cy="976793"/>
          </a:xfrm>
        </p:spPr>
        <p:txBody>
          <a:bodyPr wrap="square" lIns="72000" tIns="72000" rIns="72000"/>
          <a:lstStyle>
            <a:lvl1pPr>
              <a:lnSpc>
                <a:spcPct val="100000"/>
              </a:lnSpc>
              <a:defRPr sz="800"/>
            </a:lvl1pPr>
            <a:lvl2pPr marL="194400" indent="-1944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ct val="100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ct val="100000"/>
              </a:lnSpc>
              <a:defRPr sz="800"/>
            </a:lvl4pPr>
            <a:lvl5pPr marL="460800" indent="-194400">
              <a:lnSpc>
                <a:spcPct val="100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1" y="1262062"/>
            <a:ext cx="8392071" cy="97679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4" y="2313385"/>
            <a:ext cx="8391525" cy="223242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5899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5" y="205169"/>
            <a:ext cx="200167" cy="1337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4" y="1262063"/>
            <a:ext cx="4132303" cy="32837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/>
          <a:srcRect l="1" r="14959" b="85913"/>
          <a:stretch/>
        </p:blipFill>
        <p:spPr>
          <a:xfrm>
            <a:off x="0" y="0"/>
            <a:ext cx="216000" cy="724560"/>
          </a:xfrm>
          <a:prstGeom prst="rect">
            <a:avLst/>
          </a:prstGeom>
        </p:spPr>
      </p:pic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05169"/>
            <a:ext cx="2223124" cy="86993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 smtClean="0"/>
              <a:t>Section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6" y="1262063"/>
            <a:ext cx="4125913" cy="32837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787" y="4651599"/>
            <a:ext cx="444281" cy="360000"/>
          </a:xfrm>
          <a:prstGeom prst="rect">
            <a:avLst/>
          </a:prstGeom>
        </p:spPr>
      </p:pic>
      <p:sp>
        <p:nvSpPr>
          <p:cNvPr id="16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842723"/>
            <a:ext cx="8386686" cy="2903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348433"/>
            <a:ext cx="8386686" cy="467789"/>
          </a:xfrm>
        </p:spPr>
        <p:txBody>
          <a:bodyPr/>
          <a:lstStyle>
            <a:lvl1pPr>
              <a:lnSpc>
                <a:spcPct val="1000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Title </a:t>
            </a: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832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806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1" r:id="rId2"/>
    <p:sldLayoutId id="2147483660" r:id="rId3"/>
    <p:sldLayoutId id="2147483652" r:id="rId4"/>
    <p:sldLayoutId id="2147483653" r:id="rId5"/>
    <p:sldLayoutId id="2147483677" r:id="rId6"/>
    <p:sldLayoutId id="2147483663" r:id="rId7"/>
    <p:sldLayoutId id="2147483664" r:id="rId8"/>
    <p:sldLayoutId id="2147483655" r:id="rId9"/>
    <p:sldLayoutId id="2147483694" r:id="rId10"/>
    <p:sldLayoutId id="2147483666" r:id="rId11"/>
    <p:sldLayoutId id="2147483689" r:id="rId12"/>
    <p:sldLayoutId id="2147483690" r:id="rId13"/>
    <p:sldLayoutId id="2147483698" r:id="rId14"/>
    <p:sldLayoutId id="2147483678" r:id="rId15"/>
    <p:sldLayoutId id="2147483679" r:id="rId16"/>
    <p:sldLayoutId id="2147483669" r:id="rId17"/>
    <p:sldLayoutId id="2147483703" r:id="rId18"/>
    <p:sldLayoutId id="2147483705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 bright="70000" contrast="-70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rot="1980000" flipH="1">
            <a:off x="1206027" y="-380093"/>
            <a:ext cx="51627" cy="4537720"/>
          </a:xfrm>
          <a:prstGeom prst="rect">
            <a:avLst/>
          </a:prstGeom>
          <a:solidFill>
            <a:srgbClr val="E957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 rot="1980000">
            <a:off x="1005699" y="566104"/>
            <a:ext cx="45719" cy="3800328"/>
          </a:xfrm>
          <a:prstGeom prst="rect">
            <a:avLst/>
          </a:prstGeom>
          <a:solidFill>
            <a:srgbClr val="C21B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 rot="1980000" flipH="1">
            <a:off x="8371762" y="2409097"/>
            <a:ext cx="45719" cy="2822232"/>
          </a:xfrm>
          <a:prstGeom prst="rect">
            <a:avLst/>
          </a:prstGeom>
          <a:solidFill>
            <a:srgbClr val="8E1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 rot="1980000">
            <a:off x="8224248" y="2757162"/>
            <a:ext cx="1382673" cy="3380843"/>
          </a:xfrm>
          <a:custGeom>
            <a:avLst/>
            <a:gdLst>
              <a:gd name="connsiteX0" fmla="*/ 0 w 1351806"/>
              <a:gd name="connsiteY0" fmla="*/ 0 h 5296330"/>
              <a:gd name="connsiteX1" fmla="*/ 1351806 w 1351806"/>
              <a:gd name="connsiteY1" fmla="*/ 0 h 5296330"/>
              <a:gd name="connsiteX2" fmla="*/ 1351806 w 1351806"/>
              <a:gd name="connsiteY2" fmla="*/ 5296330 h 5296330"/>
              <a:gd name="connsiteX3" fmla="*/ 0 w 1351806"/>
              <a:gd name="connsiteY3" fmla="*/ 5296330 h 5296330"/>
              <a:gd name="connsiteX4" fmla="*/ 0 w 1351806"/>
              <a:gd name="connsiteY4" fmla="*/ 0 h 5296330"/>
              <a:gd name="connsiteX0" fmla="*/ 4077 w 1351806"/>
              <a:gd name="connsiteY0" fmla="*/ 758289 h 5296330"/>
              <a:gd name="connsiteX1" fmla="*/ 1351806 w 1351806"/>
              <a:gd name="connsiteY1" fmla="*/ 0 h 5296330"/>
              <a:gd name="connsiteX2" fmla="*/ 1351806 w 1351806"/>
              <a:gd name="connsiteY2" fmla="*/ 5296330 h 5296330"/>
              <a:gd name="connsiteX3" fmla="*/ 0 w 1351806"/>
              <a:gd name="connsiteY3" fmla="*/ 5296330 h 5296330"/>
              <a:gd name="connsiteX4" fmla="*/ 4077 w 1351806"/>
              <a:gd name="connsiteY4" fmla="*/ 758289 h 5296330"/>
              <a:gd name="connsiteX0" fmla="*/ 4077 w 1351806"/>
              <a:gd name="connsiteY0" fmla="*/ 0 h 4538041"/>
              <a:gd name="connsiteX1" fmla="*/ 623155 w 1351806"/>
              <a:gd name="connsiteY1" fmla="*/ 952845 h 4538041"/>
              <a:gd name="connsiteX2" fmla="*/ 1351806 w 1351806"/>
              <a:gd name="connsiteY2" fmla="*/ 4538041 h 4538041"/>
              <a:gd name="connsiteX3" fmla="*/ 0 w 1351806"/>
              <a:gd name="connsiteY3" fmla="*/ 4538041 h 4538041"/>
              <a:gd name="connsiteX4" fmla="*/ 4077 w 1351806"/>
              <a:gd name="connsiteY4" fmla="*/ 0 h 4538041"/>
              <a:gd name="connsiteX0" fmla="*/ 5991 w 1353720"/>
              <a:gd name="connsiteY0" fmla="*/ 0 h 4538041"/>
              <a:gd name="connsiteX1" fmla="*/ 625069 w 1353720"/>
              <a:gd name="connsiteY1" fmla="*/ 952845 h 4538041"/>
              <a:gd name="connsiteX2" fmla="*/ 1353720 w 1353720"/>
              <a:gd name="connsiteY2" fmla="*/ 4538041 h 4538041"/>
              <a:gd name="connsiteX3" fmla="*/ 0 w 1353720"/>
              <a:gd name="connsiteY3" fmla="*/ 3380843 h 4538041"/>
              <a:gd name="connsiteX4" fmla="*/ 5991 w 1353720"/>
              <a:gd name="connsiteY4" fmla="*/ 0 h 4538041"/>
              <a:gd name="connsiteX0" fmla="*/ 5991 w 1382673"/>
              <a:gd name="connsiteY0" fmla="*/ 0 h 3380843"/>
              <a:gd name="connsiteX1" fmla="*/ 625069 w 1382673"/>
              <a:gd name="connsiteY1" fmla="*/ 952845 h 3380843"/>
              <a:gd name="connsiteX2" fmla="*/ 1382673 w 1382673"/>
              <a:gd name="connsiteY2" fmla="*/ 2134215 h 3380843"/>
              <a:gd name="connsiteX3" fmla="*/ 0 w 1382673"/>
              <a:gd name="connsiteY3" fmla="*/ 3380843 h 3380843"/>
              <a:gd name="connsiteX4" fmla="*/ 5991 w 1382673"/>
              <a:gd name="connsiteY4" fmla="*/ 0 h 338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673" h="3380843">
                <a:moveTo>
                  <a:pt x="5991" y="0"/>
                </a:moveTo>
                <a:lnTo>
                  <a:pt x="625069" y="952845"/>
                </a:lnTo>
                <a:lnTo>
                  <a:pt x="1382673" y="2134215"/>
                </a:lnTo>
                <a:lnTo>
                  <a:pt x="0" y="3380843"/>
                </a:lnTo>
                <a:lnTo>
                  <a:pt x="5991" y="0"/>
                </a:lnTo>
                <a:close/>
              </a:path>
            </a:pathLst>
          </a:custGeom>
          <a:solidFill>
            <a:srgbClr val="C21B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388655" y="4658290"/>
            <a:ext cx="4302691" cy="344466"/>
          </a:xfrm>
          <a:prstGeom prst="rect">
            <a:avLst/>
          </a:prstGeom>
          <a:solidFill>
            <a:srgbClr val="F092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C00000"/>
                </a:solidFill>
              </a:rPr>
              <a:t>Változások 2019.</a:t>
            </a:r>
            <a:endParaRPr lang="hu-HU" sz="24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0900" y="3233395"/>
            <a:ext cx="7523869" cy="2808287"/>
          </a:xfrm>
        </p:spPr>
        <p:txBody>
          <a:bodyPr/>
          <a:lstStyle/>
          <a:p>
            <a:pPr eaLnBrk="1" hangingPunct="1"/>
            <a:r>
              <a:rPr lang="hu-HU" altLang="hu-HU" dirty="0" smtClean="0"/>
              <a:t>Vagyonőr </a:t>
            </a:r>
            <a:br>
              <a:rPr lang="hu-HU" altLang="hu-HU" dirty="0" smtClean="0"/>
            </a:br>
            <a:r>
              <a:rPr lang="hu-HU" altLang="hu-HU" dirty="0" smtClean="0"/>
              <a:t>vállalkozói vagyonbiztosítás</a:t>
            </a:r>
            <a:br>
              <a:rPr lang="hu-HU" altLang="hu-HU" dirty="0" smtClean="0"/>
            </a:br>
            <a:r>
              <a:rPr lang="hu-HU" altLang="hu-HU" dirty="0" smtClean="0"/>
              <a:t/>
            </a:r>
            <a:br>
              <a:rPr lang="hu-HU" altLang="hu-HU" dirty="0" smtClean="0"/>
            </a:br>
            <a:endParaRPr lang="hu-HU" altLang="hu-HU" dirty="0" smtClean="0"/>
          </a:p>
        </p:txBody>
      </p:sp>
      <p:sp>
        <p:nvSpPr>
          <p:cNvPr id="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80246" y="853114"/>
            <a:ext cx="4871754" cy="1511300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endParaRPr lang="hu-HU" altLang="hu-HU" sz="2000" dirty="0" smtClean="0">
              <a:solidFill>
                <a:srgbClr val="CC0000"/>
              </a:solidFill>
            </a:endParaRPr>
          </a:p>
          <a:p>
            <a:pPr algn="l" eaLnBrk="1" hangingPunct="1"/>
            <a:r>
              <a:rPr lang="hu-HU" altLang="hu-HU" sz="2000" dirty="0" smtClean="0">
                <a:solidFill>
                  <a:schemeClr val="tx1"/>
                </a:solidFill>
              </a:rPr>
              <a:t>Készítette: </a:t>
            </a:r>
          </a:p>
          <a:p>
            <a:pPr algn="l" eaLnBrk="1" hangingPunct="1"/>
            <a:r>
              <a:rPr lang="hu-HU" altLang="hu-HU" sz="2000" dirty="0" smtClean="0">
                <a:solidFill>
                  <a:schemeClr val="tx1"/>
                </a:solidFill>
              </a:rPr>
              <a:t>Eperjesy Dóra és Élőné Takács Tünde</a:t>
            </a:r>
          </a:p>
          <a:p>
            <a:pPr algn="l" eaLnBrk="1" hangingPunct="1"/>
            <a:endParaRPr lang="hu-HU" altLang="hu-HU" dirty="0">
              <a:solidFill>
                <a:schemeClr val="tx1"/>
              </a:solidFill>
            </a:endParaRPr>
          </a:p>
          <a:p>
            <a:pPr algn="l" eaLnBrk="1" hangingPunct="1"/>
            <a:r>
              <a:rPr lang="hu-HU" altLang="hu-HU" dirty="0" smtClean="0">
                <a:solidFill>
                  <a:schemeClr val="tx1"/>
                </a:solidFill>
              </a:rPr>
              <a:t>Ellenőrizte: Berényi Dániel</a:t>
            </a:r>
            <a:endParaRPr lang="hu-HU" altLang="hu-HU" sz="2000" dirty="0" smtClean="0">
              <a:solidFill>
                <a:schemeClr val="tx1"/>
              </a:solidFill>
            </a:endParaRPr>
          </a:p>
          <a:p>
            <a:pPr algn="l" eaLnBrk="1" hangingPunct="1"/>
            <a:endParaRPr lang="hu-HU" altLang="hu-HU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461049"/>
              </p:ext>
            </p:extLst>
          </p:nvPr>
        </p:nvGraphicFramePr>
        <p:xfrm>
          <a:off x="-12192" y="-8889"/>
          <a:ext cx="9290304" cy="5330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0896"/>
                <a:gridCol w="5169408"/>
              </a:tblGrid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200" dirty="0" smtClean="0"/>
                        <a:t>Választható</a:t>
                      </a:r>
                      <a:r>
                        <a:rPr lang="hu-HU" sz="1200" baseline="0" dirty="0" smtClean="0"/>
                        <a:t> fedezetek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Fedezet</a:t>
                      </a:r>
                      <a:r>
                        <a:rPr lang="hu-HU" sz="1200" baseline="0" dirty="0" smtClean="0"/>
                        <a:t> bővítési lehetőségek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3899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Tűz (ALAP)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villámcsapás másodlagos hatása </a:t>
                      </a:r>
                    </a:p>
                    <a:p>
                      <a:pPr marL="0" indent="0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berendezések elektromos áram okozta tűzkára + belső eredetű tűzkára</a:t>
                      </a:r>
                    </a:p>
                  </a:txBody>
                  <a:tcPr marL="68580" marR="68580" marT="34284" marB="34284"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200" dirty="0" smtClean="0">
                          <a:solidFill>
                            <a:srgbClr val="C00000"/>
                          </a:solidFill>
                        </a:rPr>
                        <a:t>Vihar </a:t>
                      </a:r>
                      <a:endParaRPr lang="hu-HU" sz="12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0" smtClean="0">
                          <a:solidFill>
                            <a:srgbClr val="C00000"/>
                          </a:solidFill>
                        </a:rPr>
                        <a:t>szabadban </a:t>
                      </a:r>
                      <a:r>
                        <a:rPr lang="hu-HU" sz="1200" b="0" dirty="0" smtClean="0">
                          <a:solidFill>
                            <a:srgbClr val="C00000"/>
                          </a:solidFill>
                        </a:rPr>
                        <a:t>tárolt vagyontárgyak vihar kára</a:t>
                      </a:r>
                    </a:p>
                  </a:txBody>
                  <a:tcPr marL="68580" marR="68580" marT="34284" marB="34284"/>
                </a:tc>
              </a:tr>
              <a:tr h="3899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0" dirty="0" smtClean="0">
                          <a:solidFill>
                            <a:srgbClr val="C00000"/>
                          </a:solidFill>
                        </a:rPr>
                        <a:t>Vezetékes-víz</a:t>
                      </a:r>
                      <a:r>
                        <a:rPr lang="hu-HU" sz="12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kiterjesztett vezetékes-víz fedezetek </a:t>
                      </a:r>
                    </a:p>
                    <a:p>
                      <a:pPr marL="0" indent="0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elfolyt víz térítése</a:t>
                      </a:r>
                    </a:p>
                  </a:txBody>
                  <a:tcPr marL="68580" marR="68580" marT="34284" marB="34284"/>
                </a:tc>
              </a:tr>
              <a:tr h="3361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Katasztrófa károk 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68580" marR="68580" marT="34284" marB="34284"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Betöréses lopás- és rablás 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küldöttrablás, Vandalizmus</a:t>
                      </a:r>
                      <a:endParaRPr lang="hu-HU" sz="120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84" marB="34284"/>
                </a:tc>
              </a:tr>
              <a:tr h="246497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b="1" dirty="0" err="1" smtClean="0">
                          <a:solidFill>
                            <a:srgbClr val="C00000"/>
                          </a:solidFill>
                        </a:rPr>
                        <a:t>Allrisks</a:t>
                      </a:r>
                      <a:r>
                        <a:rPr lang="hu-HU" altLang="hu-HU" sz="1200" b="1" baseline="0" dirty="0" smtClean="0">
                          <a:solidFill>
                            <a:srgbClr val="C00000"/>
                          </a:solidFill>
                        </a:rPr>
                        <a:t> fedezet</a:t>
                      </a:r>
                      <a:endParaRPr lang="hu-HU" altLang="hu-HU" sz="12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84" marB="34284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784335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b="1" kern="0" dirty="0" smtClean="0">
                          <a:solidFill>
                            <a:srgbClr val="C00000"/>
                          </a:solidFill>
                          <a:latin typeface="Arial"/>
                        </a:rPr>
                        <a:t>Vagyonbiztosítás kiegészítő kockázatok: </a:t>
                      </a:r>
                      <a:r>
                        <a:rPr lang="hu-HU" altLang="hu-HU" sz="1200" b="1" kern="0" baseline="0" dirty="0" smtClean="0">
                          <a:solidFill>
                            <a:srgbClr val="C00000"/>
                          </a:solidFill>
                          <a:latin typeface="Arial"/>
                        </a:rPr>
                        <a:t> </a:t>
                      </a:r>
                      <a:r>
                        <a:rPr lang="hu-HU" sz="1200" b="1" kern="0" baseline="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- </a:t>
                      </a:r>
                      <a:r>
                        <a:rPr lang="hu-HU" sz="1200" kern="120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Gépjárművek telephelyi casco biztosítása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hu-HU" sz="1200" kern="120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Hűtve tárolt oltóanyagok és gyógyszerek biztosítása, 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hu-HU" sz="1200" kern="120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Kirakatszekrények biztosítása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hu-HU" sz="1200" kern="120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Épületek építés-szerelés biztosítása</a:t>
                      </a:r>
                      <a:endParaRPr lang="hu-HU" altLang="hu-HU" sz="1200" kern="0" dirty="0" smtClean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68580" marR="68580" marT="34284" marB="34284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C00000"/>
                          </a:solidFill>
                        </a:rPr>
                        <a:t>Elektronikus berendezések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solidFill>
                            <a:srgbClr val="C00000"/>
                          </a:solidFill>
                        </a:rPr>
                        <a:t>szoftver és adatvesztés biztosítás</a:t>
                      </a:r>
                      <a:endParaRPr lang="hu-HU" sz="12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84" marB="34284"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Üvegtörés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Különleges</a:t>
                      </a:r>
                      <a:r>
                        <a:rPr lang="hu-HU" sz="1200" baseline="0" dirty="0" smtClean="0"/>
                        <a:t> üvegek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6050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Szállítmánybiztosítás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- rakodás közbeni töréskár,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hu-HU" sz="1200" dirty="0" smtClean="0"/>
                        <a:t>lopás</a:t>
                      </a:r>
                      <a:r>
                        <a:rPr lang="hu-HU" sz="1200" baseline="0" dirty="0" smtClean="0"/>
                        <a:t> és </a:t>
                      </a:r>
                      <a:r>
                        <a:rPr lang="hu-HU" sz="1200" dirty="0" smtClean="0"/>
                        <a:t>rablás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hu-HU" sz="1200" dirty="0" smtClean="0"/>
                        <a:t>Munkaeszközök szállítmánybiztosítása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3361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Üzemszünet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cyber</a:t>
                      </a:r>
                      <a:r>
                        <a:rPr kumimoji="0" lang="hu-H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 támadás okozta üzemszünet</a:t>
                      </a:r>
                      <a:endParaRPr kumimoji="0" lang="hu-H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68580" marR="68580" marT="34284" marB="34284"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Munkáltatói baleset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Munkahelyi</a:t>
                      </a:r>
                      <a:r>
                        <a:rPr lang="hu-HU" sz="1200" baseline="0" dirty="0" smtClean="0"/>
                        <a:t> +</a:t>
                      </a:r>
                      <a:r>
                        <a:rPr lang="hu-HU" sz="1200" dirty="0" smtClean="0"/>
                        <a:t> úti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3361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Felelősségbiztosítások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Kiegészítő termék-felelősség biztosítás, 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3361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Vállalkozói </a:t>
                      </a:r>
                      <a:r>
                        <a:rPr lang="hu-HU" sz="1200" dirty="0" err="1" smtClean="0"/>
                        <a:t>assistance</a:t>
                      </a:r>
                      <a:r>
                        <a:rPr lang="hu-HU" sz="1200" dirty="0" smtClean="0"/>
                        <a:t> szolgáltatás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68580" marR="68580" marT="34284" marB="3428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424523"/>
            <a:ext cx="5335210" cy="3718977"/>
          </a:xfrm>
          <a:prstGeom prst="rect">
            <a:avLst/>
          </a:prstGeom>
          <a:noFill/>
          <a:ln>
            <a:noFill/>
          </a:ln>
          <a:effectLst>
            <a:outerShdw blurRad="76200" dist="50800" dir="5400000" algn="ctr" rotWithShape="0">
              <a:srgbClr val="000000">
                <a:alpha val="5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79400" y="262920"/>
            <a:ext cx="7099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VAGYONBIZTOSÍTÁS</a:t>
            </a: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9400" y="904786"/>
            <a:ext cx="866140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b="1" kern="0" dirty="0">
                <a:solidFill>
                  <a:srgbClr val="C00000"/>
                </a:solidFill>
                <a:latin typeface="Arial"/>
              </a:rPr>
              <a:t>Milyen vagyoncsoportokat, </a:t>
            </a:r>
            <a:endParaRPr lang="hu-HU" altLang="hu-HU" sz="2400" b="1" kern="0" dirty="0" smtClean="0">
              <a:solidFill>
                <a:srgbClr val="C00000"/>
              </a:solidFill>
              <a:latin typeface="Arial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b="1" kern="0" dirty="0" smtClean="0">
                <a:solidFill>
                  <a:srgbClr val="C00000"/>
                </a:solidFill>
                <a:latin typeface="Arial"/>
              </a:rPr>
              <a:t>vagyontárgyakat </a:t>
            </a:r>
            <a:r>
              <a:rPr lang="hu-HU" altLang="hu-HU" sz="2400" b="1" kern="0" dirty="0">
                <a:solidFill>
                  <a:srgbClr val="C00000"/>
                </a:solidFill>
                <a:latin typeface="Arial"/>
              </a:rPr>
              <a:t>tudunk </a:t>
            </a:r>
            <a:endParaRPr lang="hu-HU" altLang="hu-HU" sz="2400" b="1" kern="0" dirty="0" smtClean="0">
              <a:solidFill>
                <a:srgbClr val="C00000"/>
              </a:solidFill>
              <a:latin typeface="Arial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b="1" kern="0" dirty="0" smtClean="0">
                <a:solidFill>
                  <a:srgbClr val="C00000"/>
                </a:solidFill>
                <a:latin typeface="Arial"/>
              </a:rPr>
              <a:t>biztosítani</a:t>
            </a:r>
            <a:r>
              <a:rPr lang="hu-HU" altLang="hu-HU" sz="2400" b="1" kern="0" dirty="0">
                <a:solidFill>
                  <a:srgbClr val="C00000"/>
                </a:solidFill>
                <a:latin typeface="Arial"/>
              </a:rPr>
              <a:t>?</a:t>
            </a:r>
          </a:p>
        </p:txBody>
      </p:sp>
      <p:pic>
        <p:nvPicPr>
          <p:cNvPr id="7" name="Picture 4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980257"/>
            <a:ext cx="3090862" cy="21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9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58775" y="120650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Biztosítható vagyoncsoportok</a:t>
            </a:r>
          </a:p>
        </p:txBody>
      </p:sp>
      <p:pic>
        <p:nvPicPr>
          <p:cNvPr id="3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1268413"/>
            <a:ext cx="30749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Egyenes összekötő 3"/>
          <p:cNvCxnSpPr/>
          <p:nvPr/>
        </p:nvCxnSpPr>
        <p:spPr>
          <a:xfrm>
            <a:off x="-93662" y="0"/>
            <a:ext cx="8005762" cy="5143500"/>
          </a:xfrm>
          <a:prstGeom prst="line">
            <a:avLst/>
          </a:prstGeom>
          <a:noFill/>
          <a:ln w="38100" cap="flat" cmpd="sng" algn="ctr">
            <a:solidFill>
              <a:srgbClr val="FF3300"/>
            </a:solidFill>
            <a:prstDash val="solid"/>
          </a:ln>
          <a:effectLst/>
        </p:spPr>
      </p:cxnSp>
      <p:sp>
        <p:nvSpPr>
          <p:cNvPr id="5" name="Téglalap 4"/>
          <p:cNvSpPr/>
          <p:nvPr/>
        </p:nvSpPr>
        <p:spPr>
          <a:xfrm>
            <a:off x="401638" y="844362"/>
            <a:ext cx="6761162" cy="417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A.)Épületek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B.) Műszaki és egyéb berendezések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C.)Készletek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D.)Egyéb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Gépjárművek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Készpénz, értékpapírok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Értékkészletek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Kirakatszekrények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Szabadban tárolt vagyontárgyak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Hűtve tárolt oltóanyagok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Beváltott vények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Küldöttrablás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Adott szerződésben nem biztosított épületek rongálási kárai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E.)Mellékköltség</a:t>
            </a:r>
          </a:p>
        </p:txBody>
      </p:sp>
      <p:cxnSp>
        <p:nvCxnSpPr>
          <p:cNvPr id="8" name="Egyenes összekötő 7"/>
          <p:cNvCxnSpPr/>
          <p:nvPr/>
        </p:nvCxnSpPr>
        <p:spPr>
          <a:xfrm flipV="1">
            <a:off x="134937" y="120650"/>
            <a:ext cx="8813120" cy="4870451"/>
          </a:xfrm>
          <a:prstGeom prst="line">
            <a:avLst/>
          </a:prstGeom>
          <a:noFill/>
          <a:ln w="38100" cap="flat" cmpd="sng" algn="ctr">
            <a:solidFill>
              <a:srgbClr val="FF33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1525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4300" y="798364"/>
            <a:ext cx="8750300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A.)Épületek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B.) Műszaki és egyéb berendezések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AB0.) Előgondoskodás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C.)Készletek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D.)Egyéb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Gépjárművek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Készpénz, Értékpapírok és Értékkészlet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Munkavállalók személyes tárgyai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Megújuló energia hasznosítására szolgáló berendezések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Muzeális vagy művészeti értékű vagyontárgyak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Tx/>
              <a:buChar char="•"/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Beváltott vények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kern="0" dirty="0">
                <a:solidFill>
                  <a:srgbClr val="000000"/>
                </a:solidFill>
                <a:latin typeface="Arial"/>
              </a:rPr>
              <a:t>E.)Mellékköltség (Eltakarítási költségek, Lebontási költségek, Le- és visszaszerelési, mozgatási és védelmi költségek, Tűzoltási költségek, Kárenyhítési költségek, </a:t>
            </a:r>
            <a:endParaRPr lang="hu-HU" altLang="hu-HU" sz="1600" kern="0" dirty="0" smtClean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</a:pPr>
            <a:r>
              <a:rPr lang="hu-HU" altLang="hu-HU" sz="1600" b="1" kern="0" dirty="0" smtClean="0">
                <a:solidFill>
                  <a:srgbClr val="FF0000"/>
                </a:solidFill>
                <a:latin typeface="Arial"/>
              </a:rPr>
              <a:t>     Veszélyes </a:t>
            </a:r>
            <a:r>
              <a:rPr lang="hu-HU" altLang="hu-HU" sz="1600" b="1" kern="0" dirty="0">
                <a:solidFill>
                  <a:srgbClr val="FF0000"/>
                </a:solidFill>
                <a:latin typeface="Arial"/>
              </a:rPr>
              <a:t>hulladékok/anyagok</a:t>
            </a:r>
            <a:r>
              <a:rPr lang="hu-HU" altLang="hu-HU" sz="1600" kern="0" dirty="0">
                <a:solidFill>
                  <a:srgbClr val="FF0000"/>
                </a:solidFill>
                <a:latin typeface="Arial"/>
              </a:rPr>
              <a:t>)</a:t>
            </a:r>
          </a:p>
        </p:txBody>
      </p:sp>
      <p:sp>
        <p:nvSpPr>
          <p:cNvPr id="3" name="Téglalap 2"/>
          <p:cNvSpPr/>
          <p:nvPr/>
        </p:nvSpPr>
        <p:spPr>
          <a:xfrm>
            <a:off x="177800" y="180886"/>
            <a:ext cx="8699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Biztosítható vagyoncsoportok</a:t>
            </a: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798364"/>
            <a:ext cx="2619375" cy="19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7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1301" y="221963"/>
            <a:ext cx="4565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Épületek</a:t>
            </a: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41301" y="1146761"/>
            <a:ext cx="85597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b="1" kern="0" dirty="0">
                <a:solidFill>
                  <a:srgbClr val="000000"/>
                </a:solidFill>
                <a:latin typeface="+mj-lt"/>
                <a:ea typeface="HelveticaNeueLT Pro 55 Roman" panose="020B0604020202020204" pitchFamily="34" charset="-18"/>
                <a:cs typeface="HelveticaNeue" panose="020B0500040000020004" pitchFamily="34" charset="-18"/>
              </a:rPr>
              <a:t>Épületnek minősül:</a:t>
            </a:r>
            <a:endParaRPr lang="hu-HU" altLang="hu-HU" sz="2800" b="1" kern="0" dirty="0">
              <a:solidFill>
                <a:srgbClr val="000000"/>
              </a:solidFill>
              <a:latin typeface="+mj-lt"/>
              <a:ea typeface="HelveticaNeueLT Pro 55 Roman" panose="020B0604020202020204" pitchFamily="34" charset="-18"/>
              <a:cs typeface="HelveticaNeue" panose="020B0500040000020004" pitchFamily="34" charset="-18"/>
            </a:endParaRPr>
          </a:p>
          <a:p>
            <a:pPr marL="342900" lvl="0" indent="-342900" algn="just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kern="0" dirty="0">
                <a:solidFill>
                  <a:srgbClr val="000000"/>
                </a:solidFill>
                <a:latin typeface="+mj-lt"/>
                <a:ea typeface="HelveticaNeueLT Pro 55 Roman" panose="020B0604020202020204" pitchFamily="34" charset="-18"/>
                <a:cs typeface="HelveticaNeue" panose="020B0500040000020004" pitchFamily="34" charset="-18"/>
              </a:rPr>
              <a:t>	Minden olyan építmény, </a:t>
            </a:r>
          </a:p>
          <a:p>
            <a:pPr marL="342900" lvl="0" indent="-342900" algn="just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altLang="hu-HU" sz="2400" kern="0" dirty="0">
                <a:solidFill>
                  <a:srgbClr val="000000"/>
                </a:solidFill>
                <a:latin typeface="+mj-lt"/>
                <a:ea typeface="HelveticaNeueLT Pro 55 Roman" panose="020B0604020202020204" pitchFamily="34" charset="-18"/>
                <a:cs typeface="HelveticaNeue" panose="020B0500040000020004" pitchFamily="34" charset="-18"/>
              </a:rPr>
              <a:t>amely a talajhoz szilárdan kötődik, </a:t>
            </a:r>
          </a:p>
          <a:p>
            <a:pPr marL="342900" lvl="0" indent="-342900" algn="just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altLang="hu-HU" sz="2400" kern="0" dirty="0">
                <a:solidFill>
                  <a:srgbClr val="000000"/>
                </a:solidFill>
                <a:latin typeface="+mj-lt"/>
                <a:ea typeface="HelveticaNeueLT Pro 55 Roman" panose="020B0604020202020204" pitchFamily="34" charset="-18"/>
                <a:cs typeface="HelveticaNeue" panose="020B0500040000020004" pitchFamily="34" charset="-18"/>
              </a:rPr>
              <a:t>térbeli elhatárolással védelmet nyújt külső behatásokkal szemben és</a:t>
            </a:r>
          </a:p>
          <a:p>
            <a:pPr marL="342900" lvl="0" indent="-342900" algn="just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altLang="hu-HU" sz="2400" kern="0" dirty="0">
                <a:solidFill>
                  <a:srgbClr val="000000"/>
                </a:solidFill>
                <a:latin typeface="+mj-lt"/>
                <a:ea typeface="HelveticaNeueLT Pro 55 Roman" panose="020B0604020202020204" pitchFamily="34" charset="-18"/>
                <a:cs typeface="HelveticaNeue" panose="020B0500040000020004" pitchFamily="34" charset="-18"/>
              </a:rPr>
              <a:t>bizonyos időállósággal rendelkezik,</a:t>
            </a:r>
          </a:p>
          <a:p>
            <a:pPr marL="342900" lvl="0" indent="-342900" algn="just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altLang="hu-HU" sz="2400" kern="0" dirty="0">
                <a:solidFill>
                  <a:srgbClr val="000000"/>
                </a:solidFill>
                <a:latin typeface="+mj-lt"/>
                <a:ea typeface="HelveticaNeueLT Pro 55 Roman" panose="020B0604020202020204" pitchFamily="34" charset="-18"/>
                <a:cs typeface="HelveticaNeue" panose="020B0500040000020004" pitchFamily="34" charset="-18"/>
              </a:rPr>
              <a:t>emberek számára lehetővé teszi a belépést, építményen belüli mozgást és hosszabb idejű benntartózkodást. </a:t>
            </a:r>
            <a:endParaRPr lang="hu-HU" altLang="hu-HU" sz="2800" kern="0" dirty="0">
              <a:solidFill>
                <a:srgbClr val="000000"/>
              </a:solidFill>
              <a:latin typeface="+mj-lt"/>
              <a:ea typeface="HelveticaNeueLT Pro 55 Roman" panose="020B0604020202020204" pitchFamily="34" charset="-18"/>
              <a:cs typeface="HelveticaNeue" panose="020B0500040000020004" pitchFamily="34" charset="-18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1" y="285750"/>
            <a:ext cx="2550459" cy="19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850" y="0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Épületek</a:t>
            </a: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3824" y="655865"/>
            <a:ext cx="9020175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Neue" panose="020B0500040000020004" pitchFamily="34" charset="-18"/>
                <a:ea typeface="Times New Roman" panose="02020603050405020304" pitchFamily="18" charset="0"/>
                <a:cs typeface="HelveticaNeue" panose="020B0500040000020004" pitchFamily="34" charset="-18"/>
              </a:rPr>
              <a:t>Épület tartozékainak minősülnek továbbá az alábbiak:</a:t>
            </a:r>
            <a:endParaRPr kumimoji="0" 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endParaRPr kumimoji="0" 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Pl.: …előtetők, nyílászárók, redőnyök, silók, tárolók,</a:t>
            </a:r>
            <a:r>
              <a:rPr kumimoji="0" 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kémények,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csővezetékek, kerítések, kemencék, rögzített</a:t>
            </a:r>
            <a:r>
              <a:rPr lang="hu-HU" sz="20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hu-HU" sz="2000" kern="0" dirty="0" smtClean="0">
                <a:solidFill>
                  <a:srgbClr val="000000"/>
                </a:solidFill>
                <a:latin typeface="Arial"/>
              </a:rPr>
              <a:t>reklámhordozók,</a:t>
            </a:r>
            <a:endParaRPr kumimoji="0" 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lang="hu-HU" sz="2000" kern="0" dirty="0">
                <a:solidFill>
                  <a:srgbClr val="000000"/>
                </a:solidFill>
                <a:latin typeface="Arial"/>
              </a:rPr>
              <a:t>b</a:t>
            </a:r>
            <a:r>
              <a:rPr kumimoji="0" 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eépített</a:t>
            </a:r>
            <a:r>
              <a:rPr lang="hu-HU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térelválasztók, beépített bútorok,</a:t>
            </a:r>
            <a:r>
              <a:rPr kumimoji="0" 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burkolatok, lépcsők és létrák,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hűtőkamrák, </a:t>
            </a:r>
            <a:r>
              <a:rPr lang="hu-HU" sz="2000" kern="0" dirty="0" smtClean="0">
                <a:solidFill>
                  <a:srgbClr val="000000"/>
                </a:solidFill>
                <a:latin typeface="Arial"/>
              </a:rPr>
              <a:t>épületgépészeti berendezések, szerelvények</a:t>
            </a: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(gáz,víz, fűtés,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elektromos..) riasztók,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lang="hu-HU" sz="2000" i="1" kern="0" dirty="0">
                <a:solidFill>
                  <a:srgbClr val="FF0000"/>
                </a:solidFill>
                <a:latin typeface="Arial"/>
              </a:rPr>
              <a:t>b</a:t>
            </a:r>
            <a:r>
              <a:rPr kumimoji="0" lang="hu-HU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eépített</a:t>
            </a:r>
            <a:r>
              <a:rPr kumimoji="0" lang="hu-H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medencék, víztárolók, de a hozzájuk tartozó technológiai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berendezések nélkül, melyek a „B” vagyoncsoportba</a:t>
            </a:r>
            <a:r>
              <a:rPr kumimoji="0" lang="hu-HU" sz="20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hu-H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tartoznak; </a:t>
            </a:r>
            <a:endParaRPr lang="hu-HU" sz="2000" kern="0" noProof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(vezetékes-víz kockázati módosító tényező!!)</a:t>
            </a:r>
            <a:endParaRPr kumimoji="0" lang="hu-HU" sz="1800" b="1" i="1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Felvonók, mozgólépcsők, szaniterek, trezortermek</a:t>
            </a:r>
          </a:p>
          <a:p>
            <a:pPr lvl="0" defTabSz="914400" eaLnBrk="1" hangingPunct="1">
              <a:lnSpc>
                <a:spcPct val="90000"/>
              </a:lnSpc>
              <a:defRPr/>
            </a:pP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Napelemek, napkollektorok  </a:t>
            </a:r>
            <a:r>
              <a:rPr kumimoji="0" 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lvl="0" defTabSz="914400" eaLnBrk="1" hangingPunct="1">
              <a:lnSpc>
                <a:spcPct val="90000"/>
              </a:lnSpc>
              <a:defRPr/>
            </a:pPr>
            <a:r>
              <a:rPr kumimoji="0" lang="hu-H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</a:t>
            </a:r>
            <a:r>
              <a:rPr lang="hu-HU" altLang="hu-HU" sz="1800" b="1" u="sng" dirty="0" smtClean="0">
                <a:latin typeface="Arial" panose="020B0604020202020204" pitchFamily="34" charset="0"/>
              </a:rPr>
              <a:t>külön </a:t>
            </a:r>
            <a:r>
              <a:rPr lang="hu-HU" altLang="hu-HU" sz="1800" b="1" u="sng" dirty="0">
                <a:latin typeface="Arial" panose="020B0604020202020204" pitchFamily="34" charset="0"/>
              </a:rPr>
              <a:t>D vagyoncsoportként díjért </a:t>
            </a:r>
            <a:r>
              <a:rPr lang="hu-HU" altLang="hu-HU" sz="1800" b="1" u="sng" dirty="0" smtClean="0">
                <a:latin typeface="Arial" panose="020B0604020202020204" pitchFamily="34" charset="0"/>
              </a:rPr>
              <a:t>biztosíthatóak, </a:t>
            </a:r>
            <a:r>
              <a:rPr lang="hu-HU" altLang="hu-HU" sz="1800" i="1" u="sng" dirty="0" smtClean="0">
                <a:latin typeface="Arial" panose="020B0604020202020204" pitchFamily="34" charset="0"/>
              </a:rPr>
              <a:t>részletezésük később</a:t>
            </a:r>
            <a:r>
              <a:rPr lang="hu-HU" altLang="hu-HU" sz="1800" b="1" u="sng" dirty="0" smtClean="0">
                <a:latin typeface="Arial" panose="020B0604020202020204" pitchFamily="34" charset="0"/>
              </a:rPr>
              <a:t>!)</a:t>
            </a:r>
            <a:r>
              <a:rPr lang="hu-HU" altLang="hu-HU" sz="2000" b="1" u="sng" dirty="0" smtClean="0">
                <a:latin typeface="Arial" panose="020B0604020202020204" pitchFamily="34" charset="0"/>
              </a:rPr>
              <a:t> </a:t>
            </a:r>
            <a:endParaRPr kumimoji="0" lang="hu-HU" sz="20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4" name="Egyenes összekötő 3"/>
          <p:cNvCxnSpPr/>
          <p:nvPr/>
        </p:nvCxnSpPr>
        <p:spPr>
          <a:xfrm>
            <a:off x="123824" y="4482461"/>
            <a:ext cx="3241676" cy="0"/>
          </a:xfrm>
          <a:prstGeom prst="line">
            <a:avLst/>
          </a:prstGeom>
          <a:noFill/>
          <a:ln w="38100" cap="flat" cmpd="sng" algn="ctr">
            <a:solidFill>
              <a:srgbClr val="FF33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732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12" y="3406775"/>
            <a:ext cx="2653179" cy="132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5901" y="9366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Épületek </a:t>
            </a: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66" y="3406776"/>
            <a:ext cx="2451900" cy="164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2" y="3406775"/>
            <a:ext cx="2479170" cy="164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15901" y="812800"/>
            <a:ext cx="8229600" cy="384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1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Nem biztosíthatóak: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Felvonulási épületek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Pavilonok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hu-HU" altLang="hu-HU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Nád- és zsuppfedeles, fazsindelyes épületek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Mozgatható, könnyen szerelhető szerkezetek…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    (lakókocsik, </a:t>
            </a:r>
            <a:r>
              <a:rPr kumimoji="0" lang="hu-HU" altLang="hu-HU" sz="19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konténerek</a:t>
            </a:r>
            <a:r>
              <a:rPr kumimoji="0" lang="hu-HU" altLang="hu-HU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, sátrak, fólia- ponyvacsarnokok)</a:t>
            </a:r>
          </a:p>
        </p:txBody>
      </p:sp>
      <p:cxnSp>
        <p:nvCxnSpPr>
          <p:cNvPr id="8" name="Egyenes összekötő 7"/>
          <p:cNvCxnSpPr/>
          <p:nvPr/>
        </p:nvCxnSpPr>
        <p:spPr>
          <a:xfrm>
            <a:off x="1064584" y="2056761"/>
            <a:ext cx="4929816" cy="0"/>
          </a:xfrm>
          <a:prstGeom prst="line">
            <a:avLst/>
          </a:prstGeom>
          <a:noFill/>
          <a:ln w="38100" cap="flat" cmpd="sng" algn="ctr">
            <a:solidFill>
              <a:srgbClr val="FF33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008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96863" y="384175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Kizárólag Külön Feltételekkel, vagy Egyedi megállapodással biztosíthatóak az alább felsorolt építmények és az azokban elhelyezett vagyontárgyak: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11150" y="1473200"/>
            <a:ext cx="8661400" cy="384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Tűzveszélyes építési szerkezetek!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nád- és zsúpfedeles, valamint fazsindelyes épületek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…)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garázssorok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Szezonálisan működő vállalkozás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tabLst/>
              <a:defRPr/>
            </a:pPr>
            <a:endParaRPr kumimoji="0" lang="hu-HU" alt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01" y="2994884"/>
            <a:ext cx="2926080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28600" y="158750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Épület vagyoncsoport - tűzveszélyes épület meghatározása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273050" y="569913"/>
            <a:ext cx="74168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ZA0112 – Tűzveszélyes építési szerkezet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Jelen záradék szerint a biztosított épület,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vagy a biztosított vagyontárgyak elhelyezésére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szolgáló épület </a:t>
            </a: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 alábbiakban felsorolt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anyagokon kívüli</a:t>
            </a: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falazattal vagy tetőzettel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rendelkezik: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falazat: tégla, falazóelem, beton, vasbeton és kő; vasbetonváz, acélváz, akkor, ha a vázszerkezet szabad felületeit minden oldalról tűzvédő burkolattal látták el,…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tetőzet (tetőhéjazat) nem éghető építőanyag,…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Stb</a:t>
            </a: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…..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Pótdíjas! </a:t>
            </a:r>
            <a:r>
              <a:rPr lang="hu-HU" sz="1800" b="1" u="sng" kern="0" dirty="0">
                <a:solidFill>
                  <a:srgbClr val="000000"/>
                </a:solidFill>
                <a:latin typeface="Arial"/>
              </a:rPr>
              <a:t>D</a:t>
            </a:r>
            <a:r>
              <a:rPr kumimoji="0" lang="hu-H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az </a:t>
            </a:r>
            <a:r>
              <a:rPr kumimoji="0" lang="hu-H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önműködő tűzjelző berendezésre</a:t>
            </a:r>
            <a:r>
              <a:rPr kumimoji="0" lang="hu-H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kedvezményt adunk!  (Minden épületnél!) </a:t>
            </a:r>
            <a:r>
              <a:rPr kumimoji="0" lang="hu-H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hu-HU" sz="1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696912"/>
            <a:ext cx="213360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7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68275" y="803275"/>
            <a:ext cx="8497888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Műszaki és egyéb berendezésnek minősül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 a vagyontárgy, amely…</a:t>
            </a:r>
            <a:br>
              <a:rPr kumimoji="0" lang="hu-HU" alt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hu-HU" altLang="hu-HU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kockázatviselési helyen található,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épületnek, készletnek, illetve egyéb („D”) vagyontárgynak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nem minősülő gép, üzemi és üzleti felszerelés,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függetlenül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attól, hogy épületben vagy a szabadban, a föld felszíne felett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vagy alatt helyezkedik el.  </a:t>
            </a:r>
            <a:endParaRPr kumimoji="0" lang="hu-HU" altLang="hu-HU" sz="20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Nem minősülnek a „B” vagyoncsoport részének azon vagyontárgyak, amelyek biztosíthatóságát jelen feltétel bármely rendelkezése kizárja.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7488" y="1127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Műszaki és egyéb berendezések 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9" y="300038"/>
            <a:ext cx="2011362" cy="15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78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39700" y="28575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Vállalati vagyon biztosítások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457200" y="854075"/>
            <a:ext cx="8229600" cy="471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Nagyipari és Vagyonőr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Vállalati Vagyonbiztosítási Szerződések Feltételei (VVSZF)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  <a:r>
              <a:rPr kumimoji="0" lang="hu-HU" alt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Vagyonőr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		</a:t>
            </a:r>
            <a:r>
              <a:rPr kumimoji="0" lang="hu-HU" alt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Egyedi Vagyonbiztosítások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		Kiegészítő Biztosítások            	Külön Feltételek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	és Külön Feltételek                  	gyűjteménye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	gyűjteménye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	∑BÖ 500Mio-ig                      	 BÖ 500Mio. felett</a:t>
            </a:r>
          </a:p>
        </p:txBody>
      </p:sp>
      <p:sp>
        <p:nvSpPr>
          <p:cNvPr id="4" name="Vágott nyíl jobbra 3"/>
          <p:cNvSpPr/>
          <p:nvPr/>
        </p:nvSpPr>
        <p:spPr>
          <a:xfrm rot="5400000">
            <a:off x="4144965" y="1403351"/>
            <a:ext cx="828672" cy="485775"/>
          </a:xfrm>
          <a:prstGeom prst="notchedRightArrow">
            <a:avLst/>
          </a:prstGeom>
          <a:solidFill>
            <a:srgbClr val="C000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Vágott nyíl jobbra 6"/>
          <p:cNvSpPr/>
          <p:nvPr/>
        </p:nvSpPr>
        <p:spPr>
          <a:xfrm rot="3438776">
            <a:off x="6132861" y="2498419"/>
            <a:ext cx="828672" cy="485775"/>
          </a:xfrm>
          <a:prstGeom prst="notchedRightArrow">
            <a:avLst/>
          </a:prstGeom>
          <a:solidFill>
            <a:srgbClr val="C000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Vágott nyíl jobbra 7"/>
          <p:cNvSpPr/>
          <p:nvPr/>
        </p:nvSpPr>
        <p:spPr>
          <a:xfrm rot="7597645">
            <a:off x="1918120" y="2510634"/>
            <a:ext cx="828672" cy="485775"/>
          </a:xfrm>
          <a:prstGeom prst="notchedRightArrow">
            <a:avLst/>
          </a:prstGeom>
          <a:solidFill>
            <a:srgbClr val="C000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5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79388" y="777875"/>
            <a:ext cx="8229600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Nem biztosíthatóak: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Reprodukciós segédeszközök…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Mindenfajta adathordozók…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Automaták és azok tartalma…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Járművek…</a:t>
            </a:r>
          </a:p>
        </p:txBody>
      </p:sp>
      <p:sp>
        <p:nvSpPr>
          <p:cNvPr id="3" name="Picture 8"/>
          <p:cNvSpPr>
            <a:spLocks noChangeAspect="1" noChangeArrowheads="1"/>
          </p:cNvSpPr>
          <p:nvPr/>
        </p:nvSpPr>
        <p:spPr bwMode="auto">
          <a:xfrm>
            <a:off x="6084888" y="1549400"/>
            <a:ext cx="2735262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5263" y="1508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Műszaki és egyéb berendezések</a:t>
            </a:r>
          </a:p>
        </p:txBody>
      </p:sp>
      <p:pic>
        <p:nvPicPr>
          <p:cNvPr id="5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6" y="3164096"/>
            <a:ext cx="3357562" cy="188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247863"/>
            <a:ext cx="2757488" cy="183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942975"/>
            <a:ext cx="3048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71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50825" y="274544"/>
            <a:ext cx="840105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Kizárólag</a:t>
            </a:r>
            <a:r>
              <a:rPr kumimoji="0" lang="hu-HU" altLang="hu-HU" sz="2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Külön Feltételekkel</a:t>
            </a:r>
            <a:r>
              <a:rPr kumimoji="0" lang="hu-HU" altLang="hu-HU" sz="2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biztosítható vagyontárgyak:</a:t>
            </a:r>
            <a:r>
              <a:rPr kumimoji="0" lang="hu-HU" alt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105615" y="1201738"/>
            <a:ext cx="8691469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 „D” Vagyoncsoportban felsorolt vagyontárgyak;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kern="0" dirty="0" smtClean="0">
                <a:solidFill>
                  <a:srgbClr val="000000"/>
                </a:solidFill>
                <a:latin typeface="Arial"/>
              </a:rPr>
              <a:t>Idegen vagyontárgyak</a:t>
            </a:r>
            <a:r>
              <a:rPr kumimoji="0" lang="hu-HU" altLang="hu-H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defTabSz="914400">
              <a:buFont typeface="Arial" panose="020B0604020202020204" pitchFamily="34" charset="0"/>
              <a:buChar char="•"/>
              <a:defRPr/>
            </a:pPr>
            <a:r>
              <a:rPr lang="hu-HU" altLang="hu-HU" kern="0" dirty="0">
                <a:solidFill>
                  <a:srgbClr val="000000"/>
                </a:solidFill>
                <a:latin typeface="Arial"/>
              </a:rPr>
              <a:t>üresen álló, építés-, felújítás-, átalakítás alatt </a:t>
            </a:r>
            <a:r>
              <a:rPr lang="hu-HU" altLang="hu-HU" kern="0" dirty="0" smtClean="0">
                <a:solidFill>
                  <a:srgbClr val="000000"/>
                </a:solidFill>
                <a:latin typeface="Arial"/>
              </a:rPr>
              <a:t>levő,</a:t>
            </a:r>
            <a:endParaRPr lang="hu-HU" altLang="hu-HU" kern="0" dirty="0">
              <a:solidFill>
                <a:srgbClr val="000000"/>
              </a:solidFill>
              <a:latin typeface="Arial"/>
            </a:endParaRPr>
          </a:p>
          <a:p>
            <a:pPr marL="0" indent="0" defTabSz="914400">
              <a:defRPr/>
            </a:pPr>
            <a:r>
              <a:rPr lang="hu-HU" altLang="hu-HU" kern="0" dirty="0" smtClean="0">
                <a:solidFill>
                  <a:srgbClr val="000000"/>
                </a:solidFill>
                <a:latin typeface="Arial"/>
              </a:rPr>
              <a:t>    építés </a:t>
            </a:r>
            <a:r>
              <a:rPr lang="hu-HU" altLang="hu-HU" kern="0" dirty="0">
                <a:solidFill>
                  <a:srgbClr val="000000"/>
                </a:solidFill>
                <a:latin typeface="Arial"/>
              </a:rPr>
              <a:t>vagy szerelés alatt álló vagyontárgyak</a:t>
            </a:r>
            <a:r>
              <a:rPr lang="hu-HU" altLang="hu-HU" kern="0" dirty="0" smtClean="0">
                <a:solidFill>
                  <a:srgbClr val="000000"/>
                </a:solidFill>
                <a:latin typeface="Arial"/>
              </a:rPr>
              <a:t>;</a:t>
            </a:r>
            <a:endParaRPr lang="hu-HU" altLang="hu-HU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altLang="hu-HU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551" y="3091815"/>
            <a:ext cx="1855335" cy="185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/>
          <p:cNvSpPr txBox="1">
            <a:spLocks/>
          </p:cNvSpPr>
          <p:nvPr/>
        </p:nvSpPr>
        <p:spPr bwMode="auto">
          <a:xfrm>
            <a:off x="457200" y="1484313"/>
            <a:ext cx="8435975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 előgondoskodás vagyoncsoportra meghatározott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biztosítási fedezet -  a megadott biztosítási összeg erejéig –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kiterjed: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épületek új, hozzá-, és átépítések, felújítások miatti értéknövekedésekre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műszaki és egyéb berendezések felújítás, új beszerzés, csere miatti értéknövekedésekre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Ezen kívül alulbiztosítottság kiegyenlítésére is szolgál…</a:t>
            </a:r>
          </a:p>
        </p:txBody>
      </p:sp>
      <p:sp>
        <p:nvSpPr>
          <p:cNvPr id="3" name="Téglalap 2"/>
          <p:cNvSpPr/>
          <p:nvPr/>
        </p:nvSpPr>
        <p:spPr>
          <a:xfrm>
            <a:off x="254000" y="132487"/>
            <a:ext cx="703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Előgondoskodás „AB0” vagyoncsoport</a:t>
            </a: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816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33784" y="190891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hu-HU" altLang="hu-H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hu-HU" altLang="hu-H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hu-HU" altLang="hu-H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Készletek</a:t>
            </a: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                                                    </a:t>
            </a:r>
            <a:b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                                                                </a:t>
            </a: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Picture 8"/>
          <p:cNvSpPr>
            <a:spLocks noChangeAspect="1" noChangeArrowheads="1"/>
          </p:cNvSpPr>
          <p:nvPr/>
        </p:nvSpPr>
        <p:spPr bwMode="auto">
          <a:xfrm>
            <a:off x="5435600" y="3519488"/>
            <a:ext cx="33750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40" y="2501839"/>
            <a:ext cx="3080544" cy="14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468313" y="656173"/>
            <a:ext cx="83423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defRPr/>
            </a:pPr>
            <a:r>
              <a:rPr lang="hu-HU" altLang="hu-HU" sz="2000" b="1" kern="0" dirty="0">
                <a:latin typeface="Arial"/>
              </a:rPr>
              <a:t>Egy éven belül felhasználásra szánt: </a:t>
            </a:r>
            <a:endParaRPr lang="hu-HU" altLang="hu-HU" sz="2000" kern="0" dirty="0" smtClean="0">
              <a:latin typeface="Arial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2000" kern="0" dirty="0" smtClean="0">
                <a:latin typeface="Arial"/>
              </a:rPr>
              <a:t>Termelési</a:t>
            </a:r>
            <a:r>
              <a:rPr lang="hu-HU" altLang="hu-HU" sz="2000" kern="0" dirty="0">
                <a:latin typeface="Arial"/>
              </a:rPr>
              <a:t>, kereskedelmi, vagy gazdálkodási célokat szolgáló nyersanyag,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2000" kern="0" dirty="0">
                <a:latin typeface="Arial"/>
              </a:rPr>
              <a:t>megmunkálás alatt álló félkész- és késztermék,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2000" kern="0" dirty="0">
                <a:latin typeface="Arial"/>
              </a:rPr>
              <a:t>termeléshez, illetve szolgáltatáshoz közvetlenül felhasznált készen beszerezhető alkotórész (áru),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2000" kern="0" dirty="0">
                <a:latin typeface="Arial"/>
              </a:rPr>
              <a:t>kereskedelmi áru,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2000" kern="0" dirty="0">
                <a:latin typeface="Arial"/>
              </a:rPr>
              <a:t>értékesíthető hulladék,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2000" kern="0" dirty="0">
                <a:latin typeface="Arial"/>
              </a:rPr>
              <a:t>egyszer használatos csomagolóeszköz.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2000" kern="0" dirty="0">
                <a:latin typeface="Arial"/>
              </a:rPr>
              <a:t>Reklámanyag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2000" kern="0" dirty="0" err="1">
                <a:latin typeface="Arial"/>
              </a:rPr>
              <a:t>Stb</a:t>
            </a:r>
            <a:r>
              <a:rPr lang="hu-HU" altLang="hu-HU" sz="2000" kern="0" dirty="0" smtClean="0">
                <a:latin typeface="Arial"/>
              </a:rPr>
              <a:t>…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r>
              <a:rPr lang="hu-HU" altLang="hu-HU" sz="2000" b="1" kern="0" dirty="0">
                <a:solidFill>
                  <a:srgbClr val="000000"/>
                </a:solidFill>
                <a:latin typeface="Arial"/>
              </a:rPr>
              <a:t>Z 352. sz. záradék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(Égetett szeszesitalok korlátozása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)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Font typeface="Arial" panose="020B0604020202020204" pitchFamily="34" charset="0"/>
              <a:buChar char="•"/>
              <a:defRPr/>
            </a:pPr>
            <a:endParaRPr lang="hu-HU" altLang="hu-HU" sz="2000" kern="0" dirty="0">
              <a:latin typeface="Arial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323557" y="4784725"/>
            <a:ext cx="7118252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8"/>
          <p:cNvSpPr>
            <a:spLocks noChangeAspect="1" noChangeArrowheads="1"/>
          </p:cNvSpPr>
          <p:nvPr/>
        </p:nvSpPr>
        <p:spPr bwMode="auto">
          <a:xfrm>
            <a:off x="1763713" y="1052513"/>
            <a:ext cx="4054475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Kép 1"/>
          <p:cNvSpPr>
            <a:spLocks noChangeAspect="1"/>
          </p:cNvSpPr>
          <p:nvPr/>
        </p:nvSpPr>
        <p:spPr bwMode="auto">
          <a:xfrm>
            <a:off x="5818188" y="1773238"/>
            <a:ext cx="30861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03" y="3145394"/>
            <a:ext cx="27940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068400"/>
            <a:ext cx="2006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342900" y="900524"/>
            <a:ext cx="84582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hu-HU" sz="2400" b="1" kern="0" dirty="0">
                <a:solidFill>
                  <a:srgbClr val="000000"/>
                </a:solidFill>
                <a:latin typeface="Arial"/>
              </a:rPr>
              <a:t>Nem biztosítható:</a:t>
            </a:r>
          </a:p>
          <a:p>
            <a:pPr lvl="4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defRPr/>
            </a:pPr>
            <a:r>
              <a:rPr lang="hu-HU" altLang="hu-HU" sz="2400" kern="0" dirty="0">
                <a:solidFill>
                  <a:srgbClr val="000000"/>
                </a:solidFill>
                <a:latin typeface="Arial"/>
              </a:rPr>
              <a:t>Növények</a:t>
            </a:r>
          </a:p>
          <a:p>
            <a:pPr lvl="4" defTabSz="914400" fontAlgn="base"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defRPr/>
            </a:pPr>
            <a:r>
              <a:rPr lang="hu-HU" altLang="hu-HU" sz="2400" kern="0" dirty="0">
                <a:solidFill>
                  <a:srgbClr val="000000"/>
                </a:solidFill>
                <a:latin typeface="Arial"/>
              </a:rPr>
              <a:t>Élő állatok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altLang="hu-HU" sz="2200" kern="0" dirty="0" smtClean="0">
                <a:solidFill>
                  <a:srgbClr val="000000"/>
                </a:solidFill>
                <a:latin typeface="Arial"/>
              </a:rPr>
              <a:t>Flóra </a:t>
            </a:r>
            <a:r>
              <a:rPr lang="hu-HU" altLang="hu-HU" sz="2200" kern="0" dirty="0">
                <a:solidFill>
                  <a:srgbClr val="000000"/>
                </a:solidFill>
                <a:latin typeface="Arial"/>
              </a:rPr>
              <a:t>és fauna, beleértve az élő állatokat, erdőket, ültetvényeket, terményeket, lábon álló fákat, legelőket, növényeket;</a:t>
            </a:r>
          </a:p>
        </p:txBody>
      </p:sp>
      <p:sp>
        <p:nvSpPr>
          <p:cNvPr id="8" name="Téglalap 7"/>
          <p:cNvSpPr/>
          <p:nvPr/>
        </p:nvSpPr>
        <p:spPr>
          <a:xfrm>
            <a:off x="258096" y="133063"/>
            <a:ext cx="2074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Készletek</a:t>
            </a: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00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01613" y="1254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Biztosítható egyéb vagyoncsoport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6200" y="841375"/>
            <a:ext cx="8229600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(D) - Egyéb: 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Gépjárművek 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Készpénz, értékpapírok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Értékkészletek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Kirakatszekrények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Szabadban tárolt vagyontárgyak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Hűtve tárolt oltóanyagok 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Beváltott vények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Küldöttrablás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Adott szerződésben nem biztosított épületek rongálási kára</a:t>
            </a: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731838"/>
            <a:ext cx="30638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0" y="0"/>
            <a:ext cx="7989094" cy="512286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Egyenes összekötő 5"/>
          <p:cNvCxnSpPr/>
          <p:nvPr/>
        </p:nvCxnSpPr>
        <p:spPr>
          <a:xfrm flipV="1">
            <a:off x="0" y="57151"/>
            <a:ext cx="9042400" cy="506571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672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41325" y="4048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Egyéb „D” vagyoncsoportok </a:t>
            </a: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hu-HU" altLang="hu-HU" sz="3200" b="1" i="0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323850" y="998538"/>
            <a:ext cx="856932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„D1” </a:t>
            </a:r>
            <a:r>
              <a:rPr kumimoji="0" lang="hu-HU" altLang="hu-HU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Gépjárművek</a:t>
            </a:r>
            <a:endParaRPr lang="hu-HU" altLang="hu-HU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„D4” Készpénz, értékpapírok és értékkészletek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„D5” Munkavállalók személyes tárgyai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</a:rPr>
              <a:t>„D6” Megújuló energia hasznosítására szolgáló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</a:rPr>
              <a:t>         berendezések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</a:rPr>
              <a:t>„D7” Muzeális vagy művészeti értékű vagyontárgyak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„D8” Beváltott vények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9750" y="476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Egyéb „D” vagyoncsoportok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4" y="887413"/>
            <a:ext cx="8740775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hu-HU" altLang="hu-H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Gépjárművek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KF 124.  </a:t>
            </a: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0011.</a:t>
            </a: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Zárt térben tárolt gépjárművek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KF 125.  </a:t>
            </a: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0012.</a:t>
            </a: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Szabadban tárolt gépjárművek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KF 123.   </a:t>
            </a: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0701</a:t>
            </a: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Telephelyi Casco!!!!!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Picture 7"/>
          <p:cNvSpPr>
            <a:spLocks noChangeAspect="1" noChangeArrowheads="1"/>
          </p:cNvSpPr>
          <p:nvPr/>
        </p:nvSpPr>
        <p:spPr bwMode="auto">
          <a:xfrm>
            <a:off x="6196013" y="1052513"/>
            <a:ext cx="27876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8676" y="2601120"/>
            <a:ext cx="3032123" cy="227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80" y="2577677"/>
            <a:ext cx="3455424" cy="229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gyenes összekötő 6"/>
          <p:cNvCxnSpPr/>
          <p:nvPr/>
        </p:nvCxnSpPr>
        <p:spPr>
          <a:xfrm>
            <a:off x="931863" y="1484313"/>
            <a:ext cx="59848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" name="Egyenes összekötő 7"/>
          <p:cNvCxnSpPr/>
          <p:nvPr/>
        </p:nvCxnSpPr>
        <p:spPr>
          <a:xfrm flipV="1">
            <a:off x="906462" y="1788319"/>
            <a:ext cx="558800" cy="1746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9" name="Egyenes összekötő 8"/>
          <p:cNvCxnSpPr/>
          <p:nvPr/>
        </p:nvCxnSpPr>
        <p:spPr>
          <a:xfrm>
            <a:off x="841375" y="2203450"/>
            <a:ext cx="68897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Egyenes összekötő 9"/>
          <p:cNvCxnSpPr/>
          <p:nvPr/>
        </p:nvCxnSpPr>
        <p:spPr>
          <a:xfrm>
            <a:off x="2411413" y="2187575"/>
            <a:ext cx="214524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2" name="Szövegdoboz 11"/>
          <p:cNvSpPr txBox="1"/>
          <p:nvPr/>
        </p:nvSpPr>
        <p:spPr>
          <a:xfrm>
            <a:off x="5322389" y="200290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i="1" kern="0" dirty="0">
                <a:solidFill>
                  <a:srgbClr val="000000"/>
                </a:solidFill>
                <a:latin typeface="Arial"/>
              </a:rPr>
              <a:t>(részletezése később!)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23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ím 1"/>
          <p:cNvSpPr txBox="1">
            <a:spLocks/>
          </p:cNvSpPr>
          <p:nvPr/>
        </p:nvSpPr>
        <p:spPr bwMode="auto">
          <a:xfrm>
            <a:off x="330200" y="303213"/>
            <a:ext cx="8229600" cy="7191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„D1” Gépjárművek: </a:t>
            </a: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hu-HU" altLang="hu-HU" sz="3200" b="1" i="0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 useBgFill="1">
        <p:nvSpPr>
          <p:cNvPr id="3" name="Tartalom helye 2"/>
          <p:cNvSpPr txBox="1">
            <a:spLocks/>
          </p:cNvSpPr>
          <p:nvPr/>
        </p:nvSpPr>
        <p:spPr bwMode="auto">
          <a:xfrm>
            <a:off x="330200" y="1022350"/>
            <a:ext cx="8677275" cy="38830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 tartoznak </a:t>
            </a:r>
            <a:r>
              <a:rPr kumimoji="0" lang="hu-HU" altLang="hu-H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biztosított által árusított, bizományba vagy</a:t>
            </a:r>
            <a:r>
              <a:rPr kumimoji="0" lang="hu-HU" altLang="hu-HU" sz="20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altLang="hu-H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javításra átvett,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hatósági (forgalmi) engedélyre kötelezett</a:t>
            </a:r>
            <a:r>
              <a:rPr kumimoji="0" lang="hu-HU" alt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gépjárművek, valamint azok 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biztosított által forgalmazott</a:t>
            </a:r>
            <a:r>
              <a:rPr kumimoji="0" lang="hu-HU" alt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új gépjárművek, amelyeket még soha nem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Helyeztek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forgalomba, ezért nem rendelkeznek hatósági engedéllyel.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Minden más, a biztosított által üzemeltetett, de közlekedési</a:t>
            </a:r>
            <a:r>
              <a:rPr kumimoji="0" lang="hu-HU" alt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hatósági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(forgalmi) engedélyre nem kötelezett közlekedési</a:t>
            </a:r>
            <a:r>
              <a:rPr kumimoji="0" lang="hu-HU" alt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vagy szállítóeszköz,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valamint járműalkatrész </a:t>
            </a:r>
            <a:r>
              <a:rPr kumimoji="0" lang="hu-HU" altLang="hu-HU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 üzemi</a:t>
            </a:r>
            <a:r>
              <a:rPr kumimoji="0" lang="hu-HU" altLang="hu-HU" sz="2000" b="0" i="0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altLang="hu-HU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berendezések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vagyoncsoportban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biztosíthatóak. </a:t>
            </a:r>
          </a:p>
        </p:txBody>
      </p:sp>
    </p:spTree>
    <p:extLst>
      <p:ext uri="{BB962C8B-B14F-4D97-AF65-F5344CB8AC3E}">
        <p14:creationId xmlns:p14="http://schemas.microsoft.com/office/powerpoint/2010/main" val="20346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ím 1"/>
          <p:cNvSpPr txBox="1">
            <a:spLocks/>
          </p:cNvSpPr>
          <p:nvPr/>
        </p:nvSpPr>
        <p:spPr bwMode="auto">
          <a:xfrm>
            <a:off x="330200" y="236538"/>
            <a:ext cx="8229600" cy="7191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„D1” Gépjárművek: </a:t>
            </a:r>
            <a:r>
              <a:rPr lang="hu-HU" altLang="hu-HU" sz="3200" kern="0" dirty="0" smtClean="0">
                <a:latin typeface="Arial"/>
              </a:rPr>
              <a:t/>
            </a:r>
            <a:br>
              <a:rPr lang="hu-HU" altLang="hu-HU" sz="3200" kern="0" dirty="0" smtClean="0">
                <a:latin typeface="Arial"/>
              </a:rPr>
            </a:br>
            <a:endParaRPr lang="hu-HU" altLang="hu-HU" sz="3200" kern="0" dirty="0" smtClean="0">
              <a:latin typeface="Arial"/>
            </a:endParaRPr>
          </a:p>
        </p:txBody>
      </p:sp>
      <p:sp useBgFill="1">
        <p:nvSpPr>
          <p:cNvPr id="3" name="Tartalom helye 2"/>
          <p:cNvSpPr txBox="1">
            <a:spLocks/>
          </p:cNvSpPr>
          <p:nvPr/>
        </p:nvSpPr>
        <p:spPr bwMode="auto">
          <a:xfrm>
            <a:off x="250825" y="955675"/>
            <a:ext cx="8308975" cy="33115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hu-HU" altLang="hu-HU" sz="2200" b="1" kern="0" dirty="0" smtClean="0">
                <a:solidFill>
                  <a:srgbClr val="FF0000"/>
                </a:solidFill>
                <a:latin typeface="Arial"/>
              </a:rPr>
              <a:t>KF 0011. </a:t>
            </a:r>
            <a:r>
              <a:rPr lang="hu-HU" sz="2000" dirty="0"/>
              <a:t>zárt térben tárolt gépjárművek </a:t>
            </a:r>
            <a:r>
              <a:rPr lang="hu-HU" sz="2000" dirty="0" smtClean="0"/>
              <a:t>biztosítása</a:t>
            </a:r>
          </a:p>
          <a:p>
            <a:pPr defTabSz="914400">
              <a:defRPr/>
            </a:pPr>
            <a:r>
              <a:rPr lang="hu-HU" altLang="hu-HU" sz="2000" b="1" kern="0" dirty="0" smtClean="0">
                <a:solidFill>
                  <a:srgbClr val="FF0000"/>
                </a:solidFill>
                <a:latin typeface="Arial"/>
              </a:rPr>
              <a:t>KF  0012. </a:t>
            </a:r>
            <a:r>
              <a:rPr lang="hu-HU" sz="2000" dirty="0" smtClean="0"/>
              <a:t>szabadban </a:t>
            </a:r>
            <a:r>
              <a:rPr lang="hu-HU" sz="2000" dirty="0"/>
              <a:t>tárolt gépjárművek </a:t>
            </a:r>
            <a:r>
              <a:rPr lang="hu-HU" sz="2000" dirty="0" smtClean="0"/>
              <a:t>biztosítása</a:t>
            </a:r>
          </a:p>
          <a:p>
            <a:pPr defTabSz="914400">
              <a:defRPr/>
            </a:pPr>
            <a:endParaRPr lang="hu-HU" sz="2000" dirty="0"/>
          </a:p>
          <a:p>
            <a:pPr defTabSz="914400">
              <a:defRPr/>
            </a:pPr>
            <a:r>
              <a:rPr lang="hu-HU" sz="2000" u="sng" dirty="0" smtClean="0"/>
              <a:t>Felvehető:</a:t>
            </a:r>
            <a:endParaRPr lang="hu-HU" sz="2000" u="sng" dirty="0"/>
          </a:p>
          <a:p>
            <a:pPr defTabSz="914400">
              <a:defRPr/>
            </a:pPr>
            <a:r>
              <a:rPr lang="hu-HU" sz="2000" dirty="0" smtClean="0"/>
              <a:t>Tűz, Vihar, Vezetékes víz, Katasztrófa károk, Betöréses lopás és </a:t>
            </a:r>
            <a:r>
              <a:rPr lang="hu-HU" sz="2000" dirty="0" err="1" smtClean="0"/>
              <a:t>Allrisks</a:t>
            </a:r>
            <a:endParaRPr lang="hu-HU" sz="2000" dirty="0" smtClean="0"/>
          </a:p>
          <a:p>
            <a:pPr defTabSz="914400">
              <a:defRPr/>
            </a:pPr>
            <a:r>
              <a:rPr lang="hu-HU" sz="2000" dirty="0" smtClean="0"/>
              <a:t>kockázatokra</a:t>
            </a:r>
          </a:p>
        </p:txBody>
      </p:sp>
    </p:spTree>
    <p:extLst>
      <p:ext uri="{BB962C8B-B14F-4D97-AF65-F5344CB8AC3E}">
        <p14:creationId xmlns:p14="http://schemas.microsoft.com/office/powerpoint/2010/main" val="40633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39700" y="28575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hu-HU" altLang="hu-HU" sz="3200" kern="0" dirty="0" smtClean="0">
                <a:solidFill>
                  <a:srgbClr val="C00000"/>
                </a:solidFill>
              </a:rPr>
              <a:t>Vállalati vagyon biztosítások</a:t>
            </a: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608116"/>
              </p:ext>
            </p:extLst>
          </p:nvPr>
        </p:nvGraphicFramePr>
        <p:xfrm>
          <a:off x="139700" y="973519"/>
          <a:ext cx="88392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40"/>
                <a:gridCol w="1767840"/>
                <a:gridCol w="1767840"/>
                <a:gridCol w="1767840"/>
                <a:gridCol w="1767840"/>
              </a:tblGrid>
              <a:tr h="577850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Vagyonőr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Közvetítő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Támogató                                          ( PÉK, TÉT, Értékesítési támogatási szakértő= STÁB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Biztosítási ajánlatkészítési csoport                                    BRM csoport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Vállalati </a:t>
                      </a:r>
                      <a:r>
                        <a:rPr lang="hu-HU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Kockázatvállalá-si</a:t>
                      </a:r>
                      <a:r>
                        <a:rPr lang="hu-H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Igazgatóság  </a:t>
                      </a:r>
                      <a:r>
                        <a:rPr lang="hu-HU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Termékfejleszté-si</a:t>
                      </a:r>
                      <a:r>
                        <a:rPr lang="hu-H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Csoport</a:t>
                      </a:r>
                      <a:endParaRPr lang="hu-HU" sz="1600" dirty="0"/>
                    </a:p>
                  </a:txBody>
                  <a:tcPr/>
                </a:tc>
              </a:tr>
              <a:tr h="577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Biztosítási összeg vagyon</a:t>
                      </a:r>
                      <a:endParaRPr lang="hu-H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500 000 </a:t>
                      </a:r>
                      <a:r>
                        <a:rPr lang="hu-H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Ft-ig</a:t>
                      </a:r>
                      <a:endParaRPr lang="hu-H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500 000 </a:t>
                      </a:r>
                      <a:r>
                        <a:rPr lang="hu-H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Ft-ig</a:t>
                      </a:r>
                      <a:endParaRPr lang="hu-H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600 000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Ft/</a:t>
                      </a:r>
                      <a:r>
                        <a:rPr lang="hu-HU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kockázatvise-lési</a:t>
                      </a:r>
                      <a:r>
                        <a:rPr lang="hu-H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hely </a:t>
                      </a:r>
                      <a:r>
                        <a:rPr lang="hu-H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teljes szerződés BÖ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1 000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Ft)</a:t>
                      </a:r>
                      <a:endParaRPr lang="hu-H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hu-HU" sz="1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600 000 </a:t>
                      </a:r>
                      <a:r>
                        <a:rPr lang="hu-H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Ft/</a:t>
                      </a:r>
                      <a:r>
                        <a:rPr lang="hu-HU" sz="16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kockázatvise-lési</a:t>
                      </a:r>
                      <a:r>
                        <a:rPr lang="hu-HU" sz="1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hely</a:t>
                      </a:r>
                      <a:endParaRPr lang="hu-H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77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Üzletpolitikai, kockázati engedmény mértéke</a:t>
                      </a:r>
                      <a:endParaRPr lang="hu-H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hu-H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hu-H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  <a:endParaRPr lang="hu-H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40% felett</a:t>
                      </a:r>
                      <a:endParaRPr lang="hu-H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9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ím 1"/>
          <p:cNvSpPr txBox="1">
            <a:spLocks/>
          </p:cNvSpPr>
          <p:nvPr/>
        </p:nvSpPr>
        <p:spPr bwMode="auto">
          <a:xfrm>
            <a:off x="330200" y="236538"/>
            <a:ext cx="8229600" cy="7191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„D1” Gépjárművek: </a:t>
            </a:r>
            <a:r>
              <a:rPr lang="hu-HU" altLang="hu-HU" sz="3200" kern="0" dirty="0" smtClean="0">
                <a:latin typeface="Arial"/>
              </a:rPr>
              <a:t/>
            </a:r>
            <a:br>
              <a:rPr lang="hu-HU" altLang="hu-HU" sz="3200" kern="0" dirty="0" smtClean="0">
                <a:latin typeface="Arial"/>
              </a:rPr>
            </a:br>
            <a:endParaRPr lang="hu-HU" altLang="hu-HU" sz="3200" kern="0" dirty="0" smtClean="0">
              <a:latin typeface="Arial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30200" y="964764"/>
            <a:ext cx="838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0">
              <a:lnSpc>
                <a:spcPct val="90000"/>
              </a:lnSpc>
            </a:pPr>
            <a:r>
              <a:rPr lang="hu-HU" altLang="hu-HU" sz="2000" b="1" kern="0" dirty="0">
                <a:solidFill>
                  <a:srgbClr val="FF0000"/>
                </a:solidFill>
                <a:latin typeface="Arial"/>
              </a:rPr>
              <a:t>KF  0012. </a:t>
            </a:r>
            <a:r>
              <a:rPr lang="hu-HU" sz="2000" dirty="0"/>
              <a:t>szabadban tárolt gépjárművek biztosítása</a:t>
            </a:r>
          </a:p>
          <a:p>
            <a:pPr defTabSz="914330">
              <a:lnSpc>
                <a:spcPct val="90000"/>
              </a:lnSpc>
            </a:pPr>
            <a:endParaRPr lang="hu-HU" altLang="hu-HU" sz="2000" b="1" kern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30">
              <a:lnSpc>
                <a:spcPct val="90000"/>
              </a:lnSpc>
            </a:pPr>
            <a:r>
              <a:rPr lang="hu-HU" altLang="hu-HU" sz="2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Szabadban </a:t>
            </a:r>
            <a:r>
              <a:rPr lang="hu-HU" altLang="hu-HU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tárolt </a:t>
            </a:r>
            <a:r>
              <a:rPr lang="hu-HU" altLang="hu-HU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régi- és új autók</a:t>
            </a:r>
            <a:r>
              <a:rPr lang="hu-HU" altLang="hu-HU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esetében: </a:t>
            </a:r>
            <a:endParaRPr lang="hu-HU" altLang="hu-HU" sz="20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30">
              <a:lnSpc>
                <a:spcPct val="90000"/>
              </a:lnSpc>
            </a:pPr>
            <a:endParaRPr lang="hu-HU" altLang="hu-HU" sz="20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hu-HU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altLang="hu-HU" sz="2000" u="sng" dirty="0">
                <a:solidFill>
                  <a:prstClr val="black"/>
                </a:solidFill>
              </a:rPr>
              <a:t>lopás és rablás </a:t>
            </a:r>
            <a:r>
              <a:rPr lang="hu-HU" altLang="hu-HU" sz="2000" u="sng" dirty="0" smtClean="0">
                <a:solidFill>
                  <a:prstClr val="black"/>
                </a:solidFill>
              </a:rPr>
              <a:t>károknál: </a:t>
            </a:r>
            <a:r>
              <a:rPr lang="hu-HU" altLang="hu-HU" sz="2000" dirty="0" smtClean="0">
                <a:solidFill>
                  <a:prstClr val="black"/>
                </a:solidFill>
              </a:rPr>
              <a:t>a </a:t>
            </a:r>
            <a:r>
              <a:rPr lang="hu-HU" sz="2000" dirty="0" smtClean="0"/>
              <a:t>tárolótér kerítéssel körbevéve,</a:t>
            </a:r>
            <a:r>
              <a:rPr lang="hu-HU" sz="2000" dirty="0"/>
              <a:t> fényforrással jól láthatóan </a:t>
            </a:r>
            <a:r>
              <a:rPr lang="hu-HU" sz="2000" dirty="0" smtClean="0"/>
              <a:t>megvilágított, kulcsok az értéktárolóban elhelyezve!</a:t>
            </a:r>
            <a:endParaRPr lang="hu-HU" altLang="hu-HU" sz="2000" dirty="0" smtClean="0">
              <a:solidFill>
                <a:prstClr val="black"/>
              </a:solidFill>
            </a:endParaRPr>
          </a:p>
          <a:p>
            <a:pPr algn="just">
              <a:lnSpc>
                <a:spcPct val="90000"/>
              </a:lnSpc>
            </a:pPr>
            <a:endParaRPr lang="hu-HU" altLang="hu-HU" sz="2000" dirty="0" smtClean="0">
              <a:solidFill>
                <a:prstClr val="black"/>
              </a:solidFill>
            </a:endParaRPr>
          </a:p>
          <a:p>
            <a:pPr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hu-HU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hu-HU" altLang="hu-HU" sz="2000" u="sng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szélvihar-</a:t>
            </a:r>
            <a:r>
              <a:rPr lang="hu-HU" altLang="hu-HU" sz="2000" u="sng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jégeső-, </a:t>
            </a:r>
            <a:r>
              <a:rPr lang="hu-HU" altLang="hu-HU" sz="2000" u="sng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hónyomás</a:t>
            </a:r>
            <a:r>
              <a:rPr lang="hu-HU" altLang="hu-HU" sz="2000" u="sng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károkra: </a:t>
            </a:r>
          </a:p>
          <a:p>
            <a:pPr defTabSz="914330">
              <a:lnSpc>
                <a:spcPct val="90000"/>
              </a:lnSpc>
            </a:pPr>
            <a:endParaRPr lang="hu-HU" altLang="hu-HU" sz="2000" b="1" kern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30">
              <a:lnSpc>
                <a:spcPct val="90000"/>
              </a:lnSpc>
            </a:pPr>
            <a:r>
              <a:rPr lang="hu-HU" altLang="hu-HU" sz="2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kártérítési </a:t>
            </a:r>
            <a:r>
              <a:rPr lang="hu-HU" altLang="hu-HU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limit: </a:t>
            </a:r>
            <a:r>
              <a:rPr lang="hu-HU" altLang="hu-HU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300 000 Ft/kár/gépjármű </a:t>
            </a:r>
            <a:endParaRPr lang="hu-HU" altLang="hu-HU" sz="2000" kern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30">
              <a:lnSpc>
                <a:spcPct val="90000"/>
              </a:lnSpc>
            </a:pPr>
            <a:r>
              <a:rPr lang="hu-HU" altLang="hu-HU" sz="2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önrész</a:t>
            </a:r>
            <a:r>
              <a:rPr lang="hu-HU" altLang="hu-HU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10%, de min. </a:t>
            </a:r>
            <a:r>
              <a:rPr lang="hu-HU" altLang="hu-HU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50 000 Ft/kár/gépjármű</a:t>
            </a:r>
          </a:p>
        </p:txBody>
      </p:sp>
    </p:spTree>
    <p:extLst>
      <p:ext uri="{BB962C8B-B14F-4D97-AF65-F5344CB8AC3E}">
        <p14:creationId xmlns:p14="http://schemas.microsoft.com/office/powerpoint/2010/main" val="26720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5288" y="115888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Egyéb vagyoncsoportok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15900" y="3336925"/>
            <a:ext cx="87122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Készpénz, értékpapírok…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(Első kockázatra…100 000 Ft felett, lezárt értéktárolóban…                             rablásnál: 800 000 Ft felett lezárt értéktárolóban…)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hu-HU" alt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KF 113.  Készpénz, értékpapírok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hu-HU" alt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biztosítása betöréses lopás károkra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hu-HU" alt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KF 114.  Készpénz, értékpapírok biztosítása rablás károkra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0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43" y="849313"/>
            <a:ext cx="3486423" cy="245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23913"/>
            <a:ext cx="2903538" cy="245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0" y="0"/>
            <a:ext cx="8343900" cy="45085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7" name="Egyenes összekötő 6"/>
          <p:cNvCxnSpPr/>
          <p:nvPr/>
        </p:nvCxnSpPr>
        <p:spPr>
          <a:xfrm flipV="1">
            <a:off x="0" y="-14288"/>
            <a:ext cx="9058276" cy="50561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2569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5288" y="53975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Egyéb vagyoncsoportok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68313" y="452438"/>
            <a:ext cx="822960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Értékkészletek biztosítása    </a:t>
            </a:r>
            <a:r>
              <a:rPr kumimoji="0" lang="hu-HU" altLang="hu-HU" sz="2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(Első kockázatra…)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KF 115. Értékkészletek biztosítása betöréses lopás károkra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KF 116. Értékkészletek biztosítása rablás károkra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Kép 1"/>
          <p:cNvSpPr>
            <a:spLocks noChangeAspect="1"/>
          </p:cNvSpPr>
          <p:nvPr/>
        </p:nvSpPr>
        <p:spPr bwMode="auto">
          <a:xfrm>
            <a:off x="4859338" y="2997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Kép 2"/>
          <p:cNvSpPr>
            <a:spLocks noChangeAspect="1"/>
          </p:cNvSpPr>
          <p:nvPr/>
        </p:nvSpPr>
        <p:spPr bwMode="auto">
          <a:xfrm>
            <a:off x="1258888" y="2400300"/>
            <a:ext cx="2933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93626"/>
            <a:ext cx="2749550" cy="20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2746375"/>
            <a:ext cx="4649787" cy="199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7"/>
          <p:cNvCxnSpPr/>
          <p:nvPr/>
        </p:nvCxnSpPr>
        <p:spPr>
          <a:xfrm>
            <a:off x="0" y="53975"/>
            <a:ext cx="8413750" cy="446722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9" name="Egyenes összekötő 8"/>
          <p:cNvCxnSpPr/>
          <p:nvPr/>
        </p:nvCxnSpPr>
        <p:spPr>
          <a:xfrm flipV="1">
            <a:off x="0" y="53976"/>
            <a:ext cx="9144000" cy="508952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6390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66700" y="231775"/>
            <a:ext cx="850741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D4” Készpénz, értékpapírok és értékkészletek: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285750" y="1100138"/>
            <a:ext cx="8640763" cy="38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Elzárva tartott készpénz és értékpapír: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készpénz és valuta,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érvényes, nem lepecsételt levél- és okmánybélyegek,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egyéb értékpapírok (pl. betétkönyvek, hitellevelek és hasonlók)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alt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Értékkészlet: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nemesfémek, (pl. arany, platina) drágakövek,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igazgyöngyök, és az ezen anyagokból vagy ezen anyagok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felhasználásával készült tárgyak, ékszerek,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érmegyűjtemények.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000" b="1" kern="0" dirty="0" smtClean="0">
                <a:solidFill>
                  <a:srgbClr val="C00000"/>
                </a:solidFill>
                <a:latin typeface="Arial"/>
              </a:rPr>
              <a:t>KF 0604</a:t>
            </a:r>
            <a:endParaRPr kumimoji="0" lang="hu-HU" altLang="hu-HU" sz="2200" b="0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38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68313" y="5048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Egyéb vagyoncsoportok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50825" y="700225"/>
            <a:ext cx="8893175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>
              <a:defRPr/>
            </a:pPr>
            <a:r>
              <a:rPr lang="hu-HU" altLang="hu-HU" b="1" kern="0" dirty="0" smtClean="0">
                <a:solidFill>
                  <a:srgbClr val="000000"/>
                </a:solidFill>
                <a:latin typeface="Arial"/>
              </a:rPr>
              <a:t>Jelen szerződésben nem biztosított épületek rongálási </a:t>
            </a:r>
          </a:p>
          <a:p>
            <a:pPr defTabSz="914400" eaLnBrk="1" hangingPunct="1">
              <a:defRPr/>
            </a:pPr>
            <a:r>
              <a:rPr lang="hu-HU" altLang="hu-HU" b="1" kern="0" dirty="0" smtClean="0">
                <a:solidFill>
                  <a:srgbClr val="000000"/>
                </a:solidFill>
                <a:latin typeface="Arial"/>
              </a:rPr>
              <a:t>kárainak térítése … </a:t>
            </a:r>
            <a:r>
              <a:rPr lang="hu-HU" altLang="hu-HU" kern="0" dirty="0" smtClean="0">
                <a:solidFill>
                  <a:srgbClr val="000000"/>
                </a:solidFill>
                <a:latin typeface="Arial"/>
              </a:rPr>
              <a:t>KF 300. </a:t>
            </a:r>
          </a:p>
          <a:p>
            <a:pPr defTabSz="914400" eaLnBrk="1" hangingPunct="1">
              <a:defRPr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(„dolog elleni erőszakkal elkövetett lopás” v. annak kísérlete során…)</a:t>
            </a:r>
          </a:p>
          <a:p>
            <a:pPr defTabSz="914400" eaLnBrk="1" hangingPunct="1">
              <a:defRPr/>
            </a:pPr>
            <a:endParaRPr lang="hu-HU" altLang="hu-HU" kern="0" dirty="0" smtClean="0">
              <a:solidFill>
                <a:srgbClr val="000000"/>
              </a:solidFill>
              <a:latin typeface="Arial"/>
            </a:endParaRPr>
          </a:p>
          <a:p>
            <a:pPr defTabSz="914400" eaLnBrk="1" hangingPunct="1">
              <a:defRPr/>
            </a:pPr>
            <a:endParaRPr lang="hu-HU" altLang="hu-HU" kern="0" dirty="0" smtClean="0">
              <a:solidFill>
                <a:srgbClr val="000000"/>
              </a:solidFill>
              <a:latin typeface="Arial"/>
            </a:endParaRPr>
          </a:p>
          <a:p>
            <a:pPr defTabSz="914400" eaLnBrk="1" hangingPunct="1">
              <a:defRPr/>
            </a:pPr>
            <a:endParaRPr lang="hu-HU" altLang="hu-HU" kern="0" dirty="0" smtClean="0">
              <a:solidFill>
                <a:srgbClr val="000000"/>
              </a:solidFill>
              <a:latin typeface="Arial"/>
            </a:endParaRPr>
          </a:p>
          <a:p>
            <a:pPr defTabSz="914400" eaLnBrk="1" hangingPunct="1">
              <a:defRPr/>
            </a:pPr>
            <a:endParaRPr lang="hu-HU" altLang="hu-HU" kern="0" dirty="0" smtClean="0">
              <a:solidFill>
                <a:srgbClr val="000000"/>
              </a:solidFill>
              <a:latin typeface="Arial"/>
            </a:endParaRPr>
          </a:p>
          <a:p>
            <a:pPr defTabSz="914400" eaLnBrk="1" hangingPunct="1">
              <a:defRPr/>
            </a:pPr>
            <a:endParaRPr lang="hu-HU" altLang="hu-HU" kern="0" dirty="0" smtClean="0">
              <a:solidFill>
                <a:srgbClr val="000000"/>
              </a:solidFill>
              <a:latin typeface="Arial"/>
            </a:endParaRPr>
          </a:p>
          <a:p>
            <a:pPr defTabSz="914400" eaLnBrk="1" hangingPunct="1">
              <a:defRPr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Első kockázatra szóló biztosítás, a biztosítási összeg: 100 </a:t>
            </a:r>
            <a:r>
              <a:rPr lang="hu-HU" altLang="hu-HU" sz="2000" kern="0" dirty="0" err="1" smtClean="0">
                <a:solidFill>
                  <a:srgbClr val="000000"/>
                </a:solidFill>
                <a:latin typeface="Arial"/>
              </a:rPr>
              <a:t>eFt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06" y="2050606"/>
            <a:ext cx="3326211" cy="189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 flipV="1">
            <a:off x="22226" y="5048"/>
            <a:ext cx="9121774" cy="512618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Egyenes összekötő 5"/>
          <p:cNvCxnSpPr/>
          <p:nvPr/>
        </p:nvCxnSpPr>
        <p:spPr>
          <a:xfrm>
            <a:off x="-15875" y="5048"/>
            <a:ext cx="8508711" cy="435913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8" name="Szövegdoboz 7"/>
          <p:cNvSpPr txBox="1"/>
          <p:nvPr/>
        </p:nvSpPr>
        <p:spPr>
          <a:xfrm rot="19871182">
            <a:off x="2109781" y="2335619"/>
            <a:ext cx="6409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Betöréses lopás vandalizmus kockázatában térül!</a:t>
            </a:r>
            <a:endParaRPr lang="hu-H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/>
          <p:cNvSpPr txBox="1">
            <a:spLocks/>
          </p:cNvSpPr>
          <p:nvPr/>
        </p:nvSpPr>
        <p:spPr bwMode="auto">
          <a:xfrm>
            <a:off x="376238" y="1483285"/>
            <a:ext cx="861695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Max. </a:t>
            </a:r>
            <a:r>
              <a:rPr lang="hu-HU" altLang="hu-HU" sz="2200" kern="0" dirty="0" smtClean="0">
                <a:solidFill>
                  <a:srgbClr val="C00000"/>
                </a:solidFill>
                <a:latin typeface="Arial"/>
              </a:rPr>
              <a:t>1.0</a:t>
            </a:r>
            <a:r>
              <a:rPr kumimoji="0" lang="hu-HU" altLang="hu-H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00 000 Ft/telephely</a:t>
            </a:r>
            <a:r>
              <a:rPr lang="hu-HU" altLang="hu-HU" sz="2200" kern="0" dirty="0" smtClean="0">
                <a:solidFill>
                  <a:srgbClr val="C00000"/>
                </a:solidFill>
                <a:latin typeface="Arial"/>
              </a:rPr>
              <a:t> </a:t>
            </a:r>
          </a:p>
          <a:p>
            <a:pPr lvl="0" defTabSz="914400">
              <a:defRPr/>
            </a:pPr>
            <a:r>
              <a:rPr lang="hu-HU" altLang="hu-HU" sz="2200" kern="0" dirty="0">
                <a:solidFill>
                  <a:srgbClr val="000000"/>
                </a:solidFill>
                <a:latin typeface="Arial"/>
              </a:rPr>
              <a:t>első </a:t>
            </a:r>
            <a:r>
              <a:rPr lang="hu-HU" altLang="hu-HU" sz="2200" kern="0" dirty="0" smtClean="0">
                <a:solidFill>
                  <a:srgbClr val="000000"/>
                </a:solidFill>
                <a:latin typeface="Arial"/>
              </a:rPr>
              <a:t>kockázatra</a:t>
            </a:r>
          </a:p>
          <a:p>
            <a:pPr lvl="0" defTabSz="914400">
              <a:defRPr/>
            </a:pPr>
            <a:r>
              <a:rPr kumimoji="0" lang="hu-HU" altLang="hu-H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KF 0013</a:t>
            </a:r>
          </a:p>
        </p:txBody>
      </p:sp>
      <p:pic>
        <p:nvPicPr>
          <p:cNvPr id="4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988942"/>
            <a:ext cx="1328200" cy="19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2"/>
          <p:cNvSpPr>
            <a:spLocks noChangeArrowheads="1"/>
          </p:cNvSpPr>
          <p:nvPr/>
        </p:nvSpPr>
        <p:spPr bwMode="auto">
          <a:xfrm>
            <a:off x="376238" y="160338"/>
            <a:ext cx="8270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hu-HU" sz="3200" b="1" kern="0" dirty="0">
                <a:solidFill>
                  <a:srgbClr val="C00000"/>
                </a:solidFill>
              </a:rPr>
              <a:t>„</a:t>
            </a:r>
            <a:r>
              <a:rPr lang="hu-HU" altLang="hu-HU" sz="3200" b="1" kern="0" dirty="0" smtClean="0">
                <a:solidFill>
                  <a:srgbClr val="C00000"/>
                </a:solidFill>
              </a:rPr>
              <a:t>D5”</a:t>
            </a: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A vállalkozás munkavállalóinak személyes tárgyai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44" y="2843480"/>
            <a:ext cx="2066925" cy="20669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00350"/>
            <a:ext cx="2000250" cy="2000250"/>
          </a:xfrm>
          <a:prstGeom prst="rect">
            <a:avLst/>
          </a:prstGeom>
        </p:spPr>
      </p:pic>
      <p:pic>
        <p:nvPicPr>
          <p:cNvPr id="1026" name="Picture 2" descr="Képtalálat a következőre: „bankkártya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774" y="2843480"/>
            <a:ext cx="1672339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51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25413" y="288930"/>
            <a:ext cx="85613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lvl="0" defTabSz="914400">
              <a:defRPr/>
            </a:pPr>
            <a:r>
              <a:rPr lang="hu-HU" altLang="hu-HU" sz="3200" kern="0" dirty="0">
                <a:solidFill>
                  <a:srgbClr val="C00000"/>
                </a:solidFill>
                <a:latin typeface="Arial"/>
              </a:rPr>
              <a:t>„D6” </a:t>
            </a: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Megújuló </a:t>
            </a:r>
            <a:r>
              <a:rPr lang="hu-HU" altLang="hu-HU" sz="3200" kern="0" dirty="0">
                <a:solidFill>
                  <a:srgbClr val="C00000"/>
                </a:solidFill>
                <a:latin typeface="Arial"/>
              </a:rPr>
              <a:t>energia hasznosítására szolgáló berendezések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137130" y="1441151"/>
            <a:ext cx="889317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kockázatviselési helyen található – az épület üzemeltetéséhez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szükséges –, épülethez szilárdan rögzített vagy szabadon álló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(talajra telepített), műszaki, hatósági és jogszabályi előírásoknak és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szabványoknak megfelelően rögzített napkollektorok, napelemek és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szélkerekek a tartószerkezetükkel és rendszerelemeikkel együtt (vezetékek,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inverterek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szerelvények).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KF 0014</a:t>
            </a: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894" y="3546176"/>
            <a:ext cx="2533648" cy="14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2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73180" y="717574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342900" lvl="0" indent="-342900" defTabSz="914400">
              <a:spcBef>
                <a:spcPct val="20000"/>
              </a:spcBef>
              <a:defRPr/>
            </a:pPr>
            <a:r>
              <a:rPr lang="hu-HU" altLang="hu-HU" sz="3200" kern="0" dirty="0">
                <a:solidFill>
                  <a:srgbClr val="C00000"/>
                </a:solidFill>
                <a:latin typeface="Arial"/>
              </a:rPr>
              <a:t>„</a:t>
            </a: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D7”Muzeális </a:t>
            </a:r>
            <a:r>
              <a:rPr lang="hu-HU" altLang="hu-HU" sz="3200" kern="0" dirty="0">
                <a:solidFill>
                  <a:srgbClr val="C00000"/>
                </a:solidFill>
                <a:latin typeface="Arial"/>
              </a:rPr>
              <a:t>vagy művészeti </a:t>
            </a: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értékű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vagyontárgyak</a:t>
            </a:r>
            <a:endParaRPr lang="hu-HU" altLang="hu-HU" sz="3200" kern="0" dirty="0">
              <a:solidFill>
                <a:srgbClr val="C00000"/>
              </a:solidFill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433388" y="1477661"/>
            <a:ext cx="856932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Művészeti értékkel bírnak, emiatt az időmúlás általában nem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vezet értékcsökkenéshez.   </a:t>
            </a: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KF 0015</a:t>
            </a:r>
          </a:p>
        </p:txBody>
      </p:sp>
      <p:pic>
        <p:nvPicPr>
          <p:cNvPr id="4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90" y="2728768"/>
            <a:ext cx="3743380" cy="221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1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3713" y="1889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(E) MELLÉKKÖLTSÉG  - (min. a BÖ 5%-a)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28638" y="899531"/>
            <a:ext cx="8229600" cy="384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Rom- és törmelék eltakarítási költségek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Lebontási költségek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Le- és visszaszerelési, mozgatási és védelmi  költségek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Tűzoltási költségek</a:t>
            </a:r>
          </a:p>
        </p:txBody>
      </p:sp>
      <p:sp>
        <p:nvSpPr>
          <p:cNvPr id="4" name="Picture 7"/>
          <p:cNvSpPr>
            <a:spLocks noChangeAspect="1" noChangeArrowheads="1"/>
          </p:cNvSpPr>
          <p:nvPr/>
        </p:nvSpPr>
        <p:spPr bwMode="auto">
          <a:xfrm>
            <a:off x="3779838" y="3213100"/>
            <a:ext cx="4608512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01" y="2380099"/>
            <a:ext cx="3901786" cy="258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658092" y="777293"/>
            <a:ext cx="8074025" cy="1682750"/>
          </a:xfrm>
          <a:prstGeom prst="line">
            <a:avLst/>
          </a:prstGeom>
          <a:noFill/>
          <a:ln w="38100" cap="flat" cmpd="sng" algn="ctr">
            <a:solidFill>
              <a:srgbClr val="FF3300"/>
            </a:solidFill>
            <a:prstDash val="solid"/>
          </a:ln>
          <a:effectLst/>
        </p:spPr>
      </p:cxnSp>
      <p:cxnSp>
        <p:nvCxnSpPr>
          <p:cNvPr id="7" name="Egyenes összekötő 6"/>
          <p:cNvCxnSpPr/>
          <p:nvPr/>
        </p:nvCxnSpPr>
        <p:spPr>
          <a:xfrm flipV="1">
            <a:off x="484477" y="899531"/>
            <a:ext cx="8429336" cy="1686289"/>
          </a:xfrm>
          <a:prstGeom prst="line">
            <a:avLst/>
          </a:prstGeom>
          <a:noFill/>
          <a:ln w="38100" cap="flat" cmpd="sng" algn="ctr">
            <a:solidFill>
              <a:srgbClr val="FF33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1791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28625" y="121800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Mellékköltségek „E” vagyoncsoport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107950" y="779163"/>
            <a:ext cx="878522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Eltakarítási költségek</a:t>
            </a: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Lebontási költségek</a:t>
            </a: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Le- és visszaszerelési, mozgatási és védelmi költségek</a:t>
            </a: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Tűzoltási költségek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Kárenyhítési költségek</a:t>
            </a: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Veszélyes hulladékok/anyagok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Amennyiben a biztosítási szerződés káreseményenkénti szolgáltatási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limitet tartalmaz, abban az esetben a fent részletezett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Mellékköltségek,</a:t>
            </a:r>
            <a:r>
              <a:rPr kumimoji="0" lang="hu-HU" alt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ezen limiten belül értendők</a:t>
            </a: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45" y="2525424"/>
            <a:ext cx="3540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37000" y="2678321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200" b="1" dirty="0">
                <a:solidFill>
                  <a:srgbClr val="000000"/>
                </a:solidFill>
                <a:latin typeface="+mj-lt"/>
              </a:rPr>
              <a:t>A biztosított ténylegesen működő, aktív gazdasági tevékenységet folytató vállalkozás vagy valamely magyar költségvetési szerv vagy állami, önkormányzati fenntartású szervezet lehet</a:t>
            </a:r>
            <a:endParaRPr lang="hu-HU" altLang="hu-HU" sz="2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15900" y="191641"/>
            <a:ext cx="6515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3200" b="1" dirty="0">
                <a:solidFill>
                  <a:srgbClr val="C00000"/>
                </a:solidFill>
                <a:latin typeface="Arial" panose="020B0604020202020204" pitchFamily="34" charset="0"/>
              </a:rPr>
              <a:t>Biztosítható vállalkozások</a:t>
            </a:r>
          </a:p>
        </p:txBody>
      </p:sp>
    </p:spTree>
    <p:extLst>
      <p:ext uri="{BB962C8B-B14F-4D97-AF65-F5344CB8AC3E}">
        <p14:creationId xmlns:p14="http://schemas.microsoft.com/office/powerpoint/2010/main" val="33286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15106" y="0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 BÖ meghatározása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215106" y="693403"/>
            <a:ext cx="8713788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biztosítási összegnek meg kell felelnie a biztosított</a:t>
            </a:r>
            <a:r>
              <a:rPr kumimoji="0" lang="hu-HU" alt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vagyontárgyak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szerződéskötés időpontjában</a:t>
            </a:r>
            <a:r>
              <a:rPr kumimoji="0" lang="hu-HU" altLang="hu-H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megállapítható új értékének (pótlási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értékének).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É</a:t>
            </a:r>
            <a:r>
              <a:rPr kumimoji="0" lang="hu-HU" alt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pületek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újraépítési értéken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M</a:t>
            </a:r>
            <a:r>
              <a:rPr kumimoji="0" lang="hu-HU" alt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űszaki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és egyéb berendezések: újra beszerzési értéken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K</a:t>
            </a:r>
            <a:r>
              <a:rPr kumimoji="0" lang="hu-HU" alt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észletek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 biztosított által előállított áruk újraelőállítás költségén, vagy újra beszerzési értéken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Gépjárműveknél EUROTAX katalógus alapján történik;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sz="2000" kern="0" dirty="0">
                <a:solidFill>
                  <a:srgbClr val="FF0000"/>
                </a:solidFill>
                <a:latin typeface="Arial"/>
              </a:rPr>
              <a:t>M</a:t>
            </a:r>
            <a:r>
              <a:rPr kumimoji="0" lang="hu-HU" alt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egújuló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energia hasznosítására szolgáló berendezések vagyoncsoportnál esetén az újra beszerzési értéken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sz="2000" kern="0" dirty="0">
                <a:solidFill>
                  <a:srgbClr val="FF0000"/>
                </a:solidFill>
                <a:latin typeface="Arial"/>
              </a:rPr>
              <a:t>M</a:t>
            </a:r>
            <a:r>
              <a:rPr kumimoji="0" lang="hu-HU" alt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uzeális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vagy művészeti értékű vagyontárgyak esetén a forgalmi értéken vagy a nyilvántartási értéken.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01613" y="95678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Értékkövetés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85763" y="814815"/>
            <a:ext cx="822960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Automatikus indexálás: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Épületek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Műszaki és egyéb berendezések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Készletek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Üvegek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endParaRPr kumimoji="0" lang="hu-HU" altLang="hu-H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302" y="2198727"/>
            <a:ext cx="4024142" cy="2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385763" y="2794000"/>
            <a:ext cx="19573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2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424523"/>
            <a:ext cx="5335210" cy="3718977"/>
          </a:xfrm>
          <a:prstGeom prst="rect">
            <a:avLst/>
          </a:prstGeom>
          <a:noFill/>
          <a:ln>
            <a:noFill/>
          </a:ln>
          <a:effectLst>
            <a:outerShdw blurRad="76200" dist="50800" dir="5400000" algn="ctr" rotWithShape="0">
              <a:srgbClr val="000000">
                <a:alpha val="5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79400" y="262920"/>
            <a:ext cx="7099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VAGYONBIZTOSÍTÁS</a:t>
            </a: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9400" y="904786"/>
            <a:ext cx="866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b="1" kern="0" dirty="0">
                <a:solidFill>
                  <a:srgbClr val="C00000"/>
                </a:solidFill>
                <a:latin typeface="Arial"/>
              </a:rPr>
              <a:t>Milyen </a:t>
            </a:r>
            <a:r>
              <a:rPr lang="hu-HU" altLang="hu-HU" sz="2400" b="1" kern="0" dirty="0" smtClean="0">
                <a:solidFill>
                  <a:srgbClr val="C00000"/>
                </a:solidFill>
                <a:latin typeface="Arial"/>
              </a:rPr>
              <a:t>kockázatokat tudunk biztosítani</a:t>
            </a:r>
            <a:r>
              <a:rPr lang="hu-HU" altLang="hu-HU" sz="2400" b="1" kern="0" dirty="0">
                <a:solidFill>
                  <a:srgbClr val="C00000"/>
                </a:solidFill>
                <a:latin typeface="Arial"/>
              </a:rPr>
              <a:t>?</a:t>
            </a:r>
          </a:p>
        </p:txBody>
      </p:sp>
      <p:pic>
        <p:nvPicPr>
          <p:cNvPr id="7" name="Picture 4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980257"/>
            <a:ext cx="3090862" cy="21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58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/>
          </p:nvPr>
        </p:nvGraphicFramePr>
        <p:xfrm>
          <a:off x="-12192" y="-8889"/>
          <a:ext cx="9290304" cy="5330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0896"/>
                <a:gridCol w="5169408"/>
              </a:tblGrid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200" dirty="0" smtClean="0"/>
                        <a:t>Választható</a:t>
                      </a:r>
                      <a:r>
                        <a:rPr lang="hu-HU" sz="1200" baseline="0" dirty="0" smtClean="0"/>
                        <a:t> fedezetek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Fedezet</a:t>
                      </a:r>
                      <a:r>
                        <a:rPr lang="hu-HU" sz="1200" baseline="0" dirty="0" smtClean="0"/>
                        <a:t> bővítési lehetőségek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3899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Tűz (ALAP)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villámcsapás másodlagos hatása </a:t>
                      </a:r>
                    </a:p>
                    <a:p>
                      <a:pPr marL="0" indent="0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berendezések elektromos áram okozta tűzkára + belső eredetű tűzkára</a:t>
                      </a:r>
                    </a:p>
                  </a:txBody>
                  <a:tcPr marL="68580" marR="68580" marT="34284" marB="34284"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200" dirty="0" smtClean="0">
                          <a:solidFill>
                            <a:srgbClr val="C00000"/>
                          </a:solidFill>
                        </a:rPr>
                        <a:t>Vihar </a:t>
                      </a:r>
                      <a:endParaRPr lang="hu-HU" sz="12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0" smtClean="0">
                          <a:solidFill>
                            <a:srgbClr val="C00000"/>
                          </a:solidFill>
                        </a:rPr>
                        <a:t>szabadban </a:t>
                      </a:r>
                      <a:r>
                        <a:rPr lang="hu-HU" sz="1200" b="0" dirty="0" smtClean="0">
                          <a:solidFill>
                            <a:srgbClr val="C00000"/>
                          </a:solidFill>
                        </a:rPr>
                        <a:t>tárolt vagyontárgyak vihar kára</a:t>
                      </a:r>
                    </a:p>
                  </a:txBody>
                  <a:tcPr marL="68580" marR="68580" marT="34284" marB="34284"/>
                </a:tc>
              </a:tr>
              <a:tr h="3899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0" dirty="0" smtClean="0">
                          <a:solidFill>
                            <a:srgbClr val="C00000"/>
                          </a:solidFill>
                        </a:rPr>
                        <a:t>Vezetékes-víz</a:t>
                      </a:r>
                      <a:r>
                        <a:rPr lang="hu-HU" sz="12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kiterjesztett vezetékes-víz fedezetek </a:t>
                      </a:r>
                    </a:p>
                    <a:p>
                      <a:pPr marL="0" indent="0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elfolyt víz térítése</a:t>
                      </a:r>
                    </a:p>
                  </a:txBody>
                  <a:tcPr marL="68580" marR="68580" marT="34284" marB="34284"/>
                </a:tc>
              </a:tr>
              <a:tr h="3361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Katasztrófa károk 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68580" marR="68580" marT="34284" marB="34284"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Betöréses lopás- és rablás 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altLang="hu-HU" sz="1200" dirty="0" smtClean="0">
                          <a:solidFill>
                            <a:srgbClr val="C00000"/>
                          </a:solidFill>
                        </a:rPr>
                        <a:t>- küldöttrablás, Vandalizmus</a:t>
                      </a:r>
                      <a:endParaRPr lang="hu-HU" sz="120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84" marB="34284"/>
                </a:tc>
              </a:tr>
              <a:tr h="246497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b="1" dirty="0" err="1" smtClean="0">
                          <a:solidFill>
                            <a:srgbClr val="C00000"/>
                          </a:solidFill>
                        </a:rPr>
                        <a:t>Allrisks</a:t>
                      </a:r>
                      <a:r>
                        <a:rPr lang="hu-HU" altLang="hu-HU" sz="1200" b="1" baseline="0" dirty="0" smtClean="0">
                          <a:solidFill>
                            <a:srgbClr val="C00000"/>
                          </a:solidFill>
                        </a:rPr>
                        <a:t> fedezet</a:t>
                      </a:r>
                      <a:endParaRPr lang="hu-HU" altLang="hu-HU" sz="12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84" marB="34284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784335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hu-HU" sz="1200" b="1" kern="0" dirty="0" smtClean="0">
                          <a:solidFill>
                            <a:srgbClr val="C00000"/>
                          </a:solidFill>
                          <a:latin typeface="Arial"/>
                        </a:rPr>
                        <a:t>Vagyonbiztosítás kiegészítő kockázatok: </a:t>
                      </a:r>
                      <a:r>
                        <a:rPr lang="hu-HU" altLang="hu-HU" sz="1200" b="1" kern="0" baseline="0" dirty="0" smtClean="0">
                          <a:solidFill>
                            <a:srgbClr val="C00000"/>
                          </a:solidFill>
                          <a:latin typeface="Arial"/>
                        </a:rPr>
                        <a:t> </a:t>
                      </a:r>
                      <a:r>
                        <a:rPr lang="hu-HU" sz="1200" b="1" kern="0" baseline="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- </a:t>
                      </a:r>
                      <a:r>
                        <a:rPr lang="hu-HU" sz="1200" kern="120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Gépjárművek telephelyi casco biztosítása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hu-HU" sz="1200" kern="120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Hűtve tárolt oltóanyagok és gyógyszerek biztosítása, 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hu-HU" sz="1200" kern="120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Kirakatszekrények biztosítása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hu-HU" sz="1200" kern="1200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Épületek építés-szerelés biztosítása</a:t>
                      </a:r>
                      <a:endParaRPr lang="hu-HU" altLang="hu-HU" sz="1200" kern="0" dirty="0" smtClean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68580" marR="68580" marT="34284" marB="34284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C00000"/>
                          </a:solidFill>
                        </a:rPr>
                        <a:t>Elektronikus berendezések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solidFill>
                            <a:srgbClr val="C00000"/>
                          </a:solidFill>
                        </a:rPr>
                        <a:t>szoftver és adatvesztés biztosítás</a:t>
                      </a:r>
                      <a:endParaRPr lang="hu-HU" sz="12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84" marB="34284"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Üvegtörés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Különleges</a:t>
                      </a:r>
                      <a:r>
                        <a:rPr lang="hu-HU" sz="1200" baseline="0" dirty="0" smtClean="0"/>
                        <a:t> üvegek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6050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Szállítmánybiztosítás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- rakodás közbeni töréskár,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hu-HU" sz="1200" dirty="0" smtClean="0"/>
                        <a:t>lopás</a:t>
                      </a:r>
                      <a:r>
                        <a:rPr lang="hu-HU" sz="1200" baseline="0" dirty="0" smtClean="0"/>
                        <a:t> és </a:t>
                      </a:r>
                      <a:r>
                        <a:rPr lang="hu-HU" sz="1200" dirty="0" smtClean="0"/>
                        <a:t>rablás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hu-HU" sz="1200" dirty="0" smtClean="0"/>
                        <a:t>Munkaeszközök szállítmánybiztosítása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3361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Üzemszünet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cyber</a:t>
                      </a:r>
                      <a:r>
                        <a:rPr kumimoji="0" lang="hu-H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 támadás okozta üzemszünet</a:t>
                      </a:r>
                      <a:endParaRPr kumimoji="0" lang="hu-H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68580" marR="68580" marT="34284" marB="34284"/>
                </a:tc>
              </a:tr>
              <a:tr h="246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Munkáltatói baleset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Munkahelyi</a:t>
                      </a:r>
                      <a:r>
                        <a:rPr lang="hu-HU" sz="1200" baseline="0" dirty="0" smtClean="0"/>
                        <a:t> +</a:t>
                      </a:r>
                      <a:r>
                        <a:rPr lang="hu-HU" sz="1200" dirty="0" smtClean="0"/>
                        <a:t> úti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3361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Felelősségbiztosítások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Kiegészítő termék-felelősség biztosítás, </a:t>
                      </a:r>
                      <a:endParaRPr lang="hu-HU" sz="1200" dirty="0"/>
                    </a:p>
                  </a:txBody>
                  <a:tcPr marL="68580" marR="68580" marT="34284" marB="34284"/>
                </a:tc>
              </a:tr>
              <a:tr h="3361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Vállalkozói </a:t>
                      </a:r>
                      <a:r>
                        <a:rPr lang="hu-HU" sz="1200" dirty="0" err="1" smtClean="0"/>
                        <a:t>assistance</a:t>
                      </a:r>
                      <a:r>
                        <a:rPr lang="hu-HU" sz="1200" dirty="0" smtClean="0"/>
                        <a:t> szolgáltatás</a:t>
                      </a:r>
                    </a:p>
                  </a:txBody>
                  <a:tcPr marL="68580" marR="68580" marT="34284" marB="34284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68580" marR="68580" marT="34284" marB="3428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71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3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84935" y="442913"/>
            <a:ext cx="8743308" cy="58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5pPr>
            <a:lvl6pPr marL="34288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6pPr>
            <a:lvl7pPr marL="68576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7pPr>
            <a:lvl8pPr marL="1028648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8pPr>
            <a:lvl9pPr marL="1371532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hu-HU" altLang="hu-HU" sz="3200" kern="0" dirty="0" smtClean="0">
                <a:latin typeface="Arial"/>
              </a:rPr>
              <a:t>Tűzbiztosítás különös rendelkezései (TKR)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184935" y="1091804"/>
            <a:ext cx="8852187" cy="38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2pPr>
            <a:lvl3pPr marL="857207" indent="-17144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091" indent="-17144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2974" indent="-17144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857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739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622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505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u-HU" sz="2400" b="1" dirty="0" smtClean="0">
                <a:solidFill>
                  <a:prstClr val="black"/>
                </a:solidFill>
              </a:rPr>
              <a:t>Tűz </a:t>
            </a:r>
            <a:r>
              <a:rPr lang="hu-HU" sz="2400" dirty="0" smtClean="0">
                <a:solidFill>
                  <a:prstClr val="black"/>
                </a:solidFill>
              </a:rPr>
              <a:t>– mint biztosítási esemény – alatt olyan égési folyamat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értendő  (együttesen jelentkező hő-, láng-, fény- és füsthatás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kíséretében lezajló oxidációs folyamat), amikor az égés nem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rendeltetésszerű térben (tűztérben) keletkezik – vagy </a:t>
            </a:r>
          </a:p>
          <a:p>
            <a:pPr marL="0" indent="0" defTabSz="9144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hu-HU" sz="2400" dirty="0" smtClean="0">
                <a:solidFill>
                  <a:prstClr val="black"/>
                </a:solidFill>
              </a:rPr>
              <a:t>ott keletkezik, de azt elhagyja – és önerőből továbbterjedt.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endParaRPr lang="hu-HU" sz="2400" dirty="0" smtClean="0">
              <a:solidFill>
                <a:srgbClr val="FF0000"/>
              </a:solidFill>
            </a:endParaRPr>
          </a:p>
          <a:p>
            <a:pPr marL="0" indent="0" defTabSz="914400" eaLnBrk="1" fontAlgn="auto" hangingPunct="1">
              <a:spcBef>
                <a:spcPct val="50000"/>
              </a:spcBef>
              <a:spcAft>
                <a:spcPts val="0"/>
              </a:spcAft>
            </a:pPr>
            <a:endParaRPr lang="hu-HU" sz="2400" dirty="0">
              <a:solidFill>
                <a:srgbClr val="FF0000"/>
              </a:solidFill>
            </a:endParaRPr>
          </a:p>
          <a:p>
            <a:pPr marL="0" indent="0" defTabSz="9144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hu-HU" sz="2400" dirty="0" smtClean="0">
                <a:solidFill>
                  <a:srgbClr val="FF0000"/>
                </a:solidFill>
              </a:rPr>
              <a:t>A </a:t>
            </a:r>
            <a:r>
              <a:rPr lang="hu-HU" sz="2400" dirty="0">
                <a:solidFill>
                  <a:srgbClr val="FF0000"/>
                </a:solidFill>
              </a:rPr>
              <a:t>füst- és korom szennyeződés továbbra is a tűz alap fedezet része!</a:t>
            </a:r>
            <a:endParaRPr lang="hu-HU" altLang="hu-HU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hu-HU" sz="2400" dirty="0" smtClean="0">
              <a:solidFill>
                <a:prstClr val="black"/>
              </a:solidFill>
            </a:endParaRPr>
          </a:p>
          <a:p>
            <a:endParaRPr lang="hu-HU" sz="2400" dirty="0">
              <a:solidFill>
                <a:prstClr val="black"/>
              </a:solidFill>
            </a:endParaRPr>
          </a:p>
          <a:p>
            <a:endParaRPr lang="hu-HU" sz="2400" dirty="0" smtClean="0">
              <a:solidFill>
                <a:prstClr val="black"/>
              </a:solidFill>
            </a:endParaRPr>
          </a:p>
          <a:p>
            <a:pPr defTabSz="914400">
              <a:defRPr/>
            </a:pPr>
            <a:endParaRPr lang="hu-HU" altLang="hu-HU" sz="24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9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84935" y="442913"/>
            <a:ext cx="8743308" cy="58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5pPr>
            <a:lvl6pPr marL="34288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6pPr>
            <a:lvl7pPr marL="68576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7pPr>
            <a:lvl8pPr marL="1028648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8pPr>
            <a:lvl9pPr marL="1371532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hu-HU" altLang="hu-HU" sz="3200" kern="0" dirty="0">
                <a:solidFill>
                  <a:srgbClr val="C00000"/>
                </a:solidFill>
                <a:latin typeface="Arial"/>
              </a:rPr>
              <a:t>Tűz alapkockázatok</a:t>
            </a:r>
          </a:p>
          <a:p>
            <a:pPr defTabSz="914400">
              <a:defRPr/>
            </a:pPr>
            <a:endParaRPr lang="hu-HU" altLang="hu-HU" sz="3200" kern="0" dirty="0" smtClean="0">
              <a:latin typeface="Arial"/>
            </a:endParaRP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306389" y="1091804"/>
            <a:ext cx="8837611" cy="38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2pPr>
            <a:lvl3pPr marL="857207" indent="-17144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091" indent="-17144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2974" indent="-17144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857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739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622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505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Tűz</a:t>
            </a: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Robbanás</a:t>
            </a: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Villámcsapás </a:t>
            </a:r>
            <a:r>
              <a:rPr lang="hu-HU" altLang="hu-HU" sz="2400" u="sng" dirty="0" smtClean="0">
                <a:solidFill>
                  <a:prstClr val="black"/>
                </a:solidFill>
                <a:cs typeface="Arial" panose="020B0604020202020204" pitchFamily="34" charset="0"/>
              </a:rPr>
              <a:t>közvetlen</a:t>
            </a:r>
            <a:r>
              <a:rPr lang="hu-HU" altLang="hu-H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hatása</a:t>
            </a:r>
            <a:endParaRPr lang="hu-HU" alt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Légi </a:t>
            </a:r>
            <a:r>
              <a:rPr lang="hu-HU" alt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jármű </a:t>
            </a:r>
            <a:r>
              <a:rPr lang="hu-HU" altLang="hu-H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ütközése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2400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prstClr val="black"/>
              </a:solidFill>
            </a:endParaRP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hu-HU" sz="2400" dirty="0">
              <a:solidFill>
                <a:prstClr val="black"/>
              </a:solidFill>
            </a:endParaRPr>
          </a:p>
          <a:p>
            <a:pPr defTabSz="914400">
              <a:defRPr/>
            </a:pPr>
            <a:endParaRPr lang="hu-HU" altLang="hu-HU" sz="24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3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84935" y="442913"/>
            <a:ext cx="8743308" cy="58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5pPr>
            <a:lvl6pPr marL="34288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6pPr>
            <a:lvl7pPr marL="68576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7pPr>
            <a:lvl8pPr marL="1028648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8pPr>
            <a:lvl9pPr marL="1371532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hu-HU" altLang="hu-HU" sz="3200" kern="0" dirty="0">
                <a:solidFill>
                  <a:srgbClr val="C00000"/>
                </a:solidFill>
                <a:latin typeface="Arial"/>
              </a:rPr>
              <a:t>Tűz </a:t>
            </a:r>
            <a:r>
              <a:rPr lang="hu-HU" altLang="hu-HU" sz="3200" kern="0" dirty="0" smtClean="0">
                <a:solidFill>
                  <a:srgbClr val="C00000"/>
                </a:solidFill>
                <a:latin typeface="Arial"/>
              </a:rPr>
              <a:t>kiegészítő kockázatok</a:t>
            </a:r>
            <a:endParaRPr lang="hu-HU" altLang="hu-HU" sz="3200" kern="0" dirty="0">
              <a:solidFill>
                <a:srgbClr val="C00000"/>
              </a:solidFill>
              <a:latin typeface="Arial"/>
            </a:endParaRPr>
          </a:p>
          <a:p>
            <a:pPr defTabSz="914400">
              <a:defRPr/>
            </a:pPr>
            <a:endParaRPr lang="hu-HU" altLang="hu-HU" sz="3200" kern="0" dirty="0" smtClean="0">
              <a:latin typeface="Arial"/>
            </a:endParaRP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117938" y="854260"/>
            <a:ext cx="8877301" cy="38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2pPr>
            <a:lvl3pPr marL="857207" indent="-17144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091" indent="-17144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2974" indent="-17144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857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739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622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505" indent="-17144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u-HU" sz="2000" b="1" dirty="0" smtClean="0">
                <a:solidFill>
                  <a:prstClr val="black"/>
                </a:solidFill>
              </a:rPr>
              <a:t>Kiegészítő </a:t>
            </a:r>
            <a:r>
              <a:rPr lang="hu-HU" sz="2000" b="1" dirty="0">
                <a:solidFill>
                  <a:prstClr val="black"/>
                </a:solidFill>
              </a:rPr>
              <a:t>kockázatok: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Villámcsapás </a:t>
            </a:r>
            <a:r>
              <a:rPr lang="hu-HU" sz="2000" u="sng" dirty="0">
                <a:solidFill>
                  <a:prstClr val="black"/>
                </a:solidFill>
              </a:rPr>
              <a:t>másodlagos</a:t>
            </a:r>
            <a:r>
              <a:rPr lang="hu-HU" sz="2000" dirty="0">
                <a:solidFill>
                  <a:prstClr val="black"/>
                </a:solidFill>
              </a:rPr>
              <a:t> hatása </a:t>
            </a:r>
            <a:r>
              <a:rPr lang="hu-HU" sz="2000" b="1" dirty="0" smtClean="0">
                <a:solidFill>
                  <a:srgbClr val="FF0000"/>
                </a:solidFill>
              </a:rPr>
              <a:t>KF0101</a:t>
            </a:r>
            <a:endParaRPr lang="hu-HU" sz="2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FF0000"/>
                </a:solidFill>
              </a:rPr>
              <a:t>Gépek, berendezések </a:t>
            </a:r>
            <a:r>
              <a:rPr lang="hu-HU" sz="2000" u="sng" dirty="0">
                <a:solidFill>
                  <a:srgbClr val="FF0000"/>
                </a:solidFill>
              </a:rPr>
              <a:t>elektromos áram okozta </a:t>
            </a:r>
            <a:r>
              <a:rPr lang="hu-HU" sz="2000" dirty="0">
                <a:solidFill>
                  <a:srgbClr val="FF0000"/>
                </a:solidFill>
              </a:rPr>
              <a:t>tűzkára </a:t>
            </a:r>
            <a:r>
              <a:rPr lang="hu-HU" sz="2000" b="1" dirty="0" smtClean="0">
                <a:solidFill>
                  <a:srgbClr val="FF0000"/>
                </a:solidFill>
              </a:rPr>
              <a:t>KF0102</a:t>
            </a:r>
          </a:p>
          <a:p>
            <a:pPr marL="0" indent="0"/>
            <a:r>
              <a:rPr lang="hu-HU" sz="2000" dirty="0" smtClean="0">
                <a:solidFill>
                  <a:prstClr val="black"/>
                </a:solidFill>
              </a:rPr>
              <a:t>A  szerződésben </a:t>
            </a:r>
            <a:r>
              <a:rPr lang="hu-HU" sz="2000" dirty="0">
                <a:solidFill>
                  <a:prstClr val="black"/>
                </a:solidFill>
              </a:rPr>
              <a:t>rögzített limit erejéig – kiterjed </a:t>
            </a:r>
            <a:r>
              <a:rPr lang="hu-HU" sz="2000" dirty="0" smtClean="0">
                <a:solidFill>
                  <a:prstClr val="black"/>
                </a:solidFill>
              </a:rPr>
              <a:t>a</a:t>
            </a:r>
            <a:r>
              <a:rPr lang="hu-HU" sz="2000" b="1" dirty="0" smtClean="0">
                <a:solidFill>
                  <a:prstClr val="black"/>
                </a:solidFill>
              </a:rPr>
              <a:t> </a:t>
            </a:r>
            <a:r>
              <a:rPr lang="hu-HU" sz="2000" dirty="0" smtClean="0">
                <a:solidFill>
                  <a:prstClr val="black"/>
                </a:solidFill>
              </a:rPr>
              <a:t>biztosított elektromos </a:t>
            </a:r>
            <a:r>
              <a:rPr lang="hu-HU" sz="2000" dirty="0">
                <a:solidFill>
                  <a:prstClr val="black"/>
                </a:solidFill>
              </a:rPr>
              <a:t>gépekben, berendezésekben, készülékekben, az elektromos áram energiájának hatására (pl. </a:t>
            </a:r>
            <a:r>
              <a:rPr lang="hu-HU" sz="2000" dirty="0" err="1">
                <a:solidFill>
                  <a:prstClr val="black"/>
                </a:solidFill>
              </a:rPr>
              <a:t>túláram</a:t>
            </a:r>
            <a:r>
              <a:rPr lang="hu-HU" sz="2000" dirty="0">
                <a:solidFill>
                  <a:prstClr val="black"/>
                </a:solidFill>
              </a:rPr>
              <a:t>, túlfeszültség, zárlati hatások) keletkezett </a:t>
            </a:r>
            <a:r>
              <a:rPr lang="hu-HU" sz="2000" dirty="0" smtClean="0">
                <a:solidFill>
                  <a:prstClr val="black"/>
                </a:solidFill>
              </a:rPr>
              <a:t>tűzkárokra.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0000"/>
                </a:solidFill>
              </a:rPr>
              <a:t>Gépek, berendezések, </a:t>
            </a:r>
            <a:r>
              <a:rPr lang="hu-HU" sz="2000" u="sng" dirty="0">
                <a:solidFill>
                  <a:srgbClr val="FF0000"/>
                </a:solidFill>
              </a:rPr>
              <a:t>belső eredetű </a:t>
            </a:r>
            <a:r>
              <a:rPr lang="hu-HU" sz="2000" dirty="0">
                <a:solidFill>
                  <a:srgbClr val="FF0000"/>
                </a:solidFill>
              </a:rPr>
              <a:t>tűzkára </a:t>
            </a:r>
            <a:r>
              <a:rPr lang="hu-HU" sz="2000" b="1" dirty="0">
                <a:solidFill>
                  <a:srgbClr val="FF0000"/>
                </a:solidFill>
              </a:rPr>
              <a:t>KF0103</a:t>
            </a:r>
          </a:p>
          <a:p>
            <a:r>
              <a:rPr lang="hu-HU" sz="2000" dirty="0" smtClean="0">
                <a:solidFill>
                  <a:prstClr val="black"/>
                </a:solidFill>
              </a:rPr>
              <a:t>A </a:t>
            </a:r>
            <a:r>
              <a:rPr lang="hu-HU" sz="2000" dirty="0">
                <a:solidFill>
                  <a:prstClr val="black"/>
                </a:solidFill>
              </a:rPr>
              <a:t>biztosítási szerződésben rögzített limit erejéig – kiterjed </a:t>
            </a:r>
            <a:r>
              <a:rPr lang="hu-HU" sz="2000" dirty="0" smtClean="0">
                <a:solidFill>
                  <a:prstClr val="black"/>
                </a:solidFill>
              </a:rPr>
              <a:t>a</a:t>
            </a:r>
          </a:p>
          <a:p>
            <a:r>
              <a:rPr lang="hu-HU" sz="2000" dirty="0" smtClean="0">
                <a:solidFill>
                  <a:prstClr val="black"/>
                </a:solidFill>
              </a:rPr>
              <a:t>berendezésekben</a:t>
            </a:r>
            <a:r>
              <a:rPr lang="hu-HU" sz="2000" dirty="0">
                <a:solidFill>
                  <a:prstClr val="black"/>
                </a:solidFill>
              </a:rPr>
              <a:t>, gépekben, erő- és munkagépekben keletkezett </a:t>
            </a:r>
            <a:r>
              <a:rPr lang="hu-HU" sz="2000" dirty="0" smtClean="0">
                <a:solidFill>
                  <a:prstClr val="black"/>
                </a:solidFill>
              </a:rPr>
              <a:t>belső</a:t>
            </a:r>
          </a:p>
          <a:p>
            <a:r>
              <a:rPr lang="hu-HU" sz="2000" dirty="0" smtClean="0">
                <a:solidFill>
                  <a:prstClr val="black"/>
                </a:solidFill>
              </a:rPr>
              <a:t>eredetű </a:t>
            </a:r>
            <a:r>
              <a:rPr lang="hu-HU" sz="2000" dirty="0">
                <a:solidFill>
                  <a:prstClr val="black"/>
                </a:solidFill>
              </a:rPr>
              <a:t>(tervezési, számítási, öntési, anyag- és gyártási hiba </a:t>
            </a:r>
            <a:r>
              <a:rPr lang="hu-HU" sz="2000" dirty="0" smtClean="0">
                <a:solidFill>
                  <a:prstClr val="black"/>
                </a:solidFill>
              </a:rPr>
              <a:t>miatt</a:t>
            </a:r>
          </a:p>
          <a:p>
            <a:r>
              <a:rPr lang="hu-HU" sz="2000" dirty="0" smtClean="0">
                <a:solidFill>
                  <a:prstClr val="black"/>
                </a:solidFill>
              </a:rPr>
              <a:t>bekövetkező</a:t>
            </a:r>
            <a:r>
              <a:rPr lang="hu-HU" sz="2000" dirty="0">
                <a:solidFill>
                  <a:prstClr val="black"/>
                </a:solidFill>
              </a:rPr>
              <a:t>) tűzkárokra is.</a:t>
            </a:r>
          </a:p>
          <a:p>
            <a:pPr marL="0" indent="0"/>
            <a:endParaRPr lang="hu-HU" sz="2000" b="1" dirty="0">
              <a:solidFill>
                <a:srgbClr val="FF0000"/>
              </a:solidFill>
            </a:endParaRPr>
          </a:p>
          <a:p>
            <a:pPr defTabSz="914400">
              <a:defRPr/>
            </a:pPr>
            <a:endParaRPr lang="hu-HU" altLang="hu-HU" sz="24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7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17500" y="93519"/>
            <a:ext cx="8610600" cy="199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2000" b="1" dirty="0">
              <a:solidFill>
                <a:prstClr val="black"/>
              </a:solidFill>
            </a:endParaRPr>
          </a:p>
          <a:p>
            <a:pPr fontAlgn="ctr">
              <a:spcBef>
                <a:spcPts val="200"/>
              </a:spcBef>
              <a:spcAft>
                <a:spcPts val="200"/>
              </a:spcAft>
            </a:pPr>
            <a:r>
              <a:rPr lang="hu-HU" sz="3200" b="1" dirty="0" smtClean="0">
                <a:solidFill>
                  <a:srgbClr val="C00000"/>
                </a:solidFill>
              </a:rPr>
              <a:t>Kockázati </a:t>
            </a:r>
            <a:r>
              <a:rPr lang="hu-HU" sz="3200" b="1" dirty="0">
                <a:solidFill>
                  <a:srgbClr val="C00000"/>
                </a:solidFill>
              </a:rPr>
              <a:t>módosító tényezők</a:t>
            </a:r>
            <a:r>
              <a:rPr lang="hu-HU" sz="3200" dirty="0">
                <a:solidFill>
                  <a:srgbClr val="C00000"/>
                </a:solidFill>
              </a:rPr>
              <a:t>: </a:t>
            </a:r>
            <a:endParaRPr lang="hu-HU" sz="3200" dirty="0" smtClean="0">
              <a:solidFill>
                <a:srgbClr val="C00000"/>
              </a:solidFill>
            </a:endParaRPr>
          </a:p>
          <a:p>
            <a:pPr fontAlgn="ctr">
              <a:spcBef>
                <a:spcPts val="200"/>
              </a:spcBef>
              <a:spcAft>
                <a:spcPts val="200"/>
              </a:spcAft>
            </a:pPr>
            <a:endParaRPr lang="hu-HU" sz="2000" dirty="0">
              <a:solidFill>
                <a:prstClr val="black"/>
              </a:solidFill>
            </a:endParaRPr>
          </a:p>
          <a:p>
            <a:pPr marL="285750" indent="-285750" fontAlgn="ctr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önműködő tűzjelző </a:t>
            </a:r>
            <a:r>
              <a:rPr lang="hu-HU" sz="2000" dirty="0" smtClean="0">
                <a:solidFill>
                  <a:prstClr val="black"/>
                </a:solidFill>
              </a:rPr>
              <a:t>berendezés </a:t>
            </a:r>
            <a:r>
              <a:rPr lang="hu-HU" sz="2000" b="1" dirty="0">
                <a:solidFill>
                  <a:srgbClr val="FF0000"/>
                </a:solidFill>
              </a:rPr>
              <a:t>ZA0111</a:t>
            </a:r>
          </a:p>
          <a:p>
            <a:pPr marL="285750" indent="-285750" fontAlgn="ctr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tűzveszélyes építési </a:t>
            </a:r>
            <a:r>
              <a:rPr lang="hu-HU" sz="2000" dirty="0" smtClean="0">
                <a:solidFill>
                  <a:prstClr val="black"/>
                </a:solidFill>
              </a:rPr>
              <a:t>szerkezet </a:t>
            </a:r>
            <a:r>
              <a:rPr lang="hu-HU" sz="2000" b="1" dirty="0">
                <a:solidFill>
                  <a:srgbClr val="FF0000"/>
                </a:solidFill>
              </a:rPr>
              <a:t>ZA0112</a:t>
            </a:r>
          </a:p>
        </p:txBody>
      </p:sp>
    </p:spTree>
    <p:extLst>
      <p:ext uri="{BB962C8B-B14F-4D97-AF65-F5344CB8AC3E}">
        <p14:creationId xmlns:p14="http://schemas.microsoft.com/office/powerpoint/2010/main" val="1979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3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4800" y="255141"/>
            <a:ext cx="655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Nem biztosítható vállalkozások, vagyontárgyak</a:t>
            </a:r>
            <a:endParaRPr lang="hu-HU" altLang="hu-HU" sz="3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04800" y="1279089"/>
            <a:ext cx="6553200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hu-HU" altLang="hu-HU" sz="2200" dirty="0"/>
              <a:t>Tevékenységét szüneteltető vállalkozások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hu-HU" altLang="hu-HU" sz="2200" dirty="0"/>
              <a:t>Csődeljárás vagy felszámolás alatt álló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hu-HU" altLang="hu-HU" sz="2200" dirty="0"/>
              <a:t>Fiktív vagy megszűnt vállalkozások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hu-HU" altLang="hu-HU" sz="2200" dirty="0">
                <a:solidFill>
                  <a:srgbClr val="FF0000"/>
                </a:solidFill>
              </a:rPr>
              <a:t>Üresen álló, használaton kívüli épületek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hu-HU" altLang="hu-HU" sz="2200" dirty="0">
                <a:solidFill>
                  <a:srgbClr val="FF0000"/>
                </a:solidFill>
              </a:rPr>
              <a:t>Építés, felújítás, átalakítás alatt levő épületek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hu-HU" altLang="hu-HU" sz="2200" dirty="0">
                <a:solidFill>
                  <a:srgbClr val="FF0000"/>
                </a:solidFill>
              </a:rPr>
              <a:t>Használaton kívüli berendezések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hu-HU" altLang="hu-HU" sz="2200" dirty="0"/>
              <a:t>Elfekvő készletek </a:t>
            </a:r>
          </a:p>
          <a:p>
            <a:endParaRPr lang="hu-HU" altLang="hu-H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1" y="255141"/>
            <a:ext cx="2226396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393700" y="3600003"/>
            <a:ext cx="5930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7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87252" y="1133689"/>
            <a:ext cx="8455632" cy="4213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89535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szélvihar</a:t>
            </a:r>
            <a:r>
              <a:rPr lang="hu-HU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hu-HU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89535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jégverés, </a:t>
            </a:r>
          </a:p>
          <a:p>
            <a:pPr marL="342900" marR="89535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hónyomás</a:t>
            </a:r>
            <a:r>
              <a:rPr lang="hu-H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(hó vagy </a:t>
            </a:r>
            <a:r>
              <a:rPr lang="hu-HU" u="sng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jég</a:t>
            </a:r>
            <a:r>
              <a:rPr lang="hu-H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statikus nyomása</a:t>
            </a:r>
            <a:r>
              <a:rPr lang="hu-HU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u-H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89535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sziklaomlás</a:t>
            </a:r>
            <a:r>
              <a:rPr lang="hu-HU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kőomlás, földcsuszamlás, felhőszakadás, ismeretlen építmény vagy üreg beomlása, valamint ismeretlen jármű </a:t>
            </a:r>
            <a:r>
              <a:rPr lang="hu-H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ütközése</a:t>
            </a:r>
          </a:p>
          <a:p>
            <a:r>
              <a:rPr lang="hu-HU" dirty="0">
                <a:solidFill>
                  <a:prstClr val="black"/>
                </a:solidFill>
              </a:rPr>
              <a:t>Biztosítási eseménynek minősül továbbá: </a:t>
            </a:r>
          </a:p>
          <a:p>
            <a:r>
              <a:rPr lang="hu-HU" dirty="0">
                <a:solidFill>
                  <a:prstClr val="black"/>
                </a:solidFill>
              </a:rPr>
              <a:t>a) </a:t>
            </a:r>
            <a:r>
              <a:rPr lang="hu-HU" dirty="0" err="1" smtClean="0">
                <a:solidFill>
                  <a:prstClr val="black"/>
                </a:solidFill>
              </a:rPr>
              <a:t>a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>
                <a:solidFill>
                  <a:prstClr val="black"/>
                </a:solidFill>
              </a:rPr>
              <a:t>felsorolt események által megrongálódott nyílászárokon, tetőhéjazaton keresztül, a biztosítási eseménnyel egy időben történő beázás;</a:t>
            </a:r>
          </a:p>
          <a:p>
            <a:r>
              <a:rPr lang="hu-HU" dirty="0">
                <a:solidFill>
                  <a:prstClr val="black"/>
                </a:solidFill>
              </a:rPr>
              <a:t>b) </a:t>
            </a:r>
            <a:r>
              <a:rPr lang="hu-HU" dirty="0" smtClean="0">
                <a:solidFill>
                  <a:prstClr val="black"/>
                </a:solidFill>
              </a:rPr>
              <a:t>A felsorolt </a:t>
            </a:r>
            <a:r>
              <a:rPr lang="hu-HU" dirty="0">
                <a:solidFill>
                  <a:prstClr val="black"/>
                </a:solidFill>
              </a:rPr>
              <a:t>események során elsodort tárgyak a biztosított vagyontárgyakban kárt okoznak a kockázatviselés helyén (pl.: fa, oszlop biztosított vagyontárgyakra rádőlése).</a:t>
            </a: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endParaRPr lang="hu-H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01552" y="94484"/>
            <a:ext cx="8942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Vihar </a:t>
            </a:r>
            <a:r>
              <a:rPr lang="hu-HU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biztosítás különös </a:t>
            </a:r>
            <a:r>
              <a:rPr lang="hu-HU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rendelkezései (VKR)</a:t>
            </a:r>
            <a:endParaRPr lang="hu-HU" sz="3200" b="1" dirty="0">
              <a:solidFill>
                <a:srgbClr val="C0000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48200" y="702609"/>
            <a:ext cx="269464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hu-H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Vihar </a:t>
            </a:r>
            <a:r>
              <a:rPr lang="hu-H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alapkockázatok:</a:t>
            </a:r>
            <a:endParaRPr lang="hu-HU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869401" y="1121709"/>
            <a:ext cx="2750112" cy="8576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hu-HU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Díjcsökkentés céljából</a:t>
            </a:r>
            <a:endParaRPr lang="hu-HU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hu-HU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imitálható a fedezet! </a:t>
            </a:r>
            <a:endParaRPr lang="hu-HU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8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77402" y="1128275"/>
            <a:ext cx="8455632" cy="5237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hu-HU" sz="20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Vihar alapkockázat</a:t>
            </a: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hu-HU" sz="20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Kiegészítő kockázatok:</a:t>
            </a:r>
          </a:p>
          <a:p>
            <a:pPr marL="342900" marR="89535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sz="2000" dirty="0" smtClean="0"/>
              <a:t>szabadban </a:t>
            </a:r>
            <a:r>
              <a:rPr lang="hu-HU" sz="2000" dirty="0"/>
              <a:t>tárolt vagyontárgyak </a:t>
            </a:r>
            <a:r>
              <a:rPr lang="hu-HU" sz="2000" dirty="0" smtClean="0"/>
              <a:t>viharkára</a:t>
            </a:r>
            <a:r>
              <a:rPr lang="hu-HU" sz="2000" b="1" dirty="0" smtClean="0"/>
              <a:t> </a:t>
            </a:r>
            <a:r>
              <a:rPr lang="hu-HU" sz="2000" b="1" dirty="0" smtClean="0">
                <a:solidFill>
                  <a:srgbClr val="FF0000"/>
                </a:solidFill>
              </a:rPr>
              <a:t>KF0201</a:t>
            </a:r>
          </a:p>
          <a:p>
            <a:pPr marL="342900" marR="89535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u-HU" sz="20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hu-HU" sz="2000" dirty="0"/>
              <a:t>Szabadban tárolt vagyontárgynak tekintendők azok a vagyontárgyak, amelyek tekintetében a tárolási rendelkezések, vagy a rendeltetésszerű használat illetve tárolás, a szabadban történő elhelyezésre – szabályozva annak módját – lehetőséget ad, vagy kifejezetten megengedi. </a:t>
            </a:r>
          </a:p>
          <a:p>
            <a:pPr marL="342900" marR="89535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endParaRPr lang="hu-HU" sz="20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endParaRPr lang="hu-H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77402" y="282853"/>
            <a:ext cx="8942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Vihar </a:t>
            </a:r>
            <a:r>
              <a:rPr lang="hu-HU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biztosítás különös </a:t>
            </a:r>
            <a:r>
              <a:rPr lang="hu-HU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rendelkezései (VKR)</a:t>
            </a:r>
            <a:endParaRPr lang="hu-H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1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76226" y="656665"/>
            <a:ext cx="873330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hu-HU" dirty="0" smtClean="0">
                <a:solidFill>
                  <a:srgbClr val="C00000"/>
                </a:solidFill>
              </a:rPr>
              <a:t>KF0201 </a:t>
            </a:r>
            <a:r>
              <a:rPr kumimoji="0" lang="hu-HU" alt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Szabadban tárolt vagyontárgyak</a:t>
            </a:r>
            <a:r>
              <a:rPr kumimoji="0" lang="hu-HU" altLang="hu-H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hu-HU" altLang="hu-H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hu-HU" altLang="hu-HU" sz="3600" b="1" i="0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276226" y="1521945"/>
            <a:ext cx="4134410" cy="298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A biztosítási összeg maximum </a:t>
            </a:r>
            <a:r>
              <a:rPr lang="hu-HU" altLang="hu-HU" dirty="0">
                <a:latin typeface="Arial" panose="020B0604020202020204" pitchFamily="34" charset="0"/>
              </a:rPr>
              <a:t>a [B] és [C] vagyoncsoportok </a:t>
            </a:r>
            <a:r>
              <a:rPr lang="hu-HU" altLang="hu-HU" dirty="0" smtClean="0">
                <a:latin typeface="Arial" panose="020B0604020202020204" pitchFamily="34" charset="0"/>
              </a:rPr>
              <a:t>összege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smtClean="0">
                <a:latin typeface="Arial" panose="020B0604020202020204" pitchFamily="34" charset="0"/>
              </a:rPr>
              <a:t>lehet!!!!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altLang="hu-HU" dirty="0">
              <a:latin typeface="Arial" panose="020B0604020202020204" pitchFamily="34" charset="0"/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Vagyis kártérítési </a:t>
            </a:r>
            <a:r>
              <a:rPr lang="hu-HU" altLang="hu-HU" dirty="0">
                <a:latin typeface="Arial" panose="020B0604020202020204" pitchFamily="34" charset="0"/>
              </a:rPr>
              <a:t>limitet kell meghatározni</a:t>
            </a:r>
            <a:r>
              <a:rPr lang="hu-HU" altLang="hu-HU" dirty="0" smtClean="0">
                <a:latin typeface="Arial" panose="020B0604020202020204" pitchFamily="34" charset="0"/>
              </a:rPr>
              <a:t>!</a:t>
            </a:r>
            <a:endParaRPr lang="hu-HU" altLang="hu-HU" dirty="0">
              <a:latin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30" y="1521945"/>
            <a:ext cx="3790470" cy="25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4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76224" y="297096"/>
            <a:ext cx="873330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hu-HU" altLang="hu-HU" dirty="0" smtClean="0">
                <a:solidFill>
                  <a:srgbClr val="C00000"/>
                </a:solidFill>
              </a:rPr>
              <a:t>Katasztrófa károk</a:t>
            </a:r>
            <a:r>
              <a:rPr lang="hu-HU" altLang="hu-HU" sz="4400" b="0" kern="0" dirty="0" smtClean="0">
                <a:latin typeface="Arial"/>
              </a:rPr>
              <a:t/>
            </a:r>
            <a:br>
              <a:rPr lang="hu-HU" altLang="hu-HU" sz="4400" b="0" kern="0" dirty="0" smtClean="0">
                <a:latin typeface="Arial"/>
              </a:rPr>
            </a:br>
            <a:endParaRPr lang="hu-HU" altLang="hu-HU" kern="0" dirty="0" smtClean="0">
              <a:latin typeface="Arial"/>
            </a:endParaRP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0" y="886945"/>
            <a:ext cx="9143999" cy="298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 smtClean="0"/>
              <a:t>Földrengéskár</a:t>
            </a:r>
          </a:p>
          <a:p>
            <a:r>
              <a:rPr lang="hu-HU" sz="2000" b="1" dirty="0" smtClean="0"/>
              <a:t>Árvíz kár</a:t>
            </a:r>
          </a:p>
          <a:p>
            <a:r>
              <a:rPr lang="hu-HU" sz="2000" b="1" dirty="0" smtClean="0"/>
              <a:t>Belvíz </a:t>
            </a:r>
            <a:r>
              <a:rPr lang="hu-HU" sz="2000" b="1" dirty="0"/>
              <a:t>kár:</a:t>
            </a:r>
            <a:r>
              <a:rPr lang="hu-HU" sz="2000" dirty="0"/>
              <a:t> az árvízvédelmi töltések oldalában a </a:t>
            </a:r>
            <a:r>
              <a:rPr lang="hu-HU" sz="2000" dirty="0" smtClean="0"/>
              <a:t>magas</a:t>
            </a:r>
          </a:p>
          <a:p>
            <a:r>
              <a:rPr lang="hu-HU" sz="2000" dirty="0" smtClean="0"/>
              <a:t>vízállás </a:t>
            </a:r>
            <a:r>
              <a:rPr lang="hu-HU" sz="2000" dirty="0"/>
              <a:t>következtében keletkező buzgár és/vagy </a:t>
            </a:r>
            <a:r>
              <a:rPr lang="hu-HU" sz="2000" dirty="0" smtClean="0"/>
              <a:t>fakadóvíz</a:t>
            </a:r>
            <a:endParaRPr lang="hu-HU" sz="2000" dirty="0"/>
          </a:p>
          <a:p>
            <a:r>
              <a:rPr lang="hu-HU" sz="2000" dirty="0" smtClean="0"/>
              <a:t>talajszinten </a:t>
            </a:r>
            <a:r>
              <a:rPr lang="hu-HU" sz="2000" dirty="0"/>
              <a:t>való áramlással árvíz ellen védett területet önt el. </a:t>
            </a:r>
          </a:p>
          <a:p>
            <a:r>
              <a:rPr lang="hu-HU" sz="2000" dirty="0"/>
              <a:t> </a:t>
            </a:r>
          </a:p>
          <a:p>
            <a:r>
              <a:rPr lang="hu-HU" sz="2000" dirty="0"/>
              <a:t>A talajvízszint nem árvíz miatt bekövetkezett változásai, illetve a kizárólag </a:t>
            </a:r>
            <a:r>
              <a:rPr lang="hu-HU" sz="2000" dirty="0" smtClean="0"/>
              <a:t>e</a:t>
            </a:r>
          </a:p>
          <a:p>
            <a:r>
              <a:rPr lang="hu-HU" sz="2000" dirty="0" smtClean="0"/>
              <a:t>változások </a:t>
            </a:r>
            <a:r>
              <a:rPr lang="hu-HU" sz="2000" dirty="0"/>
              <a:t>által előidézett káreseményekre </a:t>
            </a:r>
            <a:r>
              <a:rPr lang="hu-HU" sz="2000" dirty="0" smtClean="0"/>
              <a:t>a </a:t>
            </a:r>
            <a:r>
              <a:rPr lang="hu-HU" sz="2000" dirty="0"/>
              <a:t>biztosítási fedezet nem </a:t>
            </a:r>
            <a:r>
              <a:rPr lang="hu-HU" sz="2000" dirty="0" smtClean="0"/>
              <a:t>terjed ki</a:t>
            </a:r>
          </a:p>
          <a:p>
            <a:endParaRPr lang="hu-HU" sz="2000" dirty="0"/>
          </a:p>
          <a:p>
            <a:r>
              <a:rPr lang="hu-HU" sz="2000" dirty="0" smtClean="0"/>
              <a:t>A várakozási idő megmaradt, de </a:t>
            </a:r>
            <a:r>
              <a:rPr lang="hu-HU" sz="2000" dirty="0" smtClean="0">
                <a:solidFill>
                  <a:srgbClr val="FF0000"/>
                </a:solidFill>
              </a:rPr>
              <a:t>a kártérítési limit nincs maximálva!</a:t>
            </a:r>
          </a:p>
          <a:p>
            <a:endParaRPr lang="hu-HU" sz="20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altLang="hu-HU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3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6463" y="228401"/>
            <a:ext cx="5612474" cy="38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altLang="hu-HU" sz="3200" kern="0" dirty="0" err="1" smtClean="0">
                <a:solidFill>
                  <a:srgbClr val="C00000"/>
                </a:solidFill>
              </a:rPr>
              <a:t>Vezetékesvíz-</a:t>
            </a:r>
            <a:r>
              <a:rPr lang="hu-HU" altLang="hu-HU" sz="3200" kern="0" dirty="0" smtClean="0">
                <a:solidFill>
                  <a:srgbClr val="C00000"/>
                </a:solidFill>
              </a:rPr>
              <a:t> kockázatok</a:t>
            </a:r>
          </a:p>
        </p:txBody>
      </p:sp>
      <p:sp>
        <p:nvSpPr>
          <p:cNvPr id="4" name="Téglalap 3"/>
          <p:cNvSpPr/>
          <p:nvPr/>
        </p:nvSpPr>
        <p:spPr>
          <a:xfrm>
            <a:off x="176463" y="857586"/>
            <a:ext cx="88151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Vezetékes vízkár a biztosított vagyontárgyakat ért azon károsodás, amelyeket a biztosított telephelyen, vagy a biztosított helyisége(</a:t>
            </a:r>
            <a:r>
              <a:rPr lang="hu-HU" sz="2000" dirty="0" err="1"/>
              <a:t>ke</a:t>
            </a:r>
            <a:r>
              <a:rPr lang="hu-HU" sz="2000" dirty="0"/>
              <a:t>)t magába foglaló épületben lévő, ivóvíz, szennyvíz és csapadék be- és elvezető vezetékeiből, melegvíz-szolgáltató és központi fűtésrendszerekből, klímaberendezésekből, valamint az ezekhez csatlakozó tartozékokból, szerelvényekből és készülékekből rendeltetésellenesen kilépő víz vagy gőz okoz. </a:t>
            </a:r>
            <a:endParaRPr lang="hu-HU" sz="2000" dirty="0" smtClean="0"/>
          </a:p>
          <a:p>
            <a:endParaRPr lang="hu-HU" sz="2000" dirty="0"/>
          </a:p>
          <a:p>
            <a:r>
              <a:rPr lang="hu-HU" sz="2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Az 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alap vezetékes víz fedezet kiterjed a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sprinklerekből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rendeltetésellenesen kilépő víz által okozott károkra, </a:t>
            </a:r>
          </a:p>
          <a:p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valamint </a:t>
            </a:r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hu-HU" sz="2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telephelyen kívülről érkező vezetékes-víz károkra is.</a:t>
            </a:r>
            <a:endParaRPr lang="hu-HU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7555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6463" y="422527"/>
            <a:ext cx="5612474" cy="38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altLang="hu-HU" sz="3200" kern="0" dirty="0" err="1" smtClean="0">
                <a:solidFill>
                  <a:srgbClr val="C00000"/>
                </a:solidFill>
              </a:rPr>
              <a:t>Vezetékesvíz-</a:t>
            </a:r>
            <a:r>
              <a:rPr lang="hu-HU" altLang="hu-HU" sz="3200" kern="0" dirty="0" smtClean="0">
                <a:solidFill>
                  <a:srgbClr val="C00000"/>
                </a:solidFill>
              </a:rPr>
              <a:t> kockázatok</a:t>
            </a:r>
          </a:p>
        </p:txBody>
      </p:sp>
      <p:sp>
        <p:nvSpPr>
          <p:cNvPr id="4" name="Téglalap 3"/>
          <p:cNvSpPr/>
          <p:nvPr/>
        </p:nvSpPr>
        <p:spPr>
          <a:xfrm>
            <a:off x="304799" y="1235243"/>
            <a:ext cx="852991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prstClr val="black"/>
                </a:solidFill>
              </a:rPr>
              <a:t>Vezetékes vízkár alapkockázat</a:t>
            </a:r>
          </a:p>
          <a:p>
            <a:r>
              <a:rPr lang="hu-HU" sz="2000" b="1" dirty="0" smtClean="0">
                <a:solidFill>
                  <a:prstClr val="black"/>
                </a:solidFill>
              </a:rPr>
              <a:t>Kiegészítő fedezetek: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Kiterjesztett Vezetékes Víz kockázatok:</a:t>
            </a:r>
          </a:p>
          <a:p>
            <a:pPr marL="800100" lvl="1" indent="-342900" fontAlgn="ctr">
              <a:buFont typeface="Arial" panose="020B0604020202020204" pitchFamily="34" charset="0"/>
              <a:buChar char="•"/>
            </a:pPr>
            <a:r>
              <a:rPr lang="hu-HU" sz="2000" dirty="0" smtClean="0"/>
              <a:t>Dugulás </a:t>
            </a:r>
            <a:r>
              <a:rPr lang="hu-HU" sz="2000" dirty="0"/>
              <a:t>elhárítás </a:t>
            </a:r>
            <a:r>
              <a:rPr lang="hu-HU" sz="2000" dirty="0" smtClean="0"/>
              <a:t>térítése </a:t>
            </a:r>
            <a:r>
              <a:rPr lang="hu-HU" sz="2000" b="1" dirty="0" smtClean="0">
                <a:solidFill>
                  <a:srgbClr val="FF0000"/>
                </a:solidFill>
              </a:rPr>
              <a:t>KF0301</a:t>
            </a:r>
            <a:endParaRPr lang="hu-HU" sz="2000" dirty="0"/>
          </a:p>
          <a:p>
            <a:pPr marL="800100" lvl="1" indent="-342900" fontAlgn="ctr">
              <a:buFont typeface="Arial" panose="020B0604020202020204" pitchFamily="34" charset="0"/>
              <a:buChar char="•"/>
            </a:pPr>
            <a:r>
              <a:rPr lang="hu-HU" sz="2000" dirty="0" smtClean="0"/>
              <a:t>Biztosított </a:t>
            </a:r>
            <a:r>
              <a:rPr lang="hu-HU" sz="2000" dirty="0"/>
              <a:t>telephelyen lévő csővezetékek </a:t>
            </a:r>
            <a:r>
              <a:rPr lang="hu-HU" sz="2000" dirty="0" smtClean="0"/>
              <a:t>meghibásodása </a:t>
            </a:r>
            <a:r>
              <a:rPr lang="hu-HU" sz="2000" b="1" dirty="0" smtClean="0">
                <a:solidFill>
                  <a:srgbClr val="FF0000"/>
                </a:solidFill>
              </a:rPr>
              <a:t>KF0302</a:t>
            </a:r>
            <a:endParaRPr lang="hu-HU" sz="2000" dirty="0"/>
          </a:p>
          <a:p>
            <a:pPr marL="800100" lvl="1" indent="-342900" fontAlgn="ctr">
              <a:buFont typeface="Arial" panose="020B0604020202020204" pitchFamily="34" charset="0"/>
              <a:buChar char="•"/>
            </a:pPr>
            <a:r>
              <a:rPr lang="hu-HU" sz="2000" dirty="0" smtClean="0"/>
              <a:t>Technológiai </a:t>
            </a:r>
            <a:r>
              <a:rPr lang="hu-HU" sz="2000" dirty="0"/>
              <a:t>csővezetékek töréséből eredő </a:t>
            </a:r>
            <a:r>
              <a:rPr lang="hu-HU" sz="2000" dirty="0" smtClean="0"/>
              <a:t>károk </a:t>
            </a:r>
            <a:r>
              <a:rPr lang="hu-HU" sz="2000" b="1" dirty="0" smtClean="0">
                <a:solidFill>
                  <a:srgbClr val="FF0000"/>
                </a:solidFill>
              </a:rPr>
              <a:t>KF0303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hu-HU" sz="2000" dirty="0"/>
              <a:t>Elfolyt víz </a:t>
            </a:r>
            <a:r>
              <a:rPr lang="hu-HU" sz="2000" dirty="0" smtClean="0"/>
              <a:t>térítése </a:t>
            </a:r>
            <a:r>
              <a:rPr lang="hu-HU" sz="2000" b="1" dirty="0" smtClean="0">
                <a:solidFill>
                  <a:srgbClr val="FF0000"/>
                </a:solidFill>
              </a:rPr>
              <a:t>KF0304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hu-HU" sz="2000" b="1" dirty="0">
              <a:solidFill>
                <a:srgbClr val="FF0000"/>
              </a:solidFill>
            </a:endParaRPr>
          </a:p>
          <a:p>
            <a:pPr lvl="0"/>
            <a:r>
              <a:rPr lang="hu-H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Kockázati módosító tényezők:</a:t>
            </a:r>
            <a:endParaRPr lang="hu-HU" sz="2000" dirty="0"/>
          </a:p>
          <a:p>
            <a:pPr lvl="0"/>
            <a:r>
              <a:rPr lang="hu-HU" sz="2000" dirty="0"/>
              <a:t>vezetékes-víz kockázati módosító tényezők: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2000" dirty="0"/>
              <a:t>talajszint alatti tárolás módosító tényező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2000" dirty="0"/>
              <a:t>az épületben medence található </a:t>
            </a:r>
            <a:r>
              <a:rPr lang="hu-HU" sz="2000" dirty="0">
                <a:solidFill>
                  <a:srgbClr val="FF0000"/>
                </a:solidFill>
              </a:rPr>
              <a:t>ZA0301</a:t>
            </a:r>
          </a:p>
          <a:p>
            <a:pPr fontAlgn="ctr"/>
            <a:endParaRPr lang="hu-HU" sz="2000" b="1" dirty="0">
              <a:solidFill>
                <a:srgbClr val="FF0000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hu-HU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FF0000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hu-HU" sz="2000" dirty="0"/>
          </a:p>
          <a:p>
            <a:endParaRPr lang="hu-HU" sz="2400" dirty="0" smtClean="0">
              <a:solidFill>
                <a:prstClr val="black"/>
              </a:solidFill>
            </a:endParaRPr>
          </a:p>
          <a:p>
            <a:endParaRPr lang="hu-HU" sz="2400" dirty="0" smtClean="0">
              <a:solidFill>
                <a:prstClr val="black"/>
              </a:solidFill>
            </a:endParaRPr>
          </a:p>
          <a:p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6463" y="422527"/>
            <a:ext cx="5612474" cy="38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altLang="hu-HU" sz="3200" kern="0" dirty="0" err="1" smtClean="0">
                <a:solidFill>
                  <a:srgbClr val="C00000"/>
                </a:solidFill>
              </a:rPr>
              <a:t>Vezetékesvíz-</a:t>
            </a:r>
            <a:r>
              <a:rPr lang="hu-HU" altLang="hu-HU" sz="3200" kern="0" dirty="0" smtClean="0">
                <a:solidFill>
                  <a:srgbClr val="C00000"/>
                </a:solidFill>
              </a:rPr>
              <a:t> kockázatok</a:t>
            </a:r>
          </a:p>
        </p:txBody>
      </p:sp>
      <p:sp>
        <p:nvSpPr>
          <p:cNvPr id="4" name="Téglalap 3"/>
          <p:cNvSpPr/>
          <p:nvPr/>
        </p:nvSpPr>
        <p:spPr>
          <a:xfrm>
            <a:off x="176463" y="930443"/>
            <a:ext cx="893525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prstClr val="black"/>
                </a:solidFill>
              </a:rPr>
              <a:t>Dugulás </a:t>
            </a:r>
            <a:r>
              <a:rPr lang="hu-HU" b="1" dirty="0">
                <a:solidFill>
                  <a:prstClr val="black"/>
                </a:solidFill>
              </a:rPr>
              <a:t>elhárítás </a:t>
            </a:r>
            <a:r>
              <a:rPr lang="hu-HU" b="1" dirty="0" smtClean="0">
                <a:solidFill>
                  <a:prstClr val="black"/>
                </a:solidFill>
              </a:rPr>
              <a:t>térítése </a:t>
            </a:r>
            <a:r>
              <a:rPr lang="hu-HU" b="1" dirty="0" smtClean="0">
                <a:solidFill>
                  <a:srgbClr val="FF0000"/>
                </a:solidFill>
              </a:rPr>
              <a:t>KF0301</a:t>
            </a:r>
          </a:p>
          <a:p>
            <a:pPr fontAlgn="ctr"/>
            <a:r>
              <a:rPr lang="hu-HU" dirty="0" smtClean="0">
                <a:solidFill>
                  <a:prstClr val="black"/>
                </a:solidFill>
              </a:rPr>
              <a:t>Az elvezető </a:t>
            </a:r>
            <a:r>
              <a:rPr lang="hu-HU" dirty="0">
                <a:solidFill>
                  <a:prstClr val="black"/>
                </a:solidFill>
              </a:rPr>
              <a:t>csövek dugulás-elhárításának </a:t>
            </a:r>
            <a:r>
              <a:rPr lang="hu-HU" dirty="0" smtClean="0">
                <a:solidFill>
                  <a:prstClr val="black"/>
                </a:solidFill>
              </a:rPr>
              <a:t>költségei</a:t>
            </a:r>
          </a:p>
          <a:p>
            <a:pPr fontAlgn="ctr"/>
            <a:endParaRPr lang="hu-HU" dirty="0">
              <a:solidFill>
                <a:prstClr val="black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prstClr val="black"/>
                </a:solidFill>
              </a:rPr>
              <a:t>Biztosított </a:t>
            </a:r>
            <a:r>
              <a:rPr lang="hu-HU" b="1" dirty="0">
                <a:solidFill>
                  <a:prstClr val="black"/>
                </a:solidFill>
              </a:rPr>
              <a:t>telephelyen lévő csővezetékek </a:t>
            </a:r>
            <a:r>
              <a:rPr lang="hu-HU" b="1" dirty="0" smtClean="0">
                <a:solidFill>
                  <a:prstClr val="black"/>
                </a:solidFill>
              </a:rPr>
              <a:t>meghibásodása </a:t>
            </a:r>
            <a:r>
              <a:rPr lang="hu-HU" b="1" dirty="0" smtClean="0">
                <a:solidFill>
                  <a:srgbClr val="FF0000"/>
                </a:solidFill>
              </a:rPr>
              <a:t>KF0302</a:t>
            </a:r>
          </a:p>
          <a:p>
            <a:pPr fontAlgn="ctr"/>
            <a:r>
              <a:rPr lang="hu-HU" dirty="0" smtClean="0">
                <a:solidFill>
                  <a:prstClr val="black"/>
                </a:solidFill>
              </a:rPr>
              <a:t>A biztosított </a:t>
            </a:r>
            <a:r>
              <a:rPr lang="hu-HU" dirty="0">
                <a:solidFill>
                  <a:prstClr val="black"/>
                </a:solidFill>
              </a:rPr>
              <a:t>épületen kívüli be- és elvezető vezetékek – kivéve az ezekhez csatlakozó berendezések és szerelvények – tömítési hibái miatt keletkező károkra, a tömítési hiba javítási </a:t>
            </a:r>
            <a:r>
              <a:rPr lang="hu-HU" dirty="0" smtClean="0">
                <a:solidFill>
                  <a:prstClr val="black"/>
                </a:solidFill>
              </a:rPr>
              <a:t>költségei.</a:t>
            </a:r>
          </a:p>
          <a:p>
            <a:pPr fontAlgn="ctr"/>
            <a:endParaRPr lang="hu-HU" dirty="0">
              <a:solidFill>
                <a:prstClr val="black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prstClr val="black"/>
                </a:solidFill>
              </a:rPr>
              <a:t>Technológiai </a:t>
            </a:r>
            <a:r>
              <a:rPr lang="hu-HU" b="1" dirty="0">
                <a:solidFill>
                  <a:prstClr val="black"/>
                </a:solidFill>
              </a:rPr>
              <a:t>csővezetékek töréséből eredő </a:t>
            </a:r>
            <a:r>
              <a:rPr lang="hu-HU" b="1" dirty="0" smtClean="0">
                <a:solidFill>
                  <a:prstClr val="black"/>
                </a:solidFill>
              </a:rPr>
              <a:t>károk </a:t>
            </a:r>
            <a:r>
              <a:rPr lang="hu-HU" b="1" dirty="0" smtClean="0">
                <a:solidFill>
                  <a:srgbClr val="FF0000"/>
                </a:solidFill>
              </a:rPr>
              <a:t>KF0303</a:t>
            </a:r>
          </a:p>
          <a:p>
            <a:pPr fontAlgn="ctr"/>
            <a:r>
              <a:rPr lang="hu-HU" dirty="0">
                <a:solidFill>
                  <a:prstClr val="black"/>
                </a:solidFill>
                <a:latin typeface="HelveticaNeueLT Pro 55 Roman" panose="020B0604020202020204" pitchFamily="34" charset="-18"/>
                <a:ea typeface="HelveticaNeueLT Pro 55 Roman" panose="020B0604020202020204" pitchFamily="34" charset="-18"/>
                <a:cs typeface="Times New Roman" panose="02020603050405020304" pitchFamily="18" charset="0"/>
              </a:rPr>
              <a:t>Technológiai csővezetékek töréséből eredő károk az ipari, technológiai vezetékekből </a:t>
            </a:r>
            <a:r>
              <a:rPr lang="hu-HU" dirty="0" smtClean="0">
                <a:solidFill>
                  <a:prstClr val="black"/>
                </a:solidFill>
                <a:latin typeface="HelveticaNeueLT Pro 55 Roman" panose="020B0604020202020204" pitchFamily="34" charset="-18"/>
                <a:ea typeface="HelveticaNeueLT Pro 55 Roman" panose="020B0604020202020204" pitchFamily="34" charset="-18"/>
                <a:cs typeface="Times New Roman" panose="02020603050405020304" pitchFamily="18" charset="0"/>
              </a:rPr>
              <a:t>és </a:t>
            </a:r>
            <a:r>
              <a:rPr lang="hu-HU" dirty="0">
                <a:solidFill>
                  <a:prstClr val="black"/>
                </a:solidFill>
                <a:latin typeface="HelveticaNeueLT Pro 55 Roman" panose="020B0604020202020204" pitchFamily="34" charset="-18"/>
                <a:ea typeface="HelveticaNeueLT Pro 55 Roman" panose="020B0604020202020204" pitchFamily="34" charset="-18"/>
                <a:cs typeface="Times New Roman" panose="02020603050405020304" pitchFamily="18" charset="0"/>
              </a:rPr>
              <a:t>azok tartozékaiból kiömlő folyadék vagy anyag által okozott </a:t>
            </a:r>
            <a:r>
              <a:rPr lang="hu-HU" dirty="0" smtClean="0">
                <a:solidFill>
                  <a:prstClr val="black"/>
                </a:solidFill>
                <a:latin typeface="HelveticaNeueLT Pro 55 Roman" panose="020B0604020202020204" pitchFamily="34" charset="-18"/>
                <a:ea typeface="HelveticaNeueLT Pro 55 Roman" panose="020B0604020202020204" pitchFamily="34" charset="-18"/>
                <a:cs typeface="Times New Roman" panose="02020603050405020304" pitchFamily="18" charset="0"/>
              </a:rPr>
              <a:t>károk</a:t>
            </a:r>
          </a:p>
          <a:p>
            <a:pPr fontAlgn="ctr"/>
            <a:endParaRPr lang="hu-HU" b="1" dirty="0" smtClean="0">
              <a:solidFill>
                <a:srgbClr val="FF0000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</a:rPr>
              <a:t>Elfolyt víz </a:t>
            </a:r>
            <a:r>
              <a:rPr lang="hu-HU" b="1" dirty="0" smtClean="0">
                <a:solidFill>
                  <a:prstClr val="black"/>
                </a:solidFill>
              </a:rPr>
              <a:t>térítése </a:t>
            </a:r>
            <a:r>
              <a:rPr lang="hu-HU" b="1" dirty="0" smtClean="0">
                <a:solidFill>
                  <a:srgbClr val="FF0000"/>
                </a:solidFill>
              </a:rPr>
              <a:t>KF0304</a:t>
            </a:r>
          </a:p>
          <a:p>
            <a:pPr fontAlgn="ctr"/>
            <a:r>
              <a:rPr lang="hu-HU" dirty="0">
                <a:solidFill>
                  <a:prstClr val="black"/>
                </a:solidFill>
              </a:rPr>
              <a:t>K</a:t>
            </a:r>
            <a:r>
              <a:rPr lang="hu-HU" dirty="0" smtClean="0">
                <a:solidFill>
                  <a:prstClr val="black"/>
                </a:solidFill>
              </a:rPr>
              <a:t>áresemények </a:t>
            </a:r>
            <a:r>
              <a:rPr lang="hu-HU" dirty="0">
                <a:solidFill>
                  <a:prstClr val="black"/>
                </a:solidFill>
              </a:rPr>
              <a:t>miatt elfolyt vezetékes víz igazolt értékének </a:t>
            </a:r>
            <a:r>
              <a:rPr lang="hu-HU" dirty="0" smtClean="0">
                <a:solidFill>
                  <a:prstClr val="black"/>
                </a:solidFill>
              </a:rPr>
              <a:t>megtérítése.</a:t>
            </a:r>
            <a:endParaRPr lang="hu-HU" dirty="0">
              <a:solidFill>
                <a:prstClr val="black"/>
              </a:solidFill>
            </a:endParaRPr>
          </a:p>
          <a:p>
            <a:pPr fontAlgn="ctr"/>
            <a:endParaRPr lang="hu-HU" sz="2000" b="1" dirty="0" smtClean="0">
              <a:solidFill>
                <a:srgbClr val="FF0000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hu-HU" sz="2000" b="1" dirty="0">
              <a:solidFill>
                <a:srgbClr val="FF0000"/>
              </a:solidFill>
            </a:endParaRPr>
          </a:p>
          <a:p>
            <a:pPr fontAlgn="ctr"/>
            <a:endParaRPr lang="hu-HU" sz="2000" b="1" dirty="0">
              <a:solidFill>
                <a:srgbClr val="FF0000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FF0000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hu-HU" sz="2000" dirty="0">
              <a:solidFill>
                <a:prstClr val="black"/>
              </a:solidFill>
            </a:endParaRPr>
          </a:p>
          <a:p>
            <a:endParaRPr lang="hu-HU" sz="2400" dirty="0" smtClean="0">
              <a:solidFill>
                <a:prstClr val="black"/>
              </a:solidFill>
            </a:endParaRPr>
          </a:p>
          <a:p>
            <a:endParaRPr lang="hu-HU" sz="2400" dirty="0" smtClean="0">
              <a:solidFill>
                <a:prstClr val="black"/>
              </a:solidFill>
            </a:endParaRPr>
          </a:p>
          <a:p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4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39700" y="260856"/>
            <a:ext cx="8115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Kizárólag Külön Feltételekkel, vagy Egyedi megállapodással biztosítható vagyontárgyak:</a:t>
            </a: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54000" y="1299431"/>
            <a:ext cx="8712200" cy="406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altLang="hu-HU" sz="2400" kern="0" dirty="0">
                <a:solidFill>
                  <a:srgbClr val="000000"/>
                </a:solidFill>
                <a:latin typeface="Arial"/>
              </a:rPr>
              <a:t>…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altLang="hu-HU" sz="2200" kern="0" dirty="0">
                <a:solidFill>
                  <a:srgbClr val="000000"/>
                </a:solidFill>
                <a:latin typeface="Arial"/>
              </a:rPr>
              <a:t>g)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üresen álló, építés-, felújítás-, átalakítás alatt levő, vagy használaton kívüli épület, berendezés, illetve elfekvő készlet;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…</a:t>
            </a:r>
          </a:p>
          <a:p>
            <a:pPr marL="457200" lvl="0" indent="-4572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lphaLcParenR" startAt="11"/>
              <a:defRPr/>
            </a:pP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építés vagy szerelés alatt álló vagyontárgyak;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altLang="hu-HU" sz="2000" kern="0" dirty="0">
                <a:solidFill>
                  <a:srgbClr val="FF0000"/>
                </a:solidFill>
                <a:latin typeface="Arial"/>
              </a:rPr>
              <a:t>KF0704, </a:t>
            </a:r>
            <a:r>
              <a:rPr lang="hu-HU" sz="2000" kern="0" dirty="0">
                <a:solidFill>
                  <a:srgbClr val="FF0000"/>
                </a:solidFill>
                <a:latin typeface="Arial"/>
              </a:rPr>
              <a:t>Épületek építés-szerelés biztosítása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(Az alábbi tevékenységek esetén nem választható ez a fedezet: 83000 építőipari jellegű 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szolgáltatás…!)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u-HU" altLang="hu-HU" sz="2000" i="1" kern="0" dirty="0" smtClean="0">
                <a:solidFill>
                  <a:srgbClr val="000000"/>
                </a:solidFill>
                <a:latin typeface="Arial"/>
              </a:rPr>
              <a:t>Részletezése később!</a:t>
            </a:r>
            <a:endParaRPr lang="hu-HU" altLang="hu-HU" sz="2000" i="1" kern="0" dirty="0">
              <a:solidFill>
                <a:srgbClr val="000000"/>
              </a:solidFill>
              <a:latin typeface="Arial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3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9379" y="1144012"/>
            <a:ext cx="78921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latin typeface="+mj-lt"/>
                <a:cs typeface="Times New Roman" panose="02020603050405020304" pitchFamily="18" charset="0"/>
              </a:rPr>
              <a:t>Betöréses lopás és Rablás Alapkockázat</a:t>
            </a:r>
          </a:p>
          <a:p>
            <a:endParaRPr lang="hu-HU" sz="2400" b="1" dirty="0">
              <a:latin typeface="+mj-lt"/>
              <a:cs typeface="Times New Roman" panose="02020603050405020304" pitchFamily="18" charset="0"/>
            </a:endParaRPr>
          </a:p>
          <a:p>
            <a:r>
              <a:rPr lang="hu-HU" sz="2400" b="1" dirty="0" smtClean="0">
                <a:latin typeface="+mj-lt"/>
                <a:cs typeface="Times New Roman" panose="02020603050405020304" pitchFamily="18" charset="0"/>
              </a:rPr>
              <a:t>Kiegészítő fedezet: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+mj-lt"/>
                <a:cs typeface="Times New Roman" panose="02020603050405020304" pitchFamily="18" charset="0"/>
              </a:rPr>
              <a:t>küldöttrablás </a:t>
            </a:r>
            <a:r>
              <a:rPr lang="hu-HU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KF0601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+mj-lt"/>
                <a:cs typeface="Times New Roman" panose="02020603050405020304" pitchFamily="18" charset="0"/>
              </a:rPr>
              <a:t>Vandalizmus </a:t>
            </a:r>
            <a:r>
              <a:rPr lang="hu-HU" sz="2400" b="1" dirty="0" smtClean="0">
                <a:solidFill>
                  <a:srgbClr val="FF0000"/>
                </a:solidFill>
              </a:rPr>
              <a:t>KF0602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latin typeface="+mj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883" y="2869168"/>
            <a:ext cx="3228975" cy="1905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21767" y="194887"/>
            <a:ext cx="7627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Betöréses lopás-és  rablás  biztosítás:</a:t>
            </a:r>
          </a:p>
        </p:txBody>
      </p:sp>
    </p:spTree>
    <p:extLst>
      <p:ext uri="{BB962C8B-B14F-4D97-AF65-F5344CB8AC3E}">
        <p14:creationId xmlns:p14="http://schemas.microsoft.com/office/powerpoint/2010/main" val="273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56992" y="793374"/>
            <a:ext cx="789218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Betöréses lopás és Rablás Alapkockázat</a:t>
            </a:r>
          </a:p>
          <a:p>
            <a:endParaRPr lang="hu-HU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r>
              <a:rPr lang="hu-HU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Részérték biztosítás lehetősége megszűnt!</a:t>
            </a:r>
          </a:p>
          <a:p>
            <a:endParaRPr lang="hu-HU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r>
              <a:rPr lang="hu-HU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Helyette: </a:t>
            </a:r>
          </a:p>
          <a:p>
            <a:r>
              <a:rPr lang="hu-HU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Választható limit 60%-tól 1%-ig!</a:t>
            </a:r>
          </a:p>
          <a:p>
            <a:endParaRPr lang="hu-HU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hu-HU" sz="2000" dirty="0"/>
              <a:t>Amennyiben nincs Betöréses lopás fedezet, úgy </a:t>
            </a:r>
            <a:r>
              <a:rPr lang="hu-HU" sz="2000" b="1" dirty="0"/>
              <a:t>Vandalizmus külön feltételen </a:t>
            </a:r>
            <a:r>
              <a:rPr lang="hu-HU" sz="2000" dirty="0"/>
              <a:t>belül térül a biztosított épület rongálási kára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endParaRPr lang="hu-HU" sz="2000" dirty="0"/>
          </a:p>
          <a:p>
            <a:pPr defTabSz="914400">
              <a:defRPr/>
            </a:pPr>
            <a:r>
              <a:rPr lang="hu-HU" sz="2000" dirty="0"/>
              <a:t>Betöréses lopás, rablás fedezeten belül pedig a BÖ 10%-a erejéig térül az épületek rongálási kára, még akkor is, ha maga az épület nem biztosított!</a:t>
            </a:r>
          </a:p>
          <a:p>
            <a:endParaRPr lang="hu-HU" sz="24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endParaRPr lang="hu-HU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21767" y="194887"/>
            <a:ext cx="7627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Betöréses lopás-és  rablás  biztosítás:</a:t>
            </a:r>
          </a:p>
        </p:txBody>
      </p:sp>
    </p:spTree>
    <p:extLst>
      <p:ext uri="{BB962C8B-B14F-4D97-AF65-F5344CB8AC3E}">
        <p14:creationId xmlns:p14="http://schemas.microsoft.com/office/powerpoint/2010/main" val="221856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21767" y="194887"/>
            <a:ext cx="7627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Betöréses lopás-és  rablás  biztosítás: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97904" y="1214579"/>
            <a:ext cx="8012378" cy="351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74295">
              <a:lnSpc>
                <a:spcPct val="101000"/>
              </a:lnSpc>
            </a:pPr>
            <a:r>
              <a:rPr lang="hu-HU" sz="2000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Amennyiben a biztosítási esemény bekövetkezésekor a tényleges védelem </a:t>
            </a:r>
          </a:p>
          <a:p>
            <a:pPr marL="342900" marR="74295" indent="-342900">
              <a:lnSpc>
                <a:spcPct val="101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egyel kisebb a védelmi szint az előírtnál, akkor a kártérítésünk 50%</a:t>
            </a:r>
          </a:p>
          <a:p>
            <a:pPr marL="342900" marR="74295" indent="-342900">
              <a:lnSpc>
                <a:spcPct val="101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Ugyanakkor, ha nem éri el a jelen feltétel szerinti </a:t>
            </a:r>
            <a:r>
              <a:rPr lang="hu-HU" sz="2000" b="1" dirty="0">
                <a:solidFill>
                  <a:srgbClr val="FF0000"/>
                </a:solidFill>
                <a:ea typeface="HelveticaNeueLT Pro 55 Roman" panose="020B0604020202020204" pitchFamily="34" charset="-18"/>
                <a:cs typeface="HelveticaNeue" panose="020B0500040000020004" pitchFamily="34" charset="-18"/>
              </a:rPr>
              <a:t>2. védelmi szintet</a:t>
            </a:r>
            <a:r>
              <a:rPr lang="hu-HU" sz="20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2000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, </a:t>
            </a:r>
            <a:r>
              <a:rPr lang="hu-HU" sz="2000" dirty="0" smtClean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vagy </a:t>
            </a:r>
          </a:p>
          <a:p>
            <a:pPr marL="342900" marR="74295" indent="-342900">
              <a:lnSpc>
                <a:spcPct val="101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000" dirty="0" smtClean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a </a:t>
            </a:r>
            <a:r>
              <a:rPr lang="hu-HU" sz="2000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szerződésben megjelölt, elengedhetetlenül szükséges, </a:t>
            </a:r>
          </a:p>
          <a:p>
            <a:pPr marR="74295">
              <a:lnSpc>
                <a:spcPct val="101000"/>
              </a:lnSpc>
              <a:spcAft>
                <a:spcPts val="0"/>
              </a:spcAft>
            </a:pPr>
            <a:r>
              <a:rPr lang="hu-HU" sz="2000" dirty="0" smtClean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elvárt </a:t>
            </a:r>
            <a:r>
              <a:rPr lang="hu-HU" sz="2000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védelemnél </a:t>
            </a:r>
            <a:r>
              <a:rPr lang="hu-HU" sz="2000" dirty="0" smtClean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kettő, </a:t>
            </a:r>
            <a:r>
              <a:rPr lang="hu-HU" sz="2000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vagy több szinttel alacsonyabb </a:t>
            </a:r>
            <a:r>
              <a:rPr lang="hu-HU" sz="2000" dirty="0" smtClean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tényleges</a:t>
            </a:r>
          </a:p>
          <a:p>
            <a:pPr marR="74295">
              <a:lnSpc>
                <a:spcPct val="101000"/>
              </a:lnSpc>
              <a:spcAft>
                <a:spcPts val="0"/>
              </a:spcAft>
            </a:pPr>
            <a:r>
              <a:rPr lang="hu-HU" sz="2000" dirty="0" smtClean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védelem </a:t>
            </a:r>
            <a:r>
              <a:rPr lang="hu-HU" sz="2000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teljesül, </a:t>
            </a:r>
            <a:endParaRPr lang="hu-HU" sz="2000" dirty="0" smtClean="0">
              <a:ea typeface="HelveticaNeueLT Pro 55 Roman" panose="020B0604020202020204" pitchFamily="34" charset="-18"/>
              <a:cs typeface="HelveticaNeue" panose="020B0500040000020004" pitchFamily="34" charset="-18"/>
            </a:endParaRPr>
          </a:p>
          <a:p>
            <a:pPr marR="74295">
              <a:lnSpc>
                <a:spcPct val="101000"/>
              </a:lnSpc>
              <a:spcAft>
                <a:spcPts val="0"/>
              </a:spcAft>
            </a:pPr>
            <a:endParaRPr lang="hu-HU" sz="2000" dirty="0" smtClean="0">
              <a:ea typeface="HelveticaNeueLT Pro 55 Roman" panose="020B0604020202020204" pitchFamily="34" charset="-18"/>
              <a:cs typeface="HelveticaNeue" panose="020B0500040000020004" pitchFamily="34" charset="-18"/>
            </a:endParaRPr>
          </a:p>
          <a:p>
            <a:pPr marR="74295">
              <a:lnSpc>
                <a:spcPct val="101000"/>
              </a:lnSpc>
              <a:spcAft>
                <a:spcPts val="0"/>
              </a:spcAft>
            </a:pPr>
            <a:r>
              <a:rPr lang="hu-HU" sz="2000" u="sng" dirty="0" smtClean="0">
                <a:solidFill>
                  <a:srgbClr val="FF0000"/>
                </a:solidFill>
                <a:ea typeface="HelveticaNeueLT Pro 55 Roman" panose="020B0604020202020204" pitchFamily="34" charset="-18"/>
                <a:cs typeface="HelveticaNeue" panose="020B0500040000020004" pitchFamily="34" charset="-18"/>
              </a:rPr>
              <a:t>úgy </a:t>
            </a:r>
            <a:r>
              <a:rPr lang="hu-HU" sz="2000" u="sng" dirty="0">
                <a:solidFill>
                  <a:srgbClr val="FF0000"/>
                </a:solidFill>
                <a:ea typeface="HelveticaNeueLT Pro 55 Roman" panose="020B0604020202020204" pitchFamily="34" charset="-18"/>
                <a:cs typeface="HelveticaNeue" panose="020B0500040000020004" pitchFamily="34" charset="-18"/>
              </a:rPr>
              <a:t>a biztosító nem nyújt biztosítási szolgáltatást</a:t>
            </a:r>
            <a:r>
              <a:rPr lang="hu-HU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21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5"/>
          <p:cNvSpPr txBox="1">
            <a:spLocks/>
          </p:cNvSpPr>
          <p:nvPr/>
        </p:nvSpPr>
        <p:spPr>
          <a:xfrm>
            <a:off x="347300" y="348433"/>
            <a:ext cx="8386686" cy="4677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hu-HU" sz="3200" dirty="0" err="1" smtClean="0">
                <a:solidFill>
                  <a:srgbClr val="C00000"/>
                </a:solidFill>
              </a:rPr>
              <a:t>All</a:t>
            </a:r>
            <a:r>
              <a:rPr lang="hu-HU" sz="3200" dirty="0" smtClean="0">
                <a:solidFill>
                  <a:srgbClr val="C00000"/>
                </a:solidFill>
              </a:rPr>
              <a:t> </a:t>
            </a:r>
            <a:r>
              <a:rPr lang="hu-HU" sz="3200" dirty="0" err="1" smtClean="0">
                <a:solidFill>
                  <a:srgbClr val="C00000"/>
                </a:solidFill>
              </a:rPr>
              <a:t>Risks</a:t>
            </a:r>
            <a:r>
              <a:rPr lang="hu-HU" sz="3200" dirty="0" smtClean="0">
                <a:solidFill>
                  <a:srgbClr val="C00000"/>
                </a:solidFill>
              </a:rPr>
              <a:t> biztosítás </a:t>
            </a:r>
            <a:endParaRPr lang="hu-HU" sz="3200" dirty="0">
              <a:solidFill>
                <a:srgbClr val="C0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47300" y="1250424"/>
            <a:ext cx="7501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BD2027"/>
              </a:buClr>
            </a:pPr>
            <a:r>
              <a:rPr lang="hu-HU" sz="2000" dirty="0" err="1">
                <a:solidFill>
                  <a:prstClr val="black"/>
                </a:solidFill>
              </a:rPr>
              <a:t>All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  <a:r>
              <a:rPr lang="hu-HU" sz="2000" dirty="0" err="1">
                <a:solidFill>
                  <a:prstClr val="black"/>
                </a:solidFill>
              </a:rPr>
              <a:t>Risks</a:t>
            </a:r>
            <a:r>
              <a:rPr lang="hu-HU" sz="2000" dirty="0">
                <a:solidFill>
                  <a:prstClr val="black"/>
                </a:solidFill>
              </a:rPr>
              <a:t> fedezet választása esetén kötelezőek a Tűz, vihar, vezetékes-víz, katasztrófa, valamint a betöréses lopás- és rablás fedezetek</a:t>
            </a:r>
            <a:r>
              <a:rPr lang="hu-HU" sz="2000" dirty="0" smtClean="0">
                <a:solidFill>
                  <a:prstClr val="black"/>
                </a:solidFill>
              </a:rPr>
              <a:t>.</a:t>
            </a:r>
          </a:p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</a:rPr>
              <a:t>Az összes nevesített kockázaton felül </a:t>
            </a:r>
            <a:r>
              <a:rPr lang="hu-HU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egy </a:t>
            </a:r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</a:rPr>
              <a:t>+ fedezetet ad!</a:t>
            </a:r>
          </a:p>
          <a:p>
            <a:pPr>
              <a:buClr>
                <a:srgbClr val="BD2027"/>
              </a:buClr>
            </a:pPr>
            <a:endParaRPr lang="hu-HU" sz="2000" dirty="0">
              <a:solidFill>
                <a:prstClr val="black"/>
              </a:solidFill>
            </a:endParaRPr>
          </a:p>
          <a:p>
            <a:pPr>
              <a:buClr>
                <a:srgbClr val="BD2027"/>
              </a:buClr>
            </a:pPr>
            <a:r>
              <a:rPr lang="hu-HU" sz="2000" dirty="0" err="1">
                <a:solidFill>
                  <a:prstClr val="black"/>
                </a:solidFill>
              </a:rPr>
              <a:t>All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  <a:r>
              <a:rPr lang="hu-HU" sz="2000" dirty="0" err="1">
                <a:solidFill>
                  <a:prstClr val="black"/>
                </a:solidFill>
              </a:rPr>
              <a:t>Risks</a:t>
            </a:r>
            <a:r>
              <a:rPr lang="hu-HU" sz="2000" dirty="0">
                <a:solidFill>
                  <a:prstClr val="black"/>
                </a:solidFill>
              </a:rPr>
              <a:t> (teljes) biztosítási összeg = tűz (teljes) biztosítási összeg</a:t>
            </a:r>
          </a:p>
          <a:p>
            <a:pPr>
              <a:buClr>
                <a:srgbClr val="BD2027"/>
              </a:buClr>
            </a:pPr>
            <a:endParaRPr lang="hu-HU" sz="2000" dirty="0">
              <a:solidFill>
                <a:prstClr val="black"/>
              </a:solidFill>
            </a:endParaRPr>
          </a:p>
          <a:p>
            <a:pPr>
              <a:buClr>
                <a:srgbClr val="BD2027"/>
              </a:buClr>
            </a:pPr>
            <a:r>
              <a:rPr lang="hu-HU" sz="2000" dirty="0">
                <a:solidFill>
                  <a:prstClr val="black"/>
                </a:solidFill>
              </a:rPr>
              <a:t>0 Ft-os önrész nem választható egyik </a:t>
            </a:r>
            <a:r>
              <a:rPr lang="hu-HU" sz="2000" dirty="0" err="1">
                <a:solidFill>
                  <a:prstClr val="black"/>
                </a:solidFill>
              </a:rPr>
              <a:t>almódozatnál</a:t>
            </a:r>
            <a:r>
              <a:rPr lang="hu-HU" sz="2000" dirty="0">
                <a:solidFill>
                  <a:prstClr val="black"/>
                </a:solidFill>
              </a:rPr>
              <a:t> sem!</a:t>
            </a:r>
          </a:p>
          <a:p>
            <a:pPr>
              <a:buClr>
                <a:srgbClr val="BD2027"/>
              </a:buClr>
            </a:pPr>
            <a:endParaRPr lang="hu-H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23713" y="170260"/>
            <a:ext cx="8877751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Vagyonbiztosítás kiegészítő kockázatok</a:t>
            </a:r>
          </a:p>
          <a:p>
            <a:endParaRPr lang="hu-HU" sz="3200" b="1" dirty="0" smtClean="0">
              <a:solidFill>
                <a:srgbClr val="C00000"/>
              </a:solidFill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hu-HU" sz="2400" dirty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Gépjárművek telephelyi casco </a:t>
            </a:r>
            <a:r>
              <a:rPr lang="hu-HU" sz="2400" dirty="0" smtClean="0">
                <a:ea typeface="HelveticaNeueLT Pro 55 Roman" panose="020B0604020202020204" pitchFamily="34" charset="-18"/>
                <a:cs typeface="HelveticaNeue" panose="020B0500040000020004" pitchFamily="34" charset="-18"/>
              </a:rPr>
              <a:t>biztosítása </a:t>
            </a:r>
            <a:r>
              <a:rPr lang="hu-HU" sz="2400" b="1" dirty="0">
                <a:solidFill>
                  <a:srgbClr val="FF0000"/>
                </a:solidFill>
                <a:ea typeface="HelveticaNeueLT Pro 55 Roman" panose="020B0604020202020204" pitchFamily="34" charset="-18"/>
                <a:cs typeface="HelveticaNeue" panose="020B0500040000020004" pitchFamily="34" charset="-18"/>
              </a:rPr>
              <a:t>KF0701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hu-HU" sz="2400" dirty="0" smtClean="0">
              <a:ea typeface="HelveticaNeueLT Pro 55 Roman" panose="020B0604020202020204" pitchFamily="34" charset="-18"/>
              <a:cs typeface="HelveticaNeue" panose="020B0500040000020004" pitchFamily="34" charset="-18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hu-HU" sz="2400" dirty="0"/>
              <a:t>H</a:t>
            </a:r>
            <a:r>
              <a:rPr lang="hu-HU" sz="2400" dirty="0" smtClean="0"/>
              <a:t>űtve </a:t>
            </a:r>
            <a:r>
              <a:rPr lang="hu-HU" sz="2400" dirty="0"/>
              <a:t>tárolt oltóanyagok és gyógyszerek </a:t>
            </a:r>
            <a:r>
              <a:rPr lang="hu-HU" sz="2400" dirty="0" smtClean="0"/>
              <a:t>biztosítása </a:t>
            </a:r>
            <a:r>
              <a:rPr lang="hu-HU" sz="2400" b="1" dirty="0" smtClean="0">
                <a:solidFill>
                  <a:srgbClr val="FF0000"/>
                </a:solidFill>
                <a:ea typeface="HelveticaNeueLT Pro 55 Roman" panose="020B0604020202020204" pitchFamily="34" charset="-18"/>
                <a:cs typeface="HelveticaNeue" panose="020B0500040000020004" pitchFamily="34" charset="-18"/>
              </a:rPr>
              <a:t>KF0702</a:t>
            </a:r>
            <a:endParaRPr lang="hu-HU" sz="2400" b="1" dirty="0">
              <a:solidFill>
                <a:srgbClr val="FF0000"/>
              </a:solidFill>
              <a:ea typeface="HelveticaNeueLT Pro 55 Roman" panose="020B0604020202020204" pitchFamily="34" charset="-18"/>
              <a:cs typeface="HelveticaNeue" panose="020B0500040000020004" pitchFamily="34" charset="-18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hu-HU" sz="2400" dirty="0"/>
              <a:t>K</a:t>
            </a:r>
            <a:r>
              <a:rPr lang="hu-HU" sz="2400" dirty="0" smtClean="0"/>
              <a:t>irakatszekrények biztosítása </a:t>
            </a:r>
            <a:r>
              <a:rPr lang="hu-HU" sz="2400" b="1" dirty="0" smtClean="0">
                <a:solidFill>
                  <a:srgbClr val="FF0000"/>
                </a:solidFill>
                <a:ea typeface="HelveticaNeueLT Pro 55 Roman" panose="020B0604020202020204" pitchFamily="34" charset="-18"/>
                <a:cs typeface="HelveticaNeue" panose="020B0500040000020004" pitchFamily="34" charset="-18"/>
              </a:rPr>
              <a:t>KF0703</a:t>
            </a:r>
            <a:endParaRPr lang="hu-HU" sz="2400" b="1" dirty="0">
              <a:solidFill>
                <a:srgbClr val="FF0000"/>
              </a:solidFill>
              <a:ea typeface="HelveticaNeueLT Pro 55 Roman" panose="020B0604020202020204" pitchFamily="34" charset="-18"/>
              <a:cs typeface="HelveticaNeue" panose="020B0500040000020004" pitchFamily="34" charset="-18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hu-HU" sz="2400" dirty="0"/>
              <a:t>Épületek építés-szerelés </a:t>
            </a:r>
            <a:r>
              <a:rPr lang="hu-HU" sz="2400" dirty="0" smtClean="0"/>
              <a:t>biztosítása </a:t>
            </a:r>
            <a:r>
              <a:rPr lang="hu-HU" sz="2400" dirty="0"/>
              <a:t>egyedi kockázat</a:t>
            </a:r>
            <a:r>
              <a:rPr lang="hu-HU" sz="2400" dirty="0" smtClean="0"/>
              <a:t> </a:t>
            </a:r>
            <a:r>
              <a:rPr lang="hu-HU" sz="2400" b="1" dirty="0" smtClean="0">
                <a:solidFill>
                  <a:srgbClr val="FF0000"/>
                </a:solidFill>
                <a:ea typeface="HelveticaNeueLT Pro 55 Roman" panose="020B0604020202020204" pitchFamily="34" charset="-18"/>
                <a:cs typeface="HelveticaNeue" panose="020B0500040000020004" pitchFamily="34" charset="-18"/>
              </a:rPr>
              <a:t>KF0704</a:t>
            </a:r>
            <a:endParaRPr lang="hu-HU" sz="2400" b="1" dirty="0">
              <a:solidFill>
                <a:srgbClr val="FF0000"/>
              </a:solidFill>
              <a:ea typeface="HelveticaNeueLT Pro 55 Roman" panose="020B0604020202020204" pitchFamily="34" charset="-18"/>
              <a:cs typeface="HelveticaNeue" panose="020B0500040000020004" pitchFamily="34" charset="-18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hu-HU" dirty="0"/>
          </a:p>
          <a:p>
            <a:endParaRPr lang="hu-HU" dirty="0">
              <a:ea typeface="HelveticaNeueLT Pro 55 Roman" panose="020B0604020202020204" pitchFamily="34" charset="-18"/>
              <a:cs typeface="HelveticaNeue" panose="020B0500040000020004" pitchFamily="34" charset="-18"/>
            </a:endParaRPr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63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80" y="240784"/>
            <a:ext cx="846981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solidFill>
                  <a:srgbClr val="C00000"/>
                </a:solidFill>
              </a:rPr>
              <a:t>Gépjárművek telephelyi casco biztosítása</a:t>
            </a:r>
          </a:p>
          <a:p>
            <a:r>
              <a:rPr lang="hu-HU" sz="2800" b="1" dirty="0">
                <a:solidFill>
                  <a:srgbClr val="C00000"/>
                </a:solidFill>
              </a:rPr>
              <a:t>KF0701 </a:t>
            </a:r>
          </a:p>
          <a:p>
            <a:endParaRPr lang="hu-HU" sz="2800" b="1" dirty="0" smtClean="0">
              <a:solidFill>
                <a:srgbClr val="C00000"/>
              </a:solidFill>
            </a:endParaRPr>
          </a:p>
          <a:p>
            <a:endParaRPr lang="hu-HU" sz="2800" b="1" dirty="0" smtClean="0"/>
          </a:p>
          <a:p>
            <a:endParaRPr lang="hu-HU" b="1" dirty="0"/>
          </a:p>
          <a:p>
            <a:r>
              <a:rPr lang="hu-HU" sz="2400" b="1" dirty="0" smtClean="0"/>
              <a:t>Az alábbi </a:t>
            </a:r>
            <a:r>
              <a:rPr lang="hu-HU" sz="2400" b="1" dirty="0"/>
              <a:t>tevékenységek esetén érhető el</a:t>
            </a:r>
            <a:r>
              <a:rPr lang="hu-HU" sz="2400" b="1" dirty="0" smtClean="0"/>
              <a:t>:</a:t>
            </a:r>
          </a:p>
          <a:p>
            <a:endParaRPr lang="hu-H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50100 – személy- és tehergépkocsi kereskedelem - új és </a:t>
            </a:r>
            <a:r>
              <a:rPr lang="hu-HU" dirty="0" smtClean="0"/>
              <a:t>használt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50110 – gépjármű márkakereskedés és </a:t>
            </a:r>
            <a:r>
              <a:rPr lang="hu-HU" dirty="0" smtClean="0"/>
              <a:t>szerviz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50320 – motorkerékpár kereskedelem - új és használt</a:t>
            </a:r>
          </a:p>
        </p:txBody>
      </p:sp>
    </p:spTree>
    <p:extLst>
      <p:ext uri="{BB962C8B-B14F-4D97-AF65-F5344CB8AC3E}">
        <p14:creationId xmlns:p14="http://schemas.microsoft.com/office/powerpoint/2010/main" val="5045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80" y="240784"/>
            <a:ext cx="895242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solidFill>
                  <a:srgbClr val="C00000"/>
                </a:solidFill>
              </a:rPr>
              <a:t>Gépjárművek telephelyi casco biztosítása</a:t>
            </a:r>
          </a:p>
          <a:p>
            <a:r>
              <a:rPr lang="hu-HU" sz="2800" b="1" dirty="0">
                <a:solidFill>
                  <a:srgbClr val="C00000"/>
                </a:solidFill>
              </a:rPr>
              <a:t>KF0701 </a:t>
            </a:r>
            <a:endParaRPr lang="hu-HU" sz="2800" b="1" dirty="0" smtClean="0">
              <a:solidFill>
                <a:srgbClr val="C00000"/>
              </a:solidFill>
            </a:endParaRPr>
          </a:p>
          <a:p>
            <a:endParaRPr lang="hu-HU" sz="2000" b="1" dirty="0">
              <a:solidFill>
                <a:srgbClr val="C00000"/>
              </a:solidFill>
            </a:endParaRPr>
          </a:p>
          <a:p>
            <a:r>
              <a:rPr lang="hu-HU" alt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biztosító kockázatviselése kiterjed továbbá, a megjelölt </a:t>
            </a:r>
          </a:p>
          <a:p>
            <a:r>
              <a:rPr lang="hu-HU" altLang="hu-H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kockázatviselési </a:t>
            </a:r>
            <a:r>
              <a:rPr lang="hu-HU" alt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helyen (telephelyen), vagy annak 5 km-es körzetében </a:t>
            </a:r>
          </a:p>
          <a:p>
            <a:r>
              <a:rPr lang="hu-HU" altLang="hu-H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próbaúton bekövetkezett) az alábbi biztosítási eseményekre:</a:t>
            </a:r>
          </a:p>
          <a:p>
            <a:pPr>
              <a:lnSpc>
                <a:spcPct val="100000"/>
              </a:lnSpc>
            </a:pPr>
            <a:endParaRPr lang="hu-HU" altLang="hu-H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•"/>
            </a:pPr>
            <a:r>
              <a:rPr lang="hu-HU" alt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részlopás kár</a:t>
            </a:r>
            <a:endParaRPr lang="hu-HU" altLang="hu-H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•"/>
            </a:pPr>
            <a:r>
              <a:rPr lang="hu-HU" alt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töréskár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hu-HU" alt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üvegkár</a:t>
            </a:r>
            <a:endParaRPr lang="hu-HU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</a:pPr>
            <a:endParaRPr lang="hu-HU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</a:pPr>
            <a:r>
              <a:rPr lang="hu-HU" dirty="0">
                <a:solidFill>
                  <a:prstClr val="black"/>
                </a:solidFill>
              </a:rPr>
              <a:t>Önrész:</a:t>
            </a:r>
          </a:p>
          <a:p>
            <a:pPr>
              <a:lnSpc>
                <a:spcPct val="100000"/>
              </a:lnSpc>
            </a:pPr>
            <a:r>
              <a:rPr lang="hu-HU" b="1" dirty="0">
                <a:solidFill>
                  <a:prstClr val="black"/>
                </a:solidFill>
              </a:rPr>
              <a:t>10%, de minimum 50.000 Ft gépjárművenként</a:t>
            </a:r>
            <a:endParaRPr lang="hu-HU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</a:pPr>
            <a:r>
              <a:rPr lang="hu-HU" dirty="0">
                <a:solidFill>
                  <a:prstClr val="black"/>
                </a:solidFill>
              </a:rPr>
              <a:t>önálló üvegkár esetén 10%, de min. 5.000 Ft</a:t>
            </a:r>
          </a:p>
          <a:p>
            <a:pPr>
              <a:lnSpc>
                <a:spcPct val="100000"/>
              </a:lnSpc>
            </a:pPr>
            <a:r>
              <a:rPr lang="hu-HU" dirty="0">
                <a:solidFill>
                  <a:prstClr val="black"/>
                </a:solidFill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hu-HU" dirty="0">
                <a:solidFill>
                  <a:prstClr val="black"/>
                </a:solidFill>
              </a:rPr>
              <a:t>Szolgáltatás </a:t>
            </a:r>
            <a:r>
              <a:rPr lang="hu-HU" b="1" dirty="0">
                <a:solidFill>
                  <a:prstClr val="black"/>
                </a:solidFill>
              </a:rPr>
              <a:t>felső határa </a:t>
            </a:r>
            <a:r>
              <a:rPr lang="hu-HU" b="1" dirty="0">
                <a:solidFill>
                  <a:srgbClr val="C00000"/>
                </a:solidFill>
              </a:rPr>
              <a:t>500.000 Ft/gépjármű</a:t>
            </a:r>
            <a:r>
              <a:rPr lang="hu-HU" b="1" dirty="0">
                <a:solidFill>
                  <a:prstClr val="black"/>
                </a:solidFill>
              </a:rPr>
              <a:t>.</a:t>
            </a:r>
            <a:r>
              <a:rPr lang="en-US" dirty="0">
                <a:solidFill>
                  <a:prstClr val="black"/>
                </a:solidFill>
              </a:rPr>
              <a:t> 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309" y="228084"/>
            <a:ext cx="9140644" cy="4462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>
                <a:solidFill>
                  <a:srgbClr val="C00000"/>
                </a:solidFill>
              </a:rPr>
              <a:t>Hűtve </a:t>
            </a:r>
            <a:r>
              <a:rPr lang="hu-HU" sz="2800" b="1" dirty="0">
                <a:solidFill>
                  <a:srgbClr val="C00000"/>
                </a:solidFill>
              </a:rPr>
              <a:t>tárolt oltóanyagok és gyógyszerek </a:t>
            </a:r>
            <a:r>
              <a:rPr lang="hu-HU" sz="2800" b="1" dirty="0" smtClean="0">
                <a:solidFill>
                  <a:srgbClr val="C00000"/>
                </a:solidFill>
              </a:rPr>
              <a:t>biztosítása</a:t>
            </a:r>
          </a:p>
          <a:p>
            <a:r>
              <a:rPr lang="hu-HU" sz="2800" b="1" dirty="0">
                <a:solidFill>
                  <a:srgbClr val="C00000"/>
                </a:solidFill>
              </a:rPr>
              <a:t>KF0702 </a:t>
            </a:r>
          </a:p>
          <a:p>
            <a:endParaRPr lang="hu-HU" sz="2800" b="1" dirty="0"/>
          </a:p>
          <a:p>
            <a:r>
              <a:rPr lang="hu-HU" sz="2800" dirty="0" err="1"/>
              <a:t>bö</a:t>
            </a:r>
            <a:r>
              <a:rPr lang="hu-HU" sz="2800" dirty="0"/>
              <a:t> &lt;= 1.000 </a:t>
            </a:r>
            <a:r>
              <a:rPr lang="hu-HU" sz="2800" dirty="0" err="1"/>
              <a:t>eFt</a:t>
            </a:r>
            <a:endParaRPr lang="hu-HU" sz="2800" dirty="0"/>
          </a:p>
          <a:p>
            <a:r>
              <a:rPr lang="hu-HU" sz="2800" dirty="0"/>
              <a:t> </a:t>
            </a:r>
          </a:p>
          <a:p>
            <a:r>
              <a:rPr lang="hu-HU" sz="2400" b="1" dirty="0"/>
              <a:t>Csak az alábbi tevékenységek esetén érhető el</a:t>
            </a:r>
            <a:r>
              <a:rPr lang="hu-HU" sz="2400" b="1" dirty="0" smtClean="0"/>
              <a:t>:</a:t>
            </a:r>
          </a:p>
          <a:p>
            <a:endParaRPr lang="hu-HU" sz="2400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400" dirty="0"/>
              <a:t>52450 – gyógyszertár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400" dirty="0"/>
              <a:t>85000 – egészségügyi és szociális ellátás – kizárólag </a:t>
            </a:r>
            <a:endParaRPr lang="hu-HU" sz="2400" dirty="0" smtClean="0"/>
          </a:p>
          <a:p>
            <a:pPr lvl="0"/>
            <a:r>
              <a:rPr lang="hu-HU" sz="2400" dirty="0"/>
              <a:t>	</a:t>
            </a:r>
            <a:r>
              <a:rPr lang="hu-HU" sz="2400" dirty="0" smtClean="0"/>
              <a:t>magán </a:t>
            </a:r>
            <a:r>
              <a:rPr lang="hu-HU" sz="2400" dirty="0"/>
              <a:t>tulajdonban lévő intézmények,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illetve az összes 85000 csoportba tartozó tevékenység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3009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50826" y="120650"/>
            <a:ext cx="86788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 termék felépítése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50826" y="803275"/>
            <a:ext cx="8678862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Tűz-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és elemi károk biztosítása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Betöréses lopás- és rablás biztosítás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Üvegtörés biztosítás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Irodai elektronikus berendezések kiegészítő biztosítása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Szállítmánybiztosítás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Üzemszünet biztosítás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Vállalkozói </a:t>
            </a:r>
            <a:r>
              <a:rPr kumimoji="0" lang="hu-HU" alt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Assistance</a:t>
            </a: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szolgáltatás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endParaRPr kumimoji="0" lang="hu-HU" altLang="hu-H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00"/>
              </a:buClr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KIEGÉSZÍTŐ BIZTOSÍTÁSOK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Munkáltatói balesetbiztosítás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Felelősségbiztosítás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Jogvédelem biztosítás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2785268"/>
            <a:ext cx="3607822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4"/>
          <p:cNvCxnSpPr/>
          <p:nvPr/>
        </p:nvCxnSpPr>
        <p:spPr>
          <a:xfrm flipV="1">
            <a:off x="91440" y="84136"/>
            <a:ext cx="8332629" cy="496967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Egyenes összekötő 5"/>
          <p:cNvCxnSpPr/>
          <p:nvPr/>
        </p:nvCxnSpPr>
        <p:spPr>
          <a:xfrm>
            <a:off x="91440" y="222069"/>
            <a:ext cx="7958366" cy="4756331"/>
          </a:xfrm>
          <a:prstGeom prst="line">
            <a:avLst/>
          </a:prstGeom>
          <a:noFill/>
          <a:ln w="38100" cap="flat" cmpd="sng" algn="ctr">
            <a:solidFill>
              <a:srgbClr val="FF33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744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0706" y="202684"/>
            <a:ext cx="7488588" cy="4647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Kirakatszekrények biztosítása</a:t>
            </a:r>
          </a:p>
          <a:p>
            <a:r>
              <a:rPr lang="hu-HU" sz="3200" b="1" dirty="0">
                <a:solidFill>
                  <a:srgbClr val="C00000"/>
                </a:solidFill>
              </a:rPr>
              <a:t>KF0703 </a:t>
            </a:r>
          </a:p>
          <a:p>
            <a:endParaRPr lang="hu-HU" sz="3200" b="1" dirty="0" smtClean="0">
              <a:solidFill>
                <a:srgbClr val="C00000"/>
              </a:solidFill>
            </a:endParaRPr>
          </a:p>
          <a:p>
            <a:endParaRPr lang="hu-HU" sz="3200" b="1" dirty="0"/>
          </a:p>
          <a:p>
            <a:r>
              <a:rPr lang="hu-HU" sz="2400" b="1" dirty="0"/>
              <a:t>BÖ                Díj</a:t>
            </a:r>
            <a:endParaRPr lang="hu-HU" sz="2400" dirty="0"/>
          </a:p>
          <a:p>
            <a:r>
              <a:rPr lang="hu-HU" sz="2400" dirty="0"/>
              <a:t>100.000 Ft – 3.000 Ft</a:t>
            </a:r>
          </a:p>
          <a:p>
            <a:r>
              <a:rPr lang="hu-HU" sz="2400" dirty="0"/>
              <a:t>200.000 Ft – 5.000 </a:t>
            </a:r>
            <a:r>
              <a:rPr lang="hu-HU" sz="2400" dirty="0" smtClean="0"/>
              <a:t>Ft</a:t>
            </a:r>
            <a:endParaRPr lang="hu-HU" sz="2400" dirty="0"/>
          </a:p>
          <a:p>
            <a:r>
              <a:rPr lang="hu-HU" sz="2400" dirty="0"/>
              <a:t>300.000 Ft – 7.500 </a:t>
            </a:r>
            <a:r>
              <a:rPr lang="hu-HU" sz="2400" dirty="0" smtClean="0"/>
              <a:t>Ft</a:t>
            </a:r>
          </a:p>
          <a:p>
            <a:endParaRPr lang="hu-HU" sz="2400" dirty="0"/>
          </a:p>
          <a:p>
            <a:r>
              <a:rPr lang="hu-HU" sz="2400" dirty="0"/>
              <a:t>A kirakatszekrények tartalmukkal együtt biztosítottak. 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0453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43806" y="108118"/>
            <a:ext cx="86445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Épületek </a:t>
            </a:r>
            <a:r>
              <a:rPr lang="hu-HU" sz="3200" b="1" dirty="0">
                <a:solidFill>
                  <a:srgbClr val="C00000"/>
                </a:solidFill>
              </a:rPr>
              <a:t>építés-szerelés </a:t>
            </a:r>
            <a:r>
              <a:rPr lang="hu-HU" sz="3200" b="1" dirty="0" smtClean="0">
                <a:solidFill>
                  <a:srgbClr val="C00000"/>
                </a:solidFill>
              </a:rPr>
              <a:t>biztosítása</a:t>
            </a:r>
          </a:p>
          <a:p>
            <a:r>
              <a:rPr lang="hu-HU" sz="3200" b="1" dirty="0">
                <a:solidFill>
                  <a:srgbClr val="C00000"/>
                </a:solidFill>
              </a:rPr>
              <a:t>KF0704 </a:t>
            </a:r>
          </a:p>
          <a:p>
            <a:endParaRPr lang="hu-HU" sz="3200" b="1" dirty="0" smtClean="0">
              <a:solidFill>
                <a:srgbClr val="C00000"/>
              </a:solidFill>
            </a:endParaRPr>
          </a:p>
          <a:p>
            <a:endParaRPr lang="hu-HU" sz="3200" b="1" dirty="0"/>
          </a:p>
        </p:txBody>
      </p:sp>
      <p:sp>
        <p:nvSpPr>
          <p:cNvPr id="7" name="Téglalap 6"/>
          <p:cNvSpPr/>
          <p:nvPr/>
        </p:nvSpPr>
        <p:spPr>
          <a:xfrm>
            <a:off x="143807" y="1261863"/>
            <a:ext cx="90001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kiegészítő fedezet </a:t>
            </a:r>
            <a:r>
              <a:rPr lang="hu-HU" b="1" dirty="0"/>
              <a:t>csak 100.000.000 Ft alatti épületek </a:t>
            </a:r>
            <a:r>
              <a:rPr lang="hu-HU" dirty="0"/>
              <a:t>esetén köthető!</a:t>
            </a:r>
          </a:p>
          <a:p>
            <a:endParaRPr lang="hu-HU" dirty="0"/>
          </a:p>
          <a:p>
            <a:r>
              <a:rPr lang="hu-HU" dirty="0"/>
              <a:t>Az alábbi tevékenységek esetén </a:t>
            </a:r>
            <a:r>
              <a:rPr lang="hu-HU" u="sng" dirty="0"/>
              <a:t>nem választható </a:t>
            </a:r>
            <a:r>
              <a:rPr lang="hu-HU" dirty="0"/>
              <a:t>ez a fedezet:</a:t>
            </a:r>
          </a:p>
          <a:p>
            <a:r>
              <a:rPr lang="hu-HU" dirty="0"/>
              <a:t>83000	építőipari jellegű szolgáltatás</a:t>
            </a:r>
          </a:p>
          <a:p>
            <a:r>
              <a:rPr lang="hu-HU" dirty="0"/>
              <a:t>83010	acélszerkezet építés</a:t>
            </a:r>
          </a:p>
          <a:p>
            <a:r>
              <a:rPr lang="hu-HU" dirty="0"/>
              <a:t>83041	ács, állványozó</a:t>
            </a:r>
          </a:p>
          <a:p>
            <a:r>
              <a:rPr lang="hu-HU" dirty="0"/>
              <a:t>83020	bádogos</a:t>
            </a:r>
          </a:p>
          <a:p>
            <a:r>
              <a:rPr lang="hu-HU" dirty="0"/>
              <a:t>45320	építési és épületgépészeti szerelőipar</a:t>
            </a:r>
          </a:p>
          <a:p>
            <a:r>
              <a:rPr lang="hu-HU" dirty="0"/>
              <a:t>45310	építési szakipar</a:t>
            </a:r>
          </a:p>
          <a:p>
            <a:r>
              <a:rPr lang="hu-HU" dirty="0"/>
              <a:t>83030	építési vállalkozó</a:t>
            </a:r>
          </a:p>
          <a:p>
            <a:r>
              <a:rPr lang="hu-HU" dirty="0"/>
              <a:t>83035	építőipari bontás. romeltakarítás, földmunka</a:t>
            </a:r>
          </a:p>
          <a:p>
            <a:r>
              <a:rPr lang="hu-HU" dirty="0"/>
              <a:t>45100	</a:t>
            </a:r>
            <a:r>
              <a:rPr lang="hu-HU" dirty="0" err="1"/>
              <a:t>magasépítőipar</a:t>
            </a:r>
            <a:endParaRPr lang="hu-HU" dirty="0"/>
          </a:p>
          <a:p>
            <a:r>
              <a:rPr lang="hu-HU" dirty="0"/>
              <a:t>45200	mélyépítőipar (útépítés is)</a:t>
            </a:r>
          </a:p>
          <a:p>
            <a:r>
              <a:rPr lang="hu-HU" dirty="0"/>
              <a:t>83085	tetőfedés</a:t>
            </a:r>
          </a:p>
        </p:txBody>
      </p:sp>
    </p:spTree>
    <p:extLst>
      <p:ext uri="{BB962C8B-B14F-4D97-AF65-F5344CB8AC3E}">
        <p14:creationId xmlns:p14="http://schemas.microsoft.com/office/powerpoint/2010/main" val="46274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6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500" y="89585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Irodai e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lektronikus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berendezések</a:t>
            </a:r>
            <a:r>
              <a:rPr lang="de-DE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kiegészítő</a:t>
            </a:r>
            <a:r>
              <a:rPr lang="de-DE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biztosítása</a:t>
            </a:r>
            <a:endParaRPr lang="hu-HU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89966" y="1193697"/>
            <a:ext cx="77320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b="1" dirty="0" smtClean="0">
                <a:solidFill>
                  <a:srgbClr val="990000"/>
                </a:solidFill>
              </a:rPr>
              <a:t>Biztosított vagyontárgyak:</a:t>
            </a:r>
          </a:p>
          <a:p>
            <a:pPr marL="285750" indent="-285750" defTabSz="455613">
              <a:lnSpc>
                <a:spcPct val="150000"/>
              </a:lnSpc>
              <a:spcBef>
                <a:spcPct val="0"/>
              </a:spcBef>
              <a:buClr>
                <a:srgbClr val="333300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rgbClr val="000000"/>
                </a:solidFill>
                <a:cs typeface="Arial" panose="020B0604020202020204" pitchFamily="34" charset="0"/>
              </a:rPr>
              <a:t>Irodatechnikai berendezések;</a:t>
            </a:r>
          </a:p>
          <a:p>
            <a:pPr marL="285750" indent="-285750" defTabSz="455613">
              <a:lnSpc>
                <a:spcPct val="150000"/>
              </a:lnSpc>
              <a:spcBef>
                <a:spcPct val="0"/>
              </a:spcBef>
              <a:buClr>
                <a:srgbClr val="333300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rgbClr val="000000"/>
                </a:solidFill>
                <a:cs typeface="Arial" panose="020B0604020202020204" pitchFamily="34" charset="0"/>
              </a:rPr>
              <a:t>Távközlési berendezések;</a:t>
            </a:r>
          </a:p>
          <a:p>
            <a:pPr marL="285750" indent="-285750" defTabSz="455613">
              <a:lnSpc>
                <a:spcPct val="150000"/>
              </a:lnSpc>
              <a:spcBef>
                <a:spcPct val="0"/>
              </a:spcBef>
              <a:buClr>
                <a:srgbClr val="333300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rgbClr val="000000"/>
                </a:solidFill>
                <a:cs typeface="Arial" panose="020B0604020202020204" pitchFamily="34" charset="0"/>
              </a:rPr>
              <a:t>Híradástechnikai, szórakoztató</a:t>
            </a:r>
          </a:p>
          <a:p>
            <a:pPr marL="285750" indent="-285750" defTabSz="455613">
              <a:lnSpc>
                <a:spcPct val="150000"/>
              </a:lnSpc>
              <a:spcBef>
                <a:spcPct val="0"/>
              </a:spcBef>
              <a:buClr>
                <a:srgbClr val="333300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rgbClr val="000000"/>
                </a:solidFill>
                <a:cs typeface="Arial" panose="020B0604020202020204" pitchFamily="34" charset="0"/>
              </a:rPr>
              <a:t>elektronikai berendezések;</a:t>
            </a:r>
          </a:p>
          <a:p>
            <a:pPr marL="285750" indent="-285750" defTabSz="455613">
              <a:lnSpc>
                <a:spcPct val="150000"/>
              </a:lnSpc>
              <a:spcBef>
                <a:spcPct val="0"/>
              </a:spcBef>
              <a:buClr>
                <a:srgbClr val="333300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rgbClr val="000000"/>
                </a:solidFill>
                <a:cs typeface="Arial" panose="020B0604020202020204" pitchFamily="34" charset="0"/>
              </a:rPr>
              <a:t>Elektronikus adatfeldolgozók;</a:t>
            </a:r>
          </a:p>
          <a:p>
            <a:pPr marL="285750" indent="-285750" defTabSz="455613">
              <a:lnSpc>
                <a:spcPct val="150000"/>
              </a:lnSpc>
              <a:spcBef>
                <a:spcPct val="0"/>
              </a:spcBef>
              <a:buClr>
                <a:srgbClr val="333300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rgbClr val="FF0000"/>
                </a:solidFill>
                <a:cs typeface="Arial" panose="020B0604020202020204" pitchFamily="34" charset="0"/>
              </a:rPr>
              <a:t>Légkondicionálók;</a:t>
            </a:r>
          </a:p>
          <a:p>
            <a:pPr marL="285750" indent="-285750" defTabSz="455613">
              <a:lnSpc>
                <a:spcPct val="150000"/>
              </a:lnSpc>
              <a:spcBef>
                <a:spcPct val="0"/>
              </a:spcBef>
              <a:buClr>
                <a:srgbClr val="333300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rgbClr val="000000"/>
                </a:solidFill>
                <a:cs typeface="Arial" panose="020B0604020202020204" pitchFamily="34" charset="0"/>
              </a:rPr>
              <a:t>Pénztárgépek, kártyaleolvasó terminálok, vonalkód olvasók;</a:t>
            </a:r>
          </a:p>
          <a:p>
            <a:pPr marL="285750" indent="-285750" defTabSz="455613">
              <a:lnSpc>
                <a:spcPct val="150000"/>
              </a:lnSpc>
              <a:spcBef>
                <a:spcPct val="0"/>
              </a:spcBef>
              <a:buClr>
                <a:srgbClr val="333300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rgbClr val="000000"/>
                </a:solidFill>
                <a:cs typeface="Arial" panose="020B0604020202020204" pitchFamily="34" charset="0"/>
              </a:rPr>
              <a:t>Hordozható számítógépek.</a:t>
            </a:r>
          </a:p>
          <a:p>
            <a:endParaRPr lang="hu-HU" altLang="hu-HU" b="1" dirty="0" smtClean="0">
              <a:solidFill>
                <a:srgbClr val="990000"/>
              </a:solidFill>
            </a:endParaRPr>
          </a:p>
          <a:p>
            <a:endParaRPr lang="hu-HU" b="1" dirty="0">
              <a:solidFill>
                <a:srgbClr val="990000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</p:txBody>
      </p:sp>
      <p:cxnSp>
        <p:nvCxnSpPr>
          <p:cNvPr id="5" name="Egyenes összekötő 4"/>
          <p:cNvCxnSpPr/>
          <p:nvPr/>
        </p:nvCxnSpPr>
        <p:spPr>
          <a:xfrm>
            <a:off x="190500" y="177775"/>
            <a:ext cx="8378734" cy="47804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389967" y="177775"/>
            <a:ext cx="8487333" cy="4753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500" y="8958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lektronikus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berendezések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biztosítása</a:t>
            </a:r>
            <a:endParaRPr lang="hu-HU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0500" y="1115444"/>
            <a:ext cx="84582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prstClr val="black"/>
                </a:solidFill>
              </a:rPr>
              <a:t>Biztosítható vagyontárgyak </a:t>
            </a:r>
            <a:r>
              <a:rPr lang="hu-HU" sz="2000" b="1" dirty="0" smtClean="0">
                <a:solidFill>
                  <a:prstClr val="black"/>
                </a:solidFill>
              </a:rPr>
              <a:t>a </a:t>
            </a:r>
            <a:r>
              <a:rPr lang="hu-HU" sz="2000" b="1" dirty="0">
                <a:solidFill>
                  <a:prstClr val="black"/>
                </a:solidFill>
              </a:rPr>
              <a:t>kockázatviselés helyén,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a </a:t>
            </a:r>
            <a:r>
              <a:rPr lang="hu-HU" sz="2000" b="1" dirty="0">
                <a:solidFill>
                  <a:prstClr val="black"/>
                </a:solidFill>
              </a:rPr>
              <a:t>berendezés vagyoncsoportban </a:t>
            </a:r>
          </a:p>
          <a:p>
            <a:r>
              <a:rPr lang="hu-HU" sz="2000" b="1" dirty="0">
                <a:solidFill>
                  <a:prstClr val="black"/>
                </a:solidFill>
              </a:rPr>
              <a:t>tűzkárokra is </a:t>
            </a:r>
            <a:r>
              <a:rPr lang="hu-HU" sz="2000" b="1" dirty="0" smtClean="0">
                <a:solidFill>
                  <a:prstClr val="black"/>
                </a:solidFill>
              </a:rPr>
              <a:t>biztosított</a:t>
            </a:r>
            <a:endParaRPr lang="hu-HU" sz="2000" b="1" dirty="0">
              <a:solidFill>
                <a:prstClr val="black"/>
              </a:solidFill>
            </a:endParaRPr>
          </a:p>
          <a:p>
            <a:endParaRPr lang="hu-HU" sz="2000" dirty="0" smtClean="0">
              <a:solidFill>
                <a:prstClr val="black"/>
              </a:solidFill>
            </a:endParaRPr>
          </a:p>
          <a:p>
            <a:r>
              <a:rPr lang="hu-HU" sz="2000" dirty="0" smtClean="0"/>
              <a:t>1. Irodai </a:t>
            </a:r>
            <a:r>
              <a:rPr lang="hu-HU" sz="2000" dirty="0"/>
              <a:t>elektronikus </a:t>
            </a:r>
            <a:r>
              <a:rPr lang="hu-HU" sz="2000" dirty="0" smtClean="0"/>
              <a:t>berendezések</a:t>
            </a:r>
            <a:endParaRPr lang="hu-HU" sz="2000" dirty="0" smtClean="0">
              <a:solidFill>
                <a:prstClr val="black"/>
              </a:solidFill>
            </a:endParaRPr>
          </a:p>
          <a:p>
            <a:r>
              <a:rPr lang="hu-HU" sz="2000" dirty="0" smtClean="0"/>
              <a:t>2. Épület </a:t>
            </a:r>
            <a:r>
              <a:rPr lang="hu-HU" sz="2000" dirty="0"/>
              <a:t>gépészeti berendezések</a:t>
            </a:r>
          </a:p>
          <a:p>
            <a:pPr marL="342900" indent="-342900">
              <a:buAutoNum type="arabicPeriod"/>
            </a:pPr>
            <a:endParaRPr lang="hu-HU" sz="2000" dirty="0"/>
          </a:p>
          <a:p>
            <a:r>
              <a:rPr lang="hu-HU" sz="2000" dirty="0" smtClean="0"/>
              <a:t>Max. BÖ: </a:t>
            </a:r>
            <a:r>
              <a:rPr lang="hu-HU" sz="2000" dirty="0">
                <a:solidFill>
                  <a:srgbClr val="C00000"/>
                </a:solidFill>
              </a:rPr>
              <a:t>50 millió Ft</a:t>
            </a:r>
            <a:r>
              <a:rPr lang="hu-HU" sz="2000" dirty="0"/>
              <a:t> </a:t>
            </a:r>
            <a:r>
              <a:rPr lang="hu-HU" sz="2000" dirty="0" smtClean="0"/>
              <a:t>az </a:t>
            </a:r>
            <a:r>
              <a:rPr lang="hu-HU" sz="2000" dirty="0"/>
              <a:t>összes telephelyen </a:t>
            </a:r>
            <a:r>
              <a:rPr lang="hu-HU" sz="2000" dirty="0" smtClean="0"/>
              <a:t>együttesen </a:t>
            </a:r>
          </a:p>
          <a:p>
            <a:r>
              <a:rPr lang="hu-HU" sz="2000" dirty="0" smtClean="0"/>
              <a:t>de csak </a:t>
            </a:r>
            <a:r>
              <a:rPr lang="hu-HU" sz="2000" dirty="0"/>
              <a:t>a tűzbiztosítás </a:t>
            </a:r>
            <a:r>
              <a:rPr lang="hu-HU" sz="2000" dirty="0" err="1"/>
              <a:t>almódozatban</a:t>
            </a:r>
            <a:r>
              <a:rPr lang="hu-HU" sz="2000" dirty="0"/>
              <a:t> felvett </a:t>
            </a:r>
            <a:r>
              <a:rPr lang="hu-HU" sz="2000" dirty="0" smtClean="0"/>
              <a:t>„</a:t>
            </a:r>
            <a:r>
              <a:rPr lang="hu-HU" sz="2000" dirty="0"/>
              <a:t>berendezés” vagyoncsoport teljes biztosítási összegéig.</a:t>
            </a:r>
            <a:endParaRPr lang="hu-HU" sz="2000" dirty="0" smtClean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0671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500" y="8958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lektronikus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berendezések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biztosítása</a:t>
            </a:r>
            <a:endParaRPr lang="hu-HU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0500" y="1052379"/>
            <a:ext cx="8953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Biztosítható vagyontárgyak:</a:t>
            </a:r>
          </a:p>
          <a:p>
            <a:r>
              <a:rPr lang="hu-HU" b="1" dirty="0" smtClean="0">
                <a:solidFill>
                  <a:prstClr val="black"/>
                </a:solidFill>
              </a:rPr>
              <a:t>1. Irodai </a:t>
            </a:r>
            <a:r>
              <a:rPr lang="hu-HU" b="1" dirty="0">
                <a:solidFill>
                  <a:prstClr val="black"/>
                </a:solidFill>
              </a:rPr>
              <a:t>elektronikus berendezések</a:t>
            </a:r>
            <a:endParaRPr lang="hu-HU" dirty="0">
              <a:solidFill>
                <a:prstClr val="black"/>
              </a:solidFill>
            </a:endParaRPr>
          </a:p>
          <a:p>
            <a:r>
              <a:rPr lang="hu-HU" dirty="0">
                <a:solidFill>
                  <a:prstClr val="black"/>
                </a:solidFill>
              </a:rPr>
              <a:t> </a:t>
            </a:r>
          </a:p>
          <a:p>
            <a:r>
              <a:rPr lang="hu-HU" b="1" dirty="0" smtClean="0">
                <a:solidFill>
                  <a:prstClr val="black"/>
                </a:solidFill>
              </a:rPr>
              <a:t>A biztosítani </a:t>
            </a:r>
            <a:r>
              <a:rPr lang="hu-HU" b="1" dirty="0">
                <a:solidFill>
                  <a:prstClr val="black"/>
                </a:solidFill>
              </a:rPr>
              <a:t>kívánt berendezés új értéke </a:t>
            </a:r>
            <a:r>
              <a:rPr lang="hu-HU" b="1" dirty="0" smtClean="0">
                <a:solidFill>
                  <a:prstClr val="black"/>
                </a:solidFill>
              </a:rPr>
              <a:t>az </a:t>
            </a:r>
            <a:r>
              <a:rPr lang="hu-HU" b="1" dirty="0">
                <a:solidFill>
                  <a:srgbClr val="C00000"/>
                </a:solidFill>
              </a:rPr>
              <a:t>500.000 Ft-ot </a:t>
            </a:r>
            <a:r>
              <a:rPr lang="hu-HU" b="1" dirty="0">
                <a:solidFill>
                  <a:prstClr val="black"/>
                </a:solidFill>
              </a:rPr>
              <a:t>nem haladja meg, </a:t>
            </a:r>
          </a:p>
          <a:p>
            <a:r>
              <a:rPr lang="hu-HU" dirty="0" smtClean="0">
                <a:solidFill>
                  <a:prstClr val="black"/>
                </a:solidFill>
              </a:rPr>
              <a:t>irodatechnikai </a:t>
            </a:r>
            <a:r>
              <a:rPr lang="hu-HU" dirty="0">
                <a:solidFill>
                  <a:prstClr val="black"/>
                </a:solidFill>
              </a:rPr>
              <a:t>berendezések: asztali számológépek, fénymásolók, </a:t>
            </a:r>
            <a:endParaRPr lang="hu-HU" dirty="0" smtClean="0">
              <a:solidFill>
                <a:prstClr val="black"/>
              </a:solidFill>
            </a:endParaRPr>
          </a:p>
          <a:p>
            <a:r>
              <a:rPr lang="hu-HU" dirty="0" smtClean="0">
                <a:solidFill>
                  <a:prstClr val="black"/>
                </a:solidFill>
              </a:rPr>
              <a:t>írásvetítők</a:t>
            </a:r>
            <a:r>
              <a:rPr lang="hu-HU" dirty="0">
                <a:solidFill>
                  <a:prstClr val="black"/>
                </a:solidFill>
              </a:rPr>
              <a:t>, </a:t>
            </a:r>
            <a:r>
              <a:rPr lang="hu-HU" dirty="0" smtClean="0">
                <a:solidFill>
                  <a:prstClr val="black"/>
                </a:solidFill>
              </a:rPr>
              <a:t>projektorok…, távközlési berendezések…</a:t>
            </a:r>
          </a:p>
          <a:p>
            <a:r>
              <a:rPr lang="hu-HU" dirty="0" smtClean="0">
                <a:solidFill>
                  <a:prstClr val="black"/>
                </a:solidFill>
              </a:rPr>
              <a:t>híradástechnikai</a:t>
            </a:r>
            <a:r>
              <a:rPr lang="hu-HU" dirty="0">
                <a:solidFill>
                  <a:prstClr val="black"/>
                </a:solidFill>
              </a:rPr>
              <a:t>, szórakoztató elektronikai </a:t>
            </a:r>
            <a:r>
              <a:rPr lang="hu-HU" dirty="0" smtClean="0">
                <a:solidFill>
                  <a:prstClr val="black"/>
                </a:solidFill>
              </a:rPr>
              <a:t>berendezések…</a:t>
            </a:r>
          </a:p>
          <a:p>
            <a:r>
              <a:rPr lang="hu-HU" dirty="0" smtClean="0">
                <a:solidFill>
                  <a:prstClr val="black"/>
                </a:solidFill>
              </a:rPr>
              <a:t>Számítógépek, hordozható </a:t>
            </a:r>
            <a:r>
              <a:rPr lang="hu-HU" dirty="0">
                <a:solidFill>
                  <a:prstClr val="black"/>
                </a:solidFill>
              </a:rPr>
              <a:t>berendezéseket is </a:t>
            </a:r>
            <a:endParaRPr lang="hu-HU" dirty="0" smtClean="0">
              <a:solidFill>
                <a:prstClr val="black"/>
              </a:solidFill>
            </a:endParaRPr>
          </a:p>
          <a:p>
            <a:r>
              <a:rPr lang="hu-HU" b="1" dirty="0" smtClean="0">
                <a:solidFill>
                  <a:prstClr val="black"/>
                </a:solidFill>
              </a:rPr>
              <a:t>(</a:t>
            </a:r>
            <a:r>
              <a:rPr lang="hu-HU" b="1" dirty="0">
                <a:solidFill>
                  <a:prstClr val="black"/>
                </a:solidFill>
              </a:rPr>
              <a:t>kivéve a táblagépeket (</a:t>
            </a:r>
            <a:r>
              <a:rPr lang="hu-HU" b="1" dirty="0" err="1">
                <a:solidFill>
                  <a:prstClr val="black"/>
                </a:solidFill>
              </a:rPr>
              <a:t>tablet</a:t>
            </a:r>
            <a:r>
              <a:rPr lang="hu-HU" b="1" dirty="0">
                <a:solidFill>
                  <a:prstClr val="black"/>
                </a:solidFill>
              </a:rPr>
              <a:t>) és a GPS </a:t>
            </a:r>
            <a:r>
              <a:rPr lang="hu-HU" b="1" dirty="0" smtClean="0">
                <a:solidFill>
                  <a:prstClr val="black"/>
                </a:solidFill>
              </a:rPr>
              <a:t>készülékeket…)</a:t>
            </a:r>
          </a:p>
          <a:p>
            <a:r>
              <a:rPr lang="hu-HU" dirty="0" smtClean="0">
                <a:solidFill>
                  <a:prstClr val="black"/>
                </a:solidFill>
              </a:rPr>
              <a:t>pénztárgépek</a:t>
            </a:r>
            <a:r>
              <a:rPr lang="hu-HU" dirty="0">
                <a:solidFill>
                  <a:prstClr val="black"/>
                </a:solidFill>
              </a:rPr>
              <a:t>, kártyaleolvasó terminálok, vonalkód olvasók</a:t>
            </a:r>
            <a:r>
              <a:rPr lang="hu-HU" dirty="0" smtClean="0">
                <a:solidFill>
                  <a:prstClr val="black"/>
                </a:solidFill>
              </a:rPr>
              <a:t>.</a:t>
            </a:r>
          </a:p>
          <a:p>
            <a:endParaRPr lang="hu-HU" dirty="0">
              <a:solidFill>
                <a:prstClr val="black"/>
              </a:solidFill>
            </a:endParaRPr>
          </a:p>
          <a:p>
            <a:r>
              <a:rPr lang="hu-HU" dirty="0" smtClean="0">
                <a:solidFill>
                  <a:srgbClr val="FF0000"/>
                </a:solidFill>
              </a:rPr>
              <a:t>A hordozható berendezések területi hatálya Magyarország!</a:t>
            </a:r>
            <a:endParaRPr lang="hu-HU" dirty="0">
              <a:solidFill>
                <a:srgbClr val="FF0000"/>
              </a:solidFill>
            </a:endParaRPr>
          </a:p>
          <a:p>
            <a:r>
              <a:rPr lang="hu-HU" dirty="0">
                <a:solidFill>
                  <a:prstClr val="black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87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500" y="8958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lektronikus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berendezések</a:t>
            </a:r>
            <a:r>
              <a:rPr lang="de-DE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biztosítása</a:t>
            </a:r>
            <a:endParaRPr lang="hu-HU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0500" y="912803"/>
            <a:ext cx="904239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prstClr val="black"/>
                </a:solidFill>
              </a:rPr>
              <a:t>Biztosítható vagyontárgyak:</a:t>
            </a:r>
          </a:p>
          <a:p>
            <a:r>
              <a:rPr lang="hu-HU" sz="2000" b="1" dirty="0" smtClean="0">
                <a:solidFill>
                  <a:prstClr val="black"/>
                </a:solidFill>
              </a:rPr>
              <a:t>2. Épületgépészeti </a:t>
            </a:r>
            <a:r>
              <a:rPr lang="hu-HU" sz="2000" b="1" dirty="0">
                <a:solidFill>
                  <a:prstClr val="black"/>
                </a:solidFill>
              </a:rPr>
              <a:t>berendezések</a:t>
            </a:r>
            <a:endParaRPr lang="hu-HU" sz="2000" dirty="0">
              <a:solidFill>
                <a:prstClr val="black"/>
              </a:solidFill>
            </a:endParaRPr>
          </a:p>
          <a:p>
            <a:r>
              <a:rPr lang="hu-HU" sz="2000" b="1" dirty="0">
                <a:solidFill>
                  <a:prstClr val="black"/>
                </a:solidFill>
              </a:rPr>
              <a:t> </a:t>
            </a:r>
          </a:p>
          <a:p>
            <a:r>
              <a:rPr lang="hu-HU" sz="2000" b="1" dirty="0" smtClean="0">
                <a:solidFill>
                  <a:prstClr val="black"/>
                </a:solidFill>
              </a:rPr>
              <a:t>A berendezés </a:t>
            </a:r>
            <a:r>
              <a:rPr lang="hu-HU" sz="2000" b="1" dirty="0">
                <a:solidFill>
                  <a:prstClr val="black"/>
                </a:solidFill>
              </a:rPr>
              <a:t>új értéke </a:t>
            </a:r>
            <a:r>
              <a:rPr lang="hu-HU" sz="2000" b="1" dirty="0" smtClean="0">
                <a:solidFill>
                  <a:prstClr val="black"/>
                </a:solidFill>
              </a:rPr>
              <a:t>az </a:t>
            </a:r>
            <a:r>
              <a:rPr lang="hu-HU" sz="2000" b="1" dirty="0">
                <a:solidFill>
                  <a:srgbClr val="C00000"/>
                </a:solidFill>
              </a:rPr>
              <a:t>5.000.000 Ft-ot </a:t>
            </a:r>
            <a:r>
              <a:rPr lang="hu-HU" sz="2000" b="1" dirty="0">
                <a:solidFill>
                  <a:prstClr val="black"/>
                </a:solidFill>
              </a:rPr>
              <a:t>nem </a:t>
            </a:r>
            <a:r>
              <a:rPr lang="hu-HU" sz="2000" b="1" dirty="0" smtClean="0">
                <a:solidFill>
                  <a:prstClr val="black"/>
                </a:solidFill>
              </a:rPr>
              <a:t>haladhatja </a:t>
            </a:r>
            <a:r>
              <a:rPr lang="hu-HU" sz="2000" b="1" dirty="0">
                <a:solidFill>
                  <a:prstClr val="black"/>
                </a:solidFill>
              </a:rPr>
              <a:t>meg,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valamint </a:t>
            </a:r>
            <a:r>
              <a:rPr lang="hu-HU" sz="2000" b="1" dirty="0">
                <a:solidFill>
                  <a:prstClr val="black"/>
                </a:solidFill>
              </a:rPr>
              <a:t>a kockázatviselés helyén, az épület vagyoncsoportban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tűzkárokra </a:t>
            </a:r>
            <a:r>
              <a:rPr lang="hu-HU" sz="2000" b="1" dirty="0">
                <a:solidFill>
                  <a:prstClr val="black"/>
                </a:solidFill>
              </a:rPr>
              <a:t>is biztosított.</a:t>
            </a:r>
            <a:endParaRPr lang="hu-HU" sz="2000" dirty="0">
              <a:solidFill>
                <a:prstClr val="black"/>
              </a:solidFill>
            </a:endParaRPr>
          </a:p>
          <a:p>
            <a:r>
              <a:rPr lang="hu-HU" sz="2000" dirty="0">
                <a:solidFill>
                  <a:prstClr val="black"/>
                </a:solidFill>
              </a:rPr>
              <a:t> </a:t>
            </a:r>
          </a:p>
          <a:p>
            <a:r>
              <a:rPr lang="hu-HU" sz="2000" dirty="0" smtClean="0">
                <a:solidFill>
                  <a:prstClr val="black"/>
                </a:solidFill>
              </a:rPr>
              <a:t>beépített </a:t>
            </a:r>
            <a:r>
              <a:rPr lang="hu-HU" sz="2000" dirty="0">
                <a:solidFill>
                  <a:prstClr val="black"/>
                </a:solidFill>
              </a:rPr>
              <a:t>fűtőkészülékek </a:t>
            </a:r>
            <a:r>
              <a:rPr lang="hu-HU" sz="2000" b="1" dirty="0">
                <a:solidFill>
                  <a:prstClr val="black"/>
                </a:solidFill>
              </a:rPr>
              <a:t>(kivéve napelem, napkollektor</a:t>
            </a:r>
            <a:r>
              <a:rPr lang="hu-HU" sz="2000" b="1" dirty="0" smtClean="0">
                <a:solidFill>
                  <a:prstClr val="black"/>
                </a:solidFill>
              </a:rPr>
              <a:t>)</a:t>
            </a:r>
            <a:r>
              <a:rPr lang="hu-HU" sz="2000" dirty="0" smtClean="0">
                <a:solidFill>
                  <a:prstClr val="black"/>
                </a:solidFill>
              </a:rPr>
              <a:t>;</a:t>
            </a:r>
          </a:p>
          <a:p>
            <a:r>
              <a:rPr lang="hu-HU" sz="2000" dirty="0" smtClean="0">
                <a:solidFill>
                  <a:srgbClr val="FF0000"/>
                </a:solidFill>
              </a:rPr>
              <a:t>beépített </a:t>
            </a:r>
            <a:r>
              <a:rPr lang="hu-HU" sz="2000" dirty="0">
                <a:solidFill>
                  <a:srgbClr val="FF0000"/>
                </a:solidFill>
              </a:rPr>
              <a:t>légkondicionáló </a:t>
            </a:r>
            <a:r>
              <a:rPr lang="hu-HU" sz="2000" dirty="0" smtClean="0">
                <a:solidFill>
                  <a:srgbClr val="FF0000"/>
                </a:solidFill>
              </a:rPr>
              <a:t>berendezések</a:t>
            </a:r>
            <a:r>
              <a:rPr lang="hu-HU" sz="2000" dirty="0" smtClean="0">
                <a:solidFill>
                  <a:prstClr val="black"/>
                </a:solidFill>
              </a:rPr>
              <a:t>;</a:t>
            </a:r>
          </a:p>
          <a:p>
            <a:r>
              <a:rPr lang="hu-HU" sz="2000" dirty="0" smtClean="0">
                <a:solidFill>
                  <a:prstClr val="black"/>
                </a:solidFill>
              </a:rPr>
              <a:t>beépített </a:t>
            </a:r>
            <a:r>
              <a:rPr lang="hu-HU" sz="2000" dirty="0">
                <a:solidFill>
                  <a:prstClr val="black"/>
                </a:solidFill>
              </a:rPr>
              <a:t>szellőző </a:t>
            </a:r>
            <a:r>
              <a:rPr lang="hu-HU" sz="2000" dirty="0" smtClean="0">
                <a:solidFill>
                  <a:prstClr val="black"/>
                </a:solidFill>
              </a:rPr>
              <a:t>berendezések;</a:t>
            </a:r>
          </a:p>
          <a:p>
            <a:r>
              <a:rPr lang="hu-HU" sz="2000" dirty="0" smtClean="0">
                <a:solidFill>
                  <a:prstClr val="black"/>
                </a:solidFill>
              </a:rPr>
              <a:t>biztonságtechnikai </a:t>
            </a:r>
            <a:r>
              <a:rPr lang="hu-HU" sz="2000" dirty="0">
                <a:solidFill>
                  <a:prstClr val="black"/>
                </a:solidFill>
              </a:rPr>
              <a:t>berendezések, elektronikai behatolás jelző-, </a:t>
            </a:r>
            <a:endParaRPr lang="hu-HU" sz="2000" dirty="0" smtClean="0">
              <a:solidFill>
                <a:prstClr val="black"/>
              </a:solidFill>
            </a:endParaRPr>
          </a:p>
          <a:p>
            <a:r>
              <a:rPr lang="hu-HU" sz="2000" dirty="0" smtClean="0">
                <a:solidFill>
                  <a:prstClr val="black"/>
                </a:solidFill>
              </a:rPr>
              <a:t>video </a:t>
            </a:r>
            <a:r>
              <a:rPr lang="hu-HU" sz="2000" dirty="0">
                <a:solidFill>
                  <a:prstClr val="black"/>
                </a:solidFill>
              </a:rPr>
              <a:t>megfigyelő és rögzítő rend- szerek, tűzjelző </a:t>
            </a:r>
            <a:r>
              <a:rPr lang="hu-HU" sz="2000" dirty="0" smtClean="0">
                <a:solidFill>
                  <a:prstClr val="black"/>
                </a:solidFill>
              </a:rPr>
              <a:t>rendszerek</a:t>
            </a:r>
            <a:endParaRPr lang="hu-HU" sz="2000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endParaRPr lang="hu-HU" sz="2000" dirty="0">
              <a:solidFill>
                <a:prstClr val="black"/>
              </a:solidFill>
            </a:endParaRPr>
          </a:p>
          <a:p>
            <a:endParaRPr lang="hu-HU" sz="2000" dirty="0" smtClean="0">
              <a:solidFill>
                <a:prstClr val="black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500" y="8958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lektronikus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berendezések</a:t>
            </a:r>
            <a:r>
              <a:rPr lang="de-DE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biztosítása</a:t>
            </a:r>
            <a:endParaRPr lang="hu-HU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0500" y="1039244"/>
            <a:ext cx="8145178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prstClr val="black"/>
                </a:solidFill>
              </a:rPr>
              <a:t>Biztosítási események:</a:t>
            </a:r>
          </a:p>
          <a:p>
            <a:r>
              <a:rPr lang="hu-HU" sz="2000" dirty="0">
                <a:solidFill>
                  <a:prstClr val="black"/>
                </a:solidFill>
              </a:rPr>
              <a:t>E</a:t>
            </a:r>
            <a:r>
              <a:rPr lang="hu-HU" sz="2000" dirty="0" smtClean="0"/>
              <a:t>lőre </a:t>
            </a:r>
            <a:r>
              <a:rPr lang="hu-HU" sz="2000" dirty="0"/>
              <a:t>nem látható, hirtelen bekövetkező és nem szándékosan okozott </a:t>
            </a:r>
            <a:endParaRPr lang="hu-HU" sz="2000" dirty="0" smtClean="0"/>
          </a:p>
          <a:p>
            <a:r>
              <a:rPr lang="hu-HU" sz="2000" dirty="0" smtClean="0"/>
              <a:t>sérülések vagy </a:t>
            </a:r>
            <a:r>
              <a:rPr lang="hu-HU" sz="2000" dirty="0"/>
              <a:t>megsemmisülés okozta azon </a:t>
            </a:r>
            <a:r>
              <a:rPr lang="hu-HU" sz="2000" dirty="0" smtClean="0"/>
              <a:t>károkat, </a:t>
            </a:r>
          </a:p>
          <a:p>
            <a:r>
              <a:rPr lang="hu-HU" sz="2000" dirty="0" smtClean="0"/>
              <a:t>melyek </a:t>
            </a:r>
            <a:r>
              <a:rPr lang="hu-HU" sz="2000" dirty="0"/>
              <a:t>a következő okok miatt keletkeztek:</a:t>
            </a:r>
          </a:p>
          <a:p>
            <a:r>
              <a:rPr lang="hu-HU" sz="200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elektromos </a:t>
            </a:r>
            <a:r>
              <a:rPr lang="hu-HU" sz="2000" dirty="0"/>
              <a:t>energia közvetlen hatásai, mint rövidzárlat, </a:t>
            </a:r>
            <a:endParaRPr lang="hu-H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földzárlat</a:t>
            </a:r>
            <a:r>
              <a:rPr lang="hu-HU" sz="2000" dirty="0"/>
              <a:t>, átívelés, átütés, áramerősség </a:t>
            </a:r>
            <a:r>
              <a:rPr lang="hu-HU" sz="2000" dirty="0" smtClean="0"/>
              <a:t>túlzott </a:t>
            </a:r>
            <a:r>
              <a:rPr lang="hu-HU" sz="2000" dirty="0"/>
              <a:t>megnövekedése, </a:t>
            </a:r>
            <a:endParaRPr lang="hu-H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kezelési </a:t>
            </a:r>
            <a:r>
              <a:rPr lang="hu-HU" sz="2000" dirty="0"/>
              <a:t>hiba, figyelmetlenség, enyhe fokú gondatlanság;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külső </a:t>
            </a:r>
            <a:r>
              <a:rPr lang="hu-HU" sz="2000" dirty="0"/>
              <a:t>események mechanikus hatásai (pl. leesés, lökés, ütközés);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összeroppanás </a:t>
            </a:r>
            <a:r>
              <a:rPr lang="hu-HU" sz="2000" dirty="0"/>
              <a:t>(</a:t>
            </a:r>
            <a:r>
              <a:rPr lang="hu-HU" sz="2000" dirty="0" err="1"/>
              <a:t>implózió</a:t>
            </a:r>
            <a:r>
              <a:rPr lang="hu-HU" sz="2000" dirty="0"/>
              <a:t>) vagy a nyomáshiány egyéb hatása</a:t>
            </a:r>
            <a:r>
              <a:rPr lang="hu-HU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üvegtörés</a:t>
            </a:r>
            <a:r>
              <a:rPr lang="hu-HU" sz="2000" dirty="0"/>
              <a:t>.</a:t>
            </a:r>
          </a:p>
          <a:p>
            <a:endParaRPr lang="hu-HU" dirty="0" smtClean="0">
              <a:solidFill>
                <a:prstClr val="black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500" y="8958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lektronikus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berendezések</a:t>
            </a:r>
            <a:r>
              <a:rPr lang="de-DE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biztosítása</a:t>
            </a:r>
            <a:endParaRPr lang="hu-HU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0500" y="1108615"/>
            <a:ext cx="8840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</a:rPr>
              <a:t>Elektronikus berendezések biztosítása </a:t>
            </a:r>
            <a:r>
              <a:rPr lang="hu-HU" b="1" dirty="0" err="1" smtClean="0">
                <a:latin typeface="Arial" panose="020B0604020202020204" pitchFamily="34" charset="0"/>
              </a:rPr>
              <a:t>Almódozat</a:t>
            </a:r>
            <a:endParaRPr lang="hu-HU" b="1" dirty="0" smtClean="0">
              <a:latin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</a:rPr>
              <a:t>Kiegészítő </a:t>
            </a:r>
            <a:r>
              <a:rPr lang="hu-HU" b="1" dirty="0">
                <a:latin typeface="Arial" panose="020B0604020202020204" pitchFamily="34" charset="0"/>
              </a:rPr>
              <a:t>fedezet</a:t>
            </a:r>
            <a:r>
              <a:rPr lang="hu-HU" dirty="0">
                <a:latin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</a:rPr>
              <a:t>Szoftver és adatvesztés biztosítás</a:t>
            </a:r>
          </a:p>
          <a:p>
            <a:r>
              <a:rPr lang="hu-HU" dirty="0">
                <a:latin typeface="Arial" panose="020B0604020202020204" pitchFamily="34" charset="0"/>
              </a:rPr>
              <a:t>A szoftver és adatvesztés biztosítás esetén az önrész mindig 0%, de minimum 50eFt</a:t>
            </a:r>
            <a:endParaRPr lang="hu-HU" dirty="0">
              <a:solidFill>
                <a:prstClr val="black"/>
              </a:solidFill>
            </a:endParaRP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9826"/>
              </p:ext>
            </p:extLst>
          </p:nvPr>
        </p:nvGraphicFramePr>
        <p:xfrm>
          <a:off x="1028700" y="2743199"/>
          <a:ext cx="6419850" cy="2298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9925"/>
                <a:gridCol w="3209925"/>
              </a:tblGrid>
              <a:tr h="68278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Szoftver és adatvesztés biztosítási díjak fix 50 </a:t>
                      </a:r>
                      <a:r>
                        <a:rPr lang="hu-HU" sz="2000" dirty="0" err="1">
                          <a:effectLst/>
                        </a:rPr>
                        <a:t>eFt</a:t>
                      </a:r>
                      <a:r>
                        <a:rPr lang="hu-HU" sz="2000" dirty="0">
                          <a:effectLst/>
                        </a:rPr>
                        <a:t> önrész mellett</a:t>
                      </a:r>
                      <a:endParaRPr lang="hu-H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4039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Biztosítási összeg*</a:t>
                      </a:r>
                      <a:endParaRPr lang="hu-H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díj</a:t>
                      </a:r>
                      <a:endParaRPr lang="hu-H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39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250 </a:t>
                      </a:r>
                      <a:r>
                        <a:rPr lang="hu-HU" sz="2000" dirty="0" err="1">
                          <a:effectLst/>
                        </a:rPr>
                        <a:t>eFt</a:t>
                      </a:r>
                      <a:endParaRPr lang="hu-H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5.000 Ft</a:t>
                      </a:r>
                      <a:endParaRPr lang="hu-H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39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500 </a:t>
                      </a:r>
                      <a:r>
                        <a:rPr lang="hu-HU" sz="2000" dirty="0" err="1">
                          <a:effectLst/>
                        </a:rPr>
                        <a:t>eFt</a:t>
                      </a:r>
                      <a:endParaRPr lang="hu-H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10.000 Ft</a:t>
                      </a:r>
                      <a:endParaRPr lang="hu-H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39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750 </a:t>
                      </a:r>
                      <a:r>
                        <a:rPr lang="hu-HU" sz="2000" dirty="0" err="1">
                          <a:effectLst/>
                        </a:rPr>
                        <a:t>eFt</a:t>
                      </a:r>
                      <a:endParaRPr lang="hu-H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15.000 Ft</a:t>
                      </a:r>
                      <a:endParaRPr lang="hu-H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9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500" y="8958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lektronikus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berendezések</a:t>
            </a:r>
            <a:r>
              <a:rPr lang="de-DE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biztosítása</a:t>
            </a:r>
            <a:endParaRPr lang="hu-HU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0500" y="934449"/>
            <a:ext cx="831843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KF2101</a:t>
            </a:r>
            <a:r>
              <a:rPr lang="hu-HU" b="1" dirty="0">
                <a:solidFill>
                  <a:prstClr val="black"/>
                </a:solidFill>
              </a:rPr>
              <a:t> – Szoftver és adatvesztés </a:t>
            </a:r>
            <a:r>
              <a:rPr lang="hu-HU" b="1" dirty="0" smtClean="0">
                <a:solidFill>
                  <a:prstClr val="black"/>
                </a:solidFill>
              </a:rPr>
              <a:t>biztosítás</a:t>
            </a:r>
          </a:p>
          <a:p>
            <a:r>
              <a:rPr lang="hu-HU" dirty="0" smtClean="0">
                <a:solidFill>
                  <a:prstClr val="black"/>
                </a:solidFill>
              </a:rPr>
              <a:t>A jogszerűen </a:t>
            </a:r>
            <a:r>
              <a:rPr lang="hu-HU" dirty="0">
                <a:solidFill>
                  <a:prstClr val="black"/>
                </a:solidFill>
              </a:rPr>
              <a:t>kezelt, feldolgozott adatállományok, jogszerűen beszerzett, </a:t>
            </a:r>
            <a:endParaRPr lang="hu-HU" dirty="0" smtClean="0">
              <a:solidFill>
                <a:prstClr val="black"/>
              </a:solidFill>
            </a:endParaRPr>
          </a:p>
          <a:p>
            <a:r>
              <a:rPr lang="hu-HU" dirty="0" smtClean="0">
                <a:solidFill>
                  <a:prstClr val="black"/>
                </a:solidFill>
              </a:rPr>
              <a:t>telepített </a:t>
            </a:r>
            <a:r>
              <a:rPr lang="hu-HU" dirty="0">
                <a:solidFill>
                  <a:prstClr val="black"/>
                </a:solidFill>
              </a:rPr>
              <a:t>és használt programok, előre nem látható, </a:t>
            </a:r>
            <a:endParaRPr lang="hu-HU" dirty="0" smtClean="0">
              <a:solidFill>
                <a:prstClr val="black"/>
              </a:solidFill>
            </a:endParaRPr>
          </a:p>
          <a:p>
            <a:r>
              <a:rPr lang="hu-HU" dirty="0" smtClean="0">
                <a:solidFill>
                  <a:prstClr val="black"/>
                </a:solidFill>
              </a:rPr>
              <a:t>hirtelen </a:t>
            </a:r>
            <a:r>
              <a:rPr lang="hu-HU" dirty="0">
                <a:solidFill>
                  <a:prstClr val="black"/>
                </a:solidFill>
              </a:rPr>
              <a:t>bekövetkező megsemmisülése, torzulása következtében fellépő </a:t>
            </a:r>
            <a:endParaRPr lang="hu-HU" dirty="0" smtClean="0">
              <a:solidFill>
                <a:prstClr val="black"/>
              </a:solidFill>
            </a:endParaRPr>
          </a:p>
          <a:p>
            <a:r>
              <a:rPr lang="hu-HU" dirty="0" smtClean="0">
                <a:solidFill>
                  <a:prstClr val="black"/>
                </a:solidFill>
              </a:rPr>
              <a:t>károkat </a:t>
            </a:r>
            <a:r>
              <a:rPr lang="hu-HU" dirty="0">
                <a:solidFill>
                  <a:prstClr val="black"/>
                </a:solidFill>
              </a:rPr>
              <a:t>téríti meg, melyek a következő okok miatt keletkeztek</a:t>
            </a:r>
            <a:r>
              <a:rPr lang="hu-HU" dirty="0" smtClean="0">
                <a:solidFill>
                  <a:prstClr val="black"/>
                </a:solidFill>
              </a:rPr>
              <a:t>:</a:t>
            </a:r>
          </a:p>
          <a:p>
            <a:endParaRPr lang="hu-HU" dirty="0">
              <a:solidFill>
                <a:prstClr val="black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</a:rPr>
              <a:t>a biztosított adathordozó fizikai sérülése, megsemmisülése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</a:rPr>
              <a:t>áramellátás hibája, feszültségingadozás, túlfeszültség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</a:rPr>
              <a:t>számítógépes rendszert érintő rosszindulatú tevékenység (hackertámadás)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</a:rPr>
              <a:t>rosszindulatú (kártevő) számítógépes </a:t>
            </a:r>
            <a:r>
              <a:rPr lang="hu-HU" dirty="0" smtClean="0">
                <a:solidFill>
                  <a:prstClr val="black"/>
                </a:solidFill>
              </a:rPr>
              <a:t>program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prstClr val="black"/>
                </a:solidFill>
              </a:rPr>
              <a:t>kezelési </a:t>
            </a:r>
            <a:r>
              <a:rPr lang="hu-HU" dirty="0">
                <a:solidFill>
                  <a:prstClr val="black"/>
                </a:solidFill>
              </a:rPr>
              <a:t>hiba, figyelmetlenség miatti </a:t>
            </a:r>
            <a:r>
              <a:rPr lang="hu-HU" dirty="0" smtClean="0">
                <a:solidFill>
                  <a:prstClr val="black"/>
                </a:solidFill>
              </a:rPr>
              <a:t>törlés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„+ INGYENES IT </a:t>
            </a:r>
            <a:r>
              <a:rPr lang="hu-HU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Assistance</a:t>
            </a: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szolgáltatás”</a:t>
            </a:r>
            <a:endParaRPr lang="hu-H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hu-HU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9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5803" y="216585"/>
            <a:ext cx="3942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 termék felépítése</a:t>
            </a: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5803" y="926717"/>
            <a:ext cx="8037597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b="1" kern="0" dirty="0">
                <a:solidFill>
                  <a:srgbClr val="C00000"/>
                </a:solidFill>
                <a:latin typeface="Arial"/>
              </a:rPr>
              <a:t>telephelyi szintű (</a:t>
            </a:r>
            <a:r>
              <a:rPr lang="hu-HU" altLang="hu-HU" sz="2400" b="1" u="sng" kern="0" dirty="0">
                <a:solidFill>
                  <a:srgbClr val="C00000"/>
                </a:solidFill>
                <a:latin typeface="Arial"/>
              </a:rPr>
              <a:t>telephelyhez </a:t>
            </a:r>
            <a:r>
              <a:rPr lang="hu-HU" altLang="hu-HU" sz="2400" b="1" u="sng" kern="0" dirty="0" smtClean="0">
                <a:solidFill>
                  <a:srgbClr val="C00000"/>
                </a:solidFill>
                <a:latin typeface="Arial"/>
              </a:rPr>
              <a:t>kötődő</a:t>
            </a:r>
            <a:r>
              <a:rPr lang="hu-HU" altLang="hu-HU" sz="2400" b="1" kern="0" dirty="0" smtClean="0">
                <a:solidFill>
                  <a:srgbClr val="C00000"/>
                </a:solidFill>
                <a:latin typeface="Arial"/>
              </a:rPr>
              <a:t>)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b="1" kern="0" dirty="0" err="1" smtClean="0">
                <a:solidFill>
                  <a:srgbClr val="C00000"/>
                </a:solidFill>
                <a:latin typeface="Arial"/>
              </a:rPr>
              <a:t>almódozatok</a:t>
            </a:r>
            <a:r>
              <a:rPr lang="hu-HU" altLang="hu-HU" sz="2400" b="1" kern="0" dirty="0">
                <a:solidFill>
                  <a:srgbClr val="C00000"/>
                </a:solidFill>
                <a:latin typeface="Arial"/>
              </a:rPr>
              <a:t>: 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tűz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vihar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vezetékes-víz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k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atasztrófa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err="1">
                <a:solidFill>
                  <a:srgbClr val="000000"/>
                </a:solidFill>
                <a:latin typeface="Arial"/>
              </a:rPr>
              <a:t>a</a:t>
            </a:r>
            <a:r>
              <a:rPr lang="hu-HU" altLang="hu-HU" sz="2000" kern="0" dirty="0" err="1" smtClean="0">
                <a:solidFill>
                  <a:srgbClr val="000000"/>
                </a:solidFill>
                <a:latin typeface="Arial"/>
              </a:rPr>
              <a:t>llrisk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 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betöréses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lopás és 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rablás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vagyonbiztosítás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kiegészítő kockázatok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elektronikus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berendezések 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biztosítása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8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4813" y="196709"/>
            <a:ext cx="1864613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1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Üvegkár </a:t>
            </a:r>
            <a:endParaRPr lang="hu-HU" sz="3100" b="1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74813" y="766096"/>
            <a:ext cx="89691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Fedezet </a:t>
            </a:r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típusok</a:t>
            </a:r>
          </a:p>
          <a:p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adott biztosításra vonatkozó üvegtörés fedezet típus minden esetben a szerződésben kerül rögzítésre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Épületszerkezeti 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üvegek </a:t>
            </a:r>
            <a:r>
              <a:rPr lang="hu-H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biztosítása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Épületátalány alapján: kizárólag 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biztosított épületek 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üvegezései 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biztosíthatók ezen a 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módon, vagyis a díjmeghatározás 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alapja az épületek vagyoncsoport 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biztosítási összege. </a:t>
            </a:r>
          </a:p>
          <a:p>
            <a:endParaRPr lang="hu-HU" sz="2000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Különleges 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üvegek biztosítása </a:t>
            </a:r>
            <a:endParaRPr lang="hu-HU" sz="20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épületek 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vagy berendezések 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különleges 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üvegezései 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választott limit értékéig biztosíthatók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51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4813" y="196709"/>
            <a:ext cx="1864613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1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Üvegkár </a:t>
            </a:r>
            <a:endParaRPr lang="hu-HU" sz="3100" b="1" dirty="0">
              <a:solidFill>
                <a:srgbClr val="C00000"/>
              </a:solidFill>
            </a:endParaRPr>
          </a:p>
        </p:txBody>
      </p:sp>
      <p:pic>
        <p:nvPicPr>
          <p:cNvPr id="1027" name="Kép 1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" y="1355726"/>
            <a:ext cx="818515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66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4813" y="196709"/>
            <a:ext cx="1864613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1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Üvegkár </a:t>
            </a:r>
            <a:endParaRPr lang="hu-HU" sz="3100" b="1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766096"/>
            <a:ext cx="89691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Épületszerkezeti üvegek biztosítása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Üveg </a:t>
            </a:r>
            <a:r>
              <a:rPr lang="hu-H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típusok: </a:t>
            </a:r>
          </a:p>
          <a:p>
            <a:r>
              <a:rPr lang="hu-HU" sz="2000" dirty="0"/>
              <a:t>K</a:t>
            </a:r>
            <a:r>
              <a:rPr lang="hu-HU" sz="2000" dirty="0" smtClean="0"/>
              <a:t>ülső </a:t>
            </a:r>
            <a:r>
              <a:rPr lang="hu-HU" sz="2000" dirty="0"/>
              <a:t>és belső nyílászárók, portálok üvegezése;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külső </a:t>
            </a:r>
            <a:r>
              <a:rPr lang="hu-HU" sz="2000" dirty="0"/>
              <a:t>üvegburkolatok;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üvegtetők</a:t>
            </a:r>
            <a:r>
              <a:rPr lang="hu-HU" sz="20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szerkezetileg </a:t>
            </a:r>
            <a:r>
              <a:rPr lang="hu-HU" sz="2000" dirty="0"/>
              <a:t>beépített üveg épületszerkezetek (térelválasztók, korlátok).</a:t>
            </a:r>
          </a:p>
          <a:p>
            <a:r>
              <a:rPr lang="hu-HU" sz="2000" dirty="0"/>
              <a:t> </a:t>
            </a:r>
            <a:endParaRPr lang="hu-HU" sz="2000" dirty="0" smtClean="0"/>
          </a:p>
          <a:p>
            <a:r>
              <a:rPr lang="hu-HU" sz="2000" dirty="0" smtClean="0"/>
              <a:t>Maximum </a:t>
            </a:r>
            <a:r>
              <a:rPr lang="hu-HU" sz="2000" dirty="0"/>
              <a:t>10 m2 táblaméretig és 10mm vastagságig: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sík- </a:t>
            </a:r>
            <a:r>
              <a:rPr lang="hu-HU" sz="2000" dirty="0" err="1"/>
              <a:t>katedrál-</a:t>
            </a:r>
            <a:r>
              <a:rPr lang="hu-HU" sz="2000" dirty="0"/>
              <a:t>, és drótüveg;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plexi </a:t>
            </a:r>
            <a:r>
              <a:rPr lang="hu-HU" sz="2000" dirty="0"/>
              <a:t>vagy polikarbonát;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felületkezelés </a:t>
            </a:r>
            <a:r>
              <a:rPr lang="hu-HU" sz="2000" dirty="0"/>
              <a:t>nélküli, vagy </a:t>
            </a:r>
            <a:r>
              <a:rPr lang="hu-HU" sz="2000" dirty="0" err="1"/>
              <a:t>homokfúvott</a:t>
            </a:r>
            <a:r>
              <a:rPr lang="hu-HU" sz="2000" dirty="0"/>
              <a:t>, savval maratott (homályosított) vagy minta nélküli felülettel;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speciális </a:t>
            </a:r>
            <a:r>
              <a:rPr lang="hu-HU" sz="2000" dirty="0"/>
              <a:t>épületszerkezeti üvegek (</a:t>
            </a:r>
            <a:r>
              <a:rPr lang="hu-HU" sz="2000" dirty="0" err="1"/>
              <a:t>copolit</a:t>
            </a:r>
            <a:r>
              <a:rPr lang="hu-HU" sz="2000" dirty="0"/>
              <a:t> és üvegtégla).</a:t>
            </a:r>
          </a:p>
          <a:p>
            <a:endParaRPr lang="hu-HU" sz="2000" dirty="0" smtClean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6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4813" y="196709"/>
            <a:ext cx="1864613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1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Üvegkár </a:t>
            </a:r>
            <a:endParaRPr lang="hu-HU" sz="3100" b="1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766096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Különleges üvegek biztosítása </a:t>
            </a:r>
          </a:p>
          <a:p>
            <a:r>
              <a:rPr lang="hu-HU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Üveg </a:t>
            </a: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típusok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üvegházak és télikertek üvegezése;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üvegpultok, vitrinek, </a:t>
            </a:r>
            <a:r>
              <a:rPr lang="hu-HU" dirty="0">
                <a:solidFill>
                  <a:srgbClr val="FF0000"/>
                </a:solidFill>
              </a:rPr>
              <a:t>zuhanyfülkék</a:t>
            </a:r>
            <a:r>
              <a:rPr lang="hu-HU" dirty="0"/>
              <a:t>, akváriumok, terráriumok, kandallók, sütők, üvegkerámia </a:t>
            </a:r>
            <a:r>
              <a:rPr lang="hu-HU" dirty="0" smtClean="0"/>
              <a:t>főzőlapok, bútorok </a:t>
            </a:r>
            <a:r>
              <a:rPr lang="hu-HU" dirty="0"/>
              <a:t>üvegezése;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épülethomlokzatra szerelt síküveg reklám- és cégtáblák 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smtClean="0"/>
              <a:t>10 </a:t>
            </a:r>
            <a:r>
              <a:rPr lang="hu-HU" dirty="0"/>
              <a:t>m2 táblaméretnél nagyobb felületű, vagy 10 mm-nél vastagabb egyrétegű üvegezések;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többrétegű, ragasztott biztonsági </a:t>
            </a:r>
            <a:r>
              <a:rPr lang="hu-HU" dirty="0" smtClean="0"/>
              <a:t>üvegezések; </a:t>
            </a:r>
            <a:r>
              <a:rPr lang="hu-HU" dirty="0" smtClean="0">
                <a:solidFill>
                  <a:srgbClr val="FF0000"/>
                </a:solidFill>
              </a:rPr>
              <a:t>hőálló </a:t>
            </a:r>
            <a:r>
              <a:rPr lang="hu-HU" dirty="0">
                <a:solidFill>
                  <a:srgbClr val="FF0000"/>
                </a:solidFill>
              </a:rPr>
              <a:t>üvegezések</a:t>
            </a:r>
            <a:r>
              <a:rPr lang="hu-HU" dirty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tükrök;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ón-, ólom- és rézfoglalatokban lévő díszüvegezések, üvegfestmények és </a:t>
            </a:r>
            <a:endParaRPr lang="hu-HU" dirty="0" smtClean="0"/>
          </a:p>
          <a:p>
            <a:pPr lvl="0"/>
            <a:r>
              <a:rPr lang="hu-HU" dirty="0"/>
              <a:t> </a:t>
            </a:r>
            <a:r>
              <a:rPr lang="hu-HU" dirty="0" smtClean="0"/>
              <a:t>   mozaikok</a:t>
            </a:r>
            <a:r>
              <a:rPr lang="hu-HU" dirty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/>
              <a:t>homokfúvással vagy savmaratással mintázott üvegek;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üvegfelületeken elhelyezett díszítések, 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fényszűrő</a:t>
            </a:r>
            <a:r>
              <a:rPr lang="hu-HU" dirty="0"/>
              <a:t>, biztonsági és egyéb fóliák</a:t>
            </a:r>
            <a:endParaRPr lang="hu-HU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4813" y="196709"/>
            <a:ext cx="1864613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1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Üvegkár </a:t>
            </a:r>
            <a:endParaRPr lang="hu-HU" sz="3100" b="1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808761"/>
            <a:ext cx="8969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67146" y="1066870"/>
            <a:ext cx="35445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Különleges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üvegek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biztosítása</a:t>
            </a:r>
            <a:endParaRPr lang="hu-HU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hu-HU" b="1" dirty="0">
              <a:latin typeface="Arial" panose="020B0604020202020204" pitchFamily="34" charset="0"/>
            </a:endParaRPr>
          </a:p>
          <a:p>
            <a:pPr lvl="0"/>
            <a:endParaRPr lang="hu-HU" dirty="0" smtClean="0"/>
          </a:p>
          <a:p>
            <a:pPr lvl="0"/>
            <a:endParaRPr lang="hu-HU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25468"/>
              </p:ext>
            </p:extLst>
          </p:nvPr>
        </p:nvGraphicFramePr>
        <p:xfrm>
          <a:off x="267146" y="1892300"/>
          <a:ext cx="7835902" cy="210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7951"/>
                <a:gridCol w="3917951"/>
              </a:tblGrid>
              <a:tr h="444500">
                <a:tc gridSpan="2">
                  <a:txBody>
                    <a:bodyPr/>
                    <a:lstStyle/>
                    <a:p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Biztosítási összeg és éves alapdíj  – különleges üvegek biztosítása</a:t>
                      </a:r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éves kártérítési limit (biztosítási összeg)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éves alapdíj</a:t>
                      </a:r>
                      <a:endParaRPr lang="hu-H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 </a:t>
                      </a: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eFt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9.000 Ft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 eFt</a:t>
                      </a:r>
                      <a:endParaRPr lang="hu-H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16.000 Ft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 eFt</a:t>
                      </a:r>
                      <a:endParaRPr lang="hu-H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24.000 Ft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4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5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/>
          <p:cNvSpPr txBox="1">
            <a:spLocks/>
          </p:cNvSpPr>
          <p:nvPr/>
        </p:nvSpPr>
        <p:spPr>
          <a:xfrm>
            <a:off x="347300" y="272038"/>
            <a:ext cx="8386686" cy="31882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hu-HU" sz="3600" dirty="0" smtClean="0">
                <a:solidFill>
                  <a:srgbClr val="C00000"/>
                </a:solidFill>
              </a:rPr>
              <a:t>Szállítmánybiztosítás</a:t>
            </a:r>
            <a:r>
              <a:rPr lang="hu-HU" dirty="0" smtClean="0">
                <a:solidFill>
                  <a:srgbClr val="C00000"/>
                </a:solidFill>
              </a:rPr>
              <a:t/>
            </a:r>
            <a:br>
              <a:rPr lang="hu-HU" dirty="0" smtClean="0">
                <a:solidFill>
                  <a:srgbClr val="C00000"/>
                </a:solidFill>
              </a:rPr>
            </a:b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20693" y="901700"/>
            <a:ext cx="8639900" cy="3795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C33A32"/>
              </a:buClr>
              <a:buSzPts val="1100"/>
              <a:tabLst>
                <a:tab pos="1092835" algn="l"/>
              </a:tabLst>
            </a:pPr>
            <a:r>
              <a:rPr lang="hu-HU" b="1" dirty="0">
                <a:ea typeface="HelveticaNeueLT Pro 45 Lt" panose="020B0403020202020204" pitchFamily="34" charset="-18"/>
              </a:rPr>
              <a:t>Biztosítási </a:t>
            </a:r>
            <a:r>
              <a:rPr lang="hu-HU" b="1" dirty="0" smtClean="0">
                <a:ea typeface="HelveticaNeueLT Pro 45 Lt" panose="020B0403020202020204" pitchFamily="34" charset="-18"/>
              </a:rPr>
              <a:t>események</a:t>
            </a:r>
            <a:endParaRPr lang="hu-HU" dirty="0" smtClean="0">
              <a:ea typeface="HelveticaNeueLT Pro 55 Roman" panose="020B0604020202020204" pitchFamily="34" charset="-18"/>
              <a:cs typeface="Times New Roman" panose="02020603050405020304" pitchFamily="18" charset="0"/>
            </a:endParaRPr>
          </a:p>
          <a:p>
            <a:pPr>
              <a:spcBef>
                <a:spcPts val="15"/>
              </a:spcBef>
              <a:spcAft>
                <a:spcPts val="0"/>
              </a:spcAft>
            </a:pPr>
            <a:endParaRPr lang="hu-HU" dirty="0" smtClean="0">
              <a:ea typeface="HelveticaNeueLT Pro 55 Roman" panose="020B0604020202020204" pitchFamily="34" charset="-18"/>
              <a:cs typeface="Times New Roman" panose="02020603050405020304" pitchFamily="18" charset="0"/>
            </a:endParaRPr>
          </a:p>
          <a:p>
            <a:pPr>
              <a:spcBef>
                <a:spcPts val="15"/>
              </a:spcBef>
              <a:spcAft>
                <a:spcPts val="0"/>
              </a:spcAft>
            </a:pP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Szállítási alap kockázatok:</a:t>
            </a:r>
            <a:endParaRPr lang="hu-HU" dirty="0">
              <a:ea typeface="HelveticaNeueLT Pro 55 Roman" panose="020B0604020202020204" pitchFamily="34" charset="-18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tűz alapkockázatok;</a:t>
            </a:r>
          </a:p>
          <a:p>
            <a:pPr marL="342900" indent="-342900">
              <a:spcBef>
                <a:spcPts val="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szélvihar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, jégverés, sziklaomlás és felhőszakadás </a:t>
            </a:r>
            <a:endParaRPr lang="hu-HU" dirty="0" smtClean="0">
              <a:ea typeface="HelveticaNeueLT Pro 55 Roman" panose="020B0604020202020204" pitchFamily="34" charset="-18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a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szállítóeszközt ért </a:t>
            </a: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baleset;</a:t>
            </a:r>
          </a:p>
          <a:p>
            <a:pPr marL="342900" indent="-342900">
              <a:spcBef>
                <a:spcPts val="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hidak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vagy más építmények </a:t>
            </a: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beomlása;</a:t>
            </a:r>
          </a:p>
          <a:p>
            <a:pPr>
              <a:spcBef>
                <a:spcPts val="50"/>
              </a:spcBef>
              <a:spcAft>
                <a:spcPts val="0"/>
              </a:spcAft>
            </a:pP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Kockázat bővítés: </a:t>
            </a:r>
          </a:p>
          <a:p>
            <a:pPr marL="342900" indent="-342900">
              <a:spcBef>
                <a:spcPts val="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a</a:t>
            </a:r>
            <a:r>
              <a:rPr lang="hu-HU" spc="65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szállítmány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be-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és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kirakodása,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illetve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a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szállítóeszközön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történő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elhelyezése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közben</a:t>
            </a:r>
            <a:r>
              <a:rPr lang="hu-HU" spc="6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keletkezett sérülés, </a:t>
            </a: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törés;</a:t>
            </a:r>
          </a:p>
          <a:p>
            <a:pPr marL="342900" indent="-342900">
              <a:spcBef>
                <a:spcPts val="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rablás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,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a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lezárt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gépjárműből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történő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lopás,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valamint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a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teljes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szállítmánynak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a</a:t>
            </a:r>
            <a:r>
              <a:rPr lang="hu-HU" spc="185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 </a:t>
            </a: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szállítóeszközzel együtt történő eltulajdonítása</a:t>
            </a:r>
            <a:r>
              <a:rPr lang="hu-HU" dirty="0" smtClean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ea typeface="HelveticaNeueLT Pro 55 Roman" panose="020B0604020202020204" pitchFamily="34" charset="-18"/>
                <a:cs typeface="Times New Roman" panose="02020603050405020304" pitchFamily="18" charset="0"/>
              </a:rPr>
              <a:t>m</a:t>
            </a:r>
            <a:r>
              <a:rPr lang="hu-HU" dirty="0" smtClean="0">
                <a:effectLst/>
                <a:ea typeface="HelveticaNeueLT Pro 55 Roman" panose="020B0604020202020204" pitchFamily="34" charset="-18"/>
                <a:cs typeface="Times New Roman" panose="02020603050405020304" pitchFamily="18" charset="0"/>
              </a:rPr>
              <a:t>unkaeszközök szállítmánybiztosítása </a:t>
            </a:r>
            <a:r>
              <a:rPr lang="hu-HU" b="1" dirty="0" smtClean="0">
                <a:solidFill>
                  <a:srgbClr val="FF0000"/>
                </a:solidFill>
                <a:effectLst/>
                <a:ea typeface="HelveticaNeueLT Pro 55 Roman" panose="020B0604020202020204" pitchFamily="34" charset="-18"/>
                <a:cs typeface="Times New Roman" panose="02020603050405020304" pitchFamily="18" charset="0"/>
              </a:rPr>
              <a:t>(KF3001.)</a:t>
            </a:r>
            <a:endParaRPr lang="hu-HU" b="1" dirty="0">
              <a:solidFill>
                <a:srgbClr val="FF0000"/>
              </a:solidFill>
              <a:effectLst/>
              <a:ea typeface="HelveticaNeueLT Pro 55 Roman" panose="020B0604020202020204" pitchFamily="34" charset="-1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/>
          <p:cNvSpPr txBox="1">
            <a:spLocks/>
          </p:cNvSpPr>
          <p:nvPr/>
        </p:nvSpPr>
        <p:spPr>
          <a:xfrm>
            <a:off x="347300" y="272038"/>
            <a:ext cx="8386686" cy="31882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hu-HU" sz="3600" dirty="0" smtClean="0">
                <a:solidFill>
                  <a:srgbClr val="C00000"/>
                </a:solidFill>
              </a:rPr>
              <a:t>Szállítmánybiztosítás</a:t>
            </a:r>
            <a:r>
              <a:rPr lang="hu-HU" dirty="0" smtClean="0">
                <a:solidFill>
                  <a:srgbClr val="C00000"/>
                </a:solidFill>
              </a:rPr>
              <a:t/>
            </a:r>
            <a:br>
              <a:rPr lang="hu-HU" dirty="0" smtClean="0">
                <a:solidFill>
                  <a:srgbClr val="C00000"/>
                </a:solidFill>
              </a:rPr>
            </a:b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47300" y="1449170"/>
            <a:ext cx="7924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KF 3001</a:t>
            </a:r>
            <a:r>
              <a:rPr lang="hu-H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Munkaeszközök szállítmánybiztosítása</a:t>
            </a:r>
          </a:p>
          <a:p>
            <a:endParaRPr lang="hu-HU" sz="2000" dirty="0" smtClean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Kiterjed a biztosított tevékenységéhez szükséges munkaeszközök szállítására is.</a:t>
            </a:r>
          </a:p>
          <a:p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Pótdíj ellenében köthető!</a:t>
            </a:r>
          </a:p>
          <a:p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100.000 Ft feletti értékű munkaeszközök </a:t>
            </a:r>
          </a:p>
          <a:p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esetén ajánlat mellé értéklista szükséges!</a:t>
            </a:r>
          </a:p>
          <a:p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Rakodás közbeni törés fedezetre nem terjed ki!</a:t>
            </a:r>
          </a:p>
          <a:p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éptalálat a következőre: „munkaeszközök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75" y="2969102"/>
            <a:ext cx="2397125" cy="134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2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/>
          <p:cNvSpPr txBox="1">
            <a:spLocks/>
          </p:cNvSpPr>
          <p:nvPr/>
        </p:nvSpPr>
        <p:spPr>
          <a:xfrm>
            <a:off x="347300" y="272038"/>
            <a:ext cx="8386686" cy="31882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hu-HU" sz="3600" dirty="0" smtClean="0">
                <a:solidFill>
                  <a:srgbClr val="C00000"/>
                </a:solidFill>
              </a:rPr>
              <a:t>Szállítmánybiztosítás</a:t>
            </a:r>
            <a:r>
              <a:rPr lang="hu-HU" dirty="0" smtClean="0">
                <a:solidFill>
                  <a:srgbClr val="C00000"/>
                </a:solidFill>
              </a:rPr>
              <a:t/>
            </a:r>
            <a:br>
              <a:rPr lang="hu-HU" dirty="0" smtClean="0">
                <a:solidFill>
                  <a:srgbClr val="C00000"/>
                </a:solidFill>
              </a:rPr>
            </a:b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47300" y="160157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/>
              <a:t>F</a:t>
            </a:r>
            <a:r>
              <a:rPr lang="hu-HU" dirty="0" smtClean="0"/>
              <a:t>uvareszközönként </a:t>
            </a:r>
            <a:r>
              <a:rPr lang="hu-HU" dirty="0"/>
              <a:t>kifizethető biztosítási szolgáltatási </a:t>
            </a:r>
            <a:r>
              <a:rPr lang="hu-HU" dirty="0" smtClean="0"/>
              <a:t>kötelezettsége a</a:t>
            </a:r>
          </a:p>
          <a:p>
            <a:pPr>
              <a:spcAft>
                <a:spcPts val="0"/>
              </a:spcAft>
            </a:pPr>
            <a:r>
              <a:rPr lang="hu-HU" dirty="0" smtClean="0"/>
              <a:t>teljes biztosítási </a:t>
            </a:r>
            <a:r>
              <a:rPr lang="hu-HU" dirty="0"/>
              <a:t>időszak (egy év) alatt 5 millió </a:t>
            </a:r>
            <a:r>
              <a:rPr lang="hu-HU" dirty="0" smtClean="0"/>
              <a:t>Ft</a:t>
            </a:r>
          </a:p>
          <a:p>
            <a:pPr>
              <a:spcAft>
                <a:spcPts val="0"/>
              </a:spcAft>
            </a:pPr>
            <a:endParaRPr lang="hu-HU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hu-HU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u-HU" dirty="0"/>
              <a:t>Kár esetén a biztosító kérésére a teljes szállító-, ill. fuvarlevéltömb bemutatandó.</a:t>
            </a:r>
          </a:p>
          <a:p>
            <a:pPr>
              <a:spcAft>
                <a:spcPts val="0"/>
              </a:spcAft>
            </a:pPr>
            <a:endParaRPr lang="hu-HU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hu-HU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87947" y="621917"/>
            <a:ext cx="7330453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4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b="1" kern="0" dirty="0">
                <a:solidFill>
                  <a:srgbClr val="C00000"/>
                </a:solidFill>
                <a:latin typeface="Arial"/>
              </a:rPr>
              <a:t>szerződés szintű </a:t>
            </a:r>
            <a:r>
              <a:rPr lang="hu-HU" altLang="hu-HU" sz="2400" b="1" kern="0" dirty="0" smtClean="0">
                <a:solidFill>
                  <a:srgbClr val="C00000"/>
                </a:solidFill>
                <a:latin typeface="Arial"/>
              </a:rPr>
              <a:t>(</a:t>
            </a:r>
            <a:r>
              <a:rPr lang="hu-HU" altLang="hu-HU" sz="2400" b="1" u="sng" kern="0" dirty="0">
                <a:solidFill>
                  <a:srgbClr val="C00000"/>
                </a:solidFill>
                <a:latin typeface="Arial"/>
              </a:rPr>
              <a:t>nem </a:t>
            </a:r>
            <a:r>
              <a:rPr lang="hu-HU" altLang="hu-HU" sz="2400" b="1" u="sng" kern="0" dirty="0" smtClean="0">
                <a:solidFill>
                  <a:srgbClr val="C00000"/>
                </a:solidFill>
                <a:latin typeface="Arial"/>
              </a:rPr>
              <a:t>telephelyhez kötődő</a:t>
            </a:r>
            <a:r>
              <a:rPr lang="hu-HU" altLang="hu-HU" sz="2400" b="1" kern="0" dirty="0" smtClean="0">
                <a:solidFill>
                  <a:srgbClr val="C00000"/>
                </a:solidFill>
                <a:latin typeface="Arial"/>
              </a:rPr>
              <a:t>)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b="1" kern="0" dirty="0" err="1" smtClean="0">
                <a:solidFill>
                  <a:srgbClr val="C00000"/>
                </a:solidFill>
                <a:latin typeface="Arial"/>
              </a:rPr>
              <a:t>almódozatok</a:t>
            </a:r>
            <a:r>
              <a:rPr lang="hu-HU" altLang="hu-HU" sz="2400" b="1" kern="0" dirty="0">
                <a:solidFill>
                  <a:srgbClr val="C00000"/>
                </a:solidFill>
                <a:latin typeface="Arial"/>
              </a:rPr>
              <a:t>: 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üvegtörés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biztosítás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szállítmánybiztosítás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üzemszünet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biztosítás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munkahelyi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balesetbiztosítás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felelősségbiztosítások</a:t>
            </a:r>
            <a:endParaRPr lang="hu-HU" altLang="hu-HU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kiegészítő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jogvédelem biztosítás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2000" kern="0" dirty="0" err="1" smtClean="0">
                <a:solidFill>
                  <a:srgbClr val="000000"/>
                </a:solidFill>
                <a:latin typeface="Arial"/>
              </a:rPr>
              <a:t>assistance</a:t>
            </a:r>
            <a:r>
              <a:rPr lang="hu-HU" altLang="hu-HU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hu-HU" altLang="hu-HU" sz="2000" kern="0" dirty="0">
                <a:solidFill>
                  <a:srgbClr val="000000"/>
                </a:solidFill>
                <a:latin typeface="Arial"/>
              </a:rPr>
              <a:t>szolgáltatás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187947" y="209263"/>
            <a:ext cx="3942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hu-HU" altLang="hu-HU" sz="3200" b="1" kern="0" dirty="0">
                <a:solidFill>
                  <a:srgbClr val="C00000"/>
                </a:solidFill>
                <a:latin typeface="Arial"/>
                <a:ea typeface="+mj-ea"/>
              </a:rPr>
              <a:t>A termék felépítése</a:t>
            </a:r>
            <a:endParaRPr lang="hu-HU" sz="32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6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4949" y="316984"/>
            <a:ext cx="45784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Üzemszünet biztosítás</a:t>
            </a:r>
            <a:endParaRPr lang="hu-HU" sz="3200" dirty="0">
              <a:solidFill>
                <a:srgbClr val="C0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44949" y="1165304"/>
            <a:ext cx="38317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Üzemszüneti biztosítási esemény a biztosított üzemszerű gazdasági tevékenységének kényszerű szünetelése, ha annak oka valamely, szerződés szerint fedezett biztosítási esemény. </a:t>
            </a:r>
          </a:p>
          <a:p>
            <a:endParaRPr lang="hu-HU" dirty="0" smtClean="0">
              <a:solidFill>
                <a:prstClr val="black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  <a:p>
            <a:r>
              <a:rPr lang="hu-HU" b="1" dirty="0" smtClean="0">
                <a:solidFill>
                  <a:prstClr val="black"/>
                </a:solidFill>
              </a:rPr>
              <a:t>Az </a:t>
            </a:r>
            <a:r>
              <a:rPr lang="hu-HU" b="1" dirty="0">
                <a:solidFill>
                  <a:prstClr val="black"/>
                </a:solidFill>
              </a:rPr>
              <a:t>üzemszünet fedezet azokra a kockázati körökre szól, amit az alap vagyonbiztosítás is tartalmaz! </a:t>
            </a: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/>
          </p:nvPr>
        </p:nvGraphicFramePr>
        <p:xfrm>
          <a:off x="4349751" y="1295400"/>
          <a:ext cx="4283610" cy="2817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3610"/>
              </a:tblGrid>
              <a:tr h="394692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800" b="1" dirty="0">
                          <a:solidFill>
                            <a:schemeClr val="bg1"/>
                          </a:solidFill>
                          <a:effectLst/>
                        </a:rPr>
                        <a:t>kockázati </a:t>
                      </a:r>
                      <a:r>
                        <a:rPr lang="hu-HU" sz="1800" b="1" dirty="0" smtClean="0">
                          <a:solidFill>
                            <a:schemeClr val="bg1"/>
                          </a:solidFill>
                          <a:effectLst/>
                        </a:rPr>
                        <a:t>körök:</a:t>
                      </a:r>
                      <a:endParaRPr lang="hu-H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800" dirty="0">
                          <a:effectLst/>
                        </a:rPr>
                        <a:t>tűz alap kockázatok (FLEXA)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 err="1">
                          <a:effectLst/>
                        </a:rPr>
                        <a:t>viharkár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kockázatok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 err="1">
                          <a:effectLst/>
                        </a:rPr>
                        <a:t>vezetékes-víz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kockázatok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 err="1">
                          <a:effectLst/>
                        </a:rPr>
                        <a:t>betöréses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lopás</a:t>
                      </a:r>
                      <a:r>
                        <a:rPr lang="en-GB" sz="1800" dirty="0">
                          <a:effectLst/>
                        </a:rPr>
                        <a:t>-, </a:t>
                      </a:r>
                      <a:r>
                        <a:rPr lang="en-GB" sz="1800" dirty="0" err="1">
                          <a:effectLst/>
                        </a:rPr>
                        <a:t>rablás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kockázatok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risks </a:t>
                      </a:r>
                      <a:r>
                        <a:rPr lang="en-GB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kockázatok</a:t>
                      </a:r>
                      <a:endParaRPr lang="hu-H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cyber </a:t>
                      </a:r>
                      <a:r>
                        <a:rPr lang="en-GB" sz="1800" dirty="0" err="1">
                          <a:solidFill>
                            <a:srgbClr val="FF0000"/>
                          </a:solidFill>
                          <a:effectLst/>
                        </a:rPr>
                        <a:t>támadás</a:t>
                      </a: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FF0000"/>
                          </a:solidFill>
                          <a:effectLst/>
                        </a:rPr>
                        <a:t>okozta</a:t>
                      </a: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800" dirty="0" err="1" smtClean="0">
                          <a:solidFill>
                            <a:srgbClr val="FF0000"/>
                          </a:solidFill>
                          <a:effectLst/>
                        </a:rPr>
                        <a:t>üzemszünet</a:t>
                      </a:r>
                      <a:endParaRPr lang="hu-HU" sz="18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INGYENES IT </a:t>
                      </a:r>
                      <a:r>
                        <a:rPr lang="hu-HU" sz="16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Assistance</a:t>
                      </a:r>
                      <a:r>
                        <a:rPr lang="hu-H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szolgáltatással</a:t>
                      </a:r>
                      <a:endParaRPr lang="hu-HU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8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092" y="367784"/>
            <a:ext cx="18473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sz="3200" b="1" dirty="0">
              <a:solidFill>
                <a:prstClr val="black"/>
              </a:solidFill>
            </a:endParaRPr>
          </a:p>
          <a:p>
            <a:endParaRPr lang="hu-HU" sz="3200" b="1" dirty="0" smtClean="0">
              <a:solidFill>
                <a:prstClr val="black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6637"/>
            <a:ext cx="6013916" cy="512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092" y="367784"/>
            <a:ext cx="58721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Munkáltatói balesetbiztosítás</a:t>
            </a:r>
          </a:p>
          <a:p>
            <a:endParaRPr lang="hu-HU" sz="3200" b="1" dirty="0"/>
          </a:p>
          <a:p>
            <a:endParaRPr lang="hu-HU" sz="3200" b="1" dirty="0" smtClean="0"/>
          </a:p>
        </p:txBody>
      </p:sp>
      <p:sp>
        <p:nvSpPr>
          <p:cNvPr id="3" name="Szövegdoboz 2"/>
          <p:cNvSpPr txBox="1"/>
          <p:nvPr/>
        </p:nvSpPr>
        <p:spPr>
          <a:xfrm>
            <a:off x="179092" y="1236047"/>
            <a:ext cx="8964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Csak munkahelyi + úti fedezetre szolgál!</a:t>
            </a:r>
          </a:p>
          <a:p>
            <a:r>
              <a:rPr lang="hu-HU" dirty="0" smtClean="0"/>
              <a:t>0-24-es fedezetet más módozatban tud kötni! (Adózási körülmények változása miatt!)</a:t>
            </a:r>
          </a:p>
          <a:p>
            <a:endParaRPr lang="hu-HU" dirty="0"/>
          </a:p>
          <a:p>
            <a:r>
              <a:rPr lang="hu-HU" dirty="0" smtClean="0"/>
              <a:t>A Vagyonőrön belüli munkáltatói balesetbiztosítási kockázatok után</a:t>
            </a:r>
          </a:p>
          <a:p>
            <a:r>
              <a:rPr lang="hu-HU" dirty="0"/>
              <a:t>n</a:t>
            </a:r>
            <a:r>
              <a:rPr lang="hu-HU" dirty="0" smtClean="0"/>
              <a:t>em kell adózni! </a:t>
            </a:r>
          </a:p>
          <a:p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137369"/>
              </p:ext>
            </p:extLst>
          </p:nvPr>
        </p:nvGraphicFramePr>
        <p:xfrm>
          <a:off x="2345690" y="2990850"/>
          <a:ext cx="3381715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1715"/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biztosítási esemény 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baleseti halál</a:t>
                      </a:r>
                      <a:endParaRPr lang="hu-H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baleseti rokkantság (100%-ra)</a:t>
                      </a:r>
                      <a:endParaRPr lang="hu-H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baleseti kórházi napidíja</a:t>
                      </a:r>
                      <a:endParaRPr lang="hu-HU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csonttörés, csontrepedés</a:t>
                      </a:r>
                      <a:endParaRPr lang="hu-H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6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902" y="380484"/>
            <a:ext cx="43252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Felelősségbiztosítás:</a:t>
            </a:r>
          </a:p>
          <a:p>
            <a:endParaRPr lang="hu-HU" sz="3200" b="1" dirty="0" smtClean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7" y="41552"/>
            <a:ext cx="3471863" cy="347186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37935" y="1787127"/>
            <a:ext cx="544251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 smtClean="0">
              <a:solidFill>
                <a:srgbClr val="C00000"/>
              </a:solidFill>
            </a:endParaRPr>
          </a:p>
          <a:p>
            <a:endParaRPr lang="hu-HU" b="1" dirty="0">
              <a:solidFill>
                <a:srgbClr val="C00000"/>
              </a:solidFill>
            </a:endParaRPr>
          </a:p>
          <a:p>
            <a:r>
              <a:rPr lang="hu-HU" b="1" dirty="0" smtClean="0"/>
              <a:t>ÚJDONSÁG!!!</a:t>
            </a:r>
          </a:p>
          <a:p>
            <a:endParaRPr lang="hu-HU" b="1" dirty="0">
              <a:solidFill>
                <a:srgbClr val="C00000"/>
              </a:solidFill>
            </a:endParaRPr>
          </a:p>
          <a:p>
            <a:r>
              <a:rPr lang="hu-HU" b="1" dirty="0" smtClean="0">
                <a:solidFill>
                  <a:srgbClr val="C00000"/>
                </a:solidFill>
              </a:rPr>
              <a:t>KF 516</a:t>
            </a:r>
            <a:r>
              <a:rPr lang="hu-HU" b="1" dirty="0">
                <a:solidFill>
                  <a:srgbClr val="C00000"/>
                </a:solidFill>
              </a:rPr>
              <a:t>. 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Kiegészítő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termék-felelősség biztosítás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67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902" y="215384"/>
            <a:ext cx="4325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Felelősségbiztosítás: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946589"/>
              </p:ext>
            </p:extLst>
          </p:nvPr>
        </p:nvGraphicFramePr>
        <p:xfrm>
          <a:off x="97536" y="800158"/>
          <a:ext cx="9046464" cy="4343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8879"/>
                <a:gridCol w="4687585"/>
              </a:tblGrid>
              <a:tr h="585751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Felelősségbiztosítási kockázati körök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Vagyonőr módozaton belül</a:t>
                      </a:r>
                      <a:endParaRPr lang="hu-HU" sz="1600" dirty="0"/>
                    </a:p>
                  </a:txBody>
                  <a:tcPr/>
                </a:tc>
              </a:tr>
              <a:tr h="365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Tevékenységi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Csak</a:t>
                      </a:r>
                      <a:r>
                        <a:rPr lang="hu-HU" sz="1600" baseline="0" dirty="0" smtClean="0"/>
                        <a:t> épületre, nem ingatlanra!</a:t>
                      </a:r>
                      <a:endParaRPr lang="hu-HU" sz="1600" dirty="0"/>
                    </a:p>
                  </a:txBody>
                  <a:tcPr/>
                </a:tc>
              </a:tr>
              <a:tr h="631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Termék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 smtClean="0"/>
                        <a:t>Szűk körű (</a:t>
                      </a:r>
                      <a:r>
                        <a:rPr lang="hu-HU" sz="1600" dirty="0" err="1" smtClean="0"/>
                        <a:t>Ptk</a:t>
                      </a:r>
                      <a:r>
                        <a:rPr lang="hu-HU" sz="1600" dirty="0" smtClean="0"/>
                        <a:t>: magánhasználat tárgya)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600" dirty="0" smtClean="0"/>
                    </a:p>
                  </a:txBody>
                  <a:tcPr/>
                </a:tc>
              </a:tr>
              <a:tr h="365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Szolgáltatói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hu-HU" sz="1600" dirty="0" smtClean="0"/>
                        <a:t>Külön feltétellel</a:t>
                      </a:r>
                      <a:r>
                        <a:rPr lang="hu-HU" sz="1600" baseline="0" dirty="0" smtClean="0"/>
                        <a:t> </a:t>
                      </a:r>
                      <a:r>
                        <a:rPr lang="hu-HU" sz="1600" dirty="0" smtClean="0"/>
                        <a:t>(503. KF.)</a:t>
                      </a:r>
                      <a:endParaRPr lang="hu-HU" sz="1600" dirty="0"/>
                    </a:p>
                  </a:txBody>
                  <a:tcPr/>
                </a:tc>
              </a:tr>
              <a:tr h="365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Munkáltatói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Teljesül</a:t>
                      </a:r>
                      <a:endParaRPr lang="hu-HU" sz="1600" dirty="0"/>
                    </a:p>
                  </a:txBody>
                  <a:tcPr/>
                </a:tc>
              </a:tr>
              <a:tr h="568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Környezetveszélyeztető  tevékenységgel okozott dologi és személysérüléses károkra</a:t>
                      </a:r>
                      <a:endParaRPr lang="hu-H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Teljesül</a:t>
                      </a:r>
                      <a:endParaRPr lang="hu-HU" sz="1600" dirty="0"/>
                    </a:p>
                  </a:txBody>
                  <a:tcPr/>
                </a:tc>
              </a:tr>
              <a:tr h="365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Környezeti elemekben okozott károkra</a:t>
                      </a:r>
                      <a:endParaRPr lang="hu-H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Nincs</a:t>
                      </a:r>
                      <a:r>
                        <a:rPr lang="hu-HU" sz="1600" baseline="0" dirty="0" smtClean="0"/>
                        <a:t> benne</a:t>
                      </a:r>
                      <a:endParaRPr lang="hu-HU" sz="1600" dirty="0"/>
                    </a:p>
                  </a:txBody>
                  <a:tcPr/>
                </a:tc>
              </a:tr>
              <a:tr h="365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Időbeli hatály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 smtClean="0"/>
                        <a:t>Kiterjeszthető </a:t>
                      </a:r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KF-el pótdíjért</a:t>
                      </a:r>
                      <a:endParaRPr lang="hu-HU" sz="1600" dirty="0" smtClean="0"/>
                    </a:p>
                  </a:txBody>
                  <a:tcPr/>
                </a:tc>
              </a:tr>
              <a:tr h="365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Területi hatály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 smtClean="0"/>
                        <a:t>Nincs</a:t>
                      </a:r>
                      <a:r>
                        <a:rPr lang="hu-HU" sz="1600" baseline="0" dirty="0" smtClean="0"/>
                        <a:t> benne</a:t>
                      </a:r>
                      <a:endParaRPr lang="hu-HU" sz="1600" dirty="0" smtClean="0"/>
                    </a:p>
                  </a:txBody>
                  <a:tcPr/>
                </a:tc>
              </a:tr>
              <a:tr h="365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Alvállalkozók</a:t>
                      </a:r>
                      <a:endParaRPr lang="hu-H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 smtClean="0"/>
                        <a:t>Kiterjeszthető</a:t>
                      </a:r>
                      <a:r>
                        <a:rPr lang="hu-HU" sz="1600" baseline="0" dirty="0" smtClean="0"/>
                        <a:t> </a:t>
                      </a:r>
                      <a:r>
                        <a:rPr lang="hu-H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KF-el pótdíjért</a:t>
                      </a:r>
                      <a:endParaRPr lang="hu-H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4450080" y="2041966"/>
            <a:ext cx="44013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Kiegészítő termék-felelősség biztosítás!</a:t>
            </a:r>
            <a:endParaRPr lang="hu-HU" sz="1600" dirty="0">
              <a:solidFill>
                <a:srgbClr val="FF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76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19100" y="317212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solidFill>
                  <a:srgbClr val="C00000"/>
                </a:solidFill>
              </a:rPr>
              <a:t>Assistance</a:t>
            </a:r>
            <a:endParaRPr lang="hu-HU" sz="3200" b="1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74320" y="1432780"/>
            <a:ext cx="8065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/>
            <a:r>
              <a:rPr lang="hu-H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57.000 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Ft/eset helyett 100.000 </a:t>
            </a:r>
            <a:r>
              <a:rPr lang="hu-H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Ft/eset</a:t>
            </a:r>
          </a:p>
          <a:p>
            <a:pPr marL="457200" indent="-228600"/>
            <a:endParaRPr lang="hu-HU" sz="2000" dirty="0" smtClean="0">
              <a:solidFill>
                <a:prstClr val="black"/>
              </a:solidFill>
            </a:endParaRPr>
          </a:p>
          <a:p>
            <a:pPr marL="457200" indent="-228600"/>
            <a:r>
              <a:rPr lang="hu-HU" sz="2000" dirty="0" smtClean="0">
                <a:solidFill>
                  <a:prstClr val="black"/>
                </a:solidFill>
              </a:rPr>
              <a:t>Új szolgáltatás:</a:t>
            </a:r>
          </a:p>
          <a:p>
            <a:pPr marL="457200" indent="-228600"/>
            <a:endParaRPr lang="hu-HU" sz="2000" dirty="0">
              <a:solidFill>
                <a:prstClr val="black"/>
              </a:solidFill>
            </a:endParaRPr>
          </a:p>
          <a:p>
            <a:pPr marL="457200" indent="-228600"/>
            <a:r>
              <a:rPr lang="hu-HU" sz="2000" b="1" dirty="0" smtClean="0">
                <a:solidFill>
                  <a:srgbClr val="C00000"/>
                </a:solidFill>
              </a:rPr>
              <a:t>- IT </a:t>
            </a:r>
            <a:r>
              <a:rPr lang="hu-HU" sz="2000" b="1" dirty="0" err="1" smtClean="0">
                <a:solidFill>
                  <a:srgbClr val="C00000"/>
                </a:solidFill>
              </a:rPr>
              <a:t>assistance</a:t>
            </a:r>
            <a:r>
              <a:rPr lang="hu-HU" sz="2000" b="1" dirty="0" smtClean="0">
                <a:solidFill>
                  <a:srgbClr val="C00000"/>
                </a:solidFill>
              </a:rPr>
              <a:t> beépítve a </a:t>
            </a:r>
            <a:r>
              <a:rPr lang="hu-HU" sz="2000" b="1" dirty="0" err="1" smtClean="0">
                <a:solidFill>
                  <a:srgbClr val="C00000"/>
                </a:solidFill>
              </a:rPr>
              <a:t>Cyber</a:t>
            </a:r>
            <a:r>
              <a:rPr lang="hu-HU" sz="2000" b="1" dirty="0" smtClean="0">
                <a:solidFill>
                  <a:srgbClr val="C00000"/>
                </a:solidFill>
              </a:rPr>
              <a:t> kiegészítő fedezetekbe! </a:t>
            </a:r>
          </a:p>
          <a:p>
            <a:pPr marL="457200" indent="-228600"/>
            <a:endParaRPr lang="hu-HU" sz="2000" dirty="0">
              <a:solidFill>
                <a:prstClr val="black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317212"/>
            <a:ext cx="3345071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0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5"/>
          <p:cNvSpPr/>
          <p:nvPr/>
        </p:nvSpPr>
        <p:spPr>
          <a:xfrm rot="1980000">
            <a:off x="-592972" y="-2465699"/>
            <a:ext cx="6749276" cy="8962651"/>
          </a:xfrm>
          <a:custGeom>
            <a:avLst/>
            <a:gdLst>
              <a:gd name="connsiteX0" fmla="*/ 0 w 2821331"/>
              <a:gd name="connsiteY0" fmla="*/ 0 h 10581587"/>
              <a:gd name="connsiteX1" fmla="*/ 2821331 w 2821331"/>
              <a:gd name="connsiteY1" fmla="*/ 0 h 10581587"/>
              <a:gd name="connsiteX2" fmla="*/ 2821331 w 2821331"/>
              <a:gd name="connsiteY2" fmla="*/ 10581587 h 10581587"/>
              <a:gd name="connsiteX3" fmla="*/ 0 w 2821331"/>
              <a:gd name="connsiteY3" fmla="*/ 10581587 h 10581587"/>
              <a:gd name="connsiteX4" fmla="*/ 0 w 2821331"/>
              <a:gd name="connsiteY4" fmla="*/ 0 h 10581587"/>
              <a:gd name="connsiteX0" fmla="*/ 5104 w 2821331"/>
              <a:gd name="connsiteY0" fmla="*/ 3085860 h 10581587"/>
              <a:gd name="connsiteX1" fmla="*/ 2821331 w 2821331"/>
              <a:gd name="connsiteY1" fmla="*/ 0 h 10581587"/>
              <a:gd name="connsiteX2" fmla="*/ 2821331 w 2821331"/>
              <a:gd name="connsiteY2" fmla="*/ 10581587 h 10581587"/>
              <a:gd name="connsiteX3" fmla="*/ 0 w 2821331"/>
              <a:gd name="connsiteY3" fmla="*/ 10581587 h 10581587"/>
              <a:gd name="connsiteX4" fmla="*/ 5104 w 2821331"/>
              <a:gd name="connsiteY4" fmla="*/ 3085860 h 10581587"/>
              <a:gd name="connsiteX0" fmla="*/ 5104 w 2821331"/>
              <a:gd name="connsiteY0" fmla="*/ 1833630 h 9329357"/>
              <a:gd name="connsiteX1" fmla="*/ 2816816 w 2821331"/>
              <a:gd name="connsiteY1" fmla="*/ 0 h 9329357"/>
              <a:gd name="connsiteX2" fmla="*/ 2821331 w 2821331"/>
              <a:gd name="connsiteY2" fmla="*/ 9329357 h 9329357"/>
              <a:gd name="connsiteX3" fmla="*/ 0 w 2821331"/>
              <a:gd name="connsiteY3" fmla="*/ 9329357 h 9329357"/>
              <a:gd name="connsiteX4" fmla="*/ 5104 w 2821331"/>
              <a:gd name="connsiteY4" fmla="*/ 1833630 h 9329357"/>
              <a:gd name="connsiteX0" fmla="*/ 5104 w 2816816"/>
              <a:gd name="connsiteY0" fmla="*/ 1833630 h 9329357"/>
              <a:gd name="connsiteX1" fmla="*/ 2816816 w 2816816"/>
              <a:gd name="connsiteY1" fmla="*/ 0 h 9329357"/>
              <a:gd name="connsiteX2" fmla="*/ 2811075 w 2816816"/>
              <a:gd name="connsiteY2" fmla="*/ 7109995 h 9329357"/>
              <a:gd name="connsiteX3" fmla="*/ 0 w 2816816"/>
              <a:gd name="connsiteY3" fmla="*/ 9329357 h 9329357"/>
              <a:gd name="connsiteX4" fmla="*/ 5104 w 2816816"/>
              <a:gd name="connsiteY4" fmla="*/ 1833630 h 9329357"/>
              <a:gd name="connsiteX0" fmla="*/ 18410 w 2830122"/>
              <a:gd name="connsiteY0" fmla="*/ 1833630 h 8679277"/>
              <a:gd name="connsiteX1" fmla="*/ 2830122 w 2830122"/>
              <a:gd name="connsiteY1" fmla="*/ 0 h 8679277"/>
              <a:gd name="connsiteX2" fmla="*/ 2824381 w 2830122"/>
              <a:gd name="connsiteY2" fmla="*/ 7109995 h 8679277"/>
              <a:gd name="connsiteX3" fmla="*/ 0 w 2830122"/>
              <a:gd name="connsiteY3" fmla="*/ 8679277 h 8679277"/>
              <a:gd name="connsiteX4" fmla="*/ 18410 w 2830122"/>
              <a:gd name="connsiteY4" fmla="*/ 1833630 h 8679277"/>
              <a:gd name="connsiteX0" fmla="*/ 18410 w 2832837"/>
              <a:gd name="connsiteY0" fmla="*/ 1833630 h 8679277"/>
              <a:gd name="connsiteX1" fmla="*/ 2830122 w 2832837"/>
              <a:gd name="connsiteY1" fmla="*/ 0 h 8679277"/>
              <a:gd name="connsiteX2" fmla="*/ 2832464 w 2832837"/>
              <a:gd name="connsiteY2" fmla="*/ 6877601 h 8679277"/>
              <a:gd name="connsiteX3" fmla="*/ 0 w 2832837"/>
              <a:gd name="connsiteY3" fmla="*/ 8679277 h 8679277"/>
              <a:gd name="connsiteX4" fmla="*/ 18410 w 2832837"/>
              <a:gd name="connsiteY4" fmla="*/ 1833630 h 8679277"/>
              <a:gd name="connsiteX0" fmla="*/ 0 w 6906188"/>
              <a:gd name="connsiteY0" fmla="*/ 4594925 h 8679277"/>
              <a:gd name="connsiteX1" fmla="*/ 6903473 w 6906188"/>
              <a:gd name="connsiteY1" fmla="*/ 0 h 8679277"/>
              <a:gd name="connsiteX2" fmla="*/ 6905815 w 6906188"/>
              <a:gd name="connsiteY2" fmla="*/ 6877601 h 8679277"/>
              <a:gd name="connsiteX3" fmla="*/ 4073351 w 6906188"/>
              <a:gd name="connsiteY3" fmla="*/ 8679277 h 8679277"/>
              <a:gd name="connsiteX4" fmla="*/ 0 w 6906188"/>
              <a:gd name="connsiteY4" fmla="*/ 4594925 h 8679277"/>
              <a:gd name="connsiteX0" fmla="*/ 0 w 6906188"/>
              <a:gd name="connsiteY0" fmla="*/ 4594925 h 9520816"/>
              <a:gd name="connsiteX1" fmla="*/ 6903473 w 6906188"/>
              <a:gd name="connsiteY1" fmla="*/ 0 h 9520816"/>
              <a:gd name="connsiteX2" fmla="*/ 6905815 w 6906188"/>
              <a:gd name="connsiteY2" fmla="*/ 6877601 h 9520816"/>
              <a:gd name="connsiteX3" fmla="*/ 3003748 w 6906188"/>
              <a:gd name="connsiteY3" fmla="*/ 9520816 h 9520816"/>
              <a:gd name="connsiteX4" fmla="*/ 0 w 6906188"/>
              <a:gd name="connsiteY4" fmla="*/ 4594925 h 9520816"/>
              <a:gd name="connsiteX0" fmla="*/ 1 w 6906189"/>
              <a:gd name="connsiteY0" fmla="*/ 4594925 h 9520816"/>
              <a:gd name="connsiteX1" fmla="*/ 6903474 w 6906189"/>
              <a:gd name="connsiteY1" fmla="*/ 0 h 9520816"/>
              <a:gd name="connsiteX2" fmla="*/ 6905816 w 6906189"/>
              <a:gd name="connsiteY2" fmla="*/ 6877601 h 9520816"/>
              <a:gd name="connsiteX3" fmla="*/ 3003749 w 6906189"/>
              <a:gd name="connsiteY3" fmla="*/ 9520816 h 9520816"/>
              <a:gd name="connsiteX4" fmla="*/ 1 w 6906189"/>
              <a:gd name="connsiteY4" fmla="*/ 4594925 h 9520816"/>
              <a:gd name="connsiteX0" fmla="*/ 0 w 6906188"/>
              <a:gd name="connsiteY0" fmla="*/ 4594925 h 9520816"/>
              <a:gd name="connsiteX1" fmla="*/ 6903473 w 6906188"/>
              <a:gd name="connsiteY1" fmla="*/ 0 h 9520816"/>
              <a:gd name="connsiteX2" fmla="*/ 6905815 w 6906188"/>
              <a:gd name="connsiteY2" fmla="*/ 6877601 h 9520816"/>
              <a:gd name="connsiteX3" fmla="*/ 3003748 w 6906188"/>
              <a:gd name="connsiteY3" fmla="*/ 9520816 h 9520816"/>
              <a:gd name="connsiteX4" fmla="*/ 0 w 6906188"/>
              <a:gd name="connsiteY4" fmla="*/ 4594925 h 9520816"/>
              <a:gd name="connsiteX0" fmla="*/ 0 w 7160437"/>
              <a:gd name="connsiteY0" fmla="*/ 4760496 h 9520816"/>
              <a:gd name="connsiteX1" fmla="*/ 7157722 w 7160437"/>
              <a:gd name="connsiteY1" fmla="*/ 0 h 9520816"/>
              <a:gd name="connsiteX2" fmla="*/ 7160064 w 7160437"/>
              <a:gd name="connsiteY2" fmla="*/ 6877601 h 9520816"/>
              <a:gd name="connsiteX3" fmla="*/ 3257997 w 7160437"/>
              <a:gd name="connsiteY3" fmla="*/ 9520816 h 9520816"/>
              <a:gd name="connsiteX4" fmla="*/ 0 w 7160437"/>
              <a:gd name="connsiteY4" fmla="*/ 4760496 h 9520816"/>
              <a:gd name="connsiteX0" fmla="*/ 0 w 7160437"/>
              <a:gd name="connsiteY0" fmla="*/ 4760496 h 9535173"/>
              <a:gd name="connsiteX1" fmla="*/ 7157722 w 7160437"/>
              <a:gd name="connsiteY1" fmla="*/ 0 h 9535173"/>
              <a:gd name="connsiteX2" fmla="*/ 7160064 w 7160437"/>
              <a:gd name="connsiteY2" fmla="*/ 6877601 h 9535173"/>
              <a:gd name="connsiteX3" fmla="*/ 3050411 w 7160437"/>
              <a:gd name="connsiteY3" fmla="*/ 9535173 h 9535173"/>
              <a:gd name="connsiteX4" fmla="*/ 0 w 7160437"/>
              <a:gd name="connsiteY4" fmla="*/ 4760496 h 9535173"/>
              <a:gd name="connsiteX0" fmla="*/ 0 w 7160437"/>
              <a:gd name="connsiteY0" fmla="*/ 4760496 h 9535173"/>
              <a:gd name="connsiteX1" fmla="*/ 7157722 w 7160437"/>
              <a:gd name="connsiteY1" fmla="*/ 0 h 9535173"/>
              <a:gd name="connsiteX2" fmla="*/ 7160064 w 7160437"/>
              <a:gd name="connsiteY2" fmla="*/ 6877601 h 9535173"/>
              <a:gd name="connsiteX3" fmla="*/ 3050411 w 7160437"/>
              <a:gd name="connsiteY3" fmla="*/ 9535173 h 9535173"/>
              <a:gd name="connsiteX4" fmla="*/ 0 w 7160437"/>
              <a:gd name="connsiteY4" fmla="*/ 4760496 h 9535173"/>
              <a:gd name="connsiteX0" fmla="*/ 0 w 7160437"/>
              <a:gd name="connsiteY0" fmla="*/ 4760496 h 9535173"/>
              <a:gd name="connsiteX1" fmla="*/ 7157722 w 7160437"/>
              <a:gd name="connsiteY1" fmla="*/ 0 h 9535173"/>
              <a:gd name="connsiteX2" fmla="*/ 7160064 w 7160437"/>
              <a:gd name="connsiteY2" fmla="*/ 6877601 h 9535173"/>
              <a:gd name="connsiteX3" fmla="*/ 3050411 w 7160437"/>
              <a:gd name="connsiteY3" fmla="*/ 9535173 h 9535173"/>
              <a:gd name="connsiteX4" fmla="*/ 0 w 7160437"/>
              <a:gd name="connsiteY4" fmla="*/ 4760496 h 953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0437" h="9535173">
                <a:moveTo>
                  <a:pt x="0" y="4760496"/>
                </a:moveTo>
                <a:lnTo>
                  <a:pt x="7157722" y="0"/>
                </a:lnTo>
                <a:cubicBezTo>
                  <a:pt x="7155808" y="2369998"/>
                  <a:pt x="7161978" y="4507603"/>
                  <a:pt x="7160064" y="6877601"/>
                </a:cubicBezTo>
                <a:lnTo>
                  <a:pt x="3050411" y="9535173"/>
                </a:lnTo>
                <a:cubicBezTo>
                  <a:pt x="1544646" y="7462484"/>
                  <a:pt x="1243143" y="6762557"/>
                  <a:pt x="0" y="4760496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 l="-22000" t="-22000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 rot="1980000">
            <a:off x="8399928" y="502974"/>
            <a:ext cx="69766" cy="3025304"/>
          </a:xfrm>
          <a:prstGeom prst="rect">
            <a:avLst/>
          </a:prstGeom>
          <a:solidFill>
            <a:srgbClr val="E957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 rot="1980000">
            <a:off x="8182574" y="783991"/>
            <a:ext cx="57231" cy="3575516"/>
          </a:xfrm>
          <a:prstGeom prst="rect">
            <a:avLst/>
          </a:prstGeom>
          <a:solidFill>
            <a:srgbClr val="C21B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 rot="1980000">
            <a:off x="6404499" y="3448076"/>
            <a:ext cx="53971" cy="2359170"/>
          </a:xfrm>
          <a:prstGeom prst="rect">
            <a:avLst/>
          </a:prstGeom>
          <a:solidFill>
            <a:srgbClr val="8E1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486366" y="3995422"/>
            <a:ext cx="4756106" cy="519973"/>
          </a:xfrm>
          <a:prstGeom prst="rect">
            <a:avLst/>
          </a:prstGeom>
          <a:solidFill>
            <a:srgbClr val="F092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1329518" y="3995422"/>
            <a:ext cx="292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aseline="30000" dirty="0" smtClean="0">
                <a:latin typeface="HelveticaNeueLT Pro 45 Lt" panose="020B0403020202020204" pitchFamily="34" charset="-18"/>
              </a:rPr>
              <a:t>a figyelmet!</a:t>
            </a:r>
            <a:endParaRPr lang="hu-HU" sz="4000" dirty="0">
              <a:latin typeface="HelveticaNeueLT Pro 45 Lt" panose="020B0403020202020204" pitchFamily="34" charset="-18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" y="3119005"/>
            <a:ext cx="4948741" cy="81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5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4_G_PPT_Template_16.9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E30E9DCF8FE4542B39E01146FAE5619" ma:contentTypeVersion="0" ma:contentTypeDescription="Új dokumentum létrehozása." ma:contentTypeScope="" ma:versionID="d824719102c7715776e4a4040014603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272c3706e31d85aa278778a1025862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ECF30C-7513-4BF1-992D-ADB1904F45A5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914499B-B3F8-4949-95BD-16310C2E2E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B30288A-AE4D-448D-A64E-D423C3C9B9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04_G_PPT_Template_16.9</Template>
  <TotalTime>6143</TotalTime>
  <Words>5236</Words>
  <Application>Microsoft Office PowerPoint</Application>
  <PresentationFormat>Diavetítés a képernyőre (16:9 oldalarány)</PresentationFormat>
  <Paragraphs>1113</Paragraphs>
  <Slides>97</Slides>
  <Notes>84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97</vt:i4>
      </vt:variant>
    </vt:vector>
  </HeadingPairs>
  <TitlesOfParts>
    <vt:vector size="98" baseType="lpstr">
      <vt:lpstr>04_G_PPT_Template_16.9</vt:lpstr>
      <vt:lpstr>Vagyonőr  vállalkozói vagyonbiztosítás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Generali-Providencia Zrt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készítése</dc:title>
  <dc:creator>Baráth Adél</dc:creator>
  <cp:keywords>Internal</cp:keywords>
  <cp:lastModifiedBy>Tóth Vilmos</cp:lastModifiedBy>
  <cp:revision>366</cp:revision>
  <cp:lastPrinted>2013-10-04T10:49:32Z</cp:lastPrinted>
  <dcterms:created xsi:type="dcterms:W3CDTF">2017-10-19T09:37:16Z</dcterms:created>
  <dcterms:modified xsi:type="dcterms:W3CDTF">2019-09-09T06:21:41Z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8c158b6a-e303-4db7-9694-0f9c85273112</vt:lpwstr>
  </property>
  <property fmtid="{D5CDD505-2E9C-101B-9397-08002B2CF9AE}" pid="3" name="GeneraliClassification">
    <vt:lpwstr>Internal</vt:lpwstr>
  </property>
  <property fmtid="{D5CDD505-2E9C-101B-9397-08002B2CF9AE}" pid="4" name="ContentTypeId">
    <vt:lpwstr>0x0101006E30E9DCF8FE4542B39E01146FAE5619</vt:lpwstr>
  </property>
</Properties>
</file>