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27" r:id="rId2"/>
    <p:sldId id="632" r:id="rId3"/>
    <p:sldId id="629" r:id="rId4"/>
    <p:sldId id="640" r:id="rId5"/>
    <p:sldId id="616" r:id="rId6"/>
    <p:sldId id="617" r:id="rId7"/>
    <p:sldId id="618" r:id="rId8"/>
    <p:sldId id="620" r:id="rId9"/>
    <p:sldId id="619" r:id="rId10"/>
    <p:sldId id="642" r:id="rId11"/>
    <p:sldId id="528" r:id="rId12"/>
    <p:sldId id="381" r:id="rId13"/>
    <p:sldId id="622" r:id="rId14"/>
    <p:sldId id="502" r:id="rId15"/>
    <p:sldId id="645" r:id="rId16"/>
    <p:sldId id="646" r:id="rId17"/>
    <p:sldId id="626" r:id="rId18"/>
    <p:sldId id="635" r:id="rId19"/>
    <p:sldId id="633" r:id="rId20"/>
    <p:sldId id="636" r:id="rId21"/>
    <p:sldId id="560" r:id="rId22"/>
    <p:sldId id="562" r:id="rId23"/>
    <p:sldId id="625" r:id="rId24"/>
    <p:sldId id="638" r:id="rId25"/>
    <p:sldId id="639" r:id="rId26"/>
    <p:sldId id="643" r:id="rId27"/>
    <p:sldId id="644" r:id="rId28"/>
    <p:sldId id="623" r:id="rId29"/>
    <p:sldId id="627" r:id="rId30"/>
  </p:sldIdLst>
  <p:sldSz cx="9144000" cy="6858000" type="screen4x3"/>
  <p:notesSz cx="6665913" cy="987266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0033"/>
    <a:srgbClr val="990000"/>
    <a:srgbClr val="790015"/>
    <a:srgbClr val="800000"/>
    <a:srgbClr val="FFFFFF"/>
    <a:srgbClr val="FFCC66"/>
    <a:srgbClr val="FFE6CD"/>
    <a:srgbClr val="FBEF81"/>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6376" autoAdjust="0"/>
  </p:normalViewPr>
  <p:slideViewPr>
    <p:cSldViewPr>
      <p:cViewPr varScale="1">
        <p:scale>
          <a:sx n="66" d="100"/>
          <a:sy n="66" d="100"/>
        </p:scale>
        <p:origin x="-1428" y="-114"/>
      </p:cViewPr>
      <p:guideLst>
        <p:guide orient="horz" pos="2160"/>
        <p:guide pos="2880"/>
      </p:guideLst>
    </p:cSldViewPr>
  </p:slideViewPr>
  <p:outlineViewPr>
    <p:cViewPr>
      <p:scale>
        <a:sx n="33" d="100"/>
        <a:sy n="33" d="100"/>
      </p:scale>
      <p:origin x="0" y="1331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72" y="954"/>
      </p:cViewPr>
      <p:guideLst>
        <p:guide orient="horz" pos="3109"/>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1033463" y="866775"/>
            <a:ext cx="4600575" cy="34512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887413" y="4692650"/>
            <a:ext cx="4889500" cy="4156075"/>
          </a:xfrm>
          <a:prstGeom prst="rect">
            <a:avLst/>
          </a:prstGeom>
          <a:noFill/>
          <a:ln>
            <a:noFill/>
          </a:ln>
          <a:effectLst/>
          <a:extLst>
            <a:ext uri="{909E8E84-426E-40DD-AFC4-6F175D3DCCD1}"/>
            <a:ext uri="{91240B29-F687-4F45-9708-019B960494DF}"/>
            <a:ext uri="{AF507438-7753-43E0-B8FC-AC1667EBCBE1}"/>
          </a:extLst>
        </p:spPr>
        <p:txBody>
          <a:bodyPr vert="horz" wrap="square" lIns="89529" tIns="43979" rIns="89529" bIns="43979" numCol="1" anchor="t" anchorCtr="0" compatLnSpc="1">
            <a:prstTxWarp prst="textNoShape">
              <a:avLst/>
            </a:prstTxWarp>
          </a:bodyPr>
          <a:lstStyle/>
          <a:p>
            <a:pPr lvl="0"/>
            <a:r>
              <a:rPr lang="hu-HU" noProof="0" smtClean="0"/>
              <a:t>Mintaszöveg szerkesztése </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kép helye 1"/>
          <p:cNvSpPr>
            <a:spLocks noGrp="1" noRot="1" noChangeAspect="1" noTextEdit="1"/>
          </p:cNvSpPr>
          <p:nvPr>
            <p:ph type="sldImg"/>
          </p:nvPr>
        </p:nvSpPr>
        <p:spPr>
          <a:ln/>
        </p:spPr>
      </p:sp>
      <p:sp>
        <p:nvSpPr>
          <p:cNvPr id="43011"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a:ln/>
        </p:spPr>
      </p:sp>
      <p:sp>
        <p:nvSpPr>
          <p:cNvPr id="57347"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ln/>
        </p:spPr>
      </p:sp>
      <p:sp>
        <p:nvSpPr>
          <p:cNvPr id="58371" name="Jegyzetek helye 2"/>
          <p:cNvSpPr>
            <a:spLocks noGrp="1"/>
          </p:cNvSpPr>
          <p:nvPr>
            <p:ph type="body" idx="1"/>
          </p:nvPr>
        </p:nvSpPr>
        <p:spPr>
          <a:noFill/>
        </p:spPr>
        <p:txBody>
          <a:bodyPr/>
          <a:lstStyle/>
          <a:p>
            <a:pPr lvl="1"/>
            <a:r>
              <a:rPr lang="hu-HU" b="1" smtClean="0"/>
              <a:t>Szerződő</a:t>
            </a:r>
            <a:r>
              <a:rPr lang="hu-HU" smtClean="0"/>
              <a:t> az a fél, aki a biztosítási szerződést a biztosítóval megköti, és a biztosítási díj fizetésére kötelezettséget vállal. </a:t>
            </a:r>
            <a:endParaRPr lang="hu-HU" sz="1800" smtClean="0"/>
          </a:p>
          <a:p>
            <a:pPr lvl="1"/>
            <a:endParaRPr lang="hu-HU" b="1" smtClean="0"/>
          </a:p>
          <a:p>
            <a:pPr lvl="1"/>
            <a:r>
              <a:rPr lang="hu-HU" b="1" smtClean="0"/>
              <a:t>Biztosított</a:t>
            </a:r>
            <a:r>
              <a:rPr lang="hu-HU" smtClean="0"/>
              <a:t> az a természetes személy, akit a szerződésben biztosítottként neveztek meg, és akinek az életével, egészségi állapotával kapcsolatos eseményekre a biztosítási szerződés létrejön. </a:t>
            </a:r>
            <a:endParaRPr lang="hu-HU" sz="1800" smtClean="0"/>
          </a:p>
          <a:p>
            <a:endParaRPr lang="hu-HU" b="1" smtClean="0"/>
          </a:p>
          <a:p>
            <a:r>
              <a:rPr lang="hu-HU" b="1" smtClean="0"/>
              <a:t>Egy biztosított kizárólag egy Nyugalom biztosítási szerződéssel rendelkezhet. </a:t>
            </a:r>
          </a:p>
          <a:p>
            <a:endParaRPr lang="hu-HU" sz="1800" smtClean="0"/>
          </a:p>
          <a:p>
            <a:pPr lvl="1"/>
            <a:r>
              <a:rPr lang="hu-HU" b="1" smtClean="0"/>
              <a:t>Kedvezményezett</a:t>
            </a:r>
            <a:r>
              <a:rPr lang="hu-HU" smtClean="0"/>
              <a:t> az a személy, aki a biztosítási szerződésben meghatározott szolgáltatásra jogosult.</a:t>
            </a:r>
          </a:p>
          <a:p>
            <a:pPr lvl="1"/>
            <a:endParaRPr lang="hu-HU" sz="1800" smtClean="0"/>
          </a:p>
          <a:p>
            <a:r>
              <a:rPr lang="hu-HU" smtClean="0"/>
              <a:t>a) A</a:t>
            </a:r>
            <a:r>
              <a:rPr lang="hu-HU" sz="1100" smtClean="0"/>
              <a:t> </a:t>
            </a:r>
            <a:r>
              <a:rPr lang="hu-HU" b="1" smtClean="0"/>
              <a:t>biztosított életében esedékes</a:t>
            </a:r>
            <a:r>
              <a:rPr lang="hu-HU" sz="1100" smtClean="0"/>
              <a:t> </a:t>
            </a:r>
            <a:r>
              <a:rPr lang="hu-HU" smtClean="0"/>
              <a:t>szolgáltatások kedvezményezettje a </a:t>
            </a:r>
            <a:r>
              <a:rPr lang="hu-HU" b="1" smtClean="0"/>
              <a:t>biztosított</a:t>
            </a:r>
            <a:r>
              <a:rPr lang="hu-HU" smtClean="0"/>
              <a:t>,</a:t>
            </a:r>
            <a:endParaRPr lang="hu-HU" sz="1800" smtClean="0"/>
          </a:p>
          <a:p>
            <a:r>
              <a:rPr lang="hu-HU" smtClean="0"/>
              <a:t>b) A</a:t>
            </a:r>
            <a:r>
              <a:rPr lang="hu-HU" sz="1100" smtClean="0"/>
              <a:t> </a:t>
            </a:r>
            <a:r>
              <a:rPr lang="hu-HU" b="1" smtClean="0"/>
              <a:t>biztosított halála esetén</a:t>
            </a:r>
            <a:r>
              <a:rPr lang="hu-HU" sz="1100" smtClean="0"/>
              <a:t> </a:t>
            </a:r>
            <a:r>
              <a:rPr lang="hu-HU" smtClean="0"/>
              <a:t>esedékes szolgáltatások kedvezményezettje a szerződésben a szerződő és a biztosított által </a:t>
            </a:r>
            <a:r>
              <a:rPr lang="hu-HU" b="1" smtClean="0"/>
              <a:t>név szerint ekként meghatározott személy</a:t>
            </a:r>
            <a:r>
              <a:rPr lang="hu-HU" smtClean="0"/>
              <a:t>, ennek hiányában a biztosított örököse. </a:t>
            </a:r>
          </a:p>
          <a:p>
            <a:endParaRPr lang="hu-HU" sz="1800" smtClean="0"/>
          </a:p>
          <a:p>
            <a:endParaRPr lang="hu-HU" sz="1800" smtClean="0"/>
          </a:p>
          <a:p>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ln/>
        </p:spPr>
      </p:sp>
      <p:sp>
        <p:nvSpPr>
          <p:cNvPr id="60419"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ln/>
        </p:spPr>
      </p:sp>
      <p:sp>
        <p:nvSpPr>
          <p:cNvPr id="61443" name="Jegyzetek helye 2"/>
          <p:cNvSpPr>
            <a:spLocks noGrp="1"/>
          </p:cNvSpPr>
          <p:nvPr>
            <p:ph type="body" idx="1"/>
          </p:nvPr>
        </p:nvSpPr>
        <p:spPr>
          <a:noFill/>
        </p:spPr>
        <p:txBody>
          <a:bodyPr/>
          <a:lstStyle/>
          <a:p>
            <a:r>
              <a:rPr lang="hu-HU" sz="1000" b="1" u="sng" smtClean="0">
                <a:latin typeface="HelveticaNeue" pitchFamily="34" charset="-18"/>
              </a:rPr>
              <a:t>1. A biztosító mentesülése életbiztosítási kockázatok esetében</a:t>
            </a:r>
          </a:p>
          <a:p>
            <a:r>
              <a:rPr lang="hu-HU" sz="1000" smtClean="0">
                <a:latin typeface="HelveticaNeue" pitchFamily="34" charset="-18"/>
              </a:rPr>
              <a:t> </a:t>
            </a:r>
          </a:p>
          <a:p>
            <a:r>
              <a:rPr lang="hu-HU" sz="1000" smtClean="0">
                <a:latin typeface="HelveticaNeue" pitchFamily="34" charset="-18"/>
              </a:rPr>
              <a:t>1.1. A biztosító mentesül a haláleseti szolgáltatás teljesítése alól, ha</a:t>
            </a:r>
          </a:p>
          <a:p>
            <a:r>
              <a:rPr lang="hu-HU" sz="1000" smtClean="0">
                <a:latin typeface="HelveticaNeue" pitchFamily="34" charset="-18"/>
              </a:rPr>
              <a:t>a) a biztosított halálának oka a szerződés hatálybalépésének napjától számított két éven belül elkövetett öngyilkossága, még akkor is, ha a cselekmény elkövetésekor a biztosított zavart tudatállapotban volt,</a:t>
            </a:r>
          </a:p>
          <a:p>
            <a:r>
              <a:rPr lang="hu-HU" sz="1000" smtClean="0">
                <a:latin typeface="HelveticaNeue" pitchFamily="34" charset="-18"/>
              </a:rPr>
              <a:t>b) a biztosított szándékosan elkövetett súlyos bűncselekménye folytán vagy azzal okozati összefüggésben vesztette életét,</a:t>
            </a:r>
          </a:p>
          <a:p>
            <a:r>
              <a:rPr lang="hu-HU" sz="1000" smtClean="0">
                <a:latin typeface="HelveticaNeue" pitchFamily="34" charset="-18"/>
              </a:rPr>
              <a:t>c) a biztosított a kedvezményezett szándékos magatartása következtében vesztette életét.</a:t>
            </a:r>
          </a:p>
          <a:p>
            <a:endParaRPr lang="hu-HU" smtClean="0"/>
          </a:p>
          <a:p>
            <a:r>
              <a:rPr lang="hu-HU" u="sng" smtClean="0"/>
              <a:t>2</a:t>
            </a:r>
            <a:r>
              <a:rPr lang="hu-HU" b="1" u="sng" smtClean="0"/>
              <a:t>. A biztosító mentesülése a szerződésben szereplő balesetbiztosítási kockázatok esetében</a:t>
            </a:r>
          </a:p>
          <a:p>
            <a:r>
              <a:rPr lang="hu-HU" smtClean="0"/>
              <a:t> </a:t>
            </a:r>
          </a:p>
          <a:p>
            <a:r>
              <a:rPr lang="hu-HU" smtClean="0"/>
              <a:t>2.1. A biztosító mentesül a szolgáltatási kötelezettség teljesítése alól, ha bizonyítja, hogy a biztosítási eseményt a biztosított jogellenesen és szándékosan vagy jogellenesen és súlyosan gondatlanul okozta.</a:t>
            </a:r>
          </a:p>
          <a:p>
            <a:r>
              <a:rPr lang="hu-HU" smtClean="0"/>
              <a:t> </a:t>
            </a:r>
          </a:p>
          <a:p>
            <a:r>
              <a:rPr lang="hu-HU" smtClean="0"/>
              <a:t>A biztosított súlyosan gondatlanul jár el különösen, ha</a:t>
            </a:r>
          </a:p>
          <a:p>
            <a:r>
              <a:rPr lang="hu-HU" smtClean="0"/>
              <a:t>a) a biztosítási esemény idején bizonyíthatóan alkoholos állapotban volt, illetőleg kábítószer vagy kábító hatású anyag hatása alatt állt és ez a tény a biztosítási esemény bekövetkeztében közrehatott. Ha történt véralkohol vizsgálat, alkoholos állapotnak tekintendő a 1,5‰-et meghaladó, gépjárművezetés közben a 0,8‰-et meghaladó mértékű véralkohol-koncentráció,</a:t>
            </a:r>
          </a:p>
          <a:p>
            <a:r>
              <a:rPr lang="hu-HU" smtClean="0"/>
              <a:t>b) olyan gépjárművet vezetett, amelynek nem volt érvényes forgalmi engedélye, vagy amelynek vezetéséhez szükséges érvényes vezetői engedéllyel nem rendelkezett, és ez a tény a biztosítási esemény bekövetkeztében közrehatott,</a:t>
            </a:r>
          </a:p>
          <a:p>
            <a:r>
              <a:rPr lang="hu-HU" smtClean="0"/>
              <a:t>c) a biztosítási esemény bekövetkezése okozati összefüggésben áll azzal, hogy a biztosított a biztosítási esemény időpontjában legalább két közlekedésrendészeti szabályt megszegett.</a:t>
            </a:r>
          </a:p>
          <a:p>
            <a:endParaRPr lang="hu-HU" smtClean="0"/>
          </a:p>
          <a:p>
            <a:r>
              <a:rPr lang="hu-HU" b="1" smtClean="0"/>
              <a:t>Kockázatviselésből kizárt események </a:t>
            </a:r>
            <a:endParaRPr lang="hu-HU" sz="1800" b="1" smtClean="0"/>
          </a:p>
          <a:p>
            <a:pPr lvl="1"/>
            <a:r>
              <a:rPr lang="hu-HU" smtClean="0"/>
              <a:t>A biztosító kockázatviselése nem terjed ki azokra az eseményekre, amelyek oka részben vagy egészben:</a:t>
            </a:r>
            <a:endParaRPr lang="hu-HU" sz="1800" smtClean="0"/>
          </a:p>
          <a:p>
            <a:r>
              <a:rPr lang="hu-HU" smtClean="0"/>
              <a:t>a) ionizáló sugárzás,</a:t>
            </a:r>
            <a:endParaRPr lang="hu-HU" sz="1800" smtClean="0"/>
          </a:p>
          <a:p>
            <a:r>
              <a:rPr lang="hu-HU" smtClean="0"/>
              <a:t>b) nukleáris energia,</a:t>
            </a:r>
            <a:endParaRPr lang="hu-HU" sz="1800" smtClean="0"/>
          </a:p>
          <a:p>
            <a:r>
              <a:rPr lang="hu-HU" smtClean="0"/>
              <a:t>c) HIV-fertőzés,</a:t>
            </a:r>
            <a:endParaRPr lang="hu-HU" sz="1800" smtClean="0"/>
          </a:p>
          <a:p>
            <a:r>
              <a:rPr lang="hu-HU" smtClean="0"/>
              <a:t>d) háború, harci cselekmények, idegen hatalom ellenséges cselekedetei, zavargások, kormány elleni puccs vagy puccskísérlet, zendülés, polgárháború, forradalom, lázadás, tüntetés, felvonulás, sztrájk, terrorcselekmény, munkahelyi rendbontás, határvillongások, felkelés.</a:t>
            </a:r>
            <a:endParaRPr lang="hu-HU" sz="1800" smtClean="0"/>
          </a:p>
          <a:p>
            <a:pPr lvl="1"/>
            <a:r>
              <a:rPr lang="hu-HU" smtClean="0"/>
              <a:t>Jelen feltétel alkalmazása szempontjából terrorcselekménynek minősül különösen az olyan erőszakos, erőszakkal fenyegető, az emberi életre, a materiális, immateriális javakra vagy az infrastruktúrára veszélyes cselekmény, amely vagy politikai, vallási, ideológiai, etnikai célok mellett foglal állást vagy valamely kormány befolyásolására vagy a társadalomban, illetve annak egy részében való félelemkeltésre irányul, illetve arra alkalmas.</a:t>
            </a:r>
            <a:endParaRPr lang="hu-HU" sz="1800" smtClean="0"/>
          </a:p>
          <a:p>
            <a:pPr lvl="1"/>
            <a:r>
              <a:rPr lang="hu-HU" smtClean="0"/>
              <a:t>A biztosító kockázatviselése a jelen feltételek IX.2.1. d.) pontjában foglaltakkal ellentétben kiterjed a biztosított egészségi állapotában bekövetkező olyan károsodásokra, amelyek a biztosítottnak a tüntetés, sztrájk, illetve felvonulás hatályos magyar jogszabályok rendelkezéseinek megfelelően előre bejelentett és lebonyolított eseményein való aktív részvétele kapcsán keletkeznek abban az esetben, ha a biztosított a kár megelőzésére és enyhítésére vonatkozó kötelezettségének eleget tett.</a:t>
            </a:r>
            <a:endParaRPr lang="hu-HU" sz="1800" smtClean="0"/>
          </a:p>
          <a:p>
            <a:r>
              <a:rPr lang="hu-HU" smtClean="0"/>
              <a:t> </a:t>
            </a:r>
            <a:endParaRPr lang="hu-HU" sz="1800" b="1" u="sng" smtClean="0"/>
          </a:p>
          <a:p>
            <a:r>
              <a:rPr lang="hu-HU" b="1" u="sng" smtClean="0"/>
              <a:t>Életbiztosítási kockázatok esetében kizárt események</a:t>
            </a:r>
            <a:endParaRPr lang="hu-HU" sz="1800" b="1" u="sng" smtClean="0"/>
          </a:p>
          <a:p>
            <a:r>
              <a:rPr lang="hu-HU" smtClean="0"/>
              <a:t> </a:t>
            </a:r>
            <a:endParaRPr lang="hu-HU" sz="1800" smtClean="0"/>
          </a:p>
          <a:p>
            <a:r>
              <a:rPr lang="hu-HU" smtClean="0"/>
              <a:t>Életbiztosítási kockázatok esetén a biztosító kockázatviselése a IX. 1. pontban leírt eseményeken kívül az alábbi eseményekre sem terjed ki:</a:t>
            </a:r>
            <a:endParaRPr lang="hu-HU" sz="1800" smtClean="0"/>
          </a:p>
          <a:p>
            <a:r>
              <a:rPr lang="hu-HU" smtClean="0"/>
              <a:t> </a:t>
            </a:r>
            <a:endParaRPr lang="hu-HU" sz="1800" smtClean="0"/>
          </a:p>
          <a:p>
            <a:pPr lvl="1"/>
            <a:r>
              <a:rPr lang="hu-HU" smtClean="0"/>
              <a:t>A kockázatviselés kezdetétől a második biztosítási év végéig a biztosító kockázatviselése nem terjed ki az alábbiakban felsorolt esetekkel okozati összefüggésben álló eseményekre:</a:t>
            </a:r>
            <a:endParaRPr lang="hu-HU" sz="1800" smtClean="0"/>
          </a:p>
          <a:p>
            <a:r>
              <a:rPr lang="hu-HU" smtClean="0"/>
              <a:t>a biztosított olyan betegsége vagy kóros állapota, amely a biztosító kockázatviselése kezdetét megelőző három évben bizonyíthatóan fennállott, vagy amelyet a kockázatviselést megelőző három éven belül kórisméztek, vagy amely ez idő alatt gyógykezelést igényelt</a:t>
            </a:r>
            <a:endParaRPr lang="hu-HU" sz="1800" smtClean="0"/>
          </a:p>
          <a:p>
            <a:r>
              <a:rPr lang="hu-HU" smtClean="0"/>
              <a:t>a biztosítottnak a biztosító kockázatviselését megelőzően megállapított maradandó egészségkárosodása.</a:t>
            </a:r>
            <a:endParaRPr lang="hu-HU" sz="1800" smtClean="0"/>
          </a:p>
          <a:p>
            <a:r>
              <a:rPr lang="hu-HU" smtClean="0"/>
              <a:t> </a:t>
            </a:r>
            <a:endParaRPr lang="hu-HU" sz="1800" smtClean="0"/>
          </a:p>
          <a:p>
            <a:r>
              <a:rPr lang="hu-HU" smtClean="0"/>
              <a:t>Jelen 2.1. pont alapján kockázatviselésből kizárt biztosítási események bekövetkezése esetén a biztosító a szerződésre befizetett díjak összegét fizeti ki a szerződő részére.</a:t>
            </a:r>
            <a:endParaRPr lang="hu-HU" sz="1800" smtClean="0"/>
          </a:p>
          <a:p>
            <a:r>
              <a:rPr lang="hu-HU" smtClean="0"/>
              <a:t> </a:t>
            </a:r>
            <a:endParaRPr lang="hu-HU" sz="1800" smtClean="0"/>
          </a:p>
          <a:p>
            <a:pPr lvl="1"/>
            <a:r>
              <a:rPr lang="hu-HU" smtClean="0"/>
              <a:t>A biztosító kockázatviselése nem terjed ki a szerződés (a biztosító kockázatviselésének) tartama alatt bekövetkezett eseményre, ha</a:t>
            </a:r>
            <a:br>
              <a:rPr lang="hu-HU" smtClean="0"/>
            </a:br>
            <a:r>
              <a:rPr lang="hu-HU" smtClean="0"/>
              <a:t>a) a biztosítási esemény a biztosított rendszeres alkohol-fogyasztásával, kábítószer-fogyasztásával, kábító hatású anyag vagy gyógyszer szedésével összefüggésben történt kivéve, ha ez utóbbiakat kezelőorvos előírására, az előírásnak megfelelően alkalmazták,</a:t>
            </a:r>
            <a:br>
              <a:rPr lang="hu-HU" smtClean="0"/>
            </a:br>
            <a:r>
              <a:rPr lang="hu-HU" smtClean="0"/>
              <a:t>b) a biztosítási esemény idején bizonyíthatóan alkoholos állapotban volt, illetőleg kábítószer vagy kábító hatású anyag vagy gyógyszer hatása alatt állt és ez a tény a biztosítási esemény bekövetkeztében közrehatott.</a:t>
            </a:r>
            <a:br>
              <a:rPr lang="hu-HU" smtClean="0"/>
            </a:br>
            <a:r>
              <a:rPr lang="hu-HU" smtClean="0"/>
              <a:t>Ha történt véralkohol vizsgálat, alkoholos állapotnak tekintendő a 1,5‰-et meghaladó, gépjárművezetés közben a 0,8‰-et meghaladó mértékű véralkohol-koncentráció,</a:t>
            </a:r>
            <a:br>
              <a:rPr lang="hu-HU" smtClean="0"/>
            </a:br>
            <a:r>
              <a:rPr lang="hu-HU" smtClean="0"/>
              <a:t>c) a biztosított érvényes vezetői engedély vagy érvényes forgalmi engedély nélkül vezetett gépjárművet és egyúttal egyéb közlekedési szabályt is megszegett, és a biztosítási esemény ezzel okozati összefüggésben következett be.</a:t>
            </a:r>
            <a:br>
              <a:rPr lang="hu-HU" smtClean="0"/>
            </a:br>
            <a:r>
              <a:rPr lang="hu-HU" smtClean="0"/>
              <a:t>d) a biztosított a biztosítási esemény időpontjában alkoholos állapotban vezetett gépjárművet és egyúttal egyéb közlekedési szabályt is megszegett, és a biztosítási esemény ezzel okozati összefüggésben következett be.</a:t>
            </a:r>
            <a:endParaRPr lang="hu-HU" sz="1800" smtClean="0"/>
          </a:p>
          <a:p>
            <a:r>
              <a:rPr lang="hu-HU" smtClean="0"/>
              <a:t> </a:t>
            </a:r>
            <a:endParaRPr lang="hu-HU" sz="2000" smtClean="0"/>
          </a:p>
          <a:p>
            <a:r>
              <a:rPr lang="hu-HU" b="1" u="sng" smtClean="0"/>
              <a:t>Balesetbiztosítási kockázatok esetén kizárt események</a:t>
            </a:r>
            <a:endParaRPr lang="hu-HU" sz="1800" b="1" u="sng" smtClean="0"/>
          </a:p>
          <a:p>
            <a:r>
              <a:rPr lang="hu-HU" smtClean="0"/>
              <a:t> </a:t>
            </a:r>
            <a:endParaRPr lang="hu-HU" sz="1800" smtClean="0"/>
          </a:p>
          <a:p>
            <a:r>
              <a:rPr lang="hu-HU" smtClean="0"/>
              <a:t>Balesetbiztosítási kockázatok esetén a biztosító kockázatviselése  a  IX. 1. pontban leírt eseményeken kívül az alábbi eseményekre sem terjed ki:</a:t>
            </a:r>
            <a:endParaRPr lang="hu-HU" sz="1800" smtClean="0"/>
          </a:p>
          <a:p>
            <a:r>
              <a:rPr lang="hu-HU" smtClean="0"/>
              <a:t> </a:t>
            </a:r>
            <a:endParaRPr lang="hu-HU" sz="2000" smtClean="0"/>
          </a:p>
          <a:p>
            <a:pPr lvl="1"/>
            <a:r>
              <a:rPr lang="hu-HU" smtClean="0"/>
              <a:t>A biztosító kockázatviselése nem terjed ki az alábbiakban felsorolt esetekkel okozati összefüggésben álló eseményekre:</a:t>
            </a:r>
            <a:endParaRPr lang="hu-HU" sz="1800" smtClean="0"/>
          </a:p>
          <a:p>
            <a:pPr lvl="2"/>
            <a:r>
              <a:rPr lang="hu-HU" smtClean="0"/>
              <a:t>a biztosított olyan betegsége vagy kóros állapota, amely a biztosító kockázatviselése kezdetét megelőző három évben bizonyíthatóan fennállott, vagy amelyet a kockázatviselést megelőző három éven belül kórisméztek, vagy amely ez idő alatt gyógykezelést igényelt,</a:t>
            </a:r>
            <a:endParaRPr lang="hu-HU" sz="1800" smtClean="0"/>
          </a:p>
          <a:p>
            <a:r>
              <a:rPr lang="hu-HU" smtClean="0"/>
              <a:t>b) a biztosítottnak a biztosító kockázatviselését megelőzően megállapított maradandó egészségkárosodása.</a:t>
            </a:r>
            <a:endParaRPr lang="hu-HU" sz="1800" smtClean="0"/>
          </a:p>
          <a:p>
            <a:r>
              <a:rPr lang="hu-HU" smtClean="0"/>
              <a:t> </a:t>
            </a:r>
            <a:endParaRPr lang="hu-HU" sz="2000" smtClean="0"/>
          </a:p>
          <a:p>
            <a:pPr lvl="1"/>
            <a:r>
              <a:rPr lang="hu-HU" smtClean="0"/>
              <a:t>A biztosító kockázatviselése nem terjed ki azokra az eseményekre, amelyek oka részben vagy egészben:</a:t>
            </a:r>
            <a:endParaRPr lang="hu-HU" sz="1800" smtClean="0"/>
          </a:p>
          <a:p>
            <a:r>
              <a:rPr lang="hu-HU" smtClean="0"/>
              <a:t>a) az olyan kórházi ápolás, amelyeknek célja nem a biztosított betegségének megállapítása, egészségi állapota romlásának megakadályozása és egészségének helyreállítása, így különösen a szűrővizsgálat, a szülőnek a gyermeke miatti kórházi tartózkodása, a biztosítottnak a szülője ápolása miatti kórházi tartózkodása,</a:t>
            </a:r>
            <a:endParaRPr lang="hu-HU" sz="1800" smtClean="0"/>
          </a:p>
          <a:p>
            <a:r>
              <a:rPr lang="hu-HU" smtClean="0"/>
              <a:t>b) a krónikus betegségek rehabilitációja, gondozása (különösen geriátriai, gyógypedagógiai, logopédiai ellátás, gyógytorna, fizikoterápia, fürdőkúra, fogyókúra), kivéve a krónikus betegségek kórismézésével, a gyógykezelés első beállításával, jelentős akut állapotrosszabbodás elhárításával kapcsolatos kezeléseket,</a:t>
            </a:r>
            <a:endParaRPr lang="hu-HU" sz="1800" smtClean="0"/>
          </a:p>
          <a:p>
            <a:r>
              <a:rPr lang="hu-HU" smtClean="0"/>
              <a:t>c) orvosi végzettséggel és működési engedéllyel nem rendelkező személy által folytatott kezelés.</a:t>
            </a:r>
            <a:endParaRPr lang="hu-HU" sz="1800" smtClean="0"/>
          </a:p>
          <a:p>
            <a:r>
              <a:rPr lang="hu-HU" smtClean="0"/>
              <a:t>d) az esztétikai céllal végzett kezelés, sebészet és következményei,</a:t>
            </a:r>
            <a:endParaRPr lang="hu-HU" sz="1800" smtClean="0"/>
          </a:p>
          <a:p>
            <a:r>
              <a:rPr lang="hu-HU" smtClean="0"/>
              <a:t>e) a fogpótlás.</a:t>
            </a:r>
            <a:endParaRPr lang="hu-HU" sz="1800" smtClean="0"/>
          </a:p>
          <a:p>
            <a:r>
              <a:rPr lang="hu-HU" smtClean="0"/>
              <a:t> </a:t>
            </a:r>
            <a:endParaRPr lang="hu-HU" sz="1800" smtClean="0"/>
          </a:p>
          <a:p>
            <a:pPr lvl="1"/>
            <a:r>
              <a:rPr lang="hu-HU" smtClean="0"/>
              <a:t>Nem terjed ki a biztosító kockázatviselése a lelki működés zavaraira, betegségeire.</a:t>
            </a:r>
            <a:endParaRPr lang="hu-HU" sz="1800" smtClean="0"/>
          </a:p>
          <a:p>
            <a:r>
              <a:rPr lang="hu-HU" smtClean="0"/>
              <a:t> </a:t>
            </a:r>
            <a:endParaRPr lang="hu-HU" sz="1800" b="1" u="sng" smtClean="0"/>
          </a:p>
          <a:p>
            <a:pPr lvl="1"/>
            <a:r>
              <a:rPr lang="hu-HU" b="1" u="sng" smtClean="0"/>
              <a:t>A biztosító kockázatviselése nem terjed ki azokra a biztosítási eseményekre, amelyek okozati összefüggésben vannak a biztosítottnak az alábbiakban meghatározott veszélyes sporttevékenységével:	</a:t>
            </a:r>
            <a:endParaRPr lang="hu-HU" sz="1800" b="1" u="sng" smtClean="0"/>
          </a:p>
          <a:p>
            <a:r>
              <a:rPr lang="hu-HU" smtClean="0"/>
              <a:t>– búvárkodás légzőkészülékkel 40 m alá, félkezes és nyílttengeri vitorlázás, vadvízi evezés, hydrospeed, canyoning, surf,</a:t>
            </a:r>
            <a:endParaRPr lang="hu-HU" sz="1800" smtClean="0"/>
          </a:p>
          <a:p>
            <a:r>
              <a:rPr lang="hu-HU" smtClean="0"/>
              <a:t>– hegymászás és sziklamászás az V. foktól, magashegyi expedíció, barlangászat, barlangi expedíció, Bungee Jumping (mélybe ugrás), </a:t>
            </a:r>
            <a:endParaRPr lang="hu-HU" sz="1800" smtClean="0"/>
          </a:p>
          <a:p>
            <a:r>
              <a:rPr lang="hu-HU" smtClean="0"/>
              <a:t>– autó- motor sportok (pl. auto-crash (roncsautó) sport, gokart sport, moto-cross sport, motorcsónak sport, motor-kerékpár sport, rally, ügyességi versenyek gépkocsival, versenyzés gépkocsival, quad), </a:t>
            </a:r>
            <a:endParaRPr lang="hu-HU" sz="1800" smtClean="0"/>
          </a:p>
          <a:p>
            <a:r>
              <a:rPr lang="hu-HU" smtClean="0"/>
              <a:t>– privát-/sportrepülés/repülősportok (pl. paplanrepülés, léghajózás, siklóernyős repülés, motoros vitorlázó repülés, siklórepülés, sárkány és ultrakönnyű repülés, hőlégballonozás, ejtőernyős ugrás, vitorlázó repülés, műrepülés),</a:t>
            </a:r>
            <a:endParaRPr lang="hu-HU" sz="1800" smtClean="0"/>
          </a:p>
          <a:p>
            <a:r>
              <a:rPr lang="hu-HU" smtClean="0"/>
              <a:t>– bázisugrás.</a:t>
            </a:r>
            <a:endParaRPr lang="hu-HU" sz="1800" smtClean="0"/>
          </a:p>
          <a:p>
            <a:r>
              <a:rPr lang="hu-HU" smtClean="0"/>
              <a:t> </a:t>
            </a:r>
            <a:endParaRPr lang="hu-HU" sz="1800" smtClean="0"/>
          </a:p>
          <a:p>
            <a:pPr lvl="1"/>
            <a:r>
              <a:rPr lang="hu-HU" b="1" u="sng" smtClean="0"/>
              <a:t>A biztosító kockázatviselése nem terjed ki azokra a biztosítási eseményekre, amelyek okozati összefüggésben vannak a biztosítottnak az alábbiakban meghatározott munkatevékenységével:</a:t>
            </a:r>
            <a:r>
              <a:rPr lang="hu-HU" smtClean="0"/>
              <a:t/>
            </a:r>
            <a:br>
              <a:rPr lang="hu-HU" smtClean="0"/>
            </a:br>
            <a:r>
              <a:rPr lang="hu-HU" smtClean="0"/>
              <a:t>- kaszkadőr, cirkuszi artista, akrobata, </a:t>
            </a:r>
            <a:br>
              <a:rPr lang="hu-HU" smtClean="0"/>
            </a:br>
            <a:r>
              <a:rPr lang="hu-HU" smtClean="0"/>
              <a:t>- tesztpilóta, berepülő pilóta, ejtőernyős ugró, hadseregben sugárhajtású gép személyzet,</a:t>
            </a:r>
            <a:br>
              <a:rPr lang="hu-HU" smtClean="0"/>
            </a:br>
            <a:r>
              <a:rPr lang="hu-HU" smtClean="0"/>
              <a:t>- testőr, kommandós, idegenlégiós, békefenntartó, hírszerző,</a:t>
            </a:r>
            <a:br>
              <a:rPr lang="hu-HU" smtClean="0"/>
            </a:br>
            <a:r>
              <a:rPr lang="hu-HU" smtClean="0"/>
              <a:t>- fegyveres őr, pénzszállító,</a:t>
            </a:r>
            <a:br>
              <a:rPr lang="hu-HU" smtClean="0"/>
            </a:br>
            <a:r>
              <a:rPr lang="hu-HU" smtClean="0"/>
              <a:t>- hadseregben dolgozó hivatásos és katonai szolgálatot teljesítő olyan személy, aki fokozott veszélynek kitett tevékenységet folytat (pl. tűzszerész, búvár, rohamharcos).   </a:t>
            </a:r>
            <a:endParaRPr lang="hu-HU" sz="1800" smtClean="0"/>
          </a:p>
          <a:p>
            <a:endParaRPr lang="hu-HU" u="sng" smtClean="0"/>
          </a:p>
          <a:p>
            <a:r>
              <a:rPr lang="hu-HU" b="1" u="sng" smtClean="0"/>
              <a:t>A biztosító kifizetése életbiztosítási kockázatok esetében, a biztosító mentesülésével járó események bekövetkezése esetén</a:t>
            </a:r>
            <a:r>
              <a:rPr lang="hu-HU" b="1" smtClean="0"/>
              <a:t/>
            </a:r>
            <a:br>
              <a:rPr lang="hu-HU" b="1" smtClean="0"/>
            </a:br>
            <a:r>
              <a:rPr lang="hu-HU" b="1" smtClean="0"/>
              <a:t> </a:t>
            </a:r>
            <a:endParaRPr lang="hu-HU" smtClean="0"/>
          </a:p>
          <a:p>
            <a:r>
              <a:rPr lang="hu-HU" smtClean="0"/>
              <a:t>1. A biztosító a szerződés </a:t>
            </a:r>
            <a:r>
              <a:rPr lang="hu-HU" b="1" u="sng" smtClean="0"/>
              <a:t>díjtartalékát, az esetleges nyereségrészesedést, hűségnyereséget és a rendkívüli befizetés aktuális értékét fizeti ki a haláleseti kedvezményezett részére, ha a mentesülés oka: </a:t>
            </a:r>
          </a:p>
          <a:p>
            <a:r>
              <a:rPr lang="hu-HU" smtClean="0"/>
              <a:t>a) a biztosított halálának oka a szerződés hatálybalépésének napjától számított </a:t>
            </a:r>
            <a:r>
              <a:rPr lang="hu-HU" b="1" smtClean="0"/>
              <a:t>két éven belül elkövetett öngyilkossága</a:t>
            </a:r>
            <a:r>
              <a:rPr lang="hu-HU" smtClean="0"/>
              <a:t>, még akkor is, ha a cselekmény elkövetésekor a biztosított za­vart tudatállapotban volt, </a:t>
            </a:r>
          </a:p>
          <a:p>
            <a:r>
              <a:rPr lang="hu-HU" smtClean="0"/>
              <a:t>b) a biztosított halála </a:t>
            </a:r>
            <a:r>
              <a:rPr lang="hu-HU" b="1" smtClean="0"/>
              <a:t>a biztosított által szándékosan elkövetett súlyos bűncselekmény </a:t>
            </a:r>
            <a:r>
              <a:rPr lang="hu-HU" smtClean="0"/>
              <a:t>folytán vagy azzal összefüggésben következett be. </a:t>
            </a:r>
          </a:p>
          <a:p>
            <a:endParaRPr lang="hu-HU" smtClean="0"/>
          </a:p>
          <a:p>
            <a:r>
              <a:rPr lang="hu-HU" smtClean="0"/>
              <a:t>2. Amennyiben a biztosított </a:t>
            </a:r>
            <a:r>
              <a:rPr lang="hu-HU" b="1" smtClean="0"/>
              <a:t>a kedvezményezett szándékos mag­atartása következtében </a:t>
            </a:r>
            <a:r>
              <a:rPr lang="hu-HU" smtClean="0"/>
              <a:t>vesztette életét, vagy közrehatott a biztosítási esemény bekövetkezésében (VIII.1.1.c) és az VIII.2.1. pontokban felsorolt esetek)  </a:t>
            </a:r>
            <a:r>
              <a:rPr lang="hu-HU" b="1" smtClean="0"/>
              <a:t>a visszavásárlási összeg </a:t>
            </a:r>
            <a:r>
              <a:rPr lang="hu-HU" smtClean="0"/>
              <a:t>ebben az esetben a biztosított örököseit illeti meg, és a kedvezményezett abból nem részesül. </a:t>
            </a:r>
          </a:p>
          <a:p>
            <a:endParaRPr lang="hu-HU" smtClean="0"/>
          </a:p>
          <a:p>
            <a:r>
              <a:rPr lang="hu-HU" smtClean="0"/>
              <a:t>3. Ha a biztosító nem a jelen feltételek X..1. és X..2. pontban meghatározott ok miatt mentesül a haláleseti szolgáltatás teljesítése alól, , de a szerződésnek az esemény időpontjában van visszavásárlási értéke, a biztosító a szerződés megszűnésekor az aktuális visszavásárlási összeget fizeti ki a haláleseti kedvezményezett részére. Ha a szerződésnek nincs visszavásárlási értéke, a szerződés kifizetés nélkül szűnik meg.</a:t>
            </a:r>
          </a:p>
          <a:p>
            <a:r>
              <a:rPr lang="hu-HU" smtClean="0"/>
              <a:t> </a:t>
            </a:r>
          </a:p>
          <a:p>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ln/>
        </p:spPr>
      </p:sp>
      <p:sp>
        <p:nvSpPr>
          <p:cNvPr id="62467"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a:ln/>
        </p:spPr>
      </p:sp>
      <p:sp>
        <p:nvSpPr>
          <p:cNvPr id="68611"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a:ln/>
        </p:spPr>
      </p:sp>
      <p:sp>
        <p:nvSpPr>
          <p:cNvPr id="67587"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a:ln/>
        </p:spPr>
      </p:sp>
      <p:sp>
        <p:nvSpPr>
          <p:cNvPr id="63491"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3775075" y="9377363"/>
            <a:ext cx="2889250" cy="493712"/>
          </a:xfrm>
          <a:prstGeom prst="rect">
            <a:avLst/>
          </a:prstGeom>
          <a:noFill/>
          <a:ln>
            <a:miter lim="800000"/>
            <a:headEnd/>
            <a:tailEnd/>
          </a:ln>
        </p:spPr>
        <p:txBody>
          <a:bodyPr lIns="90471" tIns="45235" rIns="90471" bIns="45235"/>
          <a:lstStyle/>
          <a:p>
            <a:fld id="{B63368B4-7D5C-4844-9A9A-486B1B1374E4}" type="slidenum">
              <a:rPr lang="hu-HU"/>
              <a:pPr/>
              <a:t>18</a:t>
            </a:fld>
            <a:endParaRPr lang="hu-H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hu-HU" b="1" smtClean="0"/>
              <a:t>A szerződés tartama alatt Bö-váltási lehetőség nincs !</a:t>
            </a:r>
          </a:p>
          <a:p>
            <a:endParaRPr lang="de-A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ln/>
        </p:spPr>
      </p:sp>
      <p:sp>
        <p:nvSpPr>
          <p:cNvPr id="65539"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a:ln/>
        </p:spPr>
      </p:sp>
      <p:sp>
        <p:nvSpPr>
          <p:cNvPr id="46083" name="Jegyzetek helye 2"/>
          <p:cNvSpPr>
            <a:spLocks noGrp="1"/>
          </p:cNvSpPr>
          <p:nvPr>
            <p:ph type="body" idx="1"/>
          </p:nvPr>
        </p:nvSpPr>
        <p:spPr>
          <a:noFill/>
        </p:spPr>
        <p:txBody>
          <a:bodyPr/>
          <a:lstStyle/>
          <a:p>
            <a:r>
              <a:rPr lang="hu-HU" smtClean="0"/>
              <a:t>Spórolás, takarékoskodás.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a:ln/>
        </p:spPr>
      </p:sp>
      <p:sp>
        <p:nvSpPr>
          <p:cNvPr id="66563"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66775" y="741363"/>
            <a:ext cx="4933950" cy="3702050"/>
          </a:xfrm>
          <a:ln/>
        </p:spPr>
      </p:sp>
      <p:sp>
        <p:nvSpPr>
          <p:cNvPr id="71683" name="Rectangle 3"/>
          <p:cNvSpPr>
            <a:spLocks noGrp="1" noChangeArrowheads="1"/>
          </p:cNvSpPr>
          <p:nvPr>
            <p:ph type="body" idx="1"/>
          </p:nvPr>
        </p:nvSpPr>
        <p:spPr>
          <a:xfrm>
            <a:off x="889000" y="4689475"/>
            <a:ext cx="4887913" cy="4441825"/>
          </a:xfrm>
          <a:noFill/>
        </p:spPr>
        <p:txBody>
          <a:bodyPr/>
          <a:lstStyle/>
          <a:p>
            <a:endParaRPr lang="hu-H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a:ln/>
        </p:spPr>
      </p:sp>
      <p:sp>
        <p:nvSpPr>
          <p:cNvPr id="72707" name="Jegyzetek helye 2"/>
          <p:cNvSpPr>
            <a:spLocks noGrp="1"/>
          </p:cNvSpPr>
          <p:nvPr>
            <p:ph type="body" idx="1"/>
          </p:nvPr>
        </p:nvSpPr>
        <p:spPr>
          <a:noFill/>
        </p:spPr>
        <p:txBody>
          <a:bodyPr/>
          <a:lstStyle/>
          <a:p>
            <a:pPr lvl="1"/>
            <a:endParaRPr lang="hu-HU" smtClean="0"/>
          </a:p>
          <a:p>
            <a:endParaRPr lang="hu-H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a:ln/>
        </p:spPr>
      </p:sp>
      <p:sp>
        <p:nvSpPr>
          <p:cNvPr id="73731"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a:ln/>
        </p:spPr>
      </p:sp>
      <p:sp>
        <p:nvSpPr>
          <p:cNvPr id="76803"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akép helye 1"/>
          <p:cNvSpPr>
            <a:spLocks noGrp="1" noRot="1" noChangeAspect="1" noTextEdit="1"/>
          </p:cNvSpPr>
          <p:nvPr>
            <p:ph type="sldImg"/>
          </p:nvPr>
        </p:nvSpPr>
        <p:spPr>
          <a:ln/>
        </p:spPr>
      </p:sp>
      <p:sp>
        <p:nvSpPr>
          <p:cNvPr id="77827" name="Jegyzetek helye 2"/>
          <p:cNvSpPr>
            <a:spLocks noGrp="1"/>
          </p:cNvSpPr>
          <p:nvPr>
            <p:ph type="body" idx="1"/>
          </p:nvPr>
        </p:nvSpPr>
        <p:spPr>
          <a:noFill/>
        </p:spPr>
        <p:txBody>
          <a:bodyPr/>
          <a:lstStyle/>
          <a:p>
            <a:r>
              <a:rPr lang="hu-HU" smtClean="0"/>
              <a:t>Generali 2 éven belül csak pre-existing miatti halál esetén nem szolgáltat, díj visszafizetése.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a:ln/>
        </p:spPr>
      </p:sp>
      <p:sp>
        <p:nvSpPr>
          <p:cNvPr id="78851"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a:ln/>
        </p:spPr>
      </p:sp>
      <p:sp>
        <p:nvSpPr>
          <p:cNvPr id="79875"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kép helye 1"/>
          <p:cNvSpPr>
            <a:spLocks noGrp="1" noRot="1" noChangeAspect="1" noTextEdit="1"/>
          </p:cNvSpPr>
          <p:nvPr>
            <p:ph type="sldImg"/>
          </p:nvPr>
        </p:nvSpPr>
        <p:spPr>
          <a:ln/>
        </p:spPr>
      </p:sp>
      <p:sp>
        <p:nvSpPr>
          <p:cNvPr id="49155" name="Jegyzetek helye 2"/>
          <p:cNvSpPr>
            <a:spLocks noGrp="1"/>
          </p:cNvSpPr>
          <p:nvPr>
            <p:ph type="body" idx="1"/>
          </p:nvPr>
        </p:nvSpPr>
        <p:spPr>
          <a:noFill/>
        </p:spPr>
        <p:txBody>
          <a:bodyPr/>
          <a:lstStyle/>
          <a:p>
            <a:r>
              <a:rPr lang="hu-HU" b="1" u="sng" smtClean="0"/>
              <a:t>Szociális temetés…. 2014. január 1. napjától</a:t>
            </a:r>
          </a:p>
          <a:p>
            <a:r>
              <a:rPr lang="hu-HU" b="1" i="1" smtClean="0">
                <a:latin typeface="Arial" charset="0"/>
                <a:cs typeface="Arial" charset="0"/>
              </a:rPr>
              <a:t>2013. évi CXXXVIII. Törvény</a:t>
            </a:r>
          </a:p>
          <a:p>
            <a:r>
              <a:rPr lang="hu-HU" smtClean="0">
                <a:latin typeface="Arial" charset="0"/>
                <a:cs typeface="Arial" charset="0"/>
              </a:rPr>
              <a:t>az eltemettetésre kötelezett igényelhet az elhunyt utolsó lakóhelye szerinti önkormányzattól.</a:t>
            </a:r>
          </a:p>
          <a:p>
            <a:r>
              <a:rPr lang="hu-HU" smtClean="0">
                <a:latin typeface="Arial" charset="0"/>
                <a:cs typeface="Arial" charset="0"/>
              </a:rPr>
              <a:t>Az eltemettető vagy az általa felkért személy a szociális temetés igénylése során nyilatkozatban vállalja, hogy maga látja el a következő temetkezési szolgáltatásokat:</a:t>
            </a:r>
          </a:p>
          <a:p>
            <a:r>
              <a:rPr lang="hu-HU" i="1" smtClean="0">
                <a:latin typeface="Arial" charset="0"/>
                <a:cs typeface="Arial" charset="0"/>
              </a:rPr>
              <a:t>- </a:t>
            </a:r>
            <a:r>
              <a:rPr lang="hu-HU" smtClean="0">
                <a:latin typeface="Arial" charset="0"/>
                <a:cs typeface="Arial" charset="0"/>
              </a:rPr>
              <a:t>az elhunyt temetésre való előkészítése (mosdatása, felöltöztetése), kivéve a törvényben felsorolt egyes eseteket,</a:t>
            </a:r>
            <a:br>
              <a:rPr lang="hu-HU" smtClean="0">
                <a:latin typeface="Arial" charset="0"/>
                <a:cs typeface="Arial" charset="0"/>
              </a:rPr>
            </a:br>
            <a:r>
              <a:rPr lang="hu-HU" smtClean="0">
                <a:latin typeface="Arial" charset="0"/>
                <a:cs typeface="Arial" charset="0"/>
              </a:rPr>
              <a:t>- sír vagy urnasír kiásása és visszahantolása,</a:t>
            </a:r>
            <a:br>
              <a:rPr lang="hu-HU" smtClean="0">
                <a:latin typeface="Arial" charset="0"/>
                <a:cs typeface="Arial" charset="0"/>
              </a:rPr>
            </a:br>
            <a:r>
              <a:rPr lang="hu-HU" i="1" smtClean="0">
                <a:latin typeface="Arial" charset="0"/>
                <a:cs typeface="Arial" charset="0"/>
              </a:rPr>
              <a:t>- </a:t>
            </a:r>
            <a:r>
              <a:rPr lang="hu-HU" smtClean="0">
                <a:latin typeface="Arial" charset="0"/>
                <a:cs typeface="Arial" charset="0"/>
              </a:rPr>
              <a:t>koporsó, urna gépjármű nélküli szállítása a temetőn belül, és</a:t>
            </a:r>
            <a:br>
              <a:rPr lang="hu-HU" smtClean="0">
                <a:latin typeface="Arial" charset="0"/>
                <a:cs typeface="Arial" charset="0"/>
              </a:rPr>
            </a:br>
            <a:r>
              <a:rPr lang="hu-HU" i="1" smtClean="0">
                <a:latin typeface="Arial" charset="0"/>
                <a:cs typeface="Arial" charset="0"/>
              </a:rPr>
              <a:t>- </a:t>
            </a:r>
            <a:r>
              <a:rPr lang="hu-HU" smtClean="0">
                <a:latin typeface="Arial" charset="0"/>
                <a:cs typeface="Arial" charset="0"/>
              </a:rPr>
              <a:t>a sírba helyezés vagy urnaelhelyezés.</a:t>
            </a:r>
          </a:p>
          <a:p>
            <a:r>
              <a:rPr lang="hu-HU" smtClean="0">
                <a:latin typeface="Arial" charset="0"/>
                <a:cs typeface="Arial" charset="0"/>
              </a:rPr>
              <a:t>Amennyiben az eltemettető szociális temetést igényelt, azonban nem tud gondoskodni a személyes közreműködés biztosításáról, erről tájékoztatja az önkormányzatot, amely közköltségen történő temetés keretében gondoskodik az elhunyt eltemettetéséről. A költségek hagyatéki teherként érvényesíthetők.</a:t>
            </a:r>
          </a:p>
          <a:p>
            <a:endParaRPr lang="hu-HU" b="1" u="sng" smtClean="0">
              <a:latin typeface="Arial" charset="0"/>
              <a:cs typeface="Arial" charset="0"/>
            </a:endParaRPr>
          </a:p>
          <a:p>
            <a:r>
              <a:rPr lang="hu-HU" b="1" u="sng" smtClean="0"/>
              <a:t>Díjkalkuláció 1.  - urnás temetés </a:t>
            </a:r>
            <a:endParaRPr lang="hu-HU" b="1" smtClean="0"/>
          </a:p>
          <a:p>
            <a:r>
              <a:rPr lang="hu-HU" smtClean="0"/>
              <a:t>Fizetendő végösszeg: </a:t>
            </a:r>
            <a:r>
              <a:rPr lang="hu-HU" b="1" smtClean="0"/>
              <a:t>207.950 Ft</a:t>
            </a:r>
          </a:p>
          <a:p>
            <a:r>
              <a:rPr lang="hu-HU" smtClean="0"/>
              <a:t>Fizetendő (10% árengedménnyel): </a:t>
            </a:r>
            <a:r>
              <a:rPr lang="hu-HU" b="1" smtClean="0"/>
              <a:t>187.155 Ft *</a:t>
            </a:r>
          </a:p>
          <a:p>
            <a:r>
              <a:rPr lang="hu-HU" i="1" smtClean="0"/>
              <a:t>* az árengedmény akkor érvényes, ha a temetés, vagy búcsúztató időpontját az általunk megadott, hétköznapra</a:t>
            </a:r>
          </a:p>
          <a:p>
            <a:r>
              <a:rPr lang="hu-HU" i="1" smtClean="0"/>
              <a:t>(hétfő-csütörtök) eső időpontok közül választják ki.</a:t>
            </a:r>
          </a:p>
          <a:p>
            <a:r>
              <a:rPr lang="hu-HU" smtClean="0"/>
              <a:t>Az ár tartalmazza:</a:t>
            </a:r>
          </a:p>
          <a:p>
            <a:r>
              <a:rPr lang="hu-HU" smtClean="0"/>
              <a:t>• 27%-os ÁFA</a:t>
            </a:r>
          </a:p>
          <a:p>
            <a:r>
              <a:rPr lang="hu-HU" smtClean="0"/>
              <a:t>• halottszállítás (Székesfehérvár ⇒ hamvasztóüzem)</a:t>
            </a:r>
          </a:p>
          <a:p>
            <a:r>
              <a:rPr lang="hu-HU" smtClean="0"/>
              <a:t>• műanyagzsák, hamvasztó koporsó, műanyag urnabetét</a:t>
            </a:r>
          </a:p>
          <a:p>
            <a:r>
              <a:rPr lang="hu-HU" smtClean="0"/>
              <a:t>• hamvasztás</a:t>
            </a:r>
          </a:p>
          <a:p>
            <a:r>
              <a:rPr lang="hu-HU" smtClean="0"/>
              <a:t>• hamvak visszaszállítása a hamvasztóüzemből</a:t>
            </a:r>
          </a:p>
          <a:p>
            <a:r>
              <a:rPr lang="hu-HU" smtClean="0"/>
              <a:t>• temetés előkészítése és teljes lebonyolítása Székesfehérvár településen</a:t>
            </a:r>
          </a:p>
          <a:p>
            <a:r>
              <a:rPr lang="hu-HU" smtClean="0"/>
              <a:t>• szükség esetén munkatársaink által történő ingyenes öltöztetés</a:t>
            </a:r>
          </a:p>
          <a:p>
            <a:r>
              <a:rPr lang="hu-HU" smtClean="0"/>
              <a:t>• hagyományos ravatalozás</a:t>
            </a:r>
          </a:p>
          <a:p>
            <a:r>
              <a:rPr lang="hu-HU" smtClean="0"/>
              <a:t>• kihangosítás és gyászzene a ravatalozónál</a:t>
            </a:r>
          </a:p>
          <a:p>
            <a:r>
              <a:rPr lang="hu-HU" smtClean="0"/>
              <a:t>• kihangosítás és gyászzene a sírnál</a:t>
            </a:r>
          </a:p>
          <a:p>
            <a:r>
              <a:rPr lang="hu-HU" smtClean="0"/>
              <a:t>• Halotti Anyakönyvi Kivonat beszerzése</a:t>
            </a:r>
          </a:p>
          <a:p>
            <a:r>
              <a:rPr lang="hu-HU" smtClean="0"/>
              <a:t>• hamvasztási engedély beszerzése az ÁNTSZ-től</a:t>
            </a:r>
          </a:p>
          <a:p>
            <a:r>
              <a:rPr lang="hu-HU" smtClean="0"/>
              <a:t>• UD01 urna (13.200 Ft)</a:t>
            </a:r>
          </a:p>
          <a:p>
            <a:r>
              <a:rPr lang="hu-HU" smtClean="0"/>
              <a:t>• SU02 urnaterítő (2.750 Ft)</a:t>
            </a:r>
          </a:p>
          <a:p>
            <a:r>
              <a:rPr lang="hu-HU" smtClean="0"/>
              <a:t>• L01 urnaleeresztő (3.300 Ft)</a:t>
            </a:r>
          </a:p>
          <a:p>
            <a:r>
              <a:rPr lang="hu-HU" smtClean="0"/>
              <a:t>• FK08 fejfa (5.700 Ft)</a:t>
            </a:r>
          </a:p>
          <a:p>
            <a:r>
              <a:rPr lang="hu-HU" smtClean="0"/>
              <a:t>• T07 névtábla (3.300 Ft)</a:t>
            </a:r>
          </a:p>
          <a:p>
            <a:r>
              <a:rPr lang="hu-HU" smtClean="0"/>
              <a:t>• D01 urnakeszon (13.200 Ft)</a:t>
            </a:r>
          </a:p>
          <a:p>
            <a:r>
              <a:rPr lang="hu-HU" smtClean="0"/>
              <a:t>Az ár nem tartalmazza:</a:t>
            </a:r>
          </a:p>
          <a:p>
            <a:r>
              <a:rPr lang="hu-HU" smtClean="0"/>
              <a:t>• kórházban, idősotthonban fizetendő díjak</a:t>
            </a:r>
          </a:p>
          <a:p>
            <a:r>
              <a:rPr lang="hu-HU" smtClean="0"/>
              <a:t>• hűtésdíj </a:t>
            </a:r>
            <a:r>
              <a:rPr lang="hu-HU" i="1" smtClean="0"/>
              <a:t>(cégünknél 1905 Ft/nap)</a:t>
            </a:r>
          </a:p>
          <a:p>
            <a:r>
              <a:rPr lang="hu-HU" smtClean="0"/>
              <a:t>• pap, vagy világi beszédmondó díja</a:t>
            </a:r>
          </a:p>
          <a:p>
            <a:r>
              <a:rPr lang="hu-HU" smtClean="0"/>
              <a:t>• temető üzemeltetője felé fizetendő bárminemű díj</a:t>
            </a:r>
          </a:p>
          <a:p>
            <a:r>
              <a:rPr lang="hu-HU" smtClean="0"/>
              <a:t>• esetleges sírkőmunkák</a:t>
            </a:r>
          </a:p>
          <a:p>
            <a:r>
              <a:rPr lang="hu-HU" smtClean="0"/>
              <a:t>• más temetkezési szolgáltatók felé fizetendő díjak </a:t>
            </a:r>
            <a:r>
              <a:rPr lang="hu-HU" i="1" smtClean="0"/>
              <a:t>(pl. ha a halálesetkor az elhunyt elszállításával nem cégünket bízták meg)</a:t>
            </a:r>
          </a:p>
          <a:p>
            <a:endParaRPr lang="hu-HU" smtClean="0"/>
          </a:p>
          <a:p>
            <a:r>
              <a:rPr lang="hu-HU" b="1" u="sng" smtClean="0"/>
              <a:t>Kalkuláció2 – koporsós temetés/vidéken - szerényebb</a:t>
            </a:r>
          </a:p>
          <a:p>
            <a:r>
              <a:rPr lang="hu-HU" smtClean="0"/>
              <a:t>Fizetendő végösszeg: </a:t>
            </a:r>
            <a:r>
              <a:rPr lang="hu-HU" b="1" smtClean="0"/>
              <a:t>253.050 Ft</a:t>
            </a:r>
          </a:p>
          <a:p>
            <a:r>
              <a:rPr lang="hu-HU" smtClean="0"/>
              <a:t>Fizetendő (10% árengedménnyel): </a:t>
            </a:r>
            <a:r>
              <a:rPr lang="hu-HU" b="1" smtClean="0"/>
              <a:t>227.745 Ft *</a:t>
            </a:r>
          </a:p>
          <a:p>
            <a:r>
              <a:rPr lang="hu-HU" i="1" smtClean="0"/>
              <a:t>* az árengedmény akkor érvényes, ha a temetés, vagy búcsúztató időpontját az általunk megadott, hétköznapra</a:t>
            </a:r>
          </a:p>
          <a:p>
            <a:r>
              <a:rPr lang="hu-HU" i="1" smtClean="0"/>
              <a:t>(hétfő-csütörtök) eső időpontok közül választják ki.</a:t>
            </a:r>
          </a:p>
          <a:p>
            <a:r>
              <a:rPr lang="hu-HU" smtClean="0"/>
              <a:t>Az ár tartalmazza:</a:t>
            </a:r>
          </a:p>
          <a:p>
            <a:r>
              <a:rPr lang="hu-HU" smtClean="0"/>
              <a:t>• 27%-os ÁFA</a:t>
            </a:r>
          </a:p>
          <a:p>
            <a:r>
              <a:rPr lang="hu-HU" smtClean="0"/>
              <a:t>• halottszállítás (Székesfehérvár ⇒ Székesfehérvár)</a:t>
            </a:r>
          </a:p>
          <a:p>
            <a:r>
              <a:rPr lang="hu-HU" smtClean="0"/>
              <a:t>• temetés előkészítése és teljes lebonyolítása Székesfehérvár településen</a:t>
            </a:r>
          </a:p>
          <a:p>
            <a:r>
              <a:rPr lang="hu-HU" smtClean="0"/>
              <a:t>• szükség esetén munkatársaink által történő ingyenes öltöztetés</a:t>
            </a:r>
          </a:p>
          <a:p>
            <a:r>
              <a:rPr lang="hu-HU" smtClean="0"/>
              <a:t>• hagyományos ravatalozás</a:t>
            </a:r>
          </a:p>
          <a:p>
            <a:r>
              <a:rPr lang="hu-HU" smtClean="0"/>
              <a:t>• kihangosítás és gyászzene a ravatalozónál</a:t>
            </a:r>
          </a:p>
          <a:p>
            <a:r>
              <a:rPr lang="hu-HU" smtClean="0"/>
              <a:t>• kihangosítás és gyászzene a sírnál</a:t>
            </a:r>
          </a:p>
          <a:p>
            <a:r>
              <a:rPr lang="hu-HU" smtClean="0"/>
              <a:t>• mélyített sírásás</a:t>
            </a:r>
          </a:p>
          <a:p>
            <a:r>
              <a:rPr lang="hu-HU" smtClean="0"/>
              <a:t>• Halotti Anyakönyvi Kivonat beszerzése</a:t>
            </a:r>
          </a:p>
          <a:p>
            <a:r>
              <a:rPr lang="hu-HU" smtClean="0"/>
              <a:t>• K05 koporsó (93.500 Ft)</a:t>
            </a:r>
          </a:p>
          <a:p>
            <a:r>
              <a:rPr lang="hu-HU" smtClean="0"/>
              <a:t>• FK08 fejfa (5.700 Ft)</a:t>
            </a:r>
          </a:p>
          <a:p>
            <a:r>
              <a:rPr lang="hu-HU" smtClean="0"/>
              <a:t>• T07 névtábla (3.300 Ft)</a:t>
            </a:r>
          </a:p>
          <a:p>
            <a:r>
              <a:rPr lang="hu-HU" smtClean="0"/>
              <a:t>• R01 rögfogó (6.050 Ft)</a:t>
            </a:r>
          </a:p>
          <a:p>
            <a:r>
              <a:rPr lang="hu-HU" smtClean="0"/>
              <a:t>Az ár nem tartalmazza:</a:t>
            </a:r>
          </a:p>
          <a:p>
            <a:r>
              <a:rPr lang="hu-HU" smtClean="0"/>
              <a:t>• kórházban, idősotthonban fizetendő díjak</a:t>
            </a:r>
          </a:p>
          <a:p>
            <a:r>
              <a:rPr lang="hu-HU" smtClean="0"/>
              <a:t>• hűtésdíj </a:t>
            </a:r>
            <a:r>
              <a:rPr lang="hu-HU" i="1" smtClean="0"/>
              <a:t>(cégünknél 1905 Ft/nap)</a:t>
            </a:r>
          </a:p>
          <a:p>
            <a:r>
              <a:rPr lang="hu-HU" smtClean="0"/>
              <a:t>• pap, vagy világi beszédmondó díja</a:t>
            </a:r>
          </a:p>
          <a:p>
            <a:r>
              <a:rPr lang="hu-HU" smtClean="0"/>
              <a:t>• temető üzemeltetője felé fizetendő bárminemű díj</a:t>
            </a:r>
          </a:p>
          <a:p>
            <a:r>
              <a:rPr lang="hu-HU" smtClean="0"/>
              <a:t>• esetleges sírkőmunkák</a:t>
            </a:r>
          </a:p>
          <a:p>
            <a:r>
              <a:rPr lang="hu-HU" smtClean="0"/>
              <a:t>• más temetkezési szolgáltatók felé fizetendő díjak </a:t>
            </a:r>
            <a:r>
              <a:rPr lang="hu-HU" i="1" smtClean="0"/>
              <a:t>(pl. ha a halálesetkor az elhunyt elszállításával nem cégünket bízták meg)</a:t>
            </a:r>
          </a:p>
          <a:p>
            <a:endParaRPr lang="hu-HU" i="1" smtClean="0"/>
          </a:p>
          <a:p>
            <a:r>
              <a:rPr lang="hu-HU" b="1" smtClean="0"/>
              <a:t>Kalkuláció 3. – koporsós temetés / vidéken_minőségi elemek</a:t>
            </a:r>
          </a:p>
          <a:p>
            <a:r>
              <a:rPr lang="hu-HU" smtClean="0"/>
              <a:t>Fizetendő végösszeg: </a:t>
            </a:r>
            <a:r>
              <a:rPr lang="hu-HU" b="1" smtClean="0"/>
              <a:t>510.900 Ft</a:t>
            </a:r>
          </a:p>
          <a:p>
            <a:r>
              <a:rPr lang="hu-HU" smtClean="0"/>
              <a:t>Fizetendő (10% árengedménnyel): </a:t>
            </a:r>
            <a:r>
              <a:rPr lang="hu-HU" b="1" smtClean="0"/>
              <a:t>459.810 Ft *</a:t>
            </a:r>
          </a:p>
          <a:p>
            <a:r>
              <a:rPr lang="hu-HU" i="1" smtClean="0"/>
              <a:t>* az árengedmény akkor érvényes, ha a temetés, vagy búcsúztató időpontját az általunk megadott, hétköznapra</a:t>
            </a:r>
          </a:p>
          <a:p>
            <a:r>
              <a:rPr lang="hu-HU" i="1" smtClean="0"/>
              <a:t>(hétfő-csütörtök) eső időpontok közül választják ki.</a:t>
            </a:r>
          </a:p>
          <a:p>
            <a:r>
              <a:rPr lang="hu-HU" smtClean="0"/>
              <a:t>Az ár tartalmazza:</a:t>
            </a:r>
          </a:p>
          <a:p>
            <a:r>
              <a:rPr lang="hu-HU" smtClean="0"/>
              <a:t>• 27%-os ÁFA</a:t>
            </a:r>
          </a:p>
          <a:p>
            <a:r>
              <a:rPr lang="hu-HU" smtClean="0"/>
              <a:t>• halottszállítás (Székesfehérvár ⇒ Székesfehérvár)</a:t>
            </a:r>
          </a:p>
          <a:p>
            <a:r>
              <a:rPr lang="hu-HU" smtClean="0"/>
              <a:t>• temetés előkészítése és teljes lebonyolítása Székesfehérvár településen</a:t>
            </a:r>
          </a:p>
          <a:p>
            <a:r>
              <a:rPr lang="hu-HU" smtClean="0"/>
              <a:t>• szükség esetén munkatársaink által történő ingyenes öltöztetés</a:t>
            </a:r>
          </a:p>
          <a:p>
            <a:r>
              <a:rPr lang="hu-HU" smtClean="0"/>
              <a:t>• hagyományos ravatalozás</a:t>
            </a:r>
          </a:p>
          <a:p>
            <a:r>
              <a:rPr lang="hu-HU" smtClean="0"/>
              <a:t>• kihangosítás és gyászzene a ravatalozónál</a:t>
            </a:r>
          </a:p>
          <a:p>
            <a:r>
              <a:rPr lang="hu-HU" smtClean="0"/>
              <a:t>• kihangosítás és gyászzene a sírnál</a:t>
            </a:r>
          </a:p>
          <a:p>
            <a:r>
              <a:rPr lang="hu-HU" smtClean="0"/>
              <a:t>• normál mélységű sírásás, álkripta készítése</a:t>
            </a:r>
          </a:p>
          <a:p>
            <a:r>
              <a:rPr lang="hu-HU" smtClean="0"/>
              <a:t>• Halotti Anyakönyvi Kivonat beszerzése</a:t>
            </a:r>
          </a:p>
          <a:p>
            <a:r>
              <a:rPr lang="hu-HU" smtClean="0"/>
              <a:t>• K07 koporsó (192.500 Ft)</a:t>
            </a:r>
          </a:p>
          <a:p>
            <a:r>
              <a:rPr lang="hu-HU" smtClean="0"/>
              <a:t>• FK09 fejfa (6.950 Ft)</a:t>
            </a:r>
          </a:p>
          <a:p>
            <a:r>
              <a:rPr lang="hu-HU" smtClean="0"/>
              <a:t>• T05 névtábla (5.900 Ft)</a:t>
            </a:r>
          </a:p>
          <a:p>
            <a:r>
              <a:rPr lang="hu-HU" smtClean="0"/>
              <a:t>• R01 rögfogó (6.050 Ft)</a:t>
            </a:r>
          </a:p>
          <a:p>
            <a:r>
              <a:rPr lang="hu-HU" smtClean="0"/>
              <a:t>Az ár nem tartalmazza:</a:t>
            </a:r>
          </a:p>
          <a:p>
            <a:r>
              <a:rPr lang="hu-HU" smtClean="0"/>
              <a:t>• kórházban, idősotthonban fizetendő díjak</a:t>
            </a:r>
          </a:p>
          <a:p>
            <a:r>
              <a:rPr lang="hu-HU" smtClean="0"/>
              <a:t>• hűtésdíj </a:t>
            </a:r>
            <a:r>
              <a:rPr lang="hu-HU" i="1" smtClean="0"/>
              <a:t>(cégünknél 1905 Ft/nap)</a:t>
            </a:r>
          </a:p>
          <a:p>
            <a:r>
              <a:rPr lang="hu-HU" smtClean="0"/>
              <a:t>• pap, vagy világi beszédmondó díja</a:t>
            </a:r>
          </a:p>
          <a:p>
            <a:r>
              <a:rPr lang="hu-HU" smtClean="0"/>
              <a:t>• temető üzemeltetője felé fizetendő bárminemű díj</a:t>
            </a:r>
          </a:p>
          <a:p>
            <a:r>
              <a:rPr lang="hu-HU" smtClean="0"/>
              <a:t>• esetleges sírkőmunkák</a:t>
            </a:r>
          </a:p>
          <a:p>
            <a:r>
              <a:rPr lang="hu-HU" smtClean="0"/>
              <a:t>• más temetkezési szolgáltatók felé fizetendő díjak </a:t>
            </a:r>
            <a:r>
              <a:rPr lang="hu-HU" i="1" smtClean="0"/>
              <a:t>(pl. ha a halálesetkor az elhunyt elszállításával nem cégünket bízták meg)</a:t>
            </a:r>
          </a:p>
          <a:p>
            <a:r>
              <a:rPr lang="hu-HU" smtClean="0"/>
              <a:t>Powered by</a:t>
            </a:r>
            <a:endParaRPr lang="hu-HU" smtClean="0">
              <a:latin typeface="Arial" charset="0"/>
              <a:cs typeface="Arial" charset="0"/>
            </a:endParaRPr>
          </a:p>
          <a:p>
            <a:endParaRPr lang="hu-HU" smtClean="0">
              <a:latin typeface="Arial" charset="0"/>
              <a:cs typeface="Arial" charset="0"/>
            </a:endParaRPr>
          </a:p>
          <a:p>
            <a:endParaRPr lang="hu-HU" smtClean="0">
              <a:latin typeface="Arial" charset="0"/>
              <a:cs typeface="Arial" charset="0"/>
            </a:endParaRPr>
          </a:p>
          <a:p>
            <a:endParaRPr lang="hu-HU" b="1" smtClean="0">
              <a:latin typeface="Arial" charset="0"/>
              <a:cs typeface="Arial" charset="0"/>
            </a:endParaRPr>
          </a:p>
          <a:p>
            <a:endParaRPr lang="hu-HU" smtClean="0">
              <a:latin typeface="Arial" charset="0"/>
              <a:cs typeface="Arial" charset="0"/>
            </a:endParaRPr>
          </a:p>
          <a:p>
            <a:endParaRPr lang="hu-HU" smtClean="0">
              <a:latin typeface="Arial" charset="0"/>
              <a:cs typeface="Arial" charset="0"/>
            </a:endParaRPr>
          </a:p>
          <a:p>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a:ln/>
        </p:spPr>
      </p:sp>
      <p:sp>
        <p:nvSpPr>
          <p:cNvPr id="52227"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ln/>
        </p:spPr>
      </p:sp>
      <p:sp>
        <p:nvSpPr>
          <p:cNvPr id="51203"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775075" y="9377363"/>
            <a:ext cx="2889250" cy="493712"/>
          </a:xfrm>
          <a:prstGeom prst="rect">
            <a:avLst/>
          </a:prstGeom>
          <a:noFill/>
          <a:ln>
            <a:miter lim="800000"/>
            <a:headEnd/>
            <a:tailEnd/>
          </a:ln>
        </p:spPr>
        <p:txBody>
          <a:bodyPr lIns="90471" tIns="45235" rIns="90471" bIns="45235"/>
          <a:lstStyle/>
          <a:p>
            <a:fld id="{34D8AC54-5D15-4E4E-9350-78A9F69A090A}" type="slidenum">
              <a:rPr lang="hu-HU"/>
              <a:pPr/>
              <a:t>6</a:t>
            </a:fld>
            <a:endParaRPr lang="hu-HU"/>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hu-HU" b="1" smtClean="0"/>
              <a:t>A szerződés tartama alatt Bö-váltási lehetőség nincs !</a:t>
            </a:r>
          </a:p>
          <a:p>
            <a:endParaRPr lang="de-A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ln/>
        </p:spPr>
      </p:sp>
      <p:sp>
        <p:nvSpPr>
          <p:cNvPr id="54275" name="Jegyzetek helye 2"/>
          <p:cNvSpPr>
            <a:spLocks noGrp="1"/>
          </p:cNvSpPr>
          <p:nvPr>
            <p:ph type="body" idx="1"/>
          </p:nvPr>
        </p:nvSpPr>
        <p:spPr>
          <a:noFill/>
        </p:spPr>
        <p:txBody>
          <a:bodyPr/>
          <a:lstStyle/>
          <a:p>
            <a:r>
              <a:rPr lang="hu-HU" b="1" smtClean="0"/>
              <a:t>Kiegészítő kivétele a szerződésből lehetséges !</a:t>
            </a:r>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a:ln/>
        </p:spPr>
      </p:sp>
      <p:sp>
        <p:nvSpPr>
          <p:cNvPr id="55299" name="Jegyzetek helye 2"/>
          <p:cNvSpPr>
            <a:spLocks noGrp="1"/>
          </p:cNvSpPr>
          <p:nvPr>
            <p:ph type="body" idx="1"/>
          </p:nvPr>
        </p:nvSpPr>
        <p:spPr>
          <a:noFill/>
        </p:spPr>
        <p:txBody>
          <a:bodyPr/>
          <a:lstStyle/>
          <a:p>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ln/>
        </p:spPr>
      </p:sp>
      <p:sp>
        <p:nvSpPr>
          <p:cNvPr id="56323" name="Jegyzetek helye 2"/>
          <p:cNvSpPr>
            <a:spLocks noGrp="1"/>
          </p:cNvSpPr>
          <p:nvPr>
            <p:ph type="body" idx="1"/>
          </p:nvPr>
        </p:nvSpPr>
        <p:spPr>
          <a:noFill/>
        </p:spPr>
        <p:txBody>
          <a:bodyPr/>
          <a:lstStyle/>
          <a:p>
            <a:r>
              <a:rPr lang="hu-HU" sz="1100" b="1" smtClean="0"/>
              <a:t>Kritikus betegség </a:t>
            </a:r>
            <a:endParaRPr lang="hu-HU" sz="1100" smtClean="0"/>
          </a:p>
          <a:p>
            <a:r>
              <a:rPr lang="hu-HU" sz="1100" b="1" smtClean="0"/>
              <a:t>1.1</a:t>
            </a:r>
            <a:r>
              <a:rPr lang="hu-HU" sz="1100" smtClean="0"/>
              <a:t> </a:t>
            </a:r>
            <a:r>
              <a:rPr lang="hu-HU" sz="1100" b="1" u="sng" smtClean="0"/>
              <a:t>A szívizomelhalás</a:t>
            </a:r>
            <a:r>
              <a:rPr lang="hu-HU" sz="1100" u="sng" smtClean="0"/>
              <a:t> </a:t>
            </a:r>
            <a:r>
              <a:rPr lang="hu-HU" sz="1100" smtClean="0"/>
              <a:t>(szívinfarktus) azon súlyosságú állapota, ahol a szívizomzat bizonyos részének transmurális elhalása mellett társultan cardiomyopathia áll fenn és az infarktust legalább két hónappal követően végzett kontrollvizsgálat során szív ultrahanggal a cardiomyopathia és infarktus jellemző képe mellett 30% alatti ejekciós frakció (EF) került leírásra.</a:t>
            </a:r>
          </a:p>
          <a:p>
            <a:r>
              <a:rPr lang="hu-HU" sz="1100" b="1" smtClean="0"/>
              <a:t>Biztosítási esemény (diagnosztizálás) időpontja</a:t>
            </a:r>
            <a:r>
              <a:rPr lang="hu-HU" sz="1100" smtClean="0"/>
              <a:t>: a biztosítási eseményt leíró és azt vizsgálati eredményekkel alátámasztó kontrollvizsgálati lelet kelte.</a:t>
            </a:r>
          </a:p>
          <a:p>
            <a:r>
              <a:rPr lang="hu-HU" sz="1100" b="1" smtClean="0"/>
              <a:t>1.2 </a:t>
            </a:r>
            <a:r>
              <a:rPr lang="hu-HU" sz="1100" b="1" u="sng" smtClean="0"/>
              <a:t>Rosszindulatú daganatos betegség</a:t>
            </a:r>
            <a:r>
              <a:rPr lang="hu-HU" sz="1100" u="sng" smtClean="0"/>
              <a:t> </a:t>
            </a:r>
            <a:r>
              <a:rPr lang="hu-HU" sz="1100" smtClean="0"/>
              <a:t>a Biztosított részére műtéti-, kemo-, vagy sugárterápiával sem sikerült  a befejezett aktív kezeléssel daganatmentes állapotot elérni vagy a kivizsgálás eredménye alapján gyógyíthatatlannak minősítették és csak tüneti terápiát javasoltak.</a:t>
            </a:r>
          </a:p>
          <a:p>
            <a:r>
              <a:rPr lang="hu-HU" sz="1100" b="1" smtClean="0"/>
              <a:t>Biztosítási esemény (diagnosztizálás)</a:t>
            </a:r>
            <a:r>
              <a:rPr lang="hu-HU" sz="1100" smtClean="0"/>
              <a:t> </a:t>
            </a:r>
            <a:r>
              <a:rPr lang="hu-HU" sz="1100" b="1" smtClean="0"/>
              <a:t>időpontja:</a:t>
            </a:r>
            <a:r>
              <a:rPr lang="hu-HU" sz="1100" smtClean="0"/>
              <a:t>, a kezelés befejezését követő kontrollvizsgálat illetve a kezelés nélküli esetekben a kivizsgálást követően a biztosítási eseményt alátámasztó orvosi dokumentum kelte.</a:t>
            </a:r>
          </a:p>
          <a:p>
            <a:r>
              <a:rPr lang="hu-HU" sz="1100" b="1" smtClean="0"/>
              <a:t>1.3</a:t>
            </a:r>
            <a:r>
              <a:rPr lang="hu-HU" sz="1100" smtClean="0"/>
              <a:t> </a:t>
            </a:r>
            <a:r>
              <a:rPr lang="hu-HU" sz="1100" b="1" u="sng" smtClean="0"/>
              <a:t>Agyi érkatasztrófa</a:t>
            </a:r>
            <a:r>
              <a:rPr lang="hu-HU" sz="1100" u="sng" smtClean="0"/>
              <a:t> </a:t>
            </a:r>
            <a:r>
              <a:rPr lang="hu-HU" sz="1100" smtClean="0"/>
              <a:t>azon súlyosságú formája, ahol az érkatasztrófa fellépését követő 30 nap után is valamely teljes testfél teljes bénulása (hemiplegia) marad vissza, vagy valamely előzményben lévő, féloldali meggyengüléssel járó neurológiai maradványtünettel (hemiparesis) lezajlott stroke után 1 éven belül ismételt stroke alakult ki, mely után a maradványtünetek a megelőző állapotnál súlyosabbak. </a:t>
            </a:r>
            <a:r>
              <a:rPr lang="hu-HU" sz="1100" b="1" smtClean="0"/>
              <a:t>Biztosítási esemény (diagnosztizálás)</a:t>
            </a:r>
            <a:r>
              <a:rPr lang="hu-HU" sz="1100" smtClean="0"/>
              <a:t> időpontja</a:t>
            </a:r>
            <a:r>
              <a:rPr lang="hu-HU" sz="1100" b="1" smtClean="0"/>
              <a:t>:</a:t>
            </a:r>
            <a:r>
              <a:rPr lang="hu-HU" sz="1100" smtClean="0"/>
              <a:t> a biztosítási eseményt alátámasztó orvosi dokumentum kelte.</a:t>
            </a:r>
          </a:p>
          <a:p>
            <a:r>
              <a:rPr lang="hu-HU" sz="1100" smtClean="0"/>
              <a:t> </a:t>
            </a:r>
          </a:p>
          <a:p>
            <a:endParaRPr lang="hu-HU"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lvl1pPr>
              <a:defRPr/>
            </a:lvl1pPr>
          </a:lstStyle>
          <a:p>
            <a:r>
              <a:rPr lang="hu-HU" dirty="0" smtClean="0"/>
              <a:t>Mintacím szerkesztése</a:t>
            </a:r>
            <a:endParaRPr lang="hu-HU"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45720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4572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762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3200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3200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762000"/>
          </a:xfrm>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3200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524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3657600"/>
            <a:ext cx="3810000" cy="1524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762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3200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524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3657600"/>
            <a:ext cx="3810000" cy="1524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3200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11"/>
          <p:cNvSpPr>
            <a:spLocks noChangeArrowheads="1"/>
          </p:cNvSpPr>
          <p:nvPr userDrawn="1"/>
        </p:nvSpPr>
        <p:spPr bwMode="auto">
          <a:xfrm>
            <a:off x="8316913" y="6553200"/>
            <a:ext cx="358775" cy="153988"/>
          </a:xfrm>
          <a:prstGeom prst="rect">
            <a:avLst/>
          </a:prstGeom>
          <a:noFill/>
          <a:ln w="12700">
            <a:noFill/>
            <a:miter lim="800000"/>
            <a:headEnd/>
            <a:tailEnd/>
          </a:ln>
          <a:effectLst/>
        </p:spPr>
        <p:txBody>
          <a:bodyPr lIns="0" tIns="0" rIns="0" bIns="0">
            <a:spAutoFit/>
          </a:bodyPr>
          <a:lstStyle/>
          <a:p>
            <a:pPr defTabSz="655638">
              <a:defRPr/>
            </a:pPr>
            <a:fld id="{86BA3B31-DF7A-4D9E-AFF2-687FC58E58ED}" type="slidenum">
              <a:rPr lang="hu-HU" sz="1000"/>
              <a:pPr defTabSz="655638">
                <a:defRPr/>
              </a:pPr>
              <a:t>‹#›</a:t>
            </a:fld>
            <a:endParaRPr lang="hu-HU" sz="1200" b="1">
              <a:latin typeface="Helvetica Leicht" pitchFamily="2" charset="0"/>
            </a:endParaRPr>
          </a:p>
        </p:txBody>
      </p:sp>
      <p:pic>
        <p:nvPicPr>
          <p:cNvPr id="1029" name="Picture 15" descr="Genereli_Biztosito_RGB_logo"/>
          <p:cNvPicPr>
            <a:picLocks noChangeAspect="1" noChangeArrowheads="1"/>
          </p:cNvPicPr>
          <p:nvPr userDrawn="1"/>
        </p:nvPicPr>
        <p:blipFill>
          <a:blip r:embed="rId16" cstate="print"/>
          <a:srcRect/>
          <a:stretch>
            <a:fillRect/>
          </a:stretch>
        </p:blipFill>
        <p:spPr bwMode="auto">
          <a:xfrm>
            <a:off x="7164388" y="260350"/>
            <a:ext cx="1747837" cy="577850"/>
          </a:xfrm>
          <a:prstGeom prst="rect">
            <a:avLst/>
          </a:prstGeom>
          <a:noFill/>
          <a:ln w="9525">
            <a:noFill/>
            <a:miter lim="800000"/>
            <a:headEnd/>
            <a:tailEnd/>
          </a:ln>
        </p:spPr>
      </p:pic>
      <p:sp>
        <p:nvSpPr>
          <p:cNvPr id="1030" name="Line 16"/>
          <p:cNvSpPr>
            <a:spLocks noChangeShapeType="1"/>
          </p:cNvSpPr>
          <p:nvPr userDrawn="1"/>
        </p:nvSpPr>
        <p:spPr bwMode="auto">
          <a:xfrm>
            <a:off x="468313" y="1112838"/>
            <a:ext cx="8207375" cy="0"/>
          </a:xfrm>
          <a:prstGeom prst="line">
            <a:avLst/>
          </a:prstGeom>
          <a:noFill/>
          <a:ln w="6350">
            <a:solidFill>
              <a:schemeClr val="tx1"/>
            </a:solidFill>
            <a:round/>
            <a:headEnd/>
            <a:tailEnd/>
          </a:ln>
          <a:effectLst/>
        </p:spPr>
        <p:txBody>
          <a:bodyPr wrap="none" anchor="ctr"/>
          <a:lstStyle/>
          <a:p>
            <a:pPr>
              <a:defRPr/>
            </a:pPr>
            <a:endParaRPr lang="hu-HU"/>
          </a:p>
        </p:txBody>
      </p:sp>
      <p:sp>
        <p:nvSpPr>
          <p:cNvPr id="1031" name="Line 17"/>
          <p:cNvSpPr>
            <a:spLocks noChangeShapeType="1"/>
          </p:cNvSpPr>
          <p:nvPr userDrawn="1"/>
        </p:nvSpPr>
        <p:spPr bwMode="auto">
          <a:xfrm>
            <a:off x="468313" y="6359525"/>
            <a:ext cx="8207375" cy="0"/>
          </a:xfrm>
          <a:prstGeom prst="line">
            <a:avLst/>
          </a:prstGeom>
          <a:noFill/>
          <a:ln w="6350">
            <a:solidFill>
              <a:schemeClr val="tx1"/>
            </a:solidFill>
            <a:round/>
            <a:headEnd/>
            <a:tailEnd/>
          </a:ln>
          <a:effectLst/>
        </p:spPr>
        <p:txBody>
          <a:bodyPr wrap="none" anchor="ctr"/>
          <a:lstStyle/>
          <a:p>
            <a:pPr>
              <a:defRPr/>
            </a:pPr>
            <a:endParaRPr lang="hu-HU"/>
          </a:p>
        </p:txBody>
      </p:sp>
      <p:sp>
        <p:nvSpPr>
          <p:cNvPr id="1032" name="Rectangle 18"/>
          <p:cNvSpPr>
            <a:spLocks noChangeArrowheads="1"/>
          </p:cNvSpPr>
          <p:nvPr userDrawn="1"/>
        </p:nvSpPr>
        <p:spPr bwMode="auto">
          <a:xfrm>
            <a:off x="395288" y="6453188"/>
            <a:ext cx="8516937" cy="311150"/>
          </a:xfrm>
          <a:prstGeom prst="rect">
            <a:avLst/>
          </a:prstGeom>
          <a:noFill/>
          <a:ln w="9525">
            <a:noFill/>
            <a:miter lim="800000"/>
            <a:headEnd/>
            <a:tailEnd/>
          </a:ln>
          <a:effectLst/>
        </p:spPr>
        <p:txBody>
          <a:bodyPr lIns="0" tIns="0" rIns="0" bIns="0" anchor="ctr"/>
          <a:lstStyle/>
          <a:p>
            <a:pPr>
              <a:defRPr/>
            </a:pPr>
            <a:r>
              <a:rPr lang="hu-HU" sz="800"/>
              <a:t>GG16 Nyugalom diasor	Készítette: Értékesítés oktatás	Ellenőrizte: Egyéni személybiztosítás-fejlesztési csoport 	          Verziószám: 2014.01.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790015"/>
          </a:solidFill>
          <a:latin typeface="+mj-lt"/>
          <a:ea typeface="+mj-ea"/>
          <a:cs typeface="+mj-cs"/>
        </a:defRPr>
      </a:lvl1pPr>
      <a:lvl2pPr algn="ctr" rtl="0" eaLnBrk="0" fontAlgn="base" hangingPunct="0">
        <a:spcBef>
          <a:spcPct val="0"/>
        </a:spcBef>
        <a:spcAft>
          <a:spcPct val="0"/>
        </a:spcAft>
        <a:defRPr sz="3600" b="1">
          <a:solidFill>
            <a:srgbClr val="790015"/>
          </a:solidFill>
          <a:latin typeface="Times New Roman" pitchFamily="18" charset="0"/>
        </a:defRPr>
      </a:lvl2pPr>
      <a:lvl3pPr algn="ctr" rtl="0" eaLnBrk="0" fontAlgn="base" hangingPunct="0">
        <a:spcBef>
          <a:spcPct val="0"/>
        </a:spcBef>
        <a:spcAft>
          <a:spcPct val="0"/>
        </a:spcAft>
        <a:defRPr sz="3600" b="1">
          <a:solidFill>
            <a:srgbClr val="790015"/>
          </a:solidFill>
          <a:latin typeface="Times New Roman" pitchFamily="18" charset="0"/>
        </a:defRPr>
      </a:lvl3pPr>
      <a:lvl4pPr algn="ctr" rtl="0" eaLnBrk="0" fontAlgn="base" hangingPunct="0">
        <a:spcBef>
          <a:spcPct val="0"/>
        </a:spcBef>
        <a:spcAft>
          <a:spcPct val="0"/>
        </a:spcAft>
        <a:defRPr sz="3600" b="1">
          <a:solidFill>
            <a:srgbClr val="790015"/>
          </a:solidFill>
          <a:latin typeface="Times New Roman" pitchFamily="18" charset="0"/>
        </a:defRPr>
      </a:lvl4pPr>
      <a:lvl5pPr algn="ctr" rtl="0" eaLnBrk="0" fontAlgn="base" hangingPunct="0">
        <a:spcBef>
          <a:spcPct val="0"/>
        </a:spcBef>
        <a:spcAft>
          <a:spcPct val="0"/>
        </a:spcAft>
        <a:defRPr sz="3600" b="1">
          <a:solidFill>
            <a:srgbClr val="790015"/>
          </a:solidFill>
          <a:latin typeface="Times New Roman" pitchFamily="18" charset="0"/>
        </a:defRPr>
      </a:lvl5pPr>
      <a:lvl6pPr marL="457200" algn="ctr" rtl="0" eaLnBrk="0" fontAlgn="base" hangingPunct="0">
        <a:spcBef>
          <a:spcPct val="0"/>
        </a:spcBef>
        <a:spcAft>
          <a:spcPct val="0"/>
        </a:spcAft>
        <a:defRPr sz="3600" b="1">
          <a:solidFill>
            <a:srgbClr val="790015"/>
          </a:solidFill>
          <a:latin typeface="Times New Roman" pitchFamily="18" charset="0"/>
        </a:defRPr>
      </a:lvl6pPr>
      <a:lvl7pPr marL="914400" algn="ctr" rtl="0" eaLnBrk="0" fontAlgn="base" hangingPunct="0">
        <a:spcBef>
          <a:spcPct val="0"/>
        </a:spcBef>
        <a:spcAft>
          <a:spcPct val="0"/>
        </a:spcAft>
        <a:defRPr sz="3600" b="1">
          <a:solidFill>
            <a:srgbClr val="790015"/>
          </a:solidFill>
          <a:latin typeface="Times New Roman" pitchFamily="18" charset="0"/>
        </a:defRPr>
      </a:lvl7pPr>
      <a:lvl8pPr marL="1371600" algn="ctr" rtl="0" eaLnBrk="0" fontAlgn="base" hangingPunct="0">
        <a:spcBef>
          <a:spcPct val="0"/>
        </a:spcBef>
        <a:spcAft>
          <a:spcPct val="0"/>
        </a:spcAft>
        <a:defRPr sz="3600" b="1">
          <a:solidFill>
            <a:srgbClr val="790015"/>
          </a:solidFill>
          <a:latin typeface="Times New Roman" pitchFamily="18" charset="0"/>
        </a:defRPr>
      </a:lvl8pPr>
      <a:lvl9pPr marL="1828800" algn="ctr" rtl="0" eaLnBrk="0" fontAlgn="base" hangingPunct="0">
        <a:spcBef>
          <a:spcPct val="0"/>
        </a:spcBef>
        <a:spcAft>
          <a:spcPct val="0"/>
        </a:spcAft>
        <a:defRPr sz="3600" b="1">
          <a:solidFill>
            <a:srgbClr val="790015"/>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Temp/H.NOTES/Offline%20az%20Alaptanfolyami%20f&#243;liat&#225;rhoz.pp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generali.hu/belso.php?tart=416&amp;menu=4&amp;almenu=1&amp;alalmenu=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emp/H.NOTES/Offline%20az%20Alaptanfolyami%20f&#243;liat&#225;rhoz.pp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generali.hu/belso.php?tart=416&amp;menu=4&amp;almenu=1&amp;alalmenu=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133600"/>
            <a:ext cx="7772400" cy="722313"/>
          </a:xfrm>
        </p:spPr>
        <p:txBody>
          <a:bodyPr/>
          <a:lstStyle/>
          <a:p>
            <a:r>
              <a:rPr lang="hu-HU" smtClean="0"/>
              <a:t>Nyugalom</a:t>
            </a:r>
            <a:endParaRPr lang="de-AT" smtClean="0"/>
          </a:p>
        </p:txBody>
      </p:sp>
      <p:sp>
        <p:nvSpPr>
          <p:cNvPr id="2051" name="Rectangle 3"/>
          <p:cNvSpPr>
            <a:spLocks noGrp="1" noChangeArrowheads="1"/>
          </p:cNvSpPr>
          <p:nvPr>
            <p:ph type="subTitle" idx="1"/>
          </p:nvPr>
        </p:nvSpPr>
        <p:spPr>
          <a:xfrm>
            <a:off x="539750" y="2924175"/>
            <a:ext cx="8208963" cy="1439863"/>
          </a:xfrm>
        </p:spPr>
        <p:txBody>
          <a:bodyPr/>
          <a:lstStyle/>
          <a:p>
            <a:pPr>
              <a:lnSpc>
                <a:spcPct val="90000"/>
              </a:lnSpc>
            </a:pPr>
            <a:r>
              <a:rPr lang="hu-HU" sz="2800" smtClean="0"/>
              <a:t>Teljes életre szóló életbiztosítás</a:t>
            </a:r>
          </a:p>
          <a:p>
            <a:pPr>
              <a:lnSpc>
                <a:spcPct val="90000"/>
              </a:lnSpc>
            </a:pPr>
            <a:r>
              <a:rPr lang="hu-HU" sz="2800" smtClean="0"/>
              <a:t>(haláleseti szolgáltatással)</a:t>
            </a:r>
            <a:endParaRPr lang="de-AT" sz="3000" smtClean="0"/>
          </a:p>
          <a:p>
            <a:pPr>
              <a:lnSpc>
                <a:spcPct val="90000"/>
              </a:lnSpc>
            </a:pPr>
            <a:r>
              <a:rPr lang="hu-HU" sz="2800" smtClean="0"/>
              <a:t>(GG16 )</a:t>
            </a:r>
          </a:p>
          <a:p>
            <a:pPr>
              <a:lnSpc>
                <a:spcPct val="90000"/>
              </a:lnSpc>
            </a:pPr>
            <a:endParaRPr lang="hu-HU" sz="2800" smtClean="0">
              <a:latin typeface="HelveticaNeue" pitchFamily="34" charset="-1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nvPr>
        </p:nvSpPr>
        <p:spPr>
          <a:xfrm>
            <a:off x="685800" y="609600"/>
            <a:ext cx="3886200" cy="587375"/>
          </a:xfrm>
        </p:spPr>
        <p:txBody>
          <a:bodyPr/>
          <a:lstStyle/>
          <a:p>
            <a:pPr algn="l"/>
            <a:r>
              <a:rPr lang="hu-HU" sz="3200" smtClean="0"/>
              <a:t>Kondíciós lista</a:t>
            </a:r>
          </a:p>
        </p:txBody>
      </p:sp>
      <p:sp>
        <p:nvSpPr>
          <p:cNvPr id="16387" name="Tartalom helye 2"/>
          <p:cNvSpPr>
            <a:spLocks noGrp="1"/>
          </p:cNvSpPr>
          <p:nvPr>
            <p:ph sz="half" idx="1"/>
          </p:nvPr>
        </p:nvSpPr>
        <p:spPr>
          <a:xfrm>
            <a:off x="611188" y="2205038"/>
            <a:ext cx="8351837" cy="3200400"/>
          </a:xfrm>
        </p:spPr>
        <p:txBody>
          <a:bodyPr/>
          <a:lstStyle/>
          <a:p>
            <a:pPr marL="0" indent="0">
              <a:buFontTx/>
              <a:buNone/>
            </a:pPr>
            <a:r>
              <a:rPr lang="hu-HU" sz="1800" b="1" smtClean="0"/>
              <a:t>Ingyenes szolgáltatások</a:t>
            </a:r>
          </a:p>
          <a:p>
            <a:pPr marL="0" indent="0">
              <a:buFontTx/>
              <a:buNone/>
            </a:pPr>
            <a:r>
              <a:rPr lang="hu-HU" sz="1800" smtClean="0"/>
              <a:t>A szerződéskötéskor választott biztosítási összegekhez tartozó ingyenes szolgáltatások</a:t>
            </a:r>
          </a:p>
          <a:p>
            <a:pPr marL="0" indent="0">
              <a:buFontTx/>
              <a:buNone/>
            </a:pPr>
            <a:r>
              <a:rPr lang="hu-HU" sz="1800" smtClean="0"/>
              <a:t>			              </a:t>
            </a:r>
            <a:r>
              <a:rPr lang="hu-HU" sz="1600" smtClean="0"/>
              <a:t>Szerződéskötéskor választott biztosítási összeg</a:t>
            </a:r>
          </a:p>
          <a:p>
            <a:pPr marL="0" indent="0">
              <a:buFontTx/>
              <a:buNone/>
            </a:pPr>
            <a:r>
              <a:rPr lang="hu-HU" sz="1800" smtClean="0"/>
              <a:t>Szolgáltatások 			</a:t>
            </a:r>
            <a:r>
              <a:rPr lang="hu-HU" sz="1800" b="1" smtClean="0"/>
              <a:t>300.000 	            500.000 	      800.000</a:t>
            </a:r>
          </a:p>
          <a:p>
            <a:pPr marL="0" indent="0">
              <a:buFontTx/>
              <a:buNone/>
            </a:pPr>
            <a:r>
              <a:rPr lang="es-ES" sz="1800" smtClean="0"/>
              <a:t>Telefonos asszisztencia szolg</a:t>
            </a:r>
            <a:r>
              <a:rPr lang="hu-HU" sz="1800" smtClean="0"/>
              <a:t>á</a:t>
            </a:r>
            <a:r>
              <a:rPr lang="es-ES" sz="1800" smtClean="0"/>
              <a:t>ltat</a:t>
            </a:r>
            <a:r>
              <a:rPr lang="hu-HU" sz="1800" smtClean="0"/>
              <a:t>á</a:t>
            </a:r>
            <a:r>
              <a:rPr lang="es-ES" sz="1800" smtClean="0"/>
              <a:t>s </a:t>
            </a:r>
            <a:r>
              <a:rPr lang="hu-HU" sz="1800" smtClean="0"/>
              <a:t>	  </a:t>
            </a:r>
            <a:r>
              <a:rPr lang="es-ES" sz="1600" smtClean="0"/>
              <a:t>Nincs</a:t>
            </a:r>
            <a:r>
              <a:rPr lang="es-ES" sz="1800" smtClean="0"/>
              <a:t> </a:t>
            </a:r>
            <a:r>
              <a:rPr lang="hu-HU" sz="1800" smtClean="0"/>
              <a:t>	              </a:t>
            </a:r>
            <a:r>
              <a:rPr lang="es-ES" sz="1800" b="1" smtClean="0">
                <a:solidFill>
                  <a:srgbClr val="990033"/>
                </a:solidFill>
              </a:rPr>
              <a:t>Van </a:t>
            </a:r>
            <a:r>
              <a:rPr lang="hu-HU" sz="1800" b="1" smtClean="0">
                <a:solidFill>
                  <a:srgbClr val="990033"/>
                </a:solidFill>
              </a:rPr>
              <a:t>	        </a:t>
            </a:r>
            <a:r>
              <a:rPr lang="es-ES" sz="1800" b="1" smtClean="0">
                <a:solidFill>
                  <a:srgbClr val="990033"/>
                </a:solidFill>
              </a:rPr>
              <a:t>Van</a:t>
            </a:r>
            <a:endParaRPr lang="hu-HU" sz="1800" b="1" smtClean="0">
              <a:solidFill>
                <a:srgbClr val="990033"/>
              </a:solidFill>
            </a:endParaRPr>
          </a:p>
          <a:p>
            <a:pPr marL="0" indent="0">
              <a:buFontTx/>
              <a:buNone/>
            </a:pPr>
            <a:r>
              <a:rPr lang="hu-HU" sz="1800" smtClean="0"/>
              <a:t>Előrehozott részkifizetés 		  </a:t>
            </a:r>
            <a:r>
              <a:rPr lang="hu-HU" sz="1600" smtClean="0"/>
              <a:t>Nincs 	                Nincs </a:t>
            </a:r>
            <a:r>
              <a:rPr lang="hu-HU" sz="1800" smtClean="0"/>
              <a:t>	        </a:t>
            </a:r>
            <a:r>
              <a:rPr lang="hu-HU" sz="1800" b="1" smtClean="0">
                <a:solidFill>
                  <a:srgbClr val="990000"/>
                </a:solidFill>
              </a:rPr>
              <a:t>Van</a:t>
            </a:r>
          </a:p>
          <a:p>
            <a:pPr marL="0" indent="0">
              <a:buFontTx/>
              <a:buNone/>
            </a:pPr>
            <a:endParaRPr lang="hu-HU" sz="1800" smtClean="0"/>
          </a:p>
          <a:p>
            <a:pPr marL="0" indent="0">
              <a:buFontTx/>
              <a:buNone/>
            </a:pPr>
            <a:r>
              <a:rPr lang="hu-HU" sz="1800" smtClean="0"/>
              <a:t>Telefonos asszisztencia szolgáltatást a biztosító visszavonásig nyújt a Telefonos Asszisztencia szolgáltatás (GG16T) feltételeiben foglaltak szerint.</a:t>
            </a:r>
          </a:p>
        </p:txBody>
      </p:sp>
      <p:cxnSp>
        <p:nvCxnSpPr>
          <p:cNvPr id="16388" name="Egyenes összekötő 9"/>
          <p:cNvCxnSpPr>
            <a:cxnSpLocks noChangeShapeType="1"/>
          </p:cNvCxnSpPr>
          <p:nvPr/>
        </p:nvCxnSpPr>
        <p:spPr bwMode="auto">
          <a:xfrm>
            <a:off x="4140200" y="2924175"/>
            <a:ext cx="0" cy="1225550"/>
          </a:xfrm>
          <a:prstGeom prst="line">
            <a:avLst/>
          </a:prstGeom>
          <a:noFill/>
          <a:ln w="12700" algn="ctr">
            <a:solidFill>
              <a:srgbClr val="800000"/>
            </a:solidFill>
            <a:round/>
            <a:headEnd/>
            <a:tailEnd/>
          </a:ln>
        </p:spPr>
      </p:cxnSp>
      <p:cxnSp>
        <p:nvCxnSpPr>
          <p:cNvPr id="16389" name="Egyenes összekötő 10"/>
          <p:cNvCxnSpPr>
            <a:cxnSpLocks noChangeShapeType="1"/>
          </p:cNvCxnSpPr>
          <p:nvPr/>
        </p:nvCxnSpPr>
        <p:spPr bwMode="auto">
          <a:xfrm>
            <a:off x="7019925" y="3213100"/>
            <a:ext cx="0" cy="939800"/>
          </a:xfrm>
          <a:prstGeom prst="line">
            <a:avLst/>
          </a:prstGeom>
          <a:noFill/>
          <a:ln w="12700" algn="ctr">
            <a:solidFill>
              <a:srgbClr val="800000"/>
            </a:solidFill>
            <a:round/>
            <a:headEnd/>
            <a:tailEnd/>
          </a:ln>
        </p:spPr>
      </p:cxnSp>
      <p:cxnSp>
        <p:nvCxnSpPr>
          <p:cNvPr id="16390" name="Egyenes összekötő 11"/>
          <p:cNvCxnSpPr>
            <a:cxnSpLocks noChangeShapeType="1"/>
          </p:cNvCxnSpPr>
          <p:nvPr/>
        </p:nvCxnSpPr>
        <p:spPr bwMode="auto">
          <a:xfrm>
            <a:off x="5580063" y="3213100"/>
            <a:ext cx="0" cy="936625"/>
          </a:xfrm>
          <a:prstGeom prst="line">
            <a:avLst/>
          </a:prstGeom>
          <a:noFill/>
          <a:ln w="12700" algn="ctr">
            <a:solidFill>
              <a:srgbClr val="800000"/>
            </a:solidFill>
            <a:round/>
            <a:headEnd/>
            <a:tailEnd/>
          </a:ln>
        </p:spPr>
      </p:cxnSp>
      <p:cxnSp>
        <p:nvCxnSpPr>
          <p:cNvPr id="16391" name="Egyenes összekötő 12"/>
          <p:cNvCxnSpPr>
            <a:cxnSpLocks noChangeShapeType="1"/>
          </p:cNvCxnSpPr>
          <p:nvPr/>
        </p:nvCxnSpPr>
        <p:spPr bwMode="auto">
          <a:xfrm>
            <a:off x="8459788" y="2924175"/>
            <a:ext cx="0" cy="1228725"/>
          </a:xfrm>
          <a:prstGeom prst="line">
            <a:avLst/>
          </a:prstGeom>
          <a:noFill/>
          <a:ln w="12700" algn="ctr">
            <a:solidFill>
              <a:srgbClr val="800000"/>
            </a:solidFill>
            <a:round/>
            <a:headEnd/>
            <a:tailEnd/>
          </a:ln>
        </p:spPr>
      </p:cxnSp>
      <p:cxnSp>
        <p:nvCxnSpPr>
          <p:cNvPr id="16392" name="Egyenes összekötő 13"/>
          <p:cNvCxnSpPr>
            <a:cxnSpLocks noChangeShapeType="1"/>
          </p:cNvCxnSpPr>
          <p:nvPr/>
        </p:nvCxnSpPr>
        <p:spPr bwMode="auto">
          <a:xfrm flipH="1">
            <a:off x="684213" y="3573463"/>
            <a:ext cx="7775575" cy="0"/>
          </a:xfrm>
          <a:prstGeom prst="line">
            <a:avLst/>
          </a:prstGeom>
          <a:noFill/>
          <a:ln w="12700" algn="ctr">
            <a:solidFill>
              <a:srgbClr val="800000"/>
            </a:solidFill>
            <a:round/>
            <a:headEnd/>
            <a:tailEnd/>
          </a:ln>
        </p:spPr>
      </p:cxnSp>
      <p:cxnSp>
        <p:nvCxnSpPr>
          <p:cNvPr id="16393" name="Egyenes összekötő 16"/>
          <p:cNvCxnSpPr>
            <a:cxnSpLocks noChangeShapeType="1"/>
          </p:cNvCxnSpPr>
          <p:nvPr/>
        </p:nvCxnSpPr>
        <p:spPr bwMode="auto">
          <a:xfrm flipH="1">
            <a:off x="684213" y="3860800"/>
            <a:ext cx="7775575" cy="0"/>
          </a:xfrm>
          <a:prstGeom prst="line">
            <a:avLst/>
          </a:prstGeom>
          <a:noFill/>
          <a:ln w="12700" algn="ctr">
            <a:solidFill>
              <a:srgbClr val="800000"/>
            </a:solidFill>
            <a:round/>
            <a:headEnd/>
            <a:tailEnd/>
          </a:ln>
        </p:spPr>
      </p:cxnSp>
      <p:cxnSp>
        <p:nvCxnSpPr>
          <p:cNvPr id="16394" name="Egyenes összekötő 17"/>
          <p:cNvCxnSpPr>
            <a:cxnSpLocks noChangeShapeType="1"/>
          </p:cNvCxnSpPr>
          <p:nvPr/>
        </p:nvCxnSpPr>
        <p:spPr bwMode="auto">
          <a:xfrm flipH="1">
            <a:off x="684213" y="4149725"/>
            <a:ext cx="7775575" cy="0"/>
          </a:xfrm>
          <a:prstGeom prst="line">
            <a:avLst/>
          </a:prstGeom>
          <a:noFill/>
          <a:ln w="12700" algn="ctr">
            <a:solidFill>
              <a:srgbClr val="800000"/>
            </a:solidFill>
            <a:round/>
            <a:headEnd/>
            <a:tailEnd/>
          </a:ln>
        </p:spPr>
      </p:cxnSp>
      <p:cxnSp>
        <p:nvCxnSpPr>
          <p:cNvPr id="16395" name="Egyenes összekötő 18"/>
          <p:cNvCxnSpPr>
            <a:cxnSpLocks noChangeShapeType="1"/>
          </p:cNvCxnSpPr>
          <p:nvPr/>
        </p:nvCxnSpPr>
        <p:spPr bwMode="auto">
          <a:xfrm flipH="1">
            <a:off x="684213" y="3213100"/>
            <a:ext cx="7775575" cy="0"/>
          </a:xfrm>
          <a:prstGeom prst="line">
            <a:avLst/>
          </a:prstGeom>
          <a:noFill/>
          <a:ln w="12700" algn="ctr">
            <a:solidFill>
              <a:srgbClr val="800000"/>
            </a:solidFill>
            <a:round/>
            <a:headEnd/>
            <a:tailEnd/>
          </a:ln>
        </p:spPr>
      </p:cxnSp>
      <p:cxnSp>
        <p:nvCxnSpPr>
          <p:cNvPr id="16396" name="Egyenes összekötő 19"/>
          <p:cNvCxnSpPr>
            <a:cxnSpLocks noChangeShapeType="1"/>
          </p:cNvCxnSpPr>
          <p:nvPr/>
        </p:nvCxnSpPr>
        <p:spPr bwMode="auto">
          <a:xfrm>
            <a:off x="684213" y="2924175"/>
            <a:ext cx="0" cy="1225550"/>
          </a:xfrm>
          <a:prstGeom prst="line">
            <a:avLst/>
          </a:prstGeom>
          <a:noFill/>
          <a:ln w="12700" algn="ctr">
            <a:solidFill>
              <a:srgbClr val="800000"/>
            </a:solidFill>
            <a:round/>
            <a:headEnd/>
            <a:tailEnd/>
          </a:ln>
        </p:spPr>
      </p:cxnSp>
      <p:sp>
        <p:nvSpPr>
          <p:cNvPr id="16397" name="Szövegdoboz 20"/>
          <p:cNvSpPr txBox="1">
            <a:spLocks noChangeArrowheads="1"/>
          </p:cNvSpPr>
          <p:nvPr/>
        </p:nvSpPr>
        <p:spPr bwMode="auto">
          <a:xfrm>
            <a:off x="755650" y="1341438"/>
            <a:ext cx="7561263" cy="430212"/>
          </a:xfrm>
          <a:prstGeom prst="rect">
            <a:avLst/>
          </a:prstGeom>
          <a:noFill/>
          <a:ln w="9525">
            <a:noFill/>
            <a:miter lim="800000"/>
            <a:headEnd/>
            <a:tailEnd/>
          </a:ln>
        </p:spPr>
        <p:txBody>
          <a:bodyPr>
            <a:spAutoFit/>
          </a:bodyPr>
          <a:lstStyle/>
          <a:p>
            <a:r>
              <a:rPr lang="hu-HU"/>
              <a:t>Nyugalom életbiztosítás GG16 feltétel melléklete</a:t>
            </a:r>
          </a:p>
        </p:txBody>
      </p:sp>
      <p:cxnSp>
        <p:nvCxnSpPr>
          <p:cNvPr id="16398" name="Egyenes összekötő 21"/>
          <p:cNvCxnSpPr>
            <a:cxnSpLocks noChangeShapeType="1"/>
          </p:cNvCxnSpPr>
          <p:nvPr/>
        </p:nvCxnSpPr>
        <p:spPr bwMode="auto">
          <a:xfrm flipH="1">
            <a:off x="684213" y="2924175"/>
            <a:ext cx="7775575" cy="0"/>
          </a:xfrm>
          <a:prstGeom prst="line">
            <a:avLst/>
          </a:prstGeom>
          <a:noFill/>
          <a:ln w="12700" algn="ctr">
            <a:solidFill>
              <a:srgbClr val="800000"/>
            </a:solidFill>
            <a:round/>
            <a:headEnd/>
            <a:tailEnd/>
          </a:ln>
        </p:spPr>
      </p:cxn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88913"/>
            <a:ext cx="7772400" cy="762000"/>
          </a:xfrm>
        </p:spPr>
        <p:txBody>
          <a:bodyPr/>
          <a:lstStyle/>
          <a:p>
            <a:pPr algn="l"/>
            <a:r>
              <a:rPr lang="hu-HU" sz="2800" smtClean="0">
                <a:solidFill>
                  <a:srgbClr val="990033"/>
                </a:solidFill>
                <a:latin typeface="HelveticaNeue" pitchFamily="34" charset="-18"/>
              </a:rPr>
              <a:t>Kik a szerződés alanyai?</a:t>
            </a:r>
            <a:endParaRPr lang="de-AT" sz="2800" smtClean="0">
              <a:solidFill>
                <a:srgbClr val="990033"/>
              </a:solidFill>
              <a:latin typeface="HelveticaNeue" pitchFamily="34" charset="-18"/>
            </a:endParaRPr>
          </a:p>
        </p:txBody>
      </p:sp>
      <p:sp>
        <p:nvSpPr>
          <p:cNvPr id="11267" name="Rectangle 3"/>
          <p:cNvSpPr>
            <a:spLocks noGrp="1" noChangeArrowheads="1"/>
          </p:cNvSpPr>
          <p:nvPr>
            <p:ph type="body" sz="half" idx="1"/>
          </p:nvPr>
        </p:nvSpPr>
        <p:spPr>
          <a:xfrm>
            <a:off x="-36513" y="1773238"/>
            <a:ext cx="5992813" cy="3600450"/>
          </a:xfrm>
        </p:spPr>
        <p:txBody>
          <a:bodyPr/>
          <a:lstStyle/>
          <a:p>
            <a:pPr marL="1265238" lvl="2" indent="-342900" defTabSz="357188">
              <a:spcBef>
                <a:spcPct val="0"/>
              </a:spcBef>
              <a:tabLst>
                <a:tab pos="715963" algn="l"/>
              </a:tabLst>
              <a:defRPr/>
            </a:pPr>
            <a:r>
              <a:rPr lang="hu-HU" sz="2200" b="1" dirty="0" smtClean="0">
                <a:latin typeface="HelveticaNeue" pitchFamily="34" charset="-18"/>
              </a:rPr>
              <a:t>Biztosító</a:t>
            </a:r>
          </a:p>
          <a:p>
            <a:pPr marL="922338" lvl="2" indent="0" defTabSz="357188">
              <a:spcBef>
                <a:spcPct val="0"/>
              </a:spcBef>
              <a:buFontTx/>
              <a:buNone/>
              <a:tabLst>
                <a:tab pos="715963" algn="l"/>
              </a:tabLst>
              <a:defRPr/>
            </a:pPr>
            <a:endParaRPr lang="hu-HU" sz="2200" dirty="0" smtClean="0">
              <a:latin typeface="HelveticaNeue" pitchFamily="34" charset="-18"/>
            </a:endParaRPr>
          </a:p>
          <a:p>
            <a:pPr marL="1265238" lvl="2" indent="-342900" defTabSz="357188">
              <a:lnSpc>
                <a:spcPct val="120000"/>
              </a:lnSpc>
              <a:spcBef>
                <a:spcPct val="0"/>
              </a:spcBef>
              <a:tabLst>
                <a:tab pos="715963" algn="l"/>
              </a:tabLst>
              <a:defRPr/>
            </a:pPr>
            <a:r>
              <a:rPr lang="hu-HU" sz="2200" b="1" dirty="0" smtClean="0">
                <a:latin typeface="HelveticaNeue" pitchFamily="34" charset="-18"/>
              </a:rPr>
              <a:t>Szerződő (csak magánszemély)	</a:t>
            </a:r>
          </a:p>
          <a:p>
            <a:pPr marL="922338" lvl="2" indent="0" defTabSz="357188">
              <a:lnSpc>
                <a:spcPct val="120000"/>
              </a:lnSpc>
              <a:spcBef>
                <a:spcPct val="0"/>
              </a:spcBef>
              <a:buFontTx/>
              <a:buNone/>
              <a:tabLst>
                <a:tab pos="715963" algn="l"/>
              </a:tabLst>
              <a:defRPr/>
            </a:pPr>
            <a:endParaRPr lang="hu-HU" sz="2200" dirty="0" smtClean="0">
              <a:latin typeface="HelveticaNeue" pitchFamily="34" charset="-18"/>
            </a:endParaRPr>
          </a:p>
          <a:p>
            <a:pPr marL="1265238" lvl="2" indent="-342900" defTabSz="357188">
              <a:lnSpc>
                <a:spcPct val="120000"/>
              </a:lnSpc>
              <a:spcBef>
                <a:spcPct val="0"/>
              </a:spcBef>
              <a:tabLst>
                <a:tab pos="715963" algn="l"/>
              </a:tabLst>
              <a:defRPr/>
            </a:pPr>
            <a:r>
              <a:rPr lang="hu-HU" sz="2200" b="1" dirty="0" smtClean="0">
                <a:latin typeface="HelveticaNeue" pitchFamily="34" charset="-18"/>
              </a:rPr>
              <a:t>Biztosított – 1 fő </a:t>
            </a:r>
            <a:r>
              <a:rPr lang="hu-HU" b="1" dirty="0" smtClean="0">
                <a:latin typeface="HelveticaNeue" pitchFamily="34" charset="-18"/>
              </a:rPr>
              <a:t>csak 1 Nyugalom szerződése lehet !</a:t>
            </a:r>
          </a:p>
          <a:p>
            <a:pPr marL="1379538" lvl="3" indent="0" defTabSz="357188">
              <a:lnSpc>
                <a:spcPct val="120000"/>
              </a:lnSpc>
              <a:spcBef>
                <a:spcPct val="0"/>
              </a:spcBef>
              <a:buFontTx/>
              <a:buNone/>
              <a:tabLst>
                <a:tab pos="715963" algn="l"/>
              </a:tabLst>
              <a:defRPr/>
            </a:pPr>
            <a:endParaRPr lang="hu-HU" b="1" u="sng" dirty="0" smtClean="0">
              <a:latin typeface="HelveticaNeue" pitchFamily="34" charset="-18"/>
            </a:endParaRPr>
          </a:p>
          <a:p>
            <a:pPr marL="1265238" lvl="2" indent="-342900" defTabSz="357188">
              <a:lnSpc>
                <a:spcPct val="120000"/>
              </a:lnSpc>
              <a:spcBef>
                <a:spcPct val="0"/>
              </a:spcBef>
              <a:tabLst>
                <a:tab pos="715963" algn="l"/>
              </a:tabLst>
              <a:defRPr/>
            </a:pPr>
            <a:r>
              <a:rPr lang="hu-HU" sz="2200" b="1" dirty="0" smtClean="0">
                <a:latin typeface="HelveticaNeue" pitchFamily="34" charset="-18"/>
              </a:rPr>
              <a:t>Haláleseti</a:t>
            </a:r>
            <a:r>
              <a:rPr lang="hu-HU" sz="2200" dirty="0" smtClean="0">
                <a:latin typeface="HelveticaNeue" pitchFamily="34" charset="-18"/>
              </a:rPr>
              <a:t> </a:t>
            </a:r>
            <a:r>
              <a:rPr lang="hu-HU" sz="2200" b="1" dirty="0" smtClean="0">
                <a:latin typeface="HelveticaNeue" pitchFamily="34" charset="-18"/>
              </a:rPr>
              <a:t>kedvezményezett</a:t>
            </a:r>
            <a:endParaRPr lang="hu-HU" sz="2200" b="1" dirty="0" smtClean="0">
              <a:latin typeface="HelveticaNeue" pitchFamily="34" charset="-18"/>
            </a:endParaRPr>
          </a:p>
          <a:p>
            <a:pPr marL="1262063" lvl="2" indent="-339725" defTabSz="357188">
              <a:lnSpc>
                <a:spcPct val="120000"/>
              </a:lnSpc>
              <a:spcBef>
                <a:spcPct val="0"/>
              </a:spcBef>
              <a:buFont typeface="Times New Roman" pitchFamily="18" charset="0"/>
              <a:buNone/>
              <a:tabLst>
                <a:tab pos="715963" algn="l"/>
              </a:tabLst>
              <a:defRPr/>
            </a:pPr>
            <a:r>
              <a:rPr lang="hu-HU" sz="2200" dirty="0" smtClean="0">
                <a:latin typeface="HelveticaNeue" pitchFamily="34" charset="-18"/>
              </a:rPr>
              <a:t>     </a:t>
            </a:r>
            <a:r>
              <a:rPr lang="hu-HU" sz="1800" dirty="0" smtClean="0">
                <a:latin typeface="HelveticaNeue" pitchFamily="34" charset="-18"/>
              </a:rPr>
              <a:t>(Elérési kedvezményezett nincs!) </a:t>
            </a:r>
          </a:p>
          <a:p>
            <a:pPr defTabSz="357188">
              <a:lnSpc>
                <a:spcPct val="120000"/>
              </a:lnSpc>
              <a:spcBef>
                <a:spcPct val="0"/>
              </a:spcBef>
              <a:buFontTx/>
              <a:buNone/>
              <a:tabLst>
                <a:tab pos="715963" algn="l"/>
              </a:tabLst>
              <a:defRPr/>
            </a:pPr>
            <a:endParaRPr lang="hu-HU" sz="2200" dirty="0" smtClean="0">
              <a:latin typeface="HelveticaNeue" pitchFamily="34" charset="-18"/>
            </a:endParaRPr>
          </a:p>
          <a:p>
            <a:pPr defTabSz="357188">
              <a:spcBef>
                <a:spcPct val="0"/>
              </a:spcBef>
              <a:buFontTx/>
              <a:buNone/>
              <a:tabLst>
                <a:tab pos="715963" algn="l"/>
              </a:tabLst>
              <a:defRPr/>
            </a:pPr>
            <a:endParaRPr lang="hu-HU" sz="2200" dirty="0" smtClean="0">
              <a:latin typeface="HelveticaNeue" pitchFamily="34" charset="-18"/>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388" y="188913"/>
            <a:ext cx="7056437" cy="706437"/>
          </a:xfrm>
        </p:spPr>
        <p:txBody>
          <a:bodyPr/>
          <a:lstStyle/>
          <a:p>
            <a:r>
              <a:rPr lang="hu-HU" sz="2600" smtClean="0">
                <a:solidFill>
                  <a:srgbClr val="990033"/>
                </a:solidFill>
                <a:latin typeface="HelveticaNeue" pitchFamily="34" charset="-18"/>
              </a:rPr>
              <a:t>Hogyan jön létre a biztosítási szerződés?</a:t>
            </a:r>
            <a:endParaRPr lang="de-AT" sz="2600" smtClean="0">
              <a:solidFill>
                <a:srgbClr val="990033"/>
              </a:solidFill>
              <a:latin typeface="HelveticaNeue" pitchFamily="34" charset="-18"/>
            </a:endParaRPr>
          </a:p>
        </p:txBody>
      </p:sp>
      <p:sp>
        <p:nvSpPr>
          <p:cNvPr id="19459" name="AutoShape 5"/>
          <p:cNvSpPr>
            <a:spLocks/>
          </p:cNvSpPr>
          <p:nvPr/>
        </p:nvSpPr>
        <p:spPr bwMode="auto">
          <a:xfrm>
            <a:off x="4500563" y="1341438"/>
            <a:ext cx="719137" cy="3455987"/>
          </a:xfrm>
          <a:prstGeom prst="rightBrace">
            <a:avLst>
              <a:gd name="adj1" fmla="val 40048"/>
              <a:gd name="adj2" fmla="val 50000"/>
            </a:avLst>
          </a:prstGeom>
          <a:noFill/>
          <a:ln w="12700">
            <a:noFill/>
            <a:round/>
            <a:headEnd/>
            <a:tailEnd/>
          </a:ln>
        </p:spPr>
        <p:txBody>
          <a:bodyPr wrap="none" lIns="90488" tIns="44450" rIns="90488" bIns="44450" anchor="ctr"/>
          <a:lstStyle/>
          <a:p>
            <a:endParaRPr lang="hu-HU">
              <a:latin typeface="HelveticaNeue" pitchFamily="34" charset="-18"/>
            </a:endParaRPr>
          </a:p>
        </p:txBody>
      </p:sp>
      <p:sp>
        <p:nvSpPr>
          <p:cNvPr id="19460" name="AutoShape 6"/>
          <p:cNvSpPr>
            <a:spLocks/>
          </p:cNvSpPr>
          <p:nvPr/>
        </p:nvSpPr>
        <p:spPr bwMode="auto">
          <a:xfrm>
            <a:off x="4211638" y="1341438"/>
            <a:ext cx="1081087" cy="3600450"/>
          </a:xfrm>
          <a:prstGeom prst="rightBrace">
            <a:avLst>
              <a:gd name="adj1" fmla="val 27753"/>
              <a:gd name="adj2" fmla="val 50000"/>
            </a:avLst>
          </a:prstGeom>
          <a:noFill/>
          <a:ln w="12700">
            <a:noFill/>
            <a:round/>
            <a:headEnd/>
            <a:tailEnd/>
          </a:ln>
        </p:spPr>
        <p:txBody>
          <a:bodyPr wrap="none" lIns="90488" tIns="44450" rIns="90488" bIns="44450" anchor="ctr"/>
          <a:lstStyle/>
          <a:p>
            <a:endParaRPr lang="hu-HU">
              <a:latin typeface="HelveticaNeue" pitchFamily="34" charset="-18"/>
            </a:endParaRPr>
          </a:p>
        </p:txBody>
      </p:sp>
      <p:sp>
        <p:nvSpPr>
          <p:cNvPr id="19461" name="AutoShape 7"/>
          <p:cNvSpPr>
            <a:spLocks/>
          </p:cNvSpPr>
          <p:nvPr/>
        </p:nvSpPr>
        <p:spPr bwMode="auto">
          <a:xfrm>
            <a:off x="4067175" y="1196975"/>
            <a:ext cx="1368425" cy="3671888"/>
          </a:xfrm>
          <a:prstGeom prst="rightBrace">
            <a:avLst>
              <a:gd name="adj1" fmla="val 22361"/>
              <a:gd name="adj2" fmla="val 50000"/>
            </a:avLst>
          </a:prstGeom>
          <a:noFill/>
          <a:ln w="12700">
            <a:noFill/>
            <a:round/>
            <a:headEnd/>
            <a:tailEnd/>
          </a:ln>
        </p:spPr>
        <p:txBody>
          <a:bodyPr wrap="none" lIns="90488" tIns="44450" rIns="90488" bIns="44450" anchor="ctr"/>
          <a:lstStyle/>
          <a:p>
            <a:endParaRPr lang="hu-HU">
              <a:latin typeface="HelveticaNeue" pitchFamily="34" charset="-18"/>
            </a:endParaRPr>
          </a:p>
        </p:txBody>
      </p:sp>
      <p:sp>
        <p:nvSpPr>
          <p:cNvPr id="19462" name="Text Box 9"/>
          <p:cNvSpPr txBox="1">
            <a:spLocks noChangeArrowheads="1"/>
          </p:cNvSpPr>
          <p:nvPr/>
        </p:nvSpPr>
        <p:spPr bwMode="auto">
          <a:xfrm>
            <a:off x="3948113" y="1744663"/>
            <a:ext cx="1982787" cy="228600"/>
          </a:xfrm>
          <a:prstGeom prst="rect">
            <a:avLst/>
          </a:prstGeom>
          <a:noFill/>
          <a:ln w="12700" algn="ctr">
            <a:noFill/>
            <a:miter lim="800000"/>
            <a:headEnd/>
            <a:tailEnd/>
          </a:ln>
        </p:spPr>
        <p:txBody>
          <a:bodyPr lIns="90488" tIns="44450" rIns="90488" bIns="44450">
            <a:spAutoFit/>
          </a:bodyPr>
          <a:lstStyle/>
          <a:p>
            <a:pPr>
              <a:spcBef>
                <a:spcPct val="50000"/>
              </a:spcBef>
              <a:buFontTx/>
              <a:buChar char="•"/>
            </a:pPr>
            <a:endParaRPr lang="de-AT" sz="900" b="1">
              <a:latin typeface="HelveticaNeue" pitchFamily="34" charset="-18"/>
            </a:endParaRPr>
          </a:p>
        </p:txBody>
      </p:sp>
      <p:cxnSp>
        <p:nvCxnSpPr>
          <p:cNvPr id="19463" name="Egyenes összekötő nyíllal 9"/>
          <p:cNvCxnSpPr>
            <a:cxnSpLocks noChangeShapeType="1"/>
          </p:cNvCxnSpPr>
          <p:nvPr/>
        </p:nvCxnSpPr>
        <p:spPr bwMode="auto">
          <a:xfrm flipV="1">
            <a:off x="674688" y="3565525"/>
            <a:ext cx="8074025" cy="1588"/>
          </a:xfrm>
          <a:prstGeom prst="straightConnector1">
            <a:avLst/>
          </a:prstGeom>
          <a:noFill/>
          <a:ln w="25400" algn="ctr">
            <a:solidFill>
              <a:schemeClr val="tx1"/>
            </a:solidFill>
            <a:round/>
            <a:headEnd/>
            <a:tailEnd type="arrow" w="med" len="med"/>
          </a:ln>
        </p:spPr>
      </p:cxnSp>
      <p:cxnSp>
        <p:nvCxnSpPr>
          <p:cNvPr id="19464" name="Egyenes összekötő 6"/>
          <p:cNvCxnSpPr>
            <a:cxnSpLocks noChangeShapeType="1"/>
          </p:cNvCxnSpPr>
          <p:nvPr/>
        </p:nvCxnSpPr>
        <p:spPr bwMode="auto">
          <a:xfrm>
            <a:off x="674688" y="3467100"/>
            <a:ext cx="0" cy="215900"/>
          </a:xfrm>
          <a:prstGeom prst="line">
            <a:avLst/>
          </a:prstGeom>
          <a:noFill/>
          <a:ln w="25400" algn="ctr">
            <a:solidFill>
              <a:srgbClr val="990033"/>
            </a:solidFill>
            <a:round/>
            <a:headEnd/>
            <a:tailEnd/>
          </a:ln>
        </p:spPr>
      </p:cxnSp>
      <p:sp>
        <p:nvSpPr>
          <p:cNvPr id="19465" name="Szövegdoboz 12"/>
          <p:cNvSpPr txBox="1">
            <a:spLocks noChangeArrowheads="1"/>
          </p:cNvSpPr>
          <p:nvPr/>
        </p:nvSpPr>
        <p:spPr bwMode="auto">
          <a:xfrm>
            <a:off x="490538" y="1824038"/>
            <a:ext cx="1625600" cy="738187"/>
          </a:xfrm>
          <a:prstGeom prst="rect">
            <a:avLst/>
          </a:prstGeom>
          <a:noFill/>
          <a:ln w="9525">
            <a:noFill/>
            <a:miter lim="800000"/>
            <a:headEnd/>
            <a:tailEnd/>
          </a:ln>
        </p:spPr>
        <p:txBody>
          <a:bodyPr wrap="none">
            <a:spAutoFit/>
          </a:bodyPr>
          <a:lstStyle/>
          <a:p>
            <a:r>
              <a:rPr lang="hu-HU" sz="1400" b="1">
                <a:latin typeface="HelveticaNeue" pitchFamily="34" charset="-18"/>
                <a:cs typeface="Arial" charset="0"/>
              </a:rPr>
              <a:t>KEZDET:</a:t>
            </a:r>
          </a:p>
          <a:p>
            <a:r>
              <a:rPr lang="hu-HU" sz="1400" b="1">
                <a:latin typeface="HelveticaNeue" pitchFamily="34" charset="-18"/>
                <a:cs typeface="Arial" charset="0"/>
              </a:rPr>
              <a:t>ajánlat aláírása +</a:t>
            </a:r>
          </a:p>
          <a:p>
            <a:r>
              <a:rPr lang="hu-HU" sz="1400" b="1">
                <a:latin typeface="HelveticaNeue" pitchFamily="34" charset="-18"/>
                <a:cs typeface="Arial" charset="0"/>
              </a:rPr>
              <a:t>díjelőleg átvétele</a:t>
            </a:r>
          </a:p>
        </p:txBody>
      </p:sp>
      <p:cxnSp>
        <p:nvCxnSpPr>
          <p:cNvPr id="19466" name="Egyenes összekötő nyíllal 2"/>
          <p:cNvCxnSpPr>
            <a:cxnSpLocks noChangeShapeType="1"/>
          </p:cNvCxnSpPr>
          <p:nvPr/>
        </p:nvCxnSpPr>
        <p:spPr bwMode="auto">
          <a:xfrm>
            <a:off x="674688" y="2584450"/>
            <a:ext cx="0" cy="742950"/>
          </a:xfrm>
          <a:prstGeom prst="straightConnector1">
            <a:avLst/>
          </a:prstGeom>
          <a:noFill/>
          <a:ln w="25400" algn="ctr">
            <a:solidFill>
              <a:srgbClr val="990033"/>
            </a:solidFill>
            <a:round/>
            <a:headEnd/>
            <a:tailEnd type="arrow" w="med" len="med"/>
          </a:ln>
        </p:spPr>
      </p:cxnSp>
      <p:cxnSp>
        <p:nvCxnSpPr>
          <p:cNvPr id="19467" name="Egyenes összekötő 6"/>
          <p:cNvCxnSpPr>
            <a:cxnSpLocks noChangeShapeType="1"/>
          </p:cNvCxnSpPr>
          <p:nvPr/>
        </p:nvCxnSpPr>
        <p:spPr bwMode="auto">
          <a:xfrm>
            <a:off x="827088" y="3457575"/>
            <a:ext cx="0" cy="215900"/>
          </a:xfrm>
          <a:prstGeom prst="line">
            <a:avLst/>
          </a:prstGeom>
          <a:noFill/>
          <a:ln w="25400" algn="ctr">
            <a:solidFill>
              <a:schemeClr val="tx1"/>
            </a:solidFill>
            <a:round/>
            <a:headEnd/>
            <a:tailEnd/>
          </a:ln>
        </p:spPr>
      </p:cxnSp>
      <p:cxnSp>
        <p:nvCxnSpPr>
          <p:cNvPr id="19468" name="Egyenes összekötő nyíllal 19"/>
          <p:cNvCxnSpPr>
            <a:cxnSpLocks noChangeShapeType="1"/>
          </p:cNvCxnSpPr>
          <p:nvPr/>
        </p:nvCxnSpPr>
        <p:spPr bwMode="auto">
          <a:xfrm flipV="1">
            <a:off x="827088" y="3724275"/>
            <a:ext cx="0" cy="1360488"/>
          </a:xfrm>
          <a:prstGeom prst="straightConnector1">
            <a:avLst/>
          </a:prstGeom>
          <a:noFill/>
          <a:ln w="25400" algn="ctr">
            <a:solidFill>
              <a:schemeClr val="tx1"/>
            </a:solidFill>
            <a:round/>
            <a:headEnd/>
            <a:tailEnd type="arrow" w="med" len="med"/>
          </a:ln>
        </p:spPr>
      </p:cxnSp>
      <p:sp>
        <p:nvSpPr>
          <p:cNvPr id="19469" name="Szövegdoboz 12"/>
          <p:cNvSpPr txBox="1">
            <a:spLocks noChangeArrowheads="1"/>
          </p:cNvSpPr>
          <p:nvPr/>
        </p:nvSpPr>
        <p:spPr bwMode="auto">
          <a:xfrm>
            <a:off x="541338" y="5229225"/>
            <a:ext cx="7126287" cy="584200"/>
          </a:xfrm>
          <a:prstGeom prst="rect">
            <a:avLst/>
          </a:prstGeom>
          <a:noFill/>
          <a:ln w="9525">
            <a:noFill/>
            <a:miter lim="800000"/>
            <a:headEnd/>
            <a:tailEnd/>
          </a:ln>
        </p:spPr>
        <p:txBody>
          <a:bodyPr>
            <a:spAutoFit/>
          </a:bodyPr>
          <a:lstStyle/>
          <a:p>
            <a:r>
              <a:rPr lang="hu-HU" sz="1600" b="1">
                <a:solidFill>
                  <a:srgbClr val="C00000"/>
                </a:solidFill>
                <a:latin typeface="HelveticaNeue" pitchFamily="34" charset="-18"/>
                <a:cs typeface="Arial" charset="0"/>
              </a:rPr>
              <a:t>másnap 0. óra: hatálybalépés, kockázatviselés kezdete   </a:t>
            </a:r>
          </a:p>
          <a:p>
            <a:endParaRPr lang="hu-HU" sz="1600" b="1">
              <a:solidFill>
                <a:srgbClr val="C00000"/>
              </a:solidFill>
              <a:latin typeface="HelveticaNeue" pitchFamily="34" charset="-18"/>
              <a:cs typeface="Arial" charset="0"/>
            </a:endParaRPr>
          </a:p>
        </p:txBody>
      </p:sp>
      <p:cxnSp>
        <p:nvCxnSpPr>
          <p:cNvPr id="19470" name="Egyenes összekötő 6"/>
          <p:cNvCxnSpPr>
            <a:cxnSpLocks noChangeShapeType="1"/>
          </p:cNvCxnSpPr>
          <p:nvPr/>
        </p:nvCxnSpPr>
        <p:spPr bwMode="auto">
          <a:xfrm>
            <a:off x="2339975" y="3441700"/>
            <a:ext cx="0" cy="215900"/>
          </a:xfrm>
          <a:prstGeom prst="line">
            <a:avLst/>
          </a:prstGeom>
          <a:noFill/>
          <a:ln w="25400" algn="ctr">
            <a:solidFill>
              <a:schemeClr val="tx1"/>
            </a:solidFill>
            <a:round/>
            <a:headEnd/>
            <a:tailEnd/>
          </a:ln>
        </p:spPr>
      </p:cxnSp>
      <p:sp>
        <p:nvSpPr>
          <p:cNvPr id="19471" name="Szövegdoboz 12"/>
          <p:cNvSpPr txBox="1">
            <a:spLocks noChangeArrowheads="1"/>
          </p:cNvSpPr>
          <p:nvPr/>
        </p:nvSpPr>
        <p:spPr bwMode="auto">
          <a:xfrm>
            <a:off x="2336800" y="3981450"/>
            <a:ext cx="4871847" cy="523220"/>
          </a:xfrm>
          <a:prstGeom prst="rect">
            <a:avLst/>
          </a:prstGeom>
          <a:noFill/>
          <a:ln w="9525">
            <a:noFill/>
            <a:miter lim="800000"/>
            <a:headEnd/>
            <a:tailEnd/>
          </a:ln>
        </p:spPr>
        <p:txBody>
          <a:bodyPr wrap="none">
            <a:spAutoFit/>
          </a:bodyPr>
          <a:lstStyle/>
          <a:p>
            <a:r>
              <a:rPr lang="hu-HU" sz="1400" b="1" dirty="0">
                <a:latin typeface="HelveticaNeue" pitchFamily="34" charset="-18"/>
                <a:cs typeface="Arial" charset="0"/>
              </a:rPr>
              <a:t>ajánlat aláírását követő hónap elseje: </a:t>
            </a:r>
            <a:r>
              <a:rPr lang="hu-HU" sz="1400" b="1" dirty="0" smtClean="0">
                <a:latin typeface="HelveticaNeue" pitchFamily="34" charset="-18"/>
                <a:cs typeface="Arial" charset="0"/>
              </a:rPr>
              <a:t> technikai</a:t>
            </a:r>
            <a:r>
              <a:rPr lang="hu-HU" sz="1400" b="1" dirty="0">
                <a:latin typeface="HelveticaNeue" pitchFamily="34" charset="-18"/>
                <a:cs typeface="Arial" charset="0"/>
              </a:rPr>
              <a:t> </a:t>
            </a:r>
            <a:r>
              <a:rPr lang="hu-HU" sz="1400" b="1" dirty="0" smtClean="0">
                <a:latin typeface="HelveticaNeue" pitchFamily="34" charset="-18"/>
                <a:cs typeface="Arial" charset="0"/>
              </a:rPr>
              <a:t>kezdet </a:t>
            </a:r>
          </a:p>
          <a:p>
            <a:r>
              <a:rPr lang="hu-HU" sz="1400" b="1" dirty="0" smtClean="0">
                <a:latin typeface="HelveticaNeue" pitchFamily="34" charset="-18"/>
                <a:cs typeface="Arial" charset="0"/>
              </a:rPr>
              <a:t>(</a:t>
            </a:r>
            <a:r>
              <a:rPr lang="hu-HU" sz="1400" b="1" dirty="0">
                <a:latin typeface="HelveticaNeue" pitchFamily="34" charset="-18"/>
                <a:cs typeface="Arial" charset="0"/>
              </a:rPr>
              <a:t>továbbá évente a biztosítási évforduló napja)</a:t>
            </a:r>
          </a:p>
        </p:txBody>
      </p:sp>
      <p:cxnSp>
        <p:nvCxnSpPr>
          <p:cNvPr id="19472" name="Egyenes összekötő nyíllal 42"/>
          <p:cNvCxnSpPr>
            <a:cxnSpLocks noChangeShapeType="1"/>
          </p:cNvCxnSpPr>
          <p:nvPr/>
        </p:nvCxnSpPr>
        <p:spPr bwMode="auto">
          <a:xfrm flipH="1" flipV="1">
            <a:off x="2336800" y="3514725"/>
            <a:ext cx="6350" cy="466725"/>
          </a:xfrm>
          <a:prstGeom prst="straightConnector1">
            <a:avLst/>
          </a:prstGeom>
          <a:noFill/>
          <a:ln w="25400" algn="ctr">
            <a:solidFill>
              <a:schemeClr val="tx1"/>
            </a:solidFill>
            <a:round/>
            <a:headEnd/>
            <a:tailEnd type="arrow" w="med" len="med"/>
          </a:ln>
        </p:spPr>
      </p:cxnSp>
      <p:sp>
        <p:nvSpPr>
          <p:cNvPr id="13329" name="Szövegdoboz 12"/>
          <p:cNvSpPr txBox="1">
            <a:spLocks noChangeArrowheads="1"/>
          </p:cNvSpPr>
          <p:nvPr/>
        </p:nvSpPr>
        <p:spPr bwMode="auto">
          <a:xfrm>
            <a:off x="2155825" y="2543175"/>
            <a:ext cx="3433953" cy="461665"/>
          </a:xfrm>
          <a:prstGeom prst="rect">
            <a:avLst/>
          </a:prstGeom>
          <a:noFill/>
          <a:ln w="9525">
            <a:noFill/>
            <a:miter lim="800000"/>
            <a:headEnd/>
            <a:tailEnd/>
          </a:ln>
        </p:spPr>
        <p:txBody>
          <a:bodyPr wrap="none">
            <a:spAutoFit/>
          </a:bodyPr>
          <a:lstStyle/>
          <a:p>
            <a:r>
              <a:rPr lang="hu-HU" sz="2400" b="1" dirty="0">
                <a:solidFill>
                  <a:srgbClr val="C00000"/>
                </a:solidFill>
                <a:latin typeface="HelveticaNeue" pitchFamily="34" charset="-18"/>
                <a:cs typeface="Arial" charset="0"/>
              </a:rPr>
              <a:t>NINCS várakozási </a:t>
            </a:r>
            <a:r>
              <a:rPr lang="hu-HU" sz="2400" b="1" dirty="0" smtClean="0">
                <a:solidFill>
                  <a:srgbClr val="C00000"/>
                </a:solidFill>
                <a:latin typeface="HelveticaNeue" pitchFamily="34" charset="-18"/>
                <a:cs typeface="Arial" charset="0"/>
              </a:rPr>
              <a:t>idő</a:t>
            </a:r>
            <a:endParaRPr lang="hu-HU" sz="2400" b="1" dirty="0">
              <a:solidFill>
                <a:srgbClr val="C00000"/>
              </a:solidFill>
              <a:latin typeface="HelveticaNeue" pitchFamily="34" charset="-18"/>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1+#ppt_w/2"/>
                                          </p:val>
                                        </p:tav>
                                        <p:tav tm="100000">
                                          <p:val>
                                            <p:strVal val="#ppt_x"/>
                                          </p:val>
                                        </p:tav>
                                      </p:tavLst>
                                    </p:anim>
                                    <p:anim calcmode="lin" valueType="num">
                                      <p:cBhvr additive="base">
                                        <p:cTn id="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a:xfrm>
            <a:off x="539750" y="260350"/>
            <a:ext cx="7772400" cy="762000"/>
          </a:xfrm>
        </p:spPr>
        <p:txBody>
          <a:bodyPr/>
          <a:lstStyle/>
          <a:p>
            <a:pPr algn="l"/>
            <a:r>
              <a:rPr lang="hu-HU" smtClean="0">
                <a:latin typeface="HelveticaNeue" pitchFamily="34" charset="-18"/>
              </a:rPr>
              <a:t>Kockázatelbírálás</a:t>
            </a:r>
            <a:endParaRPr lang="hu-HU" smtClean="0"/>
          </a:p>
        </p:txBody>
      </p:sp>
      <p:sp>
        <p:nvSpPr>
          <p:cNvPr id="3" name="Tartalom helye 2"/>
          <p:cNvSpPr>
            <a:spLocks noGrp="1"/>
          </p:cNvSpPr>
          <p:nvPr>
            <p:ph idx="1"/>
          </p:nvPr>
        </p:nvSpPr>
        <p:spPr>
          <a:xfrm>
            <a:off x="179388" y="1125538"/>
            <a:ext cx="8713787" cy="5183187"/>
          </a:xfrm>
        </p:spPr>
        <p:txBody>
          <a:bodyPr/>
          <a:lstStyle/>
          <a:p>
            <a:pPr>
              <a:defRPr/>
            </a:pPr>
            <a:r>
              <a:rPr lang="hu-HU" sz="1800" b="1" u="sng" dirty="0" smtClean="0">
                <a:latin typeface="HelveticaNeue"/>
              </a:rPr>
              <a:t>Nincs, </a:t>
            </a:r>
            <a:r>
              <a:rPr lang="hu-HU" sz="1800" dirty="0" smtClean="0">
                <a:latin typeface="HelveticaNeue"/>
              </a:rPr>
              <a:t>de előzményvizsgálat </a:t>
            </a:r>
            <a:r>
              <a:rPr lang="hu-HU" sz="1800" dirty="0">
                <a:latin typeface="HelveticaNeue"/>
              </a:rPr>
              <a:t>szükséges, mivel egy biztosítottnak csak egy ilyen szerződése </a:t>
            </a:r>
            <a:r>
              <a:rPr lang="hu-HU" sz="1800" dirty="0" smtClean="0">
                <a:latin typeface="HelveticaNeue"/>
              </a:rPr>
              <a:t>lehet.</a:t>
            </a:r>
          </a:p>
          <a:p>
            <a:pPr>
              <a:defRPr/>
            </a:pPr>
            <a:endParaRPr lang="hu-HU" sz="1800" dirty="0">
              <a:latin typeface="HelveticaNeue"/>
            </a:endParaRPr>
          </a:p>
          <a:p>
            <a:pPr>
              <a:defRPr/>
            </a:pPr>
            <a:r>
              <a:rPr lang="hu-HU" sz="1800" b="1" u="sng" dirty="0" smtClean="0">
                <a:latin typeface="HelveticaNeue"/>
              </a:rPr>
              <a:t>Alapmódozat esetében</a:t>
            </a:r>
          </a:p>
          <a:p>
            <a:pPr marL="0" indent="0">
              <a:buFontTx/>
              <a:buNone/>
              <a:defRPr/>
            </a:pPr>
            <a:r>
              <a:rPr lang="hu-HU" sz="1800" dirty="0">
                <a:latin typeface="HelveticaNeue"/>
              </a:rPr>
              <a:t>	</a:t>
            </a:r>
            <a:r>
              <a:rPr lang="hu-HU" sz="1800" dirty="0" smtClean="0">
                <a:latin typeface="HelveticaNeue"/>
              </a:rPr>
              <a:t> </a:t>
            </a:r>
            <a:r>
              <a:rPr lang="hu-HU" sz="1800" dirty="0">
                <a:latin typeface="HelveticaNeue"/>
              </a:rPr>
              <a:t>- A </a:t>
            </a:r>
            <a:r>
              <a:rPr lang="hu-HU" sz="1800" b="1" dirty="0" err="1">
                <a:latin typeface="HelveticaNeue"/>
              </a:rPr>
              <a:t>pre-existinget</a:t>
            </a:r>
            <a:r>
              <a:rPr lang="hu-HU" sz="1800" b="1" dirty="0">
                <a:latin typeface="HelveticaNeue"/>
              </a:rPr>
              <a:t> az első 2 biztosítási évben </a:t>
            </a:r>
            <a:r>
              <a:rPr lang="hu-HU" sz="1800" dirty="0">
                <a:latin typeface="HelveticaNeue"/>
              </a:rPr>
              <a:t>bekövetkező </a:t>
            </a:r>
            <a:r>
              <a:rPr lang="hu-HU" sz="1800" u="sng" dirty="0">
                <a:latin typeface="HelveticaNeue"/>
              </a:rPr>
              <a:t>nem</a:t>
            </a:r>
            <a:r>
              <a:rPr lang="hu-HU" sz="1800" dirty="0">
                <a:latin typeface="HelveticaNeue"/>
              </a:rPr>
              <a:t> </a:t>
            </a:r>
            <a:r>
              <a:rPr lang="hu-HU" sz="1800" dirty="0" smtClean="0">
                <a:latin typeface="HelveticaNeue"/>
              </a:rPr>
              <a:t>		    </a:t>
            </a:r>
            <a:r>
              <a:rPr lang="hu-HU" sz="1800" u="sng" dirty="0" smtClean="0">
                <a:latin typeface="HelveticaNeue"/>
              </a:rPr>
              <a:t>balesetből eredő halál</a:t>
            </a:r>
            <a:r>
              <a:rPr lang="hu-HU" sz="1800" dirty="0" smtClean="0">
                <a:latin typeface="HelveticaNeue"/>
              </a:rPr>
              <a:t> </a:t>
            </a:r>
            <a:r>
              <a:rPr lang="hu-HU" sz="1800" dirty="0">
                <a:latin typeface="HelveticaNeue"/>
              </a:rPr>
              <a:t>esetén </a:t>
            </a:r>
            <a:r>
              <a:rPr lang="hu-HU" sz="1800" dirty="0" smtClean="0">
                <a:latin typeface="HelveticaNeue"/>
              </a:rPr>
              <a:t>vizsgáljuk.</a:t>
            </a:r>
            <a:br>
              <a:rPr lang="hu-HU" sz="1800" dirty="0" smtClean="0">
                <a:latin typeface="HelveticaNeue"/>
              </a:rPr>
            </a:br>
            <a:r>
              <a:rPr lang="hu-HU" sz="1800" dirty="0" smtClean="0">
                <a:latin typeface="HelveticaNeue"/>
              </a:rPr>
              <a:t>	    </a:t>
            </a:r>
            <a:r>
              <a:rPr lang="hu-HU" sz="1600" dirty="0" smtClean="0">
                <a:latin typeface="HelveticaNeue"/>
              </a:rPr>
              <a:t>(Emiatt </a:t>
            </a:r>
            <a:r>
              <a:rPr lang="hu-HU" sz="1600" dirty="0">
                <a:latin typeface="HelveticaNeue"/>
              </a:rPr>
              <a:t>elutasított </a:t>
            </a:r>
            <a:r>
              <a:rPr lang="hu-HU" sz="1600" dirty="0" smtClean="0">
                <a:latin typeface="HelveticaNeue"/>
              </a:rPr>
              <a:t>haláleseti szolgáltatás </a:t>
            </a:r>
            <a:r>
              <a:rPr lang="hu-HU" sz="1600" dirty="0">
                <a:latin typeface="HelveticaNeue"/>
              </a:rPr>
              <a:t>esetén a </a:t>
            </a:r>
            <a:r>
              <a:rPr lang="hu-HU" sz="1600" dirty="0" smtClean="0">
                <a:latin typeface="HelveticaNeue"/>
              </a:rPr>
              <a:t>szerződésre befizetett </a:t>
            </a:r>
            <a:r>
              <a:rPr lang="hu-HU" sz="1600" dirty="0">
                <a:latin typeface="HelveticaNeue"/>
              </a:rPr>
              <a:t>díjat </a:t>
            </a:r>
            <a:r>
              <a:rPr lang="hu-HU" sz="1600" dirty="0" smtClean="0">
                <a:latin typeface="HelveticaNeue"/>
              </a:rPr>
              <a:t>		     fizetjük ki a szerződő részére, és jutalék visszaírást alkalmazunk)</a:t>
            </a:r>
            <a:endParaRPr lang="hu-HU" sz="1600" dirty="0">
              <a:latin typeface="HelveticaNeue"/>
            </a:endParaRPr>
          </a:p>
          <a:p>
            <a:pPr lvl="2">
              <a:defRPr/>
            </a:pPr>
            <a:r>
              <a:rPr lang="hu-HU" sz="1800" dirty="0">
                <a:latin typeface="HelveticaNeue"/>
                <a:ea typeface="+mn-ea"/>
                <a:cs typeface="+mn-cs"/>
              </a:rPr>
              <a:t>A mentesülések és kizárások </a:t>
            </a:r>
            <a:r>
              <a:rPr lang="hu-HU" sz="1800" dirty="0" smtClean="0">
                <a:latin typeface="HelveticaNeue"/>
                <a:ea typeface="+mn-ea"/>
                <a:cs typeface="+mn-cs"/>
              </a:rPr>
              <a:t>– a </a:t>
            </a:r>
            <a:r>
              <a:rPr lang="hu-HU" sz="1800" dirty="0" err="1" smtClean="0">
                <a:latin typeface="HelveticaNeue"/>
                <a:ea typeface="+mn-ea"/>
                <a:cs typeface="+mn-cs"/>
              </a:rPr>
              <a:t>pre-existing</a:t>
            </a:r>
            <a:r>
              <a:rPr lang="hu-HU" sz="1800" dirty="0" smtClean="0">
                <a:latin typeface="HelveticaNeue"/>
                <a:ea typeface="+mn-ea"/>
                <a:cs typeface="+mn-cs"/>
              </a:rPr>
              <a:t> kivételével - a </a:t>
            </a:r>
            <a:r>
              <a:rPr lang="hu-HU" sz="1800" dirty="0">
                <a:latin typeface="HelveticaNeue"/>
                <a:ea typeface="+mn-ea"/>
                <a:cs typeface="+mn-cs"/>
              </a:rPr>
              <a:t>jelenlegi klasszikus életbiztosításra vonatkozó szabályok szerint </a:t>
            </a:r>
          </a:p>
          <a:p>
            <a:pPr>
              <a:defRPr/>
            </a:pPr>
            <a:r>
              <a:rPr lang="hu-HU" sz="1800" dirty="0">
                <a:latin typeface="HelveticaNeue"/>
              </a:rPr>
              <a:t/>
            </a:r>
            <a:br>
              <a:rPr lang="hu-HU" sz="1800" dirty="0">
                <a:latin typeface="HelveticaNeue"/>
              </a:rPr>
            </a:br>
            <a:r>
              <a:rPr lang="hu-HU" sz="1800" b="1" u="sng" dirty="0">
                <a:latin typeface="HelveticaNeue"/>
              </a:rPr>
              <a:t>Kiegészítő balesetbiztosítás esetében </a:t>
            </a:r>
            <a:br>
              <a:rPr lang="hu-HU" sz="1800" b="1" u="sng" dirty="0">
                <a:latin typeface="HelveticaNeue"/>
              </a:rPr>
            </a:br>
            <a:r>
              <a:rPr lang="hu-HU" sz="1800" b="1" dirty="0" smtClean="0">
                <a:latin typeface="HelveticaNeue"/>
              </a:rPr>
              <a:t>	</a:t>
            </a:r>
            <a:r>
              <a:rPr lang="hu-HU" sz="1800" dirty="0" smtClean="0">
                <a:latin typeface="HelveticaNeue"/>
              </a:rPr>
              <a:t>- </a:t>
            </a:r>
            <a:r>
              <a:rPr lang="hu-HU" sz="1800" dirty="0">
                <a:latin typeface="HelveticaNeue"/>
              </a:rPr>
              <a:t>A </a:t>
            </a:r>
            <a:r>
              <a:rPr lang="hu-HU" sz="1800" b="1" dirty="0" err="1">
                <a:latin typeface="HelveticaNeue"/>
              </a:rPr>
              <a:t>pre-existinget</a:t>
            </a:r>
            <a:r>
              <a:rPr lang="hu-HU" sz="1800" b="1" dirty="0">
                <a:latin typeface="HelveticaNeue"/>
              </a:rPr>
              <a:t> </a:t>
            </a:r>
            <a:r>
              <a:rPr lang="hu-HU" sz="1800" b="1" dirty="0" err="1">
                <a:latin typeface="HelveticaNeue"/>
              </a:rPr>
              <a:t>a</a:t>
            </a:r>
            <a:r>
              <a:rPr lang="hu-HU" sz="1800" b="1" dirty="0">
                <a:latin typeface="HelveticaNeue"/>
              </a:rPr>
              <a:t> teljes tartam alatt </a:t>
            </a:r>
            <a:r>
              <a:rPr lang="hu-HU" sz="1800" dirty="0" smtClean="0">
                <a:latin typeface="HelveticaNeue"/>
              </a:rPr>
              <a:t>vizsgáljuk</a:t>
            </a:r>
            <a:r>
              <a:rPr lang="hu-HU" sz="1800" dirty="0">
                <a:latin typeface="HelveticaNeue"/>
              </a:rPr>
              <a:t/>
            </a:r>
            <a:br>
              <a:rPr lang="hu-HU" sz="1800" dirty="0">
                <a:latin typeface="HelveticaNeue"/>
              </a:rPr>
            </a:br>
            <a:r>
              <a:rPr lang="hu-HU" sz="1800" dirty="0" smtClean="0">
                <a:latin typeface="HelveticaNeue"/>
              </a:rPr>
              <a:t>	- </a:t>
            </a:r>
            <a:r>
              <a:rPr lang="hu-HU" sz="1800" dirty="0">
                <a:latin typeface="HelveticaNeue"/>
              </a:rPr>
              <a:t>A mentesülések és kizárások a balesetbiztosításra vonatkozó szabályok </a:t>
            </a:r>
            <a:r>
              <a:rPr lang="hu-HU" sz="1800" dirty="0" smtClean="0">
                <a:latin typeface="HelveticaNeue"/>
              </a:rPr>
              <a:t>	  szerint +  kizárásként </a:t>
            </a:r>
            <a:r>
              <a:rPr lang="hu-HU" sz="1800" dirty="0">
                <a:latin typeface="HelveticaNeue"/>
              </a:rPr>
              <a:t>a feltételben </a:t>
            </a:r>
            <a:r>
              <a:rPr lang="hu-HU" sz="1800" dirty="0" smtClean="0">
                <a:latin typeface="HelveticaNeue"/>
              </a:rPr>
              <a:t>felsorolt meghatározott </a:t>
            </a:r>
            <a:r>
              <a:rPr lang="hu-HU" sz="1800" dirty="0">
                <a:latin typeface="HelveticaNeue"/>
              </a:rPr>
              <a:t>munka- és </a:t>
            </a:r>
            <a:r>
              <a:rPr lang="hu-HU" sz="1800" dirty="0" smtClean="0">
                <a:latin typeface="HelveticaNeue"/>
              </a:rPr>
              <a:t>	 	   sporttevékenység közben </a:t>
            </a:r>
            <a:r>
              <a:rPr lang="hu-HU" sz="1800" dirty="0">
                <a:latin typeface="HelveticaNeue"/>
              </a:rPr>
              <a:t>bekövetkezett baleset is szerepel. </a:t>
            </a:r>
            <a:r>
              <a:rPr lang="hu-HU" sz="1800" dirty="0" smtClean="0">
                <a:latin typeface="HelveticaNeue"/>
              </a:rPr>
              <a:t>(mint </a:t>
            </a:r>
            <a:r>
              <a:rPr lang="hu-HU" sz="1800" dirty="0">
                <a:latin typeface="HelveticaNeue"/>
              </a:rPr>
              <a:t>a </a:t>
            </a:r>
            <a:r>
              <a:rPr lang="hu-HU" sz="1800" dirty="0" smtClean="0">
                <a:latin typeface="HelveticaNeue"/>
              </a:rPr>
              <a:t>	   </a:t>
            </a:r>
          </a:p>
          <a:p>
            <a:pPr marL="0" indent="0">
              <a:buFontTx/>
              <a:buNone/>
              <a:defRPr/>
            </a:pPr>
            <a:r>
              <a:rPr lang="hu-HU" sz="1800" dirty="0" smtClean="0">
                <a:latin typeface="HelveticaNeue"/>
              </a:rPr>
              <a:t>                  Milliós segítségnél )</a:t>
            </a:r>
            <a:endParaRPr lang="hu-HU" sz="1800" dirty="0">
              <a:latin typeface="HelveticaNeue"/>
            </a:endParaRPr>
          </a:p>
          <a:p>
            <a:pPr>
              <a:defRPr/>
            </a:pPr>
            <a:endParaRPr lang="hu-HU" sz="1800" dirty="0">
              <a:latin typeface="HelveticaNeue"/>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191250" y="1511300"/>
            <a:ext cx="3025775" cy="228600"/>
          </a:xfrm>
          <a:prstGeom prst="rect">
            <a:avLst/>
          </a:prstGeom>
          <a:noFill/>
          <a:ln w="12700" algn="ctr">
            <a:noFill/>
            <a:miter lim="800000"/>
            <a:headEnd/>
            <a:tailEnd/>
          </a:ln>
        </p:spPr>
        <p:txBody>
          <a:bodyPr lIns="90488" tIns="44450" rIns="90488" bIns="44450">
            <a:spAutoFit/>
          </a:bodyPr>
          <a:lstStyle/>
          <a:p>
            <a:pPr>
              <a:spcBef>
                <a:spcPct val="50000"/>
              </a:spcBef>
              <a:buFontTx/>
              <a:buChar char="•"/>
            </a:pPr>
            <a:endParaRPr lang="hu-HU" sz="900" b="1">
              <a:latin typeface="HelveticaNeue" pitchFamily="34" charset="-18"/>
            </a:endParaRPr>
          </a:p>
        </p:txBody>
      </p:sp>
      <p:sp>
        <p:nvSpPr>
          <p:cNvPr id="14340" name="Text Box 4"/>
          <p:cNvSpPr txBox="1">
            <a:spLocks noChangeArrowheads="1"/>
          </p:cNvSpPr>
          <p:nvPr/>
        </p:nvSpPr>
        <p:spPr bwMode="auto">
          <a:xfrm>
            <a:off x="467544" y="5588000"/>
            <a:ext cx="7787456" cy="460375"/>
          </a:xfrm>
          <a:prstGeom prst="rect">
            <a:avLst/>
          </a:prstGeom>
          <a:noFill/>
          <a:ln w="12700" algn="ctr">
            <a:noFill/>
            <a:miter lim="800000"/>
            <a:headEnd/>
            <a:tailEnd/>
          </a:ln>
        </p:spPr>
        <p:txBody>
          <a:bodyPr wrap="square" lIns="90488" tIns="44450" rIns="90488" bIns="44450">
            <a:spAutoFit/>
          </a:bodyPr>
          <a:lstStyle/>
          <a:p>
            <a:pPr>
              <a:spcBef>
                <a:spcPct val="20000"/>
              </a:spcBef>
            </a:pPr>
            <a:r>
              <a:rPr lang="hu-HU" sz="1800" b="1" dirty="0" smtClean="0">
                <a:latin typeface="HelveticaNeue" pitchFamily="34" charset="-18"/>
              </a:rPr>
              <a:t>    </a:t>
            </a:r>
            <a:r>
              <a:rPr lang="hu-HU" sz="2000" b="1" dirty="0">
                <a:latin typeface="HelveticaNeue" pitchFamily="34" charset="-18"/>
              </a:rPr>
              <a:t>Van  lehetőség  </a:t>
            </a:r>
            <a:r>
              <a:rPr lang="hu-HU" sz="2400" b="1" i="1" u="sng" dirty="0">
                <a:latin typeface="HelveticaNeue" pitchFamily="34" charset="-18"/>
              </a:rPr>
              <a:t>rendkívüli díjak</a:t>
            </a:r>
            <a:r>
              <a:rPr lang="hu-HU" sz="2000" b="1" dirty="0">
                <a:latin typeface="HelveticaNeue" pitchFamily="34" charset="-18"/>
              </a:rPr>
              <a:t> elhelyezésére is</a:t>
            </a:r>
            <a:r>
              <a:rPr lang="hu-HU" sz="2000" b="1" dirty="0" smtClean="0">
                <a:latin typeface="HelveticaNeue" pitchFamily="34" charset="-18"/>
              </a:rPr>
              <a:t>!  </a:t>
            </a:r>
            <a:endParaRPr lang="hu-HU" sz="800" b="1" dirty="0">
              <a:latin typeface="HelveticaNeue" pitchFamily="34" charset="-18"/>
            </a:endParaRPr>
          </a:p>
        </p:txBody>
      </p:sp>
      <p:sp>
        <p:nvSpPr>
          <p:cNvPr id="21508" name="Text Box 5"/>
          <p:cNvSpPr txBox="1">
            <a:spLocks noChangeArrowheads="1"/>
          </p:cNvSpPr>
          <p:nvPr/>
        </p:nvSpPr>
        <p:spPr bwMode="auto">
          <a:xfrm>
            <a:off x="684213" y="1190625"/>
            <a:ext cx="8459787" cy="3940175"/>
          </a:xfrm>
          <a:prstGeom prst="rect">
            <a:avLst/>
          </a:prstGeom>
          <a:noFill/>
          <a:ln w="9525">
            <a:noFill/>
            <a:miter lim="800000"/>
            <a:headEnd/>
            <a:tailEnd/>
          </a:ln>
        </p:spPr>
        <p:txBody>
          <a:bodyPr>
            <a:spAutoFit/>
          </a:bodyPr>
          <a:lstStyle/>
          <a:p>
            <a:pPr eaLnBrk="1" hangingPunct="1">
              <a:spcBef>
                <a:spcPct val="50000"/>
              </a:spcBef>
            </a:pPr>
            <a:r>
              <a:rPr lang="hu-HU" sz="2000" b="1" dirty="0">
                <a:latin typeface="HelveticaNeue" pitchFamily="34" charset="-18"/>
              </a:rPr>
              <a:t>Díjfizetés</a:t>
            </a:r>
            <a:r>
              <a:rPr lang="hu-HU" sz="2000" dirty="0">
                <a:latin typeface="HelveticaNeue" pitchFamily="34" charset="-18"/>
              </a:rPr>
              <a:t> </a:t>
            </a:r>
            <a:r>
              <a:rPr lang="hu-HU" sz="2000" b="1" dirty="0">
                <a:latin typeface="HelveticaNeue" pitchFamily="34" charset="-18"/>
              </a:rPr>
              <a:t>üteme</a:t>
            </a:r>
            <a:r>
              <a:rPr lang="hu-HU" sz="2000" dirty="0">
                <a:latin typeface="HelveticaNeue" pitchFamily="34" charset="-18"/>
              </a:rPr>
              <a:t>:   rendszeres   -    éves, féléves, negyedéves, havi</a:t>
            </a:r>
          </a:p>
          <a:p>
            <a:pPr eaLnBrk="1" hangingPunct="1">
              <a:spcBef>
                <a:spcPct val="50000"/>
              </a:spcBef>
            </a:pPr>
            <a:endParaRPr lang="hu-HU" sz="2000" b="1" dirty="0">
              <a:latin typeface="HelveticaNeue" pitchFamily="34" charset="-18"/>
            </a:endParaRPr>
          </a:p>
          <a:p>
            <a:r>
              <a:rPr lang="hu-HU" sz="2000" b="1" dirty="0">
                <a:latin typeface="HelveticaNeue" pitchFamily="34" charset="-18"/>
              </a:rPr>
              <a:t>Legkisebb fizethető </a:t>
            </a:r>
            <a:r>
              <a:rPr lang="hu-HU" sz="2000" b="1" dirty="0" smtClean="0">
                <a:latin typeface="HelveticaNeue" pitchFamily="34" charset="-18"/>
              </a:rPr>
              <a:t>díjrészlet:  </a:t>
            </a:r>
            <a:r>
              <a:rPr lang="hu-HU" sz="2000" b="1" dirty="0">
                <a:latin typeface="HelveticaNeue" pitchFamily="34" charset="-18"/>
              </a:rPr>
              <a:t>3.000 Ft</a:t>
            </a:r>
          </a:p>
          <a:p>
            <a:endParaRPr lang="hu-HU" sz="2000" b="1" dirty="0">
              <a:latin typeface="HelveticaNeue" pitchFamily="34" charset="-18"/>
            </a:endParaRPr>
          </a:p>
          <a:p>
            <a:pPr marL="0" lvl="1"/>
            <a:r>
              <a:rPr lang="hu-HU" sz="2000" b="1" dirty="0">
                <a:latin typeface="HelveticaNeue" pitchFamily="34" charset="-18"/>
              </a:rPr>
              <a:t>Díjfizetési pótlék:             </a:t>
            </a:r>
            <a:r>
              <a:rPr lang="hu-HU" sz="2000" b="1" dirty="0" smtClean="0">
                <a:latin typeface="HelveticaNeue" pitchFamily="34" charset="-18"/>
              </a:rPr>
              <a:t>            2 - 3 – 5 % </a:t>
            </a:r>
            <a:r>
              <a:rPr lang="hu-HU" sz="2000" dirty="0" smtClean="0">
                <a:latin typeface="HelveticaNeue" pitchFamily="34" charset="-18"/>
              </a:rPr>
              <a:t>  </a:t>
            </a:r>
            <a:r>
              <a:rPr lang="hu-HU" sz="1800" dirty="0">
                <a:latin typeface="HelveticaNeue" pitchFamily="34" charset="-18"/>
              </a:rPr>
              <a:t>(feltételben </a:t>
            </a:r>
            <a:r>
              <a:rPr lang="hu-HU" sz="1800" b="1" dirty="0">
                <a:latin typeface="HelveticaNeue" pitchFamily="34" charset="-18"/>
              </a:rPr>
              <a:t>: </a:t>
            </a:r>
            <a:r>
              <a:rPr lang="hu-HU" sz="1800" dirty="0">
                <a:latin typeface="HelveticaNeue" pitchFamily="34" charset="-18"/>
              </a:rPr>
              <a:t>h</a:t>
            </a:r>
            <a:r>
              <a:rPr lang="hu-HU" sz="1800" dirty="0" smtClean="0">
                <a:latin typeface="HelveticaNeue" pitchFamily="34" charset="-18"/>
              </a:rPr>
              <a:t>avi </a:t>
            </a:r>
            <a:r>
              <a:rPr lang="hu-HU" sz="1800" dirty="0">
                <a:latin typeface="HelveticaNeue" pitchFamily="34" charset="-18"/>
              </a:rPr>
              <a:t>díjfizetéstől eltérő fizetési gyakoriság esetén a biztosító díjkedvezményt adhat).</a:t>
            </a:r>
          </a:p>
          <a:p>
            <a:pPr eaLnBrk="1" hangingPunct="1">
              <a:spcBef>
                <a:spcPct val="50000"/>
              </a:spcBef>
            </a:pPr>
            <a:endParaRPr lang="hu-HU" sz="2000" dirty="0">
              <a:latin typeface="HelveticaNeue" pitchFamily="34" charset="-18"/>
            </a:endParaRPr>
          </a:p>
          <a:p>
            <a:pPr eaLnBrk="1" hangingPunct="1">
              <a:spcBef>
                <a:spcPct val="50000"/>
              </a:spcBef>
            </a:pPr>
            <a:r>
              <a:rPr lang="hu-HU" sz="2000" b="1" dirty="0">
                <a:latin typeface="HelveticaNeue" pitchFamily="34" charset="-18"/>
              </a:rPr>
              <a:t>Díjfizetés</a:t>
            </a:r>
            <a:r>
              <a:rPr lang="hu-HU" sz="2000" dirty="0">
                <a:latin typeface="HelveticaNeue" pitchFamily="34" charset="-18"/>
              </a:rPr>
              <a:t> </a:t>
            </a:r>
            <a:r>
              <a:rPr lang="hu-HU" sz="2000" b="1" dirty="0">
                <a:latin typeface="HelveticaNeue" pitchFamily="34" charset="-18"/>
              </a:rPr>
              <a:t>módja</a:t>
            </a:r>
            <a:r>
              <a:rPr lang="hu-HU" sz="2000" dirty="0">
                <a:latin typeface="HelveticaNeue" pitchFamily="34" charset="-18"/>
              </a:rPr>
              <a:t>:    </a:t>
            </a:r>
            <a:r>
              <a:rPr lang="hu-HU" sz="2000" dirty="0" smtClean="0">
                <a:latin typeface="HelveticaNeue" pitchFamily="34" charset="-18"/>
              </a:rPr>
              <a:t>csoportos </a:t>
            </a:r>
            <a:r>
              <a:rPr lang="hu-HU" sz="2000" dirty="0">
                <a:latin typeface="HelveticaNeue" pitchFamily="34" charset="-18"/>
              </a:rPr>
              <a:t>beszedési megbízás</a:t>
            </a:r>
          </a:p>
          <a:p>
            <a:pPr eaLnBrk="1" hangingPunct="1">
              <a:spcBef>
                <a:spcPct val="50000"/>
              </a:spcBef>
            </a:pPr>
            <a:r>
              <a:rPr lang="hu-HU" sz="2000" dirty="0">
                <a:latin typeface="HelveticaNeue" pitchFamily="34" charset="-18"/>
              </a:rPr>
              <a:t>		      </a:t>
            </a:r>
            <a:r>
              <a:rPr lang="hu-HU" sz="2000" dirty="0" smtClean="0">
                <a:latin typeface="HelveticaNeue" pitchFamily="34" charset="-18"/>
              </a:rPr>
              <a:t> átutalás</a:t>
            </a:r>
            <a:endParaRPr lang="hu-HU" sz="2000" dirty="0">
              <a:latin typeface="HelveticaNeue" pitchFamily="34" charset="-18"/>
            </a:endParaRPr>
          </a:p>
          <a:p>
            <a:pPr eaLnBrk="1" hangingPunct="1">
              <a:spcBef>
                <a:spcPct val="50000"/>
              </a:spcBef>
            </a:pPr>
            <a:r>
              <a:rPr lang="hu-HU" sz="2000" dirty="0">
                <a:latin typeface="HelveticaNeue" pitchFamily="34" charset="-18"/>
              </a:rPr>
              <a:t>		       csekk</a:t>
            </a:r>
            <a:endParaRPr lang="de-AT" sz="2000" dirty="0">
              <a:latin typeface="HelveticaNeue" pitchFamily="34" charset="-18"/>
            </a:endParaRPr>
          </a:p>
        </p:txBody>
      </p:sp>
      <p:sp>
        <p:nvSpPr>
          <p:cNvPr id="21509" name="Text Box 12"/>
          <p:cNvSpPr txBox="1">
            <a:spLocks noChangeArrowheads="1"/>
          </p:cNvSpPr>
          <p:nvPr/>
        </p:nvSpPr>
        <p:spPr bwMode="auto">
          <a:xfrm>
            <a:off x="539750" y="339725"/>
            <a:ext cx="6557963" cy="488950"/>
          </a:xfrm>
          <a:prstGeom prst="rect">
            <a:avLst/>
          </a:prstGeom>
          <a:noFill/>
          <a:ln w="9525">
            <a:noFill/>
            <a:miter lim="800000"/>
            <a:headEnd/>
            <a:tailEnd/>
          </a:ln>
        </p:spPr>
        <p:txBody>
          <a:bodyPr wrap="none">
            <a:spAutoFit/>
          </a:bodyPr>
          <a:lstStyle/>
          <a:p>
            <a:pPr eaLnBrk="1" hangingPunct="1"/>
            <a:r>
              <a:rPr lang="hu-HU" sz="2600" b="1">
                <a:solidFill>
                  <a:srgbClr val="990033"/>
                </a:solidFill>
                <a:latin typeface="HelveticaNeue" pitchFamily="34" charset="-18"/>
              </a:rPr>
              <a:t>Hogyan lehet díjat fizetni a szerződésre?</a:t>
            </a:r>
          </a:p>
        </p:txBody>
      </p:sp>
      <p:pic>
        <p:nvPicPr>
          <p:cNvPr id="21510" name="Picture 12" descr="http://kdnp.hu/files/images/penz_0.preview.jpg"/>
          <p:cNvPicPr>
            <a:picLocks noChangeAspect="1" noChangeArrowheads="1"/>
          </p:cNvPicPr>
          <p:nvPr/>
        </p:nvPicPr>
        <p:blipFill>
          <a:blip r:embed="rId3" cstate="print"/>
          <a:srcRect/>
          <a:stretch>
            <a:fillRect/>
          </a:stretch>
        </p:blipFill>
        <p:spPr bwMode="auto">
          <a:xfrm>
            <a:off x="6705600" y="3429000"/>
            <a:ext cx="1997075" cy="1376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a:xfrm>
            <a:off x="468313" y="333375"/>
            <a:ext cx="7772400" cy="762000"/>
          </a:xfrm>
        </p:spPr>
        <p:txBody>
          <a:bodyPr/>
          <a:lstStyle/>
          <a:p>
            <a:pPr algn="l"/>
            <a:r>
              <a:rPr lang="hu-HU" sz="2600" dirty="0" smtClean="0">
                <a:latin typeface="HelveticaNeue" pitchFamily="34" charset="-18"/>
              </a:rPr>
              <a:t>Mit kell tudni a rendkívüli befizetésről?</a:t>
            </a:r>
            <a:endParaRPr lang="hu-HU" sz="2800" baseline="30000" dirty="0" smtClean="0">
              <a:latin typeface="HelveticaNeue" pitchFamily="34" charset="-18"/>
            </a:endParaRPr>
          </a:p>
        </p:txBody>
      </p:sp>
      <p:graphicFrame>
        <p:nvGraphicFramePr>
          <p:cNvPr id="5" name="Táblázat 4"/>
          <p:cNvGraphicFramePr>
            <a:graphicFrameLocks noGrp="1"/>
          </p:cNvGraphicFramePr>
          <p:nvPr/>
        </p:nvGraphicFramePr>
        <p:xfrm>
          <a:off x="755650" y="1341438"/>
          <a:ext cx="7632700" cy="4035424"/>
        </p:xfrm>
        <a:graphic>
          <a:graphicData uri="http://schemas.openxmlformats.org/drawingml/2006/table">
            <a:tbl>
              <a:tblPr>
                <a:tableStyleId>{5C22544A-7EE6-4342-B048-85BDC9FD1C3A}</a:tableStyleId>
              </a:tblPr>
              <a:tblGrid>
                <a:gridCol w="3816350"/>
                <a:gridCol w="3816350"/>
              </a:tblGrid>
              <a:tr h="524599">
                <a:tc>
                  <a:txBody>
                    <a:bodyPr/>
                    <a:lstStyle/>
                    <a:p>
                      <a:pPr algn="l">
                        <a:spcAft>
                          <a:spcPts val="0"/>
                        </a:spcAft>
                      </a:pPr>
                      <a:r>
                        <a:rPr lang="hu-HU" sz="2000" dirty="0" smtClean="0">
                          <a:effectLst/>
                          <a:latin typeface="HelveticaNeue"/>
                        </a:rPr>
                        <a:t>Minimális </a:t>
                      </a:r>
                      <a:r>
                        <a:rPr lang="hu-HU" sz="2000" dirty="0">
                          <a:effectLst/>
                          <a:latin typeface="HelveticaNeue"/>
                        </a:rPr>
                        <a:t>összege: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a:effectLst/>
                          <a:latin typeface="HelveticaNeue"/>
                        </a:rPr>
                        <a:t>30 000 Ft </a:t>
                      </a:r>
                      <a:endParaRPr lang="hu-HU" sz="3200">
                        <a:effectLst/>
                        <a:latin typeface="HelveticaNeue"/>
                        <a:ea typeface="Times New Roman"/>
                      </a:endParaRPr>
                    </a:p>
                  </a:txBody>
                  <a:tcPr marL="68579" marR="68579" marT="0" marB="0" anchor="ctr">
                    <a:noFill/>
                  </a:tcPr>
                </a:tc>
              </a:tr>
              <a:tr h="560657">
                <a:tc>
                  <a:txBody>
                    <a:bodyPr/>
                    <a:lstStyle/>
                    <a:p>
                      <a:pPr algn="l">
                        <a:spcAft>
                          <a:spcPts val="0"/>
                        </a:spcAft>
                      </a:pPr>
                      <a:r>
                        <a:rPr lang="hu-HU" sz="2000" dirty="0" smtClean="0">
                          <a:effectLst/>
                          <a:latin typeface="HelveticaNeue"/>
                        </a:rPr>
                        <a:t>Kezelési </a:t>
                      </a:r>
                      <a:r>
                        <a:rPr lang="hu-HU" sz="2000" dirty="0">
                          <a:effectLst/>
                          <a:latin typeface="HelveticaNeue"/>
                        </a:rPr>
                        <a:t>költsége: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a:effectLst/>
                          <a:latin typeface="HelveticaNeue"/>
                        </a:rPr>
                        <a:t>a befizetett összeg 0,7%-a </a:t>
                      </a:r>
                      <a:endParaRPr lang="hu-HU" sz="3200">
                        <a:effectLst/>
                        <a:latin typeface="HelveticaNeue"/>
                        <a:ea typeface="Times New Roman"/>
                      </a:endParaRPr>
                    </a:p>
                  </a:txBody>
                  <a:tcPr marL="68579" marR="68579" marT="0" marB="0" anchor="ctr">
                    <a:noFill/>
                  </a:tcPr>
                </a:tc>
              </a:tr>
              <a:tr h="560657">
                <a:tc>
                  <a:txBody>
                    <a:bodyPr/>
                    <a:lstStyle/>
                    <a:p>
                      <a:pPr algn="l">
                        <a:spcAft>
                          <a:spcPts val="0"/>
                        </a:spcAft>
                      </a:pPr>
                      <a:r>
                        <a:rPr lang="hu-HU" sz="2000" dirty="0">
                          <a:effectLst/>
                          <a:latin typeface="HelveticaNeue"/>
                        </a:rPr>
                        <a:t>Átvezetési költség: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dirty="0">
                          <a:effectLst/>
                          <a:latin typeface="HelveticaNeue"/>
                        </a:rPr>
                        <a:t>az átvezetett összeg 0%-a</a:t>
                      </a:r>
                      <a:endParaRPr lang="hu-HU" sz="3200" dirty="0">
                        <a:effectLst/>
                        <a:latin typeface="HelveticaNeue"/>
                        <a:ea typeface="Times New Roman"/>
                      </a:endParaRPr>
                    </a:p>
                  </a:txBody>
                  <a:tcPr marL="68579" marR="68579" marT="0" marB="0" anchor="ctr">
                    <a:noFill/>
                  </a:tcPr>
                </a:tc>
              </a:tr>
              <a:tr h="1219236">
                <a:tc>
                  <a:txBody>
                    <a:bodyPr/>
                    <a:lstStyle/>
                    <a:p>
                      <a:pPr algn="l">
                        <a:spcAft>
                          <a:spcPts val="0"/>
                        </a:spcAft>
                      </a:pPr>
                      <a:r>
                        <a:rPr lang="hu-HU" sz="2000" dirty="0">
                          <a:effectLst/>
                          <a:latin typeface="HelveticaNeue"/>
                        </a:rPr>
                        <a:t>Rendkívüli befizetésből származó megtakarítás visszavásárlásának minimális összege: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dirty="0">
                          <a:effectLst/>
                          <a:latin typeface="HelveticaNeue"/>
                        </a:rPr>
                        <a:t> </a:t>
                      </a:r>
                      <a:endParaRPr lang="hu-HU" sz="3200" dirty="0">
                        <a:effectLst/>
                        <a:latin typeface="HelveticaNeue"/>
                      </a:endParaRPr>
                    </a:p>
                    <a:p>
                      <a:pPr algn="just">
                        <a:spcAft>
                          <a:spcPts val="0"/>
                        </a:spcAft>
                      </a:pPr>
                      <a:r>
                        <a:rPr lang="hu-HU" sz="2000" dirty="0">
                          <a:effectLst/>
                          <a:latin typeface="HelveticaNeue"/>
                        </a:rPr>
                        <a:t>30 000 Ft </a:t>
                      </a:r>
                      <a:endParaRPr lang="hu-HU" sz="3200" dirty="0">
                        <a:effectLst/>
                        <a:latin typeface="HelveticaNeue"/>
                        <a:ea typeface="Times New Roman"/>
                      </a:endParaRPr>
                    </a:p>
                  </a:txBody>
                  <a:tcPr marL="68579" marR="68579" marT="0" marB="0" anchor="ctr">
                    <a:noFill/>
                  </a:tcPr>
                </a:tc>
              </a:tr>
              <a:tr h="609618">
                <a:tc>
                  <a:txBody>
                    <a:bodyPr/>
                    <a:lstStyle/>
                    <a:p>
                      <a:pPr algn="l">
                        <a:spcAft>
                          <a:spcPts val="0"/>
                        </a:spcAft>
                      </a:pPr>
                      <a:r>
                        <a:rPr lang="hu-HU" sz="2000" dirty="0">
                          <a:effectLst/>
                          <a:latin typeface="HelveticaNeue"/>
                        </a:rPr>
                        <a:t>Részleges és teljes visszavásárlás költsége: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dirty="0">
                          <a:effectLst/>
                          <a:latin typeface="HelveticaNeue"/>
                        </a:rPr>
                        <a:t>a visszavásárolt összeg 0%-a</a:t>
                      </a:r>
                      <a:endParaRPr lang="hu-HU" sz="3200" dirty="0">
                        <a:effectLst/>
                        <a:latin typeface="HelveticaNeue"/>
                        <a:ea typeface="Times New Roman"/>
                      </a:endParaRPr>
                    </a:p>
                  </a:txBody>
                  <a:tcPr marL="68579" marR="68579" marT="0" marB="0" anchor="ctr">
                    <a:noFill/>
                  </a:tcPr>
                </a:tc>
              </a:tr>
              <a:tr h="560657">
                <a:tc>
                  <a:txBody>
                    <a:bodyPr/>
                    <a:lstStyle/>
                    <a:p>
                      <a:pPr algn="l">
                        <a:spcAft>
                          <a:spcPts val="0"/>
                        </a:spcAft>
                      </a:pPr>
                      <a:r>
                        <a:rPr lang="hu-HU" sz="2000" dirty="0">
                          <a:effectLst/>
                          <a:latin typeface="HelveticaNeue"/>
                        </a:rPr>
                        <a:t>Kamat </a:t>
                      </a:r>
                      <a:endParaRPr lang="hu-HU" sz="3200" dirty="0">
                        <a:effectLst/>
                        <a:latin typeface="HelveticaNeue"/>
                        <a:ea typeface="Times New Roman"/>
                      </a:endParaRPr>
                    </a:p>
                  </a:txBody>
                  <a:tcPr marL="68579" marR="68579" marT="0" marB="0" anchor="ctr">
                    <a:noFill/>
                  </a:tcPr>
                </a:tc>
                <a:tc>
                  <a:txBody>
                    <a:bodyPr/>
                    <a:lstStyle/>
                    <a:p>
                      <a:pPr algn="just">
                        <a:spcAft>
                          <a:spcPts val="0"/>
                        </a:spcAft>
                      </a:pPr>
                      <a:r>
                        <a:rPr lang="hu-HU" sz="2000" b="1" dirty="0">
                          <a:effectLst/>
                          <a:latin typeface="HelveticaNeue"/>
                        </a:rPr>
                        <a:t>napi </a:t>
                      </a:r>
                      <a:r>
                        <a:rPr lang="hu-HU" sz="2000" b="1" dirty="0" smtClean="0">
                          <a:effectLst/>
                          <a:latin typeface="HelveticaNeue"/>
                        </a:rPr>
                        <a:t>kamatozású</a:t>
                      </a:r>
                      <a:r>
                        <a:rPr lang="hu-HU" sz="2000" b="1" baseline="0" dirty="0" smtClean="0">
                          <a:effectLst/>
                          <a:latin typeface="HelveticaNeue"/>
                        </a:rPr>
                        <a:t>*</a:t>
                      </a:r>
                      <a:endParaRPr lang="hu-HU" sz="3200" b="1" dirty="0">
                        <a:effectLst/>
                        <a:latin typeface="HelveticaNeue"/>
                        <a:ea typeface="Times New Roman"/>
                      </a:endParaRPr>
                    </a:p>
                  </a:txBody>
                  <a:tcPr marL="68579" marR="68579" marT="0" marB="0" anchor="ctr">
                    <a:noFill/>
                  </a:tcPr>
                </a:tc>
              </a:tr>
            </a:tbl>
          </a:graphicData>
        </a:graphic>
      </p:graphicFrame>
      <p:sp>
        <p:nvSpPr>
          <p:cNvPr id="27674" name="Téglalap 7"/>
          <p:cNvSpPr>
            <a:spLocks noChangeArrowheads="1"/>
          </p:cNvSpPr>
          <p:nvPr/>
        </p:nvSpPr>
        <p:spPr bwMode="auto">
          <a:xfrm>
            <a:off x="684213" y="5734050"/>
            <a:ext cx="7848600" cy="307975"/>
          </a:xfrm>
          <a:prstGeom prst="rect">
            <a:avLst/>
          </a:prstGeom>
          <a:noFill/>
          <a:ln w="9525">
            <a:noFill/>
            <a:miter lim="800000"/>
            <a:headEnd/>
            <a:tailEnd/>
          </a:ln>
        </p:spPr>
        <p:txBody>
          <a:bodyPr>
            <a:spAutoFit/>
          </a:bodyPr>
          <a:lstStyle/>
          <a:p>
            <a:r>
              <a:rPr lang="hu-HU" sz="1400">
                <a:latin typeface="HelveticaNeue" pitchFamily="34" charset="-18"/>
              </a:rPr>
              <a:t>* Infó az </a:t>
            </a:r>
            <a:r>
              <a:rPr lang="hu-HU" sz="1400" b="1">
                <a:latin typeface="HelveticaNeue" pitchFamily="34" charset="-18"/>
              </a:rPr>
              <a:t>aktuális kamatról: </a:t>
            </a:r>
            <a:r>
              <a:rPr lang="hu-HU" sz="1400">
                <a:latin typeface="HelveticaNeue" pitchFamily="34" charset="-18"/>
              </a:rPr>
              <a:t>a Generali honlapján és /vagy a Generali TeleCenteren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333375"/>
            <a:ext cx="7272337" cy="546100"/>
          </a:xfrm>
        </p:spPr>
        <p:txBody>
          <a:bodyPr/>
          <a:lstStyle/>
          <a:p>
            <a:pPr algn="l"/>
            <a:r>
              <a:rPr lang="hu-HU" sz="2800" dirty="0" smtClean="0">
                <a:latin typeface="HelveticaNeue" pitchFamily="34" charset="-18"/>
              </a:rPr>
              <a:t>Mit kell tudni a </a:t>
            </a:r>
            <a:r>
              <a:rPr lang="hu-HU" sz="2800" u="sng" dirty="0" smtClean="0">
                <a:latin typeface="HelveticaNeue" pitchFamily="34" charset="-18"/>
              </a:rPr>
              <a:t>rendkívüli befizetésről</a:t>
            </a:r>
            <a:r>
              <a:rPr lang="hu-HU" sz="2800" dirty="0" smtClean="0">
                <a:latin typeface="HelveticaNeue" pitchFamily="34" charset="-18"/>
              </a:rPr>
              <a:t>?</a:t>
            </a:r>
            <a:endParaRPr lang="de-AT" sz="2800" baseline="30000" dirty="0" smtClean="0">
              <a:latin typeface="HelveticaNeue" pitchFamily="34" charset="-18"/>
            </a:endParaRPr>
          </a:p>
        </p:txBody>
      </p:sp>
      <p:cxnSp>
        <p:nvCxnSpPr>
          <p:cNvPr id="26627" name="Egyenes összekötő nyíllal 9"/>
          <p:cNvCxnSpPr>
            <a:cxnSpLocks noChangeShapeType="1"/>
          </p:cNvCxnSpPr>
          <p:nvPr/>
        </p:nvCxnSpPr>
        <p:spPr bwMode="auto">
          <a:xfrm flipV="1">
            <a:off x="614363" y="3429000"/>
            <a:ext cx="8074025" cy="1588"/>
          </a:xfrm>
          <a:prstGeom prst="straightConnector1">
            <a:avLst/>
          </a:prstGeom>
          <a:noFill/>
          <a:ln w="25400" algn="ctr">
            <a:solidFill>
              <a:schemeClr val="tx1"/>
            </a:solidFill>
            <a:round/>
            <a:headEnd/>
            <a:tailEnd type="arrow" w="med" len="med"/>
          </a:ln>
        </p:spPr>
      </p:cxnSp>
      <p:cxnSp>
        <p:nvCxnSpPr>
          <p:cNvPr id="26628" name="Egyenes összekötő nyíllal 35"/>
          <p:cNvCxnSpPr>
            <a:cxnSpLocks noChangeShapeType="1"/>
          </p:cNvCxnSpPr>
          <p:nvPr/>
        </p:nvCxnSpPr>
        <p:spPr bwMode="auto">
          <a:xfrm>
            <a:off x="652463" y="3048000"/>
            <a:ext cx="0" cy="371475"/>
          </a:xfrm>
          <a:prstGeom prst="straightConnector1">
            <a:avLst/>
          </a:prstGeom>
          <a:noFill/>
          <a:ln w="25400" algn="ctr">
            <a:solidFill>
              <a:schemeClr val="tx1"/>
            </a:solidFill>
            <a:round/>
            <a:headEnd/>
            <a:tailEnd type="arrow" w="med" len="med"/>
          </a:ln>
        </p:spPr>
      </p:cxnSp>
      <p:cxnSp>
        <p:nvCxnSpPr>
          <p:cNvPr id="26629" name="Egyenes összekötő nyíllal 35"/>
          <p:cNvCxnSpPr>
            <a:cxnSpLocks noChangeShapeType="1"/>
          </p:cNvCxnSpPr>
          <p:nvPr/>
        </p:nvCxnSpPr>
        <p:spPr bwMode="auto">
          <a:xfrm>
            <a:off x="1089025" y="3032125"/>
            <a:ext cx="0" cy="371475"/>
          </a:xfrm>
          <a:prstGeom prst="straightConnector1">
            <a:avLst/>
          </a:prstGeom>
          <a:noFill/>
          <a:ln w="25400" algn="ctr">
            <a:solidFill>
              <a:schemeClr val="tx1"/>
            </a:solidFill>
            <a:round/>
            <a:headEnd/>
            <a:tailEnd type="arrow" w="med" len="med"/>
          </a:ln>
        </p:spPr>
      </p:cxnSp>
      <p:cxnSp>
        <p:nvCxnSpPr>
          <p:cNvPr id="26630" name="Egyenes összekötő nyíllal 35"/>
          <p:cNvCxnSpPr>
            <a:cxnSpLocks noChangeShapeType="1"/>
          </p:cNvCxnSpPr>
          <p:nvPr/>
        </p:nvCxnSpPr>
        <p:spPr bwMode="auto">
          <a:xfrm>
            <a:off x="1485900" y="3048000"/>
            <a:ext cx="0" cy="371475"/>
          </a:xfrm>
          <a:prstGeom prst="straightConnector1">
            <a:avLst/>
          </a:prstGeom>
          <a:noFill/>
          <a:ln w="25400" algn="ctr">
            <a:solidFill>
              <a:schemeClr val="tx1"/>
            </a:solidFill>
            <a:round/>
            <a:headEnd/>
            <a:tailEnd type="arrow" w="med" len="med"/>
          </a:ln>
        </p:spPr>
      </p:cxnSp>
      <p:cxnSp>
        <p:nvCxnSpPr>
          <p:cNvPr id="26631" name="Egyenes összekötő nyíllal 35"/>
          <p:cNvCxnSpPr>
            <a:cxnSpLocks noChangeShapeType="1"/>
          </p:cNvCxnSpPr>
          <p:nvPr/>
        </p:nvCxnSpPr>
        <p:spPr bwMode="auto">
          <a:xfrm>
            <a:off x="2157413" y="3025775"/>
            <a:ext cx="0" cy="371475"/>
          </a:xfrm>
          <a:prstGeom prst="straightConnector1">
            <a:avLst/>
          </a:prstGeom>
          <a:noFill/>
          <a:ln w="25400" algn="ctr">
            <a:solidFill>
              <a:schemeClr val="tx1"/>
            </a:solidFill>
            <a:round/>
            <a:headEnd/>
            <a:tailEnd type="arrow" w="med" len="med"/>
          </a:ln>
        </p:spPr>
      </p:cxnSp>
      <p:cxnSp>
        <p:nvCxnSpPr>
          <p:cNvPr id="26632" name="Egyenes összekötő nyíllal 35"/>
          <p:cNvCxnSpPr>
            <a:cxnSpLocks noChangeShapeType="1"/>
          </p:cNvCxnSpPr>
          <p:nvPr/>
        </p:nvCxnSpPr>
        <p:spPr bwMode="auto">
          <a:xfrm>
            <a:off x="2544763" y="3065463"/>
            <a:ext cx="0" cy="371475"/>
          </a:xfrm>
          <a:prstGeom prst="straightConnector1">
            <a:avLst/>
          </a:prstGeom>
          <a:noFill/>
          <a:ln w="25400" algn="ctr">
            <a:solidFill>
              <a:schemeClr val="tx1"/>
            </a:solidFill>
            <a:round/>
            <a:headEnd/>
            <a:tailEnd type="arrow" w="med" len="med"/>
          </a:ln>
        </p:spPr>
      </p:cxnSp>
      <p:cxnSp>
        <p:nvCxnSpPr>
          <p:cNvPr id="26633" name="Egyenes összekötő nyíllal 35"/>
          <p:cNvCxnSpPr>
            <a:cxnSpLocks noChangeShapeType="1"/>
          </p:cNvCxnSpPr>
          <p:nvPr/>
        </p:nvCxnSpPr>
        <p:spPr bwMode="auto">
          <a:xfrm>
            <a:off x="2941638" y="3043238"/>
            <a:ext cx="0" cy="371475"/>
          </a:xfrm>
          <a:prstGeom prst="straightConnector1">
            <a:avLst/>
          </a:prstGeom>
          <a:noFill/>
          <a:ln w="25400" algn="ctr">
            <a:solidFill>
              <a:schemeClr val="tx1"/>
            </a:solidFill>
            <a:round/>
            <a:headEnd/>
            <a:tailEnd type="arrow" w="med" len="med"/>
          </a:ln>
        </p:spPr>
      </p:cxnSp>
      <p:cxnSp>
        <p:nvCxnSpPr>
          <p:cNvPr id="26634" name="Egyenes összekötő 3"/>
          <p:cNvCxnSpPr>
            <a:cxnSpLocks noChangeShapeType="1"/>
          </p:cNvCxnSpPr>
          <p:nvPr/>
        </p:nvCxnSpPr>
        <p:spPr bwMode="auto">
          <a:xfrm>
            <a:off x="649288" y="4292600"/>
            <a:ext cx="0" cy="22225"/>
          </a:xfrm>
          <a:prstGeom prst="line">
            <a:avLst/>
          </a:prstGeom>
          <a:noFill/>
          <a:ln w="12700" algn="ctr">
            <a:solidFill>
              <a:srgbClr val="800000"/>
            </a:solidFill>
            <a:round/>
            <a:headEnd/>
            <a:tailEnd/>
          </a:ln>
        </p:spPr>
      </p:cxnSp>
      <p:cxnSp>
        <p:nvCxnSpPr>
          <p:cNvPr id="26635" name="Egyenes összekötő 6"/>
          <p:cNvCxnSpPr>
            <a:cxnSpLocks noChangeShapeType="1"/>
          </p:cNvCxnSpPr>
          <p:nvPr/>
        </p:nvCxnSpPr>
        <p:spPr bwMode="auto">
          <a:xfrm>
            <a:off x="614363" y="3251200"/>
            <a:ext cx="0" cy="215900"/>
          </a:xfrm>
          <a:prstGeom prst="line">
            <a:avLst/>
          </a:prstGeom>
          <a:noFill/>
          <a:ln w="25400" algn="ctr">
            <a:solidFill>
              <a:schemeClr val="tx1"/>
            </a:solidFill>
            <a:round/>
            <a:headEnd/>
            <a:tailEnd/>
          </a:ln>
        </p:spPr>
      </p:cxnSp>
      <p:cxnSp>
        <p:nvCxnSpPr>
          <p:cNvPr id="26636" name="Egyenes összekötő nyíllal 35"/>
          <p:cNvCxnSpPr>
            <a:cxnSpLocks noChangeShapeType="1"/>
          </p:cNvCxnSpPr>
          <p:nvPr/>
        </p:nvCxnSpPr>
        <p:spPr bwMode="auto">
          <a:xfrm>
            <a:off x="1770063" y="2473325"/>
            <a:ext cx="0" cy="930275"/>
          </a:xfrm>
          <a:prstGeom prst="straightConnector1">
            <a:avLst/>
          </a:prstGeom>
          <a:noFill/>
          <a:ln w="57150" algn="ctr">
            <a:solidFill>
              <a:srgbClr val="C00000"/>
            </a:solidFill>
            <a:round/>
            <a:headEnd/>
            <a:tailEnd type="arrow" w="med" len="med"/>
          </a:ln>
        </p:spPr>
      </p:cxnSp>
      <p:sp>
        <p:nvSpPr>
          <p:cNvPr id="26637" name="Téglalap 1"/>
          <p:cNvSpPr>
            <a:spLocks noChangeArrowheads="1"/>
          </p:cNvSpPr>
          <p:nvPr/>
        </p:nvSpPr>
        <p:spPr bwMode="auto">
          <a:xfrm>
            <a:off x="3635375" y="1611313"/>
            <a:ext cx="5173663" cy="1600200"/>
          </a:xfrm>
          <a:prstGeom prst="rect">
            <a:avLst/>
          </a:prstGeom>
          <a:noFill/>
          <a:ln w="9525">
            <a:noFill/>
            <a:miter lim="800000"/>
            <a:headEnd/>
            <a:tailEnd/>
          </a:ln>
        </p:spPr>
        <p:txBody>
          <a:bodyPr>
            <a:spAutoFit/>
          </a:bodyPr>
          <a:lstStyle/>
          <a:p>
            <a:endParaRPr lang="hu-HU" sz="2000" b="1" dirty="0">
              <a:latin typeface="HelveticaNeue" pitchFamily="34" charset="-18"/>
            </a:endParaRPr>
          </a:p>
          <a:p>
            <a:r>
              <a:rPr lang="hu-HU" sz="2000" dirty="0">
                <a:latin typeface="HelveticaNeue" pitchFamily="34" charset="-18"/>
              </a:rPr>
              <a:t>A  rendkívüli befizetések mindenkori egyenlegén a kamatot                                      </a:t>
            </a:r>
            <a:r>
              <a:rPr lang="hu-HU" sz="2000" b="1" u="sng" dirty="0">
                <a:latin typeface="HelveticaNeue" pitchFamily="34" charset="-18"/>
              </a:rPr>
              <a:t>napi kamatszámítással </a:t>
            </a:r>
            <a:r>
              <a:rPr lang="hu-HU" sz="2000" dirty="0">
                <a:latin typeface="HelveticaNeue" pitchFamily="34" charset="-18"/>
              </a:rPr>
              <a:t>írjuk </a:t>
            </a:r>
            <a:r>
              <a:rPr lang="hu-HU" sz="2000" dirty="0" smtClean="0">
                <a:latin typeface="HelveticaNeue" pitchFamily="34" charset="-18"/>
              </a:rPr>
              <a:t>jóvá</a:t>
            </a:r>
            <a:endParaRPr lang="hu-HU" sz="1800" dirty="0">
              <a:latin typeface="HelveticaNeue" pitchFamily="34" charset="-18"/>
            </a:endParaRPr>
          </a:p>
          <a:p>
            <a:endParaRPr lang="hu-HU" sz="1800" b="1" dirty="0">
              <a:latin typeface="HelveticaNeue" pitchFamily="34" charset="-18"/>
            </a:endParaRPr>
          </a:p>
        </p:txBody>
      </p:sp>
      <p:sp>
        <p:nvSpPr>
          <p:cNvPr id="15375" name="Téglalap 3"/>
          <p:cNvSpPr>
            <a:spLocks noChangeArrowheads="1"/>
          </p:cNvSpPr>
          <p:nvPr/>
        </p:nvSpPr>
        <p:spPr bwMode="auto">
          <a:xfrm>
            <a:off x="252413" y="3716338"/>
            <a:ext cx="8758237" cy="2832100"/>
          </a:xfrm>
          <a:prstGeom prst="rect">
            <a:avLst/>
          </a:prstGeom>
          <a:noFill/>
          <a:ln w="9525">
            <a:noFill/>
            <a:miter lim="800000"/>
            <a:headEnd/>
            <a:tailEnd/>
          </a:ln>
        </p:spPr>
        <p:txBody>
          <a:bodyPr>
            <a:spAutoFit/>
          </a:bodyPr>
          <a:lstStyle/>
          <a:p>
            <a:r>
              <a:rPr lang="hu-HU" sz="1800" dirty="0">
                <a:latin typeface="HelveticaNeue" pitchFamily="34" charset="-18"/>
              </a:rPr>
              <a:t>Bármikor lehetőség van </a:t>
            </a:r>
            <a:r>
              <a:rPr lang="hu-HU" sz="1800" b="1" dirty="0">
                <a:latin typeface="HelveticaNeue" pitchFamily="34" charset="-18"/>
              </a:rPr>
              <a:t>rendkívüli befizetésre </a:t>
            </a:r>
          </a:p>
          <a:p>
            <a:r>
              <a:rPr lang="hu-HU" sz="1800" b="1" dirty="0" smtClean="0">
                <a:latin typeface="HelveticaNeue" pitchFamily="34" charset="-18"/>
              </a:rPr>
              <a:t>(</a:t>
            </a:r>
            <a:r>
              <a:rPr lang="hu-HU" sz="1800" dirty="0" smtClean="0">
                <a:latin typeface="HelveticaNeue" pitchFamily="34" charset="-18"/>
              </a:rPr>
              <a:t>díjmentesített </a:t>
            </a:r>
            <a:r>
              <a:rPr lang="hu-HU" sz="1800" dirty="0">
                <a:latin typeface="HelveticaNeue" pitchFamily="34" charset="-18"/>
              </a:rPr>
              <a:t>, részlegesen díjmentesített szerződésre, illetve a díjfizetési </a:t>
            </a:r>
            <a:r>
              <a:rPr lang="hu-HU" sz="1800" dirty="0" smtClean="0">
                <a:latin typeface="HelveticaNeue" pitchFamily="34" charset="-18"/>
              </a:rPr>
              <a:t>kötelezettség </a:t>
            </a:r>
            <a:r>
              <a:rPr lang="hu-HU" sz="1800" dirty="0">
                <a:latin typeface="HelveticaNeue" pitchFamily="34" charset="-18"/>
              </a:rPr>
              <a:t>megszűnése után </a:t>
            </a:r>
            <a:r>
              <a:rPr lang="hu-HU" sz="1800" dirty="0" smtClean="0">
                <a:latin typeface="HelveticaNeue" pitchFamily="34" charset="-18"/>
              </a:rPr>
              <a:t>is)</a:t>
            </a:r>
            <a:endParaRPr lang="hu-HU" sz="1800" dirty="0">
              <a:latin typeface="HelveticaNeue" pitchFamily="34" charset="-18"/>
            </a:endParaRPr>
          </a:p>
          <a:p>
            <a:endParaRPr lang="hu-HU" sz="1800" dirty="0">
              <a:latin typeface="HelveticaNeue" pitchFamily="34" charset="-18"/>
            </a:endParaRPr>
          </a:p>
          <a:p>
            <a:r>
              <a:rPr lang="hu-HU" sz="1800" dirty="0">
                <a:latin typeface="HelveticaNeue" pitchFamily="34" charset="-18"/>
              </a:rPr>
              <a:t>A rendkívüli befizetésből származó megtakarítást a biztosító  elkülönítetten tartja </a:t>
            </a:r>
            <a:r>
              <a:rPr lang="hu-HU" sz="1800" dirty="0" smtClean="0">
                <a:latin typeface="HelveticaNeue" pitchFamily="34" charset="-18"/>
              </a:rPr>
              <a:t>nyilván</a:t>
            </a:r>
            <a:endParaRPr lang="hu-HU" sz="1800" dirty="0">
              <a:latin typeface="HelveticaNeue" pitchFamily="34" charset="-18"/>
            </a:endParaRPr>
          </a:p>
          <a:p>
            <a:endParaRPr lang="hu-HU" sz="1800" dirty="0">
              <a:latin typeface="HelveticaNeue" pitchFamily="34" charset="-18"/>
            </a:endParaRPr>
          </a:p>
          <a:p>
            <a:r>
              <a:rPr lang="hu-HU" sz="1800" dirty="0">
                <a:latin typeface="HelveticaNeue" pitchFamily="34" charset="-18"/>
              </a:rPr>
              <a:t>A </a:t>
            </a:r>
            <a:r>
              <a:rPr lang="hu-HU" sz="1800" b="1" dirty="0">
                <a:latin typeface="HelveticaNeue" pitchFamily="34" charset="-18"/>
              </a:rPr>
              <a:t>rendkívüli befizetésből származó megtakarítás aktuális értéke</a:t>
            </a:r>
            <a:r>
              <a:rPr lang="hu-HU" sz="1800" dirty="0">
                <a:latin typeface="HelveticaNeue" pitchFamily="34" charset="-18"/>
              </a:rPr>
              <a:t> a rendkívüli befizetés költségekkel csökkentett és kamatokkal növelt összege.</a:t>
            </a:r>
          </a:p>
          <a:p>
            <a:endParaRPr lang="hu-HU" sz="1600" dirty="0">
              <a:latin typeface="HelveticaNeue" pitchFamily="34" charset="-18"/>
            </a:endParaRPr>
          </a:p>
        </p:txBody>
      </p:sp>
      <p:pic>
        <p:nvPicPr>
          <p:cNvPr id="26639" name="Picture 17" descr="http://www.geschenkeideen.de/artikelbilder/SparschweinHammer.JPG"/>
          <p:cNvPicPr>
            <a:picLocks noChangeAspect="1" noChangeArrowheads="1"/>
          </p:cNvPicPr>
          <p:nvPr/>
        </p:nvPicPr>
        <p:blipFill>
          <a:blip r:embed="rId3" cstate="print"/>
          <a:srcRect/>
          <a:stretch>
            <a:fillRect/>
          </a:stretch>
        </p:blipFill>
        <p:spPr bwMode="auto">
          <a:xfrm>
            <a:off x="941388" y="1147763"/>
            <a:ext cx="2525712" cy="1516062"/>
          </a:xfrm>
          <a:prstGeom prst="rect">
            <a:avLst/>
          </a:prstGeom>
          <a:noFill/>
          <a:ln w="9525">
            <a:noFill/>
            <a:miter lim="800000"/>
            <a:headEnd/>
            <a:tailEnd/>
          </a:ln>
        </p:spPr>
      </p:pic>
      <p:cxnSp>
        <p:nvCxnSpPr>
          <p:cNvPr id="26640" name="Egyenes összekötő nyíllal 35"/>
          <p:cNvCxnSpPr>
            <a:cxnSpLocks noChangeShapeType="1"/>
          </p:cNvCxnSpPr>
          <p:nvPr/>
        </p:nvCxnSpPr>
        <p:spPr bwMode="auto">
          <a:xfrm>
            <a:off x="2741613" y="2500313"/>
            <a:ext cx="0" cy="930275"/>
          </a:xfrm>
          <a:prstGeom prst="straightConnector1">
            <a:avLst/>
          </a:prstGeom>
          <a:noFill/>
          <a:ln w="57150" algn="ctr">
            <a:solidFill>
              <a:srgbClr val="C00000"/>
            </a:solidFill>
            <a:round/>
            <a:headEnd/>
            <a:tailEnd type="arrow" w="med" len="me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75">
                                            <p:txEl>
                                              <p:pRg st="0" end="0"/>
                                            </p:txEl>
                                          </p:spTgt>
                                        </p:tgtEl>
                                        <p:attrNameLst>
                                          <p:attrName>style.visibility</p:attrName>
                                        </p:attrNameLst>
                                      </p:cBhvr>
                                      <p:to>
                                        <p:strVal val="visible"/>
                                      </p:to>
                                    </p:set>
                                    <p:anim calcmode="lin" valueType="num">
                                      <p:cBhvr additive="base">
                                        <p:cTn id="7" dur="1000" fill="hold"/>
                                        <p:tgtEl>
                                          <p:spTgt spid="153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75">
                                            <p:txEl>
                                              <p:pRg st="1" end="1"/>
                                            </p:txEl>
                                          </p:spTgt>
                                        </p:tgtEl>
                                        <p:attrNameLst>
                                          <p:attrName>style.visibility</p:attrName>
                                        </p:attrNameLst>
                                      </p:cBhvr>
                                      <p:to>
                                        <p:strVal val="visible"/>
                                      </p:to>
                                    </p:set>
                                    <p:anim calcmode="lin" valueType="num">
                                      <p:cBhvr additive="base">
                                        <p:cTn id="11" dur="1000" fill="hold"/>
                                        <p:tgtEl>
                                          <p:spTgt spid="1537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53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375">
                                            <p:txEl>
                                              <p:pRg st="3" end="3"/>
                                            </p:txEl>
                                          </p:spTgt>
                                        </p:tgtEl>
                                        <p:attrNameLst>
                                          <p:attrName>style.visibility</p:attrName>
                                        </p:attrNameLst>
                                      </p:cBhvr>
                                      <p:to>
                                        <p:strVal val="visible"/>
                                      </p:to>
                                    </p:set>
                                    <p:anim calcmode="lin" valueType="num">
                                      <p:cBhvr additive="base">
                                        <p:cTn id="17" dur="1000" fill="hold"/>
                                        <p:tgtEl>
                                          <p:spTgt spid="15375">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537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75">
                                            <p:txEl>
                                              <p:pRg st="5" end="5"/>
                                            </p:txEl>
                                          </p:spTgt>
                                        </p:tgtEl>
                                        <p:attrNameLst>
                                          <p:attrName>style.visibility</p:attrName>
                                        </p:attrNameLst>
                                      </p:cBhvr>
                                      <p:to>
                                        <p:strVal val="visible"/>
                                      </p:to>
                                    </p:set>
                                    <p:anim calcmode="lin" valueType="num">
                                      <p:cBhvr additive="base">
                                        <p:cTn id="21" dur="1000" fill="hold"/>
                                        <p:tgtEl>
                                          <p:spTgt spid="15375">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53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percent sign 13203552 xl resized 600"/>
          <p:cNvPicPr>
            <a:picLocks noChangeAspect="1" noChangeArrowheads="1"/>
          </p:cNvPicPr>
          <p:nvPr/>
        </p:nvPicPr>
        <p:blipFill>
          <a:blip r:embed="rId3" cstate="print"/>
          <a:srcRect/>
          <a:stretch>
            <a:fillRect/>
          </a:stretch>
        </p:blipFill>
        <p:spPr bwMode="auto">
          <a:xfrm>
            <a:off x="7415213" y="2289175"/>
            <a:ext cx="1566862" cy="1579563"/>
          </a:xfrm>
          <a:prstGeom prst="rect">
            <a:avLst/>
          </a:prstGeom>
          <a:noFill/>
          <a:ln w="9525">
            <a:noFill/>
            <a:miter lim="800000"/>
            <a:headEnd/>
            <a:tailEnd/>
          </a:ln>
        </p:spPr>
      </p:pic>
      <p:sp>
        <p:nvSpPr>
          <p:cNvPr id="22531" name="Cím 1"/>
          <p:cNvSpPr>
            <a:spLocks noGrp="1"/>
          </p:cNvSpPr>
          <p:nvPr>
            <p:ph type="title"/>
          </p:nvPr>
        </p:nvSpPr>
        <p:spPr>
          <a:xfrm>
            <a:off x="395288" y="333375"/>
            <a:ext cx="6697662" cy="863600"/>
          </a:xfrm>
        </p:spPr>
        <p:txBody>
          <a:bodyPr/>
          <a:lstStyle/>
          <a:p>
            <a:pPr algn="l"/>
            <a:r>
              <a:rPr lang="hu-HU" sz="2800" dirty="0" smtClean="0">
                <a:latin typeface="HelveticaNeue" pitchFamily="34" charset="-18"/>
              </a:rPr>
              <a:t>Automatikus díjnövelés</a:t>
            </a:r>
            <a:endParaRPr lang="hu-HU" dirty="0" smtClean="0"/>
          </a:p>
        </p:txBody>
      </p:sp>
      <p:sp>
        <p:nvSpPr>
          <p:cNvPr id="3" name="Tartalom helye 2"/>
          <p:cNvSpPr>
            <a:spLocks noGrp="1"/>
          </p:cNvSpPr>
          <p:nvPr>
            <p:ph sz="half" idx="1"/>
          </p:nvPr>
        </p:nvSpPr>
        <p:spPr>
          <a:xfrm>
            <a:off x="366713" y="1201738"/>
            <a:ext cx="8208962" cy="2232025"/>
          </a:xfrm>
        </p:spPr>
        <p:txBody>
          <a:bodyPr/>
          <a:lstStyle/>
          <a:p>
            <a:pPr>
              <a:defRPr/>
            </a:pPr>
            <a:r>
              <a:rPr lang="hu-HU" sz="2000" dirty="0" smtClean="0">
                <a:latin typeface="HelveticaNeue"/>
              </a:rPr>
              <a:t>A  </a:t>
            </a:r>
            <a:r>
              <a:rPr lang="hu-HU" sz="2000" b="1" dirty="0">
                <a:latin typeface="HelveticaNeue"/>
              </a:rPr>
              <a:t>teljes </a:t>
            </a:r>
            <a:r>
              <a:rPr lang="hu-HU" sz="2000" b="1" dirty="0" smtClean="0">
                <a:latin typeface="HelveticaNeue"/>
              </a:rPr>
              <a:t>biztosítási </a:t>
            </a:r>
            <a:r>
              <a:rPr lang="hu-HU" sz="2000" b="1" dirty="0">
                <a:latin typeface="HelveticaNeue"/>
              </a:rPr>
              <a:t>díj </a:t>
            </a:r>
            <a:r>
              <a:rPr lang="hu-HU" sz="2000" dirty="0">
                <a:latin typeface="HelveticaNeue"/>
              </a:rPr>
              <a:t>(alapmódozat </a:t>
            </a:r>
            <a:r>
              <a:rPr lang="hu-HU" sz="2000" dirty="0" smtClean="0">
                <a:latin typeface="HelveticaNeue"/>
              </a:rPr>
              <a:t>és kiegészítő </a:t>
            </a:r>
            <a:r>
              <a:rPr lang="hu-HU" sz="2000" dirty="0">
                <a:latin typeface="HelveticaNeue"/>
              </a:rPr>
              <a:t>együtt ) </a:t>
            </a:r>
            <a:r>
              <a:rPr lang="hu-HU" sz="2000" dirty="0" smtClean="0">
                <a:latin typeface="HelveticaNeue"/>
              </a:rPr>
              <a:t>minden </a:t>
            </a:r>
            <a:r>
              <a:rPr lang="hu-HU" sz="2000" dirty="0">
                <a:latin typeface="HelveticaNeue"/>
              </a:rPr>
              <a:t>biztosítási </a:t>
            </a:r>
            <a:r>
              <a:rPr lang="hu-HU" sz="2000" dirty="0" smtClean="0">
                <a:latin typeface="HelveticaNeue"/>
              </a:rPr>
              <a:t>évfordulón </a:t>
            </a:r>
            <a:r>
              <a:rPr lang="hu-HU" sz="2000" b="1" u="sng" dirty="0" smtClean="0">
                <a:solidFill>
                  <a:srgbClr val="C00000"/>
                </a:solidFill>
                <a:latin typeface="HelveticaNeue"/>
              </a:rPr>
              <a:t>automatikusan </a:t>
            </a:r>
            <a:r>
              <a:rPr lang="hu-HU" sz="2000" b="1" u="sng" dirty="0">
                <a:solidFill>
                  <a:srgbClr val="C00000"/>
                </a:solidFill>
                <a:latin typeface="HelveticaNeue"/>
              </a:rPr>
              <a:t>3%-kal </a:t>
            </a:r>
            <a:r>
              <a:rPr lang="hu-HU" sz="2000" b="1" u="sng" dirty="0" smtClean="0">
                <a:solidFill>
                  <a:srgbClr val="C00000"/>
                </a:solidFill>
                <a:latin typeface="HelveticaNeue"/>
              </a:rPr>
              <a:t>növekszik</a:t>
            </a:r>
            <a:r>
              <a:rPr lang="hu-HU" sz="2000" dirty="0">
                <a:latin typeface="HelveticaNeue"/>
              </a:rPr>
              <a:t> a biztosított 80 éves </a:t>
            </a:r>
            <a:r>
              <a:rPr lang="hu-HU" sz="2000" dirty="0" smtClean="0">
                <a:latin typeface="HelveticaNeue"/>
              </a:rPr>
              <a:t>koráig</a:t>
            </a:r>
          </a:p>
          <a:p>
            <a:pPr>
              <a:defRPr/>
            </a:pPr>
            <a:r>
              <a:rPr lang="hu-HU" sz="2000" dirty="0" smtClean="0">
                <a:latin typeface="HelveticaNeue"/>
              </a:rPr>
              <a:t>Egyéb díjnövelés nem </a:t>
            </a:r>
            <a:r>
              <a:rPr lang="hu-HU" sz="2000" dirty="0" smtClean="0">
                <a:latin typeface="HelveticaNeue"/>
              </a:rPr>
              <a:t>lehetséges</a:t>
            </a:r>
            <a:endParaRPr lang="hu-HU" sz="2000" dirty="0" smtClean="0">
              <a:latin typeface="HelveticaNeue"/>
            </a:endParaRPr>
          </a:p>
          <a:p>
            <a:pPr>
              <a:defRPr/>
            </a:pPr>
            <a:r>
              <a:rPr lang="hu-HU" sz="2000" b="1" dirty="0">
                <a:latin typeface="HelveticaNeue"/>
              </a:rPr>
              <a:t>Cél </a:t>
            </a:r>
            <a:r>
              <a:rPr lang="hu-HU" sz="2000" dirty="0" smtClean="0">
                <a:latin typeface="HelveticaNeue"/>
              </a:rPr>
              <a:t> a biztosítás </a:t>
            </a:r>
            <a:r>
              <a:rPr lang="hu-HU" sz="2000" dirty="0">
                <a:latin typeface="HelveticaNeue"/>
              </a:rPr>
              <a:t>értékállóságának megőrzése.</a:t>
            </a:r>
          </a:p>
          <a:p>
            <a:pPr marL="0" indent="0">
              <a:buFontTx/>
              <a:buNone/>
              <a:defRPr/>
            </a:pPr>
            <a:endParaRPr lang="hu-HU" sz="2000" dirty="0" smtClean="0">
              <a:latin typeface="HelveticaNeue"/>
            </a:endParaRPr>
          </a:p>
          <a:p>
            <a:pPr marL="0" indent="0">
              <a:buFontTx/>
              <a:buNone/>
              <a:defRPr/>
            </a:pPr>
            <a:endParaRPr lang="hu-HU" sz="2000" dirty="0" smtClean="0">
              <a:latin typeface="HelveticaNeue"/>
            </a:endParaRPr>
          </a:p>
          <a:p>
            <a:pPr>
              <a:defRPr/>
            </a:pPr>
            <a:r>
              <a:rPr lang="hu-HU" sz="2000" b="1" u="sng" dirty="0" smtClean="0">
                <a:latin typeface="HelveticaNeue"/>
              </a:rPr>
              <a:t>NINCS további automatikus díjnövelés: </a:t>
            </a:r>
            <a:endParaRPr lang="hu-HU" sz="2000" b="1" u="sng" dirty="0">
              <a:latin typeface="HelveticaNeue"/>
            </a:endParaRPr>
          </a:p>
          <a:p>
            <a:pPr lvl="1">
              <a:defRPr/>
            </a:pPr>
            <a:r>
              <a:rPr lang="hu-HU" sz="2000" dirty="0" smtClean="0">
                <a:latin typeface="HelveticaNeue"/>
              </a:rPr>
              <a:t>A </a:t>
            </a:r>
            <a:r>
              <a:rPr lang="hu-HU" sz="2000" dirty="0">
                <a:latin typeface="HelveticaNeue"/>
              </a:rPr>
              <a:t>díjfizetési kötelezettség megszűnése időpontját </a:t>
            </a:r>
            <a:r>
              <a:rPr lang="hu-HU" sz="2000" dirty="0" smtClean="0">
                <a:latin typeface="HelveticaNeue"/>
              </a:rPr>
              <a:t>megelőző                  5 </a:t>
            </a:r>
            <a:r>
              <a:rPr lang="hu-HU" sz="2000" dirty="0">
                <a:latin typeface="HelveticaNeue"/>
              </a:rPr>
              <a:t>biztosítási </a:t>
            </a:r>
            <a:r>
              <a:rPr lang="hu-HU" sz="2000" dirty="0" smtClean="0">
                <a:latin typeface="HelveticaNeue"/>
              </a:rPr>
              <a:t>évben (80-85 éves kor között) </a:t>
            </a:r>
          </a:p>
          <a:p>
            <a:pPr lvl="1">
              <a:defRPr/>
            </a:pPr>
            <a:r>
              <a:rPr lang="hu-HU" sz="2000" dirty="0">
                <a:latin typeface="HelveticaNeue"/>
              </a:rPr>
              <a:t>Az </a:t>
            </a:r>
            <a:r>
              <a:rPr lang="hu-HU" sz="2000" dirty="0" smtClean="0">
                <a:latin typeface="HelveticaNeue"/>
              </a:rPr>
              <a:t>esetleges </a:t>
            </a:r>
            <a:r>
              <a:rPr lang="hu-HU" sz="2000" dirty="0">
                <a:latin typeface="HelveticaNeue"/>
              </a:rPr>
              <a:t>részkifizetést </a:t>
            </a:r>
            <a:r>
              <a:rPr lang="hu-HU" sz="2000" dirty="0" smtClean="0">
                <a:latin typeface="HelveticaNeue"/>
              </a:rPr>
              <a:t>követően</a:t>
            </a:r>
            <a:endParaRPr lang="hu-HU" dirty="0" smtClean="0">
              <a:latin typeface="HelveticaNeue"/>
            </a:endParaRPr>
          </a:p>
          <a:p>
            <a:pPr marL="0" indent="0">
              <a:buFontTx/>
              <a:buNone/>
              <a:defRPr/>
            </a:pPr>
            <a:endParaRPr lang="hu-HU" sz="2000" dirty="0" smtClean="0">
              <a:latin typeface="HelveticaNeue"/>
            </a:endParaRPr>
          </a:p>
          <a:p>
            <a:pPr marL="0" indent="0">
              <a:buFontTx/>
              <a:buNone/>
              <a:defRPr/>
            </a:pPr>
            <a:endParaRPr lang="hu-HU" sz="2000" dirty="0">
              <a:latin typeface="HelveticaNeue"/>
            </a:endParaRPr>
          </a:p>
          <a:p>
            <a:pPr marL="0" indent="0">
              <a:buFontTx/>
              <a:buNone/>
              <a:defRPr/>
            </a:pPr>
            <a:endParaRPr lang="hu-HU" sz="2000" dirty="0">
              <a:latin typeface="HelveticaNeue"/>
            </a:endParaRPr>
          </a:p>
        </p:txBody>
      </p:sp>
      <p:sp>
        <p:nvSpPr>
          <p:cNvPr id="5" name="Téglalap 4"/>
          <p:cNvSpPr>
            <a:spLocks noChangeArrowheads="1"/>
          </p:cNvSpPr>
          <p:nvPr/>
        </p:nvSpPr>
        <p:spPr bwMode="auto">
          <a:xfrm>
            <a:off x="468313" y="5519738"/>
            <a:ext cx="7704137" cy="646112"/>
          </a:xfrm>
          <a:prstGeom prst="rect">
            <a:avLst/>
          </a:prstGeom>
          <a:noFill/>
          <a:ln w="9525">
            <a:noFill/>
            <a:miter lim="800000"/>
            <a:headEnd/>
            <a:tailEnd/>
          </a:ln>
        </p:spPr>
        <p:txBody>
          <a:bodyPr>
            <a:spAutoFit/>
          </a:bodyPr>
          <a:lstStyle/>
          <a:p>
            <a:r>
              <a:rPr lang="hu-HU" sz="1800">
                <a:latin typeface="HelveticaNeue" pitchFamily="34" charset="-18"/>
              </a:rPr>
              <a:t>A  biztosítási összeg és a biztosítási díj változásáról a szerződéskötéskor kiállított kötvényen nyújtunk tájékoztatást.</a:t>
            </a:r>
          </a:p>
        </p:txBody>
      </p:sp>
      <p:pic>
        <p:nvPicPr>
          <p:cNvPr id="22534" name="Picture 2" descr="http://www.scuolagiocando.it/infanzia/precalcolo/numero_3/numero_disegno_3_2.jpg"/>
          <p:cNvPicPr>
            <a:picLocks noChangeAspect="1" noChangeArrowheads="1"/>
          </p:cNvPicPr>
          <p:nvPr/>
        </p:nvPicPr>
        <p:blipFill>
          <a:blip r:embed="rId4" cstate="print"/>
          <a:srcRect/>
          <a:stretch>
            <a:fillRect/>
          </a:stretch>
        </p:blipFill>
        <p:spPr bwMode="auto">
          <a:xfrm>
            <a:off x="6011863" y="2205038"/>
            <a:ext cx="1457325" cy="1749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
                                            <p:txEl>
                                              <p:pRg st="6" end="6"/>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ercent sign 13203552 xl resized 600"/>
          <p:cNvPicPr>
            <a:picLocks noChangeAspect="1" noChangeArrowheads="1"/>
          </p:cNvPicPr>
          <p:nvPr/>
        </p:nvPicPr>
        <p:blipFill>
          <a:blip r:embed="rId3" cstate="print"/>
          <a:srcRect/>
          <a:stretch>
            <a:fillRect/>
          </a:stretch>
        </p:blipFill>
        <p:spPr bwMode="auto">
          <a:xfrm>
            <a:off x="7812088" y="4797425"/>
            <a:ext cx="1008062" cy="989013"/>
          </a:xfrm>
          <a:prstGeom prst="rect">
            <a:avLst/>
          </a:prstGeom>
          <a:noFill/>
          <a:ln w="9525">
            <a:noFill/>
            <a:miter lim="800000"/>
            <a:headEnd/>
            <a:tailEnd/>
          </a:ln>
        </p:spPr>
      </p:pic>
      <p:sp>
        <p:nvSpPr>
          <p:cNvPr id="23555" name="Line 32"/>
          <p:cNvSpPr>
            <a:spLocks noChangeShapeType="1"/>
          </p:cNvSpPr>
          <p:nvPr/>
        </p:nvSpPr>
        <p:spPr bwMode="auto">
          <a:xfrm>
            <a:off x="250825" y="3681413"/>
            <a:ext cx="73025" cy="0"/>
          </a:xfrm>
          <a:prstGeom prst="line">
            <a:avLst/>
          </a:prstGeom>
          <a:noFill/>
          <a:ln w="9525">
            <a:noFill/>
            <a:round/>
            <a:headEnd/>
            <a:tailEnd/>
          </a:ln>
        </p:spPr>
        <p:txBody>
          <a:bodyPr anchor="ctr"/>
          <a:lstStyle/>
          <a:p>
            <a:endParaRPr lang="hu-HU"/>
          </a:p>
        </p:txBody>
      </p:sp>
      <p:pic>
        <p:nvPicPr>
          <p:cNvPr id="28" name="Picture 38" descr="ANd9GcRnug82PMfr8kPujMQ0b03rHzCtu5XRz7VecQhBi2SpwqSrO7Ktvw"/>
          <p:cNvPicPr>
            <a:picLocks noChangeAspect="1" noChangeArrowheads="1"/>
          </p:cNvPicPr>
          <p:nvPr/>
        </p:nvPicPr>
        <p:blipFill>
          <a:blip r:embed="rId4" cstate="print"/>
          <a:srcRect/>
          <a:stretch>
            <a:fillRect/>
          </a:stretch>
        </p:blipFill>
        <p:spPr bwMode="auto">
          <a:xfrm>
            <a:off x="6935788" y="1936750"/>
            <a:ext cx="2100262" cy="1420813"/>
          </a:xfrm>
          <a:prstGeom prst="rect">
            <a:avLst/>
          </a:prstGeom>
          <a:noFill/>
          <a:ln w="9525">
            <a:noFill/>
            <a:miter lim="800000"/>
            <a:headEnd/>
            <a:tailEnd/>
          </a:ln>
        </p:spPr>
      </p:pic>
      <p:sp>
        <p:nvSpPr>
          <p:cNvPr id="7186" name="Téglalap 3"/>
          <p:cNvSpPr>
            <a:spLocks noChangeArrowheads="1"/>
          </p:cNvSpPr>
          <p:nvPr/>
        </p:nvSpPr>
        <p:spPr bwMode="auto">
          <a:xfrm>
            <a:off x="7451725" y="2730500"/>
            <a:ext cx="1223963" cy="338138"/>
          </a:xfrm>
          <a:prstGeom prst="rect">
            <a:avLst/>
          </a:prstGeom>
          <a:noFill/>
          <a:ln w="9525">
            <a:noFill/>
            <a:miter lim="800000"/>
            <a:headEnd/>
            <a:tailEnd/>
          </a:ln>
        </p:spPr>
        <p:txBody>
          <a:bodyPr>
            <a:spAutoFit/>
          </a:bodyPr>
          <a:lstStyle/>
          <a:p>
            <a:r>
              <a:rPr lang="hu-HU" sz="1600" b="1">
                <a:solidFill>
                  <a:srgbClr val="800000"/>
                </a:solidFill>
                <a:latin typeface="HelveticaNeue" pitchFamily="34" charset="-18"/>
              </a:rPr>
              <a:t>300.000 Ft</a:t>
            </a:r>
          </a:p>
        </p:txBody>
      </p:sp>
      <p:sp>
        <p:nvSpPr>
          <p:cNvPr id="21" name="Text Box 16"/>
          <p:cNvSpPr txBox="1">
            <a:spLocks noChangeArrowheads="1"/>
          </p:cNvSpPr>
          <p:nvPr/>
        </p:nvSpPr>
        <p:spPr bwMode="auto">
          <a:xfrm>
            <a:off x="250825" y="1203325"/>
            <a:ext cx="5726113" cy="461963"/>
          </a:xfrm>
          <a:prstGeom prst="rect">
            <a:avLst/>
          </a:prstGeom>
          <a:solidFill>
            <a:srgbClr val="800000"/>
          </a:solidFill>
          <a:ln>
            <a:noFill/>
          </a:ln>
          <a:effectLst/>
          <a:extLst>
            <a:ext uri="{91240B29-F687-4F45-9708-019B960494DF}"/>
            <a:ext uri="{AF507438-7753-43E0-B8FC-AC1667EBCBE1}"/>
          </a:extLst>
        </p:spPr>
        <p:txBody>
          <a:bodyPr>
            <a:spAutoFit/>
          </a:bodyPr>
          <a:lstStyle/>
          <a:p>
            <a:pPr>
              <a:spcBef>
                <a:spcPct val="50000"/>
              </a:spcBef>
              <a:defRPr/>
            </a:pPr>
            <a:r>
              <a:rPr lang="hu-HU" sz="2400" dirty="0">
                <a:solidFill>
                  <a:srgbClr val="FFFFFF"/>
                </a:solidFill>
                <a:effectLst>
                  <a:outerShdw blurRad="38100" dist="38100" dir="2700000" algn="tl">
                    <a:srgbClr val="000000"/>
                  </a:outerShdw>
                </a:effectLst>
                <a:latin typeface="HelveticaNeue"/>
                <a:cs typeface="Arial" pitchFamily="34" charset="0"/>
              </a:rPr>
              <a:t>Fizetendő díjak és biztosítási összegek:</a:t>
            </a:r>
            <a:endParaRPr lang="de-AT" sz="2400" dirty="0">
              <a:solidFill>
                <a:srgbClr val="FFFFFF"/>
              </a:solidFill>
              <a:effectLst>
                <a:outerShdw blurRad="38100" dist="38100" dir="2700000" algn="tl">
                  <a:srgbClr val="000000"/>
                </a:outerShdw>
              </a:effectLst>
              <a:latin typeface="HelveticaNeue"/>
              <a:cs typeface="Arial" pitchFamily="34" charset="0"/>
            </a:endParaRPr>
          </a:p>
        </p:txBody>
      </p:sp>
      <p:sp>
        <p:nvSpPr>
          <p:cNvPr id="20487" name="Szövegdoboz 1"/>
          <p:cNvSpPr txBox="1">
            <a:spLocks noChangeArrowheads="1"/>
          </p:cNvSpPr>
          <p:nvPr/>
        </p:nvSpPr>
        <p:spPr bwMode="auto">
          <a:xfrm>
            <a:off x="323850" y="1916113"/>
            <a:ext cx="6624638" cy="1108075"/>
          </a:xfrm>
          <a:prstGeom prst="rect">
            <a:avLst/>
          </a:prstGeom>
          <a:noFill/>
          <a:ln w="9525">
            <a:noFill/>
            <a:miter lim="800000"/>
            <a:headEnd/>
            <a:tailEnd/>
          </a:ln>
        </p:spPr>
        <p:txBody>
          <a:bodyPr>
            <a:spAutoFit/>
          </a:bodyPr>
          <a:lstStyle/>
          <a:p>
            <a:r>
              <a:rPr lang="hu-HU" b="1"/>
              <a:t>70</a:t>
            </a:r>
            <a:r>
              <a:rPr lang="hu-HU"/>
              <a:t> éves kezdeti díj: </a:t>
            </a:r>
            <a:r>
              <a:rPr lang="hu-HU" b="1"/>
              <a:t>33.214</a:t>
            </a:r>
            <a:r>
              <a:rPr lang="hu-HU"/>
              <a:t> Ft	kezdeti Bö: </a:t>
            </a:r>
            <a:r>
              <a:rPr lang="hu-HU" b="1"/>
              <a:t>300.000</a:t>
            </a:r>
            <a:r>
              <a:rPr lang="hu-HU"/>
              <a:t> Ft</a:t>
            </a:r>
          </a:p>
          <a:p>
            <a:r>
              <a:rPr lang="hu-HU"/>
              <a:t>              75 évesen: 38.504 Ft		Bö: 341.841 Ft</a:t>
            </a:r>
          </a:p>
          <a:p>
            <a:r>
              <a:rPr lang="hu-HU"/>
              <a:t>	 80 évesen: 43.338 Ft		Bö: 367.803 Ft</a:t>
            </a:r>
          </a:p>
        </p:txBody>
      </p:sp>
      <p:sp>
        <p:nvSpPr>
          <p:cNvPr id="20488" name="Szövegdoboz 23"/>
          <p:cNvSpPr txBox="1">
            <a:spLocks noChangeArrowheads="1"/>
          </p:cNvSpPr>
          <p:nvPr/>
        </p:nvSpPr>
        <p:spPr bwMode="auto">
          <a:xfrm>
            <a:off x="323850" y="4524375"/>
            <a:ext cx="6624638" cy="1784350"/>
          </a:xfrm>
          <a:prstGeom prst="rect">
            <a:avLst/>
          </a:prstGeom>
          <a:noFill/>
          <a:ln w="9525">
            <a:noFill/>
            <a:miter lim="800000"/>
            <a:headEnd/>
            <a:tailEnd/>
          </a:ln>
        </p:spPr>
        <p:txBody>
          <a:bodyPr>
            <a:spAutoFit/>
          </a:bodyPr>
          <a:lstStyle/>
          <a:p>
            <a:r>
              <a:rPr lang="hu-HU" b="1"/>
              <a:t>50</a:t>
            </a:r>
            <a:r>
              <a:rPr lang="hu-HU"/>
              <a:t> éves kezdeti díj: </a:t>
            </a:r>
            <a:r>
              <a:rPr lang="hu-HU" b="1"/>
              <a:t>13.866</a:t>
            </a:r>
            <a:r>
              <a:rPr lang="hu-HU"/>
              <a:t> Ft	kezdeti Bö: </a:t>
            </a:r>
            <a:r>
              <a:rPr lang="hu-HU" b="1"/>
              <a:t>300.000</a:t>
            </a:r>
            <a:r>
              <a:rPr lang="hu-HU"/>
              <a:t> Ft</a:t>
            </a:r>
          </a:p>
          <a:p>
            <a:r>
              <a:rPr lang="hu-HU"/>
              <a:t>              60 évesen: 18.636 Ft		Bö: 391.182 Ft</a:t>
            </a:r>
          </a:p>
          <a:p>
            <a:r>
              <a:rPr lang="hu-HU"/>
              <a:t>	 70 évesen: 25.044 Ft		Bö: 470.103Ft</a:t>
            </a:r>
          </a:p>
          <a:p>
            <a:r>
              <a:rPr lang="hu-HU"/>
              <a:t>	 80 évesen: 32.679 Ft		Bö: 521.229 Ft</a:t>
            </a:r>
          </a:p>
          <a:p>
            <a:endParaRPr lang="hu-HU"/>
          </a:p>
        </p:txBody>
      </p:sp>
      <p:pic>
        <p:nvPicPr>
          <p:cNvPr id="20489" name="Picture 2" descr="http://www.scuolagiocando.it/infanzia/precalcolo/numero_3/numero_disegno_3_2.jpg"/>
          <p:cNvPicPr>
            <a:picLocks noChangeAspect="1" noChangeArrowheads="1"/>
          </p:cNvPicPr>
          <p:nvPr/>
        </p:nvPicPr>
        <p:blipFill>
          <a:blip r:embed="rId5" cstate="print"/>
          <a:srcRect/>
          <a:stretch>
            <a:fillRect/>
          </a:stretch>
        </p:blipFill>
        <p:spPr bwMode="auto">
          <a:xfrm>
            <a:off x="7331075" y="3681413"/>
            <a:ext cx="809625" cy="920750"/>
          </a:xfrm>
          <a:prstGeom prst="rect">
            <a:avLst/>
          </a:prstGeom>
          <a:noFill/>
          <a:ln w="9525">
            <a:noFill/>
            <a:miter lim="800000"/>
            <a:headEnd/>
            <a:tailEnd/>
          </a:ln>
        </p:spPr>
      </p:pic>
      <p:sp>
        <p:nvSpPr>
          <p:cNvPr id="20490" name="Szövegdoboz 22"/>
          <p:cNvSpPr txBox="1">
            <a:spLocks noChangeArrowheads="1"/>
          </p:cNvSpPr>
          <p:nvPr/>
        </p:nvSpPr>
        <p:spPr bwMode="auto">
          <a:xfrm>
            <a:off x="311150" y="3024188"/>
            <a:ext cx="6624638" cy="1785937"/>
          </a:xfrm>
          <a:prstGeom prst="rect">
            <a:avLst/>
          </a:prstGeom>
          <a:noFill/>
          <a:ln w="9525">
            <a:noFill/>
            <a:miter lim="800000"/>
            <a:headEnd/>
            <a:tailEnd/>
          </a:ln>
        </p:spPr>
        <p:txBody>
          <a:bodyPr>
            <a:spAutoFit/>
          </a:bodyPr>
          <a:lstStyle/>
          <a:p>
            <a:r>
              <a:rPr lang="hu-HU" b="1"/>
              <a:t>60</a:t>
            </a:r>
            <a:r>
              <a:rPr lang="hu-HU"/>
              <a:t> éves kezdeti díj: </a:t>
            </a:r>
            <a:r>
              <a:rPr lang="hu-HU" b="1"/>
              <a:t>20.130</a:t>
            </a:r>
            <a:r>
              <a:rPr lang="hu-HU"/>
              <a:t> Ft	kezdeti Bö: </a:t>
            </a:r>
            <a:r>
              <a:rPr lang="hu-HU" b="1"/>
              <a:t>300.000</a:t>
            </a:r>
            <a:r>
              <a:rPr lang="hu-HU"/>
              <a:t> Ft</a:t>
            </a:r>
          </a:p>
          <a:p>
            <a:r>
              <a:rPr lang="hu-HU"/>
              <a:t>              65 évesen: 23.334 Ft		Bö: 344.943 Ft</a:t>
            </a:r>
          </a:p>
          <a:p>
            <a:r>
              <a:rPr lang="hu-HU"/>
              <a:t>	 70 évesen: 27.051 Ft		Bö: 385.245 Ft</a:t>
            </a:r>
          </a:p>
          <a:p>
            <a:r>
              <a:rPr lang="hu-HU"/>
              <a:t>	 80 évesen: 35.295 Ft		Bö: 440.466 Ft</a:t>
            </a:r>
          </a:p>
          <a:p>
            <a:endParaRPr lang="hu-HU"/>
          </a:p>
        </p:txBody>
      </p:sp>
      <p:sp>
        <p:nvSpPr>
          <p:cNvPr id="23563" name="Cím 1"/>
          <p:cNvSpPr>
            <a:spLocks noGrp="1"/>
          </p:cNvSpPr>
          <p:nvPr>
            <p:ph type="title"/>
          </p:nvPr>
        </p:nvSpPr>
        <p:spPr>
          <a:xfrm>
            <a:off x="395288" y="333375"/>
            <a:ext cx="5113337" cy="863600"/>
          </a:xfrm>
        </p:spPr>
        <p:txBody>
          <a:bodyPr/>
          <a:lstStyle/>
          <a:p>
            <a:pPr algn="l"/>
            <a:r>
              <a:rPr lang="hu-HU" sz="2800" dirty="0" smtClean="0">
                <a:latin typeface="HelveticaNeue" pitchFamily="34" charset="-18"/>
              </a:rPr>
              <a:t>Automatikus díjnövelés</a:t>
            </a:r>
            <a:endParaRPr lang="hu-HU"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86"/>
                                        </p:tgtEl>
                                        <p:attrNameLst>
                                          <p:attrName>style.visibility</p:attrName>
                                        </p:attrNameLst>
                                      </p:cBhvr>
                                      <p:to>
                                        <p:strVal val="visible"/>
                                      </p:to>
                                    </p:set>
                                    <p:anim calcmode="lin" valueType="num">
                                      <p:cBhvr additive="base">
                                        <p:cTn id="17" dur="1000" fill="hold"/>
                                        <p:tgtEl>
                                          <p:spTgt spid="7186"/>
                                        </p:tgtEl>
                                        <p:attrNameLst>
                                          <p:attrName>ppt_x</p:attrName>
                                        </p:attrNameLst>
                                      </p:cBhvr>
                                      <p:tavLst>
                                        <p:tav tm="0">
                                          <p:val>
                                            <p:strVal val="#ppt_x"/>
                                          </p:val>
                                        </p:tav>
                                        <p:tav tm="100000">
                                          <p:val>
                                            <p:strVal val="#ppt_x"/>
                                          </p:val>
                                        </p:tav>
                                      </p:tavLst>
                                    </p:anim>
                                    <p:anim calcmode="lin" valueType="num">
                                      <p:cBhvr additive="base">
                                        <p:cTn id="18" dur="1000" fill="hold"/>
                                        <p:tgtEl>
                                          <p:spTgt spid="7186"/>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489"/>
                                        </p:tgtEl>
                                        <p:attrNameLst>
                                          <p:attrName>style.visibility</p:attrName>
                                        </p:attrNameLst>
                                      </p:cBhvr>
                                      <p:to>
                                        <p:strVal val="visible"/>
                                      </p:to>
                                    </p:set>
                                    <p:animEffect transition="in" filter="fade">
                                      <p:cBhvr>
                                        <p:cTn id="21" dur="1000"/>
                                        <p:tgtEl>
                                          <p:spTgt spid="20489"/>
                                        </p:tgtEl>
                                      </p:cBhvr>
                                    </p:animEffect>
                                    <p:anim calcmode="lin" valueType="num">
                                      <p:cBhvr>
                                        <p:cTn id="22" dur="1000" fill="hold"/>
                                        <p:tgtEl>
                                          <p:spTgt spid="20489"/>
                                        </p:tgtEl>
                                        <p:attrNameLst>
                                          <p:attrName>ppt_x</p:attrName>
                                        </p:attrNameLst>
                                      </p:cBhvr>
                                      <p:tavLst>
                                        <p:tav tm="0">
                                          <p:val>
                                            <p:strVal val="#ppt_x"/>
                                          </p:val>
                                        </p:tav>
                                        <p:tav tm="100000">
                                          <p:val>
                                            <p:strVal val="#ppt_x"/>
                                          </p:val>
                                        </p:tav>
                                      </p:tavLst>
                                    </p:anim>
                                    <p:anim calcmode="lin" valueType="num">
                                      <p:cBhvr>
                                        <p:cTn id="23" dur="1000" fill="hold"/>
                                        <p:tgtEl>
                                          <p:spTgt spid="2048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482"/>
                                        </p:tgtEl>
                                        <p:attrNameLst>
                                          <p:attrName>style.visibility</p:attrName>
                                        </p:attrNameLst>
                                      </p:cBhvr>
                                      <p:to>
                                        <p:strVal val="visible"/>
                                      </p:to>
                                    </p:set>
                                    <p:animEffect transition="in" filter="fade">
                                      <p:cBhvr>
                                        <p:cTn id="26" dur="1000"/>
                                        <p:tgtEl>
                                          <p:spTgt spid="20482"/>
                                        </p:tgtEl>
                                      </p:cBhvr>
                                    </p:animEffect>
                                    <p:anim calcmode="lin" valueType="num">
                                      <p:cBhvr>
                                        <p:cTn id="27" dur="1000" fill="hold"/>
                                        <p:tgtEl>
                                          <p:spTgt spid="20482"/>
                                        </p:tgtEl>
                                        <p:attrNameLst>
                                          <p:attrName>ppt_x</p:attrName>
                                        </p:attrNameLst>
                                      </p:cBhvr>
                                      <p:tavLst>
                                        <p:tav tm="0">
                                          <p:val>
                                            <p:strVal val="#ppt_x"/>
                                          </p:val>
                                        </p:tav>
                                        <p:tav tm="100000">
                                          <p:val>
                                            <p:strVal val="#ppt_x"/>
                                          </p:val>
                                        </p:tav>
                                      </p:tavLst>
                                    </p:anim>
                                    <p:anim calcmode="lin" valueType="num">
                                      <p:cBhvr>
                                        <p:cTn id="28"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fade">
                                      <p:cBhvr>
                                        <p:cTn id="33" dur="1000"/>
                                        <p:tgtEl>
                                          <p:spTgt spid="20487"/>
                                        </p:tgtEl>
                                      </p:cBhvr>
                                    </p:animEffect>
                                    <p:anim calcmode="lin" valueType="num">
                                      <p:cBhvr>
                                        <p:cTn id="34" dur="1000" fill="hold"/>
                                        <p:tgtEl>
                                          <p:spTgt spid="20487"/>
                                        </p:tgtEl>
                                        <p:attrNameLst>
                                          <p:attrName>ppt_x</p:attrName>
                                        </p:attrNameLst>
                                      </p:cBhvr>
                                      <p:tavLst>
                                        <p:tav tm="0">
                                          <p:val>
                                            <p:strVal val="#ppt_x"/>
                                          </p:val>
                                        </p:tav>
                                        <p:tav tm="100000">
                                          <p:val>
                                            <p:strVal val="#ppt_x"/>
                                          </p:val>
                                        </p:tav>
                                      </p:tavLst>
                                    </p:anim>
                                    <p:anim calcmode="lin" valueType="num">
                                      <p:cBhvr>
                                        <p:cTn id="35"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490"/>
                                        </p:tgtEl>
                                        <p:attrNameLst>
                                          <p:attrName>style.visibility</p:attrName>
                                        </p:attrNameLst>
                                      </p:cBhvr>
                                      <p:to>
                                        <p:strVal val="visible"/>
                                      </p:to>
                                    </p:set>
                                    <p:animEffect transition="in" filter="fade">
                                      <p:cBhvr>
                                        <p:cTn id="40" dur="1000"/>
                                        <p:tgtEl>
                                          <p:spTgt spid="20490"/>
                                        </p:tgtEl>
                                      </p:cBhvr>
                                    </p:animEffect>
                                    <p:anim calcmode="lin" valueType="num">
                                      <p:cBhvr>
                                        <p:cTn id="41" dur="1000" fill="hold"/>
                                        <p:tgtEl>
                                          <p:spTgt spid="20490"/>
                                        </p:tgtEl>
                                        <p:attrNameLst>
                                          <p:attrName>ppt_x</p:attrName>
                                        </p:attrNameLst>
                                      </p:cBhvr>
                                      <p:tavLst>
                                        <p:tav tm="0">
                                          <p:val>
                                            <p:strVal val="#ppt_x"/>
                                          </p:val>
                                        </p:tav>
                                        <p:tav tm="100000">
                                          <p:val>
                                            <p:strVal val="#ppt_x"/>
                                          </p:val>
                                        </p:tav>
                                      </p:tavLst>
                                    </p:anim>
                                    <p:anim calcmode="lin" valueType="num">
                                      <p:cBhvr>
                                        <p:cTn id="42" dur="1000" fill="hold"/>
                                        <p:tgtEl>
                                          <p:spTgt spid="2049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488"/>
                                        </p:tgtEl>
                                        <p:attrNameLst>
                                          <p:attrName>style.visibility</p:attrName>
                                        </p:attrNameLst>
                                      </p:cBhvr>
                                      <p:to>
                                        <p:strVal val="visible"/>
                                      </p:to>
                                    </p:set>
                                    <p:animEffect transition="in" filter="fade">
                                      <p:cBhvr>
                                        <p:cTn id="47" dur="1000"/>
                                        <p:tgtEl>
                                          <p:spTgt spid="20488"/>
                                        </p:tgtEl>
                                      </p:cBhvr>
                                    </p:animEffect>
                                    <p:anim calcmode="lin" valueType="num">
                                      <p:cBhvr>
                                        <p:cTn id="48" dur="1000" fill="hold"/>
                                        <p:tgtEl>
                                          <p:spTgt spid="20488"/>
                                        </p:tgtEl>
                                        <p:attrNameLst>
                                          <p:attrName>ppt_x</p:attrName>
                                        </p:attrNameLst>
                                      </p:cBhvr>
                                      <p:tavLst>
                                        <p:tav tm="0">
                                          <p:val>
                                            <p:strVal val="#ppt_x"/>
                                          </p:val>
                                        </p:tav>
                                        <p:tav tm="100000">
                                          <p:val>
                                            <p:strVal val="#ppt_x"/>
                                          </p:val>
                                        </p:tav>
                                      </p:tavLst>
                                    </p:anim>
                                    <p:anim calcmode="lin" valueType="num">
                                      <p:cBhvr>
                                        <p:cTn id="49"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21" grpId="0" animBg="1"/>
      <p:bldP spid="20487" grpId="0"/>
      <p:bldP spid="20488" grpId="0"/>
      <p:bldP spid="204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ím 1"/>
          <p:cNvSpPr>
            <a:spLocks noGrp="1"/>
          </p:cNvSpPr>
          <p:nvPr>
            <p:ph type="title"/>
          </p:nvPr>
        </p:nvSpPr>
        <p:spPr>
          <a:xfrm>
            <a:off x="395288" y="333375"/>
            <a:ext cx="6697662" cy="863600"/>
          </a:xfrm>
        </p:spPr>
        <p:txBody>
          <a:bodyPr/>
          <a:lstStyle/>
          <a:p>
            <a:pPr algn="l"/>
            <a:r>
              <a:rPr lang="hu-HU" sz="2800" dirty="0" smtClean="0">
                <a:latin typeface="HelveticaNeue" pitchFamily="34" charset="-18"/>
              </a:rPr>
              <a:t>Várható élettartam  </a:t>
            </a:r>
            <a:endParaRPr lang="hu-HU" dirty="0" smtClean="0"/>
          </a:p>
        </p:txBody>
      </p:sp>
      <p:sp>
        <p:nvSpPr>
          <p:cNvPr id="6" name="Szövegdoboz 22"/>
          <p:cNvSpPr txBox="1">
            <a:spLocks noChangeArrowheads="1"/>
          </p:cNvSpPr>
          <p:nvPr/>
        </p:nvSpPr>
        <p:spPr bwMode="auto">
          <a:xfrm>
            <a:off x="539552" y="2996952"/>
            <a:ext cx="7524154" cy="2123658"/>
          </a:xfrm>
          <a:prstGeom prst="rect">
            <a:avLst/>
          </a:prstGeom>
          <a:noFill/>
          <a:ln>
            <a:noFill/>
          </a:ln>
          <a:extLst>
            <a:ext uri="{909E8E84-426E-40DD-AFC4-6F175D3DCCD1}"/>
            <a:ext uri="{91240B29-F687-4F45-9708-019B960494DF}"/>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defRPr/>
            </a:pPr>
            <a:r>
              <a:rPr lang="hu-HU" dirty="0" smtClean="0"/>
              <a:t>ha 75 évesen elhalálozik </a:t>
            </a:r>
            <a:r>
              <a:rPr lang="hu-HU" dirty="0"/>
              <a:t>(</a:t>
            </a:r>
            <a:r>
              <a:rPr lang="hu-HU" dirty="0" err="1"/>
              <a:t>Bö</a:t>
            </a:r>
            <a:r>
              <a:rPr lang="hu-HU" dirty="0"/>
              <a:t> + nyereség + hűségnyereség):</a:t>
            </a:r>
          </a:p>
          <a:p>
            <a:pPr>
              <a:defRPr/>
            </a:pPr>
            <a:r>
              <a:rPr lang="hu-HU" dirty="0" smtClean="0"/>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623.966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698.870  Ft</a:t>
            </a:r>
            <a:b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u-HU" dirty="0" smtClean="0"/>
              <a:t>ha</a:t>
            </a:r>
            <a:r>
              <a:rPr lang="hu-HU" dirty="0" smtClean="0">
                <a:solidFill>
                  <a:srgbClr val="990000"/>
                </a:solidFill>
              </a:rPr>
              <a:t> </a:t>
            </a:r>
            <a:r>
              <a:rPr lang="hu-HU" dirty="0" smtClean="0"/>
              <a:t>77 évesen elhalálozik </a:t>
            </a:r>
            <a:r>
              <a:rPr lang="hu-HU" dirty="0"/>
              <a:t>(</a:t>
            </a:r>
            <a:r>
              <a:rPr lang="hu-HU" dirty="0" err="1"/>
              <a:t>Bö</a:t>
            </a:r>
            <a:r>
              <a:rPr lang="hu-HU" dirty="0"/>
              <a:t> + nyereség + hűségnyereség):</a:t>
            </a:r>
          </a:p>
          <a:p>
            <a:pPr>
              <a:defRPr/>
            </a:pPr>
            <a:r>
              <a:rPr lang="hu-HU" dirty="0" smtClean="0">
                <a:solidFill>
                  <a:srgbClr val="990000"/>
                </a:solidFill>
              </a:rPr>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730.066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717.835  Ft</a:t>
            </a:r>
            <a:b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u-HU" dirty="0" smtClean="0"/>
              <a:t>ha 80 évesen elhalálozik </a:t>
            </a:r>
            <a:r>
              <a:rPr lang="hu-HU" dirty="0"/>
              <a:t>(</a:t>
            </a:r>
            <a:r>
              <a:rPr lang="hu-HU" dirty="0" err="1"/>
              <a:t>Bö</a:t>
            </a:r>
            <a:r>
              <a:rPr lang="hu-HU" dirty="0"/>
              <a:t> + nyereség + hűségnyereség):</a:t>
            </a:r>
          </a:p>
          <a:p>
            <a:pPr>
              <a:defRPr/>
            </a:pPr>
            <a:r>
              <a:rPr lang="hu-HU" dirty="0" smtClean="0"/>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901.456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734.110  Ft</a:t>
            </a:r>
          </a:p>
        </p:txBody>
      </p:sp>
      <p:sp>
        <p:nvSpPr>
          <p:cNvPr id="2" name="Szövegdoboz 1"/>
          <p:cNvSpPr txBox="1"/>
          <p:nvPr/>
        </p:nvSpPr>
        <p:spPr>
          <a:xfrm>
            <a:off x="467544" y="1340768"/>
            <a:ext cx="8136904" cy="430887"/>
          </a:xfrm>
          <a:prstGeom prst="rect">
            <a:avLst/>
          </a:prstGeom>
          <a:noFill/>
          <a:ln>
            <a:solidFill>
              <a:srgbClr val="990000"/>
            </a:solidFill>
          </a:ln>
          <a:scene3d>
            <a:camera prst="orthographicFront"/>
            <a:lightRig rig="threePt" dir="t"/>
          </a:scene3d>
          <a:sp3d>
            <a:bevelT prst="relaxedInset"/>
          </a:sp3d>
        </p:spPr>
        <p:txBody>
          <a:bodyPr>
            <a:spAutoFit/>
          </a:bodyPr>
          <a:lstStyle/>
          <a:p>
            <a:pPr>
              <a:defRPr/>
            </a:pPr>
            <a:r>
              <a:rPr lang="hu-HU" dirty="0">
                <a:ln>
                  <a:solidFill>
                    <a:schemeClr val="accent3">
                      <a:lumMod val="50000"/>
                    </a:schemeClr>
                  </a:solidFill>
                </a:ln>
              </a:rPr>
              <a:t>60 éves	korban a várható élettartam:  </a:t>
            </a:r>
            <a:r>
              <a:rPr lang="hu-HU" b="1" dirty="0">
                <a:ln>
                  <a:solidFill>
                    <a:schemeClr val="accent3">
                      <a:lumMod val="50000"/>
                    </a:schemeClr>
                  </a:solidFill>
                </a:ln>
                <a:solidFill>
                  <a:schemeClr val="accent1">
                    <a:lumMod val="50000"/>
                  </a:schemeClr>
                </a:solidFill>
              </a:rPr>
              <a:t>férfi 75 év,</a:t>
            </a:r>
            <a:r>
              <a:rPr lang="hu-HU" dirty="0">
                <a:ln>
                  <a:solidFill>
                    <a:schemeClr val="accent3">
                      <a:lumMod val="50000"/>
                    </a:schemeClr>
                  </a:solidFill>
                </a:ln>
              </a:rPr>
              <a:t>	 </a:t>
            </a:r>
            <a:r>
              <a:rPr lang="hu-HU" b="1" dirty="0">
                <a:ln>
                  <a:solidFill>
                    <a:schemeClr val="accent3">
                      <a:lumMod val="50000"/>
                    </a:schemeClr>
                  </a:solidFill>
                </a:ln>
                <a:solidFill>
                  <a:schemeClr val="accent6">
                    <a:lumMod val="60000"/>
                    <a:lumOff val="40000"/>
                  </a:schemeClr>
                </a:solidFill>
              </a:rPr>
              <a:t>nő 80 év,</a:t>
            </a:r>
            <a:r>
              <a:rPr lang="hu-HU" b="1" dirty="0">
                <a:ln>
                  <a:solidFill>
                    <a:schemeClr val="accent3">
                      <a:lumMod val="50000"/>
                    </a:schemeClr>
                  </a:solidFill>
                </a:ln>
              </a:rPr>
              <a:t> </a:t>
            </a:r>
            <a:r>
              <a:rPr lang="hu-HU" dirty="0">
                <a:ln>
                  <a:solidFill>
                    <a:schemeClr val="accent3">
                      <a:lumMod val="50000"/>
                    </a:schemeClr>
                  </a:solidFill>
                </a:ln>
              </a:rPr>
              <a:t>átlag 77 év</a:t>
            </a:r>
          </a:p>
        </p:txBody>
      </p:sp>
      <p:sp>
        <p:nvSpPr>
          <p:cNvPr id="4" name="Szövegdoboz 3"/>
          <p:cNvSpPr txBox="1"/>
          <p:nvPr/>
        </p:nvSpPr>
        <p:spPr>
          <a:xfrm>
            <a:off x="752475" y="5445125"/>
            <a:ext cx="7056438" cy="8620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hu-HU" sz="2800" b="1" dirty="0"/>
              <a:t>+</a:t>
            </a:r>
            <a:r>
              <a:rPr lang="hu-HU" dirty="0"/>
              <a:t> Díjmentes szolgáltatás: </a:t>
            </a:r>
            <a:br>
              <a:rPr lang="hu-HU" dirty="0"/>
            </a:br>
            <a:r>
              <a:rPr lang="hu-HU" dirty="0"/>
              <a:t>	Telefonos asszisztencia</a:t>
            </a:r>
          </a:p>
        </p:txBody>
      </p:sp>
      <p:sp>
        <p:nvSpPr>
          <p:cNvPr id="21511" name="Szövegdoboz 4"/>
          <p:cNvSpPr txBox="1">
            <a:spLocks noChangeArrowheads="1"/>
          </p:cNvSpPr>
          <p:nvPr/>
        </p:nvSpPr>
        <p:spPr bwMode="auto">
          <a:xfrm>
            <a:off x="647700" y="2060575"/>
            <a:ext cx="7272338" cy="769938"/>
          </a:xfrm>
          <a:prstGeom prst="rect">
            <a:avLst/>
          </a:prstGeom>
          <a:noFill/>
          <a:ln w="9525">
            <a:noFill/>
            <a:miter lim="800000"/>
            <a:headEnd/>
            <a:tailEnd/>
          </a:ln>
        </p:spPr>
        <p:txBody>
          <a:bodyPr>
            <a:spAutoFit/>
          </a:bodyPr>
          <a:lstStyle/>
          <a:p>
            <a:r>
              <a:rPr lang="hu-HU" b="1"/>
              <a:t>HA 60</a:t>
            </a:r>
            <a:r>
              <a:rPr lang="hu-HU"/>
              <a:t> évesen megköti a szerződését,</a:t>
            </a:r>
          </a:p>
          <a:p>
            <a:r>
              <a:rPr lang="hu-HU"/>
              <a:t>	a kezdeti díj: </a:t>
            </a:r>
            <a:r>
              <a:rPr lang="hu-HU" b="1"/>
              <a:t>33.550</a:t>
            </a:r>
            <a:r>
              <a:rPr lang="hu-HU"/>
              <a:t> Ft	kezdeti Bö: </a:t>
            </a:r>
            <a:r>
              <a:rPr lang="hu-HU" b="1"/>
              <a:t>500.000</a:t>
            </a:r>
            <a:r>
              <a:rPr lang="hu-HU"/>
              <a:t> Ft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215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260350"/>
            <a:ext cx="6877050" cy="1008063"/>
          </a:xfrm>
        </p:spPr>
        <p:txBody>
          <a:bodyPr lIns="91440" tIns="45720" rIns="91440" bIns="45720" anchor="t"/>
          <a:lstStyle/>
          <a:p>
            <a:pPr algn="l"/>
            <a:r>
              <a:rPr lang="hu-HU" sz="3200" smtClean="0"/>
              <a:t>Célcsoport:</a:t>
            </a:r>
            <a:endParaRPr lang="de-AT" sz="3200" smtClean="0">
              <a:latin typeface="HelveticaNeue" pitchFamily="34" charset="-18"/>
            </a:endParaRPr>
          </a:p>
        </p:txBody>
      </p:sp>
      <p:sp>
        <p:nvSpPr>
          <p:cNvPr id="5123" name="AutoShape 10">
            <a:hlinkClick r:id="rId3" action="ppaction://hlinkpres?slideindex=25&amp;slidetitle=25. dia" highlightClick="1"/>
          </p:cNvPr>
          <p:cNvSpPr>
            <a:spLocks noChangeArrowheads="1"/>
          </p:cNvSpPr>
          <p:nvPr/>
        </p:nvSpPr>
        <p:spPr bwMode="auto">
          <a:xfrm>
            <a:off x="827088" y="6383338"/>
            <a:ext cx="215900" cy="214312"/>
          </a:xfrm>
          <a:prstGeom prst="actionButtonInformation">
            <a:avLst/>
          </a:prstGeom>
          <a:noFill/>
          <a:ln w="9525">
            <a:noFill/>
            <a:miter lim="800000"/>
            <a:headEnd/>
            <a:tailEnd/>
          </a:ln>
        </p:spPr>
        <p:txBody>
          <a:bodyPr wrap="none" anchor="ctr"/>
          <a:lstStyle/>
          <a:p>
            <a:endParaRPr lang="hu-HU"/>
          </a:p>
        </p:txBody>
      </p:sp>
      <p:sp>
        <p:nvSpPr>
          <p:cNvPr id="5124" name="AutoShape 11">
            <a:hlinkClick r:id="rId4" highlightClick="1"/>
          </p:cNvPr>
          <p:cNvSpPr>
            <a:spLocks noChangeArrowheads="1"/>
          </p:cNvSpPr>
          <p:nvPr/>
        </p:nvSpPr>
        <p:spPr bwMode="auto">
          <a:xfrm>
            <a:off x="1116013" y="6383338"/>
            <a:ext cx="215900" cy="214312"/>
          </a:xfrm>
          <a:prstGeom prst="actionButtonInformation">
            <a:avLst/>
          </a:prstGeom>
          <a:noFill/>
          <a:ln w="9525">
            <a:noFill/>
            <a:miter lim="800000"/>
            <a:headEnd/>
            <a:tailEnd/>
          </a:ln>
        </p:spPr>
        <p:txBody>
          <a:bodyPr wrap="none" anchor="ctr"/>
          <a:lstStyle/>
          <a:p>
            <a:endParaRPr lang="hu-HU"/>
          </a:p>
        </p:txBody>
      </p:sp>
      <p:sp>
        <p:nvSpPr>
          <p:cNvPr id="5125" name="Tartalom helye 1"/>
          <p:cNvSpPr>
            <a:spLocks noGrp="1"/>
          </p:cNvSpPr>
          <p:nvPr>
            <p:ph sz="half" idx="1"/>
          </p:nvPr>
        </p:nvSpPr>
        <p:spPr>
          <a:xfrm>
            <a:off x="468313" y="1268413"/>
            <a:ext cx="7848600" cy="3455987"/>
          </a:xfrm>
        </p:spPr>
        <p:txBody>
          <a:bodyPr/>
          <a:lstStyle/>
          <a:p>
            <a:pPr marL="0" indent="0" algn="ctr">
              <a:buFontTx/>
              <a:buNone/>
            </a:pPr>
            <a:r>
              <a:rPr lang="hu-HU" sz="2400" dirty="0" smtClean="0"/>
              <a:t>A TÁRKI reprezentatív piackutatása szerint a</a:t>
            </a:r>
            <a:br>
              <a:rPr lang="hu-HU" sz="2400" dirty="0" smtClean="0"/>
            </a:br>
            <a:r>
              <a:rPr lang="hu-HU" sz="2400" dirty="0" smtClean="0"/>
              <a:t> </a:t>
            </a:r>
            <a:r>
              <a:rPr lang="hu-HU" sz="2400" b="1" dirty="0" smtClean="0"/>
              <a:t>kegyeleti célú megtakarítás </a:t>
            </a:r>
            <a:r>
              <a:rPr lang="hu-HU" sz="2400" dirty="0" smtClean="0"/>
              <a:t/>
            </a:r>
            <a:br>
              <a:rPr lang="hu-HU" sz="2400" dirty="0" smtClean="0"/>
            </a:br>
            <a:r>
              <a:rPr lang="hu-HU" sz="2400" dirty="0" smtClean="0"/>
              <a:t>a hazai lakosság megtakarítási céljai közül a TOP5-ben </a:t>
            </a:r>
            <a:r>
              <a:rPr lang="hu-HU" sz="2400" dirty="0" smtClean="0"/>
              <a:t>van</a:t>
            </a:r>
            <a:r>
              <a:rPr lang="hu-HU" sz="2400" dirty="0" smtClean="0"/>
              <a:t/>
            </a:r>
            <a:br>
              <a:rPr lang="hu-HU" sz="2400" dirty="0" smtClean="0"/>
            </a:br>
            <a:r>
              <a:rPr lang="hu-HU" sz="2400" dirty="0" smtClean="0"/>
              <a:t> A megkérdezettek 17 százaléka említi megtakarítási céljai között a kegyeleti </a:t>
            </a:r>
            <a:r>
              <a:rPr lang="hu-HU" sz="2400" dirty="0" err="1" smtClean="0"/>
              <a:t>előtakarékosságot</a:t>
            </a:r>
            <a:r>
              <a:rPr lang="hu-HU" sz="2400" dirty="0" smtClean="0"/>
              <a:t> </a:t>
            </a:r>
            <a:r>
              <a:rPr lang="hu-HU" sz="1400" dirty="0" smtClean="0"/>
              <a:t/>
            </a:r>
            <a:br>
              <a:rPr lang="hu-HU" sz="1400" dirty="0" smtClean="0"/>
            </a:br>
            <a:r>
              <a:rPr lang="hu-HU" sz="2400" dirty="0" smtClean="0"/>
              <a:t/>
            </a:r>
            <a:br>
              <a:rPr lang="hu-HU" sz="2400" dirty="0" smtClean="0"/>
            </a:br>
            <a:r>
              <a:rPr lang="hu-HU" sz="2400" dirty="0" smtClean="0"/>
              <a:t>Ez körülbelül </a:t>
            </a:r>
            <a:r>
              <a:rPr lang="hu-HU" sz="2400" b="1" dirty="0" smtClean="0"/>
              <a:t>1,</a:t>
            </a:r>
            <a:r>
              <a:rPr lang="hu-HU" sz="2400" b="1" dirty="0" err="1" smtClean="0"/>
              <a:t>1</a:t>
            </a:r>
            <a:r>
              <a:rPr lang="hu-HU" sz="2400" b="1" dirty="0" smtClean="0"/>
              <a:t> millió ember</a:t>
            </a:r>
            <a:r>
              <a:rPr lang="hu-HU" sz="2400" dirty="0" smtClean="0"/>
              <a:t>, ha figyelembe vesszük, hogy </a:t>
            </a:r>
            <a:r>
              <a:rPr lang="hu-HU" sz="2400" dirty="0" smtClean="0"/>
              <a:t>Magyarországon </a:t>
            </a:r>
            <a:r>
              <a:rPr lang="hu-HU" sz="2400" dirty="0" smtClean="0"/>
              <a:t>az aktív népesség száma 4,</a:t>
            </a:r>
            <a:r>
              <a:rPr lang="hu-HU" sz="2400" dirty="0" err="1" smtClean="0"/>
              <a:t>4</a:t>
            </a:r>
            <a:r>
              <a:rPr lang="hu-HU" sz="2400" dirty="0" smtClean="0"/>
              <a:t> millió, a 65 év felettiek száma 1,7 millió</a:t>
            </a:r>
          </a:p>
        </p:txBody>
      </p:sp>
      <p:sp>
        <p:nvSpPr>
          <p:cNvPr id="2" name="Szövegdoboz 1"/>
          <p:cNvSpPr txBox="1">
            <a:spLocks noChangeArrowheads="1"/>
          </p:cNvSpPr>
          <p:nvPr/>
        </p:nvSpPr>
        <p:spPr bwMode="auto">
          <a:xfrm>
            <a:off x="465138" y="5157788"/>
            <a:ext cx="7993062" cy="1200150"/>
          </a:xfrm>
          <a:prstGeom prst="rect">
            <a:avLst/>
          </a:prstGeom>
          <a:solidFill>
            <a:schemeClr val="bg1"/>
          </a:solidFill>
          <a:ln w="19050">
            <a:solidFill>
              <a:srgbClr val="990033"/>
            </a:solidFill>
            <a:miter lim="800000"/>
            <a:headEnd/>
            <a:tailEnd/>
          </a:ln>
        </p:spPr>
        <p:txBody>
          <a:bodyPr>
            <a:spAutoFit/>
          </a:bodyPr>
          <a:lstStyle/>
          <a:p>
            <a:pPr algn="ctr"/>
            <a:r>
              <a:rPr lang="hu-HU" sz="2400" dirty="0"/>
              <a:t>Az </a:t>
            </a:r>
            <a:r>
              <a:rPr lang="hu-HU" sz="2400" b="1" dirty="0"/>
              <a:t>55 - 60 </a:t>
            </a:r>
            <a:r>
              <a:rPr lang="hu-HU" sz="2400" dirty="0"/>
              <a:t>év feletti népességnek </a:t>
            </a:r>
            <a:r>
              <a:rPr lang="hu-HU" sz="2400" b="1" dirty="0"/>
              <a:t>50 - 60%</a:t>
            </a:r>
            <a:r>
              <a:rPr lang="hu-HU" sz="2400" dirty="0"/>
              <a:t>-ára tehető azoknak a száma, akik megtakarítanának vagy már megtakarítanak</a:t>
            </a:r>
            <a:br>
              <a:rPr lang="hu-HU" sz="2400" dirty="0"/>
            </a:br>
            <a:r>
              <a:rPr lang="hu-HU" sz="2400" dirty="0"/>
              <a:t>a saját temetésük költségeire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22"/>
          <p:cNvSpPr txBox="1">
            <a:spLocks noChangeArrowheads="1"/>
          </p:cNvSpPr>
          <p:nvPr/>
        </p:nvSpPr>
        <p:spPr bwMode="auto">
          <a:xfrm>
            <a:off x="414241" y="2855285"/>
            <a:ext cx="7830167" cy="2123658"/>
          </a:xfrm>
          <a:prstGeom prst="rect">
            <a:avLst/>
          </a:prstGeom>
          <a:noFill/>
          <a:ln>
            <a:noFill/>
          </a:ln>
          <a:extLst>
            <a:ext uri="{909E8E84-426E-40DD-AFC4-6F175D3DCCD1}"/>
            <a:ext uri="{91240B29-F687-4F45-9708-019B960494DF}"/>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defRPr/>
            </a:pPr>
            <a:r>
              <a:rPr lang="hu-HU" dirty="0" smtClean="0"/>
              <a:t>ha 75 évesen elhalálozik (</a:t>
            </a:r>
            <a:r>
              <a:rPr lang="hu-HU" dirty="0" err="1" smtClean="0"/>
              <a:t>Bö</a:t>
            </a:r>
            <a:r>
              <a:rPr lang="hu-HU" dirty="0" smtClean="0"/>
              <a:t> + nyereség + hűségnyereség):</a:t>
            </a:r>
          </a:p>
          <a:p>
            <a:pPr>
              <a:defRPr/>
            </a:pPr>
            <a:r>
              <a:rPr lang="hu-HU" dirty="0" smtClean="0"/>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998.344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1.101.616  Ft</a:t>
            </a:r>
            <a:b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u-HU" dirty="0" smtClean="0"/>
              <a:t>ha 77 évesen elhalálozik </a:t>
            </a:r>
            <a:r>
              <a:rPr lang="hu-HU" dirty="0"/>
              <a:t>(</a:t>
            </a:r>
            <a:r>
              <a:rPr lang="hu-HU" dirty="0" err="1"/>
              <a:t>Bö</a:t>
            </a:r>
            <a:r>
              <a:rPr lang="hu-HU" dirty="0"/>
              <a:t> + nyereség + hűségnyereség): </a:t>
            </a:r>
            <a:endParaRPr lang="hu-HU" dirty="0" smtClean="0"/>
          </a:p>
          <a:p>
            <a:pPr>
              <a:defRPr/>
            </a:pPr>
            <a:r>
              <a:rPr lang="hu-HU" dirty="0" smtClean="0">
                <a:solidFill>
                  <a:srgbClr val="990000"/>
                </a:solidFill>
              </a:rPr>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1.168.088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1.133.840  Ft</a:t>
            </a:r>
            <a:b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u-HU" dirty="0" smtClean="0"/>
              <a:t>ha 80 évesen elhalálozik </a:t>
            </a:r>
            <a:r>
              <a:rPr lang="hu-HU" dirty="0"/>
              <a:t>(</a:t>
            </a:r>
            <a:r>
              <a:rPr lang="hu-HU" dirty="0" err="1"/>
              <a:t>Bö</a:t>
            </a:r>
            <a:r>
              <a:rPr lang="hu-HU" dirty="0"/>
              <a:t> + nyereség + hűségnyereség):</a:t>
            </a:r>
            <a:r>
              <a:rPr lang="hu-HU" dirty="0" smtClean="0"/>
              <a:t/>
            </a:r>
            <a:br>
              <a:rPr lang="hu-HU" dirty="0" smtClean="0"/>
            </a:br>
            <a:r>
              <a:rPr lang="hu-HU" dirty="0" smtClean="0"/>
              <a:t>  </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összes befizetése:  1.442.312  Ft   szolgáltatás </a:t>
            </a:r>
            <a:r>
              <a:rPr lang="hu-HU" b="1" dirty="0" err="1"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Bö</a:t>
            </a:r>
            <a:r>
              <a:rPr lang="hu-HU" b="1" dirty="0" smtClean="0">
                <a:ln w="12700">
                  <a:solidFill>
                    <a:srgbClr val="990000"/>
                  </a:solidFill>
                  <a:prstDash val="solid"/>
                </a:ln>
                <a:solidFill>
                  <a:schemeClr val="bg2">
                    <a:tint val="85000"/>
                    <a:satMod val="155000"/>
                  </a:schemeClr>
                </a:solidFill>
                <a:effectLst>
                  <a:outerShdw blurRad="41275" dist="20320" dir="1800000" algn="tl" rotWithShape="0">
                    <a:srgbClr val="000000">
                      <a:alpha val="40000"/>
                    </a:srgbClr>
                  </a:outerShdw>
                </a:effectLst>
              </a:rPr>
              <a:t>:  1.174.576  Ft</a:t>
            </a:r>
          </a:p>
        </p:txBody>
      </p:sp>
      <p:sp>
        <p:nvSpPr>
          <p:cNvPr id="2" name="Szövegdoboz 1"/>
          <p:cNvSpPr txBox="1"/>
          <p:nvPr/>
        </p:nvSpPr>
        <p:spPr>
          <a:xfrm>
            <a:off x="467544" y="1341929"/>
            <a:ext cx="8136904" cy="430887"/>
          </a:xfrm>
          <a:prstGeom prst="rect">
            <a:avLst/>
          </a:prstGeom>
          <a:noFill/>
          <a:ln>
            <a:solidFill>
              <a:srgbClr val="990000"/>
            </a:solidFill>
          </a:ln>
          <a:scene3d>
            <a:camera prst="orthographicFront"/>
            <a:lightRig rig="threePt" dir="t"/>
          </a:scene3d>
          <a:sp3d>
            <a:bevelT prst="relaxedInset"/>
          </a:sp3d>
        </p:spPr>
        <p:txBody>
          <a:bodyPr>
            <a:spAutoFit/>
          </a:bodyPr>
          <a:lstStyle/>
          <a:p>
            <a:pPr>
              <a:defRPr/>
            </a:pPr>
            <a:r>
              <a:rPr lang="hu-HU" dirty="0">
                <a:ln>
                  <a:solidFill>
                    <a:schemeClr val="accent3">
                      <a:lumMod val="50000"/>
                    </a:schemeClr>
                  </a:solidFill>
                </a:ln>
              </a:rPr>
              <a:t>60 éves	korban a várható élettartam:  </a:t>
            </a:r>
            <a:r>
              <a:rPr lang="hu-HU" b="1" dirty="0">
                <a:ln>
                  <a:solidFill>
                    <a:schemeClr val="accent3">
                      <a:lumMod val="50000"/>
                    </a:schemeClr>
                  </a:solidFill>
                </a:ln>
                <a:solidFill>
                  <a:schemeClr val="accent1">
                    <a:lumMod val="50000"/>
                  </a:schemeClr>
                </a:solidFill>
              </a:rPr>
              <a:t>férfi 75 év,</a:t>
            </a:r>
            <a:r>
              <a:rPr lang="hu-HU" dirty="0">
                <a:ln>
                  <a:solidFill>
                    <a:schemeClr val="accent3">
                      <a:lumMod val="50000"/>
                    </a:schemeClr>
                  </a:solidFill>
                </a:ln>
              </a:rPr>
              <a:t>	</a:t>
            </a:r>
            <a:r>
              <a:rPr lang="hu-HU" b="1" dirty="0">
                <a:ln>
                  <a:solidFill>
                    <a:schemeClr val="accent3">
                      <a:lumMod val="50000"/>
                    </a:schemeClr>
                  </a:solidFill>
                </a:ln>
                <a:solidFill>
                  <a:schemeClr val="accent6">
                    <a:lumMod val="60000"/>
                    <a:lumOff val="40000"/>
                  </a:schemeClr>
                </a:solidFill>
              </a:rPr>
              <a:t>nő 80 év,</a:t>
            </a:r>
            <a:r>
              <a:rPr lang="hu-HU" b="1" dirty="0">
                <a:ln>
                  <a:solidFill>
                    <a:schemeClr val="accent3">
                      <a:lumMod val="50000"/>
                    </a:schemeClr>
                  </a:solidFill>
                </a:ln>
              </a:rPr>
              <a:t> </a:t>
            </a:r>
            <a:r>
              <a:rPr lang="hu-HU" dirty="0">
                <a:ln>
                  <a:solidFill>
                    <a:schemeClr val="accent3">
                      <a:lumMod val="50000"/>
                    </a:schemeClr>
                  </a:solidFill>
                </a:ln>
              </a:rPr>
              <a:t>átlag 77 év</a:t>
            </a:r>
          </a:p>
        </p:txBody>
      </p:sp>
      <p:sp>
        <p:nvSpPr>
          <p:cNvPr id="25605" name="Cím 1"/>
          <p:cNvSpPr txBox="1">
            <a:spLocks/>
          </p:cNvSpPr>
          <p:nvPr/>
        </p:nvSpPr>
        <p:spPr bwMode="auto">
          <a:xfrm>
            <a:off x="395288" y="333375"/>
            <a:ext cx="6697662" cy="863600"/>
          </a:xfrm>
          <a:prstGeom prst="rect">
            <a:avLst/>
          </a:prstGeom>
          <a:noFill/>
          <a:ln w="12700">
            <a:noFill/>
            <a:miter lim="800000"/>
            <a:headEnd/>
            <a:tailEnd/>
          </a:ln>
        </p:spPr>
        <p:txBody>
          <a:bodyPr lIns="90488" tIns="44450" rIns="90488" bIns="44450" anchor="ctr"/>
          <a:lstStyle/>
          <a:p>
            <a:r>
              <a:rPr lang="hu-HU" sz="2800" b="1">
                <a:solidFill>
                  <a:srgbClr val="790015"/>
                </a:solidFill>
                <a:latin typeface="HelveticaNeue" pitchFamily="34" charset="-18"/>
              </a:rPr>
              <a:t>Várható élettartam!</a:t>
            </a:r>
            <a:endParaRPr lang="hu-HU" sz="3600" b="1">
              <a:solidFill>
                <a:srgbClr val="790015"/>
              </a:solidFill>
            </a:endParaRPr>
          </a:p>
        </p:txBody>
      </p:sp>
      <p:sp>
        <p:nvSpPr>
          <p:cNvPr id="16" name="Szövegdoboz 15"/>
          <p:cNvSpPr txBox="1"/>
          <p:nvPr/>
        </p:nvSpPr>
        <p:spPr>
          <a:xfrm>
            <a:off x="755650" y="5013325"/>
            <a:ext cx="7056438" cy="1262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hu-HU" sz="3200" b="1" dirty="0"/>
              <a:t>+ </a:t>
            </a:r>
            <a:r>
              <a:rPr lang="hu-HU" dirty="0"/>
              <a:t>Díjmentes szolgáltatás: </a:t>
            </a:r>
            <a:br>
              <a:rPr lang="hu-HU" dirty="0"/>
            </a:br>
            <a:r>
              <a:rPr lang="hu-HU" dirty="0"/>
              <a:t>	Telefonos asszisztencia és</a:t>
            </a:r>
            <a:br>
              <a:rPr lang="hu-HU" dirty="0"/>
            </a:br>
            <a:r>
              <a:rPr lang="hu-HU" dirty="0"/>
              <a:t>	Előrehozott részkifizetés kritikus betegség esetén</a:t>
            </a:r>
          </a:p>
        </p:txBody>
      </p:sp>
      <p:sp>
        <p:nvSpPr>
          <p:cNvPr id="22538" name="Szövegdoboz 4"/>
          <p:cNvSpPr txBox="1">
            <a:spLocks noChangeArrowheads="1"/>
          </p:cNvSpPr>
          <p:nvPr/>
        </p:nvSpPr>
        <p:spPr bwMode="auto">
          <a:xfrm>
            <a:off x="468313" y="2060575"/>
            <a:ext cx="6767512" cy="769938"/>
          </a:xfrm>
          <a:prstGeom prst="rect">
            <a:avLst/>
          </a:prstGeom>
          <a:noFill/>
          <a:ln w="9525">
            <a:noFill/>
            <a:miter lim="800000"/>
            <a:headEnd/>
            <a:tailEnd/>
          </a:ln>
        </p:spPr>
        <p:txBody>
          <a:bodyPr>
            <a:spAutoFit/>
          </a:bodyPr>
          <a:lstStyle/>
          <a:p>
            <a:r>
              <a:rPr lang="hu-HU" b="1"/>
              <a:t>Ha 60</a:t>
            </a:r>
            <a:r>
              <a:rPr lang="hu-HU"/>
              <a:t> évesen megköti a szerződését, </a:t>
            </a:r>
            <a:br>
              <a:rPr lang="hu-HU"/>
            </a:br>
            <a:r>
              <a:rPr lang="hu-HU"/>
              <a:t>	a kezdeti díj: </a:t>
            </a:r>
            <a:r>
              <a:rPr lang="hu-HU" b="1"/>
              <a:t>53.680</a:t>
            </a:r>
            <a:r>
              <a:rPr lang="hu-HU"/>
              <a:t> Ft	kezdeti Bö: </a:t>
            </a:r>
            <a:r>
              <a:rPr lang="hu-HU" b="1"/>
              <a:t>800.000</a:t>
            </a:r>
            <a:r>
              <a:rPr lang="hu-HU"/>
              <a:t> Ft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8"/>
                                        </p:tgtEl>
                                        <p:attrNameLst>
                                          <p:attrName>style.visibility</p:attrName>
                                        </p:attrNameLst>
                                      </p:cBhvr>
                                      <p:to>
                                        <p:strVal val="visible"/>
                                      </p:to>
                                    </p:set>
                                    <p:animEffect transition="in" filter="fade">
                                      <p:cBhvr>
                                        <p:cTn id="14" dur="1000"/>
                                        <p:tgtEl>
                                          <p:spTgt spid="22538"/>
                                        </p:tgtEl>
                                      </p:cBhvr>
                                    </p:animEffect>
                                    <p:anim calcmode="lin" valueType="num">
                                      <p:cBhvr>
                                        <p:cTn id="15" dur="1000" fill="hold"/>
                                        <p:tgtEl>
                                          <p:spTgt spid="22538"/>
                                        </p:tgtEl>
                                        <p:attrNameLst>
                                          <p:attrName>ppt_x</p:attrName>
                                        </p:attrNameLst>
                                      </p:cBhvr>
                                      <p:tavLst>
                                        <p:tav tm="0">
                                          <p:val>
                                            <p:strVal val="#ppt_x"/>
                                          </p:val>
                                        </p:tav>
                                        <p:tav tm="100000">
                                          <p:val>
                                            <p:strVal val="#ppt_x"/>
                                          </p:val>
                                        </p:tav>
                                      </p:tavLst>
                                    </p:anim>
                                    <p:anim calcmode="lin" valueType="num">
                                      <p:cBhvr>
                                        <p:cTn id="16"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5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596900" y="103188"/>
            <a:ext cx="6638925" cy="877887"/>
          </a:xfrm>
          <a:noFill/>
        </p:spPr>
        <p:txBody>
          <a:bodyPr/>
          <a:lstStyle/>
          <a:p>
            <a:r>
              <a:rPr lang="hu-HU" sz="2800" smtClean="0">
                <a:latin typeface="HelveticaNeue" pitchFamily="34" charset="-18"/>
              </a:rPr>
              <a:t>Mit kell tudni a az átvezetésről?</a:t>
            </a:r>
          </a:p>
        </p:txBody>
      </p:sp>
      <p:sp>
        <p:nvSpPr>
          <p:cNvPr id="30723" name="Rectangle 2"/>
          <p:cNvSpPr>
            <a:spLocks noGrp="1" noChangeArrowheads="1"/>
          </p:cNvSpPr>
          <p:nvPr>
            <p:ph idx="1"/>
          </p:nvPr>
        </p:nvSpPr>
        <p:spPr>
          <a:xfrm>
            <a:off x="468313" y="1412875"/>
            <a:ext cx="8315325" cy="4679950"/>
          </a:xfrm>
        </p:spPr>
        <p:txBody>
          <a:bodyPr/>
          <a:lstStyle/>
          <a:p>
            <a:pPr>
              <a:lnSpc>
                <a:spcPct val="120000"/>
              </a:lnSpc>
              <a:spcBef>
                <a:spcPct val="15000"/>
              </a:spcBef>
            </a:pPr>
            <a:r>
              <a:rPr lang="hu-HU" sz="2000" dirty="0" smtClean="0">
                <a:latin typeface="HelveticaNeue" pitchFamily="34" charset="-18"/>
              </a:rPr>
              <a:t>a szerződő kérésére a </a:t>
            </a:r>
            <a:r>
              <a:rPr lang="hu-HU" sz="2000" b="1" dirty="0" smtClean="0">
                <a:latin typeface="HelveticaNeue" pitchFamily="34" charset="-18"/>
              </a:rPr>
              <a:t>rendkívüli díjakból átvezethető</a:t>
            </a:r>
            <a:r>
              <a:rPr lang="hu-HU" sz="2000" dirty="0" smtClean="0">
                <a:latin typeface="HelveticaNeue" pitchFamily="34" charset="-18"/>
              </a:rPr>
              <a:t> a rendszeres díj</a:t>
            </a:r>
          </a:p>
          <a:p>
            <a:pPr>
              <a:lnSpc>
                <a:spcPct val="120000"/>
              </a:lnSpc>
              <a:spcBef>
                <a:spcPct val="15000"/>
              </a:spcBef>
            </a:pPr>
            <a:endParaRPr lang="hu-HU" sz="1000" dirty="0" smtClean="0">
              <a:latin typeface="HelveticaNeue" pitchFamily="34" charset="-18"/>
            </a:endParaRPr>
          </a:p>
          <a:p>
            <a:pPr>
              <a:lnSpc>
                <a:spcPct val="120000"/>
              </a:lnSpc>
              <a:spcBef>
                <a:spcPct val="15000"/>
              </a:spcBef>
            </a:pPr>
            <a:r>
              <a:rPr lang="hu-HU" sz="2000" b="1" dirty="0" smtClean="0">
                <a:latin typeface="HelveticaNeue" pitchFamily="34" charset="-18"/>
              </a:rPr>
              <a:t>bármikor</a:t>
            </a:r>
            <a:r>
              <a:rPr lang="hu-HU" sz="2000" dirty="0" smtClean="0">
                <a:latin typeface="HelveticaNeue" pitchFamily="34" charset="-18"/>
              </a:rPr>
              <a:t> lehetséges, </a:t>
            </a:r>
            <a:r>
              <a:rPr lang="hu-HU" sz="2000" b="1" dirty="0" smtClean="0">
                <a:latin typeface="HelveticaNeue" pitchFamily="34" charset="-18"/>
              </a:rPr>
              <a:t>de legfeljebb akkora összeg erejéig</a:t>
            </a:r>
            <a:r>
              <a:rPr lang="hu-HU" sz="2000" dirty="0" smtClean="0">
                <a:latin typeface="HelveticaNeue" pitchFamily="34" charset="-18"/>
              </a:rPr>
              <a:t>, amekkora díj az adott éves rendszeres biztosítási díjból </a:t>
            </a:r>
            <a:r>
              <a:rPr lang="hu-HU" sz="2000" b="1" dirty="0" smtClean="0">
                <a:latin typeface="HelveticaNeue" pitchFamily="34" charset="-18"/>
              </a:rPr>
              <a:t>még nem került kiegyenlítésre</a:t>
            </a:r>
          </a:p>
          <a:p>
            <a:pPr>
              <a:lnSpc>
                <a:spcPct val="120000"/>
              </a:lnSpc>
              <a:spcBef>
                <a:spcPct val="15000"/>
              </a:spcBef>
            </a:pPr>
            <a:endParaRPr lang="hu-HU" sz="1000" i="1" dirty="0" smtClean="0">
              <a:latin typeface="HelveticaNeue" pitchFamily="34" charset="-18"/>
            </a:endParaRPr>
          </a:p>
          <a:p>
            <a:pPr>
              <a:lnSpc>
                <a:spcPct val="120000"/>
              </a:lnSpc>
              <a:spcBef>
                <a:spcPct val="15000"/>
              </a:spcBef>
            </a:pPr>
            <a:r>
              <a:rPr lang="hu-HU" sz="2000" i="1" dirty="0" smtClean="0">
                <a:latin typeface="HelveticaNeue" pitchFamily="34" charset="-18"/>
              </a:rPr>
              <a:t>(automatikusan a biztosító is alkalmazhatja a rendszeres díjfizetés elmulasztása esetén)</a:t>
            </a:r>
          </a:p>
          <a:p>
            <a:pPr>
              <a:lnSpc>
                <a:spcPct val="120000"/>
              </a:lnSpc>
              <a:spcBef>
                <a:spcPct val="15000"/>
              </a:spcBef>
            </a:pPr>
            <a:endParaRPr lang="hu-HU" sz="1000" i="1" dirty="0" smtClean="0">
              <a:latin typeface="HelveticaNeue" pitchFamily="34" charset="-18"/>
            </a:endParaRPr>
          </a:p>
        </p:txBody>
      </p:sp>
      <p:pic>
        <p:nvPicPr>
          <p:cNvPr id="30724" name="Picture 5" descr="http://www.gittairodaja.hu/wp-content/uploads/2012/01/070240-firey-orange-jelly-icon-alphanumeric-information1.png"/>
          <p:cNvPicPr>
            <a:picLocks noChangeAspect="1" noChangeArrowheads="1"/>
          </p:cNvPicPr>
          <p:nvPr/>
        </p:nvPicPr>
        <p:blipFill>
          <a:blip r:embed="rId3" cstate="print"/>
          <a:srcRect/>
          <a:stretch>
            <a:fillRect/>
          </a:stretch>
        </p:blipFill>
        <p:spPr bwMode="auto">
          <a:xfrm>
            <a:off x="6597650" y="4149725"/>
            <a:ext cx="2524125" cy="2524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260350"/>
            <a:ext cx="8785225" cy="690563"/>
          </a:xfrm>
        </p:spPr>
        <p:txBody>
          <a:bodyPr/>
          <a:lstStyle/>
          <a:p>
            <a:pPr algn="l"/>
            <a:r>
              <a:rPr lang="hu-HU" sz="2800" smtClean="0">
                <a:solidFill>
                  <a:srgbClr val="990033"/>
                </a:solidFill>
                <a:latin typeface="HelveticaNeue" pitchFamily="34" charset="-18"/>
                <a:cs typeface="Arial" charset="0"/>
              </a:rPr>
              <a:t>Mit kell tudni a díjmentesítésről? </a:t>
            </a:r>
            <a:endParaRPr lang="de-AT" sz="2800" baseline="30000" smtClean="0">
              <a:solidFill>
                <a:srgbClr val="990033"/>
              </a:solidFill>
              <a:latin typeface="HelveticaNeue" pitchFamily="34" charset="-18"/>
              <a:cs typeface="Arial" charset="0"/>
            </a:endParaRPr>
          </a:p>
        </p:txBody>
      </p:sp>
      <p:sp>
        <p:nvSpPr>
          <p:cNvPr id="35843" name="Rectangle 3"/>
          <p:cNvSpPr>
            <a:spLocks noGrp="1" noChangeArrowheads="1"/>
          </p:cNvSpPr>
          <p:nvPr>
            <p:ph type="body" sz="half" idx="1"/>
          </p:nvPr>
        </p:nvSpPr>
        <p:spPr>
          <a:xfrm>
            <a:off x="250825" y="1187450"/>
            <a:ext cx="8353425" cy="4032250"/>
          </a:xfrm>
        </p:spPr>
        <p:txBody>
          <a:bodyPr/>
          <a:lstStyle/>
          <a:p>
            <a:pPr defTabSz="357188">
              <a:lnSpc>
                <a:spcPct val="95000"/>
              </a:lnSpc>
              <a:spcBef>
                <a:spcPct val="0"/>
              </a:spcBef>
              <a:tabLst>
                <a:tab pos="715963" algn="l"/>
              </a:tabLst>
              <a:defRPr/>
            </a:pPr>
            <a:r>
              <a:rPr lang="hu-HU" sz="1800" dirty="0">
                <a:latin typeface="HelveticaNeue"/>
                <a:cs typeface="Arial" charset="0"/>
              </a:rPr>
              <a:t>A</a:t>
            </a:r>
            <a:r>
              <a:rPr lang="hu-HU" sz="1800" dirty="0" smtClean="0">
                <a:latin typeface="HelveticaNeue"/>
                <a:cs typeface="Arial" charset="0"/>
              </a:rPr>
              <a:t> szerződés </a:t>
            </a:r>
            <a:r>
              <a:rPr lang="hu-HU" sz="1800" b="1" dirty="0" smtClean="0">
                <a:solidFill>
                  <a:schemeClr val="tx1">
                    <a:lumMod val="95000"/>
                    <a:lumOff val="5000"/>
                  </a:schemeClr>
                </a:solidFill>
                <a:latin typeface="HelveticaNeue"/>
                <a:cs typeface="Arial" charset="0"/>
              </a:rPr>
              <a:t>díjfizetés nélkül is érvényben marad, de a választott </a:t>
            </a:r>
            <a:r>
              <a:rPr lang="hu-HU" sz="1800" b="1" dirty="0">
                <a:solidFill>
                  <a:schemeClr val="tx1">
                    <a:lumMod val="95000"/>
                    <a:lumOff val="5000"/>
                  </a:schemeClr>
                </a:solidFill>
                <a:latin typeface="HelveticaNeue"/>
                <a:cs typeface="Arial" charset="0"/>
              </a:rPr>
              <a:t>kiegészítő biztosítás </a:t>
            </a:r>
            <a:r>
              <a:rPr lang="hu-HU" sz="1800" b="1" dirty="0" smtClean="0">
                <a:solidFill>
                  <a:schemeClr val="tx1">
                    <a:lumMod val="95000"/>
                    <a:lumOff val="5000"/>
                  </a:schemeClr>
                </a:solidFill>
                <a:latin typeface="HelveticaNeue"/>
                <a:cs typeface="Arial" charset="0"/>
              </a:rPr>
              <a:t>megszűnik</a:t>
            </a:r>
          </a:p>
          <a:p>
            <a:pPr marL="342900" lvl="1" indent="-342900" defTabSz="357188">
              <a:lnSpc>
                <a:spcPct val="95000"/>
              </a:lnSpc>
              <a:spcBef>
                <a:spcPct val="0"/>
              </a:spcBef>
              <a:buFontTx/>
              <a:buChar char="•"/>
              <a:tabLst>
                <a:tab pos="715963" algn="l"/>
              </a:tabLst>
              <a:defRPr/>
            </a:pPr>
            <a:endParaRPr lang="hu-HU" sz="1800" u="sng" dirty="0">
              <a:solidFill>
                <a:srgbClr val="FF0000"/>
              </a:solidFill>
              <a:latin typeface="HelveticaNeue"/>
              <a:ea typeface="+mn-ea"/>
              <a:cs typeface="Arial" charset="0"/>
            </a:endParaRPr>
          </a:p>
          <a:p>
            <a:pPr marL="0" lvl="1" indent="0" defTabSz="357188">
              <a:lnSpc>
                <a:spcPct val="95000"/>
              </a:lnSpc>
              <a:spcBef>
                <a:spcPct val="0"/>
              </a:spcBef>
              <a:buFontTx/>
              <a:buNone/>
              <a:tabLst>
                <a:tab pos="715963" algn="l"/>
              </a:tabLst>
              <a:defRPr/>
            </a:pPr>
            <a:r>
              <a:rPr lang="hu-HU" sz="1800" kern="1200" dirty="0" smtClean="0">
                <a:latin typeface="HelveticaNeue"/>
              </a:rPr>
              <a:t>     Az addig befizetett rendszeres díjak alapján egy új, </a:t>
            </a:r>
            <a:r>
              <a:rPr lang="hu-HU" sz="1800" b="1" u="sng" dirty="0">
                <a:solidFill>
                  <a:schemeClr val="tx1">
                    <a:lumMod val="95000"/>
                    <a:lumOff val="5000"/>
                  </a:schemeClr>
                </a:solidFill>
                <a:latin typeface="HelveticaNeue"/>
                <a:ea typeface="+mn-ea"/>
                <a:cs typeface="Arial" charset="0"/>
              </a:rPr>
              <a:t>csökkentett </a:t>
            </a:r>
            <a:r>
              <a:rPr lang="hu-HU" sz="1800" b="1" dirty="0" smtClean="0">
                <a:solidFill>
                  <a:schemeClr val="tx1">
                    <a:lumMod val="95000"/>
                    <a:lumOff val="5000"/>
                  </a:schemeClr>
                </a:solidFill>
                <a:latin typeface="HelveticaNeue"/>
                <a:ea typeface="+mn-ea"/>
                <a:cs typeface="Arial" charset="0"/>
              </a:rPr>
              <a:t> </a:t>
            </a:r>
            <a:r>
              <a:rPr lang="hu-HU" sz="1800" b="1" u="sng" dirty="0" smtClean="0">
                <a:solidFill>
                  <a:schemeClr val="tx1">
                    <a:lumMod val="95000"/>
                    <a:lumOff val="5000"/>
                  </a:schemeClr>
                </a:solidFill>
                <a:latin typeface="HelveticaNeue"/>
                <a:ea typeface="+mn-ea"/>
                <a:cs typeface="Arial" charset="0"/>
              </a:rPr>
              <a:t>biztosítási     </a:t>
            </a:r>
          </a:p>
          <a:p>
            <a:pPr marL="0" lvl="1" indent="0" defTabSz="357188">
              <a:lnSpc>
                <a:spcPct val="95000"/>
              </a:lnSpc>
              <a:spcBef>
                <a:spcPct val="0"/>
              </a:spcBef>
              <a:buFontTx/>
              <a:buNone/>
              <a:tabLst>
                <a:tab pos="715963" algn="l"/>
              </a:tabLst>
              <a:defRPr/>
            </a:pPr>
            <a:r>
              <a:rPr lang="hu-HU" sz="1800" b="1" dirty="0" smtClean="0">
                <a:solidFill>
                  <a:schemeClr val="tx1">
                    <a:lumMod val="95000"/>
                    <a:lumOff val="5000"/>
                  </a:schemeClr>
                </a:solidFill>
                <a:latin typeface="HelveticaNeue"/>
                <a:ea typeface="+mn-ea"/>
                <a:cs typeface="Arial" charset="0"/>
              </a:rPr>
              <a:t>     </a:t>
            </a:r>
            <a:r>
              <a:rPr lang="hu-HU" sz="1800" b="1" u="sng" dirty="0" smtClean="0">
                <a:solidFill>
                  <a:schemeClr val="tx1">
                    <a:lumMod val="95000"/>
                    <a:lumOff val="5000"/>
                  </a:schemeClr>
                </a:solidFill>
                <a:latin typeface="HelveticaNeue"/>
                <a:ea typeface="+mn-ea"/>
                <a:cs typeface="Arial" charset="0"/>
              </a:rPr>
              <a:t>összeget</a:t>
            </a:r>
            <a:r>
              <a:rPr lang="hu-HU" sz="1800" kern="1200" dirty="0" smtClean="0">
                <a:latin typeface="HelveticaNeue"/>
              </a:rPr>
              <a:t> állapítunk meg.</a:t>
            </a:r>
          </a:p>
          <a:p>
            <a:pPr marL="0" lvl="1" indent="0" defTabSz="357188">
              <a:lnSpc>
                <a:spcPct val="95000"/>
              </a:lnSpc>
              <a:spcBef>
                <a:spcPct val="0"/>
              </a:spcBef>
              <a:buFontTx/>
              <a:buNone/>
              <a:tabLst>
                <a:tab pos="715963" algn="l"/>
              </a:tabLst>
              <a:defRPr/>
            </a:pPr>
            <a:endParaRPr lang="hu-HU" sz="1800" kern="1200" dirty="0" smtClean="0">
              <a:latin typeface="HelveticaNeue"/>
              <a:cs typeface="Arial" charset="0"/>
            </a:endParaRPr>
          </a:p>
          <a:p>
            <a:pPr marL="0" lvl="1" indent="0" defTabSz="357188">
              <a:lnSpc>
                <a:spcPct val="95000"/>
              </a:lnSpc>
              <a:spcBef>
                <a:spcPct val="0"/>
              </a:spcBef>
              <a:buFontTx/>
              <a:buNone/>
              <a:tabLst>
                <a:tab pos="715963" algn="l"/>
              </a:tabLst>
              <a:defRPr/>
            </a:pPr>
            <a:endParaRPr lang="hu-HU" sz="1800" kern="1200" dirty="0" smtClean="0">
              <a:latin typeface="HelveticaNeue"/>
              <a:cs typeface="Arial" charset="0"/>
            </a:endParaRPr>
          </a:p>
          <a:p>
            <a:pPr marL="0" lvl="1" indent="0" defTabSz="357188">
              <a:lnSpc>
                <a:spcPct val="95000"/>
              </a:lnSpc>
              <a:spcBef>
                <a:spcPct val="0"/>
              </a:spcBef>
              <a:buFontTx/>
              <a:buNone/>
              <a:tabLst>
                <a:tab pos="715963" algn="l"/>
              </a:tabLst>
              <a:defRPr/>
            </a:pPr>
            <a:endParaRPr lang="hu-HU" sz="1800" kern="1200" dirty="0" smtClean="0">
              <a:latin typeface="HelveticaNeue"/>
              <a:cs typeface="Arial" charset="0"/>
            </a:endParaRPr>
          </a:p>
          <a:p>
            <a:pPr marL="0" lvl="1" indent="0" defTabSz="357188">
              <a:lnSpc>
                <a:spcPct val="95000"/>
              </a:lnSpc>
              <a:spcBef>
                <a:spcPct val="0"/>
              </a:spcBef>
              <a:buFontTx/>
              <a:buNone/>
              <a:tabLst>
                <a:tab pos="715963" algn="l"/>
              </a:tabLst>
              <a:defRPr/>
            </a:pPr>
            <a:endParaRPr lang="hu-HU" sz="1800" kern="1200" dirty="0">
              <a:latin typeface="HelveticaNeue"/>
              <a:cs typeface="Arial" charset="0"/>
            </a:endParaRPr>
          </a:p>
          <a:p>
            <a:pPr marL="0" lvl="1" indent="0" defTabSz="357188">
              <a:lnSpc>
                <a:spcPct val="95000"/>
              </a:lnSpc>
              <a:spcBef>
                <a:spcPct val="0"/>
              </a:spcBef>
              <a:buFontTx/>
              <a:buNone/>
              <a:tabLst>
                <a:tab pos="715963" algn="l"/>
              </a:tabLst>
              <a:defRPr/>
            </a:pPr>
            <a:endParaRPr lang="hu-HU" sz="1800" dirty="0" smtClean="0">
              <a:latin typeface="HelveticaNeue"/>
              <a:cs typeface="Arial" charset="0"/>
            </a:endParaRPr>
          </a:p>
          <a:p>
            <a:pPr marL="0" indent="0" algn="just" defTabSz="357188">
              <a:lnSpc>
                <a:spcPct val="95000"/>
              </a:lnSpc>
              <a:spcBef>
                <a:spcPct val="0"/>
              </a:spcBef>
              <a:buFontTx/>
              <a:buNone/>
              <a:tabLst>
                <a:tab pos="715963" algn="l"/>
              </a:tabLst>
              <a:defRPr/>
            </a:pPr>
            <a:endParaRPr lang="hu-HU" sz="1800" u="sng" dirty="0">
              <a:solidFill>
                <a:srgbClr val="FF0000"/>
              </a:solidFill>
              <a:latin typeface="HelveticaNeue"/>
              <a:cs typeface="Arial" charset="0"/>
            </a:endParaRPr>
          </a:p>
          <a:p>
            <a:pPr marL="342900" lvl="1" indent="-342900" defTabSz="357188">
              <a:lnSpc>
                <a:spcPct val="110000"/>
              </a:lnSpc>
              <a:spcBef>
                <a:spcPct val="0"/>
              </a:spcBef>
              <a:buFontTx/>
              <a:buChar char="•"/>
              <a:tabLst>
                <a:tab pos="715963" algn="l"/>
              </a:tabLst>
              <a:defRPr/>
            </a:pPr>
            <a:r>
              <a:rPr lang="hu-HU" sz="1600" dirty="0" smtClean="0">
                <a:latin typeface="HelveticaNeue"/>
              </a:rPr>
              <a:t>Min. a tartam egytizede, de legalább 2 rendszeres díjjal rendezett biztosítási év eltelte után</a:t>
            </a:r>
            <a:r>
              <a:rPr lang="hu-HU" sz="1600" dirty="0" smtClean="0">
                <a:latin typeface="HelveticaNeue"/>
                <a:cs typeface="Arial" charset="0"/>
              </a:rPr>
              <a:t>, a biztosított  írásbeli beleegyezésével a szerződő kérésére lehetséges.</a:t>
            </a:r>
          </a:p>
          <a:p>
            <a:pPr algn="just" defTabSz="357188">
              <a:lnSpc>
                <a:spcPct val="95000"/>
              </a:lnSpc>
              <a:spcBef>
                <a:spcPct val="0"/>
              </a:spcBef>
              <a:tabLst>
                <a:tab pos="715963" algn="l"/>
              </a:tabLst>
              <a:defRPr/>
            </a:pPr>
            <a:endParaRPr lang="hu-HU" sz="1600" dirty="0" smtClean="0">
              <a:latin typeface="HelveticaNeue"/>
              <a:cs typeface="Arial" charset="0"/>
            </a:endParaRPr>
          </a:p>
          <a:p>
            <a:pPr algn="just" defTabSz="357188">
              <a:lnSpc>
                <a:spcPct val="95000"/>
              </a:lnSpc>
              <a:spcBef>
                <a:spcPct val="0"/>
              </a:spcBef>
              <a:tabLst>
                <a:tab pos="715963" algn="l"/>
              </a:tabLst>
              <a:defRPr/>
            </a:pPr>
            <a:r>
              <a:rPr lang="hu-HU" sz="1600" b="1" u="sng" dirty="0" smtClean="0">
                <a:solidFill>
                  <a:schemeClr val="tx1">
                    <a:lumMod val="95000"/>
                    <a:lumOff val="5000"/>
                  </a:schemeClr>
                </a:solidFill>
                <a:latin typeface="HelveticaNeue"/>
                <a:cs typeface="Arial" charset="0"/>
              </a:rPr>
              <a:t>Rendkívüli  díjak továbbra is fizethetők</a:t>
            </a:r>
          </a:p>
          <a:p>
            <a:pPr marL="0" indent="0" algn="just" defTabSz="357188">
              <a:lnSpc>
                <a:spcPct val="95000"/>
              </a:lnSpc>
              <a:spcBef>
                <a:spcPct val="0"/>
              </a:spcBef>
              <a:buFontTx/>
              <a:buNone/>
              <a:tabLst>
                <a:tab pos="715963" algn="l"/>
              </a:tabLst>
              <a:defRPr/>
            </a:pPr>
            <a:endParaRPr lang="hu-HU" sz="1600" u="sng" dirty="0" smtClean="0">
              <a:solidFill>
                <a:srgbClr val="FF0000"/>
              </a:solidFill>
              <a:latin typeface="HelveticaNeue"/>
              <a:cs typeface="Arial" charset="0"/>
            </a:endParaRPr>
          </a:p>
          <a:p>
            <a:pPr algn="just" defTabSz="357188">
              <a:lnSpc>
                <a:spcPct val="95000"/>
              </a:lnSpc>
              <a:spcBef>
                <a:spcPct val="0"/>
              </a:spcBef>
              <a:tabLst>
                <a:tab pos="715963" algn="l"/>
              </a:tabLst>
              <a:defRPr/>
            </a:pPr>
            <a:r>
              <a:rPr lang="hu-HU" sz="1600" kern="1200" dirty="0" smtClean="0">
                <a:latin typeface="HelveticaNeue"/>
              </a:rPr>
              <a:t>A szerződő – a biztosított írásbeli hozzájárulásával – a díjmentesítés időpontjától számított 6 (hat) hónapon belül írásban kérheti a szerződés eredeti tartalommal történő hatályba helyezését és ezzel az elmaradt díjakat köteles befizetni. (max. kétszer a tartam alatt)</a:t>
            </a:r>
            <a:endParaRPr lang="hu-HU" sz="1600" u="sng" dirty="0" smtClean="0">
              <a:solidFill>
                <a:srgbClr val="FF0000"/>
              </a:solidFill>
              <a:latin typeface="HelveticaNeue"/>
              <a:cs typeface="Arial" charset="0"/>
            </a:endParaRPr>
          </a:p>
          <a:p>
            <a:pPr marL="0" indent="0" algn="just" defTabSz="357188">
              <a:lnSpc>
                <a:spcPct val="95000"/>
              </a:lnSpc>
              <a:spcBef>
                <a:spcPct val="0"/>
              </a:spcBef>
              <a:buFontTx/>
              <a:buNone/>
              <a:tabLst>
                <a:tab pos="715963" algn="l"/>
              </a:tabLst>
              <a:defRPr/>
            </a:pPr>
            <a:endParaRPr lang="hu-HU" sz="1800" dirty="0" smtClean="0">
              <a:latin typeface="HelveticaNeue"/>
              <a:cs typeface="Arial" charset="0"/>
            </a:endParaRPr>
          </a:p>
        </p:txBody>
      </p:sp>
      <p:pic>
        <p:nvPicPr>
          <p:cNvPr id="31748" name="Picture 38" descr="ANd9GcRnug82PMfr8kPujMQ0b03rHzCtu5XRz7VecQhBi2SpwqSrO7Ktvw"/>
          <p:cNvPicPr>
            <a:picLocks noChangeAspect="1" noChangeArrowheads="1"/>
          </p:cNvPicPr>
          <p:nvPr/>
        </p:nvPicPr>
        <p:blipFill>
          <a:blip r:embed="rId3" cstate="print"/>
          <a:srcRect/>
          <a:stretch>
            <a:fillRect/>
          </a:stretch>
        </p:blipFill>
        <p:spPr bwMode="auto">
          <a:xfrm>
            <a:off x="3384550" y="2278063"/>
            <a:ext cx="2232025" cy="1709737"/>
          </a:xfrm>
          <a:prstGeom prst="rect">
            <a:avLst/>
          </a:prstGeom>
          <a:noFill/>
          <a:ln w="9525">
            <a:noFill/>
            <a:miter lim="800000"/>
            <a:headEnd/>
            <a:tailEnd/>
          </a:ln>
        </p:spPr>
      </p:pic>
      <p:pic>
        <p:nvPicPr>
          <p:cNvPr id="31749" name="Picture 38" descr="ANd9GcRnug82PMfr8kPujMQ0b03rHzCtu5XRz7VecQhBi2SpwqSrO7Ktvw"/>
          <p:cNvPicPr>
            <a:picLocks noChangeAspect="1" noChangeArrowheads="1"/>
          </p:cNvPicPr>
          <p:nvPr/>
        </p:nvPicPr>
        <p:blipFill>
          <a:blip r:embed="rId3" cstate="print"/>
          <a:srcRect/>
          <a:stretch>
            <a:fillRect/>
          </a:stretch>
        </p:blipFill>
        <p:spPr bwMode="auto">
          <a:xfrm>
            <a:off x="6516688" y="2679700"/>
            <a:ext cx="1168400" cy="895350"/>
          </a:xfrm>
          <a:prstGeom prst="rect">
            <a:avLst/>
          </a:prstGeom>
          <a:noFill/>
          <a:ln w="9525">
            <a:noFill/>
            <a:miter lim="800000"/>
            <a:headEnd/>
            <a:tailEnd/>
          </a:ln>
        </p:spPr>
      </p:pic>
      <p:sp>
        <p:nvSpPr>
          <p:cNvPr id="7" name="Szorzás 6"/>
          <p:cNvSpPr/>
          <p:nvPr/>
        </p:nvSpPr>
        <p:spPr bwMode="auto">
          <a:xfrm>
            <a:off x="3594100" y="2538413"/>
            <a:ext cx="1811338" cy="1485900"/>
          </a:xfrm>
          <a:prstGeom prst="mathMultiply">
            <a:avLst>
              <a:gd name="adj1" fmla="val 5380"/>
            </a:avLst>
          </a:prstGeom>
          <a:solidFill>
            <a:srgbClr val="800000"/>
          </a:solidFill>
          <a:ln w="12700" cap="flat" cmpd="sng" algn="ctr">
            <a:solidFill>
              <a:srgbClr val="800000"/>
            </a:solidFill>
            <a:prstDash val="solid"/>
            <a:round/>
            <a:headEnd type="none" w="med" len="med"/>
            <a:tailEnd type="none" w="med" len="med"/>
          </a:ln>
          <a:effectLst/>
          <a:extLst/>
        </p:spPr>
        <p:txBody>
          <a:bodyPr wrap="none" lIns="90488" tIns="44450" rIns="90488" bIns="44450" anchor="ctr"/>
          <a:lstStyle/>
          <a:p>
            <a:pPr>
              <a:defRPr/>
            </a:pPr>
            <a:endParaRPr lang="hu-HU"/>
          </a:p>
        </p:txBody>
      </p:sp>
      <p:sp>
        <p:nvSpPr>
          <p:cNvPr id="31751" name="Jobbra nyíl 7"/>
          <p:cNvSpPr>
            <a:spLocks noChangeArrowheads="1"/>
          </p:cNvSpPr>
          <p:nvPr/>
        </p:nvSpPr>
        <p:spPr bwMode="auto">
          <a:xfrm>
            <a:off x="5148263" y="2927350"/>
            <a:ext cx="1368425" cy="398463"/>
          </a:xfrm>
          <a:prstGeom prst="rightArrow">
            <a:avLst>
              <a:gd name="adj1" fmla="val 30370"/>
              <a:gd name="adj2" fmla="val 79608"/>
            </a:avLst>
          </a:prstGeom>
          <a:solidFill>
            <a:srgbClr val="800000"/>
          </a:solidFill>
          <a:ln w="12700" algn="ctr">
            <a:solidFill>
              <a:srgbClr val="800000"/>
            </a:solidFill>
            <a:round/>
            <a:headEnd/>
            <a:tailEnd/>
          </a:ln>
        </p:spPr>
        <p:txBody>
          <a:bodyPr wrap="none" lIns="90488" tIns="44450" rIns="90488" bIns="44450" anchor="ctr"/>
          <a:lstStyle/>
          <a:p>
            <a:endParaRPr lang="hu-HU"/>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5843">
                                            <p:txEl>
                                              <p:pRg st="10" end="10"/>
                                            </p:txEl>
                                          </p:spTgt>
                                        </p:tgtEl>
                                        <p:attrNameLst>
                                          <p:attrName>style.visibility</p:attrName>
                                        </p:attrNameLst>
                                      </p:cBhvr>
                                      <p:to>
                                        <p:strVal val="visible"/>
                                      </p:to>
                                    </p:set>
                                    <p:anim calcmode="lin" valueType="num">
                                      <p:cBhvr additive="base">
                                        <p:cTn id="7" dur="1000" fill="hold"/>
                                        <p:tgtEl>
                                          <p:spTgt spid="35843">
                                            <p:txEl>
                                              <p:pRg st="10" end="1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5843">
                                            <p:txEl>
                                              <p:pRg st="10" end="1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843">
                                            <p:txEl>
                                              <p:pRg st="12" end="12"/>
                                            </p:txEl>
                                          </p:spTgt>
                                        </p:tgtEl>
                                        <p:attrNameLst>
                                          <p:attrName>style.visibility</p:attrName>
                                        </p:attrNameLst>
                                      </p:cBhvr>
                                      <p:to>
                                        <p:strVal val="visible"/>
                                      </p:to>
                                    </p:set>
                                    <p:anim calcmode="lin" valueType="num">
                                      <p:cBhvr additive="base">
                                        <p:cTn id="11" dur="1000" fill="hold"/>
                                        <p:tgtEl>
                                          <p:spTgt spid="35843">
                                            <p:txEl>
                                              <p:pRg st="12" end="1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5843">
                                            <p:txEl>
                                              <p:pRg st="12" end="1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5843">
                                            <p:txEl>
                                              <p:pRg st="14" end="14"/>
                                            </p:txEl>
                                          </p:spTgt>
                                        </p:tgtEl>
                                        <p:attrNameLst>
                                          <p:attrName>style.visibility</p:attrName>
                                        </p:attrNameLst>
                                      </p:cBhvr>
                                      <p:to>
                                        <p:strVal val="visible"/>
                                      </p:to>
                                    </p:set>
                                    <p:anim calcmode="lin" valueType="num">
                                      <p:cBhvr additive="base">
                                        <p:cTn id="15" dur="1000" fill="hold"/>
                                        <p:tgtEl>
                                          <p:spTgt spid="35843">
                                            <p:txEl>
                                              <p:pRg st="14" end="14"/>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58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8" descr="ANd9GcRnug82PMfr8kPujMQ0b03rHzCtu5XRz7VecQhBi2SpwqSrO7Ktvw"/>
          <p:cNvPicPr>
            <a:picLocks noChangeAspect="1" noChangeArrowheads="1"/>
          </p:cNvPicPr>
          <p:nvPr/>
        </p:nvPicPr>
        <p:blipFill>
          <a:blip r:embed="rId3" cstate="print"/>
          <a:srcRect/>
          <a:stretch>
            <a:fillRect/>
          </a:stretch>
        </p:blipFill>
        <p:spPr bwMode="auto">
          <a:xfrm>
            <a:off x="3200400" y="3908425"/>
            <a:ext cx="2478088" cy="1897063"/>
          </a:xfrm>
          <a:prstGeom prst="rect">
            <a:avLst/>
          </a:prstGeom>
          <a:noFill/>
          <a:ln w="9525">
            <a:noFill/>
            <a:miter lim="800000"/>
            <a:headEnd/>
            <a:tailEnd/>
          </a:ln>
        </p:spPr>
      </p:pic>
      <p:sp>
        <p:nvSpPr>
          <p:cNvPr id="32771" name="Cím 1"/>
          <p:cNvSpPr>
            <a:spLocks noGrp="1"/>
          </p:cNvSpPr>
          <p:nvPr>
            <p:ph type="title"/>
          </p:nvPr>
        </p:nvSpPr>
        <p:spPr>
          <a:xfrm>
            <a:off x="250825" y="260350"/>
            <a:ext cx="7772400" cy="762000"/>
          </a:xfrm>
        </p:spPr>
        <p:txBody>
          <a:bodyPr/>
          <a:lstStyle/>
          <a:p>
            <a:pPr algn="l"/>
            <a:r>
              <a:rPr lang="hu-HU" sz="2600" smtClean="0">
                <a:solidFill>
                  <a:srgbClr val="990033"/>
                </a:solidFill>
                <a:latin typeface="HelveticaNeue" pitchFamily="34" charset="-18"/>
                <a:cs typeface="Arial" charset="0"/>
              </a:rPr>
              <a:t>Mit kell tudni a részleges díjmentesítésről? </a:t>
            </a:r>
            <a:endParaRPr lang="hu-HU" sz="2600" smtClean="0"/>
          </a:p>
        </p:txBody>
      </p:sp>
      <p:sp>
        <p:nvSpPr>
          <p:cNvPr id="3" name="Tartalom helye 2"/>
          <p:cNvSpPr>
            <a:spLocks noGrp="1"/>
          </p:cNvSpPr>
          <p:nvPr>
            <p:ph idx="1"/>
          </p:nvPr>
        </p:nvSpPr>
        <p:spPr>
          <a:xfrm>
            <a:off x="338138" y="1235075"/>
            <a:ext cx="7772400" cy="4103688"/>
          </a:xfrm>
        </p:spPr>
        <p:txBody>
          <a:bodyPr/>
          <a:lstStyle/>
          <a:p>
            <a:pPr marL="0" indent="0">
              <a:buFontTx/>
              <a:buNone/>
              <a:defRPr/>
            </a:pPr>
            <a:r>
              <a:rPr lang="hu-HU" sz="1800" b="1" dirty="0" smtClean="0">
                <a:latin typeface="HelveticaNeue"/>
              </a:rPr>
              <a:t> …. azaz a díjcsökkentésről ?</a:t>
            </a:r>
            <a:endParaRPr lang="hu-HU" sz="1800" dirty="0">
              <a:latin typeface="HelveticaNeue"/>
            </a:endParaRPr>
          </a:p>
          <a:p>
            <a:pPr marL="0" indent="0">
              <a:buFontTx/>
              <a:buNone/>
              <a:defRPr/>
            </a:pPr>
            <a:r>
              <a:rPr lang="hu-HU" sz="1600" dirty="0" smtClean="0">
                <a:latin typeface="HelveticaNeue"/>
              </a:rPr>
              <a:t>	egy </a:t>
            </a:r>
            <a:r>
              <a:rPr lang="hu-HU" sz="1600" dirty="0">
                <a:latin typeface="HelveticaNeue"/>
              </a:rPr>
              <a:t>új</a:t>
            </a:r>
            <a:r>
              <a:rPr lang="hu-HU" sz="1600" b="1" dirty="0">
                <a:latin typeface="HelveticaNeue"/>
              </a:rPr>
              <a:t>, alacsonyabb biztosítási összegű </a:t>
            </a:r>
            <a:r>
              <a:rPr lang="hu-HU" sz="1600" dirty="0">
                <a:latin typeface="HelveticaNeue"/>
              </a:rPr>
              <a:t>– egy díjköteles és egy </a:t>
            </a:r>
            <a:r>
              <a:rPr lang="hu-HU" sz="1600" dirty="0" smtClean="0">
                <a:latin typeface="HelveticaNeue"/>
              </a:rPr>
              <a:t>	díjmentes részből </a:t>
            </a:r>
            <a:r>
              <a:rPr lang="hu-HU" sz="1600" dirty="0">
                <a:latin typeface="HelveticaNeue"/>
              </a:rPr>
              <a:t>álló – biztosítás keletkezik. </a:t>
            </a:r>
            <a:endParaRPr lang="hu-HU" sz="1600" dirty="0" smtClean="0">
              <a:latin typeface="HelveticaNeue"/>
            </a:endParaRPr>
          </a:p>
          <a:p>
            <a:pPr marL="0" indent="0">
              <a:buFontTx/>
              <a:buNone/>
              <a:defRPr/>
            </a:pPr>
            <a:endParaRPr lang="hu-HU" sz="1600" dirty="0">
              <a:latin typeface="HelveticaNeue"/>
            </a:endParaRPr>
          </a:p>
          <a:p>
            <a:pPr marL="0" indent="0">
              <a:buFontTx/>
              <a:buNone/>
              <a:defRPr/>
            </a:pPr>
            <a:r>
              <a:rPr lang="hu-HU" sz="1600" dirty="0" smtClean="0">
                <a:latin typeface="HelveticaNeue"/>
              </a:rPr>
              <a:t>Részleges </a:t>
            </a:r>
            <a:r>
              <a:rPr lang="hu-HU" sz="1600" dirty="0">
                <a:latin typeface="HelveticaNeue"/>
              </a:rPr>
              <a:t>díjmentesítésre </a:t>
            </a:r>
            <a:r>
              <a:rPr lang="hu-HU" sz="1600" b="1" u="sng" dirty="0">
                <a:latin typeface="HelveticaNeue"/>
              </a:rPr>
              <a:t>csak az </a:t>
            </a:r>
            <a:r>
              <a:rPr lang="hu-HU" sz="1600" b="1" u="sng" dirty="0" smtClean="0">
                <a:latin typeface="HelveticaNeue"/>
              </a:rPr>
              <a:t>alábbi </a:t>
            </a:r>
            <a:r>
              <a:rPr lang="hu-HU" sz="1600" b="1" u="sng" dirty="0">
                <a:latin typeface="HelveticaNeue"/>
              </a:rPr>
              <a:t>feltételek együttes </a:t>
            </a:r>
            <a:r>
              <a:rPr lang="hu-HU" sz="1600" b="1" u="sng" dirty="0" smtClean="0">
                <a:latin typeface="HelveticaNeue"/>
              </a:rPr>
              <a:t>fennállása </a:t>
            </a:r>
            <a:r>
              <a:rPr lang="hu-HU" sz="1600" b="1" u="sng" dirty="0">
                <a:latin typeface="HelveticaNeue"/>
              </a:rPr>
              <a:t>esetén van lehetőség: </a:t>
            </a:r>
          </a:p>
          <a:p>
            <a:pPr>
              <a:defRPr/>
            </a:pPr>
            <a:r>
              <a:rPr lang="hu-HU" sz="1600" dirty="0" smtClean="0">
                <a:latin typeface="HelveticaNeue"/>
              </a:rPr>
              <a:t>eltelt </a:t>
            </a:r>
            <a:r>
              <a:rPr lang="hu-HU" sz="1600" dirty="0">
                <a:latin typeface="HelveticaNeue"/>
              </a:rPr>
              <a:t>a biztosítási szerződés díjfizetési </a:t>
            </a:r>
            <a:r>
              <a:rPr lang="hu-HU" sz="1600" b="1" dirty="0">
                <a:latin typeface="HelveticaNeue"/>
              </a:rPr>
              <a:t>tartamának egytizede, de legalább két rendszeres díjjal</a:t>
            </a:r>
            <a:r>
              <a:rPr lang="hu-HU" sz="1600" dirty="0">
                <a:latin typeface="HelveticaNeue"/>
              </a:rPr>
              <a:t> rendezett biztosítási év, és </a:t>
            </a:r>
          </a:p>
          <a:p>
            <a:pPr>
              <a:defRPr/>
            </a:pPr>
            <a:r>
              <a:rPr lang="hu-HU" sz="1600" dirty="0" smtClean="0">
                <a:latin typeface="HelveticaNeue"/>
              </a:rPr>
              <a:t>a </a:t>
            </a:r>
            <a:r>
              <a:rPr lang="hu-HU" sz="1600" dirty="0">
                <a:latin typeface="HelveticaNeue"/>
              </a:rPr>
              <a:t>biztosítás rendszeres </a:t>
            </a:r>
            <a:r>
              <a:rPr lang="hu-HU" sz="1600" b="1" dirty="0">
                <a:latin typeface="HelveticaNeue"/>
              </a:rPr>
              <a:t>díja nem csökkenhet a szerződéskötéskor választott éves rendszeres díj alá </a:t>
            </a:r>
          </a:p>
        </p:txBody>
      </p:sp>
      <p:pic>
        <p:nvPicPr>
          <p:cNvPr id="32773" name="Picture 38" descr="ANd9GcRnug82PMfr8kPujMQ0b03rHzCtu5XRz7VecQhBi2SpwqSrO7Ktvw"/>
          <p:cNvPicPr>
            <a:picLocks noChangeAspect="1" noChangeArrowheads="1"/>
          </p:cNvPicPr>
          <p:nvPr/>
        </p:nvPicPr>
        <p:blipFill>
          <a:blip r:embed="rId3" cstate="print"/>
          <a:srcRect/>
          <a:stretch>
            <a:fillRect/>
          </a:stretch>
        </p:blipFill>
        <p:spPr bwMode="auto">
          <a:xfrm>
            <a:off x="7019925" y="4292600"/>
            <a:ext cx="1692275" cy="1296988"/>
          </a:xfrm>
          <a:prstGeom prst="rect">
            <a:avLst/>
          </a:prstGeom>
          <a:noFill/>
          <a:ln w="9525">
            <a:noFill/>
            <a:miter lim="800000"/>
            <a:headEnd/>
            <a:tailEnd/>
          </a:ln>
        </p:spPr>
      </p:pic>
      <p:sp>
        <p:nvSpPr>
          <p:cNvPr id="32774" name="Jobbra nyíl 5"/>
          <p:cNvSpPr>
            <a:spLocks noChangeArrowheads="1"/>
          </p:cNvSpPr>
          <p:nvPr/>
        </p:nvSpPr>
        <p:spPr bwMode="auto">
          <a:xfrm>
            <a:off x="5148263" y="4657725"/>
            <a:ext cx="2228850" cy="398463"/>
          </a:xfrm>
          <a:prstGeom prst="rightArrow">
            <a:avLst>
              <a:gd name="adj1" fmla="val 30370"/>
              <a:gd name="adj2" fmla="val 79580"/>
            </a:avLst>
          </a:prstGeom>
          <a:solidFill>
            <a:srgbClr val="800000"/>
          </a:solidFill>
          <a:ln w="12700" algn="ctr">
            <a:solidFill>
              <a:srgbClr val="800000"/>
            </a:solidFill>
            <a:round/>
            <a:headEnd/>
            <a:tailEnd/>
          </a:ln>
        </p:spPr>
        <p:txBody>
          <a:bodyPr wrap="none" lIns="90488" tIns="44450" rIns="90488" bIns="44450" anchor="ctr"/>
          <a:lstStyle/>
          <a:p>
            <a:endParaRPr lang="hu-HU"/>
          </a:p>
        </p:txBody>
      </p:sp>
      <p:sp>
        <p:nvSpPr>
          <p:cNvPr id="7" name="Szorzás 6"/>
          <p:cNvSpPr/>
          <p:nvPr/>
        </p:nvSpPr>
        <p:spPr bwMode="auto">
          <a:xfrm>
            <a:off x="3575050" y="4149725"/>
            <a:ext cx="1728788" cy="1803400"/>
          </a:xfrm>
          <a:prstGeom prst="mathMultiply">
            <a:avLst>
              <a:gd name="adj1" fmla="val 5380"/>
            </a:avLst>
          </a:prstGeom>
          <a:solidFill>
            <a:srgbClr val="800000"/>
          </a:solidFill>
          <a:ln w="12700" cap="flat" cmpd="sng" algn="ctr">
            <a:solidFill>
              <a:srgbClr val="800000"/>
            </a:solidFill>
            <a:prstDash val="solid"/>
            <a:round/>
            <a:headEnd type="none" w="med" len="med"/>
            <a:tailEnd type="none" w="med" len="med"/>
          </a:ln>
          <a:effectLst/>
          <a:extLst/>
        </p:spPr>
        <p:txBody>
          <a:bodyPr wrap="none" lIns="90488" tIns="44450" rIns="90488" bIns="44450" anchor="ctr"/>
          <a:lstStyle/>
          <a:p>
            <a:pPr>
              <a:defRPr/>
            </a:pPr>
            <a:endParaRPr lang="hu-HU"/>
          </a:p>
        </p:txBody>
      </p:sp>
      <p:sp>
        <p:nvSpPr>
          <p:cNvPr id="8" name="Téglalap 7"/>
          <p:cNvSpPr>
            <a:spLocks noChangeArrowheads="1"/>
          </p:cNvSpPr>
          <p:nvPr/>
        </p:nvSpPr>
        <p:spPr bwMode="auto">
          <a:xfrm>
            <a:off x="406400" y="5802313"/>
            <a:ext cx="8066088" cy="338137"/>
          </a:xfrm>
          <a:prstGeom prst="rect">
            <a:avLst/>
          </a:prstGeom>
          <a:noFill/>
          <a:ln w="9525">
            <a:noFill/>
            <a:miter lim="800000"/>
            <a:headEnd/>
            <a:tailEnd/>
          </a:ln>
        </p:spPr>
        <p:txBody>
          <a:bodyPr>
            <a:spAutoFit/>
          </a:bodyPr>
          <a:lstStyle/>
          <a:p>
            <a:r>
              <a:rPr lang="hu-HU" sz="1600" b="1" dirty="0">
                <a:latin typeface="HelveticaNeue" pitchFamily="34" charset="-18"/>
              </a:rPr>
              <a:t>Amennyiben már történt részkifizetés, nem lehet részlegesen díjmentesíteni</a:t>
            </a:r>
            <a:r>
              <a:rPr lang="hu-HU" sz="1600" b="1" dirty="0" smtClean="0">
                <a:latin typeface="HelveticaNeue" pitchFamily="34" charset="-18"/>
              </a:rPr>
              <a:t>!</a:t>
            </a:r>
            <a:r>
              <a:rPr lang="hu-HU" sz="1600" dirty="0" smtClean="0">
                <a:latin typeface="HelveticaNeue" pitchFamily="34" charset="-18"/>
              </a:rPr>
              <a:t> </a:t>
            </a:r>
            <a:endParaRPr lang="hu-HU" sz="1600" dirty="0">
              <a:latin typeface="HelveticaNeue" pitchFamily="34" charset="-1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a:xfrm>
            <a:off x="468313" y="476250"/>
            <a:ext cx="5832475" cy="762000"/>
          </a:xfrm>
        </p:spPr>
        <p:txBody>
          <a:bodyPr/>
          <a:lstStyle/>
          <a:p>
            <a:pPr>
              <a:tabLst>
                <a:tab pos="174625" algn="l"/>
              </a:tabLst>
            </a:pPr>
            <a:r>
              <a:rPr lang="hu-HU" sz="2800" dirty="0" smtClean="0">
                <a:latin typeface="HelveticaNeue" pitchFamily="34" charset="-18"/>
              </a:rPr>
              <a:t>A </a:t>
            </a:r>
            <a:r>
              <a:rPr lang="hu-HU" sz="2800" dirty="0" smtClean="0">
                <a:latin typeface="HelveticaNeue" pitchFamily="34" charset="-18"/>
              </a:rPr>
              <a:t>jutalék visszaírása</a:t>
            </a:r>
          </a:p>
        </p:txBody>
      </p:sp>
      <p:sp>
        <p:nvSpPr>
          <p:cNvPr id="35843" name="Tartalom helye 2"/>
          <p:cNvSpPr>
            <a:spLocks noGrp="1"/>
          </p:cNvSpPr>
          <p:nvPr>
            <p:ph idx="1"/>
          </p:nvPr>
        </p:nvSpPr>
        <p:spPr>
          <a:xfrm>
            <a:off x="323850" y="1341438"/>
            <a:ext cx="8424863" cy="1655762"/>
          </a:xfrm>
          <a:ln>
            <a:solidFill>
              <a:schemeClr val="tx1"/>
            </a:solidFill>
          </a:ln>
        </p:spPr>
        <p:txBody>
          <a:bodyPr/>
          <a:lstStyle/>
          <a:p>
            <a:r>
              <a:rPr lang="hu-HU" smtClean="0"/>
              <a:t>szerződés 25 hónapon belüli felmondása esetén </a:t>
            </a:r>
            <a:br>
              <a:rPr lang="hu-HU" smtClean="0"/>
            </a:br>
            <a:r>
              <a:rPr lang="hu-HU" smtClean="0"/>
              <a:t>-   0 – 13. hónap között: a jutalék 100%-a</a:t>
            </a:r>
            <a:br>
              <a:rPr lang="hu-HU" smtClean="0"/>
            </a:br>
            <a:r>
              <a:rPr lang="hu-HU" smtClean="0"/>
              <a:t>- 14 – 25. hónap között: a jutalék   50%-a</a:t>
            </a:r>
          </a:p>
        </p:txBody>
      </p:sp>
      <p:sp>
        <p:nvSpPr>
          <p:cNvPr id="35844" name="Szövegdoboz 3"/>
          <p:cNvSpPr txBox="1">
            <a:spLocks noChangeArrowheads="1"/>
          </p:cNvSpPr>
          <p:nvPr/>
        </p:nvSpPr>
        <p:spPr bwMode="auto">
          <a:xfrm>
            <a:off x="323850" y="3141663"/>
            <a:ext cx="8424863" cy="3046412"/>
          </a:xfrm>
          <a:prstGeom prst="rect">
            <a:avLst/>
          </a:prstGeom>
          <a:noFill/>
          <a:ln w="12700">
            <a:solidFill>
              <a:schemeClr val="tx1"/>
            </a:solidFill>
            <a:miter lim="800000"/>
            <a:headEnd/>
            <a:tailEnd/>
          </a:ln>
        </p:spPr>
        <p:txBody>
          <a:bodyPr>
            <a:spAutoFit/>
          </a:bodyPr>
          <a:lstStyle/>
          <a:p>
            <a:pPr marL="457200" indent="-457200">
              <a:buFont typeface="Arial" charset="0"/>
              <a:buChar char="•"/>
            </a:pPr>
            <a:r>
              <a:rPr lang="hu-HU" sz="3200"/>
              <a:t>Amennyiben a biztosított halála a biztosító kockázatviselésének első 2 évében a </a:t>
            </a:r>
            <a:r>
              <a:rPr lang="hu-HU" sz="3200" u="sng"/>
              <a:t>szerződéskötést megelőzően már meglévő (diagnosztizált, kezelt) betegség </a:t>
            </a:r>
            <a:r>
              <a:rPr lang="hu-HU" sz="3200"/>
              <a:t>következménye, abban az esetben is a fentiek szerinti jutalék visszaírás kerül alkalmazásra</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a:xfrm>
            <a:off x="179388" y="363538"/>
            <a:ext cx="3525837" cy="762000"/>
          </a:xfrm>
        </p:spPr>
        <p:txBody>
          <a:bodyPr/>
          <a:lstStyle/>
          <a:p>
            <a:r>
              <a:rPr lang="hu-HU" smtClean="0"/>
              <a:t>Konkurencia</a:t>
            </a:r>
          </a:p>
        </p:txBody>
      </p:sp>
      <p:sp>
        <p:nvSpPr>
          <p:cNvPr id="36867" name="Tartalom helye 2"/>
          <p:cNvSpPr>
            <a:spLocks noGrp="1"/>
          </p:cNvSpPr>
          <p:nvPr>
            <p:ph idx="1"/>
          </p:nvPr>
        </p:nvSpPr>
        <p:spPr>
          <a:xfrm>
            <a:off x="684213" y="1268413"/>
            <a:ext cx="7989887" cy="5040312"/>
          </a:xfrm>
        </p:spPr>
        <p:txBody>
          <a:bodyPr/>
          <a:lstStyle/>
          <a:p>
            <a:r>
              <a:rPr lang="hu-HU" sz="2200" smtClean="0"/>
              <a:t>CIG (élethosszig tartó, szolgáltatásfinanszírozó ) – nincs várakozási idő, de 1 éven belül csak baleseti halálra fizet</a:t>
            </a:r>
          </a:p>
          <a:p>
            <a:r>
              <a:rPr lang="hu-HU" sz="2200" smtClean="0"/>
              <a:t>Aegon (élethosszig tartó) – nincs várakozási idő, de 3 éven belül csak baleseti halálra fizet </a:t>
            </a:r>
            <a:br>
              <a:rPr lang="hu-HU" sz="2200" smtClean="0"/>
            </a:br>
            <a:r>
              <a:rPr lang="hu-HU" sz="2200" smtClean="0"/>
              <a:t>(egyéb halál esetén befizetett díj 50%-a)</a:t>
            </a:r>
          </a:p>
          <a:p>
            <a:r>
              <a:rPr lang="hu-HU" sz="2200" smtClean="0"/>
              <a:t>Groupama (élethosszig tartó) – nincs várakozási idő, de két éven belül csak baleseti halálra szolgáltat (egyéb halál esetén befizetett díj 50%-a)</a:t>
            </a:r>
          </a:p>
          <a:p>
            <a:r>
              <a:rPr lang="hu-HU" sz="2200" smtClean="0"/>
              <a:t>Signal (tartamos, kockázati) – 6 hó várakozási idő</a:t>
            </a:r>
            <a:br>
              <a:rPr lang="hu-HU" sz="2200" smtClean="0"/>
            </a:br>
            <a:r>
              <a:rPr lang="hu-HU" sz="2200" smtClean="0"/>
              <a:t>(egyéb halál esetén befizetett díj vissza)</a:t>
            </a:r>
          </a:p>
          <a:p>
            <a:r>
              <a:rPr lang="hu-HU" sz="2200" smtClean="0"/>
              <a:t>4lifedirect biztosításközvetítő Kft. / RED SANDS - Gibraltár (élethosszig tartó, 18 évtől köthető) – 2 éven belül csak baleseti halálra szolgáltat</a:t>
            </a:r>
          </a:p>
          <a:p>
            <a:endParaRPr lang="hu-HU" sz="2200"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p:cNvSpPr>
            <a:spLocks noGrp="1"/>
          </p:cNvSpPr>
          <p:nvPr>
            <p:ph type="title"/>
          </p:nvPr>
        </p:nvSpPr>
        <p:spPr>
          <a:xfrm>
            <a:off x="684213" y="188913"/>
            <a:ext cx="6191250" cy="936625"/>
          </a:xfrm>
        </p:spPr>
        <p:txBody>
          <a:bodyPr/>
          <a:lstStyle/>
          <a:p>
            <a:r>
              <a:rPr lang="hu-HU" sz="2800" smtClean="0">
                <a:latin typeface="HelveticaNeue" pitchFamily="34" charset="-18"/>
              </a:rPr>
              <a:t>Hogyan értékesíthető a termék? </a:t>
            </a:r>
            <a:br>
              <a:rPr lang="hu-HU" sz="2800" smtClean="0">
                <a:latin typeface="HelveticaNeue" pitchFamily="34" charset="-18"/>
              </a:rPr>
            </a:br>
            <a:r>
              <a:rPr lang="hu-HU" sz="2800" smtClean="0">
                <a:latin typeface="HelveticaNeue" pitchFamily="34" charset="-18"/>
              </a:rPr>
              <a:t>Genius offline tarifáló</a:t>
            </a:r>
            <a:endParaRPr lang="hu-HU" sz="2800" smtClean="0"/>
          </a:p>
        </p:txBody>
      </p:sp>
      <p:pic>
        <p:nvPicPr>
          <p:cNvPr id="37891" name="Kép 4"/>
          <p:cNvPicPr>
            <a:picLocks noChangeAspect="1" noChangeArrowheads="1"/>
          </p:cNvPicPr>
          <p:nvPr/>
        </p:nvPicPr>
        <p:blipFill>
          <a:blip r:embed="rId2" cstate="print"/>
          <a:srcRect l="9752" t="41942" r="13222" b="16116"/>
          <a:stretch>
            <a:fillRect/>
          </a:stretch>
        </p:blipFill>
        <p:spPr bwMode="auto">
          <a:xfrm>
            <a:off x="611188" y="1196975"/>
            <a:ext cx="7200900" cy="2592388"/>
          </a:xfrm>
          <a:prstGeom prst="rect">
            <a:avLst/>
          </a:prstGeom>
          <a:noFill/>
          <a:ln w="9525">
            <a:noFill/>
            <a:miter lim="800000"/>
            <a:headEnd/>
            <a:tailEnd/>
          </a:ln>
        </p:spPr>
      </p:pic>
      <p:pic>
        <p:nvPicPr>
          <p:cNvPr id="37892" name="Kép 5"/>
          <p:cNvPicPr>
            <a:picLocks noChangeAspect="1" noChangeArrowheads="1"/>
          </p:cNvPicPr>
          <p:nvPr/>
        </p:nvPicPr>
        <p:blipFill>
          <a:blip r:embed="rId3" cstate="print"/>
          <a:srcRect l="11073" t="33884" r="9584" b="27892"/>
          <a:stretch>
            <a:fillRect/>
          </a:stretch>
        </p:blipFill>
        <p:spPr bwMode="auto">
          <a:xfrm>
            <a:off x="611188" y="3860800"/>
            <a:ext cx="7200900" cy="2520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p:cNvSpPr>
            <a:spLocks noGrp="1"/>
          </p:cNvSpPr>
          <p:nvPr>
            <p:ph type="title"/>
          </p:nvPr>
        </p:nvSpPr>
        <p:spPr>
          <a:xfrm>
            <a:off x="684213" y="188913"/>
            <a:ext cx="6191250" cy="936625"/>
          </a:xfrm>
        </p:spPr>
        <p:txBody>
          <a:bodyPr/>
          <a:lstStyle/>
          <a:p>
            <a:r>
              <a:rPr lang="hu-HU" sz="2800" smtClean="0">
                <a:latin typeface="HelveticaNeue" pitchFamily="34" charset="-18"/>
              </a:rPr>
              <a:t>Hogyan értékesíthető a termék? </a:t>
            </a:r>
            <a:br>
              <a:rPr lang="hu-HU" sz="2800" smtClean="0">
                <a:latin typeface="HelveticaNeue" pitchFamily="34" charset="-18"/>
              </a:rPr>
            </a:br>
            <a:r>
              <a:rPr lang="hu-HU" sz="2800" smtClean="0">
                <a:latin typeface="HelveticaNeue" pitchFamily="34" charset="-18"/>
              </a:rPr>
              <a:t>Genius offline tarifáló</a:t>
            </a:r>
            <a:endParaRPr lang="hu-HU" sz="2800" smtClean="0"/>
          </a:p>
        </p:txBody>
      </p:sp>
      <p:pic>
        <p:nvPicPr>
          <p:cNvPr id="38915" name="Kép 4"/>
          <p:cNvPicPr>
            <a:picLocks noChangeAspect="1" noChangeArrowheads="1"/>
          </p:cNvPicPr>
          <p:nvPr/>
        </p:nvPicPr>
        <p:blipFill>
          <a:blip r:embed="rId2" cstate="print"/>
          <a:srcRect l="10910" t="34917" r="9418" b="26447"/>
          <a:stretch>
            <a:fillRect/>
          </a:stretch>
        </p:blipFill>
        <p:spPr bwMode="auto">
          <a:xfrm>
            <a:off x="539750" y="1196975"/>
            <a:ext cx="7416800" cy="2447925"/>
          </a:xfrm>
          <a:prstGeom prst="rect">
            <a:avLst/>
          </a:prstGeom>
          <a:noFill/>
          <a:ln w="9525">
            <a:noFill/>
            <a:miter lim="800000"/>
            <a:headEnd/>
            <a:tailEnd/>
          </a:ln>
        </p:spPr>
      </p:pic>
      <p:pic>
        <p:nvPicPr>
          <p:cNvPr id="38916" name="Kép 5"/>
          <p:cNvPicPr>
            <a:picLocks noChangeAspect="1" noChangeArrowheads="1"/>
          </p:cNvPicPr>
          <p:nvPr/>
        </p:nvPicPr>
        <p:blipFill>
          <a:blip r:embed="rId3" cstate="print"/>
          <a:srcRect l="11075" t="34299" r="10080" b="48553"/>
          <a:stretch>
            <a:fillRect/>
          </a:stretch>
        </p:blipFill>
        <p:spPr bwMode="auto">
          <a:xfrm>
            <a:off x="539750" y="4149725"/>
            <a:ext cx="7416800" cy="1511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healthyweight4kirklees.nhs.uk/UserFiles/Image/Start.JPG"/>
          <p:cNvPicPr>
            <a:picLocks noChangeArrowheads="1"/>
          </p:cNvPicPr>
          <p:nvPr/>
        </p:nvPicPr>
        <p:blipFill>
          <a:blip r:embed="rId3" cstate="print"/>
          <a:srcRect/>
          <a:stretch>
            <a:fillRect/>
          </a:stretch>
        </p:blipFill>
        <p:spPr bwMode="auto">
          <a:xfrm>
            <a:off x="3348038" y="3068638"/>
            <a:ext cx="5173662" cy="3206750"/>
          </a:xfrm>
          <a:prstGeom prst="rect">
            <a:avLst/>
          </a:prstGeom>
          <a:noFill/>
          <a:ln w="9525">
            <a:noFill/>
            <a:miter lim="800000"/>
            <a:headEnd/>
            <a:tailEnd/>
          </a:ln>
        </p:spPr>
      </p:pic>
      <p:sp>
        <p:nvSpPr>
          <p:cNvPr id="3" name="Tartalom helye 2"/>
          <p:cNvSpPr>
            <a:spLocks noGrp="1"/>
          </p:cNvSpPr>
          <p:nvPr>
            <p:ph idx="1"/>
          </p:nvPr>
        </p:nvSpPr>
        <p:spPr>
          <a:xfrm>
            <a:off x="323850" y="1844675"/>
            <a:ext cx="7772400" cy="1296988"/>
          </a:xfrm>
        </p:spPr>
        <p:txBody>
          <a:bodyPr/>
          <a:lstStyle/>
          <a:p>
            <a:pPr marL="0" indent="0">
              <a:buFontTx/>
              <a:buNone/>
              <a:defRPr/>
            </a:pPr>
            <a:r>
              <a:rPr lang="hu-HU" sz="2800" b="1" dirty="0">
                <a:latin typeface="HelveticaNeue"/>
              </a:rPr>
              <a:t>P</a:t>
            </a:r>
            <a:r>
              <a:rPr lang="hu-HU" sz="2800" b="1" dirty="0" smtClean="0">
                <a:latin typeface="HelveticaNeue"/>
              </a:rPr>
              <a:t>iaci </a:t>
            </a:r>
            <a:r>
              <a:rPr lang="hu-HU" sz="2800" b="1" dirty="0">
                <a:latin typeface="HelveticaNeue"/>
              </a:rPr>
              <a:t>bevezetés:</a:t>
            </a:r>
            <a:r>
              <a:rPr lang="hu-HU" sz="2800" dirty="0">
                <a:latin typeface="HelveticaNeue"/>
              </a:rPr>
              <a:t> </a:t>
            </a:r>
          </a:p>
          <a:p>
            <a:pPr>
              <a:buNone/>
              <a:defRPr/>
            </a:pPr>
            <a:endParaRPr lang="hu-HU" sz="2800" dirty="0" smtClean="0">
              <a:latin typeface="HelveticaNeue"/>
            </a:endParaRPr>
          </a:p>
          <a:p>
            <a:pPr>
              <a:buNone/>
              <a:defRPr/>
            </a:pPr>
            <a:r>
              <a:rPr lang="hu-HU" sz="2800" dirty="0" smtClean="0">
                <a:latin typeface="HelveticaNeue"/>
              </a:rPr>
              <a:t>2014.01.17-től </a:t>
            </a:r>
            <a:r>
              <a:rPr lang="hu-HU" sz="2800" dirty="0">
                <a:latin typeface="HelveticaNeue"/>
              </a:rPr>
              <a:t>(januári zárástól</a:t>
            </a:r>
            <a:r>
              <a:rPr lang="hu-HU" sz="2800" dirty="0" smtClean="0">
                <a:latin typeface="HelveticaNeue"/>
              </a:rPr>
              <a:t>)</a:t>
            </a:r>
          </a:p>
          <a:p>
            <a:pPr marL="0" indent="0">
              <a:buFontTx/>
              <a:buNone/>
              <a:defRPr/>
            </a:pPr>
            <a:endParaRPr lang="hu-HU" sz="2800" dirty="0">
              <a:latin typeface="HelveticaNeue"/>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1043608" y="2276872"/>
            <a:ext cx="7560840" cy="2585323"/>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hu-HU" sz="5400" b="1" dirty="0">
                <a:ln w="11430"/>
                <a:solidFill>
                  <a:srgbClr val="990000"/>
                </a:solidFill>
                <a:effectLst>
                  <a:outerShdw blurRad="80000" dist="40000" dir="5040000" algn="tl">
                    <a:srgbClr val="000000">
                      <a:alpha val="30000"/>
                    </a:srgbClr>
                  </a:outerShdw>
                </a:effectLst>
              </a:rPr>
              <a:t>Jó munkát,                   sok elégedett, boldog és hosszú életű </a:t>
            </a:r>
            <a:r>
              <a:rPr lang="hu-HU" sz="5400" b="1" dirty="0" smtClean="0">
                <a:ln w="11430"/>
                <a:solidFill>
                  <a:srgbClr val="990000"/>
                </a:solidFill>
                <a:effectLst>
                  <a:outerShdw blurRad="80000" dist="40000" dir="5040000" algn="tl">
                    <a:srgbClr val="000000">
                      <a:alpha val="30000"/>
                    </a:srgbClr>
                  </a:outerShdw>
                </a:effectLst>
              </a:rPr>
              <a:t>ügyfelet!</a:t>
            </a:r>
            <a:endParaRPr lang="hu-HU" sz="5400" b="1" dirty="0">
              <a:ln w="11430"/>
              <a:solidFill>
                <a:srgbClr val="990000"/>
              </a:solidFill>
              <a:effectLst>
                <a:outerShdw blurRad="80000" dist="40000" dir="5040000" algn="tl">
                  <a:srgbClr val="000000">
                    <a:alpha val="30000"/>
                  </a:srgbClr>
                </a:outerShdw>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8313" y="2565400"/>
            <a:ext cx="7991475" cy="719138"/>
          </a:xfrm>
        </p:spPr>
        <p:txBody>
          <a:bodyPr/>
          <a:lstStyle/>
          <a:p>
            <a:pPr marL="0" indent="0">
              <a:buFontTx/>
              <a:buNone/>
            </a:pPr>
            <a:r>
              <a:rPr lang="hu-HU" sz="2000" b="1" u="sng" smtClean="0"/>
              <a:t>Urnás temetés</a:t>
            </a:r>
            <a:br>
              <a:rPr lang="hu-HU" sz="2000" b="1" u="sng" smtClean="0"/>
            </a:br>
            <a:r>
              <a:rPr lang="hu-HU" sz="1600" smtClean="0"/>
              <a:t>	Fizetendő végösszeg: </a:t>
            </a:r>
            <a:r>
              <a:rPr lang="hu-HU" sz="1600" b="1" smtClean="0"/>
              <a:t>210 000 Ft</a:t>
            </a:r>
          </a:p>
        </p:txBody>
      </p:sp>
      <p:sp>
        <p:nvSpPr>
          <p:cNvPr id="8195" name="Cím 1"/>
          <p:cNvSpPr>
            <a:spLocks noGrp="1"/>
          </p:cNvSpPr>
          <p:nvPr>
            <p:ph type="title"/>
          </p:nvPr>
        </p:nvSpPr>
        <p:spPr>
          <a:xfrm>
            <a:off x="539750" y="333375"/>
            <a:ext cx="6624638" cy="762000"/>
          </a:xfrm>
        </p:spPr>
        <p:txBody>
          <a:bodyPr/>
          <a:lstStyle/>
          <a:p>
            <a:pPr algn="l"/>
            <a:r>
              <a:rPr lang="hu-HU" sz="3200" smtClean="0">
                <a:latin typeface="HelveticaNeue" pitchFamily="34" charset="-18"/>
              </a:rPr>
              <a:t>Mibe kerül ma egy temetés ?    </a:t>
            </a:r>
          </a:p>
        </p:txBody>
      </p:sp>
      <p:sp>
        <p:nvSpPr>
          <p:cNvPr id="7" name="Szövegdoboz 6"/>
          <p:cNvSpPr txBox="1">
            <a:spLocks noChangeArrowheads="1"/>
          </p:cNvSpPr>
          <p:nvPr/>
        </p:nvSpPr>
        <p:spPr bwMode="auto">
          <a:xfrm>
            <a:off x="473075" y="3213100"/>
            <a:ext cx="7345363" cy="708025"/>
          </a:xfrm>
          <a:prstGeom prst="rect">
            <a:avLst/>
          </a:prstGeom>
          <a:noFill/>
          <a:ln w="9525">
            <a:noFill/>
            <a:miter lim="800000"/>
            <a:headEnd/>
            <a:tailEnd/>
          </a:ln>
        </p:spPr>
        <p:txBody>
          <a:bodyPr>
            <a:spAutoFit/>
          </a:bodyPr>
          <a:lstStyle/>
          <a:p>
            <a:r>
              <a:rPr lang="hu-HU" sz="2000" b="1" u="sng"/>
              <a:t>Koporsós temetés / vidéken – szerényebb</a:t>
            </a:r>
            <a:br>
              <a:rPr lang="hu-HU" sz="2000" b="1" u="sng"/>
            </a:br>
            <a:r>
              <a:rPr lang="hu-HU" sz="2000" b="1"/>
              <a:t>	</a:t>
            </a:r>
            <a:r>
              <a:rPr lang="hu-HU" sz="1600"/>
              <a:t>Fizetendő végösszeg: </a:t>
            </a:r>
            <a:r>
              <a:rPr lang="hu-HU" sz="1600" b="1"/>
              <a:t>250 000 Ft</a:t>
            </a:r>
          </a:p>
        </p:txBody>
      </p:sp>
      <p:sp>
        <p:nvSpPr>
          <p:cNvPr id="8" name="Szövegdoboz 7"/>
          <p:cNvSpPr txBox="1">
            <a:spLocks noChangeArrowheads="1"/>
          </p:cNvSpPr>
          <p:nvPr/>
        </p:nvSpPr>
        <p:spPr bwMode="auto">
          <a:xfrm>
            <a:off x="442913" y="3873500"/>
            <a:ext cx="7632700" cy="708025"/>
          </a:xfrm>
          <a:prstGeom prst="rect">
            <a:avLst/>
          </a:prstGeom>
          <a:noFill/>
          <a:ln w="9525">
            <a:noFill/>
            <a:miter lim="800000"/>
            <a:headEnd/>
            <a:tailEnd/>
          </a:ln>
        </p:spPr>
        <p:txBody>
          <a:bodyPr>
            <a:spAutoFit/>
          </a:bodyPr>
          <a:lstStyle/>
          <a:p>
            <a:r>
              <a:rPr lang="hu-HU" sz="2000" b="1" u="sng"/>
              <a:t>Koporsós temetés / vidéken_minőségi elemek</a:t>
            </a:r>
            <a:br>
              <a:rPr lang="hu-HU" sz="2000" b="1" u="sng"/>
            </a:br>
            <a:r>
              <a:rPr lang="hu-HU" sz="2000" b="1"/>
              <a:t>	</a:t>
            </a:r>
            <a:r>
              <a:rPr lang="hu-HU" sz="1600"/>
              <a:t>Fizetendő végösszeg: </a:t>
            </a:r>
            <a:r>
              <a:rPr lang="hu-HU" sz="1600" b="1"/>
              <a:t>510 000 Ft</a:t>
            </a:r>
          </a:p>
        </p:txBody>
      </p:sp>
      <p:sp>
        <p:nvSpPr>
          <p:cNvPr id="3" name="Szövegdoboz 2"/>
          <p:cNvSpPr txBox="1"/>
          <p:nvPr/>
        </p:nvSpPr>
        <p:spPr>
          <a:xfrm>
            <a:off x="468313" y="5097463"/>
            <a:ext cx="7632700" cy="1139825"/>
          </a:xfrm>
          <a:prstGeom prst="rect">
            <a:avLst/>
          </a:prstGeom>
          <a:noFill/>
        </p:spPr>
        <p:txBody>
          <a:bodyPr>
            <a:spAutoFit/>
          </a:bodyPr>
          <a:lstStyle/>
          <a:p>
            <a:pPr>
              <a:defRPr/>
            </a:pPr>
            <a:r>
              <a:rPr lang="hu-HU" sz="2000" b="1" u="sng" dirty="0"/>
              <a:t>Szociális temetés - 2015. január 1. napjától</a:t>
            </a:r>
            <a:br>
              <a:rPr lang="hu-HU" sz="2000" b="1" u="sng" dirty="0"/>
            </a:br>
            <a:r>
              <a:rPr lang="hu-HU" sz="1600" b="1" i="1" dirty="0">
                <a:latin typeface="+mj-lt"/>
                <a:cs typeface="Arial" charset="0"/>
              </a:rPr>
              <a:t>2013. évi CXXXVIII. Törvény</a:t>
            </a:r>
          </a:p>
          <a:p>
            <a:pPr>
              <a:defRPr/>
            </a:pPr>
            <a:r>
              <a:rPr lang="hu-HU" sz="1600" b="1" dirty="0">
                <a:latin typeface="+mj-lt"/>
                <a:cs typeface="Arial" charset="0"/>
              </a:rPr>
              <a:t>Ha szükséges, az önkormányzat</a:t>
            </a:r>
            <a:r>
              <a:rPr lang="hu-HU" sz="1600" dirty="0">
                <a:latin typeface="+mj-lt"/>
                <a:cs typeface="Arial" charset="0"/>
              </a:rPr>
              <a:t> </a:t>
            </a:r>
            <a:r>
              <a:rPr lang="hu-HU" sz="1600" b="1" dirty="0">
                <a:latin typeface="+mj-lt"/>
                <a:cs typeface="Arial" charset="0"/>
              </a:rPr>
              <a:t>közköltségen</a:t>
            </a:r>
            <a:r>
              <a:rPr lang="hu-HU" sz="1600" dirty="0">
                <a:latin typeface="+mj-lt"/>
                <a:cs typeface="Arial" charset="0"/>
              </a:rPr>
              <a:t> történő temetés keretében gondoskodik az elhunyt eltemettetéséről. (a költségek hagyatéki teherként érvényesíthetők)</a:t>
            </a:r>
            <a:endParaRPr lang="hu-HU" dirty="0"/>
          </a:p>
        </p:txBody>
      </p:sp>
      <p:sp>
        <p:nvSpPr>
          <p:cNvPr id="9" name="Tartalom helye 1"/>
          <p:cNvSpPr txBox="1">
            <a:spLocks/>
          </p:cNvSpPr>
          <p:nvPr/>
        </p:nvSpPr>
        <p:spPr bwMode="auto">
          <a:xfrm>
            <a:off x="442913" y="4500563"/>
            <a:ext cx="7991475" cy="755650"/>
          </a:xfrm>
          <a:prstGeom prst="rect">
            <a:avLst/>
          </a:prstGeom>
          <a:noFill/>
          <a:ln w="12700">
            <a:noFill/>
            <a:miter lim="800000"/>
            <a:headEnd/>
            <a:tailEnd/>
          </a:ln>
        </p:spPr>
        <p:txBody>
          <a:bodyPr lIns="90488" tIns="44450" rIns="90488" bIns="44450"/>
          <a:lstStyle/>
          <a:p>
            <a:pPr>
              <a:spcBef>
                <a:spcPct val="20000"/>
              </a:spcBef>
              <a:buSzPct val="100000"/>
            </a:pPr>
            <a:r>
              <a:rPr lang="hu-HU" sz="2000" b="1" u="sng"/>
              <a:t>Urna hazavitele </a:t>
            </a:r>
            <a:endParaRPr lang="hu-HU" sz="2000" b="1"/>
          </a:p>
          <a:p>
            <a:pPr>
              <a:spcBef>
                <a:spcPct val="20000"/>
              </a:spcBef>
              <a:buSzPct val="100000"/>
            </a:pPr>
            <a:r>
              <a:rPr lang="hu-HU" sz="1600"/>
              <a:t>	Fizetendő végösszeg:   </a:t>
            </a:r>
            <a:r>
              <a:rPr lang="hu-HU" sz="1600" b="1"/>
              <a:t>60 000 Ft</a:t>
            </a:r>
          </a:p>
        </p:txBody>
      </p:sp>
      <p:sp>
        <p:nvSpPr>
          <p:cNvPr id="4" name="Szövegdoboz 3"/>
          <p:cNvSpPr txBox="1"/>
          <p:nvPr/>
        </p:nvSpPr>
        <p:spPr>
          <a:xfrm>
            <a:off x="468313" y="1209675"/>
            <a:ext cx="8135937" cy="1274763"/>
          </a:xfrm>
          <a:prstGeom prst="rect">
            <a:avLst/>
          </a:prstGeom>
          <a:solidFill>
            <a:schemeClr val="bg1"/>
          </a:solidFill>
          <a:ln w="12700">
            <a:solidFill>
              <a:srgbClr val="800000"/>
            </a:solidFill>
          </a:ln>
        </p:spPr>
        <p:txBody>
          <a:bodyPr>
            <a:spAutoFit/>
          </a:bodyPr>
          <a:lstStyle/>
          <a:p>
            <a:pPr algn="ctr">
              <a:spcBef>
                <a:spcPct val="20000"/>
              </a:spcBef>
              <a:buSzPct val="100000"/>
              <a:defRPr/>
            </a:pPr>
            <a:r>
              <a:rPr lang="hu-HU" sz="2400" b="1" dirty="0">
                <a:latin typeface="+mn-lt"/>
              </a:rPr>
              <a:t>Magyarországon átlagosan a havi átlagkereset kétszeresét költik temetésre az emberek (kb. 300 000 Ft)</a:t>
            </a:r>
          </a:p>
          <a:p>
            <a:pPr algn="ctr">
              <a:spcBef>
                <a:spcPct val="20000"/>
              </a:spcBef>
              <a:buSzPct val="100000"/>
              <a:defRPr/>
            </a:pPr>
            <a:r>
              <a:rPr lang="hu-HU" sz="2400" b="1" dirty="0">
                <a:latin typeface="+mn-lt"/>
              </a:rPr>
              <a:t>évente 130 000 temetés történik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nodeType="afterGroup">
                            <p:stCondLst>
                              <p:cond delay="1000"/>
                            </p:stCondLst>
                            <p:childTnLst>
                              <p:par>
                                <p:cTn id="21" presetID="42" presetClass="entr" presetSubtype="0" fill="hold" grpId="1"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7" grpId="1"/>
      <p:bldP spid="8" grpId="0"/>
      <p:bldP spid="3" grpId="0"/>
      <p:bldP spid="9"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nvPr>
        </p:nvSpPr>
        <p:spPr>
          <a:xfrm>
            <a:off x="250825" y="333375"/>
            <a:ext cx="6985000" cy="762000"/>
          </a:xfrm>
        </p:spPr>
        <p:txBody>
          <a:bodyPr/>
          <a:lstStyle/>
          <a:p>
            <a:r>
              <a:rPr lang="hu-HU" sz="2800" smtClean="0">
                <a:latin typeface="HelveticaNeue" pitchFamily="34" charset="-18"/>
              </a:rPr>
              <a:t>Miért nem temetési biztosítás a Nyugalom?</a:t>
            </a:r>
          </a:p>
        </p:txBody>
      </p:sp>
      <p:sp>
        <p:nvSpPr>
          <p:cNvPr id="3" name="Tartalom helye 2"/>
          <p:cNvSpPr>
            <a:spLocks noGrp="1"/>
          </p:cNvSpPr>
          <p:nvPr>
            <p:ph idx="1"/>
          </p:nvPr>
        </p:nvSpPr>
        <p:spPr>
          <a:xfrm>
            <a:off x="685800" y="1484313"/>
            <a:ext cx="7772400" cy="2520950"/>
          </a:xfrm>
        </p:spPr>
        <p:txBody>
          <a:bodyPr/>
          <a:lstStyle/>
          <a:p>
            <a:pPr marL="0" indent="0">
              <a:buFontTx/>
              <a:buNone/>
              <a:defRPr/>
            </a:pPr>
            <a:r>
              <a:rPr lang="hu-HU" sz="2800" dirty="0">
                <a:ea typeface="+mj-ea"/>
                <a:cs typeface="+mj-cs"/>
              </a:rPr>
              <a:t>Mit is jelent </a:t>
            </a:r>
            <a:r>
              <a:rPr lang="hu-HU" sz="2800" dirty="0" smtClean="0">
                <a:ea typeface="+mj-ea"/>
                <a:cs typeface="+mj-cs"/>
              </a:rPr>
              <a:t>a temetési biztosítás a biztosítási törvény </a:t>
            </a:r>
            <a:r>
              <a:rPr lang="hu-HU" sz="2800" dirty="0">
                <a:ea typeface="+mj-ea"/>
                <a:cs typeface="+mj-cs"/>
              </a:rPr>
              <a:t>értelmében</a:t>
            </a:r>
            <a:r>
              <a:rPr lang="hu-HU" sz="2800" dirty="0" smtClean="0">
                <a:ea typeface="+mj-ea"/>
                <a:cs typeface="+mj-cs"/>
              </a:rPr>
              <a:t>?</a:t>
            </a:r>
          </a:p>
          <a:p>
            <a:pPr>
              <a:defRPr/>
            </a:pPr>
            <a:r>
              <a:rPr lang="hu-HU" sz="2800" dirty="0" smtClean="0">
                <a:ea typeface="+mj-ea"/>
                <a:cs typeface="+mj-cs"/>
              </a:rPr>
              <a:t>Nem élet ágba tartozó biztosítás</a:t>
            </a:r>
          </a:p>
          <a:p>
            <a:pPr>
              <a:defRPr/>
            </a:pPr>
            <a:r>
              <a:rPr lang="hu-HU" sz="2800" dirty="0" smtClean="0">
                <a:ea typeface="+mj-ea"/>
                <a:cs typeface="+mj-cs"/>
              </a:rPr>
              <a:t>Szolgáltatása: számla ellenében a temetési költségek kifizetése</a:t>
            </a:r>
          </a:p>
          <a:p>
            <a:pPr>
              <a:defRPr/>
            </a:pPr>
            <a:endParaRPr lang="hu-HU" sz="2800" b="1" dirty="0">
              <a:ea typeface="+mj-ea"/>
              <a:cs typeface="+mj-cs"/>
            </a:endParaRPr>
          </a:p>
        </p:txBody>
      </p:sp>
      <p:sp>
        <p:nvSpPr>
          <p:cNvPr id="6" name="Szövegdoboz 5"/>
          <p:cNvSpPr txBox="1">
            <a:spLocks noChangeArrowheads="1"/>
          </p:cNvSpPr>
          <p:nvPr/>
        </p:nvSpPr>
        <p:spPr bwMode="auto">
          <a:xfrm>
            <a:off x="819150" y="4276725"/>
            <a:ext cx="7488238" cy="1816100"/>
          </a:xfrm>
          <a:prstGeom prst="rect">
            <a:avLst/>
          </a:prstGeom>
          <a:solidFill>
            <a:schemeClr val="bg1"/>
          </a:solidFill>
          <a:ln w="28575">
            <a:solidFill>
              <a:srgbClr val="790015"/>
            </a:solidFill>
            <a:miter lim="800000"/>
            <a:headEnd/>
            <a:tailEnd/>
          </a:ln>
        </p:spPr>
        <p:txBody>
          <a:bodyPr>
            <a:spAutoFit/>
          </a:bodyPr>
          <a:lstStyle/>
          <a:p>
            <a:pPr algn="ctr"/>
            <a:r>
              <a:rPr lang="hu-HU" sz="2800"/>
              <a:t>A </a:t>
            </a:r>
            <a:r>
              <a:rPr lang="hu-HU" sz="2800" b="1"/>
              <a:t>Nyugalom életbiztosítás </a:t>
            </a:r>
            <a:r>
              <a:rPr lang="hu-HU" sz="2800"/>
              <a:t>nem tekinthető</a:t>
            </a:r>
            <a:br>
              <a:rPr lang="hu-HU" sz="2800"/>
            </a:br>
            <a:r>
              <a:rPr lang="hu-HU" sz="2800"/>
              <a:t>temetési biztosításnak!</a:t>
            </a:r>
          </a:p>
          <a:p>
            <a:pPr algn="ctr"/>
            <a:r>
              <a:rPr lang="hu-HU" sz="2800" b="1"/>
              <a:t>Tőkegyűjtő</a:t>
            </a:r>
            <a:r>
              <a:rPr lang="hu-HU" sz="2800"/>
              <a:t> és nyereségtermelő, a szolgáltatása: </a:t>
            </a:r>
            <a:r>
              <a:rPr lang="hu-HU" sz="2800" b="1"/>
              <a:t>biztosítási összeg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260350"/>
            <a:ext cx="6877050" cy="1008063"/>
          </a:xfrm>
        </p:spPr>
        <p:txBody>
          <a:bodyPr lIns="91440" tIns="45720" rIns="91440" bIns="45720" anchor="t"/>
          <a:lstStyle/>
          <a:p>
            <a:pPr algn="l"/>
            <a:r>
              <a:rPr lang="hu-HU" sz="3200" smtClean="0">
                <a:latin typeface="HelveticaNeue" pitchFamily="34" charset="-18"/>
              </a:rPr>
              <a:t>GG16 Nyugalom - életbiztosítás</a:t>
            </a:r>
            <a:endParaRPr lang="de-AT" sz="3200" smtClean="0">
              <a:latin typeface="HelveticaNeue" pitchFamily="34" charset="-18"/>
            </a:endParaRPr>
          </a:p>
        </p:txBody>
      </p:sp>
      <p:sp>
        <p:nvSpPr>
          <p:cNvPr id="10243" name="Rectangle 3"/>
          <p:cNvSpPr>
            <a:spLocks noGrp="1" noChangeArrowheads="1"/>
          </p:cNvSpPr>
          <p:nvPr>
            <p:ph type="body" sz="half" idx="1"/>
          </p:nvPr>
        </p:nvSpPr>
        <p:spPr>
          <a:xfrm>
            <a:off x="684213" y="1125538"/>
            <a:ext cx="7416800" cy="5186362"/>
          </a:xfrm>
        </p:spPr>
        <p:txBody>
          <a:bodyPr lIns="91440" tIns="45720" rIns="91440" bIns="45720"/>
          <a:lstStyle/>
          <a:p>
            <a:pPr>
              <a:buFontTx/>
              <a:buNone/>
            </a:pPr>
            <a:r>
              <a:rPr lang="hu-HU" sz="2400" b="1" dirty="0" smtClean="0">
                <a:solidFill>
                  <a:srgbClr val="790015"/>
                </a:solidFill>
                <a:latin typeface="HelveticaNeue" pitchFamily="34" charset="-18"/>
              </a:rPr>
              <a:t>Jellemzők</a:t>
            </a:r>
            <a:r>
              <a:rPr lang="hu-HU" sz="2400" b="1" dirty="0" smtClean="0">
                <a:solidFill>
                  <a:srgbClr val="790015"/>
                </a:solidFill>
                <a:latin typeface="HelveticaNeue" pitchFamily="34" charset="-18"/>
              </a:rPr>
              <a:t>:</a:t>
            </a:r>
          </a:p>
          <a:p>
            <a:pPr>
              <a:buNone/>
            </a:pPr>
            <a:endParaRPr lang="hu-HU" sz="2000" dirty="0" smtClean="0">
              <a:latin typeface="HelveticaNeue" pitchFamily="34" charset="-18"/>
            </a:endParaRPr>
          </a:p>
          <a:p>
            <a:pPr>
              <a:buClr>
                <a:srgbClr val="790015"/>
              </a:buClr>
            </a:pPr>
            <a:r>
              <a:rPr lang="hu-HU" sz="2000" dirty="0" smtClean="0">
                <a:latin typeface="HelveticaNeue" pitchFamily="34" charset="-18"/>
              </a:rPr>
              <a:t>belépési kor:  </a:t>
            </a:r>
            <a:r>
              <a:rPr lang="hu-HU" sz="2000" b="1" dirty="0" smtClean="0">
                <a:latin typeface="HelveticaNeue" pitchFamily="34" charset="-18"/>
              </a:rPr>
              <a:t>40 - 80 év</a:t>
            </a:r>
          </a:p>
          <a:p>
            <a:pPr>
              <a:buClr>
                <a:srgbClr val="790015"/>
              </a:buClr>
            </a:pPr>
            <a:r>
              <a:rPr lang="hu-HU" sz="2000" dirty="0" smtClean="0">
                <a:latin typeface="HelveticaNeue" pitchFamily="34" charset="-18"/>
              </a:rPr>
              <a:t>h</a:t>
            </a:r>
            <a:r>
              <a:rPr lang="hu-HU" sz="2000" dirty="0" smtClean="0">
                <a:latin typeface="HelveticaNeue" pitchFamily="34" charset="-18"/>
              </a:rPr>
              <a:t>atározatlan tartamú klasszikus biztosítás</a:t>
            </a:r>
          </a:p>
          <a:p>
            <a:pPr>
              <a:buClr>
                <a:srgbClr val="790015"/>
              </a:buClr>
            </a:pPr>
            <a:r>
              <a:rPr lang="hu-HU" sz="2000" dirty="0" smtClean="0">
                <a:latin typeface="HelveticaNeue" pitchFamily="34" charset="-18"/>
              </a:rPr>
              <a:t>r</a:t>
            </a:r>
            <a:r>
              <a:rPr lang="hu-HU" sz="2000" dirty="0" smtClean="0">
                <a:latin typeface="HelveticaNeue" pitchFamily="34" charset="-18"/>
              </a:rPr>
              <a:t>endszeres díjfizetésű</a:t>
            </a:r>
            <a:endParaRPr lang="hu-HU" sz="2000" dirty="0" smtClean="0">
              <a:latin typeface="HelveticaNeue" pitchFamily="34" charset="-18"/>
            </a:endParaRPr>
          </a:p>
          <a:p>
            <a:pPr>
              <a:buClr>
                <a:srgbClr val="790015"/>
              </a:buClr>
            </a:pPr>
            <a:r>
              <a:rPr lang="hu-HU" sz="2000" dirty="0" smtClean="0">
                <a:latin typeface="HelveticaNeue" pitchFamily="34" charset="-18"/>
              </a:rPr>
              <a:t>díjfizetés tartama: 85 éves korig</a:t>
            </a:r>
          </a:p>
          <a:p>
            <a:pPr>
              <a:buClr>
                <a:srgbClr val="790015"/>
              </a:buClr>
            </a:pPr>
            <a:r>
              <a:rPr lang="hu-HU" sz="2000" dirty="0" smtClean="0">
                <a:latin typeface="HelveticaNeue" pitchFamily="34" charset="-18"/>
              </a:rPr>
              <a:t>automatikus díjnövelés:  </a:t>
            </a:r>
            <a:r>
              <a:rPr lang="hu-HU" sz="2000" b="1" dirty="0" smtClean="0">
                <a:latin typeface="HelveticaNeue" pitchFamily="34" charset="-18"/>
              </a:rPr>
              <a:t>fix 3 %</a:t>
            </a:r>
            <a:r>
              <a:rPr lang="hu-HU" sz="2000" dirty="0" smtClean="0">
                <a:latin typeface="HelveticaNeue" pitchFamily="34" charset="-18"/>
              </a:rPr>
              <a:t> ( 80 éves korig)</a:t>
            </a:r>
          </a:p>
          <a:p>
            <a:pPr>
              <a:buClr>
                <a:srgbClr val="790015"/>
              </a:buClr>
            </a:pPr>
            <a:r>
              <a:rPr lang="hu-HU" sz="2000" dirty="0" smtClean="0">
                <a:latin typeface="HelveticaNeue" pitchFamily="34" charset="-18"/>
              </a:rPr>
              <a:t>garantált kamat: 2,25%</a:t>
            </a:r>
          </a:p>
          <a:p>
            <a:pPr>
              <a:buClr>
                <a:srgbClr val="790015"/>
              </a:buClr>
            </a:pPr>
            <a:r>
              <a:rPr lang="hu-HU" sz="2000" dirty="0" smtClean="0">
                <a:latin typeface="HelveticaNeue" pitchFamily="34" charset="-18"/>
              </a:rPr>
              <a:t>területi hatály : az egész világ</a:t>
            </a:r>
          </a:p>
          <a:p>
            <a:pPr>
              <a:buClr>
                <a:srgbClr val="790015"/>
              </a:buClr>
            </a:pPr>
            <a:r>
              <a:rPr lang="hu-HU" sz="2000" dirty="0" smtClean="0">
                <a:latin typeface="HelveticaNeue" pitchFamily="34" charset="-18"/>
              </a:rPr>
              <a:t>s</a:t>
            </a:r>
            <a:r>
              <a:rPr lang="hu-HU" sz="2000" dirty="0" smtClean="0">
                <a:latin typeface="HelveticaNeue" pitchFamily="34" charset="-18"/>
              </a:rPr>
              <a:t>zolgáltatás halál </a:t>
            </a:r>
            <a:r>
              <a:rPr lang="hu-HU" sz="2000" dirty="0" smtClean="0">
                <a:latin typeface="HelveticaNeue" pitchFamily="34" charset="-18"/>
              </a:rPr>
              <a:t>esetén: </a:t>
            </a:r>
            <a:r>
              <a:rPr lang="hu-HU" sz="2000" dirty="0" smtClean="0">
                <a:latin typeface="HelveticaNeue" pitchFamily="34" charset="-18"/>
              </a:rPr>
              <a:t>az aktuális </a:t>
            </a:r>
            <a:r>
              <a:rPr lang="hu-HU" sz="2000" dirty="0" smtClean="0">
                <a:latin typeface="HelveticaNeue" pitchFamily="34" charset="-18"/>
              </a:rPr>
              <a:t>biztosítási </a:t>
            </a:r>
            <a:r>
              <a:rPr lang="hu-HU" sz="2000" dirty="0" smtClean="0">
                <a:latin typeface="HelveticaNeue" pitchFamily="34" charset="-18"/>
              </a:rPr>
              <a:t>összeg </a:t>
            </a:r>
            <a:r>
              <a:rPr lang="hu-HU" sz="2000" dirty="0" smtClean="0">
                <a:latin typeface="HelveticaNeue" pitchFamily="34" charset="-18"/>
              </a:rPr>
              <a:t>a haláleseti kedvezményezett </a:t>
            </a:r>
            <a:r>
              <a:rPr lang="hu-HU" sz="2000" dirty="0" smtClean="0">
                <a:latin typeface="HelveticaNeue" pitchFamily="34" charset="-18"/>
              </a:rPr>
              <a:t>részére</a:t>
            </a:r>
            <a:endParaRPr lang="hu-HU" sz="2000" dirty="0" smtClean="0">
              <a:latin typeface="HelveticaNeue" pitchFamily="34" charset="-18"/>
            </a:endParaRPr>
          </a:p>
          <a:p>
            <a:pPr>
              <a:buClr>
                <a:srgbClr val="790015"/>
              </a:buClr>
            </a:pPr>
            <a:r>
              <a:rPr lang="hu-HU" sz="2000" dirty="0" smtClean="0">
                <a:latin typeface="HelveticaNeue" pitchFamily="34" charset="-18"/>
              </a:rPr>
              <a:t>maradékjogokkal rendelkezik</a:t>
            </a:r>
          </a:p>
          <a:p>
            <a:pPr>
              <a:buClr>
                <a:srgbClr val="790015"/>
              </a:buClr>
              <a:buNone/>
            </a:pPr>
            <a:r>
              <a:rPr lang="hu-HU" sz="2000" dirty="0" smtClean="0">
                <a:latin typeface="HelveticaNeue" pitchFamily="34" charset="-18"/>
              </a:rPr>
              <a:t/>
            </a:r>
            <a:br>
              <a:rPr lang="hu-HU" sz="2000" dirty="0" smtClean="0">
                <a:latin typeface="HelveticaNeue" pitchFamily="34" charset="-18"/>
              </a:rPr>
            </a:br>
            <a:endParaRPr lang="de-AT" sz="1600" dirty="0" smtClean="0">
              <a:latin typeface="HelveticaNeue" pitchFamily="34" charset="-18"/>
            </a:endParaRPr>
          </a:p>
        </p:txBody>
      </p:sp>
      <p:sp>
        <p:nvSpPr>
          <p:cNvPr id="10244" name="AutoShape 10">
            <a:hlinkClick r:id="rId3" action="ppaction://hlinkpres?slideindex=25&amp;slidetitle=25. dia" highlightClick="1"/>
          </p:cNvPr>
          <p:cNvSpPr>
            <a:spLocks noChangeArrowheads="1"/>
          </p:cNvSpPr>
          <p:nvPr/>
        </p:nvSpPr>
        <p:spPr bwMode="auto">
          <a:xfrm>
            <a:off x="827088" y="6383338"/>
            <a:ext cx="215900" cy="214312"/>
          </a:xfrm>
          <a:prstGeom prst="actionButtonInformation">
            <a:avLst/>
          </a:prstGeom>
          <a:noFill/>
          <a:ln w="9525">
            <a:noFill/>
            <a:miter lim="800000"/>
            <a:headEnd/>
            <a:tailEnd/>
          </a:ln>
        </p:spPr>
        <p:txBody>
          <a:bodyPr wrap="none" anchor="ctr"/>
          <a:lstStyle/>
          <a:p>
            <a:endParaRPr lang="hu-HU"/>
          </a:p>
        </p:txBody>
      </p:sp>
      <p:sp>
        <p:nvSpPr>
          <p:cNvPr id="10245" name="AutoShape 11">
            <a:hlinkClick r:id="rId4" highlightClick="1"/>
          </p:cNvPr>
          <p:cNvSpPr>
            <a:spLocks noChangeArrowheads="1"/>
          </p:cNvSpPr>
          <p:nvPr/>
        </p:nvSpPr>
        <p:spPr bwMode="auto">
          <a:xfrm>
            <a:off x="1116013" y="6383338"/>
            <a:ext cx="215900" cy="214312"/>
          </a:xfrm>
          <a:prstGeom prst="actionButtonInformation">
            <a:avLst/>
          </a:prstGeom>
          <a:noFill/>
          <a:ln w="9525">
            <a:noFill/>
            <a:miter lim="800000"/>
            <a:headEnd/>
            <a:tailEnd/>
          </a:ln>
        </p:spPr>
        <p:txBody>
          <a:bodyPr wrap="none" anchor="ctr"/>
          <a:lstStyle/>
          <a:p>
            <a:endParaRPr lang="hu-HU"/>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8" descr="ANd9GcRnug82PMfr8kPujMQ0b03rHzCtu5XRz7VecQhBi2SpwqSrO7Ktvw"/>
          <p:cNvPicPr>
            <a:picLocks noChangeAspect="1" noChangeArrowheads="1"/>
          </p:cNvPicPr>
          <p:nvPr/>
        </p:nvPicPr>
        <p:blipFill>
          <a:blip r:embed="rId3" cstate="print"/>
          <a:srcRect/>
          <a:stretch>
            <a:fillRect/>
          </a:stretch>
        </p:blipFill>
        <p:spPr bwMode="auto">
          <a:xfrm>
            <a:off x="2709863" y="4283075"/>
            <a:ext cx="3267075" cy="2098675"/>
          </a:xfrm>
          <a:prstGeom prst="rect">
            <a:avLst/>
          </a:prstGeom>
          <a:noFill/>
          <a:ln w="9525">
            <a:noFill/>
            <a:miter lim="800000"/>
            <a:headEnd/>
            <a:tailEnd/>
          </a:ln>
        </p:spPr>
      </p:pic>
      <p:pic>
        <p:nvPicPr>
          <p:cNvPr id="30" name="Picture 38" descr="ANd9GcRnug82PMfr8kPujMQ0b03rHzCtu5XRz7VecQhBi2SpwqSrO7Ktvw"/>
          <p:cNvPicPr>
            <a:picLocks noChangeAspect="1" noChangeArrowheads="1"/>
          </p:cNvPicPr>
          <p:nvPr/>
        </p:nvPicPr>
        <p:blipFill>
          <a:blip r:embed="rId3" cstate="print"/>
          <a:srcRect/>
          <a:stretch>
            <a:fillRect/>
          </a:stretch>
        </p:blipFill>
        <p:spPr bwMode="auto">
          <a:xfrm>
            <a:off x="5451475" y="3781425"/>
            <a:ext cx="3676650" cy="2816225"/>
          </a:xfrm>
          <a:prstGeom prst="rect">
            <a:avLst/>
          </a:prstGeom>
          <a:noFill/>
          <a:ln w="9525">
            <a:noFill/>
            <a:miter lim="800000"/>
            <a:headEnd/>
            <a:tailEnd/>
          </a:ln>
        </p:spPr>
      </p:pic>
      <p:sp>
        <p:nvSpPr>
          <p:cNvPr id="386064" name="Text Box 16"/>
          <p:cNvSpPr txBox="1">
            <a:spLocks noChangeArrowheads="1"/>
          </p:cNvSpPr>
          <p:nvPr/>
        </p:nvSpPr>
        <p:spPr bwMode="auto">
          <a:xfrm>
            <a:off x="250825" y="1203325"/>
            <a:ext cx="3706813" cy="461963"/>
          </a:xfrm>
          <a:prstGeom prst="rect">
            <a:avLst/>
          </a:prstGeom>
          <a:solidFill>
            <a:srgbClr val="800000"/>
          </a:solidFill>
          <a:ln>
            <a:noFill/>
          </a:ln>
          <a:effectLst/>
          <a:extLst>
            <a:ext uri="{91240B29-F687-4F45-9708-019B960494DF}"/>
            <a:ext uri="{AF507438-7753-43E0-B8FC-AC1667EBCBE1}"/>
          </a:extLst>
        </p:spPr>
        <p:txBody>
          <a:bodyPr>
            <a:spAutoFit/>
          </a:bodyPr>
          <a:lstStyle/>
          <a:p>
            <a:pPr>
              <a:spcBef>
                <a:spcPct val="50000"/>
              </a:spcBef>
              <a:defRPr/>
            </a:pPr>
            <a:r>
              <a:rPr lang="hu-HU" sz="2400" dirty="0">
                <a:solidFill>
                  <a:srgbClr val="FFFFFF"/>
                </a:solidFill>
                <a:effectLst>
                  <a:outerShdw blurRad="38100" dist="38100" dir="2700000" algn="tl">
                    <a:srgbClr val="000000"/>
                  </a:outerShdw>
                </a:effectLst>
                <a:latin typeface="HelveticaNeue"/>
                <a:cs typeface="Arial" pitchFamily="34" charset="0"/>
              </a:rPr>
              <a:t>Haláleseti szolgáltatás</a:t>
            </a:r>
            <a:endParaRPr lang="de-AT" sz="2400" dirty="0">
              <a:solidFill>
                <a:srgbClr val="FFFFFF"/>
              </a:solidFill>
              <a:effectLst>
                <a:outerShdw blurRad="38100" dist="38100" dir="2700000" algn="tl">
                  <a:srgbClr val="000000"/>
                </a:outerShdw>
              </a:effectLst>
              <a:latin typeface="HelveticaNeue"/>
              <a:cs typeface="Arial" pitchFamily="34" charset="0"/>
            </a:endParaRPr>
          </a:p>
        </p:txBody>
      </p:sp>
      <p:sp>
        <p:nvSpPr>
          <p:cNvPr id="12293" name="Rectangle 22"/>
          <p:cNvSpPr>
            <a:spLocks noChangeArrowheads="1"/>
          </p:cNvSpPr>
          <p:nvPr/>
        </p:nvSpPr>
        <p:spPr bwMode="auto">
          <a:xfrm>
            <a:off x="250825" y="333375"/>
            <a:ext cx="6877050" cy="647700"/>
          </a:xfrm>
          <a:prstGeom prst="rect">
            <a:avLst/>
          </a:prstGeom>
          <a:noFill/>
          <a:ln w="9525">
            <a:noFill/>
            <a:miter lim="800000"/>
            <a:headEnd/>
            <a:tailEnd/>
          </a:ln>
        </p:spPr>
        <p:txBody>
          <a:bodyPr/>
          <a:lstStyle/>
          <a:p>
            <a:r>
              <a:rPr lang="hu-HU" sz="2800" b="1">
                <a:solidFill>
                  <a:srgbClr val="790015"/>
                </a:solidFill>
                <a:latin typeface="HelveticaNeue" pitchFamily="34" charset="-18"/>
              </a:rPr>
              <a:t>GG16 Nyugalom életbiztosítás</a:t>
            </a:r>
            <a:endParaRPr lang="de-AT" sz="2800" b="1">
              <a:solidFill>
                <a:srgbClr val="790015"/>
              </a:solidFill>
              <a:latin typeface="HelveticaNeue" pitchFamily="34" charset="-18"/>
            </a:endParaRPr>
          </a:p>
        </p:txBody>
      </p:sp>
      <p:sp>
        <p:nvSpPr>
          <p:cNvPr id="386077" name="Line 29"/>
          <p:cNvSpPr>
            <a:spLocks noChangeShapeType="1"/>
          </p:cNvSpPr>
          <p:nvPr/>
        </p:nvSpPr>
        <p:spPr bwMode="auto">
          <a:xfrm>
            <a:off x="323850" y="2851150"/>
            <a:ext cx="1223963" cy="0"/>
          </a:xfrm>
          <a:prstGeom prst="line">
            <a:avLst/>
          </a:prstGeom>
          <a:noFill/>
          <a:ln w="9525">
            <a:solidFill>
              <a:schemeClr val="tx1"/>
            </a:solidFill>
            <a:round/>
            <a:headEnd/>
            <a:tailEnd type="triangle" w="med" len="med"/>
          </a:ln>
        </p:spPr>
        <p:txBody>
          <a:bodyPr anchor="ctr"/>
          <a:lstStyle/>
          <a:p>
            <a:endParaRPr lang="hu-HU"/>
          </a:p>
        </p:txBody>
      </p:sp>
      <p:sp>
        <p:nvSpPr>
          <p:cNvPr id="12295" name="Line 32"/>
          <p:cNvSpPr>
            <a:spLocks noChangeShapeType="1"/>
          </p:cNvSpPr>
          <p:nvPr/>
        </p:nvSpPr>
        <p:spPr bwMode="auto">
          <a:xfrm>
            <a:off x="250825" y="3681413"/>
            <a:ext cx="73025" cy="0"/>
          </a:xfrm>
          <a:prstGeom prst="line">
            <a:avLst/>
          </a:prstGeom>
          <a:noFill/>
          <a:ln w="9525">
            <a:noFill/>
            <a:round/>
            <a:headEnd/>
            <a:tailEnd/>
          </a:ln>
        </p:spPr>
        <p:txBody>
          <a:bodyPr anchor="ctr"/>
          <a:lstStyle/>
          <a:p>
            <a:endParaRPr lang="hu-HU"/>
          </a:p>
        </p:txBody>
      </p:sp>
      <p:sp>
        <p:nvSpPr>
          <p:cNvPr id="386081" name="Line 33"/>
          <p:cNvSpPr>
            <a:spLocks noChangeShapeType="1"/>
          </p:cNvSpPr>
          <p:nvPr/>
        </p:nvSpPr>
        <p:spPr bwMode="auto">
          <a:xfrm flipV="1">
            <a:off x="323850" y="1916113"/>
            <a:ext cx="0" cy="935037"/>
          </a:xfrm>
          <a:prstGeom prst="line">
            <a:avLst/>
          </a:prstGeom>
          <a:noFill/>
          <a:ln w="19050">
            <a:solidFill>
              <a:schemeClr val="tx1"/>
            </a:solidFill>
            <a:round/>
            <a:headEnd/>
            <a:tailEnd/>
          </a:ln>
        </p:spPr>
        <p:txBody>
          <a:bodyPr anchor="ctr"/>
          <a:lstStyle/>
          <a:p>
            <a:endParaRPr lang="hu-HU"/>
          </a:p>
        </p:txBody>
      </p:sp>
      <p:sp>
        <p:nvSpPr>
          <p:cNvPr id="386082" name="Line 34"/>
          <p:cNvSpPr>
            <a:spLocks noChangeShapeType="1"/>
          </p:cNvSpPr>
          <p:nvPr/>
        </p:nvSpPr>
        <p:spPr bwMode="auto">
          <a:xfrm flipH="1">
            <a:off x="1546225" y="1916113"/>
            <a:ext cx="0" cy="935037"/>
          </a:xfrm>
          <a:prstGeom prst="line">
            <a:avLst/>
          </a:prstGeom>
          <a:noFill/>
          <a:ln w="28575">
            <a:solidFill>
              <a:srgbClr val="800000"/>
            </a:solidFill>
            <a:round/>
            <a:headEnd/>
            <a:tailEnd type="triangle" w="med" len="med"/>
          </a:ln>
        </p:spPr>
        <p:txBody>
          <a:bodyPr anchor="ctr"/>
          <a:lstStyle/>
          <a:p>
            <a:endParaRPr lang="hu-HU"/>
          </a:p>
        </p:txBody>
      </p:sp>
      <p:sp>
        <p:nvSpPr>
          <p:cNvPr id="386083" name="Line 35"/>
          <p:cNvSpPr>
            <a:spLocks noChangeShapeType="1"/>
          </p:cNvSpPr>
          <p:nvPr/>
        </p:nvSpPr>
        <p:spPr bwMode="auto">
          <a:xfrm>
            <a:off x="323850" y="1916113"/>
            <a:ext cx="1152525" cy="0"/>
          </a:xfrm>
          <a:prstGeom prst="line">
            <a:avLst/>
          </a:prstGeom>
          <a:noFill/>
          <a:ln w="9525">
            <a:solidFill>
              <a:schemeClr val="tx1"/>
            </a:solidFill>
            <a:round/>
            <a:headEnd/>
            <a:tailEnd type="triangle" w="med" len="med"/>
          </a:ln>
        </p:spPr>
        <p:txBody>
          <a:bodyPr anchor="ctr"/>
          <a:lstStyle/>
          <a:p>
            <a:endParaRPr lang="hu-HU"/>
          </a:p>
        </p:txBody>
      </p:sp>
      <p:pic>
        <p:nvPicPr>
          <p:cNvPr id="386086" name="Picture 38" descr="ANd9GcRnug82PMfr8kPujMQ0b03rHzCtu5XRz7VecQhBi2SpwqSrO7Ktvw"/>
          <p:cNvPicPr>
            <a:picLocks noChangeAspect="1" noChangeArrowheads="1"/>
          </p:cNvPicPr>
          <p:nvPr/>
        </p:nvPicPr>
        <p:blipFill>
          <a:blip r:embed="rId3" cstate="print"/>
          <a:srcRect/>
          <a:stretch>
            <a:fillRect/>
          </a:stretch>
        </p:blipFill>
        <p:spPr bwMode="auto">
          <a:xfrm>
            <a:off x="2092325" y="1697038"/>
            <a:ext cx="1800225" cy="1512887"/>
          </a:xfrm>
          <a:prstGeom prst="rect">
            <a:avLst/>
          </a:prstGeom>
          <a:noFill/>
          <a:ln w="9525">
            <a:noFill/>
            <a:miter lim="800000"/>
            <a:headEnd/>
            <a:tailEnd/>
          </a:ln>
        </p:spPr>
      </p:pic>
      <p:sp>
        <p:nvSpPr>
          <p:cNvPr id="386087" name="Text Box 39"/>
          <p:cNvSpPr txBox="1">
            <a:spLocks noChangeArrowheads="1"/>
          </p:cNvSpPr>
          <p:nvPr/>
        </p:nvSpPr>
        <p:spPr bwMode="auto">
          <a:xfrm>
            <a:off x="2700338" y="2384425"/>
            <a:ext cx="865187" cy="433388"/>
          </a:xfrm>
          <a:prstGeom prst="rect">
            <a:avLst/>
          </a:prstGeom>
          <a:noFill/>
          <a:ln w="9525" algn="ctr">
            <a:noFill/>
            <a:miter lim="800000"/>
            <a:headEnd/>
            <a:tailEnd/>
          </a:ln>
        </p:spPr>
        <p:txBody>
          <a:bodyPr>
            <a:spAutoFit/>
          </a:bodyPr>
          <a:lstStyle/>
          <a:p>
            <a:pPr>
              <a:spcBef>
                <a:spcPct val="50000"/>
              </a:spcBef>
            </a:pPr>
            <a:r>
              <a:rPr lang="hu-HU" sz="2800" b="1">
                <a:solidFill>
                  <a:srgbClr val="800000"/>
                </a:solidFill>
                <a:latin typeface="Arial" charset="0"/>
              </a:rPr>
              <a:t>Ft</a:t>
            </a:r>
          </a:p>
        </p:txBody>
      </p:sp>
      <p:sp>
        <p:nvSpPr>
          <p:cNvPr id="386078" name="Line 30"/>
          <p:cNvSpPr>
            <a:spLocks noChangeShapeType="1"/>
          </p:cNvSpPr>
          <p:nvPr/>
        </p:nvSpPr>
        <p:spPr bwMode="auto">
          <a:xfrm>
            <a:off x="1473200" y="2851150"/>
            <a:ext cx="4967288" cy="0"/>
          </a:xfrm>
          <a:prstGeom prst="line">
            <a:avLst/>
          </a:prstGeom>
          <a:noFill/>
          <a:ln w="9525">
            <a:solidFill>
              <a:schemeClr val="tx1"/>
            </a:solidFill>
            <a:prstDash val="lgDashDotDot"/>
            <a:round/>
            <a:headEnd/>
            <a:tailEnd type="triangle" w="med" len="med"/>
          </a:ln>
        </p:spPr>
        <p:txBody>
          <a:bodyPr anchor="ctr"/>
          <a:lstStyle/>
          <a:p>
            <a:endParaRPr lang="hu-HU"/>
          </a:p>
        </p:txBody>
      </p:sp>
      <p:sp>
        <p:nvSpPr>
          <p:cNvPr id="386065" name="Text Box 17"/>
          <p:cNvSpPr txBox="1">
            <a:spLocks noChangeArrowheads="1"/>
          </p:cNvSpPr>
          <p:nvPr/>
        </p:nvSpPr>
        <p:spPr bwMode="auto">
          <a:xfrm>
            <a:off x="4160838" y="1487488"/>
            <a:ext cx="4967287" cy="1016000"/>
          </a:xfrm>
          <a:prstGeom prst="rect">
            <a:avLst/>
          </a:prstGeom>
          <a:noFill/>
          <a:ln w="9525">
            <a:noFill/>
            <a:miter lim="800000"/>
            <a:headEnd/>
            <a:tailEnd/>
          </a:ln>
        </p:spPr>
        <p:txBody>
          <a:bodyPr>
            <a:spAutoFit/>
          </a:bodyPr>
          <a:lstStyle/>
          <a:p>
            <a:pPr algn="ctr">
              <a:spcBef>
                <a:spcPct val="50000"/>
              </a:spcBef>
            </a:pPr>
            <a:r>
              <a:rPr lang="hu-HU" sz="2000">
                <a:latin typeface="HelveticaNeue" pitchFamily="34" charset="-18"/>
              </a:rPr>
              <a:t>A halál napján </a:t>
            </a:r>
            <a:r>
              <a:rPr lang="hu-HU" sz="2000" b="1" u="sng">
                <a:latin typeface="HelveticaNeue" pitchFamily="34" charset="-18"/>
              </a:rPr>
              <a:t>aktuális BÖ</a:t>
            </a:r>
            <a:r>
              <a:rPr lang="hu-HU" sz="2000">
                <a:latin typeface="HelveticaNeue" pitchFamily="34" charset="-18"/>
              </a:rPr>
              <a:t>. + </a:t>
            </a:r>
            <a:r>
              <a:rPr lang="hu-HU" sz="2000" b="1">
                <a:latin typeface="HelveticaNeue" pitchFamily="34" charset="-18"/>
              </a:rPr>
              <a:t>nyereség</a:t>
            </a:r>
            <a:r>
              <a:rPr lang="hu-HU" sz="2000">
                <a:latin typeface="HelveticaNeue" pitchFamily="34" charset="-18"/>
              </a:rPr>
              <a:t> + </a:t>
            </a:r>
            <a:r>
              <a:rPr lang="hu-HU" sz="2000" b="1">
                <a:latin typeface="HelveticaNeue" pitchFamily="34" charset="-18"/>
              </a:rPr>
              <a:t>hűségnyereség</a:t>
            </a:r>
            <a:r>
              <a:rPr lang="hu-HU" sz="2000">
                <a:latin typeface="HelveticaNeue" pitchFamily="34" charset="-18"/>
              </a:rPr>
              <a:t> + </a:t>
            </a:r>
            <a:r>
              <a:rPr lang="hu-HU" sz="2000" b="1">
                <a:latin typeface="HelveticaNeue" pitchFamily="34" charset="-18"/>
              </a:rPr>
              <a:t>rendkívüli befizetések aktuális értéke</a:t>
            </a:r>
            <a:endParaRPr lang="de-AT" sz="2000" b="1">
              <a:latin typeface="HelveticaNeue" pitchFamily="34" charset="-18"/>
            </a:endParaRPr>
          </a:p>
        </p:txBody>
      </p:sp>
      <p:sp>
        <p:nvSpPr>
          <p:cNvPr id="7183" name="Téglalap 1"/>
          <p:cNvSpPr>
            <a:spLocks noChangeArrowheads="1"/>
          </p:cNvSpPr>
          <p:nvPr/>
        </p:nvSpPr>
        <p:spPr bwMode="auto">
          <a:xfrm>
            <a:off x="323850" y="3059113"/>
            <a:ext cx="8496300" cy="923925"/>
          </a:xfrm>
          <a:prstGeom prst="rect">
            <a:avLst/>
          </a:prstGeom>
          <a:noFill/>
          <a:ln w="9525">
            <a:noFill/>
            <a:miter lim="800000"/>
            <a:headEnd/>
            <a:tailEnd/>
          </a:ln>
        </p:spPr>
        <p:txBody>
          <a:bodyPr>
            <a:spAutoFit/>
          </a:bodyPr>
          <a:lstStyle/>
          <a:p>
            <a:pPr algn="ctr"/>
            <a:r>
              <a:rPr lang="hu-HU" sz="1800">
                <a:latin typeface="Arial" charset="0"/>
                <a:cs typeface="Arial" charset="0"/>
              </a:rPr>
              <a:t>(</a:t>
            </a:r>
            <a:r>
              <a:rPr lang="hu-HU" sz="1800">
                <a:latin typeface="HelveticaNeue" pitchFamily="34" charset="-18"/>
                <a:cs typeface="Arial" charset="0"/>
              </a:rPr>
              <a:t>Kettő biztosítási éven belül, pre-existing miatt elutasított szolgáltatás esetén:               a szerződésre befizetett díjak  + rendkívüli befizetések aktuális értéke kerül kifizetésre a szerződő részére, és a jutalék visszaírásra kerül)</a:t>
            </a:r>
          </a:p>
        </p:txBody>
      </p:sp>
      <p:sp>
        <p:nvSpPr>
          <p:cNvPr id="7184" name="Szövegdoboz 2"/>
          <p:cNvSpPr txBox="1">
            <a:spLocks noChangeArrowheads="1"/>
          </p:cNvSpPr>
          <p:nvPr/>
        </p:nvSpPr>
        <p:spPr bwMode="auto">
          <a:xfrm>
            <a:off x="419100" y="4181475"/>
            <a:ext cx="2640013" cy="400050"/>
          </a:xfrm>
          <a:prstGeom prst="rect">
            <a:avLst/>
          </a:prstGeom>
          <a:noFill/>
          <a:ln w="9525">
            <a:noFill/>
            <a:miter lim="800000"/>
            <a:headEnd/>
            <a:tailEnd/>
          </a:ln>
        </p:spPr>
        <p:txBody>
          <a:bodyPr>
            <a:spAutoFit/>
          </a:bodyPr>
          <a:lstStyle/>
          <a:p>
            <a:r>
              <a:rPr lang="hu-HU" sz="2000" b="1" u="sng">
                <a:latin typeface="HelveticaNeue" pitchFamily="34" charset="-18"/>
                <a:cs typeface="Arial" charset="0"/>
              </a:rPr>
              <a:t>Választható BÖ-k :</a:t>
            </a:r>
            <a:endParaRPr lang="hu-HU"/>
          </a:p>
        </p:txBody>
      </p:sp>
      <p:pic>
        <p:nvPicPr>
          <p:cNvPr id="28" name="Picture 38" descr="ANd9GcRnug82PMfr8kPujMQ0b03rHzCtu5XRz7VecQhBi2SpwqSrO7Ktvw"/>
          <p:cNvPicPr>
            <a:picLocks noChangeAspect="1" noChangeArrowheads="1"/>
          </p:cNvPicPr>
          <p:nvPr/>
        </p:nvPicPr>
        <p:blipFill>
          <a:blip r:embed="rId3" cstate="print"/>
          <a:srcRect/>
          <a:stretch>
            <a:fillRect/>
          </a:stretch>
        </p:blipFill>
        <p:spPr bwMode="auto">
          <a:xfrm>
            <a:off x="468313" y="4843463"/>
            <a:ext cx="2663825" cy="1420812"/>
          </a:xfrm>
          <a:prstGeom prst="rect">
            <a:avLst/>
          </a:prstGeom>
          <a:noFill/>
          <a:ln w="9525">
            <a:noFill/>
            <a:miter lim="800000"/>
            <a:headEnd/>
            <a:tailEnd/>
          </a:ln>
        </p:spPr>
      </p:pic>
      <p:sp>
        <p:nvSpPr>
          <p:cNvPr id="7186" name="Téglalap 3"/>
          <p:cNvSpPr>
            <a:spLocks noChangeArrowheads="1"/>
          </p:cNvSpPr>
          <p:nvPr/>
        </p:nvSpPr>
        <p:spPr bwMode="auto">
          <a:xfrm>
            <a:off x="1106488" y="5570538"/>
            <a:ext cx="1550987" cy="430212"/>
          </a:xfrm>
          <a:prstGeom prst="rect">
            <a:avLst/>
          </a:prstGeom>
          <a:noFill/>
          <a:ln w="9525">
            <a:noFill/>
            <a:miter lim="800000"/>
            <a:headEnd/>
            <a:tailEnd/>
          </a:ln>
        </p:spPr>
        <p:txBody>
          <a:bodyPr wrap="none">
            <a:spAutoFit/>
          </a:bodyPr>
          <a:lstStyle/>
          <a:p>
            <a:r>
              <a:rPr lang="hu-HU" b="1">
                <a:solidFill>
                  <a:srgbClr val="800000"/>
                </a:solidFill>
                <a:latin typeface="HelveticaNeue" pitchFamily="34" charset="-18"/>
              </a:rPr>
              <a:t>300.000 Ft</a:t>
            </a:r>
          </a:p>
        </p:txBody>
      </p:sp>
      <p:sp>
        <p:nvSpPr>
          <p:cNvPr id="7187" name="Téglalap 4"/>
          <p:cNvSpPr>
            <a:spLocks noChangeArrowheads="1"/>
          </p:cNvSpPr>
          <p:nvPr/>
        </p:nvSpPr>
        <p:spPr bwMode="auto">
          <a:xfrm>
            <a:off x="3595688" y="5324475"/>
            <a:ext cx="1673225" cy="460375"/>
          </a:xfrm>
          <a:prstGeom prst="rect">
            <a:avLst/>
          </a:prstGeom>
          <a:noFill/>
          <a:ln w="9525">
            <a:noFill/>
            <a:miter lim="800000"/>
            <a:headEnd/>
            <a:tailEnd/>
          </a:ln>
        </p:spPr>
        <p:txBody>
          <a:bodyPr wrap="none">
            <a:spAutoFit/>
          </a:bodyPr>
          <a:lstStyle/>
          <a:p>
            <a:r>
              <a:rPr lang="hu-HU" sz="2400" b="1">
                <a:solidFill>
                  <a:srgbClr val="800000"/>
                </a:solidFill>
                <a:latin typeface="HelveticaNeue" pitchFamily="34" charset="-18"/>
              </a:rPr>
              <a:t>500.000 Ft</a:t>
            </a:r>
          </a:p>
        </p:txBody>
      </p:sp>
      <p:sp>
        <p:nvSpPr>
          <p:cNvPr id="7188" name="Téglalap 5"/>
          <p:cNvSpPr>
            <a:spLocks noChangeArrowheads="1"/>
          </p:cNvSpPr>
          <p:nvPr/>
        </p:nvSpPr>
        <p:spPr bwMode="auto">
          <a:xfrm>
            <a:off x="6392863" y="5030788"/>
            <a:ext cx="1925637" cy="523875"/>
          </a:xfrm>
          <a:prstGeom prst="rect">
            <a:avLst/>
          </a:prstGeom>
          <a:noFill/>
          <a:ln w="9525">
            <a:noFill/>
            <a:miter lim="800000"/>
            <a:headEnd/>
            <a:tailEnd/>
          </a:ln>
        </p:spPr>
        <p:txBody>
          <a:bodyPr wrap="none">
            <a:spAutoFit/>
          </a:bodyPr>
          <a:lstStyle/>
          <a:p>
            <a:r>
              <a:rPr lang="hu-HU" sz="2800" b="1">
                <a:solidFill>
                  <a:srgbClr val="800000"/>
                </a:solidFill>
                <a:latin typeface="HelveticaNeue" pitchFamily="34" charset="-18"/>
              </a:rPr>
              <a:t>800.000 Ft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64"/>
                                        </p:tgtEl>
                                        <p:attrNameLst>
                                          <p:attrName>style.visibility</p:attrName>
                                        </p:attrNameLst>
                                      </p:cBhvr>
                                      <p:to>
                                        <p:strVal val="visible"/>
                                      </p:to>
                                    </p:set>
                                    <p:anim calcmode="lin" valueType="num">
                                      <p:cBhvr additive="base">
                                        <p:cTn id="7" dur="1000" fill="hold"/>
                                        <p:tgtEl>
                                          <p:spTgt spid="386064"/>
                                        </p:tgtEl>
                                        <p:attrNameLst>
                                          <p:attrName>ppt_x</p:attrName>
                                        </p:attrNameLst>
                                      </p:cBhvr>
                                      <p:tavLst>
                                        <p:tav tm="0">
                                          <p:val>
                                            <p:strVal val="0-#ppt_w/2"/>
                                          </p:val>
                                        </p:tav>
                                        <p:tav tm="100000">
                                          <p:val>
                                            <p:strVal val="#ppt_x"/>
                                          </p:val>
                                        </p:tav>
                                      </p:tavLst>
                                    </p:anim>
                                    <p:anim calcmode="lin" valueType="num">
                                      <p:cBhvr additive="base">
                                        <p:cTn id="8" dur="1000" fill="hold"/>
                                        <p:tgtEl>
                                          <p:spTgt spid="3860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77"/>
                                        </p:tgtEl>
                                        <p:attrNameLst>
                                          <p:attrName>style.visibility</p:attrName>
                                        </p:attrNameLst>
                                      </p:cBhvr>
                                      <p:to>
                                        <p:strVal val="visible"/>
                                      </p:to>
                                    </p:set>
                                    <p:anim calcmode="lin" valueType="num">
                                      <p:cBhvr additive="base">
                                        <p:cTn id="13" dur="500" fill="hold"/>
                                        <p:tgtEl>
                                          <p:spTgt spid="386077"/>
                                        </p:tgtEl>
                                        <p:attrNameLst>
                                          <p:attrName>ppt_x</p:attrName>
                                        </p:attrNameLst>
                                      </p:cBhvr>
                                      <p:tavLst>
                                        <p:tav tm="0">
                                          <p:val>
                                            <p:strVal val="0-#ppt_w/2"/>
                                          </p:val>
                                        </p:tav>
                                        <p:tav tm="100000">
                                          <p:val>
                                            <p:strVal val="#ppt_x"/>
                                          </p:val>
                                        </p:tav>
                                      </p:tavLst>
                                    </p:anim>
                                    <p:anim calcmode="lin" valueType="num">
                                      <p:cBhvr additive="base">
                                        <p:cTn id="14" dur="500" fill="hold"/>
                                        <p:tgtEl>
                                          <p:spTgt spid="38607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86078"/>
                                        </p:tgtEl>
                                        <p:attrNameLst>
                                          <p:attrName>style.visibility</p:attrName>
                                        </p:attrNameLst>
                                      </p:cBhvr>
                                      <p:to>
                                        <p:strVal val="visible"/>
                                      </p:to>
                                    </p:set>
                                    <p:anim calcmode="lin" valueType="num">
                                      <p:cBhvr additive="base">
                                        <p:cTn id="17" dur="500" fill="hold"/>
                                        <p:tgtEl>
                                          <p:spTgt spid="386078"/>
                                        </p:tgtEl>
                                        <p:attrNameLst>
                                          <p:attrName>ppt_x</p:attrName>
                                        </p:attrNameLst>
                                      </p:cBhvr>
                                      <p:tavLst>
                                        <p:tav tm="0">
                                          <p:val>
                                            <p:strVal val="0-#ppt_w/2"/>
                                          </p:val>
                                        </p:tav>
                                        <p:tav tm="100000">
                                          <p:val>
                                            <p:strVal val="#ppt_x"/>
                                          </p:val>
                                        </p:tav>
                                      </p:tavLst>
                                    </p:anim>
                                    <p:anim calcmode="lin" valueType="num">
                                      <p:cBhvr additive="base">
                                        <p:cTn id="18" dur="500" fill="hold"/>
                                        <p:tgtEl>
                                          <p:spTgt spid="38607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6081"/>
                                        </p:tgtEl>
                                        <p:attrNameLst>
                                          <p:attrName>style.visibility</p:attrName>
                                        </p:attrNameLst>
                                      </p:cBhvr>
                                      <p:to>
                                        <p:strVal val="visible"/>
                                      </p:to>
                                    </p:set>
                                    <p:anim calcmode="lin" valueType="num">
                                      <p:cBhvr additive="base">
                                        <p:cTn id="21" dur="500" fill="hold"/>
                                        <p:tgtEl>
                                          <p:spTgt spid="386081"/>
                                        </p:tgtEl>
                                        <p:attrNameLst>
                                          <p:attrName>ppt_x</p:attrName>
                                        </p:attrNameLst>
                                      </p:cBhvr>
                                      <p:tavLst>
                                        <p:tav tm="0">
                                          <p:val>
                                            <p:strVal val="0-#ppt_w/2"/>
                                          </p:val>
                                        </p:tav>
                                        <p:tav tm="100000">
                                          <p:val>
                                            <p:strVal val="#ppt_x"/>
                                          </p:val>
                                        </p:tav>
                                      </p:tavLst>
                                    </p:anim>
                                    <p:anim calcmode="lin" valueType="num">
                                      <p:cBhvr additive="base">
                                        <p:cTn id="22" dur="500" fill="hold"/>
                                        <p:tgtEl>
                                          <p:spTgt spid="38608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86083"/>
                                        </p:tgtEl>
                                        <p:attrNameLst>
                                          <p:attrName>style.visibility</p:attrName>
                                        </p:attrNameLst>
                                      </p:cBhvr>
                                      <p:to>
                                        <p:strVal val="visible"/>
                                      </p:to>
                                    </p:set>
                                    <p:anim calcmode="lin" valueType="num">
                                      <p:cBhvr additive="base">
                                        <p:cTn id="27" dur="500" fill="hold"/>
                                        <p:tgtEl>
                                          <p:spTgt spid="386083"/>
                                        </p:tgtEl>
                                        <p:attrNameLst>
                                          <p:attrName>ppt_x</p:attrName>
                                        </p:attrNameLst>
                                      </p:cBhvr>
                                      <p:tavLst>
                                        <p:tav tm="0">
                                          <p:val>
                                            <p:strVal val="0-#ppt_w/2"/>
                                          </p:val>
                                        </p:tav>
                                        <p:tav tm="100000">
                                          <p:val>
                                            <p:strVal val="#ppt_x"/>
                                          </p:val>
                                        </p:tav>
                                      </p:tavLst>
                                    </p:anim>
                                    <p:anim calcmode="lin" valueType="num">
                                      <p:cBhvr additive="base">
                                        <p:cTn id="28" dur="500" fill="hold"/>
                                        <p:tgtEl>
                                          <p:spTgt spid="38608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386082"/>
                                        </p:tgtEl>
                                        <p:attrNameLst>
                                          <p:attrName>style.visibility</p:attrName>
                                        </p:attrNameLst>
                                      </p:cBhvr>
                                      <p:to>
                                        <p:strVal val="visible"/>
                                      </p:to>
                                    </p:set>
                                    <p:animEffect transition="in" filter="slide(fromTop)">
                                      <p:cBhvr>
                                        <p:cTn id="33" dur="500"/>
                                        <p:tgtEl>
                                          <p:spTgt spid="3860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386086"/>
                                        </p:tgtEl>
                                        <p:attrNameLst>
                                          <p:attrName>style.visibility</p:attrName>
                                        </p:attrNameLst>
                                      </p:cBhvr>
                                      <p:to>
                                        <p:strVal val="visible"/>
                                      </p:to>
                                    </p:set>
                                    <p:animEffect transition="in" filter="slide(fromBottom)">
                                      <p:cBhvr>
                                        <p:cTn id="38" dur="500"/>
                                        <p:tgtEl>
                                          <p:spTgt spid="38608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86087"/>
                                        </p:tgtEl>
                                        <p:attrNameLst>
                                          <p:attrName>style.visibility</p:attrName>
                                        </p:attrNameLst>
                                      </p:cBhvr>
                                      <p:to>
                                        <p:strVal val="visible"/>
                                      </p:to>
                                    </p:set>
                                    <p:animEffect transition="in" filter="slide(fromBottom)">
                                      <p:cBhvr>
                                        <p:cTn id="41" dur="500"/>
                                        <p:tgtEl>
                                          <p:spTgt spid="38608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386065"/>
                                        </p:tgtEl>
                                        <p:attrNameLst>
                                          <p:attrName>style.visibility</p:attrName>
                                        </p:attrNameLst>
                                      </p:cBhvr>
                                      <p:to>
                                        <p:strVal val="visible"/>
                                      </p:to>
                                    </p:set>
                                    <p:animEffect transition="in" filter="slide(fromBottom)">
                                      <p:cBhvr>
                                        <p:cTn id="44" dur="500"/>
                                        <p:tgtEl>
                                          <p:spTgt spid="38606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83"/>
                                        </p:tgtEl>
                                        <p:attrNameLst>
                                          <p:attrName>style.visibility</p:attrName>
                                        </p:attrNameLst>
                                      </p:cBhvr>
                                      <p:to>
                                        <p:strVal val="visible"/>
                                      </p:to>
                                    </p:set>
                                    <p:anim calcmode="lin" valueType="num">
                                      <p:cBhvr additive="base">
                                        <p:cTn id="49" dur="1000" fill="hold"/>
                                        <p:tgtEl>
                                          <p:spTgt spid="7183"/>
                                        </p:tgtEl>
                                        <p:attrNameLst>
                                          <p:attrName>ppt_x</p:attrName>
                                        </p:attrNameLst>
                                      </p:cBhvr>
                                      <p:tavLst>
                                        <p:tav tm="0">
                                          <p:val>
                                            <p:strVal val="0-#ppt_w/2"/>
                                          </p:val>
                                        </p:tav>
                                        <p:tav tm="100000">
                                          <p:val>
                                            <p:strVal val="#ppt_x"/>
                                          </p:val>
                                        </p:tav>
                                      </p:tavLst>
                                    </p:anim>
                                    <p:anim calcmode="lin" valueType="num">
                                      <p:cBhvr additive="base">
                                        <p:cTn id="50" dur="10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7184">
                                            <p:txEl>
                                              <p:pRg st="0" end="0"/>
                                            </p:txEl>
                                          </p:spTgt>
                                        </p:tgtEl>
                                        <p:attrNameLst>
                                          <p:attrName>style.visibility</p:attrName>
                                        </p:attrNameLst>
                                      </p:cBhvr>
                                      <p:to>
                                        <p:strVal val="visible"/>
                                      </p:to>
                                    </p:set>
                                    <p:anim calcmode="lin" valueType="num">
                                      <p:cBhvr additive="base">
                                        <p:cTn id="55" dur="1000" fill="hold"/>
                                        <p:tgtEl>
                                          <p:spTgt spid="7184">
                                            <p:txEl>
                                              <p:pRg st="0" end="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71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000" fill="hold"/>
                                        <p:tgtEl>
                                          <p:spTgt spid="28"/>
                                        </p:tgtEl>
                                        <p:attrNameLst>
                                          <p:attrName>ppt_x</p:attrName>
                                        </p:attrNameLst>
                                      </p:cBhvr>
                                      <p:tavLst>
                                        <p:tav tm="0">
                                          <p:val>
                                            <p:strVal val="#ppt_x"/>
                                          </p:val>
                                        </p:tav>
                                        <p:tav tm="100000">
                                          <p:val>
                                            <p:strVal val="#ppt_x"/>
                                          </p:val>
                                        </p:tav>
                                      </p:tavLst>
                                    </p:anim>
                                    <p:anim calcmode="lin" valueType="num">
                                      <p:cBhvr additive="base">
                                        <p:cTn id="62" dur="10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186"/>
                                        </p:tgtEl>
                                        <p:attrNameLst>
                                          <p:attrName>style.visibility</p:attrName>
                                        </p:attrNameLst>
                                      </p:cBhvr>
                                      <p:to>
                                        <p:strVal val="visible"/>
                                      </p:to>
                                    </p:set>
                                    <p:anim calcmode="lin" valueType="num">
                                      <p:cBhvr additive="base">
                                        <p:cTn id="65" dur="1000" fill="hold"/>
                                        <p:tgtEl>
                                          <p:spTgt spid="7186"/>
                                        </p:tgtEl>
                                        <p:attrNameLst>
                                          <p:attrName>ppt_x</p:attrName>
                                        </p:attrNameLst>
                                      </p:cBhvr>
                                      <p:tavLst>
                                        <p:tav tm="0">
                                          <p:val>
                                            <p:strVal val="#ppt_x"/>
                                          </p:val>
                                        </p:tav>
                                        <p:tav tm="100000">
                                          <p:val>
                                            <p:strVal val="#ppt_x"/>
                                          </p:val>
                                        </p:tav>
                                      </p:tavLst>
                                    </p:anim>
                                    <p:anim calcmode="lin" valueType="num">
                                      <p:cBhvr additive="base">
                                        <p:cTn id="66" dur="10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87"/>
                                        </p:tgtEl>
                                        <p:attrNameLst>
                                          <p:attrName>style.visibility</p:attrName>
                                        </p:attrNameLst>
                                      </p:cBhvr>
                                      <p:to>
                                        <p:strVal val="visible"/>
                                      </p:to>
                                    </p:set>
                                    <p:anim calcmode="lin" valueType="num">
                                      <p:cBhvr additive="base">
                                        <p:cTn id="75" dur="1000" fill="hold"/>
                                        <p:tgtEl>
                                          <p:spTgt spid="7187"/>
                                        </p:tgtEl>
                                        <p:attrNameLst>
                                          <p:attrName>ppt_x</p:attrName>
                                        </p:attrNameLst>
                                      </p:cBhvr>
                                      <p:tavLst>
                                        <p:tav tm="0">
                                          <p:val>
                                            <p:strVal val="#ppt_x"/>
                                          </p:val>
                                        </p:tav>
                                        <p:tav tm="100000">
                                          <p:val>
                                            <p:strVal val="#ppt_x"/>
                                          </p:val>
                                        </p:tav>
                                      </p:tavLst>
                                    </p:anim>
                                    <p:anim calcmode="lin" valueType="num">
                                      <p:cBhvr additive="base">
                                        <p:cTn id="76" dur="1000" fill="hold"/>
                                        <p:tgtEl>
                                          <p:spTgt spid="7187"/>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1000" fill="hold"/>
                                        <p:tgtEl>
                                          <p:spTgt spid="30"/>
                                        </p:tgtEl>
                                        <p:attrNameLst>
                                          <p:attrName>ppt_x</p:attrName>
                                        </p:attrNameLst>
                                      </p:cBhvr>
                                      <p:tavLst>
                                        <p:tav tm="0">
                                          <p:val>
                                            <p:strVal val="#ppt_x"/>
                                          </p:val>
                                        </p:tav>
                                        <p:tav tm="100000">
                                          <p:val>
                                            <p:strVal val="#ppt_x"/>
                                          </p:val>
                                        </p:tav>
                                      </p:tavLst>
                                    </p:anim>
                                    <p:anim calcmode="lin" valueType="num">
                                      <p:cBhvr additive="base">
                                        <p:cTn id="82" dur="1000" fill="hold"/>
                                        <p:tgtEl>
                                          <p:spTgt spid="3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188"/>
                                        </p:tgtEl>
                                        <p:attrNameLst>
                                          <p:attrName>style.visibility</p:attrName>
                                        </p:attrNameLst>
                                      </p:cBhvr>
                                      <p:to>
                                        <p:strVal val="visible"/>
                                      </p:to>
                                    </p:set>
                                    <p:anim calcmode="lin" valueType="num">
                                      <p:cBhvr additive="base">
                                        <p:cTn id="85" dur="1000" fill="hold"/>
                                        <p:tgtEl>
                                          <p:spTgt spid="7188"/>
                                        </p:tgtEl>
                                        <p:attrNameLst>
                                          <p:attrName>ppt_x</p:attrName>
                                        </p:attrNameLst>
                                      </p:cBhvr>
                                      <p:tavLst>
                                        <p:tav tm="0">
                                          <p:val>
                                            <p:strVal val="#ppt_x"/>
                                          </p:val>
                                        </p:tav>
                                        <p:tav tm="100000">
                                          <p:val>
                                            <p:strVal val="#ppt_x"/>
                                          </p:val>
                                        </p:tav>
                                      </p:tavLst>
                                    </p:anim>
                                    <p:anim calcmode="lin" valueType="num">
                                      <p:cBhvr additive="base">
                                        <p:cTn id="86" dur="1000" fill="hold"/>
                                        <p:tgtEl>
                                          <p:spTgt spid="7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4" grpId="0" animBg="1"/>
      <p:bldP spid="386077" grpId="0" animBg="1"/>
      <p:bldP spid="386081" grpId="0" animBg="1"/>
      <p:bldP spid="386082" grpId="0" animBg="1"/>
      <p:bldP spid="386083" grpId="0" animBg="1"/>
      <p:bldP spid="386087" grpId="0"/>
      <p:bldP spid="386078" grpId="0" animBg="1"/>
      <p:bldP spid="386065" grpId="0"/>
      <p:bldP spid="7183" grpId="0"/>
      <p:bldP spid="7186" grpId="0"/>
      <p:bldP spid="7187" grpId="0"/>
      <p:bldP spid="71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ím 1"/>
          <p:cNvSpPr>
            <a:spLocks noGrp="1"/>
          </p:cNvSpPr>
          <p:nvPr>
            <p:ph type="title"/>
          </p:nvPr>
        </p:nvSpPr>
        <p:spPr>
          <a:xfrm>
            <a:off x="395288" y="188913"/>
            <a:ext cx="7772400" cy="762000"/>
          </a:xfrm>
        </p:spPr>
        <p:txBody>
          <a:bodyPr/>
          <a:lstStyle/>
          <a:p>
            <a:pPr algn="l"/>
            <a:r>
              <a:rPr lang="hu-HU" sz="3200" smtClean="0">
                <a:latin typeface="HelveticaNeue" pitchFamily="34" charset="-18"/>
              </a:rPr>
              <a:t>Választható kiegészítő biztosítás</a:t>
            </a:r>
          </a:p>
        </p:txBody>
      </p:sp>
      <p:sp>
        <p:nvSpPr>
          <p:cNvPr id="3" name="Tartalom helye 2"/>
          <p:cNvSpPr>
            <a:spLocks noGrp="1"/>
          </p:cNvSpPr>
          <p:nvPr>
            <p:ph sz="half" idx="1"/>
          </p:nvPr>
        </p:nvSpPr>
        <p:spPr>
          <a:xfrm>
            <a:off x="468313" y="1489075"/>
            <a:ext cx="8420100" cy="3200400"/>
          </a:xfrm>
        </p:spPr>
        <p:txBody>
          <a:bodyPr/>
          <a:lstStyle/>
          <a:p>
            <a:pPr marL="0" indent="0">
              <a:buFontTx/>
              <a:buNone/>
              <a:defRPr/>
            </a:pPr>
            <a:r>
              <a:rPr lang="hu-HU" sz="1800" b="1" u="sng" dirty="0" smtClean="0">
                <a:latin typeface="HelveticaNeue"/>
                <a:cs typeface="Arial" pitchFamily="34" charset="0"/>
              </a:rPr>
              <a:t>GG06K baleseti kórházi napi térítés  -   csak a szerződéskötéskor !</a:t>
            </a:r>
          </a:p>
          <a:p>
            <a:pPr>
              <a:defRPr/>
            </a:pPr>
            <a:r>
              <a:rPr lang="hu-HU" sz="1800" b="1" dirty="0" smtClean="0">
                <a:latin typeface="HelveticaNeue"/>
                <a:cs typeface="Arial" pitchFamily="34" charset="0"/>
              </a:rPr>
              <a:t>1 000 Ft / nap  </a:t>
            </a:r>
            <a:r>
              <a:rPr lang="hu-HU" sz="1800" dirty="0" smtClean="0">
                <a:latin typeface="HelveticaNeue"/>
                <a:cs typeface="Arial" pitchFamily="34" charset="0"/>
              </a:rPr>
              <a:t>- díja : 604 Ft</a:t>
            </a:r>
          </a:p>
          <a:p>
            <a:pPr>
              <a:defRPr/>
            </a:pPr>
            <a:r>
              <a:rPr lang="hu-HU" sz="1800" dirty="0" smtClean="0">
                <a:latin typeface="HelveticaNeue"/>
                <a:cs typeface="Arial" pitchFamily="34" charset="0"/>
              </a:rPr>
              <a:t>A baleseti  kiegészítő választható </a:t>
            </a:r>
            <a:r>
              <a:rPr lang="hu-HU" sz="1800" b="1" dirty="0" smtClean="0">
                <a:latin typeface="HelveticaNeue"/>
                <a:cs typeface="Arial" pitchFamily="34" charset="0"/>
              </a:rPr>
              <a:t>1x-es, 2x-es, vagy 3x-os </a:t>
            </a:r>
            <a:r>
              <a:rPr lang="hu-HU" sz="1800" dirty="0" smtClean="0">
                <a:latin typeface="HelveticaNeue"/>
                <a:cs typeface="Arial" pitchFamily="34" charset="0"/>
              </a:rPr>
              <a:t>szorzóval bármelyik csomaghoz. </a:t>
            </a:r>
            <a:endParaRPr lang="hu-HU" sz="1800" dirty="0">
              <a:latin typeface="HelveticaNeue"/>
              <a:cs typeface="Arial" pitchFamily="34" charset="0"/>
            </a:endParaRPr>
          </a:p>
          <a:p>
            <a:pPr marL="0" indent="0">
              <a:buFontTx/>
              <a:buNone/>
              <a:defRPr/>
            </a:pPr>
            <a:endParaRPr lang="hu-HU" sz="1800" dirty="0" smtClean="0">
              <a:latin typeface="HelveticaNeue"/>
              <a:cs typeface="Arial" pitchFamily="34" charset="0"/>
            </a:endParaRPr>
          </a:p>
          <a:p>
            <a:pPr marL="0" indent="0">
              <a:buFontTx/>
              <a:buNone/>
              <a:defRPr/>
            </a:pPr>
            <a:endParaRPr lang="hu-HU" sz="1800" dirty="0">
              <a:latin typeface="HelveticaNeue"/>
              <a:cs typeface="Arial" pitchFamily="34" charset="0"/>
            </a:endParaRPr>
          </a:p>
          <a:p>
            <a:pPr marL="0" indent="0">
              <a:buFontTx/>
              <a:buNone/>
              <a:defRPr/>
            </a:pPr>
            <a:endParaRPr lang="hu-HU" sz="1800" dirty="0">
              <a:latin typeface="HelveticaNeue"/>
              <a:cs typeface="Arial" pitchFamily="34" charset="0"/>
            </a:endParaRPr>
          </a:p>
          <a:p>
            <a:pPr>
              <a:lnSpc>
                <a:spcPct val="95000"/>
              </a:lnSpc>
              <a:spcBef>
                <a:spcPct val="0"/>
              </a:spcBef>
              <a:defRPr/>
            </a:pPr>
            <a:r>
              <a:rPr lang="hu-HU" sz="1800" dirty="0" smtClean="0">
                <a:latin typeface="HelveticaNeue"/>
                <a:cs typeface="Arial" pitchFamily="34" charset="0"/>
              </a:rPr>
              <a:t>A </a:t>
            </a:r>
            <a:r>
              <a:rPr lang="hu-HU" sz="1800" dirty="0">
                <a:latin typeface="HelveticaNeue"/>
                <a:cs typeface="Arial" pitchFamily="34" charset="0"/>
              </a:rPr>
              <a:t>kockázatviselés tartama alatt egy balesetből </a:t>
            </a:r>
            <a:r>
              <a:rPr lang="hu-HU" sz="1800" dirty="0" smtClean="0">
                <a:latin typeface="HelveticaNeue"/>
                <a:cs typeface="Arial" pitchFamily="34" charset="0"/>
              </a:rPr>
              <a:t>eredően, a baleset </a:t>
            </a:r>
            <a:r>
              <a:rPr lang="hu-HU" sz="1800" dirty="0">
                <a:latin typeface="HelveticaNeue"/>
                <a:cs typeface="Arial" pitchFamily="34" charset="0"/>
              </a:rPr>
              <a:t>napjától számított 2 éven </a:t>
            </a:r>
            <a:r>
              <a:rPr lang="hu-HU" sz="1800" dirty="0" smtClean="0">
                <a:latin typeface="HelveticaNeue"/>
                <a:cs typeface="Arial" pitchFamily="34" charset="0"/>
              </a:rPr>
              <a:t>belül 		napidíj a </a:t>
            </a:r>
            <a:r>
              <a:rPr lang="hu-HU" sz="1800" dirty="0">
                <a:latin typeface="HelveticaNeue"/>
                <a:cs typeface="Arial" pitchFamily="34" charset="0"/>
              </a:rPr>
              <a:t>kórházi ápolás </a:t>
            </a:r>
            <a:r>
              <a:rPr lang="hu-HU" sz="1800" dirty="0" smtClean="0">
                <a:latin typeface="HelveticaNeue"/>
                <a:cs typeface="Arial" pitchFamily="34" charset="0"/>
              </a:rPr>
              <a:t>napjaira.</a:t>
            </a:r>
          </a:p>
          <a:p>
            <a:pPr marL="0" indent="0">
              <a:lnSpc>
                <a:spcPct val="95000"/>
              </a:lnSpc>
              <a:spcBef>
                <a:spcPct val="0"/>
              </a:spcBef>
              <a:buFontTx/>
              <a:buNone/>
              <a:defRPr/>
            </a:pPr>
            <a:endParaRPr lang="hu-HU" sz="1800" dirty="0">
              <a:latin typeface="HelveticaNeue"/>
              <a:cs typeface="Arial" pitchFamily="34" charset="0"/>
            </a:endParaRPr>
          </a:p>
          <a:p>
            <a:pPr>
              <a:lnSpc>
                <a:spcPct val="95000"/>
              </a:lnSpc>
              <a:spcBef>
                <a:spcPct val="0"/>
              </a:spcBef>
              <a:defRPr/>
            </a:pPr>
            <a:endParaRPr lang="hu-HU" sz="1600" b="1" dirty="0" smtClean="0">
              <a:latin typeface="Arial" pitchFamily="34" charset="0"/>
              <a:cs typeface="Arial" pitchFamily="34" charset="0"/>
            </a:endParaRPr>
          </a:p>
          <a:p>
            <a:pPr>
              <a:lnSpc>
                <a:spcPct val="95000"/>
              </a:lnSpc>
              <a:spcBef>
                <a:spcPct val="0"/>
              </a:spcBef>
              <a:defRPr/>
            </a:pPr>
            <a:r>
              <a:rPr lang="hu-HU" sz="1600" b="1" dirty="0">
                <a:latin typeface="HelveticaNeue"/>
                <a:cs typeface="Arial" pitchFamily="34" charset="0"/>
              </a:rPr>
              <a:t>A </a:t>
            </a:r>
            <a:r>
              <a:rPr lang="hu-HU" sz="1600" b="1" dirty="0" smtClean="0">
                <a:latin typeface="HelveticaNeue"/>
                <a:cs typeface="Arial" pitchFamily="34" charset="0"/>
              </a:rPr>
              <a:t>teljes </a:t>
            </a:r>
            <a:r>
              <a:rPr lang="hu-HU" sz="1600" b="1" dirty="0">
                <a:latin typeface="HelveticaNeue"/>
                <a:cs typeface="Arial" pitchFamily="34" charset="0"/>
              </a:rPr>
              <a:t>tartam alatt vizsgáljuk a </a:t>
            </a:r>
            <a:r>
              <a:rPr lang="hu-HU" sz="1600" b="1" dirty="0" err="1" smtClean="0">
                <a:latin typeface="HelveticaNeue"/>
                <a:cs typeface="Arial" pitchFamily="34" charset="0"/>
              </a:rPr>
              <a:t>pre-existinget</a:t>
            </a:r>
            <a:endParaRPr lang="hu-HU" sz="1600" b="1" dirty="0" smtClean="0">
              <a:latin typeface="HelveticaNeue"/>
              <a:cs typeface="Arial" pitchFamily="34" charset="0"/>
            </a:endParaRPr>
          </a:p>
          <a:p>
            <a:pPr>
              <a:lnSpc>
                <a:spcPct val="95000"/>
              </a:lnSpc>
              <a:spcBef>
                <a:spcPct val="0"/>
              </a:spcBef>
              <a:buNone/>
              <a:defRPr/>
            </a:pPr>
            <a:endParaRPr lang="hu-HU" sz="1600" b="1" dirty="0" smtClean="0">
              <a:latin typeface="HelveticaNeue"/>
              <a:cs typeface="Arial" pitchFamily="34" charset="0"/>
            </a:endParaRPr>
          </a:p>
          <a:p>
            <a:pPr marL="363538" indent="-363538">
              <a:lnSpc>
                <a:spcPct val="95000"/>
              </a:lnSpc>
              <a:spcBef>
                <a:spcPct val="0"/>
              </a:spcBef>
              <a:buFontTx/>
              <a:buNone/>
              <a:defRPr/>
            </a:pPr>
            <a:r>
              <a:rPr lang="hu-HU" sz="1800" b="1" dirty="0">
                <a:latin typeface="HelveticaNeue"/>
                <a:cs typeface="Arial" pitchFamily="34" charset="0"/>
              </a:rPr>
              <a:t> </a:t>
            </a:r>
            <a:r>
              <a:rPr lang="hu-HU" sz="1800" b="1" dirty="0" smtClean="0">
                <a:latin typeface="HelveticaNeue"/>
                <a:cs typeface="Arial" pitchFamily="34" charset="0"/>
              </a:rPr>
              <a:t>     </a:t>
            </a:r>
            <a:r>
              <a:rPr lang="hu-HU" sz="1600" dirty="0" smtClean="0">
                <a:latin typeface="HelveticaNeue"/>
                <a:cs typeface="Arial" pitchFamily="34" charset="0"/>
              </a:rPr>
              <a:t>Amennyiben </a:t>
            </a:r>
            <a:r>
              <a:rPr lang="hu-HU" sz="1600" dirty="0">
                <a:latin typeface="HelveticaNeue"/>
                <a:cs typeface="Arial" pitchFamily="34" charset="0"/>
              </a:rPr>
              <a:t>ilyen okból utasítjuk el a </a:t>
            </a:r>
            <a:r>
              <a:rPr lang="hu-HU" sz="1600" dirty="0" smtClean="0">
                <a:latin typeface="HelveticaNeue"/>
                <a:cs typeface="Arial" pitchFamily="34" charset="0"/>
              </a:rPr>
              <a:t>szolgáltatást, a </a:t>
            </a:r>
            <a:r>
              <a:rPr lang="hu-HU" sz="1600" dirty="0">
                <a:latin typeface="HelveticaNeue"/>
                <a:cs typeface="Arial" pitchFamily="34" charset="0"/>
              </a:rPr>
              <a:t>kiegészítő biztosításra nem </a:t>
            </a:r>
            <a:r>
              <a:rPr lang="hu-HU" sz="1600" dirty="0" smtClean="0">
                <a:latin typeface="HelveticaNeue"/>
                <a:cs typeface="Arial" pitchFamily="34" charset="0"/>
              </a:rPr>
              <a:t>                                                                                                                                                                                                                                            történik </a:t>
            </a:r>
            <a:r>
              <a:rPr lang="hu-HU" sz="1600" dirty="0">
                <a:latin typeface="HelveticaNeue"/>
                <a:cs typeface="Arial" pitchFamily="34" charset="0"/>
              </a:rPr>
              <a:t>semmilyen kifizetés</a:t>
            </a:r>
            <a:r>
              <a:rPr lang="hu-HU" sz="1600" dirty="0" smtClean="0">
                <a:latin typeface="HelveticaNeue"/>
                <a:cs typeface="Arial" pitchFamily="34" charset="0"/>
              </a:rPr>
              <a:t>.</a:t>
            </a:r>
            <a:endParaRPr lang="hu-HU" sz="2000" dirty="0"/>
          </a:p>
          <a:p>
            <a:pPr marL="0" indent="0">
              <a:buFontTx/>
              <a:buNone/>
              <a:defRPr/>
            </a:pPr>
            <a:r>
              <a:rPr lang="hu-HU" sz="2000" dirty="0" smtClean="0">
                <a:latin typeface="Arial" pitchFamily="34" charset="0"/>
                <a:cs typeface="Arial" pitchFamily="34" charset="0"/>
              </a:rPr>
              <a:t/>
            </a:r>
            <a:br>
              <a:rPr lang="hu-HU" sz="2000" dirty="0" smtClean="0">
                <a:latin typeface="Arial" pitchFamily="34" charset="0"/>
                <a:cs typeface="Arial" pitchFamily="34" charset="0"/>
              </a:rPr>
            </a:br>
            <a:endParaRPr lang="hu-HU" sz="2000" dirty="0">
              <a:latin typeface="Arial" pitchFamily="34" charset="0"/>
              <a:cs typeface="Arial" pitchFamily="34" charset="0"/>
            </a:endParaRPr>
          </a:p>
        </p:txBody>
      </p:sp>
      <p:pic>
        <p:nvPicPr>
          <p:cNvPr id="8198" name="Picture 6" descr="http://images-00.delcampe-static.net/img_large/auction/000/156/012/164_001.jpg"/>
          <p:cNvPicPr>
            <a:picLocks noChangeAspect="1" noChangeArrowheads="1"/>
          </p:cNvPicPr>
          <p:nvPr/>
        </p:nvPicPr>
        <p:blipFill>
          <a:blip r:embed="rId3" cstate="print"/>
          <a:srcRect/>
          <a:stretch>
            <a:fillRect/>
          </a:stretch>
        </p:blipFill>
        <p:spPr bwMode="auto">
          <a:xfrm>
            <a:off x="3132138" y="2492375"/>
            <a:ext cx="2357437" cy="1214438"/>
          </a:xfrm>
          <a:prstGeom prst="rect">
            <a:avLst/>
          </a:prstGeom>
          <a:noFill/>
          <a:ln w="9525">
            <a:noFill/>
            <a:miter lim="800000"/>
            <a:headEnd/>
            <a:tailEnd/>
          </a:ln>
        </p:spPr>
      </p:pic>
      <p:pic>
        <p:nvPicPr>
          <p:cNvPr id="6" name="Picture 6" descr="http://images-00.delcampe-static.net/img_large/auction/000/156/012/164_001.jpg"/>
          <p:cNvPicPr>
            <a:picLocks noChangeAspect="1" noChangeArrowheads="1"/>
          </p:cNvPicPr>
          <p:nvPr/>
        </p:nvPicPr>
        <p:blipFill>
          <a:blip r:embed="rId3" cstate="print"/>
          <a:srcRect/>
          <a:stretch>
            <a:fillRect/>
          </a:stretch>
        </p:blipFill>
        <p:spPr bwMode="auto">
          <a:xfrm>
            <a:off x="4572000" y="2487613"/>
            <a:ext cx="2357438" cy="1212850"/>
          </a:xfrm>
          <a:prstGeom prst="rect">
            <a:avLst/>
          </a:prstGeom>
          <a:noFill/>
          <a:ln w="9525">
            <a:noFill/>
            <a:miter lim="800000"/>
            <a:headEnd/>
            <a:tailEnd/>
          </a:ln>
        </p:spPr>
      </p:pic>
      <p:pic>
        <p:nvPicPr>
          <p:cNvPr id="7" name="Picture 6" descr="http://images-00.delcampe-static.net/img_large/auction/000/156/012/164_001.jpg"/>
          <p:cNvPicPr>
            <a:picLocks noChangeAspect="1" noChangeArrowheads="1"/>
          </p:cNvPicPr>
          <p:nvPr/>
        </p:nvPicPr>
        <p:blipFill>
          <a:blip r:embed="rId3" cstate="print"/>
          <a:srcRect/>
          <a:stretch>
            <a:fillRect/>
          </a:stretch>
        </p:blipFill>
        <p:spPr bwMode="auto">
          <a:xfrm>
            <a:off x="5822950" y="2487613"/>
            <a:ext cx="2357438" cy="1212850"/>
          </a:xfrm>
          <a:prstGeom prst="rect">
            <a:avLst/>
          </a:prstGeom>
          <a:noFill/>
          <a:ln w="9525">
            <a:noFill/>
            <a:miter lim="800000"/>
            <a:headEnd/>
            <a:tailEnd/>
          </a:ln>
        </p:spPr>
      </p:pic>
      <p:sp>
        <p:nvSpPr>
          <p:cNvPr id="2" name="Jobbra nyíl 1"/>
          <p:cNvSpPr/>
          <p:nvPr/>
        </p:nvSpPr>
        <p:spPr bwMode="auto">
          <a:xfrm>
            <a:off x="3419475" y="4005263"/>
            <a:ext cx="576263" cy="209550"/>
          </a:xfrm>
          <a:prstGeom prst="rightArrow">
            <a:avLst/>
          </a:prstGeom>
          <a:solidFill>
            <a:schemeClr val="accent2">
              <a:lumMod val="60000"/>
              <a:lumOff val="40000"/>
            </a:schemeClr>
          </a:solidFill>
          <a:ln w="12700" cap="flat" cmpd="sng" algn="ctr">
            <a:solidFill>
              <a:srgbClr val="800000"/>
            </a:solidFill>
            <a:prstDash val="solid"/>
            <a:round/>
            <a:headEnd type="none" w="med" len="med"/>
            <a:tailEnd type="none" w="med" len="med"/>
          </a:ln>
          <a:effectLst/>
          <a:extLst/>
        </p:spPr>
        <p:txBody>
          <a:bodyPr wrap="none" lIns="90488" tIns="44450" rIns="90488" bIns="44450" anchor="ctr"/>
          <a:lstStyle/>
          <a:p>
            <a:pPr>
              <a:defRPr/>
            </a:pPr>
            <a:endParaRPr lang="hu-HU"/>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additive="base">
                                        <p:cTn id="23" dur="1000" fill="hold"/>
                                        <p:tgtEl>
                                          <p:spTgt spid="8198"/>
                                        </p:tgtEl>
                                        <p:attrNameLst>
                                          <p:attrName>ppt_x</p:attrName>
                                        </p:attrNameLst>
                                      </p:cBhvr>
                                      <p:tavLst>
                                        <p:tav tm="0">
                                          <p:val>
                                            <p:strVal val="1+#ppt_w/2"/>
                                          </p:val>
                                        </p:tav>
                                        <p:tav tm="100000">
                                          <p:val>
                                            <p:strVal val="#ppt_x"/>
                                          </p:val>
                                        </p:tav>
                                      </p:tavLst>
                                    </p:anim>
                                    <p:anim calcmode="lin" valueType="num">
                                      <p:cBhvr additive="base">
                                        <p:cTn id="24" dur="1000" fill="hold"/>
                                        <p:tgtEl>
                                          <p:spTgt spid="819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500"/>
                            </p:stCondLst>
                            <p:childTnLst>
                              <p:par>
                                <p:cTn id="31" presetID="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1+#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000"/>
                            </p:stCondLst>
                            <p:childTnLst>
                              <p:par>
                                <p:cTn id="42" presetID="45"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anim calcmode="lin" valueType="num">
                                      <p:cBhvr>
                                        <p:cTn id="45" dur="2000" fill="hold"/>
                                        <p:tgtEl>
                                          <p:spTgt spid="2"/>
                                        </p:tgtEl>
                                        <p:attrNameLst>
                                          <p:attrName>ppt_w</p:attrName>
                                        </p:attrNameLst>
                                      </p:cBhvr>
                                      <p:tavLst>
                                        <p:tav tm="0" fmla="#ppt_w*sin(2.5*pi*$)">
                                          <p:val>
                                            <p:fltVal val="0"/>
                                          </p:val>
                                        </p:tav>
                                        <p:tav tm="100000">
                                          <p:val>
                                            <p:fltVal val="1"/>
                                          </p:val>
                                        </p:tav>
                                      </p:tavLst>
                                    </p:anim>
                                    <p:anim calcmode="lin" valueType="num">
                                      <p:cBhvr>
                                        <p:cTn id="4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3">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8" descr="ANd9GcRnug82PMfr8kPujMQ0b03rHzCtu5XRz7VecQhBi2SpwqSrO7Ktvw"/>
          <p:cNvPicPr>
            <a:picLocks noChangeAspect="1" noChangeArrowheads="1"/>
          </p:cNvPicPr>
          <p:nvPr/>
        </p:nvPicPr>
        <p:blipFill>
          <a:blip r:embed="rId3" cstate="print"/>
          <a:srcRect/>
          <a:stretch>
            <a:fillRect/>
          </a:stretch>
        </p:blipFill>
        <p:spPr bwMode="auto">
          <a:xfrm>
            <a:off x="7019925" y="2017713"/>
            <a:ext cx="2144713" cy="1482725"/>
          </a:xfrm>
          <a:prstGeom prst="rect">
            <a:avLst/>
          </a:prstGeom>
          <a:noFill/>
          <a:ln w="9525">
            <a:noFill/>
            <a:miter lim="800000"/>
            <a:headEnd/>
            <a:tailEnd/>
          </a:ln>
        </p:spPr>
      </p:pic>
      <p:pic>
        <p:nvPicPr>
          <p:cNvPr id="14339" name="Picture 38" descr="ANd9GcRnug82PMfr8kPujMQ0b03rHzCtu5XRz7VecQhBi2SpwqSrO7Ktvw"/>
          <p:cNvPicPr>
            <a:picLocks noChangeAspect="1" noChangeArrowheads="1"/>
          </p:cNvPicPr>
          <p:nvPr/>
        </p:nvPicPr>
        <p:blipFill>
          <a:blip r:embed="rId3" cstate="print"/>
          <a:srcRect/>
          <a:stretch>
            <a:fillRect/>
          </a:stretch>
        </p:blipFill>
        <p:spPr bwMode="auto">
          <a:xfrm>
            <a:off x="6227763" y="3778250"/>
            <a:ext cx="2932112" cy="2027238"/>
          </a:xfrm>
          <a:prstGeom prst="rect">
            <a:avLst/>
          </a:prstGeom>
          <a:noFill/>
          <a:ln w="9525">
            <a:noFill/>
            <a:miter lim="800000"/>
            <a:headEnd/>
            <a:tailEnd/>
          </a:ln>
        </p:spPr>
      </p:pic>
      <p:sp>
        <p:nvSpPr>
          <p:cNvPr id="3" name="Tartalom helye 2"/>
          <p:cNvSpPr>
            <a:spLocks noGrp="1"/>
          </p:cNvSpPr>
          <p:nvPr>
            <p:ph sz="half" idx="1"/>
          </p:nvPr>
        </p:nvSpPr>
        <p:spPr>
          <a:xfrm>
            <a:off x="323850" y="1125538"/>
            <a:ext cx="8280400" cy="5267325"/>
          </a:xfrm>
        </p:spPr>
        <p:txBody>
          <a:bodyPr/>
          <a:lstStyle/>
          <a:p>
            <a:pPr marL="0" indent="0">
              <a:buFontTx/>
              <a:buNone/>
              <a:defRPr/>
            </a:pPr>
            <a:r>
              <a:rPr lang="hu-HU" sz="1600" b="1" u="sng" dirty="0" smtClean="0">
                <a:latin typeface="HelveticaNeue"/>
                <a:cs typeface="Arial" pitchFamily="34" charset="0"/>
              </a:rPr>
              <a:t>A  </a:t>
            </a:r>
            <a:r>
              <a:rPr lang="hu-HU" sz="1600" b="1" u="sng" dirty="0">
                <a:latin typeface="HelveticaNeue"/>
                <a:cs typeface="Arial" pitchFamily="34" charset="0"/>
              </a:rPr>
              <a:t>2-es és a 3-as csomagokhoz ( az 500.000 és 800.000 Ft-os </a:t>
            </a:r>
            <a:r>
              <a:rPr lang="hu-HU" sz="1600" b="1" u="sng" dirty="0" err="1">
                <a:latin typeface="HelveticaNeue"/>
                <a:cs typeface="Arial" pitchFamily="34" charset="0"/>
              </a:rPr>
              <a:t>BÖ-hez</a:t>
            </a:r>
            <a:r>
              <a:rPr lang="hu-HU" sz="1600" b="1" u="sng" dirty="0">
                <a:latin typeface="HelveticaNeue"/>
                <a:cs typeface="Arial" pitchFamily="34" charset="0"/>
              </a:rPr>
              <a:t> ) :</a:t>
            </a:r>
            <a:endParaRPr lang="hu-HU" sz="1600" b="1" u="sng" dirty="0" smtClean="0">
              <a:latin typeface="HelveticaNeue"/>
              <a:cs typeface="Arial" pitchFamily="34" charset="0"/>
            </a:endParaRPr>
          </a:p>
          <a:p>
            <a:pPr marL="0" indent="0">
              <a:buFontTx/>
              <a:buNone/>
              <a:defRPr/>
            </a:pPr>
            <a:endParaRPr lang="hu-HU" sz="1600" b="1" u="sng" dirty="0" smtClean="0">
              <a:latin typeface="HelveticaNeue"/>
              <a:cs typeface="Arial" pitchFamily="34" charset="0"/>
            </a:endParaRPr>
          </a:p>
          <a:p>
            <a:pPr marL="0" indent="0">
              <a:buFontTx/>
              <a:buNone/>
              <a:defRPr/>
            </a:pPr>
            <a:endParaRPr lang="hu-HU" sz="1600" b="1" u="sng" dirty="0" smtClean="0">
              <a:latin typeface="HelveticaNeue"/>
              <a:cs typeface="Arial" pitchFamily="34" charset="0"/>
            </a:endParaRPr>
          </a:p>
          <a:p>
            <a:pPr marL="0" indent="0">
              <a:buFontTx/>
              <a:buNone/>
              <a:defRPr/>
            </a:pPr>
            <a:r>
              <a:rPr lang="hu-HU" sz="1600" b="1" dirty="0" smtClean="0">
                <a:latin typeface="HelveticaNeue"/>
                <a:cs typeface="Arial" pitchFamily="34" charset="0"/>
              </a:rPr>
              <a:t>a) </a:t>
            </a:r>
            <a:r>
              <a:rPr lang="hu-HU" sz="1600" b="1" u="sng" dirty="0" smtClean="0">
                <a:latin typeface="HelveticaNeue"/>
                <a:cs typeface="Arial" pitchFamily="34" charset="0"/>
              </a:rPr>
              <a:t>Információs vonal</a:t>
            </a:r>
            <a:endParaRPr lang="hu-HU" sz="1600" u="sng" dirty="0">
              <a:latin typeface="HelveticaNeue"/>
              <a:cs typeface="Arial" pitchFamily="34" charset="0"/>
            </a:endParaRPr>
          </a:p>
          <a:p>
            <a:pPr marL="0" indent="0">
              <a:buFontTx/>
              <a:buNone/>
              <a:defRPr/>
            </a:pPr>
            <a:r>
              <a:rPr lang="hu-HU" sz="1600" dirty="0" smtClean="0">
                <a:latin typeface="HelveticaNeue"/>
                <a:cs typeface="Arial" pitchFamily="34" charset="0"/>
              </a:rPr>
              <a:t>	24 </a:t>
            </a:r>
            <a:r>
              <a:rPr lang="hu-HU" sz="1600" dirty="0">
                <a:latin typeface="HelveticaNeue"/>
                <a:cs typeface="Arial" pitchFamily="34" charset="0"/>
              </a:rPr>
              <a:t>órás </a:t>
            </a:r>
            <a:r>
              <a:rPr lang="hu-HU" sz="1600" dirty="0" err="1">
                <a:latin typeface="HelveticaNeue"/>
                <a:cs typeface="Arial" pitchFamily="34" charset="0"/>
              </a:rPr>
              <a:t>TeleDoktor</a:t>
            </a:r>
            <a:r>
              <a:rPr lang="hu-HU" sz="1600" dirty="0">
                <a:latin typeface="HelveticaNeue"/>
                <a:cs typeface="Arial" pitchFamily="34" charset="0"/>
              </a:rPr>
              <a:t> </a:t>
            </a:r>
            <a:r>
              <a:rPr lang="hu-HU" sz="1600" dirty="0" smtClean="0">
                <a:latin typeface="HelveticaNeue"/>
                <a:cs typeface="Arial" pitchFamily="34" charset="0"/>
              </a:rPr>
              <a:t> :                       36 </a:t>
            </a:r>
            <a:r>
              <a:rPr lang="hu-HU" sz="1600" dirty="0">
                <a:latin typeface="HelveticaNeue"/>
                <a:cs typeface="Arial" pitchFamily="34" charset="0"/>
              </a:rPr>
              <a:t>– </a:t>
            </a:r>
            <a:r>
              <a:rPr lang="hu-HU" sz="1600" dirty="0" smtClean="0">
                <a:latin typeface="HelveticaNeue"/>
                <a:cs typeface="Arial" pitchFamily="34" charset="0"/>
              </a:rPr>
              <a:t>1</a:t>
            </a:r>
            <a:r>
              <a:rPr lang="hu-HU" sz="1600" dirty="0">
                <a:latin typeface="HelveticaNeue"/>
                <a:cs typeface="Arial" pitchFamily="34" charset="0"/>
              </a:rPr>
              <a:t> </a:t>
            </a:r>
            <a:r>
              <a:rPr lang="hu-HU" sz="1600" dirty="0" smtClean="0">
                <a:latin typeface="HelveticaNeue"/>
                <a:cs typeface="Arial" pitchFamily="34" charset="0"/>
              </a:rPr>
              <a:t>–  </a:t>
            </a:r>
            <a:r>
              <a:rPr lang="hu-HU" sz="1600" b="1" dirty="0" smtClean="0">
                <a:latin typeface="HelveticaNeue"/>
                <a:cs typeface="Arial" pitchFamily="34" charset="0"/>
              </a:rPr>
              <a:t>465 3677 </a:t>
            </a:r>
            <a:endParaRPr lang="hu-HU" sz="1600" dirty="0">
              <a:latin typeface="HelveticaNeue"/>
              <a:cs typeface="Arial" pitchFamily="34" charset="0"/>
            </a:endParaRPr>
          </a:p>
          <a:p>
            <a:pPr marL="457200" lvl="1" indent="0">
              <a:buFontTx/>
              <a:buNone/>
              <a:defRPr/>
            </a:pPr>
            <a:r>
              <a:rPr lang="hu-HU" sz="1200" b="1" dirty="0" smtClean="0">
                <a:latin typeface="HelveticaNeue"/>
                <a:cs typeface="Arial" pitchFamily="34" charset="0"/>
              </a:rPr>
              <a:t>	</a:t>
            </a:r>
            <a:r>
              <a:rPr lang="hu-HU" sz="1600" b="1" dirty="0" smtClean="0">
                <a:latin typeface="HelveticaNeue"/>
                <a:cs typeface="Arial" pitchFamily="34" charset="0"/>
              </a:rPr>
              <a:t>Tájékoztatás</a:t>
            </a:r>
            <a:r>
              <a:rPr lang="hu-HU" sz="1600" b="1" dirty="0">
                <a:latin typeface="HelveticaNeue"/>
                <a:cs typeface="Arial" pitchFamily="34" charset="0"/>
              </a:rPr>
              <a:t>:</a:t>
            </a:r>
            <a:endParaRPr lang="hu-HU" sz="1600" dirty="0">
              <a:latin typeface="HelveticaNeue"/>
              <a:cs typeface="Arial" pitchFamily="34" charset="0"/>
            </a:endParaRPr>
          </a:p>
          <a:p>
            <a:pPr lvl="2">
              <a:defRPr/>
            </a:pPr>
            <a:r>
              <a:rPr lang="hu-HU" sz="1600" dirty="0" smtClean="0">
                <a:latin typeface="HelveticaNeue"/>
                <a:cs typeface="Arial" pitchFamily="34" charset="0"/>
              </a:rPr>
              <a:t>Háziorvosi, szakorvosi </a:t>
            </a:r>
            <a:r>
              <a:rPr lang="hu-HU" sz="1600" dirty="0">
                <a:latin typeface="HelveticaNeue"/>
                <a:cs typeface="Arial" pitchFamily="34" charset="0"/>
              </a:rPr>
              <a:t>rendelőkről és ügyeletekről</a:t>
            </a:r>
          </a:p>
          <a:p>
            <a:pPr lvl="2">
              <a:defRPr/>
            </a:pPr>
            <a:r>
              <a:rPr lang="hu-HU" sz="1600" dirty="0" smtClean="0">
                <a:latin typeface="HelveticaNeue"/>
                <a:cs typeface="Arial" pitchFamily="34" charset="0"/>
              </a:rPr>
              <a:t>gyógyszertárakról </a:t>
            </a:r>
            <a:r>
              <a:rPr lang="hu-HU" sz="1600" dirty="0">
                <a:latin typeface="HelveticaNeue"/>
                <a:cs typeface="Arial" pitchFamily="34" charset="0"/>
              </a:rPr>
              <a:t>és gyógyszertári </a:t>
            </a:r>
            <a:r>
              <a:rPr lang="hu-HU" sz="1600" dirty="0" smtClean="0">
                <a:latin typeface="HelveticaNeue"/>
                <a:cs typeface="Arial" pitchFamily="34" charset="0"/>
              </a:rPr>
              <a:t>ügyeletekről</a:t>
            </a:r>
          </a:p>
          <a:p>
            <a:pPr marL="914400" lvl="2" indent="0">
              <a:buFontTx/>
              <a:buNone/>
              <a:defRPr/>
            </a:pPr>
            <a:endParaRPr lang="hu-HU" sz="1600" dirty="0">
              <a:latin typeface="HelveticaNeue"/>
              <a:cs typeface="Arial" pitchFamily="34" charset="0"/>
            </a:endParaRPr>
          </a:p>
          <a:p>
            <a:pPr marL="0" indent="0">
              <a:buFontTx/>
              <a:buNone/>
              <a:defRPr/>
            </a:pPr>
            <a:r>
              <a:rPr lang="hu-HU" sz="1600" b="1" dirty="0" smtClean="0">
                <a:latin typeface="HelveticaNeue"/>
                <a:cs typeface="Arial" pitchFamily="34" charset="0"/>
              </a:rPr>
              <a:t>b) </a:t>
            </a:r>
            <a:r>
              <a:rPr lang="hu-HU" sz="1600" b="1" u="sng" dirty="0" smtClean="0">
                <a:latin typeface="HelveticaNeue"/>
                <a:cs typeface="Arial" pitchFamily="34" charset="0"/>
              </a:rPr>
              <a:t>Egészségügyi asszisztencia</a:t>
            </a:r>
            <a:r>
              <a:rPr lang="hu-HU" sz="1600" dirty="0" smtClean="0">
                <a:latin typeface="HelveticaNeue"/>
                <a:cs typeface="Arial" pitchFamily="34" charset="0"/>
              </a:rPr>
              <a:t>.</a:t>
            </a:r>
            <a:endParaRPr lang="hu-HU" sz="1600" dirty="0">
              <a:latin typeface="HelveticaNeue"/>
              <a:cs typeface="Arial" pitchFamily="34" charset="0"/>
            </a:endParaRPr>
          </a:p>
          <a:p>
            <a:pPr lvl="1">
              <a:defRPr/>
            </a:pPr>
            <a:r>
              <a:rPr lang="hu-HU" sz="1600" b="1" dirty="0">
                <a:latin typeface="HelveticaNeue"/>
                <a:cs typeface="Arial" pitchFamily="34" charset="0"/>
              </a:rPr>
              <a:t>Belgyógyász szakorvosi véleményezés, útmutatás</a:t>
            </a:r>
            <a:endParaRPr lang="hu-HU" sz="1600" dirty="0">
              <a:latin typeface="HelveticaNeue"/>
              <a:cs typeface="Arial" pitchFamily="34" charset="0"/>
            </a:endParaRPr>
          </a:p>
          <a:p>
            <a:pPr lvl="2">
              <a:defRPr/>
            </a:pPr>
            <a:r>
              <a:rPr lang="hu-HU" sz="1600" dirty="0">
                <a:latin typeface="HelveticaNeue"/>
                <a:cs typeface="Arial" pitchFamily="34" charset="0"/>
              </a:rPr>
              <a:t>általános orvosi </a:t>
            </a:r>
            <a:r>
              <a:rPr lang="hu-HU" sz="1600" dirty="0" smtClean="0">
                <a:latin typeface="HelveticaNeue"/>
                <a:cs typeface="Arial" pitchFamily="34" charset="0"/>
              </a:rPr>
              <a:t>tanácsadás, tájékoztatás</a:t>
            </a:r>
            <a:r>
              <a:rPr lang="hu-HU" sz="1600" dirty="0">
                <a:latin typeface="HelveticaNeue"/>
                <a:cs typeface="Arial" pitchFamily="34" charset="0"/>
              </a:rPr>
              <a:t> </a:t>
            </a:r>
            <a:r>
              <a:rPr lang="hu-HU" sz="1600" dirty="0" smtClean="0">
                <a:latin typeface="HelveticaNeue"/>
                <a:cs typeface="Arial" pitchFamily="34" charset="0"/>
              </a:rPr>
              <a:t>diagnosztikai eredményekről,</a:t>
            </a:r>
            <a:r>
              <a:rPr lang="hu-HU" sz="1600" dirty="0">
                <a:latin typeface="HelveticaNeue"/>
                <a:cs typeface="Arial" pitchFamily="34" charset="0"/>
              </a:rPr>
              <a:t> </a:t>
            </a:r>
            <a:r>
              <a:rPr lang="hu-HU" sz="1600" dirty="0" smtClean="0">
                <a:latin typeface="HelveticaNeue"/>
                <a:cs typeface="Arial" pitchFamily="34" charset="0"/>
              </a:rPr>
              <a:t>diagnózisról, gyógyszerekről, szakorvosi </a:t>
            </a:r>
            <a:r>
              <a:rPr lang="hu-HU" sz="1600" dirty="0">
                <a:latin typeface="HelveticaNeue"/>
                <a:cs typeface="Arial" pitchFamily="34" charset="0"/>
              </a:rPr>
              <a:t>központ </a:t>
            </a:r>
            <a:r>
              <a:rPr lang="hu-HU" sz="1600" dirty="0" smtClean="0">
                <a:latin typeface="HelveticaNeue"/>
                <a:cs typeface="Arial" pitchFamily="34" charset="0"/>
              </a:rPr>
              <a:t>ajánlása</a:t>
            </a:r>
          </a:p>
          <a:p>
            <a:pPr marL="914400" lvl="2" indent="0">
              <a:buFontTx/>
              <a:buNone/>
              <a:defRPr/>
            </a:pPr>
            <a:endParaRPr lang="hu-HU" sz="1600" dirty="0">
              <a:latin typeface="HelveticaNeue"/>
              <a:cs typeface="Arial" pitchFamily="34" charset="0"/>
            </a:endParaRPr>
          </a:p>
          <a:p>
            <a:pPr marL="0" indent="0">
              <a:buFontTx/>
              <a:buNone/>
              <a:defRPr/>
            </a:pPr>
            <a:r>
              <a:rPr lang="hu-HU" sz="1600" b="1" dirty="0" smtClean="0">
                <a:latin typeface="HelveticaNeue"/>
                <a:cs typeface="Arial" pitchFamily="34" charset="0"/>
              </a:rPr>
              <a:t>c) </a:t>
            </a:r>
            <a:r>
              <a:rPr lang="hu-HU" sz="1600" b="1" u="sng" dirty="0" smtClean="0">
                <a:latin typeface="HelveticaNeue"/>
                <a:cs typeface="Arial" pitchFamily="34" charset="0"/>
              </a:rPr>
              <a:t>Baleseti </a:t>
            </a:r>
            <a:r>
              <a:rPr lang="hu-HU" sz="1600" b="1" u="sng" dirty="0">
                <a:latin typeface="HelveticaNeue"/>
                <a:cs typeface="Arial" pitchFamily="34" charset="0"/>
              </a:rPr>
              <a:t>rehabilitációs információs </a:t>
            </a:r>
            <a:r>
              <a:rPr lang="hu-HU" sz="1600" b="1" u="sng" dirty="0" smtClean="0">
                <a:latin typeface="HelveticaNeue"/>
                <a:cs typeface="Arial" pitchFamily="34" charset="0"/>
              </a:rPr>
              <a:t>vonal</a:t>
            </a:r>
          </a:p>
          <a:p>
            <a:pPr marL="0" indent="0">
              <a:buFontTx/>
              <a:buNone/>
              <a:defRPr/>
            </a:pPr>
            <a:r>
              <a:rPr lang="hu-HU" sz="1600" dirty="0" smtClean="0">
                <a:latin typeface="HelveticaNeue"/>
                <a:cs typeface="Arial" pitchFamily="34" charset="0"/>
              </a:rPr>
              <a:t>	Tájékoztatás: egészségügyi szolgáltató </a:t>
            </a:r>
            <a:r>
              <a:rPr lang="hu-HU" sz="1600" dirty="0">
                <a:latin typeface="HelveticaNeue"/>
                <a:cs typeface="Arial" pitchFamily="34" charset="0"/>
              </a:rPr>
              <a:t>ajánlás, </a:t>
            </a:r>
            <a:r>
              <a:rPr lang="hu-HU" sz="1600" dirty="0" smtClean="0">
                <a:latin typeface="HelveticaNeue"/>
                <a:cs typeface="Arial" pitchFamily="34" charset="0"/>
              </a:rPr>
              <a:t>és</a:t>
            </a:r>
          </a:p>
          <a:p>
            <a:pPr marL="0" indent="0">
              <a:buFontTx/>
              <a:buNone/>
              <a:defRPr/>
            </a:pPr>
            <a:r>
              <a:rPr lang="hu-HU" sz="1600" dirty="0">
                <a:latin typeface="HelveticaNeue"/>
                <a:cs typeface="Arial" pitchFamily="34" charset="0"/>
              </a:rPr>
              <a:t>	</a:t>
            </a:r>
            <a:r>
              <a:rPr lang="hu-HU" sz="1600" dirty="0" smtClean="0">
                <a:latin typeface="HelveticaNeue"/>
                <a:cs typeface="Arial" pitchFamily="34" charset="0"/>
              </a:rPr>
              <a:t>tájékoztatás az </a:t>
            </a:r>
            <a:r>
              <a:rPr lang="hu-HU" sz="1600" dirty="0">
                <a:latin typeface="HelveticaNeue"/>
                <a:cs typeface="Arial" pitchFamily="34" charset="0"/>
              </a:rPr>
              <a:t>állami ellátás keretén belül </a:t>
            </a:r>
            <a:r>
              <a:rPr lang="hu-HU" sz="1600" dirty="0" smtClean="0">
                <a:latin typeface="HelveticaNeue"/>
                <a:cs typeface="Arial" pitchFamily="34" charset="0"/>
              </a:rPr>
              <a:t>elérhető </a:t>
            </a:r>
            <a:r>
              <a:rPr lang="hu-HU" sz="1600" dirty="0">
                <a:latin typeface="HelveticaNeue"/>
                <a:cs typeface="Arial" pitchFamily="34" charset="0"/>
              </a:rPr>
              <a:t>szolgáltatásokról, </a:t>
            </a:r>
            <a:r>
              <a:rPr lang="hu-HU" sz="1600" dirty="0" smtClean="0">
                <a:latin typeface="HelveticaNeue"/>
                <a:cs typeface="Arial" pitchFamily="34" charset="0"/>
              </a:rPr>
              <a:t>								támogatásokról </a:t>
            </a:r>
            <a:endParaRPr lang="hu-HU" sz="1600" dirty="0">
              <a:latin typeface="HelveticaNeue"/>
              <a:cs typeface="Arial" pitchFamily="34" charset="0"/>
            </a:endParaRPr>
          </a:p>
          <a:p>
            <a:pPr marL="0" indent="0">
              <a:buFontTx/>
              <a:buNone/>
              <a:defRPr/>
            </a:pPr>
            <a:endParaRPr lang="hu-HU" sz="1600" dirty="0">
              <a:latin typeface="Arial" pitchFamily="34" charset="0"/>
              <a:cs typeface="Arial" pitchFamily="34" charset="0"/>
            </a:endParaRPr>
          </a:p>
          <a:p>
            <a:pPr marL="0" indent="0">
              <a:buFontTx/>
              <a:buNone/>
              <a:defRPr/>
            </a:pPr>
            <a:endParaRPr lang="hu-HU" sz="1600" b="1" u="sng" dirty="0">
              <a:latin typeface="Arial" pitchFamily="34" charset="0"/>
              <a:cs typeface="Arial" pitchFamily="34" charset="0"/>
            </a:endParaRPr>
          </a:p>
        </p:txBody>
      </p:sp>
      <p:sp>
        <p:nvSpPr>
          <p:cNvPr id="14341" name="Cím 1"/>
          <p:cNvSpPr>
            <a:spLocks noGrp="1"/>
          </p:cNvSpPr>
          <p:nvPr>
            <p:ph type="title"/>
          </p:nvPr>
        </p:nvSpPr>
        <p:spPr>
          <a:xfrm>
            <a:off x="265113" y="188913"/>
            <a:ext cx="7772400" cy="762000"/>
          </a:xfrm>
        </p:spPr>
        <p:txBody>
          <a:bodyPr/>
          <a:lstStyle/>
          <a:p>
            <a:pPr algn="l"/>
            <a:r>
              <a:rPr lang="hu-HU" dirty="0" smtClean="0"/>
              <a:t>Ajándék szolgáltatások</a:t>
            </a:r>
            <a:endParaRPr lang="hu-HU" baseline="30000" dirty="0" smtClean="0"/>
          </a:p>
        </p:txBody>
      </p:sp>
      <p:sp>
        <p:nvSpPr>
          <p:cNvPr id="14342" name="Téglalap 10"/>
          <p:cNvSpPr>
            <a:spLocks noChangeArrowheads="1"/>
          </p:cNvSpPr>
          <p:nvPr/>
        </p:nvSpPr>
        <p:spPr bwMode="auto">
          <a:xfrm>
            <a:off x="0" y="1557338"/>
            <a:ext cx="8580438" cy="338137"/>
          </a:xfrm>
          <a:prstGeom prst="rect">
            <a:avLst/>
          </a:prstGeom>
          <a:noFill/>
          <a:ln w="9525">
            <a:noFill/>
            <a:miter lim="800000"/>
            <a:headEnd/>
            <a:tailEnd/>
          </a:ln>
        </p:spPr>
        <p:txBody>
          <a:bodyPr>
            <a:spAutoFit/>
          </a:bodyPr>
          <a:lstStyle/>
          <a:p>
            <a:pPr lvl="2"/>
            <a:r>
              <a:rPr lang="hu-HU" sz="1600">
                <a:latin typeface="Arial" charset="0"/>
                <a:cs typeface="Arial" charset="0"/>
              </a:rPr>
              <a:t>automatikus záradék (L817) :  </a:t>
            </a:r>
            <a:r>
              <a:rPr lang="hu-HU" sz="1600" b="1" u="sng">
                <a:latin typeface="Arial" charset="0"/>
                <a:cs typeface="Arial" charset="0"/>
              </a:rPr>
              <a:t>Telefonos Asszisztencia szolgáltatás</a:t>
            </a:r>
            <a:endParaRPr lang="hu-HU" sz="1200" u="sng">
              <a:latin typeface="Arial" charset="0"/>
              <a:cs typeface="Arial" charset="0"/>
            </a:endParaRPr>
          </a:p>
        </p:txBody>
      </p:sp>
      <p:pic>
        <p:nvPicPr>
          <p:cNvPr id="14343" name="Picture 1"/>
          <p:cNvPicPr>
            <a:picLocks noChangeAspect="1" noChangeArrowheads="1"/>
          </p:cNvPicPr>
          <p:nvPr/>
        </p:nvPicPr>
        <p:blipFill>
          <a:blip r:embed="rId4" cstate="print"/>
          <a:srcRect/>
          <a:stretch>
            <a:fillRect/>
          </a:stretch>
        </p:blipFill>
        <p:spPr bwMode="auto">
          <a:xfrm>
            <a:off x="3348038" y="2133600"/>
            <a:ext cx="1057275" cy="666750"/>
          </a:xfrm>
          <a:prstGeom prst="rect">
            <a:avLst/>
          </a:prstGeom>
          <a:noFill/>
          <a:ln w="12700" algn="ctr">
            <a:noFill/>
            <a:miter lim="800000"/>
            <a:headEnd/>
            <a:tailEnd/>
          </a:ln>
        </p:spPr>
      </p:pic>
      <p:sp>
        <p:nvSpPr>
          <p:cNvPr id="14344" name="Téglalap 14"/>
          <p:cNvSpPr>
            <a:spLocks noChangeArrowheads="1"/>
          </p:cNvSpPr>
          <p:nvPr/>
        </p:nvSpPr>
        <p:spPr bwMode="auto">
          <a:xfrm>
            <a:off x="6948488" y="5054600"/>
            <a:ext cx="2055812" cy="461963"/>
          </a:xfrm>
          <a:prstGeom prst="rect">
            <a:avLst/>
          </a:prstGeom>
          <a:noFill/>
          <a:ln w="9525">
            <a:noFill/>
            <a:miter lim="800000"/>
            <a:headEnd/>
            <a:tailEnd/>
          </a:ln>
        </p:spPr>
        <p:txBody>
          <a:bodyPr>
            <a:spAutoFit/>
          </a:bodyPr>
          <a:lstStyle/>
          <a:p>
            <a:r>
              <a:rPr lang="hu-HU" sz="2400" b="1">
                <a:solidFill>
                  <a:srgbClr val="800000"/>
                </a:solidFill>
                <a:latin typeface="Arial" charset="0"/>
                <a:cs typeface="Arial" charset="0"/>
              </a:rPr>
              <a:t>800.000 Ft</a:t>
            </a:r>
          </a:p>
        </p:txBody>
      </p:sp>
      <p:sp>
        <p:nvSpPr>
          <p:cNvPr id="14345" name="Téglalap 15"/>
          <p:cNvSpPr>
            <a:spLocks noChangeArrowheads="1"/>
          </p:cNvSpPr>
          <p:nvPr/>
        </p:nvSpPr>
        <p:spPr bwMode="auto">
          <a:xfrm>
            <a:off x="7451725" y="2843213"/>
            <a:ext cx="1296988" cy="369887"/>
          </a:xfrm>
          <a:prstGeom prst="rect">
            <a:avLst/>
          </a:prstGeom>
          <a:noFill/>
          <a:ln w="9525">
            <a:noFill/>
            <a:miter lim="800000"/>
            <a:headEnd/>
            <a:tailEnd/>
          </a:ln>
        </p:spPr>
        <p:txBody>
          <a:bodyPr>
            <a:spAutoFit/>
          </a:bodyPr>
          <a:lstStyle/>
          <a:p>
            <a:r>
              <a:rPr lang="hu-HU" sz="1800" b="1">
                <a:solidFill>
                  <a:srgbClr val="800000"/>
                </a:solidFill>
                <a:latin typeface="Arial" charset="0"/>
                <a:cs typeface="Arial" charset="0"/>
              </a:rPr>
              <a:t>500.000 Ft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9" end="9"/>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0" end="1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 calcmode="lin" valueType="num">
                                      <p:cBhvr additive="base">
                                        <p:cTn id="21" dur="10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13" end="1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 calcmode="lin" valueType="num">
                                      <p:cBhvr additive="base">
                                        <p:cTn id="25" dur="10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14" end="1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anim calcmode="lin" valueType="num">
                                      <p:cBhvr additive="base">
                                        <p:cTn id="29" dur="10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a:xfrm>
            <a:off x="465138" y="288925"/>
            <a:ext cx="7772400" cy="762000"/>
          </a:xfrm>
        </p:spPr>
        <p:txBody>
          <a:bodyPr/>
          <a:lstStyle/>
          <a:p>
            <a:pPr algn="l"/>
            <a:r>
              <a:rPr lang="hu-HU" sz="3200" dirty="0" smtClean="0">
                <a:latin typeface="HelveticaNeue" pitchFamily="34" charset="-18"/>
              </a:rPr>
              <a:t>Ajándék szolgáltatások</a:t>
            </a:r>
            <a:endParaRPr lang="hu-HU" sz="3200" baseline="30000" dirty="0" smtClean="0">
              <a:latin typeface="HelveticaNeue" pitchFamily="34" charset="-18"/>
            </a:endParaRPr>
          </a:p>
        </p:txBody>
      </p:sp>
      <p:pic>
        <p:nvPicPr>
          <p:cNvPr id="15363" name="Picture 38" descr="ANd9GcRnug82PMfr8kPujMQ0b03rHzCtu5XRz7VecQhBi2SpwqSrO7Ktvw"/>
          <p:cNvPicPr>
            <a:picLocks noChangeAspect="1" noChangeArrowheads="1"/>
          </p:cNvPicPr>
          <p:nvPr/>
        </p:nvPicPr>
        <p:blipFill>
          <a:blip r:embed="rId3" cstate="print"/>
          <a:srcRect/>
          <a:stretch>
            <a:fillRect/>
          </a:stretch>
        </p:blipFill>
        <p:spPr bwMode="auto">
          <a:xfrm>
            <a:off x="5392738" y="3459163"/>
            <a:ext cx="4330700" cy="2994025"/>
          </a:xfrm>
          <a:prstGeom prst="rect">
            <a:avLst/>
          </a:prstGeom>
          <a:noFill/>
          <a:ln w="9525">
            <a:noFill/>
            <a:miter lim="800000"/>
            <a:headEnd/>
            <a:tailEnd/>
          </a:ln>
        </p:spPr>
      </p:pic>
      <p:sp>
        <p:nvSpPr>
          <p:cNvPr id="3" name="Tartalom helye 2"/>
          <p:cNvSpPr>
            <a:spLocks noGrp="1"/>
          </p:cNvSpPr>
          <p:nvPr>
            <p:ph sz="half" idx="1"/>
          </p:nvPr>
        </p:nvSpPr>
        <p:spPr>
          <a:xfrm>
            <a:off x="133350" y="1196975"/>
            <a:ext cx="9010650" cy="2736850"/>
          </a:xfrm>
        </p:spPr>
        <p:txBody>
          <a:bodyPr/>
          <a:lstStyle/>
          <a:p>
            <a:pPr marL="0" indent="0">
              <a:buFontTx/>
              <a:buNone/>
              <a:defRPr/>
            </a:pPr>
            <a:r>
              <a:rPr lang="hu-HU" sz="1600" b="1" u="sng" dirty="0" smtClean="0">
                <a:latin typeface="Arial" pitchFamily="34" charset="0"/>
                <a:cs typeface="Arial" pitchFamily="34" charset="0"/>
              </a:rPr>
              <a:t> </a:t>
            </a:r>
          </a:p>
          <a:p>
            <a:pPr marL="0" indent="0">
              <a:buFontTx/>
              <a:buNone/>
              <a:defRPr/>
            </a:pPr>
            <a:r>
              <a:rPr lang="hu-HU" sz="2000" b="1" u="sng" dirty="0" smtClean="0">
                <a:latin typeface="HelveticaNeue"/>
                <a:cs typeface="Arial" pitchFamily="34" charset="0"/>
              </a:rPr>
              <a:t>A 3-as csomaghoz </a:t>
            </a:r>
            <a:r>
              <a:rPr lang="hu-HU" sz="2000" b="1" dirty="0" smtClean="0">
                <a:latin typeface="HelveticaNeue"/>
                <a:cs typeface="Arial" pitchFamily="34" charset="0"/>
              </a:rPr>
              <a:t>( 800.000 Ft-oshoz </a:t>
            </a:r>
            <a:r>
              <a:rPr lang="hu-HU" sz="1800" b="1" dirty="0" smtClean="0">
                <a:latin typeface="HelveticaNeue"/>
                <a:cs typeface="Arial" pitchFamily="34" charset="0"/>
              </a:rPr>
              <a:t>) </a:t>
            </a:r>
            <a:r>
              <a:rPr lang="hu-HU" sz="1800" dirty="0" smtClean="0">
                <a:latin typeface="HelveticaNeue"/>
                <a:cs typeface="Arial" pitchFamily="34" charset="0"/>
              </a:rPr>
              <a:t>automatikus </a:t>
            </a:r>
            <a:r>
              <a:rPr lang="hu-HU" sz="1800" dirty="0">
                <a:latin typeface="HelveticaNeue"/>
                <a:cs typeface="Arial" pitchFamily="34" charset="0"/>
              </a:rPr>
              <a:t>záradék (L870</a:t>
            </a:r>
            <a:r>
              <a:rPr lang="hu-HU" sz="1800" dirty="0" smtClean="0">
                <a:latin typeface="HelveticaNeue"/>
                <a:cs typeface="Arial" pitchFamily="34" charset="0"/>
              </a:rPr>
              <a:t>) : </a:t>
            </a:r>
            <a:endParaRPr lang="hu-HU" sz="1800" b="1" dirty="0" smtClean="0">
              <a:latin typeface="HelveticaNeue"/>
              <a:cs typeface="Arial" pitchFamily="34" charset="0"/>
            </a:endParaRPr>
          </a:p>
          <a:p>
            <a:pPr marL="0" indent="0">
              <a:buFontTx/>
              <a:buNone/>
              <a:defRPr/>
            </a:pPr>
            <a:endParaRPr lang="hu-HU" sz="1800" b="1" dirty="0" smtClean="0">
              <a:latin typeface="HelveticaNeue"/>
              <a:cs typeface="Arial" pitchFamily="34" charset="0"/>
            </a:endParaRPr>
          </a:p>
          <a:p>
            <a:pPr marL="0" indent="0">
              <a:buFontTx/>
              <a:buNone/>
              <a:defRPr/>
            </a:pPr>
            <a:r>
              <a:rPr lang="hu-HU" sz="2000" dirty="0" smtClean="0">
                <a:latin typeface="HelveticaNeue"/>
                <a:cs typeface="Arial" pitchFamily="34" charset="0"/>
              </a:rPr>
              <a:t>    A </a:t>
            </a:r>
            <a:r>
              <a:rPr lang="hu-HU" sz="2000" dirty="0">
                <a:latin typeface="HelveticaNeue"/>
                <a:cs typeface="Arial" pitchFamily="34" charset="0"/>
              </a:rPr>
              <a:t>szerződés </a:t>
            </a:r>
            <a:r>
              <a:rPr lang="hu-HU" sz="2000" b="1" u="sng" dirty="0">
                <a:latin typeface="HelveticaNeue"/>
                <a:cs typeface="Arial" pitchFamily="34" charset="0"/>
              </a:rPr>
              <a:t>5 eltelt biztosítási évét követően </a:t>
            </a:r>
            <a:r>
              <a:rPr lang="hu-HU" sz="2000" dirty="0">
                <a:latin typeface="HelveticaNeue"/>
                <a:cs typeface="Arial" pitchFamily="34" charset="0"/>
              </a:rPr>
              <a:t>a szigorított feltételű </a:t>
            </a:r>
            <a:r>
              <a:rPr lang="hu-HU" sz="2000" dirty="0" smtClean="0">
                <a:latin typeface="HelveticaNeue"/>
                <a:cs typeface="Arial" pitchFamily="34" charset="0"/>
              </a:rPr>
              <a:t>     </a:t>
            </a:r>
          </a:p>
          <a:p>
            <a:pPr marL="0" indent="0">
              <a:buFontTx/>
              <a:buNone/>
              <a:defRPr/>
            </a:pPr>
            <a:r>
              <a:rPr lang="hu-HU" sz="2000" b="1" dirty="0" smtClean="0">
                <a:latin typeface="HelveticaNeue"/>
                <a:cs typeface="Arial" pitchFamily="34" charset="0"/>
              </a:rPr>
              <a:t>    </a:t>
            </a:r>
            <a:r>
              <a:rPr lang="hu-HU" sz="2000" b="1" u="sng" dirty="0" smtClean="0">
                <a:latin typeface="HelveticaNeue"/>
                <a:cs typeface="Arial" pitchFamily="34" charset="0"/>
              </a:rPr>
              <a:t>nevesített kritikus betegségek diagnosztizálása</a:t>
            </a:r>
            <a:r>
              <a:rPr lang="hu-HU" sz="2000" u="sng" dirty="0">
                <a:latin typeface="HelveticaNeue"/>
                <a:cs typeface="Arial" pitchFamily="34" charset="0"/>
              </a:rPr>
              <a:t> </a:t>
            </a:r>
            <a:r>
              <a:rPr lang="hu-HU" sz="2000" u="sng" dirty="0" smtClean="0">
                <a:latin typeface="HelveticaNeue"/>
                <a:cs typeface="Arial" pitchFamily="34" charset="0"/>
              </a:rPr>
              <a:t>esetén : </a:t>
            </a:r>
            <a:endParaRPr lang="hu-HU" sz="2000" u="sng" dirty="0">
              <a:latin typeface="HelveticaNeue"/>
              <a:cs typeface="Arial" pitchFamily="34" charset="0"/>
            </a:endParaRPr>
          </a:p>
          <a:p>
            <a:pPr lvl="1">
              <a:defRPr/>
            </a:pPr>
            <a:r>
              <a:rPr lang="hu-HU" sz="1800" dirty="0" smtClean="0">
                <a:latin typeface="HelveticaNeue"/>
                <a:cs typeface="Arial" pitchFamily="34" charset="0"/>
              </a:rPr>
              <a:t>az </a:t>
            </a:r>
            <a:r>
              <a:rPr lang="hu-HU" sz="1800" dirty="0">
                <a:latin typeface="HelveticaNeue"/>
                <a:cs typeface="Arial" pitchFamily="34" charset="0"/>
              </a:rPr>
              <a:t>aktuális </a:t>
            </a:r>
            <a:r>
              <a:rPr lang="hu-HU" sz="1800" dirty="0" err="1">
                <a:latin typeface="HelveticaNeue"/>
                <a:cs typeface="Arial" pitchFamily="34" charset="0"/>
              </a:rPr>
              <a:t>Bö</a:t>
            </a:r>
            <a:r>
              <a:rPr lang="hu-HU" sz="1800" dirty="0">
                <a:latin typeface="HelveticaNeue"/>
                <a:cs typeface="Arial" pitchFamily="34" charset="0"/>
              </a:rPr>
              <a:t> 30</a:t>
            </a:r>
            <a:r>
              <a:rPr lang="hu-HU" sz="1800" dirty="0" smtClean="0">
                <a:latin typeface="HelveticaNeue"/>
                <a:cs typeface="Arial" pitchFamily="34" charset="0"/>
              </a:rPr>
              <a:t>%-át „ azonnal” kifizetjük  + </a:t>
            </a:r>
          </a:p>
          <a:p>
            <a:pPr lvl="1">
              <a:defRPr/>
            </a:pPr>
            <a:r>
              <a:rPr lang="hu-HU" sz="1800" dirty="0" smtClean="0">
                <a:latin typeface="HelveticaNeue"/>
                <a:cs typeface="Arial" pitchFamily="34" charset="0"/>
              </a:rPr>
              <a:t>a későbbi </a:t>
            </a:r>
            <a:r>
              <a:rPr lang="hu-HU" sz="1800" dirty="0">
                <a:latin typeface="HelveticaNeue"/>
                <a:cs typeface="Arial" pitchFamily="34" charset="0"/>
              </a:rPr>
              <a:t>halál esetén </a:t>
            </a:r>
            <a:r>
              <a:rPr lang="hu-HU" sz="1800" dirty="0" smtClean="0">
                <a:latin typeface="HelveticaNeue"/>
                <a:cs typeface="Arial" pitchFamily="34" charset="0"/>
              </a:rPr>
              <a:t>:  a maradék aktuális </a:t>
            </a:r>
            <a:r>
              <a:rPr lang="hu-HU" sz="1800" dirty="0" err="1">
                <a:latin typeface="HelveticaNeue"/>
                <a:cs typeface="Arial" pitchFamily="34" charset="0"/>
              </a:rPr>
              <a:t>Bö</a:t>
            </a:r>
            <a:r>
              <a:rPr lang="hu-HU" sz="1800" dirty="0">
                <a:latin typeface="HelveticaNeue"/>
                <a:cs typeface="Arial" pitchFamily="34" charset="0"/>
              </a:rPr>
              <a:t> (70</a:t>
            </a:r>
            <a:r>
              <a:rPr lang="hu-HU" sz="1800" dirty="0" smtClean="0">
                <a:latin typeface="HelveticaNeue"/>
                <a:cs typeface="Arial" pitchFamily="34" charset="0"/>
              </a:rPr>
              <a:t>%)</a:t>
            </a:r>
            <a:br>
              <a:rPr lang="hu-HU" sz="1800" dirty="0" smtClean="0">
                <a:latin typeface="HelveticaNeue"/>
                <a:cs typeface="Arial" pitchFamily="34" charset="0"/>
              </a:rPr>
            </a:br>
            <a:r>
              <a:rPr lang="hu-HU" sz="1800" dirty="0" smtClean="0">
                <a:latin typeface="HelveticaNeue"/>
                <a:cs typeface="Arial" pitchFamily="34" charset="0"/>
              </a:rPr>
              <a:t> + </a:t>
            </a:r>
            <a:r>
              <a:rPr lang="hu-HU" sz="1800" dirty="0">
                <a:latin typeface="HelveticaNeue"/>
                <a:cs typeface="Arial" pitchFamily="34" charset="0"/>
              </a:rPr>
              <a:t>nyereség + </a:t>
            </a:r>
            <a:r>
              <a:rPr lang="hu-HU" sz="1800" dirty="0" smtClean="0">
                <a:latin typeface="HelveticaNeue"/>
                <a:cs typeface="Arial" pitchFamily="34" charset="0"/>
              </a:rPr>
              <a:t>hűségnyereség </a:t>
            </a:r>
            <a:r>
              <a:rPr lang="hu-HU" sz="1800" dirty="0">
                <a:latin typeface="HelveticaNeue"/>
                <a:cs typeface="Arial" pitchFamily="34" charset="0"/>
              </a:rPr>
              <a:t>+ rendkívüli </a:t>
            </a:r>
            <a:r>
              <a:rPr lang="hu-HU" sz="1800" dirty="0" smtClean="0">
                <a:latin typeface="HelveticaNeue"/>
                <a:cs typeface="Arial" pitchFamily="34" charset="0"/>
              </a:rPr>
              <a:t>befizetések </a:t>
            </a:r>
          </a:p>
          <a:p>
            <a:pPr marL="457200" lvl="1" indent="0">
              <a:buFontTx/>
              <a:buNone/>
              <a:defRPr/>
            </a:pPr>
            <a:endParaRPr lang="hu-HU" sz="1800" dirty="0" smtClean="0">
              <a:latin typeface="HelveticaNeue"/>
              <a:cs typeface="Arial" pitchFamily="34" charset="0"/>
            </a:endParaRPr>
          </a:p>
          <a:p>
            <a:pPr marL="0" indent="0">
              <a:buFontTx/>
              <a:buNone/>
              <a:defRPr/>
            </a:pPr>
            <a:r>
              <a:rPr lang="hu-HU" sz="2000" b="1" dirty="0" smtClean="0">
                <a:latin typeface="HelveticaNeue"/>
                <a:cs typeface="Arial" pitchFamily="34" charset="0"/>
              </a:rPr>
              <a:t>   </a:t>
            </a:r>
            <a:r>
              <a:rPr lang="hu-HU" sz="2000" b="1" u="sng" dirty="0" smtClean="0">
                <a:latin typeface="HelveticaNeue"/>
                <a:cs typeface="Arial" pitchFamily="34" charset="0"/>
              </a:rPr>
              <a:t>Részkifizetést követően</a:t>
            </a:r>
            <a:r>
              <a:rPr lang="hu-HU" sz="2000" dirty="0">
                <a:latin typeface="HelveticaNeue"/>
                <a:cs typeface="Arial" pitchFamily="34" charset="0"/>
              </a:rPr>
              <a:t/>
            </a:r>
            <a:br>
              <a:rPr lang="hu-HU" sz="2000" dirty="0">
                <a:latin typeface="HelveticaNeue"/>
                <a:cs typeface="Arial" pitchFamily="34" charset="0"/>
              </a:rPr>
            </a:br>
            <a:r>
              <a:rPr lang="hu-HU" sz="2000" dirty="0" smtClean="0">
                <a:latin typeface="HelveticaNeue"/>
                <a:cs typeface="Arial" pitchFamily="34" charset="0"/>
              </a:rPr>
              <a:t> </a:t>
            </a:r>
            <a:r>
              <a:rPr lang="hu-HU" sz="1800" dirty="0" smtClean="0">
                <a:latin typeface="HelveticaNeue"/>
                <a:cs typeface="Arial" pitchFamily="34" charset="0"/>
              </a:rPr>
              <a:t>- a </a:t>
            </a:r>
            <a:r>
              <a:rPr lang="hu-HU" sz="1800" dirty="0">
                <a:latin typeface="HelveticaNeue"/>
                <a:cs typeface="Arial" pitchFamily="34" charset="0"/>
              </a:rPr>
              <a:t>szerződőnek </a:t>
            </a:r>
            <a:r>
              <a:rPr lang="hu-HU" sz="1800" dirty="0" smtClean="0">
                <a:latin typeface="HelveticaNeue"/>
                <a:cs typeface="Arial" pitchFamily="34" charset="0"/>
              </a:rPr>
              <a:t>továbbra is díjfizetési </a:t>
            </a:r>
            <a:r>
              <a:rPr lang="hu-HU" sz="1800" dirty="0">
                <a:latin typeface="HelveticaNeue"/>
                <a:cs typeface="Arial" pitchFamily="34" charset="0"/>
              </a:rPr>
              <a:t>kötelezettsége van </a:t>
            </a:r>
            <a:endParaRPr lang="hu-HU" sz="1800" dirty="0" smtClean="0">
              <a:latin typeface="HelveticaNeue"/>
              <a:cs typeface="Arial" pitchFamily="34" charset="0"/>
            </a:endParaRPr>
          </a:p>
          <a:p>
            <a:pPr marL="0" indent="0">
              <a:buFontTx/>
              <a:buNone/>
              <a:defRPr/>
            </a:pPr>
            <a:r>
              <a:rPr lang="hu-HU" sz="1800" dirty="0" smtClean="0">
                <a:latin typeface="HelveticaNeue"/>
                <a:cs typeface="Arial" pitchFamily="34" charset="0"/>
              </a:rPr>
              <a:t>      </a:t>
            </a:r>
            <a:r>
              <a:rPr lang="hu-HU" sz="1800" dirty="0" smtClean="0">
                <a:solidFill>
                  <a:srgbClr val="C00000"/>
                </a:solidFill>
                <a:latin typeface="HelveticaNeue"/>
                <a:cs typeface="Arial" pitchFamily="34" charset="0"/>
              </a:rPr>
              <a:t>- </a:t>
            </a:r>
            <a:r>
              <a:rPr lang="hu-HU" sz="1800" b="1" dirty="0" smtClean="0">
                <a:solidFill>
                  <a:srgbClr val="C00000"/>
                </a:solidFill>
                <a:latin typeface="HelveticaNeue"/>
                <a:cs typeface="Arial" pitchFamily="34" charset="0"/>
              </a:rPr>
              <a:t>megszűnik</a:t>
            </a:r>
            <a:r>
              <a:rPr lang="hu-HU" sz="1800" dirty="0" smtClean="0">
                <a:solidFill>
                  <a:srgbClr val="C00000"/>
                </a:solidFill>
                <a:latin typeface="HelveticaNeue"/>
                <a:cs typeface="Arial" pitchFamily="34" charset="0"/>
              </a:rPr>
              <a:t> </a:t>
            </a:r>
            <a:r>
              <a:rPr lang="hu-HU" sz="1800" dirty="0" smtClean="0">
                <a:latin typeface="HelveticaNeue"/>
                <a:cs typeface="Arial" pitchFamily="34" charset="0"/>
              </a:rPr>
              <a:t>az automatikus 3%-os díjnövelés</a:t>
            </a:r>
            <a:br>
              <a:rPr lang="hu-HU" sz="1800" dirty="0" smtClean="0">
                <a:latin typeface="HelveticaNeue"/>
                <a:cs typeface="Arial" pitchFamily="34" charset="0"/>
              </a:rPr>
            </a:br>
            <a:r>
              <a:rPr lang="hu-HU" sz="1800" dirty="0" smtClean="0">
                <a:latin typeface="HelveticaNeue"/>
                <a:cs typeface="Arial" pitchFamily="34" charset="0"/>
              </a:rPr>
              <a:t>      - </a:t>
            </a:r>
            <a:r>
              <a:rPr lang="hu-HU" sz="1800" b="1" dirty="0" smtClean="0">
                <a:solidFill>
                  <a:srgbClr val="C00000"/>
                </a:solidFill>
                <a:latin typeface="HelveticaNeue"/>
                <a:cs typeface="Arial" pitchFamily="34" charset="0"/>
              </a:rPr>
              <a:t>nem lehet </a:t>
            </a:r>
            <a:r>
              <a:rPr lang="hu-HU" sz="1800" dirty="0" smtClean="0">
                <a:latin typeface="HelveticaNeue"/>
                <a:cs typeface="Arial" pitchFamily="34" charset="0"/>
              </a:rPr>
              <a:t>díjat csökkenteni</a:t>
            </a:r>
            <a:br>
              <a:rPr lang="hu-HU" sz="1800" dirty="0" smtClean="0">
                <a:latin typeface="HelveticaNeue"/>
                <a:cs typeface="Arial" pitchFamily="34" charset="0"/>
              </a:rPr>
            </a:br>
            <a:r>
              <a:rPr lang="hu-HU" sz="1800" dirty="0" smtClean="0">
                <a:latin typeface="HelveticaNeue"/>
                <a:cs typeface="Arial" pitchFamily="34" charset="0"/>
              </a:rPr>
              <a:t>      - </a:t>
            </a:r>
            <a:r>
              <a:rPr lang="hu-HU" sz="1800" b="1" dirty="0" smtClean="0">
                <a:solidFill>
                  <a:srgbClr val="C00000"/>
                </a:solidFill>
                <a:latin typeface="HelveticaNeue"/>
                <a:cs typeface="Arial" pitchFamily="34" charset="0"/>
              </a:rPr>
              <a:t>nem</a:t>
            </a:r>
            <a:r>
              <a:rPr lang="hu-HU" sz="1800" dirty="0" smtClean="0">
                <a:solidFill>
                  <a:srgbClr val="C00000"/>
                </a:solidFill>
                <a:latin typeface="HelveticaNeue"/>
                <a:cs typeface="Arial" pitchFamily="34" charset="0"/>
              </a:rPr>
              <a:t> </a:t>
            </a:r>
            <a:r>
              <a:rPr lang="hu-HU" sz="1800" b="1" dirty="0" smtClean="0">
                <a:solidFill>
                  <a:srgbClr val="C00000"/>
                </a:solidFill>
                <a:latin typeface="HelveticaNeue"/>
                <a:cs typeface="Arial" pitchFamily="34" charset="0"/>
              </a:rPr>
              <a:t>lehet </a:t>
            </a:r>
            <a:r>
              <a:rPr lang="hu-HU" sz="1800" dirty="0" smtClean="0">
                <a:latin typeface="HelveticaNeue"/>
                <a:cs typeface="Arial" pitchFamily="34" charset="0"/>
              </a:rPr>
              <a:t>a baleseti csomagot töröltetni</a:t>
            </a:r>
            <a:br>
              <a:rPr lang="hu-HU" sz="1800" dirty="0" smtClean="0">
                <a:latin typeface="HelveticaNeue"/>
                <a:cs typeface="Arial" pitchFamily="34" charset="0"/>
              </a:rPr>
            </a:br>
            <a:r>
              <a:rPr lang="hu-HU" sz="1800" dirty="0" smtClean="0">
                <a:latin typeface="HelveticaNeue"/>
                <a:cs typeface="Arial" pitchFamily="34" charset="0"/>
              </a:rPr>
              <a:t>      </a:t>
            </a:r>
            <a:r>
              <a:rPr lang="hu-HU" sz="1800" b="1" dirty="0" smtClean="0">
                <a:latin typeface="HelveticaNeue"/>
                <a:cs typeface="Arial" pitchFamily="34" charset="0"/>
              </a:rPr>
              <a:t>- </a:t>
            </a:r>
            <a:r>
              <a:rPr lang="hu-HU" sz="1800" b="1" dirty="0" smtClean="0">
                <a:solidFill>
                  <a:srgbClr val="0070C0"/>
                </a:solidFill>
                <a:latin typeface="HelveticaNeue"/>
                <a:cs typeface="Arial" pitchFamily="34" charset="0"/>
              </a:rPr>
              <a:t>marad</a:t>
            </a:r>
            <a:r>
              <a:rPr lang="hu-HU" sz="1800" b="1" dirty="0" smtClean="0">
                <a:latin typeface="HelveticaNeue"/>
                <a:cs typeface="Arial" pitchFamily="34" charset="0"/>
              </a:rPr>
              <a:t> a </a:t>
            </a:r>
            <a:r>
              <a:rPr lang="hu-HU" sz="1800" dirty="0" smtClean="0">
                <a:latin typeface="HelveticaNeue"/>
                <a:cs typeface="Arial" pitchFamily="34" charset="0"/>
              </a:rPr>
              <a:t>díjmentesítés a szerződő kérésére</a:t>
            </a:r>
            <a:br>
              <a:rPr lang="hu-HU" sz="1800" dirty="0" smtClean="0">
                <a:latin typeface="HelveticaNeue"/>
                <a:cs typeface="Arial" pitchFamily="34" charset="0"/>
              </a:rPr>
            </a:br>
            <a:r>
              <a:rPr lang="hu-HU" sz="1800" dirty="0" smtClean="0">
                <a:latin typeface="HelveticaNeue"/>
                <a:cs typeface="Arial" pitchFamily="34" charset="0"/>
              </a:rPr>
              <a:t>      - </a:t>
            </a:r>
            <a:r>
              <a:rPr lang="hu-HU" sz="1800" b="1" dirty="0" smtClean="0">
                <a:solidFill>
                  <a:srgbClr val="0070C0"/>
                </a:solidFill>
                <a:latin typeface="HelveticaNeue"/>
                <a:cs typeface="Arial" pitchFamily="34" charset="0"/>
              </a:rPr>
              <a:t>marad</a:t>
            </a:r>
            <a:r>
              <a:rPr lang="hu-HU" sz="1800" dirty="0" smtClean="0">
                <a:latin typeface="HelveticaNeue"/>
                <a:cs typeface="Arial" pitchFamily="34" charset="0"/>
              </a:rPr>
              <a:t> </a:t>
            </a:r>
            <a:r>
              <a:rPr lang="hu-HU" sz="1800" dirty="0">
                <a:latin typeface="HelveticaNeue"/>
                <a:cs typeface="Arial" pitchFamily="34" charset="0"/>
              </a:rPr>
              <a:t>a díjmentesítés </a:t>
            </a:r>
            <a:r>
              <a:rPr lang="hu-HU" sz="1800" dirty="0" err="1">
                <a:latin typeface="HelveticaNeue"/>
                <a:cs typeface="Arial" pitchFamily="34" charset="0"/>
              </a:rPr>
              <a:t>díjnemfizetés</a:t>
            </a:r>
            <a:r>
              <a:rPr lang="hu-HU" sz="1800" dirty="0">
                <a:latin typeface="HelveticaNeue"/>
                <a:cs typeface="Arial" pitchFamily="34" charset="0"/>
              </a:rPr>
              <a:t> miatt</a:t>
            </a:r>
          </a:p>
        </p:txBody>
      </p:sp>
      <p:sp>
        <p:nvSpPr>
          <p:cNvPr id="15365" name="Téglalap 5"/>
          <p:cNvSpPr>
            <a:spLocks noChangeArrowheads="1"/>
          </p:cNvSpPr>
          <p:nvPr/>
        </p:nvSpPr>
        <p:spPr bwMode="auto">
          <a:xfrm>
            <a:off x="6692900" y="4705350"/>
            <a:ext cx="2055813" cy="523875"/>
          </a:xfrm>
          <a:prstGeom prst="rect">
            <a:avLst/>
          </a:prstGeom>
          <a:noFill/>
          <a:ln w="9525">
            <a:noFill/>
            <a:miter lim="800000"/>
            <a:headEnd/>
            <a:tailEnd/>
          </a:ln>
        </p:spPr>
        <p:txBody>
          <a:bodyPr>
            <a:spAutoFit/>
          </a:bodyPr>
          <a:lstStyle/>
          <a:p>
            <a:r>
              <a:rPr lang="hu-HU" sz="2800" b="1">
                <a:solidFill>
                  <a:srgbClr val="800000"/>
                </a:solidFill>
                <a:latin typeface="Arial" charset="0"/>
                <a:cs typeface="Arial" charset="0"/>
              </a:rPr>
              <a:t>800.000 Ft</a:t>
            </a:r>
          </a:p>
        </p:txBody>
      </p:sp>
      <p:sp>
        <p:nvSpPr>
          <p:cNvPr id="15366" name="AutoShape 2" descr="data:image/jpeg;base64,/9j/4AAQSkZJRgABAQAAAQABAAD/2wCEAAkGBxQTEhMUEhQWFhMWGBwbGRcWGBcYGBgeGRgbGBsaIBcZHCggGB8mHhgaITEhJSorLi4uGB8zODMsNygtLisBCgoKDg0OGxAQGywmICQsLC4vLCwsLCwsLSwsLDcsLC8sLCwsLCwvLCwsLCwsLCwsLDQsLCwsLCwsLCwsLCwsLP/AABEIAN4A4wMBIgACEQEDEQH/xAAcAAEAAQUBAQAAAAAAAAAAAAAABwIDBAUGAQj/xABDEAABAgQEAgcGBAMHAwUAAAABAhEAAyExBBJBUSJhBQYHMnGBkRNCUqGxwRRi0fAjcqIkM4KSsuHxQ1PCFTREY6P/xAAaAQABBQEAAAAAAAAAAAAAAAAAAQIDBAUG/8QALhEAAgIBAwMCBgEEAwAAAAAAAAECAxEEITEFEkETUSJhcZGx8KEygcHRI0Lx/9oADAMBAAIRAxEAPwCcYQhAAhCEACEIQAI1fTXWLC4Uf2iciWTZJPEfBAqfFo5ntK66fg0pkSVAYmaO8aiUkuAsjdwW8CeRhWYmbMmKMw+1UpnKjxrN+9cmnOIp29uyNHSdPlcu6TwiW+lO1/DoJEmTNmHRS2loNHcGqj6COY6S7TsfNB9l7PDpplKU+0KuWdVPk8cVOnJ7pBFKBYdrtUGorttFRlUTlLE3KC6T5BmJ25c4gdsma1fTqIcrP1NzhOn8WualasRNWsB0tMUUuDoga30sNok7qp2gpm5JeK4FqfLMZkKbf4T8vCIYcgguKfEliNKszs/eG8bHDLUsorxAGjvWtQ+7DwgjY0Go0dU1xj5rwfSIMexF/Z51sWlaMNPJKJgJlqUXKTmYJf4Tpt5xKEWoyUlk56+mVM+2QhCI27RetigtWFkEjKl5qkliajgB2rX03glJRWWJTTK2fbE2XWvr8iTnl4Zpk1IdS7oRUDTvGvhEXY/p/FiaZiZ81CyMxOdSU1s6TrZg2u0YuJWUFRJ4lJoHq9xUbNfyjXlRJJKhY91OYnQs78q+G0VZ2NnRafRVVrjPzZ2HRnaXj5QHtDLxAfizJyFIpdaGHqI6foztgkKITOkTEE3VLaYgcy+UgeRiKEyqKzFy1M5ZIfd9RtFuROTYaiuQM+7EkNQfMwK2SCzp1E84WPofR/QnWbC4v/289C1M+V2WOeQ1bnG3j5ZEuYhaSj+EpJcEF1y9XzXSW2aJm7NOupxL4XEKCsRLHDMsJoF/8Q13vvE8Le7ZmTq+nypXdF5RIEIQiUzhCEIAEIQgAQhCABCEIAEIQgAQhFMxYSCVEAAOSaAAavAB85daMVOnY/ELWhIUZhASsaJORArUHKBqI1KEEqAMtJqWSCpJUSHoXroax33aQcJiVDEYVYXNcBcsiYlKwH4gpgH05jwjg5cpayf4aVAGwUVVOjpLj6UilOPxHV6W2LqW2NvOxSqaSSGWFbgBRAdyzNR+cezvZqIJyvqRwOfA70rvHi1FRKVJIcuWUxdzStL6biPcRNCjxO4t7QMX5tpybTxhhaXyPVJISkutLByDUMB7u42fnBRWCVJKFMHBYB92b5g7wnSmY8SKVYul7OG4fJ9YTCQTnSCAO8ijaAtY7bQA1lGwkziSFJOWmVOpBvcbGPoPq/j/AG+GkTv+5LSrzID/ADj5y6OxLBaXBHeD3BUClmfRzfyieezpT9H4dvdCk/5VqH2izTyzC6nH4Yt85aN10pixJkzZptLQpf8AlST9o+eJ+IJVnWpye/oSVOdef0idevC2wGKe3syPWn3j5/6Qn8KUOB8W5yBhR6kggU3LwXeBOmLaUvojHSpailSihL1ch2Gj8qWGzx7LBIUXWpw4A4fVqAXdto8QokpKE395da7t4U9YqlSsxJdSxoHZLilT3QLeUVjeSwsFEj2aS/BbXjY+AuL67QEwggHOVbkBJIBB1elHj2RMCSCO9rkD1rbTnZnjzMUlgk3Jqqr0u1BpQ6mAGJiSDRADtmSVKURR3NaDV/nGf0NiZ0nFyJiEJK0zEnKgV0BG5JSo66nnGFPlLTUy0pBu6imvio+dKR23Z0MLJmKxOLUJa0n+HLAmLAJuskAh9gLVMOgnkrai6Kqe2dvG5NohFuROStKVIIUlQcEFwQbEGLkXjkxCEIAEIQgAQhCABCEIAEIQgAREvbB1kWpYwUl8gYzzoSapl02HER4RKuLxAloWtRZKElROwSHP0j5in44z502aWK5qipRWWSCVOKciQK7bRDdLCwaXTKFZb3PhF6RiABx1SbK7nlXvMxDRRiUBahMQQQrvhtRyIppXnFtMqrK41PfN3QWY1o1DHhW5YArXRgGyi3vCqtoq5Oi7fKKJqrZ2IBYgG18qgpyRQH0tFXtHNxehUzEXIcXB38bRamyyQ6iliO6aEMDYnw53jxSgQSygo6mwKbEHTQNzhSJrHyf8GbhJYzulkuCwoU0qxqXBjycQCH4CaVfKoEjNU2t9IxJGJKHUKBQqnQ1Z2eniIy8WsKQdSTmyncbKFwWa4gwPUsrflFMhDTrMopbKR71Gpa31idOy6Y+ARymTB/8AoT94gfEghlB1BNQ/eQ1WZ7CxB3ETL2NY4Lws1AI4JgIbZaQf9QV6RNTyZXVI/Bn55N12kTcvR8/nlHqtMQJi0POFHWlJ4QLqLswsaAHnE09r2NCMElBI/iTAC+yQpZP9IHnEJYV1cZdIVUn3lVoG205wtz3E6XF9ufn/AILssgktxZQzB8qQC7kjV/KK8bLGYZqkBykME10FQzXinBqATsXzBIu4ehJ7oY7xiz8UVsSxSn3Ra7Oz1+0QGs54W3JdUvicEXfhAoHdnOlL8tYolr7xQwqwc1UfeJUSDQH5xbSoAAsokVcP3i1zys0ey5ZAoU0q1yXFaiw00gGJZ53f8GVIlBCvaLYBHdDUzM1A3ExF+UXZ2JBHBQCpV328gOGMbPlLKBQs1Nsuouap25NHq5dS3Co+8Fd7Us1IQk7fckHsi6xrlTvwc3+5mEmUdEruU1sFBy245xMUfLS8SZa5awwXLVmStCqZkqcEgcxpvrH030XjBOkypqbTEJUG/MAfvFqmWVg5/qlChZ3ryZUIQiYzBCEIAEIQgAQhCABCEIAOb7R8Tk6NxZ+KWUVtxkI+hj5+zAIGYJBtkFzQMfy1r9onLtdUR0ZNZnzy6mw/iJrEGypeR8pSpV3IBDOx4nYVO70itfyb/SEuxv5ngGcDMpKQLIAO+XzPm8XHDF8iU3Bsog17t3tWKJs/i4DmIrmKSQmwpm+ph7MFTheZdQXTrUChppz8ogNcIWpQeWmoupRCiWGx8b+EW5kkEkLUVE3BdNXpuNfnF+ZNTQqyu75UFmr8WgZg1b6NF5ZeoORJ+AuR71T5/wC1IBG8LcwFSVIAoMumdtXBD3tp4GLQxPuuC1ADW+g3ivhQCUDONc+lNwaX+UenGSiwryATbQVVDtyu+zOzwX8NOBOUlx7mYsa/msfO8dn2R9LiRjvYqomekoS9GUh1gH+oDmYj+bL1SRuDmB+g84rwk5Uw5lEgy6ukkKDe8P1DaQ6Lw8le6Dth6UufDJF7ZemPaYuXhkVElPHq6phBytvlSn/NHCYqaEkJBb42qbb2HlaLE7EEZ1AlUwjNnU+ZY1zVqoAAg7AxYlofiUoVqTmA+o+kEn3PIU1umHpJb+X4LisV7oZL0YUPnFxMlSwpgMoFcjEsGYb/AK1OkBi5SSRV9XFDoapc2JjwFKwCsBCfyVJ0ufWG7k67P+zyVIkJBZCik7B1F38hQf6TF0qUkPMTdqpISRQgUAr6aRkSqC+ZNmWQDUOwPl8rRaROSXUnKC7hKjezMrzVSkNLKaa2PAoMGyKBu9VABiXGpd94oy5AopUkuKoIJ5eXe3e8eqQHzFWRQYDKnWho3JXKEudxcZyue+EsFZaVy3Hh5wChChlLBJIp7M31dtVaFn3pE79lOKz9GYd7ozoLflWoD5NEETZeeiigE6gBmonvWvWp/SJr7GSf/Tqsf4q6ixtWJqOTJ6sl6afzO6hCEWjnxCEIAEIQgAQhCABCEIAOZ7SMF7Xo7Ej4U+03/uyFmmtAY+fZa8yWJCJY0Y8VCXKmL/7x9TqSCCCHBoQbGOQ6b7OcHPDoSZKtDLbL5yzwm0Q21uW6NPQa2NCcZ8Mg0KysCohIBAGXiJDgENzN3i2lalOkOlKtk1Is5V4XMdZ1o6izcIpKlT0zMyu+SygN8lz5ataOVnKBOQhShqQTmZLAFRZj9BFdxxybcL42LNe/zLUxORw4b4qG+wuRzteLU9RSQFELAsoA02pp6RRnyF0EGxZQqNqWe8eIkkqUVF290NUm7k3rrygEaWdt37somOWygE2zDhJ1JLbUrFz8C4rlLmz3a97AXcReCk5lZEuQyQTQDR6DfSl4rThiskquGSHdvHmXgyHpp87/AIMRciUgPRSvymhbnoLV+cXMJLJSAlgQ2UgFxRyHHjF1akB8iHNqmoSBvud9IplgpS7ElSRmSRQkOC1aGj+cD4CEVGxYSK562GUhj7yVB6EM6fn6xiSpMpaQSyVczTQA8x9IvYlIypKb+4RyahrSpPjFaFJIGdFRzqQaEE8mLGCPATinZx9yz+BYEjKG50rY0qUn93i2gFL5gKe8eJgWYh6HxjNmYbIQpO7FnqDryNoomKAUn2iWLlKiKg3DsbNSlXgyHppcbfgtyVklkkJdgVEEbPTX0i9LTnYBQP5mAt+W7VvpqIxpslikpLVZizUszfWjPFRWVkZyBfuipa9N2GsAiSz8Wz90ZSlqSyarSk2KbAahW3P5RczvRKiUsxBTxv3XL3Z94okqCTlAUkUIJNa0JSWYGrc6vy6fqz1Im4taiiclGRuPNxszdy4s1dXrAo54HSujWs2fc5ZZypISQtBukg0oCSFNSwqNheJ47KcGZfRsl/8AqFUwUailHL/SBFvoTs3wkmsx569StgnxyJp5l47GVLCQEpACQGAAYACwAFosVVuO7MXX62N6UYfcqhCETGWIQhAAhCEACEIQAIQhAAjj+ufXhGDJkoDz8oNQciXs+51YR2EQb2wYNaekQoA5ZspJcfkJSQDv+sMsbSyi1o6o2WqMjUdI40z1qmT8y1mmfMXpdk2YP4RrZq2ASFAgmzW3JoWFPlGJOmFiHLnhSCczvQl7DaBOVJIy8CasxDnhBe5NSfJoqZOkVbxjx7ItYVAoS5dXhTk/vHzi5hEZgC1CokhnBuWfQU2irKpKdsqCWDMH1OtXpzhxJQ5oQga0AUQLbkEl7GsISKKSwjJkSylANmCl6VvxH6bWjGnTF5QEvQaW46P4kF/KGKC7e8SlHrVm0sDzeKVAhQajkqV/ho96Cp8GgB7lTZAAPMaAJqfnd4xpXtCshNXUwepCi2YvYjcflG0UzHJy6UDF6E8RrvWN51VwWfF4dGntUC16pUfk8OitytfLEXjx+/8AprenujJmGxcyUsgmWvKSnhzHvJU3u3HhHo4nB8RsQqlfMN4mOr7VsIE9IzX7sxMtXqAl/wCkxxKAQQk2dtavUebj1hZrD2G6WzugnLz+f3gzJClsQpzQp5cP3Ar5VjImSytBNTmSDy4aONaN4V1jEAOYhXJQr/hJd623rFeGzu3vBRTsxNWbVy9ORhhbWxTi5ZyktQspgGALb6i+kWsUgMpQcEEEeeh2NaRfQFKSGckpUm9CxNG1a+wpFMsKUka5kM1GOUnzcXLecANLhmVJmOCkrASG0u9XFK8w9942OBxRkqRMk5kzEnv5i4ej5bMS+4jRyy6Uk5WUMtWAdNKm4LN6iPZMwgMScyeEgFqaFxQ7ekLkjdbxjx7MnHqX17RilJkTaTyCykjgWwc/ym5bkY7WIF7K8GtfSctwcspC5mY3ZsgBOtViJ6i3XJtbnN6yqNdvbEQhCHlUQhCABCEIAEIQgAQhCABHE9rHVv8AF4TOgPNkHOncpLCYPTi8UiO2hCNZWB9c3CSkvB8qSJntC5SSlIZIFB5ki7Vryi5NTmypdiSVKdgEAUD25nzjpu0Tq5+CxbIAThJvGkBIYN/eIoNHoNlDaOXSpNZiqOWSkObBqtya96xSksPB1dFqtgpo9nIcOlnWsBw/ERfTdrDUQnJINO8pddQSmtuRekVGUQsgNwJ4msHuzWqbxZcgs5ASm71Tm4jtXSGkpUUMoJALcRIcvXhca2tFlZuPdDAV86+tYuBRcitMqXYVA93zNfrFyVLJUXO5LB3UVN8vtCpEc5P+lclErgTmuom71fNt6Gu4jtOzTBZsdhk/9vMtXiELAr4qTHJYcZ1gDupLmmy/+Ik/skwz4rETGLIlpS53Uo/UIiSveSKWsahVJLxt9y12z4J58hfxSyl+aVgp/wBZiLpyAsFQooM4etAT/wCLxOHa/hSrCS5gvLmj0WCn/VliGMRKyTCNFM1AagKHlVvWHW7SItA1Krtf0/yYSD3RoSQa/Ft+m8XAhyUkHKQktrQgV8Mxj2dLIYaEggn3SEu/p9IpUsuBUuSPALFU83zP9Iha8mlXJ/0vkuISSVZhUKB1ADg1q2wpeCEEZs7OhdXfhzat4gUIi25cByoFBBL1LcXNmYMDF0yznSCKLGUZuQcAk34mrCEgQMpWMznvJIYhdwR6/wCkxRPmezIWlJAI4gapPmAz0NrNHqykMtJdSCMwIIFCBR6b0GnhHQ9ROr/47Fpl/wDxUMuYCB3agIdrlQIp8JOkOisvBHdYq4ObJJ7Hurn4fCqnqDLxBChv7Mdx/FyrwUI7+PEpAAADAUAGkexdSwsHJ2WOyTk/IhCEKMEIQgAQhCABCEIAEIQgAQhCADQ9duricdhVyTRfelq+FYFPI2PImPntUr2S1y1oMsynCwoBypJyta5NR+kfUUQp2volT8VlkpSJktP8VYHeLOEn+VOv5m0iG6OVk0+m3yjPs8P+CP5WHUUgKfiU4FjsSX0tpq8VYeapRcXUpz+YDTkKEbVjYDo9IPeLsU0YKtbM7Wp6xRKntwgBKU5SzP4ufeqdf1itg3e9y4RiLQQhw2YqcqFqqAYcqjxj1aUpsx4VAAFqgt9zUR5kJSTYgECvwkE03fblvHq0BS0pBcjM/kkH6v8AODkNoJszujZFFEhszl3sFH7fWJb7H8Jlws2ZquaQ/JACfrm9Yi2aqlGy1DMaJJHg7GJu7P8ADez6Pw41UnOf8ZK/vE9XJk9RfbWo+7L/AF0wftcDiUAOfZlSfFHGPmmPn/Fy80sn4aJrVg7/ADMfTC0uCDYho+d8TI9muZIVZCyixdkrLn5Qty4ZD02We6BokDhSzX0c1ybbsTblDvApspIDKsxGvgW9XMVzZWWYMvdUCqjA90hn5OY8QshRJamUEl3ISkvYXaK/Btr41nyW8TMUKm4UFJb3db6p0FxHkyQSFBL3zEXfwA8TpGYhf8JmcFNiOF8xFNUlmseUXEYBKspBNAoD3iMpsDRrtaDAvc47MxBxlASkzDMYJCQHCzwtZ3JL+Yj6B6g9WBgMKmWazVcUxW6joOSbep1iK+ywSsPjR7dKTmJTLWf+mssEkfzDhfRxuYniLFMdsmJ1O6Tl2ePyIQhE5lCEIQAIQhAAhCEACEIQAIQhAAhCPFFqm0AGo619NjCYZc0tn7stJ95ZFB4C55AxBfEsrKi6ipRJJZysEknmf3aOh68dYfxmIGQ/wUZky21cB5jHfTk0c+E8XFbhZ71ZL+g+8VbJ5eDf0On9KHdLllnErAQCTbL/AFO9fSNWVG3dJTdLGyir9/7xl49QEsJLmhPIMph9/wBmMRc2oIAqVMQxPEkAP6a/aImacUMhOd2uQD/MCrw/ZjL6Jllgsk8SSxv3RmbW4+sYSgSrLexBLi3CT8vlzjbyZBKWAYgtexSKU+UKiOzeWBOXwlKaAglmqQoW8i8fQ3RcjJJlI+FCU+iQIgLCIC50hIclUyUPJagkiuxI+cfQ8WKeGY3VH8UUIhDrvhhL6SxAtnKVJP8AOkFR9QYm+Im7WsN/a5RBIMyU3+RSifkqHWr4Sv0+WLkvcj/pDDEozFybitWNAPSsYUuaWJNnq7klkhLv4sa6xuTdmpRTEuHAISNo0s7hzJcMxtuqtxTQjweKr4OhhtLHuVBmQCG7lX8jz1+vKM3o85nY8LPoO8cp+2/zjEmkPUZWKjvQJofUDlaLuCDzLuFBIqT7wKg2t0/XlCIklwbBSiyn3VuTQAO+7tE09QusH4vDDOf40tkzNzThW2ygPUHaIWKlZCTrmppxG/y/dY2/Vvpw4TEomgcBcTEhzmQ23xJIp6RLXLtZna3T+rDK5RO8It4eelaUrQQpKgCCLEGoMXItHPCEIQAIQhAAhCEACEIQAIQi3iJ6UJK1qCUpDkksAPGAC5EY9o3W8LSvDYcum0xYN+IApSdRcE+W8WOunXlU5C5eGdMpqrqFLDtT4R8zHETgrKfBFKECtBudK684gss8I2NHocNTs/sv9lUzM6eaqUZnFg37eKClquyQl9DYkC+sVTUFxWudjV7prfRvlGLjJiQUsQAynawCTyqXf/iIDWRizikqVcgqam2W58z99IsCbwAsCAEah3BqG8/28epKXUqpcINL1qfC321gAGICXDzLaOGFPT5bQ0m4MnA98LUXAcWI73ENLW8jGc5dINXyuzioHDbl/tHmFlAJCSC7lJarU7x84qTNJTRnGWjF8wL3tWvyhxXjvv7m56mYQqx2HTp7QTAHccGYkUpcfKJ0iJOynB58UZrURLUXd+JagGfwBPnEtxZqXwmF1GWbseyER32wYV0YaY3dUtBOwWkK+qG84kSOV7TcJ7TATCLoKVeWYBX9JPpD5rMWV9NLtti/mQ6mcwzFq1r3qJZP6xhY2SGSR7qkhVK1qfnTyjNXMB7wAYlRCWNAGSPX6x5Mk5yzkhkgOblY23Z/MbRTOllxk04UHCi6WSL3crb6Oa8+UeiXVVQ7qIep4GYj115RUmWylVAJVl0rwv5aedItZP4eajsVOb1UR5W8YaTpprY20tRMtJq5CUkPSpzCnifnF2YviDse+dhUHXl5U9YwMKVIUlO60i/vJAbw+tt4z1EukVNF1ID1G3I+N4cRtHa9n/W0SFHDzj/BLFJNfZqNwT8L15PErAvaPnMr4lUD5RU0DhQD03+sdp1M67mQTJnuqQGym6pb3G6kgswvttE1dmNmZOs0Ll/yV/3X+iWYRawuJRMQlctQUhQcKBcGLsWDGEIQgAQhCABCEaHrd1mRgpWYjNNV3Ebnc7CEbxuOhBzkox5ZldYOnpWEllc0191AqpR2A+9oiHrZ1jnYvMFkBAIaUkuA5p/Mqgr8hGv6bx6561rmzMy8ya1A1oNEgVp9bxiYgBiK95Ic63c0qfn5RWnY5bG9pdFGrEnvL8fQ9xA73ECrhBYmtXatAKeTR5OSKsa5kh7Oa1f/AI84YggirgFQZyDRi5p4x5iFpYZuFOYM5B4QOW7iIy8inFLSGY++woxNKm3+/KNZMUFLQp9V6EMAAbCv3irGzQspzOBmLAkd0ANbU/XWKFAFSHzCqjW4AswF/CEJIrBSCHzOf7snm+YpHnztrGXgMOCsnQkMTQd3MdLB/mIs4eXnUlTlgkqUT7rKIAoznQDw5xs50sAMDVOXWtaGu+v1gXuNm8/CE5Xe+ZB5cQLNelhY+EVe0IUQmilZSHcsW4hTcj0j2ezgl+FYDkUZqt6Wr842XV3otWKxEqWlLDMoqLgshqk/TmVeMOSy8Ec5qMXJ8EkdmHRns8KZhvOWVCjcNk/c+cdjFEiUEJSlIZKQABsBFcXEsLBy1s3Obk/Iixj8KJsuZLVZaSk+YaL8IUYfPM2R7OatC3CwtSTeyKVPMxjoRwvQls9S5FWH75jSO47VOhckz26XyzSlKtgutfMfSOJmynokjvZHF9vHz18opyjh4Oo09qtrUjCxuHISVahLktrcEPsKHyjBmySEUZwEgnXiq3K/mAY3c0GgZwssXLg5aeFqHaojV47ClLMGClBLm9GYEaGltWBhjJ65YeChcshScusytycyfOhbS9YzsFMJyJ/Ktqu4ynMAbfsmMFcriQzB5tdeIHd71tzimWnilZSAHVY0Bbc1qzV2hCRrKN0ys3L2d3rlfe1G9BA5syuaQXYPQhlaAU+UY+EmBeUghsqnGgLV51/SLwAcEEZShTDSgcj7/eHEWDc9AdYp+Emq9n3SAVSy+VVQMwA7rjURLXV3rLJxaeA5Zg70tRGYc/zClx8ogxqggjKZZ8KXTvzi9hcQuXMSuWtilBKVA1A/mO3PZmiSFjiUtTo4W7rZ/vJ9Dwjkep3XFOJaTOZOIZxtMG42PLzEddFlNNZRg2Vyrl2yQhCEKMNX1k6bRhJCpq6kDhSLqOg8NzpEI9M45WIWuZNU61JCrUFXCRsADb5vHddd+rmMnzvaECZK7oSg1Qk3OUs51JDnlSOBkoCWSoFwohQNCNKg1F7N84rWtt4N3p9UIw708v8ABamgFBuQEhi4NXD0848xCwxpwulmuwfQxbM90MAO6Qbu96eQ/WGd0vpwlrFgbvzOvhERoZ3wXJy7ZgO+DR3YCgrXWNfj8S6kpIDZ1Es9wAwrXVt7Rl9IYkpA1JWKAM1KBvWm8aszCFIdlMpVhqQKMNBS2hhGPgvIWoOjOA7qJr5AObFxr5xfw+DMxSOEgDNm1FTwgbmlvtFeFwzlBWzDMaOMx8hQBr8qVjOlEuWDJQc4YsG/b1NfWBISU/EQhAKKUCgpnNeGtedOQ2hQpAJLqQSaahyHPl+vIhGR8xHCQA4FjWnkXvTm8VSAEuKlpjED4Rq321hRuMHiEhQCUpJdDUPvO4DePm/KJo6j9XvwskFYHtlpGfk1k+TmOY7MurAI/EzU0Cj7IHVqZ/q0SXFiqGN2YvUNT3P048LkQhCJjMEIQgAw+l+jkYiUuUuyhfUHQjmDWIM6Z6LXh55lTCAUAq2CmsR4/rE/xzfXXq0MXKdIHtkDhJHeDglB5Fqc4jsh3Iu6LU+jLD4f7khdKCFDKzBJXTmGdz97axTMR7igSkJfnunS4NvE3EVrkFK1hVMpEtjRnLkU8D948TLU6xVqIp4v52/SKp0GzNZjcJlKTTKVhyN3LEk2LPy2izlBKKgMtlAUAJN2H15aRuCoqzuA5IFavlBe3kfpWMHFYUFlpcgL4hqA7k8xatDvvCYHRm1tL7mPKWAuWpyGVlNG8C1j5RtJUwKMtXECXBBuC1D6nl5xqZjOkqBcTGqzlLu//PKMjBzwlaAoNUhnckGxfSv7ECHyWUbAEFQPEDkNPecDbn+xv6pIcmvcsQ5uAQ3735RSq4pxZCGB10r4afOEqcMyiAXZNA1K8Vdf28KRZwy4glCypKmygZSDlbMXDUel7frEv9SetQxIMmaQMRLFbcY0UObXERHLSgk1oVtZwzeep0eMvoLD4j2oVhwtUwKYZLjI12oBoxYc4fCTiytq9PG2G+zXDJ8hGD0biJypSDOlZJhHEkKSQDyINtYRbOcaw8GdGi6y9V5OMScwyzWpMSKhrA/EOR8mNY3sIRrPIsJyg8xe58+9NdEzsLOVKmpAOYqBYlKwqgyq1rpQvGHJUTLO2UBm+FQcv9/0ieusXQcvFyjLWGUKoU1Uq35jcaiIU6QwEyQVyZoyqSFBm7z1zpOoao2EVpw7Te0WpV3PKND0niiVAlyAsFmFKFhT90rF3DYcllrOYIJLGmbMw0ukVtTTeN50B1cONnJlpcJJSpR+BCXHztubx2HS3ZtMAUZE0TPyLCUlvhCxQ0s4FhXWGqDe5Pbq6oNQbwyPcTPq4Dso1oXBsWsK6WrFSJZOV3ILJL61cVfyvcR7jsDMkKMmagoWM1FhiUmygbGpuC0MPmUk3zU8AUClPUQg+DT3QShlO7AhQOUksUUtc0tz5Rt+qXQf4vEpSx9mUZphs1WIfctpGmnSxlFgQAsAUdyx/fKJm6g9DCRhws9+cyi+g90eDV84dXHuZBrb/Sr25ex0kmUEpCUgBKQwAsAIrhCLZzghCEACEIQAIQhABHnaT1YCnxUsD/7Qz2FFgNfQ70iNZSTlzG9V3axYGml684+ip0oKSUqAKVAgg2INCIgvrZ0IrCz1SwKEtLO6Fedw5B9Yr2xxubXTtR3L0peOPoauUspAJfVRAAY5v0Ybs4iypeUMzEJYVrmdzTz+UZBexdjld9Aj52r4H0sYhbqqASMyiEj/AC3HP0aITSlwW8ZhEqyqRUomDMKBxckba05PGvzAKlgioKqA3BsX0+9TG86OwcydMyykqmKADJDkuRc/C29KtaM/rB1MxEgSpsxACTnBCVOxI4XagcvYs/jC9re6EjdGLUJPnj3NThJucCgziXlIejuCD6aWikLGZRamZL1sGL1N66xXhJWUlg6sgBS9HCwfppp5R2XUPqmMStU+an+zpWpgaiaaBuaQQQd7bwRTbwM1E41x7nwUdRepSsQgTZ2ZEguwqlUytCNQlgOL03iVsBgJclARKQlCBokN/wAnnGQkNQWj2LcYKJz9+pna9+PYQhCHFcQhCABHPdcergxcslLCekHITYuDwk7VpsfOOhhCNZWGPrnKElKPJpeqnQScJISihmEArUNS30EbqEIVLAkpOTcnyzC6V6KlYlBlzkBSdNwdwbpPMRFvWTqZNwqlLlvMw75nTRSSAzKADEfmG5dol+PCIZKCkT6fUzpe3HsQZ1X6HM/EolFikEFRI9wVI8xT1icwGoI1nR/V+RJnLnSkZVLSEkDugAvQaaW2jaQQh2odrNT6801x+5EIQh5UEIQgAQhCABCEIAEcb2mdE+0kJnJBzyC/DfKaGmrFj6x2UUTpYUkpUHCgQRyNIRrKwSVWOuakvB89SyQ4DcKSkFXM5npycx1HVbqQvFn2s0GVIKqUIUsAUyg2S71OjMDcdX1b6iolLVMnETGmKKEtw96hU9yGtbxjtREMKvc09V1BNdtX3MLonomThkCXIlpQnlc8ybqPMxex2ERNlqlzBmQsMQYvwicyXJt58kVSOo0z8auUQfYjKr2lWKXNAdVU8mc85Qw2HTLQlCEhKEhgBYARdhDYxUeCa7UTtx3eBCEIcQCEIQAf/9k="/>
          <p:cNvSpPr>
            <a:spLocks noChangeAspect="1" noChangeArrowheads="1"/>
          </p:cNvSpPr>
          <p:nvPr/>
        </p:nvSpPr>
        <p:spPr bwMode="auto">
          <a:xfrm>
            <a:off x="160338" y="-166688"/>
            <a:ext cx="304800" cy="304801"/>
          </a:xfrm>
          <a:prstGeom prst="rect">
            <a:avLst/>
          </a:prstGeom>
          <a:noFill/>
          <a:ln w="9525">
            <a:noFill/>
            <a:miter lim="800000"/>
            <a:headEnd/>
            <a:tailEnd/>
          </a:ln>
        </p:spPr>
        <p:txBody>
          <a:bodyPr/>
          <a:lstStyle/>
          <a:p>
            <a:endParaRPr lang="hu-HU"/>
          </a:p>
        </p:txBody>
      </p:sp>
      <p:sp>
        <p:nvSpPr>
          <p:cNvPr id="15367" name="Téglalap 13"/>
          <p:cNvSpPr>
            <a:spLocks noChangeArrowheads="1"/>
          </p:cNvSpPr>
          <p:nvPr/>
        </p:nvSpPr>
        <p:spPr bwMode="auto">
          <a:xfrm>
            <a:off x="6654800" y="5497513"/>
            <a:ext cx="2081213" cy="461962"/>
          </a:xfrm>
          <a:prstGeom prst="rect">
            <a:avLst/>
          </a:prstGeom>
          <a:noFill/>
          <a:ln w="9525">
            <a:noFill/>
            <a:miter lim="800000"/>
            <a:headEnd/>
            <a:tailEnd/>
          </a:ln>
        </p:spPr>
        <p:txBody>
          <a:bodyPr>
            <a:spAutoFit/>
          </a:bodyPr>
          <a:lstStyle/>
          <a:p>
            <a:r>
              <a:rPr lang="hu-HU" sz="2400" b="1">
                <a:solidFill>
                  <a:srgbClr val="800000"/>
                </a:solidFill>
                <a:latin typeface="Arial" charset="0"/>
                <a:cs typeface="Arial" charset="0"/>
              </a:rPr>
              <a:t>30 % + 70 %</a:t>
            </a:r>
          </a:p>
        </p:txBody>
      </p:sp>
      <p:sp>
        <p:nvSpPr>
          <p:cNvPr id="15368" name="Lefelé nyíl 12"/>
          <p:cNvSpPr>
            <a:spLocks noChangeArrowheads="1"/>
          </p:cNvSpPr>
          <p:nvPr/>
        </p:nvSpPr>
        <p:spPr bwMode="auto">
          <a:xfrm rot="2255579">
            <a:off x="7032625" y="5043488"/>
            <a:ext cx="95250" cy="576262"/>
          </a:xfrm>
          <a:prstGeom prst="downArrow">
            <a:avLst>
              <a:gd name="adj1" fmla="val 50000"/>
              <a:gd name="adj2" fmla="val 50249"/>
            </a:avLst>
          </a:prstGeom>
          <a:solidFill>
            <a:srgbClr val="800000"/>
          </a:solidFill>
          <a:ln w="12700" algn="ctr">
            <a:solidFill>
              <a:srgbClr val="800000"/>
            </a:solidFill>
            <a:round/>
            <a:headEnd/>
            <a:tailEnd/>
          </a:ln>
        </p:spPr>
        <p:txBody>
          <a:bodyPr wrap="none" lIns="90488" tIns="44450" rIns="90488" bIns="44450" anchor="ctr"/>
          <a:lstStyle/>
          <a:p>
            <a:endParaRPr lang="hu-HU"/>
          </a:p>
        </p:txBody>
      </p:sp>
      <p:sp>
        <p:nvSpPr>
          <p:cNvPr id="15369" name="Lefelé nyíl 15"/>
          <p:cNvSpPr>
            <a:spLocks noChangeArrowheads="1"/>
          </p:cNvSpPr>
          <p:nvPr/>
        </p:nvSpPr>
        <p:spPr bwMode="auto">
          <a:xfrm rot="-2835092">
            <a:off x="7821613" y="5011738"/>
            <a:ext cx="115887" cy="636587"/>
          </a:xfrm>
          <a:prstGeom prst="downArrow">
            <a:avLst>
              <a:gd name="adj1" fmla="val 50000"/>
              <a:gd name="adj2" fmla="val 49845"/>
            </a:avLst>
          </a:prstGeom>
          <a:solidFill>
            <a:srgbClr val="800000"/>
          </a:solidFill>
          <a:ln w="12700" algn="ctr">
            <a:solidFill>
              <a:srgbClr val="800000"/>
            </a:solidFill>
            <a:round/>
            <a:headEnd/>
            <a:tailEnd/>
          </a:ln>
        </p:spPr>
        <p:txBody>
          <a:bodyPr wrap="none" lIns="90488" tIns="44450" rIns="90488" bIns="44450" anchor="ctr"/>
          <a:lstStyle/>
          <a:p>
            <a:endParaRPr lang="hu-HU"/>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apat">
  <a:themeElements>
    <a:clrScheme name="">
      <a:dk1>
        <a:srgbClr val="000000"/>
      </a:dk1>
      <a:lt1>
        <a:srgbClr val="FEEBD9"/>
      </a:lt1>
      <a:dk2>
        <a:srgbClr val="000000"/>
      </a:dk2>
      <a:lt2>
        <a:srgbClr val="808080"/>
      </a:lt2>
      <a:accent1>
        <a:srgbClr val="00CC99"/>
      </a:accent1>
      <a:accent2>
        <a:srgbClr val="3333CC"/>
      </a:accent2>
      <a:accent3>
        <a:srgbClr val="FEF3E9"/>
      </a:accent3>
      <a:accent4>
        <a:srgbClr val="000000"/>
      </a:accent4>
      <a:accent5>
        <a:srgbClr val="AAE2CA"/>
      </a:accent5>
      <a:accent6>
        <a:srgbClr val="2D2DB9"/>
      </a:accent6>
      <a:hlink>
        <a:srgbClr val="CCCCFF"/>
      </a:hlink>
      <a:folHlink>
        <a:srgbClr val="B2B2B2"/>
      </a:folHlink>
    </a:clrScheme>
    <a:fontScheme name="Csapa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8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8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ap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ap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ap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ap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ap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ap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ap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7946</TotalTime>
  <Pages>8</Pages>
  <Words>1466</Words>
  <Application>Microsoft Office PowerPoint</Application>
  <PresentationFormat>Diavetítés a képernyőre (4:3 oldalarány)</PresentationFormat>
  <Paragraphs>442</Paragraphs>
  <Slides>29</Slides>
  <Notes>27</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Csapat</vt:lpstr>
      <vt:lpstr>Nyugalom</vt:lpstr>
      <vt:lpstr>Célcsoport:</vt:lpstr>
      <vt:lpstr>Mibe kerül ma egy temetés ?    </vt:lpstr>
      <vt:lpstr>Miért nem temetési biztosítás a Nyugalom?</vt:lpstr>
      <vt:lpstr>GG16 Nyugalom - életbiztosítás</vt:lpstr>
      <vt:lpstr>6. dia</vt:lpstr>
      <vt:lpstr>Választható kiegészítő biztosítás</vt:lpstr>
      <vt:lpstr>Ajándék szolgáltatások</vt:lpstr>
      <vt:lpstr>Ajándék szolgáltatások</vt:lpstr>
      <vt:lpstr>Kondíciós lista</vt:lpstr>
      <vt:lpstr>Kik a szerződés alanyai?</vt:lpstr>
      <vt:lpstr>Hogyan jön létre a biztosítási szerződés?</vt:lpstr>
      <vt:lpstr>Kockázatelbírálás</vt:lpstr>
      <vt:lpstr>14. dia</vt:lpstr>
      <vt:lpstr>Mit kell tudni a rendkívüli befizetésről?</vt:lpstr>
      <vt:lpstr>Mit kell tudni a rendkívüli befizetésről?</vt:lpstr>
      <vt:lpstr>Automatikus díjnövelés</vt:lpstr>
      <vt:lpstr>Automatikus díjnövelés</vt:lpstr>
      <vt:lpstr>Várható élettartam  </vt:lpstr>
      <vt:lpstr>20. dia</vt:lpstr>
      <vt:lpstr>Mit kell tudni a az átvezetésről?</vt:lpstr>
      <vt:lpstr>Mit kell tudni a díjmentesítésről? </vt:lpstr>
      <vt:lpstr>Mit kell tudni a részleges díjmentesítésről? </vt:lpstr>
      <vt:lpstr>A jutalék visszaírása</vt:lpstr>
      <vt:lpstr>Konkurencia</vt:lpstr>
      <vt:lpstr>Hogyan értékesíthető a termék?  Genius offline tarifáló</vt:lpstr>
      <vt:lpstr>Hogyan értékesíthető a termék?  Genius offline tarifáló</vt:lpstr>
      <vt:lpstr>28. dia</vt:lpstr>
      <vt:lpstr>29.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Gulner Veronika</dc:creator>
  <cp:lastModifiedBy>Raj Pál</cp:lastModifiedBy>
  <cp:revision>1232</cp:revision>
  <cp:lastPrinted>2014-01-08T10:21:23Z</cp:lastPrinted>
  <dcterms:created xsi:type="dcterms:W3CDTF">1999-03-24T16:19:20Z</dcterms:created>
  <dcterms:modified xsi:type="dcterms:W3CDTF">2014-02-06T05:39:01Z</dcterms:modified>
</cp:coreProperties>
</file>