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5" r:id="rId5"/>
    <p:sldId id="323" r:id="rId6"/>
    <p:sldId id="333" r:id="rId7"/>
    <p:sldId id="331" r:id="rId8"/>
    <p:sldId id="325" r:id="rId9"/>
    <p:sldId id="324" r:id="rId10"/>
    <p:sldId id="330" r:id="rId11"/>
    <p:sldId id="326" r:id="rId12"/>
    <p:sldId id="322" r:id="rId13"/>
    <p:sldId id="336" r:id="rId14"/>
    <p:sldId id="329" r:id="rId15"/>
    <p:sldId id="320" r:id="rId16"/>
  </p:sldIdLst>
  <p:sldSz cx="9144000" cy="6858000" type="screen4x3"/>
  <p:notesSz cx="6669088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ECFF"/>
    <a:srgbClr val="99CCFF"/>
    <a:srgbClr val="BD1E20"/>
    <a:srgbClr val="DF4133"/>
    <a:srgbClr val="E73139"/>
    <a:srgbClr val="D22D32"/>
    <a:srgbClr val="7F7F7F"/>
    <a:srgbClr val="AF0819"/>
    <a:srgbClr val="BD0D22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619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605" y="-67"/>
      </p:cViewPr>
      <p:guideLst>
        <p:guide orient="horz" pos="3770"/>
        <p:guide pos="55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3072"/>
    </p:cViewPr>
  </p:sorterViewPr>
  <p:notesViewPr>
    <p:cSldViewPr snapToGrid="0" snapToObjects="1">
      <p:cViewPr varScale="1">
        <p:scale>
          <a:sx n="36" d="100"/>
          <a:sy n="36" d="100"/>
        </p:scale>
        <p:origin x="-2386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9B431-7C8C-274A-BA33-7C21C85E3BE4}" type="datetime1">
              <a:rPr lang="it-IT" smtClean="0"/>
              <a:t>31/03/2016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3916-887A-F043-AD49-BF0A69ACF5F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12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682E-FB58-D249-BB85-C718355B86BE}" type="datetime1">
              <a:rPr lang="it-IT" smtClean="0"/>
              <a:t>31/03/2016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68C7-CDE6-B24B-B7C6-F8E72CFBA8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63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26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Szervezeti egység neve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Ország neve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96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83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31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194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endParaRPr lang="it-IT" dirty="0" smtClean="0"/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3200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3" y="716294"/>
            <a:ext cx="1730333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Csoporttagok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7693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Következő lépések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817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endParaRPr lang="it-IT" dirty="0" smtClean="0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16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Honlap</a:t>
            </a:r>
            <a:endParaRPr lang="it-IT" dirty="0" smtClean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Szervezeti egység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8865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D80EE89-5913-7647-8C31-0801FAD3084B}" type="datetime4">
              <a:rPr lang="it-IT" smtClean="0"/>
              <a:t>31 marzo 2016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Presentation Title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344232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191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318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855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005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64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871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89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32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06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1" r:id="rId2"/>
    <p:sldLayoutId id="2147483660" r:id="rId3"/>
    <p:sldLayoutId id="2147483652" r:id="rId4"/>
    <p:sldLayoutId id="2147483653" r:id="rId5"/>
    <p:sldLayoutId id="2147483677" r:id="rId6"/>
    <p:sldLayoutId id="2147483663" r:id="rId7"/>
    <p:sldLayoutId id="2147483664" r:id="rId8"/>
    <p:sldLayoutId id="2147483655" r:id="rId9"/>
    <p:sldLayoutId id="2147483694" r:id="rId10"/>
    <p:sldLayoutId id="2147483666" r:id="rId11"/>
    <p:sldLayoutId id="2147483689" r:id="rId12"/>
    <p:sldLayoutId id="2147483690" r:id="rId13"/>
    <p:sldLayoutId id="2147483698" r:id="rId14"/>
    <p:sldLayoutId id="2147483678" r:id="rId15"/>
    <p:sldLayoutId id="2147483679" r:id="rId16"/>
    <p:sldLayoutId id="2147483669" r:id="rId17"/>
    <p:sldLayoutId id="2147483703" r:id="rId18"/>
    <p:sldLayoutId id="2147483704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\\HU000000SF002\Daten\VIG\ELET\SZEM&#201;LYBIZTOS&#205;T&#193;SI%20OSZT&#193;LY\SPECI&#193;LIS%20SZEM&#201;LYBIZTOS&#205;T&#193;SI%20CSOPORT\Szimba\www.generali.hu\alap&#237;tvany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hyperlink" Target="mailto:eva.szasz@generali.com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Szimba</a:t>
            </a:r>
            <a: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tanuló balesetbiztosítás</a:t>
            </a:r>
            <a:br>
              <a:rPr lang="hu-H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2016/2017-es tanév</a:t>
            </a:r>
            <a:br>
              <a:rPr lang="hu-H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Újdonságok és fontos információk</a:t>
            </a:r>
            <a: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Kockázati személybiztosítás - </a:t>
            </a:r>
          </a:p>
          <a:p>
            <a:r>
              <a:rPr lang="hu-HU" dirty="0"/>
              <a:t>fejlesztési </a:t>
            </a:r>
            <a:r>
              <a:rPr lang="hu-HU" dirty="0" smtClean="0"/>
              <a:t>csoport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Magyarország</a:t>
            </a:r>
            <a:endParaRPr lang="it-IT" dirty="0"/>
          </a:p>
        </p:txBody>
      </p:sp>
      <p:sp>
        <p:nvSpPr>
          <p:cNvPr id="8" name="Segnaposto data 3"/>
          <p:cNvSpPr txBox="1">
            <a:spLocks/>
          </p:cNvSpPr>
          <p:nvPr/>
        </p:nvSpPr>
        <p:spPr>
          <a:xfrm>
            <a:off x="347300" y="6421513"/>
            <a:ext cx="114622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5825"/>
              </a:lnSpc>
              <a:spcBef>
                <a:spcPts val="10"/>
              </a:spcBef>
              <a:defRPr/>
            </a:pPr>
            <a:r>
              <a:rPr lang="hu-HU" dirty="0" smtClean="0">
                <a:latin typeface="Arial"/>
                <a:cs typeface="Arial"/>
              </a:rPr>
              <a:t>Keltezés: 2016. </a:t>
            </a:r>
            <a:r>
              <a:rPr lang="hu-HU" dirty="0" smtClean="0">
                <a:latin typeface="Arial"/>
                <a:cs typeface="Arial"/>
              </a:rPr>
              <a:t>04. 01.</a:t>
            </a:r>
            <a:endParaRPr lang="hu-HU" dirty="0">
              <a:latin typeface="Arial"/>
              <a:cs typeface="Arial"/>
            </a:endParaRPr>
          </a:p>
        </p:txBody>
      </p:sp>
      <p:sp>
        <p:nvSpPr>
          <p:cNvPr id="11" name="CasellaDiTesto 12"/>
          <p:cNvSpPr txBox="1"/>
          <p:nvPr/>
        </p:nvSpPr>
        <p:spPr>
          <a:xfrm>
            <a:off x="6337919" y="304800"/>
            <a:ext cx="1428323" cy="1985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 smtClean="0">
                <a:solidFill>
                  <a:schemeClr val="tx2"/>
                </a:solidFill>
              </a:rPr>
              <a:t>Szervezeti egység</a:t>
            </a:r>
            <a:r>
              <a:rPr lang="it-IT" sz="1200" b="1" dirty="0" smtClean="0">
                <a:solidFill>
                  <a:schemeClr val="tx2"/>
                </a:solidFill>
              </a:rPr>
              <a:t>: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12" name="CasellaDiTesto 13"/>
          <p:cNvSpPr txBox="1"/>
          <p:nvPr/>
        </p:nvSpPr>
        <p:spPr>
          <a:xfrm>
            <a:off x="6337919" y="889000"/>
            <a:ext cx="1428323" cy="207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 smtClean="0">
                <a:solidFill>
                  <a:schemeClr val="tx2"/>
                </a:solidFill>
              </a:rPr>
              <a:t>Ország</a:t>
            </a:r>
            <a:r>
              <a:rPr lang="it-IT" sz="1200" b="1" dirty="0" smtClean="0">
                <a:solidFill>
                  <a:schemeClr val="tx2"/>
                </a:solidFill>
              </a:rPr>
              <a:t>:</a:t>
            </a:r>
            <a:endParaRPr lang="it-IT" sz="1200" b="1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8" t="17490" r="7817" b="25353"/>
          <a:stretch/>
        </p:blipFill>
        <p:spPr bwMode="auto">
          <a:xfrm>
            <a:off x="6948263" y="4077013"/>
            <a:ext cx="1720589" cy="221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7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Téglalap 4"/>
          <p:cNvSpPr/>
          <p:nvPr/>
        </p:nvSpPr>
        <p:spPr>
          <a:xfrm>
            <a:off x="518160" y="1037798"/>
            <a:ext cx="7498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Nincs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nyomdai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ajánlat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és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feltétel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endParaRPr lang="hu-H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KÉZI </a:t>
            </a:r>
            <a:r>
              <a:rPr lang="hu-H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AJÁNLAT ÉS </a:t>
            </a:r>
            <a:r>
              <a:rPr lang="hu-H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MELLÉKLETEINEK ELKÉSZÍTÉSE</a:t>
            </a:r>
          </a:p>
        </p:txBody>
      </p:sp>
      <p:sp>
        <p:nvSpPr>
          <p:cNvPr id="6" name="Téglalap 5"/>
          <p:cNvSpPr/>
          <p:nvPr/>
        </p:nvSpPr>
        <p:spPr>
          <a:xfrm>
            <a:off x="518160" y="2188756"/>
            <a:ext cx="786864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itchFamily="34" charset="0"/>
              </a:rPr>
              <a:t>Az ÚJ (!)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bianco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pdf ajánlatot (ny.sz.18260) három példányban ki kell nyomtatni, és értelemszerűen kitölteni, aláírni, különös tekintettel a Nyilatkozatokra!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endParaRPr lang="hu-H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ajánlat mellékletei / ki kell </a:t>
            </a:r>
            <a:r>
              <a:rPr lang="hu-H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nyomtatni és át kell adni az ügyfél részére:</a:t>
            </a:r>
            <a:endParaRPr lang="hu-H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273050">
              <a:buFont typeface="Wingdings" panose="05000000000000000000" pitchFamily="2" charset="2"/>
              <a:buChar char="Ø"/>
            </a:pPr>
            <a:r>
              <a:rPr 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Szimba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tanuló balesetbiztosítás feltételei (TANF16)  (ny.sz.18259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631825" indent="-273050">
              <a:buFont typeface="Wingdings" panose="05000000000000000000" pitchFamily="2" charset="2"/>
              <a:buChar char="Ø"/>
            </a:pPr>
            <a:r>
              <a:rPr 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Ügyféltájékoztató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és a biztosítási szerződésre vonatkozó általános rendelkezések (ny.sz.18383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273050">
              <a:buFont typeface="Wingdings" panose="05000000000000000000" pitchFamily="2" charset="2"/>
              <a:buChar char="Ø"/>
            </a:pP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Terméktájékoztató </a:t>
            </a:r>
            <a:r>
              <a:rPr 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Szimba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tanuló balesetbiztosítás (2016/2017-es tanév) (ny.sz. 18262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273050">
              <a:buFont typeface="Wingdings" panose="05000000000000000000" pitchFamily="2" charset="2"/>
              <a:buChar char="Ø"/>
            </a:pPr>
            <a:r>
              <a:rPr 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Szimba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tanuló balesetbiztosítás biztosítotti névsor (2016/2017) (ny.sz.18256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273050">
              <a:buFont typeface="Wingdings" panose="05000000000000000000" pitchFamily="2" charset="2"/>
              <a:buChar char="Ø"/>
            </a:pP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Kedvezmény nyilatkozat </a:t>
            </a:r>
            <a:r>
              <a:rPr 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Szimba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tanuló balesetbiztosításhoz (ha szükséges) (ny.sz.18257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7" name="Téglalap 6"/>
          <p:cNvSpPr/>
          <p:nvPr/>
        </p:nvSpPr>
        <p:spPr>
          <a:xfrm>
            <a:off x="518160" y="273559"/>
            <a:ext cx="4389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Szimba</a:t>
            </a:r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- 2016/2017-es tanév</a:t>
            </a:r>
            <a:b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Szerződéskötés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9521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Téglalap 5"/>
          <p:cNvSpPr/>
          <p:nvPr/>
        </p:nvSpPr>
        <p:spPr>
          <a:xfrm>
            <a:off x="441959" y="1584960"/>
            <a:ext cx="80972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u-H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hu-H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ajzpályázat és intézményi pályázat 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kiírások a 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www.generali.hu</a:t>
            </a:r>
            <a:r>
              <a:rPr lang="hu-H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/</a:t>
            </a:r>
            <a:r>
              <a:rPr lang="hu-H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alapitvany</a:t>
            </a:r>
            <a:r>
              <a:rPr lang="hu-H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címen 2016 április első hetében 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elérhetők és letölthetők.</a:t>
            </a:r>
            <a:endParaRPr lang="hu-H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41959" y="324444"/>
            <a:ext cx="4474431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a Biztonságért Alapítvány </a:t>
            </a:r>
          </a:p>
        </p:txBody>
      </p:sp>
    </p:spTree>
    <p:extLst>
      <p:ext uri="{BB962C8B-B14F-4D97-AF65-F5344CB8AC3E}">
        <p14:creationId xmlns:p14="http://schemas.microsoft.com/office/powerpoint/2010/main" val="12351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err="1">
                <a:hlinkClick r:id="rId2"/>
              </a:rPr>
              <a:t>e</a:t>
            </a:r>
            <a:r>
              <a:rPr lang="hu-HU" dirty="0" err="1" smtClean="0">
                <a:hlinkClick r:id="rId2"/>
              </a:rPr>
              <a:t>va.szasz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generali.com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Szász Éva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 smtClean="0"/>
              <a:t>Kockázati személybiztosítás – fejlesztési csoport</a:t>
            </a:r>
            <a:endParaRPr lang="hu-HU" dirty="0"/>
          </a:p>
        </p:txBody>
      </p:sp>
      <p:pic>
        <p:nvPicPr>
          <p:cNvPr id="8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955" y="5681830"/>
            <a:ext cx="307952" cy="307952"/>
          </a:xfrm>
          <a:prstGeom prst="rect">
            <a:avLst/>
          </a:prstGeom>
        </p:spPr>
      </p:pic>
      <p:pic>
        <p:nvPicPr>
          <p:cNvPr id="9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932" y="5681830"/>
            <a:ext cx="307952" cy="307952"/>
          </a:xfrm>
          <a:prstGeom prst="rect">
            <a:avLst/>
          </a:prstGeom>
        </p:spPr>
      </p:pic>
      <p:pic>
        <p:nvPicPr>
          <p:cNvPr id="10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557" y="5681830"/>
            <a:ext cx="307952" cy="307952"/>
          </a:xfrm>
          <a:prstGeom prst="rect">
            <a:avLst/>
          </a:prstGeom>
        </p:spPr>
      </p:pic>
      <p:pic>
        <p:nvPicPr>
          <p:cNvPr id="11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9906" y="5681830"/>
            <a:ext cx="307952" cy="307952"/>
          </a:xfrm>
          <a:prstGeom prst="rect">
            <a:avLst/>
          </a:prstGeom>
        </p:spPr>
      </p:pic>
      <p:pic>
        <p:nvPicPr>
          <p:cNvPr id="12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1255" y="5681830"/>
            <a:ext cx="307952" cy="307952"/>
          </a:xfrm>
          <a:prstGeom prst="rect">
            <a:avLst/>
          </a:prstGeom>
        </p:spPr>
      </p:pic>
      <p:pic>
        <p:nvPicPr>
          <p:cNvPr id="13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6307" y="5681830"/>
            <a:ext cx="307952" cy="307952"/>
          </a:xfrm>
          <a:prstGeom prst="rect">
            <a:avLst/>
          </a:prstGeom>
        </p:spPr>
      </p:pic>
      <p:sp>
        <p:nvSpPr>
          <p:cNvPr id="14" name="CasellaDiTesto 16"/>
          <p:cNvSpPr txBox="1"/>
          <p:nvPr/>
        </p:nvSpPr>
        <p:spPr>
          <a:xfrm>
            <a:off x="347301" y="4645123"/>
            <a:ext cx="4580465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000" b="1" baseline="0" dirty="0" smtClean="0">
                <a:solidFill>
                  <a:schemeClr val="tx2"/>
                </a:solidFill>
              </a:rPr>
              <a:t>Elérhetőségek</a:t>
            </a:r>
            <a:r>
              <a:rPr lang="it-IT" sz="1000" b="1" baseline="0" dirty="0" smtClean="0">
                <a:solidFill>
                  <a:schemeClr val="tx2"/>
                </a:solidFill>
              </a:rPr>
              <a:t>:</a:t>
            </a:r>
            <a:endParaRPr lang="it-IT" sz="1000" b="1" baseline="0" dirty="0">
              <a:solidFill>
                <a:schemeClr val="tx2"/>
              </a:solidFill>
            </a:endParaRPr>
          </a:p>
        </p:txBody>
      </p:sp>
      <p:sp>
        <p:nvSpPr>
          <p:cNvPr id="15" name="CasellaDiTesto 10"/>
          <p:cNvSpPr txBox="1"/>
          <p:nvPr/>
        </p:nvSpPr>
        <p:spPr>
          <a:xfrm>
            <a:off x="347301" y="3031067"/>
            <a:ext cx="8399832" cy="507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3300" b="1" baseline="0" dirty="0" smtClean="0">
                <a:solidFill>
                  <a:schemeClr val="tx2"/>
                </a:solidFill>
              </a:rPr>
              <a:t>Köszönöm a figyelmet!</a:t>
            </a:r>
            <a:endParaRPr lang="it-IT" sz="3300" b="1" baseline="0" dirty="0">
              <a:solidFill>
                <a:schemeClr val="tx2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8" t="17490" r="7817" b="25353"/>
          <a:stretch/>
        </p:blipFill>
        <p:spPr bwMode="auto">
          <a:xfrm>
            <a:off x="7132105" y="795397"/>
            <a:ext cx="1720589" cy="221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490194" y="322422"/>
            <a:ext cx="7933475" cy="6981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Szimba</a:t>
            </a:r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- 2016/2017-es </a:t>
            </a:r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tanév</a:t>
            </a:r>
            <a:b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Újdonságok</a:t>
            </a:r>
            <a:b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490194" y="1025050"/>
            <a:ext cx="77959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hu-HU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3013" lvl="3" indent="-342900">
              <a:buFont typeface="Wingdings" panose="05000000000000000000" pitchFamily="2" charset="2"/>
              <a:buChar char="q"/>
            </a:pP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Maradandó </a:t>
            </a:r>
            <a:r>
              <a:rPr lang="hu-H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fogak törése esetén is </a:t>
            </a: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 szolgáltatást a </a:t>
            </a:r>
            <a:r>
              <a:rPr lang="hu-H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csonttörés </a:t>
            </a: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</a:t>
            </a:r>
          </a:p>
          <a:p>
            <a:pPr marL="900113" lvl="3">
              <a:tabLst>
                <a:tab pos="1165225" algn="l"/>
                <a:tab pos="1341438" algn="l"/>
              </a:tabLst>
            </a:pPr>
            <a:endParaRPr lang="hu-H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lvl="3"/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 M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aradandó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fogtörésnek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minősül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ha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egyébként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	     </a:t>
            </a:r>
            <a:r>
              <a:rPr lang="en-US" alt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egészséges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zománcú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maradandó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fog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baleset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következtében</a:t>
            </a:r>
            <a:r>
              <a:rPr lang="en-US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fogröntgennel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igazoltan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teljes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900113" lvl="3"/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felületén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kettétörik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fogíny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feletti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fogrésznek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US" alt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legalább</a:t>
            </a:r>
            <a:r>
              <a:rPr lang="en-US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felét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érinti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minősül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biztosítási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eseménynek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maradandó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US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fog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valamely</a:t>
            </a:r>
            <a:r>
              <a:rPr lang="en-US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élének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kisebb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részének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törése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     </a:t>
            </a:r>
            <a:r>
              <a:rPr lang="en-US" alt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továbbá</a:t>
            </a:r>
            <a:r>
              <a:rPr lang="en-US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fogtörés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mely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baleset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miatt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     </a:t>
            </a:r>
            <a:r>
              <a:rPr lang="en-US" alt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következett</a:t>
            </a:r>
            <a:r>
              <a:rPr lang="en-US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478484" y="361108"/>
            <a:ext cx="7965405" cy="557458"/>
          </a:xfrm>
        </p:spPr>
        <p:txBody>
          <a:bodyPr/>
          <a:lstStyle/>
          <a:p>
            <a:r>
              <a:rPr lang="hu-H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Szimba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- 2016/2017-es tanév</a:t>
            </a:r>
            <a:b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Újdonságok</a:t>
            </a:r>
            <a:endParaRPr lang="hu-HU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67844" y="1595627"/>
            <a:ext cx="838668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33500" lvl="2" indent="-342900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Szúrt </a:t>
            </a:r>
            <a:r>
              <a:rPr lang="hu-H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vágott sérülésekre vonatkozó </a:t>
            </a: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szolgáltatással </a:t>
            </a:r>
          </a:p>
          <a:p>
            <a:pPr marL="990600" lvl="2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bővül </a:t>
            </a:r>
            <a:r>
              <a:rPr lang="hu-H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speciális </a:t>
            </a:r>
            <a:r>
              <a:rPr lang="hu-H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balesetek </a:t>
            </a: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</a:t>
            </a: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zúrt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vágott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sérülésnek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minősül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sérülés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melynek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következtében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ha 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biztosított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orvos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által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igazolt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orvosi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ellátást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igénylő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szúrt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vágott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sérülést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szenved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ín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idegsérüléssel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ízület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megnyitásával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jár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továbbá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insérülés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esetén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ín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sebészi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úton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történő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egyesítése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történik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pl.ínvarratal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idegsérülés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esetén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annak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ellátása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idegvarattal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történik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meg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Téglalap 5"/>
          <p:cNvSpPr/>
          <p:nvPr/>
        </p:nvSpPr>
        <p:spPr>
          <a:xfrm>
            <a:off x="121920" y="1256153"/>
            <a:ext cx="86174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25" lvl="5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</a:t>
            </a:r>
            <a:r>
              <a:rPr lang="hu-H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Ft-os csomag megszűntetése </a:t>
            </a: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(!)</a:t>
            </a:r>
          </a:p>
          <a:p>
            <a:pPr marL="1355725" lvl="5">
              <a:lnSpc>
                <a:spcPct val="150000"/>
              </a:lnSpc>
            </a:pPr>
            <a:endParaRPr lang="hu-HU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25" lvl="5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 </a:t>
            </a:r>
            <a:r>
              <a:rPr lang="hu-H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szintjén is nyitás a családi napközik felé</a:t>
            </a: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55838" lvl="5" indent="-4429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ajánlattevő lehet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családi napközit működtető egyéni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vállalkozó (gazdasági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társaság) is, </a:t>
            </a:r>
          </a:p>
          <a:p>
            <a:pPr marL="1812925" lvl="5">
              <a:lnSpc>
                <a:spcPct val="150000"/>
              </a:lnSpc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5838" lvl="5" indent="-4429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ajánlaton a cég típusát,  a cég vagy az egyéni vállalkozó adószámát meg kell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adni!</a:t>
            </a:r>
          </a:p>
          <a:p>
            <a:pPr marL="1812925" lvl="5">
              <a:lnSpc>
                <a:spcPct val="150000"/>
              </a:lnSpc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hu-H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55818" y="297696"/>
            <a:ext cx="3631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Szimba</a:t>
            </a:r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- 2016/2017-es </a:t>
            </a:r>
            <a:r>
              <a:rPr lang="hu-H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tanév</a:t>
            </a:r>
          </a:p>
          <a:p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Újdonságok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7261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7" name="Téglalap 6"/>
          <p:cNvSpPr/>
          <p:nvPr/>
        </p:nvSpPr>
        <p:spPr>
          <a:xfrm>
            <a:off x="1068765" y="1563328"/>
            <a:ext cx="7234577" cy="429178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csomagok sorrendje (A-F),</a:t>
            </a:r>
          </a:p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kockázatok száma (12), </a:t>
            </a:r>
          </a:p>
          <a:p>
            <a:pPr algn="ctr"/>
            <a:endParaRPr lang="hu-H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szolgáltatási 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összegek és </a:t>
            </a:r>
          </a:p>
          <a:p>
            <a:pPr algn="ctr"/>
            <a:endParaRPr lang="hu-H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csomagok díja nem változik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19900" y="30509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Szimba</a:t>
            </a:r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- 2016/2017-es </a:t>
            </a:r>
            <a:r>
              <a:rPr lang="hu-H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tanév</a:t>
            </a:r>
          </a:p>
          <a:p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Újdonságok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1370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8" t="24479" r="11764" b="11771"/>
          <a:stretch/>
        </p:blipFill>
        <p:spPr bwMode="auto">
          <a:xfrm>
            <a:off x="228599" y="147483"/>
            <a:ext cx="8731627" cy="606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Téglalap 4"/>
          <p:cNvSpPr/>
          <p:nvPr/>
        </p:nvSpPr>
        <p:spPr>
          <a:xfrm>
            <a:off x="519420" y="359381"/>
            <a:ext cx="5055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Szimba</a:t>
            </a:r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- 2016/2017-es </a:t>
            </a:r>
            <a:r>
              <a:rPr lang="hu-H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tanév</a:t>
            </a:r>
          </a:p>
          <a:p>
            <a:r>
              <a:rPr lang="hu-H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Újdonságok</a:t>
            </a:r>
            <a:endParaRPr lang="hu-HU" sz="2000" dirty="0"/>
          </a:p>
        </p:txBody>
      </p:sp>
      <p:sp>
        <p:nvSpPr>
          <p:cNvPr id="6" name="Téglalap 5"/>
          <p:cNvSpPr/>
          <p:nvPr/>
        </p:nvSpPr>
        <p:spPr>
          <a:xfrm>
            <a:off x="357188" y="1199406"/>
            <a:ext cx="85429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0938" lvl="3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hu-HU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Szimba</a:t>
            </a: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Kalauz: </a:t>
            </a:r>
            <a:endParaRPr lang="hu-H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5838" lvl="6" indent="-8080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új fotó („kislány”), </a:t>
            </a:r>
          </a:p>
          <a:p>
            <a:pPr marL="2255838" lvl="6" indent="-8080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áttekinthetőbb megjelenés,</a:t>
            </a:r>
          </a:p>
          <a:p>
            <a:pPr marL="2255838" lvl="6" indent="-8080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ódosult a szolgáltatások sorrendje,</a:t>
            </a:r>
          </a:p>
          <a:p>
            <a:pPr marL="2255838" lvl="6" indent="-8080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piktogramok használata,</a:t>
            </a:r>
          </a:p>
          <a:p>
            <a:pPr marL="2255838" lvl="6" indent="-8080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„Gyermekjövő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” – új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fotó</a:t>
            </a:r>
          </a:p>
          <a:p>
            <a:pPr marL="1341438" lvl="6" indent="-4429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Aktualizált </a:t>
            </a:r>
            <a:r>
              <a:rPr lang="hu-HU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Szimba</a:t>
            </a: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rvek </a:t>
            </a:r>
          </a:p>
          <a:p>
            <a:pPr marL="1341438" lvl="6" indent="-4429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Szimba</a:t>
            </a: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Állami balesetbiztosítás összehasonlítása </a:t>
            </a:r>
          </a:p>
        </p:txBody>
      </p:sp>
    </p:spTree>
    <p:extLst>
      <p:ext uri="{BB962C8B-B14F-4D97-AF65-F5344CB8AC3E}">
        <p14:creationId xmlns:p14="http://schemas.microsoft.com/office/powerpoint/2010/main" val="4997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3" t="13559" r="31898" b="4485"/>
          <a:stretch/>
        </p:blipFill>
        <p:spPr bwMode="auto">
          <a:xfrm>
            <a:off x="0" y="88071"/>
            <a:ext cx="4515674" cy="663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3" t="15373" r="32581" b="4183"/>
          <a:stretch/>
        </p:blipFill>
        <p:spPr bwMode="auto">
          <a:xfrm>
            <a:off x="4417311" y="88071"/>
            <a:ext cx="4687820" cy="663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0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588659" y="334440"/>
            <a:ext cx="5782644" cy="7447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Szimba</a:t>
            </a:r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- 2016/2017-es tanév</a:t>
            </a:r>
            <a:b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Szerződéskötés </a:t>
            </a:r>
            <a:b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588659" y="1206661"/>
            <a:ext cx="8083075" cy="178510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PartnerPortálon </a:t>
            </a:r>
          </a:p>
          <a:p>
            <a:pPr algn="ctr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hu-H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Szimba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online / offline ajánlatkészítő programmal </a:t>
            </a:r>
          </a:p>
          <a:p>
            <a:pPr algn="ctr">
              <a:lnSpc>
                <a:spcPct val="50000"/>
              </a:lnSpc>
              <a:buFont typeface="Wingdings" pitchFamily="2" charset="2"/>
              <a:buNone/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biztosítotti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névsor készítő és ellenőrző munkafüzet használatával: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SzimbaNevjegyzek_v42.xls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52001" y="3384704"/>
            <a:ext cx="771468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FONTOS</a:t>
            </a:r>
            <a:r>
              <a:rPr lang="hu-H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hu-H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Amennyiben az ajánlattevő nem járul hozzá az online ajánlatkötéshez, a PartnerPortálon akkor is elkészíthető offline az ajánlat a felületen. </a:t>
            </a:r>
          </a:p>
          <a:p>
            <a:pPr lvl="0"/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folyamat végén ekkor is meg kell nyomni a „beküldés” gombot, így az ajánlati adatok – tehát a névsor is – automatikusan továbbításra kerülnek a biztosítástechnikai rendszerbe. </a:t>
            </a:r>
          </a:p>
          <a:p>
            <a:pPr lvl="0"/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Az ajánlati adatok beküldése mellett a teljes ajánlati pdf dokumentációt (ajánlat, biztosítotti névsor, utólag adott nem számlázott kedvezmény nyilatkozat) ki kell nyomtatni, és eredeti aláírással be kell küldeni a Generali Biztosító </a:t>
            </a:r>
            <a:r>
              <a:rPr lang="hu-HU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Zrt</a:t>
            </a:r>
            <a:r>
              <a:rPr lang="hu-H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levelezési címére: 7602 Pécs, Pf. 888.(a </a:t>
            </a:r>
            <a:r>
              <a:rPr lang="hu-HU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DKK-ba</a:t>
            </a:r>
            <a:r>
              <a:rPr lang="hu-H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35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áció sablon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1ECEFE6279D5E4BB34814E6EE8969C7" ma:contentTypeVersion="3" ma:contentTypeDescription="Új dokumentum létrehozása." ma:contentTypeScope="" ma:versionID="9642dfc6d10ba2fa0b3a542aac43f1b8">
  <xsd:schema xmlns:xsd="http://www.w3.org/2001/XMLSchema" xmlns:xs="http://www.w3.org/2001/XMLSchema" xmlns:p="http://schemas.microsoft.com/office/2006/metadata/properties" xmlns:ns2="f2962600-e254-4b65-8dee-9b01518696ef" targetNamespace="http://schemas.microsoft.com/office/2006/metadata/properties" ma:root="true" ma:fieldsID="790a7b608fa205dad159f2245504ccaa" ns2:_="">
    <xsd:import namespace="f2962600-e254-4b65-8dee-9b01518696ef"/>
    <xsd:element name="properties">
      <xsd:complexType>
        <xsd:sequence>
          <xsd:element name="documentManagement">
            <xsd:complexType>
              <xsd:all>
                <xsd:element ref="ns2:ETGeneraliId" minOccurs="0"/>
                <xsd:element ref="ns2:ETVersion" minOccurs="0"/>
                <xsd:element ref="ns2:ETSt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62600-e254-4b65-8dee-9b01518696ef" elementFormDefault="qualified">
    <xsd:import namespace="http://schemas.microsoft.com/office/2006/documentManagement/types"/>
    <xsd:import namespace="http://schemas.microsoft.com/office/infopath/2007/PartnerControls"/>
    <xsd:element name="ETGeneraliId" ma:index="8" nillable="true" ma:displayName="ETGeneraliId" ma:internalName="ETGeneraliId">
      <xsd:simpleType>
        <xsd:restriction base="dms:Text">
          <xsd:maxLength value="255"/>
        </xsd:restriction>
      </xsd:simpleType>
    </xsd:element>
    <xsd:element name="ETVersion" ma:index="9" nillable="true" ma:displayName="ETVersion" ma:internalName="ETVersion">
      <xsd:simpleType>
        <xsd:restriction base="dms:Text">
          <xsd:maxLength value="255"/>
        </xsd:restriction>
      </xsd:simpleType>
    </xsd:element>
    <xsd:element name="ETState" ma:index="10" nillable="true" ma:displayName="ETState" ma:internalName="ETSt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TVersion xmlns="f2962600-e254-4b65-8dee-9b01518696ef">4.0</ETVersion>
    <ETGeneraliId xmlns="f2962600-e254-4b65-8dee-9b01518696ef">OKT-661</ETGeneraliId>
    <ETState xmlns="f2962600-e254-4b65-8dee-9b01518696ef">Jóváhagyott</ETSt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D9EA75-22C5-43D8-A5EB-6494110D49BB}"/>
</file>

<file path=customXml/itemProps2.xml><?xml version="1.0" encoding="utf-8"?>
<ds:datastoreItem xmlns:ds="http://schemas.openxmlformats.org/officeDocument/2006/customXml" ds:itemID="{0B3CD1BA-8A3D-47AB-9468-1881378C5F76}"/>
</file>

<file path=customXml/itemProps3.xml><?xml version="1.0" encoding="utf-8"?>
<ds:datastoreItem xmlns:ds="http://schemas.openxmlformats.org/officeDocument/2006/customXml" ds:itemID="{DDBA4FA7-BCEB-4057-9813-5E24AC08F7FC}"/>
</file>

<file path=docProps/app.xml><?xml version="1.0" encoding="utf-8"?>
<Properties xmlns="http://schemas.openxmlformats.org/officeDocument/2006/extended-properties" xmlns:vt="http://schemas.openxmlformats.org/officeDocument/2006/docPropsVTypes">
  <Template>Prezentáció sablon</Template>
  <TotalTime>535</TotalTime>
  <Words>513</Words>
  <Application>Microsoft Office PowerPoint</Application>
  <PresentationFormat>Diavetítés a képernyőre (4:3 oldalarány)</PresentationFormat>
  <Paragraphs>95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Prezentáció sablon</vt:lpstr>
      <vt:lpstr>Szimba tanuló balesetbiztosítás  2016/2017-es tanév  Újdonságok és fontos információk   </vt:lpstr>
      <vt:lpstr>Szimba - 2016/2017-es tanév Újdonságok </vt:lpstr>
      <vt:lpstr>Szimba - 2016/2017-es tanév Újdonságok</vt:lpstr>
      <vt:lpstr>PowerPoint bemutató</vt:lpstr>
      <vt:lpstr>PowerPoint bemutató</vt:lpstr>
      <vt:lpstr>PowerPoint bemutató</vt:lpstr>
      <vt:lpstr>PowerPoint bemutató</vt:lpstr>
      <vt:lpstr>PowerPoint bemutató</vt:lpstr>
      <vt:lpstr>Szimba - 2016/2017-es tanév Szerződéskötés    </vt:lpstr>
      <vt:lpstr>PowerPoint bemutató</vt:lpstr>
      <vt:lpstr>PowerPoint bemutató</vt:lpstr>
      <vt:lpstr>PowerPoint bemutató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Szimba újdonságok 2016/2017-es tanév</dc:title>
  <dc:creator>Limbek László</dc:creator>
  <cp:lastModifiedBy>Szász Éva</cp:lastModifiedBy>
  <cp:revision>85</cp:revision>
  <cp:lastPrinted>2016-03-21T07:27:22Z</cp:lastPrinted>
  <dcterms:created xsi:type="dcterms:W3CDTF">2014-01-14T08:31:55Z</dcterms:created>
  <dcterms:modified xsi:type="dcterms:W3CDTF">2016-03-31T09:47:14Z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0x01010031ECEFE6279D5E4BB34814E6EE8969C7</vt:lpwstr>
  </property>
</Properties>
</file>