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82" r:id="rId5"/>
  </p:sldMasterIdLst>
  <p:notesMasterIdLst>
    <p:notesMasterId r:id="rId69"/>
  </p:notesMasterIdLst>
  <p:handoutMasterIdLst>
    <p:handoutMasterId r:id="rId70"/>
  </p:handoutMasterIdLst>
  <p:sldIdLst>
    <p:sldId id="628" r:id="rId6"/>
    <p:sldId id="629" r:id="rId7"/>
    <p:sldId id="630" r:id="rId8"/>
    <p:sldId id="631" r:id="rId9"/>
    <p:sldId id="632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640" r:id="rId18"/>
    <p:sldId id="641" r:id="rId19"/>
    <p:sldId id="642" r:id="rId20"/>
    <p:sldId id="643" r:id="rId21"/>
    <p:sldId id="644" r:id="rId22"/>
    <p:sldId id="645" r:id="rId23"/>
    <p:sldId id="646" r:id="rId24"/>
    <p:sldId id="647" r:id="rId25"/>
    <p:sldId id="648" r:id="rId26"/>
    <p:sldId id="649" r:id="rId27"/>
    <p:sldId id="650" r:id="rId28"/>
    <p:sldId id="651" r:id="rId29"/>
    <p:sldId id="652" r:id="rId30"/>
    <p:sldId id="653" r:id="rId31"/>
    <p:sldId id="654" r:id="rId32"/>
    <p:sldId id="655" r:id="rId33"/>
    <p:sldId id="656" r:id="rId34"/>
    <p:sldId id="657" r:id="rId35"/>
    <p:sldId id="658" r:id="rId36"/>
    <p:sldId id="659" r:id="rId37"/>
    <p:sldId id="660" r:id="rId38"/>
    <p:sldId id="661" r:id="rId39"/>
    <p:sldId id="662" r:id="rId40"/>
    <p:sldId id="663" r:id="rId41"/>
    <p:sldId id="664" r:id="rId42"/>
    <p:sldId id="665" r:id="rId43"/>
    <p:sldId id="666" r:id="rId44"/>
    <p:sldId id="667" r:id="rId45"/>
    <p:sldId id="668" r:id="rId46"/>
    <p:sldId id="669" r:id="rId47"/>
    <p:sldId id="670" r:id="rId48"/>
    <p:sldId id="671" r:id="rId49"/>
    <p:sldId id="672" r:id="rId50"/>
    <p:sldId id="673" r:id="rId51"/>
    <p:sldId id="674" r:id="rId52"/>
    <p:sldId id="675" r:id="rId53"/>
    <p:sldId id="676" r:id="rId54"/>
    <p:sldId id="677" r:id="rId55"/>
    <p:sldId id="678" r:id="rId56"/>
    <p:sldId id="679" r:id="rId57"/>
    <p:sldId id="680" r:id="rId58"/>
    <p:sldId id="681" r:id="rId59"/>
    <p:sldId id="682" r:id="rId60"/>
    <p:sldId id="683" r:id="rId61"/>
    <p:sldId id="684" r:id="rId62"/>
    <p:sldId id="685" r:id="rId63"/>
    <p:sldId id="686" r:id="rId64"/>
    <p:sldId id="687" r:id="rId65"/>
    <p:sldId id="688" r:id="rId66"/>
    <p:sldId id="689" r:id="rId67"/>
    <p:sldId id="320" r:id="rId6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3E6F8DA3-77DD-40EF-B798-BF3CFB56770C}">
          <p14:sldIdLst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3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F7F7F"/>
    <a:srgbClr val="DF4133"/>
    <a:srgbClr val="BD0D22"/>
    <a:srgbClr val="BD1E20"/>
    <a:srgbClr val="E73139"/>
    <a:srgbClr val="D22D32"/>
    <a:srgbClr val="AF0819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88632" autoAdjust="0"/>
  </p:normalViewPr>
  <p:slideViewPr>
    <p:cSldViewPr snapToGrid="0" snapToObjects="1">
      <p:cViewPr>
        <p:scale>
          <a:sx n="60" d="100"/>
          <a:sy n="60" d="100"/>
        </p:scale>
        <p:origin x="-1590" y="-192"/>
      </p:cViewPr>
      <p:guideLst>
        <p:guide orient="horz" pos="3770"/>
        <p:guide pos="55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33AD2-5E2D-4C01-9482-ECBFDE15172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AA796F1-949D-411E-A8B7-EB01E772C804}">
      <dgm:prSet/>
      <dgm:spPr/>
      <dgm:t>
        <a:bodyPr/>
        <a:lstStyle/>
        <a:p>
          <a:pPr rtl="0"/>
          <a:r>
            <a:rPr lang="hu-HU" b="1" i="0" baseline="0" dirty="0" smtClean="0"/>
            <a:t>G65S Exkluzív </a:t>
          </a:r>
          <a:r>
            <a:rPr lang="hu-HU" b="1" i="0" baseline="0" dirty="0" err="1" smtClean="0"/>
            <a:t>Speciál</a:t>
          </a:r>
          <a:r>
            <a:rPr lang="hu-HU" b="1" i="0" baseline="0" dirty="0" smtClean="0"/>
            <a:t> </a:t>
          </a:r>
        </a:p>
        <a:p>
          <a:pPr rtl="0"/>
          <a:r>
            <a:rPr lang="hu-HU" b="0" i="0" baseline="0" dirty="0" smtClean="0"/>
            <a:t>5 évtől</a:t>
          </a:r>
          <a:endParaRPr lang="hu-HU" dirty="0"/>
        </a:p>
      </dgm:t>
    </dgm:pt>
    <dgm:pt modelId="{C8A634F9-1E77-47B5-A656-B2364C1837BB}" type="parTrans" cxnId="{E0576A19-49D5-4AFE-9AA7-175F7083B574}">
      <dgm:prSet/>
      <dgm:spPr/>
      <dgm:t>
        <a:bodyPr/>
        <a:lstStyle/>
        <a:p>
          <a:endParaRPr lang="hu-HU"/>
        </a:p>
      </dgm:t>
    </dgm:pt>
    <dgm:pt modelId="{5006B58C-38A9-479F-AAE8-74F48A9F53BB}" type="sibTrans" cxnId="{E0576A19-49D5-4AFE-9AA7-175F7083B574}">
      <dgm:prSet/>
      <dgm:spPr/>
      <dgm:t>
        <a:bodyPr/>
        <a:lstStyle/>
        <a:p>
          <a:endParaRPr lang="hu-HU"/>
        </a:p>
      </dgm:t>
    </dgm:pt>
    <dgm:pt modelId="{68248046-4B27-4DCB-A240-461DC5AFAE0B}">
      <dgm:prSet/>
      <dgm:spPr/>
      <dgm:t>
        <a:bodyPr/>
        <a:lstStyle/>
        <a:p>
          <a:pPr rtl="0"/>
          <a:r>
            <a:rPr lang="hu-HU" b="1" i="0" baseline="0" dirty="0" smtClean="0"/>
            <a:t>G65 Exkluzív</a:t>
          </a:r>
        </a:p>
        <a:p>
          <a:pPr rtl="0"/>
          <a:r>
            <a:rPr lang="hu-HU" b="0" i="0" baseline="0" dirty="0" smtClean="0"/>
            <a:t>14 évtől</a:t>
          </a:r>
          <a:endParaRPr lang="hu-HU" dirty="0"/>
        </a:p>
      </dgm:t>
    </dgm:pt>
    <dgm:pt modelId="{B1F92727-0063-4C03-8859-4311CBEA8CAE}" type="parTrans" cxnId="{D5B98C97-81EA-4EEA-B4AA-9B7D79CB95C5}">
      <dgm:prSet/>
      <dgm:spPr/>
      <dgm:t>
        <a:bodyPr/>
        <a:lstStyle/>
        <a:p>
          <a:endParaRPr lang="hu-HU"/>
        </a:p>
      </dgm:t>
    </dgm:pt>
    <dgm:pt modelId="{B3A49DB4-4351-408C-BE3C-A8DE1E9620B5}" type="sibTrans" cxnId="{D5B98C97-81EA-4EEA-B4AA-9B7D79CB95C5}">
      <dgm:prSet/>
      <dgm:spPr/>
      <dgm:t>
        <a:bodyPr/>
        <a:lstStyle/>
        <a:p>
          <a:endParaRPr lang="hu-HU"/>
        </a:p>
      </dgm:t>
    </dgm:pt>
    <dgm:pt modelId="{BE86619C-894D-478E-9063-FE74A6F32FEB}">
      <dgm:prSet/>
      <dgm:spPr/>
      <dgm:t>
        <a:bodyPr/>
        <a:lstStyle/>
        <a:p>
          <a:pPr rtl="0"/>
          <a:r>
            <a:rPr lang="hu-HU" b="1" i="0" baseline="0" dirty="0" smtClean="0"/>
            <a:t>G75 </a:t>
          </a:r>
          <a:r>
            <a:rPr lang="hu-HU" b="1" i="0" baseline="0" dirty="0" err="1" smtClean="0"/>
            <a:t>CLaVis</a:t>
          </a:r>
          <a:endParaRPr lang="hu-HU" b="1" i="0" baseline="0" dirty="0" smtClean="0"/>
        </a:p>
        <a:p>
          <a:pPr rtl="0"/>
          <a:r>
            <a:rPr lang="hu-HU" b="0" i="0" baseline="0" dirty="0" smtClean="0"/>
            <a:t>15 évtől</a:t>
          </a:r>
          <a:endParaRPr lang="hu-HU" dirty="0"/>
        </a:p>
      </dgm:t>
    </dgm:pt>
    <dgm:pt modelId="{D34DD876-EE6C-481D-99F8-F174BE87496D}" type="parTrans" cxnId="{6A3A3204-EBBE-4B31-BC29-8C3DDCC3FCE7}">
      <dgm:prSet/>
      <dgm:spPr/>
      <dgm:t>
        <a:bodyPr/>
        <a:lstStyle/>
        <a:p>
          <a:endParaRPr lang="hu-HU"/>
        </a:p>
      </dgm:t>
    </dgm:pt>
    <dgm:pt modelId="{EC37E61C-59F4-49BF-A2CC-73AC1E9C4D61}" type="sibTrans" cxnId="{6A3A3204-EBBE-4B31-BC29-8C3DDCC3FCE7}">
      <dgm:prSet/>
      <dgm:spPr/>
      <dgm:t>
        <a:bodyPr/>
        <a:lstStyle/>
        <a:p>
          <a:endParaRPr lang="hu-HU"/>
        </a:p>
      </dgm:t>
    </dgm:pt>
    <dgm:pt modelId="{52FD1F13-F56E-4D02-8504-D8FDBDB132FA}">
      <dgm:prSet/>
      <dgm:spPr/>
      <dgm:t>
        <a:bodyPr/>
        <a:lstStyle/>
        <a:p>
          <a:pPr rtl="0"/>
          <a:r>
            <a:rPr lang="hu-HU" b="1" i="0" baseline="0" dirty="0" smtClean="0"/>
            <a:t>G60E egyszeri díjas</a:t>
          </a:r>
        </a:p>
        <a:p>
          <a:pPr rtl="0"/>
          <a:r>
            <a:rPr lang="hu-HU" b="1" i="0" baseline="0" dirty="0" smtClean="0"/>
            <a:t> </a:t>
          </a:r>
          <a:r>
            <a:rPr lang="hu-HU" b="0" i="0" baseline="0" dirty="0" smtClean="0"/>
            <a:t>1 évtől</a:t>
          </a:r>
          <a:endParaRPr lang="hu-HU" dirty="0"/>
        </a:p>
      </dgm:t>
    </dgm:pt>
    <dgm:pt modelId="{DE9D23AB-6854-414F-8EF4-960791523889}" type="parTrans" cxnId="{3A423FE0-13FC-4527-86D7-3B2B4303C6A4}">
      <dgm:prSet/>
      <dgm:spPr/>
      <dgm:t>
        <a:bodyPr/>
        <a:lstStyle/>
        <a:p>
          <a:endParaRPr lang="hu-HU"/>
        </a:p>
      </dgm:t>
    </dgm:pt>
    <dgm:pt modelId="{EBF1C1A3-1194-4EFE-B791-45DE094154DC}" type="sibTrans" cxnId="{3A423FE0-13FC-4527-86D7-3B2B4303C6A4}">
      <dgm:prSet/>
      <dgm:spPr/>
      <dgm:t>
        <a:bodyPr/>
        <a:lstStyle/>
        <a:p>
          <a:endParaRPr lang="hu-HU"/>
        </a:p>
      </dgm:t>
    </dgm:pt>
    <dgm:pt modelId="{693C2258-98D7-44CC-89EF-D9859A13FF76}" type="pres">
      <dgm:prSet presAssocID="{20233AD2-5E2D-4C01-9482-ECBFDE15172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D59089F-7F23-47E8-8B22-E7DBA9B71904}" type="pres">
      <dgm:prSet presAssocID="{20233AD2-5E2D-4C01-9482-ECBFDE151720}" presName="diamond" presStyleLbl="bgShp" presStyleIdx="0" presStyleCnt="1" custLinFactNeighborX="-46152"/>
      <dgm:spPr>
        <a:solidFill>
          <a:srgbClr val="00B050"/>
        </a:solidFill>
      </dgm:spPr>
      <dgm:t>
        <a:bodyPr/>
        <a:lstStyle/>
        <a:p>
          <a:endParaRPr lang="hu-HU"/>
        </a:p>
      </dgm:t>
    </dgm:pt>
    <dgm:pt modelId="{63696B0A-43AD-4DD9-9EC6-3AFF790C4F8A}" type="pres">
      <dgm:prSet presAssocID="{20233AD2-5E2D-4C01-9482-ECBFDE151720}" presName="quad1" presStyleLbl="node1" presStyleIdx="0" presStyleCnt="4" custLinFactX="-16654" custLinFactNeighborX="-100000" custLinFactNeighborY="20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916027-7D87-48D6-A6E6-AC12F1F739B5}" type="pres">
      <dgm:prSet presAssocID="{20233AD2-5E2D-4C01-9482-ECBFDE151720}" presName="quad2" presStyleLbl="node1" presStyleIdx="1" presStyleCnt="4" custLinFactX="-16654" custLinFactNeighborX="-100000" custLinFactNeighborY="20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219FAD2-631F-407D-990B-63CD52405157}" type="pres">
      <dgm:prSet presAssocID="{20233AD2-5E2D-4C01-9482-ECBFDE151720}" presName="quad3" presStyleLbl="node1" presStyleIdx="2" presStyleCnt="4" custLinFactX="-16654" custLinFactNeighborX="-100000" custLinFactNeighborY="-23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280DAC5-091D-4CFE-ACCF-810507CFC51D}" type="pres">
      <dgm:prSet presAssocID="{20233AD2-5E2D-4C01-9482-ECBFDE151720}" presName="quad4" presStyleLbl="node1" presStyleIdx="3" presStyleCnt="4" custLinFactX="-16654" custLinFactNeighborX="-100000" custLinFactNeighborY="-23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0576A19-49D5-4AFE-9AA7-175F7083B574}" srcId="{20233AD2-5E2D-4C01-9482-ECBFDE151720}" destId="{FAA796F1-949D-411E-A8B7-EB01E772C804}" srcOrd="0" destOrd="0" parTransId="{C8A634F9-1E77-47B5-A656-B2364C1837BB}" sibTransId="{5006B58C-38A9-479F-AAE8-74F48A9F53BB}"/>
    <dgm:cxn modelId="{54908129-3786-471B-B9C4-E27E40FCC5B5}" type="presOf" srcId="{20233AD2-5E2D-4C01-9482-ECBFDE151720}" destId="{693C2258-98D7-44CC-89EF-D9859A13FF76}" srcOrd="0" destOrd="0" presId="urn:microsoft.com/office/officeart/2005/8/layout/matrix3"/>
    <dgm:cxn modelId="{D5B98C97-81EA-4EEA-B4AA-9B7D79CB95C5}" srcId="{20233AD2-5E2D-4C01-9482-ECBFDE151720}" destId="{68248046-4B27-4DCB-A240-461DC5AFAE0B}" srcOrd="1" destOrd="0" parTransId="{B1F92727-0063-4C03-8859-4311CBEA8CAE}" sibTransId="{B3A49DB4-4351-408C-BE3C-A8DE1E9620B5}"/>
    <dgm:cxn modelId="{6A3A3204-EBBE-4B31-BC29-8C3DDCC3FCE7}" srcId="{20233AD2-5E2D-4C01-9482-ECBFDE151720}" destId="{BE86619C-894D-478E-9063-FE74A6F32FEB}" srcOrd="2" destOrd="0" parTransId="{D34DD876-EE6C-481D-99F8-F174BE87496D}" sibTransId="{EC37E61C-59F4-49BF-A2CC-73AC1E9C4D61}"/>
    <dgm:cxn modelId="{D230D43C-CCF1-4D7B-9075-7211BE1BEBC9}" type="presOf" srcId="{52FD1F13-F56E-4D02-8504-D8FDBDB132FA}" destId="{1280DAC5-091D-4CFE-ACCF-810507CFC51D}" srcOrd="0" destOrd="0" presId="urn:microsoft.com/office/officeart/2005/8/layout/matrix3"/>
    <dgm:cxn modelId="{C8B2ED23-D9EE-4162-969C-1AE751DDAD6E}" type="presOf" srcId="{68248046-4B27-4DCB-A240-461DC5AFAE0B}" destId="{5F916027-7D87-48D6-A6E6-AC12F1F739B5}" srcOrd="0" destOrd="0" presId="urn:microsoft.com/office/officeart/2005/8/layout/matrix3"/>
    <dgm:cxn modelId="{929CB8F0-2073-430F-BF0C-499A1FA4A2DE}" type="presOf" srcId="{BE86619C-894D-478E-9063-FE74A6F32FEB}" destId="{6219FAD2-631F-407D-990B-63CD52405157}" srcOrd="0" destOrd="0" presId="urn:microsoft.com/office/officeart/2005/8/layout/matrix3"/>
    <dgm:cxn modelId="{3A423FE0-13FC-4527-86D7-3B2B4303C6A4}" srcId="{20233AD2-5E2D-4C01-9482-ECBFDE151720}" destId="{52FD1F13-F56E-4D02-8504-D8FDBDB132FA}" srcOrd="3" destOrd="0" parTransId="{DE9D23AB-6854-414F-8EF4-960791523889}" sibTransId="{EBF1C1A3-1194-4EFE-B791-45DE094154DC}"/>
    <dgm:cxn modelId="{779BF64D-6FB8-4E3D-B6F5-CFCE4B7E504F}" type="presOf" srcId="{FAA796F1-949D-411E-A8B7-EB01E772C804}" destId="{63696B0A-43AD-4DD9-9EC6-3AFF790C4F8A}" srcOrd="0" destOrd="0" presId="urn:microsoft.com/office/officeart/2005/8/layout/matrix3"/>
    <dgm:cxn modelId="{FF19952A-2ACD-4298-BA00-4DA2F2A6D948}" type="presParOf" srcId="{693C2258-98D7-44CC-89EF-D9859A13FF76}" destId="{FD59089F-7F23-47E8-8B22-E7DBA9B71904}" srcOrd="0" destOrd="0" presId="urn:microsoft.com/office/officeart/2005/8/layout/matrix3"/>
    <dgm:cxn modelId="{66A48F7D-A8E9-43E2-B529-7C03D9E0E679}" type="presParOf" srcId="{693C2258-98D7-44CC-89EF-D9859A13FF76}" destId="{63696B0A-43AD-4DD9-9EC6-3AFF790C4F8A}" srcOrd="1" destOrd="0" presId="urn:microsoft.com/office/officeart/2005/8/layout/matrix3"/>
    <dgm:cxn modelId="{28E26F83-AEAE-4346-8087-DEE2276B8C27}" type="presParOf" srcId="{693C2258-98D7-44CC-89EF-D9859A13FF76}" destId="{5F916027-7D87-48D6-A6E6-AC12F1F739B5}" srcOrd="2" destOrd="0" presId="urn:microsoft.com/office/officeart/2005/8/layout/matrix3"/>
    <dgm:cxn modelId="{7232716D-CAAA-48CD-9094-56F223082F17}" type="presParOf" srcId="{693C2258-98D7-44CC-89EF-D9859A13FF76}" destId="{6219FAD2-631F-407D-990B-63CD52405157}" srcOrd="3" destOrd="0" presId="urn:microsoft.com/office/officeart/2005/8/layout/matrix3"/>
    <dgm:cxn modelId="{4DBD3FAF-91AC-488E-95E4-E8A8D0469352}" type="presParOf" srcId="{693C2258-98D7-44CC-89EF-D9859A13FF76}" destId="{1280DAC5-091D-4CFE-ACCF-810507CFC51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089F-7F23-47E8-8B22-E7DBA9B71904}">
      <dsp:nvSpPr>
        <dsp:cNvPr id="0" name=""/>
        <dsp:cNvSpPr/>
      </dsp:nvSpPr>
      <dsp:spPr>
        <a:xfrm>
          <a:off x="0" y="0"/>
          <a:ext cx="4378324" cy="4378324"/>
        </a:xfrm>
        <a:prstGeom prst="diamond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96B0A-43AD-4DD9-9EC6-3AFF790C4F8A}">
      <dsp:nvSpPr>
        <dsp:cNvPr id="0" name=""/>
        <dsp:cNvSpPr/>
      </dsp:nvSpPr>
      <dsp:spPr>
        <a:xfrm>
          <a:off x="430619" y="450228"/>
          <a:ext cx="1707546" cy="17075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i="0" kern="1200" baseline="0" dirty="0" smtClean="0"/>
            <a:t>G65S Exkluzív </a:t>
          </a:r>
          <a:r>
            <a:rPr lang="hu-HU" sz="2300" b="1" i="0" kern="1200" baseline="0" dirty="0" err="1" smtClean="0"/>
            <a:t>Speciál</a:t>
          </a:r>
          <a:r>
            <a:rPr lang="hu-HU" sz="2300" b="1" i="0" kern="1200" baseline="0" dirty="0" smtClean="0"/>
            <a:t>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0" i="0" kern="1200" baseline="0" dirty="0" smtClean="0"/>
            <a:t>5 évtől</a:t>
          </a:r>
          <a:endParaRPr lang="hu-HU" sz="2300" kern="1200" dirty="0"/>
        </a:p>
      </dsp:txBody>
      <dsp:txXfrm>
        <a:off x="513975" y="533584"/>
        <a:ext cx="1540834" cy="1540834"/>
      </dsp:txXfrm>
    </dsp:sp>
    <dsp:sp modelId="{5F916027-7D87-48D6-A6E6-AC12F1F739B5}">
      <dsp:nvSpPr>
        <dsp:cNvPr id="0" name=""/>
        <dsp:cNvSpPr/>
      </dsp:nvSpPr>
      <dsp:spPr>
        <a:xfrm>
          <a:off x="2269515" y="450228"/>
          <a:ext cx="1707546" cy="17075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i="0" kern="1200" baseline="0" dirty="0" smtClean="0"/>
            <a:t>G65 Exkluzív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0" i="0" kern="1200" baseline="0" dirty="0" smtClean="0"/>
            <a:t>14 évtől</a:t>
          </a:r>
          <a:endParaRPr lang="hu-HU" sz="2300" kern="1200" dirty="0"/>
        </a:p>
      </dsp:txBody>
      <dsp:txXfrm>
        <a:off x="2352871" y="533584"/>
        <a:ext cx="1540834" cy="1540834"/>
      </dsp:txXfrm>
    </dsp:sp>
    <dsp:sp modelId="{6219FAD2-631F-407D-990B-63CD52405157}">
      <dsp:nvSpPr>
        <dsp:cNvPr id="0" name=""/>
        <dsp:cNvSpPr/>
      </dsp:nvSpPr>
      <dsp:spPr>
        <a:xfrm>
          <a:off x="430619" y="2213907"/>
          <a:ext cx="1707546" cy="17075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i="0" kern="1200" baseline="0" dirty="0" smtClean="0"/>
            <a:t>G75 </a:t>
          </a:r>
          <a:r>
            <a:rPr lang="hu-HU" sz="2300" b="1" i="0" kern="1200" baseline="0" dirty="0" err="1" smtClean="0"/>
            <a:t>CLaVis</a:t>
          </a:r>
          <a:endParaRPr lang="hu-HU" sz="2300" b="1" i="0" kern="1200" baseline="0" dirty="0" smtClean="0"/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0" i="0" kern="1200" baseline="0" dirty="0" smtClean="0"/>
            <a:t>15 évtől</a:t>
          </a:r>
          <a:endParaRPr lang="hu-HU" sz="2300" kern="1200" dirty="0"/>
        </a:p>
      </dsp:txBody>
      <dsp:txXfrm>
        <a:off x="513975" y="2297263"/>
        <a:ext cx="1540834" cy="1540834"/>
      </dsp:txXfrm>
    </dsp:sp>
    <dsp:sp modelId="{1280DAC5-091D-4CFE-ACCF-810507CFC51D}">
      <dsp:nvSpPr>
        <dsp:cNvPr id="0" name=""/>
        <dsp:cNvSpPr/>
      </dsp:nvSpPr>
      <dsp:spPr>
        <a:xfrm>
          <a:off x="2269515" y="2213907"/>
          <a:ext cx="1707546" cy="17075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i="0" kern="1200" baseline="0" dirty="0" smtClean="0"/>
            <a:t>G60E egyszeri díjas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i="0" kern="1200" baseline="0" dirty="0" smtClean="0"/>
            <a:t> </a:t>
          </a:r>
          <a:r>
            <a:rPr lang="hu-HU" sz="2300" b="0" i="0" kern="1200" baseline="0" dirty="0" smtClean="0"/>
            <a:t>1 évtől</a:t>
          </a:r>
          <a:endParaRPr lang="hu-HU" sz="2300" kern="1200" dirty="0"/>
        </a:p>
      </dsp:txBody>
      <dsp:txXfrm>
        <a:off x="2352871" y="2297263"/>
        <a:ext cx="1540834" cy="1540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9B431-7C8C-274A-BA33-7C21C85E3BE4}" type="datetime1">
              <a:rPr lang="it-IT" smtClean="0"/>
              <a:t>06/11/2014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3916-887A-F043-AD49-BF0A69ACF5F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12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682E-FB58-D249-BB85-C718355B86BE}" type="datetime1">
              <a:rPr lang="it-IT" smtClean="0"/>
              <a:t>06/11/2014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68C7-CDE6-B24B-B7C6-F8E72CFBA8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63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54AEC8-B41E-4C86-A6C7-20E2A3375CF5}" type="slidenum">
              <a:rPr lang="it-IT" altLang="hu-HU" smtClean="0">
                <a:solidFill>
                  <a:prstClr val="black"/>
                </a:solidFill>
                <a:ea typeface="Arial Regular"/>
                <a:cs typeface="Arial Regular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altLang="hu-HU" smtClean="0">
              <a:solidFill>
                <a:prstClr val="black"/>
              </a:solidFill>
              <a:ea typeface="Arial Regular"/>
              <a:cs typeface="Arial Regular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54AEC8-B41E-4C86-A6C7-20E2A3375CF5}" type="slidenum">
              <a:rPr lang="it-IT" altLang="hu-HU" smtClean="0">
                <a:solidFill>
                  <a:prstClr val="black"/>
                </a:solidFill>
                <a:ea typeface="Arial Regular"/>
                <a:cs typeface="Arial Regular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 altLang="hu-HU" smtClean="0">
              <a:solidFill>
                <a:prstClr val="black"/>
              </a:solidFill>
              <a:ea typeface="Arial Regular"/>
              <a:cs typeface="Arial Regular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54AEC8-B41E-4C86-A6C7-20E2A3375CF5}" type="slidenum">
              <a:rPr lang="it-IT" altLang="hu-HU" smtClean="0">
                <a:solidFill>
                  <a:prstClr val="black"/>
                </a:solidFill>
                <a:ea typeface="Arial Regular"/>
                <a:cs typeface="Arial Regular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 altLang="hu-HU" smtClean="0">
              <a:solidFill>
                <a:prstClr val="black"/>
              </a:solidFill>
              <a:ea typeface="Arial Regular"/>
              <a:cs typeface="Arial Regular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</a:t>
            </a:r>
            <a:r>
              <a:rPr lang="hu-HU" baseline="0" dirty="0" smtClean="0"/>
              <a:t> aktuális értékhez képest az éves szintű havi költség még az első évben is alig haladja meg a 6%-ot.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77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hangingPunct="0">
              <a:defRPr/>
            </a:pPr>
            <a:r>
              <a:rPr lang="hu-HU" sz="1200" dirty="0" smtClean="0">
                <a:solidFill>
                  <a:schemeClr val="tx1"/>
                </a:solidFill>
                <a:latin typeface="HelveticaNeueLT Pro 55 Roman" panose="020B0604020202020204" pitchFamily="34" charset="-18"/>
              </a:rPr>
              <a:t>A szerződő számláján lévő rendszeres díjból származó befektetési egységeknek </a:t>
            </a:r>
            <a:r>
              <a:rPr lang="hu-HU" sz="1200" b="1" dirty="0" smtClean="0">
                <a:solidFill>
                  <a:schemeClr val="tx1"/>
                </a:solidFill>
                <a:latin typeface="HelveticaNeueLT Pro 55 Roman" panose="020B0604020202020204" pitchFamily="34" charset="-18"/>
              </a:rPr>
              <a:t>nincs visszavásárlási értéke</a:t>
            </a:r>
            <a:r>
              <a:rPr lang="hu-HU" sz="1200" dirty="0" smtClean="0">
                <a:solidFill>
                  <a:schemeClr val="tx1"/>
                </a:solidFill>
                <a:latin typeface="HelveticaNeueLT Pro 55 Roman" panose="020B0604020202020204" pitchFamily="34" charset="-18"/>
              </a:rPr>
              <a:t>:</a:t>
            </a:r>
          </a:p>
          <a:p>
            <a:pPr marL="171450" lvl="0" indent="-171450" defTabSz="914400" eaLnBrk="0" hangingPunct="0">
              <a:buFont typeface="Arial" panose="020B0604020202020204" pitchFamily="34" charset="0"/>
              <a:buChar char="•"/>
              <a:defRPr/>
            </a:pPr>
            <a:r>
              <a:rPr lang="hu-HU" sz="1200" dirty="0" smtClean="0">
                <a:solidFill>
                  <a:srgbClr val="000000"/>
                </a:solidFill>
                <a:latin typeface="HelveticaNeueLT Pro 55 Roman" panose="020B0604020202020204" pitchFamily="34" charset="-18"/>
              </a:rPr>
              <a:t>az első két biztosítási évben</a:t>
            </a:r>
          </a:p>
          <a:p>
            <a:pPr marL="171450" lvl="0" indent="-171450" defTabSz="914400" eaLnBrk="0" hangingPunct="0">
              <a:buFont typeface="Arial" panose="020B0604020202020204" pitchFamily="34" charset="0"/>
              <a:buChar char="•"/>
              <a:defRPr/>
            </a:pPr>
            <a:r>
              <a:rPr lang="hu-HU" sz="1200" dirty="0" smtClean="0">
                <a:solidFill>
                  <a:srgbClr val="000000"/>
                </a:solidFill>
                <a:latin typeface="HelveticaNeueLT Pro 55 Roman" panose="020B0604020202020204" pitchFamily="34" charset="-18"/>
              </a:rPr>
              <a:t>ha a képlet szerint kiszámolt visszavásárlási érték nem pozitív.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63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hu-HU" altLang="hu-H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9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hu-HU" altLang="hu-H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9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54AEC8-B41E-4C86-A6C7-20E2A3375CF5}" type="slidenum">
              <a:rPr lang="it-IT" altLang="hu-HU" smtClean="0">
                <a:solidFill>
                  <a:prstClr val="black"/>
                </a:solidFill>
                <a:ea typeface="Arial Regular"/>
                <a:cs typeface="Arial Regular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it-IT" altLang="hu-HU" smtClean="0">
              <a:solidFill>
                <a:prstClr val="black"/>
              </a:solidFill>
              <a:ea typeface="Arial Regular"/>
              <a:cs typeface="Arial Regular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Adóoptimalizálás: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Lejáróból,</a:t>
            </a:r>
            <a:r>
              <a:rPr lang="hu-HU" baseline="0" dirty="0" smtClean="0"/>
              <a:t> bankbetétből származó nagyobb összeg elhelyezése és ebből évenként </a:t>
            </a:r>
            <a:r>
              <a:rPr lang="hu-HU" baseline="0" dirty="0" err="1" smtClean="0"/>
              <a:t>részvv</a:t>
            </a:r>
            <a:r>
              <a:rPr lang="hu-HU" baseline="0" dirty="0" smtClean="0"/>
              <a:t> és befizetés eseti díjként a nyugdíjbiztosításra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Eseti díjként gyűjtögetés, az összegyűlt összegről év végén eldönthető, hogy „lekössük”</a:t>
            </a:r>
            <a:r>
              <a:rPr lang="hu-HU" baseline="0" dirty="0" err="1" smtClean="0"/>
              <a:t>-e</a:t>
            </a:r>
            <a:r>
              <a:rPr lang="hu-HU" baseline="0" dirty="0" smtClean="0"/>
              <a:t> a nyugdíjbiztosításban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02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Mivel az</a:t>
            </a:r>
            <a:r>
              <a:rPr lang="hu-HU" baseline="0" dirty="0" smtClean="0"/>
              <a:t> Aktív Megtakarítás egy önálló szerződés, abból az Aranyszárny Perspektívára díjat átvezetni nem lehetséges.</a:t>
            </a:r>
          </a:p>
          <a:p>
            <a:r>
              <a:rPr lang="hu-HU" baseline="0" dirty="0" smtClean="0"/>
              <a:t>Az Aktív Megtakarításról részleges visszavásárlást kell indítani, és ez jóvá írható az Aranyszárny Perspektívára.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5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Nem </a:t>
            </a:r>
            <a:r>
              <a:rPr lang="hu-HU" dirty="0" err="1" smtClean="0"/>
              <a:t>TKM</a:t>
            </a:r>
            <a:r>
              <a:rPr lang="hu-HU" sz="600" dirty="0" err="1" smtClean="0"/>
              <a:t>NY</a:t>
            </a:r>
            <a:r>
              <a:rPr lang="hu-HU" dirty="0" err="1" smtClean="0"/>
              <a:t>-et</a:t>
            </a:r>
            <a:r>
              <a:rPr lang="hu-HU" dirty="0" smtClean="0"/>
              <a:t> számoltunk, hiszen</a:t>
            </a:r>
            <a:r>
              <a:rPr lang="hu-HU" baseline="0" dirty="0" smtClean="0"/>
              <a:t> nem nyugdíjbiztosítás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2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54AEC8-B41E-4C86-A6C7-20E2A3375CF5}" type="slidenum">
              <a:rPr lang="it-IT" altLang="hu-HU" smtClean="0">
                <a:solidFill>
                  <a:prstClr val="black"/>
                </a:solidFill>
                <a:ea typeface="Arial Regular"/>
                <a:cs typeface="Arial Regular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altLang="hu-HU" smtClean="0">
              <a:solidFill>
                <a:prstClr val="black"/>
              </a:solidFill>
              <a:ea typeface="Arial Regular"/>
              <a:cs typeface="Arial Regular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ábra az MNB által közölt ún. legyező ábra, amely azt mutatja meg, hogy az</a:t>
            </a:r>
            <a:r>
              <a:rPr lang="hu-HU" baseline="0" dirty="0" smtClean="0"/>
              <a:t> MNB mikorra és milyen úton kívánja elérni a 3%-os inflációt. Ez a fehér szaggatott vonal.</a:t>
            </a:r>
          </a:p>
          <a:p>
            <a:r>
              <a:rPr lang="hu-HU" baseline="0" dirty="0" smtClean="0"/>
              <a:t>A piros vonal múltbéli tényadat.</a:t>
            </a:r>
          </a:p>
          <a:p>
            <a:r>
              <a:rPr lang="hu-HU" baseline="0" dirty="0" smtClean="0"/>
              <a:t>A fehér szaggatott vonal körüli legyező az egyéb lehetséges inflációs értékeket mutatja. A szín utal azok bekövetkezési valószínűségére.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8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54AEC8-B41E-4C86-A6C7-20E2A3375CF5}" type="slidenum">
              <a:rPr lang="it-IT" altLang="hu-HU" smtClean="0">
                <a:solidFill>
                  <a:prstClr val="black"/>
                </a:solidFill>
                <a:ea typeface="Arial Regular"/>
                <a:cs typeface="Arial Regular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it-IT" altLang="hu-HU" smtClean="0">
              <a:solidFill>
                <a:prstClr val="black"/>
              </a:solidFill>
              <a:ea typeface="Arial Regular"/>
              <a:cs typeface="Arial Regular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Részletek</a:t>
            </a:r>
            <a:r>
              <a:rPr lang="hu-HU" baseline="0" dirty="0" smtClean="0"/>
              <a:t>, pontos értékek a honlapon</a:t>
            </a:r>
          </a:p>
          <a:p>
            <a:r>
              <a:rPr lang="hu-HU" baseline="0" dirty="0" smtClean="0"/>
              <a:t>Különböző termékek TKM limitjének összehasonlításánál az alsó értékeket érdemes összevetni, hiszen a felső értékek az eszközalap-kínálattól függnek.</a:t>
            </a:r>
          </a:p>
          <a:p>
            <a:r>
              <a:rPr lang="hu-HU" baseline="0" dirty="0" smtClean="0"/>
              <a:t>A 2014. október 14-ei állapot szerint csak két biztosítónak van olyan terméke, amelynek az alsó TKM értéke egyértelműen alacsonyabb a G100 alsó értékénél: ez az Allianz és a </a:t>
            </a:r>
            <a:r>
              <a:rPr lang="hu-HU" baseline="0" dirty="0" err="1" smtClean="0"/>
              <a:t>Groupama</a:t>
            </a:r>
            <a:r>
              <a:rPr lang="hu-HU" baseline="0" dirty="0" smtClean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29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54AEC8-B41E-4C86-A6C7-20E2A3375CF5}" type="slidenum">
              <a:rPr lang="it-IT" altLang="hu-HU" smtClean="0">
                <a:solidFill>
                  <a:prstClr val="black"/>
                </a:solidFill>
                <a:ea typeface="Arial Regular"/>
                <a:cs typeface="Arial Regular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it-IT" altLang="hu-HU" smtClean="0">
              <a:solidFill>
                <a:prstClr val="black"/>
              </a:solidFill>
              <a:ea typeface="Arial Regular"/>
              <a:cs typeface="Arial Regular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</a:t>
            </a:r>
            <a:r>
              <a:rPr lang="hu-HU" altLang="hu-HU" sz="1200" baseline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biztosítási évfordulóra vonatkozóan meghatározzuk a kijelölt eszközalapot. Egy évfordulóhoz egyetlen kijelölt eszközalap tartozik. A Kiemelt biztosítási évfordulókon változik meg a kijelölt eszközalap.</a:t>
            </a:r>
            <a:endParaRPr lang="hu-HU" altLang="hu-HU" sz="1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40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altLang="hu-HU" sz="1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40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altLang="hu-HU" sz="1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40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altLang="hu-HU" sz="1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40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altLang="hu-HU" sz="1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40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Trendfigyelésnél</a:t>
            </a:r>
            <a:r>
              <a:rPr lang="hu-HU" altLang="hu-HU" sz="1200" baseline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ellentétben a Trendfigyelő szolgáltatással – negatív trendforduló esetén miért van</a:t>
            </a:r>
            <a:r>
              <a:rPr lang="hu-HU" altLang="hu-HU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átirányítás is?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Trendfigyelő szolgáltatásnál negatív</a:t>
            </a:r>
            <a:r>
              <a:rPr lang="hu-HU" altLang="hu-HU" sz="1200" baseline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trend esetén átváltunk, de nem irányítunk át, hiszen eső trendben érdemes vásárolni.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200" baseline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1200" baseline="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PortfólióMenedzser</a:t>
            </a:r>
            <a:r>
              <a:rPr lang="hu-HU" altLang="hu-HU" sz="1200" baseline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szolgáltatás keretében történő trendfigyelésnél negatív trendforduló esetén azonban nemcsak átváltunk hanem át is irányítunk. Ennek oka, hogy a </a:t>
            </a:r>
            <a:r>
              <a:rPr lang="hu-HU" altLang="hu-HU" sz="1200" baseline="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PortfólióMenedzser</a:t>
            </a:r>
            <a:r>
              <a:rPr lang="hu-HU" altLang="hu-HU" sz="1200" baseline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szolgáltatásnál – átirányítás nélkül! - előfordulhatna, hogy egy régóta eső eszközalapba érkező</a:t>
            </a:r>
            <a:r>
              <a:rPr lang="hu-HU" altLang="hu-HU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befizetéseinken veszteséget realizálunk,</a:t>
            </a:r>
            <a:r>
              <a:rPr lang="hu-HU" altLang="hu-HU" sz="1200" baseline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mikor ezeket a kiemelt </a:t>
            </a:r>
            <a:r>
              <a:rPr lang="hu-HU" altLang="hu-HU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évfordulóhoz</a:t>
            </a:r>
            <a:r>
              <a:rPr lang="hu-HU" altLang="hu-HU" sz="1200" baseline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érve automatikusan</a:t>
            </a:r>
            <a:r>
              <a:rPr lang="hu-HU" altLang="hu-HU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átváltjuk.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(Másként: A Trendfigyelő szolgáltatással ellentétben itt nem csak pozitív trendfordulónál van „visszaváltás”, hanem kiemelt évfordulókon is, amivel – átirányítás nélkül - veszteség lenne </a:t>
            </a:r>
            <a:r>
              <a:rPr lang="hu-HU" altLang="hu-HU" sz="12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realizáható</a:t>
            </a:r>
            <a:r>
              <a:rPr lang="hu-HU" altLang="hu-HU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0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 smtClean="0">
                <a:solidFill>
                  <a:schemeClr val="tx1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NGM állásfoglalás alapján: a szerződést nem kell megszüntetni a nyugdíjjogosultság megszerzésekor. A szolgáltatás későbbi, tetszőleges időpontban kérhető. </a:t>
            </a:r>
          </a:p>
          <a:p>
            <a:r>
              <a:rPr lang="hu-HU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Ez lehetőséget</a:t>
            </a:r>
            <a:r>
              <a:rPr lang="hu-HU" sz="1200" baseline="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 ad pl. arra, hogy megmaradjon a szerződés a szerződés létrejöttétől számított 10. év végéig (díjmentesen vagy díjmentesítéssel) és így az Szja. tv. alapján egy összegű szolgáltatásként is kérhető a szolgáltatás.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832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54AEC8-B41E-4C86-A6C7-20E2A3375CF5}" type="slidenum">
              <a:rPr lang="it-IT" altLang="hu-HU" smtClean="0">
                <a:solidFill>
                  <a:prstClr val="black"/>
                </a:solidFill>
                <a:ea typeface="Arial Regular"/>
                <a:cs typeface="Arial Regular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it-IT" altLang="hu-HU" smtClean="0">
              <a:solidFill>
                <a:prstClr val="black"/>
              </a:solidFill>
              <a:ea typeface="Arial Regular"/>
              <a:cs typeface="Arial Regular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39%-ot meghaladó mértékű egészségkárosodás esetén nyújtandó kiegészítő szolgáltatás szükséges ahhoz, hogy a szerződés minden biztosítási eseménynél valódi szolgáltatást nyújtson. Az első években a visszavásárlási érték 0 Ft, így 39%-ot meghaladó, de 69%-nál nem nagyobb egészségkárosodás esetén a szerződés kifizetés nélkül szűnne meg. Ezt elkerülendő, javasoljuk ennek a kiegészítő kockázatnak (39%-ot meghaladó mértékű egészségkárosodás esetére biztosítási összeg) a választását, legalább a kötéskori éves díj háromszorosának megfelelő biztosítási összeggel.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Nyugdíj</a:t>
            </a:r>
            <a:r>
              <a:rPr lang="hu-HU" baseline="0" dirty="0" smtClean="0"/>
              <a:t> esetén teljesen természetes elvárás, hogy a szolgáltatás járadék formájában történjen.</a:t>
            </a:r>
          </a:p>
          <a:p>
            <a:r>
              <a:rPr lang="hu-HU" baseline="0" dirty="0" smtClean="0"/>
              <a:t>Nem tudhatjuk előre, hogy az MNB milyen szigorúan fogja betartatni a fenti ajánlását, de mindenképpen kondicionáljuk a gondolkodásmódunkat a járadékra.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6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54AEC8-B41E-4C86-A6C7-20E2A3375CF5}" type="slidenum">
              <a:rPr lang="it-IT" altLang="hu-HU" smtClean="0">
                <a:solidFill>
                  <a:prstClr val="black"/>
                </a:solidFill>
                <a:ea typeface="Arial Regular"/>
                <a:cs typeface="Arial Regular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altLang="hu-HU" smtClean="0">
              <a:solidFill>
                <a:prstClr val="black"/>
              </a:solidFill>
              <a:ea typeface="Arial Regular"/>
              <a:cs typeface="Arial Regular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 értelme a 39%-ot meghaladó és a 69%-ot meghaladó egészségkárosodás esetére</a:t>
            </a:r>
            <a:r>
              <a:rPr lang="hu-HU" baseline="0" dirty="0" smtClean="0"/>
              <a:t> szóló kiegészítők együttes megkötésének?</a:t>
            </a:r>
          </a:p>
          <a:p>
            <a:r>
              <a:rPr lang="hu-HU" baseline="0" dirty="0" smtClean="0"/>
              <a:t>Ha valaki pl. 69%-ot meghaladóan lesz egészségkárosodott, akkor mindkét kiegészítő alapján kifizetjük a biztosítási összegeket, amelyek akár egymástól eltérőek is lehetnek.</a:t>
            </a:r>
          </a:p>
          <a:p>
            <a:r>
              <a:rPr lang="hu-HU" baseline="0" dirty="0" smtClean="0"/>
              <a:t>A 69%-ot meghaladó egészségkárosodásra szóló kiegészítő biztosításnak alacsonyabb a kockázati díja, így célszerű lehet abból magasabb biztosítási összeget választani.</a:t>
            </a:r>
          </a:p>
          <a:p>
            <a:r>
              <a:rPr lang="hu-HU" baseline="0" dirty="0" smtClean="0"/>
              <a:t>Javasoljuk, hogy a 39%-ot meghaladó egészségkárosodás biztosítási összege a kötéskori éves díj háromszorosa legyen annak érdekében, hogy az alapbiztosítás megfelelően működhessen.</a:t>
            </a:r>
          </a:p>
          <a:p>
            <a:r>
              <a:rPr lang="hu-HU" baseline="0" dirty="0" smtClean="0"/>
              <a:t>Ha valaki választ 69%-ot meghaladó egészségkárosodásra vonatkozó kiegészítőt is, annak biztosítási összegét úgy érdemes meghatározni, hogy az elegendő legyen a megváltozott életkörülmények átalakítására.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6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</a:t>
            </a:r>
            <a:r>
              <a:rPr lang="hu-HU" baseline="0" dirty="0" smtClean="0"/>
              <a:t>, hogy már nyújtott be a biztosított igényt, az jelentheti azt, hogy: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 van bent igénye, aminek elbírálása folyamatban van, vagy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a már benyújtott igényét elutasították.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8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DEFD-FA82-4BE5-8572-534071FA75B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9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Szervezeti egység neve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Ország neve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96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83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31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194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endParaRPr lang="it-IT" dirty="0" smtClean="0"/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3200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3" y="716294"/>
            <a:ext cx="1730333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Csoporttagok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7693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Következő lépések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817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endParaRPr lang="it-IT" dirty="0" smtClean="0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16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Honlap</a:t>
            </a:r>
            <a:endParaRPr lang="it-IT" dirty="0" smtClean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Szervezeti egység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8865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D80EE89-5913-7647-8C31-0801FAD3084B}" type="datetime4">
              <a:rPr lang="it-IT" smtClean="0"/>
              <a:t>6 novembre 2014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Presentation Title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344232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191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Szervezeti egység neve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Ország neve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4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9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213976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Tartalomjegyzék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29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49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0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8608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6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5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8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8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213976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Tartalomjegyzék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3186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537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018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228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endParaRPr lang="it-IT" dirty="0" smtClean="0"/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82749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3" y="716294"/>
            <a:ext cx="1730333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Csoporttagok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13803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Következő lépések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0468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endParaRPr lang="it-IT" dirty="0" smtClean="0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51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Honlap</a:t>
            </a:r>
            <a:endParaRPr lang="it-IT" dirty="0" smtClean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Szervezeti egység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4135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D80EE89-5913-7647-8C31-0801FAD3084B}" type="datetime4">
              <a:rPr lang="it-IT" smtClean="0">
                <a:solidFill>
                  <a:srgbClr val="BD2027"/>
                </a:solidFill>
              </a:rPr>
              <a:pPr/>
              <a:t>6 novembre 2014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Presentation Title</a:t>
            </a:r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352059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43E54C-F4FC-4A49-B7AA-2E7958420D2C}" type="datetimeFigureOut">
              <a:rPr lang="hu-HU" smtClean="0">
                <a:solidFill>
                  <a:prstClr val="black"/>
                </a:solidFill>
              </a:rPr>
              <a:pPr/>
              <a:t>2014.11.06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6E05-A549-42AF-8BCF-E9AAE3348A14}" type="slidenum">
              <a:rPr lang="hu-H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hu-H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6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855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219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2" tIns="45717" rIns="91432" bIns="45717"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939343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005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64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871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89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32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06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1" r:id="rId2"/>
    <p:sldLayoutId id="2147483660" r:id="rId3"/>
    <p:sldLayoutId id="2147483652" r:id="rId4"/>
    <p:sldLayoutId id="2147483653" r:id="rId5"/>
    <p:sldLayoutId id="2147483677" r:id="rId6"/>
    <p:sldLayoutId id="2147483663" r:id="rId7"/>
    <p:sldLayoutId id="2147483664" r:id="rId8"/>
    <p:sldLayoutId id="2147483655" r:id="rId9"/>
    <p:sldLayoutId id="2147483694" r:id="rId10"/>
    <p:sldLayoutId id="2147483666" r:id="rId11"/>
    <p:sldLayoutId id="2147483689" r:id="rId12"/>
    <p:sldLayoutId id="2147483690" r:id="rId13"/>
    <p:sldLayoutId id="2147483698" r:id="rId14"/>
    <p:sldLayoutId id="2147483678" r:id="rId15"/>
    <p:sldLayoutId id="2147483679" r:id="rId16"/>
    <p:sldLayoutId id="2147483669" r:id="rId17"/>
    <p:sldLayoutId id="2147483703" r:id="rId18"/>
    <p:sldLayoutId id="2147483704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6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tm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Excel-munkalap2.xlsx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-munkalap1.xlsx"/><Relationship Id="rId9" Type="http://schemas.openxmlformats.org/officeDocument/2006/relationships/image" Target="../media/image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-munkalap3.xlsx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tm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tm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tm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tm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tm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tm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tm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tm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tmp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tmp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9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tm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347300" y="1912716"/>
            <a:ext cx="8578986" cy="869098"/>
          </a:xfrm>
        </p:spPr>
        <p:txBody>
          <a:bodyPr/>
          <a:lstStyle/>
          <a:p>
            <a:r>
              <a:rPr lang="hu-HU" dirty="0" smtClean="0"/>
              <a:t>Aranyszárny Perspektíva nyugdíjbiztosítás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10" name="Sottotitolo 2"/>
          <p:cNvSpPr>
            <a:spLocks noGrp="1"/>
          </p:cNvSpPr>
          <p:nvPr>
            <p:ph type="subTitle" idx="1"/>
          </p:nvPr>
        </p:nvSpPr>
        <p:spPr>
          <a:xfrm>
            <a:off x="347300" y="2945652"/>
            <a:ext cx="8386686" cy="712269"/>
          </a:xfrm>
        </p:spPr>
        <p:txBody>
          <a:bodyPr/>
          <a:lstStyle/>
          <a:p>
            <a:r>
              <a:rPr lang="hu-HU" sz="2400" b="1" dirty="0"/>
              <a:t>Gondoltunk a nyugodt jövőre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2" y="3657921"/>
            <a:ext cx="3287856" cy="218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39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474434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Példák járadékszolgáltatásra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58783" y="1639631"/>
            <a:ext cx="3287691" cy="6804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Borostyánkő (GGO55)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garanciaidő nincs</a:t>
            </a:r>
            <a:endParaRPr lang="hu-HU" altLang="hu-H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882578"/>
              </p:ext>
            </p:extLst>
          </p:nvPr>
        </p:nvGraphicFramePr>
        <p:xfrm>
          <a:off x="642864" y="5008730"/>
          <a:ext cx="7091702" cy="1554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Munkalap" r:id="rId4" imgW="5257908" imgH="1152616" progId="Excel.Sheet.12">
                  <p:embed/>
                </p:oleObj>
              </mc:Choice>
              <mc:Fallback>
                <p:oleObj name="Munkalap" r:id="rId4" imgW="5257908" imgH="11526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864" y="5008730"/>
                        <a:ext cx="7091702" cy="1554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153468" y="1612521"/>
            <a:ext cx="4622041" cy="122413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Kockázati kiegészítő a Borostyánkő mellé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összeg: 5 M Ft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tartam: 10 év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egyszeri díj: 1.564.870 Ft</a:t>
            </a:r>
            <a:endParaRPr lang="hu-HU" altLang="hu-H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214795"/>
              </p:ext>
            </p:extLst>
          </p:nvPr>
        </p:nvGraphicFramePr>
        <p:xfrm>
          <a:off x="641411" y="2259051"/>
          <a:ext cx="3384678" cy="1309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Munkalap" r:id="rId7" imgW="2486155" imgH="962043" progId="Excel.Sheet.12">
                  <p:embed/>
                </p:oleObj>
              </mc:Choice>
              <mc:Fallback>
                <p:oleObj name="Munkalap" r:id="rId7" imgW="2486155" imgH="9620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1411" y="2259051"/>
                        <a:ext cx="3384678" cy="1309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58783" y="3784647"/>
            <a:ext cx="8116725" cy="14796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Rendszeres pénzkivonás egy befektetési egységhez kötött életbiztosításból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altLang="hu-H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alál esetén az aktuális érték a biztosított örökösét illeti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altLang="hu-H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ezelési költség: 50 Ft (feltételezés)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altLang="hu-H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endszeres pénzkivonás költsége a jelenlegi (feltételezés)</a:t>
            </a:r>
            <a:endParaRPr lang="hu-HU" altLang="hu-H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8351" y="934487"/>
            <a:ext cx="8116725" cy="56676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EGYSZERI DÍJ:	20 M Ft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BELÉPÉSI KOR:	65 év</a:t>
            </a:r>
            <a:endParaRPr lang="hu-HU" altLang="hu-H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2286000" y="4745421"/>
            <a:ext cx="2006600" cy="2112579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12" name="Kép 11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062450" y="1"/>
            <a:ext cx="1081548" cy="1501254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6053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57854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Perspektíva: szerződő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838641"/>
            <a:ext cx="8642350" cy="4681537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Szerződő </a:t>
            </a:r>
            <a:r>
              <a:rPr lang="hu-HU" altLang="hu-H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</a:t>
            </a:r>
            <a:r>
              <a:rPr lang="hu-HU" alt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természetes személy lehet</a:t>
            </a:r>
          </a:p>
          <a:p>
            <a:pPr marL="0" indent="0">
              <a:spcBef>
                <a:spcPct val="0"/>
              </a:spcBef>
            </a:pPr>
            <a:endParaRPr lang="hu-HU" altLang="hu-H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hu-HU" alt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Szerződő és biztosított </a:t>
            </a:r>
            <a:r>
              <a:rPr lang="hu-HU" altLang="hu-H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különböző</a:t>
            </a:r>
            <a:r>
              <a:rPr lang="hu-HU" alt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személy is lehet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altLang="hu-HU" sz="2200" b="1" dirty="0" smtClean="0">
              <a:solidFill>
                <a:srgbClr val="000000"/>
              </a:solidFill>
              <a:latin typeface="HelveticaNeueLT Pro 55 Roman" pitchFamily="34" charset="-1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33" y="3514233"/>
            <a:ext cx="2334774" cy="233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8162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460469" y="5065953"/>
            <a:ext cx="8200325" cy="1117878"/>
            <a:chOff x="414082" y="5065952"/>
            <a:chExt cx="8200325" cy="11178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82" y="5065952"/>
              <a:ext cx="8200325" cy="1117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Szövegdoboz 1"/>
            <p:cNvSpPr txBox="1"/>
            <p:nvPr/>
          </p:nvSpPr>
          <p:spPr>
            <a:xfrm>
              <a:off x="2826879" y="5240811"/>
              <a:ext cx="550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00" dirty="0" smtClean="0">
                  <a:solidFill>
                    <a:srgbClr val="0070C0"/>
                  </a:solidFill>
                  <a:latin typeface="Segoe Script" panose="020B0504020000000003" pitchFamily="34" charset="0"/>
                </a:rPr>
                <a:t>14</a:t>
              </a:r>
              <a:r>
                <a:rPr lang="hu-HU" dirty="0" smtClean="0">
                  <a:solidFill>
                    <a:srgbClr val="0070C0"/>
                  </a:solidFill>
                  <a:latin typeface="Segoe Script" panose="020B0504020000000003" pitchFamily="34" charset="0"/>
                </a:rPr>
                <a:t>.</a:t>
              </a:r>
              <a:endParaRPr lang="hu-HU" dirty="0">
                <a:solidFill>
                  <a:srgbClr val="0070C0"/>
                </a:solidFill>
                <a:latin typeface="Segoe Script" panose="020B0504020000000003" pitchFamily="34" charset="0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3261039" y="5327152"/>
              <a:ext cx="11243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00" dirty="0" smtClean="0">
                  <a:solidFill>
                    <a:srgbClr val="0070C0"/>
                  </a:solidFill>
                  <a:latin typeface="Segoe Script" panose="020B0504020000000003" pitchFamily="34" charset="0"/>
                </a:rPr>
                <a:t>december</a:t>
              </a:r>
              <a:endParaRPr lang="hu-HU" dirty="0">
                <a:solidFill>
                  <a:srgbClr val="0070C0"/>
                </a:solidFill>
                <a:latin typeface="Segoe Script" panose="020B0504020000000003" pitchFamily="34" charset="0"/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2679398" y="5475059"/>
              <a:ext cx="683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00" dirty="0" smtClean="0">
                  <a:solidFill>
                    <a:srgbClr val="0070C0"/>
                  </a:solidFill>
                  <a:latin typeface="Segoe Script" panose="020B0504020000000003" pitchFamily="34" charset="0"/>
                </a:rPr>
                <a:t>2040</a:t>
              </a:r>
              <a:r>
                <a:rPr lang="hu-HU" dirty="0" smtClean="0">
                  <a:solidFill>
                    <a:srgbClr val="0070C0"/>
                  </a:solidFill>
                  <a:latin typeface="Segoe Script" panose="020B0504020000000003" pitchFamily="34" charset="0"/>
                </a:rPr>
                <a:t>.</a:t>
              </a:r>
              <a:endParaRPr lang="hu-HU" dirty="0">
                <a:solidFill>
                  <a:srgbClr val="0070C0"/>
                </a:solidFill>
                <a:latin typeface="Segoe Script" panose="020B0504020000000003" pitchFamily="34" charset="0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3251211" y="5553292"/>
              <a:ext cx="11243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00" dirty="0">
                  <a:solidFill>
                    <a:srgbClr val="0070C0"/>
                  </a:solidFill>
                  <a:latin typeface="Segoe Script" panose="020B0504020000000003" pitchFamily="34" charset="0"/>
                </a:rPr>
                <a:t>a</a:t>
              </a:r>
              <a:r>
                <a:rPr lang="hu-HU" sz="1000" dirty="0" smtClean="0">
                  <a:solidFill>
                    <a:srgbClr val="0070C0"/>
                  </a:solidFill>
                  <a:latin typeface="Segoe Script" panose="020B0504020000000003" pitchFamily="34" charset="0"/>
                </a:rPr>
                <a:t>ugusztus </a:t>
              </a:r>
              <a:endParaRPr lang="hu-HU" dirty="0">
                <a:solidFill>
                  <a:srgbClr val="0070C0"/>
                </a:solidFill>
                <a:latin typeface="Segoe Script" panose="020B0504020000000003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769515" y="5304723"/>
              <a:ext cx="5508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00" dirty="0" smtClean="0">
                  <a:solidFill>
                    <a:srgbClr val="0070C0"/>
                  </a:solidFill>
                  <a:latin typeface="Segoe Script" panose="020B0504020000000003" pitchFamily="34" charset="0"/>
                </a:rPr>
                <a:t>25</a:t>
              </a:r>
              <a:endParaRPr lang="hu-HU" dirty="0">
                <a:solidFill>
                  <a:srgbClr val="0070C0"/>
                </a:solidFill>
                <a:latin typeface="Segoe Script" panose="020B0504020000000003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700983" y="5903383"/>
              <a:ext cx="5508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00" dirty="0">
                  <a:solidFill>
                    <a:srgbClr val="0070C0"/>
                  </a:solidFill>
                  <a:latin typeface="Segoe Script" panose="020B0504020000000003" pitchFamily="34" charset="0"/>
                </a:rPr>
                <a:t>X</a:t>
              </a:r>
              <a:endParaRPr lang="hu-HU" dirty="0">
                <a:solidFill>
                  <a:srgbClr val="0070C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73075" y="3111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Perspektíva: belépési kor, tartam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30277" y="3466171"/>
            <a:ext cx="8642350" cy="1599782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G100-nál jelenleg minden esetben a biztosított 65. születésnapja a lejárati időpont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 szerepe van a technikai kezdet és a lejárati időpont közötti teljes  biztosítási évek számának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Ajánlat:</a:t>
            </a:r>
          </a:p>
          <a:p>
            <a:pPr marL="0" indent="0">
              <a:spcBef>
                <a:spcPct val="0"/>
              </a:spcBef>
            </a:pPr>
            <a:endParaRPr lang="hu-HU" altLang="hu-HU" sz="2200" b="1" dirty="0" smtClean="0">
              <a:solidFill>
                <a:srgbClr val="000000"/>
              </a:solidFill>
              <a:latin typeface="HelveticaNeueLT Pro 55 Roman" pitchFamily="34" charset="-1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graphicFrame>
        <p:nvGraphicFramePr>
          <p:cNvPr id="6" name="Group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646624"/>
              </p:ext>
            </p:extLst>
          </p:nvPr>
        </p:nvGraphicFramePr>
        <p:xfrm>
          <a:off x="315047" y="1190242"/>
          <a:ext cx="7138710" cy="2003780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1896120"/>
                <a:gridCol w="5242590"/>
              </a:tblGrid>
              <a:tr h="7010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Biztosított belépési kora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6" marB="4566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minimum 18 év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6" marB="45666" anchor="ctr" horzOverflow="overflow"/>
                </a:tc>
              </a:tr>
              <a:tr h="822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Lejárati időpont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6" marB="4566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hu-HU" sz="2000" kern="1200" dirty="0" smtClean="0">
                          <a:effectLst/>
                        </a:rPr>
                        <a:t>Szja. tv. szerint: a szerződés kötéskori nyugdíjkorhatár betöltésének</a:t>
                      </a:r>
                      <a:r>
                        <a:rPr lang="hu-HU" sz="2000" kern="1200" baseline="0" dirty="0" smtClean="0">
                          <a:effectLst/>
                        </a:rPr>
                        <a:t> napja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6" marB="45666" horzOverflow="overflow"/>
                </a:tc>
              </a:tr>
              <a:tr h="479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Tartam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6" marB="4566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minimum 10 év   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6" marB="45666" horzOverflow="overflow"/>
                </a:tc>
              </a:tr>
            </a:tbl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4409834" y="5553719"/>
            <a:ext cx="683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9.</a:t>
            </a:r>
            <a:endParaRPr lang="hu-H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4860186" y="5303406"/>
            <a:ext cx="2593571" cy="28299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48" y="1939158"/>
            <a:ext cx="909333" cy="79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Kép 17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951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57854"/>
            <a:ext cx="818622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>
                <a:solidFill>
                  <a:srgbClr val="9B0012"/>
                </a:solidFill>
                <a:latin typeface="Arial"/>
                <a:ea typeface="+mj-ea"/>
              </a:rPr>
              <a:t>A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dójóváírásra vonatkozó szabályok </a:t>
            </a:r>
          </a:p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 különös feltételekben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1689" y="1752992"/>
            <a:ext cx="8159843" cy="4159078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hu-HU" altLang="hu-HU" sz="2000" dirty="0" smtClean="0">
                <a:solidFill>
                  <a:srgbClr val="000000"/>
                </a:solidFill>
                <a:cs typeface="+mn-cs"/>
              </a:rPr>
              <a:t>A </a:t>
            </a:r>
            <a:r>
              <a:rPr lang="hu-HU" altLang="hu-HU" sz="2000" dirty="0">
                <a:solidFill>
                  <a:srgbClr val="000000"/>
                </a:solidFill>
                <a:cs typeface="+mn-cs"/>
              </a:rPr>
              <a:t>biztosító az adójóváírás összegét, a </a:t>
            </a:r>
            <a:r>
              <a:rPr lang="hu-HU" altLang="hu-HU" sz="2000" b="1" dirty="0">
                <a:solidFill>
                  <a:srgbClr val="000000"/>
                </a:solidFill>
                <a:cs typeface="+mn-cs"/>
              </a:rPr>
              <a:t>rendszeres díj felosztási aránynak </a:t>
            </a:r>
            <a:r>
              <a:rPr lang="hu-HU" altLang="hu-HU" sz="2000" dirty="0">
                <a:solidFill>
                  <a:srgbClr val="000000"/>
                </a:solidFill>
                <a:cs typeface="+mn-cs"/>
              </a:rPr>
              <a:t>megfelelően </a:t>
            </a:r>
            <a:r>
              <a:rPr lang="hu-HU" altLang="hu-HU" sz="2000" b="1" dirty="0">
                <a:solidFill>
                  <a:srgbClr val="000000"/>
                </a:solidFill>
                <a:cs typeface="+mn-cs"/>
              </a:rPr>
              <a:t>eseti </a:t>
            </a:r>
            <a:r>
              <a:rPr lang="hu-HU" altLang="hu-HU" sz="2000" b="1" dirty="0" smtClean="0">
                <a:solidFill>
                  <a:srgbClr val="000000"/>
                </a:solidFill>
                <a:cs typeface="+mn-cs"/>
              </a:rPr>
              <a:t>díjként </a:t>
            </a:r>
            <a:r>
              <a:rPr lang="hu-HU" altLang="hu-HU" sz="2000" dirty="0">
                <a:solidFill>
                  <a:srgbClr val="000000"/>
                </a:solidFill>
                <a:cs typeface="+mn-cs"/>
              </a:rPr>
              <a:t>a szerződő számláján </a:t>
            </a:r>
            <a:r>
              <a:rPr lang="hu-HU" altLang="hu-HU" sz="2000" b="1" dirty="0">
                <a:solidFill>
                  <a:srgbClr val="000000"/>
                </a:solidFill>
                <a:cs typeface="+mn-cs"/>
              </a:rPr>
              <a:t>vételi</a:t>
            </a:r>
            <a:r>
              <a:rPr lang="hu-HU" altLang="hu-HU" sz="2000" dirty="0">
                <a:solidFill>
                  <a:srgbClr val="000000"/>
                </a:solidFill>
                <a:cs typeface="+mn-cs"/>
              </a:rPr>
              <a:t> áron - </a:t>
            </a:r>
            <a:r>
              <a:rPr lang="hu-HU" altLang="hu-HU" sz="2000" dirty="0">
                <a:solidFill>
                  <a:schemeClr val="tx1"/>
                </a:solidFill>
                <a:cs typeface="+mn-cs"/>
              </a:rPr>
              <a:t>tehát  nem érvényesít eladási </a:t>
            </a:r>
            <a:r>
              <a:rPr lang="hu-HU" altLang="hu-HU" sz="2000" dirty="0" smtClean="0">
                <a:solidFill>
                  <a:schemeClr val="tx1"/>
                </a:solidFill>
                <a:cs typeface="+mn-cs"/>
              </a:rPr>
              <a:t>és </a:t>
            </a:r>
            <a:r>
              <a:rPr lang="hu-HU" altLang="hu-HU" sz="2000" dirty="0">
                <a:solidFill>
                  <a:schemeClr val="tx1"/>
                </a:solidFill>
                <a:cs typeface="+mn-cs"/>
              </a:rPr>
              <a:t>vételi ár közötti </a:t>
            </a:r>
            <a:r>
              <a:rPr lang="hu-HU" altLang="hu-HU" sz="2000" dirty="0" smtClean="0">
                <a:solidFill>
                  <a:schemeClr val="tx1"/>
                </a:solidFill>
                <a:cs typeface="+mn-cs"/>
              </a:rPr>
              <a:t>különbséget </a:t>
            </a:r>
            <a:r>
              <a:rPr lang="hu-HU" altLang="hu-HU" sz="2000" dirty="0" smtClean="0">
                <a:solidFill>
                  <a:srgbClr val="000000"/>
                </a:solidFill>
                <a:cs typeface="+mn-cs"/>
              </a:rPr>
              <a:t>- </a:t>
            </a:r>
            <a:r>
              <a:rPr lang="hu-HU" altLang="hu-HU" sz="2000" dirty="0">
                <a:solidFill>
                  <a:srgbClr val="000000"/>
                </a:solidFill>
                <a:cs typeface="+mn-cs"/>
              </a:rPr>
              <a:t>jóváírja.  	</a:t>
            </a:r>
          </a:p>
          <a:p>
            <a:pPr lvl="0" defTabSz="914400">
              <a:lnSpc>
                <a:spcPct val="100000"/>
              </a:lnSpc>
              <a:spcBef>
                <a:spcPct val="0"/>
              </a:spcBef>
              <a:defRPr/>
            </a:pPr>
            <a:endParaRPr lang="hu-HU" altLang="hu-HU" sz="2000" dirty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0"/>
              </a:spcBef>
              <a:defRPr/>
            </a:pPr>
            <a:endParaRPr lang="hu-HU" altLang="hu-HU" sz="2000" dirty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hu-HU" sz="2000" dirty="0">
                <a:solidFill>
                  <a:srgbClr val="000000"/>
                </a:solidFill>
                <a:cs typeface="+mn-cs"/>
              </a:rPr>
              <a:t>Az </a:t>
            </a:r>
            <a:r>
              <a:rPr lang="hu-HU" sz="2000" b="1" dirty="0">
                <a:solidFill>
                  <a:srgbClr val="000000"/>
                </a:solidFill>
                <a:cs typeface="+mn-cs"/>
              </a:rPr>
              <a:t>adójóváírás összegéből </a:t>
            </a:r>
            <a:r>
              <a:rPr lang="hu-HU" sz="2000" dirty="0">
                <a:solidFill>
                  <a:srgbClr val="000000"/>
                </a:solidFill>
                <a:cs typeface="+mn-cs"/>
              </a:rPr>
              <a:t>és annak hozamából </a:t>
            </a:r>
            <a:endParaRPr lang="hu-HU" sz="2000" dirty="0" smtClean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hu-HU" sz="2000" dirty="0" smtClean="0">
                <a:solidFill>
                  <a:srgbClr val="000000"/>
                </a:solidFill>
                <a:cs typeface="+mn-cs"/>
              </a:rPr>
              <a:t>a </a:t>
            </a:r>
            <a:r>
              <a:rPr lang="hu-HU" sz="2000" dirty="0">
                <a:solidFill>
                  <a:srgbClr val="000000"/>
                </a:solidFill>
                <a:cs typeface="+mn-cs"/>
              </a:rPr>
              <a:t>szerződés </a:t>
            </a:r>
            <a:r>
              <a:rPr lang="hu-HU" sz="2000" u="sng" dirty="0">
                <a:solidFill>
                  <a:srgbClr val="000000"/>
                </a:solidFill>
                <a:cs typeface="+mn-cs"/>
              </a:rPr>
              <a:t>rendszeres </a:t>
            </a:r>
            <a:r>
              <a:rPr lang="hu-HU" sz="2000" u="sng" dirty="0" smtClean="0">
                <a:solidFill>
                  <a:srgbClr val="000000"/>
                </a:solidFill>
                <a:cs typeface="+mn-cs"/>
              </a:rPr>
              <a:t>díja</a:t>
            </a:r>
            <a:r>
              <a:rPr lang="hu-HU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hu-HU" sz="2000" dirty="0">
                <a:solidFill>
                  <a:srgbClr val="000000"/>
                </a:solidFill>
                <a:cs typeface="+mn-cs"/>
              </a:rPr>
              <a:t>átvezetéssel </a:t>
            </a:r>
            <a:r>
              <a:rPr lang="hu-HU" sz="2000" b="1" dirty="0">
                <a:solidFill>
                  <a:srgbClr val="000000"/>
                </a:solidFill>
                <a:cs typeface="+mn-cs"/>
              </a:rPr>
              <a:t>nem rendezhető</a:t>
            </a:r>
            <a:r>
              <a:rPr lang="hu-HU" sz="2000" b="1" dirty="0" smtClean="0">
                <a:solidFill>
                  <a:srgbClr val="000000"/>
                </a:solidFill>
                <a:cs typeface="+mn-cs"/>
              </a:rPr>
              <a:t>.</a:t>
            </a:r>
          </a:p>
          <a:p>
            <a:pPr lvl="0" defTabSz="914400">
              <a:lnSpc>
                <a:spcPct val="100000"/>
              </a:lnSpc>
              <a:spcBef>
                <a:spcPct val="0"/>
              </a:spcBef>
              <a:defRPr/>
            </a:pPr>
            <a:endParaRPr lang="hu-HU" sz="2000" b="1" dirty="0" smtClean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0"/>
              </a:spcBef>
              <a:defRPr/>
            </a:pPr>
            <a:endParaRPr lang="hu-HU" sz="2000" b="1" dirty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hu-HU" sz="2000" dirty="0" smtClean="0">
                <a:solidFill>
                  <a:srgbClr val="000000"/>
                </a:solidFill>
                <a:cs typeface="+mn-cs"/>
              </a:rPr>
              <a:t>Az adójóváírás összege és hozama elkülönülten kimutatható lesz</a:t>
            </a:r>
            <a:endParaRPr lang="hu-HU" sz="2000" dirty="0">
              <a:solidFill>
                <a:srgbClr val="000000"/>
              </a:solidFill>
              <a:cs typeface="+mn-cs"/>
            </a:endParaRPr>
          </a:p>
          <a:p>
            <a:pPr marL="0" indent="0"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altLang="hu-HU" sz="2200" b="1" dirty="0" smtClean="0">
              <a:solidFill>
                <a:srgbClr val="000000"/>
              </a:solidFill>
              <a:latin typeface="HelveticaNeueLT Pro 55 Roman" pitchFamily="34" charset="-1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099066" y="0"/>
            <a:ext cx="1044932" cy="1450428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026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450536" y="1912716"/>
            <a:ext cx="8578986" cy="869098"/>
          </a:xfrm>
        </p:spPr>
        <p:txBody>
          <a:bodyPr/>
          <a:lstStyle/>
          <a:p>
            <a:r>
              <a:rPr lang="hu-HU" dirty="0" smtClean="0"/>
              <a:t>Aranyszárny Perspektíva </a:t>
            </a:r>
            <a:endParaRPr lang="it-IT" dirty="0"/>
          </a:p>
        </p:txBody>
      </p:sp>
      <p:sp>
        <p:nvSpPr>
          <p:cNvPr id="10" name="Sottotitolo 2"/>
          <p:cNvSpPr>
            <a:spLocks noGrp="1"/>
          </p:cNvSpPr>
          <p:nvPr>
            <p:ph type="subTitle" idx="1"/>
          </p:nvPr>
        </p:nvSpPr>
        <p:spPr>
          <a:xfrm>
            <a:off x="450536" y="2945652"/>
            <a:ext cx="8386686" cy="712269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 bwMode="auto">
          <a:xfrm>
            <a:off x="437738" y="2386999"/>
            <a:ext cx="8386686" cy="70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 Regular"/>
              </a:defRPr>
            </a:lvl1pPr>
            <a:lvl2pPr marL="457200" indent="0" algn="ctr" defTabSz="457200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2pPr>
            <a:lvl3pPr marL="914400" indent="0" algn="ctr" defTabSz="457200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3pPr>
            <a:lvl4pPr marL="1371600" indent="0" algn="ctr" defTabSz="457200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4pPr>
            <a:lvl5pPr marL="1828800" indent="0" algn="ctr" defTabSz="457200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hu-HU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00000"/>
              </a:lnSpc>
            </a:pPr>
            <a:r>
              <a:rPr lang="hu-HU" sz="2600" dirty="0" smtClean="0">
                <a:solidFill>
                  <a:prstClr val="white">
                    <a:lumMod val="50000"/>
                  </a:prstClr>
                </a:solidFill>
              </a:rPr>
              <a:t>Új</a:t>
            </a:r>
            <a:r>
              <a:rPr lang="hu-HU" sz="2600" dirty="0">
                <a:solidFill>
                  <a:prstClr val="white">
                    <a:lumMod val="50000"/>
                  </a:prstClr>
                </a:solidFill>
              </a:rPr>
              <a:t>, a nyugdíjbiztosításokhoz illő </a:t>
            </a:r>
            <a:r>
              <a:rPr lang="hu-HU" sz="2600" dirty="0" smtClean="0">
                <a:solidFill>
                  <a:prstClr val="white">
                    <a:lumMod val="50000"/>
                  </a:prstClr>
                </a:solidFill>
              </a:rPr>
              <a:t>egészségkárosodási kockázatok</a:t>
            </a:r>
            <a:r>
              <a:rPr lang="hu-HU" sz="24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dirty="0" smtClean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it-IT" dirty="0" smtClean="0">
                <a:solidFill>
                  <a:prstClr val="white">
                    <a:lumMod val="50000"/>
                  </a:prstClr>
                </a:solidFill>
              </a:rPr>
            </a:b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17" y="3482153"/>
            <a:ext cx="30241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06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73075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 két új kiegészítő</a:t>
            </a:r>
            <a:endParaRPr lang="hu-HU" sz="2800" kern="0" dirty="0" smtClean="0">
              <a:solidFill>
                <a:srgbClr val="00B0F0"/>
              </a:solidFill>
              <a:latin typeface="Arial"/>
              <a:ea typeface="+mj-ea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382587" y="1527609"/>
            <a:ext cx="8761413" cy="44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1200"/>
              </a:lnSpc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 eaLnBrk="0" hangingPunct="0">
              <a:lnSpc>
                <a:spcPts val="1200"/>
              </a:lnSpc>
              <a:buClr>
                <a:schemeClr val="tx2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 eaLnBrk="0" hangingPunct="0">
              <a:lnSpc>
                <a:spcPts val="1200"/>
              </a:lnSpc>
              <a:buFont typeface="Lucida Grande"/>
              <a:buChar char="-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 eaLnBrk="0" hangingPunct="0">
              <a:lnSpc>
                <a:spcPts val="1200"/>
              </a:lnSpc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 eaLnBrk="0" hangingPunct="0">
              <a:lnSpc>
                <a:spcPts val="1200"/>
              </a:lnSpc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hu-HU" altLang="hu-HU" sz="2000" b="1" dirty="0" smtClean="0">
                <a:solidFill>
                  <a:srgbClr val="D22D32"/>
                </a:solidFill>
                <a:latin typeface="Arial" pitchFamily="34" charset="0"/>
              </a:rPr>
              <a:t>39%</a:t>
            </a: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-ot meghaladó egészségkárosodás </a:t>
            </a:r>
            <a:r>
              <a:rPr lang="hu-HU" altLang="hu-HU" sz="2000" b="1" dirty="0" smtClean="0">
                <a:solidFill>
                  <a:srgbClr val="D22D32"/>
                </a:solidFill>
                <a:latin typeface="Arial" pitchFamily="34" charset="0"/>
              </a:rPr>
              <a:t>és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hu-HU" altLang="hu-HU" sz="2000" b="1" dirty="0" smtClean="0">
                <a:solidFill>
                  <a:srgbClr val="D22D32"/>
                </a:solidFill>
                <a:latin typeface="Arial" pitchFamily="34" charset="0"/>
              </a:rPr>
              <a:t>69%</a:t>
            </a: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-ot meghaladó egészségkárosodás</a:t>
            </a:r>
            <a:b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</a:br>
            <a:endParaRPr lang="hu-HU" altLang="hu-HU" sz="20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Az </a:t>
            </a:r>
            <a:r>
              <a:rPr lang="hu-HU" altLang="hu-HU" sz="2000" dirty="0" smtClean="0">
                <a:solidFill>
                  <a:srgbClr val="D22D32"/>
                </a:solidFill>
                <a:latin typeface="Arial" pitchFamily="34" charset="0"/>
              </a:rPr>
              <a:t>alap szolgáltatáson felül </a:t>
            </a: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választott biztosítási összeggel az ügyfél/ügyfeled egyedi igényei alapján!</a:t>
            </a:r>
            <a:b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A két kockázat tetszőlegesen</a:t>
            </a:r>
            <a:b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u-HU" altLang="hu-HU" sz="2000" dirty="0">
                <a:solidFill>
                  <a:srgbClr val="D22D32"/>
                </a:solidFill>
                <a:latin typeface="Arial" pitchFamily="34" charset="0"/>
              </a:rPr>
              <a:t>együtt </a:t>
            </a:r>
            <a:r>
              <a:rPr lang="hu-HU" altLang="hu-HU" sz="2000" dirty="0" smtClean="0">
                <a:solidFill>
                  <a:srgbClr val="D22D32"/>
                </a:solidFill>
                <a:latin typeface="Arial" pitchFamily="34" charset="0"/>
              </a:rPr>
              <a:t>vagy </a:t>
            </a:r>
            <a:r>
              <a:rPr lang="hu-HU" altLang="hu-HU" sz="2000" dirty="0">
                <a:solidFill>
                  <a:srgbClr val="D22D32"/>
                </a:solidFill>
                <a:latin typeface="Arial" pitchFamily="34" charset="0"/>
              </a:rPr>
              <a:t>külön-külön is </a:t>
            </a:r>
            <a:r>
              <a:rPr lang="hu-HU" altLang="hu-HU" sz="2000" dirty="0" smtClean="0">
                <a:solidFill>
                  <a:srgbClr val="D22D32"/>
                </a:solidFill>
                <a:latin typeface="Arial" pitchFamily="34" charset="0"/>
              </a:rPr>
              <a:t>megköthető!</a:t>
            </a: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</a:br>
            <a:endParaRPr lang="hu-HU" altLang="hu-HU" sz="2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03" y="3988676"/>
            <a:ext cx="2524566" cy="1686410"/>
          </a:xfrm>
          <a:prstGeom prst="rect">
            <a:avLst/>
          </a:prstGeom>
        </p:spPr>
      </p:pic>
      <p:pic>
        <p:nvPicPr>
          <p:cNvPr id="7" name="Kép 6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1672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73075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>
                <a:solidFill>
                  <a:srgbClr val="9B0012"/>
                </a:solidFill>
                <a:latin typeface="Arial"/>
                <a:ea typeface="+mj-ea"/>
              </a:rPr>
              <a:t>K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ét új kiegészítő: BÖ, belépési kor, megszűnés</a:t>
            </a:r>
          </a:p>
        </p:txBody>
      </p:sp>
      <p:sp>
        <p:nvSpPr>
          <p:cNvPr id="25604" name="Tartalom helye 2"/>
          <p:cNvSpPr txBox="1">
            <a:spLocks/>
          </p:cNvSpPr>
          <p:nvPr/>
        </p:nvSpPr>
        <p:spPr bwMode="auto">
          <a:xfrm>
            <a:off x="473075" y="1118770"/>
            <a:ext cx="8761413" cy="515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1200"/>
              </a:lnSpc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 eaLnBrk="0" hangingPunct="0">
              <a:lnSpc>
                <a:spcPts val="1200"/>
              </a:lnSpc>
              <a:buClr>
                <a:schemeClr val="tx2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 eaLnBrk="0" hangingPunct="0">
              <a:lnSpc>
                <a:spcPts val="1200"/>
              </a:lnSpc>
              <a:buFont typeface="Lucida Grande"/>
              <a:buChar char="-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 eaLnBrk="0" hangingPunct="0">
              <a:lnSpc>
                <a:spcPts val="1200"/>
              </a:lnSpc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 eaLnBrk="0" hangingPunct="0">
              <a:lnSpc>
                <a:spcPts val="1200"/>
              </a:lnSpc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hu-HU" altLang="hu-HU" sz="2000" b="1" dirty="0" smtClean="0">
                <a:solidFill>
                  <a:srgbClr val="AF0819"/>
                </a:solidFill>
                <a:latin typeface="Arial" pitchFamily="34" charset="0"/>
              </a:rPr>
              <a:t>Minimális</a:t>
            </a:r>
            <a:r>
              <a:rPr lang="hu-HU" altLang="hu-HU" sz="2000" dirty="0" smtClean="0">
                <a:solidFill>
                  <a:srgbClr val="AF0819"/>
                </a:solidFill>
                <a:latin typeface="Arial" pitchFamily="34" charset="0"/>
              </a:rPr>
              <a:t> biztosítási összeg</a:t>
            </a: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					</a:t>
            </a: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        </a:t>
            </a:r>
            <a:r>
              <a:rPr lang="hu-HU" altLang="hu-HU" sz="2000" b="1" dirty="0" smtClean="0">
                <a:solidFill>
                  <a:prstClr val="black"/>
                </a:solidFill>
                <a:latin typeface="Arial" pitchFamily="34" charset="0"/>
              </a:rPr>
              <a:t>150 000 Ft</a:t>
            </a:r>
            <a:br>
              <a:rPr lang="hu-HU" altLang="hu-HU" sz="2000" b="1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u-HU" altLang="hu-HU" sz="2000" b="1" dirty="0" smtClean="0">
                <a:solidFill>
                  <a:srgbClr val="AF0819"/>
                </a:solidFill>
                <a:latin typeface="Arial" pitchFamily="34" charset="0"/>
              </a:rPr>
              <a:t>Maximális</a:t>
            </a:r>
            <a:r>
              <a:rPr lang="hu-HU" altLang="hu-HU" sz="2000" dirty="0" smtClean="0">
                <a:solidFill>
                  <a:srgbClr val="AF0819"/>
                </a:solidFill>
                <a:latin typeface="Arial" pitchFamily="34" charset="0"/>
              </a:rPr>
              <a:t> biztosítási összeg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39%-ot meghaladó egészségkárosodás esetén: 	</a:t>
            </a:r>
            <a:r>
              <a:rPr lang="hu-HU" altLang="hu-HU" sz="2000" b="1" dirty="0" smtClean="0">
                <a:solidFill>
                  <a:prstClr val="black"/>
                </a:solidFill>
                <a:latin typeface="Arial" pitchFamily="34" charset="0"/>
              </a:rPr>
              <a:t>5 000 </a:t>
            </a:r>
            <a:r>
              <a:rPr lang="hu-HU" altLang="hu-HU" sz="2000" b="1" dirty="0" err="1" smtClean="0">
                <a:solidFill>
                  <a:prstClr val="black"/>
                </a:solidFill>
                <a:latin typeface="Arial" pitchFamily="34" charset="0"/>
              </a:rPr>
              <a:t>000</a:t>
            </a:r>
            <a:r>
              <a:rPr lang="hu-HU" altLang="hu-HU" sz="2000" b="1" dirty="0" smtClean="0">
                <a:solidFill>
                  <a:prstClr val="black"/>
                </a:solidFill>
                <a:latin typeface="Arial" pitchFamily="34" charset="0"/>
              </a:rPr>
              <a:t> Ft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69%-ot meghaladó </a:t>
            </a: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egészségkárosodás </a:t>
            </a: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esetén:	</a:t>
            </a:r>
            <a:r>
              <a:rPr lang="hu-HU" altLang="hu-HU" sz="2000" b="1" dirty="0" smtClean="0">
                <a:solidFill>
                  <a:prstClr val="black"/>
                </a:solidFill>
                <a:latin typeface="Arial" pitchFamily="34" charset="0"/>
              </a:rPr>
              <a:t>8 000 </a:t>
            </a:r>
            <a:r>
              <a:rPr lang="hu-HU" altLang="hu-HU" sz="2000" b="1" dirty="0" err="1" smtClean="0">
                <a:solidFill>
                  <a:prstClr val="black"/>
                </a:solidFill>
                <a:latin typeface="Arial" pitchFamily="34" charset="0"/>
              </a:rPr>
              <a:t>000</a:t>
            </a:r>
            <a:r>
              <a:rPr lang="hu-HU" altLang="hu-HU" sz="2000" b="1" dirty="0" smtClean="0">
                <a:solidFill>
                  <a:prstClr val="black"/>
                </a:solidFill>
                <a:latin typeface="Arial" pitchFamily="34" charset="0"/>
              </a:rPr>
              <a:t> Ft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hu-HU" altLang="hu-HU" sz="2000" b="1" dirty="0">
                <a:solidFill>
                  <a:srgbClr val="AF0819"/>
                </a:solidFill>
                <a:latin typeface="Arial" pitchFamily="34" charset="0"/>
              </a:rPr>
              <a:t/>
            </a:r>
            <a:br>
              <a:rPr lang="hu-HU" altLang="hu-HU" sz="2000" b="1" dirty="0">
                <a:solidFill>
                  <a:srgbClr val="AF0819"/>
                </a:solidFill>
                <a:latin typeface="Arial" pitchFamily="34" charset="0"/>
              </a:rPr>
            </a:br>
            <a:r>
              <a:rPr lang="hu-HU" altLang="hu-HU" sz="2000" b="1" dirty="0" smtClean="0">
                <a:solidFill>
                  <a:srgbClr val="AF0819"/>
                </a:solidFill>
                <a:latin typeface="Arial" pitchFamily="34" charset="0"/>
              </a:rPr>
              <a:t>Belépési életkor: </a:t>
            </a: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18 év G100 mellett</a:t>
            </a:r>
            <a:r>
              <a:rPr lang="hu-HU" altLang="hu-HU" sz="2000" b="1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u-HU" altLang="hu-HU" sz="2000" b="1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u-HU" altLang="hu-HU" sz="2000" b="1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u-HU" altLang="hu-HU" sz="2000" b="1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u-HU" altLang="hu-HU" sz="2000" b="1" dirty="0" smtClean="0">
                <a:solidFill>
                  <a:srgbClr val="AF0819"/>
                </a:solidFill>
                <a:latin typeface="Arial" pitchFamily="34" charset="0"/>
              </a:rPr>
              <a:t>Megszűnés esetei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G100 megszűnésének időpontjában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s</a:t>
            </a: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zolgáltatással (a tartam során csak 1x szolgáltatunk)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ö</a:t>
            </a: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regségi nyugdíjjogosultság esetén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u-HU" sz="2000" dirty="0">
                <a:solidFill>
                  <a:prstClr val="black"/>
                </a:solidFill>
              </a:rPr>
              <a:t>ha a biztosított életkora eléri a rá vonatkozó öregségi </a:t>
            </a:r>
            <a:r>
              <a:rPr lang="hu-HU" sz="2000" dirty="0" smtClean="0">
                <a:solidFill>
                  <a:prstClr val="black"/>
                </a:solidFill>
              </a:rPr>
              <a:t>nyugdíjkorhatárt</a:t>
            </a:r>
            <a:endParaRPr lang="hu-HU" altLang="hu-HU" sz="2000" b="1" dirty="0" smtClean="0">
              <a:solidFill>
                <a:srgbClr val="AF0819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endParaRPr lang="hu-HU" altLang="hu-HU" sz="2000" b="1" dirty="0" smtClean="0">
              <a:solidFill>
                <a:srgbClr val="AF0819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hu-HU" altLang="hu-HU" sz="2000" b="1" dirty="0" smtClean="0">
                <a:solidFill>
                  <a:srgbClr val="AF0819"/>
                </a:solidFill>
                <a:latin typeface="Arial" pitchFamily="34" charset="0"/>
              </a:rPr>
              <a:t>Várakozási idő: </a:t>
            </a: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6 hónap</a:t>
            </a:r>
            <a:endParaRPr lang="hu-HU" altLang="hu-HU" sz="2000" dirty="0">
              <a:solidFill>
                <a:prstClr val="black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endParaRPr lang="hu-HU" altLang="hu-HU" sz="2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68" y="3788227"/>
            <a:ext cx="954314" cy="959472"/>
          </a:xfrm>
          <a:prstGeom prst="rect">
            <a:avLst/>
          </a:prstGeom>
        </p:spPr>
      </p:pic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112125" y="0"/>
            <a:ext cx="1031873" cy="1432302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038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Ki </a:t>
            </a:r>
            <a:r>
              <a:rPr lang="hu-HU" sz="2800" b="1" kern="0" dirty="0" smtClean="0">
                <a:solidFill>
                  <a:srgbClr val="AF0819"/>
                </a:solidFill>
                <a:latin typeface="Arial"/>
                <a:ea typeface="+mj-ea"/>
              </a:rPr>
              <a:t>nem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 lehet biztosított?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042" y="1148311"/>
            <a:ext cx="6164329" cy="4681537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endParaRPr lang="hu-HU" altLang="hu-HU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i="1" dirty="0" smtClean="0">
              <a:latin typeface="HelveticaNeueLT Pro 55 Roman" pitchFamily="34" charset="-18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38629" y="1166842"/>
            <a:ext cx="4775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Az </a:t>
            </a:r>
            <a:r>
              <a:rPr lang="hu-HU" dirty="0">
                <a:solidFill>
                  <a:prstClr val="black"/>
                </a:solidFill>
              </a:rPr>
              <a:t>a természetes személy, </a:t>
            </a:r>
            <a:r>
              <a:rPr lang="hu-HU" b="1" dirty="0">
                <a:solidFill>
                  <a:prstClr val="black"/>
                </a:solidFill>
              </a:rPr>
              <a:t>aki a </a:t>
            </a:r>
            <a:r>
              <a:rPr lang="hu-HU" b="1" dirty="0" smtClean="0">
                <a:solidFill>
                  <a:prstClr val="black"/>
                </a:solidFill>
              </a:rPr>
              <a:t>szerződéskötés előtt</a:t>
            </a:r>
            <a:endParaRPr lang="hu-HU" b="1" dirty="0">
              <a:solidFill>
                <a:prstClr val="black"/>
              </a:solidFill>
            </a:endParaRPr>
          </a:p>
          <a:p>
            <a:endParaRPr lang="hu-HU" b="1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prstClr val="black"/>
                </a:solidFill>
              </a:rPr>
              <a:t>már </a:t>
            </a:r>
            <a:r>
              <a:rPr lang="hu-HU" b="1" dirty="0">
                <a:solidFill>
                  <a:prstClr val="black"/>
                </a:solidFill>
              </a:rPr>
              <a:t>saját jogú nyugellátásban</a:t>
            </a:r>
            <a:r>
              <a:rPr lang="hu-HU" dirty="0">
                <a:solidFill>
                  <a:prstClr val="black"/>
                </a:solidFill>
              </a:rPr>
              <a:t> vagy az Orvosszakértői intézet által szakvéleményben megállapított egészségkárosodás vagy munkaképesség-csökkenés miatt </a:t>
            </a:r>
            <a:r>
              <a:rPr lang="hu-HU" b="1" dirty="0">
                <a:solidFill>
                  <a:prstClr val="black"/>
                </a:solidFill>
              </a:rPr>
              <a:t>bármely típusú </a:t>
            </a:r>
            <a:r>
              <a:rPr lang="hu-HU" b="1" dirty="0" smtClean="0">
                <a:solidFill>
                  <a:prstClr val="black"/>
                </a:solidFill>
              </a:rPr>
              <a:t>ellátásban/járadékban </a:t>
            </a:r>
            <a:r>
              <a:rPr lang="hu-HU" b="1" dirty="0">
                <a:solidFill>
                  <a:prstClr val="black"/>
                </a:solidFill>
              </a:rPr>
              <a:t>részesül</a:t>
            </a:r>
            <a:r>
              <a:rPr lang="hu-HU" dirty="0">
                <a:solidFill>
                  <a:prstClr val="black"/>
                </a:solidFill>
              </a:rPr>
              <a:t>, </a:t>
            </a:r>
            <a:r>
              <a:rPr lang="hu-HU" dirty="0" smtClean="0">
                <a:solidFill>
                  <a:prstClr val="black"/>
                </a:solidFill>
              </a:rPr>
              <a:t>vagy</a:t>
            </a:r>
            <a:br>
              <a:rPr lang="hu-HU" dirty="0" smtClean="0">
                <a:solidFill>
                  <a:prstClr val="black"/>
                </a:solidFill>
              </a:rPr>
            </a:br>
            <a:endParaRPr lang="hu-HU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prstClr val="black"/>
                </a:solidFill>
              </a:rPr>
              <a:t>az </a:t>
            </a:r>
            <a:r>
              <a:rPr lang="hu-HU" dirty="0">
                <a:solidFill>
                  <a:prstClr val="black"/>
                </a:solidFill>
              </a:rPr>
              <a:t>egészségi állapota miatt </a:t>
            </a:r>
            <a:r>
              <a:rPr lang="hu-HU" b="1" dirty="0">
                <a:solidFill>
                  <a:prstClr val="black"/>
                </a:solidFill>
              </a:rPr>
              <a:t>már nyújtott be igényt</a:t>
            </a:r>
            <a:r>
              <a:rPr lang="hu-HU" dirty="0">
                <a:solidFill>
                  <a:prstClr val="black"/>
                </a:solidFill>
              </a:rPr>
              <a:t> egészségkárosodás- vagy munkaképesség-csökkenés </a:t>
            </a:r>
            <a:r>
              <a:rPr lang="hu-HU" dirty="0" smtClean="0">
                <a:solidFill>
                  <a:prstClr val="black"/>
                </a:solidFill>
              </a:rPr>
              <a:t>megállapítására </a:t>
            </a:r>
            <a:r>
              <a:rPr lang="hu-HU" dirty="0">
                <a:solidFill>
                  <a:prstClr val="black"/>
                </a:solidFill>
              </a:rPr>
              <a:t>az arra </a:t>
            </a:r>
            <a:r>
              <a:rPr lang="hu-HU" b="1" dirty="0">
                <a:solidFill>
                  <a:prstClr val="black"/>
                </a:solidFill>
              </a:rPr>
              <a:t>illetékes hatósághoz.</a:t>
            </a:r>
            <a:r>
              <a:rPr lang="hu-HU" b="1" u="sng" dirty="0">
                <a:solidFill>
                  <a:prstClr val="black"/>
                </a:solidFill>
              </a:rPr>
              <a:t/>
            </a:r>
            <a:br>
              <a:rPr lang="hu-HU" b="1" u="sng" dirty="0">
                <a:solidFill>
                  <a:prstClr val="black"/>
                </a:solidFill>
              </a:rPr>
            </a:b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31" y="2375468"/>
            <a:ext cx="3051854" cy="1973374"/>
          </a:xfrm>
          <a:prstGeom prst="rect">
            <a:avLst/>
          </a:prstGeom>
        </p:spPr>
      </p:pic>
      <p:pic>
        <p:nvPicPr>
          <p:cNvPr id="7" name="Kép 6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303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2" y="434648"/>
            <a:ext cx="8464669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Milyen kockázati díj képezi az adójóváírás alapját?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86722" y="1161505"/>
            <a:ext cx="7803083" cy="4681537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életbiztosítási összeg </a:t>
            </a:r>
            <a:r>
              <a:rPr lang="hu-HU" alt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kockázati díja egyelőre teljes mértékben az adójóváírás alapját 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képezi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kiegészítő biztosítások kockázati díjai nem képezik az adójóváírás alapját.</a:t>
            </a:r>
            <a:b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befizetett díjból le kell vonni a kiegészítő biztosítások kockázati díját az adójóváírás alapjának számításakor.)</a:t>
            </a: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564743" y="-1"/>
            <a:ext cx="579256" cy="804041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29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egnaposto data 3"/>
          <p:cNvSpPr txBox="1">
            <a:spLocks/>
          </p:cNvSpPr>
          <p:nvPr/>
        </p:nvSpPr>
        <p:spPr bwMode="auto">
          <a:xfrm>
            <a:off x="349250" y="6469063"/>
            <a:ext cx="2132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lnSpc>
                <a:spcPts val="1200"/>
              </a:lnSpc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 eaLnBrk="0" hangingPunct="0">
              <a:lnSpc>
                <a:spcPts val="1200"/>
              </a:lnSpc>
              <a:buClr>
                <a:schemeClr val="tx2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 eaLnBrk="0" hangingPunct="0">
              <a:lnSpc>
                <a:spcPts val="1200"/>
              </a:lnSpc>
              <a:buFont typeface="Lucida Grande"/>
              <a:buChar char="-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 eaLnBrk="0" hangingPunct="0">
              <a:lnSpc>
                <a:spcPts val="1200"/>
              </a:lnSpc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 eaLnBrk="0" hangingPunct="0">
              <a:lnSpc>
                <a:spcPts val="1200"/>
              </a:lnSpc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ts val="13"/>
              </a:spcBef>
            </a:pPr>
            <a:endParaRPr lang="hu-HU" altLang="hu-HU" sz="1200" dirty="0">
              <a:solidFill>
                <a:srgbClr val="BD202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450536" y="1912716"/>
            <a:ext cx="8578986" cy="869098"/>
          </a:xfrm>
        </p:spPr>
        <p:txBody>
          <a:bodyPr/>
          <a:lstStyle/>
          <a:p>
            <a:r>
              <a:rPr lang="hu-HU" dirty="0" smtClean="0"/>
              <a:t>Aranyszárny Perspektíva </a:t>
            </a:r>
            <a:endParaRPr lang="it-IT" dirty="0"/>
          </a:p>
        </p:txBody>
      </p:sp>
      <p:sp>
        <p:nvSpPr>
          <p:cNvPr id="10" name="Sottotitolo 2"/>
          <p:cNvSpPr>
            <a:spLocks noGrp="1"/>
          </p:cNvSpPr>
          <p:nvPr>
            <p:ph type="subTitle" idx="1"/>
          </p:nvPr>
        </p:nvSpPr>
        <p:spPr>
          <a:xfrm>
            <a:off x="450536" y="2783424"/>
            <a:ext cx="8386686" cy="712269"/>
          </a:xfrm>
        </p:spPr>
        <p:txBody>
          <a:bodyPr/>
          <a:lstStyle/>
          <a:p>
            <a:r>
              <a:rPr lang="hu-HU" sz="3000" dirty="0" smtClean="0"/>
              <a:t>Perspektíva Hűségjóváírás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24" y="3644415"/>
            <a:ext cx="203041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5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4744856"/>
              </p:ext>
            </p:extLst>
          </p:nvPr>
        </p:nvGraphicFramePr>
        <p:xfrm>
          <a:off x="291391" y="1559918"/>
          <a:ext cx="8391525" cy="437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800" dirty="0" smtClean="0"/>
              <a:t>A jelenlegi nyugdíjbiztosításaink</a:t>
            </a:r>
            <a:endParaRPr lang="hu-HU" sz="2800" dirty="0"/>
          </a:p>
        </p:txBody>
      </p:sp>
      <p:sp>
        <p:nvSpPr>
          <p:cNvPr id="18" name="Szöveg helye 4"/>
          <p:cNvSpPr>
            <a:spLocks noGrp="1"/>
          </p:cNvSpPr>
          <p:nvPr>
            <p:ph type="body" sz="quarter" idx="14"/>
          </p:nvPr>
        </p:nvSpPr>
        <p:spPr>
          <a:xfrm>
            <a:off x="4619124" y="1206238"/>
            <a:ext cx="4183758" cy="5208211"/>
          </a:xfrm>
        </p:spPr>
        <p:txBody>
          <a:bodyPr/>
          <a:lstStyle/>
          <a:p>
            <a:pPr algn="ctr">
              <a:buNone/>
            </a:pPr>
            <a:r>
              <a:rPr lang="hu-HU" sz="24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Nekik is van játékengedélyük</a:t>
            </a:r>
            <a:r>
              <a:rPr lang="hu-HU" sz="2400" b="0" dirty="0" smtClean="0">
                <a:sym typeface="Wingdings" panose="05000000000000000000" pitchFamily="2" charset="2"/>
              </a:rPr>
              <a:t>: </a:t>
            </a:r>
            <a:r>
              <a:rPr lang="hu-HU" b="0" dirty="0" smtClean="0">
                <a:sym typeface="Wingdings" panose="05000000000000000000" pitchFamily="2" charset="2"/>
              </a:rPr>
              <a:t>megfelelnek a nyugdíjbiztosításra vonatkozó előírásoknak,</a:t>
            </a:r>
            <a:br>
              <a:rPr lang="hu-HU" b="0" dirty="0" smtClean="0">
                <a:sym typeface="Wingdings" panose="05000000000000000000" pitchFamily="2" charset="2"/>
              </a:rPr>
            </a:br>
            <a:r>
              <a:rPr lang="hu-HU" b="0" dirty="0" smtClean="0">
                <a:sym typeface="Wingdings" panose="05000000000000000000" pitchFamily="2" charset="2"/>
              </a:rPr>
              <a:t>a TKM szabályzásnak</a:t>
            </a:r>
          </a:p>
          <a:p>
            <a:pPr algn="ctr">
              <a:buNone/>
            </a:pPr>
            <a:endParaRPr lang="hu-HU" sz="2400" b="0" dirty="0" smtClean="0">
              <a:sym typeface="Wingdings" panose="05000000000000000000" pitchFamily="2" charset="2"/>
            </a:endParaRPr>
          </a:p>
          <a:p>
            <a:pPr algn="ctr">
              <a:buNone/>
            </a:pPr>
            <a:r>
              <a:rPr lang="hu-HU" sz="24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Jól teljesítenek,</a:t>
            </a:r>
          </a:p>
          <a:p>
            <a:pPr algn="ctr">
              <a:buNone/>
            </a:pPr>
            <a:r>
              <a:rPr lang="hu-HU" sz="24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jó formában tartjátok őket! </a:t>
            </a:r>
          </a:p>
          <a:p>
            <a:pPr algn="ctr">
              <a:buNone/>
            </a:pPr>
            <a:endParaRPr lang="hu-HU" sz="2400" b="0" dirty="0" smtClean="0">
              <a:sym typeface="Wingdings" panose="05000000000000000000" pitchFamily="2" charset="2"/>
            </a:endParaRPr>
          </a:p>
          <a:p>
            <a:pPr algn="ctr">
              <a:buNone/>
            </a:pPr>
            <a:endParaRPr lang="hu-HU" sz="2400" b="0" dirty="0">
              <a:sym typeface="Wingdings" panose="05000000000000000000" pitchFamily="2" charset="2"/>
            </a:endParaRPr>
          </a:p>
          <a:p>
            <a:pPr algn="ctr">
              <a:buNone/>
            </a:pPr>
            <a:r>
              <a:rPr lang="hu-HU" sz="2400" b="0" dirty="0" smtClean="0"/>
              <a:t>G65S-t 10 és 14 év között kicsit doppingoltuk (+jutalék), de vigyázunk az egészségére!</a:t>
            </a:r>
          </a:p>
          <a:p>
            <a:pPr algn="ctr">
              <a:buNone/>
            </a:pPr>
            <a:endParaRPr lang="hu-HU" sz="3000" b="0" dirty="0"/>
          </a:p>
          <a:p>
            <a:pPr algn="ctr">
              <a:buNone/>
            </a:pPr>
            <a:endParaRPr lang="hu-HU" sz="2400" b="0" dirty="0" smtClean="0">
              <a:sym typeface="Wingdings" panose="05000000000000000000" pitchFamily="2" charset="2"/>
            </a:endParaRPr>
          </a:p>
          <a:p>
            <a:pPr algn="ctr">
              <a:buNone/>
            </a:pPr>
            <a:endParaRPr lang="hu-HU" sz="2400" b="0" dirty="0" smtClean="0">
              <a:sym typeface="Wingdings" panose="05000000000000000000" pitchFamily="2" charset="2"/>
            </a:endParaRPr>
          </a:p>
          <a:p>
            <a:pPr algn="ctr">
              <a:buNone/>
            </a:pPr>
            <a:r>
              <a:rPr lang="hu-HU" sz="2400" b="0" dirty="0" smtClean="0">
                <a:sym typeface="Wingdings" panose="05000000000000000000" pitchFamily="2" charset="2"/>
              </a:rPr>
              <a:t>November 1-jétől új, energikus támadó!</a:t>
            </a:r>
          </a:p>
          <a:p>
            <a:pPr>
              <a:buNone/>
            </a:pPr>
            <a:endParaRPr lang="hu-HU" sz="2400" b="0" dirty="0" smtClean="0"/>
          </a:p>
        </p:txBody>
      </p:sp>
      <p:sp>
        <p:nvSpPr>
          <p:cNvPr id="19" name="Lefelé nyíl 18"/>
          <p:cNvSpPr/>
          <p:nvPr/>
        </p:nvSpPr>
        <p:spPr>
          <a:xfrm flipH="1">
            <a:off x="6310038" y="4608228"/>
            <a:ext cx="650316" cy="7093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8" name="Kép 7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371490" y="0"/>
            <a:ext cx="772508" cy="1072288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1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 Perspektíva Hűségjóváírásról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042" y="1148311"/>
            <a:ext cx="8642350" cy="4681537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81890" y="996198"/>
            <a:ext cx="9048466" cy="5320752"/>
          </a:xfrm>
        </p:spPr>
        <p:txBody>
          <a:bodyPr/>
          <a:lstStyle/>
          <a:p>
            <a:pPr lvl="1" algn="l">
              <a:lnSpc>
                <a:spcPct val="105000"/>
              </a:lnSpc>
              <a:spcBef>
                <a:spcPct val="90000"/>
              </a:spcBef>
              <a:buFont typeface="Wingdings" pitchFamily="2" charset="2"/>
              <a:buChar char="ü"/>
            </a:pPr>
            <a:r>
              <a:rPr lang="hu-HU" altLang="hu-HU" sz="2000" dirty="0">
                <a:solidFill>
                  <a:schemeClr val="tx1"/>
                </a:solidFill>
              </a:rPr>
              <a:t>Egyszerűen kommunikálható, </a:t>
            </a:r>
            <a:r>
              <a:rPr lang="hu-HU" altLang="hu-HU" sz="2000" b="1" dirty="0">
                <a:solidFill>
                  <a:schemeClr val="tx1"/>
                </a:solidFill>
              </a:rPr>
              <a:t>jelentős mértékű</a:t>
            </a:r>
            <a:r>
              <a:rPr lang="hu-HU" altLang="hu-HU" sz="2000" dirty="0">
                <a:solidFill>
                  <a:schemeClr val="tx1"/>
                </a:solidFill>
              </a:rPr>
              <a:t> </a:t>
            </a:r>
            <a:r>
              <a:rPr lang="hu-HU" altLang="hu-HU" sz="2000" dirty="0" smtClean="0">
                <a:solidFill>
                  <a:schemeClr val="tx1"/>
                </a:solidFill>
              </a:rPr>
              <a:t>hűségjóváírás</a:t>
            </a:r>
            <a:endParaRPr lang="hu-HU" altLang="hu-HU" sz="2000" b="1" u="sng" dirty="0">
              <a:solidFill>
                <a:schemeClr val="tx1"/>
              </a:solidFill>
            </a:endParaRPr>
          </a:p>
          <a:p>
            <a:pPr lvl="1" algn="l">
              <a:lnSpc>
                <a:spcPct val="105000"/>
              </a:lnSpc>
              <a:spcBef>
                <a:spcPct val="90000"/>
              </a:spcBef>
              <a:buFont typeface="Wingdings" pitchFamily="2" charset="2"/>
              <a:buChar char="ü"/>
            </a:pPr>
            <a:r>
              <a:rPr lang="hu-HU" altLang="hu-HU" sz="2000" b="1" dirty="0" smtClean="0">
                <a:solidFill>
                  <a:schemeClr val="tx1"/>
                </a:solidFill>
              </a:rPr>
              <a:t>Több részletben</a:t>
            </a:r>
            <a:r>
              <a:rPr lang="hu-HU" altLang="hu-HU" sz="2000" dirty="0" smtClean="0">
                <a:solidFill>
                  <a:schemeClr val="tx1"/>
                </a:solidFill>
              </a:rPr>
              <a:t> történő jóváírás (akár 9 alkalommal)</a:t>
            </a:r>
          </a:p>
          <a:p>
            <a:pPr lvl="1" algn="l">
              <a:lnSpc>
                <a:spcPct val="105000"/>
              </a:lnSpc>
              <a:spcBef>
                <a:spcPct val="90000"/>
              </a:spcBef>
              <a:buFont typeface="Wingdings" pitchFamily="2" charset="2"/>
              <a:buChar char="ü"/>
            </a:pPr>
            <a:r>
              <a:rPr lang="hu-HU" altLang="hu-HU" sz="2000" dirty="0">
                <a:solidFill>
                  <a:schemeClr val="tx1"/>
                </a:solidFill>
              </a:rPr>
              <a:t>A már jóváírt </a:t>
            </a:r>
            <a:r>
              <a:rPr lang="hu-HU" altLang="hu-HU" sz="2000" dirty="0" smtClean="0">
                <a:solidFill>
                  <a:schemeClr val="tx1"/>
                </a:solidFill>
              </a:rPr>
              <a:t>hűségjóváírás </a:t>
            </a:r>
            <a:r>
              <a:rPr lang="hu-HU" altLang="hu-HU" sz="2000" dirty="0">
                <a:solidFill>
                  <a:schemeClr val="tx1"/>
                </a:solidFill>
              </a:rPr>
              <a:t>nem vész el (DE! Haláleseti szolgáltatáskor a még jóvá nem írt </a:t>
            </a:r>
            <a:r>
              <a:rPr lang="hu-HU" altLang="hu-HU" sz="2000" dirty="0" smtClean="0">
                <a:solidFill>
                  <a:schemeClr val="tx1"/>
                </a:solidFill>
              </a:rPr>
              <a:t>hűségjóváírás nem </a:t>
            </a:r>
            <a:r>
              <a:rPr lang="hu-HU" altLang="hu-HU" sz="2000" dirty="0">
                <a:solidFill>
                  <a:schemeClr val="tx1"/>
                </a:solidFill>
              </a:rPr>
              <a:t>kerül kifizetésre)</a:t>
            </a:r>
          </a:p>
          <a:p>
            <a:pPr lvl="1" algn="l">
              <a:lnSpc>
                <a:spcPct val="105000"/>
              </a:lnSpc>
              <a:spcBef>
                <a:spcPct val="90000"/>
              </a:spcBef>
              <a:buFont typeface="Wingdings" pitchFamily="2" charset="2"/>
              <a:buChar char="ü"/>
            </a:pPr>
            <a:r>
              <a:rPr lang="hu-HU" altLang="hu-HU" sz="2000" dirty="0" smtClean="0">
                <a:solidFill>
                  <a:schemeClr val="tx1"/>
                </a:solidFill>
              </a:rPr>
              <a:t>Minden jóváírás az előző jóváírás óta eltelt időszakra vonatkozó </a:t>
            </a:r>
            <a:r>
              <a:rPr lang="hu-HU" altLang="hu-HU" sz="2000" b="1" dirty="0" smtClean="0">
                <a:solidFill>
                  <a:schemeClr val="tx1"/>
                </a:solidFill>
              </a:rPr>
              <a:t>átlagos éves díj %-ában </a:t>
            </a:r>
            <a:r>
              <a:rPr lang="hu-HU" altLang="hu-HU" sz="2000" dirty="0" smtClean="0">
                <a:solidFill>
                  <a:schemeClr val="tx1"/>
                </a:solidFill>
              </a:rPr>
              <a:t>történik</a:t>
            </a:r>
          </a:p>
          <a:p>
            <a:pPr lvl="1" algn="l">
              <a:lnSpc>
                <a:spcPct val="105000"/>
              </a:lnSpc>
              <a:spcBef>
                <a:spcPct val="90000"/>
              </a:spcBef>
              <a:buFont typeface="Wingdings" pitchFamily="2" charset="2"/>
              <a:buChar char="ü"/>
            </a:pPr>
            <a:r>
              <a:rPr lang="hu-HU" altLang="hu-HU" sz="2000" dirty="0" smtClean="0">
                <a:solidFill>
                  <a:schemeClr val="tx1"/>
                </a:solidFill>
              </a:rPr>
              <a:t>A szerződésen </a:t>
            </a:r>
            <a:r>
              <a:rPr lang="hu-HU" altLang="hu-HU" sz="2000" b="1" dirty="0" smtClean="0">
                <a:solidFill>
                  <a:schemeClr val="tx1"/>
                </a:solidFill>
              </a:rPr>
              <a:t>eseti díjként</a:t>
            </a:r>
            <a:r>
              <a:rPr lang="hu-HU" altLang="hu-HU" sz="2000" dirty="0" smtClean="0">
                <a:solidFill>
                  <a:schemeClr val="tx1"/>
                </a:solidFill>
              </a:rPr>
              <a:t> írjuk jóvá a rendszeres díjakra vonatkozó felosztási</a:t>
            </a:r>
            <a:r>
              <a:rPr lang="en-US" altLang="hu-HU" sz="2000" dirty="0" smtClean="0">
                <a:solidFill>
                  <a:schemeClr val="tx1"/>
                </a:solidFill>
              </a:rPr>
              <a:t> </a:t>
            </a:r>
            <a:r>
              <a:rPr lang="hu-HU" altLang="hu-HU" sz="2000" dirty="0" smtClean="0">
                <a:solidFill>
                  <a:schemeClr val="tx1"/>
                </a:solidFill>
              </a:rPr>
              <a:t>arány szerint</a:t>
            </a:r>
          </a:p>
          <a:p>
            <a:pPr lvl="1" algn="l">
              <a:lnSpc>
                <a:spcPct val="105000"/>
              </a:lnSpc>
              <a:spcBef>
                <a:spcPct val="90000"/>
              </a:spcBef>
              <a:buFont typeface="Wingdings" pitchFamily="2" charset="2"/>
              <a:buChar char="ü"/>
            </a:pPr>
            <a:r>
              <a:rPr lang="en-US" altLang="hu-HU" sz="2000" b="1" dirty="0" smtClean="0">
                <a:solidFill>
                  <a:schemeClr val="tx1"/>
                </a:solidFill>
              </a:rPr>
              <a:t> </a:t>
            </a:r>
            <a:r>
              <a:rPr lang="hu-HU" altLang="hu-HU" sz="2000" b="1" dirty="0" smtClean="0">
                <a:solidFill>
                  <a:schemeClr val="tx1"/>
                </a:solidFill>
              </a:rPr>
              <a:t>Nem alkalmazzuk az </a:t>
            </a:r>
            <a:r>
              <a:rPr lang="hu-HU" altLang="hu-HU" sz="2000" dirty="0" smtClean="0">
                <a:solidFill>
                  <a:schemeClr val="tx1"/>
                </a:solidFill>
              </a:rPr>
              <a:t>eseti díjra vonatkozó </a:t>
            </a:r>
            <a:r>
              <a:rPr lang="hu-HU" altLang="hu-HU" sz="2000" b="1" dirty="0" smtClean="0">
                <a:solidFill>
                  <a:schemeClr val="tx1"/>
                </a:solidFill>
              </a:rPr>
              <a:t>eladási és vételi ár közti különbséget</a:t>
            </a:r>
            <a:r>
              <a:rPr lang="hu-HU" altLang="hu-HU" sz="2000" dirty="0" smtClean="0">
                <a:solidFill>
                  <a:schemeClr val="tx1"/>
                </a:solidFill>
              </a:rPr>
              <a:t> a hűségjóváírás teljesítésekor</a:t>
            </a:r>
          </a:p>
          <a:p>
            <a:pPr lvl="1" algn="l">
              <a:lnSpc>
                <a:spcPct val="105000"/>
              </a:lnSpc>
              <a:spcBef>
                <a:spcPct val="90000"/>
              </a:spcBef>
              <a:buFont typeface="Wingdings" pitchFamily="2" charset="2"/>
              <a:buChar char="ü"/>
            </a:pPr>
            <a:r>
              <a:rPr lang="hu-HU" altLang="hu-HU" sz="2000" dirty="0" smtClean="0">
                <a:solidFill>
                  <a:schemeClr val="tx1"/>
                </a:solidFill>
              </a:rPr>
              <a:t>A hűségjóváírásról tájékoztató levél </a:t>
            </a:r>
            <a:r>
              <a:rPr lang="hu-HU" altLang="hu-HU" sz="2000" dirty="0">
                <a:solidFill>
                  <a:schemeClr val="tx1"/>
                </a:solidFill>
              </a:rPr>
              <a:t>a számlakivonat mellé </a:t>
            </a:r>
            <a:r>
              <a:rPr lang="hu-HU" altLang="hu-HU" sz="2000" b="1" dirty="0">
                <a:solidFill>
                  <a:schemeClr val="tx1"/>
                </a:solidFill>
              </a:rPr>
              <a:t>minden évben</a:t>
            </a:r>
            <a:r>
              <a:rPr lang="hu-HU" altLang="hu-HU" sz="2000" dirty="0">
                <a:solidFill>
                  <a:schemeClr val="tx1"/>
                </a:solidFill>
              </a:rPr>
              <a:t> (a következő </a:t>
            </a:r>
            <a:r>
              <a:rPr lang="hu-HU" altLang="hu-HU" sz="2000" dirty="0" smtClean="0">
                <a:solidFill>
                  <a:schemeClr val="tx1"/>
                </a:solidFill>
              </a:rPr>
              <a:t>hűségjóváírás </a:t>
            </a:r>
            <a:r>
              <a:rPr lang="hu-HU" altLang="hu-HU" sz="2000" dirty="0">
                <a:solidFill>
                  <a:schemeClr val="tx1"/>
                </a:solidFill>
              </a:rPr>
              <a:t>időpontjáról és mértékéről</a:t>
            </a:r>
            <a:r>
              <a:rPr lang="hu-HU" altLang="hu-HU" sz="2000" dirty="0" smtClean="0">
                <a:solidFill>
                  <a:schemeClr val="tx1"/>
                </a:solidFill>
              </a:rPr>
              <a:t>)</a:t>
            </a:r>
            <a:endParaRPr lang="hu-HU" altLang="hu-HU" sz="2000" b="1" u="sng" dirty="0">
              <a:solidFill>
                <a:schemeClr val="tx1"/>
              </a:solidFill>
            </a:endParaRPr>
          </a:p>
        </p:txBody>
      </p:sp>
      <p:pic>
        <p:nvPicPr>
          <p:cNvPr id="7" name="Kép 6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5151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24286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Hűségjóváírás – ideje, mértéke </a:t>
            </a: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042" y="1148311"/>
            <a:ext cx="8642350" cy="4681537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463056"/>
            <a:ext cx="84201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042277" y="0"/>
            <a:ext cx="1101721" cy="1529255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686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Ötszög 3"/>
          <p:cNvSpPr/>
          <p:nvPr/>
        </p:nvSpPr>
        <p:spPr>
          <a:xfrm>
            <a:off x="473075" y="1473620"/>
            <a:ext cx="5309959" cy="1036823"/>
          </a:xfrm>
          <a:prstGeom prst="homePlat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" name="Ötszög 2"/>
          <p:cNvSpPr/>
          <p:nvPr/>
        </p:nvSpPr>
        <p:spPr>
          <a:xfrm>
            <a:off x="486723" y="3075664"/>
            <a:ext cx="5930702" cy="2177934"/>
          </a:xfrm>
          <a:prstGeom prst="homePlate">
            <a:avLst/>
          </a:prstGeom>
          <a:solidFill>
            <a:srgbClr val="DF4133"/>
          </a:solidFill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45559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Hűségjóváírás – Figyelem!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3700" y="2997826"/>
            <a:ext cx="5356021" cy="2566359"/>
          </a:xfrm>
        </p:spPr>
        <p:txBody>
          <a:bodyPr/>
          <a:lstStyle/>
          <a:p>
            <a:pPr marL="896938" lvl="1" indent="-449263" algn="l" defTabSz="1103313">
              <a:lnSpc>
                <a:spcPct val="100000"/>
              </a:lnSpc>
              <a:spcBef>
                <a:spcPct val="20000"/>
              </a:spcBef>
              <a:buClrTx/>
              <a:tabLst>
                <a:tab pos="635000" algn="l"/>
              </a:tabLst>
            </a:pPr>
            <a:endParaRPr lang="hu-HU" altLang="ja-JP" kern="0" dirty="0">
              <a:solidFill>
                <a:srgbClr val="000000"/>
              </a:solidFill>
              <a:latin typeface="Arial"/>
            </a:endParaRPr>
          </a:p>
          <a:p>
            <a:pPr marL="896938" lvl="1" indent="-449263" algn="l" defTabSz="1103313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tabLst>
                <a:tab pos="635000" algn="l"/>
              </a:tabLst>
            </a:pPr>
            <a:r>
              <a:rPr lang="hu-HU" altLang="ja-JP" sz="2000" kern="0" dirty="0">
                <a:solidFill>
                  <a:schemeClr val="bg1"/>
                </a:solidFill>
                <a:latin typeface="Arial"/>
              </a:rPr>
              <a:t>Részleges visszavásárlás rendszeres díjból</a:t>
            </a:r>
          </a:p>
          <a:p>
            <a:pPr marL="896938" lvl="1" indent="-449263" algn="l" defTabSz="1103313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tabLst>
                <a:tab pos="635000" algn="l"/>
              </a:tabLst>
            </a:pPr>
            <a:r>
              <a:rPr lang="hu-HU" altLang="ja-JP" sz="2000" kern="0" dirty="0">
                <a:solidFill>
                  <a:schemeClr val="bg1"/>
                </a:solidFill>
                <a:latin typeface="Arial"/>
              </a:rPr>
              <a:t>Rendszeres pénzkivonás rendszeres díjból</a:t>
            </a:r>
          </a:p>
          <a:p>
            <a:pPr marL="896938" lvl="1" indent="-449263" algn="l" defTabSz="1103313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tabLst>
                <a:tab pos="635000" algn="l"/>
              </a:tabLst>
            </a:pPr>
            <a:r>
              <a:rPr lang="hu-HU" altLang="ja-JP" sz="2000" kern="0" dirty="0" smtClean="0">
                <a:solidFill>
                  <a:schemeClr val="bg1"/>
                </a:solidFill>
                <a:latin typeface="Arial"/>
              </a:rPr>
              <a:t>A szerződés díjmentesített az érintett évforduló napján</a:t>
            </a:r>
            <a:endParaRPr lang="hu-HU" altLang="hu-HU" sz="2000" kern="0" dirty="0" smtClean="0">
              <a:solidFill>
                <a:schemeClr val="bg1"/>
              </a:solidFill>
              <a:latin typeface="Arial"/>
            </a:endParaRPr>
          </a:p>
          <a:p>
            <a:pPr marL="896938" lvl="1" indent="-449263" algn="l" defTabSz="1103313">
              <a:lnSpc>
                <a:spcPct val="100000"/>
              </a:lnSpc>
              <a:spcBef>
                <a:spcPct val="20000"/>
              </a:spcBef>
              <a:buClrTx/>
              <a:buFont typeface="Wingdings" pitchFamily="2" charset="2"/>
              <a:buChar char="ü"/>
              <a:tabLst>
                <a:tab pos="635000" algn="l"/>
              </a:tabLst>
            </a:pPr>
            <a:endParaRPr lang="hu-HU" altLang="hu-HU" sz="2000" kern="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83034" y="3105909"/>
            <a:ext cx="3211337" cy="2131063"/>
          </a:xfrm>
        </p:spPr>
        <p:txBody>
          <a:bodyPr/>
          <a:lstStyle/>
          <a:p>
            <a:pPr marL="896938" lvl="1" indent="-449263" algn="l" defTabSz="1103313">
              <a:lnSpc>
                <a:spcPct val="100000"/>
              </a:lnSpc>
              <a:spcBef>
                <a:spcPct val="20000"/>
              </a:spcBef>
              <a:buClrTx/>
              <a:tabLst>
                <a:tab pos="635000" algn="l"/>
              </a:tabLst>
            </a:pPr>
            <a:r>
              <a:rPr lang="hu-HU" altLang="hu-HU" sz="2000" b="1" kern="0" dirty="0" smtClean="0">
                <a:solidFill>
                  <a:srgbClr val="000000"/>
                </a:solidFill>
                <a:latin typeface="Arial"/>
              </a:rPr>
              <a:t>		</a:t>
            </a:r>
            <a:r>
              <a:rPr lang="hu-HU" altLang="hu-HU" sz="2000" kern="0" dirty="0" smtClean="0">
                <a:solidFill>
                  <a:srgbClr val="000000"/>
                </a:solidFill>
                <a:latin typeface="Arial"/>
              </a:rPr>
              <a:t>Az </a:t>
            </a:r>
            <a:r>
              <a:rPr lang="hu-HU" altLang="hu-HU" sz="2000" kern="0" dirty="0">
                <a:solidFill>
                  <a:srgbClr val="000000"/>
                </a:solidFill>
                <a:latin typeface="Arial"/>
              </a:rPr>
              <a:t>érintett </a:t>
            </a:r>
            <a:r>
              <a:rPr lang="hu-HU" altLang="hu-HU" sz="2000" kern="0" dirty="0" smtClean="0">
                <a:solidFill>
                  <a:srgbClr val="000000"/>
                </a:solidFill>
                <a:latin typeface="Arial"/>
              </a:rPr>
              <a:t>hűségidőszakra (!) </a:t>
            </a:r>
            <a:r>
              <a:rPr lang="hu-HU" altLang="hu-HU" sz="2000" u="sng" kern="0" dirty="0" smtClean="0">
                <a:solidFill>
                  <a:srgbClr val="000000"/>
                </a:solidFill>
                <a:latin typeface="Arial"/>
              </a:rPr>
              <a:t>elvész </a:t>
            </a:r>
            <a:r>
              <a:rPr lang="hu-HU" altLang="hu-HU" sz="2000" kern="0" dirty="0" smtClean="0">
                <a:solidFill>
                  <a:srgbClr val="000000"/>
                </a:solidFill>
                <a:latin typeface="Arial"/>
              </a:rPr>
              <a:t>a</a:t>
            </a:r>
            <a:r>
              <a:rPr lang="hu-HU" altLang="hu-HU" sz="2000" u="sng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hu-HU" altLang="hu-HU" sz="2000" kern="0" dirty="0" smtClean="0">
                <a:solidFill>
                  <a:srgbClr val="000000"/>
                </a:solidFill>
                <a:latin typeface="Arial"/>
              </a:rPr>
              <a:t>Perspektíva Hűségjóváírásra vonatkozó jogosultság</a:t>
            </a:r>
            <a:r>
              <a:rPr lang="hu-HU" altLang="hu-HU" sz="2000" b="1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hu-HU" altLang="hu-HU" sz="2000" b="1" kern="0" dirty="0" smtClean="0">
                <a:solidFill>
                  <a:srgbClr val="000000"/>
                </a:solidFill>
                <a:latin typeface="Arial"/>
              </a:rPr>
            </a:br>
            <a:endParaRPr lang="hu-HU" altLang="hu-HU" sz="2000" b="1" kern="0" dirty="0">
              <a:solidFill>
                <a:srgbClr val="000000"/>
              </a:solidFill>
              <a:latin typeface="Arial"/>
            </a:endParaRPr>
          </a:p>
          <a:p>
            <a:pPr marL="896938" lvl="1" indent="-449263" algn="l" defTabSz="1103313">
              <a:lnSpc>
                <a:spcPct val="100000"/>
              </a:lnSpc>
              <a:spcBef>
                <a:spcPct val="20000"/>
              </a:spcBef>
              <a:buClrTx/>
              <a:tabLst>
                <a:tab pos="635000" algn="l"/>
              </a:tabLst>
            </a:pPr>
            <a:endParaRPr lang="hu-HU" altLang="ja-JP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3506" y="5762870"/>
            <a:ext cx="8642350" cy="504803"/>
          </a:xfrm>
        </p:spPr>
        <p:txBody>
          <a:bodyPr/>
          <a:lstStyle/>
          <a:p>
            <a:pPr marL="447675" lvl="1" algn="l" defTabSz="1103313">
              <a:lnSpc>
                <a:spcPct val="100000"/>
              </a:lnSpc>
              <a:spcBef>
                <a:spcPct val="20000"/>
              </a:spcBef>
              <a:buClrTx/>
              <a:tabLst>
                <a:tab pos="635000" algn="l"/>
              </a:tabLst>
            </a:pPr>
            <a:r>
              <a:rPr lang="hu-HU" altLang="ja-JP" sz="2000" kern="0" dirty="0" smtClean="0">
                <a:solidFill>
                  <a:srgbClr val="000000"/>
                </a:solidFill>
                <a:latin typeface="Arial"/>
              </a:rPr>
              <a:t>A hűségjóváírás nem alapja az adójóváírásnak</a:t>
            </a:r>
            <a:endParaRPr lang="hu-HU" altLang="ja-JP" sz="2000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3506" y="1440370"/>
            <a:ext cx="5139890" cy="1186447"/>
          </a:xfrm>
        </p:spPr>
        <p:txBody>
          <a:bodyPr/>
          <a:lstStyle/>
          <a:p>
            <a:pPr marL="896938" lvl="1" indent="-449263" algn="l" defTabSz="1103313">
              <a:lnSpc>
                <a:spcPct val="100000"/>
              </a:lnSpc>
              <a:spcBef>
                <a:spcPct val="20000"/>
              </a:spcBef>
              <a:buClrTx/>
              <a:tabLst>
                <a:tab pos="635000" algn="l"/>
              </a:tabLst>
            </a:pPr>
            <a:endParaRPr lang="hu-HU" altLang="ja-JP" kern="0" dirty="0">
              <a:solidFill>
                <a:srgbClr val="000000"/>
              </a:solidFill>
              <a:latin typeface="Arial"/>
            </a:endParaRPr>
          </a:p>
          <a:p>
            <a:pPr marL="896938" lvl="1" indent="-449263" algn="l" defTabSz="1103313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tabLst>
                <a:tab pos="635000" algn="l"/>
              </a:tabLst>
            </a:pPr>
            <a:r>
              <a:rPr lang="hu-HU" altLang="hu-HU" sz="2000" kern="0" dirty="0">
                <a:solidFill>
                  <a:schemeClr val="bg1"/>
                </a:solidFill>
                <a:latin typeface="Arial"/>
              </a:rPr>
              <a:t>Rendszeres díj csökkentése</a:t>
            </a:r>
          </a:p>
          <a:p>
            <a:pPr marL="896938" lvl="1" indent="-449263" algn="l" defTabSz="1103313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tabLst>
                <a:tab pos="635000" algn="l"/>
              </a:tabLst>
            </a:pPr>
            <a:r>
              <a:rPr lang="hu-HU" altLang="ja-JP" sz="2000" kern="0" dirty="0">
                <a:solidFill>
                  <a:schemeClr val="bg1"/>
                </a:solidFill>
                <a:latin typeface="Arial"/>
              </a:rPr>
              <a:t>Díjfizetés </a:t>
            </a:r>
            <a:r>
              <a:rPr lang="hu-HU" altLang="ja-JP" sz="2000" kern="0" dirty="0" smtClean="0">
                <a:solidFill>
                  <a:schemeClr val="bg1"/>
                </a:solidFill>
                <a:latin typeface="Arial"/>
              </a:rPr>
              <a:t>szüneteltetése</a:t>
            </a:r>
          </a:p>
          <a:p>
            <a:pPr marL="896938" lvl="1" indent="-449263" algn="l" defTabSz="1103313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tabLst>
                <a:tab pos="635000" algn="l"/>
              </a:tabLst>
            </a:pPr>
            <a:endParaRPr lang="hu-HU" altLang="ja-JP" sz="2000" kern="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9165" y="1390496"/>
            <a:ext cx="2870692" cy="1369321"/>
          </a:xfrm>
        </p:spPr>
        <p:txBody>
          <a:bodyPr/>
          <a:lstStyle/>
          <a:p>
            <a:pPr marL="896938" lvl="1" indent="-449263" algn="l" defTabSz="1103313">
              <a:lnSpc>
                <a:spcPct val="100000"/>
              </a:lnSpc>
              <a:spcBef>
                <a:spcPct val="20000"/>
              </a:spcBef>
              <a:buClrTx/>
              <a:tabLst>
                <a:tab pos="635000" algn="l"/>
              </a:tabLst>
            </a:pPr>
            <a:r>
              <a:rPr lang="hu-HU" altLang="hu-HU" sz="2000" kern="0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hu-HU" altLang="hu-HU" sz="2000" b="1" kern="0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hu-HU" altLang="hu-HU" sz="2000" kern="0" dirty="0" smtClean="0">
                <a:solidFill>
                  <a:srgbClr val="000000"/>
                </a:solidFill>
                <a:latin typeface="Arial"/>
              </a:rPr>
              <a:t>A hűségjóváírás </a:t>
            </a:r>
            <a:r>
              <a:rPr lang="hu-HU" altLang="hu-HU" sz="2000" u="sng" kern="0" dirty="0">
                <a:solidFill>
                  <a:srgbClr val="000000"/>
                </a:solidFill>
                <a:latin typeface="Arial"/>
              </a:rPr>
              <a:t>mértékét csökkentő </a:t>
            </a:r>
            <a:r>
              <a:rPr lang="hu-HU" altLang="hu-HU" sz="2000" kern="0" dirty="0" smtClean="0">
                <a:solidFill>
                  <a:srgbClr val="000000"/>
                </a:solidFill>
                <a:latin typeface="Arial"/>
              </a:rPr>
              <a:t>módosítások</a:t>
            </a:r>
            <a:endParaRPr lang="hu-HU" altLang="hu-HU" sz="2000" kern="0" dirty="0">
              <a:solidFill>
                <a:srgbClr val="000000"/>
              </a:solidFill>
              <a:latin typeface="Arial"/>
            </a:endParaRPr>
          </a:p>
          <a:p>
            <a:pPr marL="896938" lvl="1" indent="-449263" algn="l" defTabSz="1103313">
              <a:lnSpc>
                <a:spcPct val="100000"/>
              </a:lnSpc>
              <a:spcBef>
                <a:spcPct val="20000"/>
              </a:spcBef>
              <a:buClrTx/>
              <a:tabLst>
                <a:tab pos="635000" algn="l"/>
              </a:tabLst>
            </a:pPr>
            <a:endParaRPr lang="hu-HU" altLang="ja-JP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13" name="Kép 12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112125" y="0"/>
            <a:ext cx="1031873" cy="1432302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3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egnaposto data 3"/>
          <p:cNvSpPr txBox="1">
            <a:spLocks/>
          </p:cNvSpPr>
          <p:nvPr/>
        </p:nvSpPr>
        <p:spPr bwMode="auto">
          <a:xfrm>
            <a:off x="349250" y="6469063"/>
            <a:ext cx="2132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lnSpc>
                <a:spcPts val="1200"/>
              </a:lnSpc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 eaLnBrk="0" hangingPunct="0">
              <a:lnSpc>
                <a:spcPts val="1200"/>
              </a:lnSpc>
              <a:buClr>
                <a:schemeClr val="tx2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 eaLnBrk="0" hangingPunct="0">
              <a:lnSpc>
                <a:spcPts val="1200"/>
              </a:lnSpc>
              <a:buFont typeface="Lucida Grande"/>
              <a:buChar char="-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 eaLnBrk="0" hangingPunct="0">
              <a:lnSpc>
                <a:spcPts val="1200"/>
              </a:lnSpc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 eaLnBrk="0" hangingPunct="0">
              <a:lnSpc>
                <a:spcPts val="1200"/>
              </a:lnSpc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ts val="13"/>
              </a:spcBef>
            </a:pPr>
            <a:endParaRPr lang="hu-HU" altLang="hu-HU" sz="1200" dirty="0">
              <a:solidFill>
                <a:srgbClr val="BD202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450536" y="1912716"/>
            <a:ext cx="8578986" cy="869098"/>
          </a:xfrm>
        </p:spPr>
        <p:txBody>
          <a:bodyPr/>
          <a:lstStyle/>
          <a:p>
            <a:r>
              <a:rPr lang="hu-HU" dirty="0" smtClean="0"/>
              <a:t>Aranyszárny Perspektíva </a:t>
            </a:r>
            <a:endParaRPr lang="it-IT" dirty="0"/>
          </a:p>
        </p:txBody>
      </p:sp>
      <p:sp>
        <p:nvSpPr>
          <p:cNvPr id="10" name="Sottotitolo 2"/>
          <p:cNvSpPr>
            <a:spLocks noGrp="1"/>
          </p:cNvSpPr>
          <p:nvPr>
            <p:ph type="subTitle" idx="1"/>
          </p:nvPr>
        </p:nvSpPr>
        <p:spPr>
          <a:xfrm>
            <a:off x="450536" y="2945652"/>
            <a:ext cx="8386686" cy="712269"/>
          </a:xfrm>
        </p:spPr>
        <p:txBody>
          <a:bodyPr/>
          <a:lstStyle/>
          <a:p>
            <a:r>
              <a:rPr lang="hu-HU" sz="3000" dirty="0" smtClean="0"/>
              <a:t>A piacon egyedülálló költségstruktúra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64" y="3645226"/>
            <a:ext cx="27432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4025" y="278166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Költségek: havi költség</a:t>
            </a:r>
            <a:r>
              <a:rPr lang="hu-HU" sz="2400" kern="0" dirty="0">
                <a:solidFill>
                  <a:srgbClr val="006600"/>
                </a:solidFill>
                <a:latin typeface="Arial"/>
                <a:ea typeface="+mj-ea"/>
              </a:rPr>
              <a:t> </a:t>
            </a:r>
            <a:r>
              <a:rPr lang="hu-HU" sz="2800" kern="0" dirty="0">
                <a:solidFill>
                  <a:srgbClr val="9B0012"/>
                </a:solidFill>
                <a:latin typeface="Arial"/>
                <a:ea typeface="+mj-ea"/>
              </a:rPr>
              <a:t>– 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Egyszerűsítsünk!</a:t>
            </a:r>
            <a:endParaRPr lang="hu-HU" sz="28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6" name="Szöveg helye 2"/>
          <p:cNvSpPr>
            <a:spLocks noGrp="1"/>
          </p:cNvSpPr>
          <p:nvPr>
            <p:ph type="body" sz="quarter" idx="4294967295"/>
          </p:nvPr>
        </p:nvSpPr>
        <p:spPr>
          <a:xfrm>
            <a:off x="347300" y="1019180"/>
            <a:ext cx="3978677" cy="43783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sz="2000" b="1" dirty="0" smtClean="0"/>
              <a:t>Általában</a:t>
            </a:r>
          </a:p>
          <a:p>
            <a:pPr>
              <a:lnSpc>
                <a:spcPct val="100000"/>
              </a:lnSpc>
            </a:pPr>
            <a:endParaRPr lang="hu-HU" sz="1800" dirty="0"/>
          </a:p>
          <a:p>
            <a:pPr algn="ctr">
              <a:lnSpc>
                <a:spcPct val="100000"/>
              </a:lnSpc>
            </a:pPr>
            <a:r>
              <a:rPr lang="hu-HU" sz="1800" dirty="0" smtClean="0"/>
              <a:t>Kétféle befektetési egység:</a:t>
            </a:r>
          </a:p>
          <a:p>
            <a:pPr>
              <a:lnSpc>
                <a:spcPct val="100000"/>
              </a:lnSpc>
            </a:pPr>
            <a:endParaRPr lang="hu-HU" sz="1800" dirty="0" smtClean="0"/>
          </a:p>
          <a:p>
            <a:pPr algn="ctr">
              <a:lnSpc>
                <a:spcPct val="100000"/>
              </a:lnSpc>
            </a:pPr>
            <a:endParaRPr lang="hu-HU" sz="1800" dirty="0"/>
          </a:p>
          <a:p>
            <a:pPr algn="ctr">
              <a:lnSpc>
                <a:spcPct val="100000"/>
              </a:lnSpc>
            </a:pPr>
            <a:r>
              <a:rPr lang="hu-HU" sz="1800" dirty="0" smtClean="0"/>
              <a:t>kezdeti 		felhalmozási</a:t>
            </a:r>
          </a:p>
          <a:p>
            <a:pPr>
              <a:lnSpc>
                <a:spcPct val="100000"/>
              </a:lnSpc>
            </a:pPr>
            <a:endParaRPr lang="hu-HU" sz="1800" dirty="0"/>
          </a:p>
          <a:p>
            <a:pPr>
              <a:lnSpc>
                <a:spcPct val="100000"/>
              </a:lnSpc>
            </a:pPr>
            <a:r>
              <a:rPr lang="hu-HU" sz="1800" dirty="0" smtClean="0"/>
              <a:t>Többféle költség:</a:t>
            </a:r>
          </a:p>
          <a:p>
            <a:pPr marL="171450" indent="-171450">
              <a:lnSpc>
                <a:spcPct val="100000"/>
              </a:lnSpc>
              <a:buFontTx/>
              <a:buChar char="-"/>
            </a:pPr>
            <a:r>
              <a:rPr lang="hu-HU" sz="1800" dirty="0"/>
              <a:t>Kezdeti </a:t>
            </a:r>
            <a:r>
              <a:rPr lang="hu-HU" sz="1800" dirty="0" smtClean="0"/>
              <a:t>költség (%-ban)</a:t>
            </a:r>
            <a:endParaRPr lang="hu-HU" sz="1800" dirty="0"/>
          </a:p>
          <a:p>
            <a:pPr marL="171450" indent="-171450">
              <a:lnSpc>
                <a:spcPct val="100000"/>
              </a:lnSpc>
              <a:buFontTx/>
              <a:buChar char="-"/>
            </a:pPr>
            <a:r>
              <a:rPr lang="hu-HU" sz="1800" dirty="0"/>
              <a:t>Havi kezelési </a:t>
            </a:r>
            <a:r>
              <a:rPr lang="hu-HU" sz="1800" dirty="0" smtClean="0"/>
              <a:t>díj (forint összegben megadva)</a:t>
            </a:r>
            <a:endParaRPr lang="hu-HU" sz="1800" dirty="0"/>
          </a:p>
          <a:p>
            <a:pPr marL="171450" indent="-171450">
              <a:lnSpc>
                <a:spcPct val="100000"/>
              </a:lnSpc>
              <a:buFontTx/>
              <a:buChar char="-"/>
            </a:pPr>
            <a:r>
              <a:rPr lang="hu-HU" sz="1800" dirty="0"/>
              <a:t>Vételi-eladási árfolyam </a:t>
            </a:r>
            <a:r>
              <a:rPr lang="hu-HU" sz="1800" dirty="0" smtClean="0"/>
              <a:t>különbség (%-ban)</a:t>
            </a:r>
            <a:endParaRPr lang="hu-HU" sz="1800" dirty="0"/>
          </a:p>
          <a:p>
            <a:pPr>
              <a:lnSpc>
                <a:spcPct val="100000"/>
              </a:lnSpc>
            </a:pPr>
            <a:endParaRPr lang="hu-HU" sz="1800" dirty="0" smtClean="0"/>
          </a:p>
          <a:p>
            <a:pPr>
              <a:lnSpc>
                <a:spcPct val="100000"/>
              </a:lnSpc>
            </a:pPr>
            <a:r>
              <a:rPr lang="hu-HU" sz="1800" dirty="0" smtClean="0"/>
              <a:t>Többféle levonási mód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hu-HU" sz="1800" dirty="0" smtClean="0"/>
              <a:t>Van, amit a kezdeti egységből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hu-HU" sz="1800" dirty="0" smtClean="0"/>
              <a:t>Van, amit a felhalmozásiból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hu-HU" sz="1800" dirty="0" smtClean="0"/>
              <a:t>Van, amit évente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hu-HU" sz="1800" dirty="0" smtClean="0"/>
              <a:t>Van, amit havonta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hu-HU" sz="1800" dirty="0" smtClean="0"/>
              <a:t>Van, amit a befizetésből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hu-HU" sz="1800" dirty="0" smtClean="0"/>
              <a:t>Van el nem számolt terhelés</a:t>
            </a:r>
          </a:p>
        </p:txBody>
      </p:sp>
      <p:sp>
        <p:nvSpPr>
          <p:cNvPr id="7" name="Tartalom helye 6"/>
          <p:cNvSpPr txBox="1">
            <a:spLocks/>
          </p:cNvSpPr>
          <p:nvPr/>
        </p:nvSpPr>
        <p:spPr bwMode="auto">
          <a:xfrm>
            <a:off x="4872250" y="1067994"/>
            <a:ext cx="4271749" cy="525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1pPr>
            <a:lvl2pPr marL="358775" indent="-179388" algn="l" defTabSz="457200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2pPr>
            <a:lvl3pPr marL="539750" indent="-179388" algn="l" defTabSz="457200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3pPr>
            <a:lvl4pPr marL="733425" indent="-179388" algn="l" defTabSz="457200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4pPr>
            <a:lvl5pPr marL="909638" indent="-179388" algn="l" defTabSz="457200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 kern="120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2000" b="1" dirty="0" smtClean="0">
                <a:solidFill>
                  <a:srgbClr val="C00000"/>
                </a:solidFill>
              </a:rPr>
              <a:t>Perspektíva</a:t>
            </a:r>
          </a:p>
          <a:p>
            <a:pPr algn="ctr">
              <a:lnSpc>
                <a:spcPct val="100000"/>
              </a:lnSpc>
            </a:pPr>
            <a:endParaRPr lang="hu-HU" sz="1600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hu-HU" dirty="0" smtClean="0">
              <a:solidFill>
                <a:prstClr val="black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hu-HU" sz="2100" b="1" dirty="0" smtClean="0">
                <a:solidFill>
                  <a:srgbClr val="C00000"/>
                </a:solidFill>
              </a:rPr>
              <a:t>EGYFÉLE BEFEKTETÉSI EGYSÉG:</a:t>
            </a:r>
          </a:p>
          <a:p>
            <a:pPr algn="ctr">
              <a:lnSpc>
                <a:spcPct val="100000"/>
              </a:lnSpc>
            </a:pPr>
            <a:r>
              <a:rPr lang="hu-HU" sz="2400" b="1" dirty="0" smtClean="0">
                <a:solidFill>
                  <a:srgbClr val="C00000"/>
                </a:solidFill>
              </a:rPr>
              <a:t>	felhalmozási</a:t>
            </a:r>
          </a:p>
          <a:p>
            <a:pPr algn="ctr">
              <a:lnSpc>
                <a:spcPct val="100000"/>
              </a:lnSpc>
            </a:pPr>
            <a:endParaRPr lang="hu-HU" sz="2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hu-HU" sz="2100" b="1" dirty="0">
                <a:solidFill>
                  <a:srgbClr val="C00000"/>
                </a:solidFill>
              </a:rPr>
              <a:t>e</a:t>
            </a:r>
            <a:r>
              <a:rPr lang="hu-HU" sz="2100" b="1" dirty="0" smtClean="0">
                <a:solidFill>
                  <a:srgbClr val="C00000"/>
                </a:solidFill>
              </a:rPr>
              <a:t>zek helyett:</a:t>
            </a:r>
          </a:p>
          <a:p>
            <a:pPr algn="ctr">
              <a:lnSpc>
                <a:spcPct val="100000"/>
              </a:lnSpc>
            </a:pPr>
            <a:r>
              <a:rPr lang="hu-HU" sz="2100" b="1" dirty="0" smtClean="0">
                <a:solidFill>
                  <a:srgbClr val="C00000"/>
                </a:solidFill>
              </a:rPr>
              <a:t>EGYETLEN FAJTA KÖLTSÉG</a:t>
            </a:r>
          </a:p>
          <a:p>
            <a:pPr algn="ctr">
              <a:lnSpc>
                <a:spcPct val="100000"/>
              </a:lnSpc>
            </a:pPr>
            <a:endParaRPr lang="hu-HU" sz="2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hu-HU" sz="2000" b="1" dirty="0" smtClean="0">
                <a:solidFill>
                  <a:srgbClr val="C00000"/>
                </a:solidFill>
              </a:rPr>
              <a:t>Havi költség</a:t>
            </a:r>
          </a:p>
          <a:p>
            <a:pPr algn="ctr">
              <a:lnSpc>
                <a:spcPct val="100000"/>
              </a:lnSpc>
            </a:pPr>
            <a:endParaRPr lang="hu-HU" sz="12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endParaRPr lang="hu-HU" sz="2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hu-HU" sz="2100" b="1" dirty="0" smtClean="0">
                <a:solidFill>
                  <a:srgbClr val="C00000"/>
                </a:solidFill>
              </a:rPr>
              <a:t>EGYFÉLE LEVONÁSI MÓD</a:t>
            </a:r>
            <a:endParaRPr lang="hu-HU" sz="23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endParaRPr lang="hu-HU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hu-HU" sz="2000" b="1" dirty="0" smtClean="0">
                <a:solidFill>
                  <a:srgbClr val="C00000"/>
                </a:solidFill>
              </a:rPr>
              <a:t>Nincs el nem számolt terhelés</a:t>
            </a:r>
            <a:endParaRPr lang="hu-HU" sz="2000" b="1" dirty="0">
              <a:solidFill>
                <a:srgbClr val="C00000"/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3548418" y="3261814"/>
            <a:ext cx="13238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3554876" y="5009822"/>
            <a:ext cx="13238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2743655" y="2115401"/>
            <a:ext cx="273866" cy="3548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1555845" y="2115400"/>
            <a:ext cx="316642" cy="3548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Kép 12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2224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>
                <a:solidFill>
                  <a:srgbClr val="9B0012"/>
                </a:solidFill>
                <a:latin typeface="Arial"/>
                <a:ea typeface="+mj-ea"/>
              </a:rPr>
              <a:t>H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avi költség: számításának módja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042" y="1148311"/>
            <a:ext cx="8642350" cy="5119485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600"/>
              </a:spcBef>
              <a:defRPr/>
            </a:pPr>
            <a:r>
              <a:rPr lang="hu-HU" sz="2200" kern="0" dirty="0" smtClean="0">
                <a:solidFill>
                  <a:srgbClr val="0070C0"/>
                </a:solidFill>
                <a:latin typeface="+mj-lt"/>
                <a:cs typeface="+mn-cs"/>
              </a:rPr>
              <a:t>Kötéskori </a:t>
            </a:r>
            <a:r>
              <a:rPr lang="hu-HU" sz="2200" kern="0" dirty="0">
                <a:solidFill>
                  <a:srgbClr val="0070C0"/>
                </a:solidFill>
                <a:latin typeface="+mj-lt"/>
                <a:cs typeface="+mn-cs"/>
              </a:rPr>
              <a:t>éves díj  </a:t>
            </a:r>
            <a:r>
              <a:rPr lang="hu-HU" sz="2200" kern="0" dirty="0">
                <a:solidFill>
                  <a:srgbClr val="000000"/>
                </a:solidFill>
                <a:latin typeface="+mj-lt"/>
                <a:cs typeface="+mn-cs"/>
              </a:rPr>
              <a:t>x  </a:t>
            </a:r>
            <a:r>
              <a:rPr lang="hu-HU" sz="2200" kern="0" dirty="0">
                <a:solidFill>
                  <a:srgbClr val="CC0000"/>
                </a:solidFill>
                <a:latin typeface="+mj-lt"/>
                <a:cs typeface="+mn-cs"/>
              </a:rPr>
              <a:t>aktuális biztosítási év száma</a:t>
            </a:r>
            <a:r>
              <a:rPr lang="hu-HU" sz="2200" kern="0" dirty="0">
                <a:solidFill>
                  <a:srgbClr val="000000"/>
                </a:solidFill>
                <a:latin typeface="+mj-lt"/>
                <a:cs typeface="+mn-cs"/>
              </a:rPr>
              <a:t>  x  </a:t>
            </a:r>
            <a:r>
              <a:rPr lang="hu-HU" sz="2200" kern="0" dirty="0">
                <a:solidFill>
                  <a:srgbClr val="00B050"/>
                </a:solidFill>
                <a:latin typeface="+mj-lt"/>
                <a:cs typeface="+mn-cs"/>
              </a:rPr>
              <a:t>költségszorzó</a:t>
            </a:r>
          </a:p>
          <a:p>
            <a:pPr lvl="0" algn="ctr" defTabSz="914400">
              <a:lnSpc>
                <a:spcPct val="100000"/>
              </a:lnSpc>
              <a:spcBef>
                <a:spcPts val="600"/>
              </a:spcBef>
              <a:defRPr/>
            </a:pPr>
            <a:r>
              <a:rPr lang="hu-HU" sz="2200" kern="0" dirty="0">
                <a:solidFill>
                  <a:srgbClr val="CC0000"/>
                </a:solidFill>
                <a:latin typeface="+mj-lt"/>
                <a:cs typeface="+mn-cs"/>
              </a:rPr>
              <a:t> </a:t>
            </a:r>
            <a:r>
              <a:rPr lang="hu-HU" sz="2200" kern="0" dirty="0" smtClean="0">
                <a:solidFill>
                  <a:srgbClr val="CC0000"/>
                </a:solidFill>
                <a:latin typeface="+mj-lt"/>
                <a:cs typeface="+mn-cs"/>
              </a:rPr>
              <a:t>  (11</a:t>
            </a:r>
            <a:r>
              <a:rPr lang="hu-HU" sz="2200" kern="0" dirty="0">
                <a:solidFill>
                  <a:srgbClr val="CC0000"/>
                </a:solidFill>
                <a:latin typeface="+mj-lt"/>
                <a:cs typeface="+mn-cs"/>
              </a:rPr>
              <a:t>. évtől 10-zel </a:t>
            </a:r>
            <a:r>
              <a:rPr lang="hu-HU" sz="2200" kern="0" dirty="0" smtClean="0">
                <a:solidFill>
                  <a:srgbClr val="CC0000"/>
                </a:solidFill>
                <a:latin typeface="+mj-lt"/>
                <a:cs typeface="+mn-cs"/>
              </a:rPr>
              <a:t>szorzunk)</a:t>
            </a:r>
            <a:endParaRPr lang="hu-HU" sz="2200" kern="0" dirty="0">
              <a:solidFill>
                <a:srgbClr val="00B050"/>
              </a:solidFill>
              <a:latin typeface="+mj-lt"/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ts val="600"/>
              </a:spcBef>
              <a:defRPr/>
            </a:pP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  </a:t>
            </a:r>
            <a:endParaRPr lang="hu-HU" sz="2000" kern="0" dirty="0" smtClean="0">
              <a:solidFill>
                <a:srgbClr val="000000"/>
              </a:solidFill>
              <a:latin typeface="+mj-lt"/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ts val="600"/>
              </a:spcBef>
              <a:defRPr/>
            </a:pPr>
            <a:r>
              <a:rPr lang="hu-HU" sz="2000" kern="0" dirty="0" smtClean="0">
                <a:solidFill>
                  <a:srgbClr val="000000"/>
                </a:solidFill>
                <a:latin typeface="+mj-lt"/>
                <a:cs typeface="+mn-cs"/>
              </a:rPr>
              <a:t>A 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költséget havonta vonjuk a befektetés aktuális értékéből.</a:t>
            </a:r>
          </a:p>
          <a:p>
            <a:pPr lvl="0" defTabSz="914400">
              <a:lnSpc>
                <a:spcPct val="100000"/>
              </a:lnSpc>
              <a:spcBef>
                <a:spcPts val="600"/>
              </a:spcBef>
              <a:defRPr/>
            </a:pPr>
            <a:endParaRPr lang="hu-HU" sz="2000" kern="0" dirty="0">
              <a:solidFill>
                <a:srgbClr val="000000"/>
              </a:solidFill>
              <a:latin typeface="+mj-lt"/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ts val="600"/>
              </a:spcBef>
              <a:defRPr/>
            </a:pPr>
            <a:r>
              <a:rPr lang="hu-HU" sz="2400" u="sng" kern="0" dirty="0">
                <a:solidFill>
                  <a:srgbClr val="000000"/>
                </a:solidFill>
                <a:latin typeface="+mj-lt"/>
                <a:cs typeface="+mn-cs"/>
              </a:rPr>
              <a:t>PÉLDA</a:t>
            </a:r>
            <a:r>
              <a:rPr lang="hu-HU" sz="2400" kern="0" dirty="0">
                <a:solidFill>
                  <a:srgbClr val="000000"/>
                </a:solidFill>
                <a:latin typeface="+mj-lt"/>
                <a:cs typeface="+mn-cs"/>
              </a:rPr>
              <a:t>:</a:t>
            </a:r>
            <a:r>
              <a:rPr lang="hu-HU" sz="1800" kern="0" dirty="0">
                <a:solidFill>
                  <a:srgbClr val="000000"/>
                </a:solidFill>
                <a:latin typeface="+mj-lt"/>
                <a:cs typeface="+mn-cs"/>
              </a:rPr>
              <a:t>			    </a:t>
            </a:r>
            <a:r>
              <a:rPr lang="hu-HU" sz="2000" b="1" kern="0" dirty="0">
                <a:solidFill>
                  <a:srgbClr val="000000"/>
                </a:solidFill>
                <a:latin typeface="+mj-lt"/>
                <a:cs typeface="+mn-cs"/>
              </a:rPr>
              <a:t>Költséglevonás</a:t>
            </a:r>
          </a:p>
          <a:p>
            <a:pPr lvl="0" defTabSz="914400">
              <a:lnSpc>
                <a:spcPct val="100000"/>
              </a:lnSpc>
              <a:spcBef>
                <a:spcPts val="300"/>
              </a:spcBef>
              <a:defRPr/>
            </a:pPr>
            <a:r>
              <a:rPr lang="hu-HU" sz="2000" kern="0" dirty="0" smtClean="0">
                <a:solidFill>
                  <a:schemeClr val="tx1"/>
                </a:solidFill>
                <a:latin typeface="+mj-lt"/>
                <a:cs typeface="+mn-cs"/>
              </a:rPr>
              <a:t>Kötéskori </a:t>
            </a:r>
            <a:r>
              <a:rPr lang="hu-HU" sz="2000" kern="0" dirty="0">
                <a:solidFill>
                  <a:schemeClr val="tx1"/>
                </a:solidFill>
                <a:latin typeface="+mj-lt"/>
                <a:cs typeface="+mn-cs"/>
              </a:rPr>
              <a:t>éves díj: </a:t>
            </a:r>
            <a:r>
              <a:rPr lang="hu-HU" sz="2000" kern="0" dirty="0" smtClean="0">
                <a:solidFill>
                  <a:schemeClr val="tx1"/>
                </a:solidFill>
                <a:latin typeface="+mj-lt"/>
                <a:cs typeface="+mn-cs"/>
              </a:rPr>
              <a:t>240.000 </a:t>
            </a:r>
            <a:r>
              <a:rPr lang="hu-HU" sz="2000" kern="0" dirty="0">
                <a:solidFill>
                  <a:schemeClr val="tx1"/>
                </a:solidFill>
                <a:latin typeface="+mj-lt"/>
                <a:cs typeface="+mn-cs"/>
              </a:rPr>
              <a:t>Ft   </a:t>
            </a:r>
            <a:r>
              <a:rPr lang="hu-HU" sz="2000" kern="0" dirty="0" smtClean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hu-HU" sz="2000" kern="0" dirty="0" smtClean="0">
                <a:solidFill>
                  <a:srgbClr val="000000"/>
                </a:solidFill>
                <a:latin typeface="+mj-lt"/>
                <a:cs typeface="+mn-cs"/>
              </a:rPr>
              <a:t>   1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. </a:t>
            </a:r>
            <a:r>
              <a:rPr lang="hu-HU" sz="2000" kern="0" dirty="0" smtClean="0">
                <a:solidFill>
                  <a:srgbClr val="000000"/>
                </a:solidFill>
                <a:latin typeface="+mj-lt"/>
                <a:cs typeface="+mn-cs"/>
              </a:rPr>
              <a:t>hó: </a:t>
            </a:r>
            <a:r>
              <a:rPr lang="hu-HU" sz="2000" kern="0" dirty="0" smtClean="0">
                <a:solidFill>
                  <a:srgbClr val="0070C0"/>
                </a:solidFill>
                <a:latin typeface="+mj-lt"/>
                <a:cs typeface="+mn-cs"/>
              </a:rPr>
              <a:t>240.000 </a:t>
            </a:r>
            <a:r>
              <a:rPr lang="hu-HU" sz="2000" kern="0" dirty="0">
                <a:solidFill>
                  <a:srgbClr val="0070C0"/>
                </a:solidFill>
                <a:latin typeface="+mj-lt"/>
                <a:cs typeface="+mn-cs"/>
              </a:rPr>
              <a:t>Ft 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* </a:t>
            </a:r>
            <a:r>
              <a:rPr lang="hu-HU" sz="2000" kern="0" dirty="0">
                <a:solidFill>
                  <a:srgbClr val="C00000"/>
                </a:solidFill>
                <a:latin typeface="+mj-lt"/>
                <a:cs typeface="+mn-cs"/>
              </a:rPr>
              <a:t>1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 * </a:t>
            </a:r>
            <a:r>
              <a:rPr lang="hu-HU" sz="2000" kern="0" dirty="0">
                <a:solidFill>
                  <a:srgbClr val="00B050"/>
                </a:solidFill>
                <a:latin typeface="+mj-lt"/>
                <a:cs typeface="+mn-cs"/>
              </a:rPr>
              <a:t>0,005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 =	 </a:t>
            </a:r>
            <a:r>
              <a:rPr lang="hu-HU" sz="2000" kern="0" dirty="0" smtClean="0">
                <a:solidFill>
                  <a:srgbClr val="000000"/>
                </a:solidFill>
                <a:latin typeface="+mj-lt"/>
                <a:cs typeface="+mn-cs"/>
              </a:rPr>
              <a:t>1.200 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Ft</a:t>
            </a:r>
          </a:p>
          <a:p>
            <a:pPr lvl="0" defTabSz="914400">
              <a:lnSpc>
                <a:spcPct val="100000"/>
              </a:lnSpc>
              <a:spcBef>
                <a:spcPts val="300"/>
              </a:spcBef>
              <a:defRPr/>
            </a:pPr>
            <a:r>
              <a:rPr lang="hu-HU" sz="2000" kern="0" dirty="0" smtClean="0">
                <a:solidFill>
                  <a:srgbClr val="000000"/>
                </a:solidFill>
                <a:latin typeface="+mj-lt"/>
                <a:cs typeface="+mn-cs"/>
              </a:rPr>
              <a:t>Teljes biztosítási 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é</a:t>
            </a:r>
            <a:r>
              <a:rPr lang="hu-HU" sz="2000" kern="0" dirty="0" smtClean="0">
                <a:solidFill>
                  <a:srgbClr val="000000"/>
                </a:solidFill>
                <a:latin typeface="+mj-lt"/>
                <a:cs typeface="+mn-cs"/>
              </a:rPr>
              <a:t>vek száma: 25   2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. </a:t>
            </a:r>
            <a:r>
              <a:rPr lang="hu-HU" sz="2000" kern="0" dirty="0" smtClean="0">
                <a:solidFill>
                  <a:srgbClr val="000000"/>
                </a:solidFill>
                <a:latin typeface="+mj-lt"/>
                <a:cs typeface="+mn-cs"/>
              </a:rPr>
              <a:t>hó: </a:t>
            </a:r>
            <a:r>
              <a:rPr lang="hu-HU" sz="2000" kern="0" dirty="0" smtClean="0">
                <a:solidFill>
                  <a:srgbClr val="0070C0"/>
                </a:solidFill>
                <a:latin typeface="+mj-lt"/>
                <a:cs typeface="+mn-cs"/>
              </a:rPr>
              <a:t>240.000 </a:t>
            </a:r>
            <a:r>
              <a:rPr lang="hu-HU" sz="2000" kern="0" dirty="0">
                <a:solidFill>
                  <a:srgbClr val="0070C0"/>
                </a:solidFill>
                <a:latin typeface="+mj-lt"/>
                <a:cs typeface="+mn-cs"/>
              </a:rPr>
              <a:t>Ft 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* </a:t>
            </a:r>
            <a:r>
              <a:rPr lang="hu-HU" sz="2000" kern="0" dirty="0">
                <a:solidFill>
                  <a:srgbClr val="C00000"/>
                </a:solidFill>
                <a:latin typeface="+mj-lt"/>
                <a:cs typeface="+mn-cs"/>
              </a:rPr>
              <a:t>1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 * </a:t>
            </a:r>
            <a:r>
              <a:rPr lang="hu-HU" sz="2000" kern="0" dirty="0">
                <a:solidFill>
                  <a:srgbClr val="00B050"/>
                </a:solidFill>
                <a:latin typeface="+mj-lt"/>
                <a:cs typeface="+mn-cs"/>
              </a:rPr>
              <a:t>0,005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hu-HU" sz="2000" kern="0" dirty="0" smtClean="0">
                <a:solidFill>
                  <a:srgbClr val="000000"/>
                </a:solidFill>
                <a:latin typeface="+mj-lt"/>
                <a:cs typeface="+mn-cs"/>
              </a:rPr>
              <a:t>= 1.200 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Ft</a:t>
            </a:r>
          </a:p>
          <a:p>
            <a:pPr lvl="0" defTabSz="914400">
              <a:lnSpc>
                <a:spcPct val="100000"/>
              </a:lnSpc>
              <a:spcBef>
                <a:spcPts val="300"/>
              </a:spcBef>
              <a:defRPr/>
            </a:pP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				   </a:t>
            </a:r>
            <a:r>
              <a:rPr lang="hu-HU" sz="2000" kern="0" dirty="0" smtClean="0">
                <a:solidFill>
                  <a:srgbClr val="000000"/>
                </a:solidFill>
                <a:latin typeface="+mj-lt"/>
                <a:cs typeface="+mn-cs"/>
              </a:rPr>
              <a:t> 3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. </a:t>
            </a:r>
            <a:r>
              <a:rPr lang="hu-HU" sz="2000" kern="0" dirty="0" smtClean="0">
                <a:solidFill>
                  <a:srgbClr val="000000"/>
                </a:solidFill>
                <a:latin typeface="+mj-lt"/>
                <a:cs typeface="+mn-cs"/>
              </a:rPr>
              <a:t>hó: </a:t>
            </a:r>
            <a:r>
              <a:rPr lang="hu-HU" sz="2000" kern="0" dirty="0" smtClean="0">
                <a:solidFill>
                  <a:srgbClr val="0070C0"/>
                </a:solidFill>
                <a:latin typeface="+mj-lt"/>
                <a:cs typeface="+mn-cs"/>
              </a:rPr>
              <a:t>240.000 </a:t>
            </a:r>
            <a:r>
              <a:rPr lang="hu-HU" sz="2000" kern="0" dirty="0">
                <a:solidFill>
                  <a:srgbClr val="0070C0"/>
                </a:solidFill>
                <a:latin typeface="+mj-lt"/>
                <a:cs typeface="+mn-cs"/>
              </a:rPr>
              <a:t>Ft 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* </a:t>
            </a:r>
            <a:r>
              <a:rPr lang="hu-HU" sz="2000" kern="0" dirty="0">
                <a:solidFill>
                  <a:srgbClr val="C00000"/>
                </a:solidFill>
                <a:latin typeface="+mj-lt"/>
                <a:cs typeface="+mn-cs"/>
              </a:rPr>
              <a:t>1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 * </a:t>
            </a:r>
            <a:r>
              <a:rPr lang="hu-HU" sz="2000" kern="0" dirty="0">
                <a:solidFill>
                  <a:srgbClr val="00B050"/>
                </a:solidFill>
                <a:latin typeface="+mj-lt"/>
                <a:cs typeface="+mn-cs"/>
              </a:rPr>
              <a:t>0,005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hu-HU" sz="2000" kern="0" dirty="0" smtClean="0">
                <a:solidFill>
                  <a:srgbClr val="000000"/>
                </a:solidFill>
                <a:latin typeface="+mj-lt"/>
                <a:cs typeface="+mn-cs"/>
              </a:rPr>
              <a:t>= 1.200 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Ft</a:t>
            </a:r>
          </a:p>
          <a:p>
            <a:pPr lvl="0" defTabSz="914400">
              <a:lnSpc>
                <a:spcPct val="100000"/>
              </a:lnSpc>
              <a:spcBef>
                <a:spcPts val="300"/>
              </a:spcBef>
              <a:defRPr/>
            </a:pP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							…	</a:t>
            </a:r>
          </a:p>
          <a:p>
            <a:pPr lvl="0" defTabSz="914400">
              <a:lnSpc>
                <a:spcPct val="100000"/>
              </a:lnSpc>
              <a:spcBef>
                <a:spcPts val="300"/>
              </a:spcBef>
              <a:defRPr/>
            </a:pP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				   </a:t>
            </a:r>
            <a:r>
              <a:rPr lang="hu-HU" sz="2000" kern="0" dirty="0" smtClean="0">
                <a:solidFill>
                  <a:srgbClr val="000000"/>
                </a:solidFill>
                <a:latin typeface="+mj-lt"/>
                <a:cs typeface="+mn-cs"/>
              </a:rPr>
              <a:t>13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. </a:t>
            </a:r>
            <a:r>
              <a:rPr lang="hu-HU" sz="2000" kern="0" dirty="0" smtClean="0">
                <a:solidFill>
                  <a:srgbClr val="000000"/>
                </a:solidFill>
                <a:latin typeface="+mj-lt"/>
                <a:cs typeface="+mn-cs"/>
              </a:rPr>
              <a:t>hó: </a:t>
            </a:r>
            <a:r>
              <a:rPr lang="hu-HU" sz="2000" kern="0" dirty="0" smtClean="0">
                <a:solidFill>
                  <a:srgbClr val="0070C0"/>
                </a:solidFill>
                <a:latin typeface="+mj-lt"/>
                <a:cs typeface="+mn-cs"/>
              </a:rPr>
              <a:t>240.000 </a:t>
            </a:r>
            <a:r>
              <a:rPr lang="hu-HU" sz="2000" kern="0" dirty="0">
                <a:solidFill>
                  <a:srgbClr val="0070C0"/>
                </a:solidFill>
                <a:latin typeface="+mj-lt"/>
                <a:cs typeface="+mn-cs"/>
              </a:rPr>
              <a:t>Ft 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* </a:t>
            </a:r>
            <a:r>
              <a:rPr lang="hu-HU" sz="2000" kern="0" dirty="0">
                <a:solidFill>
                  <a:srgbClr val="C00000"/>
                </a:solidFill>
                <a:latin typeface="+mj-lt"/>
                <a:cs typeface="+mn-cs"/>
              </a:rPr>
              <a:t>2 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* </a:t>
            </a:r>
            <a:r>
              <a:rPr lang="hu-HU" sz="2000" kern="0" dirty="0">
                <a:solidFill>
                  <a:srgbClr val="00B050"/>
                </a:solidFill>
                <a:latin typeface="+mj-lt"/>
                <a:cs typeface="+mn-cs"/>
              </a:rPr>
              <a:t>0,005</a:t>
            </a: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 = </a:t>
            </a:r>
            <a:r>
              <a:rPr lang="hu-HU" sz="2000" kern="0" dirty="0" smtClean="0">
                <a:solidFill>
                  <a:srgbClr val="000000"/>
                </a:solidFill>
                <a:latin typeface="+mj-lt"/>
                <a:cs typeface="+mn-cs"/>
              </a:rPr>
              <a:t>2.400 Ft</a:t>
            </a:r>
          </a:p>
          <a:p>
            <a:pPr lvl="0" defTabSz="914400">
              <a:lnSpc>
                <a:spcPct val="100000"/>
              </a:lnSpc>
              <a:spcBef>
                <a:spcPts val="300"/>
              </a:spcBef>
              <a:defRPr/>
            </a:pPr>
            <a:r>
              <a:rPr lang="hu-HU" sz="2000" kern="0" dirty="0">
                <a:solidFill>
                  <a:srgbClr val="000000"/>
                </a:solidFill>
                <a:latin typeface="+mj-lt"/>
                <a:cs typeface="+mn-cs"/>
              </a:rPr>
              <a:t>	</a:t>
            </a:r>
            <a:r>
              <a:rPr lang="hu-HU" sz="2000" kern="0" dirty="0" smtClean="0">
                <a:solidFill>
                  <a:srgbClr val="000000"/>
                </a:solidFill>
                <a:latin typeface="+mj-lt"/>
                <a:cs typeface="+mn-cs"/>
              </a:rPr>
              <a:t>						…</a:t>
            </a:r>
            <a:endParaRPr lang="hu-HU" sz="2000" kern="0" dirty="0">
              <a:solidFill>
                <a:srgbClr val="000000"/>
              </a:solidFill>
              <a:latin typeface="+mj-lt"/>
              <a:cs typeface="+mn-cs"/>
            </a:endParaRPr>
          </a:p>
          <a:p>
            <a:pPr marL="0" indent="0"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   25. hó: </a:t>
            </a:r>
            <a:r>
              <a:rPr lang="hu-HU" altLang="hu-H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240.000 Ft 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hu-HU" altLang="hu-H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hu-HU" altLang="hu-H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0,005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3.600 Ft</a:t>
            </a:r>
          </a:p>
          <a:p>
            <a:pPr marL="0" indent="0">
              <a:spcBef>
                <a:spcPct val="0"/>
              </a:spcBef>
            </a:pPr>
            <a:r>
              <a:rPr lang="hu-HU" alt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...</a:t>
            </a:r>
          </a:p>
          <a:p>
            <a:pPr>
              <a:spcBef>
                <a:spcPct val="0"/>
              </a:spcBef>
            </a:pPr>
            <a:r>
              <a:rPr lang="hu-HU" alt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121. hó: </a:t>
            </a:r>
            <a:r>
              <a:rPr lang="hu-HU" altLang="hu-H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240.000 Ft </a:t>
            </a:r>
            <a:r>
              <a:rPr lang="hu-HU" alt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hu-HU" altLang="hu-H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hu-HU" altLang="hu-H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0,0016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3.840 Ft</a:t>
            </a: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276897" y="0"/>
            <a:ext cx="867101" cy="1203589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1056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437225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 havi költség mértéke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03" y="1080661"/>
            <a:ext cx="7483174" cy="540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Egyenes összekötő 21"/>
          <p:cNvCxnSpPr/>
          <p:nvPr/>
        </p:nvCxnSpPr>
        <p:spPr>
          <a:xfrm flipV="1">
            <a:off x="486723" y="2743199"/>
            <a:ext cx="7929781" cy="17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flipV="1">
            <a:off x="518352" y="3792755"/>
            <a:ext cx="7898152" cy="17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1397479" y="3979660"/>
            <a:ext cx="6987396" cy="2524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nyíllal 3"/>
          <p:cNvCxnSpPr/>
          <p:nvPr/>
        </p:nvCxnSpPr>
        <p:spPr>
          <a:xfrm>
            <a:off x="8286607" y="2760451"/>
            <a:ext cx="0" cy="10234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6820" y="795082"/>
            <a:ext cx="5262727" cy="25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1600" kern="0" dirty="0" smtClean="0">
                <a:solidFill>
                  <a:prstClr val="black"/>
                </a:solidFill>
                <a:latin typeface="Arial"/>
                <a:ea typeface="+mj-ea"/>
              </a:rPr>
              <a:t>A szerződés fennállása alatt hogyan változik évről évre?</a:t>
            </a: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8112125" y="2139901"/>
            <a:ext cx="852293" cy="23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1600" kern="0" dirty="0" smtClean="0">
                <a:solidFill>
                  <a:prstClr val="black"/>
                </a:solidFill>
                <a:latin typeface="Arial"/>
                <a:ea typeface="+mj-ea"/>
              </a:rPr>
              <a:t>nő</a:t>
            </a: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280291" y="3190963"/>
            <a:ext cx="852293" cy="23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1400" kern="0" dirty="0" smtClean="0">
                <a:solidFill>
                  <a:prstClr val="black"/>
                </a:solidFill>
                <a:latin typeface="Arial"/>
                <a:ea typeface="+mj-ea"/>
              </a:rPr>
              <a:t>csökken</a:t>
            </a:r>
            <a:endParaRPr lang="hu-HU" sz="1400" kern="0" dirty="0">
              <a:solidFill>
                <a:prstClr val="black"/>
              </a:solidFill>
              <a:latin typeface="Arial"/>
              <a:ea typeface="+mj-ea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8195302" y="4714963"/>
            <a:ext cx="852293" cy="23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1400" kern="0" dirty="0" smtClean="0">
                <a:solidFill>
                  <a:prstClr val="black"/>
                </a:solidFill>
                <a:latin typeface="Arial"/>
                <a:ea typeface="+mj-ea"/>
              </a:rPr>
              <a:t>állandó</a:t>
            </a:r>
            <a:endParaRPr lang="hu-HU" sz="1400" kern="0" dirty="0">
              <a:solidFill>
                <a:prstClr val="black"/>
              </a:solidFill>
              <a:latin typeface="Arial"/>
              <a:ea typeface="+mj-ea"/>
            </a:endParaRPr>
          </a:p>
        </p:txBody>
      </p:sp>
      <p:pic>
        <p:nvPicPr>
          <p:cNvPr id="13" name="Kép 12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112125" y="0"/>
            <a:ext cx="1031873" cy="1432303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7754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473615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 havi költség és az aktuális érték aránya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5" y="1158078"/>
            <a:ext cx="8291243" cy="542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061151"/>
              </p:ext>
            </p:extLst>
          </p:nvPr>
        </p:nvGraphicFramePr>
        <p:xfrm>
          <a:off x="5785546" y="3957453"/>
          <a:ext cx="21621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Munkalap" r:id="rId6" imgW="2162226" imgH="962043" progId="Excel.Sheet.12">
                  <p:embed/>
                </p:oleObj>
              </mc:Choice>
              <mc:Fallback>
                <p:oleObj name="Munkalap" r:id="rId6" imgW="2162226" imgH="9620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5546" y="3957453"/>
                        <a:ext cx="216217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189931" y="0"/>
            <a:ext cx="954067" cy="1324303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5095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473615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algn="ctr" defTabSz="913984" eaLnBrk="0" hangingPunct="0">
              <a:defRPr/>
            </a:pPr>
            <a:r>
              <a:rPr lang="hu-HU" sz="2000" kern="0" dirty="0" smtClean="0">
                <a:solidFill>
                  <a:srgbClr val="9B0012"/>
                </a:solidFill>
                <a:latin typeface="Arial"/>
                <a:ea typeface="+mj-ea"/>
              </a:rPr>
              <a:t>A </a:t>
            </a:r>
            <a:r>
              <a:rPr lang="hu-HU" sz="2000" b="1" kern="0" dirty="0" smtClean="0">
                <a:solidFill>
                  <a:srgbClr val="9B0012"/>
                </a:solidFill>
                <a:latin typeface="Arial"/>
                <a:ea typeface="+mj-ea"/>
              </a:rPr>
              <a:t>rendszeres díj</a:t>
            </a:r>
            <a:r>
              <a:rPr lang="hu-HU" sz="2000" kern="0" dirty="0" smtClean="0">
                <a:solidFill>
                  <a:srgbClr val="9B0012"/>
                </a:solidFill>
                <a:latin typeface="Arial"/>
                <a:ea typeface="+mj-ea"/>
              </a:rPr>
              <a:t>ból származó felhalmozási befektetési egységek </a:t>
            </a:r>
            <a:r>
              <a:rPr lang="hu-HU" sz="2000" b="1" kern="0" dirty="0" smtClean="0">
                <a:solidFill>
                  <a:srgbClr val="9B0012"/>
                </a:solidFill>
                <a:latin typeface="Arial"/>
                <a:ea typeface="+mj-ea"/>
              </a:rPr>
              <a:t>visszavásárlási értéke</a:t>
            </a:r>
            <a:r>
              <a:rPr lang="hu-HU" sz="2000" kern="0" dirty="0" smtClean="0">
                <a:solidFill>
                  <a:srgbClr val="9B0012"/>
                </a:solidFill>
                <a:latin typeface="Arial"/>
                <a:ea typeface="+mj-ea"/>
              </a:rPr>
              <a:t> =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16" y="1127117"/>
            <a:ext cx="6617148" cy="552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artalom helye 7"/>
          <p:cNvSpPr txBox="1">
            <a:spLocks/>
          </p:cNvSpPr>
          <p:nvPr/>
        </p:nvSpPr>
        <p:spPr>
          <a:xfrm>
            <a:off x="124696" y="1034689"/>
            <a:ext cx="9033164" cy="5308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457200" rtl="0" eaLnBrk="1" latinLnBrk="0" hangingPunct="1">
              <a:lnSpc>
                <a:spcPts val="12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44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08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1900" dirty="0">
                <a:solidFill>
                  <a:prstClr val="black"/>
                </a:solidFill>
              </a:rPr>
              <a:t>e</a:t>
            </a:r>
            <a:r>
              <a:rPr lang="hu-HU" sz="1900" dirty="0" smtClean="0">
                <a:solidFill>
                  <a:prstClr val="black"/>
                </a:solidFill>
              </a:rPr>
              <a:t>zen egységek aktuális értéke – (</a:t>
            </a:r>
            <a:r>
              <a:rPr lang="hu-HU" sz="1900" dirty="0" smtClean="0">
                <a:solidFill>
                  <a:srgbClr val="DE0000"/>
                </a:solidFill>
              </a:rPr>
              <a:t>kötéskori éves díj * eltelt évnél megjelölt szorzó</a:t>
            </a:r>
            <a:r>
              <a:rPr lang="hu-HU" sz="1900" dirty="0" smtClean="0">
                <a:solidFill>
                  <a:prstClr val="black"/>
                </a:solidFill>
              </a:rPr>
              <a:t>)</a:t>
            </a:r>
            <a:endParaRPr lang="hu-HU" sz="1900" dirty="0">
              <a:solidFill>
                <a:prstClr val="black"/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6317670" y="1953491"/>
            <a:ext cx="332510" cy="429490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1496291" y="5084618"/>
            <a:ext cx="6310109" cy="22167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6303814" y="5043053"/>
            <a:ext cx="346365" cy="318655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10" name="Kép 9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324193" y="0"/>
            <a:ext cx="819805" cy="1137939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9710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41506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400" kern="0" dirty="0" smtClean="0">
                <a:solidFill>
                  <a:srgbClr val="9B0012"/>
                </a:solidFill>
                <a:latin typeface="Arial"/>
                <a:ea typeface="+mj-ea"/>
              </a:rPr>
              <a:t>Számítási példa a rendszeres díjból származó egységek visszavásárlási értékének számítására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042" y="1662000"/>
            <a:ext cx="8642350" cy="5252489"/>
          </a:xfrm>
        </p:spPr>
        <p:txBody>
          <a:bodyPr/>
          <a:lstStyle/>
          <a:p>
            <a:pPr lvl="0"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BD2027"/>
              </a:buClr>
            </a:pPr>
            <a:r>
              <a:rPr lang="hu-HU" sz="1800" dirty="0" smtClean="0">
                <a:solidFill>
                  <a:prstClr val="black"/>
                </a:solidFill>
                <a:cs typeface="+mn-cs"/>
              </a:rPr>
              <a:t>Ügyfelünk </a:t>
            </a:r>
            <a:r>
              <a:rPr lang="hu-HU" sz="1800" dirty="0">
                <a:solidFill>
                  <a:prstClr val="black"/>
                </a:solidFill>
                <a:cs typeface="+mn-cs"/>
              </a:rPr>
              <a:t>az </a:t>
            </a:r>
            <a:r>
              <a:rPr lang="hu-HU" sz="1800" b="1" dirty="0">
                <a:solidFill>
                  <a:prstClr val="black"/>
                </a:solidFill>
                <a:cs typeface="+mn-cs"/>
              </a:rPr>
              <a:t>Aranyszárny Perspektíva </a:t>
            </a:r>
            <a:r>
              <a:rPr lang="hu-HU" sz="1800" b="1" dirty="0" smtClean="0">
                <a:solidFill>
                  <a:prstClr val="black"/>
                </a:solidFill>
                <a:cs typeface="+mn-cs"/>
              </a:rPr>
              <a:t>nyugdíjbiztosítását</a:t>
            </a:r>
            <a:br>
              <a:rPr lang="hu-HU" sz="1800" b="1" dirty="0" smtClean="0">
                <a:solidFill>
                  <a:prstClr val="black"/>
                </a:solidFill>
                <a:cs typeface="+mn-cs"/>
              </a:rPr>
            </a:br>
            <a:r>
              <a:rPr lang="hu-HU" sz="1800" dirty="0" smtClean="0">
                <a:solidFill>
                  <a:srgbClr val="FF0000"/>
                </a:solidFill>
                <a:cs typeface="+mn-cs"/>
              </a:rPr>
              <a:t>18 (teljes biztosítási) évre </a:t>
            </a:r>
            <a:r>
              <a:rPr lang="hu-HU" sz="1800" dirty="0">
                <a:solidFill>
                  <a:prstClr val="black"/>
                </a:solidFill>
                <a:cs typeface="+mn-cs"/>
              </a:rPr>
              <a:t>kötötte </a:t>
            </a:r>
            <a:r>
              <a:rPr lang="hu-HU" sz="1800" dirty="0" smtClean="0">
                <a:solidFill>
                  <a:prstClr val="black"/>
                </a:solidFill>
                <a:cs typeface="+mn-cs"/>
              </a:rPr>
              <a:t>meg, </a:t>
            </a:r>
            <a:r>
              <a:rPr lang="hu-HU" sz="1800" u="sng" dirty="0">
                <a:solidFill>
                  <a:prstClr val="black"/>
                </a:solidFill>
                <a:cs typeface="+mn-cs"/>
              </a:rPr>
              <a:t>240 000 Ft-os kötéskori éves díjjal</a:t>
            </a:r>
            <a:r>
              <a:rPr lang="hu-HU" sz="1800" dirty="0">
                <a:solidFill>
                  <a:prstClr val="black"/>
                </a:solidFill>
                <a:cs typeface="+mn-cs"/>
              </a:rPr>
              <a:t>. </a:t>
            </a:r>
            <a:endParaRPr lang="hu-HU" sz="1800" dirty="0" smtClean="0">
              <a:solidFill>
                <a:prstClr val="black"/>
              </a:solidFill>
              <a:cs typeface="+mn-cs"/>
            </a:endParaRPr>
          </a:p>
          <a:p>
            <a:pPr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BD2027"/>
              </a:buClr>
            </a:pPr>
            <a:r>
              <a:rPr lang="hu-HU" sz="1800" dirty="0">
                <a:solidFill>
                  <a:prstClr val="black"/>
                </a:solidFill>
              </a:rPr>
              <a:t>Azonban a </a:t>
            </a:r>
            <a:r>
              <a:rPr lang="hu-HU" sz="1800" dirty="0">
                <a:solidFill>
                  <a:srgbClr val="FF0000"/>
                </a:solidFill>
              </a:rPr>
              <a:t>16. évben </a:t>
            </a:r>
            <a:r>
              <a:rPr lang="hu-HU" sz="1800" dirty="0">
                <a:solidFill>
                  <a:prstClr val="black"/>
                </a:solidFill>
              </a:rPr>
              <a:t>a szerződést visszavásárolja.</a:t>
            </a:r>
          </a:p>
          <a:p>
            <a:pPr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BD2027"/>
              </a:buClr>
            </a:pPr>
            <a:r>
              <a:rPr lang="hu-HU" sz="1800" dirty="0" smtClean="0">
                <a:solidFill>
                  <a:prstClr val="black"/>
                </a:solidFill>
                <a:cs typeface="+mn-cs"/>
              </a:rPr>
              <a:t>Tegyük fel, hogy ekkor kizárólag rendszeres díjból származó egységei vannak, melyek </a:t>
            </a:r>
            <a:r>
              <a:rPr lang="hu-HU" sz="1800" u="sng" dirty="0" smtClean="0">
                <a:solidFill>
                  <a:prstClr val="black"/>
                </a:solidFill>
                <a:cs typeface="+mn-cs"/>
              </a:rPr>
              <a:t>aktuális értéke 6.800.000 Ft</a:t>
            </a:r>
            <a:r>
              <a:rPr lang="hu-HU" sz="1800" dirty="0" smtClean="0">
                <a:solidFill>
                  <a:srgbClr val="00B050"/>
                </a:solidFill>
              </a:rPr>
              <a:t>*</a:t>
            </a:r>
            <a:r>
              <a:rPr lang="hu-HU" sz="1800" dirty="0" smtClean="0">
                <a:solidFill>
                  <a:prstClr val="black"/>
                </a:solidFill>
                <a:cs typeface="+mn-cs"/>
              </a:rPr>
              <a:t>.</a:t>
            </a:r>
            <a:endParaRPr lang="hu-HU" sz="1800" dirty="0">
              <a:solidFill>
                <a:prstClr val="black"/>
              </a:solidFill>
              <a:cs typeface="+mn-cs"/>
            </a:endParaRPr>
          </a:p>
          <a:p>
            <a:pPr lvl="0"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BD2027"/>
              </a:buClr>
            </a:pPr>
            <a:r>
              <a:rPr lang="hu-HU" sz="1800" dirty="0" smtClean="0">
                <a:solidFill>
                  <a:prstClr val="black"/>
                </a:solidFill>
                <a:cs typeface="+mn-cs"/>
              </a:rPr>
              <a:t>Mennyi </a:t>
            </a:r>
            <a:r>
              <a:rPr lang="hu-HU" sz="1800" dirty="0">
                <a:solidFill>
                  <a:prstClr val="black"/>
                </a:solidFill>
                <a:cs typeface="+mn-cs"/>
              </a:rPr>
              <a:t>lesz </a:t>
            </a:r>
            <a:r>
              <a:rPr lang="hu-HU" sz="1800" dirty="0" smtClean="0">
                <a:solidFill>
                  <a:prstClr val="black"/>
                </a:solidFill>
                <a:cs typeface="+mn-cs"/>
              </a:rPr>
              <a:t>ezek a </a:t>
            </a:r>
            <a:r>
              <a:rPr lang="hu-HU" sz="1800" dirty="0">
                <a:solidFill>
                  <a:prstClr val="black"/>
                </a:solidFill>
                <a:cs typeface="+mn-cs"/>
              </a:rPr>
              <a:t>visszavásárlási érték?</a:t>
            </a:r>
          </a:p>
          <a:p>
            <a:pPr lvl="0"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BD2027"/>
              </a:buClr>
            </a:pPr>
            <a:endParaRPr lang="hu-HU" sz="1000" dirty="0">
              <a:solidFill>
                <a:prstClr val="black"/>
              </a:solidFill>
              <a:cs typeface="+mn-cs"/>
            </a:endParaRPr>
          </a:p>
          <a:p>
            <a:pPr lvl="0"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BD2027"/>
              </a:buClr>
            </a:pPr>
            <a:r>
              <a:rPr lang="hu-HU" sz="1800" b="1" dirty="0" smtClean="0">
                <a:solidFill>
                  <a:prstClr val="black"/>
                </a:solidFill>
                <a:cs typeface="+mn-cs"/>
              </a:rPr>
              <a:t>A képlet: </a:t>
            </a:r>
            <a:endParaRPr lang="hu-HU" sz="1800" b="1" dirty="0">
              <a:solidFill>
                <a:prstClr val="black"/>
              </a:solidFill>
              <a:cs typeface="+mn-cs"/>
            </a:endParaRPr>
          </a:p>
          <a:p>
            <a:pPr lvl="0"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BD2027"/>
              </a:buClr>
            </a:pPr>
            <a:r>
              <a:rPr lang="hu-HU" sz="1600" dirty="0">
                <a:solidFill>
                  <a:prstClr val="black"/>
                </a:solidFill>
              </a:rPr>
              <a:t>Visszavásárlási érték = </a:t>
            </a:r>
            <a:r>
              <a:rPr lang="hu-HU" sz="1600" dirty="0" smtClean="0">
                <a:solidFill>
                  <a:prstClr val="black"/>
                </a:solidFill>
                <a:cs typeface="+mn-cs"/>
              </a:rPr>
              <a:t>aktuális </a:t>
            </a:r>
            <a:r>
              <a:rPr lang="hu-HU" sz="1600" dirty="0">
                <a:solidFill>
                  <a:prstClr val="black"/>
                </a:solidFill>
                <a:cs typeface="+mn-cs"/>
              </a:rPr>
              <a:t>érték – (kötéskori éves díj x </a:t>
            </a:r>
            <a:r>
              <a:rPr lang="hu-HU" sz="1600" dirty="0">
                <a:solidFill>
                  <a:srgbClr val="FF0000"/>
                </a:solidFill>
                <a:cs typeface="+mn-cs"/>
              </a:rPr>
              <a:t>eltelt évnél megjelölt szorzó</a:t>
            </a:r>
            <a:r>
              <a:rPr lang="hu-HU" sz="1600" dirty="0">
                <a:solidFill>
                  <a:prstClr val="black"/>
                </a:solidFill>
                <a:cs typeface="+mn-cs"/>
              </a:rPr>
              <a:t>)</a:t>
            </a:r>
          </a:p>
          <a:p>
            <a:pPr lvl="0"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BD2027"/>
              </a:buClr>
              <a:buFont typeface="Wingdings" charset="2"/>
              <a:buChar char="v"/>
            </a:pPr>
            <a:endParaRPr lang="hu-HU" sz="1000" dirty="0" smtClean="0">
              <a:solidFill>
                <a:prstClr val="black"/>
              </a:solidFill>
              <a:cs typeface="+mn-cs"/>
            </a:endParaRPr>
          </a:p>
          <a:p>
            <a:pPr lvl="0"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BD2027"/>
              </a:buClr>
            </a:pPr>
            <a:r>
              <a:rPr lang="hu-HU" sz="1800" b="1" dirty="0" smtClean="0">
                <a:solidFill>
                  <a:prstClr val="black"/>
                </a:solidFill>
                <a:cs typeface="+mn-cs"/>
              </a:rPr>
              <a:t>Nézzük </a:t>
            </a:r>
            <a:r>
              <a:rPr lang="hu-HU" sz="1800" b="1" dirty="0">
                <a:solidFill>
                  <a:prstClr val="black"/>
                </a:solidFill>
                <a:cs typeface="+mn-cs"/>
              </a:rPr>
              <a:t>ezt számokban!</a:t>
            </a:r>
          </a:p>
          <a:p>
            <a:pPr lvl="0"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BD2027"/>
              </a:buClr>
            </a:pPr>
            <a:r>
              <a:rPr lang="hu-HU" sz="2000" dirty="0" smtClean="0">
                <a:solidFill>
                  <a:prstClr val="black"/>
                </a:solidFill>
                <a:cs typeface="+mn-cs"/>
              </a:rPr>
              <a:t>Visszavásárlási </a:t>
            </a:r>
            <a:r>
              <a:rPr lang="hu-HU" sz="2000" dirty="0">
                <a:solidFill>
                  <a:prstClr val="black"/>
                </a:solidFill>
                <a:cs typeface="+mn-cs"/>
              </a:rPr>
              <a:t>érték = 6</a:t>
            </a:r>
            <a:r>
              <a:rPr lang="hu-HU" sz="2000" dirty="0" smtClean="0">
                <a:solidFill>
                  <a:prstClr val="black"/>
                </a:solidFill>
                <a:cs typeface="+mn-cs"/>
              </a:rPr>
              <a:t>.800.000 Ft – </a:t>
            </a:r>
            <a:r>
              <a:rPr lang="hu-HU" sz="2000" dirty="0">
                <a:solidFill>
                  <a:prstClr val="black"/>
                </a:solidFill>
                <a:cs typeface="+mn-cs"/>
              </a:rPr>
              <a:t>(240 </a:t>
            </a:r>
            <a:r>
              <a:rPr lang="hu-HU" sz="2000" dirty="0" smtClean="0">
                <a:solidFill>
                  <a:prstClr val="black"/>
                </a:solidFill>
                <a:cs typeface="+mn-cs"/>
              </a:rPr>
              <a:t>000 Ft </a:t>
            </a:r>
            <a:r>
              <a:rPr lang="hu-HU" sz="2000" dirty="0">
                <a:solidFill>
                  <a:prstClr val="black"/>
                </a:solidFill>
                <a:cs typeface="+mn-cs"/>
              </a:rPr>
              <a:t>x </a:t>
            </a:r>
            <a:r>
              <a:rPr lang="hu-HU" sz="2000" dirty="0">
                <a:solidFill>
                  <a:srgbClr val="FF0000"/>
                </a:solidFill>
                <a:cs typeface="+mn-cs"/>
              </a:rPr>
              <a:t>0,35</a:t>
            </a:r>
            <a:r>
              <a:rPr lang="hu-HU" sz="2000" dirty="0">
                <a:solidFill>
                  <a:prstClr val="black"/>
                </a:solidFill>
                <a:cs typeface="+mn-cs"/>
              </a:rPr>
              <a:t>) = 6</a:t>
            </a:r>
            <a:r>
              <a:rPr lang="hu-HU" sz="2000" dirty="0" smtClean="0">
                <a:solidFill>
                  <a:prstClr val="black"/>
                </a:solidFill>
                <a:cs typeface="+mn-cs"/>
              </a:rPr>
              <a:t>.716.000 </a:t>
            </a:r>
            <a:r>
              <a:rPr lang="hu-HU" sz="2000" dirty="0">
                <a:solidFill>
                  <a:prstClr val="black"/>
                </a:solidFill>
                <a:cs typeface="+mn-cs"/>
              </a:rPr>
              <a:t>Ft</a:t>
            </a:r>
          </a:p>
          <a:p>
            <a:pPr lvl="0"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BD2027"/>
              </a:buClr>
            </a:pPr>
            <a:endParaRPr lang="hu-HU" sz="1800" i="1" dirty="0">
              <a:solidFill>
                <a:srgbClr val="00B050"/>
              </a:solidFill>
              <a:cs typeface="+mn-cs"/>
            </a:endParaRPr>
          </a:p>
          <a:p>
            <a:pPr lvl="0"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BD2027"/>
              </a:buClr>
            </a:pPr>
            <a:r>
              <a:rPr lang="hu-HU" sz="1800" i="1" dirty="0" smtClean="0">
                <a:solidFill>
                  <a:srgbClr val="00B050"/>
                </a:solidFill>
                <a:cs typeface="+mn-cs"/>
              </a:rPr>
              <a:t>*</a:t>
            </a:r>
            <a:r>
              <a:rPr lang="hu-HU" sz="1800" i="1" dirty="0">
                <a:solidFill>
                  <a:srgbClr val="00B050"/>
                </a:solidFill>
                <a:cs typeface="+mn-cs"/>
              </a:rPr>
              <a:t>Az aktuális értékben nincs adójóváírás</a:t>
            </a:r>
            <a:r>
              <a:rPr lang="hu-HU" sz="1800" i="1" dirty="0" smtClean="0">
                <a:solidFill>
                  <a:srgbClr val="00B050"/>
                </a:solidFill>
                <a:cs typeface="+mn-cs"/>
              </a:rPr>
              <a:t>.</a:t>
            </a:r>
            <a:endParaRPr lang="hu-HU" sz="1800" i="1" dirty="0">
              <a:solidFill>
                <a:srgbClr val="00B050"/>
              </a:solidFill>
              <a:cs typeface="+mn-cs"/>
            </a:endParaRPr>
          </a:p>
        </p:txBody>
      </p:sp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6525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82056" y="170657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73075" y="170657"/>
            <a:ext cx="84661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Legfontosabb fogaskerekeink</a:t>
            </a:r>
            <a:endParaRPr lang="hu-HU" sz="28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3358795" y="311360"/>
            <a:ext cx="5540436" cy="5872576"/>
            <a:chOff x="2467257" y="162687"/>
            <a:chExt cx="5540436" cy="5872576"/>
          </a:xfrm>
        </p:grpSpPr>
        <p:sp>
          <p:nvSpPr>
            <p:cNvPr id="4" name="Szabadkézi sokszög 3"/>
            <p:cNvSpPr/>
            <p:nvPr/>
          </p:nvSpPr>
          <p:spPr>
            <a:xfrm>
              <a:off x="4440496" y="2796722"/>
              <a:ext cx="3024171" cy="2895400"/>
            </a:xfrm>
            <a:custGeom>
              <a:avLst/>
              <a:gdLst>
                <a:gd name="connsiteX0" fmla="*/ 2055167 w 2895400"/>
                <a:gd name="connsiteY0" fmla="*/ 461638 h 2895400"/>
                <a:gd name="connsiteX1" fmla="*/ 2280383 w 2895400"/>
                <a:gd name="connsiteY1" fmla="*/ 272649 h 2895400"/>
                <a:gd name="connsiteX2" fmla="*/ 2460305 w 2895400"/>
                <a:gd name="connsiteY2" fmla="*/ 423621 h 2895400"/>
                <a:gd name="connsiteX3" fmla="*/ 2313296 w 2895400"/>
                <a:gd name="connsiteY3" fmla="*/ 678234 h 2895400"/>
                <a:gd name="connsiteX4" fmla="*/ 2546876 w 2895400"/>
                <a:gd name="connsiteY4" fmla="*/ 1082806 h 2895400"/>
                <a:gd name="connsiteX5" fmla="*/ 2840881 w 2895400"/>
                <a:gd name="connsiteY5" fmla="*/ 1082798 h 2895400"/>
                <a:gd name="connsiteX6" fmla="*/ 2881666 w 2895400"/>
                <a:gd name="connsiteY6" fmla="*/ 1314100 h 2895400"/>
                <a:gd name="connsiteX7" fmla="*/ 2605388 w 2895400"/>
                <a:gd name="connsiteY7" fmla="*/ 1414649 h 2895400"/>
                <a:gd name="connsiteX8" fmla="*/ 2524267 w 2895400"/>
                <a:gd name="connsiteY8" fmla="*/ 1874711 h 2895400"/>
                <a:gd name="connsiteX9" fmla="*/ 2749493 w 2895400"/>
                <a:gd name="connsiteY9" fmla="*/ 2063688 h 2895400"/>
                <a:gd name="connsiteX10" fmla="*/ 2632058 w 2895400"/>
                <a:gd name="connsiteY10" fmla="*/ 2267092 h 2895400"/>
                <a:gd name="connsiteX11" fmla="*/ 2355786 w 2895400"/>
                <a:gd name="connsiteY11" fmla="*/ 2166529 h 2895400"/>
                <a:gd name="connsiteX12" fmla="*/ 1997921 w 2895400"/>
                <a:gd name="connsiteY12" fmla="*/ 2466813 h 2895400"/>
                <a:gd name="connsiteX13" fmla="*/ 2048982 w 2895400"/>
                <a:gd name="connsiteY13" fmla="*/ 2756350 h 2895400"/>
                <a:gd name="connsiteX14" fmla="*/ 1828275 w 2895400"/>
                <a:gd name="connsiteY14" fmla="*/ 2836681 h 2895400"/>
                <a:gd name="connsiteX15" fmla="*/ 1681280 w 2895400"/>
                <a:gd name="connsiteY15" fmla="*/ 2582061 h 2895400"/>
                <a:gd name="connsiteX16" fmla="*/ 1214121 w 2895400"/>
                <a:gd name="connsiteY16" fmla="*/ 2582061 h 2895400"/>
                <a:gd name="connsiteX17" fmla="*/ 1067125 w 2895400"/>
                <a:gd name="connsiteY17" fmla="*/ 2836681 h 2895400"/>
                <a:gd name="connsiteX18" fmla="*/ 846418 w 2895400"/>
                <a:gd name="connsiteY18" fmla="*/ 2756350 h 2895400"/>
                <a:gd name="connsiteX19" fmla="*/ 897479 w 2895400"/>
                <a:gd name="connsiteY19" fmla="*/ 2466813 h 2895400"/>
                <a:gd name="connsiteX20" fmla="*/ 539614 w 2895400"/>
                <a:gd name="connsiteY20" fmla="*/ 2166529 h 2895400"/>
                <a:gd name="connsiteX21" fmla="*/ 263342 w 2895400"/>
                <a:gd name="connsiteY21" fmla="*/ 2267092 h 2895400"/>
                <a:gd name="connsiteX22" fmla="*/ 145907 w 2895400"/>
                <a:gd name="connsiteY22" fmla="*/ 2063688 h 2895400"/>
                <a:gd name="connsiteX23" fmla="*/ 371133 w 2895400"/>
                <a:gd name="connsiteY23" fmla="*/ 1874711 h 2895400"/>
                <a:gd name="connsiteX24" fmla="*/ 290012 w 2895400"/>
                <a:gd name="connsiteY24" fmla="*/ 1414649 h 2895400"/>
                <a:gd name="connsiteX25" fmla="*/ 13734 w 2895400"/>
                <a:gd name="connsiteY25" fmla="*/ 1314100 h 2895400"/>
                <a:gd name="connsiteX26" fmla="*/ 54519 w 2895400"/>
                <a:gd name="connsiteY26" fmla="*/ 1082798 h 2895400"/>
                <a:gd name="connsiteX27" fmla="*/ 348525 w 2895400"/>
                <a:gd name="connsiteY27" fmla="*/ 1082805 h 2895400"/>
                <a:gd name="connsiteX28" fmla="*/ 582104 w 2895400"/>
                <a:gd name="connsiteY28" fmla="*/ 678233 h 2895400"/>
                <a:gd name="connsiteX29" fmla="*/ 435095 w 2895400"/>
                <a:gd name="connsiteY29" fmla="*/ 423621 h 2895400"/>
                <a:gd name="connsiteX30" fmla="*/ 615017 w 2895400"/>
                <a:gd name="connsiteY30" fmla="*/ 272649 h 2895400"/>
                <a:gd name="connsiteX31" fmla="*/ 840233 w 2895400"/>
                <a:gd name="connsiteY31" fmla="*/ 461638 h 2895400"/>
                <a:gd name="connsiteX32" fmla="*/ 1279219 w 2895400"/>
                <a:gd name="connsiteY32" fmla="*/ 301860 h 2895400"/>
                <a:gd name="connsiteX33" fmla="*/ 1330264 w 2895400"/>
                <a:gd name="connsiteY33" fmla="*/ 12320 h 2895400"/>
                <a:gd name="connsiteX34" fmla="*/ 1565136 w 2895400"/>
                <a:gd name="connsiteY34" fmla="*/ 12320 h 2895400"/>
                <a:gd name="connsiteX35" fmla="*/ 1616181 w 2895400"/>
                <a:gd name="connsiteY35" fmla="*/ 301860 h 2895400"/>
                <a:gd name="connsiteX36" fmla="*/ 2055167 w 2895400"/>
                <a:gd name="connsiteY36" fmla="*/ 461638 h 28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5400" h="2895400">
                  <a:moveTo>
                    <a:pt x="2055167" y="461638"/>
                  </a:moveTo>
                  <a:lnTo>
                    <a:pt x="2280383" y="272649"/>
                  </a:lnTo>
                  <a:lnTo>
                    <a:pt x="2460305" y="423621"/>
                  </a:lnTo>
                  <a:lnTo>
                    <a:pt x="2313296" y="678234"/>
                  </a:lnTo>
                  <a:cubicBezTo>
                    <a:pt x="2417828" y="795825"/>
                    <a:pt x="2497305" y="933482"/>
                    <a:pt x="2546876" y="1082806"/>
                  </a:cubicBezTo>
                  <a:lnTo>
                    <a:pt x="2840881" y="1082798"/>
                  </a:lnTo>
                  <a:lnTo>
                    <a:pt x="2881666" y="1314100"/>
                  </a:lnTo>
                  <a:lnTo>
                    <a:pt x="2605388" y="1414649"/>
                  </a:lnTo>
                  <a:cubicBezTo>
                    <a:pt x="2609878" y="1571921"/>
                    <a:pt x="2582276" y="1728459"/>
                    <a:pt x="2524267" y="1874711"/>
                  </a:cubicBezTo>
                  <a:lnTo>
                    <a:pt x="2749493" y="2063688"/>
                  </a:lnTo>
                  <a:lnTo>
                    <a:pt x="2632058" y="2267092"/>
                  </a:lnTo>
                  <a:lnTo>
                    <a:pt x="2355786" y="2166529"/>
                  </a:lnTo>
                  <a:cubicBezTo>
                    <a:pt x="2258133" y="2289893"/>
                    <a:pt x="2136368" y="2392065"/>
                    <a:pt x="1997921" y="2466813"/>
                  </a:cubicBezTo>
                  <a:lnTo>
                    <a:pt x="2048982" y="2756350"/>
                  </a:lnTo>
                  <a:lnTo>
                    <a:pt x="1828275" y="2836681"/>
                  </a:lnTo>
                  <a:lnTo>
                    <a:pt x="1681280" y="2582061"/>
                  </a:lnTo>
                  <a:cubicBezTo>
                    <a:pt x="1527177" y="2613793"/>
                    <a:pt x="1368224" y="2613793"/>
                    <a:pt x="1214121" y="2582061"/>
                  </a:cubicBezTo>
                  <a:lnTo>
                    <a:pt x="1067125" y="2836681"/>
                  </a:lnTo>
                  <a:lnTo>
                    <a:pt x="846418" y="2756350"/>
                  </a:lnTo>
                  <a:lnTo>
                    <a:pt x="897479" y="2466813"/>
                  </a:lnTo>
                  <a:cubicBezTo>
                    <a:pt x="759032" y="2392065"/>
                    <a:pt x="637267" y="2289893"/>
                    <a:pt x="539614" y="2166529"/>
                  </a:cubicBezTo>
                  <a:lnTo>
                    <a:pt x="263342" y="2267092"/>
                  </a:lnTo>
                  <a:lnTo>
                    <a:pt x="145907" y="2063688"/>
                  </a:lnTo>
                  <a:lnTo>
                    <a:pt x="371133" y="1874711"/>
                  </a:lnTo>
                  <a:cubicBezTo>
                    <a:pt x="313124" y="1728459"/>
                    <a:pt x="285522" y="1571921"/>
                    <a:pt x="290012" y="1414649"/>
                  </a:cubicBezTo>
                  <a:lnTo>
                    <a:pt x="13734" y="1314100"/>
                  </a:lnTo>
                  <a:lnTo>
                    <a:pt x="54519" y="1082798"/>
                  </a:lnTo>
                  <a:lnTo>
                    <a:pt x="348525" y="1082805"/>
                  </a:lnTo>
                  <a:cubicBezTo>
                    <a:pt x="398096" y="933482"/>
                    <a:pt x="477572" y="795825"/>
                    <a:pt x="582104" y="678233"/>
                  </a:cubicBezTo>
                  <a:lnTo>
                    <a:pt x="435095" y="423621"/>
                  </a:lnTo>
                  <a:lnTo>
                    <a:pt x="615017" y="272649"/>
                  </a:lnTo>
                  <a:lnTo>
                    <a:pt x="840233" y="461638"/>
                  </a:lnTo>
                  <a:cubicBezTo>
                    <a:pt x="974190" y="379113"/>
                    <a:pt x="1123556" y="324748"/>
                    <a:pt x="1279219" y="301860"/>
                  </a:cubicBezTo>
                  <a:lnTo>
                    <a:pt x="1330264" y="12320"/>
                  </a:lnTo>
                  <a:lnTo>
                    <a:pt x="1565136" y="12320"/>
                  </a:lnTo>
                  <a:lnTo>
                    <a:pt x="1616181" y="301860"/>
                  </a:lnTo>
                  <a:cubicBezTo>
                    <a:pt x="1771843" y="324748"/>
                    <a:pt x="1921210" y="379113"/>
                    <a:pt x="2055167" y="46163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664" tIns="713794" rIns="617664" bIns="764431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dirty="0" smtClean="0">
                  <a:solidFill>
                    <a:prstClr val="white"/>
                  </a:solidFill>
                </a:rPr>
                <a:t>Egészség-károsodásra BÖ</a:t>
              </a:r>
              <a:endParaRPr lang="hu-HU" sz="2400" dirty="0">
                <a:solidFill>
                  <a:prstClr val="white"/>
                </a:solidFill>
              </a:endParaRPr>
            </a:p>
          </p:txBody>
        </p:sp>
        <p:sp>
          <p:nvSpPr>
            <p:cNvPr id="5" name="Szabadkézi sokszög 4"/>
            <p:cNvSpPr/>
            <p:nvPr/>
          </p:nvSpPr>
          <p:spPr>
            <a:xfrm>
              <a:off x="2723860" y="2076462"/>
              <a:ext cx="2222066" cy="2105745"/>
            </a:xfrm>
            <a:custGeom>
              <a:avLst/>
              <a:gdLst>
                <a:gd name="connsiteX0" fmla="*/ 1575617 w 2105745"/>
                <a:gd name="connsiteY0" fmla="*/ 533332 h 2105745"/>
                <a:gd name="connsiteX1" fmla="*/ 1886286 w 2105745"/>
                <a:gd name="connsiteY1" fmla="*/ 439702 h 2105745"/>
                <a:gd name="connsiteX2" fmla="*/ 2000600 w 2105745"/>
                <a:gd name="connsiteY2" fmla="*/ 637701 h 2105745"/>
                <a:gd name="connsiteX3" fmla="*/ 1764180 w 2105745"/>
                <a:gd name="connsiteY3" fmla="*/ 859933 h 2105745"/>
                <a:gd name="connsiteX4" fmla="*/ 1764180 w 2105745"/>
                <a:gd name="connsiteY4" fmla="*/ 1245813 h 2105745"/>
                <a:gd name="connsiteX5" fmla="*/ 2000600 w 2105745"/>
                <a:gd name="connsiteY5" fmla="*/ 1468044 h 2105745"/>
                <a:gd name="connsiteX6" fmla="*/ 1886286 w 2105745"/>
                <a:gd name="connsiteY6" fmla="*/ 1666043 h 2105745"/>
                <a:gd name="connsiteX7" fmla="*/ 1575617 w 2105745"/>
                <a:gd name="connsiteY7" fmla="*/ 1572413 h 2105745"/>
                <a:gd name="connsiteX8" fmla="*/ 1241435 w 2105745"/>
                <a:gd name="connsiteY8" fmla="*/ 1765353 h 2105745"/>
                <a:gd name="connsiteX9" fmla="*/ 1167187 w 2105745"/>
                <a:gd name="connsiteY9" fmla="*/ 2081215 h 2105745"/>
                <a:gd name="connsiteX10" fmla="*/ 938558 w 2105745"/>
                <a:gd name="connsiteY10" fmla="*/ 2081215 h 2105745"/>
                <a:gd name="connsiteX11" fmla="*/ 864309 w 2105745"/>
                <a:gd name="connsiteY11" fmla="*/ 1765353 h 2105745"/>
                <a:gd name="connsiteX12" fmla="*/ 530127 w 2105745"/>
                <a:gd name="connsiteY12" fmla="*/ 1572413 h 2105745"/>
                <a:gd name="connsiteX13" fmla="*/ 219459 w 2105745"/>
                <a:gd name="connsiteY13" fmla="*/ 1666043 h 2105745"/>
                <a:gd name="connsiteX14" fmla="*/ 105145 w 2105745"/>
                <a:gd name="connsiteY14" fmla="*/ 1468044 h 2105745"/>
                <a:gd name="connsiteX15" fmla="*/ 341565 w 2105745"/>
                <a:gd name="connsiteY15" fmla="*/ 1245812 h 2105745"/>
                <a:gd name="connsiteX16" fmla="*/ 341565 w 2105745"/>
                <a:gd name="connsiteY16" fmla="*/ 859932 h 2105745"/>
                <a:gd name="connsiteX17" fmla="*/ 105145 w 2105745"/>
                <a:gd name="connsiteY17" fmla="*/ 637701 h 2105745"/>
                <a:gd name="connsiteX18" fmla="*/ 219459 w 2105745"/>
                <a:gd name="connsiteY18" fmla="*/ 439702 h 2105745"/>
                <a:gd name="connsiteX19" fmla="*/ 530128 w 2105745"/>
                <a:gd name="connsiteY19" fmla="*/ 533332 h 2105745"/>
                <a:gd name="connsiteX20" fmla="*/ 864310 w 2105745"/>
                <a:gd name="connsiteY20" fmla="*/ 340392 h 2105745"/>
                <a:gd name="connsiteX21" fmla="*/ 938558 w 2105745"/>
                <a:gd name="connsiteY21" fmla="*/ 24530 h 2105745"/>
                <a:gd name="connsiteX22" fmla="*/ 1167187 w 2105745"/>
                <a:gd name="connsiteY22" fmla="*/ 24530 h 2105745"/>
                <a:gd name="connsiteX23" fmla="*/ 1241436 w 2105745"/>
                <a:gd name="connsiteY23" fmla="*/ 340392 h 2105745"/>
                <a:gd name="connsiteX24" fmla="*/ 1575618 w 2105745"/>
                <a:gd name="connsiteY24" fmla="*/ 533332 h 2105745"/>
                <a:gd name="connsiteX25" fmla="*/ 1575617 w 2105745"/>
                <a:gd name="connsiteY25" fmla="*/ 533332 h 210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05745" h="2105745">
                  <a:moveTo>
                    <a:pt x="1575617" y="533332"/>
                  </a:moveTo>
                  <a:lnTo>
                    <a:pt x="1886286" y="439702"/>
                  </a:lnTo>
                  <a:lnTo>
                    <a:pt x="2000600" y="637701"/>
                  </a:lnTo>
                  <a:lnTo>
                    <a:pt x="1764180" y="859933"/>
                  </a:lnTo>
                  <a:cubicBezTo>
                    <a:pt x="1798450" y="986277"/>
                    <a:pt x="1798450" y="1119469"/>
                    <a:pt x="1764180" y="1245813"/>
                  </a:cubicBezTo>
                  <a:lnTo>
                    <a:pt x="2000600" y="1468044"/>
                  </a:lnTo>
                  <a:lnTo>
                    <a:pt x="1886286" y="1666043"/>
                  </a:lnTo>
                  <a:lnTo>
                    <a:pt x="1575617" y="1572413"/>
                  </a:lnTo>
                  <a:cubicBezTo>
                    <a:pt x="1483335" y="1665264"/>
                    <a:pt x="1367987" y="1731860"/>
                    <a:pt x="1241435" y="1765353"/>
                  </a:cubicBezTo>
                  <a:lnTo>
                    <a:pt x="1167187" y="2081215"/>
                  </a:lnTo>
                  <a:lnTo>
                    <a:pt x="938558" y="2081215"/>
                  </a:lnTo>
                  <a:lnTo>
                    <a:pt x="864309" y="1765353"/>
                  </a:lnTo>
                  <a:cubicBezTo>
                    <a:pt x="737757" y="1731860"/>
                    <a:pt x="622409" y="1665264"/>
                    <a:pt x="530127" y="1572413"/>
                  </a:cubicBezTo>
                  <a:lnTo>
                    <a:pt x="219459" y="1666043"/>
                  </a:lnTo>
                  <a:lnTo>
                    <a:pt x="105145" y="1468044"/>
                  </a:lnTo>
                  <a:lnTo>
                    <a:pt x="341565" y="1245812"/>
                  </a:lnTo>
                  <a:cubicBezTo>
                    <a:pt x="307295" y="1119468"/>
                    <a:pt x="307295" y="986276"/>
                    <a:pt x="341565" y="859932"/>
                  </a:cubicBezTo>
                  <a:lnTo>
                    <a:pt x="105145" y="637701"/>
                  </a:lnTo>
                  <a:lnTo>
                    <a:pt x="219459" y="439702"/>
                  </a:lnTo>
                  <a:lnTo>
                    <a:pt x="530128" y="533332"/>
                  </a:lnTo>
                  <a:cubicBezTo>
                    <a:pt x="622410" y="440481"/>
                    <a:pt x="737758" y="373885"/>
                    <a:pt x="864310" y="340392"/>
                  </a:cubicBezTo>
                  <a:lnTo>
                    <a:pt x="938558" y="24530"/>
                  </a:lnTo>
                  <a:lnTo>
                    <a:pt x="1167187" y="24530"/>
                  </a:lnTo>
                  <a:lnTo>
                    <a:pt x="1241436" y="340392"/>
                  </a:lnTo>
                  <a:cubicBezTo>
                    <a:pt x="1367988" y="373885"/>
                    <a:pt x="1483336" y="440481"/>
                    <a:pt x="1575618" y="533332"/>
                  </a:cubicBezTo>
                  <a:lnTo>
                    <a:pt x="1575617" y="5333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9338" tIns="562542" rIns="559338" bIns="562542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300" dirty="0" smtClean="0">
                  <a:solidFill>
                    <a:prstClr val="white"/>
                  </a:solidFill>
                </a:rPr>
                <a:t>Hűség-jóváírás</a:t>
              </a:r>
              <a:br>
                <a:rPr lang="hu-HU" sz="2300" dirty="0" smtClean="0">
                  <a:solidFill>
                    <a:prstClr val="white"/>
                  </a:solidFill>
                </a:rPr>
              </a:br>
              <a:endParaRPr lang="hu-HU" sz="2300" dirty="0">
                <a:solidFill>
                  <a:prstClr val="white"/>
                </a:solidFill>
              </a:endParaRPr>
            </a:p>
          </p:txBody>
        </p:sp>
        <p:sp>
          <p:nvSpPr>
            <p:cNvPr id="6" name="Szabadkézi sokszög 5"/>
            <p:cNvSpPr/>
            <p:nvPr/>
          </p:nvSpPr>
          <p:spPr>
            <a:xfrm>
              <a:off x="3787766" y="387349"/>
              <a:ext cx="2526894" cy="2526894"/>
            </a:xfrm>
            <a:custGeom>
              <a:avLst/>
              <a:gdLst>
                <a:gd name="connsiteX0" fmla="*/ 1543783 w 2063200"/>
                <a:gd name="connsiteY0" fmla="*/ 522556 h 2063200"/>
                <a:gd name="connsiteX1" fmla="*/ 1848175 w 2063200"/>
                <a:gd name="connsiteY1" fmla="*/ 430818 h 2063200"/>
                <a:gd name="connsiteX2" fmla="*/ 1960180 w 2063200"/>
                <a:gd name="connsiteY2" fmla="*/ 624816 h 2063200"/>
                <a:gd name="connsiteX3" fmla="*/ 1728537 w 2063200"/>
                <a:gd name="connsiteY3" fmla="*/ 842558 h 2063200"/>
                <a:gd name="connsiteX4" fmla="*/ 1728537 w 2063200"/>
                <a:gd name="connsiteY4" fmla="*/ 1220642 h 2063200"/>
                <a:gd name="connsiteX5" fmla="*/ 1960180 w 2063200"/>
                <a:gd name="connsiteY5" fmla="*/ 1438384 h 2063200"/>
                <a:gd name="connsiteX6" fmla="*/ 1848175 w 2063200"/>
                <a:gd name="connsiteY6" fmla="*/ 1632382 h 2063200"/>
                <a:gd name="connsiteX7" fmla="*/ 1543783 w 2063200"/>
                <a:gd name="connsiteY7" fmla="*/ 1540644 h 2063200"/>
                <a:gd name="connsiteX8" fmla="*/ 1216353 w 2063200"/>
                <a:gd name="connsiteY8" fmla="*/ 1729686 h 2063200"/>
                <a:gd name="connsiteX9" fmla="*/ 1143605 w 2063200"/>
                <a:gd name="connsiteY9" fmla="*/ 2039166 h 2063200"/>
                <a:gd name="connsiteX10" fmla="*/ 919595 w 2063200"/>
                <a:gd name="connsiteY10" fmla="*/ 2039166 h 2063200"/>
                <a:gd name="connsiteX11" fmla="*/ 846847 w 2063200"/>
                <a:gd name="connsiteY11" fmla="*/ 1729686 h 2063200"/>
                <a:gd name="connsiteX12" fmla="*/ 519417 w 2063200"/>
                <a:gd name="connsiteY12" fmla="*/ 1540644 h 2063200"/>
                <a:gd name="connsiteX13" fmla="*/ 215025 w 2063200"/>
                <a:gd name="connsiteY13" fmla="*/ 1632382 h 2063200"/>
                <a:gd name="connsiteX14" fmla="*/ 103020 w 2063200"/>
                <a:gd name="connsiteY14" fmla="*/ 1438384 h 2063200"/>
                <a:gd name="connsiteX15" fmla="*/ 334663 w 2063200"/>
                <a:gd name="connsiteY15" fmla="*/ 1220642 h 2063200"/>
                <a:gd name="connsiteX16" fmla="*/ 334663 w 2063200"/>
                <a:gd name="connsiteY16" fmla="*/ 842558 h 2063200"/>
                <a:gd name="connsiteX17" fmla="*/ 103020 w 2063200"/>
                <a:gd name="connsiteY17" fmla="*/ 624816 h 2063200"/>
                <a:gd name="connsiteX18" fmla="*/ 215025 w 2063200"/>
                <a:gd name="connsiteY18" fmla="*/ 430818 h 2063200"/>
                <a:gd name="connsiteX19" fmla="*/ 519417 w 2063200"/>
                <a:gd name="connsiteY19" fmla="*/ 522556 h 2063200"/>
                <a:gd name="connsiteX20" fmla="*/ 846847 w 2063200"/>
                <a:gd name="connsiteY20" fmla="*/ 333514 h 2063200"/>
                <a:gd name="connsiteX21" fmla="*/ 919595 w 2063200"/>
                <a:gd name="connsiteY21" fmla="*/ 24034 h 2063200"/>
                <a:gd name="connsiteX22" fmla="*/ 1143605 w 2063200"/>
                <a:gd name="connsiteY22" fmla="*/ 24034 h 2063200"/>
                <a:gd name="connsiteX23" fmla="*/ 1216353 w 2063200"/>
                <a:gd name="connsiteY23" fmla="*/ 333514 h 2063200"/>
                <a:gd name="connsiteX24" fmla="*/ 1543783 w 2063200"/>
                <a:gd name="connsiteY24" fmla="*/ 522556 h 206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63200" h="2063200">
                  <a:moveTo>
                    <a:pt x="1327972" y="521893"/>
                  </a:moveTo>
                  <a:lnTo>
                    <a:pt x="1548652" y="385216"/>
                  </a:lnTo>
                  <a:lnTo>
                    <a:pt x="1677984" y="514548"/>
                  </a:lnTo>
                  <a:lnTo>
                    <a:pt x="1541308" y="735227"/>
                  </a:lnTo>
                  <a:cubicBezTo>
                    <a:pt x="1593950" y="825762"/>
                    <a:pt x="1621528" y="928685"/>
                    <a:pt x="1621206" y="1033413"/>
                  </a:cubicBezTo>
                  <a:lnTo>
                    <a:pt x="1849911" y="1156188"/>
                  </a:lnTo>
                  <a:lnTo>
                    <a:pt x="1802572" y="1332859"/>
                  </a:lnTo>
                  <a:lnTo>
                    <a:pt x="1543120" y="1324833"/>
                  </a:lnTo>
                  <a:cubicBezTo>
                    <a:pt x="1491035" y="1415690"/>
                    <a:pt x="1415690" y="1491036"/>
                    <a:pt x="1324833" y="1543120"/>
                  </a:cubicBezTo>
                  <a:lnTo>
                    <a:pt x="1332859" y="1802573"/>
                  </a:lnTo>
                  <a:lnTo>
                    <a:pt x="1156188" y="1849912"/>
                  </a:lnTo>
                  <a:lnTo>
                    <a:pt x="1033413" y="1621206"/>
                  </a:lnTo>
                  <a:cubicBezTo>
                    <a:pt x="928686" y="1621528"/>
                    <a:pt x="825763" y="1593950"/>
                    <a:pt x="735228" y="1541307"/>
                  </a:cubicBezTo>
                  <a:lnTo>
                    <a:pt x="514548" y="1677984"/>
                  </a:lnTo>
                  <a:lnTo>
                    <a:pt x="385216" y="1548652"/>
                  </a:lnTo>
                  <a:lnTo>
                    <a:pt x="521892" y="1327973"/>
                  </a:lnTo>
                  <a:cubicBezTo>
                    <a:pt x="469250" y="1237438"/>
                    <a:pt x="441672" y="1134515"/>
                    <a:pt x="441994" y="1029787"/>
                  </a:cubicBezTo>
                  <a:lnTo>
                    <a:pt x="213289" y="907012"/>
                  </a:lnTo>
                  <a:lnTo>
                    <a:pt x="260628" y="730341"/>
                  </a:lnTo>
                  <a:lnTo>
                    <a:pt x="520080" y="738367"/>
                  </a:lnTo>
                  <a:cubicBezTo>
                    <a:pt x="572165" y="647510"/>
                    <a:pt x="647510" y="572164"/>
                    <a:pt x="738367" y="520080"/>
                  </a:cubicBezTo>
                  <a:lnTo>
                    <a:pt x="730341" y="260627"/>
                  </a:lnTo>
                  <a:lnTo>
                    <a:pt x="907012" y="213288"/>
                  </a:lnTo>
                  <a:lnTo>
                    <a:pt x="1029787" y="441994"/>
                  </a:lnTo>
                  <a:cubicBezTo>
                    <a:pt x="1134514" y="441672"/>
                    <a:pt x="1237437" y="469250"/>
                    <a:pt x="1327972" y="52189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9767" tIns="709768" rIns="709767" bIns="709766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300" dirty="0" smtClean="0">
                  <a:solidFill>
                    <a:prstClr val="white"/>
                  </a:solidFill>
                </a:rPr>
                <a:t>Likvid eseti</a:t>
              </a:r>
              <a:r>
                <a:rPr lang="hu-HU" sz="2000" dirty="0" smtClean="0">
                  <a:solidFill>
                    <a:prstClr val="white"/>
                  </a:solidFill>
                </a:rPr>
                <a:t/>
              </a:r>
              <a:br>
                <a:rPr lang="hu-HU" sz="2000" dirty="0" smtClean="0">
                  <a:solidFill>
                    <a:prstClr val="white"/>
                  </a:solidFill>
                </a:rPr>
              </a:br>
              <a:endParaRPr lang="hu-HU" sz="2000" dirty="0">
                <a:solidFill>
                  <a:prstClr val="white"/>
                </a:solidFill>
              </a:endParaRPr>
            </a:p>
          </p:txBody>
        </p:sp>
        <p:sp>
          <p:nvSpPr>
            <p:cNvPr id="7" name="Körbe nyíl 6"/>
            <p:cNvSpPr/>
            <p:nvPr/>
          </p:nvSpPr>
          <p:spPr>
            <a:xfrm>
              <a:off x="4301581" y="2329151"/>
              <a:ext cx="3706112" cy="3706112"/>
            </a:xfrm>
            <a:prstGeom prst="circularArrow">
              <a:avLst>
                <a:gd name="adj1" fmla="val 4688"/>
                <a:gd name="adj2" fmla="val 299029"/>
                <a:gd name="adj3" fmla="val 2536919"/>
                <a:gd name="adj4" fmla="val 15817274"/>
                <a:gd name="adj5" fmla="val 546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Alak 7"/>
            <p:cNvSpPr/>
            <p:nvPr/>
          </p:nvSpPr>
          <p:spPr>
            <a:xfrm>
              <a:off x="2467257" y="1601432"/>
              <a:ext cx="2692722" cy="2692722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Körbe nyíl 9"/>
            <p:cNvSpPr/>
            <p:nvPr/>
          </p:nvSpPr>
          <p:spPr>
            <a:xfrm>
              <a:off x="3542373" y="162687"/>
              <a:ext cx="2903296" cy="2903296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3" name="Szabadkézi sokszög 12"/>
          <p:cNvSpPr/>
          <p:nvPr/>
        </p:nvSpPr>
        <p:spPr>
          <a:xfrm>
            <a:off x="3133268" y="4131239"/>
            <a:ext cx="2561713" cy="2497780"/>
          </a:xfrm>
          <a:custGeom>
            <a:avLst/>
            <a:gdLst>
              <a:gd name="connsiteX0" fmla="*/ 1575617 w 2105745"/>
              <a:gd name="connsiteY0" fmla="*/ 533332 h 2105745"/>
              <a:gd name="connsiteX1" fmla="*/ 1886286 w 2105745"/>
              <a:gd name="connsiteY1" fmla="*/ 439702 h 2105745"/>
              <a:gd name="connsiteX2" fmla="*/ 2000600 w 2105745"/>
              <a:gd name="connsiteY2" fmla="*/ 637701 h 2105745"/>
              <a:gd name="connsiteX3" fmla="*/ 1764180 w 2105745"/>
              <a:gd name="connsiteY3" fmla="*/ 859933 h 2105745"/>
              <a:gd name="connsiteX4" fmla="*/ 1764180 w 2105745"/>
              <a:gd name="connsiteY4" fmla="*/ 1245813 h 2105745"/>
              <a:gd name="connsiteX5" fmla="*/ 2000600 w 2105745"/>
              <a:gd name="connsiteY5" fmla="*/ 1468044 h 2105745"/>
              <a:gd name="connsiteX6" fmla="*/ 1886286 w 2105745"/>
              <a:gd name="connsiteY6" fmla="*/ 1666043 h 2105745"/>
              <a:gd name="connsiteX7" fmla="*/ 1575617 w 2105745"/>
              <a:gd name="connsiteY7" fmla="*/ 1572413 h 2105745"/>
              <a:gd name="connsiteX8" fmla="*/ 1241435 w 2105745"/>
              <a:gd name="connsiteY8" fmla="*/ 1765353 h 2105745"/>
              <a:gd name="connsiteX9" fmla="*/ 1167187 w 2105745"/>
              <a:gd name="connsiteY9" fmla="*/ 2081215 h 2105745"/>
              <a:gd name="connsiteX10" fmla="*/ 938558 w 2105745"/>
              <a:gd name="connsiteY10" fmla="*/ 2081215 h 2105745"/>
              <a:gd name="connsiteX11" fmla="*/ 864309 w 2105745"/>
              <a:gd name="connsiteY11" fmla="*/ 1765353 h 2105745"/>
              <a:gd name="connsiteX12" fmla="*/ 530127 w 2105745"/>
              <a:gd name="connsiteY12" fmla="*/ 1572413 h 2105745"/>
              <a:gd name="connsiteX13" fmla="*/ 219459 w 2105745"/>
              <a:gd name="connsiteY13" fmla="*/ 1666043 h 2105745"/>
              <a:gd name="connsiteX14" fmla="*/ 105145 w 2105745"/>
              <a:gd name="connsiteY14" fmla="*/ 1468044 h 2105745"/>
              <a:gd name="connsiteX15" fmla="*/ 341565 w 2105745"/>
              <a:gd name="connsiteY15" fmla="*/ 1245812 h 2105745"/>
              <a:gd name="connsiteX16" fmla="*/ 341565 w 2105745"/>
              <a:gd name="connsiteY16" fmla="*/ 859932 h 2105745"/>
              <a:gd name="connsiteX17" fmla="*/ 105145 w 2105745"/>
              <a:gd name="connsiteY17" fmla="*/ 637701 h 2105745"/>
              <a:gd name="connsiteX18" fmla="*/ 219459 w 2105745"/>
              <a:gd name="connsiteY18" fmla="*/ 439702 h 2105745"/>
              <a:gd name="connsiteX19" fmla="*/ 530128 w 2105745"/>
              <a:gd name="connsiteY19" fmla="*/ 533332 h 2105745"/>
              <a:gd name="connsiteX20" fmla="*/ 864310 w 2105745"/>
              <a:gd name="connsiteY20" fmla="*/ 340392 h 2105745"/>
              <a:gd name="connsiteX21" fmla="*/ 938558 w 2105745"/>
              <a:gd name="connsiteY21" fmla="*/ 24530 h 2105745"/>
              <a:gd name="connsiteX22" fmla="*/ 1167187 w 2105745"/>
              <a:gd name="connsiteY22" fmla="*/ 24530 h 2105745"/>
              <a:gd name="connsiteX23" fmla="*/ 1241436 w 2105745"/>
              <a:gd name="connsiteY23" fmla="*/ 340392 h 2105745"/>
              <a:gd name="connsiteX24" fmla="*/ 1575618 w 2105745"/>
              <a:gd name="connsiteY24" fmla="*/ 533332 h 2105745"/>
              <a:gd name="connsiteX25" fmla="*/ 1575617 w 2105745"/>
              <a:gd name="connsiteY25" fmla="*/ 533332 h 210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05745" h="2105745">
                <a:moveTo>
                  <a:pt x="1575617" y="533332"/>
                </a:moveTo>
                <a:lnTo>
                  <a:pt x="1886286" y="439702"/>
                </a:lnTo>
                <a:lnTo>
                  <a:pt x="2000600" y="637701"/>
                </a:lnTo>
                <a:lnTo>
                  <a:pt x="1764180" y="859933"/>
                </a:lnTo>
                <a:cubicBezTo>
                  <a:pt x="1798450" y="986277"/>
                  <a:pt x="1798450" y="1119469"/>
                  <a:pt x="1764180" y="1245813"/>
                </a:cubicBezTo>
                <a:lnTo>
                  <a:pt x="2000600" y="1468044"/>
                </a:lnTo>
                <a:lnTo>
                  <a:pt x="1886286" y="1666043"/>
                </a:lnTo>
                <a:lnTo>
                  <a:pt x="1575617" y="1572413"/>
                </a:lnTo>
                <a:cubicBezTo>
                  <a:pt x="1483335" y="1665264"/>
                  <a:pt x="1367987" y="1731860"/>
                  <a:pt x="1241435" y="1765353"/>
                </a:cubicBezTo>
                <a:lnTo>
                  <a:pt x="1167187" y="2081215"/>
                </a:lnTo>
                <a:lnTo>
                  <a:pt x="938558" y="2081215"/>
                </a:lnTo>
                <a:lnTo>
                  <a:pt x="864309" y="1765353"/>
                </a:lnTo>
                <a:cubicBezTo>
                  <a:pt x="737757" y="1731860"/>
                  <a:pt x="622409" y="1665264"/>
                  <a:pt x="530127" y="1572413"/>
                </a:cubicBezTo>
                <a:lnTo>
                  <a:pt x="219459" y="1666043"/>
                </a:lnTo>
                <a:lnTo>
                  <a:pt x="105145" y="1468044"/>
                </a:lnTo>
                <a:lnTo>
                  <a:pt x="341565" y="1245812"/>
                </a:lnTo>
                <a:cubicBezTo>
                  <a:pt x="307295" y="1119468"/>
                  <a:pt x="307295" y="986276"/>
                  <a:pt x="341565" y="859932"/>
                </a:cubicBezTo>
                <a:lnTo>
                  <a:pt x="105145" y="637701"/>
                </a:lnTo>
                <a:lnTo>
                  <a:pt x="219459" y="439702"/>
                </a:lnTo>
                <a:lnTo>
                  <a:pt x="530128" y="533332"/>
                </a:lnTo>
                <a:cubicBezTo>
                  <a:pt x="622410" y="440481"/>
                  <a:pt x="737758" y="373885"/>
                  <a:pt x="864310" y="340392"/>
                </a:cubicBezTo>
                <a:lnTo>
                  <a:pt x="938558" y="24530"/>
                </a:lnTo>
                <a:lnTo>
                  <a:pt x="1167187" y="24530"/>
                </a:lnTo>
                <a:lnTo>
                  <a:pt x="1241436" y="340392"/>
                </a:lnTo>
                <a:cubicBezTo>
                  <a:pt x="1367988" y="373885"/>
                  <a:pt x="1483336" y="440481"/>
                  <a:pt x="1575618" y="533332"/>
                </a:cubicBezTo>
                <a:lnTo>
                  <a:pt x="1575617" y="53333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9338" tIns="562542" rIns="559338" bIns="562542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300" dirty="0" smtClean="0">
                <a:solidFill>
                  <a:prstClr val="white"/>
                </a:solidFill>
              </a:rPr>
              <a:t/>
            </a:r>
            <a:br>
              <a:rPr lang="hu-HU" sz="2300" dirty="0" smtClean="0">
                <a:solidFill>
                  <a:prstClr val="white"/>
                </a:solidFill>
              </a:rPr>
            </a:br>
            <a:r>
              <a:rPr lang="hu-HU" sz="2300" dirty="0" err="1" smtClean="0">
                <a:solidFill>
                  <a:prstClr val="white"/>
                </a:solidFill>
              </a:rPr>
              <a:t>Portfólió-Menedzser</a:t>
            </a:r>
            <a:r>
              <a:rPr lang="hu-HU" sz="2300" dirty="0" smtClean="0">
                <a:solidFill>
                  <a:prstClr val="white"/>
                </a:solidFill>
              </a:rPr>
              <a:t> új alapokkal</a:t>
            </a:r>
            <a:br>
              <a:rPr lang="hu-HU" sz="2300" dirty="0" smtClean="0">
                <a:solidFill>
                  <a:prstClr val="white"/>
                </a:solidFill>
              </a:rPr>
            </a:br>
            <a:endParaRPr lang="hu-HU" sz="2300" dirty="0">
              <a:solidFill>
                <a:prstClr val="white"/>
              </a:solidFill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546298" y="801858"/>
            <a:ext cx="2745550" cy="2617217"/>
          </a:xfrm>
          <a:custGeom>
            <a:avLst/>
            <a:gdLst>
              <a:gd name="connsiteX0" fmla="*/ 2055167 w 2895400"/>
              <a:gd name="connsiteY0" fmla="*/ 461638 h 2895400"/>
              <a:gd name="connsiteX1" fmla="*/ 2280383 w 2895400"/>
              <a:gd name="connsiteY1" fmla="*/ 272649 h 2895400"/>
              <a:gd name="connsiteX2" fmla="*/ 2460305 w 2895400"/>
              <a:gd name="connsiteY2" fmla="*/ 423621 h 2895400"/>
              <a:gd name="connsiteX3" fmla="*/ 2313296 w 2895400"/>
              <a:gd name="connsiteY3" fmla="*/ 678234 h 2895400"/>
              <a:gd name="connsiteX4" fmla="*/ 2546876 w 2895400"/>
              <a:gd name="connsiteY4" fmla="*/ 1082806 h 2895400"/>
              <a:gd name="connsiteX5" fmla="*/ 2840881 w 2895400"/>
              <a:gd name="connsiteY5" fmla="*/ 1082798 h 2895400"/>
              <a:gd name="connsiteX6" fmla="*/ 2881666 w 2895400"/>
              <a:gd name="connsiteY6" fmla="*/ 1314100 h 2895400"/>
              <a:gd name="connsiteX7" fmla="*/ 2605388 w 2895400"/>
              <a:gd name="connsiteY7" fmla="*/ 1414649 h 2895400"/>
              <a:gd name="connsiteX8" fmla="*/ 2524267 w 2895400"/>
              <a:gd name="connsiteY8" fmla="*/ 1874711 h 2895400"/>
              <a:gd name="connsiteX9" fmla="*/ 2749493 w 2895400"/>
              <a:gd name="connsiteY9" fmla="*/ 2063688 h 2895400"/>
              <a:gd name="connsiteX10" fmla="*/ 2632058 w 2895400"/>
              <a:gd name="connsiteY10" fmla="*/ 2267092 h 2895400"/>
              <a:gd name="connsiteX11" fmla="*/ 2355786 w 2895400"/>
              <a:gd name="connsiteY11" fmla="*/ 2166529 h 2895400"/>
              <a:gd name="connsiteX12" fmla="*/ 1997921 w 2895400"/>
              <a:gd name="connsiteY12" fmla="*/ 2466813 h 2895400"/>
              <a:gd name="connsiteX13" fmla="*/ 2048982 w 2895400"/>
              <a:gd name="connsiteY13" fmla="*/ 2756350 h 2895400"/>
              <a:gd name="connsiteX14" fmla="*/ 1828275 w 2895400"/>
              <a:gd name="connsiteY14" fmla="*/ 2836681 h 2895400"/>
              <a:gd name="connsiteX15" fmla="*/ 1681280 w 2895400"/>
              <a:gd name="connsiteY15" fmla="*/ 2582061 h 2895400"/>
              <a:gd name="connsiteX16" fmla="*/ 1214121 w 2895400"/>
              <a:gd name="connsiteY16" fmla="*/ 2582061 h 2895400"/>
              <a:gd name="connsiteX17" fmla="*/ 1067125 w 2895400"/>
              <a:gd name="connsiteY17" fmla="*/ 2836681 h 2895400"/>
              <a:gd name="connsiteX18" fmla="*/ 846418 w 2895400"/>
              <a:gd name="connsiteY18" fmla="*/ 2756350 h 2895400"/>
              <a:gd name="connsiteX19" fmla="*/ 897479 w 2895400"/>
              <a:gd name="connsiteY19" fmla="*/ 2466813 h 2895400"/>
              <a:gd name="connsiteX20" fmla="*/ 539614 w 2895400"/>
              <a:gd name="connsiteY20" fmla="*/ 2166529 h 2895400"/>
              <a:gd name="connsiteX21" fmla="*/ 263342 w 2895400"/>
              <a:gd name="connsiteY21" fmla="*/ 2267092 h 2895400"/>
              <a:gd name="connsiteX22" fmla="*/ 145907 w 2895400"/>
              <a:gd name="connsiteY22" fmla="*/ 2063688 h 2895400"/>
              <a:gd name="connsiteX23" fmla="*/ 371133 w 2895400"/>
              <a:gd name="connsiteY23" fmla="*/ 1874711 h 2895400"/>
              <a:gd name="connsiteX24" fmla="*/ 290012 w 2895400"/>
              <a:gd name="connsiteY24" fmla="*/ 1414649 h 2895400"/>
              <a:gd name="connsiteX25" fmla="*/ 13734 w 2895400"/>
              <a:gd name="connsiteY25" fmla="*/ 1314100 h 2895400"/>
              <a:gd name="connsiteX26" fmla="*/ 54519 w 2895400"/>
              <a:gd name="connsiteY26" fmla="*/ 1082798 h 2895400"/>
              <a:gd name="connsiteX27" fmla="*/ 348525 w 2895400"/>
              <a:gd name="connsiteY27" fmla="*/ 1082805 h 2895400"/>
              <a:gd name="connsiteX28" fmla="*/ 582104 w 2895400"/>
              <a:gd name="connsiteY28" fmla="*/ 678233 h 2895400"/>
              <a:gd name="connsiteX29" fmla="*/ 435095 w 2895400"/>
              <a:gd name="connsiteY29" fmla="*/ 423621 h 2895400"/>
              <a:gd name="connsiteX30" fmla="*/ 615017 w 2895400"/>
              <a:gd name="connsiteY30" fmla="*/ 272649 h 2895400"/>
              <a:gd name="connsiteX31" fmla="*/ 840233 w 2895400"/>
              <a:gd name="connsiteY31" fmla="*/ 461638 h 2895400"/>
              <a:gd name="connsiteX32" fmla="*/ 1279219 w 2895400"/>
              <a:gd name="connsiteY32" fmla="*/ 301860 h 2895400"/>
              <a:gd name="connsiteX33" fmla="*/ 1330264 w 2895400"/>
              <a:gd name="connsiteY33" fmla="*/ 12320 h 2895400"/>
              <a:gd name="connsiteX34" fmla="*/ 1565136 w 2895400"/>
              <a:gd name="connsiteY34" fmla="*/ 12320 h 2895400"/>
              <a:gd name="connsiteX35" fmla="*/ 1616181 w 2895400"/>
              <a:gd name="connsiteY35" fmla="*/ 301860 h 2895400"/>
              <a:gd name="connsiteX36" fmla="*/ 2055167 w 2895400"/>
              <a:gd name="connsiteY36" fmla="*/ 461638 h 28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95400" h="2895400">
                <a:moveTo>
                  <a:pt x="2055167" y="461638"/>
                </a:moveTo>
                <a:lnTo>
                  <a:pt x="2280383" y="272649"/>
                </a:lnTo>
                <a:lnTo>
                  <a:pt x="2460305" y="423621"/>
                </a:lnTo>
                <a:lnTo>
                  <a:pt x="2313296" y="678234"/>
                </a:lnTo>
                <a:cubicBezTo>
                  <a:pt x="2417828" y="795825"/>
                  <a:pt x="2497305" y="933482"/>
                  <a:pt x="2546876" y="1082806"/>
                </a:cubicBezTo>
                <a:lnTo>
                  <a:pt x="2840881" y="1082798"/>
                </a:lnTo>
                <a:lnTo>
                  <a:pt x="2881666" y="1314100"/>
                </a:lnTo>
                <a:lnTo>
                  <a:pt x="2605388" y="1414649"/>
                </a:lnTo>
                <a:cubicBezTo>
                  <a:pt x="2609878" y="1571921"/>
                  <a:pt x="2582276" y="1728459"/>
                  <a:pt x="2524267" y="1874711"/>
                </a:cubicBezTo>
                <a:lnTo>
                  <a:pt x="2749493" y="2063688"/>
                </a:lnTo>
                <a:lnTo>
                  <a:pt x="2632058" y="2267092"/>
                </a:lnTo>
                <a:lnTo>
                  <a:pt x="2355786" y="2166529"/>
                </a:lnTo>
                <a:cubicBezTo>
                  <a:pt x="2258133" y="2289893"/>
                  <a:pt x="2136368" y="2392065"/>
                  <a:pt x="1997921" y="2466813"/>
                </a:cubicBezTo>
                <a:lnTo>
                  <a:pt x="2048982" y="2756350"/>
                </a:lnTo>
                <a:lnTo>
                  <a:pt x="1828275" y="2836681"/>
                </a:lnTo>
                <a:lnTo>
                  <a:pt x="1681280" y="2582061"/>
                </a:lnTo>
                <a:cubicBezTo>
                  <a:pt x="1527177" y="2613793"/>
                  <a:pt x="1368224" y="2613793"/>
                  <a:pt x="1214121" y="2582061"/>
                </a:cubicBezTo>
                <a:lnTo>
                  <a:pt x="1067125" y="2836681"/>
                </a:lnTo>
                <a:lnTo>
                  <a:pt x="846418" y="2756350"/>
                </a:lnTo>
                <a:lnTo>
                  <a:pt x="897479" y="2466813"/>
                </a:lnTo>
                <a:cubicBezTo>
                  <a:pt x="759032" y="2392065"/>
                  <a:pt x="637267" y="2289893"/>
                  <a:pt x="539614" y="2166529"/>
                </a:cubicBezTo>
                <a:lnTo>
                  <a:pt x="263342" y="2267092"/>
                </a:lnTo>
                <a:lnTo>
                  <a:pt x="145907" y="2063688"/>
                </a:lnTo>
                <a:lnTo>
                  <a:pt x="371133" y="1874711"/>
                </a:lnTo>
                <a:cubicBezTo>
                  <a:pt x="313124" y="1728459"/>
                  <a:pt x="285522" y="1571921"/>
                  <a:pt x="290012" y="1414649"/>
                </a:cubicBezTo>
                <a:lnTo>
                  <a:pt x="13734" y="1314100"/>
                </a:lnTo>
                <a:lnTo>
                  <a:pt x="54519" y="1082798"/>
                </a:lnTo>
                <a:lnTo>
                  <a:pt x="348525" y="1082805"/>
                </a:lnTo>
                <a:cubicBezTo>
                  <a:pt x="398096" y="933482"/>
                  <a:pt x="477572" y="795825"/>
                  <a:pt x="582104" y="678233"/>
                </a:cubicBezTo>
                <a:lnTo>
                  <a:pt x="435095" y="423621"/>
                </a:lnTo>
                <a:lnTo>
                  <a:pt x="615017" y="272649"/>
                </a:lnTo>
                <a:lnTo>
                  <a:pt x="840233" y="461638"/>
                </a:lnTo>
                <a:cubicBezTo>
                  <a:pt x="974190" y="379113"/>
                  <a:pt x="1123556" y="324748"/>
                  <a:pt x="1279219" y="301860"/>
                </a:cubicBezTo>
                <a:lnTo>
                  <a:pt x="1330264" y="12320"/>
                </a:lnTo>
                <a:lnTo>
                  <a:pt x="1565136" y="12320"/>
                </a:lnTo>
                <a:lnTo>
                  <a:pt x="1616181" y="301860"/>
                </a:lnTo>
                <a:cubicBezTo>
                  <a:pt x="1771843" y="324748"/>
                  <a:pt x="1921210" y="379113"/>
                  <a:pt x="2055167" y="46163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7664" tIns="713794" rIns="617664" bIns="764431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300" dirty="0" smtClean="0">
                <a:solidFill>
                  <a:prstClr val="white"/>
                </a:solidFill>
              </a:rPr>
              <a:t>Egyedülálló költség-struktúra</a:t>
            </a:r>
          </a:p>
        </p:txBody>
      </p:sp>
      <p:sp>
        <p:nvSpPr>
          <p:cNvPr id="15" name="Szabadkézi sokszög 14"/>
          <p:cNvSpPr/>
          <p:nvPr/>
        </p:nvSpPr>
        <p:spPr>
          <a:xfrm>
            <a:off x="490025" y="3147527"/>
            <a:ext cx="3039831" cy="2895400"/>
          </a:xfrm>
          <a:custGeom>
            <a:avLst/>
            <a:gdLst>
              <a:gd name="connsiteX0" fmla="*/ 2055167 w 2895400"/>
              <a:gd name="connsiteY0" fmla="*/ 461638 h 2895400"/>
              <a:gd name="connsiteX1" fmla="*/ 2280383 w 2895400"/>
              <a:gd name="connsiteY1" fmla="*/ 272649 h 2895400"/>
              <a:gd name="connsiteX2" fmla="*/ 2460305 w 2895400"/>
              <a:gd name="connsiteY2" fmla="*/ 423621 h 2895400"/>
              <a:gd name="connsiteX3" fmla="*/ 2313296 w 2895400"/>
              <a:gd name="connsiteY3" fmla="*/ 678234 h 2895400"/>
              <a:gd name="connsiteX4" fmla="*/ 2546876 w 2895400"/>
              <a:gd name="connsiteY4" fmla="*/ 1082806 h 2895400"/>
              <a:gd name="connsiteX5" fmla="*/ 2840881 w 2895400"/>
              <a:gd name="connsiteY5" fmla="*/ 1082798 h 2895400"/>
              <a:gd name="connsiteX6" fmla="*/ 2881666 w 2895400"/>
              <a:gd name="connsiteY6" fmla="*/ 1314100 h 2895400"/>
              <a:gd name="connsiteX7" fmla="*/ 2605388 w 2895400"/>
              <a:gd name="connsiteY7" fmla="*/ 1414649 h 2895400"/>
              <a:gd name="connsiteX8" fmla="*/ 2524267 w 2895400"/>
              <a:gd name="connsiteY8" fmla="*/ 1874711 h 2895400"/>
              <a:gd name="connsiteX9" fmla="*/ 2749493 w 2895400"/>
              <a:gd name="connsiteY9" fmla="*/ 2063688 h 2895400"/>
              <a:gd name="connsiteX10" fmla="*/ 2632058 w 2895400"/>
              <a:gd name="connsiteY10" fmla="*/ 2267092 h 2895400"/>
              <a:gd name="connsiteX11" fmla="*/ 2355786 w 2895400"/>
              <a:gd name="connsiteY11" fmla="*/ 2166529 h 2895400"/>
              <a:gd name="connsiteX12" fmla="*/ 1997921 w 2895400"/>
              <a:gd name="connsiteY12" fmla="*/ 2466813 h 2895400"/>
              <a:gd name="connsiteX13" fmla="*/ 2048982 w 2895400"/>
              <a:gd name="connsiteY13" fmla="*/ 2756350 h 2895400"/>
              <a:gd name="connsiteX14" fmla="*/ 1828275 w 2895400"/>
              <a:gd name="connsiteY14" fmla="*/ 2836681 h 2895400"/>
              <a:gd name="connsiteX15" fmla="*/ 1681280 w 2895400"/>
              <a:gd name="connsiteY15" fmla="*/ 2582061 h 2895400"/>
              <a:gd name="connsiteX16" fmla="*/ 1214121 w 2895400"/>
              <a:gd name="connsiteY16" fmla="*/ 2582061 h 2895400"/>
              <a:gd name="connsiteX17" fmla="*/ 1067125 w 2895400"/>
              <a:gd name="connsiteY17" fmla="*/ 2836681 h 2895400"/>
              <a:gd name="connsiteX18" fmla="*/ 846418 w 2895400"/>
              <a:gd name="connsiteY18" fmla="*/ 2756350 h 2895400"/>
              <a:gd name="connsiteX19" fmla="*/ 897479 w 2895400"/>
              <a:gd name="connsiteY19" fmla="*/ 2466813 h 2895400"/>
              <a:gd name="connsiteX20" fmla="*/ 539614 w 2895400"/>
              <a:gd name="connsiteY20" fmla="*/ 2166529 h 2895400"/>
              <a:gd name="connsiteX21" fmla="*/ 263342 w 2895400"/>
              <a:gd name="connsiteY21" fmla="*/ 2267092 h 2895400"/>
              <a:gd name="connsiteX22" fmla="*/ 145907 w 2895400"/>
              <a:gd name="connsiteY22" fmla="*/ 2063688 h 2895400"/>
              <a:gd name="connsiteX23" fmla="*/ 371133 w 2895400"/>
              <a:gd name="connsiteY23" fmla="*/ 1874711 h 2895400"/>
              <a:gd name="connsiteX24" fmla="*/ 290012 w 2895400"/>
              <a:gd name="connsiteY24" fmla="*/ 1414649 h 2895400"/>
              <a:gd name="connsiteX25" fmla="*/ 13734 w 2895400"/>
              <a:gd name="connsiteY25" fmla="*/ 1314100 h 2895400"/>
              <a:gd name="connsiteX26" fmla="*/ 54519 w 2895400"/>
              <a:gd name="connsiteY26" fmla="*/ 1082798 h 2895400"/>
              <a:gd name="connsiteX27" fmla="*/ 348525 w 2895400"/>
              <a:gd name="connsiteY27" fmla="*/ 1082805 h 2895400"/>
              <a:gd name="connsiteX28" fmla="*/ 582104 w 2895400"/>
              <a:gd name="connsiteY28" fmla="*/ 678233 h 2895400"/>
              <a:gd name="connsiteX29" fmla="*/ 435095 w 2895400"/>
              <a:gd name="connsiteY29" fmla="*/ 423621 h 2895400"/>
              <a:gd name="connsiteX30" fmla="*/ 615017 w 2895400"/>
              <a:gd name="connsiteY30" fmla="*/ 272649 h 2895400"/>
              <a:gd name="connsiteX31" fmla="*/ 840233 w 2895400"/>
              <a:gd name="connsiteY31" fmla="*/ 461638 h 2895400"/>
              <a:gd name="connsiteX32" fmla="*/ 1279219 w 2895400"/>
              <a:gd name="connsiteY32" fmla="*/ 301860 h 2895400"/>
              <a:gd name="connsiteX33" fmla="*/ 1330264 w 2895400"/>
              <a:gd name="connsiteY33" fmla="*/ 12320 h 2895400"/>
              <a:gd name="connsiteX34" fmla="*/ 1565136 w 2895400"/>
              <a:gd name="connsiteY34" fmla="*/ 12320 h 2895400"/>
              <a:gd name="connsiteX35" fmla="*/ 1616181 w 2895400"/>
              <a:gd name="connsiteY35" fmla="*/ 301860 h 2895400"/>
              <a:gd name="connsiteX36" fmla="*/ 2055167 w 2895400"/>
              <a:gd name="connsiteY36" fmla="*/ 461638 h 28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95400" h="2895400">
                <a:moveTo>
                  <a:pt x="2055167" y="461638"/>
                </a:moveTo>
                <a:lnTo>
                  <a:pt x="2280383" y="272649"/>
                </a:lnTo>
                <a:lnTo>
                  <a:pt x="2460305" y="423621"/>
                </a:lnTo>
                <a:lnTo>
                  <a:pt x="2313296" y="678234"/>
                </a:lnTo>
                <a:cubicBezTo>
                  <a:pt x="2417828" y="795825"/>
                  <a:pt x="2497305" y="933482"/>
                  <a:pt x="2546876" y="1082806"/>
                </a:cubicBezTo>
                <a:lnTo>
                  <a:pt x="2840881" y="1082798"/>
                </a:lnTo>
                <a:lnTo>
                  <a:pt x="2881666" y="1314100"/>
                </a:lnTo>
                <a:lnTo>
                  <a:pt x="2605388" y="1414649"/>
                </a:lnTo>
                <a:cubicBezTo>
                  <a:pt x="2609878" y="1571921"/>
                  <a:pt x="2582276" y="1728459"/>
                  <a:pt x="2524267" y="1874711"/>
                </a:cubicBezTo>
                <a:lnTo>
                  <a:pt x="2749493" y="2063688"/>
                </a:lnTo>
                <a:lnTo>
                  <a:pt x="2632058" y="2267092"/>
                </a:lnTo>
                <a:lnTo>
                  <a:pt x="2355786" y="2166529"/>
                </a:lnTo>
                <a:cubicBezTo>
                  <a:pt x="2258133" y="2289893"/>
                  <a:pt x="2136368" y="2392065"/>
                  <a:pt x="1997921" y="2466813"/>
                </a:cubicBezTo>
                <a:lnTo>
                  <a:pt x="2048982" y="2756350"/>
                </a:lnTo>
                <a:lnTo>
                  <a:pt x="1828275" y="2836681"/>
                </a:lnTo>
                <a:lnTo>
                  <a:pt x="1681280" y="2582061"/>
                </a:lnTo>
                <a:cubicBezTo>
                  <a:pt x="1527177" y="2613793"/>
                  <a:pt x="1368224" y="2613793"/>
                  <a:pt x="1214121" y="2582061"/>
                </a:cubicBezTo>
                <a:lnTo>
                  <a:pt x="1067125" y="2836681"/>
                </a:lnTo>
                <a:lnTo>
                  <a:pt x="846418" y="2756350"/>
                </a:lnTo>
                <a:lnTo>
                  <a:pt x="897479" y="2466813"/>
                </a:lnTo>
                <a:cubicBezTo>
                  <a:pt x="759032" y="2392065"/>
                  <a:pt x="637267" y="2289893"/>
                  <a:pt x="539614" y="2166529"/>
                </a:cubicBezTo>
                <a:lnTo>
                  <a:pt x="263342" y="2267092"/>
                </a:lnTo>
                <a:lnTo>
                  <a:pt x="145907" y="2063688"/>
                </a:lnTo>
                <a:lnTo>
                  <a:pt x="371133" y="1874711"/>
                </a:lnTo>
                <a:cubicBezTo>
                  <a:pt x="313124" y="1728459"/>
                  <a:pt x="285522" y="1571921"/>
                  <a:pt x="290012" y="1414649"/>
                </a:cubicBezTo>
                <a:lnTo>
                  <a:pt x="13734" y="1314100"/>
                </a:lnTo>
                <a:lnTo>
                  <a:pt x="54519" y="1082798"/>
                </a:lnTo>
                <a:lnTo>
                  <a:pt x="348525" y="1082805"/>
                </a:lnTo>
                <a:cubicBezTo>
                  <a:pt x="398096" y="933482"/>
                  <a:pt x="477572" y="795825"/>
                  <a:pt x="582104" y="678233"/>
                </a:cubicBezTo>
                <a:lnTo>
                  <a:pt x="435095" y="423621"/>
                </a:lnTo>
                <a:lnTo>
                  <a:pt x="615017" y="272649"/>
                </a:lnTo>
                <a:lnTo>
                  <a:pt x="840233" y="461638"/>
                </a:lnTo>
                <a:cubicBezTo>
                  <a:pt x="974190" y="379113"/>
                  <a:pt x="1123556" y="324748"/>
                  <a:pt x="1279219" y="301860"/>
                </a:cubicBezTo>
                <a:lnTo>
                  <a:pt x="1330264" y="12320"/>
                </a:lnTo>
                <a:lnTo>
                  <a:pt x="1565136" y="12320"/>
                </a:lnTo>
                <a:lnTo>
                  <a:pt x="1616181" y="301860"/>
                </a:lnTo>
                <a:cubicBezTo>
                  <a:pt x="1771843" y="324748"/>
                  <a:pt x="1921210" y="379113"/>
                  <a:pt x="2055167" y="46163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7664" tIns="713794" rIns="617664" bIns="764431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400" dirty="0" smtClean="0">
                <a:solidFill>
                  <a:prstClr val="white"/>
                </a:solidFill>
              </a:rPr>
              <a:t>Nyugdíj-biztosítás adó-jóváírással</a:t>
            </a:r>
          </a:p>
        </p:txBody>
      </p:sp>
      <p:sp>
        <p:nvSpPr>
          <p:cNvPr id="16" name="Körbe nyíl 15"/>
          <p:cNvSpPr/>
          <p:nvPr/>
        </p:nvSpPr>
        <p:spPr>
          <a:xfrm>
            <a:off x="56272" y="620430"/>
            <a:ext cx="2903296" cy="2903296"/>
          </a:xfrm>
          <a:prstGeom prst="circularArrow">
            <a:avLst>
              <a:gd name="adj1" fmla="val 5984"/>
              <a:gd name="adj2" fmla="val 128604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8" name="Kép 17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573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>
                <a:solidFill>
                  <a:srgbClr val="9B0012"/>
                </a:solidFill>
                <a:latin typeface="Arial"/>
                <a:ea typeface="+mj-ea"/>
              </a:rPr>
              <a:t>A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lapkezelési díj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2263798"/>
            <a:ext cx="7393918" cy="2198738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1,75%/év</a:t>
            </a:r>
            <a:endParaRPr lang="hu-HU" altLang="hu-HU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16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Likviditási </a:t>
            </a:r>
            <a:r>
              <a:rPr lang="pt-BR" altLang="hu-HU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eszközalap alapkezelési díja évente többször is módosulhat, mértéke 0-1,75%/év.</a:t>
            </a:r>
            <a:endParaRPr lang="hu-HU" altLang="hu-HU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698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>
                <a:solidFill>
                  <a:srgbClr val="9B0012"/>
                </a:solidFill>
                <a:latin typeface="Arial"/>
                <a:ea typeface="+mj-ea"/>
              </a:rPr>
              <a:t>E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ladási és vételi ár közti különbség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2192113"/>
            <a:ext cx="8642350" cy="3543560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2000" kern="0" dirty="0">
                <a:solidFill>
                  <a:srgbClr val="000000"/>
                </a:solidFill>
                <a:cs typeface="+mn-cs"/>
              </a:rPr>
              <a:t>Eladási és vételi ár közti különbség </a:t>
            </a:r>
            <a:r>
              <a:rPr lang="hu-HU" altLang="hu-HU" sz="2000" kern="0" dirty="0" smtClean="0">
                <a:solidFill>
                  <a:srgbClr val="CC0000"/>
                </a:solidFill>
                <a:cs typeface="+mn-cs"/>
              </a:rPr>
              <a:t>rendszeres </a:t>
            </a:r>
            <a:r>
              <a:rPr lang="pt-BR" altLang="hu-HU" sz="2000" kern="0" dirty="0" smtClean="0">
                <a:solidFill>
                  <a:srgbClr val="000000"/>
                </a:solidFill>
                <a:cs typeface="+mn-cs"/>
              </a:rPr>
              <a:t>díjra</a:t>
            </a:r>
            <a:r>
              <a:rPr lang="pt-BR" altLang="hu-HU" sz="2000" kern="0" dirty="0">
                <a:solidFill>
                  <a:srgbClr val="000000"/>
                </a:solidFill>
                <a:cs typeface="+mn-cs"/>
              </a:rPr>
              <a:t>:</a:t>
            </a:r>
            <a:r>
              <a:rPr lang="hu-HU" altLang="hu-HU" sz="2000" kern="0" dirty="0">
                <a:solidFill>
                  <a:srgbClr val="000000"/>
                </a:solidFill>
                <a:cs typeface="+mn-cs"/>
              </a:rPr>
              <a:t>   0 %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20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2000" kern="0" dirty="0" smtClean="0">
                <a:solidFill>
                  <a:srgbClr val="000000"/>
                </a:solidFill>
              </a:rPr>
              <a:t>Eladási </a:t>
            </a:r>
            <a:r>
              <a:rPr lang="pt-BR" altLang="hu-HU" sz="2000" kern="0" dirty="0">
                <a:solidFill>
                  <a:srgbClr val="000000"/>
                </a:solidFill>
              </a:rPr>
              <a:t>és vételi ár közti </a:t>
            </a:r>
            <a:r>
              <a:rPr lang="pt-BR" altLang="hu-HU" sz="2000" kern="0" dirty="0" smtClean="0">
                <a:solidFill>
                  <a:srgbClr val="000000"/>
                </a:solidFill>
              </a:rPr>
              <a:t>különbség</a:t>
            </a:r>
            <a:r>
              <a:rPr lang="hu-HU" altLang="hu-HU" sz="2000" kern="0" dirty="0" smtClean="0">
                <a:solidFill>
                  <a:schemeClr val="tx1"/>
                </a:solidFill>
              </a:rPr>
              <a:t> rendszeres </a:t>
            </a:r>
            <a:r>
              <a:rPr lang="pt-BR" altLang="hu-HU" sz="2000" kern="0" dirty="0" smtClean="0">
                <a:solidFill>
                  <a:srgbClr val="000000"/>
                </a:solidFill>
              </a:rPr>
              <a:t>díjra</a:t>
            </a:r>
            <a:r>
              <a:rPr lang="hu-HU" altLang="hu-HU" sz="2000" kern="0" dirty="0">
                <a:solidFill>
                  <a:srgbClr val="CC0000"/>
                </a:solidFill>
                <a:cs typeface="+mn-cs"/>
              </a:rPr>
              <a:t> átvezetés </a:t>
            </a:r>
            <a:r>
              <a:rPr lang="hu-HU" altLang="hu-HU" sz="2000" kern="0" dirty="0" smtClean="0">
                <a:solidFill>
                  <a:srgbClr val="000000"/>
                </a:solidFill>
              </a:rPr>
              <a:t>esetén</a:t>
            </a:r>
            <a:r>
              <a:rPr lang="pt-BR" altLang="hu-HU" sz="2000" kern="0" dirty="0" smtClean="0">
                <a:solidFill>
                  <a:srgbClr val="000000"/>
                </a:solidFill>
              </a:rPr>
              <a:t>:</a:t>
            </a:r>
            <a:r>
              <a:rPr lang="hu-HU" altLang="hu-HU" sz="2000" kern="0" dirty="0" smtClean="0">
                <a:solidFill>
                  <a:srgbClr val="000000"/>
                </a:solidFill>
              </a:rPr>
              <a:t>   </a:t>
            </a:r>
            <a:r>
              <a:rPr lang="hu-HU" altLang="hu-HU" sz="2000" kern="0" dirty="0">
                <a:solidFill>
                  <a:srgbClr val="000000"/>
                </a:solidFill>
              </a:rPr>
              <a:t>0 %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2200" kern="0" dirty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2000" kern="0" dirty="0">
                <a:solidFill>
                  <a:srgbClr val="000000"/>
                </a:solidFill>
                <a:cs typeface="+mn-cs"/>
              </a:rPr>
              <a:t>Eladási és vételi ár közti különbség </a:t>
            </a:r>
            <a:r>
              <a:rPr lang="pt-BR" altLang="hu-HU" sz="2000" kern="0" dirty="0" smtClean="0">
                <a:solidFill>
                  <a:srgbClr val="CC0000"/>
                </a:solidFill>
                <a:cs typeface="+mn-cs"/>
              </a:rPr>
              <a:t>eseti</a:t>
            </a:r>
            <a:r>
              <a:rPr lang="pt-BR" altLang="hu-HU" sz="2000" kern="0" dirty="0" smtClean="0">
                <a:solidFill>
                  <a:srgbClr val="000000"/>
                </a:solidFill>
                <a:cs typeface="+mn-cs"/>
              </a:rPr>
              <a:t> díjra:</a:t>
            </a:r>
            <a:endParaRPr lang="hu-HU" altLang="hu-HU" sz="2000" kern="0" dirty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1000" kern="0" dirty="0" smtClean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2000" kern="0" dirty="0" smtClean="0">
                <a:solidFill>
                  <a:srgbClr val="000000"/>
                </a:solidFill>
                <a:cs typeface="+mn-cs"/>
              </a:rPr>
              <a:t>	</a:t>
            </a:r>
            <a:r>
              <a:rPr lang="pt-BR" altLang="hu-HU" sz="2000" kern="0" dirty="0" smtClean="0">
                <a:solidFill>
                  <a:srgbClr val="000000"/>
                </a:solidFill>
                <a:cs typeface="+mn-cs"/>
              </a:rPr>
              <a:t>25 000 000 Ft-ig</a:t>
            </a:r>
            <a:r>
              <a:rPr lang="hu-HU" altLang="hu-HU" sz="2000" kern="0" dirty="0" smtClean="0">
                <a:solidFill>
                  <a:srgbClr val="000000"/>
                </a:solidFill>
                <a:cs typeface="+mn-cs"/>
              </a:rPr>
              <a:t>      					</a:t>
            </a:r>
            <a:r>
              <a:rPr lang="pt-BR" altLang="hu-HU" sz="2000" kern="0" dirty="0" smtClean="0">
                <a:solidFill>
                  <a:srgbClr val="000000"/>
                </a:solidFill>
                <a:cs typeface="+mn-cs"/>
              </a:rPr>
              <a:t>1%</a:t>
            </a:r>
            <a:endParaRPr lang="hu-HU" altLang="hu-HU" sz="2000" kern="0" dirty="0" smtClean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2000" kern="0" dirty="0" smtClean="0">
                <a:solidFill>
                  <a:srgbClr val="000000"/>
                </a:solidFill>
                <a:cs typeface="+mn-cs"/>
              </a:rPr>
              <a:t>	25.000.001 Ft – 500.000.000 Ft-ig terjedő részre		0,5%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2000" kern="0" dirty="0">
                <a:solidFill>
                  <a:srgbClr val="000000"/>
                </a:solidFill>
              </a:rPr>
              <a:t> </a:t>
            </a:r>
            <a:r>
              <a:rPr lang="hu-HU" altLang="hu-HU" sz="2000" kern="0" dirty="0" smtClean="0">
                <a:solidFill>
                  <a:srgbClr val="000000"/>
                </a:solidFill>
              </a:rPr>
              <a:t>          500.000.001 </a:t>
            </a:r>
            <a:r>
              <a:rPr lang="hu-HU" altLang="hu-HU" sz="2000" kern="0" dirty="0">
                <a:solidFill>
                  <a:srgbClr val="000000"/>
                </a:solidFill>
              </a:rPr>
              <a:t>Ft – </a:t>
            </a:r>
            <a:r>
              <a:rPr lang="hu-HU" altLang="hu-HU" sz="2000" kern="0" dirty="0" smtClean="0">
                <a:solidFill>
                  <a:srgbClr val="000000"/>
                </a:solidFill>
              </a:rPr>
              <a:t>1.000.000.000 </a:t>
            </a:r>
            <a:r>
              <a:rPr lang="hu-HU" altLang="hu-HU" sz="2000" kern="0" dirty="0">
                <a:solidFill>
                  <a:srgbClr val="000000"/>
                </a:solidFill>
              </a:rPr>
              <a:t>Ft-ig terjedő részre	</a:t>
            </a:r>
            <a:r>
              <a:rPr lang="hu-HU" altLang="hu-HU" sz="2000" kern="0" dirty="0" smtClean="0">
                <a:solidFill>
                  <a:srgbClr val="000000"/>
                </a:solidFill>
              </a:rPr>
              <a:t>0,4%</a:t>
            </a:r>
            <a:endParaRPr lang="hu-HU" altLang="hu-HU" sz="2000" kern="0" dirty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2000" kern="0" dirty="0">
                <a:solidFill>
                  <a:srgbClr val="000000"/>
                </a:solidFill>
              </a:rPr>
              <a:t> </a:t>
            </a:r>
            <a:r>
              <a:rPr lang="hu-HU" altLang="hu-HU" sz="2000" kern="0" dirty="0" smtClean="0">
                <a:solidFill>
                  <a:srgbClr val="000000"/>
                </a:solidFill>
              </a:rPr>
              <a:t>       1.000.000.000 Ft feletti </a:t>
            </a:r>
            <a:r>
              <a:rPr lang="hu-HU" altLang="hu-HU" sz="2000" kern="0" dirty="0">
                <a:solidFill>
                  <a:srgbClr val="000000"/>
                </a:solidFill>
              </a:rPr>
              <a:t>részre	</a:t>
            </a:r>
            <a:r>
              <a:rPr lang="hu-HU" altLang="hu-HU" sz="2000" kern="0" dirty="0" smtClean="0">
                <a:solidFill>
                  <a:srgbClr val="000000"/>
                </a:solidFill>
              </a:rPr>
              <a:t>			0,25%  </a:t>
            </a:r>
            <a:endParaRPr lang="hu-HU" altLang="hu-HU" sz="2000" kern="0" dirty="0" smtClean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1286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>
                <a:solidFill>
                  <a:srgbClr val="9B0012"/>
                </a:solidFill>
                <a:latin typeface="Arial"/>
                <a:ea typeface="+mj-ea"/>
              </a:rPr>
              <a:t>T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ranzakciós költségek – a szokásosak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1650" y="864523"/>
            <a:ext cx="8642348" cy="5407764"/>
          </a:xfrm>
        </p:spPr>
        <p:txBody>
          <a:bodyPr/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2000" b="1" kern="0" dirty="0">
                <a:solidFill>
                  <a:srgbClr val="000000"/>
                </a:solidFill>
              </a:rPr>
              <a:t>Átirányítási költség:  </a:t>
            </a:r>
            <a:r>
              <a:rPr lang="pt-BR" altLang="hu-HU" sz="2000" kern="0" dirty="0">
                <a:solidFill>
                  <a:srgbClr val="000000"/>
                </a:solidFill>
              </a:rPr>
              <a:t>ingyenes</a:t>
            </a:r>
            <a:endParaRPr lang="hu-HU" altLang="hu-HU" sz="2000" kern="0" dirty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2000" b="1" kern="0" dirty="0" smtClean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2000" b="1" kern="0" dirty="0" smtClean="0">
                <a:solidFill>
                  <a:srgbClr val="000000"/>
                </a:solidFill>
                <a:cs typeface="+mn-cs"/>
              </a:rPr>
              <a:t>Átváltási </a:t>
            </a:r>
            <a:r>
              <a:rPr lang="pt-BR" altLang="hu-HU" sz="2000" b="1" kern="0" dirty="0">
                <a:solidFill>
                  <a:srgbClr val="000000"/>
                </a:solidFill>
                <a:cs typeface="+mn-cs"/>
              </a:rPr>
              <a:t>költség: </a:t>
            </a:r>
            <a:endParaRPr lang="hu-HU" altLang="hu-HU" sz="2000" b="1" kern="0" dirty="0" smtClean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2000" kern="0" dirty="0" smtClean="0">
                <a:solidFill>
                  <a:srgbClr val="000000"/>
                </a:solidFill>
                <a:cs typeface="+mn-cs"/>
              </a:rPr>
              <a:t>biztosítási </a:t>
            </a:r>
            <a:r>
              <a:rPr lang="pt-BR" altLang="hu-HU" sz="2000" kern="0" dirty="0">
                <a:solidFill>
                  <a:srgbClr val="000000"/>
                </a:solidFill>
                <a:cs typeface="+mn-cs"/>
              </a:rPr>
              <a:t>évente az elsõ két átváltás ingyenes</a:t>
            </a:r>
            <a:r>
              <a:rPr lang="pt-BR" altLang="hu-HU" sz="2000" kern="0" dirty="0" smtClean="0">
                <a:solidFill>
                  <a:srgbClr val="000000"/>
                </a:solidFill>
                <a:cs typeface="+mn-cs"/>
              </a:rPr>
              <a:t>,</a:t>
            </a:r>
            <a:endParaRPr lang="hu-HU" altLang="hu-HU" sz="2000" kern="0" dirty="0" smtClean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2000" kern="0" dirty="0" smtClean="0">
                <a:solidFill>
                  <a:srgbClr val="000000"/>
                </a:solidFill>
                <a:cs typeface="+mn-cs"/>
              </a:rPr>
              <a:t>minden </a:t>
            </a:r>
            <a:r>
              <a:rPr lang="pt-BR" altLang="hu-HU" sz="2000" kern="0" dirty="0">
                <a:solidFill>
                  <a:srgbClr val="000000"/>
                </a:solidFill>
                <a:cs typeface="+mn-cs"/>
              </a:rPr>
              <a:t>további átváltás költsége az átváltott összeg 0,3%-a, de legalább 400 Ft és legfeljebb 3 500 Ft.</a:t>
            </a:r>
            <a:endParaRPr lang="hu-HU" altLang="hu-HU" sz="2000" kern="0" dirty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2000" kern="0" dirty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2000" b="1" kern="0" dirty="0">
                <a:solidFill>
                  <a:srgbClr val="000000"/>
                </a:solidFill>
                <a:cs typeface="+mn-cs"/>
              </a:rPr>
              <a:t>Részleges visszavásárlás</a:t>
            </a:r>
            <a:r>
              <a:rPr lang="hu-HU" altLang="hu-HU" sz="2000" b="1" kern="0" dirty="0">
                <a:solidFill>
                  <a:srgbClr val="000000"/>
                </a:solidFill>
                <a:cs typeface="+mn-cs"/>
              </a:rPr>
              <a:t> és a r</a:t>
            </a:r>
            <a:r>
              <a:rPr lang="pt-BR" altLang="hu-HU" sz="2000" b="1" kern="0" dirty="0">
                <a:solidFill>
                  <a:srgbClr val="000000"/>
                </a:solidFill>
                <a:cs typeface="+mn-cs"/>
              </a:rPr>
              <a:t>endszeres pénzkivonás költsége</a:t>
            </a:r>
            <a:r>
              <a:rPr lang="hu-HU" altLang="hu-HU" sz="2000" b="1" kern="0" dirty="0">
                <a:solidFill>
                  <a:srgbClr val="000000"/>
                </a:solidFill>
                <a:cs typeface="+mn-cs"/>
              </a:rPr>
              <a:t>:   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2000" kern="0" dirty="0" smtClean="0">
                <a:solidFill>
                  <a:srgbClr val="000000"/>
                </a:solidFill>
                <a:cs typeface="+mn-cs"/>
              </a:rPr>
              <a:t>a kifizetett összeg </a:t>
            </a:r>
            <a:r>
              <a:rPr lang="pt-BR" altLang="hu-HU" sz="2000" kern="0" dirty="0" smtClean="0">
                <a:solidFill>
                  <a:srgbClr val="000000"/>
                </a:solidFill>
                <a:cs typeface="+mn-cs"/>
              </a:rPr>
              <a:t>0,3</a:t>
            </a:r>
            <a:r>
              <a:rPr lang="pt-BR" altLang="hu-HU" sz="2000" kern="0" dirty="0">
                <a:solidFill>
                  <a:srgbClr val="000000"/>
                </a:solidFill>
                <a:cs typeface="+mn-cs"/>
              </a:rPr>
              <a:t>%-a, de legalább 400 Ft és legfeljebb 3 500 Ft</a:t>
            </a:r>
            <a:r>
              <a:rPr lang="pt-BR" altLang="hu-HU" sz="2000" kern="0" dirty="0" smtClean="0">
                <a:solidFill>
                  <a:srgbClr val="000000"/>
                </a:solidFill>
                <a:cs typeface="+mn-cs"/>
              </a:rPr>
              <a:t>.</a:t>
            </a:r>
            <a:endParaRPr lang="hu-HU" altLang="hu-HU" sz="2000" kern="0" dirty="0" smtClean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2000" b="1" kern="0" dirty="0" smtClean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2000" b="1" kern="0" dirty="0" smtClean="0">
                <a:solidFill>
                  <a:srgbClr val="000000"/>
                </a:solidFill>
                <a:cs typeface="+mn-cs"/>
              </a:rPr>
              <a:t>Számlakivonat </a:t>
            </a:r>
            <a:r>
              <a:rPr lang="pt-BR" altLang="hu-HU" sz="2000" b="1" kern="0" dirty="0">
                <a:solidFill>
                  <a:srgbClr val="000000"/>
                </a:solidFill>
                <a:cs typeface="+mn-cs"/>
              </a:rPr>
              <a:t>költsége:</a:t>
            </a:r>
            <a:r>
              <a:rPr lang="hu-HU" altLang="hu-HU" sz="2000" b="1" kern="0" dirty="0">
                <a:solidFill>
                  <a:srgbClr val="000000"/>
                </a:solidFill>
                <a:cs typeface="+mn-cs"/>
              </a:rPr>
              <a:t>   </a:t>
            </a:r>
            <a:r>
              <a:rPr lang="pt-BR" altLang="hu-HU" sz="2000" b="1" kern="0" dirty="0">
                <a:solidFill>
                  <a:srgbClr val="000000"/>
                </a:solidFill>
                <a:cs typeface="+mn-cs"/>
              </a:rPr>
              <a:t> </a:t>
            </a:r>
            <a:endParaRPr lang="hu-HU" altLang="hu-HU" sz="2000" b="1" kern="0" dirty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2000" kern="0" dirty="0">
                <a:solidFill>
                  <a:srgbClr val="000000"/>
                </a:solidFill>
                <a:cs typeface="+mn-cs"/>
              </a:rPr>
              <a:t>A</a:t>
            </a:r>
            <a:r>
              <a:rPr lang="pt-BR" altLang="hu-HU" sz="2000" kern="0" dirty="0">
                <a:solidFill>
                  <a:srgbClr val="000000"/>
                </a:solidFill>
                <a:cs typeface="+mn-cs"/>
              </a:rPr>
              <a:t> biztosítási évfordulón kiküldött </a:t>
            </a:r>
            <a:r>
              <a:rPr lang="hu-HU" altLang="hu-HU" sz="2000" kern="0" dirty="0">
                <a:solidFill>
                  <a:srgbClr val="000000"/>
                </a:solidFill>
                <a:cs typeface="+mn-cs"/>
              </a:rPr>
              <a:t> </a:t>
            </a:r>
            <a:r>
              <a:rPr lang="pt-BR" altLang="hu-HU" sz="2000" kern="0" dirty="0">
                <a:solidFill>
                  <a:srgbClr val="000000"/>
                </a:solidFill>
                <a:cs typeface="+mn-cs"/>
              </a:rPr>
              <a:t>számlakivonat ingyenes, minden további 300 Ft/számlakivonat</a:t>
            </a:r>
            <a:endParaRPr lang="hu-HU" altLang="hu-HU" sz="2000" kern="0" dirty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2000" kern="0" dirty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2000" b="1" kern="0" dirty="0" smtClean="0">
                <a:solidFill>
                  <a:srgbClr val="000000"/>
                </a:solidFill>
                <a:cs typeface="+mn-cs"/>
              </a:rPr>
              <a:t>Kötvényesítési </a:t>
            </a:r>
            <a:r>
              <a:rPr lang="pt-BR" altLang="hu-HU" sz="2000" b="1" kern="0" dirty="0">
                <a:solidFill>
                  <a:srgbClr val="000000"/>
                </a:solidFill>
                <a:cs typeface="+mn-cs"/>
              </a:rPr>
              <a:t>költség: </a:t>
            </a:r>
            <a:r>
              <a:rPr lang="pt-BR" altLang="hu-HU" sz="2000" kern="0" dirty="0" smtClean="0">
                <a:solidFill>
                  <a:srgbClr val="000000"/>
                </a:solidFill>
                <a:cs typeface="+mn-cs"/>
              </a:rPr>
              <a:t>8</a:t>
            </a:r>
            <a:r>
              <a:rPr lang="pt-BR" altLang="hu-HU" sz="2000" kern="0" dirty="0">
                <a:solidFill>
                  <a:srgbClr val="000000"/>
                </a:solidFill>
                <a:cs typeface="+mn-cs"/>
              </a:rPr>
              <a:t> 000 </a:t>
            </a:r>
            <a:r>
              <a:rPr lang="pt-BR" altLang="hu-HU" sz="2000" kern="0" dirty="0" smtClean="0">
                <a:solidFill>
                  <a:srgbClr val="000000"/>
                </a:solidFill>
                <a:cs typeface="+mn-cs"/>
              </a:rPr>
              <a:t>F</a:t>
            </a:r>
            <a:r>
              <a:rPr lang="hu-HU" altLang="hu-HU" sz="2000" kern="0" dirty="0" smtClean="0">
                <a:solidFill>
                  <a:srgbClr val="000000"/>
                </a:solidFill>
                <a:cs typeface="+mn-cs"/>
              </a:rPr>
              <a:t>t 	(30 napon belüli felmondás esetén)</a:t>
            </a:r>
            <a:endParaRPr lang="hu-HU" altLang="hu-HU" sz="2000" kern="0" dirty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2000" kern="0" dirty="0" smtClean="0">
              <a:solidFill>
                <a:srgbClr val="000000"/>
              </a:solidFill>
              <a:cs typeface="+mn-cs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289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egnaposto data 3"/>
          <p:cNvSpPr txBox="1">
            <a:spLocks/>
          </p:cNvSpPr>
          <p:nvPr/>
        </p:nvSpPr>
        <p:spPr bwMode="auto">
          <a:xfrm>
            <a:off x="349250" y="6469063"/>
            <a:ext cx="2132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lnSpc>
                <a:spcPts val="1200"/>
              </a:lnSpc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 eaLnBrk="0" hangingPunct="0">
              <a:lnSpc>
                <a:spcPts val="1200"/>
              </a:lnSpc>
              <a:buClr>
                <a:schemeClr val="tx2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 eaLnBrk="0" hangingPunct="0">
              <a:lnSpc>
                <a:spcPts val="1200"/>
              </a:lnSpc>
              <a:buFont typeface="Lucida Grande"/>
              <a:buChar char="-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 eaLnBrk="0" hangingPunct="0">
              <a:lnSpc>
                <a:spcPts val="1200"/>
              </a:lnSpc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 eaLnBrk="0" hangingPunct="0">
              <a:lnSpc>
                <a:spcPts val="1200"/>
              </a:lnSpc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ts val="13"/>
              </a:spcBef>
            </a:pPr>
            <a:endParaRPr lang="hu-HU" altLang="hu-HU" sz="1200" dirty="0">
              <a:solidFill>
                <a:srgbClr val="BD202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450536" y="1912716"/>
            <a:ext cx="8578986" cy="869098"/>
          </a:xfrm>
        </p:spPr>
        <p:txBody>
          <a:bodyPr/>
          <a:lstStyle/>
          <a:p>
            <a:r>
              <a:rPr lang="hu-HU" dirty="0" smtClean="0"/>
              <a:t>Aranyszárny Perspektíva</a:t>
            </a:r>
            <a:br>
              <a:rPr lang="hu-HU" dirty="0" smtClean="0"/>
            </a:br>
            <a:r>
              <a:rPr lang="hu-HU" dirty="0" smtClean="0"/>
              <a:t> </a:t>
            </a:r>
            <a:endParaRPr lang="it-IT" dirty="0"/>
          </a:p>
        </p:txBody>
      </p:sp>
      <p:sp>
        <p:nvSpPr>
          <p:cNvPr id="10" name="Sottotitolo 2"/>
          <p:cNvSpPr>
            <a:spLocks noGrp="1"/>
          </p:cNvSpPr>
          <p:nvPr>
            <p:ph type="subTitle" idx="1"/>
          </p:nvPr>
        </p:nvSpPr>
        <p:spPr>
          <a:xfrm>
            <a:off x="450536" y="2562204"/>
            <a:ext cx="8386686" cy="712269"/>
          </a:xfrm>
        </p:spPr>
        <p:txBody>
          <a:bodyPr/>
          <a:lstStyle/>
          <a:p>
            <a:r>
              <a:rPr lang="hu-HU" sz="3000" dirty="0" smtClean="0"/>
              <a:t>Adójóváírásra jogosító rendszeres és eseti díj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499700" y="3598908"/>
            <a:ext cx="8578986" cy="86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300" b="1" kern="1200" baseline="0">
                <a:solidFill>
                  <a:schemeClr val="tx2"/>
                </a:solidFill>
                <a:latin typeface="Arial"/>
                <a:ea typeface="+mj-ea"/>
                <a:cs typeface="Arial Italic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itchFamily="34" charset="0"/>
                <a:ea typeface="Arial Italic"/>
                <a:cs typeface="Arial Italic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itchFamily="34" charset="0"/>
                <a:ea typeface="Arial Italic"/>
                <a:cs typeface="Arial Italic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itchFamily="34" charset="0"/>
                <a:ea typeface="Arial Italic"/>
                <a:cs typeface="Arial Italic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itchFamily="34" charset="0"/>
                <a:ea typeface="Arial Italic"/>
                <a:cs typeface="Arial Italic"/>
              </a:defRPr>
            </a:lvl5pPr>
            <a:lvl6pPr marL="4572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itchFamily="34" charset="0"/>
                <a:ea typeface="Arial Italic"/>
                <a:cs typeface="Arial Italic"/>
              </a:defRPr>
            </a:lvl6pPr>
            <a:lvl7pPr marL="9144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itchFamily="34" charset="0"/>
                <a:ea typeface="Arial Italic"/>
                <a:cs typeface="Arial Italic"/>
              </a:defRPr>
            </a:lvl7pPr>
            <a:lvl8pPr marL="13716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itchFamily="34" charset="0"/>
                <a:ea typeface="Arial Italic"/>
                <a:cs typeface="Arial Italic"/>
              </a:defRPr>
            </a:lvl8pPr>
            <a:lvl9pPr marL="18288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itchFamily="34" charset="0"/>
                <a:ea typeface="Arial Italic"/>
                <a:cs typeface="Arial Italic"/>
              </a:defRPr>
            </a:lvl9pPr>
          </a:lstStyle>
          <a:p>
            <a:r>
              <a:rPr lang="hu-HU" dirty="0" smtClean="0">
                <a:solidFill>
                  <a:srgbClr val="BD2027"/>
                </a:solidFill>
              </a:rPr>
              <a:t>Aktív Megtakarítás</a:t>
            </a:r>
            <a:br>
              <a:rPr lang="hu-HU" dirty="0" smtClean="0">
                <a:solidFill>
                  <a:srgbClr val="BD2027"/>
                </a:solidFill>
              </a:rPr>
            </a:br>
            <a:r>
              <a:rPr lang="hu-HU" dirty="0" smtClean="0">
                <a:solidFill>
                  <a:srgbClr val="BD2027"/>
                </a:solidFill>
              </a:rPr>
              <a:t> 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 bwMode="auto">
          <a:xfrm>
            <a:off x="529196" y="4233648"/>
            <a:ext cx="8386686" cy="71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 Regular"/>
              </a:defRPr>
            </a:lvl1pPr>
            <a:lvl2pPr marL="457200" indent="0" algn="ctr" defTabSz="457200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2pPr>
            <a:lvl3pPr marL="914400" indent="0" algn="ctr" defTabSz="457200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3pPr>
            <a:lvl4pPr marL="1371600" indent="0" algn="ctr" defTabSz="457200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4pPr>
            <a:lvl5pPr marL="1828800" indent="0" algn="ctr" defTabSz="457200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000" dirty="0" smtClean="0">
                <a:solidFill>
                  <a:prstClr val="white">
                    <a:lumMod val="50000"/>
                  </a:prstClr>
                </a:solidFill>
              </a:rPr>
              <a:t>Likvid eseti díj elhelyezésére</a:t>
            </a:r>
          </a:p>
          <a:p>
            <a:r>
              <a:rPr lang="it-IT" dirty="0" smtClean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it-IT" dirty="0" smtClean="0">
                <a:solidFill>
                  <a:prstClr val="white">
                    <a:lumMod val="50000"/>
                  </a:prstClr>
                </a:solidFill>
              </a:rPr>
            </a:b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18" y="3927535"/>
            <a:ext cx="2036763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Kép 7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7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2" y="387350"/>
            <a:ext cx="8464669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Aktív Megtakarítás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4" name="Ötszög 3"/>
          <p:cNvSpPr/>
          <p:nvPr/>
        </p:nvSpPr>
        <p:spPr>
          <a:xfrm>
            <a:off x="942115" y="1205309"/>
            <a:ext cx="7176654" cy="2272146"/>
          </a:xfrm>
          <a:prstGeom prst="homePlat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prstClr val="white"/>
                </a:solidFill>
              </a:rPr>
              <a:t>Lehetővé tesszük ügyfeleink számára, hogy </a:t>
            </a:r>
          </a:p>
          <a:p>
            <a:r>
              <a:rPr lang="hu-HU" sz="2400" dirty="0">
                <a:solidFill>
                  <a:prstClr val="white"/>
                </a:solidFill>
              </a:rPr>
              <a:t>likvid megtakarításuk legyen az </a:t>
            </a:r>
          </a:p>
          <a:p>
            <a:r>
              <a:rPr lang="hu-HU" sz="2400" dirty="0">
                <a:solidFill>
                  <a:prstClr val="white"/>
                </a:solidFill>
              </a:rPr>
              <a:t>Aranyszárny Perspektíva nyugdíjbiztosításuk </a:t>
            </a:r>
          </a:p>
          <a:p>
            <a:r>
              <a:rPr lang="hu-HU" sz="2400" dirty="0">
                <a:solidFill>
                  <a:prstClr val="white"/>
                </a:solidFill>
              </a:rPr>
              <a:t>mellett.</a:t>
            </a:r>
          </a:p>
        </p:txBody>
      </p:sp>
      <p:sp>
        <p:nvSpPr>
          <p:cNvPr id="5" name="Ötszög 4"/>
          <p:cNvSpPr/>
          <p:nvPr/>
        </p:nvSpPr>
        <p:spPr>
          <a:xfrm>
            <a:off x="942115" y="3809943"/>
            <a:ext cx="7176654" cy="2272146"/>
          </a:xfrm>
          <a:prstGeom prst="homePlat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prstClr val="white"/>
                </a:solidFill>
              </a:rPr>
              <a:t>Az Aktív Megtakarítás adóoptimalizálásra kitűnően használható</a:t>
            </a:r>
          </a:p>
          <a:p>
            <a:endParaRPr lang="hu-HU" sz="2400" dirty="0">
              <a:solidFill>
                <a:prstClr val="white"/>
              </a:solidFill>
            </a:endParaRPr>
          </a:p>
        </p:txBody>
      </p:sp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506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977352" y="0"/>
            <a:ext cx="1166646" cy="1619376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2" y="387350"/>
            <a:ext cx="8464669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400" kern="0" dirty="0" smtClean="0">
                <a:solidFill>
                  <a:srgbClr val="9B0012"/>
                </a:solidFill>
                <a:latin typeface="Arial"/>
                <a:ea typeface="+mj-ea"/>
              </a:rPr>
              <a:t>Aktív Megtakarítás – likvid eseti díjak elhelyezésére 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042" y="995906"/>
            <a:ext cx="8642350" cy="539103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altLang="hu-H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gyszeri díjas, befektetési egységekhez kötött életbiztosítás (G65EV)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altLang="hu-H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100.000 Ft ingyenes baleseti halál (más kockázat nem választható)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altLang="hu-H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Minimális egyszeri díj: 50.000 Ft, de jelenleg „akciósan” 30.000 Ft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altLang="hu-H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Minimális eseti díj: 10.000 Ft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altLang="hu-H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Aranyszárny Perspektíva mellé köthető (akár utólag is), egy G100 mellé egy G65EV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altLang="hu-H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Aktív Megtakarítás szerződője, biztosítottja, elérési és haláleseti kedvezményezettje megegyezik a kapcsolódó Aranyszárny Perspektíva ugyanazon </a:t>
            </a:r>
            <a:r>
              <a:rPr lang="hu-HU" altLang="hu-HU" sz="19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szereplő</a:t>
            </a:r>
            <a:r>
              <a:rPr lang="hu-HU" altLang="hu-H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jével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altLang="hu-H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a kapcsolódó G100-as szerződés valamely szereplője (szerződő, haláleseti kedvezményezett) </a:t>
            </a:r>
            <a:r>
              <a:rPr lang="hu-HU" altLang="hu-HU" sz="19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változik</a:t>
            </a:r>
            <a:r>
              <a:rPr lang="hu-HU" altLang="hu-H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akkor </a:t>
            </a:r>
            <a:r>
              <a:rPr lang="hu-HU" altLang="hu-H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Aktív Megtakarításnál is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altLang="hu-H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Lejárati időpont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megegyezik a kapcsolódó G100-as lejárati időpontjával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altLang="hu-H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mennyiben valamilyen okból a kapcsolódó G100-as szerződés </a:t>
            </a:r>
            <a:r>
              <a:rPr lang="hu-HU" altLang="hu-HU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megszűnik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automatikusan megszűnik az Aktív Megtakarítás is: minden esetben az aktuális érék kerül kifizetésre</a:t>
            </a:r>
            <a:endParaRPr lang="hu-HU" altLang="hu-H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444839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2" y="387350"/>
            <a:ext cx="8464669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Aktív Megtakarítás – költségek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042" y="1148311"/>
            <a:ext cx="8642350" cy="46815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kezdeti költség (DE! egyszeri díjból kezdeti befektetési egységek)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Kezelési költség: 50 Ft/hó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Alapkezelési díj: 1,75%/év (Likviditási: 0-1,75%/év)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Eladási és vételi ár közti különbség az </a:t>
            </a:r>
            <a:r>
              <a:rPr lang="hu-HU" altLang="hu-HU" sz="2000" kern="0" dirty="0">
                <a:solidFill>
                  <a:srgbClr val="CC0000"/>
                </a:solidFill>
              </a:rPr>
              <a:t>egyszeri 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díjra: 1%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2000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2000" kern="0" dirty="0" smtClean="0">
                <a:solidFill>
                  <a:srgbClr val="000000"/>
                </a:solidFill>
              </a:rPr>
              <a:t>Eladási </a:t>
            </a:r>
            <a:r>
              <a:rPr lang="pt-BR" altLang="hu-HU" sz="2000" kern="0" dirty="0">
                <a:solidFill>
                  <a:srgbClr val="000000"/>
                </a:solidFill>
              </a:rPr>
              <a:t>és vételi ár közti különbség </a:t>
            </a:r>
            <a:r>
              <a:rPr lang="pt-BR" altLang="hu-HU" sz="2000" kern="0" dirty="0">
                <a:solidFill>
                  <a:srgbClr val="CC0000"/>
                </a:solidFill>
              </a:rPr>
              <a:t>eseti</a:t>
            </a:r>
            <a:r>
              <a:rPr lang="pt-BR" altLang="hu-HU" sz="2000" kern="0" dirty="0">
                <a:solidFill>
                  <a:srgbClr val="000000"/>
                </a:solidFill>
              </a:rPr>
              <a:t> díjra:</a:t>
            </a:r>
            <a:endParaRPr lang="hu-HU" altLang="hu-HU" sz="2000" kern="0" dirty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1000" kern="0" dirty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2000" kern="0" dirty="0">
                <a:solidFill>
                  <a:srgbClr val="000000"/>
                </a:solidFill>
              </a:rPr>
              <a:t>	</a:t>
            </a:r>
            <a:r>
              <a:rPr lang="pt-BR" altLang="hu-HU" sz="2000" kern="0" dirty="0">
                <a:solidFill>
                  <a:srgbClr val="000000"/>
                </a:solidFill>
              </a:rPr>
              <a:t>25 000 000 Ft-ig</a:t>
            </a:r>
            <a:r>
              <a:rPr lang="hu-HU" altLang="hu-HU" sz="2000" kern="0" dirty="0">
                <a:solidFill>
                  <a:srgbClr val="000000"/>
                </a:solidFill>
              </a:rPr>
              <a:t>      					</a:t>
            </a:r>
            <a:r>
              <a:rPr lang="pt-BR" altLang="hu-HU" sz="2000" kern="0" dirty="0">
                <a:solidFill>
                  <a:srgbClr val="000000"/>
                </a:solidFill>
              </a:rPr>
              <a:t>1%</a:t>
            </a:r>
            <a:endParaRPr lang="hu-HU" altLang="hu-HU" sz="2000" kern="0" dirty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2000" kern="0" dirty="0">
                <a:solidFill>
                  <a:srgbClr val="000000"/>
                </a:solidFill>
              </a:rPr>
              <a:t>	25.000.001 Ft – 500.000.000 Ft-ig terjedő részre		0,5%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2000" kern="0" dirty="0">
                <a:solidFill>
                  <a:srgbClr val="000000"/>
                </a:solidFill>
              </a:rPr>
              <a:t>           500.000.001 Ft – 1.000.000.000 Ft-ig terjedő részre	0,4%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2000" kern="0" dirty="0">
                <a:solidFill>
                  <a:srgbClr val="000000"/>
                </a:solidFill>
              </a:rPr>
              <a:t>        1.000.000.000 Ft feletti részre				0,25% 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292662" y="0"/>
            <a:ext cx="851336" cy="1181706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249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2" y="387350"/>
            <a:ext cx="8464669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Aktív Megtakarítás – választható eszközalapok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86141" y="5403279"/>
            <a:ext cx="8280776" cy="634394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Megegyeznek a forintos termékeinknél választható eszközalapokkal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2" y="1443037"/>
            <a:ext cx="4518476" cy="303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83" y="1484601"/>
            <a:ext cx="4944101" cy="37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zis 1"/>
          <p:cNvSpPr/>
          <p:nvPr/>
        </p:nvSpPr>
        <p:spPr>
          <a:xfrm>
            <a:off x="332509" y="3061855"/>
            <a:ext cx="3671455" cy="69272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4211785" y="1620982"/>
            <a:ext cx="3422072" cy="3740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10" name="Kép 9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074449" y="-1"/>
            <a:ext cx="1069550" cy="1484601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252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2" y="387350"/>
            <a:ext cx="8464669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Aktív Megtakarítás – TF, PM, TKM 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  <a:sym typeface="Wingdings" panose="05000000000000000000" pitchFamily="2" charset="2"/>
              </a:rPr>
              <a:t></a:t>
            </a:r>
            <a:endParaRPr lang="hu-HU" sz="2800" kern="0" dirty="0" smtClean="0">
              <a:solidFill>
                <a:srgbClr val="9B0012"/>
              </a:solidFill>
              <a:latin typeface="Arial"/>
              <a:ea typeface="+mj-ea"/>
            </a:endParaRP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042" y="1148311"/>
            <a:ext cx="8642350" cy="4681537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Trendfigyelő szolgáltatás </a:t>
            </a:r>
            <a:br>
              <a:rPr lang="hu-HU" altLang="hu-H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az Aktív Megtakarítás szerződésekhez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PortfólióMenedzser</a:t>
            </a:r>
            <a:r>
              <a:rPr lang="hu-HU" altLang="hu-H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szolgáltatás </a:t>
            </a:r>
            <a:br>
              <a:rPr lang="hu-HU" altLang="hu-H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választható az Aktív Megtakarítás szerződésekhez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Teljesköltség-mutató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8537"/>
              </p:ext>
            </p:extLst>
          </p:nvPr>
        </p:nvGraphicFramePr>
        <p:xfrm>
          <a:off x="2327555" y="4232594"/>
          <a:ext cx="476598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592"/>
                <a:gridCol w="1863391"/>
              </a:tblGrid>
              <a:tr h="29406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Aktív</a:t>
                      </a:r>
                      <a:r>
                        <a:rPr lang="hu-HU" sz="1400" baseline="0" dirty="0" smtClean="0"/>
                        <a:t> Megtakarítás (G65EV)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TKM érték</a:t>
                      </a:r>
                      <a:endParaRPr lang="hu-HU" sz="1400" dirty="0"/>
                    </a:p>
                  </a:txBody>
                  <a:tcPr/>
                </a:tc>
              </a:tr>
              <a:tr h="29406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5 évre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0,94% - 3,91%</a:t>
                      </a:r>
                      <a:endParaRPr lang="hu-HU" sz="1400" dirty="0"/>
                    </a:p>
                  </a:txBody>
                  <a:tcPr/>
                </a:tc>
              </a:tr>
              <a:tr h="29406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10 évre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0,84% - 3,81%</a:t>
                      </a:r>
                      <a:endParaRPr lang="hu-HU" sz="1400" dirty="0"/>
                    </a:p>
                  </a:txBody>
                  <a:tcPr/>
                </a:tc>
              </a:tr>
              <a:tr h="29406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20 évre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0,79% - 3,75%</a:t>
                      </a:r>
                      <a:endParaRPr lang="hu-H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Kép 6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923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Minimális díjak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56984"/>
              </p:ext>
            </p:extLst>
          </p:nvPr>
        </p:nvGraphicFramePr>
        <p:xfrm>
          <a:off x="309042" y="2059236"/>
          <a:ext cx="795504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682"/>
                <a:gridCol w="2651682"/>
                <a:gridCol w="2651682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G100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Teljes</a:t>
                      </a:r>
                      <a:r>
                        <a:rPr lang="hu-HU" baseline="0" dirty="0" smtClean="0"/>
                        <a:t> jutalék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 teljes jutalék 75%-a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15 éves tartamig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240 000 Ft-tól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120 000 – 239 999 Ft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15 éves tartam felett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180 000 Ft-tól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96 000 – 179 999 Ft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042" y="1148311"/>
            <a:ext cx="8642350" cy="4681537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Aranyszárny Perspektíva</a:t>
            </a:r>
            <a:br>
              <a:rPr lang="hu-HU" altLang="hu-H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Aktív Megtakarítás egyszeri díja: 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50.000 Ft, most akciósan 30.000 Ft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eseti díj minimuma mind G100-nál, mind G65EV-nél</a:t>
            </a:r>
            <a:r>
              <a:rPr lang="hu-HU" alt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 </a:t>
            </a:r>
            <a:r>
              <a:rPr lang="hu-HU" alt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7" name="Kép 6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2830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egnaposto data 3"/>
          <p:cNvSpPr txBox="1">
            <a:spLocks/>
          </p:cNvSpPr>
          <p:nvPr/>
        </p:nvSpPr>
        <p:spPr bwMode="auto">
          <a:xfrm>
            <a:off x="349250" y="6469063"/>
            <a:ext cx="2132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lnSpc>
                <a:spcPts val="1200"/>
              </a:lnSpc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 eaLnBrk="0" hangingPunct="0">
              <a:lnSpc>
                <a:spcPts val="1200"/>
              </a:lnSpc>
              <a:buClr>
                <a:schemeClr val="tx2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 eaLnBrk="0" hangingPunct="0">
              <a:lnSpc>
                <a:spcPts val="1200"/>
              </a:lnSpc>
              <a:buFont typeface="Lucida Grande"/>
              <a:buChar char="-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 eaLnBrk="0" hangingPunct="0">
              <a:lnSpc>
                <a:spcPts val="1200"/>
              </a:lnSpc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 eaLnBrk="0" hangingPunct="0">
              <a:lnSpc>
                <a:spcPts val="1200"/>
              </a:lnSpc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ts val="13"/>
              </a:spcBef>
            </a:pPr>
            <a:endParaRPr lang="hu-HU" altLang="hu-HU" sz="1200" dirty="0">
              <a:solidFill>
                <a:srgbClr val="BD202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347300" y="1786588"/>
            <a:ext cx="8578986" cy="869098"/>
          </a:xfrm>
        </p:spPr>
        <p:txBody>
          <a:bodyPr/>
          <a:lstStyle/>
          <a:p>
            <a:r>
              <a:rPr lang="hu-HU" dirty="0" smtClean="0"/>
              <a:t>Aranyszárny Perspektíva nyugdíjbiztosítás</a:t>
            </a:r>
            <a:br>
              <a:rPr lang="hu-HU" dirty="0" smtClean="0"/>
            </a:br>
            <a:r>
              <a:rPr lang="hu-HU" b="0" dirty="0" smtClean="0"/>
              <a:t>(G100)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10" name="Sottotitolo 2"/>
          <p:cNvSpPr>
            <a:spLocks noGrp="1"/>
          </p:cNvSpPr>
          <p:nvPr>
            <p:ph type="subTitle" idx="1"/>
          </p:nvPr>
        </p:nvSpPr>
        <p:spPr>
          <a:xfrm>
            <a:off x="347300" y="2905480"/>
            <a:ext cx="8386686" cy="712269"/>
          </a:xfrm>
        </p:spPr>
        <p:txBody>
          <a:bodyPr/>
          <a:lstStyle/>
          <a:p>
            <a:r>
              <a:rPr lang="hu-HU" sz="3000" dirty="0" smtClean="0"/>
              <a:t>Alapfelszerelés: amitől nyugdíjbiztosítás lesz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7" name="Szabadkézi sokszög 6"/>
          <p:cNvSpPr/>
          <p:nvPr/>
        </p:nvSpPr>
        <p:spPr>
          <a:xfrm>
            <a:off x="5582641" y="3428887"/>
            <a:ext cx="3039831" cy="2895400"/>
          </a:xfrm>
          <a:custGeom>
            <a:avLst/>
            <a:gdLst>
              <a:gd name="connsiteX0" fmla="*/ 2055167 w 2895400"/>
              <a:gd name="connsiteY0" fmla="*/ 461638 h 2895400"/>
              <a:gd name="connsiteX1" fmla="*/ 2280383 w 2895400"/>
              <a:gd name="connsiteY1" fmla="*/ 272649 h 2895400"/>
              <a:gd name="connsiteX2" fmla="*/ 2460305 w 2895400"/>
              <a:gd name="connsiteY2" fmla="*/ 423621 h 2895400"/>
              <a:gd name="connsiteX3" fmla="*/ 2313296 w 2895400"/>
              <a:gd name="connsiteY3" fmla="*/ 678234 h 2895400"/>
              <a:gd name="connsiteX4" fmla="*/ 2546876 w 2895400"/>
              <a:gd name="connsiteY4" fmla="*/ 1082806 h 2895400"/>
              <a:gd name="connsiteX5" fmla="*/ 2840881 w 2895400"/>
              <a:gd name="connsiteY5" fmla="*/ 1082798 h 2895400"/>
              <a:gd name="connsiteX6" fmla="*/ 2881666 w 2895400"/>
              <a:gd name="connsiteY6" fmla="*/ 1314100 h 2895400"/>
              <a:gd name="connsiteX7" fmla="*/ 2605388 w 2895400"/>
              <a:gd name="connsiteY7" fmla="*/ 1414649 h 2895400"/>
              <a:gd name="connsiteX8" fmla="*/ 2524267 w 2895400"/>
              <a:gd name="connsiteY8" fmla="*/ 1874711 h 2895400"/>
              <a:gd name="connsiteX9" fmla="*/ 2749493 w 2895400"/>
              <a:gd name="connsiteY9" fmla="*/ 2063688 h 2895400"/>
              <a:gd name="connsiteX10" fmla="*/ 2632058 w 2895400"/>
              <a:gd name="connsiteY10" fmla="*/ 2267092 h 2895400"/>
              <a:gd name="connsiteX11" fmla="*/ 2355786 w 2895400"/>
              <a:gd name="connsiteY11" fmla="*/ 2166529 h 2895400"/>
              <a:gd name="connsiteX12" fmla="*/ 1997921 w 2895400"/>
              <a:gd name="connsiteY12" fmla="*/ 2466813 h 2895400"/>
              <a:gd name="connsiteX13" fmla="*/ 2048982 w 2895400"/>
              <a:gd name="connsiteY13" fmla="*/ 2756350 h 2895400"/>
              <a:gd name="connsiteX14" fmla="*/ 1828275 w 2895400"/>
              <a:gd name="connsiteY14" fmla="*/ 2836681 h 2895400"/>
              <a:gd name="connsiteX15" fmla="*/ 1681280 w 2895400"/>
              <a:gd name="connsiteY15" fmla="*/ 2582061 h 2895400"/>
              <a:gd name="connsiteX16" fmla="*/ 1214121 w 2895400"/>
              <a:gd name="connsiteY16" fmla="*/ 2582061 h 2895400"/>
              <a:gd name="connsiteX17" fmla="*/ 1067125 w 2895400"/>
              <a:gd name="connsiteY17" fmla="*/ 2836681 h 2895400"/>
              <a:gd name="connsiteX18" fmla="*/ 846418 w 2895400"/>
              <a:gd name="connsiteY18" fmla="*/ 2756350 h 2895400"/>
              <a:gd name="connsiteX19" fmla="*/ 897479 w 2895400"/>
              <a:gd name="connsiteY19" fmla="*/ 2466813 h 2895400"/>
              <a:gd name="connsiteX20" fmla="*/ 539614 w 2895400"/>
              <a:gd name="connsiteY20" fmla="*/ 2166529 h 2895400"/>
              <a:gd name="connsiteX21" fmla="*/ 263342 w 2895400"/>
              <a:gd name="connsiteY21" fmla="*/ 2267092 h 2895400"/>
              <a:gd name="connsiteX22" fmla="*/ 145907 w 2895400"/>
              <a:gd name="connsiteY22" fmla="*/ 2063688 h 2895400"/>
              <a:gd name="connsiteX23" fmla="*/ 371133 w 2895400"/>
              <a:gd name="connsiteY23" fmla="*/ 1874711 h 2895400"/>
              <a:gd name="connsiteX24" fmla="*/ 290012 w 2895400"/>
              <a:gd name="connsiteY24" fmla="*/ 1414649 h 2895400"/>
              <a:gd name="connsiteX25" fmla="*/ 13734 w 2895400"/>
              <a:gd name="connsiteY25" fmla="*/ 1314100 h 2895400"/>
              <a:gd name="connsiteX26" fmla="*/ 54519 w 2895400"/>
              <a:gd name="connsiteY26" fmla="*/ 1082798 h 2895400"/>
              <a:gd name="connsiteX27" fmla="*/ 348525 w 2895400"/>
              <a:gd name="connsiteY27" fmla="*/ 1082805 h 2895400"/>
              <a:gd name="connsiteX28" fmla="*/ 582104 w 2895400"/>
              <a:gd name="connsiteY28" fmla="*/ 678233 h 2895400"/>
              <a:gd name="connsiteX29" fmla="*/ 435095 w 2895400"/>
              <a:gd name="connsiteY29" fmla="*/ 423621 h 2895400"/>
              <a:gd name="connsiteX30" fmla="*/ 615017 w 2895400"/>
              <a:gd name="connsiteY30" fmla="*/ 272649 h 2895400"/>
              <a:gd name="connsiteX31" fmla="*/ 840233 w 2895400"/>
              <a:gd name="connsiteY31" fmla="*/ 461638 h 2895400"/>
              <a:gd name="connsiteX32" fmla="*/ 1279219 w 2895400"/>
              <a:gd name="connsiteY32" fmla="*/ 301860 h 2895400"/>
              <a:gd name="connsiteX33" fmla="*/ 1330264 w 2895400"/>
              <a:gd name="connsiteY33" fmla="*/ 12320 h 2895400"/>
              <a:gd name="connsiteX34" fmla="*/ 1565136 w 2895400"/>
              <a:gd name="connsiteY34" fmla="*/ 12320 h 2895400"/>
              <a:gd name="connsiteX35" fmla="*/ 1616181 w 2895400"/>
              <a:gd name="connsiteY35" fmla="*/ 301860 h 2895400"/>
              <a:gd name="connsiteX36" fmla="*/ 2055167 w 2895400"/>
              <a:gd name="connsiteY36" fmla="*/ 461638 h 28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95400" h="2895400">
                <a:moveTo>
                  <a:pt x="2055167" y="461638"/>
                </a:moveTo>
                <a:lnTo>
                  <a:pt x="2280383" y="272649"/>
                </a:lnTo>
                <a:lnTo>
                  <a:pt x="2460305" y="423621"/>
                </a:lnTo>
                <a:lnTo>
                  <a:pt x="2313296" y="678234"/>
                </a:lnTo>
                <a:cubicBezTo>
                  <a:pt x="2417828" y="795825"/>
                  <a:pt x="2497305" y="933482"/>
                  <a:pt x="2546876" y="1082806"/>
                </a:cubicBezTo>
                <a:lnTo>
                  <a:pt x="2840881" y="1082798"/>
                </a:lnTo>
                <a:lnTo>
                  <a:pt x="2881666" y="1314100"/>
                </a:lnTo>
                <a:lnTo>
                  <a:pt x="2605388" y="1414649"/>
                </a:lnTo>
                <a:cubicBezTo>
                  <a:pt x="2609878" y="1571921"/>
                  <a:pt x="2582276" y="1728459"/>
                  <a:pt x="2524267" y="1874711"/>
                </a:cubicBezTo>
                <a:lnTo>
                  <a:pt x="2749493" y="2063688"/>
                </a:lnTo>
                <a:lnTo>
                  <a:pt x="2632058" y="2267092"/>
                </a:lnTo>
                <a:lnTo>
                  <a:pt x="2355786" y="2166529"/>
                </a:lnTo>
                <a:cubicBezTo>
                  <a:pt x="2258133" y="2289893"/>
                  <a:pt x="2136368" y="2392065"/>
                  <a:pt x="1997921" y="2466813"/>
                </a:cubicBezTo>
                <a:lnTo>
                  <a:pt x="2048982" y="2756350"/>
                </a:lnTo>
                <a:lnTo>
                  <a:pt x="1828275" y="2836681"/>
                </a:lnTo>
                <a:lnTo>
                  <a:pt x="1681280" y="2582061"/>
                </a:lnTo>
                <a:cubicBezTo>
                  <a:pt x="1527177" y="2613793"/>
                  <a:pt x="1368224" y="2613793"/>
                  <a:pt x="1214121" y="2582061"/>
                </a:cubicBezTo>
                <a:lnTo>
                  <a:pt x="1067125" y="2836681"/>
                </a:lnTo>
                <a:lnTo>
                  <a:pt x="846418" y="2756350"/>
                </a:lnTo>
                <a:lnTo>
                  <a:pt x="897479" y="2466813"/>
                </a:lnTo>
                <a:cubicBezTo>
                  <a:pt x="759032" y="2392065"/>
                  <a:pt x="637267" y="2289893"/>
                  <a:pt x="539614" y="2166529"/>
                </a:cubicBezTo>
                <a:lnTo>
                  <a:pt x="263342" y="2267092"/>
                </a:lnTo>
                <a:lnTo>
                  <a:pt x="145907" y="2063688"/>
                </a:lnTo>
                <a:lnTo>
                  <a:pt x="371133" y="1874711"/>
                </a:lnTo>
                <a:cubicBezTo>
                  <a:pt x="313124" y="1728459"/>
                  <a:pt x="285522" y="1571921"/>
                  <a:pt x="290012" y="1414649"/>
                </a:cubicBezTo>
                <a:lnTo>
                  <a:pt x="13734" y="1314100"/>
                </a:lnTo>
                <a:lnTo>
                  <a:pt x="54519" y="1082798"/>
                </a:lnTo>
                <a:lnTo>
                  <a:pt x="348525" y="1082805"/>
                </a:lnTo>
                <a:cubicBezTo>
                  <a:pt x="398096" y="933482"/>
                  <a:pt x="477572" y="795825"/>
                  <a:pt x="582104" y="678233"/>
                </a:cubicBezTo>
                <a:lnTo>
                  <a:pt x="435095" y="423621"/>
                </a:lnTo>
                <a:lnTo>
                  <a:pt x="615017" y="272649"/>
                </a:lnTo>
                <a:lnTo>
                  <a:pt x="840233" y="461638"/>
                </a:lnTo>
                <a:cubicBezTo>
                  <a:pt x="974190" y="379113"/>
                  <a:pt x="1123556" y="324748"/>
                  <a:pt x="1279219" y="301860"/>
                </a:cubicBezTo>
                <a:lnTo>
                  <a:pt x="1330264" y="12320"/>
                </a:lnTo>
                <a:lnTo>
                  <a:pt x="1565136" y="12320"/>
                </a:lnTo>
                <a:lnTo>
                  <a:pt x="1616181" y="301860"/>
                </a:lnTo>
                <a:cubicBezTo>
                  <a:pt x="1771843" y="324748"/>
                  <a:pt x="1921210" y="379113"/>
                  <a:pt x="2055167" y="46163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7664" tIns="713794" rIns="617664" bIns="764431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600" dirty="0" smtClean="0">
                <a:solidFill>
                  <a:prstClr val="white"/>
                </a:solidFill>
              </a:rPr>
              <a:t>Nyugdíj-biztosítás adó-jóváírással</a:t>
            </a:r>
          </a:p>
        </p:txBody>
      </p:sp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2" y="428915"/>
            <a:ext cx="8464669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Perspektíva: évenkénti 4%-os beépített díjnövelés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88682" y="1463621"/>
            <a:ext cx="7945870" cy="46815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MNB inflációs célkitűzés: 3%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évenkénti 4%-os díjnövelés biztonsággal </a:t>
            </a:r>
            <a:r>
              <a:rPr lang="hu-HU" alt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reálértéken tartja a 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befizetéseket</a:t>
            </a:r>
          </a:p>
          <a:p>
            <a:pPr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48" y="1995192"/>
            <a:ext cx="4733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434552" y="-1"/>
            <a:ext cx="709445" cy="984753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4037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Perspektíva: értékkövetés, díjnövelés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3074" y="1432099"/>
            <a:ext cx="8478317" cy="4681537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ct val="50000"/>
              </a:spcBef>
              <a:buSzPct val="100000"/>
              <a:defRPr/>
            </a:pPr>
            <a:r>
              <a:rPr lang="hu-HU" altLang="hu-HU" sz="2000" kern="0" dirty="0" smtClean="0">
                <a:solidFill>
                  <a:srgbClr val="000000"/>
                </a:solidFill>
                <a:cs typeface="+mn-cs"/>
              </a:rPr>
              <a:t>A </a:t>
            </a:r>
            <a:r>
              <a:rPr lang="hu-HU" altLang="hu-HU" sz="2000" kern="0" dirty="0">
                <a:solidFill>
                  <a:srgbClr val="000000"/>
                </a:solidFill>
                <a:cs typeface="+mn-cs"/>
              </a:rPr>
              <a:t>szerződőnek az </a:t>
            </a:r>
            <a:r>
              <a:rPr lang="hu-HU" altLang="hu-HU" sz="2000" kern="0" dirty="0" smtClean="0">
                <a:solidFill>
                  <a:srgbClr val="000000"/>
                </a:solidFill>
                <a:cs typeface="+mn-cs"/>
              </a:rPr>
              <a:t>évenkénti automatikus </a:t>
            </a:r>
            <a:r>
              <a:rPr lang="hu-HU" altLang="hu-HU" sz="2000" kern="0" dirty="0">
                <a:solidFill>
                  <a:srgbClr val="000000"/>
                </a:solidFill>
                <a:cs typeface="+mn-cs"/>
              </a:rPr>
              <a:t>4%-os díjnövelés </a:t>
            </a:r>
            <a:r>
              <a:rPr lang="hu-HU" altLang="hu-HU" sz="2000" b="1" u="sng" kern="0" dirty="0">
                <a:solidFill>
                  <a:srgbClr val="FF0000"/>
                </a:solidFill>
                <a:cs typeface="+mn-cs"/>
              </a:rPr>
              <a:t>HELYETT</a:t>
            </a:r>
            <a:r>
              <a:rPr lang="hu-HU" altLang="hu-HU" sz="2000" kern="0" dirty="0">
                <a:solidFill>
                  <a:srgbClr val="000000"/>
                </a:solidFill>
                <a:cs typeface="+mn-cs"/>
              </a:rPr>
              <a:t> lehetősége van értékkövetésre.</a:t>
            </a:r>
            <a:br>
              <a:rPr lang="hu-HU" altLang="hu-HU" sz="2000" kern="0" dirty="0">
                <a:solidFill>
                  <a:srgbClr val="000000"/>
                </a:solidFill>
                <a:cs typeface="+mn-cs"/>
              </a:rPr>
            </a:br>
            <a:endParaRPr lang="hu-HU" altLang="hu-HU" sz="2000" kern="0" dirty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50000"/>
              </a:spcBef>
              <a:buSzPct val="100000"/>
              <a:defRPr/>
            </a:pPr>
            <a:r>
              <a:rPr lang="hu-HU" altLang="hu-HU" sz="2000" kern="0" dirty="0" smtClean="0">
                <a:solidFill>
                  <a:srgbClr val="000000"/>
                </a:solidFill>
                <a:cs typeface="+mn-cs"/>
              </a:rPr>
              <a:t>A szerződő értékkövetési </a:t>
            </a:r>
            <a:r>
              <a:rPr lang="hu-HU" altLang="hu-HU" sz="2000" kern="0" dirty="0">
                <a:solidFill>
                  <a:srgbClr val="000000"/>
                </a:solidFill>
                <a:cs typeface="+mn-cs"/>
              </a:rPr>
              <a:t>lehetőségei:</a:t>
            </a:r>
          </a:p>
          <a:p>
            <a:pPr marL="342900" indent="-342900" defTabSz="914400">
              <a:lnSpc>
                <a:spcPct val="10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kern="0" dirty="0">
                <a:solidFill>
                  <a:srgbClr val="000000"/>
                </a:solidFill>
              </a:rPr>
              <a:t>A díj </a:t>
            </a:r>
            <a:r>
              <a:rPr lang="hu-HU" altLang="hu-HU" sz="2000" kern="0" dirty="0" smtClean="0">
                <a:solidFill>
                  <a:srgbClr val="000000"/>
                </a:solidFill>
              </a:rPr>
              <a:t>és </a:t>
            </a:r>
            <a:r>
              <a:rPr lang="hu-HU" altLang="hu-HU" sz="2000" kern="0" dirty="0">
                <a:solidFill>
                  <a:srgbClr val="000000"/>
                </a:solidFill>
              </a:rPr>
              <a:t>a biztosítási összegek </a:t>
            </a:r>
            <a:r>
              <a:rPr lang="hu-HU" altLang="hu-HU" sz="2000" kern="0" dirty="0" smtClean="0">
                <a:solidFill>
                  <a:srgbClr val="000000"/>
                </a:solidFill>
              </a:rPr>
              <a:t>értékkövetését kéri.</a:t>
            </a:r>
          </a:p>
          <a:p>
            <a:pPr marL="342900" indent="-342900" defTabSz="914400">
              <a:lnSpc>
                <a:spcPct val="10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kern="0" dirty="0" smtClean="0">
                <a:solidFill>
                  <a:srgbClr val="000000"/>
                </a:solidFill>
              </a:rPr>
              <a:t>Csak </a:t>
            </a:r>
            <a:r>
              <a:rPr lang="hu-HU" altLang="hu-HU" sz="2000" kern="0" dirty="0">
                <a:solidFill>
                  <a:srgbClr val="000000"/>
                </a:solidFill>
              </a:rPr>
              <a:t>a díj </a:t>
            </a:r>
            <a:r>
              <a:rPr lang="hu-HU" altLang="hu-HU" sz="2000" kern="0" dirty="0" smtClean="0">
                <a:solidFill>
                  <a:srgbClr val="000000"/>
                </a:solidFill>
              </a:rPr>
              <a:t> </a:t>
            </a:r>
            <a:r>
              <a:rPr lang="hu-HU" altLang="hu-HU" sz="2000" kern="0" dirty="0">
                <a:solidFill>
                  <a:srgbClr val="000000"/>
                </a:solidFill>
              </a:rPr>
              <a:t>értékkövetését kéri, </a:t>
            </a:r>
            <a:br>
              <a:rPr lang="hu-HU" altLang="hu-HU" sz="2000" kern="0" dirty="0">
                <a:solidFill>
                  <a:srgbClr val="000000"/>
                </a:solidFill>
              </a:rPr>
            </a:br>
            <a:r>
              <a:rPr lang="hu-HU" altLang="hu-HU" sz="2000" kern="0" dirty="0" smtClean="0">
                <a:solidFill>
                  <a:srgbClr val="000000"/>
                </a:solidFill>
              </a:rPr>
              <a:t>a </a:t>
            </a:r>
            <a:r>
              <a:rPr lang="hu-HU" altLang="hu-HU" sz="2000" kern="0" dirty="0">
                <a:solidFill>
                  <a:srgbClr val="000000"/>
                </a:solidFill>
              </a:rPr>
              <a:t>biztosítási </a:t>
            </a:r>
            <a:r>
              <a:rPr lang="hu-HU" altLang="hu-HU" sz="2000" kern="0" dirty="0" smtClean="0">
                <a:solidFill>
                  <a:srgbClr val="000000"/>
                </a:solidFill>
              </a:rPr>
              <a:t>összegek változatlanok maradnak.</a:t>
            </a:r>
            <a:endParaRPr lang="hu-HU" altLang="hu-HU" sz="2000" kern="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Az extraindex lehetőségét nem kínáljuk fel az Aranyszárny Perspektívánál!</a:t>
            </a:r>
            <a:endParaRPr lang="hu-HU" altLang="hu-HU" sz="2000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hu-HU" altLang="hu-HU" sz="2000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(Díjnövelésre a szerződő kérése alapján bármikor lehetőség van)</a:t>
            </a:r>
            <a:endParaRPr lang="hu-HU" altLang="hu-HU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316721" y="0"/>
            <a:ext cx="827277" cy="1148311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0744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17" y="3784653"/>
            <a:ext cx="1769427" cy="1325362"/>
          </a:xfrm>
          <a:prstGeom prst="rect">
            <a:avLst/>
          </a:prstGeom>
          <a:noFill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Mentőövek díjfizetési nehézségek esetén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042" y="1148311"/>
            <a:ext cx="8642350" cy="4681537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62234" y="1520162"/>
            <a:ext cx="837317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Esetiből </a:t>
            </a:r>
            <a:r>
              <a:rPr lang="hu-HU" sz="2000" b="1" dirty="0">
                <a:solidFill>
                  <a:prstClr val="black"/>
                </a:solidFill>
              </a:rPr>
              <a:t>átvezetés</a:t>
            </a:r>
            <a:r>
              <a:rPr lang="hu-HU" sz="2000" dirty="0">
                <a:solidFill>
                  <a:prstClr val="black"/>
                </a:solidFill>
              </a:rPr>
              <a:t> az ügyfél kérésére, és/vagy </a:t>
            </a:r>
            <a:r>
              <a:rPr lang="hu-HU" sz="2000" dirty="0" err="1">
                <a:solidFill>
                  <a:prstClr val="black"/>
                </a:solidFill>
              </a:rPr>
              <a:t>díjnemfizetés</a:t>
            </a:r>
            <a:r>
              <a:rPr lang="hu-HU" sz="2000" dirty="0">
                <a:solidFill>
                  <a:prstClr val="black"/>
                </a:solidFill>
              </a:rPr>
              <a:t> esetén automatikusan </a:t>
            </a:r>
            <a:r>
              <a:rPr lang="hu-HU" sz="2000" dirty="0">
                <a:solidFill>
                  <a:srgbClr val="C00000"/>
                </a:solidFill>
              </a:rPr>
              <a:t>a befizetett eseti díj </a:t>
            </a:r>
            <a:r>
              <a:rPr lang="hu-HU" sz="2000" dirty="0" smtClean="0">
                <a:solidFill>
                  <a:srgbClr val="C00000"/>
                </a:solidFill>
              </a:rPr>
              <a:t>erejéig</a:t>
            </a:r>
            <a:endParaRPr lang="hu-HU" sz="2000" dirty="0">
              <a:solidFill>
                <a:srgbClr val="C0000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10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hu-HU" sz="2000" u="sng" dirty="0">
                <a:solidFill>
                  <a:prstClr val="black"/>
                </a:solidFill>
              </a:rPr>
              <a:t>3 díjjal rendezett év eltelt után</a:t>
            </a:r>
            <a:r>
              <a:rPr lang="hu-HU" sz="2000" u="sng" dirty="0" smtClean="0">
                <a:solidFill>
                  <a:prstClr val="black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endParaRPr lang="hu-HU" sz="500" b="1" dirty="0">
              <a:solidFill>
                <a:prstClr val="black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prstClr val="black"/>
                </a:solidFill>
              </a:rPr>
              <a:t>Díjcsökkentés</a:t>
            </a:r>
            <a:r>
              <a:rPr lang="hu-HU" sz="2000" dirty="0" smtClean="0">
                <a:solidFill>
                  <a:prstClr val="black"/>
                </a:solidFill>
              </a:rPr>
              <a:t> (legfeljebb a </a:t>
            </a:r>
            <a:r>
              <a:rPr lang="hu-HU" sz="2000" dirty="0" err="1" smtClean="0">
                <a:solidFill>
                  <a:prstClr val="black"/>
                </a:solidFill>
              </a:rPr>
              <a:t>szerződéskötéskori</a:t>
            </a:r>
            <a:r>
              <a:rPr lang="hu-HU" sz="2000" dirty="0" smtClean="0">
                <a:solidFill>
                  <a:prstClr val="black"/>
                </a:solidFill>
              </a:rPr>
              <a:t> díj 80%-áig)</a:t>
            </a:r>
            <a:br>
              <a:rPr lang="hu-HU" sz="2000" dirty="0" smtClean="0">
                <a:solidFill>
                  <a:prstClr val="black"/>
                </a:solidFill>
              </a:rPr>
            </a:br>
            <a:endParaRPr lang="hu-HU" sz="200" dirty="0">
              <a:solidFill>
                <a:prstClr val="black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</a:rPr>
              <a:t>Szüneteltetés</a:t>
            </a:r>
            <a:r>
              <a:rPr lang="hu-HU" sz="2000" dirty="0">
                <a:solidFill>
                  <a:prstClr val="black"/>
                </a:solidFill>
              </a:rPr>
              <a:t> az ügyfél kérésére</a:t>
            </a:r>
            <a:r>
              <a:rPr lang="hu-HU" sz="2000" dirty="0" smtClean="0">
                <a:solidFill>
                  <a:prstClr val="black"/>
                </a:solidFill>
              </a:rPr>
              <a:t>(!):</a:t>
            </a:r>
            <a:br>
              <a:rPr lang="hu-HU" sz="2000" dirty="0" smtClean="0">
                <a:solidFill>
                  <a:prstClr val="black"/>
                </a:solidFill>
              </a:rPr>
            </a:br>
            <a:r>
              <a:rPr lang="hu-HU" sz="2000" dirty="0" smtClean="0">
                <a:solidFill>
                  <a:prstClr val="black"/>
                </a:solidFill>
              </a:rPr>
              <a:t>határozott </a:t>
            </a:r>
            <a:r>
              <a:rPr lang="hu-HU" sz="2000" dirty="0">
                <a:solidFill>
                  <a:prstClr val="black"/>
                </a:solidFill>
              </a:rPr>
              <a:t>tartamra kérhető, </a:t>
            </a:r>
            <a:r>
              <a:rPr lang="hu-HU" sz="2000" dirty="0" smtClean="0">
                <a:solidFill>
                  <a:prstClr val="black"/>
                </a:solidFill>
              </a:rPr>
              <a:t>a technikai kezdettől számítva minden 10 éves periódusban </a:t>
            </a:r>
            <a:r>
              <a:rPr lang="hu-HU" sz="2000" dirty="0">
                <a:solidFill>
                  <a:prstClr val="black"/>
                </a:solidFill>
              </a:rPr>
              <a:t>24 hónapos kerete van erre az </a:t>
            </a:r>
            <a:r>
              <a:rPr lang="hu-HU" sz="2000" dirty="0" smtClean="0">
                <a:solidFill>
                  <a:prstClr val="black"/>
                </a:solidFill>
              </a:rPr>
              <a:t>ügyfélnek</a:t>
            </a:r>
            <a:br>
              <a:rPr lang="hu-HU" sz="2000" dirty="0" smtClean="0">
                <a:solidFill>
                  <a:prstClr val="black"/>
                </a:solidFill>
              </a:rPr>
            </a:br>
            <a:r>
              <a:rPr lang="hu-HU" sz="2000" dirty="0" smtClean="0">
                <a:solidFill>
                  <a:prstClr val="black"/>
                </a:solidFill>
              </a:rPr>
              <a:t>(az elmaradt díjakat utólag sem kell megfizetni)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" dirty="0">
              <a:solidFill>
                <a:prstClr val="black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</a:rPr>
              <a:t>Díjmentesítés</a:t>
            </a:r>
            <a:r>
              <a:rPr lang="hu-HU" sz="2000" dirty="0">
                <a:solidFill>
                  <a:prstClr val="black"/>
                </a:solidFill>
              </a:rPr>
              <a:t> az ügyfél </a:t>
            </a:r>
            <a:r>
              <a:rPr lang="hu-HU" sz="2000" dirty="0" smtClean="0">
                <a:solidFill>
                  <a:prstClr val="black"/>
                </a:solidFill>
              </a:rPr>
              <a:t>kérésére vagy </a:t>
            </a:r>
            <a:r>
              <a:rPr lang="hu-HU" sz="2000" dirty="0" err="1">
                <a:solidFill>
                  <a:prstClr val="black"/>
                </a:solidFill>
              </a:rPr>
              <a:t>díjnemfizetés</a:t>
            </a:r>
            <a:r>
              <a:rPr lang="hu-HU" sz="2000" dirty="0">
                <a:solidFill>
                  <a:prstClr val="black"/>
                </a:solidFill>
              </a:rPr>
              <a:t> miatt </a:t>
            </a:r>
            <a:r>
              <a:rPr lang="hu-HU" sz="2000" dirty="0" smtClean="0">
                <a:solidFill>
                  <a:prstClr val="black"/>
                </a:solidFill>
              </a:rPr>
              <a:t>(díjfizetés visszaállítható 6 </a:t>
            </a:r>
            <a:r>
              <a:rPr lang="hu-HU" sz="2000" dirty="0">
                <a:solidFill>
                  <a:prstClr val="black"/>
                </a:solidFill>
              </a:rPr>
              <a:t>hónapon </a:t>
            </a:r>
            <a:r>
              <a:rPr lang="hu-HU" sz="2000" dirty="0" smtClean="0">
                <a:solidFill>
                  <a:prstClr val="black"/>
                </a:solidFill>
              </a:rPr>
              <a:t>belül</a:t>
            </a:r>
            <a:r>
              <a:rPr lang="hu-HU" sz="2000" dirty="0">
                <a:solidFill>
                  <a:prstClr val="black"/>
                </a:solidFill>
              </a:rPr>
              <a:t>: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>
                <a:solidFill>
                  <a:prstClr val="black"/>
                </a:solidFill>
              </a:rPr>
              <a:t>az elmaradt díjat be kell fizetni</a:t>
            </a:r>
            <a:r>
              <a:rPr lang="hu-HU" sz="2000" dirty="0" smtClean="0">
                <a:solidFill>
                  <a:prstClr val="black"/>
                </a:solidFill>
              </a:rPr>
              <a:t>)</a:t>
            </a:r>
            <a:endParaRPr lang="hu-HU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hu-HU" sz="2000" dirty="0" smtClean="0">
                <a:solidFill>
                  <a:prstClr val="black"/>
                </a:solidFill>
              </a:rPr>
              <a:t>Szüneteltetett </a:t>
            </a:r>
            <a:r>
              <a:rPr lang="hu-HU" sz="2000" dirty="0">
                <a:solidFill>
                  <a:prstClr val="black"/>
                </a:solidFill>
              </a:rPr>
              <a:t>és díjmentesített szerződésre eseti díj fizethető!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97" y="716151"/>
            <a:ext cx="2468602" cy="80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112125" y="0"/>
            <a:ext cx="1031873" cy="1432302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791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Kötvénykölcsön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772560"/>
            <a:ext cx="8196453" cy="4681537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pt-BR" altLang="hu-HU" sz="2000" kern="0" dirty="0">
                <a:solidFill>
                  <a:srgbClr val="000000"/>
                </a:solidFill>
              </a:rPr>
              <a:t>Kötvénykölcsön minimuma: </a:t>
            </a:r>
            <a:r>
              <a:rPr lang="hu-HU" altLang="hu-HU" sz="2000" kern="0" dirty="0">
                <a:solidFill>
                  <a:srgbClr val="000000"/>
                </a:solidFill>
              </a:rPr>
              <a:t>	</a:t>
            </a:r>
            <a:r>
              <a:rPr lang="pt-BR" altLang="hu-HU" sz="2000" kern="0" dirty="0">
                <a:solidFill>
                  <a:srgbClr val="000000"/>
                </a:solidFill>
              </a:rPr>
              <a:t>80 000 Ft</a:t>
            </a:r>
            <a:endParaRPr lang="hu-HU" altLang="hu-HU" sz="2000" kern="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Nyugdíjbiztosítások esetében: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1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a szerződőnek vissza kell fizetni az adójóváírás összegét 20%-kal növelten,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amennyiben</a:t>
            </a:r>
            <a:r>
              <a:rPr lang="hu-HU" altLang="hu-H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 a kötvénykölcsönt a szerződő/biztosított </a:t>
            </a:r>
            <a:r>
              <a:rPr lang="hu-HU" altLang="hu-H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nem fizeti vissza </a:t>
            </a:r>
            <a:r>
              <a:rPr lang="hu-HU" altLang="hu-H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és így a biztosító a szerződés aktuális értékét csökkenti a kötvénykölcsön összegével.</a:t>
            </a: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224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egnaposto data 3"/>
          <p:cNvSpPr txBox="1">
            <a:spLocks/>
          </p:cNvSpPr>
          <p:nvPr/>
        </p:nvSpPr>
        <p:spPr bwMode="auto">
          <a:xfrm>
            <a:off x="349250" y="6469063"/>
            <a:ext cx="2132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lnSpc>
                <a:spcPts val="1200"/>
              </a:lnSpc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 eaLnBrk="0" hangingPunct="0">
              <a:lnSpc>
                <a:spcPts val="1200"/>
              </a:lnSpc>
              <a:buClr>
                <a:schemeClr val="tx2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 eaLnBrk="0" hangingPunct="0">
              <a:lnSpc>
                <a:spcPts val="1200"/>
              </a:lnSpc>
              <a:buFont typeface="Lucida Grande"/>
              <a:buChar char="-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 eaLnBrk="0" hangingPunct="0">
              <a:lnSpc>
                <a:spcPts val="1200"/>
              </a:lnSpc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 eaLnBrk="0" hangingPunct="0">
              <a:lnSpc>
                <a:spcPts val="1200"/>
              </a:lnSpc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ts val="13"/>
              </a:spcBef>
            </a:pPr>
            <a:endParaRPr lang="hu-HU" altLang="hu-HU" sz="1200" dirty="0">
              <a:solidFill>
                <a:srgbClr val="BD202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Segnaposto data 3"/>
          <p:cNvSpPr txBox="1">
            <a:spLocks/>
          </p:cNvSpPr>
          <p:nvPr/>
        </p:nvSpPr>
        <p:spPr bwMode="auto">
          <a:xfrm>
            <a:off x="568824" y="6459538"/>
            <a:ext cx="10953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lnSpc>
                <a:spcPts val="1200"/>
              </a:lnSpc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 eaLnBrk="0" hangingPunct="0">
              <a:lnSpc>
                <a:spcPts val="1200"/>
              </a:lnSpc>
              <a:buClr>
                <a:schemeClr val="tx2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 eaLnBrk="0" hangingPunct="0">
              <a:lnSpc>
                <a:spcPts val="1200"/>
              </a:lnSpc>
              <a:buFont typeface="Lucida Grande"/>
              <a:buChar char="-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 eaLnBrk="0" hangingPunct="0">
              <a:lnSpc>
                <a:spcPts val="1200"/>
              </a:lnSpc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 eaLnBrk="0" hangingPunct="0">
              <a:lnSpc>
                <a:spcPts val="1200"/>
              </a:lnSpc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ts val="13"/>
              </a:spcBef>
            </a:pPr>
            <a:r>
              <a:rPr lang="hu-HU" altLang="hu-HU" sz="1200" dirty="0" smtClean="0">
                <a:solidFill>
                  <a:srgbClr val="BD2027"/>
                </a:solidFill>
                <a:latin typeface="Arial" pitchFamily="34" charset="0"/>
                <a:cs typeface="Arial" pitchFamily="34" charset="0"/>
              </a:rPr>
              <a:t>2014.10.16.</a:t>
            </a:r>
            <a:endParaRPr lang="hu-HU" altLang="hu-HU" sz="1200" dirty="0">
              <a:solidFill>
                <a:srgbClr val="BD202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450536" y="1912716"/>
            <a:ext cx="8578986" cy="869098"/>
          </a:xfrm>
        </p:spPr>
        <p:txBody>
          <a:bodyPr/>
          <a:lstStyle/>
          <a:p>
            <a:r>
              <a:rPr lang="hu-HU" dirty="0" smtClean="0"/>
              <a:t>Aranyszárny Perspektíva</a:t>
            </a:r>
            <a:br>
              <a:rPr lang="hu-HU" dirty="0" smtClean="0"/>
            </a:br>
            <a:r>
              <a:rPr lang="hu-HU" dirty="0" smtClean="0"/>
              <a:t> </a:t>
            </a:r>
            <a:endParaRPr lang="it-IT" dirty="0"/>
          </a:p>
        </p:txBody>
      </p:sp>
      <p:sp>
        <p:nvSpPr>
          <p:cNvPr id="10" name="Sottotitolo 2"/>
          <p:cNvSpPr>
            <a:spLocks noGrp="1"/>
          </p:cNvSpPr>
          <p:nvPr>
            <p:ph type="subTitle" idx="1"/>
          </p:nvPr>
        </p:nvSpPr>
        <p:spPr>
          <a:xfrm>
            <a:off x="450536" y="2562204"/>
            <a:ext cx="8386686" cy="712269"/>
          </a:xfrm>
        </p:spPr>
        <p:txBody>
          <a:bodyPr/>
          <a:lstStyle/>
          <a:p>
            <a:r>
              <a:rPr lang="hu-HU" sz="3000" dirty="0" smtClean="0"/>
              <a:t>Új eszközalapokkal bővül a kínálat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" name="Szabadkézi sokszög 5"/>
          <p:cNvSpPr/>
          <p:nvPr/>
        </p:nvSpPr>
        <p:spPr>
          <a:xfrm>
            <a:off x="5694981" y="3274473"/>
            <a:ext cx="2561713" cy="2497780"/>
          </a:xfrm>
          <a:custGeom>
            <a:avLst/>
            <a:gdLst>
              <a:gd name="connsiteX0" fmla="*/ 1575617 w 2105745"/>
              <a:gd name="connsiteY0" fmla="*/ 533332 h 2105745"/>
              <a:gd name="connsiteX1" fmla="*/ 1886286 w 2105745"/>
              <a:gd name="connsiteY1" fmla="*/ 439702 h 2105745"/>
              <a:gd name="connsiteX2" fmla="*/ 2000600 w 2105745"/>
              <a:gd name="connsiteY2" fmla="*/ 637701 h 2105745"/>
              <a:gd name="connsiteX3" fmla="*/ 1764180 w 2105745"/>
              <a:gd name="connsiteY3" fmla="*/ 859933 h 2105745"/>
              <a:gd name="connsiteX4" fmla="*/ 1764180 w 2105745"/>
              <a:gd name="connsiteY4" fmla="*/ 1245813 h 2105745"/>
              <a:gd name="connsiteX5" fmla="*/ 2000600 w 2105745"/>
              <a:gd name="connsiteY5" fmla="*/ 1468044 h 2105745"/>
              <a:gd name="connsiteX6" fmla="*/ 1886286 w 2105745"/>
              <a:gd name="connsiteY6" fmla="*/ 1666043 h 2105745"/>
              <a:gd name="connsiteX7" fmla="*/ 1575617 w 2105745"/>
              <a:gd name="connsiteY7" fmla="*/ 1572413 h 2105745"/>
              <a:gd name="connsiteX8" fmla="*/ 1241435 w 2105745"/>
              <a:gd name="connsiteY8" fmla="*/ 1765353 h 2105745"/>
              <a:gd name="connsiteX9" fmla="*/ 1167187 w 2105745"/>
              <a:gd name="connsiteY9" fmla="*/ 2081215 h 2105745"/>
              <a:gd name="connsiteX10" fmla="*/ 938558 w 2105745"/>
              <a:gd name="connsiteY10" fmla="*/ 2081215 h 2105745"/>
              <a:gd name="connsiteX11" fmla="*/ 864309 w 2105745"/>
              <a:gd name="connsiteY11" fmla="*/ 1765353 h 2105745"/>
              <a:gd name="connsiteX12" fmla="*/ 530127 w 2105745"/>
              <a:gd name="connsiteY12" fmla="*/ 1572413 h 2105745"/>
              <a:gd name="connsiteX13" fmla="*/ 219459 w 2105745"/>
              <a:gd name="connsiteY13" fmla="*/ 1666043 h 2105745"/>
              <a:gd name="connsiteX14" fmla="*/ 105145 w 2105745"/>
              <a:gd name="connsiteY14" fmla="*/ 1468044 h 2105745"/>
              <a:gd name="connsiteX15" fmla="*/ 341565 w 2105745"/>
              <a:gd name="connsiteY15" fmla="*/ 1245812 h 2105745"/>
              <a:gd name="connsiteX16" fmla="*/ 341565 w 2105745"/>
              <a:gd name="connsiteY16" fmla="*/ 859932 h 2105745"/>
              <a:gd name="connsiteX17" fmla="*/ 105145 w 2105745"/>
              <a:gd name="connsiteY17" fmla="*/ 637701 h 2105745"/>
              <a:gd name="connsiteX18" fmla="*/ 219459 w 2105745"/>
              <a:gd name="connsiteY18" fmla="*/ 439702 h 2105745"/>
              <a:gd name="connsiteX19" fmla="*/ 530128 w 2105745"/>
              <a:gd name="connsiteY19" fmla="*/ 533332 h 2105745"/>
              <a:gd name="connsiteX20" fmla="*/ 864310 w 2105745"/>
              <a:gd name="connsiteY20" fmla="*/ 340392 h 2105745"/>
              <a:gd name="connsiteX21" fmla="*/ 938558 w 2105745"/>
              <a:gd name="connsiteY21" fmla="*/ 24530 h 2105745"/>
              <a:gd name="connsiteX22" fmla="*/ 1167187 w 2105745"/>
              <a:gd name="connsiteY22" fmla="*/ 24530 h 2105745"/>
              <a:gd name="connsiteX23" fmla="*/ 1241436 w 2105745"/>
              <a:gd name="connsiteY23" fmla="*/ 340392 h 2105745"/>
              <a:gd name="connsiteX24" fmla="*/ 1575618 w 2105745"/>
              <a:gd name="connsiteY24" fmla="*/ 533332 h 2105745"/>
              <a:gd name="connsiteX25" fmla="*/ 1575617 w 2105745"/>
              <a:gd name="connsiteY25" fmla="*/ 533332 h 210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05745" h="2105745">
                <a:moveTo>
                  <a:pt x="1575617" y="533332"/>
                </a:moveTo>
                <a:lnTo>
                  <a:pt x="1886286" y="439702"/>
                </a:lnTo>
                <a:lnTo>
                  <a:pt x="2000600" y="637701"/>
                </a:lnTo>
                <a:lnTo>
                  <a:pt x="1764180" y="859933"/>
                </a:lnTo>
                <a:cubicBezTo>
                  <a:pt x="1798450" y="986277"/>
                  <a:pt x="1798450" y="1119469"/>
                  <a:pt x="1764180" y="1245813"/>
                </a:cubicBezTo>
                <a:lnTo>
                  <a:pt x="2000600" y="1468044"/>
                </a:lnTo>
                <a:lnTo>
                  <a:pt x="1886286" y="1666043"/>
                </a:lnTo>
                <a:lnTo>
                  <a:pt x="1575617" y="1572413"/>
                </a:lnTo>
                <a:cubicBezTo>
                  <a:pt x="1483335" y="1665264"/>
                  <a:pt x="1367987" y="1731860"/>
                  <a:pt x="1241435" y="1765353"/>
                </a:cubicBezTo>
                <a:lnTo>
                  <a:pt x="1167187" y="2081215"/>
                </a:lnTo>
                <a:lnTo>
                  <a:pt x="938558" y="2081215"/>
                </a:lnTo>
                <a:lnTo>
                  <a:pt x="864309" y="1765353"/>
                </a:lnTo>
                <a:cubicBezTo>
                  <a:pt x="737757" y="1731860"/>
                  <a:pt x="622409" y="1665264"/>
                  <a:pt x="530127" y="1572413"/>
                </a:cubicBezTo>
                <a:lnTo>
                  <a:pt x="219459" y="1666043"/>
                </a:lnTo>
                <a:lnTo>
                  <a:pt x="105145" y="1468044"/>
                </a:lnTo>
                <a:lnTo>
                  <a:pt x="341565" y="1245812"/>
                </a:lnTo>
                <a:cubicBezTo>
                  <a:pt x="307295" y="1119468"/>
                  <a:pt x="307295" y="986276"/>
                  <a:pt x="341565" y="859932"/>
                </a:cubicBezTo>
                <a:lnTo>
                  <a:pt x="105145" y="637701"/>
                </a:lnTo>
                <a:lnTo>
                  <a:pt x="219459" y="439702"/>
                </a:lnTo>
                <a:lnTo>
                  <a:pt x="530128" y="533332"/>
                </a:lnTo>
                <a:cubicBezTo>
                  <a:pt x="622410" y="440481"/>
                  <a:pt x="737758" y="373885"/>
                  <a:pt x="864310" y="340392"/>
                </a:cubicBezTo>
                <a:lnTo>
                  <a:pt x="938558" y="24530"/>
                </a:lnTo>
                <a:lnTo>
                  <a:pt x="1167187" y="24530"/>
                </a:lnTo>
                <a:lnTo>
                  <a:pt x="1241436" y="340392"/>
                </a:lnTo>
                <a:cubicBezTo>
                  <a:pt x="1367988" y="373885"/>
                  <a:pt x="1483336" y="440481"/>
                  <a:pt x="1575618" y="533332"/>
                </a:cubicBezTo>
                <a:lnTo>
                  <a:pt x="1575617" y="53333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9338" tIns="562542" rIns="559338" bIns="562542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300" dirty="0" smtClean="0">
                <a:solidFill>
                  <a:prstClr val="white"/>
                </a:solidFill>
              </a:rPr>
              <a:t/>
            </a:r>
            <a:br>
              <a:rPr lang="hu-HU" sz="2300" dirty="0" smtClean="0">
                <a:solidFill>
                  <a:prstClr val="white"/>
                </a:solidFill>
              </a:rPr>
            </a:br>
            <a:r>
              <a:rPr lang="hu-HU" sz="2300" dirty="0" err="1" smtClean="0">
                <a:solidFill>
                  <a:prstClr val="white"/>
                </a:solidFill>
              </a:rPr>
              <a:t>Portfólió-Menedzser</a:t>
            </a:r>
            <a:r>
              <a:rPr lang="hu-HU" sz="2300" dirty="0" smtClean="0">
                <a:solidFill>
                  <a:prstClr val="white"/>
                </a:solidFill>
              </a:rPr>
              <a:t> </a:t>
            </a:r>
            <a:r>
              <a:rPr lang="hu-HU" sz="2300" b="1" dirty="0" smtClean="0">
                <a:solidFill>
                  <a:prstClr val="white"/>
                </a:solidFill>
              </a:rPr>
              <a:t>új alapokkal</a:t>
            </a:r>
            <a:r>
              <a:rPr lang="hu-HU" sz="2300" dirty="0" smtClean="0">
                <a:solidFill>
                  <a:prstClr val="white"/>
                </a:solidFill>
              </a:rPr>
              <a:t/>
            </a:r>
            <a:br>
              <a:rPr lang="hu-HU" sz="2300" dirty="0" smtClean="0">
                <a:solidFill>
                  <a:prstClr val="white"/>
                </a:solidFill>
              </a:rPr>
            </a:br>
            <a:endParaRPr lang="hu-HU" sz="2300" dirty="0">
              <a:solidFill>
                <a:prstClr val="white"/>
              </a:solidFill>
            </a:endParaRPr>
          </a:p>
        </p:txBody>
      </p:sp>
      <p:pic>
        <p:nvPicPr>
          <p:cNvPr id="7" name="Kép 6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48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Navigáció vegyes eszközalapok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7466" y="3713017"/>
            <a:ext cx="8848823" cy="2729347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1800" u="sng" kern="0" dirty="0">
                <a:solidFill>
                  <a:srgbClr val="000000"/>
                </a:solidFill>
              </a:rPr>
              <a:t>Magas kockázatú eszközök: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sz="1800" b="1" kern="0" dirty="0">
                <a:solidFill>
                  <a:srgbClr val="000000"/>
                </a:solidFill>
              </a:rPr>
              <a:t>hazai és nemzetközi részvényekbe</a:t>
            </a:r>
            <a:r>
              <a:rPr lang="hu-HU" sz="1800" kern="0" dirty="0">
                <a:solidFill>
                  <a:srgbClr val="000000"/>
                </a:solidFill>
              </a:rPr>
              <a:t>, tőzsdén kereskedett befektetési alapokba (ETF), valamint </a:t>
            </a:r>
            <a:r>
              <a:rPr lang="hu-HU" sz="1800" b="1" kern="0" dirty="0">
                <a:solidFill>
                  <a:srgbClr val="000000"/>
                </a:solidFill>
              </a:rPr>
              <a:t>árupiaci</a:t>
            </a:r>
            <a:r>
              <a:rPr lang="hu-HU" sz="1800" kern="0" dirty="0">
                <a:solidFill>
                  <a:srgbClr val="000000"/>
                </a:solidFill>
              </a:rPr>
              <a:t> termékekbe fekteti</a:t>
            </a:r>
            <a:endParaRPr lang="hu-HU" altLang="hu-HU" sz="1800" kern="0" dirty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1800" u="sng" kern="0" dirty="0" smtClean="0">
                <a:solidFill>
                  <a:srgbClr val="000000"/>
                </a:solidFill>
                <a:cs typeface="+mn-cs"/>
              </a:rPr>
              <a:t>Alacsony kockázatú eszközök: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sz="1800" b="1" kern="0" dirty="0" smtClean="0">
                <a:solidFill>
                  <a:srgbClr val="000000"/>
                </a:solidFill>
                <a:cs typeface="+mn-cs"/>
              </a:rPr>
              <a:t>bankbetétekbe</a:t>
            </a:r>
            <a:r>
              <a:rPr lang="hu-HU" sz="1800" kern="0" dirty="0">
                <a:solidFill>
                  <a:srgbClr val="000000"/>
                </a:solidFill>
                <a:cs typeface="+mn-cs"/>
              </a:rPr>
              <a:t>, hazai és külföldi </a:t>
            </a:r>
            <a:r>
              <a:rPr lang="hu-HU" sz="1800" b="1" kern="0" dirty="0">
                <a:solidFill>
                  <a:srgbClr val="000000"/>
                </a:solidFill>
                <a:cs typeface="+mn-cs"/>
              </a:rPr>
              <a:t>állampapírokba</a:t>
            </a:r>
            <a:r>
              <a:rPr lang="hu-HU" sz="1800" kern="0" dirty="0">
                <a:solidFill>
                  <a:srgbClr val="000000"/>
                </a:solidFill>
                <a:cs typeface="+mn-cs"/>
              </a:rPr>
              <a:t>, banki, </a:t>
            </a:r>
            <a:r>
              <a:rPr lang="hu-HU" sz="1800" kern="0" dirty="0" smtClean="0">
                <a:solidFill>
                  <a:srgbClr val="000000"/>
                </a:solidFill>
                <a:cs typeface="+mn-cs"/>
              </a:rPr>
              <a:t>jelzálog-hitelintézeti </a:t>
            </a:r>
            <a:r>
              <a:rPr lang="hu-HU" sz="1800" kern="0" dirty="0">
                <a:solidFill>
                  <a:srgbClr val="000000"/>
                </a:solidFill>
                <a:cs typeface="+mn-cs"/>
              </a:rPr>
              <a:t>és vállalati kibocsátású </a:t>
            </a:r>
            <a:r>
              <a:rPr lang="hu-HU" sz="1800" b="1" kern="0" dirty="0">
                <a:solidFill>
                  <a:srgbClr val="000000"/>
                </a:solidFill>
                <a:cs typeface="+mn-cs"/>
              </a:rPr>
              <a:t>kötvényekbe</a:t>
            </a:r>
            <a:endParaRPr lang="hu-HU" altLang="hu-HU" sz="1800" kern="0" dirty="0" smtClean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1000" kern="0" dirty="0" smtClean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2000" kern="0" dirty="0" smtClean="0">
                <a:solidFill>
                  <a:srgbClr val="000000"/>
                </a:solidFill>
                <a:cs typeface="+mn-cs"/>
              </a:rPr>
              <a:t>Tőke-</a:t>
            </a:r>
            <a:r>
              <a:rPr lang="hu-HU" altLang="hu-HU" sz="2000" kern="0" dirty="0">
                <a:solidFill>
                  <a:srgbClr val="000000"/>
                </a:solidFill>
                <a:cs typeface="+mn-cs"/>
              </a:rPr>
              <a:t>/</a:t>
            </a:r>
            <a:r>
              <a:rPr lang="hu-HU" altLang="hu-HU" sz="2000" kern="0" dirty="0" smtClean="0">
                <a:solidFill>
                  <a:srgbClr val="000000"/>
                </a:solidFill>
                <a:cs typeface="+mn-cs"/>
              </a:rPr>
              <a:t>hozamgarancia, illetve tőke-</a:t>
            </a:r>
            <a:r>
              <a:rPr lang="hu-HU" altLang="hu-HU" sz="2000" kern="0" dirty="0">
                <a:solidFill>
                  <a:srgbClr val="000000"/>
                </a:solidFill>
                <a:cs typeface="+mn-cs"/>
              </a:rPr>
              <a:t>/hozamvédelem: nincs</a:t>
            </a:r>
          </a:p>
          <a:p>
            <a:pPr>
              <a:spcBef>
                <a:spcPct val="0"/>
              </a:spcBef>
            </a:pPr>
            <a:endParaRPr lang="hu-HU" altLang="hu-HU" sz="2800" dirty="0">
              <a:latin typeface="HelveticaNeueLT Pro 55 Roman" pitchFamily="34" charset="-18"/>
            </a:endParaRPr>
          </a:p>
          <a:p>
            <a:pPr>
              <a:spcBef>
                <a:spcPct val="0"/>
              </a:spcBef>
            </a:pPr>
            <a:r>
              <a:rPr lang="hu-HU" altLang="hu-HU" sz="2200" dirty="0">
                <a:solidFill>
                  <a:schemeClr val="tx1"/>
                </a:solidFill>
                <a:cs typeface="Arial" panose="020B0604020202020204" pitchFamily="34" charset="0"/>
              </a:rPr>
              <a:t>Aktív </a:t>
            </a:r>
            <a:r>
              <a:rPr lang="hu-HU" altLang="hu-HU" sz="2200" dirty="0" err="1">
                <a:solidFill>
                  <a:schemeClr val="tx1"/>
                </a:solidFill>
                <a:cs typeface="Arial" panose="020B0604020202020204" pitchFamily="34" charset="0"/>
              </a:rPr>
              <a:t>portfóliómenedzselés</a:t>
            </a:r>
            <a:endParaRPr lang="hu-HU" altLang="hu-HU" sz="2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293104"/>
              </p:ext>
            </p:extLst>
          </p:nvPr>
        </p:nvGraphicFramePr>
        <p:xfrm>
          <a:off x="295176" y="983851"/>
          <a:ext cx="8642352" cy="255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5"/>
                <a:gridCol w="1898073"/>
                <a:gridCol w="1911927"/>
                <a:gridCol w="1954837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Navigáció 15+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Navigáció 10+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Navigáció 5+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Kockázati</a:t>
                      </a:r>
                      <a:r>
                        <a:rPr lang="hu-HU" baseline="0" dirty="0" smtClean="0"/>
                        <a:t> szint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magas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közepes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közepes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Ajánlott időtáv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legalább 15 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legalább 10 év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legalább 5 év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Hozamelvárás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*****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****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***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Magas kockázatú eszközök</a:t>
                      </a:r>
                      <a:r>
                        <a:rPr lang="hu-HU" altLang="hu-HU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altLang="hu-H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(pl. részvények) aránya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megcélzott: 60%</a:t>
                      </a:r>
                    </a:p>
                    <a:p>
                      <a:endParaRPr lang="hu-HU" sz="1000" dirty="0" smtClean="0"/>
                    </a:p>
                    <a:p>
                      <a:r>
                        <a:rPr lang="hu-HU" dirty="0" smtClean="0"/>
                        <a:t>megengedett eltérés: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± 40%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megcélzott: 40%</a:t>
                      </a:r>
                    </a:p>
                    <a:p>
                      <a:endParaRPr lang="hu-HU" sz="1000" dirty="0" smtClean="0"/>
                    </a:p>
                    <a:p>
                      <a:r>
                        <a:rPr lang="hu-HU" dirty="0" smtClean="0"/>
                        <a:t>megengedett eltérés: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± 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megcélzott: 20%</a:t>
                      </a:r>
                    </a:p>
                    <a:p>
                      <a:endParaRPr lang="hu-HU" sz="1000" dirty="0" smtClean="0"/>
                    </a:p>
                    <a:p>
                      <a:r>
                        <a:rPr lang="hu-HU" dirty="0" smtClean="0"/>
                        <a:t>megengedett eltérés: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± 20%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434552" y="1"/>
            <a:ext cx="709446" cy="984754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5104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Perspektíva: teljesköltség-mutató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92878" y="3186543"/>
            <a:ext cx="8642350" cy="40178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MNB limitet meghaladó TKM</a:t>
            </a:r>
            <a:r>
              <a:rPr lang="hu-HU" altLang="hu-HU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értéket eredményező eszközalapok:</a:t>
            </a:r>
            <a:endParaRPr lang="hu-HU" altLang="hu-HU" sz="2200" dirty="0" smtClean="0">
              <a:latin typeface="HelveticaNeueLT Pro 55 Roman" pitchFamily="34" charset="-18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672924"/>
              </p:ext>
            </p:extLst>
          </p:nvPr>
        </p:nvGraphicFramePr>
        <p:xfrm>
          <a:off x="1080670" y="1046025"/>
          <a:ext cx="673330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099"/>
                <a:gridCol w="2326035"/>
                <a:gridCol w="1459175"/>
              </a:tblGrid>
              <a:tr h="294066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Aranyszárny Perspektíva</a:t>
                      </a:r>
                      <a:r>
                        <a:rPr lang="hu-HU" sz="1800" baseline="0" dirty="0" smtClean="0"/>
                        <a:t> (G100)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TKM</a:t>
                      </a:r>
                      <a:r>
                        <a:rPr lang="hu-HU" sz="1800" baseline="30000" dirty="0" smtClean="0"/>
                        <a:t>NY</a:t>
                      </a:r>
                      <a:r>
                        <a:rPr lang="hu-HU" sz="1800" dirty="0" smtClean="0"/>
                        <a:t> érték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MNB limit</a:t>
                      </a:r>
                      <a:endParaRPr lang="hu-HU" sz="1800" dirty="0"/>
                    </a:p>
                  </a:txBody>
                  <a:tcPr anchor="ctr"/>
                </a:tc>
              </a:tr>
              <a:tr h="294066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10 évre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3,06% - 6,09%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4,25%</a:t>
                      </a:r>
                      <a:endParaRPr lang="hu-HU" sz="1800" dirty="0"/>
                    </a:p>
                  </a:txBody>
                  <a:tcPr anchor="ctr"/>
                </a:tc>
              </a:tr>
              <a:tr h="294066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15</a:t>
                      </a:r>
                      <a:r>
                        <a:rPr lang="hu-HU" sz="1800" baseline="0" dirty="0" smtClean="0"/>
                        <a:t> </a:t>
                      </a:r>
                      <a:r>
                        <a:rPr lang="hu-HU" sz="1800" dirty="0" smtClean="0"/>
                        <a:t>évre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2,14% - 5,14%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3,95%</a:t>
                      </a:r>
                      <a:endParaRPr lang="hu-HU" sz="1800" dirty="0"/>
                    </a:p>
                  </a:txBody>
                  <a:tcPr anchor="ctr"/>
                </a:tc>
              </a:tr>
              <a:tr h="294066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20 évre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1,65% - 4,65%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3,5%</a:t>
                      </a:r>
                      <a:endParaRPr lang="hu-HU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519543"/>
            <a:ext cx="68770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867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egnaposto data 3"/>
          <p:cNvSpPr txBox="1">
            <a:spLocks/>
          </p:cNvSpPr>
          <p:nvPr/>
        </p:nvSpPr>
        <p:spPr bwMode="auto">
          <a:xfrm>
            <a:off x="349250" y="6469063"/>
            <a:ext cx="2132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lnSpc>
                <a:spcPts val="1200"/>
              </a:lnSpc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 eaLnBrk="0" hangingPunct="0">
              <a:lnSpc>
                <a:spcPts val="1200"/>
              </a:lnSpc>
              <a:buClr>
                <a:schemeClr val="tx2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 eaLnBrk="0" hangingPunct="0">
              <a:lnSpc>
                <a:spcPts val="1200"/>
              </a:lnSpc>
              <a:buFont typeface="Lucida Grande"/>
              <a:buChar char="-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 eaLnBrk="0" hangingPunct="0">
              <a:lnSpc>
                <a:spcPts val="1200"/>
              </a:lnSpc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 eaLnBrk="0" hangingPunct="0">
              <a:lnSpc>
                <a:spcPts val="1200"/>
              </a:lnSpc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ts val="13"/>
              </a:spcBef>
            </a:pPr>
            <a:endParaRPr lang="hu-HU" altLang="hu-HU" sz="1200" dirty="0">
              <a:solidFill>
                <a:srgbClr val="BD202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450536" y="1912716"/>
            <a:ext cx="8578986" cy="869098"/>
          </a:xfrm>
        </p:spPr>
        <p:txBody>
          <a:bodyPr/>
          <a:lstStyle/>
          <a:p>
            <a:r>
              <a:rPr lang="hu-HU" dirty="0" err="1" smtClean="0"/>
              <a:t>PortfólióMenedzser</a:t>
            </a:r>
            <a:r>
              <a:rPr lang="hu-HU" dirty="0" smtClean="0"/>
              <a:t> szolgáltatás</a:t>
            </a:r>
            <a:endParaRPr lang="it-IT" dirty="0"/>
          </a:p>
        </p:txBody>
      </p:sp>
      <p:sp>
        <p:nvSpPr>
          <p:cNvPr id="10" name="Sottotitolo 2"/>
          <p:cNvSpPr>
            <a:spLocks noGrp="1"/>
          </p:cNvSpPr>
          <p:nvPr>
            <p:ph type="subTitle" idx="1"/>
          </p:nvPr>
        </p:nvSpPr>
        <p:spPr>
          <a:xfrm>
            <a:off x="349250" y="2543857"/>
            <a:ext cx="8680272" cy="7122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400" dirty="0" smtClean="0"/>
              <a:t>…</a:t>
            </a:r>
            <a:r>
              <a:rPr lang="hu-HU" sz="2400" dirty="0"/>
              <a:t>hogy a megtakarítás mindig a megtakarítási célig hátralévő időtartamnak megfelelő kockázati szintű eszközalapban legyen</a:t>
            </a:r>
            <a:endParaRPr lang="hu-HU" sz="2400" dirty="0" smtClean="0"/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" name="Szabadkézi sokszög 5"/>
          <p:cNvSpPr/>
          <p:nvPr/>
        </p:nvSpPr>
        <p:spPr>
          <a:xfrm>
            <a:off x="5631543" y="3710321"/>
            <a:ext cx="2734067" cy="2497780"/>
          </a:xfrm>
          <a:custGeom>
            <a:avLst/>
            <a:gdLst>
              <a:gd name="connsiteX0" fmla="*/ 1575617 w 2105745"/>
              <a:gd name="connsiteY0" fmla="*/ 533332 h 2105745"/>
              <a:gd name="connsiteX1" fmla="*/ 1886286 w 2105745"/>
              <a:gd name="connsiteY1" fmla="*/ 439702 h 2105745"/>
              <a:gd name="connsiteX2" fmla="*/ 2000600 w 2105745"/>
              <a:gd name="connsiteY2" fmla="*/ 637701 h 2105745"/>
              <a:gd name="connsiteX3" fmla="*/ 1764180 w 2105745"/>
              <a:gd name="connsiteY3" fmla="*/ 859933 h 2105745"/>
              <a:gd name="connsiteX4" fmla="*/ 1764180 w 2105745"/>
              <a:gd name="connsiteY4" fmla="*/ 1245813 h 2105745"/>
              <a:gd name="connsiteX5" fmla="*/ 2000600 w 2105745"/>
              <a:gd name="connsiteY5" fmla="*/ 1468044 h 2105745"/>
              <a:gd name="connsiteX6" fmla="*/ 1886286 w 2105745"/>
              <a:gd name="connsiteY6" fmla="*/ 1666043 h 2105745"/>
              <a:gd name="connsiteX7" fmla="*/ 1575617 w 2105745"/>
              <a:gd name="connsiteY7" fmla="*/ 1572413 h 2105745"/>
              <a:gd name="connsiteX8" fmla="*/ 1241435 w 2105745"/>
              <a:gd name="connsiteY8" fmla="*/ 1765353 h 2105745"/>
              <a:gd name="connsiteX9" fmla="*/ 1167187 w 2105745"/>
              <a:gd name="connsiteY9" fmla="*/ 2081215 h 2105745"/>
              <a:gd name="connsiteX10" fmla="*/ 938558 w 2105745"/>
              <a:gd name="connsiteY10" fmla="*/ 2081215 h 2105745"/>
              <a:gd name="connsiteX11" fmla="*/ 864309 w 2105745"/>
              <a:gd name="connsiteY11" fmla="*/ 1765353 h 2105745"/>
              <a:gd name="connsiteX12" fmla="*/ 530127 w 2105745"/>
              <a:gd name="connsiteY12" fmla="*/ 1572413 h 2105745"/>
              <a:gd name="connsiteX13" fmla="*/ 219459 w 2105745"/>
              <a:gd name="connsiteY13" fmla="*/ 1666043 h 2105745"/>
              <a:gd name="connsiteX14" fmla="*/ 105145 w 2105745"/>
              <a:gd name="connsiteY14" fmla="*/ 1468044 h 2105745"/>
              <a:gd name="connsiteX15" fmla="*/ 341565 w 2105745"/>
              <a:gd name="connsiteY15" fmla="*/ 1245812 h 2105745"/>
              <a:gd name="connsiteX16" fmla="*/ 341565 w 2105745"/>
              <a:gd name="connsiteY16" fmla="*/ 859932 h 2105745"/>
              <a:gd name="connsiteX17" fmla="*/ 105145 w 2105745"/>
              <a:gd name="connsiteY17" fmla="*/ 637701 h 2105745"/>
              <a:gd name="connsiteX18" fmla="*/ 219459 w 2105745"/>
              <a:gd name="connsiteY18" fmla="*/ 439702 h 2105745"/>
              <a:gd name="connsiteX19" fmla="*/ 530128 w 2105745"/>
              <a:gd name="connsiteY19" fmla="*/ 533332 h 2105745"/>
              <a:gd name="connsiteX20" fmla="*/ 864310 w 2105745"/>
              <a:gd name="connsiteY20" fmla="*/ 340392 h 2105745"/>
              <a:gd name="connsiteX21" fmla="*/ 938558 w 2105745"/>
              <a:gd name="connsiteY21" fmla="*/ 24530 h 2105745"/>
              <a:gd name="connsiteX22" fmla="*/ 1167187 w 2105745"/>
              <a:gd name="connsiteY22" fmla="*/ 24530 h 2105745"/>
              <a:gd name="connsiteX23" fmla="*/ 1241436 w 2105745"/>
              <a:gd name="connsiteY23" fmla="*/ 340392 h 2105745"/>
              <a:gd name="connsiteX24" fmla="*/ 1575618 w 2105745"/>
              <a:gd name="connsiteY24" fmla="*/ 533332 h 2105745"/>
              <a:gd name="connsiteX25" fmla="*/ 1575617 w 2105745"/>
              <a:gd name="connsiteY25" fmla="*/ 533332 h 210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05745" h="2105745">
                <a:moveTo>
                  <a:pt x="1575617" y="533332"/>
                </a:moveTo>
                <a:lnTo>
                  <a:pt x="1886286" y="439702"/>
                </a:lnTo>
                <a:lnTo>
                  <a:pt x="2000600" y="637701"/>
                </a:lnTo>
                <a:lnTo>
                  <a:pt x="1764180" y="859933"/>
                </a:lnTo>
                <a:cubicBezTo>
                  <a:pt x="1798450" y="986277"/>
                  <a:pt x="1798450" y="1119469"/>
                  <a:pt x="1764180" y="1245813"/>
                </a:cubicBezTo>
                <a:lnTo>
                  <a:pt x="2000600" y="1468044"/>
                </a:lnTo>
                <a:lnTo>
                  <a:pt x="1886286" y="1666043"/>
                </a:lnTo>
                <a:lnTo>
                  <a:pt x="1575617" y="1572413"/>
                </a:lnTo>
                <a:cubicBezTo>
                  <a:pt x="1483335" y="1665264"/>
                  <a:pt x="1367987" y="1731860"/>
                  <a:pt x="1241435" y="1765353"/>
                </a:cubicBezTo>
                <a:lnTo>
                  <a:pt x="1167187" y="2081215"/>
                </a:lnTo>
                <a:lnTo>
                  <a:pt x="938558" y="2081215"/>
                </a:lnTo>
                <a:lnTo>
                  <a:pt x="864309" y="1765353"/>
                </a:lnTo>
                <a:cubicBezTo>
                  <a:pt x="737757" y="1731860"/>
                  <a:pt x="622409" y="1665264"/>
                  <a:pt x="530127" y="1572413"/>
                </a:cubicBezTo>
                <a:lnTo>
                  <a:pt x="219459" y="1666043"/>
                </a:lnTo>
                <a:lnTo>
                  <a:pt x="105145" y="1468044"/>
                </a:lnTo>
                <a:lnTo>
                  <a:pt x="341565" y="1245812"/>
                </a:lnTo>
                <a:cubicBezTo>
                  <a:pt x="307295" y="1119468"/>
                  <a:pt x="307295" y="986276"/>
                  <a:pt x="341565" y="859932"/>
                </a:cubicBezTo>
                <a:lnTo>
                  <a:pt x="105145" y="637701"/>
                </a:lnTo>
                <a:lnTo>
                  <a:pt x="219459" y="439702"/>
                </a:lnTo>
                <a:lnTo>
                  <a:pt x="530128" y="533332"/>
                </a:lnTo>
                <a:cubicBezTo>
                  <a:pt x="622410" y="440481"/>
                  <a:pt x="737758" y="373885"/>
                  <a:pt x="864310" y="340392"/>
                </a:cubicBezTo>
                <a:lnTo>
                  <a:pt x="938558" y="24530"/>
                </a:lnTo>
                <a:lnTo>
                  <a:pt x="1167187" y="24530"/>
                </a:lnTo>
                <a:lnTo>
                  <a:pt x="1241436" y="340392"/>
                </a:lnTo>
                <a:cubicBezTo>
                  <a:pt x="1367988" y="373885"/>
                  <a:pt x="1483336" y="440481"/>
                  <a:pt x="1575618" y="533332"/>
                </a:cubicBezTo>
                <a:lnTo>
                  <a:pt x="1575617" y="53333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9338" tIns="562542" rIns="559338" bIns="562542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300" dirty="0" smtClean="0">
                <a:solidFill>
                  <a:prstClr val="white"/>
                </a:solidFill>
              </a:rPr>
              <a:t/>
            </a:r>
            <a:br>
              <a:rPr lang="hu-HU" sz="2300" dirty="0" smtClean="0">
                <a:solidFill>
                  <a:prstClr val="white"/>
                </a:solidFill>
              </a:rPr>
            </a:br>
            <a:r>
              <a:rPr lang="hu-HU" sz="2300" b="1" dirty="0" err="1" smtClean="0">
                <a:solidFill>
                  <a:prstClr val="white"/>
                </a:solidFill>
              </a:rPr>
              <a:t>Portfólió-Menedzser</a:t>
            </a:r>
            <a:r>
              <a:rPr lang="hu-HU" sz="2300" dirty="0" smtClean="0">
                <a:solidFill>
                  <a:prstClr val="white"/>
                </a:solidFill>
              </a:rPr>
              <a:t> új alapokkal</a:t>
            </a:r>
            <a:br>
              <a:rPr lang="hu-HU" sz="2300" dirty="0" smtClean="0">
                <a:solidFill>
                  <a:prstClr val="white"/>
                </a:solidFill>
              </a:rPr>
            </a:br>
            <a:endParaRPr lang="hu-HU" sz="2300" dirty="0">
              <a:solidFill>
                <a:prstClr val="white"/>
              </a:solidFill>
            </a:endParaRPr>
          </a:p>
        </p:txBody>
      </p:sp>
      <p:pic>
        <p:nvPicPr>
          <p:cNvPr id="7" name="Kép 6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456625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Hátralévő tartam és a kockázatvállalás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202" y="1027261"/>
            <a:ext cx="8834958" cy="1480416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2000" kern="0" dirty="0">
                <a:solidFill>
                  <a:srgbClr val="000000"/>
                </a:solidFill>
                <a:cs typeface="+mn-cs"/>
              </a:rPr>
              <a:t>Minél </a:t>
            </a:r>
            <a:r>
              <a:rPr lang="hu-HU" altLang="hu-HU" sz="2000" b="1" kern="0" dirty="0">
                <a:solidFill>
                  <a:srgbClr val="000000"/>
                </a:solidFill>
                <a:cs typeface="+mn-cs"/>
              </a:rPr>
              <a:t>hosszabb </a:t>
            </a:r>
            <a:r>
              <a:rPr lang="hu-HU" altLang="hu-HU" sz="2000" kern="0" dirty="0" smtClean="0">
                <a:solidFill>
                  <a:srgbClr val="000000"/>
                </a:solidFill>
                <a:cs typeface="+mn-cs"/>
              </a:rPr>
              <a:t>a hátralévő időtáv</a:t>
            </a:r>
            <a:r>
              <a:rPr lang="hu-HU" altLang="hu-HU" sz="2000" kern="0" dirty="0">
                <a:solidFill>
                  <a:srgbClr val="000000"/>
                </a:solidFill>
                <a:cs typeface="+mn-cs"/>
              </a:rPr>
              <a:t>, annál magasabb lehet a </a:t>
            </a:r>
            <a:r>
              <a:rPr lang="hu-HU" altLang="hu-HU" sz="2000" b="1" kern="0" dirty="0">
                <a:solidFill>
                  <a:srgbClr val="000000"/>
                </a:solidFill>
                <a:cs typeface="+mn-cs"/>
              </a:rPr>
              <a:t>kockázatos eszközök </a:t>
            </a:r>
            <a:r>
              <a:rPr lang="hu-HU" altLang="hu-HU" sz="2000" kern="0" dirty="0">
                <a:solidFill>
                  <a:srgbClr val="000000"/>
                </a:solidFill>
                <a:cs typeface="+mn-cs"/>
              </a:rPr>
              <a:t>aránya.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2000" kern="0" dirty="0" smtClean="0">
                <a:solidFill>
                  <a:srgbClr val="000000"/>
                </a:solidFill>
                <a:cs typeface="+mn-cs"/>
              </a:rPr>
              <a:t>Ha csökken a hátralévő időtáv, </a:t>
            </a:r>
            <a:r>
              <a:rPr lang="hu-HU" altLang="hu-HU" sz="2000" b="1" kern="0" dirty="0" smtClean="0">
                <a:solidFill>
                  <a:srgbClr val="000000"/>
                </a:solidFill>
                <a:cs typeface="+mn-cs"/>
              </a:rPr>
              <a:t>biztonságosabb</a:t>
            </a:r>
            <a:r>
              <a:rPr lang="hu-HU" altLang="hu-HU" sz="2000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hu-HU" altLang="hu-HU" sz="20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hu-HU" altLang="hu-HU" sz="2000" b="1" kern="0" dirty="0">
                <a:solidFill>
                  <a:srgbClr val="000000"/>
                </a:solidFill>
                <a:cs typeface="+mn-cs"/>
              </a:rPr>
              <a:t>eszközökbe </a:t>
            </a:r>
            <a:r>
              <a:rPr lang="hu-HU" altLang="hu-HU" sz="2000" kern="0" dirty="0">
                <a:solidFill>
                  <a:srgbClr val="000000"/>
                </a:solidFill>
                <a:cs typeface="+mn-cs"/>
              </a:rPr>
              <a:t>kell </a:t>
            </a:r>
            <a:r>
              <a:rPr lang="hu-HU" altLang="hu-HU" sz="2000" kern="0" dirty="0" smtClean="0">
                <a:solidFill>
                  <a:srgbClr val="000000"/>
                </a:solidFill>
                <a:cs typeface="+mn-cs"/>
              </a:rPr>
              <a:t>elhelyezni </a:t>
            </a:r>
            <a:r>
              <a:rPr lang="hu-HU" altLang="hu-HU" sz="2000" kern="0" dirty="0">
                <a:solidFill>
                  <a:srgbClr val="000000"/>
                </a:solidFill>
                <a:cs typeface="+mn-cs"/>
              </a:rPr>
              <a:t>a megtakarítást</a:t>
            </a:r>
            <a:r>
              <a:rPr lang="hu-HU" altLang="hu-HU" sz="2000" kern="0" dirty="0" smtClean="0">
                <a:solidFill>
                  <a:srgbClr val="000000"/>
                </a:solidFill>
                <a:cs typeface="+mn-cs"/>
              </a:rPr>
              <a:t>.</a:t>
            </a:r>
            <a:endParaRPr lang="hu-HU" altLang="hu-HU" sz="2000" kern="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16" descr="Grafikon_SP_V2_3_2014-08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91" y="2603201"/>
            <a:ext cx="6021388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324193" y="0"/>
            <a:ext cx="819805" cy="1137939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117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err="1" smtClean="0">
                <a:solidFill>
                  <a:srgbClr val="9B0012"/>
                </a:solidFill>
                <a:latin typeface="Arial"/>
                <a:ea typeface="+mj-ea"/>
              </a:rPr>
              <a:t>PortfólióMenedzser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 szolgáltatás választása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042" y="1253895"/>
            <a:ext cx="8642350" cy="4681537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r>
              <a:rPr lang="hu-HU" sz="2000" kern="0" dirty="0" smtClean="0">
                <a:solidFill>
                  <a:srgbClr val="000000"/>
                </a:solidFill>
                <a:cs typeface="+mn-cs"/>
              </a:rPr>
              <a:t>Kizárólag Aranyszárny Perspektívához!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hu-HU" sz="2200" b="1" kern="0" dirty="0" smtClean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r>
              <a:rPr lang="hu-HU" sz="2000" b="1" kern="0" dirty="0" smtClean="0">
                <a:solidFill>
                  <a:srgbClr val="000000"/>
                </a:solidFill>
                <a:cs typeface="+mn-cs"/>
              </a:rPr>
              <a:t>Ajánlattételkor a szerződő eldöntheti:</a:t>
            </a:r>
            <a:endParaRPr lang="hu-HU" sz="2000" b="1" kern="0" dirty="0">
              <a:solidFill>
                <a:srgbClr val="0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hu-HU" sz="1600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hu-HU" sz="2000" b="1" kern="0" dirty="0" smtClean="0">
                <a:solidFill>
                  <a:srgbClr val="000000"/>
                </a:solidFill>
                <a:cs typeface="+mn-cs"/>
              </a:rPr>
              <a:t>Kér </a:t>
            </a:r>
            <a:r>
              <a:rPr lang="hu-HU" sz="2000" kern="0" dirty="0" err="1" smtClean="0">
                <a:solidFill>
                  <a:srgbClr val="000000"/>
                </a:solidFill>
                <a:cs typeface="+mn-cs"/>
              </a:rPr>
              <a:t>PortfólióMenedzser</a:t>
            </a:r>
            <a:r>
              <a:rPr lang="hu-HU" sz="2000" kern="0" dirty="0" smtClean="0">
                <a:solidFill>
                  <a:srgbClr val="000000"/>
                </a:solidFill>
                <a:cs typeface="+mn-cs"/>
              </a:rPr>
              <a:t> szolgáltatást</a:t>
            </a:r>
          </a:p>
          <a:p>
            <a:pPr marL="685800" lvl="1" indent="-285750" algn="l" defTabSz="914400">
              <a:lnSpc>
                <a:spcPct val="100000"/>
              </a:lnSpc>
              <a:spcBef>
                <a:spcPct val="200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hu-HU" sz="1800" u="sng" kern="0" dirty="0" smtClean="0">
                <a:solidFill>
                  <a:srgbClr val="000000"/>
                </a:solidFill>
              </a:rPr>
              <a:t>előre </a:t>
            </a:r>
            <a:r>
              <a:rPr lang="hu-HU" sz="1800" u="sng" kern="0" dirty="0">
                <a:solidFill>
                  <a:srgbClr val="000000"/>
                </a:solidFill>
              </a:rPr>
              <a:t>meghatározott biztosítási évfordulókon</a:t>
            </a:r>
            <a:r>
              <a:rPr lang="hu-HU" sz="1800" kern="0" dirty="0">
                <a:solidFill>
                  <a:srgbClr val="000000"/>
                </a:solidFill>
              </a:rPr>
              <a:t> a megtakarítások </a:t>
            </a:r>
            <a:r>
              <a:rPr lang="hu-HU" sz="1800" u="sng" kern="0" dirty="0">
                <a:solidFill>
                  <a:srgbClr val="000000"/>
                </a:solidFill>
              </a:rPr>
              <a:t>egyre alacsonyabb kockázatú </a:t>
            </a:r>
            <a:r>
              <a:rPr lang="hu-HU" sz="1800" kern="0" dirty="0">
                <a:solidFill>
                  <a:srgbClr val="000000"/>
                </a:solidFill>
              </a:rPr>
              <a:t>eszközalapokba kerülnek elhelyezésre,</a:t>
            </a:r>
          </a:p>
          <a:p>
            <a:pPr marL="685800" lvl="1" indent="-285750" algn="l" defTabSz="914400">
              <a:lnSpc>
                <a:spcPct val="100000"/>
              </a:lnSpc>
              <a:spcBef>
                <a:spcPct val="200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hu-HU" sz="1800" kern="0" dirty="0" smtClean="0">
                <a:solidFill>
                  <a:srgbClr val="000000"/>
                </a:solidFill>
              </a:rPr>
              <a:t>magas </a:t>
            </a:r>
            <a:r>
              <a:rPr lang="hu-HU" sz="1800" kern="0" dirty="0">
                <a:solidFill>
                  <a:srgbClr val="000000"/>
                </a:solidFill>
              </a:rPr>
              <a:t>kockázatú eszközalap esetében </a:t>
            </a:r>
            <a:r>
              <a:rPr lang="hu-HU" sz="1800" u="sng" kern="0" dirty="0">
                <a:solidFill>
                  <a:srgbClr val="000000"/>
                </a:solidFill>
              </a:rPr>
              <a:t>trendfigyelés</a:t>
            </a:r>
            <a:r>
              <a:rPr lang="hu-HU" sz="1800" kern="0" dirty="0">
                <a:solidFill>
                  <a:srgbClr val="000000"/>
                </a:solidFill>
              </a:rPr>
              <a:t> </a:t>
            </a:r>
            <a:r>
              <a:rPr lang="hu-HU" sz="1800" kern="0" dirty="0" smtClean="0">
                <a:solidFill>
                  <a:srgbClr val="000000"/>
                </a:solidFill>
              </a:rPr>
              <a:t>történik</a:t>
            </a:r>
            <a:endParaRPr lang="hu-HU" kern="0" dirty="0">
              <a:solidFill>
                <a:srgbClr val="000000"/>
              </a:solidFill>
            </a:endParaRPr>
          </a:p>
          <a:p>
            <a:pPr marL="400050" lvl="1" algn="l" defTabSz="914400">
              <a:lnSpc>
                <a:spcPct val="100000"/>
              </a:lnSpc>
              <a:spcBef>
                <a:spcPct val="20000"/>
              </a:spcBef>
              <a:buClrTx/>
              <a:buSzPct val="100000"/>
              <a:defRPr/>
            </a:pPr>
            <a:endParaRPr lang="hu-HU" sz="1600" kern="0" dirty="0">
              <a:solidFill>
                <a:srgbClr val="000000"/>
              </a:solidFill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hu-HU" sz="2000" b="1" kern="0" dirty="0" smtClean="0">
                <a:solidFill>
                  <a:srgbClr val="000000"/>
                </a:solidFill>
                <a:cs typeface="+mn-cs"/>
              </a:rPr>
              <a:t>Nem kér </a:t>
            </a:r>
            <a:r>
              <a:rPr lang="hu-HU" sz="2000" kern="0" dirty="0" err="1" smtClean="0">
                <a:solidFill>
                  <a:srgbClr val="000000"/>
                </a:solidFill>
                <a:cs typeface="+mn-cs"/>
              </a:rPr>
              <a:t>PortfólióMenedzser</a:t>
            </a:r>
            <a:r>
              <a:rPr lang="hu-HU" sz="2000" kern="0" dirty="0" smtClean="0">
                <a:solidFill>
                  <a:srgbClr val="000000"/>
                </a:solidFill>
                <a:cs typeface="+mn-cs"/>
              </a:rPr>
              <a:t> szolgáltatást</a:t>
            </a:r>
          </a:p>
          <a:p>
            <a:pPr marL="685800" lvl="1" indent="-285750" algn="l" defTabSz="914400">
              <a:lnSpc>
                <a:spcPct val="100000"/>
              </a:lnSpc>
              <a:spcBef>
                <a:spcPct val="200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hu-HU" sz="1800" kern="0" dirty="0" smtClean="0">
                <a:solidFill>
                  <a:srgbClr val="000000"/>
                </a:solidFill>
              </a:rPr>
              <a:t>az ügyfél tetszőlegesen megválaszthatja az eszközalapokat és azok felosztási arányát  (eszközalaponként minimum 5%)</a:t>
            </a:r>
          </a:p>
          <a:p>
            <a:pPr marL="685800" lvl="1" indent="-285750" algn="l" defTabSz="914400">
              <a:lnSpc>
                <a:spcPct val="100000"/>
              </a:lnSpc>
              <a:spcBef>
                <a:spcPct val="200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hu-HU" sz="1800" kern="0" dirty="0" smtClean="0">
                <a:solidFill>
                  <a:srgbClr val="000000"/>
                </a:solidFill>
              </a:rPr>
              <a:t>később az ügyfél szabadon átrendezheti portfólióját</a:t>
            </a:r>
          </a:p>
          <a:p>
            <a:pPr marL="685800" lvl="1" indent="-285750" algn="l" defTabSz="914400">
              <a:lnSpc>
                <a:spcPct val="100000"/>
              </a:lnSpc>
              <a:spcBef>
                <a:spcPct val="200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hu-HU" sz="1800" kern="0" dirty="0" smtClean="0">
                <a:solidFill>
                  <a:srgbClr val="000000"/>
                </a:solidFill>
              </a:rPr>
              <a:t>kérhet Trendfigyelő szolgáltatást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256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00266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>
                <a:solidFill>
                  <a:srgbClr val="9B0012"/>
                </a:solidFill>
                <a:latin typeface="Arial"/>
                <a:ea typeface="+mj-ea"/>
              </a:rPr>
              <a:t>B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iztosítási események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7444" y="1037265"/>
            <a:ext cx="8497888" cy="533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>
            <a:spAutoFit/>
          </a:bodyPr>
          <a:lstStyle>
            <a:lvl1pPr marL="187325" indent="-187325" defTabSz="1103313"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7075" indent="-457200" defTabSz="1103313"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10331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10331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10331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10331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hu-HU" altLang="hu-HU" sz="2200" dirty="0" smtClean="0">
                <a:solidFill>
                  <a:srgbClr val="000000"/>
                </a:solidFill>
                <a:latin typeface="HelveticaNeueLT Pro 55 Roman" pitchFamily="34" charset="-18"/>
              </a:rPr>
              <a:t>	</a:t>
            </a:r>
          </a:p>
          <a:p>
            <a:pPr lvl="1">
              <a:buFont typeface="Arial" pitchFamily="34" charset="0"/>
              <a:buAutoNum type="arabicPeriod"/>
              <a:defRPr/>
            </a:pPr>
            <a:r>
              <a:rPr lang="hu-HU" altLang="hu-H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ELÉRÉS </a:t>
            </a:r>
            <a:r>
              <a:rPr lang="hu-HU" altLang="hu-HU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(a biztosítottnak a szerződés létrejöttekor érvényes öregségi nyugdíjkorhatár időpontjában - lejárati időpontban - való életben léte), vagy</a:t>
            </a:r>
          </a:p>
          <a:p>
            <a:pPr lvl="1">
              <a:buFont typeface="Arial" pitchFamily="34" charset="0"/>
              <a:buAutoNum type="arabicPeriod"/>
              <a:defRPr/>
            </a:pPr>
            <a:endParaRPr lang="hu-HU" altLang="hu-HU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AutoNum type="arabicPeriod"/>
              <a:defRPr/>
            </a:pPr>
            <a:r>
              <a:rPr lang="hu-HU" altLang="hu-H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NYUGDÍJJOGOSULTSÁG MEGSZERZÉSE </a:t>
            </a:r>
            <a:r>
              <a:rPr lang="hu-HU" altLang="hu-HU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(a biztosított társadalombiztosítási nyugellátásról szóló jogszabály szerinti nyugdíjszolgáltatásra való jogosultságának megszerzése), vagy</a:t>
            </a:r>
          </a:p>
          <a:p>
            <a:pPr lvl="1">
              <a:buFont typeface="+mj-lt"/>
              <a:buAutoNum type="arabicPeriod"/>
              <a:defRPr/>
            </a:pPr>
            <a:endParaRPr lang="hu-HU" altLang="hu-HU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AutoNum type="arabicPeriod"/>
              <a:defRPr/>
            </a:pPr>
            <a:r>
              <a:rPr lang="hu-HU" altLang="hu-H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EGÉSZSÉGKÁROSODÁS </a:t>
            </a:r>
            <a:r>
              <a:rPr lang="hu-HU" altLang="hu-HU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(a biztosítottnak a kockázatviselés tartama alatt az </a:t>
            </a:r>
            <a:r>
              <a:rPr lang="hu-HU" altLang="hu-HU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orvosszakértői</a:t>
            </a:r>
            <a:r>
              <a:rPr lang="hu-HU" altLang="hu-HU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intézet által megállapított 39%-ot meghaladó egészségkárosodása), vagy </a:t>
            </a:r>
          </a:p>
          <a:p>
            <a:pPr lvl="1">
              <a:buFont typeface="Arial" pitchFamily="34" charset="0"/>
              <a:buAutoNum type="arabicPeriod"/>
              <a:defRPr/>
            </a:pPr>
            <a:endParaRPr lang="hu-HU" altLang="hu-HU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AutoNum type="arabicPeriod"/>
              <a:defRPr/>
            </a:pPr>
            <a:r>
              <a:rPr lang="hu-HU" altLang="hu-H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 biztosított</a:t>
            </a:r>
            <a:r>
              <a:rPr lang="hu-HU" altLang="hu-HU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nak a kockázatviselés alatt bekövetkezett </a:t>
            </a:r>
            <a:r>
              <a:rPr lang="hu-HU" altLang="hu-H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HALÁLA</a:t>
            </a:r>
          </a:p>
          <a:p>
            <a:pPr lvl="1">
              <a:buFont typeface="Arial" pitchFamily="34" charset="0"/>
              <a:buAutoNum type="arabicPeriod"/>
              <a:defRPr/>
            </a:pPr>
            <a:endParaRPr lang="hu-HU" altLang="hu-HU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AutoNum type="arabicPeriod"/>
              <a:defRPr/>
            </a:pPr>
            <a:endParaRPr lang="hu-HU" altLang="hu-HU" sz="2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69875" lvl="1" indent="0">
              <a:defRPr/>
            </a:pPr>
            <a:r>
              <a:rPr lang="hu-HU" altLang="hu-HU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Az elsőként bejelentett esemény alapján szolgáltatunk.</a:t>
            </a:r>
            <a:endParaRPr lang="hu-HU" altLang="hu-HU" sz="2200" i="1" dirty="0" smtClean="0">
              <a:solidFill>
                <a:srgbClr val="000000"/>
              </a:solidFill>
              <a:latin typeface="HelveticaNeueLT Pro 55 Roman" pitchFamily="34" charset="-18"/>
            </a:endParaRPr>
          </a:p>
        </p:txBody>
      </p:sp>
      <p:pic>
        <p:nvPicPr>
          <p:cNvPr id="5" name="Kép 4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3123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err="1" smtClean="0">
                <a:solidFill>
                  <a:srgbClr val="9B0012"/>
                </a:solidFill>
                <a:latin typeface="Arial"/>
                <a:ea typeface="+mj-ea"/>
              </a:rPr>
              <a:t>PortfólióMenedzser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 célja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32508" y="1054970"/>
            <a:ext cx="8520547" cy="48995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chemeClr val="tx1"/>
                </a:solidFill>
                <a:ea typeface="Times New Roman"/>
              </a:rPr>
              <a:t>Kockázatvállalási hajlandóságunk mellett a megtakarítási célunkig hátralévő időtartam határozza meg, hogy mely portfóliót, eszközalapot érdemes választani megtakarításaink elhelyezésére</a:t>
            </a:r>
            <a:r>
              <a:rPr lang="hu-HU" sz="1800" dirty="0" smtClean="0">
                <a:solidFill>
                  <a:schemeClr val="tx1"/>
                </a:solidFill>
                <a:ea typeface="Times New Roman"/>
              </a:rPr>
              <a:t>.</a:t>
            </a:r>
          </a:p>
          <a:p>
            <a:pPr>
              <a:lnSpc>
                <a:spcPct val="100000"/>
              </a:lnSpc>
            </a:pPr>
            <a:endParaRPr lang="hu-HU" sz="1800" dirty="0">
              <a:solidFill>
                <a:schemeClr val="tx1"/>
              </a:solidFill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hu-HU" sz="1800" dirty="0">
                <a:solidFill>
                  <a:schemeClr val="tx1"/>
                </a:solidFill>
                <a:ea typeface="Times New Roman"/>
              </a:rPr>
              <a:t>Minél hosszabb időtávban gondolkodunk, annál magasabb lehet a kockázatosabb eszközök (pl. részvények) aránya, mivel elegendő idő áll rendelkezésre ezen eszközök magasabb hozampotenciáljának kihasználásához. </a:t>
            </a:r>
            <a:endParaRPr lang="hu-HU" sz="1800" dirty="0" smtClean="0">
              <a:solidFill>
                <a:schemeClr val="tx1"/>
              </a:solidFill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hu-HU" sz="1800" dirty="0" smtClean="0">
                <a:solidFill>
                  <a:schemeClr val="tx1"/>
                </a:solidFill>
                <a:ea typeface="Times New Roman"/>
              </a:rPr>
              <a:t>Az </a:t>
            </a:r>
            <a:r>
              <a:rPr lang="hu-HU" sz="1800" dirty="0">
                <a:solidFill>
                  <a:schemeClr val="tx1"/>
                </a:solidFill>
                <a:ea typeface="Times New Roman"/>
              </a:rPr>
              <a:t>idő </a:t>
            </a:r>
            <a:r>
              <a:rPr lang="hu-HU" sz="1800" dirty="0" err="1">
                <a:solidFill>
                  <a:schemeClr val="tx1"/>
                </a:solidFill>
                <a:ea typeface="Times New Roman"/>
              </a:rPr>
              <a:t>előrehaladtával</a:t>
            </a:r>
            <a:r>
              <a:rPr lang="hu-HU" sz="1800" dirty="0">
                <a:solidFill>
                  <a:schemeClr val="tx1"/>
                </a:solidFill>
                <a:ea typeface="Times New Roman"/>
              </a:rPr>
              <a:t> azonban célszerű a kockázatos eszközök arányát csökkenteni a már elért eredmények megőrzése vagy épp egy esetleges veszteség elkerülése érdekében</a:t>
            </a:r>
            <a:r>
              <a:rPr lang="hu-HU" sz="1800" dirty="0" smtClean="0">
                <a:solidFill>
                  <a:schemeClr val="tx1"/>
                </a:solidFill>
                <a:ea typeface="Times New Roman"/>
              </a:rPr>
              <a:t>.</a:t>
            </a:r>
          </a:p>
          <a:p>
            <a:pPr>
              <a:lnSpc>
                <a:spcPct val="100000"/>
              </a:lnSpc>
            </a:pPr>
            <a:endParaRPr lang="hu-HU" sz="1800" dirty="0">
              <a:solidFill>
                <a:schemeClr val="tx1"/>
              </a:solidFill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hu-HU" sz="1800" dirty="0" smtClean="0">
                <a:solidFill>
                  <a:schemeClr val="tx1"/>
                </a:solidFill>
                <a:ea typeface="Times New Roman"/>
              </a:rPr>
              <a:t>A </a:t>
            </a:r>
            <a:r>
              <a:rPr lang="hu-HU" sz="1800" dirty="0" err="1">
                <a:solidFill>
                  <a:schemeClr val="tx1"/>
                </a:solidFill>
                <a:ea typeface="Times New Roman"/>
              </a:rPr>
              <a:t>PortfólióMenedzser</a:t>
            </a:r>
            <a:r>
              <a:rPr lang="hu-HU" sz="1800" dirty="0">
                <a:solidFill>
                  <a:schemeClr val="tx1"/>
                </a:solidFill>
                <a:ea typeface="Times New Roman"/>
              </a:rPr>
              <a:t> szolgáltatás célja, hogy a megtakarítási célig hátralévő időtartam csökkenésekor ügyfeleink számára - előre rögzített módon - segítséget nyújtson a megtakarítások eszközalapok közötti </a:t>
            </a:r>
            <a:r>
              <a:rPr lang="hu-HU" sz="1800" dirty="0" smtClean="0">
                <a:solidFill>
                  <a:schemeClr val="tx1"/>
                </a:solidFill>
                <a:ea typeface="Times New Roman"/>
              </a:rPr>
              <a:t>átrendezésében.</a:t>
            </a:r>
          </a:p>
          <a:p>
            <a:pPr>
              <a:lnSpc>
                <a:spcPct val="100000"/>
              </a:lnSpc>
            </a:pPr>
            <a:endParaRPr lang="hu-HU" sz="1800" dirty="0" smtClean="0">
              <a:solidFill>
                <a:schemeClr val="tx1"/>
              </a:solidFill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hu-HU" sz="1800" dirty="0" smtClean="0">
                <a:solidFill>
                  <a:schemeClr val="tx1"/>
                </a:solidFill>
                <a:ea typeface="Times New Roman"/>
              </a:rPr>
              <a:t>Az </a:t>
            </a:r>
            <a:r>
              <a:rPr lang="hu-HU" sz="1800" dirty="0">
                <a:solidFill>
                  <a:schemeClr val="tx1"/>
                </a:solidFill>
                <a:ea typeface="Times New Roman"/>
              </a:rPr>
              <a:t>eszközalapok közötti átrendezéssel (átváltással és átirányítással) elérhető, hogy a megtakarítás mindig a megtakarítási célig hátralévő időtartamnak megfelelő kockázati szintű eszközalapban legyen</a:t>
            </a:r>
            <a:r>
              <a:rPr lang="hu-HU" sz="1800" dirty="0">
                <a:ea typeface="Times New Roman"/>
              </a:rPr>
              <a:t>.</a:t>
            </a:r>
            <a:endParaRPr lang="hu-HU" sz="1800" dirty="0">
              <a:effectLst/>
              <a:ea typeface="Times New Roman"/>
            </a:endParaRPr>
          </a:p>
        </p:txBody>
      </p:sp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224004" y="0"/>
            <a:ext cx="919994" cy="1277007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919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 </a:t>
            </a:r>
            <a:r>
              <a:rPr lang="hu-HU" sz="2800" kern="0" dirty="0" err="1" smtClean="0">
                <a:solidFill>
                  <a:srgbClr val="9B0012"/>
                </a:solidFill>
                <a:latin typeface="Arial"/>
                <a:ea typeface="+mj-ea"/>
              </a:rPr>
              <a:t>PortfólióMenedzser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 szolgáltatás működése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0" y="2282264"/>
            <a:ext cx="8791810" cy="294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592" y="5545499"/>
            <a:ext cx="9067922" cy="77747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szerződésen lévő összes befektetési egység - akár rendszeres díjból származik, akár esetiből, akár adójóváírásból – egy adott időpontban mindig egy eszközalapban van.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5581934" y="1803282"/>
            <a:ext cx="2388358" cy="43672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prstClr val="black"/>
                </a:solidFill>
              </a:rPr>
              <a:t>Kiemelt évfordulók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896158" y="1792722"/>
            <a:ext cx="2388358" cy="43672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prstClr val="black"/>
                </a:solidFill>
              </a:rPr>
              <a:t>Kijelölt eszközalap</a:t>
            </a:r>
          </a:p>
        </p:txBody>
      </p:sp>
      <p:cxnSp>
        <p:nvCxnSpPr>
          <p:cNvPr id="6" name="Egyenes összekötő nyíllal 5"/>
          <p:cNvCxnSpPr>
            <a:stCxn id="3" idx="2"/>
          </p:cNvCxnSpPr>
          <p:nvPr/>
        </p:nvCxnSpPr>
        <p:spPr>
          <a:xfrm flipH="1">
            <a:off x="3794078" y="2240011"/>
            <a:ext cx="2982035" cy="1963499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3" idx="2"/>
          </p:cNvCxnSpPr>
          <p:nvPr/>
        </p:nvCxnSpPr>
        <p:spPr>
          <a:xfrm flipH="1">
            <a:off x="5285095" y="2240011"/>
            <a:ext cx="1491018" cy="1963499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6776113" y="2240011"/>
            <a:ext cx="0" cy="1963499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6776113" y="2240011"/>
            <a:ext cx="989463" cy="1963499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felé nyíl 24"/>
          <p:cNvSpPr/>
          <p:nvPr/>
        </p:nvSpPr>
        <p:spPr>
          <a:xfrm>
            <a:off x="1323833" y="2335547"/>
            <a:ext cx="1542197" cy="1963499"/>
          </a:xfrm>
          <a:prstGeom prst="downArrow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prstClr val="black"/>
                </a:solidFill>
              </a:rPr>
              <a:t>Pl. ha több, mint</a:t>
            </a:r>
            <a:r>
              <a:rPr lang="hu-HU" sz="1000" dirty="0" smtClean="0">
                <a:solidFill>
                  <a:prstClr val="white"/>
                </a:solidFill>
              </a:rPr>
              <a:t> </a:t>
            </a:r>
            <a:r>
              <a:rPr lang="hu-HU" sz="1000" dirty="0" smtClean="0">
                <a:solidFill>
                  <a:prstClr val="black"/>
                </a:solidFill>
              </a:rPr>
              <a:t>15 biztosítási év van hátra,</a:t>
            </a:r>
          </a:p>
          <a:p>
            <a:pPr algn="ctr"/>
            <a:r>
              <a:rPr lang="hu-HU" sz="1000" dirty="0" smtClean="0">
                <a:solidFill>
                  <a:prstClr val="black"/>
                </a:solidFill>
              </a:rPr>
              <a:t> ez a Navigáció 15+</a:t>
            </a:r>
            <a:endParaRPr lang="hu-HU" sz="1000" dirty="0">
              <a:solidFill>
                <a:prstClr val="black"/>
              </a:solidFill>
            </a:endParaRPr>
          </a:p>
        </p:txBody>
      </p:sp>
      <p:pic>
        <p:nvPicPr>
          <p:cNvPr id="13" name="Kép 12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5921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Csoportba foglalás 48"/>
          <p:cNvGrpSpPr/>
          <p:nvPr/>
        </p:nvGrpSpPr>
        <p:grpSpPr>
          <a:xfrm>
            <a:off x="166260" y="1695400"/>
            <a:ext cx="8791810" cy="2941927"/>
            <a:chOff x="166260" y="2418744"/>
            <a:chExt cx="8791810" cy="2941927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60" y="2418744"/>
              <a:ext cx="8791810" cy="294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églalap 14"/>
            <p:cNvSpPr/>
            <p:nvPr/>
          </p:nvSpPr>
          <p:spPr>
            <a:xfrm>
              <a:off x="3116266" y="2418744"/>
              <a:ext cx="2902397" cy="556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 </a:t>
            </a:r>
            <a:r>
              <a:rPr lang="hu-HU" sz="2800" kern="0" dirty="0" err="1" smtClean="0">
                <a:solidFill>
                  <a:srgbClr val="9B0012"/>
                </a:solidFill>
                <a:latin typeface="Arial"/>
                <a:ea typeface="+mj-ea"/>
              </a:rPr>
              <a:t>PortfólióMenedzser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 szolgáltatás működése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5572" y="1025811"/>
            <a:ext cx="8642350" cy="77747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évforduló dátuma: 2024.12.01.</a:t>
            </a:r>
            <a:endParaRPr lang="hu-HU" altLang="hu-H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Utolsó biztosítási évforduló: 2039.12.01. </a:t>
            </a:r>
            <a:r>
              <a:rPr lang="hu-HU" altLang="hu-H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15 biztosítási év van hátra</a:t>
            </a:r>
            <a:endParaRPr lang="hu-HU" altLang="hu-H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298" y="5449963"/>
            <a:ext cx="8484996" cy="77747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 az évfordulón, mikor az utolsó biztosítási évfordulóig 15 év van hátra automatikus </a:t>
            </a:r>
            <a:r>
              <a:rPr lang="hu-HU" altLang="hu-HU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átirányítás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történik a Navigáció10+</a:t>
            </a:r>
            <a:r>
              <a:rPr lang="hu-HU" altLang="hu-H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a befektetési egységek </a:t>
            </a:r>
            <a:r>
              <a:rPr lang="hu-HU" altLang="hu-HU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átváltásra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kerülnek a Navigáció15+</a:t>
            </a:r>
            <a:r>
              <a:rPr lang="hu-HU" altLang="hu-H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-ból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Navigáció 10+</a:t>
            </a:r>
            <a:r>
              <a:rPr lang="hu-HU" altLang="hu-H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altLang="hu-H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Egyenes összekötő nyíllal 51"/>
          <p:cNvCxnSpPr/>
          <p:nvPr/>
        </p:nvCxnSpPr>
        <p:spPr>
          <a:xfrm>
            <a:off x="4300327" y="2674948"/>
            <a:ext cx="13648" cy="984911"/>
          </a:xfrm>
          <a:prstGeom prst="straightConnector1">
            <a:avLst/>
          </a:prstGeom>
          <a:ln w="12700">
            <a:solidFill>
              <a:srgbClr val="DF41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/>
          <p:nvPr/>
        </p:nvCxnSpPr>
        <p:spPr>
          <a:xfrm>
            <a:off x="4567464" y="2677220"/>
            <a:ext cx="0" cy="982639"/>
          </a:xfrm>
          <a:prstGeom prst="straightConnector1">
            <a:avLst/>
          </a:prstGeom>
          <a:ln w="12700">
            <a:solidFill>
              <a:srgbClr val="DF41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/>
          <p:nvPr/>
        </p:nvCxnSpPr>
        <p:spPr>
          <a:xfrm>
            <a:off x="4849562" y="2677220"/>
            <a:ext cx="13648" cy="984911"/>
          </a:xfrm>
          <a:prstGeom prst="straightConnector1">
            <a:avLst/>
          </a:prstGeom>
          <a:ln w="12700">
            <a:solidFill>
              <a:srgbClr val="DF41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Visszakanyarodó nyíl 58"/>
          <p:cNvSpPr/>
          <p:nvPr/>
        </p:nvSpPr>
        <p:spPr>
          <a:xfrm>
            <a:off x="3289111" y="2674948"/>
            <a:ext cx="984963" cy="987183"/>
          </a:xfrm>
          <a:prstGeom prst="uturnArrow">
            <a:avLst>
              <a:gd name="adj1" fmla="val 6013"/>
              <a:gd name="adj2" fmla="val 25000"/>
              <a:gd name="adj3" fmla="val 12768"/>
              <a:gd name="adj4" fmla="val 39003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black"/>
              </a:solidFill>
            </a:endParaRPr>
          </a:p>
        </p:txBody>
      </p:sp>
      <p:pic>
        <p:nvPicPr>
          <p:cNvPr id="13" name="Kép 12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916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Csoportba foglalás 48"/>
          <p:cNvGrpSpPr/>
          <p:nvPr/>
        </p:nvGrpSpPr>
        <p:grpSpPr>
          <a:xfrm>
            <a:off x="166260" y="1695400"/>
            <a:ext cx="8791810" cy="2941927"/>
            <a:chOff x="166260" y="2418744"/>
            <a:chExt cx="8791810" cy="2941927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60" y="2418744"/>
              <a:ext cx="8791810" cy="294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églalap 14"/>
            <p:cNvSpPr/>
            <p:nvPr/>
          </p:nvSpPr>
          <p:spPr>
            <a:xfrm>
              <a:off x="3116266" y="2418744"/>
              <a:ext cx="2902397" cy="556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 </a:t>
            </a:r>
            <a:r>
              <a:rPr lang="hu-HU" sz="2800" kern="0" dirty="0" err="1" smtClean="0">
                <a:solidFill>
                  <a:srgbClr val="9B0012"/>
                </a:solidFill>
                <a:latin typeface="Arial"/>
                <a:ea typeface="+mj-ea"/>
              </a:rPr>
              <a:t>PortfólióMenedzser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 szolgáltatás működése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5572" y="1025811"/>
            <a:ext cx="8642350" cy="77747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évforduló dátuma: 2029.12.01.</a:t>
            </a:r>
            <a:endParaRPr lang="hu-HU" altLang="hu-H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Utolsó biztosítási évforduló: 2039.12.01. </a:t>
            </a:r>
            <a:r>
              <a:rPr lang="hu-HU" altLang="hu-H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10 biztosítási év van hátra</a:t>
            </a:r>
            <a:endParaRPr lang="hu-HU" altLang="hu-H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298" y="5449963"/>
            <a:ext cx="8484996" cy="77747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 az évfordulón, mikor az utolsó biztosítási évfordulóig 10 év van hátra automatikus </a:t>
            </a:r>
            <a:r>
              <a:rPr lang="hu-HU" altLang="hu-HU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átirányítás 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történik a Navigáció 5+</a:t>
            </a:r>
            <a:r>
              <a:rPr lang="hu-HU" altLang="hu-H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a befektetési egységek </a:t>
            </a:r>
            <a:r>
              <a:rPr lang="hu-HU" altLang="hu-HU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átváltásra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kerülnek a Navigáció10+</a:t>
            </a:r>
            <a:r>
              <a:rPr lang="hu-HU" altLang="hu-H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-ből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Navigáció 5+</a:t>
            </a:r>
            <a:r>
              <a:rPr lang="hu-HU" altLang="hu-H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altLang="hu-H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Egyenes összekötő nyíllal 51"/>
          <p:cNvCxnSpPr/>
          <p:nvPr/>
        </p:nvCxnSpPr>
        <p:spPr>
          <a:xfrm>
            <a:off x="5828903" y="2674948"/>
            <a:ext cx="13648" cy="984911"/>
          </a:xfrm>
          <a:prstGeom prst="straightConnector1">
            <a:avLst/>
          </a:prstGeom>
          <a:ln w="12700">
            <a:solidFill>
              <a:srgbClr val="DF41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/>
          <p:nvPr/>
        </p:nvCxnSpPr>
        <p:spPr>
          <a:xfrm>
            <a:off x="6096040" y="2677220"/>
            <a:ext cx="0" cy="982639"/>
          </a:xfrm>
          <a:prstGeom prst="straightConnector1">
            <a:avLst/>
          </a:prstGeom>
          <a:ln w="12700">
            <a:solidFill>
              <a:srgbClr val="DF41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/>
          <p:nvPr/>
        </p:nvCxnSpPr>
        <p:spPr>
          <a:xfrm>
            <a:off x="6378138" y="2677220"/>
            <a:ext cx="13648" cy="984911"/>
          </a:xfrm>
          <a:prstGeom prst="straightConnector1">
            <a:avLst/>
          </a:prstGeom>
          <a:ln w="12700">
            <a:solidFill>
              <a:srgbClr val="DF41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Visszakanyarodó nyíl 58"/>
          <p:cNvSpPr/>
          <p:nvPr/>
        </p:nvSpPr>
        <p:spPr>
          <a:xfrm>
            <a:off x="4817687" y="2674948"/>
            <a:ext cx="984963" cy="987183"/>
          </a:xfrm>
          <a:prstGeom prst="uturnArrow">
            <a:avLst>
              <a:gd name="adj1" fmla="val 6013"/>
              <a:gd name="adj2" fmla="val 25000"/>
              <a:gd name="adj3" fmla="val 12768"/>
              <a:gd name="adj4" fmla="val 39003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black"/>
              </a:solidFill>
            </a:endParaRPr>
          </a:p>
        </p:txBody>
      </p:sp>
      <p:pic>
        <p:nvPicPr>
          <p:cNvPr id="13" name="Kép 12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35999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Csoportba foglalás 48"/>
          <p:cNvGrpSpPr/>
          <p:nvPr/>
        </p:nvGrpSpPr>
        <p:grpSpPr>
          <a:xfrm>
            <a:off x="166260" y="1695400"/>
            <a:ext cx="8791810" cy="2941927"/>
            <a:chOff x="166260" y="2418744"/>
            <a:chExt cx="8791810" cy="2941927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60" y="2418744"/>
              <a:ext cx="8791810" cy="294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églalap 14"/>
            <p:cNvSpPr/>
            <p:nvPr/>
          </p:nvSpPr>
          <p:spPr>
            <a:xfrm>
              <a:off x="3116266" y="2418744"/>
              <a:ext cx="2902397" cy="556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 </a:t>
            </a:r>
            <a:r>
              <a:rPr lang="hu-HU" sz="2800" kern="0" dirty="0" err="1" smtClean="0">
                <a:solidFill>
                  <a:srgbClr val="9B0012"/>
                </a:solidFill>
                <a:latin typeface="Arial"/>
                <a:ea typeface="+mj-ea"/>
              </a:rPr>
              <a:t>PortfólióMenedzser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 szolgáltatás működése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5572" y="1025811"/>
            <a:ext cx="8642350" cy="77747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évforduló dátuma: 2034.12.01.</a:t>
            </a:r>
            <a:endParaRPr lang="hu-HU" altLang="hu-H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Utolsó biztosítási évforduló: 2039.12.01. </a:t>
            </a:r>
            <a:r>
              <a:rPr lang="hu-HU" altLang="hu-H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5 biztosítási év van hátra</a:t>
            </a:r>
            <a:endParaRPr lang="hu-HU" altLang="hu-H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298" y="5449963"/>
            <a:ext cx="8484996" cy="77747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 az évfordulón, mikor az utolsó biztosítási évfordulóig 5 év van hátra automatikus átirányítás történik a </a:t>
            </a:r>
            <a:r>
              <a:rPr lang="hu-HU" altLang="hu-H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Selectionbe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a befektetési egységek átváltásra kerülnek a Navigáció 5+</a:t>
            </a:r>
            <a:r>
              <a:rPr lang="hu-HU" altLang="hu-H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-ből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altLang="hu-H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Selectionbe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altLang="hu-H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Egyenes összekötő nyíllal 51"/>
          <p:cNvCxnSpPr/>
          <p:nvPr/>
        </p:nvCxnSpPr>
        <p:spPr>
          <a:xfrm>
            <a:off x="7316535" y="2674948"/>
            <a:ext cx="13648" cy="984911"/>
          </a:xfrm>
          <a:prstGeom prst="straightConnector1">
            <a:avLst/>
          </a:prstGeom>
          <a:ln w="12700">
            <a:solidFill>
              <a:srgbClr val="DF41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/>
          <p:nvPr/>
        </p:nvCxnSpPr>
        <p:spPr>
          <a:xfrm>
            <a:off x="7419896" y="2677220"/>
            <a:ext cx="0" cy="982639"/>
          </a:xfrm>
          <a:prstGeom prst="straightConnector1">
            <a:avLst/>
          </a:prstGeom>
          <a:ln w="12700">
            <a:solidFill>
              <a:srgbClr val="DF41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/>
          <p:nvPr/>
        </p:nvCxnSpPr>
        <p:spPr>
          <a:xfrm>
            <a:off x="7524570" y="2677220"/>
            <a:ext cx="13648" cy="984911"/>
          </a:xfrm>
          <a:prstGeom prst="straightConnector1">
            <a:avLst/>
          </a:prstGeom>
          <a:ln w="12700">
            <a:solidFill>
              <a:srgbClr val="DF41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Visszakanyarodó nyíl 58"/>
          <p:cNvSpPr/>
          <p:nvPr/>
        </p:nvSpPr>
        <p:spPr>
          <a:xfrm>
            <a:off x="6305319" y="2674948"/>
            <a:ext cx="984963" cy="987183"/>
          </a:xfrm>
          <a:prstGeom prst="uturnArrow">
            <a:avLst>
              <a:gd name="adj1" fmla="val 6013"/>
              <a:gd name="adj2" fmla="val 25000"/>
              <a:gd name="adj3" fmla="val 12768"/>
              <a:gd name="adj4" fmla="val 39003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black"/>
              </a:solidFill>
            </a:endParaRPr>
          </a:p>
        </p:txBody>
      </p:sp>
      <p:pic>
        <p:nvPicPr>
          <p:cNvPr id="13" name="Kép 12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437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Csoportba foglalás 48"/>
          <p:cNvGrpSpPr/>
          <p:nvPr/>
        </p:nvGrpSpPr>
        <p:grpSpPr>
          <a:xfrm>
            <a:off x="179908" y="1695400"/>
            <a:ext cx="8791810" cy="2941927"/>
            <a:chOff x="166260" y="2418744"/>
            <a:chExt cx="8791810" cy="2941927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60" y="2418744"/>
              <a:ext cx="8791810" cy="294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églalap 14"/>
            <p:cNvSpPr/>
            <p:nvPr/>
          </p:nvSpPr>
          <p:spPr>
            <a:xfrm>
              <a:off x="3116266" y="2418744"/>
              <a:ext cx="2902397" cy="556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 </a:t>
            </a:r>
            <a:r>
              <a:rPr lang="hu-HU" sz="2800" kern="0" dirty="0" err="1" smtClean="0">
                <a:solidFill>
                  <a:srgbClr val="9B0012"/>
                </a:solidFill>
                <a:latin typeface="Arial"/>
                <a:ea typeface="+mj-ea"/>
              </a:rPr>
              <a:t>PortfólióMenedzser</a:t>
            </a: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 szolgáltatás működése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5572" y="1025811"/>
            <a:ext cx="8642350" cy="77747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évforduló dátuma: 2038.12.01.</a:t>
            </a:r>
            <a:endParaRPr lang="hu-HU" altLang="hu-H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Utolsó biztosítási évforduló: 2039.12.01. </a:t>
            </a:r>
            <a:r>
              <a:rPr lang="hu-HU" altLang="hu-H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 biztosítási év van hátra</a:t>
            </a:r>
            <a:endParaRPr lang="hu-HU" altLang="hu-H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298" y="5409019"/>
            <a:ext cx="8484996" cy="77747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 az évfordulón, mikor az utolsó biztosítási évfordulóig 1 év van hátra automatikus átirányítás történik a Pénzpiaci 2011-be és a befektetési egységek átváltásra kerülnek a </a:t>
            </a:r>
            <a:r>
              <a:rPr lang="hu-HU" altLang="hu-H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Selectionből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Pénzpiaci 2011-be.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lejárati időpontig minden megtakarítás a Pénzpiaci 2011-ben marad.</a:t>
            </a:r>
            <a:endParaRPr lang="hu-HU" altLang="hu-H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Egyenes összekötő nyíllal 51"/>
          <p:cNvCxnSpPr/>
          <p:nvPr/>
        </p:nvCxnSpPr>
        <p:spPr>
          <a:xfrm>
            <a:off x="8422023" y="2688596"/>
            <a:ext cx="13648" cy="984911"/>
          </a:xfrm>
          <a:prstGeom prst="straightConnector1">
            <a:avLst/>
          </a:prstGeom>
          <a:ln w="12700">
            <a:solidFill>
              <a:srgbClr val="DF41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Visszakanyarodó nyíl 58"/>
          <p:cNvSpPr/>
          <p:nvPr/>
        </p:nvSpPr>
        <p:spPr>
          <a:xfrm>
            <a:off x="7424455" y="2674948"/>
            <a:ext cx="984963" cy="987183"/>
          </a:xfrm>
          <a:prstGeom prst="uturnArrow">
            <a:avLst>
              <a:gd name="adj1" fmla="val 6013"/>
              <a:gd name="adj2" fmla="val 25000"/>
              <a:gd name="adj3" fmla="val 12768"/>
              <a:gd name="adj4" fmla="val 39003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black"/>
              </a:solidFill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8533479" y="2690868"/>
            <a:ext cx="13648" cy="984911"/>
          </a:xfrm>
          <a:prstGeom prst="straightConnector1">
            <a:avLst/>
          </a:prstGeom>
          <a:ln w="12700">
            <a:solidFill>
              <a:srgbClr val="DF41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ép 11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0254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8735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Trendfigyelés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042" y="1035560"/>
            <a:ext cx="8642350" cy="56174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defRPr/>
            </a:pPr>
            <a:r>
              <a:rPr lang="hu-HU" alt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PortfólióMenedzser</a:t>
            </a:r>
            <a:r>
              <a:rPr lang="hu-HU" alt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szolgáltatás keretében végzett trendfigyelés nem azonos </a:t>
            </a:r>
            <a:r>
              <a:rPr lang="hu-HU" alt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Trendfigyelő </a:t>
            </a:r>
            <a:r>
              <a:rPr lang="hu-HU" alt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szolgáltatással!</a:t>
            </a:r>
          </a:p>
          <a:p>
            <a:pPr>
              <a:lnSpc>
                <a:spcPct val="100000"/>
              </a:lnSpc>
              <a:spcBef>
                <a:spcPct val="30000"/>
              </a:spcBef>
              <a:defRPr/>
            </a:pPr>
            <a:r>
              <a:rPr lang="hu-HU" alt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 bennük, hogy ugyanazt a technikai elemzési módszert </a:t>
            </a:r>
            <a:r>
              <a:rPr lang="hu-HU" alt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használják </a:t>
            </a:r>
            <a:r>
              <a:rPr lang="hu-HU" alt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trendfordulók megállapításához</a:t>
            </a:r>
            <a:r>
              <a:rPr lang="hu-HU" alt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30000"/>
              </a:spcBef>
              <a:defRPr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Trendfigyeléshez kapcsolódó események: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sz="2000" kern="0" dirty="0" smtClean="0">
                <a:solidFill>
                  <a:srgbClr val="000000"/>
                </a:solidFill>
                <a:cs typeface="+mn-cs"/>
              </a:rPr>
              <a:t>A </a:t>
            </a:r>
            <a:r>
              <a:rPr lang="hu-HU" sz="2000" u="sng" kern="0" dirty="0" smtClean="0">
                <a:solidFill>
                  <a:srgbClr val="000000"/>
                </a:solidFill>
                <a:cs typeface="+mn-cs"/>
              </a:rPr>
              <a:t>Navigáció 15+ eszközalap negatív trendfordulója </a:t>
            </a:r>
            <a:r>
              <a:rPr lang="hu-HU" sz="2000" u="sng" kern="0" dirty="0">
                <a:solidFill>
                  <a:srgbClr val="000000"/>
                </a:solidFill>
                <a:cs typeface="+mn-cs"/>
              </a:rPr>
              <a:t>esetén </a:t>
            </a:r>
            <a:r>
              <a:rPr lang="hu-HU" sz="2000" kern="0" dirty="0" smtClean="0">
                <a:solidFill>
                  <a:srgbClr val="C00000"/>
                </a:solidFill>
                <a:cs typeface="+mn-cs"/>
              </a:rPr>
              <a:t>átváltás és átirányítás</a:t>
            </a:r>
            <a:r>
              <a:rPr lang="hu-HU" sz="2000" kern="0" dirty="0" smtClean="0">
                <a:solidFill>
                  <a:srgbClr val="000000"/>
                </a:solidFill>
                <a:cs typeface="+mn-cs"/>
              </a:rPr>
              <a:t> történik a </a:t>
            </a:r>
            <a:r>
              <a:rPr lang="hu-HU" sz="2000" kern="0" dirty="0" smtClean="0">
                <a:solidFill>
                  <a:srgbClr val="C00000"/>
                </a:solidFill>
                <a:cs typeface="+mn-cs"/>
              </a:rPr>
              <a:t>Pénzpiaci 2011 árfolyamvédett eszközalapba</a:t>
            </a:r>
            <a:endParaRPr lang="hu-HU" sz="2000" kern="0" dirty="0">
              <a:solidFill>
                <a:srgbClr val="C00000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hu-HU" sz="600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sz="1600" kern="0" dirty="0" smtClean="0">
                <a:solidFill>
                  <a:srgbClr val="000000"/>
                </a:solidFill>
                <a:cs typeface="+mn-cs"/>
              </a:rPr>
              <a:t>Amennyiben </a:t>
            </a:r>
            <a:r>
              <a:rPr lang="hu-HU" sz="1600" kern="0" dirty="0">
                <a:solidFill>
                  <a:srgbClr val="000000"/>
                </a:solidFill>
                <a:cs typeface="+mn-cs"/>
              </a:rPr>
              <a:t>a </a:t>
            </a:r>
            <a:r>
              <a:rPr lang="hu-HU" sz="1600" u="sng" kern="0" dirty="0">
                <a:solidFill>
                  <a:srgbClr val="000000"/>
                </a:solidFill>
                <a:cs typeface="+mn-cs"/>
              </a:rPr>
              <a:t>kötvény kibocsátásának napján </a:t>
            </a:r>
            <a:r>
              <a:rPr lang="hu-HU" sz="1600" kern="0" dirty="0">
                <a:solidFill>
                  <a:srgbClr val="000000"/>
                </a:solidFill>
                <a:cs typeface="+mn-cs"/>
              </a:rPr>
              <a:t>a </a:t>
            </a:r>
            <a:r>
              <a:rPr lang="hu-HU" sz="1600" kern="0" dirty="0" smtClean="0">
                <a:solidFill>
                  <a:srgbClr val="000000"/>
                </a:solidFill>
                <a:cs typeface="+mn-cs"/>
              </a:rPr>
              <a:t>Navigáció 15+ eszközalap </a:t>
            </a:r>
            <a:r>
              <a:rPr lang="hu-HU" sz="1600" i="1" u="sng" kern="0" dirty="0" smtClean="0">
                <a:solidFill>
                  <a:srgbClr val="000000"/>
                </a:solidFill>
                <a:cs typeface="+mn-cs"/>
              </a:rPr>
              <a:t>negatív </a:t>
            </a:r>
            <a:r>
              <a:rPr lang="hu-HU" sz="1600" i="1" u="sng" kern="0" dirty="0">
                <a:solidFill>
                  <a:srgbClr val="000000"/>
                </a:solidFill>
                <a:cs typeface="+mn-cs"/>
              </a:rPr>
              <a:t>trendben van</a:t>
            </a:r>
            <a:r>
              <a:rPr lang="hu-HU" sz="1600" kern="0" dirty="0">
                <a:solidFill>
                  <a:srgbClr val="000000"/>
                </a:solidFill>
                <a:cs typeface="+mn-cs"/>
              </a:rPr>
              <a:t>, akkor a </a:t>
            </a:r>
            <a:r>
              <a:rPr lang="hu-HU" sz="1600" kern="0" dirty="0" smtClean="0">
                <a:solidFill>
                  <a:srgbClr val="000000"/>
                </a:solidFill>
                <a:cs typeface="+mn-cs"/>
              </a:rPr>
              <a:t>befizetések rögtön a </a:t>
            </a:r>
            <a:r>
              <a:rPr lang="hu-HU" sz="1600" kern="0" dirty="0" smtClean="0">
                <a:solidFill>
                  <a:schemeClr val="tx1"/>
                </a:solidFill>
                <a:cs typeface="+mn-cs"/>
              </a:rPr>
              <a:t>Pénzpiaci 2011 eszközalapba kerülnek.  Átirányítás is történik a Pénzpiaci 2011 eszközalapba.</a:t>
            </a:r>
            <a:endParaRPr lang="hu-HU" sz="1600" kern="0" dirty="0">
              <a:solidFill>
                <a:schemeClr val="tx1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hu-HU" sz="1800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sz="2000" kern="0" dirty="0" smtClean="0">
                <a:solidFill>
                  <a:srgbClr val="000000"/>
                </a:solidFill>
                <a:cs typeface="+mn-cs"/>
              </a:rPr>
              <a:t>A </a:t>
            </a:r>
            <a:r>
              <a:rPr lang="hu-HU" sz="2000" u="sng" kern="0" dirty="0" smtClean="0">
                <a:solidFill>
                  <a:srgbClr val="000000"/>
                </a:solidFill>
                <a:cs typeface="+mn-cs"/>
              </a:rPr>
              <a:t>Navigáció 15+ </a:t>
            </a:r>
            <a:r>
              <a:rPr lang="hu-HU" sz="2000" u="sng" kern="0" dirty="0">
                <a:solidFill>
                  <a:srgbClr val="000000"/>
                </a:solidFill>
                <a:cs typeface="+mn-cs"/>
              </a:rPr>
              <a:t> </a:t>
            </a:r>
            <a:r>
              <a:rPr lang="hu-HU" sz="2000" u="sng" kern="0" dirty="0" smtClean="0">
                <a:solidFill>
                  <a:srgbClr val="000000"/>
                </a:solidFill>
                <a:cs typeface="+mn-cs"/>
              </a:rPr>
              <a:t>pozitív trendfordulója esetén</a:t>
            </a:r>
            <a:r>
              <a:rPr lang="hu-HU" sz="2000" kern="0" dirty="0" smtClean="0">
                <a:solidFill>
                  <a:srgbClr val="C00000"/>
                </a:solidFill>
                <a:cs typeface="+mn-cs"/>
              </a:rPr>
              <a:t> átváltás és átirányítás a Pénzpiaci 2011 eszközalapból a Navigáció15+ eszközalapba</a:t>
            </a:r>
            <a:r>
              <a:rPr lang="hu-HU" sz="2000" kern="0" dirty="0" smtClean="0">
                <a:solidFill>
                  <a:schemeClr val="tx1"/>
                </a:solidFill>
                <a:cs typeface="+mn-cs"/>
              </a:rPr>
              <a:t>.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hu-HU" sz="1000" kern="0" dirty="0">
              <a:solidFill>
                <a:schemeClr val="tx1"/>
              </a:solidFill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r>
              <a:rPr lang="hu-HU" sz="2000" kern="0" dirty="0" smtClean="0">
                <a:solidFill>
                  <a:schemeClr val="tx1"/>
                </a:solidFill>
                <a:cs typeface="+mn-cs"/>
              </a:rPr>
              <a:t>DE!  Mi a helyzet, ha kiemelt évforduló van a negatív trend alatt?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r>
              <a:rPr lang="hu-HU" sz="1800" kern="0" dirty="0" smtClean="0">
                <a:solidFill>
                  <a:schemeClr val="tx1"/>
                </a:solidFill>
                <a:cs typeface="+mn-cs"/>
              </a:rPr>
              <a:t>A kiemelt évfordulón (mikor az utolsó biztosítási évfordulóig 15 év van hátra) a </a:t>
            </a:r>
            <a:r>
              <a:rPr lang="hu-HU" sz="1800" kern="0" dirty="0" err="1" smtClean="0">
                <a:solidFill>
                  <a:schemeClr val="tx1"/>
                </a:solidFill>
                <a:cs typeface="+mn-cs"/>
              </a:rPr>
              <a:t>Pézpiaci</a:t>
            </a:r>
            <a:r>
              <a:rPr lang="hu-HU" sz="1800" kern="0" dirty="0" smtClean="0">
                <a:solidFill>
                  <a:schemeClr val="tx1"/>
                </a:solidFill>
                <a:cs typeface="+mn-cs"/>
              </a:rPr>
              <a:t> 2011-ből átváltunk, átirányítunk a Navigáció 10+</a:t>
            </a:r>
            <a:r>
              <a:rPr lang="hu-HU" sz="1800" kern="0" dirty="0" err="1" smtClean="0">
                <a:solidFill>
                  <a:schemeClr val="tx1"/>
                </a:solidFill>
                <a:cs typeface="+mn-cs"/>
              </a:rPr>
              <a:t>-ba</a:t>
            </a:r>
            <a:r>
              <a:rPr lang="hu-HU" sz="1800" kern="0" dirty="0" smtClean="0">
                <a:solidFill>
                  <a:schemeClr val="tx1"/>
                </a:solidFill>
                <a:cs typeface="+mn-cs"/>
              </a:rPr>
              <a:t>. </a:t>
            </a:r>
            <a:endParaRPr lang="hu-HU" sz="1800" kern="0" dirty="0">
              <a:solidFill>
                <a:srgbClr val="000000"/>
              </a:solidFill>
              <a:cs typeface="+mn-cs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371490" y="0"/>
            <a:ext cx="772508" cy="1072288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27678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473912" y="2039812"/>
            <a:ext cx="8578986" cy="869098"/>
          </a:xfrm>
        </p:spPr>
        <p:txBody>
          <a:bodyPr/>
          <a:lstStyle/>
          <a:p>
            <a:r>
              <a:rPr lang="hu-HU" dirty="0" smtClean="0"/>
              <a:t>Az Aranyszárny Perspektíva helye a Nap alatt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91" y="3448543"/>
            <a:ext cx="2182586" cy="214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5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369888" y="290513"/>
            <a:ext cx="8385175" cy="657225"/>
          </a:xfrm>
        </p:spPr>
        <p:txBody>
          <a:bodyPr/>
          <a:lstStyle/>
          <a:p>
            <a:pPr algn="l" defTabSz="913809">
              <a:defRPr/>
            </a:pPr>
            <a:r>
              <a:rPr lang="hu-HU" altLang="hu-HU" sz="2800" b="0" dirty="0">
                <a:solidFill>
                  <a:srgbClr val="9B0012"/>
                </a:solidFill>
                <a:latin typeface="Arial"/>
              </a:rPr>
              <a:t>Az ügyfélnél ami a kincs: az információ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46038922"/>
              </p:ext>
            </p:extLst>
          </p:nvPr>
        </p:nvGraphicFramePr>
        <p:xfrm>
          <a:off x="303322" y="1760534"/>
          <a:ext cx="8504236" cy="4902215"/>
        </p:xfrm>
        <a:graphic>
          <a:graphicData uri="http://schemas.openxmlformats.org/drawingml/2006/table">
            <a:tbl>
              <a:tblPr/>
              <a:tblGrid>
                <a:gridCol w="2126338"/>
                <a:gridCol w="2125223"/>
                <a:gridCol w="2126337"/>
                <a:gridCol w="2126338"/>
              </a:tblGrid>
              <a:tr h="609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Helvetica Light" charset="0"/>
                      </a:endParaRPr>
                    </a:p>
                  </a:txBody>
                  <a:tcPr marL="91438" marR="91438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Nyugdíjbiztosítás</a:t>
                      </a:r>
                    </a:p>
                  </a:txBody>
                  <a:tcPr marL="91438" marR="91438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NYESZ</a:t>
                      </a:r>
                    </a:p>
                  </a:txBody>
                  <a:tcPr marL="91438" marR="91438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Önkéntes nyugdíjpénztár</a:t>
                      </a:r>
                    </a:p>
                  </a:txBody>
                  <a:tcPr marL="91438" marR="91438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45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Adókedvezmény</a:t>
                      </a:r>
                    </a:p>
                  </a:txBody>
                  <a:tcPr marL="91438" marR="91438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 befizetések 20%-a (</a:t>
                      </a:r>
                      <a:r>
                        <a:rPr kumimoji="0" lang="hu-H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évi 130.000 Ft </a:t>
                      </a:r>
                      <a:r>
                        <a:rPr kumimoji="0" lang="hu-H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 maximálisan igénybe vehető)</a:t>
                      </a:r>
                    </a:p>
                  </a:txBody>
                  <a:tcPr marL="91438" marR="91438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 befizetések 20%-a (</a:t>
                      </a:r>
                      <a:r>
                        <a:rPr kumimoji="0" lang="hu-H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évi 100.000 Ft</a:t>
                      </a:r>
                      <a:r>
                        <a:rPr kumimoji="0" lang="hu-H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 a </a:t>
                      </a:r>
                      <a:r>
                        <a:rPr kumimoji="0" lang="hu-H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max</a:t>
                      </a:r>
                      <a:r>
                        <a:rPr kumimoji="0" lang="hu-H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. a 2020. után nyugdíjba vonulók esetén)</a:t>
                      </a:r>
                    </a:p>
                  </a:txBody>
                  <a:tcPr marL="91438" marR="91438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 befizetések 20%-a (</a:t>
                      </a:r>
                      <a:r>
                        <a:rPr kumimoji="0" lang="hu-H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évi 150.000 Ft</a:t>
                      </a:r>
                      <a:r>
                        <a:rPr kumimoji="0" lang="hu-H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 a maximálisan igénybe vehető)</a:t>
                      </a:r>
                    </a:p>
                  </a:txBody>
                  <a:tcPr marL="91438" marR="91438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30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Befektetések</a:t>
                      </a:r>
                    </a:p>
                  </a:txBody>
                  <a:tcPr marL="91438" marR="91438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Eszközalapok, az ügyfél kockázati szintje szerint</a:t>
                      </a:r>
                    </a:p>
                  </a:txBody>
                  <a:tcPr marL="91438" marR="91438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Belföldi és külföldi értékpapírok</a:t>
                      </a:r>
                    </a:p>
                  </a:txBody>
                  <a:tcPr marL="91438" marR="91438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Főleg állampapír és hazai értékpapírok</a:t>
                      </a:r>
                    </a:p>
                  </a:txBody>
                  <a:tcPr marL="91438" marR="91438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816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Mikor vehető fel?</a:t>
                      </a:r>
                    </a:p>
                  </a:txBody>
                  <a:tcPr marL="91438" marR="91438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 kötéskor hivatalos nyugdíjkorhatárkor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, a tényleges nyugdíj elérésekor, 40% rokkantság esetén, halál esetén</a:t>
                      </a:r>
                    </a:p>
                  </a:txBody>
                  <a:tcPr marL="91438" marR="91438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Tényleges nyugdíjjogosultság megszerzésekor, de minimum 10 éves szerződés esetén</a:t>
                      </a:r>
                    </a:p>
                  </a:txBody>
                  <a:tcPr marL="91438" marR="91438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Tényleges nyugdíjjogosultság megszerzésekor, de minimum 10 éves szerződés esetén</a:t>
                      </a:r>
                    </a:p>
                  </a:txBody>
                  <a:tcPr marL="91438" marR="91438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" name="Kép 4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076351" y="0"/>
            <a:ext cx="1067647" cy="1481959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10510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6687" y="1575239"/>
            <a:ext cx="6306719" cy="4809140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altLang="hu-H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nyugdíjbiztosítás </a:t>
            </a:r>
            <a:r>
              <a:rPr lang="hu-HU" altLang="hu-HU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kötéskor érvényben lévő szabályok szerinti </a:t>
            </a:r>
            <a:r>
              <a:rPr lang="hu-HU" altLang="hu-H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nyugdíjkorhatár elérésekor  (is) szolgáltat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altLang="hu-H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jelenleg 65 éves kor 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altLang="hu-H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a jövőben emelkedik a korhatár, akkor is 65 éves korban szolgáltatunk!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altLang="hu-H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Ügyfeleink így 65 éves koruktól már bizton számíthatnak kifizetésre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altLang="hu-H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Visszaveheti a munkatempót, vagy akár vissza is vonulhat 65 évesen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altLang="hu-H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öngondoskodás, nem állami függés!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hu-H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Cím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731" tIns="37865" rIns="75731" bIns="37865" numCol="1" anchor="t" anchorCtr="0" compatLnSpc="1">
            <a:prstTxWarp prst="textNoShape">
              <a:avLst/>
            </a:prstTxWarp>
          </a:bodyPr>
          <a:lstStyle/>
          <a:p>
            <a:pPr algn="l" defTabSz="913809">
              <a:defRPr/>
            </a:pPr>
            <a:r>
              <a:rPr lang="hu-HU" alt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Velünk rögzítheti a nyugdíjkorhatárt!</a:t>
            </a:r>
            <a:endParaRPr lang="hu-HU" altLang="hu-HU" sz="28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://edesviz.hu/files/edesviz/Magazin/kalapacs_sz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59" y="3759684"/>
            <a:ext cx="1869190" cy="2814528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076351" y="0"/>
            <a:ext cx="1067647" cy="1481959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93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1237" y="474434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Biztosítási szolgáltatások 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042" y="1330303"/>
            <a:ext cx="8642350" cy="4681537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hu-HU" altLang="hu-HU" sz="2400" dirty="0">
                <a:solidFill>
                  <a:srgbClr val="DF4133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Elérési szolgáltatás</a:t>
            </a: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rgbClr val="000000"/>
              </a:solidFill>
              <a:latin typeface="Arial" pitchFamily="34" charset="0"/>
              <a:ea typeface="Arial Regular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hu-HU" altLang="hu-HU" sz="2200" dirty="0" smtClean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Befektetési egységek aktuális értéke </a:t>
            </a:r>
            <a:r>
              <a:rPr lang="hu-HU" altLang="hu-HU" sz="2200" dirty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az elérési kedvezményezettnek, aki minden esetben  a biztosított</a:t>
            </a: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rgbClr val="000000"/>
              </a:solidFill>
              <a:latin typeface="Arial" pitchFamily="34" charset="0"/>
              <a:ea typeface="Arial Regular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rgbClr val="000000"/>
              </a:solidFill>
              <a:latin typeface="Arial" pitchFamily="34" charset="0"/>
              <a:ea typeface="Arial Regular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hu-HU" altLang="hu-HU" sz="2400" dirty="0">
                <a:solidFill>
                  <a:srgbClr val="DF4133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Szolgáltatás a nyugdíjjogosultság megszerzése esetén</a:t>
            </a: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rgbClr val="000000"/>
              </a:solidFill>
              <a:latin typeface="Arial" pitchFamily="34" charset="0"/>
              <a:ea typeface="Arial Regular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200" dirty="0" smtClean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Befektetési egységek aktuális </a:t>
            </a:r>
            <a:r>
              <a:rPr lang="hu-HU" altLang="hu-HU" sz="2200" dirty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érték a biztosítottnak</a:t>
            </a: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rgbClr val="000000"/>
              </a:solidFill>
              <a:latin typeface="Arial" pitchFamily="34" charset="0"/>
              <a:ea typeface="Arial Regular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Az Szja. tv. értelmében: amennyiben </a:t>
            </a:r>
            <a:r>
              <a:rPr lang="hu-HU" sz="2000" dirty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a szerződés létrejöttétől a nyugdíjjogosultság megszerzésekor fizetendő szolgáltatás teljesítéséig nem telik el 10 év, a biztosító szolgáltatása – egyösszegű szolgáltatás 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helyett 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– </a:t>
            </a:r>
            <a:r>
              <a:rPr lang="hu-HU" sz="2000" dirty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kizárólag nem csökkenő összegű járadékszolgáltatás lehet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.</a:t>
            </a:r>
            <a:endParaRPr lang="hu-HU" sz="2000" dirty="0">
              <a:solidFill>
                <a:srgbClr val="000000"/>
              </a:solidFill>
              <a:latin typeface="Arial" pitchFamily="34" charset="0"/>
              <a:ea typeface="Arial Regular"/>
              <a:cs typeface="Arial" panose="020B0604020202020204" pitchFamily="34" charset="0"/>
            </a:endParaRPr>
          </a:p>
          <a:p>
            <a:endParaRPr lang="hu-HU" sz="2000" dirty="0">
              <a:solidFill>
                <a:srgbClr val="000000"/>
              </a:solidFill>
              <a:latin typeface="Arial" pitchFamily="34" charset="0"/>
              <a:ea typeface="Arial Regular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1800" dirty="0">
                <a:solidFill>
                  <a:schemeClr val="tx1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NGM állásfoglalás alapján: a szerződést nem kell megszüntetni a nyugdíjjogosultság </a:t>
            </a:r>
            <a:r>
              <a:rPr lang="hu-HU" sz="1800" dirty="0" smtClean="0">
                <a:solidFill>
                  <a:schemeClr val="tx1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megszerzésekor. A szolgáltatás későbbi, tetszőleges időpontban kérhető. </a:t>
            </a:r>
            <a:r>
              <a:rPr lang="hu-HU" sz="1800" dirty="0">
                <a:solidFill>
                  <a:schemeClr val="tx1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 </a:t>
            </a:r>
          </a:p>
          <a:p>
            <a:pPr marL="0" indent="0"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94" y="1028175"/>
            <a:ext cx="1049702" cy="91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1237" y="2566443"/>
            <a:ext cx="943116" cy="141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3273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6687" y="1467422"/>
            <a:ext cx="8230626" cy="452573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hu-HU" sz="2000" b="1" dirty="0"/>
              <a:t>Ügyfél oldalról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hu-HU" sz="17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A piacon egyedülálló egyszerű költségstruktúra átláthatóbbá teszi a termék működését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A termék mellé köthető G65EV „likvidzsebet” nyit az adójóváírások mellé</a:t>
            </a:r>
            <a:br>
              <a:rPr lang="hu-HU" sz="2000" dirty="0" smtClean="0"/>
            </a:br>
            <a:endParaRPr lang="hu-HU" sz="20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A rendszeresen érkező hűség jóváírások tovább növelik a nyugdíjcélra félretett összeget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hu-HU" sz="20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A </a:t>
            </a:r>
            <a:r>
              <a:rPr lang="hu-HU" sz="2000" dirty="0"/>
              <a:t>3 új eszközalap és a </a:t>
            </a:r>
            <a:r>
              <a:rPr lang="hu-HU" sz="2000" dirty="0" err="1" smtClean="0"/>
              <a:t>PortfólióMenedzser</a:t>
            </a:r>
            <a:r>
              <a:rPr lang="hu-HU" sz="2000" dirty="0" smtClean="0"/>
              <a:t> szolgáltatással </a:t>
            </a:r>
            <a:r>
              <a:rPr lang="hu-HU" sz="2000" dirty="0"/>
              <a:t>kényelmesebbé teheted az ügyfél megtakarítási idejét </a:t>
            </a:r>
            <a:br>
              <a:rPr lang="hu-HU" sz="2000" dirty="0"/>
            </a:br>
            <a:endParaRPr lang="hu-HU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A megváltozott szüneteltetési lehetőséggel rugalmasabbá vált a pénzügyi nehézségek áthidalása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2000" dirty="0"/>
          </a:p>
        </p:txBody>
      </p:sp>
      <p:sp>
        <p:nvSpPr>
          <p:cNvPr id="37891" name="Cím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731" tIns="37865" rIns="75731" bIns="37865" numCol="1" anchor="t" anchorCtr="0" compatLnSpc="1">
            <a:prstTxWarp prst="textNoShape">
              <a:avLst/>
            </a:prstTxWarp>
          </a:bodyPr>
          <a:lstStyle/>
          <a:p>
            <a:pPr algn="l" defTabSz="913809">
              <a:defRPr/>
            </a:pPr>
            <a:r>
              <a:rPr lang="hu-HU" altLang="hu-HU" sz="2800" b="0" dirty="0">
                <a:solidFill>
                  <a:srgbClr val="9B0012"/>
                </a:solidFill>
                <a:latin typeface="Arial"/>
              </a:rPr>
              <a:t>Miért pont a Generali?</a:t>
            </a:r>
          </a:p>
        </p:txBody>
      </p:sp>
      <p:pic>
        <p:nvPicPr>
          <p:cNvPr id="4" name="Kép 3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6687" y="1849690"/>
            <a:ext cx="8230626" cy="4525736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hu-HU" sz="2400" b="1" dirty="0"/>
              <a:t>A Te oldaladról</a:t>
            </a:r>
            <a:br>
              <a:rPr lang="hu-HU" sz="2400" b="1" dirty="0"/>
            </a:br>
            <a:endParaRPr lang="hu-HU" sz="2800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Személyes segítséget nyújtunk a szerződés megkötésével és kezelésével kapcsolatban</a:t>
            </a:r>
          </a:p>
          <a:p>
            <a:pPr>
              <a:lnSpc>
                <a:spcPct val="100000"/>
              </a:lnSpc>
              <a:defRPr/>
            </a:pPr>
            <a:endParaRPr lang="hu-HU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Biztonságérzetet ad az átlátható költség-struktúra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hu-HU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A kötéseket korszerű támogatási megoldások segítik: </a:t>
            </a:r>
            <a:r>
              <a:rPr lang="hu-HU" sz="2000" dirty="0" err="1" smtClean="0"/>
              <a:t>ProfitLine</a:t>
            </a:r>
            <a:r>
              <a:rPr lang="hu-HU" sz="2000" dirty="0" smtClean="0"/>
              <a:t>, </a:t>
            </a:r>
            <a:r>
              <a:rPr lang="hu-HU" sz="2000" dirty="0" err="1" smtClean="0"/>
              <a:t>PortfólioMenedzser</a:t>
            </a:r>
            <a:r>
              <a:rPr lang="hu-HU" sz="2000" dirty="0" smtClean="0"/>
              <a:t>, Navigáció 15+,10+, 5+, vegyes eszközalapok</a:t>
            </a: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  <a:p>
            <a:pPr>
              <a:defRPr/>
            </a:pPr>
            <a:endParaRPr lang="hu-HU" sz="1700" dirty="0"/>
          </a:p>
          <a:p>
            <a:pPr>
              <a:defRPr/>
            </a:pPr>
            <a:endParaRPr lang="hu-HU" sz="1700" dirty="0"/>
          </a:p>
          <a:p>
            <a:pPr>
              <a:defRPr/>
            </a:pPr>
            <a:endParaRPr lang="hu-HU" sz="1700" dirty="0"/>
          </a:p>
        </p:txBody>
      </p:sp>
      <p:sp>
        <p:nvSpPr>
          <p:cNvPr id="40963" name="Cím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746" tIns="37873" rIns="75746" bIns="37873" numCol="1" anchor="t" anchorCtr="0" compatLnSpc="1">
            <a:prstTxWarp prst="textNoShape">
              <a:avLst/>
            </a:prstTxWarp>
          </a:bodyPr>
          <a:lstStyle/>
          <a:p>
            <a:pPr algn="l" defTabSz="913809">
              <a:defRPr/>
            </a:pPr>
            <a:r>
              <a:rPr lang="hu-HU" altLang="hu-HU" sz="2800" b="0" dirty="0">
                <a:solidFill>
                  <a:srgbClr val="9B0012"/>
                </a:solidFill>
                <a:latin typeface="Arial"/>
              </a:rPr>
              <a:t>Miért pont a Generali?</a:t>
            </a:r>
          </a:p>
        </p:txBody>
      </p:sp>
      <p:pic>
        <p:nvPicPr>
          <p:cNvPr id="4" name="Kép 3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866993" y="0"/>
            <a:ext cx="1277005" cy="1772560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5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/>
        </p:nvGrpSpPr>
        <p:grpSpPr>
          <a:xfrm>
            <a:off x="-1" y="2486387"/>
            <a:ext cx="1337481" cy="1635237"/>
            <a:chOff x="56272" y="2791966"/>
            <a:chExt cx="1064404" cy="1064404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2" y="2791966"/>
              <a:ext cx="1064404" cy="1064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églalap 1"/>
            <p:cNvSpPr/>
            <p:nvPr/>
          </p:nvSpPr>
          <p:spPr>
            <a:xfrm>
              <a:off x="856343" y="3091544"/>
              <a:ext cx="159657" cy="384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82056" y="170657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73075" y="265253"/>
            <a:ext cx="84661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 fogaskerekek működnek: </a:t>
            </a:r>
          </a:p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már 10 éves tartamtól, 96.000 Ft-os éves* díjtól</a:t>
            </a:r>
            <a:endParaRPr lang="hu-HU" sz="28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3358795" y="572612"/>
            <a:ext cx="5540436" cy="5872576"/>
            <a:chOff x="2467257" y="162687"/>
            <a:chExt cx="5540436" cy="5872576"/>
          </a:xfrm>
        </p:grpSpPr>
        <p:sp>
          <p:nvSpPr>
            <p:cNvPr id="4" name="Szabadkézi sokszög 3"/>
            <p:cNvSpPr/>
            <p:nvPr/>
          </p:nvSpPr>
          <p:spPr>
            <a:xfrm>
              <a:off x="4440496" y="2796722"/>
              <a:ext cx="3024171" cy="2895400"/>
            </a:xfrm>
            <a:custGeom>
              <a:avLst/>
              <a:gdLst>
                <a:gd name="connsiteX0" fmla="*/ 2055167 w 2895400"/>
                <a:gd name="connsiteY0" fmla="*/ 461638 h 2895400"/>
                <a:gd name="connsiteX1" fmla="*/ 2280383 w 2895400"/>
                <a:gd name="connsiteY1" fmla="*/ 272649 h 2895400"/>
                <a:gd name="connsiteX2" fmla="*/ 2460305 w 2895400"/>
                <a:gd name="connsiteY2" fmla="*/ 423621 h 2895400"/>
                <a:gd name="connsiteX3" fmla="*/ 2313296 w 2895400"/>
                <a:gd name="connsiteY3" fmla="*/ 678234 h 2895400"/>
                <a:gd name="connsiteX4" fmla="*/ 2546876 w 2895400"/>
                <a:gd name="connsiteY4" fmla="*/ 1082806 h 2895400"/>
                <a:gd name="connsiteX5" fmla="*/ 2840881 w 2895400"/>
                <a:gd name="connsiteY5" fmla="*/ 1082798 h 2895400"/>
                <a:gd name="connsiteX6" fmla="*/ 2881666 w 2895400"/>
                <a:gd name="connsiteY6" fmla="*/ 1314100 h 2895400"/>
                <a:gd name="connsiteX7" fmla="*/ 2605388 w 2895400"/>
                <a:gd name="connsiteY7" fmla="*/ 1414649 h 2895400"/>
                <a:gd name="connsiteX8" fmla="*/ 2524267 w 2895400"/>
                <a:gd name="connsiteY8" fmla="*/ 1874711 h 2895400"/>
                <a:gd name="connsiteX9" fmla="*/ 2749493 w 2895400"/>
                <a:gd name="connsiteY9" fmla="*/ 2063688 h 2895400"/>
                <a:gd name="connsiteX10" fmla="*/ 2632058 w 2895400"/>
                <a:gd name="connsiteY10" fmla="*/ 2267092 h 2895400"/>
                <a:gd name="connsiteX11" fmla="*/ 2355786 w 2895400"/>
                <a:gd name="connsiteY11" fmla="*/ 2166529 h 2895400"/>
                <a:gd name="connsiteX12" fmla="*/ 1997921 w 2895400"/>
                <a:gd name="connsiteY12" fmla="*/ 2466813 h 2895400"/>
                <a:gd name="connsiteX13" fmla="*/ 2048982 w 2895400"/>
                <a:gd name="connsiteY13" fmla="*/ 2756350 h 2895400"/>
                <a:gd name="connsiteX14" fmla="*/ 1828275 w 2895400"/>
                <a:gd name="connsiteY14" fmla="*/ 2836681 h 2895400"/>
                <a:gd name="connsiteX15" fmla="*/ 1681280 w 2895400"/>
                <a:gd name="connsiteY15" fmla="*/ 2582061 h 2895400"/>
                <a:gd name="connsiteX16" fmla="*/ 1214121 w 2895400"/>
                <a:gd name="connsiteY16" fmla="*/ 2582061 h 2895400"/>
                <a:gd name="connsiteX17" fmla="*/ 1067125 w 2895400"/>
                <a:gd name="connsiteY17" fmla="*/ 2836681 h 2895400"/>
                <a:gd name="connsiteX18" fmla="*/ 846418 w 2895400"/>
                <a:gd name="connsiteY18" fmla="*/ 2756350 h 2895400"/>
                <a:gd name="connsiteX19" fmla="*/ 897479 w 2895400"/>
                <a:gd name="connsiteY19" fmla="*/ 2466813 h 2895400"/>
                <a:gd name="connsiteX20" fmla="*/ 539614 w 2895400"/>
                <a:gd name="connsiteY20" fmla="*/ 2166529 h 2895400"/>
                <a:gd name="connsiteX21" fmla="*/ 263342 w 2895400"/>
                <a:gd name="connsiteY21" fmla="*/ 2267092 h 2895400"/>
                <a:gd name="connsiteX22" fmla="*/ 145907 w 2895400"/>
                <a:gd name="connsiteY22" fmla="*/ 2063688 h 2895400"/>
                <a:gd name="connsiteX23" fmla="*/ 371133 w 2895400"/>
                <a:gd name="connsiteY23" fmla="*/ 1874711 h 2895400"/>
                <a:gd name="connsiteX24" fmla="*/ 290012 w 2895400"/>
                <a:gd name="connsiteY24" fmla="*/ 1414649 h 2895400"/>
                <a:gd name="connsiteX25" fmla="*/ 13734 w 2895400"/>
                <a:gd name="connsiteY25" fmla="*/ 1314100 h 2895400"/>
                <a:gd name="connsiteX26" fmla="*/ 54519 w 2895400"/>
                <a:gd name="connsiteY26" fmla="*/ 1082798 h 2895400"/>
                <a:gd name="connsiteX27" fmla="*/ 348525 w 2895400"/>
                <a:gd name="connsiteY27" fmla="*/ 1082805 h 2895400"/>
                <a:gd name="connsiteX28" fmla="*/ 582104 w 2895400"/>
                <a:gd name="connsiteY28" fmla="*/ 678233 h 2895400"/>
                <a:gd name="connsiteX29" fmla="*/ 435095 w 2895400"/>
                <a:gd name="connsiteY29" fmla="*/ 423621 h 2895400"/>
                <a:gd name="connsiteX30" fmla="*/ 615017 w 2895400"/>
                <a:gd name="connsiteY30" fmla="*/ 272649 h 2895400"/>
                <a:gd name="connsiteX31" fmla="*/ 840233 w 2895400"/>
                <a:gd name="connsiteY31" fmla="*/ 461638 h 2895400"/>
                <a:gd name="connsiteX32" fmla="*/ 1279219 w 2895400"/>
                <a:gd name="connsiteY32" fmla="*/ 301860 h 2895400"/>
                <a:gd name="connsiteX33" fmla="*/ 1330264 w 2895400"/>
                <a:gd name="connsiteY33" fmla="*/ 12320 h 2895400"/>
                <a:gd name="connsiteX34" fmla="*/ 1565136 w 2895400"/>
                <a:gd name="connsiteY34" fmla="*/ 12320 h 2895400"/>
                <a:gd name="connsiteX35" fmla="*/ 1616181 w 2895400"/>
                <a:gd name="connsiteY35" fmla="*/ 301860 h 2895400"/>
                <a:gd name="connsiteX36" fmla="*/ 2055167 w 2895400"/>
                <a:gd name="connsiteY36" fmla="*/ 461638 h 28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5400" h="2895400">
                  <a:moveTo>
                    <a:pt x="2055167" y="461638"/>
                  </a:moveTo>
                  <a:lnTo>
                    <a:pt x="2280383" y="272649"/>
                  </a:lnTo>
                  <a:lnTo>
                    <a:pt x="2460305" y="423621"/>
                  </a:lnTo>
                  <a:lnTo>
                    <a:pt x="2313296" y="678234"/>
                  </a:lnTo>
                  <a:cubicBezTo>
                    <a:pt x="2417828" y="795825"/>
                    <a:pt x="2497305" y="933482"/>
                    <a:pt x="2546876" y="1082806"/>
                  </a:cubicBezTo>
                  <a:lnTo>
                    <a:pt x="2840881" y="1082798"/>
                  </a:lnTo>
                  <a:lnTo>
                    <a:pt x="2881666" y="1314100"/>
                  </a:lnTo>
                  <a:lnTo>
                    <a:pt x="2605388" y="1414649"/>
                  </a:lnTo>
                  <a:cubicBezTo>
                    <a:pt x="2609878" y="1571921"/>
                    <a:pt x="2582276" y="1728459"/>
                    <a:pt x="2524267" y="1874711"/>
                  </a:cubicBezTo>
                  <a:lnTo>
                    <a:pt x="2749493" y="2063688"/>
                  </a:lnTo>
                  <a:lnTo>
                    <a:pt x="2632058" y="2267092"/>
                  </a:lnTo>
                  <a:lnTo>
                    <a:pt x="2355786" y="2166529"/>
                  </a:lnTo>
                  <a:cubicBezTo>
                    <a:pt x="2258133" y="2289893"/>
                    <a:pt x="2136368" y="2392065"/>
                    <a:pt x="1997921" y="2466813"/>
                  </a:cubicBezTo>
                  <a:lnTo>
                    <a:pt x="2048982" y="2756350"/>
                  </a:lnTo>
                  <a:lnTo>
                    <a:pt x="1828275" y="2836681"/>
                  </a:lnTo>
                  <a:lnTo>
                    <a:pt x="1681280" y="2582061"/>
                  </a:lnTo>
                  <a:cubicBezTo>
                    <a:pt x="1527177" y="2613793"/>
                    <a:pt x="1368224" y="2613793"/>
                    <a:pt x="1214121" y="2582061"/>
                  </a:cubicBezTo>
                  <a:lnTo>
                    <a:pt x="1067125" y="2836681"/>
                  </a:lnTo>
                  <a:lnTo>
                    <a:pt x="846418" y="2756350"/>
                  </a:lnTo>
                  <a:lnTo>
                    <a:pt x="897479" y="2466813"/>
                  </a:lnTo>
                  <a:cubicBezTo>
                    <a:pt x="759032" y="2392065"/>
                    <a:pt x="637267" y="2289893"/>
                    <a:pt x="539614" y="2166529"/>
                  </a:cubicBezTo>
                  <a:lnTo>
                    <a:pt x="263342" y="2267092"/>
                  </a:lnTo>
                  <a:lnTo>
                    <a:pt x="145907" y="2063688"/>
                  </a:lnTo>
                  <a:lnTo>
                    <a:pt x="371133" y="1874711"/>
                  </a:lnTo>
                  <a:cubicBezTo>
                    <a:pt x="313124" y="1728459"/>
                    <a:pt x="285522" y="1571921"/>
                    <a:pt x="290012" y="1414649"/>
                  </a:cubicBezTo>
                  <a:lnTo>
                    <a:pt x="13734" y="1314100"/>
                  </a:lnTo>
                  <a:lnTo>
                    <a:pt x="54519" y="1082798"/>
                  </a:lnTo>
                  <a:lnTo>
                    <a:pt x="348525" y="1082805"/>
                  </a:lnTo>
                  <a:cubicBezTo>
                    <a:pt x="398096" y="933482"/>
                    <a:pt x="477572" y="795825"/>
                    <a:pt x="582104" y="678233"/>
                  </a:cubicBezTo>
                  <a:lnTo>
                    <a:pt x="435095" y="423621"/>
                  </a:lnTo>
                  <a:lnTo>
                    <a:pt x="615017" y="272649"/>
                  </a:lnTo>
                  <a:lnTo>
                    <a:pt x="840233" y="461638"/>
                  </a:lnTo>
                  <a:cubicBezTo>
                    <a:pt x="974190" y="379113"/>
                    <a:pt x="1123556" y="324748"/>
                    <a:pt x="1279219" y="301860"/>
                  </a:cubicBezTo>
                  <a:lnTo>
                    <a:pt x="1330264" y="12320"/>
                  </a:lnTo>
                  <a:lnTo>
                    <a:pt x="1565136" y="12320"/>
                  </a:lnTo>
                  <a:lnTo>
                    <a:pt x="1616181" y="301860"/>
                  </a:lnTo>
                  <a:cubicBezTo>
                    <a:pt x="1771843" y="324748"/>
                    <a:pt x="1921210" y="379113"/>
                    <a:pt x="2055167" y="46163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664" tIns="713794" rIns="617664" bIns="764431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dirty="0" smtClean="0">
                  <a:solidFill>
                    <a:prstClr val="white"/>
                  </a:solidFill>
                </a:rPr>
                <a:t>Egészség-károsodásra BÖ</a:t>
              </a:r>
              <a:endParaRPr lang="hu-HU" sz="2400" dirty="0">
                <a:solidFill>
                  <a:prstClr val="white"/>
                </a:solidFill>
              </a:endParaRPr>
            </a:p>
          </p:txBody>
        </p:sp>
        <p:sp>
          <p:nvSpPr>
            <p:cNvPr id="5" name="Szabadkézi sokszög 4"/>
            <p:cNvSpPr/>
            <p:nvPr/>
          </p:nvSpPr>
          <p:spPr>
            <a:xfrm>
              <a:off x="2723860" y="2076462"/>
              <a:ext cx="2222066" cy="2105745"/>
            </a:xfrm>
            <a:custGeom>
              <a:avLst/>
              <a:gdLst>
                <a:gd name="connsiteX0" fmla="*/ 1575617 w 2105745"/>
                <a:gd name="connsiteY0" fmla="*/ 533332 h 2105745"/>
                <a:gd name="connsiteX1" fmla="*/ 1886286 w 2105745"/>
                <a:gd name="connsiteY1" fmla="*/ 439702 h 2105745"/>
                <a:gd name="connsiteX2" fmla="*/ 2000600 w 2105745"/>
                <a:gd name="connsiteY2" fmla="*/ 637701 h 2105745"/>
                <a:gd name="connsiteX3" fmla="*/ 1764180 w 2105745"/>
                <a:gd name="connsiteY3" fmla="*/ 859933 h 2105745"/>
                <a:gd name="connsiteX4" fmla="*/ 1764180 w 2105745"/>
                <a:gd name="connsiteY4" fmla="*/ 1245813 h 2105745"/>
                <a:gd name="connsiteX5" fmla="*/ 2000600 w 2105745"/>
                <a:gd name="connsiteY5" fmla="*/ 1468044 h 2105745"/>
                <a:gd name="connsiteX6" fmla="*/ 1886286 w 2105745"/>
                <a:gd name="connsiteY6" fmla="*/ 1666043 h 2105745"/>
                <a:gd name="connsiteX7" fmla="*/ 1575617 w 2105745"/>
                <a:gd name="connsiteY7" fmla="*/ 1572413 h 2105745"/>
                <a:gd name="connsiteX8" fmla="*/ 1241435 w 2105745"/>
                <a:gd name="connsiteY8" fmla="*/ 1765353 h 2105745"/>
                <a:gd name="connsiteX9" fmla="*/ 1167187 w 2105745"/>
                <a:gd name="connsiteY9" fmla="*/ 2081215 h 2105745"/>
                <a:gd name="connsiteX10" fmla="*/ 938558 w 2105745"/>
                <a:gd name="connsiteY10" fmla="*/ 2081215 h 2105745"/>
                <a:gd name="connsiteX11" fmla="*/ 864309 w 2105745"/>
                <a:gd name="connsiteY11" fmla="*/ 1765353 h 2105745"/>
                <a:gd name="connsiteX12" fmla="*/ 530127 w 2105745"/>
                <a:gd name="connsiteY12" fmla="*/ 1572413 h 2105745"/>
                <a:gd name="connsiteX13" fmla="*/ 219459 w 2105745"/>
                <a:gd name="connsiteY13" fmla="*/ 1666043 h 2105745"/>
                <a:gd name="connsiteX14" fmla="*/ 105145 w 2105745"/>
                <a:gd name="connsiteY14" fmla="*/ 1468044 h 2105745"/>
                <a:gd name="connsiteX15" fmla="*/ 341565 w 2105745"/>
                <a:gd name="connsiteY15" fmla="*/ 1245812 h 2105745"/>
                <a:gd name="connsiteX16" fmla="*/ 341565 w 2105745"/>
                <a:gd name="connsiteY16" fmla="*/ 859932 h 2105745"/>
                <a:gd name="connsiteX17" fmla="*/ 105145 w 2105745"/>
                <a:gd name="connsiteY17" fmla="*/ 637701 h 2105745"/>
                <a:gd name="connsiteX18" fmla="*/ 219459 w 2105745"/>
                <a:gd name="connsiteY18" fmla="*/ 439702 h 2105745"/>
                <a:gd name="connsiteX19" fmla="*/ 530128 w 2105745"/>
                <a:gd name="connsiteY19" fmla="*/ 533332 h 2105745"/>
                <a:gd name="connsiteX20" fmla="*/ 864310 w 2105745"/>
                <a:gd name="connsiteY20" fmla="*/ 340392 h 2105745"/>
                <a:gd name="connsiteX21" fmla="*/ 938558 w 2105745"/>
                <a:gd name="connsiteY21" fmla="*/ 24530 h 2105745"/>
                <a:gd name="connsiteX22" fmla="*/ 1167187 w 2105745"/>
                <a:gd name="connsiteY22" fmla="*/ 24530 h 2105745"/>
                <a:gd name="connsiteX23" fmla="*/ 1241436 w 2105745"/>
                <a:gd name="connsiteY23" fmla="*/ 340392 h 2105745"/>
                <a:gd name="connsiteX24" fmla="*/ 1575618 w 2105745"/>
                <a:gd name="connsiteY24" fmla="*/ 533332 h 2105745"/>
                <a:gd name="connsiteX25" fmla="*/ 1575617 w 2105745"/>
                <a:gd name="connsiteY25" fmla="*/ 533332 h 210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05745" h="2105745">
                  <a:moveTo>
                    <a:pt x="1575617" y="533332"/>
                  </a:moveTo>
                  <a:lnTo>
                    <a:pt x="1886286" y="439702"/>
                  </a:lnTo>
                  <a:lnTo>
                    <a:pt x="2000600" y="637701"/>
                  </a:lnTo>
                  <a:lnTo>
                    <a:pt x="1764180" y="859933"/>
                  </a:lnTo>
                  <a:cubicBezTo>
                    <a:pt x="1798450" y="986277"/>
                    <a:pt x="1798450" y="1119469"/>
                    <a:pt x="1764180" y="1245813"/>
                  </a:cubicBezTo>
                  <a:lnTo>
                    <a:pt x="2000600" y="1468044"/>
                  </a:lnTo>
                  <a:lnTo>
                    <a:pt x="1886286" y="1666043"/>
                  </a:lnTo>
                  <a:lnTo>
                    <a:pt x="1575617" y="1572413"/>
                  </a:lnTo>
                  <a:cubicBezTo>
                    <a:pt x="1483335" y="1665264"/>
                    <a:pt x="1367987" y="1731860"/>
                    <a:pt x="1241435" y="1765353"/>
                  </a:cubicBezTo>
                  <a:lnTo>
                    <a:pt x="1167187" y="2081215"/>
                  </a:lnTo>
                  <a:lnTo>
                    <a:pt x="938558" y="2081215"/>
                  </a:lnTo>
                  <a:lnTo>
                    <a:pt x="864309" y="1765353"/>
                  </a:lnTo>
                  <a:cubicBezTo>
                    <a:pt x="737757" y="1731860"/>
                    <a:pt x="622409" y="1665264"/>
                    <a:pt x="530127" y="1572413"/>
                  </a:cubicBezTo>
                  <a:lnTo>
                    <a:pt x="219459" y="1666043"/>
                  </a:lnTo>
                  <a:lnTo>
                    <a:pt x="105145" y="1468044"/>
                  </a:lnTo>
                  <a:lnTo>
                    <a:pt x="341565" y="1245812"/>
                  </a:lnTo>
                  <a:cubicBezTo>
                    <a:pt x="307295" y="1119468"/>
                    <a:pt x="307295" y="986276"/>
                    <a:pt x="341565" y="859932"/>
                  </a:cubicBezTo>
                  <a:lnTo>
                    <a:pt x="105145" y="637701"/>
                  </a:lnTo>
                  <a:lnTo>
                    <a:pt x="219459" y="439702"/>
                  </a:lnTo>
                  <a:lnTo>
                    <a:pt x="530128" y="533332"/>
                  </a:lnTo>
                  <a:cubicBezTo>
                    <a:pt x="622410" y="440481"/>
                    <a:pt x="737758" y="373885"/>
                    <a:pt x="864310" y="340392"/>
                  </a:cubicBezTo>
                  <a:lnTo>
                    <a:pt x="938558" y="24530"/>
                  </a:lnTo>
                  <a:lnTo>
                    <a:pt x="1167187" y="24530"/>
                  </a:lnTo>
                  <a:lnTo>
                    <a:pt x="1241436" y="340392"/>
                  </a:lnTo>
                  <a:cubicBezTo>
                    <a:pt x="1367988" y="373885"/>
                    <a:pt x="1483336" y="440481"/>
                    <a:pt x="1575618" y="533332"/>
                  </a:cubicBezTo>
                  <a:lnTo>
                    <a:pt x="1575617" y="5333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9338" tIns="562542" rIns="559338" bIns="562542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300" dirty="0" smtClean="0">
                  <a:solidFill>
                    <a:prstClr val="white"/>
                  </a:solidFill>
                </a:rPr>
                <a:t>Hűség-jóváírás</a:t>
              </a:r>
              <a:br>
                <a:rPr lang="hu-HU" sz="2300" dirty="0" smtClean="0">
                  <a:solidFill>
                    <a:prstClr val="white"/>
                  </a:solidFill>
                </a:rPr>
              </a:br>
              <a:endParaRPr lang="hu-HU" sz="2300" dirty="0">
                <a:solidFill>
                  <a:prstClr val="white"/>
                </a:solidFill>
              </a:endParaRPr>
            </a:p>
          </p:txBody>
        </p:sp>
        <p:sp>
          <p:nvSpPr>
            <p:cNvPr id="6" name="Szabadkézi sokszög 5"/>
            <p:cNvSpPr/>
            <p:nvPr/>
          </p:nvSpPr>
          <p:spPr>
            <a:xfrm>
              <a:off x="3787766" y="387349"/>
              <a:ext cx="2526894" cy="2526894"/>
            </a:xfrm>
            <a:custGeom>
              <a:avLst/>
              <a:gdLst>
                <a:gd name="connsiteX0" fmla="*/ 1543783 w 2063200"/>
                <a:gd name="connsiteY0" fmla="*/ 522556 h 2063200"/>
                <a:gd name="connsiteX1" fmla="*/ 1848175 w 2063200"/>
                <a:gd name="connsiteY1" fmla="*/ 430818 h 2063200"/>
                <a:gd name="connsiteX2" fmla="*/ 1960180 w 2063200"/>
                <a:gd name="connsiteY2" fmla="*/ 624816 h 2063200"/>
                <a:gd name="connsiteX3" fmla="*/ 1728537 w 2063200"/>
                <a:gd name="connsiteY3" fmla="*/ 842558 h 2063200"/>
                <a:gd name="connsiteX4" fmla="*/ 1728537 w 2063200"/>
                <a:gd name="connsiteY4" fmla="*/ 1220642 h 2063200"/>
                <a:gd name="connsiteX5" fmla="*/ 1960180 w 2063200"/>
                <a:gd name="connsiteY5" fmla="*/ 1438384 h 2063200"/>
                <a:gd name="connsiteX6" fmla="*/ 1848175 w 2063200"/>
                <a:gd name="connsiteY6" fmla="*/ 1632382 h 2063200"/>
                <a:gd name="connsiteX7" fmla="*/ 1543783 w 2063200"/>
                <a:gd name="connsiteY7" fmla="*/ 1540644 h 2063200"/>
                <a:gd name="connsiteX8" fmla="*/ 1216353 w 2063200"/>
                <a:gd name="connsiteY8" fmla="*/ 1729686 h 2063200"/>
                <a:gd name="connsiteX9" fmla="*/ 1143605 w 2063200"/>
                <a:gd name="connsiteY9" fmla="*/ 2039166 h 2063200"/>
                <a:gd name="connsiteX10" fmla="*/ 919595 w 2063200"/>
                <a:gd name="connsiteY10" fmla="*/ 2039166 h 2063200"/>
                <a:gd name="connsiteX11" fmla="*/ 846847 w 2063200"/>
                <a:gd name="connsiteY11" fmla="*/ 1729686 h 2063200"/>
                <a:gd name="connsiteX12" fmla="*/ 519417 w 2063200"/>
                <a:gd name="connsiteY12" fmla="*/ 1540644 h 2063200"/>
                <a:gd name="connsiteX13" fmla="*/ 215025 w 2063200"/>
                <a:gd name="connsiteY13" fmla="*/ 1632382 h 2063200"/>
                <a:gd name="connsiteX14" fmla="*/ 103020 w 2063200"/>
                <a:gd name="connsiteY14" fmla="*/ 1438384 h 2063200"/>
                <a:gd name="connsiteX15" fmla="*/ 334663 w 2063200"/>
                <a:gd name="connsiteY15" fmla="*/ 1220642 h 2063200"/>
                <a:gd name="connsiteX16" fmla="*/ 334663 w 2063200"/>
                <a:gd name="connsiteY16" fmla="*/ 842558 h 2063200"/>
                <a:gd name="connsiteX17" fmla="*/ 103020 w 2063200"/>
                <a:gd name="connsiteY17" fmla="*/ 624816 h 2063200"/>
                <a:gd name="connsiteX18" fmla="*/ 215025 w 2063200"/>
                <a:gd name="connsiteY18" fmla="*/ 430818 h 2063200"/>
                <a:gd name="connsiteX19" fmla="*/ 519417 w 2063200"/>
                <a:gd name="connsiteY19" fmla="*/ 522556 h 2063200"/>
                <a:gd name="connsiteX20" fmla="*/ 846847 w 2063200"/>
                <a:gd name="connsiteY20" fmla="*/ 333514 h 2063200"/>
                <a:gd name="connsiteX21" fmla="*/ 919595 w 2063200"/>
                <a:gd name="connsiteY21" fmla="*/ 24034 h 2063200"/>
                <a:gd name="connsiteX22" fmla="*/ 1143605 w 2063200"/>
                <a:gd name="connsiteY22" fmla="*/ 24034 h 2063200"/>
                <a:gd name="connsiteX23" fmla="*/ 1216353 w 2063200"/>
                <a:gd name="connsiteY23" fmla="*/ 333514 h 2063200"/>
                <a:gd name="connsiteX24" fmla="*/ 1543783 w 2063200"/>
                <a:gd name="connsiteY24" fmla="*/ 522556 h 206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63200" h="2063200">
                  <a:moveTo>
                    <a:pt x="1327972" y="521893"/>
                  </a:moveTo>
                  <a:lnTo>
                    <a:pt x="1548652" y="385216"/>
                  </a:lnTo>
                  <a:lnTo>
                    <a:pt x="1677984" y="514548"/>
                  </a:lnTo>
                  <a:lnTo>
                    <a:pt x="1541308" y="735227"/>
                  </a:lnTo>
                  <a:cubicBezTo>
                    <a:pt x="1593950" y="825762"/>
                    <a:pt x="1621528" y="928685"/>
                    <a:pt x="1621206" y="1033413"/>
                  </a:cubicBezTo>
                  <a:lnTo>
                    <a:pt x="1849911" y="1156188"/>
                  </a:lnTo>
                  <a:lnTo>
                    <a:pt x="1802572" y="1332859"/>
                  </a:lnTo>
                  <a:lnTo>
                    <a:pt x="1543120" y="1324833"/>
                  </a:lnTo>
                  <a:cubicBezTo>
                    <a:pt x="1491035" y="1415690"/>
                    <a:pt x="1415690" y="1491036"/>
                    <a:pt x="1324833" y="1543120"/>
                  </a:cubicBezTo>
                  <a:lnTo>
                    <a:pt x="1332859" y="1802573"/>
                  </a:lnTo>
                  <a:lnTo>
                    <a:pt x="1156188" y="1849912"/>
                  </a:lnTo>
                  <a:lnTo>
                    <a:pt x="1033413" y="1621206"/>
                  </a:lnTo>
                  <a:cubicBezTo>
                    <a:pt x="928686" y="1621528"/>
                    <a:pt x="825763" y="1593950"/>
                    <a:pt x="735228" y="1541307"/>
                  </a:cubicBezTo>
                  <a:lnTo>
                    <a:pt x="514548" y="1677984"/>
                  </a:lnTo>
                  <a:lnTo>
                    <a:pt x="385216" y="1548652"/>
                  </a:lnTo>
                  <a:lnTo>
                    <a:pt x="521892" y="1327973"/>
                  </a:lnTo>
                  <a:cubicBezTo>
                    <a:pt x="469250" y="1237438"/>
                    <a:pt x="441672" y="1134515"/>
                    <a:pt x="441994" y="1029787"/>
                  </a:cubicBezTo>
                  <a:lnTo>
                    <a:pt x="213289" y="907012"/>
                  </a:lnTo>
                  <a:lnTo>
                    <a:pt x="260628" y="730341"/>
                  </a:lnTo>
                  <a:lnTo>
                    <a:pt x="520080" y="738367"/>
                  </a:lnTo>
                  <a:cubicBezTo>
                    <a:pt x="572165" y="647510"/>
                    <a:pt x="647510" y="572164"/>
                    <a:pt x="738367" y="520080"/>
                  </a:cubicBezTo>
                  <a:lnTo>
                    <a:pt x="730341" y="260627"/>
                  </a:lnTo>
                  <a:lnTo>
                    <a:pt x="907012" y="213288"/>
                  </a:lnTo>
                  <a:lnTo>
                    <a:pt x="1029787" y="441994"/>
                  </a:lnTo>
                  <a:cubicBezTo>
                    <a:pt x="1134514" y="441672"/>
                    <a:pt x="1237437" y="469250"/>
                    <a:pt x="1327972" y="52189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9767" tIns="709768" rIns="709767" bIns="709766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dirty="0" smtClean="0">
                  <a:solidFill>
                    <a:prstClr val="white"/>
                  </a:solidFill>
                </a:rPr>
                <a:t>Likvid eseti</a:t>
              </a:r>
              <a:br>
                <a:rPr lang="hu-HU" sz="2000" dirty="0" smtClean="0">
                  <a:solidFill>
                    <a:prstClr val="white"/>
                  </a:solidFill>
                </a:rPr>
              </a:br>
              <a:endParaRPr lang="hu-HU" sz="2000" dirty="0">
                <a:solidFill>
                  <a:prstClr val="white"/>
                </a:solidFill>
              </a:endParaRPr>
            </a:p>
          </p:txBody>
        </p:sp>
        <p:sp>
          <p:nvSpPr>
            <p:cNvPr id="7" name="Körbe nyíl 6"/>
            <p:cNvSpPr/>
            <p:nvPr/>
          </p:nvSpPr>
          <p:spPr>
            <a:xfrm>
              <a:off x="4301581" y="2329151"/>
              <a:ext cx="3706112" cy="3706112"/>
            </a:xfrm>
            <a:prstGeom prst="circularArrow">
              <a:avLst>
                <a:gd name="adj1" fmla="val 4688"/>
                <a:gd name="adj2" fmla="val 299029"/>
                <a:gd name="adj3" fmla="val 2536919"/>
                <a:gd name="adj4" fmla="val 15817274"/>
                <a:gd name="adj5" fmla="val 546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Alak 7"/>
            <p:cNvSpPr/>
            <p:nvPr/>
          </p:nvSpPr>
          <p:spPr>
            <a:xfrm>
              <a:off x="2467257" y="1601432"/>
              <a:ext cx="2692722" cy="2692722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Körbe nyíl 9"/>
            <p:cNvSpPr/>
            <p:nvPr/>
          </p:nvSpPr>
          <p:spPr>
            <a:xfrm>
              <a:off x="3542373" y="162687"/>
              <a:ext cx="2903296" cy="2903296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3" name="Szabadkézi sokszög 12"/>
          <p:cNvSpPr/>
          <p:nvPr/>
        </p:nvSpPr>
        <p:spPr>
          <a:xfrm>
            <a:off x="3133268" y="4319921"/>
            <a:ext cx="2561713" cy="2497780"/>
          </a:xfrm>
          <a:custGeom>
            <a:avLst/>
            <a:gdLst>
              <a:gd name="connsiteX0" fmla="*/ 1575617 w 2105745"/>
              <a:gd name="connsiteY0" fmla="*/ 533332 h 2105745"/>
              <a:gd name="connsiteX1" fmla="*/ 1886286 w 2105745"/>
              <a:gd name="connsiteY1" fmla="*/ 439702 h 2105745"/>
              <a:gd name="connsiteX2" fmla="*/ 2000600 w 2105745"/>
              <a:gd name="connsiteY2" fmla="*/ 637701 h 2105745"/>
              <a:gd name="connsiteX3" fmla="*/ 1764180 w 2105745"/>
              <a:gd name="connsiteY3" fmla="*/ 859933 h 2105745"/>
              <a:gd name="connsiteX4" fmla="*/ 1764180 w 2105745"/>
              <a:gd name="connsiteY4" fmla="*/ 1245813 h 2105745"/>
              <a:gd name="connsiteX5" fmla="*/ 2000600 w 2105745"/>
              <a:gd name="connsiteY5" fmla="*/ 1468044 h 2105745"/>
              <a:gd name="connsiteX6" fmla="*/ 1886286 w 2105745"/>
              <a:gd name="connsiteY6" fmla="*/ 1666043 h 2105745"/>
              <a:gd name="connsiteX7" fmla="*/ 1575617 w 2105745"/>
              <a:gd name="connsiteY7" fmla="*/ 1572413 h 2105745"/>
              <a:gd name="connsiteX8" fmla="*/ 1241435 w 2105745"/>
              <a:gd name="connsiteY8" fmla="*/ 1765353 h 2105745"/>
              <a:gd name="connsiteX9" fmla="*/ 1167187 w 2105745"/>
              <a:gd name="connsiteY9" fmla="*/ 2081215 h 2105745"/>
              <a:gd name="connsiteX10" fmla="*/ 938558 w 2105745"/>
              <a:gd name="connsiteY10" fmla="*/ 2081215 h 2105745"/>
              <a:gd name="connsiteX11" fmla="*/ 864309 w 2105745"/>
              <a:gd name="connsiteY11" fmla="*/ 1765353 h 2105745"/>
              <a:gd name="connsiteX12" fmla="*/ 530127 w 2105745"/>
              <a:gd name="connsiteY12" fmla="*/ 1572413 h 2105745"/>
              <a:gd name="connsiteX13" fmla="*/ 219459 w 2105745"/>
              <a:gd name="connsiteY13" fmla="*/ 1666043 h 2105745"/>
              <a:gd name="connsiteX14" fmla="*/ 105145 w 2105745"/>
              <a:gd name="connsiteY14" fmla="*/ 1468044 h 2105745"/>
              <a:gd name="connsiteX15" fmla="*/ 341565 w 2105745"/>
              <a:gd name="connsiteY15" fmla="*/ 1245812 h 2105745"/>
              <a:gd name="connsiteX16" fmla="*/ 341565 w 2105745"/>
              <a:gd name="connsiteY16" fmla="*/ 859932 h 2105745"/>
              <a:gd name="connsiteX17" fmla="*/ 105145 w 2105745"/>
              <a:gd name="connsiteY17" fmla="*/ 637701 h 2105745"/>
              <a:gd name="connsiteX18" fmla="*/ 219459 w 2105745"/>
              <a:gd name="connsiteY18" fmla="*/ 439702 h 2105745"/>
              <a:gd name="connsiteX19" fmla="*/ 530128 w 2105745"/>
              <a:gd name="connsiteY19" fmla="*/ 533332 h 2105745"/>
              <a:gd name="connsiteX20" fmla="*/ 864310 w 2105745"/>
              <a:gd name="connsiteY20" fmla="*/ 340392 h 2105745"/>
              <a:gd name="connsiteX21" fmla="*/ 938558 w 2105745"/>
              <a:gd name="connsiteY21" fmla="*/ 24530 h 2105745"/>
              <a:gd name="connsiteX22" fmla="*/ 1167187 w 2105745"/>
              <a:gd name="connsiteY22" fmla="*/ 24530 h 2105745"/>
              <a:gd name="connsiteX23" fmla="*/ 1241436 w 2105745"/>
              <a:gd name="connsiteY23" fmla="*/ 340392 h 2105745"/>
              <a:gd name="connsiteX24" fmla="*/ 1575618 w 2105745"/>
              <a:gd name="connsiteY24" fmla="*/ 533332 h 2105745"/>
              <a:gd name="connsiteX25" fmla="*/ 1575617 w 2105745"/>
              <a:gd name="connsiteY25" fmla="*/ 533332 h 210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05745" h="2105745">
                <a:moveTo>
                  <a:pt x="1575617" y="533332"/>
                </a:moveTo>
                <a:lnTo>
                  <a:pt x="1886286" y="439702"/>
                </a:lnTo>
                <a:lnTo>
                  <a:pt x="2000600" y="637701"/>
                </a:lnTo>
                <a:lnTo>
                  <a:pt x="1764180" y="859933"/>
                </a:lnTo>
                <a:cubicBezTo>
                  <a:pt x="1798450" y="986277"/>
                  <a:pt x="1798450" y="1119469"/>
                  <a:pt x="1764180" y="1245813"/>
                </a:cubicBezTo>
                <a:lnTo>
                  <a:pt x="2000600" y="1468044"/>
                </a:lnTo>
                <a:lnTo>
                  <a:pt x="1886286" y="1666043"/>
                </a:lnTo>
                <a:lnTo>
                  <a:pt x="1575617" y="1572413"/>
                </a:lnTo>
                <a:cubicBezTo>
                  <a:pt x="1483335" y="1665264"/>
                  <a:pt x="1367987" y="1731860"/>
                  <a:pt x="1241435" y="1765353"/>
                </a:cubicBezTo>
                <a:lnTo>
                  <a:pt x="1167187" y="2081215"/>
                </a:lnTo>
                <a:lnTo>
                  <a:pt x="938558" y="2081215"/>
                </a:lnTo>
                <a:lnTo>
                  <a:pt x="864309" y="1765353"/>
                </a:lnTo>
                <a:cubicBezTo>
                  <a:pt x="737757" y="1731860"/>
                  <a:pt x="622409" y="1665264"/>
                  <a:pt x="530127" y="1572413"/>
                </a:cubicBezTo>
                <a:lnTo>
                  <a:pt x="219459" y="1666043"/>
                </a:lnTo>
                <a:lnTo>
                  <a:pt x="105145" y="1468044"/>
                </a:lnTo>
                <a:lnTo>
                  <a:pt x="341565" y="1245812"/>
                </a:lnTo>
                <a:cubicBezTo>
                  <a:pt x="307295" y="1119468"/>
                  <a:pt x="307295" y="986276"/>
                  <a:pt x="341565" y="859932"/>
                </a:cubicBezTo>
                <a:lnTo>
                  <a:pt x="105145" y="637701"/>
                </a:lnTo>
                <a:lnTo>
                  <a:pt x="219459" y="439702"/>
                </a:lnTo>
                <a:lnTo>
                  <a:pt x="530128" y="533332"/>
                </a:lnTo>
                <a:cubicBezTo>
                  <a:pt x="622410" y="440481"/>
                  <a:pt x="737758" y="373885"/>
                  <a:pt x="864310" y="340392"/>
                </a:cubicBezTo>
                <a:lnTo>
                  <a:pt x="938558" y="24530"/>
                </a:lnTo>
                <a:lnTo>
                  <a:pt x="1167187" y="24530"/>
                </a:lnTo>
                <a:lnTo>
                  <a:pt x="1241436" y="340392"/>
                </a:lnTo>
                <a:cubicBezTo>
                  <a:pt x="1367988" y="373885"/>
                  <a:pt x="1483336" y="440481"/>
                  <a:pt x="1575618" y="533332"/>
                </a:cubicBezTo>
                <a:lnTo>
                  <a:pt x="1575617" y="53333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9338" tIns="562542" rIns="559338" bIns="562542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300" dirty="0" smtClean="0">
                <a:solidFill>
                  <a:prstClr val="white"/>
                </a:solidFill>
              </a:rPr>
              <a:t/>
            </a:r>
            <a:br>
              <a:rPr lang="hu-HU" sz="2300" dirty="0" smtClean="0">
                <a:solidFill>
                  <a:prstClr val="white"/>
                </a:solidFill>
              </a:rPr>
            </a:br>
            <a:r>
              <a:rPr lang="hu-HU" sz="2300" dirty="0" err="1" smtClean="0">
                <a:solidFill>
                  <a:prstClr val="white"/>
                </a:solidFill>
              </a:rPr>
              <a:t>Portfólió-Menedzser</a:t>
            </a:r>
            <a:r>
              <a:rPr lang="hu-HU" sz="2300" dirty="0" smtClean="0">
                <a:solidFill>
                  <a:prstClr val="white"/>
                </a:solidFill>
              </a:rPr>
              <a:t> új alapokkal</a:t>
            </a:r>
            <a:br>
              <a:rPr lang="hu-HU" sz="2300" dirty="0" smtClean="0">
                <a:solidFill>
                  <a:prstClr val="white"/>
                </a:solidFill>
              </a:rPr>
            </a:br>
            <a:endParaRPr lang="hu-HU" sz="2300" dirty="0">
              <a:solidFill>
                <a:prstClr val="white"/>
              </a:solidFill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546298" y="1063110"/>
            <a:ext cx="2745550" cy="2617217"/>
          </a:xfrm>
          <a:custGeom>
            <a:avLst/>
            <a:gdLst>
              <a:gd name="connsiteX0" fmla="*/ 2055167 w 2895400"/>
              <a:gd name="connsiteY0" fmla="*/ 461638 h 2895400"/>
              <a:gd name="connsiteX1" fmla="*/ 2280383 w 2895400"/>
              <a:gd name="connsiteY1" fmla="*/ 272649 h 2895400"/>
              <a:gd name="connsiteX2" fmla="*/ 2460305 w 2895400"/>
              <a:gd name="connsiteY2" fmla="*/ 423621 h 2895400"/>
              <a:gd name="connsiteX3" fmla="*/ 2313296 w 2895400"/>
              <a:gd name="connsiteY3" fmla="*/ 678234 h 2895400"/>
              <a:gd name="connsiteX4" fmla="*/ 2546876 w 2895400"/>
              <a:gd name="connsiteY4" fmla="*/ 1082806 h 2895400"/>
              <a:gd name="connsiteX5" fmla="*/ 2840881 w 2895400"/>
              <a:gd name="connsiteY5" fmla="*/ 1082798 h 2895400"/>
              <a:gd name="connsiteX6" fmla="*/ 2881666 w 2895400"/>
              <a:gd name="connsiteY6" fmla="*/ 1314100 h 2895400"/>
              <a:gd name="connsiteX7" fmla="*/ 2605388 w 2895400"/>
              <a:gd name="connsiteY7" fmla="*/ 1414649 h 2895400"/>
              <a:gd name="connsiteX8" fmla="*/ 2524267 w 2895400"/>
              <a:gd name="connsiteY8" fmla="*/ 1874711 h 2895400"/>
              <a:gd name="connsiteX9" fmla="*/ 2749493 w 2895400"/>
              <a:gd name="connsiteY9" fmla="*/ 2063688 h 2895400"/>
              <a:gd name="connsiteX10" fmla="*/ 2632058 w 2895400"/>
              <a:gd name="connsiteY10" fmla="*/ 2267092 h 2895400"/>
              <a:gd name="connsiteX11" fmla="*/ 2355786 w 2895400"/>
              <a:gd name="connsiteY11" fmla="*/ 2166529 h 2895400"/>
              <a:gd name="connsiteX12" fmla="*/ 1997921 w 2895400"/>
              <a:gd name="connsiteY12" fmla="*/ 2466813 h 2895400"/>
              <a:gd name="connsiteX13" fmla="*/ 2048982 w 2895400"/>
              <a:gd name="connsiteY13" fmla="*/ 2756350 h 2895400"/>
              <a:gd name="connsiteX14" fmla="*/ 1828275 w 2895400"/>
              <a:gd name="connsiteY14" fmla="*/ 2836681 h 2895400"/>
              <a:gd name="connsiteX15" fmla="*/ 1681280 w 2895400"/>
              <a:gd name="connsiteY15" fmla="*/ 2582061 h 2895400"/>
              <a:gd name="connsiteX16" fmla="*/ 1214121 w 2895400"/>
              <a:gd name="connsiteY16" fmla="*/ 2582061 h 2895400"/>
              <a:gd name="connsiteX17" fmla="*/ 1067125 w 2895400"/>
              <a:gd name="connsiteY17" fmla="*/ 2836681 h 2895400"/>
              <a:gd name="connsiteX18" fmla="*/ 846418 w 2895400"/>
              <a:gd name="connsiteY18" fmla="*/ 2756350 h 2895400"/>
              <a:gd name="connsiteX19" fmla="*/ 897479 w 2895400"/>
              <a:gd name="connsiteY19" fmla="*/ 2466813 h 2895400"/>
              <a:gd name="connsiteX20" fmla="*/ 539614 w 2895400"/>
              <a:gd name="connsiteY20" fmla="*/ 2166529 h 2895400"/>
              <a:gd name="connsiteX21" fmla="*/ 263342 w 2895400"/>
              <a:gd name="connsiteY21" fmla="*/ 2267092 h 2895400"/>
              <a:gd name="connsiteX22" fmla="*/ 145907 w 2895400"/>
              <a:gd name="connsiteY22" fmla="*/ 2063688 h 2895400"/>
              <a:gd name="connsiteX23" fmla="*/ 371133 w 2895400"/>
              <a:gd name="connsiteY23" fmla="*/ 1874711 h 2895400"/>
              <a:gd name="connsiteX24" fmla="*/ 290012 w 2895400"/>
              <a:gd name="connsiteY24" fmla="*/ 1414649 h 2895400"/>
              <a:gd name="connsiteX25" fmla="*/ 13734 w 2895400"/>
              <a:gd name="connsiteY25" fmla="*/ 1314100 h 2895400"/>
              <a:gd name="connsiteX26" fmla="*/ 54519 w 2895400"/>
              <a:gd name="connsiteY26" fmla="*/ 1082798 h 2895400"/>
              <a:gd name="connsiteX27" fmla="*/ 348525 w 2895400"/>
              <a:gd name="connsiteY27" fmla="*/ 1082805 h 2895400"/>
              <a:gd name="connsiteX28" fmla="*/ 582104 w 2895400"/>
              <a:gd name="connsiteY28" fmla="*/ 678233 h 2895400"/>
              <a:gd name="connsiteX29" fmla="*/ 435095 w 2895400"/>
              <a:gd name="connsiteY29" fmla="*/ 423621 h 2895400"/>
              <a:gd name="connsiteX30" fmla="*/ 615017 w 2895400"/>
              <a:gd name="connsiteY30" fmla="*/ 272649 h 2895400"/>
              <a:gd name="connsiteX31" fmla="*/ 840233 w 2895400"/>
              <a:gd name="connsiteY31" fmla="*/ 461638 h 2895400"/>
              <a:gd name="connsiteX32" fmla="*/ 1279219 w 2895400"/>
              <a:gd name="connsiteY32" fmla="*/ 301860 h 2895400"/>
              <a:gd name="connsiteX33" fmla="*/ 1330264 w 2895400"/>
              <a:gd name="connsiteY33" fmla="*/ 12320 h 2895400"/>
              <a:gd name="connsiteX34" fmla="*/ 1565136 w 2895400"/>
              <a:gd name="connsiteY34" fmla="*/ 12320 h 2895400"/>
              <a:gd name="connsiteX35" fmla="*/ 1616181 w 2895400"/>
              <a:gd name="connsiteY35" fmla="*/ 301860 h 2895400"/>
              <a:gd name="connsiteX36" fmla="*/ 2055167 w 2895400"/>
              <a:gd name="connsiteY36" fmla="*/ 461638 h 28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95400" h="2895400">
                <a:moveTo>
                  <a:pt x="2055167" y="461638"/>
                </a:moveTo>
                <a:lnTo>
                  <a:pt x="2280383" y="272649"/>
                </a:lnTo>
                <a:lnTo>
                  <a:pt x="2460305" y="423621"/>
                </a:lnTo>
                <a:lnTo>
                  <a:pt x="2313296" y="678234"/>
                </a:lnTo>
                <a:cubicBezTo>
                  <a:pt x="2417828" y="795825"/>
                  <a:pt x="2497305" y="933482"/>
                  <a:pt x="2546876" y="1082806"/>
                </a:cubicBezTo>
                <a:lnTo>
                  <a:pt x="2840881" y="1082798"/>
                </a:lnTo>
                <a:lnTo>
                  <a:pt x="2881666" y="1314100"/>
                </a:lnTo>
                <a:lnTo>
                  <a:pt x="2605388" y="1414649"/>
                </a:lnTo>
                <a:cubicBezTo>
                  <a:pt x="2609878" y="1571921"/>
                  <a:pt x="2582276" y="1728459"/>
                  <a:pt x="2524267" y="1874711"/>
                </a:cubicBezTo>
                <a:lnTo>
                  <a:pt x="2749493" y="2063688"/>
                </a:lnTo>
                <a:lnTo>
                  <a:pt x="2632058" y="2267092"/>
                </a:lnTo>
                <a:lnTo>
                  <a:pt x="2355786" y="2166529"/>
                </a:lnTo>
                <a:cubicBezTo>
                  <a:pt x="2258133" y="2289893"/>
                  <a:pt x="2136368" y="2392065"/>
                  <a:pt x="1997921" y="2466813"/>
                </a:cubicBezTo>
                <a:lnTo>
                  <a:pt x="2048982" y="2756350"/>
                </a:lnTo>
                <a:lnTo>
                  <a:pt x="1828275" y="2836681"/>
                </a:lnTo>
                <a:lnTo>
                  <a:pt x="1681280" y="2582061"/>
                </a:lnTo>
                <a:cubicBezTo>
                  <a:pt x="1527177" y="2613793"/>
                  <a:pt x="1368224" y="2613793"/>
                  <a:pt x="1214121" y="2582061"/>
                </a:cubicBezTo>
                <a:lnTo>
                  <a:pt x="1067125" y="2836681"/>
                </a:lnTo>
                <a:lnTo>
                  <a:pt x="846418" y="2756350"/>
                </a:lnTo>
                <a:lnTo>
                  <a:pt x="897479" y="2466813"/>
                </a:lnTo>
                <a:cubicBezTo>
                  <a:pt x="759032" y="2392065"/>
                  <a:pt x="637267" y="2289893"/>
                  <a:pt x="539614" y="2166529"/>
                </a:cubicBezTo>
                <a:lnTo>
                  <a:pt x="263342" y="2267092"/>
                </a:lnTo>
                <a:lnTo>
                  <a:pt x="145907" y="2063688"/>
                </a:lnTo>
                <a:lnTo>
                  <a:pt x="371133" y="1874711"/>
                </a:lnTo>
                <a:cubicBezTo>
                  <a:pt x="313124" y="1728459"/>
                  <a:pt x="285522" y="1571921"/>
                  <a:pt x="290012" y="1414649"/>
                </a:cubicBezTo>
                <a:lnTo>
                  <a:pt x="13734" y="1314100"/>
                </a:lnTo>
                <a:lnTo>
                  <a:pt x="54519" y="1082798"/>
                </a:lnTo>
                <a:lnTo>
                  <a:pt x="348525" y="1082805"/>
                </a:lnTo>
                <a:cubicBezTo>
                  <a:pt x="398096" y="933482"/>
                  <a:pt x="477572" y="795825"/>
                  <a:pt x="582104" y="678233"/>
                </a:cubicBezTo>
                <a:lnTo>
                  <a:pt x="435095" y="423621"/>
                </a:lnTo>
                <a:lnTo>
                  <a:pt x="615017" y="272649"/>
                </a:lnTo>
                <a:lnTo>
                  <a:pt x="840233" y="461638"/>
                </a:lnTo>
                <a:cubicBezTo>
                  <a:pt x="974190" y="379113"/>
                  <a:pt x="1123556" y="324748"/>
                  <a:pt x="1279219" y="301860"/>
                </a:cubicBezTo>
                <a:lnTo>
                  <a:pt x="1330264" y="12320"/>
                </a:lnTo>
                <a:lnTo>
                  <a:pt x="1565136" y="12320"/>
                </a:lnTo>
                <a:lnTo>
                  <a:pt x="1616181" y="301860"/>
                </a:lnTo>
                <a:cubicBezTo>
                  <a:pt x="1771843" y="324748"/>
                  <a:pt x="1921210" y="379113"/>
                  <a:pt x="2055167" y="46163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7664" tIns="713794" rIns="617664" bIns="764431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300" dirty="0" smtClean="0">
                <a:solidFill>
                  <a:prstClr val="white"/>
                </a:solidFill>
              </a:rPr>
              <a:t>Egyedülálló költség-struktúra</a:t>
            </a:r>
          </a:p>
        </p:txBody>
      </p:sp>
      <p:sp>
        <p:nvSpPr>
          <p:cNvPr id="15" name="Szabadkézi sokszög 14"/>
          <p:cNvSpPr/>
          <p:nvPr/>
        </p:nvSpPr>
        <p:spPr>
          <a:xfrm>
            <a:off x="490025" y="3423293"/>
            <a:ext cx="3039831" cy="2895400"/>
          </a:xfrm>
          <a:custGeom>
            <a:avLst/>
            <a:gdLst>
              <a:gd name="connsiteX0" fmla="*/ 2055167 w 2895400"/>
              <a:gd name="connsiteY0" fmla="*/ 461638 h 2895400"/>
              <a:gd name="connsiteX1" fmla="*/ 2280383 w 2895400"/>
              <a:gd name="connsiteY1" fmla="*/ 272649 h 2895400"/>
              <a:gd name="connsiteX2" fmla="*/ 2460305 w 2895400"/>
              <a:gd name="connsiteY2" fmla="*/ 423621 h 2895400"/>
              <a:gd name="connsiteX3" fmla="*/ 2313296 w 2895400"/>
              <a:gd name="connsiteY3" fmla="*/ 678234 h 2895400"/>
              <a:gd name="connsiteX4" fmla="*/ 2546876 w 2895400"/>
              <a:gd name="connsiteY4" fmla="*/ 1082806 h 2895400"/>
              <a:gd name="connsiteX5" fmla="*/ 2840881 w 2895400"/>
              <a:gd name="connsiteY5" fmla="*/ 1082798 h 2895400"/>
              <a:gd name="connsiteX6" fmla="*/ 2881666 w 2895400"/>
              <a:gd name="connsiteY6" fmla="*/ 1314100 h 2895400"/>
              <a:gd name="connsiteX7" fmla="*/ 2605388 w 2895400"/>
              <a:gd name="connsiteY7" fmla="*/ 1414649 h 2895400"/>
              <a:gd name="connsiteX8" fmla="*/ 2524267 w 2895400"/>
              <a:gd name="connsiteY8" fmla="*/ 1874711 h 2895400"/>
              <a:gd name="connsiteX9" fmla="*/ 2749493 w 2895400"/>
              <a:gd name="connsiteY9" fmla="*/ 2063688 h 2895400"/>
              <a:gd name="connsiteX10" fmla="*/ 2632058 w 2895400"/>
              <a:gd name="connsiteY10" fmla="*/ 2267092 h 2895400"/>
              <a:gd name="connsiteX11" fmla="*/ 2355786 w 2895400"/>
              <a:gd name="connsiteY11" fmla="*/ 2166529 h 2895400"/>
              <a:gd name="connsiteX12" fmla="*/ 1997921 w 2895400"/>
              <a:gd name="connsiteY12" fmla="*/ 2466813 h 2895400"/>
              <a:gd name="connsiteX13" fmla="*/ 2048982 w 2895400"/>
              <a:gd name="connsiteY13" fmla="*/ 2756350 h 2895400"/>
              <a:gd name="connsiteX14" fmla="*/ 1828275 w 2895400"/>
              <a:gd name="connsiteY14" fmla="*/ 2836681 h 2895400"/>
              <a:gd name="connsiteX15" fmla="*/ 1681280 w 2895400"/>
              <a:gd name="connsiteY15" fmla="*/ 2582061 h 2895400"/>
              <a:gd name="connsiteX16" fmla="*/ 1214121 w 2895400"/>
              <a:gd name="connsiteY16" fmla="*/ 2582061 h 2895400"/>
              <a:gd name="connsiteX17" fmla="*/ 1067125 w 2895400"/>
              <a:gd name="connsiteY17" fmla="*/ 2836681 h 2895400"/>
              <a:gd name="connsiteX18" fmla="*/ 846418 w 2895400"/>
              <a:gd name="connsiteY18" fmla="*/ 2756350 h 2895400"/>
              <a:gd name="connsiteX19" fmla="*/ 897479 w 2895400"/>
              <a:gd name="connsiteY19" fmla="*/ 2466813 h 2895400"/>
              <a:gd name="connsiteX20" fmla="*/ 539614 w 2895400"/>
              <a:gd name="connsiteY20" fmla="*/ 2166529 h 2895400"/>
              <a:gd name="connsiteX21" fmla="*/ 263342 w 2895400"/>
              <a:gd name="connsiteY21" fmla="*/ 2267092 h 2895400"/>
              <a:gd name="connsiteX22" fmla="*/ 145907 w 2895400"/>
              <a:gd name="connsiteY22" fmla="*/ 2063688 h 2895400"/>
              <a:gd name="connsiteX23" fmla="*/ 371133 w 2895400"/>
              <a:gd name="connsiteY23" fmla="*/ 1874711 h 2895400"/>
              <a:gd name="connsiteX24" fmla="*/ 290012 w 2895400"/>
              <a:gd name="connsiteY24" fmla="*/ 1414649 h 2895400"/>
              <a:gd name="connsiteX25" fmla="*/ 13734 w 2895400"/>
              <a:gd name="connsiteY25" fmla="*/ 1314100 h 2895400"/>
              <a:gd name="connsiteX26" fmla="*/ 54519 w 2895400"/>
              <a:gd name="connsiteY26" fmla="*/ 1082798 h 2895400"/>
              <a:gd name="connsiteX27" fmla="*/ 348525 w 2895400"/>
              <a:gd name="connsiteY27" fmla="*/ 1082805 h 2895400"/>
              <a:gd name="connsiteX28" fmla="*/ 582104 w 2895400"/>
              <a:gd name="connsiteY28" fmla="*/ 678233 h 2895400"/>
              <a:gd name="connsiteX29" fmla="*/ 435095 w 2895400"/>
              <a:gd name="connsiteY29" fmla="*/ 423621 h 2895400"/>
              <a:gd name="connsiteX30" fmla="*/ 615017 w 2895400"/>
              <a:gd name="connsiteY30" fmla="*/ 272649 h 2895400"/>
              <a:gd name="connsiteX31" fmla="*/ 840233 w 2895400"/>
              <a:gd name="connsiteY31" fmla="*/ 461638 h 2895400"/>
              <a:gd name="connsiteX32" fmla="*/ 1279219 w 2895400"/>
              <a:gd name="connsiteY32" fmla="*/ 301860 h 2895400"/>
              <a:gd name="connsiteX33" fmla="*/ 1330264 w 2895400"/>
              <a:gd name="connsiteY33" fmla="*/ 12320 h 2895400"/>
              <a:gd name="connsiteX34" fmla="*/ 1565136 w 2895400"/>
              <a:gd name="connsiteY34" fmla="*/ 12320 h 2895400"/>
              <a:gd name="connsiteX35" fmla="*/ 1616181 w 2895400"/>
              <a:gd name="connsiteY35" fmla="*/ 301860 h 2895400"/>
              <a:gd name="connsiteX36" fmla="*/ 2055167 w 2895400"/>
              <a:gd name="connsiteY36" fmla="*/ 461638 h 28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95400" h="2895400">
                <a:moveTo>
                  <a:pt x="2055167" y="461638"/>
                </a:moveTo>
                <a:lnTo>
                  <a:pt x="2280383" y="272649"/>
                </a:lnTo>
                <a:lnTo>
                  <a:pt x="2460305" y="423621"/>
                </a:lnTo>
                <a:lnTo>
                  <a:pt x="2313296" y="678234"/>
                </a:lnTo>
                <a:cubicBezTo>
                  <a:pt x="2417828" y="795825"/>
                  <a:pt x="2497305" y="933482"/>
                  <a:pt x="2546876" y="1082806"/>
                </a:cubicBezTo>
                <a:lnTo>
                  <a:pt x="2840881" y="1082798"/>
                </a:lnTo>
                <a:lnTo>
                  <a:pt x="2881666" y="1314100"/>
                </a:lnTo>
                <a:lnTo>
                  <a:pt x="2605388" y="1414649"/>
                </a:lnTo>
                <a:cubicBezTo>
                  <a:pt x="2609878" y="1571921"/>
                  <a:pt x="2582276" y="1728459"/>
                  <a:pt x="2524267" y="1874711"/>
                </a:cubicBezTo>
                <a:lnTo>
                  <a:pt x="2749493" y="2063688"/>
                </a:lnTo>
                <a:lnTo>
                  <a:pt x="2632058" y="2267092"/>
                </a:lnTo>
                <a:lnTo>
                  <a:pt x="2355786" y="2166529"/>
                </a:lnTo>
                <a:cubicBezTo>
                  <a:pt x="2258133" y="2289893"/>
                  <a:pt x="2136368" y="2392065"/>
                  <a:pt x="1997921" y="2466813"/>
                </a:cubicBezTo>
                <a:lnTo>
                  <a:pt x="2048982" y="2756350"/>
                </a:lnTo>
                <a:lnTo>
                  <a:pt x="1828275" y="2836681"/>
                </a:lnTo>
                <a:lnTo>
                  <a:pt x="1681280" y="2582061"/>
                </a:lnTo>
                <a:cubicBezTo>
                  <a:pt x="1527177" y="2613793"/>
                  <a:pt x="1368224" y="2613793"/>
                  <a:pt x="1214121" y="2582061"/>
                </a:cubicBezTo>
                <a:lnTo>
                  <a:pt x="1067125" y="2836681"/>
                </a:lnTo>
                <a:lnTo>
                  <a:pt x="846418" y="2756350"/>
                </a:lnTo>
                <a:lnTo>
                  <a:pt x="897479" y="2466813"/>
                </a:lnTo>
                <a:cubicBezTo>
                  <a:pt x="759032" y="2392065"/>
                  <a:pt x="637267" y="2289893"/>
                  <a:pt x="539614" y="2166529"/>
                </a:cubicBezTo>
                <a:lnTo>
                  <a:pt x="263342" y="2267092"/>
                </a:lnTo>
                <a:lnTo>
                  <a:pt x="145907" y="2063688"/>
                </a:lnTo>
                <a:lnTo>
                  <a:pt x="371133" y="1874711"/>
                </a:lnTo>
                <a:cubicBezTo>
                  <a:pt x="313124" y="1728459"/>
                  <a:pt x="285522" y="1571921"/>
                  <a:pt x="290012" y="1414649"/>
                </a:cubicBezTo>
                <a:lnTo>
                  <a:pt x="13734" y="1314100"/>
                </a:lnTo>
                <a:lnTo>
                  <a:pt x="54519" y="1082798"/>
                </a:lnTo>
                <a:lnTo>
                  <a:pt x="348525" y="1082805"/>
                </a:lnTo>
                <a:cubicBezTo>
                  <a:pt x="398096" y="933482"/>
                  <a:pt x="477572" y="795825"/>
                  <a:pt x="582104" y="678233"/>
                </a:cubicBezTo>
                <a:lnTo>
                  <a:pt x="435095" y="423621"/>
                </a:lnTo>
                <a:lnTo>
                  <a:pt x="615017" y="272649"/>
                </a:lnTo>
                <a:lnTo>
                  <a:pt x="840233" y="461638"/>
                </a:lnTo>
                <a:cubicBezTo>
                  <a:pt x="974190" y="379113"/>
                  <a:pt x="1123556" y="324748"/>
                  <a:pt x="1279219" y="301860"/>
                </a:cubicBezTo>
                <a:lnTo>
                  <a:pt x="1330264" y="12320"/>
                </a:lnTo>
                <a:lnTo>
                  <a:pt x="1565136" y="12320"/>
                </a:lnTo>
                <a:lnTo>
                  <a:pt x="1616181" y="301860"/>
                </a:lnTo>
                <a:cubicBezTo>
                  <a:pt x="1771843" y="324748"/>
                  <a:pt x="1921210" y="379113"/>
                  <a:pt x="2055167" y="46163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7664" tIns="713794" rIns="617664" bIns="764431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800" dirty="0" smtClean="0">
                <a:solidFill>
                  <a:prstClr val="white"/>
                </a:solidFill>
              </a:rPr>
              <a:t>Nyugdíj-biztosítás adó-jóváírással</a:t>
            </a:r>
          </a:p>
        </p:txBody>
      </p:sp>
      <p:sp>
        <p:nvSpPr>
          <p:cNvPr id="16" name="Körbe nyíl 15"/>
          <p:cNvSpPr/>
          <p:nvPr/>
        </p:nvSpPr>
        <p:spPr>
          <a:xfrm>
            <a:off x="56272" y="620430"/>
            <a:ext cx="2903296" cy="2903296"/>
          </a:xfrm>
          <a:prstGeom prst="circularArrow">
            <a:avLst>
              <a:gd name="adj1" fmla="val 5984"/>
              <a:gd name="adj2" fmla="val 128604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0" name="Kép 19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052618" y="0"/>
            <a:ext cx="1091380" cy="1514901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Szövegdoboz 18"/>
          <p:cNvSpPr txBox="1"/>
          <p:nvPr/>
        </p:nvSpPr>
        <p:spPr>
          <a:xfrm>
            <a:off x="560338" y="6445188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⃰ 96.000 Ft éves díjjal minimum 15 é</a:t>
            </a:r>
            <a:r>
              <a:rPr lang="hu-HU" dirty="0" smtClean="0">
                <a:solidFill>
                  <a:prstClr val="white"/>
                </a:solidFill>
              </a:rPr>
              <a:t>vre</a:t>
            </a:r>
            <a:r>
              <a:rPr lang="hu-HU" dirty="0" smtClean="0">
                <a:solidFill>
                  <a:prstClr val="black"/>
                </a:solidFill>
              </a:rPr>
              <a:t> köthető</a:t>
            </a: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57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955" y="5681830"/>
            <a:ext cx="307952" cy="307952"/>
          </a:xfrm>
          <a:prstGeom prst="rect">
            <a:avLst/>
          </a:prstGeom>
        </p:spPr>
      </p:pic>
      <p:pic>
        <p:nvPicPr>
          <p:cNvPr id="9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932" y="5681830"/>
            <a:ext cx="307952" cy="307952"/>
          </a:xfrm>
          <a:prstGeom prst="rect">
            <a:avLst/>
          </a:prstGeom>
        </p:spPr>
      </p:pic>
      <p:pic>
        <p:nvPicPr>
          <p:cNvPr id="10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557" y="5681830"/>
            <a:ext cx="307952" cy="307952"/>
          </a:xfrm>
          <a:prstGeom prst="rect">
            <a:avLst/>
          </a:prstGeom>
        </p:spPr>
      </p:pic>
      <p:pic>
        <p:nvPicPr>
          <p:cNvPr id="11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906" y="5681830"/>
            <a:ext cx="307952" cy="307952"/>
          </a:xfrm>
          <a:prstGeom prst="rect">
            <a:avLst/>
          </a:prstGeom>
        </p:spPr>
      </p:pic>
      <p:pic>
        <p:nvPicPr>
          <p:cNvPr id="12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255" y="5681830"/>
            <a:ext cx="307952" cy="307952"/>
          </a:xfrm>
          <a:prstGeom prst="rect">
            <a:avLst/>
          </a:prstGeom>
        </p:spPr>
      </p:pic>
      <p:pic>
        <p:nvPicPr>
          <p:cNvPr id="13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307" y="5681830"/>
            <a:ext cx="307952" cy="307952"/>
          </a:xfrm>
          <a:prstGeom prst="rect">
            <a:avLst/>
          </a:prstGeom>
        </p:spPr>
      </p:pic>
      <p:sp>
        <p:nvSpPr>
          <p:cNvPr id="16" name="Segnaposto data 3"/>
          <p:cNvSpPr txBox="1">
            <a:spLocks/>
          </p:cNvSpPr>
          <p:nvPr/>
        </p:nvSpPr>
        <p:spPr>
          <a:xfrm>
            <a:off x="349628" y="6455372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5825"/>
              </a:lnSpc>
              <a:spcBef>
                <a:spcPts val="10"/>
              </a:spcBef>
              <a:defRPr/>
            </a:pPr>
            <a:r>
              <a:rPr lang="hu-HU" dirty="0" smtClean="0">
                <a:latin typeface="Arial"/>
                <a:cs typeface="Arial"/>
              </a:rPr>
              <a:t>© Jogi személyiség</a:t>
            </a:r>
            <a:endParaRPr lang="hu-HU" dirty="0">
              <a:latin typeface="Arial"/>
              <a:cs typeface="Arial"/>
            </a:endParaRPr>
          </a:p>
        </p:txBody>
      </p:sp>
      <p:sp>
        <p:nvSpPr>
          <p:cNvPr id="17" name="Segnaposto data 3"/>
          <p:cNvSpPr txBox="1">
            <a:spLocks/>
          </p:cNvSpPr>
          <p:nvPr/>
        </p:nvSpPr>
        <p:spPr>
          <a:xfrm>
            <a:off x="2480988" y="6457644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5825"/>
              </a:lnSpc>
              <a:spcBef>
                <a:spcPts val="10"/>
              </a:spcBef>
              <a:defRPr/>
            </a:pPr>
            <a:r>
              <a:rPr lang="hu-HU" dirty="0" smtClean="0">
                <a:latin typeface="Arial"/>
                <a:cs typeface="Arial"/>
              </a:rPr>
              <a:t>Keltezés</a:t>
            </a:r>
            <a:endParaRPr lang="hu-HU" dirty="0">
              <a:latin typeface="Arial"/>
              <a:cs typeface="Arial"/>
            </a:endParaRPr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571644" y="2616031"/>
            <a:ext cx="7900546" cy="829192"/>
            <a:chOff x="1323124" y="4898005"/>
            <a:chExt cx="6776703" cy="1186091"/>
          </a:xfrm>
        </p:grpSpPr>
        <p:pic>
          <p:nvPicPr>
            <p:cNvPr id="19" name="Picture 13" descr="text_inverzbg_transparen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124" y="4898005"/>
              <a:ext cx="6776703" cy="118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1323124" y="4934139"/>
              <a:ext cx="6690805" cy="79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379413">
                <a:tabLst>
                  <a:tab pos="379413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79413">
                <a:tabLst>
                  <a:tab pos="379413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79413">
                <a:tabLst>
                  <a:tab pos="379413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79413">
                <a:tabLst>
                  <a:tab pos="379413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79413">
                <a:tabLst>
                  <a:tab pos="379413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379413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379413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379413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379413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379413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379413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379413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379413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hu-HU" sz="3200" dirty="0" smtClean="0">
                  <a:solidFill>
                    <a:schemeClr val="bg1"/>
                  </a:solidFill>
                </a:rPr>
                <a:t>SIKERES KAMPÁNYT!</a:t>
              </a:r>
              <a:endParaRPr lang="hu-HU" altLang="hu-HU" sz="3200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22" name="Kép 21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8" t="34788" r="28965" b="40552"/>
          <a:stretch/>
        </p:blipFill>
        <p:spPr>
          <a:xfrm>
            <a:off x="4612575" y="0"/>
            <a:ext cx="4531426" cy="1435884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474434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Biztosítási szolgáltatások 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042" y="1148311"/>
            <a:ext cx="8642350" cy="4681537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hu-HU" altLang="hu-HU" sz="2400" dirty="0">
                <a:solidFill>
                  <a:srgbClr val="DF4133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Szolgáltatás egészségkárosodás esetén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dirty="0">
              <a:solidFill>
                <a:srgbClr val="000000"/>
              </a:solidFill>
              <a:latin typeface="Arial" pitchFamily="34" charset="0"/>
              <a:ea typeface="Arial Regular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69%-ot meghaladó egészségkárosodás esetén </a:t>
            </a:r>
            <a:r>
              <a:rPr lang="hu-HU" sz="2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a befektetési egységek </a:t>
            </a:r>
            <a:r>
              <a:rPr lang="hu-HU" sz="2200" u="sng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aktuális érték</a:t>
            </a:r>
            <a:r>
              <a:rPr lang="hu-HU" sz="2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e a </a:t>
            </a:r>
            <a:r>
              <a:rPr lang="hu-HU" sz="2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biztosított részére</a:t>
            </a:r>
            <a:r>
              <a:rPr lang="hu-HU" sz="2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.</a:t>
            </a:r>
            <a:endParaRPr lang="hu-HU" sz="2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39</a:t>
            </a:r>
            <a:r>
              <a:rPr lang="hu-HU" sz="2200" dirty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%-ot meghaladó, de 69%-nál nem nagyobb egészségkárosodás esetén </a:t>
            </a:r>
            <a:r>
              <a:rPr lang="hu-HU" sz="2200" u="sng" dirty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visszavásárlási </a:t>
            </a:r>
            <a:r>
              <a:rPr lang="hu-HU" sz="2200" u="sng" dirty="0" smtClean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érték </a:t>
            </a:r>
            <a:r>
              <a:rPr lang="hu-HU" sz="2200" dirty="0" smtClean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a biztosított részére. </a:t>
            </a:r>
            <a:endParaRPr lang="hu-HU" sz="2200" dirty="0">
              <a:solidFill>
                <a:srgbClr val="000000"/>
              </a:solidFill>
              <a:latin typeface="Arial" pitchFamily="34" charset="0"/>
              <a:ea typeface="Arial Regular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sz="1800" dirty="0" smtClean="0">
              <a:solidFill>
                <a:srgbClr val="000000"/>
              </a:solidFill>
              <a:latin typeface="Arial" pitchFamily="34" charset="0"/>
              <a:ea typeface="Arial Regular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sz="1800" b="1" dirty="0" smtClean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Kiegészítő </a:t>
            </a:r>
            <a:r>
              <a:rPr lang="hu-HU" sz="1800" b="1" dirty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biztosításként </a:t>
            </a:r>
            <a:r>
              <a:rPr lang="hu-HU" sz="1800" b="1" dirty="0" smtClean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39</a:t>
            </a:r>
            <a:r>
              <a:rPr lang="hu-HU" sz="1800" b="1" dirty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%-</a:t>
            </a:r>
            <a:r>
              <a:rPr lang="hu-HU" sz="1800" b="1" dirty="0" smtClean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ot meghaladó </a:t>
            </a:r>
            <a:r>
              <a:rPr lang="hu-HU" sz="1800" b="1" dirty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egészségkárosodás esetére biztosítási összeg is </a:t>
            </a:r>
            <a:r>
              <a:rPr lang="hu-HU" sz="1800" b="1" dirty="0" smtClean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választható. Javasoljuk legalább a kötéskori éves díj háromszorosát!!!</a:t>
            </a:r>
            <a:endParaRPr lang="hu-HU" sz="1800" b="1" dirty="0">
              <a:solidFill>
                <a:srgbClr val="000000"/>
              </a:solidFill>
              <a:latin typeface="Arial" pitchFamily="34" charset="0"/>
              <a:ea typeface="Arial Regular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endParaRPr lang="hu-HU" altLang="hu-H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NGM állásfoglalás alapján: a szerződést nem kell megszüntetni 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egészségkárosodási biztosítási esemény esetén.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u-HU" altLang="hu-H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hu-HU" altLang="hu-H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hu-HU" altLang="hu-HU" sz="2400" dirty="0">
                <a:solidFill>
                  <a:srgbClr val="DF4133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Haláleseti </a:t>
            </a:r>
            <a:r>
              <a:rPr lang="hu-HU" altLang="hu-HU" sz="2400" dirty="0" smtClean="0">
                <a:solidFill>
                  <a:srgbClr val="DF4133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szolgáltatás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2200" dirty="0" smtClean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Befektetési egységek aktuális értéke </a:t>
            </a:r>
            <a:r>
              <a:rPr lang="hu-HU" altLang="hu-HU" sz="2200" dirty="0">
                <a:solidFill>
                  <a:srgbClr val="000000"/>
                </a:solidFill>
                <a:latin typeface="Arial" pitchFamily="34" charset="0"/>
                <a:ea typeface="Arial Regular"/>
                <a:cs typeface="Arial" panose="020B0604020202020204" pitchFamily="34" charset="0"/>
              </a:rPr>
              <a:t>és életbiztosítási összeg a haláleseti kedvezményezett részére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70" y="893763"/>
            <a:ext cx="1640227" cy="843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45" y="5096423"/>
            <a:ext cx="12858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112125" y="0"/>
            <a:ext cx="1031873" cy="1432303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268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314780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MNB: szolgáltatás elsősorban járadékban</a:t>
            </a: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042" y="734109"/>
            <a:ext cx="8642350" cy="1022120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hu-HU" altLang="hu-H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MNB 2/2014. (V.26.) ajánlása szerinti elvárás, hogy egy nyugdíjbiztosítás szolgáltatása (haláleseti kivételével) járadékban történjen</a:t>
            </a:r>
          </a:p>
          <a:p>
            <a:pPr marL="0" indent="0">
              <a:spcBef>
                <a:spcPct val="0"/>
              </a:spcBef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177800" y="1700882"/>
            <a:ext cx="876141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1200"/>
              </a:lnSpc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 eaLnBrk="0" hangingPunct="0">
              <a:lnSpc>
                <a:spcPts val="1200"/>
              </a:lnSpc>
              <a:buClr>
                <a:schemeClr val="tx2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 eaLnBrk="0" hangingPunct="0">
              <a:lnSpc>
                <a:spcPts val="1200"/>
              </a:lnSpc>
              <a:buFont typeface="Lucida Grande"/>
              <a:buChar char="-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 eaLnBrk="0" hangingPunct="0">
              <a:lnSpc>
                <a:spcPts val="1200"/>
              </a:lnSpc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 eaLnBrk="0" hangingPunct="0">
              <a:lnSpc>
                <a:spcPts val="1200"/>
              </a:lnSpc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buFontTx/>
              <a:buChar char="•"/>
            </a:pPr>
            <a:r>
              <a:rPr lang="hu-HU" altLang="hu-HU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hu-HU" altLang="hu-HU" sz="2000" dirty="0">
                <a:solidFill>
                  <a:srgbClr val="FF0000"/>
                </a:solidFill>
                <a:latin typeface="Arial" pitchFamily="34" charset="0"/>
              </a:rPr>
              <a:t>Életjáradék</a:t>
            </a: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, vagy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 80-85 éves korig </a:t>
            </a:r>
            <a:r>
              <a:rPr lang="hu-HU" altLang="hu-HU" sz="2000" dirty="0">
                <a:solidFill>
                  <a:srgbClr val="FF0000"/>
                </a:solidFill>
                <a:latin typeface="Arial" pitchFamily="34" charset="0"/>
              </a:rPr>
              <a:t>határozott idejű járadék </a:t>
            </a: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(akár </a:t>
            </a: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rendszeres pénzkivonás),</a:t>
            </a:r>
          </a:p>
          <a:p>
            <a:pPr eaLnBrk="1" hangingPunct="1">
              <a:lnSpc>
                <a:spcPct val="100000"/>
              </a:lnSpc>
            </a:pP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  </a:t>
            </a:r>
            <a:r>
              <a:rPr lang="hu-HU" altLang="hu-HU" sz="2000" dirty="0">
                <a:solidFill>
                  <a:srgbClr val="FF0000"/>
                </a:solidFill>
                <a:latin typeface="Arial" pitchFamily="34" charset="0"/>
              </a:rPr>
              <a:t>ezután életjáradék </a:t>
            </a: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a megtakarítás 20-25%-ából</a:t>
            </a:r>
          </a:p>
          <a:p>
            <a:pPr eaLnBrk="1" hangingPunct="1">
              <a:lnSpc>
                <a:spcPct val="100000"/>
              </a:lnSpc>
            </a:pPr>
            <a:endParaRPr lang="hu-HU" altLang="hu-HU" dirty="0">
              <a:solidFill>
                <a:prstClr val="black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 Amennyiben az alacsony összeg miatt nem lehetséges életjáradék</a:t>
            </a:r>
          </a:p>
          <a:p>
            <a:pPr eaLnBrk="1" hangingPunct="1">
              <a:lnSpc>
                <a:spcPct val="100000"/>
              </a:lnSpc>
            </a:pP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  nyújtása, vagy az ügyfél igénye ettől indokolható módon eltér, akkor</a:t>
            </a:r>
          </a:p>
          <a:p>
            <a:pPr eaLnBrk="1" hangingPunct="1">
              <a:lnSpc>
                <a:spcPct val="100000"/>
              </a:lnSpc>
            </a:pP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  legalább 10 éves nem csökkenő összegű határozott idejű járadék.</a:t>
            </a:r>
          </a:p>
          <a:p>
            <a:pPr eaLnBrk="1" hangingPunct="1">
              <a:lnSpc>
                <a:spcPct val="100000"/>
              </a:lnSpc>
            </a:pPr>
            <a:endParaRPr lang="hu-HU" altLang="hu-HU" dirty="0">
              <a:solidFill>
                <a:prstClr val="black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hu-HU" altLang="hu-HU" sz="2000" dirty="0">
                <a:solidFill>
                  <a:srgbClr val="FF0000"/>
                </a:solidFill>
                <a:latin typeface="Arial" pitchFamily="34" charset="0"/>
              </a:rPr>
              <a:t> Nagy összegű megtakarítás esetén 30-35% egy összegben </a:t>
            </a: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nyugdíjba</a:t>
            </a:r>
          </a:p>
          <a:p>
            <a:pPr eaLnBrk="1" hangingPunct="1">
              <a:lnSpc>
                <a:spcPct val="100000"/>
              </a:lnSpc>
            </a:pP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  vonuláskor, </a:t>
            </a:r>
            <a:r>
              <a:rPr lang="hu-HU" altLang="hu-HU" sz="2000" dirty="0">
                <a:solidFill>
                  <a:srgbClr val="FF0000"/>
                </a:solidFill>
                <a:latin typeface="Arial" pitchFamily="34" charset="0"/>
              </a:rPr>
              <a:t>a többi életjáradék </a:t>
            </a: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formájában.</a:t>
            </a:r>
          </a:p>
          <a:p>
            <a:pPr eaLnBrk="1" hangingPunct="1">
              <a:lnSpc>
                <a:spcPct val="100000"/>
              </a:lnSpc>
            </a:pPr>
            <a:endParaRPr lang="hu-HU" altLang="hu-HU" dirty="0">
              <a:solidFill>
                <a:prstClr val="black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hu-HU" altLang="hu-HU" sz="2000" dirty="0">
                <a:solidFill>
                  <a:srgbClr val="FF0000"/>
                </a:solidFill>
                <a:latin typeface="Arial" pitchFamily="34" charset="0"/>
              </a:rPr>
              <a:t> Kifejezett ügyfél igény </a:t>
            </a: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esetén vagy </a:t>
            </a:r>
            <a:r>
              <a:rPr lang="hu-HU" altLang="hu-HU" sz="2000" dirty="0">
                <a:solidFill>
                  <a:srgbClr val="FF0000"/>
                </a:solidFill>
                <a:latin typeface="Arial" pitchFamily="34" charset="0"/>
              </a:rPr>
              <a:t>nagyon alacsony összegű </a:t>
            </a:r>
          </a:p>
          <a:p>
            <a:pPr eaLnBrk="1" hangingPunct="1">
              <a:lnSpc>
                <a:spcPct val="100000"/>
              </a:lnSpc>
            </a:pPr>
            <a:r>
              <a:rPr lang="hu-HU" altLang="hu-HU" sz="2000" dirty="0">
                <a:solidFill>
                  <a:srgbClr val="FF0000"/>
                </a:solidFill>
                <a:latin typeface="Arial" pitchFamily="34" charset="0"/>
              </a:rPr>
              <a:t>  megtakarítás </a:t>
            </a: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esetén lehetséges </a:t>
            </a:r>
            <a:r>
              <a:rPr lang="hu-HU" altLang="hu-HU" sz="2000" dirty="0">
                <a:solidFill>
                  <a:srgbClr val="FF0000"/>
                </a:solidFill>
                <a:latin typeface="Arial" pitchFamily="34" charset="0"/>
              </a:rPr>
              <a:t>egyösszegű kifizetés</a:t>
            </a: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hu-HU" altLang="hu-HU" dirty="0">
              <a:solidFill>
                <a:prstClr val="black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 A szolgáltatás igénybevételekor </a:t>
            </a:r>
            <a:r>
              <a:rPr lang="hu-HU" altLang="hu-HU" sz="2000" dirty="0" smtClean="0">
                <a:solidFill>
                  <a:prstClr val="black"/>
                </a:solidFill>
                <a:latin typeface="Arial" pitchFamily="34" charset="0"/>
              </a:rPr>
              <a:t>kell </a:t>
            </a:r>
            <a:r>
              <a:rPr lang="hu-HU" altLang="hu-HU" sz="2000" dirty="0">
                <a:solidFill>
                  <a:prstClr val="black"/>
                </a:solidFill>
                <a:latin typeface="Arial" pitchFamily="34" charset="0"/>
              </a:rPr>
              <a:t>bemutatni az összes igénybe vehető járadéktípust!</a:t>
            </a:r>
          </a:p>
        </p:txBody>
      </p:sp>
      <p:pic>
        <p:nvPicPr>
          <p:cNvPr id="7" name="Kép 6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8473800" y="0"/>
            <a:ext cx="670198" cy="930275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586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0" tIns="37869" rIns="75740" bIns="37869" anchor="ctr"/>
          <a:lstStyle/>
          <a:p>
            <a:pPr defTabSz="913984" eaLnBrk="0" hangingPunct="0">
              <a:defRPr/>
            </a:pPr>
            <a:endParaRPr lang="hu-HU" sz="2300" kern="0" dirty="0">
              <a:solidFill>
                <a:srgbClr val="9B0012"/>
              </a:solidFill>
              <a:latin typeface="Arial"/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6723" y="474434"/>
            <a:ext cx="76771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 anchor="ctr"/>
          <a:lstStyle/>
          <a:p>
            <a:pPr defTabSz="913984" eaLnBrk="0" hangingPunct="0">
              <a:defRPr/>
            </a:pPr>
            <a:r>
              <a:rPr lang="hu-HU" sz="2800" kern="0" dirty="0" smtClean="0">
                <a:solidFill>
                  <a:srgbClr val="9B0012"/>
                </a:solidFill>
                <a:latin typeface="Arial"/>
                <a:ea typeface="+mj-ea"/>
              </a:rPr>
              <a:t>A Generali járadékszolgáltatásairól</a:t>
            </a:r>
          </a:p>
          <a:p>
            <a:pPr defTabSz="913984" eaLnBrk="0" hangingPunct="0">
              <a:defRPr/>
            </a:pPr>
            <a:endParaRPr lang="hu-HU" sz="2400" kern="0" dirty="0">
              <a:solidFill>
                <a:srgbClr val="006600"/>
              </a:solidFill>
              <a:latin typeface="Arial"/>
              <a:ea typeface="+mj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9042" y="1148311"/>
            <a:ext cx="8642350" cy="509283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Klasszikus és unit linked járadékot egyaránt fogunk kínálni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Választani a nyugdíjbiztosítás szolgáltatásakor, az akkori kínálatból lehet</a:t>
            </a:r>
          </a:p>
          <a:p>
            <a:pPr>
              <a:spcBef>
                <a:spcPct val="0"/>
              </a:spcBef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Jelenlegi klasszikus járadékbiztosításunk az </a:t>
            </a:r>
            <a:r>
              <a:rPr lang="hu-HU" altLang="hu-HU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egyszeri díjas Borostyánkő 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(GGO55). </a:t>
            </a:r>
            <a:b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nyújthat </a:t>
            </a:r>
            <a:r>
              <a:rPr lang="hu-HU" altLang="hu-HU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határozott idejű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vagy </a:t>
            </a:r>
            <a:r>
              <a:rPr lang="hu-HU" altLang="hu-HU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élethosszig tartó 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járadékfizetést.</a:t>
            </a:r>
            <a:b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tartalmaz beépített garanciaidőt: 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garanciaidő egyszeri díjas, legfeljebb</a:t>
            </a:r>
            <a:r>
              <a:rPr lang="hu-HU" altLang="hu-H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éves, a választott biztosítási összeget kifizető kockázati életbiztosítással váltható ki.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linked 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járadékhoz </a:t>
            </a:r>
            <a:r>
              <a:rPr lang="hu-HU" altLang="hu-HU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egyszeri díjas 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terméket alakítunk ki, melyből az előre meghatározott tartamú járadékszolgáltatás </a:t>
            </a:r>
            <a:r>
              <a:rPr lang="hu-HU" altLang="hu-HU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rendszeres pénzkivonás 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formájában valósul meg.</a:t>
            </a:r>
            <a:b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biztosított járadékszolgáltatás alatti </a:t>
            </a:r>
            <a:r>
              <a:rPr lang="hu-HU" altLang="hu-HU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halála</a:t>
            </a:r>
            <a:r>
              <a:rPr lang="hu-HU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esetén az aktuális érték a biztosított örököseit illeti.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alt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altLang="hu-HU" sz="2200" dirty="0" smtClean="0">
              <a:latin typeface="HelveticaNeueLT Pro 55 Roman" pitchFamily="34" charset="-18"/>
            </a:endParaRPr>
          </a:p>
        </p:txBody>
      </p:sp>
      <p:pic>
        <p:nvPicPr>
          <p:cNvPr id="6" name="Kép 5" descr="FW: Meghívó: Kampányindító rendezvény - 2014 november 5. - Üzenet (HTML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34788" r="42858" b="29390"/>
          <a:stretch/>
        </p:blipFill>
        <p:spPr>
          <a:xfrm>
            <a:off x="7996845" y="0"/>
            <a:ext cx="1147153" cy="1592317"/>
          </a:xfrm>
          <a:prstGeom prst="rect">
            <a:avLst/>
          </a:prstGeom>
          <a:effectLst>
            <a:outerShdw blurRad="368300" dist="127000" dir="786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1767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áció sablon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rezentáció sablon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3CD1BA-8A3D-47AB-9468-1881378C5F76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DBA4FA7-BCEB-4057-9813-5E24AC08F7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ECC774-76DD-4632-9640-C36DCB65A6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Prezentáció sablon</Template>
  <TotalTime>3687</TotalTime>
  <Words>3348</Words>
  <Application>Microsoft Office PowerPoint</Application>
  <PresentationFormat>Diavetítés a képernyőre (4:3 oldalarány)</PresentationFormat>
  <Paragraphs>707</Paragraphs>
  <Slides>63</Slides>
  <Notes>30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63</vt:i4>
      </vt:variant>
    </vt:vector>
  </HeadingPairs>
  <TitlesOfParts>
    <vt:vector size="66" baseType="lpstr">
      <vt:lpstr>Prezentáció sablon</vt:lpstr>
      <vt:lpstr>2_Prezentáció sablon</vt:lpstr>
      <vt:lpstr>Munkalap</vt:lpstr>
      <vt:lpstr>Aranyszárny Perspektíva nyugdíjbiztosítás </vt:lpstr>
      <vt:lpstr>A jelenlegi nyugdíjbiztosításaink</vt:lpstr>
      <vt:lpstr>PowerPoint bemutató</vt:lpstr>
      <vt:lpstr>Aranyszárny Perspektíva nyugdíjbiztosítás (G100)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Aranyszárny Perspektíva </vt:lpstr>
      <vt:lpstr>PowerPoint bemutató</vt:lpstr>
      <vt:lpstr>PowerPoint bemutató</vt:lpstr>
      <vt:lpstr>PowerPoint bemutató</vt:lpstr>
      <vt:lpstr>PowerPoint bemutató</vt:lpstr>
      <vt:lpstr>Aranyszárny Perspektíva </vt:lpstr>
      <vt:lpstr>PowerPoint bemutató</vt:lpstr>
      <vt:lpstr>PowerPoint bemutató</vt:lpstr>
      <vt:lpstr>PowerPoint bemutató</vt:lpstr>
      <vt:lpstr>Aranyszárny Perspektíva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Aranyszárny Perspektíva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Aranyszárny Perspektíva  </vt:lpstr>
      <vt:lpstr>PowerPoint bemutató</vt:lpstr>
      <vt:lpstr>PowerPoint bemutató</vt:lpstr>
      <vt:lpstr>PortfólióMenedzser szolgáltatás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Az Aranyszárny Perspektíva helye a Nap alatt </vt:lpstr>
      <vt:lpstr>Az ügyfélnél ami a kincs: az információ</vt:lpstr>
      <vt:lpstr>Velünk rögzítheti a nyugdíjkorhatárt!</vt:lpstr>
      <vt:lpstr>Miért pont a Generali?</vt:lpstr>
      <vt:lpstr>Miért pont a Generali?</vt:lpstr>
      <vt:lpstr>PowerPoint bemutató</vt:lpstr>
      <vt:lpstr>PowerPoint bemutató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Arial Bold 33/35pt</dc:title>
  <dc:creator>Limbek László</dc:creator>
  <cp:lastModifiedBy>Tóth György</cp:lastModifiedBy>
  <cp:revision>204</cp:revision>
  <cp:lastPrinted>2013-10-04T10:49:32Z</cp:lastPrinted>
  <dcterms:created xsi:type="dcterms:W3CDTF">2014-01-14T08:31:55Z</dcterms:created>
  <dcterms:modified xsi:type="dcterms:W3CDTF">2014-11-06T13:11:50Z</dcterms:modified>
</cp:coreProperties>
</file>