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12" r:id="rId5"/>
    <p:sldId id="314" r:id="rId6"/>
    <p:sldId id="318" r:id="rId7"/>
    <p:sldId id="334" r:id="rId8"/>
    <p:sldId id="319" r:id="rId9"/>
    <p:sldId id="320" r:id="rId10"/>
    <p:sldId id="317" r:id="rId11"/>
    <p:sldId id="322" r:id="rId12"/>
    <p:sldId id="321" r:id="rId13"/>
    <p:sldId id="323" r:id="rId14"/>
    <p:sldId id="329" r:id="rId15"/>
    <p:sldId id="325" r:id="rId16"/>
    <p:sldId id="326" r:id="rId17"/>
    <p:sldId id="327" r:id="rId18"/>
    <p:sldId id="316" r:id="rId19"/>
    <p:sldId id="330" r:id="rId20"/>
    <p:sldId id="328" r:id="rId21"/>
    <p:sldId id="315" r:id="rId22"/>
    <p:sldId id="331" r:id="rId23"/>
    <p:sldId id="324" r:id="rId24"/>
    <p:sldId id="313" r:id="rId25"/>
    <p:sldId id="332" r:id="rId26"/>
    <p:sldId id="311" r:id="rId27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28">
          <p15:clr>
            <a:srgbClr val="A4A3A4"/>
          </p15:clr>
        </p15:guide>
        <p15:guide id="2" pos="55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B17"/>
    <a:srgbClr val="8E1230"/>
    <a:srgbClr val="D22D32"/>
    <a:srgbClr val="FCDBC0"/>
    <a:srgbClr val="F8B177"/>
    <a:srgbClr val="F09273"/>
    <a:srgbClr val="E9573D"/>
    <a:srgbClr val="FFFFFF"/>
    <a:srgbClr val="BD1E20"/>
    <a:srgbClr val="DF4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19" autoAdjust="0"/>
    <p:restoredTop sz="85235" autoAdjust="0"/>
  </p:normalViewPr>
  <p:slideViewPr>
    <p:cSldViewPr snapToGrid="0" snapToObjects="1">
      <p:cViewPr>
        <p:scale>
          <a:sx n="92" d="100"/>
          <a:sy n="92" d="100"/>
        </p:scale>
        <p:origin x="-522" y="-180"/>
      </p:cViewPr>
      <p:guideLst>
        <p:guide orient="horz" pos="2828"/>
        <p:guide pos="55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y078073\AppData\Local\Microsoft\Windows\Temporary%20Internet%20Files\Content.Outlook\JKDU6C5S\h&#369;s&#233;gj&#243;v&#225;&#237;r&#225;s_sz&#225;m&#237;t&#225;sok_050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y078073\AppData\Local\Microsoft\Windows\Temporary%20Internet%20Files\Content.Outlook\JKDU6C5S\Oktat&#225;si%20anyag%20grafikonokhoz%20sz&#225;m&#237;t&#225;s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hu-HU" b="1">
                <a:solidFill>
                  <a:srgbClr val="C00000"/>
                </a:solidFill>
              </a:rPr>
              <a:t>Generali MyPlan</a:t>
            </a:r>
            <a:r>
              <a:rPr lang="hu-HU" b="1" baseline="0">
                <a:solidFill>
                  <a:srgbClr val="C00000"/>
                </a:solidFill>
              </a:rPr>
              <a:t> Hűségjóváírás</a:t>
            </a:r>
            <a:endParaRPr lang="hu-HU" b="1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Munka1!$B$49</c:f>
              <c:strCache>
                <c:ptCount val="1"/>
                <c:pt idx="0">
                  <c:v>Generali MyPlan Hűségjóváírás hozam nélkül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Munka1!$A$50:$A$60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Munka1!$A$50:$A$70</c15:sqref>
                  </c15:fullRef>
                </c:ext>
              </c:extLst>
            </c:numRef>
          </c:cat>
          <c:val>
            <c:numRef>
              <c:f>Munka1!$B$50:$B$60</c:f>
              <c:numCache>
                <c:formatCode>_-* #\ ##0\ _F_t_-;\-* #\ ##0\ _F_t_-;_-* "-"??\ _F_t_-;_-@_-</c:formatCode>
                <c:ptCount val="11"/>
                <c:pt idx="0">
                  <c:v>275133.10347529751</c:v>
                </c:pt>
                <c:pt idx="1">
                  <c:v>275133.10347529751</c:v>
                </c:pt>
                <c:pt idx="2">
                  <c:v>275133.10347529751</c:v>
                </c:pt>
                <c:pt idx="3">
                  <c:v>275133.10347529751</c:v>
                </c:pt>
                <c:pt idx="4">
                  <c:v>275133.10347529751</c:v>
                </c:pt>
                <c:pt idx="5">
                  <c:v>275133.10347529751</c:v>
                </c:pt>
                <c:pt idx="6">
                  <c:v>275133.10347529751</c:v>
                </c:pt>
                <c:pt idx="7">
                  <c:v>275133.10347529751</c:v>
                </c:pt>
                <c:pt idx="8">
                  <c:v>275133.10347529751</c:v>
                </c:pt>
                <c:pt idx="9">
                  <c:v>275133.10347529751</c:v>
                </c:pt>
                <c:pt idx="10">
                  <c:v>275133.10347529751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Munka1!$B$50:$B$70</c15:sqref>
                  </c15:fullRef>
                </c:ext>
              </c:extLst>
            </c:numRef>
          </c:val>
        </c:ser>
        <c:ser>
          <c:idx val="1"/>
          <c:order val="1"/>
          <c:tx>
            <c:strRef>
              <c:f>Munka1!$D$49</c:f>
              <c:strCache>
                <c:ptCount val="1"/>
                <c:pt idx="0">
                  <c:v>Generali MyPlan Hűségjóváíráson elért hozam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numRef>
              <c:f>Munka1!$A$50:$A$60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Munka1!$A$50:$A$70</c15:sqref>
                  </c15:fullRef>
                </c:ext>
              </c:extLst>
            </c:numRef>
          </c:cat>
          <c:val>
            <c:numRef>
              <c:f>Munka1!$D$50:$D$60</c:f>
              <c:numCache>
                <c:formatCode>_-* #\ ##0\ _F_t_-;\-* #\ ##0\ _F_t_-;_-* "-"??\ _F_t_-;_-@_-</c:formatCode>
                <c:ptCount val="11"/>
                <c:pt idx="0" formatCode="_-* #\ ##0.0\ _F_t_-;\-* #\ ##0.0\ _F_t_-;_-* &quot;-&quot;??\ _F_t_-;_-@_-">
                  <c:v>0</c:v>
                </c:pt>
                <c:pt idx="1">
                  <c:v>8253.9931042589596</c:v>
                </c:pt>
                <c:pt idx="2">
                  <c:v>16755.606001645676</c:v>
                </c:pt>
                <c:pt idx="3">
                  <c:v>25512.267285953974</c:v>
                </c:pt>
                <c:pt idx="4">
                  <c:v>34531.628408791556</c:v>
                </c:pt>
                <c:pt idx="5">
                  <c:v>43821.570365314255</c:v>
                </c:pt>
                <c:pt idx="6">
                  <c:v>53390.210580532614</c:v>
                </c:pt>
                <c:pt idx="7">
                  <c:v>63245.9100022075</c:v>
                </c:pt>
                <c:pt idx="8">
                  <c:v>73397.280406532635</c:v>
                </c:pt>
                <c:pt idx="9">
                  <c:v>83853.19192298752</c:v>
                </c:pt>
                <c:pt idx="10">
                  <c:v>94622.780784936098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Munka1!$D$50:$D$70</c15:sqref>
                  </c15:fullRef>
                </c:ext>
              </c:extLst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645376"/>
        <c:axId val="126646912"/>
      </c:barChart>
      <c:catAx>
        <c:axId val="12664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6646912"/>
        <c:crosses val="autoZero"/>
        <c:auto val="1"/>
        <c:lblAlgn val="ctr"/>
        <c:lblOffset val="100"/>
        <c:noMultiLvlLbl val="0"/>
      </c:catAx>
      <c:valAx>
        <c:axId val="12664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F_t_-;\-* #\ ##0\ _F_t_-;_-* &quot;-&quot;??\ _F_t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664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Szolgáltatási összegek 15 éves tartam esetén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Munka1!$D$16</c:f>
              <c:strCache>
                <c:ptCount val="1"/>
                <c:pt idx="0">
                  <c:v>Garantált Elérési BÖ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8238234760814563E-2"/>
                  <c:y val="6.78420615439678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115114716483621"/>
                  <c:y val="3.39210307719838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6261941758789462E-2"/>
                  <c:y val="9.49788861615549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2947526944520802E-2"/>
                  <c:y val="6.44499584667694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Munka1!$C$17:$C$26</c:f>
              <c:numCache>
                <c:formatCode>General</c:formatCode>
                <c:ptCount val="10"/>
                <c:pt idx="0" formatCode="#,##0">
                  <c:v>120000</c:v>
                </c:pt>
                <c:pt idx="3" formatCode="#,##0">
                  <c:v>180000</c:v>
                </c:pt>
                <c:pt idx="6" formatCode="#,##0">
                  <c:v>240000</c:v>
                </c:pt>
                <c:pt idx="9" formatCode="#,##0">
                  <c:v>300000</c:v>
                </c:pt>
              </c:numCache>
            </c:numRef>
          </c:cat>
          <c:val>
            <c:numRef>
              <c:f>Munka1!$D$17:$D$26</c:f>
              <c:numCache>
                <c:formatCode>General</c:formatCode>
                <c:ptCount val="10"/>
                <c:pt idx="0" formatCode="_-* #\ ##0\ _F_t_-;\-* #\ ##0\ _F_t_-;_-* &quot;-&quot;??\ _F_t_-;_-@_-">
                  <c:v>1802480.0467846072</c:v>
                </c:pt>
                <c:pt idx="3" formatCode="_-* #\ ##0\ _F_t_-;\-* #\ ##0\ _F_t_-;_-* &quot;-&quot;??\ _F_t_-;_-@_-">
                  <c:v>2703720.0701769111</c:v>
                </c:pt>
                <c:pt idx="6" formatCode="_-* #\ ##0\ _F_t_-;\-* #\ ##0\ _F_t_-;_-* &quot;-&quot;??\ _F_t_-;_-@_-">
                  <c:v>3604960.0935692145</c:v>
                </c:pt>
                <c:pt idx="9" formatCode="_-* #\ ##0\ _F_t_-;\-* #\ ##0\ _F_t_-;_-* &quot;-&quot;??\ _F_t_-;_-@_-">
                  <c:v>4506200.1169615174</c:v>
                </c:pt>
              </c:numCache>
            </c:numRef>
          </c:val>
        </c:ser>
        <c:ser>
          <c:idx val="1"/>
          <c:order val="1"/>
          <c:tx>
            <c:strRef>
              <c:f>Munka1!$E$16</c:f>
              <c:strCache>
                <c:ptCount val="1"/>
                <c:pt idx="0">
                  <c:v>Nyereségrészesedés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0390386828151509E-2"/>
                  <c:y val="1.3568412308793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506686746305961"/>
                  <c:y val="0.101763092315951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4514743179071743E-2"/>
                  <c:y val="3.392103077198327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63580215556166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Munka1!$C$17:$C$26</c:f>
              <c:numCache>
                <c:formatCode>General</c:formatCode>
                <c:ptCount val="10"/>
                <c:pt idx="0" formatCode="#,##0">
                  <c:v>120000</c:v>
                </c:pt>
                <c:pt idx="3" formatCode="#,##0">
                  <c:v>180000</c:v>
                </c:pt>
                <c:pt idx="6" formatCode="#,##0">
                  <c:v>240000</c:v>
                </c:pt>
                <c:pt idx="9" formatCode="#,##0">
                  <c:v>300000</c:v>
                </c:pt>
              </c:numCache>
            </c:numRef>
          </c:cat>
          <c:val>
            <c:numRef>
              <c:f>Munka1!$E$17:$E$26</c:f>
              <c:numCache>
                <c:formatCode>General</c:formatCode>
                <c:ptCount val="10"/>
                <c:pt idx="0" formatCode="_-* #\ ##0\ _F_t_-;\-* #\ ##0\ _F_t_-;_-* &quot;-&quot;??\ _F_t_-;_-@_-">
                  <c:v>348547.7866991905</c:v>
                </c:pt>
                <c:pt idx="3" formatCode="_-* #\ ##0\ _F_t_-;\-* #\ ##0\ _F_t_-;_-* &quot;-&quot;??\ _F_t_-;_-@_-">
                  <c:v>522821.68004878575</c:v>
                </c:pt>
                <c:pt idx="6" formatCode="_-* #\ ##0\ _F_t_-;\-* #\ ##0\ _F_t_-;_-* &quot;-&quot;??\ _F_t_-;_-@_-">
                  <c:v>697095.57339838101</c:v>
                </c:pt>
                <c:pt idx="9" formatCode="_-* #\ ##0\ _F_t_-;\-* #\ ##0\ _F_t_-;_-* &quot;-&quot;??\ _F_t_-;_-@_-">
                  <c:v>871369.46674797602</c:v>
                </c:pt>
              </c:numCache>
            </c:numRef>
          </c:val>
        </c:ser>
        <c:ser>
          <c:idx val="2"/>
          <c:order val="2"/>
          <c:tx>
            <c:strRef>
              <c:f>Munka1!$F$16</c:f>
              <c:strCache>
                <c:ptCount val="1"/>
                <c:pt idx="0">
                  <c:v>Hűségjóváírás hozammal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.10506686746305961"/>
                  <c:y val="3.05289276947854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451474317907174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63580215556166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Munka1!$C$17:$C$26</c:f>
              <c:numCache>
                <c:formatCode>General</c:formatCode>
                <c:ptCount val="10"/>
                <c:pt idx="0" formatCode="#,##0">
                  <c:v>120000</c:v>
                </c:pt>
                <c:pt idx="3" formatCode="#,##0">
                  <c:v>180000</c:v>
                </c:pt>
                <c:pt idx="6" formatCode="#,##0">
                  <c:v>240000</c:v>
                </c:pt>
                <c:pt idx="9" formatCode="#,##0">
                  <c:v>300000</c:v>
                </c:pt>
              </c:numCache>
            </c:numRef>
          </c:cat>
          <c:val>
            <c:numRef>
              <c:f>Munka1!$F$17:$F$26</c:f>
              <c:numCache>
                <c:formatCode>General</c:formatCode>
                <c:ptCount val="10"/>
                <c:pt idx="0" formatCode="_-* #\ ##0\ _F_t_-;\-* #\ ##0\ _F_t_-;_-* &quot;-&quot;??\ _F_t_-;_-@_-">
                  <c:v>0</c:v>
                </c:pt>
                <c:pt idx="3" formatCode="_-* #\ ##0\ _F_t_-;\-* #\ ##0\ _F_t_-;_-* &quot;-&quot;??\ _F_t_-;_-@_-">
                  <c:v>119608.0026902294</c:v>
                </c:pt>
                <c:pt idx="6" formatCode="_-* #\ ##0\ _F_t_-;\-* #\ ##0\ _F_t_-;_-* &quot;-&quot;??\ _F_t_-;_-@_-">
                  <c:v>318954.67384061177</c:v>
                </c:pt>
                <c:pt idx="9" formatCode="_-* #\ ##0\ _F_t_-;\-* #\ ##0\ _F_t_-;_-* &quot;-&quot;??\ _F_t_-;_-@_-">
                  <c:v>598040.01345114713</c:v>
                </c:pt>
              </c:numCache>
            </c:numRef>
          </c:val>
        </c:ser>
        <c:ser>
          <c:idx val="3"/>
          <c:order val="3"/>
          <c:tx>
            <c:strRef>
              <c:f>Munka1!$G$16</c:f>
              <c:strCache>
                <c:ptCount val="1"/>
                <c:pt idx="0">
                  <c:v>Adóelőny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542538895488441E-2"/>
                  <c:y val="-4.07052369263808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506686746305961"/>
                  <c:y val="-3.3921030771983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188785668525137E-2"/>
                  <c:y val="-6.78420615439684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55744134383411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Munka1!$C$17:$C$26</c:f>
              <c:numCache>
                <c:formatCode>General</c:formatCode>
                <c:ptCount val="10"/>
                <c:pt idx="0" formatCode="#,##0">
                  <c:v>120000</c:v>
                </c:pt>
                <c:pt idx="3" formatCode="#,##0">
                  <c:v>180000</c:v>
                </c:pt>
                <c:pt idx="6" formatCode="#,##0">
                  <c:v>240000</c:v>
                </c:pt>
                <c:pt idx="9" formatCode="#,##0">
                  <c:v>300000</c:v>
                </c:pt>
              </c:numCache>
            </c:numRef>
          </c:cat>
          <c:val>
            <c:numRef>
              <c:f>Munka1!$G$17:$G$26</c:f>
              <c:numCache>
                <c:formatCode>General</c:formatCode>
                <c:ptCount val="10"/>
                <c:pt idx="0" formatCode="_-* #\ ##0\ _F_t_-;\-* #\ ##0\ _F_t_-;_-* &quot;-&quot;??\ _F_t_-;_-@_-">
                  <c:v>535259.484427638</c:v>
                </c:pt>
                <c:pt idx="3" formatCode="_-* #\ ##0\ _F_t_-;\-* #\ ##0\ _F_t_-;_-* &quot;-&quot;??\ _F_t_-;_-@_-">
                  <c:v>802889.22664145683</c:v>
                </c:pt>
                <c:pt idx="6" formatCode="_-* #\ ##0\ _F_t_-;\-* #\ ##0\ _F_t_-;_-* &quot;-&quot;??\ _F_t_-;_-@_-">
                  <c:v>1070518.968855276</c:v>
                </c:pt>
                <c:pt idx="9" formatCode="_-* #\ ##0\ _F_t_-;\-* #\ ##0\ _F_t_-;_-* &quot;-&quot;??\ _F_t_-;_-@_-">
                  <c:v>1338148.7110690954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377792"/>
        <c:axId val="127379328"/>
      </c:barChart>
      <c:catAx>
        <c:axId val="127377792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7379328"/>
        <c:crosses val="autoZero"/>
        <c:auto val="1"/>
        <c:lblAlgn val="ctr"/>
        <c:lblOffset val="100"/>
        <c:noMultiLvlLbl val="0"/>
      </c:catAx>
      <c:valAx>
        <c:axId val="12737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F_t_-;\-* #\ ##0\ _F_t_-;_-* &quot;-&quot;??\ _F_t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737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9B431-7C8C-274A-BA33-7C21C85E3BE4}" type="datetime1">
              <a:rPr lang="it-IT" smtClean="0"/>
              <a:t>05/07/2018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3916-887A-F043-AD49-BF0A69ACF5F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12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682E-FB58-D249-BB85-C718355B86BE}" type="datetime1">
              <a:rPr lang="it-IT" smtClean="0"/>
              <a:t>05/07/2018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68C7-CDE6-B24B-B7C6-F8E72CFBA8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63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16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 a szerződés a 10. évforduló napján díjmentes állapotban van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 a biztosítási szerződés éves rendszeres díja a szerződéskötéskor választott díj alá csökken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 éven belüli nyugdíjszolgáltatásra való jogosultság megszerzéséről szóló határozat benyújtásának időpontjában</a:t>
            </a:r>
          </a:p>
          <a:p>
            <a:pPr lvl="0">
              <a:buNone/>
            </a:pP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54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Költségek:</a:t>
            </a:r>
          </a:p>
          <a:p>
            <a:r>
              <a:rPr lang="hu-HU" dirty="0" smtClean="0"/>
              <a:t>befizetés: 0,7%</a:t>
            </a:r>
          </a:p>
          <a:p>
            <a:r>
              <a:rPr lang="hu-HU" dirty="0" smtClean="0"/>
              <a:t>kifizetés: 0,3%, minimum 400, maximum 3500 Ft – de jelenleg nem alkalmazzuk!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736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*:kiegészítők nélküli</a:t>
            </a:r>
            <a:r>
              <a:rPr lang="hu-HU" baseline="0" dirty="0" smtClean="0"/>
              <a:t> díj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85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56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65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521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1597818"/>
            <a:ext cx="8386686" cy="973931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Presentation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13" name="CasellaDiTesto 12"/>
          <p:cNvSpPr txBox="1"/>
          <p:nvPr userDrawn="1"/>
        </p:nvSpPr>
        <p:spPr>
          <a:xfrm>
            <a:off x="6337920" y="228600"/>
            <a:ext cx="1428323" cy="148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 smtClean="0">
                <a:solidFill>
                  <a:schemeClr val="tx2"/>
                </a:solidFill>
              </a:rPr>
              <a:t>Csoport: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6337920" y="714375"/>
            <a:ext cx="1428323" cy="1552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 smtClean="0">
                <a:solidFill>
                  <a:schemeClr val="tx2"/>
                </a:solidFill>
              </a:rPr>
              <a:t>Ország: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2647949"/>
            <a:ext cx="8386686" cy="65722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Presentation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430934"/>
            <a:ext cx="2387600" cy="2667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it-IT" sz="1200" baseline="0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Department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917288"/>
            <a:ext cx="2387600" cy="2667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it-IT" sz="1200" baseline="0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hu-HU" dirty="0" smtClean="0"/>
              <a:t>Magyarország</a:t>
            </a:r>
            <a:endParaRPr lang="it-IT" dirty="0" smtClean="0"/>
          </a:p>
        </p:txBody>
      </p:sp>
      <p:pic>
        <p:nvPicPr>
          <p:cNvPr id="11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/>
          <a:srcRect r="21050"/>
          <a:stretch/>
        </p:blipFill>
        <p:spPr>
          <a:xfrm>
            <a:off x="1" y="0"/>
            <a:ext cx="2005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5" y="205169"/>
            <a:ext cx="200167" cy="13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262063"/>
            <a:ext cx="8386762" cy="2232422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724560"/>
          </a:xfrm>
          <a:prstGeom prst="rect">
            <a:avLst/>
          </a:prstGeom>
        </p:spPr>
      </p:pic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05169"/>
            <a:ext cx="2223124" cy="86993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4" y="3572622"/>
            <a:ext cx="8391525" cy="976793"/>
          </a:xfrm>
        </p:spPr>
        <p:txBody>
          <a:bodyPr wrap="square"/>
          <a:lstStyle>
            <a:lvl1pPr marL="0" indent="0" algn="l">
              <a:lnSpc>
                <a:spcPct val="1000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lnSpc>
                <a:spcPct val="100000"/>
              </a:lnSpc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lnSpc>
                <a:spcPct val="100000"/>
              </a:lnSpc>
              <a:defRPr sz="1000"/>
            </a:lvl4pPr>
            <a:lvl5pPr marL="410400" indent="-194400">
              <a:lnSpc>
                <a:spcPct val="100000"/>
              </a:lnSpc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787" y="4651599"/>
            <a:ext cx="444281" cy="360000"/>
          </a:xfrm>
          <a:prstGeom prst="rect">
            <a:avLst/>
          </a:prstGeom>
        </p:spPr>
      </p:pic>
      <p:sp>
        <p:nvSpPr>
          <p:cNvPr id="1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348433"/>
            <a:ext cx="8386686" cy="467789"/>
          </a:xfrm>
        </p:spPr>
        <p:txBody>
          <a:bodyPr/>
          <a:lstStyle>
            <a:lvl1pPr>
              <a:lnSpc>
                <a:spcPct val="1000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 </a:t>
            </a: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842723"/>
            <a:ext cx="8386686" cy="29033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96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5" y="205169"/>
            <a:ext cx="200167" cy="13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1" y="1274130"/>
            <a:ext cx="4126071" cy="1575955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3049982"/>
            <a:ext cx="4120686" cy="1512709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1" y="1274130"/>
            <a:ext cx="4126071" cy="1575955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3049982"/>
            <a:ext cx="4120686" cy="1512709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724560"/>
          </a:xfrm>
          <a:prstGeom prst="rect">
            <a:avLst/>
          </a:prstGeom>
        </p:spPr>
      </p:pic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05169"/>
            <a:ext cx="2223124" cy="86993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787" y="4651599"/>
            <a:ext cx="444281" cy="360000"/>
          </a:xfrm>
          <a:prstGeom prst="rect">
            <a:avLst/>
          </a:prstGeom>
        </p:spPr>
      </p:pic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842723"/>
            <a:ext cx="8386686" cy="29033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348433"/>
            <a:ext cx="8386686" cy="467789"/>
          </a:xfrm>
        </p:spPr>
        <p:txBody>
          <a:bodyPr/>
          <a:lstStyle>
            <a:lvl1pPr>
              <a:lnSpc>
                <a:spcPct val="1000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 </a:t>
            </a: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83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5" y="205169"/>
            <a:ext cx="200167" cy="13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724560"/>
          </a:xfrm>
          <a:prstGeom prst="rect">
            <a:avLst/>
          </a:prstGeom>
        </p:spPr>
      </p:pic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05169"/>
            <a:ext cx="2223124" cy="86993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2796102"/>
            <a:ext cx="8392070" cy="176645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2657701"/>
            <a:ext cx="707688" cy="1384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1" y="2378365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2378365"/>
            <a:ext cx="0" cy="2193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2972747"/>
            <a:ext cx="707688" cy="1384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4" y="3382818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3163455"/>
            <a:ext cx="0" cy="2193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2657701"/>
            <a:ext cx="707688" cy="1384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4" y="2378365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2378365"/>
            <a:ext cx="0" cy="2193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2972747"/>
            <a:ext cx="707688" cy="1384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4" y="3382818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3163455"/>
            <a:ext cx="0" cy="2193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2657701"/>
            <a:ext cx="707688" cy="1384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6" y="2378365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2378365"/>
            <a:ext cx="0" cy="2193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2972747"/>
            <a:ext cx="707688" cy="1384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4" y="3382818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3163455"/>
            <a:ext cx="0" cy="2193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2972747"/>
            <a:ext cx="707688" cy="1384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1" y="3382818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3163455"/>
            <a:ext cx="0" cy="2193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2657701"/>
            <a:ext cx="707688" cy="1384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5" y="2378365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2378365"/>
            <a:ext cx="0" cy="2193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2657701"/>
            <a:ext cx="707688" cy="1384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90" y="2378365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2378365"/>
            <a:ext cx="0" cy="2193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246909"/>
            <a:ext cx="1376362" cy="1039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246909"/>
            <a:ext cx="1376362" cy="1039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246909"/>
            <a:ext cx="1376362" cy="1039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246909"/>
            <a:ext cx="1376362" cy="1039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246909"/>
            <a:ext cx="1376362" cy="1039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3475182"/>
            <a:ext cx="1376362" cy="1039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3475182"/>
            <a:ext cx="1376362" cy="1039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3475182"/>
            <a:ext cx="1376362" cy="1039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3475182"/>
            <a:ext cx="1376362" cy="1039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pic>
        <p:nvPicPr>
          <p:cNvPr id="66" name="Immagine 6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787" y="4651599"/>
            <a:ext cx="444281" cy="360000"/>
          </a:xfrm>
          <a:prstGeom prst="rect">
            <a:avLst/>
          </a:prstGeom>
        </p:spPr>
      </p:pic>
      <p:sp>
        <p:nvSpPr>
          <p:cNvPr id="5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842723"/>
            <a:ext cx="8386686" cy="29033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6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348433"/>
            <a:ext cx="8386686" cy="467789"/>
          </a:xfrm>
        </p:spPr>
        <p:txBody>
          <a:bodyPr/>
          <a:lstStyle>
            <a:lvl1pPr>
              <a:lnSpc>
                <a:spcPct val="1000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 </a:t>
            </a: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31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5" y="205169"/>
            <a:ext cx="200167" cy="13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724560"/>
          </a:xfrm>
          <a:prstGeom prst="rect">
            <a:avLst/>
          </a:prstGeom>
        </p:spPr>
      </p:pic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05169"/>
            <a:ext cx="2223124" cy="86993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787" y="4651599"/>
            <a:ext cx="444281" cy="360000"/>
          </a:xfrm>
          <a:prstGeom prst="rect">
            <a:avLst/>
          </a:prstGeom>
        </p:spPr>
      </p:pic>
      <p:sp>
        <p:nvSpPr>
          <p:cNvPr id="1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842723"/>
            <a:ext cx="8386686" cy="29033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348433"/>
            <a:ext cx="8386686" cy="467789"/>
          </a:xfrm>
        </p:spPr>
        <p:txBody>
          <a:bodyPr/>
          <a:lstStyle>
            <a:lvl1pPr>
              <a:lnSpc>
                <a:spcPct val="1000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 </a:t>
            </a: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194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5" y="205169"/>
            <a:ext cx="200167" cy="13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724560"/>
          </a:xfrm>
          <a:prstGeom prst="rect">
            <a:avLst/>
          </a:prstGeom>
        </p:spPr>
      </p:pic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05169"/>
            <a:ext cx="2223124" cy="86993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01684" y="1262063"/>
            <a:ext cx="4132303" cy="3283744"/>
          </a:xfrm>
        </p:spPr>
        <p:txBody>
          <a:bodyPr tIns="46800"/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 bla bla bla bla bla bla bla bla </a:t>
            </a:r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1" y="1262063"/>
            <a:ext cx="4132303" cy="3283744"/>
          </a:xfrm>
        </p:spPr>
        <p:txBody>
          <a:bodyPr tIns="50400"/>
          <a:lstStyle>
            <a:lvl1pPr>
              <a:lnSpc>
                <a:spcPct val="1000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79%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endParaRPr lang="it-IT" dirty="0" smtClean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787" y="4651599"/>
            <a:ext cx="444281" cy="360000"/>
          </a:xfrm>
          <a:prstGeom prst="rect">
            <a:avLst/>
          </a:prstGeom>
        </p:spPr>
      </p:pic>
      <p:sp>
        <p:nvSpPr>
          <p:cNvPr id="1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842723"/>
            <a:ext cx="8386686" cy="29033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348433"/>
            <a:ext cx="8386686" cy="467789"/>
          </a:xfrm>
        </p:spPr>
        <p:txBody>
          <a:bodyPr/>
          <a:lstStyle>
            <a:lvl1pPr>
              <a:lnSpc>
                <a:spcPct val="1000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 </a:t>
            </a: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200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5" y="205169"/>
            <a:ext cx="200167" cy="13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537221"/>
            <a:ext cx="1335610" cy="238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it-IT" sz="2000" spc="0" dirty="0" smtClean="0">
                <a:solidFill>
                  <a:schemeClr val="tx2"/>
                </a:solidFill>
                <a:latin typeface="Arial"/>
                <a:cs typeface="Arial"/>
              </a:rPr>
              <a:t>Team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72456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917973"/>
            <a:ext cx="4124276" cy="121119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096928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258564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420201"/>
            <a:ext cx="4124276" cy="121119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1662655"/>
            <a:ext cx="4124276" cy="121119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1841609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003245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164883"/>
            <a:ext cx="4124276" cy="121119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2413109"/>
            <a:ext cx="4124276" cy="121119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2592064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2753700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2915337"/>
            <a:ext cx="4124276" cy="121119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3157791"/>
            <a:ext cx="4124276" cy="121119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3336746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3498382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3660019"/>
            <a:ext cx="4124276" cy="121119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3902474"/>
            <a:ext cx="4124276" cy="121119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4081428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4243064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4404701"/>
            <a:ext cx="4124276" cy="121119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917973"/>
            <a:ext cx="4124276" cy="121119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096928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258564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420201"/>
            <a:ext cx="4124276" cy="121119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1662655"/>
            <a:ext cx="4124276" cy="121119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1841609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003245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164883"/>
            <a:ext cx="4124276" cy="121119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2413109"/>
            <a:ext cx="4124276" cy="121119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2592064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2753700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2915337"/>
            <a:ext cx="4124276" cy="121119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3157791"/>
            <a:ext cx="4124276" cy="121119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3336746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3498382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3660019"/>
            <a:ext cx="4124276" cy="121119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3902474"/>
            <a:ext cx="4124276" cy="121119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4081428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4243064"/>
            <a:ext cx="4124276" cy="121119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4404701"/>
            <a:ext cx="4124276" cy="121119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pic>
        <p:nvPicPr>
          <p:cNvPr id="58" name="Immagine 5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787" y="4651599"/>
            <a:ext cx="44428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3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5" y="205169"/>
            <a:ext cx="200167" cy="13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537221"/>
            <a:ext cx="2613256" cy="238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it-IT" sz="2000" spc="0" dirty="0" err="1" smtClean="0">
                <a:solidFill>
                  <a:schemeClr val="tx2"/>
                </a:solidFill>
                <a:latin typeface="Arial"/>
                <a:cs typeface="Arial"/>
              </a:rPr>
              <a:t>Next</a:t>
            </a:r>
            <a:r>
              <a:rPr lang="it-IT" sz="2000" spc="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it-IT" sz="2000" spc="0" dirty="0" err="1" smtClean="0">
                <a:solidFill>
                  <a:schemeClr val="tx2"/>
                </a:solidFill>
                <a:latin typeface="Arial"/>
                <a:cs typeface="Arial"/>
              </a:rPr>
              <a:t>steps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724560"/>
          </a:xfrm>
          <a:prstGeom prst="rect">
            <a:avLst/>
          </a:prstGeom>
        </p:spPr>
      </p:pic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917973"/>
            <a:ext cx="4117610" cy="1803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1" y="1126945"/>
            <a:ext cx="4117607" cy="482779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pic>
        <p:nvPicPr>
          <p:cNvPr id="37" name="Immagine 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787" y="4651599"/>
            <a:ext cx="444281" cy="360000"/>
          </a:xfrm>
          <a:prstGeom prst="rect">
            <a:avLst/>
          </a:prstGeom>
        </p:spPr>
      </p:pic>
      <p:sp>
        <p:nvSpPr>
          <p:cNvPr id="36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386533" y="917973"/>
            <a:ext cx="4117610" cy="1803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38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386535" y="1126945"/>
            <a:ext cx="4117607" cy="482779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39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99" y="1687703"/>
            <a:ext cx="4117610" cy="1803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40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1" y="1896675"/>
            <a:ext cx="4117607" cy="482779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41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386533" y="1687703"/>
            <a:ext cx="4117610" cy="1803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42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386535" y="1896675"/>
            <a:ext cx="4117607" cy="482779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43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99" y="2452788"/>
            <a:ext cx="4117610" cy="1803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44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1" y="2661760"/>
            <a:ext cx="4117607" cy="482779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45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386533" y="2452788"/>
            <a:ext cx="4117610" cy="1803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46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386535" y="2661760"/>
            <a:ext cx="4117607" cy="482779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47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99" y="3217873"/>
            <a:ext cx="4117610" cy="1803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48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1" y="3426845"/>
            <a:ext cx="4117607" cy="482779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49" name="Segnaposto testo 54"/>
          <p:cNvSpPr>
            <a:spLocks noGrp="1"/>
          </p:cNvSpPr>
          <p:nvPr>
            <p:ph type="body" sz="quarter" idx="71" hasCustomPrompt="1"/>
          </p:nvPr>
        </p:nvSpPr>
        <p:spPr>
          <a:xfrm>
            <a:off x="386533" y="3217873"/>
            <a:ext cx="4117610" cy="1803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50" name="Segnaposto testo 54"/>
          <p:cNvSpPr>
            <a:spLocks noGrp="1"/>
          </p:cNvSpPr>
          <p:nvPr>
            <p:ph type="body" sz="quarter" idx="72" hasCustomPrompt="1"/>
          </p:nvPr>
        </p:nvSpPr>
        <p:spPr>
          <a:xfrm>
            <a:off x="386535" y="3426845"/>
            <a:ext cx="4117607" cy="482779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817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5" y="205169"/>
            <a:ext cx="200167" cy="13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1" y="1262063"/>
            <a:ext cx="4125913" cy="3283744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546121" y="1262063"/>
            <a:ext cx="4193251" cy="1144191"/>
          </a:xfrm>
        </p:spPr>
        <p:txBody>
          <a:bodyPr numCol="1" spcCol="144000"/>
          <a:lstStyle>
            <a:lvl1pPr>
              <a:lnSpc>
                <a:spcPct val="1000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 hasCustomPrompt="1"/>
          </p:nvPr>
        </p:nvSpPr>
        <p:spPr>
          <a:xfrm>
            <a:off x="4546121" y="2458010"/>
            <a:ext cx="4193251" cy="2087797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it-IT" dirty="0" smtClean="0"/>
              <a:t>Testo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724560"/>
          </a:xfrm>
          <a:prstGeom prst="rect">
            <a:avLst/>
          </a:prstGeom>
        </p:spPr>
      </p:pic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05169"/>
            <a:ext cx="2223124" cy="86993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787" y="4651599"/>
            <a:ext cx="444281" cy="360000"/>
          </a:xfrm>
          <a:prstGeom prst="rect">
            <a:avLst/>
          </a:prstGeom>
        </p:spPr>
      </p:pic>
      <p:sp>
        <p:nvSpPr>
          <p:cNvPr id="16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842723"/>
            <a:ext cx="8386686" cy="29033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348433"/>
            <a:ext cx="8386686" cy="467789"/>
          </a:xfrm>
        </p:spPr>
        <p:txBody>
          <a:bodyPr/>
          <a:lstStyle>
            <a:lvl1pPr>
              <a:lnSpc>
                <a:spcPct val="1000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 </a:t>
            </a: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16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1" y="0"/>
            <a:ext cx="200533" cy="5143500"/>
          </a:xfrm>
          <a:prstGeom prst="rect">
            <a:avLst/>
          </a:prstGeom>
        </p:spPr>
      </p:pic>
      <p:sp>
        <p:nvSpPr>
          <p:cNvPr id="11" name="CasellaDiTesto 10"/>
          <p:cNvSpPr txBox="1"/>
          <p:nvPr userDrawn="1"/>
        </p:nvSpPr>
        <p:spPr>
          <a:xfrm>
            <a:off x="347301" y="2273301"/>
            <a:ext cx="8399832" cy="3808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3300" b="1" baseline="0" dirty="0" err="1" smtClean="0">
                <a:solidFill>
                  <a:schemeClr val="tx2"/>
                </a:solidFill>
              </a:rPr>
              <a:t>Thank</a:t>
            </a:r>
            <a:r>
              <a:rPr lang="it-IT" sz="3300" b="1" baseline="0" dirty="0" smtClean="0">
                <a:solidFill>
                  <a:schemeClr val="tx2"/>
                </a:solidFill>
              </a:rPr>
              <a:t> </a:t>
            </a:r>
            <a:r>
              <a:rPr lang="it-IT" sz="3300" b="1" baseline="0" dirty="0" err="1" smtClean="0">
                <a:solidFill>
                  <a:schemeClr val="tx2"/>
                </a:solidFill>
              </a:rPr>
              <a:t>You</a:t>
            </a:r>
            <a:r>
              <a:rPr lang="it-IT" sz="3300" b="1" baseline="0" dirty="0" smtClean="0">
                <a:solidFill>
                  <a:schemeClr val="tx2"/>
                </a:solidFill>
              </a:rPr>
              <a:t>.</a:t>
            </a:r>
            <a:endParaRPr lang="it-IT" sz="3300" b="1" baseline="0" dirty="0">
              <a:solidFill>
                <a:schemeClr val="tx2"/>
              </a:solidFill>
            </a:endParaRPr>
          </a:p>
        </p:txBody>
      </p:sp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1" y="4013597"/>
            <a:ext cx="4580467" cy="12660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347302" y="3483842"/>
            <a:ext cx="4580465" cy="1143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000" b="1" baseline="0" dirty="0" err="1" smtClean="0">
                <a:solidFill>
                  <a:schemeClr val="tx2"/>
                </a:solidFill>
              </a:rPr>
              <a:t>Contacts</a:t>
            </a:r>
            <a:r>
              <a:rPr lang="it-IT" sz="1000" b="1" baseline="0" dirty="0" smtClean="0">
                <a:solidFill>
                  <a:schemeClr val="tx2"/>
                </a:solidFill>
              </a:rPr>
              <a:t>:</a:t>
            </a:r>
            <a:endParaRPr lang="it-IT" sz="1000" b="1" baseline="0" dirty="0">
              <a:solidFill>
                <a:schemeClr val="tx2"/>
              </a:solidFill>
            </a:endParaRP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1" y="4204097"/>
            <a:ext cx="4580467" cy="12660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r>
              <a:rPr lang="it-IT" dirty="0" smtClean="0"/>
              <a:t> +39 / Fax </a:t>
            </a:r>
            <a:r>
              <a:rPr lang="it-IT" dirty="0" err="1" smtClean="0"/>
              <a:t>Number</a:t>
            </a:r>
            <a:r>
              <a:rPr lang="it-IT" dirty="0" smtClean="0"/>
              <a:t> +39 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1" y="4394597"/>
            <a:ext cx="4580467" cy="12660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Website</a:t>
            </a:r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1" y="3823097"/>
            <a:ext cx="4580467" cy="12660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1" y="3628558"/>
            <a:ext cx="4580467" cy="15905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 smtClean="0"/>
              <a:t>Department</a:t>
            </a:r>
            <a:endParaRPr lang="it-IT" dirty="0" smtClean="0"/>
          </a:p>
        </p:txBody>
      </p:sp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pic>
        <p:nvPicPr>
          <p:cNvPr id="24" name="Picture 2" descr="C:\Users\Shirani\Desktop\Social_logo_red_background\Social_logo_red_background\YouTube-red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125" y="4148826"/>
            <a:ext cx="346735" cy="3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Shirani\Desktop\Social_logo_red_background\Social_logo_red_background\Facebook-red.em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12" y="4149199"/>
            <a:ext cx="346360" cy="34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Shirani\Desktop\Social_logo_red_background\Social_logo_red_background\Flickr-red.emf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621" y="4148826"/>
            <a:ext cx="346735" cy="3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Shirani\Desktop\Social_logo_red_background\Social_logo_red_background\Google+_red.em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29" y="4148826"/>
            <a:ext cx="346735" cy="3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Shirani\Desktop\Social_logo_red_background\Social_logo_red_background\LinkedIn-red.emf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15" y="4148826"/>
            <a:ext cx="346735" cy="3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Shirani\Desktop\Social_logo_red_background\Social_logo_red_background\SlideShare-red.emf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19" y="4148826"/>
            <a:ext cx="346735" cy="3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Shirani\Desktop\Social_logo_red_background\Social_logo_red_background\Twitter-red.emf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33" y="4148826"/>
            <a:ext cx="346735" cy="3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5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5"/>
          <p:cNvSpPr/>
          <p:nvPr userDrawn="1"/>
        </p:nvSpPr>
        <p:spPr>
          <a:xfrm rot="1980000">
            <a:off x="8473283" y="3331941"/>
            <a:ext cx="1048308" cy="2410951"/>
          </a:xfrm>
          <a:custGeom>
            <a:avLst/>
            <a:gdLst>
              <a:gd name="connsiteX0" fmla="*/ 0 w 1351806"/>
              <a:gd name="connsiteY0" fmla="*/ 0 h 5296330"/>
              <a:gd name="connsiteX1" fmla="*/ 1351806 w 1351806"/>
              <a:gd name="connsiteY1" fmla="*/ 0 h 5296330"/>
              <a:gd name="connsiteX2" fmla="*/ 1351806 w 1351806"/>
              <a:gd name="connsiteY2" fmla="*/ 5296330 h 5296330"/>
              <a:gd name="connsiteX3" fmla="*/ 0 w 1351806"/>
              <a:gd name="connsiteY3" fmla="*/ 5296330 h 5296330"/>
              <a:gd name="connsiteX4" fmla="*/ 0 w 1351806"/>
              <a:gd name="connsiteY4" fmla="*/ 0 h 5296330"/>
              <a:gd name="connsiteX0" fmla="*/ 4077 w 1351806"/>
              <a:gd name="connsiteY0" fmla="*/ 758289 h 5296330"/>
              <a:gd name="connsiteX1" fmla="*/ 1351806 w 1351806"/>
              <a:gd name="connsiteY1" fmla="*/ 0 h 5296330"/>
              <a:gd name="connsiteX2" fmla="*/ 1351806 w 1351806"/>
              <a:gd name="connsiteY2" fmla="*/ 5296330 h 5296330"/>
              <a:gd name="connsiteX3" fmla="*/ 0 w 1351806"/>
              <a:gd name="connsiteY3" fmla="*/ 5296330 h 5296330"/>
              <a:gd name="connsiteX4" fmla="*/ 4077 w 1351806"/>
              <a:gd name="connsiteY4" fmla="*/ 758289 h 5296330"/>
              <a:gd name="connsiteX0" fmla="*/ 4077 w 1351806"/>
              <a:gd name="connsiteY0" fmla="*/ 0 h 4538041"/>
              <a:gd name="connsiteX1" fmla="*/ 623155 w 1351806"/>
              <a:gd name="connsiteY1" fmla="*/ 952845 h 4538041"/>
              <a:gd name="connsiteX2" fmla="*/ 1351806 w 1351806"/>
              <a:gd name="connsiteY2" fmla="*/ 4538041 h 4538041"/>
              <a:gd name="connsiteX3" fmla="*/ 0 w 1351806"/>
              <a:gd name="connsiteY3" fmla="*/ 4538041 h 4538041"/>
              <a:gd name="connsiteX4" fmla="*/ 4077 w 1351806"/>
              <a:gd name="connsiteY4" fmla="*/ 0 h 4538041"/>
              <a:gd name="connsiteX0" fmla="*/ 5991 w 1353720"/>
              <a:gd name="connsiteY0" fmla="*/ 0 h 4538041"/>
              <a:gd name="connsiteX1" fmla="*/ 625069 w 1353720"/>
              <a:gd name="connsiteY1" fmla="*/ 952845 h 4538041"/>
              <a:gd name="connsiteX2" fmla="*/ 1353720 w 1353720"/>
              <a:gd name="connsiteY2" fmla="*/ 4538041 h 4538041"/>
              <a:gd name="connsiteX3" fmla="*/ 0 w 1353720"/>
              <a:gd name="connsiteY3" fmla="*/ 3380843 h 4538041"/>
              <a:gd name="connsiteX4" fmla="*/ 5991 w 1353720"/>
              <a:gd name="connsiteY4" fmla="*/ 0 h 4538041"/>
              <a:gd name="connsiteX0" fmla="*/ 5991 w 1382673"/>
              <a:gd name="connsiteY0" fmla="*/ 0 h 3380843"/>
              <a:gd name="connsiteX1" fmla="*/ 625069 w 1382673"/>
              <a:gd name="connsiteY1" fmla="*/ 952845 h 3380843"/>
              <a:gd name="connsiteX2" fmla="*/ 1382673 w 1382673"/>
              <a:gd name="connsiteY2" fmla="*/ 2134215 h 3380843"/>
              <a:gd name="connsiteX3" fmla="*/ 0 w 1382673"/>
              <a:gd name="connsiteY3" fmla="*/ 3380843 h 3380843"/>
              <a:gd name="connsiteX4" fmla="*/ 5991 w 1382673"/>
              <a:gd name="connsiteY4" fmla="*/ 0 h 3380843"/>
              <a:gd name="connsiteX0" fmla="*/ 0 w 1376682"/>
              <a:gd name="connsiteY0" fmla="*/ 0 h 2978657"/>
              <a:gd name="connsiteX1" fmla="*/ 619078 w 1376682"/>
              <a:gd name="connsiteY1" fmla="*/ 952845 h 2978657"/>
              <a:gd name="connsiteX2" fmla="*/ 1376682 w 1376682"/>
              <a:gd name="connsiteY2" fmla="*/ 2134215 h 2978657"/>
              <a:gd name="connsiteX3" fmla="*/ 27035 w 1376682"/>
              <a:gd name="connsiteY3" fmla="*/ 2978657 h 2978657"/>
              <a:gd name="connsiteX4" fmla="*/ 0 w 1376682"/>
              <a:gd name="connsiteY4" fmla="*/ 0 h 2978657"/>
              <a:gd name="connsiteX0" fmla="*/ 0 w 1371442"/>
              <a:gd name="connsiteY0" fmla="*/ 0 h 2410951"/>
              <a:gd name="connsiteX1" fmla="*/ 613838 w 1371442"/>
              <a:gd name="connsiteY1" fmla="*/ 385139 h 2410951"/>
              <a:gd name="connsiteX2" fmla="*/ 1371442 w 1371442"/>
              <a:gd name="connsiteY2" fmla="*/ 1566509 h 2410951"/>
              <a:gd name="connsiteX3" fmla="*/ 21795 w 1371442"/>
              <a:gd name="connsiteY3" fmla="*/ 2410951 h 2410951"/>
              <a:gd name="connsiteX4" fmla="*/ 0 w 1371442"/>
              <a:gd name="connsiteY4" fmla="*/ 0 h 2410951"/>
              <a:gd name="connsiteX0" fmla="*/ 0 w 811157"/>
              <a:gd name="connsiteY0" fmla="*/ 0 h 2410951"/>
              <a:gd name="connsiteX1" fmla="*/ 613838 w 811157"/>
              <a:gd name="connsiteY1" fmla="*/ 385139 h 2410951"/>
              <a:gd name="connsiteX2" fmla="*/ 811157 w 811157"/>
              <a:gd name="connsiteY2" fmla="*/ 1290030 h 2410951"/>
              <a:gd name="connsiteX3" fmla="*/ 21795 w 811157"/>
              <a:gd name="connsiteY3" fmla="*/ 2410951 h 2410951"/>
              <a:gd name="connsiteX4" fmla="*/ 0 w 811157"/>
              <a:gd name="connsiteY4" fmla="*/ 0 h 2410951"/>
              <a:gd name="connsiteX0" fmla="*/ 0 w 1048308"/>
              <a:gd name="connsiteY0" fmla="*/ 0 h 2410951"/>
              <a:gd name="connsiteX1" fmla="*/ 613838 w 1048308"/>
              <a:gd name="connsiteY1" fmla="*/ 385139 h 2410951"/>
              <a:gd name="connsiteX2" fmla="*/ 1048308 w 1048308"/>
              <a:gd name="connsiteY2" fmla="*/ 1655211 h 2410951"/>
              <a:gd name="connsiteX3" fmla="*/ 21795 w 1048308"/>
              <a:gd name="connsiteY3" fmla="*/ 2410951 h 2410951"/>
              <a:gd name="connsiteX4" fmla="*/ 0 w 1048308"/>
              <a:gd name="connsiteY4" fmla="*/ 0 h 2410951"/>
              <a:gd name="connsiteX0" fmla="*/ 0 w 1048308"/>
              <a:gd name="connsiteY0" fmla="*/ 0 h 2410951"/>
              <a:gd name="connsiteX1" fmla="*/ 563742 w 1048308"/>
              <a:gd name="connsiteY1" fmla="*/ 867635 h 2410951"/>
              <a:gd name="connsiteX2" fmla="*/ 1048308 w 1048308"/>
              <a:gd name="connsiteY2" fmla="*/ 1655211 h 2410951"/>
              <a:gd name="connsiteX3" fmla="*/ 21795 w 1048308"/>
              <a:gd name="connsiteY3" fmla="*/ 2410951 h 2410951"/>
              <a:gd name="connsiteX4" fmla="*/ 0 w 1048308"/>
              <a:gd name="connsiteY4" fmla="*/ 0 h 241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308" h="2410951">
                <a:moveTo>
                  <a:pt x="0" y="0"/>
                </a:moveTo>
                <a:lnTo>
                  <a:pt x="563742" y="867635"/>
                </a:lnTo>
                <a:lnTo>
                  <a:pt x="1048308" y="1655211"/>
                </a:lnTo>
                <a:lnTo>
                  <a:pt x="21795" y="2410951"/>
                </a:lnTo>
                <a:lnTo>
                  <a:pt x="0" y="0"/>
                </a:lnTo>
                <a:close/>
              </a:path>
            </a:pathLst>
          </a:custGeom>
          <a:solidFill>
            <a:srgbClr val="C21B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052" y="4497615"/>
            <a:ext cx="539497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2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5" y="205169"/>
            <a:ext cx="200167" cy="13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191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5" y="205169"/>
            <a:ext cx="200167" cy="13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537221"/>
            <a:ext cx="1335610" cy="238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it-IT" sz="2000" spc="0" dirty="0" smtClean="0">
                <a:solidFill>
                  <a:schemeClr val="tx2"/>
                </a:solidFill>
                <a:latin typeface="Arial"/>
                <a:cs typeface="Arial"/>
              </a:rPr>
              <a:t>Agenda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918329"/>
            <a:ext cx="8382000" cy="3645942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72456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787" y="4651599"/>
            <a:ext cx="44428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8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5" y="205169"/>
            <a:ext cx="200167" cy="13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348433"/>
            <a:ext cx="8386686" cy="467789"/>
          </a:xfrm>
        </p:spPr>
        <p:txBody>
          <a:bodyPr/>
          <a:lstStyle>
            <a:lvl1pPr>
              <a:lnSpc>
                <a:spcPct val="1000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 </a:t>
            </a: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842723"/>
            <a:ext cx="8386686" cy="29033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05169"/>
            <a:ext cx="2223124" cy="86993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72456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4" y="1301819"/>
            <a:ext cx="8391525" cy="3243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787" y="4651599"/>
            <a:ext cx="44428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5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5" y="205169"/>
            <a:ext cx="200167" cy="13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724560"/>
          </a:xfrm>
          <a:prstGeom prst="rect">
            <a:avLst/>
          </a:prstGeom>
        </p:spPr>
      </p:pic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05169"/>
            <a:ext cx="2223124" cy="86993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787" y="4651599"/>
            <a:ext cx="444281" cy="360000"/>
          </a:xfrm>
          <a:prstGeom prst="rect">
            <a:avLst/>
          </a:prstGeom>
        </p:spPr>
      </p:pic>
      <p:sp>
        <p:nvSpPr>
          <p:cNvPr id="16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842723"/>
            <a:ext cx="8386686" cy="29033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7" name="Segnaposto contenuto 2"/>
          <p:cNvSpPr>
            <a:spLocks noGrp="1"/>
          </p:cNvSpPr>
          <p:nvPr>
            <p:ph sz="quarter" idx="15"/>
          </p:nvPr>
        </p:nvSpPr>
        <p:spPr>
          <a:xfrm>
            <a:off x="347664" y="1301819"/>
            <a:ext cx="8391525" cy="3243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348433"/>
            <a:ext cx="8386686" cy="467789"/>
          </a:xfrm>
        </p:spPr>
        <p:txBody>
          <a:bodyPr/>
          <a:lstStyle>
            <a:lvl1pPr>
              <a:lnSpc>
                <a:spcPct val="1000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 </a:t>
            </a: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005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5" y="205169"/>
            <a:ext cx="200167" cy="13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4" y="1262063"/>
            <a:ext cx="8391525" cy="3283744"/>
          </a:xfrm>
        </p:spPr>
        <p:txBody>
          <a:bodyPr wrap="square"/>
          <a:lstStyle>
            <a:lvl1pPr marL="0" indent="0" algn="l">
              <a:lnSpc>
                <a:spcPct val="1000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lnSpc>
                <a:spcPct val="100000"/>
              </a:lnSpc>
              <a:buFont typeface="Arial"/>
              <a:buChar char="•"/>
              <a:defRPr sz="1000"/>
            </a:lvl3pPr>
            <a:lvl4pPr marL="0" indent="-180000">
              <a:lnSpc>
                <a:spcPct val="100000"/>
              </a:lnSpc>
              <a:defRPr sz="1000"/>
            </a:lvl4pPr>
            <a:lvl5pPr marL="0" indent="-180000">
              <a:lnSpc>
                <a:spcPct val="100000"/>
              </a:lnSpc>
              <a:buFont typeface="Arial"/>
              <a:buChar char="•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724560"/>
          </a:xfrm>
          <a:prstGeom prst="rect">
            <a:avLst/>
          </a:prstGeom>
        </p:spPr>
      </p:pic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05169"/>
            <a:ext cx="2223124" cy="86993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787" y="4651599"/>
            <a:ext cx="444281" cy="360000"/>
          </a:xfrm>
          <a:prstGeom prst="rect">
            <a:avLst/>
          </a:prstGeom>
        </p:spPr>
      </p:pic>
      <p:sp>
        <p:nvSpPr>
          <p:cNvPr id="16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842723"/>
            <a:ext cx="8386686" cy="29033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348433"/>
            <a:ext cx="8386686" cy="467789"/>
          </a:xfrm>
        </p:spPr>
        <p:txBody>
          <a:bodyPr/>
          <a:lstStyle>
            <a:lvl1pPr>
              <a:lnSpc>
                <a:spcPct val="1000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 </a:t>
            </a: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64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5" y="205169"/>
            <a:ext cx="200167" cy="13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4" y="3569014"/>
            <a:ext cx="8391525" cy="976793"/>
          </a:xfrm>
        </p:spPr>
        <p:txBody>
          <a:bodyPr wrap="square" lIns="72000" tIns="72000" rIns="72000"/>
          <a:lstStyle>
            <a:lvl1pPr>
              <a:lnSpc>
                <a:spcPct val="100000"/>
              </a:lnSpc>
              <a:defRPr sz="800"/>
            </a:lvl1pPr>
            <a:lvl2pPr marL="194400" indent="-1944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ct val="100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ct val="100000"/>
              </a:lnSpc>
              <a:defRPr sz="800"/>
            </a:lvl4pPr>
            <a:lvl5pPr marL="460800" indent="-194400">
              <a:lnSpc>
                <a:spcPct val="100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1" y="3569014"/>
            <a:ext cx="8392071" cy="97679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724560"/>
          </a:xfrm>
          <a:prstGeom prst="rect">
            <a:avLst/>
          </a:prstGeom>
        </p:spPr>
      </p:pic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05169"/>
            <a:ext cx="2223124" cy="86993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4" y="1262063"/>
            <a:ext cx="8391525" cy="223242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787" y="4651599"/>
            <a:ext cx="444281" cy="360000"/>
          </a:xfrm>
          <a:prstGeom prst="rect">
            <a:avLst/>
          </a:prstGeom>
        </p:spPr>
      </p:pic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842723"/>
            <a:ext cx="8386686" cy="29033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348433"/>
            <a:ext cx="8386686" cy="467789"/>
          </a:xfrm>
        </p:spPr>
        <p:txBody>
          <a:bodyPr/>
          <a:lstStyle>
            <a:lvl1pPr>
              <a:lnSpc>
                <a:spcPct val="1000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 </a:t>
            </a: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871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5" y="205169"/>
            <a:ext cx="200167" cy="13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4" y="1262062"/>
            <a:ext cx="8391525" cy="976793"/>
          </a:xfrm>
        </p:spPr>
        <p:txBody>
          <a:bodyPr wrap="square" lIns="72000" tIns="72000" rIns="72000"/>
          <a:lstStyle>
            <a:lvl1pPr>
              <a:lnSpc>
                <a:spcPct val="100000"/>
              </a:lnSpc>
              <a:defRPr sz="800"/>
            </a:lvl1pPr>
            <a:lvl2pPr marL="194400" indent="-1944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ct val="100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ct val="100000"/>
              </a:lnSpc>
              <a:defRPr sz="800"/>
            </a:lvl4pPr>
            <a:lvl5pPr marL="460800" indent="-194400">
              <a:lnSpc>
                <a:spcPct val="100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1" y="1262062"/>
            <a:ext cx="8392071" cy="97679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724560"/>
          </a:xfrm>
          <a:prstGeom prst="rect">
            <a:avLst/>
          </a:prstGeom>
        </p:spPr>
      </p:pic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05169"/>
            <a:ext cx="2223124" cy="86993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4" y="2313385"/>
            <a:ext cx="8391525" cy="223242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787" y="4651599"/>
            <a:ext cx="444281" cy="360000"/>
          </a:xfrm>
          <a:prstGeom prst="rect">
            <a:avLst/>
          </a:prstGeom>
        </p:spPr>
      </p:pic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842723"/>
            <a:ext cx="8386686" cy="29033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348433"/>
            <a:ext cx="8386686" cy="467789"/>
          </a:xfrm>
        </p:spPr>
        <p:txBody>
          <a:bodyPr/>
          <a:lstStyle>
            <a:lvl1pPr>
              <a:lnSpc>
                <a:spcPct val="1000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 </a:t>
            </a: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89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5" y="205169"/>
            <a:ext cx="200167" cy="13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4" y="1262063"/>
            <a:ext cx="4132303" cy="328374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724560"/>
          </a:xfrm>
          <a:prstGeom prst="rect">
            <a:avLst/>
          </a:prstGeom>
        </p:spPr>
      </p:pic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05169"/>
            <a:ext cx="2223124" cy="86993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6" y="1262063"/>
            <a:ext cx="4125913" cy="328374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787" y="4651599"/>
            <a:ext cx="444281" cy="360000"/>
          </a:xfrm>
          <a:prstGeom prst="rect">
            <a:avLst/>
          </a:prstGeom>
        </p:spPr>
      </p:pic>
      <p:sp>
        <p:nvSpPr>
          <p:cNvPr id="16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842723"/>
            <a:ext cx="8386686" cy="29033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348433"/>
            <a:ext cx="8386686" cy="467789"/>
          </a:xfrm>
        </p:spPr>
        <p:txBody>
          <a:bodyPr/>
          <a:lstStyle>
            <a:lvl1pPr>
              <a:lnSpc>
                <a:spcPct val="1000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 </a:t>
            </a: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32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806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1" r:id="rId2"/>
    <p:sldLayoutId id="2147483660" r:id="rId3"/>
    <p:sldLayoutId id="2147483652" r:id="rId4"/>
    <p:sldLayoutId id="2147483653" r:id="rId5"/>
    <p:sldLayoutId id="2147483677" r:id="rId6"/>
    <p:sldLayoutId id="2147483663" r:id="rId7"/>
    <p:sldLayoutId id="2147483664" r:id="rId8"/>
    <p:sldLayoutId id="2147483655" r:id="rId9"/>
    <p:sldLayoutId id="2147483694" r:id="rId10"/>
    <p:sldLayoutId id="2147483666" r:id="rId11"/>
    <p:sldLayoutId id="2147483689" r:id="rId12"/>
    <p:sldLayoutId id="2147483690" r:id="rId13"/>
    <p:sldLayoutId id="2147483698" r:id="rId14"/>
    <p:sldLayoutId id="2147483678" r:id="rId15"/>
    <p:sldLayoutId id="2147483679" r:id="rId16"/>
    <p:sldLayoutId id="2147483669" r:id="rId17"/>
    <p:sldLayoutId id="2147483703" r:id="rId18"/>
    <p:sldLayoutId id="2147483705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MyPlan</a:t>
            </a:r>
            <a:r>
              <a:rPr lang="hu-HU" dirty="0" smtClean="0"/>
              <a:t> (UG22)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Klasszikus nyugdíjbiztosítás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GPÉI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1" y="2225918"/>
            <a:ext cx="4028297" cy="268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Aktív Megtakarítás II – egyszeri díjas UL 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Likvid eseti számla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3400" y="1524000"/>
            <a:ext cx="77957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extra hozam elérésének lehetősége a garantált lejáratú módozat mellett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likvid pénzek befektetési lehetősége alacsony költséggel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adóoptimalizálás lehetősége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alacsony eseti díj, 10 ezer forinttól </a:t>
            </a:r>
            <a:endParaRPr lang="hu-HU" dirty="0"/>
          </a:p>
        </p:txBody>
      </p:sp>
      <p:pic>
        <p:nvPicPr>
          <p:cNvPr id="7" name="Picture 2" descr="https://generali.hu/~/media/Ugyfelportal/Images/Elosztooldalikepek_445x460/Akt%C3%ADvMegtak%20II_848x333px.ashx?la=hu&amp;hash=845D7EB5E7800AAAF5E2DDF0210796BBE40599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38" y="2798325"/>
            <a:ext cx="4127011" cy="1514000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módozat alap biztosítási eseményeihez csatlakoznak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Kiegészítő biztosítások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003076"/>
              </p:ext>
            </p:extLst>
          </p:nvPr>
        </p:nvGraphicFramePr>
        <p:xfrm>
          <a:off x="261257" y="1893207"/>
          <a:ext cx="8472729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572"/>
                <a:gridCol w="2503714"/>
                <a:gridCol w="2594443"/>
              </a:tblGrid>
              <a:tr h="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min. BÖ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max</a:t>
                      </a:r>
                      <a:r>
                        <a:rPr lang="hu-HU" dirty="0" smtClean="0"/>
                        <a:t> BÖ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Kockázati életbiztosítás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500 000 Ft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40 000 </a:t>
                      </a:r>
                      <a:r>
                        <a:rPr lang="hu-HU" dirty="0" err="1" smtClean="0"/>
                        <a:t>000</a:t>
                      </a:r>
                      <a:r>
                        <a:rPr lang="hu-HU" dirty="0" smtClean="0"/>
                        <a:t> Ft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39%-ot meghaladó </a:t>
                      </a:r>
                      <a:r>
                        <a:rPr lang="hu-HU" dirty="0" err="1" smtClean="0"/>
                        <a:t>eg.kár</a:t>
                      </a:r>
                      <a:r>
                        <a:rPr lang="hu-HU" dirty="0" smtClean="0"/>
                        <a:t>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150 000 Ft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5 000 </a:t>
                      </a:r>
                      <a:r>
                        <a:rPr lang="hu-HU" dirty="0" err="1" smtClean="0"/>
                        <a:t>000</a:t>
                      </a:r>
                      <a:r>
                        <a:rPr lang="hu-HU" dirty="0" smtClean="0"/>
                        <a:t> Ft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69%-ot meghaladó </a:t>
                      </a:r>
                      <a:r>
                        <a:rPr lang="hu-HU" dirty="0" err="1" smtClean="0"/>
                        <a:t>eg.kár</a:t>
                      </a:r>
                      <a:r>
                        <a:rPr lang="hu-HU" dirty="0" smtClean="0"/>
                        <a:t>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150</a:t>
                      </a:r>
                      <a:r>
                        <a:rPr lang="hu-HU" baseline="0" dirty="0" smtClean="0"/>
                        <a:t> 000 Ft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8 000 </a:t>
                      </a:r>
                      <a:r>
                        <a:rPr lang="hu-HU" dirty="0" err="1" smtClean="0"/>
                        <a:t>000</a:t>
                      </a:r>
                      <a:r>
                        <a:rPr lang="hu-HU" dirty="0" smtClean="0"/>
                        <a:t> Ft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47300" y="3844636"/>
            <a:ext cx="839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kiegészítők köre, biztosítási összege évfordulóra változtatható, az évforduló előtt 90 nappal, akár már az első évben is.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64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Díjcsökkentés – részleges díjmentesítés – három év után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Rugalmas lehetőségek</a:t>
            </a:r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369449" y="1263595"/>
            <a:ext cx="8364537" cy="32492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algn="l">
              <a:lnSpc>
                <a:spcPct val="100000"/>
              </a:lnSpc>
              <a:buFont typeface="Arial" charset="0"/>
              <a:buNone/>
              <a:defRPr/>
            </a:pPr>
            <a:r>
              <a:rPr 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eredeti szerződést díjmentesítjük (aktuális </a:t>
            </a:r>
            <a:r>
              <a:rPr lang="hu-H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vv</a:t>
            </a:r>
            <a:r>
              <a:rPr 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érték) + az aktuális kor és hátralévő tartam figyelembe vételével meghatározunk a csökkent díj fejében egy alacsonyabb </a:t>
            </a:r>
            <a:r>
              <a:rPr lang="hu-H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BÖ-t</a:t>
            </a:r>
            <a:r>
              <a:rPr 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00050" lvl="1" algn="l">
              <a:lnSpc>
                <a:spcPct val="100000"/>
              </a:lnSpc>
              <a:buFont typeface="Arial" charset="0"/>
              <a:buNone/>
              <a:defRPr/>
            </a:pPr>
            <a:endParaRPr lang="hu-H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algn="l">
              <a:lnSpc>
                <a:spcPct val="100000"/>
              </a:lnSpc>
              <a:buFont typeface="Arial" charset="0"/>
              <a:buNone/>
              <a:defRPr/>
            </a:pPr>
            <a:r>
              <a:rPr 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biztosítás ettől kezdve egy díjköteles és egy díjmentes részből áll.</a:t>
            </a:r>
          </a:p>
          <a:p>
            <a:pPr>
              <a:defRPr/>
            </a:pPr>
            <a:r>
              <a:rPr lang="hu-H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alábbi feltételek együttes fennállása esetén van rá lehetőség:</a:t>
            </a:r>
          </a:p>
          <a:p>
            <a:pPr>
              <a:defRPr/>
            </a:pPr>
            <a:endParaRPr lang="hu-H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chemeClr val="tx1"/>
                </a:solidFill>
              </a:rPr>
              <a:t>a teljes biztosítási évek számának </a:t>
            </a:r>
            <a:r>
              <a:rPr lang="hu-HU" sz="1800" b="1" dirty="0" smtClean="0">
                <a:solidFill>
                  <a:schemeClr val="tx1"/>
                </a:solidFill>
              </a:rPr>
              <a:t>egytizede, de legalább három, rendszeres díjjal rendezett </a:t>
            </a:r>
            <a:r>
              <a:rPr lang="hu-HU" sz="1800" dirty="0" smtClean="0">
                <a:solidFill>
                  <a:schemeClr val="tx1"/>
                </a:solidFill>
              </a:rPr>
              <a:t>biztosítási év eltelte után, 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chemeClr val="tx1"/>
                </a:solidFill>
              </a:rPr>
              <a:t>amikor a </a:t>
            </a:r>
            <a:r>
              <a:rPr lang="hu-HU" sz="1800" b="1" dirty="0" smtClean="0">
                <a:solidFill>
                  <a:schemeClr val="tx1"/>
                </a:solidFill>
              </a:rPr>
              <a:t>lejáratig még legalább két teljes biztosítási év </a:t>
            </a:r>
            <a:r>
              <a:rPr lang="hu-HU" sz="1800" dirty="0" smtClean="0">
                <a:solidFill>
                  <a:schemeClr val="tx1"/>
                </a:solidFill>
              </a:rPr>
              <a:t>hátra van,és 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chemeClr val="tx1"/>
                </a:solidFill>
              </a:rPr>
              <a:t>a biztosítás rendszeres </a:t>
            </a:r>
            <a:r>
              <a:rPr lang="hu-HU" sz="1800" b="1" dirty="0" smtClean="0">
                <a:solidFill>
                  <a:schemeClr val="tx1"/>
                </a:solidFill>
              </a:rPr>
              <a:t>díja nem csökken a szerződéskötéskori éves rendszeres díj alá.</a:t>
            </a:r>
          </a:p>
          <a:p>
            <a:pPr>
              <a:buFont typeface="Arial" charset="0"/>
              <a:buNone/>
              <a:defRPr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Díjmentesítés – három év után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Rugalmas lehetőségek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541215"/>
            <a:ext cx="839207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0"/>
              </a:spcBef>
              <a:buClr>
                <a:srgbClr val="790015"/>
              </a:buClr>
              <a:buFont typeface="Wingdings" panose="05000000000000000000" pitchFamily="2" charset="2"/>
              <a:buChar char="§"/>
              <a:defRPr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visszavásárlási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érték = díjmentesített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BÖ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buClr>
                <a:srgbClr val="790015"/>
              </a:buClr>
              <a:buFont typeface="Wingdings" panose="05000000000000000000" pitchFamily="2" charset="2"/>
              <a:buChar char="§"/>
              <a:defRPr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buClr>
                <a:srgbClr val="790015"/>
              </a:buClr>
              <a:buFont typeface="Wingdings" panose="05000000000000000000" pitchFamily="2" charset="2"/>
              <a:buChar char="§"/>
              <a:defRPr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kiegészítő biztosítások megszűnnek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90000"/>
              </a:lnSpc>
              <a:spcBef>
                <a:spcPct val="0"/>
              </a:spcBef>
              <a:buClr>
                <a:srgbClr val="790015"/>
              </a:buClr>
              <a:buFont typeface="Wingdings" panose="05000000000000000000" pitchFamily="2" charset="2"/>
              <a:buChar char="§"/>
              <a:defRPr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buClr>
                <a:srgbClr val="790015"/>
              </a:buClr>
              <a:buFont typeface="Wingdings" panose="05000000000000000000" pitchFamily="2" charset="2"/>
              <a:buChar char="§"/>
              <a:defRPr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szerződő a díjmentesítéssel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elveszíti a nyereségszámlán nyilvántartott nyereségrészesedést!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buClr>
                <a:srgbClr val="790015"/>
              </a:buClr>
              <a:buFont typeface="Wingdings" panose="05000000000000000000" pitchFamily="2" charset="2"/>
              <a:buChar char="§"/>
              <a:defRPr/>
            </a:pPr>
            <a:endParaRPr lang="hu-HU" altLang="hu-H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buClr>
                <a:srgbClr val="790015"/>
              </a:buClr>
              <a:buFont typeface="Wingdings" panose="05000000000000000000" pitchFamily="2" charset="2"/>
              <a:buChar char="§"/>
              <a:defRPr/>
            </a:pPr>
            <a:r>
              <a:rPr lang="hu-HU" alt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DE, díjmentesítés után újra jogosult a </a:t>
            </a:r>
            <a:r>
              <a:rPr lang="hu-HU" altLang="hu-H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nyereségrészesedésre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buClr>
                <a:srgbClr val="790015"/>
              </a:buClr>
              <a:buFont typeface="Wingdings" panose="05000000000000000000" pitchFamily="2" charset="2"/>
              <a:buChar char="§"/>
              <a:defRPr/>
            </a:pPr>
            <a:endParaRPr lang="hu-HU" altLang="hu-H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buClr>
                <a:srgbClr val="790015"/>
              </a:buClr>
              <a:buFont typeface="Wingdings" panose="05000000000000000000" pitchFamily="2" charset="2"/>
              <a:buChar char="§"/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biztosító is alkalmazhatja díjnemfizetés esetén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buClr>
                <a:srgbClr val="790015"/>
              </a:buClr>
              <a:buFont typeface="Wingdings" panose="05000000000000000000" pitchFamily="2" charset="2"/>
              <a:buChar char="§"/>
              <a:defRPr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buClr>
                <a:srgbClr val="790015"/>
              </a:buClr>
              <a:buFont typeface="Wingdings" panose="05000000000000000000" pitchFamily="2" charset="2"/>
              <a:buChar char="§"/>
              <a:defRPr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tartam alatt két alkalommal lehetőség van a szerződés reaktiválására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Visszavásárlás – akár az első évben is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Rugalmas lehetőségek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0" y="1353703"/>
            <a:ext cx="9039225" cy="286702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35429" y="4441371"/>
            <a:ext cx="664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Visszavásárlás esetén a nyereségrészesedést nem fizetjük ki!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48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Ajánlatkészítés</a:t>
            </a:r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1" y="842723"/>
            <a:ext cx="6014639" cy="339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0" t="15147" r="9708" b="31206"/>
          <a:stretch>
            <a:fillRect/>
          </a:stretch>
        </p:blipFill>
        <p:spPr bwMode="auto">
          <a:xfrm>
            <a:off x="4425555" y="1683622"/>
            <a:ext cx="4718445" cy="224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1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Ajánlatkészítés</a:t>
            </a:r>
            <a:endParaRPr lang="hu-HU" dirty="0"/>
          </a:p>
        </p:txBody>
      </p:sp>
      <p:sp>
        <p:nvSpPr>
          <p:cNvPr id="8" name="Szöveg helye 2"/>
          <p:cNvSpPr txBox="1">
            <a:spLocks/>
          </p:cNvSpPr>
          <p:nvPr/>
        </p:nvSpPr>
        <p:spPr>
          <a:xfrm>
            <a:off x="342461" y="1242266"/>
            <a:ext cx="8391525" cy="358084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12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44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08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1800" dirty="0" smtClean="0"/>
              <a:t>Mikortól köthető?						2018.06.22.</a:t>
            </a:r>
          </a:p>
          <a:p>
            <a:pPr>
              <a:lnSpc>
                <a:spcPct val="100000"/>
              </a:lnSpc>
            </a:pP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Hol?								PP, ajánlatkészítők</a:t>
            </a:r>
          </a:p>
          <a:p>
            <a:pPr>
              <a:lnSpc>
                <a:spcPct val="100000"/>
              </a:lnSpc>
            </a:pP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Mi van, ha nem működik a PP?			Gépelhető ajánlati csomag a 											</a:t>
            </a:r>
            <a:r>
              <a:rPr lang="hu-HU" sz="1800" dirty="0" err="1" smtClean="0"/>
              <a:t>Dokutárból</a:t>
            </a:r>
            <a:r>
              <a:rPr lang="hu-HU" sz="1800" dirty="0" smtClean="0"/>
              <a:t>,</a:t>
            </a:r>
            <a:br>
              <a:rPr lang="hu-HU" sz="1800" dirty="0" smtClean="0"/>
            </a:br>
            <a:r>
              <a:rPr lang="hu-HU" sz="1800" dirty="0" smtClean="0"/>
              <a:t>									nyomtatványszám: 20742</a:t>
            </a:r>
          </a:p>
          <a:p>
            <a:pPr>
              <a:lnSpc>
                <a:spcPct val="100000"/>
              </a:lnSpc>
            </a:pP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Mi lesz a </a:t>
            </a:r>
            <a:r>
              <a:rPr lang="hu-HU" sz="1800" dirty="0" err="1" smtClean="0"/>
              <a:t>Genius-szal</a:t>
            </a:r>
            <a:r>
              <a:rPr lang="hu-HU" sz="1800" dirty="0" smtClean="0"/>
              <a:t>? 				Geniusban megszűnik a Jövőkép II. 									értékesítése a </a:t>
            </a:r>
            <a:r>
              <a:rPr lang="hu-HU" sz="1800" dirty="0" err="1" smtClean="0"/>
              <a:t>MyPlan</a:t>
            </a:r>
            <a:r>
              <a:rPr lang="hu-HU" sz="1800" dirty="0" smtClean="0"/>
              <a:t> bevezetéssel</a:t>
            </a:r>
          </a:p>
          <a:p>
            <a:pPr>
              <a:lnSpc>
                <a:spcPct val="100000"/>
              </a:lnSpc>
            </a:pP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Jövőkép II. ajánlat meddig aláírható?	</a:t>
            </a:r>
            <a:r>
              <a:rPr lang="hu-HU" sz="1800" dirty="0" err="1" smtClean="0"/>
              <a:t>MyPlan</a:t>
            </a:r>
            <a:r>
              <a:rPr lang="hu-HU" sz="1800" dirty="0" smtClean="0"/>
              <a:t> bevezetéséig. Éles 											termékváltás!</a:t>
            </a:r>
          </a:p>
        </p:txBody>
      </p:sp>
    </p:spTree>
    <p:extLst>
      <p:ext uri="{BB962C8B-B14F-4D97-AF65-F5344CB8AC3E}">
        <p14:creationId xmlns:p14="http://schemas.microsoft.com/office/powerpoint/2010/main" val="8723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Konkurencia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49" y="987892"/>
            <a:ext cx="5454205" cy="408606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210460" y="3016011"/>
            <a:ext cx="6272011" cy="629708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176530" y="944187"/>
            <a:ext cx="682580" cy="4143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96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módozat célcsoportja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47300" y="1256044"/>
            <a:ext cx="87967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b="1" dirty="0">
                <a:latin typeface="Arial" panose="020B0604020202020204" pitchFamily="34" charset="0"/>
              </a:rPr>
              <a:t>rendszeres jövedelemmel </a:t>
            </a:r>
            <a:r>
              <a:rPr lang="hu-HU" sz="1600" dirty="0">
                <a:latin typeface="Arial" panose="020B0604020202020204" pitchFamily="34" charset="0"/>
              </a:rPr>
              <a:t>vagy vagyonnal (nagyobb összegű rendszertelen jövedelem) rendelkező személy, aki képes legalább havi 10 e forintot </a:t>
            </a:r>
            <a:r>
              <a:rPr lang="hu-HU" sz="1600" dirty="0" smtClean="0">
                <a:latin typeface="Arial" panose="020B0604020202020204" pitchFamily="34" charset="0"/>
              </a:rPr>
              <a:t>megtakarítani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b="1" dirty="0" smtClean="0">
                <a:latin typeface="Arial" panose="020B0604020202020204" pitchFamily="34" charset="0"/>
              </a:rPr>
              <a:t>magánszemély szerződő</a:t>
            </a:r>
            <a:r>
              <a:rPr lang="hu-HU" sz="1600" dirty="0" smtClean="0">
                <a:latin typeface="Arial" panose="020B0604020202020204" pitchFamily="34" charset="0"/>
              </a:rPr>
              <a:t>, </a:t>
            </a:r>
            <a:r>
              <a:rPr lang="hu-HU" sz="1600" dirty="0">
                <a:latin typeface="Arial" panose="020B0604020202020204" pitchFamily="34" charset="0"/>
              </a:rPr>
              <a:t>aki </a:t>
            </a:r>
            <a:r>
              <a:rPr lang="hu-HU" sz="1600" dirty="0" smtClean="0">
                <a:latin typeface="Arial" panose="020B0604020202020204" pitchFamily="34" charset="0"/>
              </a:rPr>
              <a:t>jelenleg </a:t>
            </a:r>
            <a:r>
              <a:rPr lang="hu-HU" sz="1600" dirty="0">
                <a:latin typeface="Arial" panose="020B0604020202020204" pitchFamily="34" charset="0"/>
              </a:rPr>
              <a:t>nem jogosult </a:t>
            </a:r>
            <a:r>
              <a:rPr lang="hu-HU" sz="1600" dirty="0" smtClean="0">
                <a:latin typeface="Arial" panose="020B0604020202020204" pitchFamily="34" charset="0"/>
              </a:rPr>
              <a:t>nyugdíjszolgáltatásra és </a:t>
            </a:r>
            <a:r>
              <a:rPr lang="hu-HU" sz="1600" dirty="0">
                <a:latin typeface="Arial" panose="020B0604020202020204" pitchFamily="34" charset="0"/>
              </a:rPr>
              <a:t>nem állapítottak meg még nála 40%-ot elérő </a:t>
            </a:r>
            <a:r>
              <a:rPr lang="hu-HU" sz="1600" dirty="0" smtClean="0">
                <a:latin typeface="Arial" panose="020B0604020202020204" pitchFamily="34" charset="0"/>
              </a:rPr>
              <a:t>egészségkárosodást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Arial" panose="020B0604020202020204" pitchFamily="34" charset="0"/>
              </a:rPr>
              <a:t>közép </a:t>
            </a:r>
            <a:r>
              <a:rPr lang="hu-HU" sz="1600" dirty="0">
                <a:latin typeface="Arial" panose="020B0604020202020204" pitchFamily="34" charset="0"/>
              </a:rPr>
              <a:t>vagy felsőfokú iskolai </a:t>
            </a:r>
            <a:r>
              <a:rPr lang="hu-HU" sz="1600" b="1" dirty="0">
                <a:latin typeface="Arial" panose="020B0604020202020204" pitchFamily="34" charset="0"/>
              </a:rPr>
              <a:t>végzettséggel </a:t>
            </a:r>
            <a:r>
              <a:rPr lang="hu-HU" sz="1600" dirty="0">
                <a:latin typeface="Arial" panose="020B0604020202020204" pitchFamily="34" charset="0"/>
              </a:rPr>
              <a:t>rendelkezik, vagy </a:t>
            </a:r>
            <a:r>
              <a:rPr lang="hu-HU" sz="1600" b="1" dirty="0">
                <a:latin typeface="Arial" panose="020B0604020202020204" pitchFamily="34" charset="0"/>
              </a:rPr>
              <a:t>jártas</a:t>
            </a:r>
            <a:r>
              <a:rPr lang="hu-HU" sz="1600" dirty="0">
                <a:latin typeface="Arial" panose="020B0604020202020204" pitchFamily="34" charset="0"/>
              </a:rPr>
              <a:t> a </a:t>
            </a:r>
            <a:r>
              <a:rPr lang="hu-HU" sz="1600" dirty="0" smtClean="0">
                <a:latin typeface="Arial" panose="020B0604020202020204" pitchFamily="34" charset="0"/>
              </a:rPr>
              <a:t>pénzügyekben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b="1" dirty="0">
                <a:latin typeface="Arial" panose="020B0604020202020204" pitchFamily="34" charset="0"/>
              </a:rPr>
              <a:t>minimum </a:t>
            </a:r>
            <a:r>
              <a:rPr lang="hu-HU" sz="1600" b="1" dirty="0" smtClean="0">
                <a:latin typeface="Arial" panose="020B0604020202020204" pitchFamily="34" charset="0"/>
              </a:rPr>
              <a:t>10 </a:t>
            </a:r>
            <a:r>
              <a:rPr lang="hu-HU" sz="1600" b="1" dirty="0">
                <a:latin typeface="Arial" panose="020B0604020202020204" pitchFamily="34" charset="0"/>
              </a:rPr>
              <a:t>éves, </a:t>
            </a:r>
            <a:r>
              <a:rPr lang="hu-HU" sz="1600" b="1" dirty="0" smtClean="0">
                <a:latin typeface="Arial" panose="020B0604020202020204" pitchFamily="34" charset="0"/>
              </a:rPr>
              <a:t>maximum </a:t>
            </a:r>
            <a:r>
              <a:rPr lang="hu-HU" sz="1600" b="1" dirty="0">
                <a:latin typeface="Arial" panose="020B0604020202020204" pitchFamily="34" charset="0"/>
              </a:rPr>
              <a:t>47 éves megtakarítási </a:t>
            </a:r>
            <a:r>
              <a:rPr lang="hu-HU" sz="1600" b="1" dirty="0" smtClean="0">
                <a:latin typeface="Arial" panose="020B0604020202020204" pitchFamily="34" charset="0"/>
              </a:rPr>
              <a:t>időtávban </a:t>
            </a:r>
            <a:r>
              <a:rPr lang="hu-HU" sz="1600" dirty="0" smtClean="0">
                <a:latin typeface="Arial" panose="020B0604020202020204" pitchFamily="34" charset="0"/>
              </a:rPr>
              <a:t>gondolkodik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b="1" dirty="0">
                <a:latin typeface="Arial" panose="020B0604020202020204" pitchFamily="34" charset="0"/>
              </a:rPr>
              <a:t>folyamatos díjfizetést </a:t>
            </a:r>
            <a:r>
              <a:rPr lang="hu-HU" sz="1600" dirty="0" smtClean="0">
                <a:latin typeface="Arial" panose="020B0604020202020204" pitchFamily="34" charset="0"/>
              </a:rPr>
              <a:t>vállal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>
                <a:latin typeface="Arial" panose="020B0604020202020204" pitchFamily="34" charset="0"/>
              </a:rPr>
              <a:t>nem </a:t>
            </a:r>
            <a:r>
              <a:rPr lang="hu-HU" sz="1600" dirty="0" smtClean="0">
                <a:latin typeface="Arial" panose="020B0604020202020204" pitchFamily="34" charset="0"/>
              </a:rPr>
              <a:t>szeret </a:t>
            </a:r>
            <a:r>
              <a:rPr lang="hu-HU" sz="1600" dirty="0">
                <a:latin typeface="Arial" panose="020B0604020202020204" pitchFamily="34" charset="0"/>
              </a:rPr>
              <a:t>vagy </a:t>
            </a:r>
            <a:r>
              <a:rPr lang="hu-HU" sz="1600" b="1" dirty="0">
                <a:latin typeface="Arial" panose="020B0604020202020204" pitchFamily="34" charset="0"/>
              </a:rPr>
              <a:t>nem</a:t>
            </a:r>
            <a:r>
              <a:rPr lang="hu-HU" sz="1600" dirty="0">
                <a:latin typeface="Arial" panose="020B0604020202020204" pitchFamily="34" charset="0"/>
              </a:rPr>
              <a:t> is </a:t>
            </a:r>
            <a:r>
              <a:rPr lang="hu-HU" sz="1600" dirty="0" smtClean="0">
                <a:latin typeface="Arial" panose="020B0604020202020204" pitchFamily="34" charset="0"/>
              </a:rPr>
              <a:t>képes </a:t>
            </a:r>
            <a:r>
              <a:rPr lang="hu-HU" sz="1600" dirty="0">
                <a:latin typeface="Arial" panose="020B0604020202020204" pitchFamily="34" charset="0"/>
              </a:rPr>
              <a:t>a </a:t>
            </a:r>
            <a:r>
              <a:rPr lang="hu-HU" sz="1600" b="1" dirty="0" smtClean="0">
                <a:latin typeface="Arial" panose="020B0604020202020204" pitchFamily="34" charset="0"/>
              </a:rPr>
              <a:t>befektetéseivel</a:t>
            </a:r>
            <a:r>
              <a:rPr lang="hu-HU" sz="1600" dirty="0" smtClean="0">
                <a:latin typeface="Arial" panose="020B0604020202020204" pitchFamily="34" charset="0"/>
              </a:rPr>
              <a:t> </a:t>
            </a:r>
            <a:r>
              <a:rPr lang="hu-HU" sz="1600" dirty="0">
                <a:latin typeface="Arial" panose="020B0604020202020204" pitchFamily="34" charset="0"/>
              </a:rPr>
              <a:t>kapcsolatban felelős döntést </a:t>
            </a:r>
            <a:r>
              <a:rPr lang="hu-HU" sz="1600" dirty="0" smtClean="0">
                <a:latin typeface="Arial" panose="020B0604020202020204" pitchFamily="34" charset="0"/>
              </a:rPr>
              <a:t>hozni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b="1" dirty="0">
                <a:latin typeface="Arial" panose="020B0604020202020204" pitchFamily="34" charset="0"/>
              </a:rPr>
              <a:t>előre meghatározott lejárati összeget </a:t>
            </a:r>
            <a:r>
              <a:rPr lang="hu-HU" sz="1600" dirty="0" smtClean="0">
                <a:latin typeface="Arial" panose="020B0604020202020204" pitchFamily="34" charset="0"/>
              </a:rPr>
              <a:t>szeretne </a:t>
            </a:r>
            <a:r>
              <a:rPr lang="hu-HU" sz="1600" dirty="0">
                <a:latin typeface="Arial" panose="020B0604020202020204" pitchFamily="34" charset="0"/>
              </a:rPr>
              <a:t>kapni, ezért </a:t>
            </a:r>
            <a:r>
              <a:rPr lang="hu-HU" sz="1600" dirty="0" smtClean="0">
                <a:latin typeface="Arial" panose="020B0604020202020204" pitchFamily="34" charset="0"/>
              </a:rPr>
              <a:t>elfogadja </a:t>
            </a:r>
            <a:r>
              <a:rPr lang="hu-HU" sz="1600" dirty="0">
                <a:latin typeface="Arial" panose="020B0604020202020204" pitchFamily="34" charset="0"/>
              </a:rPr>
              <a:t>azt, hogy </a:t>
            </a:r>
            <a:r>
              <a:rPr lang="hu-HU" sz="1600" b="1" dirty="0">
                <a:latin typeface="Arial" panose="020B0604020202020204" pitchFamily="34" charset="0"/>
              </a:rPr>
              <a:t>alacsony kamatkörnyezetben </a:t>
            </a:r>
            <a:r>
              <a:rPr lang="hu-HU" sz="1600" dirty="0" smtClean="0">
                <a:latin typeface="Arial" panose="020B0604020202020204" pitchFamily="34" charset="0"/>
              </a:rPr>
              <a:t>befektetése </a:t>
            </a:r>
            <a:r>
              <a:rPr lang="hu-HU" sz="1600" dirty="0">
                <a:latin typeface="Arial" panose="020B0604020202020204" pitchFamily="34" charset="0"/>
              </a:rPr>
              <a:t>esetlegesen nem realizál az előre meghatározott lejárati összeg felett </a:t>
            </a:r>
            <a:r>
              <a:rPr lang="hu-HU" sz="1600" dirty="0" smtClean="0">
                <a:latin typeface="Arial" panose="020B0604020202020204" pitchFamily="34" charset="0"/>
              </a:rPr>
              <a:t>hozamot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b="1" dirty="0">
                <a:latin typeface="Arial" panose="020B0604020202020204" pitchFamily="34" charset="0"/>
              </a:rPr>
              <a:t>kifejezetten a nyugdíjas évekre</a:t>
            </a:r>
            <a:r>
              <a:rPr lang="hu-HU" sz="1600" dirty="0">
                <a:latin typeface="Arial" panose="020B0604020202020204" pitchFamily="34" charset="0"/>
              </a:rPr>
              <a:t>, </a:t>
            </a:r>
            <a:r>
              <a:rPr lang="hu-HU" sz="1600" b="1" dirty="0">
                <a:latin typeface="Arial" panose="020B0604020202020204" pitchFamily="34" charset="0"/>
              </a:rPr>
              <a:t>öngondoskodás céljából </a:t>
            </a:r>
            <a:r>
              <a:rPr lang="hu-HU" sz="1600" dirty="0">
                <a:latin typeface="Arial" panose="020B0604020202020204" pitchFamily="34" charset="0"/>
              </a:rPr>
              <a:t>szeretne megtakarítani, </a:t>
            </a:r>
            <a:r>
              <a:rPr lang="hu-HU" sz="1600" dirty="0" smtClean="0">
                <a:latin typeface="Arial" panose="020B0604020202020204" pitchFamily="34" charset="0"/>
              </a:rPr>
              <a:t>nyugdíj </a:t>
            </a:r>
            <a:r>
              <a:rPr lang="hu-HU" sz="1600" dirty="0">
                <a:latin typeface="Arial" panose="020B0604020202020204" pitchFamily="34" charset="0"/>
              </a:rPr>
              <a:t>kiegészítésére vagy helyettesítésére </a:t>
            </a:r>
            <a:r>
              <a:rPr lang="hu-HU" sz="1600" dirty="0" smtClean="0">
                <a:latin typeface="Arial" panose="020B0604020202020204" pitchFamily="34" charset="0"/>
              </a:rPr>
              <a:t>keres </a:t>
            </a:r>
            <a:r>
              <a:rPr lang="hu-HU" sz="1600" dirty="0">
                <a:latin typeface="Arial" panose="020B0604020202020204" pitchFamily="34" charset="0"/>
              </a:rPr>
              <a:t>hosszabb távú </a:t>
            </a:r>
            <a:r>
              <a:rPr lang="hu-HU" sz="1600" dirty="0" smtClean="0">
                <a:latin typeface="Arial" panose="020B0604020202020204" pitchFamily="34" charset="0"/>
              </a:rPr>
              <a:t>megoldást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b="1" dirty="0">
                <a:latin typeface="Arial" panose="020B0604020202020204" pitchFamily="34" charset="0"/>
              </a:rPr>
              <a:t>igénybe tudja venni</a:t>
            </a:r>
            <a:r>
              <a:rPr lang="hu-HU" sz="1600" dirty="0">
                <a:latin typeface="Arial" panose="020B0604020202020204" pitchFamily="34" charset="0"/>
              </a:rPr>
              <a:t> az SZJA törvényben meghatározott </a:t>
            </a:r>
            <a:r>
              <a:rPr lang="hu-HU" sz="1600" b="1" dirty="0">
                <a:latin typeface="Arial" panose="020B0604020202020204" pitchFamily="34" charset="0"/>
              </a:rPr>
              <a:t>adójóváírást</a:t>
            </a:r>
            <a:endParaRPr lang="hu-HU" sz="1600" dirty="0">
              <a:latin typeface="Arial" panose="020B0604020202020204" pitchFamily="34" charset="0"/>
            </a:endParaRPr>
          </a:p>
          <a:p>
            <a:endParaRPr lang="hu-HU" sz="1600" dirty="0">
              <a:latin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59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Nem ajánlható olyan ügyfélnek, aki…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Kinek nem ajánlható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47300" y="1310788"/>
            <a:ext cx="80946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>
                <a:latin typeface="Arial" panose="020B0604020202020204" pitchFamily="34" charset="0"/>
              </a:rPr>
              <a:t>kifejezetten </a:t>
            </a:r>
            <a:r>
              <a:rPr lang="hu-HU" sz="1600" b="1" dirty="0">
                <a:latin typeface="Arial" panose="020B0604020202020204" pitchFamily="34" charset="0"/>
              </a:rPr>
              <a:t>nem nyugdíj célra </a:t>
            </a:r>
            <a:r>
              <a:rPr lang="hu-HU" sz="1600" dirty="0">
                <a:latin typeface="Arial" panose="020B0604020202020204" pitchFamily="34" charset="0"/>
              </a:rPr>
              <a:t>kíván nagyobb összeget megtakarítani, - aki már </a:t>
            </a:r>
            <a:r>
              <a:rPr lang="hu-HU" sz="1600" b="1" dirty="0">
                <a:latin typeface="Arial" panose="020B0604020202020204" pitchFamily="34" charset="0"/>
              </a:rPr>
              <a:t>jelenleg is nyugdíjas </a:t>
            </a:r>
            <a:r>
              <a:rPr lang="hu-HU" sz="1600" dirty="0">
                <a:latin typeface="Arial" panose="020B0604020202020204" pitchFamily="34" charset="0"/>
              </a:rPr>
              <a:t>vagy 40%-ot elérő </a:t>
            </a:r>
            <a:r>
              <a:rPr lang="hu-HU" sz="1600" b="1" dirty="0">
                <a:latin typeface="Arial" panose="020B0604020202020204" pitchFamily="34" charset="0"/>
              </a:rPr>
              <a:t>egészségkárosodása</a:t>
            </a:r>
            <a:r>
              <a:rPr lang="hu-HU" sz="1600" dirty="0">
                <a:latin typeface="Arial" panose="020B0604020202020204" pitchFamily="34" charset="0"/>
              </a:rPr>
              <a:t> van,                               (ezen ügyfélcsoportokat ki kell zárni az értékesítésből</a:t>
            </a:r>
            <a:r>
              <a:rPr lang="hu-HU" sz="1600" dirty="0" smtClean="0">
                <a:latin typeface="Arial" panose="020B0604020202020204" pitchFamily="34" charset="0"/>
              </a:rPr>
              <a:t>!)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b="1" dirty="0" smtClean="0">
                <a:latin typeface="Arial" panose="020B0604020202020204" pitchFamily="34" charset="0"/>
              </a:rPr>
              <a:t>nem </a:t>
            </a:r>
            <a:r>
              <a:rPr lang="hu-HU" sz="1600" b="1" dirty="0">
                <a:latin typeface="Arial" panose="020B0604020202020204" pitchFamily="34" charset="0"/>
              </a:rPr>
              <a:t>tervezhető mértékű, kiszámíthatatlan jövedelemmel rendelkezik</a:t>
            </a:r>
            <a:r>
              <a:rPr lang="hu-HU" sz="1600" dirty="0">
                <a:latin typeface="Arial" panose="020B0604020202020204" pitchFamily="34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>
                <a:latin typeface="Arial" panose="020B0604020202020204" pitchFamily="34" charset="0"/>
              </a:rPr>
              <a:t>(minden ilyen esetben tilos az értékesítés!) és havi megtakarítása 10 000 Ft </a:t>
            </a:r>
            <a:r>
              <a:rPr lang="hu-HU" sz="1600" dirty="0" smtClean="0">
                <a:latin typeface="Arial" panose="020B0604020202020204" pitchFamily="34" charset="0"/>
              </a:rPr>
              <a:t>alatti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b="1" dirty="0">
                <a:latin typeface="Arial" panose="020B0604020202020204" pitchFamily="34" charset="0"/>
              </a:rPr>
              <a:t>10 évnél rövidebb megtakarítási időtávban </a:t>
            </a:r>
            <a:r>
              <a:rPr lang="hu-HU" sz="1600" dirty="0" smtClean="0">
                <a:latin typeface="Arial" panose="020B0604020202020204" pitchFamily="34" charset="0"/>
              </a:rPr>
              <a:t>gondolkodik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b="1" dirty="0">
                <a:latin typeface="Arial" panose="020B0604020202020204" pitchFamily="34" charset="0"/>
              </a:rPr>
              <a:t>az egyszeri díjfizetést </a:t>
            </a:r>
            <a:r>
              <a:rPr lang="hu-HU" sz="1600" dirty="0">
                <a:latin typeface="Arial" panose="020B0604020202020204" pitchFamily="34" charset="0"/>
              </a:rPr>
              <a:t>részesíti </a:t>
            </a:r>
            <a:r>
              <a:rPr lang="hu-HU" sz="1600" dirty="0" smtClean="0">
                <a:latin typeface="Arial" panose="020B0604020202020204" pitchFamily="34" charset="0"/>
              </a:rPr>
              <a:t>előnyben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>
                <a:latin typeface="Arial" panose="020B0604020202020204" pitchFamily="34" charset="0"/>
              </a:rPr>
              <a:t>szeretnek és képesek a </a:t>
            </a:r>
            <a:r>
              <a:rPr lang="hu-HU" sz="1600" b="1" dirty="0">
                <a:latin typeface="Arial" panose="020B0604020202020204" pitchFamily="34" charset="0"/>
              </a:rPr>
              <a:t>befektetéseikkel kapcsolatban tudatos döntést </a:t>
            </a:r>
            <a:r>
              <a:rPr lang="hu-HU" sz="1600" b="1" dirty="0" smtClean="0">
                <a:latin typeface="Arial" panose="020B0604020202020204" pitchFamily="34" charset="0"/>
              </a:rPr>
              <a:t>hozni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>
                <a:latin typeface="Arial" panose="020B0604020202020204" pitchFamily="34" charset="0"/>
              </a:rPr>
              <a:t>nem előre meghatározott lejárati összeget szeretnének kapni, egy </a:t>
            </a:r>
            <a:r>
              <a:rPr lang="hu-HU" sz="1600" b="1" dirty="0">
                <a:latin typeface="Arial" panose="020B0604020202020204" pitchFamily="34" charset="0"/>
              </a:rPr>
              <a:t>jóval magasabb lejárati összeg reményében, szívesebben kockáztatnak</a:t>
            </a:r>
            <a:r>
              <a:rPr lang="hu-HU" sz="1600" dirty="0">
                <a:latin typeface="Arial" panose="020B0604020202020204" pitchFamily="34" charset="0"/>
              </a:rPr>
              <a:t> és elfogadják, hogy a befektetés értéke a pénz- és tőkepiaci események hatására akár naponta </a:t>
            </a:r>
            <a:r>
              <a:rPr lang="hu-HU" sz="1600" dirty="0" smtClean="0">
                <a:latin typeface="Arial" panose="020B0604020202020204" pitchFamily="34" charset="0"/>
              </a:rPr>
              <a:t>változik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Arial" panose="020B0604020202020204" pitchFamily="34" charset="0"/>
              </a:rPr>
              <a:t>alapvető </a:t>
            </a:r>
            <a:r>
              <a:rPr lang="hu-HU" sz="1600" dirty="0">
                <a:latin typeface="Arial" panose="020B0604020202020204" pitchFamily="34" charset="0"/>
              </a:rPr>
              <a:t>követelmény az </a:t>
            </a:r>
            <a:r>
              <a:rPr lang="hu-HU" sz="1600" b="1" dirty="0">
                <a:latin typeface="Arial" panose="020B0604020202020204" pitchFamily="34" charset="0"/>
              </a:rPr>
              <a:t>írás és olvasás készség</a:t>
            </a:r>
            <a:r>
              <a:rPr lang="hu-HU" sz="1600" dirty="0">
                <a:latin typeface="Arial" panose="020B0604020202020204" pitchFamily="34" charset="0"/>
              </a:rPr>
              <a:t>, aki ennek a minimális követelménynek nem felel meg, azt nem tekintjük célcsoportnak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81269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Miért ajánljuk a </a:t>
            </a:r>
            <a:r>
              <a:rPr lang="hu-HU" dirty="0" err="1" smtClean="0"/>
              <a:t>MyPlan</a:t>
            </a:r>
            <a:r>
              <a:rPr lang="hu-HU" dirty="0" smtClean="0"/>
              <a:t> klasszikus nyugdíjbiztosítást?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66913" y="1406770"/>
            <a:ext cx="86861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Garantált lejárati összeget tartalmaz, így biztosan tervezhető nyugdíjas éveket ajánlunk!</a:t>
            </a:r>
          </a:p>
          <a:p>
            <a:endParaRPr lang="hu-HU" dirty="0" smtClean="0"/>
          </a:p>
          <a:p>
            <a:r>
              <a:rPr lang="hu-HU" dirty="0" smtClean="0"/>
              <a:t>Ügyfelünk részesül a kiszámítható befektetési politika mellett elért hozamból.</a:t>
            </a:r>
          </a:p>
          <a:p>
            <a:endParaRPr lang="hu-HU" dirty="0" smtClean="0"/>
          </a:p>
          <a:p>
            <a:r>
              <a:rPr lang="hu-HU" dirty="0" smtClean="0"/>
              <a:t>A megtakarítást gyarapítja az igénybe vehető adójóváírás.</a:t>
            </a:r>
          </a:p>
          <a:p>
            <a:endParaRPr lang="hu-HU" dirty="0"/>
          </a:p>
          <a:p>
            <a:r>
              <a:rPr lang="hu-HU" dirty="0" smtClean="0"/>
              <a:t>Hűséges ügyfeleink jelentős bónuszra is számíthatnak!</a:t>
            </a:r>
          </a:p>
          <a:p>
            <a:endParaRPr lang="hu-HU" dirty="0" smtClean="0"/>
          </a:p>
          <a:p>
            <a:r>
              <a:rPr lang="hu-HU" dirty="0" smtClean="0"/>
              <a:t>Már 10 éves tartamtól, 18-55 évesen megköthető.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90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Ügyfél oldali megtérülés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34719"/>
              </p:ext>
            </p:extLst>
          </p:nvPr>
        </p:nvGraphicFramePr>
        <p:xfrm>
          <a:off x="468407" y="981827"/>
          <a:ext cx="8270965" cy="4030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6751"/>
                <a:gridCol w="1291094"/>
                <a:gridCol w="1291094"/>
                <a:gridCol w="1291094"/>
                <a:gridCol w="1291094"/>
                <a:gridCol w="809838"/>
              </a:tblGrid>
              <a:tr h="2005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Hozam: 3%</a:t>
                      </a:r>
                      <a:endParaRPr lang="hu-H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Rendszeres díj (Ft)</a:t>
                      </a:r>
                      <a:endParaRPr lang="hu-H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Tartam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399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  120 </a:t>
                      </a:r>
                      <a:r>
                        <a:rPr lang="hu-HU" sz="1400" b="1" dirty="0">
                          <a:effectLst/>
                        </a:rPr>
                        <a:t>000</a:t>
                      </a:r>
                      <a:endParaRPr lang="hu-H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180 000</a:t>
                      </a:r>
                      <a:endParaRPr lang="hu-H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240 000</a:t>
                      </a:r>
                      <a:endParaRPr lang="hu-H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300 000</a:t>
                      </a:r>
                      <a:endParaRPr lang="hu-H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Tartam alatt befizetett díj</a:t>
                      </a:r>
                      <a:endParaRPr lang="hu-H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1 362 250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         2 043 375    </a:t>
                      </a:r>
                      <a:endParaRPr lang="hu-H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         2 724 500    </a:t>
                      </a:r>
                      <a:endParaRPr lang="hu-H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         3 405 625    </a:t>
                      </a:r>
                      <a:endParaRPr lang="hu-H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10</a:t>
                      </a:r>
                      <a:r>
                        <a:rPr lang="hu-HU" sz="1200" b="1" baseline="0" dirty="0" smtClean="0">
                          <a:effectLst/>
                        </a:rPr>
                        <a:t> </a:t>
                      </a:r>
                      <a:r>
                        <a:rPr lang="hu-HU" sz="1200" b="1" dirty="0" smtClean="0">
                          <a:effectLst/>
                        </a:rPr>
                        <a:t>év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Elérési szolgáltatás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1 213 698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1 922 716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         2 699 846    </a:t>
                      </a:r>
                      <a:endParaRPr lang="hu-H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         3 545 089    </a:t>
                      </a:r>
                      <a:endParaRPr lang="hu-H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Adóelőny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   307 027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   460 540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   614 053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   767 567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Megtérülés adóelőny nélkül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-           148 552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-            120 659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-              24 654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   139 464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Megtérülés adóelőnnyel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   158 475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   339 881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   589 399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   907 031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056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Tartam alatt befizetett díj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2 216 317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3 324 476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         4 432 635    </a:t>
                      </a:r>
                      <a:endParaRPr lang="hu-H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5 540 794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15 </a:t>
                      </a:r>
                      <a:r>
                        <a:rPr lang="hu-HU" sz="1200" b="1" dirty="0">
                          <a:effectLst/>
                        </a:rPr>
                        <a:t>év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Elérési szolgáltatás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2 151 028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3 346 150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4 621 010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5 975 610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Adóelőny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   535 236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   802 854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1 070 472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1 338 090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Megtérülés adóelőny nélkül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-             65 289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      21 674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   188 375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   434 816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Megtérülés adóelőnnyel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   469 947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   824 528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1 258 847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1 772 906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056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Tartam alatt befizetett díj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3 206 416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4 809 624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6 412 831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8 016 039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20</a:t>
                      </a:r>
                      <a:r>
                        <a:rPr lang="hu-HU" sz="1200" b="1" baseline="0" dirty="0" smtClean="0">
                          <a:effectLst/>
                        </a:rPr>
                        <a:t> </a:t>
                      </a:r>
                      <a:r>
                        <a:rPr lang="hu-HU" sz="1200" b="1" dirty="0" smtClean="0">
                          <a:effectLst/>
                        </a:rPr>
                        <a:t>év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Elérési szolgáltatás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3 341 717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5 151 234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7 053 190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9 047 585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Adóelőny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   828 352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1 242 529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1 656 705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          2 070 881    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Megtérülés adóelőny nélkül</a:t>
                      </a:r>
                      <a:endParaRPr lang="hu-H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   135 301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   341 610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</a:rPr>
                        <a:t>             640 359    </a:t>
                      </a:r>
                      <a:endParaRPr lang="hu-H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</a:rPr>
                        <a:t>          1 031 546    </a:t>
                      </a:r>
                      <a:endParaRPr lang="hu-H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Megtérülés adóelőnnyel</a:t>
                      </a:r>
                      <a:endParaRPr lang="hu-H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</a:rPr>
                        <a:t>             963 653    </a:t>
                      </a:r>
                      <a:endParaRPr lang="hu-H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1 584 139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2 297 064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          3 102 427    </a:t>
                      </a:r>
                      <a:endParaRPr lang="hu-H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2763982" y="1454727"/>
            <a:ext cx="1298863" cy="10287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21B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Megtérülés csak </a:t>
            </a:r>
            <a:r>
              <a:rPr lang="hu-HU" sz="1400" dirty="0" err="1" smtClean="0"/>
              <a:t>adójóváírás-sal</a:t>
            </a:r>
            <a:r>
              <a:rPr lang="hu-HU" sz="1400" dirty="0" smtClean="0"/>
              <a:t>!</a:t>
            </a:r>
            <a:endParaRPr lang="hu-HU" sz="1400" dirty="0"/>
          </a:p>
        </p:txBody>
      </p:sp>
      <p:sp>
        <p:nvSpPr>
          <p:cNvPr id="8" name="Téglalap 7"/>
          <p:cNvSpPr/>
          <p:nvPr/>
        </p:nvSpPr>
        <p:spPr>
          <a:xfrm>
            <a:off x="4062845" y="1454727"/>
            <a:ext cx="1298863" cy="10287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21B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Megtérülés csak </a:t>
            </a:r>
            <a:r>
              <a:rPr lang="hu-HU" sz="1400" dirty="0" err="1" smtClean="0"/>
              <a:t>adójóváírás-sal</a:t>
            </a:r>
            <a:r>
              <a:rPr lang="hu-HU" sz="1400" dirty="0" smtClean="0"/>
              <a:t>!</a:t>
            </a:r>
            <a:endParaRPr lang="hu-HU" sz="1400" dirty="0"/>
          </a:p>
        </p:txBody>
      </p:sp>
      <p:sp>
        <p:nvSpPr>
          <p:cNvPr id="9" name="Téglalap 8"/>
          <p:cNvSpPr/>
          <p:nvPr/>
        </p:nvSpPr>
        <p:spPr>
          <a:xfrm>
            <a:off x="5361708" y="1454727"/>
            <a:ext cx="1298863" cy="10287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21B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Megtérülés csak </a:t>
            </a:r>
            <a:r>
              <a:rPr lang="hu-HU" sz="1400" dirty="0" err="1" smtClean="0"/>
              <a:t>adójóváírás-sal</a:t>
            </a:r>
            <a:r>
              <a:rPr lang="hu-HU" sz="1400" dirty="0" smtClean="0"/>
              <a:t>!</a:t>
            </a:r>
            <a:endParaRPr lang="hu-HU" sz="1400" dirty="0"/>
          </a:p>
        </p:txBody>
      </p:sp>
      <p:sp>
        <p:nvSpPr>
          <p:cNvPr id="10" name="Téglalap 9"/>
          <p:cNvSpPr/>
          <p:nvPr/>
        </p:nvSpPr>
        <p:spPr>
          <a:xfrm>
            <a:off x="2763982" y="2709026"/>
            <a:ext cx="1298863" cy="10287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21B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Megtérülés csak </a:t>
            </a:r>
            <a:r>
              <a:rPr lang="hu-HU" sz="1400" dirty="0" err="1" smtClean="0"/>
              <a:t>adójóváírás-sal</a:t>
            </a:r>
            <a:r>
              <a:rPr lang="hu-HU" sz="1400" dirty="0" smtClean="0"/>
              <a:t>!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09509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46809" y="488373"/>
            <a:ext cx="758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</a:rPr>
              <a:t>Miért jó az ügyfelednek?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19545" y="1361209"/>
            <a:ext cx="70262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Kiszámítható, előre meghatározott lejárati összeg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Hozamjóváírás a rendszeres díjakra – 90%-os </a:t>
            </a:r>
            <a:r>
              <a:rPr lang="hu-HU" dirty="0" err="1" smtClean="0"/>
              <a:t>nyereségjóváírás</a:t>
            </a: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Napi kamat a rendkívüli díjakra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 10. évben jelentős Hűségjóváírás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Adójóváírás lehetősége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Alacsony TKM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71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46809" y="488373"/>
            <a:ext cx="758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</a:rPr>
              <a:t>Miért jó neked?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19545" y="1361209"/>
            <a:ext cx="65261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Kockázatmentes befektetés, ahol nem érnek meglepetések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Egyszerű értékesítési folyamat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Online kötési lehetőség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Korrekt jutalék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Megbízható, ismert partner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78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5"/>
          <p:cNvSpPr/>
          <p:nvPr/>
        </p:nvSpPr>
        <p:spPr>
          <a:xfrm rot="1980000">
            <a:off x="-637297" y="-2655467"/>
            <a:ext cx="6749276" cy="8962651"/>
          </a:xfrm>
          <a:custGeom>
            <a:avLst/>
            <a:gdLst>
              <a:gd name="connsiteX0" fmla="*/ 0 w 2821331"/>
              <a:gd name="connsiteY0" fmla="*/ 0 h 10581587"/>
              <a:gd name="connsiteX1" fmla="*/ 2821331 w 2821331"/>
              <a:gd name="connsiteY1" fmla="*/ 0 h 10581587"/>
              <a:gd name="connsiteX2" fmla="*/ 2821331 w 2821331"/>
              <a:gd name="connsiteY2" fmla="*/ 10581587 h 10581587"/>
              <a:gd name="connsiteX3" fmla="*/ 0 w 2821331"/>
              <a:gd name="connsiteY3" fmla="*/ 10581587 h 10581587"/>
              <a:gd name="connsiteX4" fmla="*/ 0 w 2821331"/>
              <a:gd name="connsiteY4" fmla="*/ 0 h 10581587"/>
              <a:gd name="connsiteX0" fmla="*/ 5104 w 2821331"/>
              <a:gd name="connsiteY0" fmla="*/ 3085860 h 10581587"/>
              <a:gd name="connsiteX1" fmla="*/ 2821331 w 2821331"/>
              <a:gd name="connsiteY1" fmla="*/ 0 h 10581587"/>
              <a:gd name="connsiteX2" fmla="*/ 2821331 w 2821331"/>
              <a:gd name="connsiteY2" fmla="*/ 10581587 h 10581587"/>
              <a:gd name="connsiteX3" fmla="*/ 0 w 2821331"/>
              <a:gd name="connsiteY3" fmla="*/ 10581587 h 10581587"/>
              <a:gd name="connsiteX4" fmla="*/ 5104 w 2821331"/>
              <a:gd name="connsiteY4" fmla="*/ 3085860 h 10581587"/>
              <a:gd name="connsiteX0" fmla="*/ 5104 w 2821331"/>
              <a:gd name="connsiteY0" fmla="*/ 1833630 h 9329357"/>
              <a:gd name="connsiteX1" fmla="*/ 2816816 w 2821331"/>
              <a:gd name="connsiteY1" fmla="*/ 0 h 9329357"/>
              <a:gd name="connsiteX2" fmla="*/ 2821331 w 2821331"/>
              <a:gd name="connsiteY2" fmla="*/ 9329357 h 9329357"/>
              <a:gd name="connsiteX3" fmla="*/ 0 w 2821331"/>
              <a:gd name="connsiteY3" fmla="*/ 9329357 h 9329357"/>
              <a:gd name="connsiteX4" fmla="*/ 5104 w 2821331"/>
              <a:gd name="connsiteY4" fmla="*/ 1833630 h 9329357"/>
              <a:gd name="connsiteX0" fmla="*/ 5104 w 2816816"/>
              <a:gd name="connsiteY0" fmla="*/ 1833630 h 9329357"/>
              <a:gd name="connsiteX1" fmla="*/ 2816816 w 2816816"/>
              <a:gd name="connsiteY1" fmla="*/ 0 h 9329357"/>
              <a:gd name="connsiteX2" fmla="*/ 2811075 w 2816816"/>
              <a:gd name="connsiteY2" fmla="*/ 7109995 h 9329357"/>
              <a:gd name="connsiteX3" fmla="*/ 0 w 2816816"/>
              <a:gd name="connsiteY3" fmla="*/ 9329357 h 9329357"/>
              <a:gd name="connsiteX4" fmla="*/ 5104 w 2816816"/>
              <a:gd name="connsiteY4" fmla="*/ 1833630 h 9329357"/>
              <a:gd name="connsiteX0" fmla="*/ 18410 w 2830122"/>
              <a:gd name="connsiteY0" fmla="*/ 1833630 h 8679277"/>
              <a:gd name="connsiteX1" fmla="*/ 2830122 w 2830122"/>
              <a:gd name="connsiteY1" fmla="*/ 0 h 8679277"/>
              <a:gd name="connsiteX2" fmla="*/ 2824381 w 2830122"/>
              <a:gd name="connsiteY2" fmla="*/ 7109995 h 8679277"/>
              <a:gd name="connsiteX3" fmla="*/ 0 w 2830122"/>
              <a:gd name="connsiteY3" fmla="*/ 8679277 h 8679277"/>
              <a:gd name="connsiteX4" fmla="*/ 18410 w 2830122"/>
              <a:gd name="connsiteY4" fmla="*/ 1833630 h 8679277"/>
              <a:gd name="connsiteX0" fmla="*/ 18410 w 2832837"/>
              <a:gd name="connsiteY0" fmla="*/ 1833630 h 8679277"/>
              <a:gd name="connsiteX1" fmla="*/ 2830122 w 2832837"/>
              <a:gd name="connsiteY1" fmla="*/ 0 h 8679277"/>
              <a:gd name="connsiteX2" fmla="*/ 2832464 w 2832837"/>
              <a:gd name="connsiteY2" fmla="*/ 6877601 h 8679277"/>
              <a:gd name="connsiteX3" fmla="*/ 0 w 2832837"/>
              <a:gd name="connsiteY3" fmla="*/ 8679277 h 8679277"/>
              <a:gd name="connsiteX4" fmla="*/ 18410 w 2832837"/>
              <a:gd name="connsiteY4" fmla="*/ 1833630 h 8679277"/>
              <a:gd name="connsiteX0" fmla="*/ 0 w 6906188"/>
              <a:gd name="connsiteY0" fmla="*/ 4594925 h 8679277"/>
              <a:gd name="connsiteX1" fmla="*/ 6903473 w 6906188"/>
              <a:gd name="connsiteY1" fmla="*/ 0 h 8679277"/>
              <a:gd name="connsiteX2" fmla="*/ 6905815 w 6906188"/>
              <a:gd name="connsiteY2" fmla="*/ 6877601 h 8679277"/>
              <a:gd name="connsiteX3" fmla="*/ 4073351 w 6906188"/>
              <a:gd name="connsiteY3" fmla="*/ 8679277 h 8679277"/>
              <a:gd name="connsiteX4" fmla="*/ 0 w 6906188"/>
              <a:gd name="connsiteY4" fmla="*/ 4594925 h 8679277"/>
              <a:gd name="connsiteX0" fmla="*/ 0 w 6906188"/>
              <a:gd name="connsiteY0" fmla="*/ 4594925 h 9520816"/>
              <a:gd name="connsiteX1" fmla="*/ 6903473 w 6906188"/>
              <a:gd name="connsiteY1" fmla="*/ 0 h 9520816"/>
              <a:gd name="connsiteX2" fmla="*/ 6905815 w 6906188"/>
              <a:gd name="connsiteY2" fmla="*/ 6877601 h 9520816"/>
              <a:gd name="connsiteX3" fmla="*/ 3003748 w 6906188"/>
              <a:gd name="connsiteY3" fmla="*/ 9520816 h 9520816"/>
              <a:gd name="connsiteX4" fmla="*/ 0 w 6906188"/>
              <a:gd name="connsiteY4" fmla="*/ 4594925 h 9520816"/>
              <a:gd name="connsiteX0" fmla="*/ 1 w 6906189"/>
              <a:gd name="connsiteY0" fmla="*/ 4594925 h 9520816"/>
              <a:gd name="connsiteX1" fmla="*/ 6903474 w 6906189"/>
              <a:gd name="connsiteY1" fmla="*/ 0 h 9520816"/>
              <a:gd name="connsiteX2" fmla="*/ 6905816 w 6906189"/>
              <a:gd name="connsiteY2" fmla="*/ 6877601 h 9520816"/>
              <a:gd name="connsiteX3" fmla="*/ 3003749 w 6906189"/>
              <a:gd name="connsiteY3" fmla="*/ 9520816 h 9520816"/>
              <a:gd name="connsiteX4" fmla="*/ 1 w 6906189"/>
              <a:gd name="connsiteY4" fmla="*/ 4594925 h 9520816"/>
              <a:gd name="connsiteX0" fmla="*/ 0 w 6906188"/>
              <a:gd name="connsiteY0" fmla="*/ 4594925 h 9520816"/>
              <a:gd name="connsiteX1" fmla="*/ 6903473 w 6906188"/>
              <a:gd name="connsiteY1" fmla="*/ 0 h 9520816"/>
              <a:gd name="connsiteX2" fmla="*/ 6905815 w 6906188"/>
              <a:gd name="connsiteY2" fmla="*/ 6877601 h 9520816"/>
              <a:gd name="connsiteX3" fmla="*/ 3003748 w 6906188"/>
              <a:gd name="connsiteY3" fmla="*/ 9520816 h 9520816"/>
              <a:gd name="connsiteX4" fmla="*/ 0 w 6906188"/>
              <a:gd name="connsiteY4" fmla="*/ 4594925 h 9520816"/>
              <a:gd name="connsiteX0" fmla="*/ 0 w 7160437"/>
              <a:gd name="connsiteY0" fmla="*/ 4760496 h 9520816"/>
              <a:gd name="connsiteX1" fmla="*/ 7157722 w 7160437"/>
              <a:gd name="connsiteY1" fmla="*/ 0 h 9520816"/>
              <a:gd name="connsiteX2" fmla="*/ 7160064 w 7160437"/>
              <a:gd name="connsiteY2" fmla="*/ 6877601 h 9520816"/>
              <a:gd name="connsiteX3" fmla="*/ 3257997 w 7160437"/>
              <a:gd name="connsiteY3" fmla="*/ 9520816 h 9520816"/>
              <a:gd name="connsiteX4" fmla="*/ 0 w 7160437"/>
              <a:gd name="connsiteY4" fmla="*/ 4760496 h 9520816"/>
              <a:gd name="connsiteX0" fmla="*/ 0 w 7160437"/>
              <a:gd name="connsiteY0" fmla="*/ 4760496 h 9535173"/>
              <a:gd name="connsiteX1" fmla="*/ 7157722 w 7160437"/>
              <a:gd name="connsiteY1" fmla="*/ 0 h 9535173"/>
              <a:gd name="connsiteX2" fmla="*/ 7160064 w 7160437"/>
              <a:gd name="connsiteY2" fmla="*/ 6877601 h 9535173"/>
              <a:gd name="connsiteX3" fmla="*/ 3050411 w 7160437"/>
              <a:gd name="connsiteY3" fmla="*/ 9535173 h 9535173"/>
              <a:gd name="connsiteX4" fmla="*/ 0 w 7160437"/>
              <a:gd name="connsiteY4" fmla="*/ 4760496 h 9535173"/>
              <a:gd name="connsiteX0" fmla="*/ 0 w 7160437"/>
              <a:gd name="connsiteY0" fmla="*/ 4760496 h 9535173"/>
              <a:gd name="connsiteX1" fmla="*/ 7157722 w 7160437"/>
              <a:gd name="connsiteY1" fmla="*/ 0 h 9535173"/>
              <a:gd name="connsiteX2" fmla="*/ 7160064 w 7160437"/>
              <a:gd name="connsiteY2" fmla="*/ 6877601 h 9535173"/>
              <a:gd name="connsiteX3" fmla="*/ 3050411 w 7160437"/>
              <a:gd name="connsiteY3" fmla="*/ 9535173 h 9535173"/>
              <a:gd name="connsiteX4" fmla="*/ 0 w 7160437"/>
              <a:gd name="connsiteY4" fmla="*/ 4760496 h 9535173"/>
              <a:gd name="connsiteX0" fmla="*/ 0 w 7160437"/>
              <a:gd name="connsiteY0" fmla="*/ 4760496 h 9535173"/>
              <a:gd name="connsiteX1" fmla="*/ 7157722 w 7160437"/>
              <a:gd name="connsiteY1" fmla="*/ 0 h 9535173"/>
              <a:gd name="connsiteX2" fmla="*/ 7160064 w 7160437"/>
              <a:gd name="connsiteY2" fmla="*/ 6877601 h 9535173"/>
              <a:gd name="connsiteX3" fmla="*/ 3050411 w 7160437"/>
              <a:gd name="connsiteY3" fmla="*/ 9535173 h 9535173"/>
              <a:gd name="connsiteX4" fmla="*/ 0 w 7160437"/>
              <a:gd name="connsiteY4" fmla="*/ 4760496 h 953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0437" h="9535173">
                <a:moveTo>
                  <a:pt x="0" y="4760496"/>
                </a:moveTo>
                <a:lnTo>
                  <a:pt x="7157722" y="0"/>
                </a:lnTo>
                <a:cubicBezTo>
                  <a:pt x="7155808" y="2369998"/>
                  <a:pt x="7161978" y="4507603"/>
                  <a:pt x="7160064" y="6877601"/>
                </a:cubicBezTo>
                <a:lnTo>
                  <a:pt x="3050411" y="9535173"/>
                </a:lnTo>
                <a:cubicBezTo>
                  <a:pt x="1544646" y="7462484"/>
                  <a:pt x="1243143" y="6762557"/>
                  <a:pt x="0" y="4760496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 l="-22000" t="-2200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 rot="1980000">
            <a:off x="8399928" y="502974"/>
            <a:ext cx="69766" cy="3025304"/>
          </a:xfrm>
          <a:prstGeom prst="rect">
            <a:avLst/>
          </a:prstGeom>
          <a:solidFill>
            <a:srgbClr val="E957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 rot="1980000">
            <a:off x="8182574" y="783991"/>
            <a:ext cx="57231" cy="3575516"/>
          </a:xfrm>
          <a:prstGeom prst="rect">
            <a:avLst/>
          </a:prstGeom>
          <a:solidFill>
            <a:srgbClr val="C21B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 rot="1980000">
            <a:off x="6404499" y="3448076"/>
            <a:ext cx="53971" cy="2359170"/>
          </a:xfrm>
          <a:prstGeom prst="rect">
            <a:avLst/>
          </a:prstGeom>
          <a:solidFill>
            <a:srgbClr val="8E1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2197016" y="2783269"/>
            <a:ext cx="4756106" cy="344466"/>
          </a:xfrm>
          <a:prstGeom prst="rect">
            <a:avLst/>
          </a:prstGeom>
          <a:solidFill>
            <a:srgbClr val="F09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3111415" y="2802058"/>
            <a:ext cx="292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aseline="30000" dirty="0" smtClean="0">
                <a:latin typeface="HelveticaNeueLT Pro 45 Lt" panose="020B0403020202020204" pitchFamily="34" charset="-18"/>
              </a:rPr>
              <a:t>a figyelmet!</a:t>
            </a:r>
            <a:endParaRPr lang="hu-HU" sz="2000" dirty="0">
              <a:latin typeface="HelveticaNeueLT Pro 45 Lt" panose="020B0403020202020204" pitchFamily="34" charset="-18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36" y="1963812"/>
            <a:ext cx="4948741" cy="81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szerződés értéke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>
          <a:xfrm>
            <a:off x="668215" y="1594338"/>
            <a:ext cx="2168770" cy="6330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Díjtartalék</a:t>
            </a:r>
            <a:endParaRPr lang="hu-HU" dirty="0"/>
          </a:p>
        </p:txBody>
      </p:sp>
      <p:sp>
        <p:nvSpPr>
          <p:cNvPr id="7" name="Lekerekített téglalap 6"/>
          <p:cNvSpPr/>
          <p:nvPr/>
        </p:nvSpPr>
        <p:spPr>
          <a:xfrm>
            <a:off x="3456258" y="1594337"/>
            <a:ext cx="2168770" cy="6330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Nyereségszámla</a:t>
            </a: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6244301" y="1594336"/>
            <a:ext cx="2168770" cy="6330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Rendkívüli megtakarítás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39261" y="2461846"/>
            <a:ext cx="22977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garantált technikai kamat nincs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 korábbi (2,25%) technikai kamatú módozatokkal azonos portfólió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223847" y="2461846"/>
            <a:ext cx="2168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 díjtartalékon elért hozam min. </a:t>
            </a:r>
            <a:r>
              <a:rPr lang="hu-HU" dirty="0" smtClean="0">
                <a:solidFill>
                  <a:srgbClr val="C00000"/>
                </a:solidFill>
              </a:rPr>
              <a:t>90%</a:t>
            </a:r>
            <a:r>
              <a:rPr lang="hu-HU" dirty="0" smtClean="0"/>
              <a:t>-át átadjuk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ezt a nyereséget a díjtartalékkal azonos módon befektetjük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181233" y="2461846"/>
            <a:ext cx="2798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elkülönített számla, ezen tartjuk nyilván a: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rendkívüli befizetést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hűségjóváírást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adójóváírást</a:t>
            </a:r>
            <a:endParaRPr lang="hu-HU" dirty="0"/>
          </a:p>
        </p:txBody>
      </p:sp>
      <p:sp>
        <p:nvSpPr>
          <p:cNvPr id="13" name="Pluszjel 12"/>
          <p:cNvSpPr/>
          <p:nvPr/>
        </p:nvSpPr>
        <p:spPr>
          <a:xfrm>
            <a:off x="2964914" y="1699843"/>
            <a:ext cx="363415" cy="42203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5752957" y="1699843"/>
            <a:ext cx="363415" cy="42203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8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Nyereségszámla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91" y="1569027"/>
            <a:ext cx="8271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díjtartalékon elért nyereséget elkülönítve tartjuk nyilván. Ez egy rugalmasan, a díjtartalék hozamának változásától függően </a:t>
            </a:r>
            <a:r>
              <a:rPr lang="hu-HU" dirty="0" smtClean="0">
                <a:solidFill>
                  <a:srgbClr val="C00000"/>
                </a:solidFill>
              </a:rPr>
              <a:t>növekvő, vagy csökkenő egyenleg.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C00000"/>
                </a:solidFill>
              </a:rPr>
              <a:t>Az adott évben elért hozamból min. 90%-ot jóváírunk.</a:t>
            </a:r>
          </a:p>
          <a:p>
            <a:endParaRPr lang="hu-HU" dirty="0"/>
          </a:p>
          <a:p>
            <a:r>
              <a:rPr lang="hu-HU" dirty="0" smtClean="0"/>
              <a:t>Ha adott évben a díjtartalékon negatív hozamot érünk el, annak </a:t>
            </a:r>
            <a:r>
              <a:rPr lang="hu-HU" dirty="0" err="1" smtClean="0"/>
              <a:t>max</a:t>
            </a:r>
            <a:r>
              <a:rPr lang="hu-HU" dirty="0" smtClean="0"/>
              <a:t>. 90%-át érvényesítjük a nyereségszámlán.</a:t>
            </a:r>
          </a:p>
          <a:p>
            <a:endParaRPr lang="hu-HU" dirty="0"/>
          </a:p>
          <a:p>
            <a:r>
              <a:rPr lang="hu-HU" dirty="0" smtClean="0"/>
              <a:t>A nyereségszámla egyenlege nem lehet negatív!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68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Hűségjóváírás</a:t>
            </a:r>
            <a:endParaRPr lang="hu-HU" dirty="0"/>
          </a:p>
        </p:txBody>
      </p:sp>
      <p:graphicFrame>
        <p:nvGraphicFramePr>
          <p:cNvPr id="6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39369"/>
              </p:ext>
            </p:extLst>
          </p:nvPr>
        </p:nvGraphicFramePr>
        <p:xfrm>
          <a:off x="1038224" y="816222"/>
          <a:ext cx="7038975" cy="550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3665"/>
                <a:gridCol w="5055310"/>
              </a:tblGrid>
              <a:tr h="550667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hu-H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Hűségjóváírás időszaka</a:t>
                      </a:r>
                      <a:endParaRPr lang="hu-H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u="none" strike="noStrike" dirty="0">
                          <a:effectLst/>
                        </a:rPr>
                        <a:t>0-10. év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262556"/>
              </p:ext>
            </p:extLst>
          </p:nvPr>
        </p:nvGraphicFramePr>
        <p:xfrm>
          <a:off x="1038224" y="1625644"/>
          <a:ext cx="7038975" cy="2091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3665"/>
                <a:gridCol w="5055310"/>
              </a:tblGrid>
              <a:tr h="497017">
                <a:tc rowSpan="2">
                  <a:txBody>
                    <a:bodyPr/>
                    <a:lstStyle/>
                    <a:p>
                      <a:pPr marL="185738" indent="0" algn="l" fontAlgn="ctr"/>
                      <a:r>
                        <a:rPr lang="hu-H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Hűségjóváírás </a:t>
                      </a:r>
                      <a:r>
                        <a:rPr lang="hu-HU" sz="1400" b="1" u="sng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mértékét</a:t>
                      </a:r>
                      <a:r>
                        <a:rPr lang="hu-HU" sz="1400" b="0" u="sng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85738" indent="0" algn="l" fontAlgn="ctr"/>
                      <a:r>
                        <a:rPr lang="hu-HU" sz="1400" b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szerződés kezdeti éves díja határozza meg.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u="none" strike="noStrike" dirty="0">
                          <a:solidFill>
                            <a:srgbClr val="BD1E20"/>
                          </a:solidFill>
                          <a:effectLst/>
                        </a:rPr>
                        <a:t>10. </a:t>
                      </a:r>
                      <a:r>
                        <a:rPr lang="hu-HU" sz="1800" b="0" u="none" strike="noStrike" dirty="0" smtClean="0">
                          <a:solidFill>
                            <a:srgbClr val="BD1E20"/>
                          </a:solidFill>
                          <a:effectLst/>
                        </a:rPr>
                        <a:t>évfordulót</a:t>
                      </a:r>
                      <a:r>
                        <a:rPr lang="hu-HU" sz="1800" b="0" u="none" strike="noStrike" baseline="0" dirty="0" smtClean="0">
                          <a:solidFill>
                            <a:srgbClr val="BD1E20"/>
                          </a:solidFill>
                          <a:effectLst/>
                        </a:rPr>
                        <a:t> követő hó 1. napján</a:t>
                      </a:r>
                      <a:br>
                        <a:rPr lang="hu-HU" sz="1800" b="0" u="none" strike="noStrike" baseline="0" dirty="0" smtClean="0">
                          <a:solidFill>
                            <a:srgbClr val="BD1E20"/>
                          </a:solidFill>
                          <a:effectLst/>
                        </a:rPr>
                      </a:br>
                      <a:r>
                        <a:rPr lang="hu-HU" sz="1800" b="0" u="none" strike="noStrike" baseline="0" dirty="0" smtClean="0">
                          <a:solidFill>
                            <a:srgbClr val="BD1E20"/>
                          </a:solidFill>
                          <a:effectLst/>
                        </a:rPr>
                        <a:t> rendkívüli díjként</a:t>
                      </a:r>
                      <a:endParaRPr lang="hu-HU" sz="1800" b="0" i="0" u="none" strike="noStrike" dirty="0">
                        <a:solidFill>
                          <a:srgbClr val="BD1E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43093">
                <a:tc vMerge="1">
                  <a:txBody>
                    <a:bodyPr/>
                    <a:lstStyle/>
                    <a:p>
                      <a:pPr algn="l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hu-HU" sz="16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hu-HU" sz="16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hu-HU" sz="16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hu-HU" sz="16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39284"/>
              </p:ext>
            </p:extLst>
          </p:nvPr>
        </p:nvGraphicFramePr>
        <p:xfrm>
          <a:off x="1038224" y="3838575"/>
          <a:ext cx="7038975" cy="771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3665"/>
                <a:gridCol w="5055310"/>
              </a:tblGrid>
              <a:tr h="771547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hu-HU" sz="1400" b="0" u="none" strike="noStrike" dirty="0" smtClean="0">
                          <a:effectLst/>
                        </a:rPr>
                        <a:t>Hűségjóváírás </a:t>
                      </a:r>
                      <a:r>
                        <a:rPr lang="hu-HU" sz="1600" b="1" u="sng" strike="noStrike" dirty="0">
                          <a:effectLst/>
                        </a:rPr>
                        <a:t>alapja</a:t>
                      </a:r>
                      <a:endParaRPr lang="hu-HU" sz="16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smtClean="0">
                          <a:effectLst/>
                        </a:rPr>
                        <a:t>Hűségjóváírás időszaka alatti (bruttó) átlagdíj</a:t>
                      </a:r>
                      <a:r>
                        <a:rPr lang="hu-HU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hu-HU" sz="1600" b="1" u="none" strike="noStrike" dirty="0" smtClean="0">
                          <a:effectLst/>
                        </a:rPr>
                        <a:t>kiegészítőkkel</a:t>
                      </a:r>
                    </a:p>
                    <a:p>
                      <a:pPr algn="ctr" fontAlgn="b"/>
                      <a:r>
                        <a:rPr lang="hu-HU" sz="1600" u="none" strike="noStrike" dirty="0" smtClean="0">
                          <a:effectLst/>
                        </a:rPr>
                        <a:t>(FSK és fizetési ütem pótlékkal)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67683"/>
              </p:ext>
            </p:extLst>
          </p:nvPr>
        </p:nvGraphicFramePr>
        <p:xfrm>
          <a:off x="3330574" y="2297383"/>
          <a:ext cx="4476750" cy="1266263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530894"/>
                <a:gridCol w="1945856"/>
              </a:tblGrid>
              <a:tr h="339800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200" dirty="0">
                          <a:effectLst/>
                        </a:rPr>
                        <a:t>A szerződés kezdeti éves díja</a:t>
                      </a:r>
                      <a:endParaRPr lang="hu-H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200" dirty="0">
                          <a:effectLst/>
                        </a:rPr>
                        <a:t>Hűségjóváírás mértéke</a:t>
                      </a:r>
                      <a:endParaRPr lang="hu-H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308821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600" b="0" dirty="0">
                          <a:effectLst/>
                        </a:rPr>
                        <a:t>180 </a:t>
                      </a:r>
                      <a:r>
                        <a:rPr lang="hu-HU" sz="1600" b="0" dirty="0" smtClean="0">
                          <a:effectLst/>
                        </a:rPr>
                        <a:t>000 - 239 </a:t>
                      </a:r>
                      <a:r>
                        <a:rPr lang="hu-HU" sz="1600" b="0" dirty="0">
                          <a:effectLst/>
                        </a:rPr>
                        <a:t>999</a:t>
                      </a:r>
                      <a:endParaRPr lang="hu-H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600" b="1" dirty="0">
                          <a:effectLst/>
                        </a:rPr>
                        <a:t>50%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308821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600" b="0" dirty="0">
                          <a:effectLst/>
                        </a:rPr>
                        <a:t>240 </a:t>
                      </a:r>
                      <a:r>
                        <a:rPr lang="hu-HU" sz="1600" b="0" dirty="0" smtClean="0">
                          <a:effectLst/>
                        </a:rPr>
                        <a:t>000 - 299 </a:t>
                      </a:r>
                      <a:r>
                        <a:rPr lang="hu-HU" sz="1600" b="0" dirty="0">
                          <a:effectLst/>
                        </a:rPr>
                        <a:t>999</a:t>
                      </a:r>
                      <a:endParaRPr lang="hu-H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600" b="1" dirty="0">
                          <a:effectLst/>
                        </a:rPr>
                        <a:t>100%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821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600" b="0" dirty="0">
                          <a:effectLst/>
                        </a:rPr>
                        <a:t>300 </a:t>
                      </a:r>
                      <a:r>
                        <a:rPr lang="hu-HU" sz="1600" b="0" dirty="0" smtClean="0">
                          <a:effectLst/>
                        </a:rPr>
                        <a:t>000 -</a:t>
                      </a:r>
                      <a:endParaRPr lang="hu-H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600" b="1" dirty="0">
                          <a:effectLst/>
                        </a:rPr>
                        <a:t>150%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2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1600" dirty="0" smtClean="0"/>
              <a:t>240 </a:t>
            </a:r>
            <a:r>
              <a:rPr lang="hu-HU" sz="1600" dirty="0"/>
              <a:t>000 forintos éves díj esetén, 3%-os automatikus díjnöveléssel </a:t>
            </a:r>
            <a:br>
              <a:rPr lang="hu-HU" sz="1600" dirty="0"/>
            </a:br>
            <a:r>
              <a:rPr lang="hu-HU" sz="1600" dirty="0"/>
              <a:t>és 3%-os feltételezett hozammal számítva.</a:t>
            </a:r>
          </a:p>
          <a:p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Hűségjóváírás</a:t>
            </a:r>
            <a:endParaRPr lang="hu-HU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556221"/>
              </p:ext>
            </p:extLst>
          </p:nvPr>
        </p:nvGraphicFramePr>
        <p:xfrm>
          <a:off x="804862" y="1323325"/>
          <a:ext cx="6780502" cy="367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2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Rendkívüli díjfizetés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405293"/>
            <a:ext cx="83920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min.10.000 Ft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díjmentesített </a:t>
            </a:r>
            <a:r>
              <a:rPr lang="hu-HU" dirty="0"/>
              <a:t>és részlegesen díjmentesített biztosítási szerződésre is </a:t>
            </a:r>
            <a:r>
              <a:rPr lang="hu-HU" dirty="0" smtClean="0"/>
              <a:t>teljesíthető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három hónapra előre meghatározott kamatot fizetünk rá (jelenleg </a:t>
            </a:r>
            <a:r>
              <a:rPr lang="hu-HU" dirty="0" err="1" smtClean="0"/>
              <a:t>kb</a:t>
            </a:r>
            <a:r>
              <a:rPr lang="hu-HU" dirty="0" smtClean="0"/>
              <a:t> 1,5%)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napi kamatozású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alapját képezi az adójóváírásnak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átvezetés kérhető a rendszeres díjra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269" y="3210804"/>
            <a:ext cx="178628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10 éven belüli szolgáltatási eseménynél nincs Hűségjóváírás!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Biztosítási események és szolgáltatások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>
          <a:xfrm>
            <a:off x="347300" y="1404257"/>
            <a:ext cx="1884271" cy="696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Elérés</a:t>
            </a:r>
          </a:p>
          <a:p>
            <a:pPr algn="ctr"/>
            <a:r>
              <a:rPr lang="hu-HU" sz="1200" dirty="0" smtClean="0"/>
              <a:t>(törthónapban bármely biz. es.)</a:t>
            </a:r>
            <a:endParaRPr lang="hu-HU" sz="12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2570424" y="1404257"/>
            <a:ext cx="1884271" cy="696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39%-ot </a:t>
            </a:r>
            <a:r>
              <a:rPr lang="hu-HU" sz="1200" dirty="0" smtClean="0"/>
              <a:t>meghaladó</a:t>
            </a:r>
            <a:r>
              <a:rPr lang="hu-HU" dirty="0" smtClean="0"/>
              <a:t> </a:t>
            </a:r>
            <a:r>
              <a:rPr lang="hu-HU" dirty="0" err="1" smtClean="0"/>
              <a:t>eg.kár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4793548" y="1404257"/>
            <a:ext cx="1884271" cy="696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Saját jogú </a:t>
            </a:r>
            <a:r>
              <a:rPr lang="hu-HU" dirty="0" err="1" smtClean="0"/>
              <a:t>nyugdíjjogosult-ság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7016672" y="1404257"/>
            <a:ext cx="1884271" cy="696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Haláleseti szolgáltatás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489335" y="2525486"/>
            <a:ext cx="1600200" cy="5769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aktuális elérési BÖ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489335" y="3418115"/>
            <a:ext cx="1600200" cy="5769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nyereségré-szesedés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489335" y="4310744"/>
            <a:ext cx="1600200" cy="5769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rendkívüli megtakarítás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3" name="Pluszjel 12"/>
          <p:cNvSpPr/>
          <p:nvPr/>
        </p:nvSpPr>
        <p:spPr>
          <a:xfrm>
            <a:off x="1204721" y="3156857"/>
            <a:ext cx="169427" cy="206829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1204721" y="4049486"/>
            <a:ext cx="169427" cy="206829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kerekített téglalap 14"/>
          <p:cNvSpPr/>
          <p:nvPr/>
        </p:nvSpPr>
        <p:spPr>
          <a:xfrm>
            <a:off x="2712459" y="2509157"/>
            <a:ext cx="1600200" cy="576943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befizetett díj*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2712459" y="3418115"/>
            <a:ext cx="1600200" cy="5769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nyereségré-szesedés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2712457" y="4310743"/>
            <a:ext cx="1600200" cy="5769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rendkívüli megtakarítás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8" name="Pluszjel 17"/>
          <p:cNvSpPr/>
          <p:nvPr/>
        </p:nvSpPr>
        <p:spPr>
          <a:xfrm>
            <a:off x="3427845" y="3145972"/>
            <a:ext cx="169427" cy="206829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Pluszjel 18"/>
          <p:cNvSpPr/>
          <p:nvPr/>
        </p:nvSpPr>
        <p:spPr>
          <a:xfrm>
            <a:off x="3427844" y="4038601"/>
            <a:ext cx="169427" cy="206829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/>
          <p:cNvSpPr/>
          <p:nvPr/>
        </p:nvSpPr>
        <p:spPr>
          <a:xfrm>
            <a:off x="4935583" y="2503714"/>
            <a:ext cx="1600200" cy="576943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vv</a:t>
            </a:r>
            <a:r>
              <a:rPr lang="hu-HU" dirty="0" smtClean="0">
                <a:solidFill>
                  <a:srgbClr val="C00000"/>
                </a:solidFill>
              </a:rPr>
              <a:t> érték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4935583" y="3418115"/>
            <a:ext cx="1600200" cy="5769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nyereségré-szesedés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4935583" y="4332516"/>
            <a:ext cx="1600200" cy="5769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rendkívüli megtakarítás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3" name="Pluszjel 22"/>
          <p:cNvSpPr/>
          <p:nvPr/>
        </p:nvSpPr>
        <p:spPr>
          <a:xfrm>
            <a:off x="5650969" y="3156857"/>
            <a:ext cx="169427" cy="206829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Pluszjel 23"/>
          <p:cNvSpPr/>
          <p:nvPr/>
        </p:nvSpPr>
        <p:spPr>
          <a:xfrm>
            <a:off x="5650967" y="4049486"/>
            <a:ext cx="169427" cy="206829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orzás 24"/>
          <p:cNvSpPr/>
          <p:nvPr/>
        </p:nvSpPr>
        <p:spPr>
          <a:xfrm>
            <a:off x="5180508" y="3311979"/>
            <a:ext cx="1110343" cy="77832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Lekerekített téglalap 25"/>
          <p:cNvSpPr/>
          <p:nvPr/>
        </p:nvSpPr>
        <p:spPr>
          <a:xfrm>
            <a:off x="7158707" y="2503713"/>
            <a:ext cx="1600200" cy="576943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befizetett díj*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7" name="Lekerekített téglalap 26"/>
          <p:cNvSpPr/>
          <p:nvPr/>
        </p:nvSpPr>
        <p:spPr>
          <a:xfrm>
            <a:off x="7158700" y="3412671"/>
            <a:ext cx="1600200" cy="5769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nyereségré-szesedés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7158707" y="4310743"/>
            <a:ext cx="1600200" cy="5769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rendkívüli megtakarítás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9" name="Pluszjel 28"/>
          <p:cNvSpPr/>
          <p:nvPr/>
        </p:nvSpPr>
        <p:spPr>
          <a:xfrm>
            <a:off x="7874087" y="4038600"/>
            <a:ext cx="169427" cy="206829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Pluszjel 29"/>
          <p:cNvSpPr/>
          <p:nvPr/>
        </p:nvSpPr>
        <p:spPr>
          <a:xfrm>
            <a:off x="7874087" y="3145971"/>
            <a:ext cx="169427" cy="206829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Lekerekített téglalap 30"/>
          <p:cNvSpPr/>
          <p:nvPr/>
        </p:nvSpPr>
        <p:spPr>
          <a:xfrm>
            <a:off x="216234" y="1276102"/>
            <a:ext cx="2150918" cy="3761509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Lekerekített téglalap 31"/>
          <p:cNvSpPr/>
          <p:nvPr/>
        </p:nvSpPr>
        <p:spPr>
          <a:xfrm>
            <a:off x="2454545" y="1276102"/>
            <a:ext cx="2150918" cy="3761509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Lekerekített téglalap 32"/>
          <p:cNvSpPr/>
          <p:nvPr/>
        </p:nvSpPr>
        <p:spPr>
          <a:xfrm>
            <a:off x="4692856" y="1276102"/>
            <a:ext cx="2150918" cy="3761509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Lekerekített téglalap 33"/>
          <p:cNvSpPr/>
          <p:nvPr/>
        </p:nvSpPr>
        <p:spPr>
          <a:xfrm>
            <a:off x="6944466" y="1276101"/>
            <a:ext cx="2150918" cy="3761509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76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hu-HU" altLang="hu-HU" sz="1400" dirty="0" smtClean="0">
                <a:latin typeface="Arial" pitchFamily="34" charset="0"/>
              </a:rPr>
              <a:t>Feltételezett </a:t>
            </a:r>
            <a:r>
              <a:rPr lang="hu-HU" altLang="hu-HU" sz="1400" dirty="0">
                <a:latin typeface="Arial" pitchFamily="34" charset="0"/>
              </a:rPr>
              <a:t>hozam: 3%/év, havi díjfizetés, </a:t>
            </a:r>
            <a:r>
              <a:rPr lang="hu-HU" altLang="hu-HU" sz="1400" dirty="0">
                <a:solidFill>
                  <a:srgbClr val="C00000"/>
                </a:solidFill>
                <a:latin typeface="Arial" pitchFamily="34" charset="0"/>
              </a:rPr>
              <a:t>3% automatikus díjnövelés</a:t>
            </a:r>
            <a:endParaRPr lang="hu-HU" altLang="hu-HU" sz="2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szolgáltatási összegek alakulása</a:t>
            </a:r>
            <a:endParaRPr lang="hu-HU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332847"/>
              </p:ext>
            </p:extLst>
          </p:nvPr>
        </p:nvGraphicFramePr>
        <p:xfrm>
          <a:off x="1095694" y="1159562"/>
          <a:ext cx="6889898" cy="374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05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_G_PPT_Template_16.9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30E9DCF8FE4542B39E01146FAE5619" ma:contentTypeVersion="0" ma:contentTypeDescription="Új dokumentum létrehozása." ma:contentTypeScope="" ma:versionID="d824719102c7715776e4a404001460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72c3706e31d85aa278778a102586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ECF30C-7513-4BF1-992D-ADB1904F45A5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30288A-AE4D-448D-A64E-D423C3C9B9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4D5734-A79F-4A24-B1D7-A3B1088EA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04_G_PPT_Template_16.9</Template>
  <TotalTime>2327</TotalTime>
  <Words>1304</Words>
  <Application>Microsoft Office PowerPoint</Application>
  <PresentationFormat>Diavetítés a képernyőre (16:9 oldalarány)</PresentationFormat>
  <Paragraphs>319</Paragraphs>
  <Slides>23</Slides>
  <Notes>8</Notes>
  <HiddenSlides>3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04_G_PPT_Template_16.9</vt:lpstr>
      <vt:lpstr>Generali MyPlan (UG22)</vt:lpstr>
      <vt:lpstr>Miért ajánljuk a MyPlan klasszikus nyugdíjbiztosítást?</vt:lpstr>
      <vt:lpstr>A szerződés értéke</vt:lpstr>
      <vt:lpstr>Nyereségszámla</vt:lpstr>
      <vt:lpstr>Hűségjóváírás</vt:lpstr>
      <vt:lpstr>Hűségjóváírás</vt:lpstr>
      <vt:lpstr>Rendkívüli díjfizetés</vt:lpstr>
      <vt:lpstr>Biztosítási események és szolgáltatások</vt:lpstr>
      <vt:lpstr>A szolgáltatási összegek alakulása</vt:lpstr>
      <vt:lpstr>Likvid eseti számla</vt:lpstr>
      <vt:lpstr>Kiegészítő biztosítások</vt:lpstr>
      <vt:lpstr>Rugalmas lehetőségek</vt:lpstr>
      <vt:lpstr>Rugalmas lehetőségek</vt:lpstr>
      <vt:lpstr>Rugalmas lehetőségek</vt:lpstr>
      <vt:lpstr>Ajánlatkészítés</vt:lpstr>
      <vt:lpstr>Ajánlatkészítés</vt:lpstr>
      <vt:lpstr>Konkurencia</vt:lpstr>
      <vt:lpstr>A módozat célcsoportja</vt:lpstr>
      <vt:lpstr>Kinek nem ajánlható</vt:lpstr>
      <vt:lpstr>Ügyfél oldali megtérülés</vt:lpstr>
      <vt:lpstr>PowerPoint bemutató</vt:lpstr>
      <vt:lpstr>PowerPoint bemutató</vt:lpstr>
      <vt:lpstr>PowerPoint bemutató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készítése</dc:title>
  <dc:creator>Baráth Adél</dc:creator>
  <cp:keywords>Internal</cp:keywords>
  <cp:lastModifiedBy>Tóth Vilmos</cp:lastModifiedBy>
  <cp:revision>103</cp:revision>
  <cp:lastPrinted>2013-10-04T10:49:32Z</cp:lastPrinted>
  <dcterms:created xsi:type="dcterms:W3CDTF">2017-10-19T09:37:16Z</dcterms:created>
  <dcterms:modified xsi:type="dcterms:W3CDTF">2018-07-05T09:08:34Z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8c158b6a-e303-4db7-9694-0f9c85273112</vt:lpwstr>
  </property>
  <property fmtid="{D5CDD505-2E9C-101B-9397-08002B2CF9AE}" pid="3" name="GeneraliClassification">
    <vt:lpwstr>Internal</vt:lpwstr>
  </property>
  <property fmtid="{D5CDD505-2E9C-101B-9397-08002B2CF9AE}" pid="4" name="ContentTypeId">
    <vt:lpwstr>0x0101006E30E9DCF8FE4542B39E01146FAE5619</vt:lpwstr>
  </property>
</Properties>
</file>