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9" r:id="rId3"/>
    <p:sldId id="290" r:id="rId4"/>
    <p:sldId id="299" r:id="rId5"/>
    <p:sldId id="291" r:id="rId6"/>
    <p:sldId id="292" r:id="rId7"/>
    <p:sldId id="293" r:id="rId8"/>
    <p:sldId id="300" r:id="rId9"/>
    <p:sldId id="294" r:id="rId10"/>
    <p:sldId id="295" r:id="rId11"/>
    <p:sldId id="296" r:id="rId12"/>
    <p:sldId id="297" r:id="rId13"/>
    <p:sldId id="312" r:id="rId14"/>
    <p:sldId id="313" r:id="rId15"/>
    <p:sldId id="298" r:id="rId16"/>
    <p:sldId id="301" r:id="rId17"/>
    <p:sldId id="305" r:id="rId18"/>
    <p:sldId id="306" r:id="rId19"/>
    <p:sldId id="307" r:id="rId20"/>
    <p:sldId id="308" r:id="rId21"/>
    <p:sldId id="303" r:id="rId22"/>
    <p:sldId id="311" r:id="rId23"/>
    <p:sldId id="304" r:id="rId24"/>
    <p:sldId id="279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4787E-1803-41E2-BD96-0F053F6E9466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27B72-F22A-431D-A34B-344CF30C3B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7B72-F22A-431D-A34B-344CF30C3BB6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7B72-F22A-431D-A34B-344CF30C3BB6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7B72-F22A-431D-A34B-344CF30C3BB6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Téglalap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Téglalap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Téglalap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56" name="Téglalap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Téglalap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Téglalap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Téglalap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zabadkézi sokszög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zabadkézi sokszög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zabadkézi sokszög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zabadkézi sokszög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zabadkézi sokszög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zabadkézi sokszög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zabadkézi sokszög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zabadkézi sokszög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zabadkézi sokszög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zabadkézi sokszög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zabadkézi sokszög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Téglalap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Téglalap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Téglalap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églalap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Téglalap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Egyenes összekötő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Egyenes összekötő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Egyenes összekötő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27B5A1-8A88-4636-BE09-CBF71F6562E9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611AF71-8B12-4A4A-988F-4849DF4B394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-munkalap4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gyeletnet.hu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-munkalap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71472" y="3714752"/>
            <a:ext cx="8358246" cy="1975104"/>
          </a:xfrm>
        </p:spPr>
        <p:txBody>
          <a:bodyPr/>
          <a:lstStyle/>
          <a:p>
            <a:pPr algn="ctr"/>
            <a:r>
              <a:rPr lang="hu-HU" sz="4800" dirty="0" smtClean="0"/>
              <a:t>Magyar kegyeleti hálózat</a:t>
            </a:r>
            <a:br>
              <a:rPr lang="hu-HU" sz="4800" dirty="0" smtClean="0"/>
            </a:br>
            <a:r>
              <a:rPr lang="hu-HU" sz="4800" dirty="0" smtClean="0"/>
              <a:t>és a </a:t>
            </a:r>
            <a:br>
              <a:rPr lang="hu-HU" sz="4800" dirty="0" smtClean="0"/>
            </a:br>
            <a:r>
              <a:rPr lang="hu-HU" sz="4800" dirty="0" smtClean="0"/>
              <a:t>- </a:t>
            </a:r>
            <a:r>
              <a:rPr lang="hu-HU" sz="4800" dirty="0" smtClean="0">
                <a:solidFill>
                  <a:srgbClr val="FFFF00"/>
                </a:solidFill>
              </a:rPr>
              <a:t>nyugalom</a:t>
            </a:r>
            <a:r>
              <a:rPr lang="hu-HU" sz="4800" dirty="0" smtClean="0"/>
              <a:t> –</a:t>
            </a:r>
            <a:br>
              <a:rPr lang="hu-HU" sz="4800" dirty="0" smtClean="0"/>
            </a:br>
            <a:endParaRPr lang="hu-HU" sz="4800" dirty="0"/>
          </a:p>
        </p:txBody>
      </p:sp>
      <p:pic>
        <p:nvPicPr>
          <p:cNvPr id="2050" name="Picture 2" descr="D:\Lex_MKI\LOGO\Logo\MKH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2100" y="778386"/>
            <a:ext cx="3435850" cy="2936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 tartalma</a:t>
            </a:r>
            <a:endParaRPr lang="hu-HU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633538" y="282575"/>
          <a:ext cx="5876925" cy="629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Munkalap" r:id="rId3" imgW="5876430" imgH="6294218" progId="Excel.Sheet.12">
                  <p:embed/>
                </p:oleObj>
              </mc:Choice>
              <mc:Fallback>
                <p:oleObj name="Munkalap" r:id="rId3" imgW="5876430" imgH="6294218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82575"/>
                        <a:ext cx="5876925" cy="629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85786" y="1071546"/>
            <a:ext cx="78581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temetőkről és a temetkezésről szóló </a:t>
            </a:r>
            <a:r>
              <a:rPr lang="hu-HU" sz="2400" b="1" dirty="0" smtClean="0"/>
              <a:t>1999. évi XLIII</a:t>
            </a:r>
            <a:r>
              <a:rPr lang="hu-HU" sz="2400" dirty="0" smtClean="0"/>
              <a:t>. </a:t>
            </a:r>
            <a:r>
              <a:rPr lang="hu-HU" sz="2400" dirty="0" err="1" smtClean="0"/>
              <a:t>Trv</a:t>
            </a:r>
            <a:r>
              <a:rPr lang="hu-HU" sz="2400" dirty="0" smtClean="0"/>
              <a:t>.   </a:t>
            </a:r>
          </a:p>
          <a:p>
            <a:endParaRPr lang="hu-HU" sz="2400" dirty="0" smtClean="0"/>
          </a:p>
          <a:p>
            <a:pPr lvl="1"/>
            <a:r>
              <a:rPr lang="hu-HU" sz="2400" dirty="0" smtClean="0"/>
              <a:t>25. § (1)  Temetkezési szolgáltatási tevékenység</a:t>
            </a:r>
          </a:p>
          <a:p>
            <a:pPr lvl="2"/>
            <a:r>
              <a:rPr lang="hu-HU" sz="2000" dirty="0" smtClean="0"/>
              <a:t>a) </a:t>
            </a:r>
            <a:r>
              <a:rPr lang="hu-HU" sz="2000" dirty="0" err="1" smtClean="0"/>
              <a:t>a</a:t>
            </a:r>
            <a:r>
              <a:rPr lang="hu-HU" sz="2000" dirty="0" smtClean="0"/>
              <a:t> temetésfelvétel,</a:t>
            </a:r>
            <a:br>
              <a:rPr lang="hu-HU" sz="2000" dirty="0" smtClean="0"/>
            </a:br>
            <a:r>
              <a:rPr lang="hu-HU" sz="2000" dirty="0" smtClean="0"/>
              <a:t>b) az elhunytnak a kegyeleti igényeknek megfelelő temetésre való - az egészségügyi szolgáltató </a:t>
            </a:r>
            <a:r>
              <a:rPr lang="hu-HU" sz="2000" dirty="0" err="1" smtClean="0"/>
              <a:t>halottkezelési</a:t>
            </a:r>
            <a:r>
              <a:rPr lang="hu-HU" sz="2000" dirty="0" smtClean="0"/>
              <a:t> feladatkörébe nem tartozó és az egészségügyi intézmény területén kívül végzett - előkészítése,</a:t>
            </a:r>
            <a:br>
              <a:rPr lang="hu-HU" sz="2000" dirty="0" smtClean="0"/>
            </a:br>
            <a:r>
              <a:rPr lang="hu-HU" sz="2000" dirty="0" smtClean="0"/>
              <a:t>c) a temetéshez szükséges kellékekkel való ellátás,</a:t>
            </a:r>
            <a:br>
              <a:rPr lang="hu-HU" sz="2000" dirty="0" smtClean="0"/>
            </a:br>
            <a:r>
              <a:rPr lang="hu-HU" sz="2000" dirty="0" smtClean="0"/>
              <a:t>d) a ravatalozás,</a:t>
            </a:r>
            <a:br>
              <a:rPr lang="hu-HU" sz="2000" dirty="0" smtClean="0"/>
            </a:br>
            <a:r>
              <a:rPr lang="hu-HU" sz="2000" dirty="0" smtClean="0"/>
              <a:t>e) a polgári búcsúztatás,</a:t>
            </a:r>
            <a:br>
              <a:rPr lang="hu-HU" sz="2000" dirty="0" smtClean="0"/>
            </a:br>
            <a:r>
              <a:rPr lang="hu-HU" sz="2000" dirty="0" smtClean="0"/>
              <a:t>f) sírhelynyitás és visszahantolás,</a:t>
            </a:r>
            <a:br>
              <a:rPr lang="hu-HU" sz="2000" dirty="0" smtClean="0"/>
            </a:br>
            <a:r>
              <a:rPr lang="hu-HU" sz="2000" dirty="0" smtClean="0"/>
              <a:t>g) a sírba helyezés,</a:t>
            </a:r>
            <a:br>
              <a:rPr lang="hu-HU" sz="2000" dirty="0" smtClean="0"/>
            </a:br>
            <a:r>
              <a:rPr lang="hu-HU" sz="2000" dirty="0" smtClean="0"/>
              <a:t>h) a </a:t>
            </a:r>
            <a:r>
              <a:rPr lang="hu-HU" sz="2000" dirty="0" err="1" smtClean="0"/>
              <a:t>halottszállítás</a:t>
            </a:r>
            <a:r>
              <a:rPr lang="hu-HU" sz="2000" dirty="0" smtClean="0"/>
              <a:t>,</a:t>
            </a:r>
            <a:br>
              <a:rPr lang="hu-HU" sz="2000" dirty="0" smtClean="0"/>
            </a:br>
            <a:r>
              <a:rPr lang="hu-HU" sz="2000" dirty="0" smtClean="0"/>
              <a:t>i) a hamvasztás és az urnakiadás,</a:t>
            </a:r>
            <a:br>
              <a:rPr lang="hu-HU" sz="2000" dirty="0" smtClean="0"/>
            </a:br>
            <a:r>
              <a:rPr lang="hu-HU" sz="2000" dirty="0" smtClean="0"/>
              <a:t>j) az urnaelhelyezés,</a:t>
            </a:r>
            <a:br>
              <a:rPr lang="hu-HU" sz="2000" dirty="0" smtClean="0"/>
            </a:br>
            <a:r>
              <a:rPr lang="hu-HU" sz="2000" dirty="0" smtClean="0"/>
              <a:t>k) a hamvak szórása,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5214942" y="285728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5214942" y="2643182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571604" y="2643182"/>
            <a:ext cx="157163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1571604" y="3643314"/>
            <a:ext cx="128588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572264" y="214290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1" grpId="0" animBg="1"/>
      <p:bldP spid="12" grpId="0" animBg="1"/>
      <p:bldP spid="1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Szolgáltatási árak</a:t>
            </a:r>
            <a:endParaRPr lang="hu-HU" dirty="0"/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785786" y="2428868"/>
          <a:ext cx="8010525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Munkalap" r:id="rId3" imgW="8010038" imgH="1999539" progId="Excel.Sheet.12">
                  <p:embed/>
                </p:oleObj>
              </mc:Choice>
              <mc:Fallback>
                <p:oleObj name="Munkalap" r:id="rId3" imgW="8010038" imgH="1999539" progId="Excel.Shee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428868"/>
                        <a:ext cx="8010525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lipszis 8"/>
          <p:cNvSpPr/>
          <p:nvPr/>
        </p:nvSpPr>
        <p:spPr>
          <a:xfrm>
            <a:off x="6929454" y="2928934"/>
            <a:ext cx="1285884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2500298" y="2643182"/>
            <a:ext cx="3429024" cy="785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571472" y="3143248"/>
            <a:ext cx="1857388" cy="857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785786" y="2428868"/>
            <a:ext cx="8001056" cy="200026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1">
                  <a:lumMod val="75000"/>
                  <a:lumOff val="25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Csak temetőn belüli szolgáltatást vállalunk</a:t>
            </a:r>
          </a:p>
          <a:p>
            <a:r>
              <a:rPr lang="hu-HU" sz="2800" b="1" dirty="0" smtClean="0">
                <a:solidFill>
                  <a:srgbClr val="FFFF00"/>
                </a:solidFill>
              </a:rPr>
              <a:t>Nem vállalunk:</a:t>
            </a:r>
          </a:p>
          <a:p>
            <a:pPr>
              <a:buFont typeface="Arial" pitchFamily="34" charset="0"/>
              <a:buChar char="•"/>
            </a:pPr>
            <a:r>
              <a:rPr lang="hu-HU" sz="2800" b="1" dirty="0" smtClean="0">
                <a:solidFill>
                  <a:srgbClr val="FFFF00"/>
                </a:solidFill>
              </a:rPr>
              <a:t>   Hamvak kiadását (hazavitel)</a:t>
            </a:r>
          </a:p>
          <a:p>
            <a:pPr>
              <a:buFont typeface="Arial" pitchFamily="34" charset="0"/>
              <a:buChar char="•"/>
            </a:pPr>
            <a:r>
              <a:rPr lang="hu-HU" sz="2800" b="1" dirty="0" smtClean="0">
                <a:solidFill>
                  <a:srgbClr val="FFFF00"/>
                </a:solidFill>
              </a:rPr>
              <a:t>   Különleges szórást</a:t>
            </a:r>
          </a:p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Kegyeleti Megállapodás 1</a:t>
            </a:r>
            <a:endParaRPr lang="hu-HU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071670" y="1297763"/>
          <a:ext cx="3929089" cy="556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Acrobat Document" r:id="rId3" imgW="5667122" imgH="8019837" progId="AcroExch.Document.7">
                  <p:embed/>
                </p:oleObj>
              </mc:Choice>
              <mc:Fallback>
                <p:oleObj name="Acrobat Document" r:id="rId3" imgW="5667122" imgH="8019837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1297763"/>
                        <a:ext cx="3929089" cy="556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lipszis 8"/>
          <p:cNvSpPr/>
          <p:nvPr/>
        </p:nvSpPr>
        <p:spPr>
          <a:xfrm>
            <a:off x="2000232" y="1428736"/>
            <a:ext cx="4357718" cy="157163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1714480" y="3000372"/>
            <a:ext cx="4357718" cy="1571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2643174" y="4357694"/>
            <a:ext cx="1143008" cy="57150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2857488" y="1571612"/>
            <a:ext cx="2643206" cy="1214446"/>
          </a:xfrm>
          <a:prstGeom prst="wedgeRoundRectCallout">
            <a:avLst>
              <a:gd name="adj1" fmla="val -49494"/>
              <a:gd name="adj2" fmla="val 156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Csak a </a:t>
            </a:r>
          </a:p>
          <a:p>
            <a:pPr algn="ctr"/>
            <a:r>
              <a:rPr lang="hu-H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28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BIZTOSÍTOTT</a:t>
            </a:r>
          </a:p>
          <a:p>
            <a:pPr algn="ctr"/>
            <a:r>
              <a:rPr lang="hu-H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lehet</a:t>
            </a:r>
            <a:endParaRPr lang="hu-HU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286116" y="3429000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?????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7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Kegyeleti Megállapodás 2</a:t>
            </a:r>
            <a:endParaRPr lang="hu-H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8072494" cy="337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14348" y="928670"/>
          <a:ext cx="8010525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Munkalap" r:id="rId4" imgW="8010038" imgH="1999539" progId="Excel.Sheet.12">
                  <p:embed/>
                </p:oleObj>
              </mc:Choice>
              <mc:Fallback>
                <p:oleObj name="Munkalap" r:id="rId4" imgW="8010038" imgH="199953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928670"/>
                        <a:ext cx="8010525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285984" y="385762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6 7 6 0</a:t>
            </a:r>
            <a:r>
              <a:rPr lang="hu-HU" sz="2200" dirty="0" smtClean="0">
                <a:solidFill>
                  <a:schemeClr val="bg1"/>
                </a:solidFill>
              </a:rPr>
              <a:t>	</a:t>
            </a:r>
            <a:r>
              <a:rPr lang="hu-HU" sz="2200" b="1" dirty="0" smtClean="0">
                <a:solidFill>
                  <a:srgbClr val="FF0000"/>
                </a:solidFill>
              </a:rPr>
              <a:t>Kistelek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714348" y="1857364"/>
            <a:ext cx="8072494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feliratnak 8"/>
          <p:cNvSpPr/>
          <p:nvPr/>
        </p:nvSpPr>
        <p:spPr>
          <a:xfrm>
            <a:off x="1500166" y="3143248"/>
            <a:ext cx="3143272" cy="357190"/>
          </a:xfrm>
          <a:prstGeom prst="wedgeRectCallout">
            <a:avLst>
              <a:gd name="adj1" fmla="val -9793"/>
              <a:gd name="adj2" fmla="val 1691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hu-H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Elhelyezés az irányadó</a:t>
            </a:r>
          </a:p>
          <a:p>
            <a:pPr algn="ctr"/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Lekerekített téglalap 9"/>
          <p:cNvSpPr/>
          <p:nvPr/>
        </p:nvSpPr>
        <p:spPr>
          <a:xfrm rot="16200000">
            <a:off x="3714744" y="1571612"/>
            <a:ext cx="1500198" cy="12144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 rot="16200000">
            <a:off x="6750859" y="1535893"/>
            <a:ext cx="1500198" cy="12858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4000496" y="44291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214942" y="49291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4286248" y="1857364"/>
            <a:ext cx="928694" cy="4286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7358082" y="1857364"/>
            <a:ext cx="928694" cy="4286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7000892" y="478632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310 000</a:t>
            </a:r>
            <a:endParaRPr lang="hu-HU" sz="2400" b="1" dirty="0">
              <a:solidFill>
                <a:srgbClr val="002060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643306" y="1071546"/>
            <a:ext cx="1000132" cy="4286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6643702" y="1071546"/>
            <a:ext cx="1000132" cy="4286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2428860" y="592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Pl. 800 000</a:t>
            </a:r>
            <a:endParaRPr lang="hu-HU" b="1" dirty="0">
              <a:solidFill>
                <a:srgbClr val="0070C0"/>
              </a:solidFill>
            </a:endParaRPr>
          </a:p>
        </p:txBody>
      </p:sp>
      <p:cxnSp>
        <p:nvCxnSpPr>
          <p:cNvPr id="20" name="Egyenes összekötő nyíllal 19"/>
          <p:cNvCxnSpPr>
            <a:endCxn id="16" idx="0"/>
          </p:cNvCxnSpPr>
          <p:nvPr/>
        </p:nvCxnSpPr>
        <p:spPr>
          <a:xfrm rot="5400000">
            <a:off x="6429388" y="3357562"/>
            <a:ext cx="2643206" cy="21431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5400000">
            <a:off x="2857488" y="1928802"/>
            <a:ext cx="4500594" cy="350046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zis 29"/>
          <p:cNvSpPr/>
          <p:nvPr/>
        </p:nvSpPr>
        <p:spPr>
          <a:xfrm>
            <a:off x="785786" y="4429132"/>
            <a:ext cx="1285884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3714744" y="4929198"/>
            <a:ext cx="928694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/>
          <p:cNvSpPr/>
          <p:nvPr/>
        </p:nvSpPr>
        <p:spPr>
          <a:xfrm>
            <a:off x="714348" y="1071546"/>
            <a:ext cx="2000264" cy="4286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7" grpId="0" animBg="1"/>
      <p:bldP spid="18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Fontos!</a:t>
            </a:r>
            <a:endParaRPr lang="hu-HU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214547" y="1397000"/>
          <a:ext cx="3792554" cy="5367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Acrobat Document" r:id="rId3" imgW="5667122" imgH="8019837" progId="AcroExch.Document.7">
                  <p:embed/>
                </p:oleObj>
              </mc:Choice>
              <mc:Fallback>
                <p:oleObj name="Acrobat Document" r:id="rId3" imgW="5667122" imgH="801983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7" y="1397000"/>
                        <a:ext cx="3792554" cy="5367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3929058" y="1357298"/>
            <a:ext cx="3643338" cy="1928826"/>
          </a:xfrm>
          <a:prstGeom prst="wedgeRoundRectCallout">
            <a:avLst>
              <a:gd name="adj1" fmla="val -86507"/>
              <a:gd name="adj2" fmla="val 21274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CSAK A</a:t>
            </a:r>
          </a:p>
          <a:p>
            <a:pPr algn="ctr"/>
            <a:r>
              <a:rPr lang="hu-H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BIZTOSÍTOTT</a:t>
            </a:r>
          </a:p>
          <a:p>
            <a:pPr algn="ctr"/>
            <a:r>
              <a:rPr lang="hu-H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ÍRHATJA  ALÁ!</a:t>
            </a:r>
            <a:endParaRPr lang="hu-H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2071670" y="6215082"/>
            <a:ext cx="128588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Ügyfél csomag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928662" y="1857364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hu-HU" sz="4000" dirty="0" smtClean="0"/>
              <a:t>Kegyeleti Megállapodás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hu-HU" sz="4000" dirty="0" smtClean="0"/>
              <a:t>Névre szóló plasztikkártya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hu-HU" sz="4000" dirty="0" smtClean="0"/>
              <a:t>Névre szóló etikettek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hu-HU" sz="4000" dirty="0" smtClean="0"/>
              <a:t>Kísérőlevél</a:t>
            </a:r>
            <a:endParaRPr lang="hu-HU" sz="4000" dirty="0"/>
          </a:p>
        </p:txBody>
      </p:sp>
      <p:pic>
        <p:nvPicPr>
          <p:cNvPr id="4" name="Kép 3" descr="Kegyeleti kártya_nyomdai_P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27102">
            <a:off x="6297058" y="623528"/>
            <a:ext cx="1832264" cy="2832911"/>
          </a:xfrm>
          <a:prstGeom prst="rect">
            <a:avLst/>
          </a:prstGeom>
        </p:spPr>
      </p:pic>
      <p:pic>
        <p:nvPicPr>
          <p:cNvPr id="5" name="Kép 4" descr="Kegyeleti kártya_nyomdai_Page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70307" y="4030957"/>
            <a:ext cx="1979917" cy="306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714348" y="2928934"/>
            <a:ext cx="7715304" cy="3786214"/>
          </a:xfrm>
        </p:spPr>
        <p:txBody>
          <a:bodyPr>
            <a:normAutofit lnSpcReduction="10000"/>
          </a:bodyPr>
          <a:lstStyle/>
          <a:p>
            <a:r>
              <a:rPr lang="hu-HU" sz="3600" dirty="0" smtClean="0"/>
              <a:t>Speciális célpiac (50-60+ korosztály)</a:t>
            </a:r>
          </a:p>
          <a:p>
            <a:pPr lvl="1"/>
            <a:r>
              <a:rPr lang="hu-HU" sz="3600" dirty="0" smtClean="0"/>
              <a:t>Megtakarítási céljai</a:t>
            </a:r>
          </a:p>
          <a:p>
            <a:pPr lvl="1"/>
            <a:r>
              <a:rPr lang="hu-HU" sz="3600" dirty="0" smtClean="0"/>
              <a:t>Hagyományai</a:t>
            </a:r>
          </a:p>
          <a:p>
            <a:pPr lvl="1"/>
            <a:r>
              <a:rPr lang="hu-HU" sz="3600" dirty="0" smtClean="0"/>
              <a:t>Életkörülményei</a:t>
            </a:r>
          </a:p>
          <a:p>
            <a:pPr lvl="1"/>
            <a:endParaRPr lang="hu-HU" sz="3600" dirty="0" smtClean="0"/>
          </a:p>
          <a:p>
            <a:r>
              <a:rPr lang="hu-HU" sz="3800" dirty="0" smtClean="0"/>
              <a:t>Egyedi  értékesítési érvek és helyek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HOGYAN?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1538" y="1714488"/>
            <a:ext cx="7358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Értékesítés – más szemszögből</a:t>
            </a:r>
          </a:p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Általánosan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28596" y="2000240"/>
            <a:ext cx="8715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Nincs két egyforma ember … nincs két egyforma temetés</a:t>
            </a:r>
          </a:p>
          <a:p>
            <a:endParaRPr lang="hu-HU" sz="2800" dirty="0" smtClean="0"/>
          </a:p>
          <a:p>
            <a:r>
              <a:rPr lang="hu-HU" sz="2800" u="sng" dirty="0" smtClean="0"/>
              <a:t>Konkrét elképzelés </a:t>
            </a:r>
            <a:r>
              <a:rPr lang="hu-HU" sz="2800" dirty="0" smtClean="0"/>
              <a:t>a temetésről:</a:t>
            </a:r>
          </a:p>
          <a:p>
            <a:pPr lvl="1"/>
            <a:r>
              <a:rPr lang="hu-HU" sz="2800" dirty="0" smtClean="0"/>
              <a:t>Hol		temető</a:t>
            </a:r>
          </a:p>
          <a:p>
            <a:pPr lvl="1"/>
            <a:r>
              <a:rPr lang="hu-HU" sz="2800" dirty="0" smtClean="0"/>
              <a:t>Hogyan 		temetési mód, szertartás</a:t>
            </a:r>
          </a:p>
          <a:p>
            <a:pPr lvl="1"/>
            <a:r>
              <a:rPr lang="hu-HU" sz="2800" dirty="0" smtClean="0"/>
              <a:t>Mennyiért	megtakarítási célösszeg</a:t>
            </a:r>
          </a:p>
          <a:p>
            <a:endParaRPr lang="hu-HU" sz="2800" dirty="0" smtClean="0"/>
          </a:p>
          <a:p>
            <a:r>
              <a:rPr lang="hu-HU" sz="2800" dirty="0" smtClean="0">
                <a:solidFill>
                  <a:srgbClr val="FFFF00"/>
                </a:solidFill>
              </a:rPr>
              <a:t>Nekünk „csak” meg kell találni a biztosítási ajánlatot!</a:t>
            </a:r>
          </a:p>
          <a:p>
            <a:endParaRPr lang="hu-HU" sz="2800" dirty="0" smtClean="0">
              <a:solidFill>
                <a:srgbClr val="FFFF00"/>
              </a:solidFill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Kiknek ajánljuk?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1538" y="1285860"/>
            <a:ext cx="68580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Aki már előtakarékoskodott erre a célra</a:t>
            </a:r>
          </a:p>
          <a:p>
            <a:pPr lvl="1"/>
            <a:r>
              <a:rPr lang="hu-HU" dirty="0" smtClean="0"/>
              <a:t>Felszabadítjuk a lekötött pénzét</a:t>
            </a:r>
          </a:p>
          <a:p>
            <a:pPr lvl="1"/>
            <a:endParaRPr lang="hu-HU" dirty="0" smtClean="0"/>
          </a:p>
          <a:p>
            <a:r>
              <a:rPr lang="hu-HU" sz="2400" b="1" dirty="0" smtClean="0"/>
              <a:t>Aki még nem tett félre</a:t>
            </a:r>
          </a:p>
          <a:p>
            <a:pPr lvl="1"/>
            <a:r>
              <a:rPr lang="hu-HU" dirty="0" smtClean="0"/>
              <a:t>Mi segítünk</a:t>
            </a:r>
          </a:p>
          <a:p>
            <a:endParaRPr lang="hu-HU" dirty="0" smtClean="0"/>
          </a:p>
          <a:p>
            <a:r>
              <a:rPr lang="hu-HU" sz="2400" b="1" dirty="0" smtClean="0"/>
              <a:t>Szerető családban élőknek </a:t>
            </a:r>
          </a:p>
          <a:p>
            <a:pPr lvl="1"/>
            <a:r>
              <a:rPr lang="hu-HU" dirty="0" smtClean="0"/>
              <a:t>Nem mer velük erről beszélni</a:t>
            </a:r>
          </a:p>
          <a:p>
            <a:pPr lvl="1"/>
            <a:r>
              <a:rPr lang="hu-HU" dirty="0" smtClean="0"/>
              <a:t>Leveszi a terhet a hozzátartozók válláról</a:t>
            </a:r>
          </a:p>
          <a:p>
            <a:endParaRPr lang="hu-HU" dirty="0" smtClean="0"/>
          </a:p>
          <a:p>
            <a:r>
              <a:rPr lang="hu-HU" sz="2400" b="1" dirty="0" smtClean="0"/>
              <a:t>Magányosan élőknek</a:t>
            </a:r>
          </a:p>
          <a:p>
            <a:pPr lvl="1"/>
            <a:r>
              <a:rPr lang="hu-HU" dirty="0" smtClean="0"/>
              <a:t>Nincs hozzátartozója</a:t>
            </a:r>
          </a:p>
          <a:p>
            <a:pPr lvl="1"/>
            <a:r>
              <a:rPr lang="hu-HU" dirty="0" smtClean="0"/>
              <a:t>Rossz  a viszonya és távol élnek</a:t>
            </a:r>
          </a:p>
          <a:p>
            <a:pPr lvl="1"/>
            <a:r>
              <a:rPr lang="hu-HU" dirty="0" smtClean="0"/>
              <a:t>Rossz  a viszonya és együtt élnek (társas magány)</a:t>
            </a:r>
          </a:p>
          <a:p>
            <a:endParaRPr lang="hu-HU" dirty="0" smtClean="0"/>
          </a:p>
          <a:p>
            <a:pPr algn="ctr"/>
            <a:r>
              <a:rPr lang="hu-HU" sz="4800" b="1" dirty="0" smtClean="0">
                <a:solidFill>
                  <a:srgbClr val="FFFF00"/>
                </a:solidFill>
              </a:rPr>
              <a:t>Mindenkinek</a:t>
            </a:r>
            <a:endParaRPr lang="hu-H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érveink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2910" y="1928802"/>
            <a:ext cx="828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b="1" dirty="0" smtClean="0">
                <a:solidFill>
                  <a:srgbClr val="FFFF00"/>
                </a:solidFill>
              </a:rPr>
              <a:t>Pénzt adunk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Valós megtakarítást szabadítunk fel</a:t>
            </a:r>
          </a:p>
          <a:p>
            <a:pPr>
              <a:buFont typeface="Arial" pitchFamily="34" charset="0"/>
              <a:buChar char="•"/>
            </a:pPr>
            <a:r>
              <a:rPr lang="hu-HU" sz="3200" b="1" dirty="0" smtClean="0"/>
              <a:t>Saját akarat = Kegyeleti Megállapodás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Mindenki csak magának határozhatja meg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Hagyományőrzés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KM &gt; Végrendelet</a:t>
            </a:r>
          </a:p>
          <a:p>
            <a:pPr>
              <a:buFont typeface="Arial" pitchFamily="34" charset="0"/>
              <a:buChar char="•"/>
            </a:pPr>
            <a:r>
              <a:rPr lang="hu-HU" sz="3200" b="1" dirty="0" smtClean="0">
                <a:solidFill>
                  <a:srgbClr val="FFFF00"/>
                </a:solidFill>
              </a:rPr>
              <a:t>A pénz azonnal a rendelkezésre áll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Család csak hozzá tehet</a:t>
            </a:r>
          </a:p>
          <a:p>
            <a:pPr>
              <a:buFont typeface="Arial" pitchFamily="34" charset="0"/>
              <a:buChar char="•"/>
            </a:pPr>
            <a:r>
              <a:rPr lang="hu-HU" sz="3200" b="1" dirty="0" smtClean="0"/>
              <a:t>Az otthon tartott készpénz veszélyes! 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Bűnözés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00232" y="2285992"/>
            <a:ext cx="58579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 smtClean="0"/>
          </a:p>
          <a:p>
            <a:pPr algn="ctr"/>
            <a:r>
              <a:rPr lang="hu-HU" sz="3200" b="1" dirty="0" smtClean="0"/>
              <a:t>NYUGALOM + KEGYELET </a:t>
            </a:r>
          </a:p>
          <a:p>
            <a:pPr algn="ctr"/>
            <a:endParaRPr lang="hu-HU" sz="3200" b="1" dirty="0" smtClean="0"/>
          </a:p>
          <a:p>
            <a:pPr algn="ctr"/>
            <a:r>
              <a:rPr lang="hu-HU" sz="3200" b="1" dirty="0" smtClean="0"/>
              <a:t>Az ország minden településére kiterjedő, garantált árú és színvonalú kegyeleti biztosítás 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Speciális címgyűjtő helyek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71472" y="5286388"/>
            <a:ext cx="8358246" cy="10772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Vigyázzz</a:t>
            </a:r>
            <a:r>
              <a:rPr lang="hu-HU" sz="3200" b="1" dirty="0" smtClean="0">
                <a:solidFill>
                  <a:schemeClr val="bg1"/>
                </a:solidFill>
              </a:rPr>
              <a:t>! </a:t>
            </a:r>
          </a:p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A NYUGALOM csak nevében életbiztosítás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1538" y="1714488"/>
            <a:ext cx="7715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Pap, Orvos, Postás,</a:t>
            </a:r>
          </a:p>
          <a:p>
            <a:endParaRPr lang="hu-HU" sz="2800" dirty="0" smtClean="0"/>
          </a:p>
          <a:p>
            <a:r>
              <a:rPr lang="hu-HU" sz="2800" dirty="0" smtClean="0"/>
              <a:t>Temetők, kegyeleti szolgáltatók  városi irodái</a:t>
            </a:r>
          </a:p>
          <a:p>
            <a:endParaRPr lang="hu-HU" sz="2800" dirty="0" smtClean="0"/>
          </a:p>
          <a:p>
            <a:r>
              <a:rPr lang="hu-HU" sz="2800" dirty="0" smtClean="0"/>
              <a:t>Öregek otthonai</a:t>
            </a:r>
          </a:p>
          <a:p>
            <a:endParaRPr lang="hu-HU" sz="2800" dirty="0" smtClean="0"/>
          </a:p>
          <a:p>
            <a:r>
              <a:rPr lang="hu-HU" sz="2800" dirty="0" smtClean="0"/>
              <a:t>Önkormányzatok /Gyámügy – járó beteg ellátás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857224" y="1500174"/>
            <a:ext cx="7579874" cy="2863146"/>
          </a:xfrm>
        </p:spPr>
        <p:txBody>
          <a:bodyPr>
            <a:noAutofit/>
          </a:bodyPr>
          <a:lstStyle/>
          <a:p>
            <a:r>
              <a:rPr lang="hu-HU" sz="2400" i="1" dirty="0" smtClean="0"/>
              <a:t>A kegyelettel kiegészített megoldás lehetővé teszi, hogy az ügyfél válasszon: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  </a:t>
            </a:r>
            <a:r>
              <a:rPr lang="hu-HU" sz="2400" b="1" dirty="0" smtClean="0">
                <a:solidFill>
                  <a:srgbClr val="92D050"/>
                </a:solidFill>
              </a:rPr>
              <a:t>Klasszikus NYUGALOM</a:t>
            </a:r>
          </a:p>
          <a:p>
            <a:r>
              <a:rPr lang="hu-HU" sz="2400" dirty="0" smtClean="0"/>
              <a:t>halála esetén tisztán összegbiztosítás</a:t>
            </a:r>
          </a:p>
          <a:p>
            <a:r>
              <a:rPr lang="hu-HU" sz="2400" dirty="0" smtClean="0"/>
              <a:t>	</a:t>
            </a:r>
            <a:r>
              <a:rPr lang="hu-HU" sz="2400" b="1" dirty="0" smtClean="0">
                <a:solidFill>
                  <a:srgbClr val="92D050"/>
                </a:solidFill>
              </a:rPr>
              <a:t>Pénz a családnak</a:t>
            </a:r>
          </a:p>
          <a:p>
            <a:r>
              <a:rPr lang="hu-HU" sz="2400" b="1" dirty="0" smtClean="0">
                <a:solidFill>
                  <a:srgbClr val="92D050"/>
                </a:solidFill>
              </a:rPr>
              <a:t>	</a:t>
            </a:r>
            <a:r>
              <a:rPr lang="hu-HU" sz="2400" b="1" dirty="0" smtClean="0">
                <a:solidFill>
                  <a:schemeClr val="tx1"/>
                </a:solidFill>
              </a:rPr>
              <a:t>vagy </a:t>
            </a:r>
            <a:r>
              <a:rPr lang="hu-HU" sz="2400" b="1" i="1" dirty="0" smtClean="0">
                <a:solidFill>
                  <a:schemeClr val="tx1"/>
                </a:solidFill>
              </a:rPr>
              <a:t>( + havi 1 ½ kg kenyér ára)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  </a:t>
            </a:r>
            <a:r>
              <a:rPr lang="hu-HU" sz="2400" b="1" dirty="0" smtClean="0">
                <a:solidFill>
                  <a:srgbClr val="FFFF00"/>
                </a:solidFill>
              </a:rPr>
              <a:t>Kegyelettel kiegészült NYUGALOM</a:t>
            </a:r>
          </a:p>
          <a:p>
            <a:r>
              <a:rPr lang="hu-HU" sz="2400" dirty="0" smtClean="0"/>
              <a:t>Halála esetén kombinált, kegyeleti szolgáltatás és összegfinanszírozás</a:t>
            </a:r>
          </a:p>
          <a:p>
            <a:r>
              <a:rPr lang="hu-HU" sz="2400" dirty="0" smtClean="0"/>
              <a:t>	</a:t>
            </a:r>
            <a:r>
              <a:rPr lang="hu-HU" sz="2400" b="1" dirty="0" smtClean="0">
                <a:solidFill>
                  <a:srgbClr val="FFFF00"/>
                </a:solidFill>
              </a:rPr>
              <a:t>Temetés + pénz a családnak</a:t>
            </a:r>
            <a:endParaRPr lang="hu-HU" sz="2400" b="1" dirty="0">
              <a:solidFill>
                <a:srgbClr val="FFFF0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MAGYAR KEGYELETI HÁLÓZAT KFT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00100" y="2143116"/>
            <a:ext cx="78581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Net: 		</a:t>
            </a:r>
            <a:r>
              <a:rPr lang="hu-HU" sz="4000" dirty="0" err="1" smtClean="0">
                <a:hlinkClick r:id="rId2"/>
              </a:rPr>
              <a:t>www.kegyeletnet.hu</a:t>
            </a:r>
            <a:endParaRPr lang="hu-HU" sz="4000" dirty="0" smtClean="0"/>
          </a:p>
          <a:p>
            <a:endParaRPr lang="hu-HU" sz="4000" dirty="0" smtClean="0"/>
          </a:p>
          <a:p>
            <a:r>
              <a:rPr lang="hu-HU" sz="4000" dirty="0" err="1" smtClean="0"/>
              <a:t>Assistance</a:t>
            </a:r>
            <a:r>
              <a:rPr lang="hu-HU" sz="4000" dirty="0" smtClean="0"/>
              <a:t>:	 06 1 274 8444</a:t>
            </a:r>
          </a:p>
          <a:p>
            <a:r>
              <a:rPr lang="hu-HU" sz="3200" dirty="0" smtClean="0"/>
              <a:t>	Munkanapokon 8:00-tól 18:00-ig</a:t>
            </a:r>
          </a:p>
          <a:p>
            <a:endParaRPr lang="hu-HU" sz="4000" dirty="0" smtClean="0"/>
          </a:p>
          <a:p>
            <a:r>
              <a:rPr lang="hu-HU" sz="4000" dirty="0" smtClean="0"/>
              <a:t>Mail:		iroda@</a:t>
            </a:r>
            <a:r>
              <a:rPr lang="hu-HU" sz="4000" dirty="0" err="1" smtClean="0"/>
              <a:t>kegyeletnet.hu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85852" y="2571744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 smtClean="0">
                <a:solidFill>
                  <a:srgbClr val="FFFF00"/>
                </a:solidFill>
              </a:rPr>
              <a:t>KONZULTÁCIÓ</a:t>
            </a:r>
            <a:endParaRPr lang="hu-HU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5786" y="2928934"/>
            <a:ext cx="7772400" cy="914400"/>
          </a:xfrm>
        </p:spPr>
        <p:txBody>
          <a:bodyPr/>
          <a:lstStyle/>
          <a:p>
            <a:r>
              <a:rPr lang="hu-HU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Köszönöm a figyelmet!</a:t>
            </a:r>
            <a:r>
              <a:rPr lang="hu-HU" sz="4800" b="1" dirty="0" smtClean="0">
                <a:solidFill>
                  <a:schemeClr val="tx1"/>
                </a:solidFill>
              </a:rPr>
              <a:t/>
            </a:r>
            <a:br>
              <a:rPr lang="hu-HU" sz="4800" b="1" dirty="0" smtClean="0">
                <a:solidFill>
                  <a:schemeClr val="tx1"/>
                </a:solidFill>
              </a:rPr>
            </a:br>
            <a:r>
              <a:rPr lang="hu-HU" sz="4800" b="1" dirty="0" smtClean="0">
                <a:solidFill>
                  <a:schemeClr val="tx1"/>
                </a:solidFill>
              </a:rPr>
              <a:t/>
            </a:r>
            <a:br>
              <a:rPr lang="hu-HU" sz="4800" b="1" dirty="0" smtClean="0">
                <a:solidFill>
                  <a:schemeClr val="tx1"/>
                </a:solidFill>
              </a:rPr>
            </a:br>
            <a:r>
              <a:rPr lang="hu-HU" sz="4800" b="1" dirty="0" smtClean="0">
                <a:solidFill>
                  <a:schemeClr val="tx1"/>
                </a:solidFill>
              </a:rPr>
              <a:t/>
            </a:r>
            <a:br>
              <a:rPr lang="hu-HU" sz="4800" b="1" dirty="0" smtClean="0">
                <a:solidFill>
                  <a:schemeClr val="tx1"/>
                </a:solidFill>
              </a:rPr>
            </a:br>
            <a:endParaRPr lang="hu-H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42910" y="1643050"/>
            <a:ext cx="8286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064" indent="-457200">
              <a:buFont typeface="+mj-lt"/>
              <a:buAutoNum type="arabicPeriod"/>
            </a:pPr>
            <a:r>
              <a:rPr lang="hu-H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MIÉRT?</a:t>
            </a:r>
          </a:p>
          <a:p>
            <a:pPr marL="1197864" lvl="1" indent="-457200">
              <a:buClr>
                <a:srgbClr val="FFFF00"/>
              </a:buClr>
              <a:buFont typeface="Arial" pitchFamily="34" charset="0"/>
              <a:buChar char="•"/>
            </a:pPr>
            <a:r>
              <a:rPr lang="hu-H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Komplex piaci kőrkép</a:t>
            </a:r>
          </a:p>
          <a:p>
            <a:pPr marL="1197864" lvl="1" indent="-457200">
              <a:buClr>
                <a:srgbClr val="FFFF00"/>
              </a:buClr>
            </a:pPr>
            <a:endParaRPr lang="hu-HU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2064" indent="-457200">
              <a:buFont typeface="+mj-lt"/>
              <a:buAutoNum type="arabicPeriod"/>
            </a:pPr>
            <a:r>
              <a:rPr lang="hu-H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MIT?</a:t>
            </a:r>
          </a:p>
          <a:p>
            <a:pPr marL="1483614" lvl="1" indent="-742950">
              <a:buClr>
                <a:srgbClr val="FFFF00"/>
              </a:buClr>
              <a:buFont typeface="Arial" pitchFamily="34" charset="0"/>
              <a:buChar char="•"/>
            </a:pPr>
            <a:r>
              <a:rPr lang="hu-H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Kegyeleti  Megállapodás - kitöltési útmutató</a:t>
            </a:r>
          </a:p>
          <a:p>
            <a:pPr marL="1483614" lvl="1" indent="-742950">
              <a:buClr>
                <a:srgbClr val="FFFF00"/>
              </a:buClr>
            </a:pPr>
            <a:endParaRPr lang="hu-HU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2064" indent="-457200">
              <a:buFont typeface="+mj-lt"/>
              <a:buAutoNum type="arabicPeriod"/>
            </a:pPr>
            <a:r>
              <a:rPr lang="hu-H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HOGYAN?</a:t>
            </a:r>
          </a:p>
          <a:p>
            <a:pPr marL="1197864" lvl="1" indent="-457200">
              <a:buClr>
                <a:srgbClr val="FFFF00"/>
              </a:buClr>
              <a:buFont typeface="Arial" pitchFamily="34" charset="0"/>
              <a:buChar char="•"/>
            </a:pPr>
            <a:r>
              <a:rPr lang="hu-H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Értékesítés – más szemszögből</a:t>
            </a:r>
            <a:endParaRPr lang="hu-H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1643042" y="2285992"/>
            <a:ext cx="6000792" cy="307183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hu-HU" sz="9000" dirty="0" smtClean="0"/>
              <a:t>Komplex piaci kőrkép</a:t>
            </a:r>
          </a:p>
          <a:p>
            <a:pPr lvl="3">
              <a:lnSpc>
                <a:spcPct val="170000"/>
              </a:lnSpc>
              <a:buFont typeface="Arial" pitchFamily="34" charset="0"/>
              <a:buChar char="•"/>
            </a:pPr>
            <a:r>
              <a:rPr lang="hu-HU" sz="5800" dirty="0" smtClean="0"/>
              <a:t>Piaci igény</a:t>
            </a:r>
          </a:p>
          <a:p>
            <a:pPr lvl="3">
              <a:lnSpc>
                <a:spcPct val="170000"/>
              </a:lnSpc>
              <a:buFont typeface="Arial" pitchFamily="34" charset="0"/>
              <a:buChar char="•"/>
            </a:pPr>
            <a:r>
              <a:rPr lang="hu-HU" sz="5800" dirty="0" smtClean="0"/>
              <a:t>Jelenlegi megoldások</a:t>
            </a:r>
          </a:p>
          <a:p>
            <a:pPr lvl="3">
              <a:lnSpc>
                <a:spcPct val="170000"/>
              </a:lnSpc>
              <a:buFont typeface="Arial" pitchFamily="34" charset="0"/>
              <a:buChar char="•"/>
            </a:pPr>
            <a:r>
              <a:rPr lang="hu-HU" sz="5800" dirty="0" smtClean="0"/>
              <a:t>Törvényi háttér</a:t>
            </a:r>
          </a:p>
          <a:p>
            <a:pPr algn="ctr"/>
            <a:endParaRPr lang="hu-HU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MIÉRT?</a:t>
            </a:r>
            <a:endParaRPr lang="hu-H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Meglévő megtakarítások</a:t>
            </a:r>
            <a:endParaRPr lang="hu-HU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42910" y="1785926"/>
          <a:ext cx="8188430" cy="421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Munkalap" r:id="rId4" imgW="5495443" imgH="2828607" progId="Excel.Sheet.12">
                  <p:embed/>
                </p:oleObj>
              </mc:Choice>
              <mc:Fallback>
                <p:oleObj name="Munkalap" r:id="rId4" imgW="5495443" imgH="2828607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785926"/>
                        <a:ext cx="8188430" cy="4214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 rot="20615450">
            <a:off x="1252075" y="3130295"/>
            <a:ext cx="6929486" cy="1446550"/>
          </a:xfrm>
          <a:prstGeom prst="rect">
            <a:avLst/>
          </a:prstGeom>
          <a:gradFill>
            <a:gsLst>
              <a:gs pos="0">
                <a:schemeClr val="tx2">
                  <a:lumMod val="25000"/>
                  <a:alpha val="15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</a:rPr>
              <a:t>8,2 millió * 17 % = </a:t>
            </a:r>
          </a:p>
          <a:p>
            <a:pPr algn="ctr"/>
            <a:r>
              <a:rPr lang="hu-HU" sz="6000" b="1" dirty="0" smtClean="0">
                <a:solidFill>
                  <a:srgbClr val="FFFF00"/>
                </a:solidFill>
              </a:rPr>
              <a:t>1,4 millió nyugdíjas</a:t>
            </a:r>
            <a:endParaRPr lang="hu-H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„Megoldások”</a:t>
            </a:r>
            <a:endParaRPr lang="hu-HU" dirty="0"/>
          </a:p>
        </p:txBody>
      </p:sp>
      <p:pic>
        <p:nvPicPr>
          <p:cNvPr id="5" name="Kép 4" descr="Káresemémy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8215338" cy="5093509"/>
          </a:xfrm>
          <a:prstGeom prst="rect">
            <a:avLst/>
          </a:prstGeom>
        </p:spPr>
      </p:pic>
      <p:pic>
        <p:nvPicPr>
          <p:cNvPr id="6" name="Kép 5" descr="Káresemémy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357298"/>
            <a:ext cx="8215338" cy="5407835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2571736" y="2000240"/>
            <a:ext cx="1143008" cy="10001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3143240" y="3071810"/>
            <a:ext cx="1143008" cy="10001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4214810" y="3143248"/>
            <a:ext cx="1143008" cy="10001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5214942" y="5143512"/>
            <a:ext cx="1143008" cy="10001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7500958" y="2000240"/>
            <a:ext cx="1143008" cy="10001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3" grpId="0" animBg="1"/>
      <p:bldP spid="13" grpId="1" animBg="1"/>
      <p:bldP spid="1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Törvényi háttér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00034" y="1428736"/>
            <a:ext cx="828680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kegyelet tevékenység -  4 szintű törvényi szabályozás</a:t>
            </a:r>
          </a:p>
          <a:p>
            <a:pPr algn="ctr"/>
            <a:r>
              <a:rPr lang="hu-HU" sz="2000" dirty="0" smtClean="0"/>
              <a:t>alapja</a:t>
            </a:r>
          </a:p>
          <a:p>
            <a:r>
              <a:rPr lang="hu-HU" sz="2400" dirty="0" smtClean="0"/>
              <a:t>A temetőkről és a temetkezésről szóló </a:t>
            </a:r>
            <a:r>
              <a:rPr lang="hu-HU" sz="2400" b="1" dirty="0" smtClean="0"/>
              <a:t>1999. évi XLIII</a:t>
            </a:r>
            <a:r>
              <a:rPr lang="hu-HU" sz="2400" dirty="0" smtClean="0"/>
              <a:t>. </a:t>
            </a:r>
            <a:r>
              <a:rPr lang="hu-HU" sz="2400" dirty="0" err="1" smtClean="0"/>
              <a:t>Trv</a:t>
            </a:r>
            <a:r>
              <a:rPr lang="hu-HU" sz="2400" dirty="0" smtClean="0"/>
              <a:t>.   </a:t>
            </a:r>
          </a:p>
          <a:p>
            <a:endParaRPr lang="hu-HU" sz="2400" dirty="0" smtClean="0"/>
          </a:p>
          <a:p>
            <a:pPr lvl="1"/>
            <a:r>
              <a:rPr lang="hu-HU" sz="2400" b="1" dirty="0" smtClean="0"/>
              <a:t>20. § </a:t>
            </a:r>
            <a:r>
              <a:rPr lang="hu-HU" sz="2400" dirty="0" smtClean="0"/>
              <a:t>(1) értelmében a temetésről sorrendben a következők kötelesek gondoskodni:</a:t>
            </a:r>
          </a:p>
          <a:p>
            <a:pPr lvl="2"/>
            <a:r>
              <a:rPr lang="hu-HU" sz="2400" i="1" dirty="0" smtClean="0"/>
              <a:t>a) </a:t>
            </a:r>
            <a:r>
              <a:rPr lang="hu-HU" sz="2400" b="1" u="sng" dirty="0" smtClean="0"/>
              <a:t>aki a temetést szerződésben vállalta</a:t>
            </a:r>
            <a:r>
              <a:rPr lang="hu-HU" sz="2400" dirty="0" smtClean="0"/>
              <a:t>;</a:t>
            </a:r>
          </a:p>
          <a:p>
            <a:pPr lvl="2"/>
            <a:r>
              <a:rPr lang="hu-HU" sz="2400" i="1" dirty="0" smtClean="0"/>
              <a:t>b) </a:t>
            </a:r>
            <a:r>
              <a:rPr lang="hu-HU" sz="2400" dirty="0" smtClean="0"/>
              <a:t>akit arra az elhunyt végrendelete kötelez;</a:t>
            </a:r>
          </a:p>
          <a:p>
            <a:pPr lvl="2"/>
            <a:r>
              <a:rPr lang="hu-HU" i="1" dirty="0" smtClean="0"/>
              <a:t>c)   </a:t>
            </a:r>
            <a:r>
              <a:rPr lang="hu-HU" dirty="0" smtClean="0"/>
              <a:t>házastársa vagy élettársa;</a:t>
            </a:r>
          </a:p>
          <a:p>
            <a:pPr lvl="2"/>
            <a:r>
              <a:rPr lang="hu-HU" i="1" dirty="0" smtClean="0"/>
              <a:t>d)  </a:t>
            </a:r>
            <a:r>
              <a:rPr lang="hu-HU" dirty="0" smtClean="0"/>
              <a:t>egyéb hozzátartozója öröklés rendje szerint.</a:t>
            </a:r>
          </a:p>
          <a:p>
            <a:pPr lvl="2"/>
            <a:r>
              <a:rPr lang="hu-HU" i="1" dirty="0" smtClean="0"/>
              <a:t>e)</a:t>
            </a:r>
            <a:r>
              <a:rPr lang="hu-HU" dirty="0" smtClean="0"/>
              <a:t>  elhalálozás helye szerint illetékes település önkormányzata</a:t>
            </a:r>
          </a:p>
          <a:p>
            <a:r>
              <a:rPr lang="hu-HU" sz="2400" b="1" dirty="0" smtClean="0">
                <a:solidFill>
                  <a:srgbClr val="FFFF00"/>
                </a:solidFill>
              </a:rPr>
              <a:t>Látható: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b="1" dirty="0" smtClean="0">
                <a:solidFill>
                  <a:srgbClr val="FFFF00"/>
                </a:solidFill>
              </a:rPr>
              <a:t>Valós kegyeleti biztosítás csak a temetéssel együtt  lehet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b="1" dirty="0" smtClean="0">
                <a:solidFill>
                  <a:srgbClr val="FFFF00"/>
                </a:solidFill>
              </a:rPr>
              <a:t> A szerződés erősebb, mint a végrendelet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428596" y="1785926"/>
            <a:ext cx="8715404" cy="4577658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Kombinált „szolgáltatás-finanszírozó” megoldás </a:t>
            </a:r>
          </a:p>
          <a:p>
            <a:endParaRPr lang="hu-HU" dirty="0" smtClean="0"/>
          </a:p>
          <a:p>
            <a:r>
              <a:rPr lang="hu-HU" sz="3200" dirty="0" smtClean="0"/>
              <a:t>Két alapvető garantált pillérre támaszkodik: </a:t>
            </a:r>
          </a:p>
          <a:p>
            <a:pPr marL="512064" lvl="0" indent="-457200">
              <a:buFont typeface="+mj-lt"/>
              <a:buAutoNum type="arabicPeriod"/>
            </a:pPr>
            <a:r>
              <a:rPr lang="hu-HU" sz="3200" dirty="0" smtClean="0"/>
              <a:t>finanszírozási forma </a:t>
            </a:r>
          </a:p>
          <a:p>
            <a:pPr lvl="0"/>
            <a:r>
              <a:rPr lang="hu-HU" sz="3200" dirty="0" smtClean="0"/>
              <a:t> 	biztosító biztosítási terméke </a:t>
            </a:r>
          </a:p>
          <a:p>
            <a:pPr marL="512064" lvl="0" indent="-457200">
              <a:buFont typeface="+mj-lt"/>
              <a:buAutoNum type="arabicPeriod" startAt="2"/>
            </a:pPr>
            <a:r>
              <a:rPr lang="hu-HU" sz="3200" dirty="0" smtClean="0"/>
              <a:t>kegyeleti szolgáltatás </a:t>
            </a:r>
          </a:p>
          <a:p>
            <a:pPr lvl="0"/>
            <a:r>
              <a:rPr lang="hu-HU" sz="3200" dirty="0" smtClean="0"/>
              <a:t>	MKH Kegyeleti megállapodása és szervezete</a:t>
            </a:r>
            <a:endParaRPr lang="hu-HU" sz="32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MIT?</a:t>
            </a:r>
            <a:endParaRPr lang="hu-H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Országos lefedettség</a:t>
            </a:r>
            <a:endParaRPr lang="hu-HU" sz="4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28596" y="1643050"/>
            <a:ext cx="83582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Magyarország  - 3000 település  -  5500 temető</a:t>
            </a:r>
          </a:p>
          <a:p>
            <a:endParaRPr lang="hu-H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Magyar Kegyeleti Hálózat Kft</a:t>
            </a:r>
          </a:p>
          <a:p>
            <a:pPr marL="800100" lvl="1" indent="-342900">
              <a:buAutoNum type="arabicPlain" startAt="33"/>
            </a:pPr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Kegyeleti gazdasági társaság</a:t>
            </a:r>
          </a:p>
          <a:p>
            <a:pPr marL="800100" lvl="1" indent="-342900"/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  GT csoport =  több száz vállalkozás</a:t>
            </a:r>
          </a:p>
          <a:p>
            <a:pPr marL="800100" lvl="1" indent="-342900"/>
            <a:endParaRPr lang="hu-H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/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Elismert, sokszor többedik generációs GT-k</a:t>
            </a:r>
          </a:p>
          <a:p>
            <a:pPr marL="342900" indent="-342900"/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Évi több 10.000 temetés</a:t>
            </a:r>
          </a:p>
          <a:p>
            <a:pPr marL="342900" indent="-342900"/>
            <a:endParaRPr lang="hu-HU" dirty="0" smtClean="0"/>
          </a:p>
          <a:p>
            <a:pPr marL="342900" indent="-342900"/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285852" y="5103674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hu-HU" dirty="0" smtClean="0"/>
          </a:p>
          <a:p>
            <a:pPr marL="342900" indent="-342900"/>
            <a:r>
              <a:rPr lang="hu-HU" b="1" dirty="0" smtClean="0">
                <a:solidFill>
                  <a:srgbClr val="FFFF00"/>
                </a:solidFill>
              </a:rPr>
              <a:t>Megjegyzés: 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FF00"/>
                </a:solidFill>
              </a:rPr>
              <a:t>A NYUGALOM a holnap piaca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FF00"/>
                </a:solidFill>
              </a:rPr>
              <a:t>Kegyeleti piac tervezhetően évi 130.000 temetés  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FF00"/>
                </a:solidFill>
              </a:rPr>
              <a:t>MKH  zárt  kegyeleti szolgáltatói kőr</a:t>
            </a:r>
          </a:p>
          <a:p>
            <a:endParaRPr lang="hu-H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2569</TotalTime>
  <Words>520</Words>
  <Application>Microsoft Office PowerPoint</Application>
  <PresentationFormat>Diavetítés a képernyőre (4:3 oldalarány)</PresentationFormat>
  <Paragraphs>171</Paragraphs>
  <Slides>24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24</vt:i4>
      </vt:variant>
    </vt:vector>
  </HeadingPairs>
  <TitlesOfParts>
    <vt:vector size="27" baseType="lpstr">
      <vt:lpstr>Metró</vt:lpstr>
      <vt:lpstr>Munkalap</vt:lpstr>
      <vt:lpstr>Acrobat Document</vt:lpstr>
      <vt:lpstr>Magyar kegyeleti hálózat és a  - nyugalom – </vt:lpstr>
      <vt:lpstr>Bevezető</vt:lpstr>
      <vt:lpstr>Tartalom</vt:lpstr>
      <vt:lpstr>MIÉRT?</vt:lpstr>
      <vt:lpstr>Meglévő megtakarítások</vt:lpstr>
      <vt:lpstr>„Megoldások”</vt:lpstr>
      <vt:lpstr>Törvényi háttér</vt:lpstr>
      <vt:lpstr>MIT?</vt:lpstr>
      <vt:lpstr>Országos lefedettség</vt:lpstr>
      <vt:lpstr>Szolgáltatás tartalma</vt:lpstr>
      <vt:lpstr>Szolgáltatási árak</vt:lpstr>
      <vt:lpstr>Kegyeleti Megállapodás 1</vt:lpstr>
      <vt:lpstr>Kegyeleti Megállapodás 2</vt:lpstr>
      <vt:lpstr>Fontos!</vt:lpstr>
      <vt:lpstr>Ügyfél csomag</vt:lpstr>
      <vt:lpstr>HOGYAN?</vt:lpstr>
      <vt:lpstr>Általánosan</vt:lpstr>
      <vt:lpstr>Kiknek ajánljuk?</vt:lpstr>
      <vt:lpstr>Főbb érveink</vt:lpstr>
      <vt:lpstr>Speciális címgyűjtő helyek</vt:lpstr>
      <vt:lpstr>Összefoglalás</vt:lpstr>
      <vt:lpstr>MAGYAR KEGYELETI HÁLÓZAT KFT</vt:lpstr>
      <vt:lpstr>PowerPoint bemutató</vt:lpstr>
      <vt:lpstr>   Köszönöm a figyelmet!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kegyeleti iroda taggyűlés 2014 március 18.</dc:title>
  <dc:creator>Apa</dc:creator>
  <cp:lastModifiedBy>Gertner Csaba</cp:lastModifiedBy>
  <cp:revision>256</cp:revision>
  <dcterms:created xsi:type="dcterms:W3CDTF">2014-03-15T16:43:26Z</dcterms:created>
  <dcterms:modified xsi:type="dcterms:W3CDTF">2014-09-29T11:16:00Z</dcterms:modified>
</cp:coreProperties>
</file>