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256" r:id="rId2"/>
    <p:sldId id="423" r:id="rId3"/>
    <p:sldId id="262" r:id="rId4"/>
    <p:sldId id="366" r:id="rId5"/>
    <p:sldId id="385" r:id="rId6"/>
    <p:sldId id="367" r:id="rId7"/>
    <p:sldId id="264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272" r:id="rId19"/>
    <p:sldId id="350" r:id="rId20"/>
    <p:sldId id="378" r:id="rId21"/>
    <p:sldId id="275" r:id="rId22"/>
    <p:sldId id="380" r:id="rId23"/>
    <p:sldId id="379" r:id="rId24"/>
    <p:sldId id="381" r:id="rId25"/>
    <p:sldId id="382" r:id="rId26"/>
    <p:sldId id="383" r:id="rId27"/>
    <p:sldId id="384" r:id="rId28"/>
    <p:sldId id="386" r:id="rId29"/>
    <p:sldId id="387" r:id="rId30"/>
    <p:sldId id="388" r:id="rId31"/>
    <p:sldId id="389" r:id="rId32"/>
    <p:sldId id="391" r:id="rId33"/>
    <p:sldId id="390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354" r:id="rId48"/>
    <p:sldId id="279" r:id="rId49"/>
    <p:sldId id="405" r:id="rId50"/>
    <p:sldId id="355" r:id="rId51"/>
    <p:sldId id="406" r:id="rId52"/>
    <p:sldId id="286" r:id="rId53"/>
    <p:sldId id="287" r:id="rId54"/>
    <p:sldId id="288" r:id="rId55"/>
    <p:sldId id="422" r:id="rId56"/>
    <p:sldId id="356" r:id="rId57"/>
    <p:sldId id="289" r:id="rId58"/>
    <p:sldId id="290" r:id="rId59"/>
    <p:sldId id="291" r:id="rId60"/>
    <p:sldId id="408" r:id="rId61"/>
    <p:sldId id="407" r:id="rId62"/>
    <p:sldId id="293" r:id="rId63"/>
    <p:sldId id="409" r:id="rId64"/>
    <p:sldId id="410" r:id="rId65"/>
    <p:sldId id="411" r:id="rId66"/>
    <p:sldId id="412" r:id="rId67"/>
    <p:sldId id="294" r:id="rId68"/>
    <p:sldId id="413" r:id="rId69"/>
    <p:sldId id="296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2" r:id="rId86"/>
    <p:sldId id="313" r:id="rId87"/>
    <p:sldId id="314" r:id="rId88"/>
    <p:sldId id="315" r:id="rId89"/>
    <p:sldId id="365" r:id="rId90"/>
    <p:sldId id="317" r:id="rId91"/>
    <p:sldId id="316" r:id="rId92"/>
    <p:sldId id="318" r:id="rId93"/>
    <p:sldId id="319" r:id="rId94"/>
    <p:sldId id="320" r:id="rId95"/>
    <p:sldId id="321" r:id="rId96"/>
    <p:sldId id="322" r:id="rId97"/>
    <p:sldId id="323" r:id="rId98"/>
    <p:sldId id="324" r:id="rId99"/>
    <p:sldId id="325" r:id="rId100"/>
    <p:sldId id="327" r:id="rId101"/>
    <p:sldId id="328" r:id="rId102"/>
    <p:sldId id="329" r:id="rId103"/>
    <p:sldId id="330" r:id="rId104"/>
    <p:sldId id="331" r:id="rId105"/>
    <p:sldId id="415" r:id="rId106"/>
    <p:sldId id="414" r:id="rId107"/>
    <p:sldId id="417" r:id="rId108"/>
    <p:sldId id="332" r:id="rId109"/>
    <p:sldId id="418" r:id="rId110"/>
    <p:sldId id="419" r:id="rId111"/>
    <p:sldId id="420" r:id="rId112"/>
    <p:sldId id="421" r:id="rId113"/>
    <p:sldId id="336" r:id="rId114"/>
    <p:sldId id="337" r:id="rId115"/>
    <p:sldId id="338" r:id="rId116"/>
    <p:sldId id="339" r:id="rId117"/>
    <p:sldId id="340" r:id="rId118"/>
    <p:sldId id="341" r:id="rId119"/>
    <p:sldId id="342" r:id="rId120"/>
    <p:sldId id="343" r:id="rId121"/>
    <p:sldId id="345" r:id="rId122"/>
    <p:sldId id="346" r:id="rId123"/>
    <p:sldId id="347" r:id="rId124"/>
    <p:sldId id="258" r:id="rId1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12" autoAdjust="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366A-84AF-4DFA-96BE-541D7A1A2DDF}" type="datetimeFigureOut">
              <a:rPr lang="hu-HU" smtClean="0"/>
              <a:t>2014.05.16.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884DF-948D-4E89-8E79-F743121868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8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76D8-6D2A-49AD-83B6-A3014B22D099}" type="datetimeFigureOut">
              <a:rPr lang="hu-HU" smtClean="0"/>
              <a:t>2014.05.16.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5F63C-76D7-4D32-8A69-E310A03F6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86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62B383-A86D-424D-964C-CF45B4D5BE4F}" type="slidenum">
              <a:rPr lang="hu-HU" smtClean="0">
                <a:latin typeface="Times New Roman" pitchFamily="18" charset="0"/>
              </a:rPr>
              <a:pPr/>
              <a:t>4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D2011-D5F5-4A43-A9C3-5E88EACD5797}" type="slidenum">
              <a:rPr lang="hu-HU" smtClean="0">
                <a:latin typeface="Times New Roman" pitchFamily="18" charset="0"/>
              </a:rPr>
              <a:pPr/>
              <a:t>26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D2011-D5F5-4A43-A9C3-5E88EACD5797}" type="slidenum">
              <a:rPr lang="hu-HU" smtClean="0">
                <a:latin typeface="Times New Roman" pitchFamily="18" charset="0"/>
              </a:rPr>
              <a:pPr/>
              <a:t>27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95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95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573971-157D-4E81-A492-4242AB9113D1}" type="slidenum">
              <a:rPr lang="hu-HU" smtClean="0">
                <a:latin typeface="Times New Roman" pitchFamily="18" charset="0"/>
              </a:rPr>
              <a:pPr/>
              <a:t>48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95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62B383-A86D-424D-964C-CF45B4D5BE4F}" type="slidenum">
              <a:rPr lang="hu-HU" smtClean="0">
                <a:latin typeface="Times New Roman" pitchFamily="18" charset="0"/>
              </a:rPr>
              <a:pPr/>
              <a:t>49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60BD0-A3B4-47F5-8942-B7FE84B09666}" type="slidenum">
              <a:rPr lang="hu-HU" smtClean="0">
                <a:latin typeface="Times New Roman" pitchFamily="18" charset="0"/>
              </a:rPr>
              <a:pPr/>
              <a:t>57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67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67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8246DE-7B9A-45CD-8595-920489D7634A}" type="slidenum">
              <a:rPr lang="hu-HU" smtClean="0">
                <a:latin typeface="Times New Roman" pitchFamily="18" charset="0"/>
              </a:rPr>
              <a:pPr/>
              <a:t>58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6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77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77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728613-7CD9-4F3A-8767-8DC9B6A646D9}" type="slidenum">
              <a:rPr lang="hu-HU" smtClean="0">
                <a:latin typeface="Times New Roman" pitchFamily="18" charset="0"/>
              </a:rPr>
              <a:pPr/>
              <a:t>59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7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87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87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BB2F14-BE89-48C1-AE79-ED81FAEB1BCB}" type="slidenum">
              <a:rPr lang="hu-HU" smtClean="0">
                <a:latin typeface="Times New Roman" pitchFamily="18" charset="0"/>
              </a:rPr>
              <a:pPr/>
              <a:t>60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87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87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87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BB2F14-BE89-48C1-AE79-ED81FAEB1BCB}" type="slidenum">
              <a:rPr lang="hu-HU" smtClean="0">
                <a:latin typeface="Times New Roman" pitchFamily="18" charset="0"/>
              </a:rPr>
              <a:pPr/>
              <a:t>61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87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77BFD-E1EE-4401-A207-618D6DF16EDE}" type="slidenum">
              <a:rPr lang="hu-HU" smtClean="0">
                <a:latin typeface="Times New Roman" pitchFamily="18" charset="0"/>
              </a:rPr>
              <a:pPr/>
              <a:t>62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62B383-A86D-424D-964C-CF45B4D5BE4F}" type="slidenum">
              <a:rPr lang="hu-HU" smtClean="0">
                <a:latin typeface="Times New Roman" pitchFamily="18" charset="0"/>
              </a:rPr>
              <a:pPr/>
              <a:t>6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77BFD-E1EE-4401-A207-618D6DF16EDE}" type="slidenum">
              <a:rPr lang="hu-HU" smtClean="0">
                <a:latin typeface="Times New Roman" pitchFamily="18" charset="0"/>
              </a:rPr>
              <a:pPr/>
              <a:t>63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77BFD-E1EE-4401-A207-618D6DF16EDE}" type="slidenum">
              <a:rPr lang="hu-HU" smtClean="0">
                <a:latin typeface="Times New Roman" pitchFamily="18" charset="0"/>
              </a:rPr>
              <a:pPr/>
              <a:t>64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77BFD-E1EE-4401-A207-618D6DF16EDE}" type="slidenum">
              <a:rPr lang="hu-HU" smtClean="0">
                <a:latin typeface="Times New Roman" pitchFamily="18" charset="0"/>
              </a:rPr>
              <a:pPr/>
              <a:t>65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77BFD-E1EE-4401-A207-618D6DF16EDE}" type="slidenum">
              <a:rPr lang="hu-HU" smtClean="0">
                <a:latin typeface="Times New Roman" pitchFamily="18" charset="0"/>
              </a:rPr>
              <a:pPr/>
              <a:t>66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208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1722A0-72C5-42B0-BBE9-652C3CFD0CF8}" type="slidenum">
              <a:rPr lang="hu-HU" smtClean="0">
                <a:latin typeface="Times New Roman" pitchFamily="18" charset="0"/>
              </a:rPr>
              <a:pPr/>
              <a:t>67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208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1722A0-72C5-42B0-BBE9-652C3CFD0CF8}" type="slidenum">
              <a:rPr lang="hu-HU" smtClean="0">
                <a:latin typeface="Times New Roman" pitchFamily="18" charset="0"/>
              </a:rPr>
              <a:pPr/>
              <a:t>68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228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4934F9-7451-4535-AFAB-3B9B489FAAF9}" type="slidenum">
              <a:rPr lang="hu-HU" smtClean="0">
                <a:latin typeface="Times New Roman" pitchFamily="18" charset="0"/>
              </a:rPr>
              <a:pPr/>
              <a:t>69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239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239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CB40EB-3038-4CE0-B0B5-7F6E58631520}" type="slidenum">
              <a:rPr lang="hu-HU" smtClean="0">
                <a:latin typeface="Times New Roman" pitchFamily="18" charset="0"/>
              </a:rPr>
              <a:pPr/>
              <a:t>70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239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D0BD39-430B-405A-8F06-807F25B67D5E}" type="slidenum">
              <a:rPr lang="hu-HU" smtClean="0">
                <a:latin typeface="Times New Roman" pitchFamily="18" charset="0"/>
              </a:rPr>
              <a:pPr/>
              <a:t>71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259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259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02DF53-8271-46D5-8F1E-675B3F74E6B1}" type="slidenum">
              <a:rPr lang="hu-HU" smtClean="0">
                <a:latin typeface="Times New Roman" pitchFamily="18" charset="0"/>
              </a:rPr>
              <a:pPr/>
              <a:t>72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259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962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962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D23D44-4743-4FF2-B95F-078DAD636F3E}" type="slidenum">
              <a:rPr lang="hu-HU" smtClean="0">
                <a:latin typeface="Times New Roman" pitchFamily="18" charset="0"/>
              </a:rPr>
              <a:pPr/>
              <a:t>7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320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321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2F6377-3C0E-4FD7-B32F-7F8998A943A8}" type="slidenum">
              <a:rPr lang="hu-HU" smtClean="0">
                <a:latin typeface="Times New Roman" pitchFamily="18" charset="0"/>
              </a:rPr>
              <a:pPr/>
              <a:t>78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32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331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331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6E359E-2E31-4E09-9DDE-8E62C1B68569}" type="slidenum">
              <a:rPr lang="hu-HU" smtClean="0">
                <a:latin typeface="Times New Roman" pitchFamily="18" charset="0"/>
              </a:rPr>
              <a:pPr/>
              <a:t>79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33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341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34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FE61F3-C5EC-4CCA-B659-0E4E7ED1F249}" type="slidenum">
              <a:rPr lang="hu-HU" smtClean="0">
                <a:latin typeface="Times New Roman" pitchFamily="18" charset="0"/>
              </a:rPr>
              <a:pPr/>
              <a:t>80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34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0B216A-5CA5-46B2-BD57-08E93CD876B3}" type="slidenum">
              <a:rPr lang="hu-HU" smtClean="0">
                <a:latin typeface="Times New Roman" pitchFamily="18" charset="0"/>
              </a:rPr>
              <a:pPr/>
              <a:t>18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39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39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1B4D35-9759-42EC-89EE-534C489D595C}" type="slidenum">
              <a:rPr lang="hu-HU" smtClean="0">
                <a:latin typeface="Times New Roman" pitchFamily="18" charset="0"/>
              </a:rPr>
              <a:pPr/>
              <a:t>88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39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39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1B4D35-9759-42EC-89EE-534C489D595C}" type="slidenum">
              <a:rPr lang="hu-HU" smtClean="0">
                <a:latin typeface="Times New Roman" pitchFamily="18" charset="0"/>
              </a:rPr>
              <a:pPr/>
              <a:t>89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413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413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28DE7F-5005-4408-950E-C0F3682226A3}" type="slidenum">
              <a:rPr lang="hu-HU" smtClean="0">
                <a:latin typeface="Times New Roman" pitchFamily="18" charset="0"/>
              </a:rPr>
              <a:pPr/>
              <a:t>90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41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402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402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185A3-2A07-4CAA-B6EE-D0EBD0DA1691}" type="slidenum">
              <a:rPr lang="hu-HU" smtClean="0">
                <a:latin typeface="Times New Roman" pitchFamily="18" charset="0"/>
              </a:rPr>
              <a:pPr/>
              <a:t>91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40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42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42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BC767D-3485-4221-AE09-5075602692B7}" type="slidenum">
              <a:rPr lang="hu-HU" smtClean="0">
                <a:latin typeface="Times New Roman" pitchFamily="18" charset="0"/>
              </a:rPr>
              <a:pPr/>
              <a:t>92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42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43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43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F23EED-2F5E-45FC-8116-559D69476B4A}" type="slidenum">
              <a:rPr lang="hu-HU" smtClean="0">
                <a:latin typeface="Times New Roman" pitchFamily="18" charset="0"/>
              </a:rPr>
              <a:pPr/>
              <a:t>93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43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44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44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725382-8F07-4FDF-9D23-D359B64197C3}" type="slidenum">
              <a:rPr lang="hu-HU" smtClean="0">
                <a:latin typeface="Times New Roman" pitchFamily="18" charset="0"/>
              </a:rPr>
              <a:pPr/>
              <a:t>94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44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D2011-D5F5-4A43-A9C3-5E88EACD5797}" type="slidenum">
              <a:rPr lang="hu-HU" smtClean="0">
                <a:latin typeface="Times New Roman" pitchFamily="18" charset="0"/>
              </a:rPr>
              <a:pPr/>
              <a:t>21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48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48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5FD60D-FE2D-466B-9DE6-B2FDBA44E3F2}" type="slidenum">
              <a:rPr lang="hu-HU" smtClean="0">
                <a:latin typeface="Times New Roman" pitchFamily="18" charset="0"/>
              </a:rPr>
              <a:pPr/>
              <a:t>98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49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49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D88BA9-56A5-425F-80BF-3151547793CE}" type="slidenum">
              <a:rPr lang="hu-HU" smtClean="0">
                <a:latin typeface="Times New Roman" pitchFamily="18" charset="0"/>
              </a:rPr>
              <a:pPr/>
              <a:t>99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49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D2011-D5F5-4A43-A9C3-5E88EACD5797}" type="slidenum">
              <a:rPr lang="hu-HU" smtClean="0">
                <a:latin typeface="Times New Roman" pitchFamily="18" charset="0"/>
              </a:rPr>
              <a:pPr/>
              <a:t>22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56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C96F77-DFDC-4317-8665-4E99CD1E10B3}" type="slidenum">
              <a:rPr lang="hu-HU" smtClean="0">
                <a:latin typeface="Times New Roman" pitchFamily="18" charset="0"/>
              </a:rPr>
              <a:pPr/>
              <a:t>107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56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C96F77-DFDC-4317-8665-4E99CD1E10B3}" type="slidenum">
              <a:rPr lang="hu-HU" smtClean="0">
                <a:latin typeface="Times New Roman" pitchFamily="18" charset="0"/>
              </a:rPr>
              <a:pPr/>
              <a:t>108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56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C96F77-DFDC-4317-8665-4E99CD1E10B3}" type="slidenum">
              <a:rPr lang="hu-HU" smtClean="0">
                <a:latin typeface="Times New Roman" pitchFamily="18" charset="0"/>
              </a:rPr>
              <a:pPr/>
              <a:t>109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56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C96F77-DFDC-4317-8665-4E99CD1E10B3}" type="slidenum">
              <a:rPr lang="hu-HU" smtClean="0">
                <a:latin typeface="Times New Roman" pitchFamily="18" charset="0"/>
              </a:rPr>
              <a:pPr/>
              <a:t>110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56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C96F77-DFDC-4317-8665-4E99CD1E10B3}" type="slidenum">
              <a:rPr lang="hu-HU" smtClean="0">
                <a:latin typeface="Times New Roman" pitchFamily="18" charset="0"/>
              </a:rPr>
              <a:pPr/>
              <a:t>111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56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C96F77-DFDC-4317-8665-4E99CD1E10B3}" type="slidenum">
              <a:rPr lang="hu-HU" smtClean="0">
                <a:latin typeface="Times New Roman" pitchFamily="18" charset="0"/>
              </a:rPr>
              <a:pPr/>
              <a:t>112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60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60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885019-37CD-4FC3-9238-0DA7EAC41AB3}" type="slidenum">
              <a:rPr lang="hu-HU" smtClean="0">
                <a:latin typeface="Times New Roman" pitchFamily="18" charset="0"/>
              </a:rPr>
              <a:pPr/>
              <a:t>115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60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D2011-D5F5-4A43-A9C3-5E88EACD5797}" type="slidenum">
              <a:rPr lang="hu-HU" smtClean="0">
                <a:latin typeface="Times New Roman" pitchFamily="18" charset="0"/>
              </a:rPr>
              <a:pPr/>
              <a:t>23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61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61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9DCAA6-85CA-42BF-96FA-38094A4D6ACB}" type="slidenum">
              <a:rPr lang="hu-HU" smtClean="0">
                <a:latin typeface="Times New Roman" pitchFamily="18" charset="0"/>
              </a:rPr>
              <a:pPr/>
              <a:t>116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61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62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62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3078C9-2421-4142-AE4A-3A5A3F7195AB}" type="slidenum">
              <a:rPr lang="hu-HU" smtClean="0">
                <a:latin typeface="Times New Roman" pitchFamily="18" charset="0"/>
              </a:rPr>
              <a:pPr/>
              <a:t>117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62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63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63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A211F-48B4-4270-8057-118D3189696D}" type="slidenum">
              <a:rPr lang="hu-HU" smtClean="0">
                <a:latin typeface="Times New Roman" pitchFamily="18" charset="0"/>
              </a:rPr>
              <a:pPr/>
              <a:t>118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63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D2011-D5F5-4A43-A9C3-5E88EACD5797}" type="slidenum">
              <a:rPr lang="hu-HU" smtClean="0">
                <a:latin typeface="Times New Roman" pitchFamily="18" charset="0"/>
              </a:rPr>
              <a:pPr/>
              <a:t>24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Általános felelősségbiztosítás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>
                <a:latin typeface="Times New Roman" pitchFamily="18" charset="0"/>
              </a:rPr>
              <a:t>Értékesítés Oktatás / Farkas Zsuzsanna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D2011-D5F5-4A43-A9C3-5E88EACD5797}" type="slidenum">
              <a:rPr lang="hu-HU" smtClean="0">
                <a:latin typeface="Times New Roman" pitchFamily="18" charset="0"/>
              </a:rPr>
              <a:pPr/>
              <a:t>25</a:t>
            </a:fld>
            <a:endParaRPr lang="hu-HU" smtClean="0">
              <a:latin typeface="Times New Roman" pitchFamily="18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pic>
        <p:nvPicPr>
          <p:cNvPr id="9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96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36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55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 baseline="0">
                <a:solidFill>
                  <a:srgbClr val="C00000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9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0519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44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73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93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96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2336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27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Immagin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8" name="Dia számának helye 4"/>
          <p:cNvSpPr txBox="1">
            <a:spLocks/>
          </p:cNvSpPr>
          <p:nvPr/>
        </p:nvSpPr>
        <p:spPr>
          <a:xfrm>
            <a:off x="7946422" y="6349221"/>
            <a:ext cx="288032" cy="206324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88513-9094-46F1-91CD-270C740F81FC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956" y="6381328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584470" y="6382900"/>
            <a:ext cx="16913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Általános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Felelősségbiztosítás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408149" y="6384473"/>
            <a:ext cx="14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833210" y="6384577"/>
            <a:ext cx="1899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Illetékes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68187" y="6364433"/>
            <a:ext cx="10635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2014.04.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generali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47300" y="2130426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pPr algn="l"/>
            <a:r>
              <a:rPr lang="hu-HU" sz="3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Általános felelősségbiztosítás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505794" y="4149080"/>
            <a:ext cx="8386686" cy="121632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hu-HU" dirty="0"/>
              <a:t>Érvényes: </a:t>
            </a:r>
            <a:r>
              <a:rPr lang="hu-HU" dirty="0" smtClean="0"/>
              <a:t>	2014.03.15-től</a:t>
            </a:r>
            <a:endParaRPr lang="hu-HU" dirty="0"/>
          </a:p>
          <a:p>
            <a:pPr>
              <a:lnSpc>
                <a:spcPct val="80000"/>
              </a:lnSpc>
            </a:pPr>
            <a:endParaRPr lang="hu-HU" dirty="0"/>
          </a:p>
          <a:p>
            <a:pPr>
              <a:lnSpc>
                <a:spcPct val="80000"/>
              </a:lnSpc>
            </a:pPr>
            <a:r>
              <a:rPr lang="hu-HU" dirty="0"/>
              <a:t>Készítette: 	</a:t>
            </a:r>
            <a:r>
              <a:rPr lang="hu-HU" dirty="0" smtClean="0"/>
              <a:t>Leipold Lászlóné, Élőné Takács Tünde</a:t>
            </a:r>
            <a:endParaRPr lang="hu-HU" dirty="0"/>
          </a:p>
          <a:p>
            <a:pPr>
              <a:lnSpc>
                <a:spcPct val="80000"/>
              </a:lnSpc>
            </a:pPr>
            <a:r>
              <a:rPr lang="hu-HU" dirty="0"/>
              <a:t>		Farkas Zsuzsanna</a:t>
            </a:r>
          </a:p>
          <a:p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 rotWithShape="1">
          <a:blip r:embed="rId3"/>
          <a:srcRect r="21050"/>
          <a:stretch/>
        </p:blipFill>
        <p:spPr>
          <a:xfrm>
            <a:off x="0" y="0"/>
            <a:ext cx="213233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00392" y="6093296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1256388"/>
            <a:ext cx="8136904" cy="53285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8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1. Jogellenes magatartás</a:t>
            </a:r>
          </a:p>
          <a:p>
            <a:endParaRPr lang="hu-HU" sz="2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				</a:t>
            </a:r>
            <a:r>
              <a:rPr lang="hu-HU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törvény tiltja a jogellenes károkozást. 											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(6:518.§)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147888"/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Minden károkozás jogellenes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kivéve</a:t>
            </a:r>
          </a:p>
          <a:p>
            <a:pPr marL="2147888">
              <a:lnSpc>
                <a:spcPct val="100000"/>
              </a:lnSpc>
            </a:pPr>
            <a:endParaRPr lang="hu-HU" sz="9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327275" indent="-179388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károsult beleegyezésével okozott  kár</a:t>
            </a:r>
          </a:p>
          <a:p>
            <a:pPr marL="2327275" indent="-179388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jogtalan támadás elhárításával okozott kár – arányos mértékben</a:t>
            </a:r>
          </a:p>
          <a:p>
            <a:pPr marL="2327275" indent="-179388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szükséghelyzetben okozott kár – arányos mértékben</a:t>
            </a:r>
          </a:p>
          <a:p>
            <a:pPr marL="2327275" indent="-179388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jogszabály által megengedett károkozás, ha ez más személy jogilag védett érdekét nem sérti vagy a jogszabály a károkozót kártalanításra kötelezi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1086" y="50585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productivelifeconcepts.com/wp-content/uploads/2012/06/man-stop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1790630" cy="25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553325" cy="850900"/>
          </a:xfrm>
        </p:spPr>
        <p:txBody>
          <a:bodyPr>
            <a:normAutofit/>
          </a:bodyPr>
          <a:lstStyle/>
          <a:p>
            <a:r>
              <a:rPr lang="hu-HU" sz="3600" dirty="0"/>
              <a:t>Termékfelelősség-biztosítás (D rész) </a:t>
            </a:r>
            <a:endParaRPr lang="hu-HU" sz="3600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388350" cy="3671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b="1" dirty="0" smtClean="0"/>
              <a:t>Káresetek</a:t>
            </a:r>
          </a:p>
          <a:p>
            <a:pPr marL="0" indent="0">
              <a:spcBef>
                <a:spcPct val="0"/>
              </a:spcBef>
              <a:buNone/>
            </a:pPr>
            <a:r>
              <a:rPr kumimoji="1" lang="hu-HU" dirty="0" smtClean="0"/>
              <a:t>Egy cég sertéshizlaló tápszert hoz forgalomba. A tápszertől a sertések megbetegednek, le kell őket vágni, a húsuk ehetetlen. Ebben az esetben, ha cég nem rendelkezik </a:t>
            </a:r>
            <a:r>
              <a:rPr kumimoji="1" lang="hu-HU" b="1" dirty="0" smtClean="0"/>
              <a:t>Termékfelelősség-biztosítással</a:t>
            </a:r>
            <a:r>
              <a:rPr kumimoji="1" lang="hu-HU" dirty="0" smtClean="0"/>
              <a:t>, neki kell megtérítenie az sertések árát..</a:t>
            </a:r>
          </a:p>
          <a:p>
            <a:endParaRPr lang="hu-HU" b="1" dirty="0" smtClean="0"/>
          </a:p>
          <a:p>
            <a:endParaRPr lang="hu-HU" b="1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blackWhite">
          <a:xfrm>
            <a:off x="827088" y="2781300"/>
            <a:ext cx="81407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kumimoji="1" lang="hu-HU" sz="2400"/>
          </a:p>
        </p:txBody>
      </p:sp>
      <p:pic>
        <p:nvPicPr>
          <p:cNvPr id="70661" name="Picture 5" descr="sertes091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374441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537075" cy="1439887"/>
          </a:xfrm>
        </p:spPr>
        <p:txBody>
          <a:bodyPr>
            <a:normAutofit/>
          </a:bodyPr>
          <a:lstStyle/>
          <a:p>
            <a:r>
              <a:rPr lang="hu-HU" sz="3600" dirty="0"/>
              <a:t>Termékfelelősség-biztosítás (D rész) </a:t>
            </a:r>
            <a:endParaRPr lang="hu-HU" sz="3600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388350" cy="52292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800" b="1" dirty="0" smtClean="0"/>
              <a:t>Káresetek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kumimoji="1" lang="hu-HU" sz="26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kumimoji="1" lang="hu-HU" sz="2600" dirty="0" smtClean="0"/>
              <a:t>Egy építkezési vállalkozó téglát rendel egy téglagyárban. A megrendelésben kiköti, hogy a tégláknak cm2-ként 350 kg súlyt kell kibírniuk.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kumimoji="1" lang="hu-HU" sz="2600" dirty="0" smtClean="0"/>
              <a:t>A téglagyár elfogadja a megrendelést és leszállítja a téglákat.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kumimoji="1" lang="hu-HU" sz="2600" dirty="0" smtClean="0"/>
              <a:t>A vállalkozó beépíti a téglákat a földszint és az emelet között. Az első emeleti tetőrész lebetonozása után a téglák részben megroppannak, a tetőrész összeomlik, mivel a téglák nem bírják ki az előírt terhelést.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kumimoji="1" lang="hu-HU" sz="2600" dirty="0" smtClean="0"/>
              <a:t>Ebben az esetben a tégla gyártójának kell megtérítenie a kárt, kivéve ha </a:t>
            </a:r>
            <a:r>
              <a:rPr kumimoji="1" lang="hu-HU" sz="2600" b="1" dirty="0" smtClean="0"/>
              <a:t>Termékfelelősség-biztosítással </a:t>
            </a:r>
            <a:r>
              <a:rPr kumimoji="1" lang="hu-HU" sz="2600" dirty="0" smtClean="0"/>
              <a:t>rendelkezik.</a:t>
            </a:r>
          </a:p>
          <a:p>
            <a:pPr>
              <a:lnSpc>
                <a:spcPct val="90000"/>
              </a:lnSpc>
            </a:pPr>
            <a:endParaRPr lang="hu-HU" b="1" dirty="0" smtClean="0"/>
          </a:p>
          <a:p>
            <a:pPr>
              <a:lnSpc>
                <a:spcPct val="90000"/>
              </a:lnSpc>
            </a:pPr>
            <a:endParaRPr lang="hu-HU" b="1" dirty="0" smtClean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blackWhite">
          <a:xfrm>
            <a:off x="827088" y="2492375"/>
            <a:ext cx="81407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kumimoji="1" lang="hu-HU" sz="2400"/>
          </a:p>
        </p:txBody>
      </p:sp>
      <p:pic>
        <p:nvPicPr>
          <p:cNvPr id="71685" name="Picture 5" descr="1253525943t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4237038" cy="1337964"/>
          </a:xfrm>
        </p:spPr>
        <p:txBody>
          <a:bodyPr>
            <a:normAutofit/>
          </a:bodyPr>
          <a:lstStyle/>
          <a:p>
            <a:r>
              <a:rPr lang="hu-HU" sz="3600" dirty="0"/>
              <a:t>Termékfelelősség-biztosítás (D rész) </a:t>
            </a:r>
            <a:endParaRPr lang="hu-HU" sz="3600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625944"/>
            <a:ext cx="8388350" cy="5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Káresetek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blackWhite">
          <a:xfrm>
            <a:off x="323850" y="2564904"/>
            <a:ext cx="8140700" cy="397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kumimoji="1" lang="hu-HU" sz="2400" dirty="0"/>
              <a:t>Egy aknatető felemelésénél a </a:t>
            </a:r>
          </a:p>
          <a:p>
            <a:pPr eaLnBrk="0" hangingPunct="0"/>
            <a:r>
              <a:rPr kumimoji="1" lang="hu-HU" sz="2400" dirty="0"/>
              <a:t>bebetonozott emelőkampó kiszakad. </a:t>
            </a:r>
          </a:p>
          <a:p>
            <a:pPr eaLnBrk="0" hangingPunct="0"/>
            <a:r>
              <a:rPr kumimoji="1" lang="hu-HU" sz="2400" dirty="0"/>
              <a:t>A kb. 680 kg súlyú aknatető leesik a daruról. Egy munkás lába eltörik, hónapokig táppénzes állományban volt. </a:t>
            </a:r>
          </a:p>
          <a:p>
            <a:pPr eaLnBrk="0" hangingPunct="0"/>
            <a:r>
              <a:rPr kumimoji="1" lang="hu-HU" sz="2400" dirty="0"/>
              <a:t>A szakvizsgálat során kiderült, hogy a baleset oka az volt, hogy a kampó körül a beton nem volt elegendően bevibrálva.</a:t>
            </a:r>
          </a:p>
          <a:p>
            <a:pPr eaLnBrk="0" hangingPunct="0"/>
            <a:endParaRPr kumimoji="1" lang="hu-HU" sz="2400" dirty="0"/>
          </a:p>
          <a:p>
            <a:pPr eaLnBrk="0" hangingPunct="0"/>
            <a:r>
              <a:rPr kumimoji="1" lang="hu-HU" sz="2400" dirty="0"/>
              <a:t>Fizetjük a munkás keresetveszteségét.</a:t>
            </a:r>
          </a:p>
        </p:txBody>
      </p:sp>
      <p:pic>
        <p:nvPicPr>
          <p:cNvPr id="72709" name="Picture 5" descr="UA-FED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9573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43" y="260648"/>
            <a:ext cx="7553325" cy="635000"/>
          </a:xfrm>
        </p:spPr>
        <p:txBody>
          <a:bodyPr>
            <a:normAutofit fontScale="90000"/>
          </a:bodyPr>
          <a:lstStyle/>
          <a:p>
            <a:r>
              <a:rPr lang="hu-HU" dirty="0"/>
              <a:t>Termékfelelősség-biztosítás (D rész) </a:t>
            </a:r>
            <a:endParaRPr lang="hu-HU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96752"/>
            <a:ext cx="8388350" cy="647700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/>
              <a:t>Káresetek</a:t>
            </a:r>
          </a:p>
          <a:p>
            <a:endParaRPr lang="hu-HU" b="1" dirty="0" smtClean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blackWhite">
          <a:xfrm>
            <a:off x="179512" y="1772816"/>
            <a:ext cx="7997825" cy="45365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r>
              <a:rPr kumimoji="1" lang="hu-HU" sz="2400" dirty="0"/>
              <a:t>Egy fogorvos rendelőjében az összecsukható szék a beteg alatt összetörik. Az illető súlyos, maradandó hátsérülést szenved (maradandó rokkantság). A szék szakértői vizsgálatánál kiderül, hogy az összeszerelésnél használt csavarok nem acélból, hanem rézből készültek. A székeket Olaszországban gyártották, az importáló cégnek van nálunk biztosítása.</a:t>
            </a:r>
          </a:p>
          <a:p>
            <a:r>
              <a:rPr kumimoji="1" lang="hu-HU" sz="2400" dirty="0"/>
              <a:t>Kárigény:</a:t>
            </a:r>
          </a:p>
          <a:p>
            <a:r>
              <a:rPr kumimoji="1" lang="hu-HU" sz="2400" dirty="0"/>
              <a:t>Személyi sérülésből adódó károk</a:t>
            </a:r>
          </a:p>
          <a:p>
            <a:r>
              <a:rPr kumimoji="1" lang="hu-HU" sz="2400" dirty="0"/>
              <a:t>– téríti a biztosító</a:t>
            </a:r>
          </a:p>
          <a:p>
            <a:r>
              <a:rPr kumimoji="1" lang="hu-HU" sz="2400" dirty="0" smtClean="0"/>
              <a:t>Vagyoni kár + Sérelemdíj</a:t>
            </a:r>
            <a:endParaRPr kumimoji="1" lang="hu-HU" sz="2400" dirty="0"/>
          </a:p>
          <a:p>
            <a:endParaRPr kumimoji="1" lang="hu-HU" sz="2400" dirty="0"/>
          </a:p>
          <a:p>
            <a:r>
              <a:rPr kumimoji="1" lang="hu-HU" sz="2400" dirty="0" smtClean="0"/>
              <a:t>A </a:t>
            </a:r>
            <a:r>
              <a:rPr kumimoji="1" lang="hu-HU" sz="2400" dirty="0"/>
              <a:t>szék értéke – importáló cég téríti</a:t>
            </a:r>
          </a:p>
          <a:p>
            <a:pPr eaLnBrk="0" hangingPunct="0"/>
            <a:endParaRPr kumimoji="1" lang="hu-HU" sz="2000" dirty="0"/>
          </a:p>
        </p:txBody>
      </p:sp>
      <p:pic>
        <p:nvPicPr>
          <p:cNvPr id="73733" name="Picture 5" descr="fogorvos-fogorvosi-s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4005263"/>
            <a:ext cx="27400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32655"/>
            <a:ext cx="6084168" cy="1053231"/>
          </a:xfrm>
        </p:spPr>
        <p:txBody>
          <a:bodyPr>
            <a:noAutofit/>
          </a:bodyPr>
          <a:lstStyle/>
          <a:p>
            <a:r>
              <a:rPr lang="hu-HU" sz="3600" dirty="0" smtClean="0"/>
              <a:t>Termékfelelősség </a:t>
            </a:r>
            <a:br>
              <a:rPr lang="hu-HU" sz="3600" dirty="0" smtClean="0"/>
            </a:br>
            <a:r>
              <a:rPr lang="hu-HU" sz="3600" dirty="0"/>
              <a:t>biztosítás (D rész) </a:t>
            </a:r>
            <a:endParaRPr lang="hu-HU" sz="3600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8"/>
            <a:ext cx="8388350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b="1" dirty="0" smtClean="0"/>
              <a:t>Káresetek</a:t>
            </a:r>
          </a:p>
          <a:p>
            <a:endParaRPr lang="hu-HU" b="1" dirty="0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blackWhite">
          <a:xfrm>
            <a:off x="251520" y="2348880"/>
            <a:ext cx="8140700" cy="3836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r>
              <a:rPr kumimoji="1" lang="hu-HU" sz="2000" dirty="0"/>
              <a:t>E</a:t>
            </a:r>
            <a:r>
              <a:rPr kumimoji="1" lang="hu-HU" sz="2400" dirty="0"/>
              <a:t>gy asztalos kisiparos megrendelésre konyhabútort készít. </a:t>
            </a:r>
          </a:p>
          <a:p>
            <a:r>
              <a:rPr kumimoji="1" lang="hu-HU" sz="2400" dirty="0"/>
              <a:t>A megrendelő az új szekrénybe pakolja be edényeit. </a:t>
            </a:r>
          </a:p>
          <a:p>
            <a:r>
              <a:rPr kumimoji="1" lang="hu-HU" sz="2400" dirty="0"/>
              <a:t>Pár hónap múlva a szekrény polca leszakad és a porcelánedények összetörnek.</a:t>
            </a:r>
          </a:p>
          <a:p>
            <a:r>
              <a:rPr kumimoji="1" lang="hu-HU" sz="2400" dirty="0"/>
              <a:t>A szakvizsgálat megállapította, hogy az asztalos rosszul mérte fel a polcok teherbíró képességét. </a:t>
            </a:r>
          </a:p>
          <a:p>
            <a:endParaRPr kumimoji="1" lang="hu-HU" sz="2400" dirty="0" smtClean="0"/>
          </a:p>
          <a:p>
            <a:r>
              <a:rPr kumimoji="1" lang="hu-HU" sz="2400" dirty="0" smtClean="0"/>
              <a:t>Kárigény</a:t>
            </a:r>
            <a:r>
              <a:rPr kumimoji="1" lang="hu-HU" sz="2400" dirty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hu-HU" sz="2400" dirty="0" smtClean="0"/>
              <a:t>Bútor </a:t>
            </a:r>
            <a:r>
              <a:rPr kumimoji="1" lang="hu-HU" sz="2400" dirty="0"/>
              <a:t>értéke – az asztalosnak kell </a:t>
            </a:r>
            <a:r>
              <a:rPr kumimoji="1" lang="hu-HU" sz="2400" dirty="0" smtClean="0"/>
              <a:t>téríteni</a:t>
            </a:r>
            <a:endParaRPr kumimoji="1" lang="hu-HU" sz="2400" dirty="0"/>
          </a:p>
          <a:p>
            <a:pPr marL="342900" indent="-342900">
              <a:buFont typeface="Arial" pitchFamily="34" charset="0"/>
              <a:buChar char="•"/>
            </a:pPr>
            <a:r>
              <a:rPr kumimoji="1" lang="hu-HU" sz="2400" dirty="0" smtClean="0"/>
              <a:t>Összetörött </a:t>
            </a:r>
            <a:r>
              <a:rPr kumimoji="1" lang="hu-HU" sz="2400" dirty="0"/>
              <a:t>edények értéke </a:t>
            </a:r>
            <a:r>
              <a:rPr kumimoji="1" lang="hu-HU" sz="2400" dirty="0" smtClean="0"/>
              <a:t> – </a:t>
            </a:r>
            <a:r>
              <a:rPr kumimoji="1" lang="hu-HU" sz="2400" dirty="0"/>
              <a:t>téríti a biztosító</a:t>
            </a:r>
          </a:p>
        </p:txBody>
      </p:sp>
      <p:pic>
        <p:nvPicPr>
          <p:cNvPr id="74757" name="Picture 5" descr="0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20" y="1"/>
            <a:ext cx="234888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4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5" y="-171400"/>
            <a:ext cx="8964487" cy="1053231"/>
          </a:xfrm>
        </p:spPr>
        <p:txBody>
          <a:bodyPr>
            <a:noAutofit/>
          </a:bodyPr>
          <a:lstStyle/>
          <a:p>
            <a:r>
              <a:rPr lang="hu-HU" sz="3600" dirty="0" smtClean="0"/>
              <a:t>Bővített termékfelelősség-biztosítás (329.KF)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blackWhite">
          <a:xfrm>
            <a:off x="292258" y="836712"/>
            <a:ext cx="8886421" cy="5832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54013" indent="-354013"/>
            <a:r>
              <a:rPr lang="hu-HU" sz="2400" b="1" dirty="0" smtClean="0">
                <a:solidFill>
                  <a:srgbClr val="FF0000"/>
                </a:solidFill>
              </a:rPr>
              <a:t>329. KF-el térül:</a:t>
            </a:r>
          </a:p>
          <a:p>
            <a:pPr marL="354013" indent="-354013"/>
            <a:r>
              <a:rPr lang="hu-HU" sz="2400" dirty="0" smtClean="0"/>
              <a:t>a</a:t>
            </a:r>
            <a:r>
              <a:rPr lang="hu-HU" sz="2400" dirty="0"/>
              <a:t>)	</a:t>
            </a:r>
            <a:r>
              <a:rPr lang="hu-HU" sz="2200" dirty="0" err="1"/>
              <a:t>a</a:t>
            </a:r>
            <a:r>
              <a:rPr lang="hu-HU" sz="2200" dirty="0"/>
              <a:t> biztosított által gyártott hibás terméknek más termékkel harmadik személy </a:t>
            </a:r>
            <a:r>
              <a:rPr lang="hu-HU" sz="2200" dirty="0" smtClean="0"/>
              <a:t>– </a:t>
            </a:r>
            <a:r>
              <a:rPr lang="hu-HU" sz="2200" dirty="0"/>
              <a:t>felhasználó – által történő </a:t>
            </a:r>
            <a:r>
              <a:rPr lang="hu-HU" sz="2200" b="1" dirty="0"/>
              <a:t>egyesítése, összevegyítése, e termékbe történő beépítése, feldolgozása </a:t>
            </a:r>
            <a:r>
              <a:rPr lang="hu-HU" sz="2200" dirty="0"/>
              <a:t>során és ezen eljárások következtében a felhasználónak okozott személysérülésen és dologi káron kívüli egyéb </a:t>
            </a:r>
            <a:r>
              <a:rPr lang="hu-HU" sz="2200" dirty="0" smtClean="0"/>
              <a:t>károk;</a:t>
            </a:r>
            <a:endParaRPr lang="hu-HU" sz="2200" dirty="0"/>
          </a:p>
          <a:p>
            <a:pPr marL="354013" indent="-354013"/>
            <a:r>
              <a:rPr lang="hu-HU" sz="2200" dirty="0"/>
              <a:t>b)	a hibás termék harmadik személy – továbbiakban felhasználó – által történő </a:t>
            </a:r>
            <a:r>
              <a:rPr lang="hu-HU" sz="2200" b="1" dirty="0" err="1"/>
              <a:t>továbbfeldolgozása</a:t>
            </a:r>
            <a:r>
              <a:rPr lang="hu-HU" sz="2200" b="1" dirty="0"/>
              <a:t> </a:t>
            </a:r>
            <a:r>
              <a:rPr lang="hu-HU" sz="2200" dirty="0"/>
              <a:t>során és ezen eljárás következtében a felhasználónál keletkező személysérülésen és dologi káron kívüli egyéb </a:t>
            </a:r>
            <a:r>
              <a:rPr lang="hu-HU" sz="2200" dirty="0" smtClean="0"/>
              <a:t>károk;</a:t>
            </a:r>
            <a:endParaRPr lang="hu-HU" sz="2200" dirty="0"/>
          </a:p>
          <a:p>
            <a:pPr marL="354013" indent="-354013"/>
            <a:r>
              <a:rPr lang="hu-HU" sz="2200" dirty="0"/>
              <a:t>c) 	</a:t>
            </a:r>
            <a:r>
              <a:rPr lang="hu-HU" sz="2200" dirty="0" smtClean="0"/>
              <a:t>azok </a:t>
            </a:r>
            <a:r>
              <a:rPr lang="hu-HU" sz="2200" dirty="0"/>
              <a:t>a </a:t>
            </a:r>
            <a:r>
              <a:rPr lang="hu-HU" sz="2200" dirty="0" smtClean="0"/>
              <a:t>károk amelyek </a:t>
            </a:r>
            <a:r>
              <a:rPr lang="hu-HU" sz="2200" dirty="0"/>
              <a:t>abból erednek, hogy a biztosított által gyártott – termék gyártására szolgáló – </a:t>
            </a:r>
            <a:r>
              <a:rPr lang="hu-HU" sz="2200" b="1" dirty="0"/>
              <a:t>munkagép</a:t>
            </a:r>
            <a:r>
              <a:rPr lang="hu-HU" sz="2200" dirty="0"/>
              <a:t>, a gép hibája miatt </a:t>
            </a:r>
            <a:r>
              <a:rPr lang="hu-HU" sz="2200" b="1" dirty="0"/>
              <a:t>hibás terméket állít elő </a:t>
            </a:r>
            <a:r>
              <a:rPr lang="hu-HU" sz="2200" dirty="0"/>
              <a:t>vagy a munkagéppel a terméket előállítani nem lehet, és ez a hibás terméket előállító felhasználónak személysérülésen és dologi káron kívül egyéb kárt okoz;</a:t>
            </a:r>
          </a:p>
          <a:p>
            <a:pPr marL="354013" indent="-354013"/>
            <a:r>
              <a:rPr lang="hu-HU" sz="2200" dirty="0"/>
              <a:t>d) 	</a:t>
            </a:r>
            <a:r>
              <a:rPr lang="hu-HU" sz="2200" dirty="0" smtClean="0"/>
              <a:t>azok </a:t>
            </a:r>
            <a:r>
              <a:rPr lang="hu-HU" sz="2200" dirty="0"/>
              <a:t>a személysérülésen és dologi káron kívüli </a:t>
            </a:r>
            <a:r>
              <a:rPr lang="hu-HU" sz="2400" dirty="0"/>
              <a:t>egyéb </a:t>
            </a:r>
            <a:r>
              <a:rPr lang="hu-HU" sz="2400" dirty="0" smtClean="0"/>
              <a:t>károk, </a:t>
            </a:r>
            <a:r>
              <a:rPr lang="hu-HU" sz="2400" dirty="0"/>
              <a:t>melyek abból erednek</a:t>
            </a:r>
            <a:r>
              <a:rPr lang="hu-HU" sz="2200" dirty="0"/>
              <a:t>, hogy a </a:t>
            </a:r>
            <a:r>
              <a:rPr lang="hu-HU" sz="2200" b="1" dirty="0"/>
              <a:t>hibás ingó termék ingatlan alkotórészévé vált.</a:t>
            </a:r>
          </a:p>
          <a:p>
            <a:endParaRPr lang="hu-HU" sz="2200" b="1" dirty="0"/>
          </a:p>
          <a:p>
            <a:endParaRPr lang="hu-HU" sz="2200" dirty="0" smtClean="0"/>
          </a:p>
          <a:p>
            <a:endParaRPr kumimoji="1" lang="hu-HU" sz="2200" dirty="0"/>
          </a:p>
        </p:txBody>
      </p:sp>
    </p:spTree>
    <p:extLst>
      <p:ext uri="{BB962C8B-B14F-4D97-AF65-F5344CB8AC3E}">
        <p14:creationId xmlns:p14="http://schemas.microsoft.com/office/powerpoint/2010/main" val="16595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" y="0"/>
            <a:ext cx="8964487" cy="1053231"/>
          </a:xfrm>
        </p:spPr>
        <p:txBody>
          <a:bodyPr>
            <a:noAutofit/>
          </a:bodyPr>
          <a:lstStyle/>
          <a:p>
            <a:r>
              <a:rPr lang="hu-HU" sz="3600" dirty="0" smtClean="0"/>
              <a:t>Bővített termékfelelősség-biztosítás (329.KF)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blackWhite">
          <a:xfrm>
            <a:off x="257579" y="1196752"/>
            <a:ext cx="8140700" cy="4968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Fedezett költségek</a:t>
            </a:r>
          </a:p>
          <a:p>
            <a:r>
              <a:rPr lang="hu-HU" sz="2400" dirty="0"/>
              <a:t> </a:t>
            </a:r>
          </a:p>
          <a:p>
            <a:r>
              <a:rPr lang="hu-HU" sz="2400" dirty="0"/>
              <a:t>A biztosítás </a:t>
            </a:r>
            <a:r>
              <a:rPr lang="hu-HU" sz="2400" dirty="0" smtClean="0"/>
              <a:t>kizárólag </a:t>
            </a:r>
            <a:r>
              <a:rPr lang="hu-HU" sz="2400" dirty="0"/>
              <a:t>az alábbi károkat fedezi</a:t>
            </a:r>
            <a:r>
              <a:rPr lang="hu-HU" sz="2400" dirty="0" smtClean="0"/>
              <a:t>:</a:t>
            </a:r>
          </a:p>
          <a:p>
            <a:endParaRPr lang="hu-HU" sz="2400" dirty="0"/>
          </a:p>
          <a:p>
            <a:pPr marL="457200" indent="-457200">
              <a:buAutoNum type="alphaLcParenR"/>
            </a:pPr>
            <a:r>
              <a:rPr lang="hu-HU" sz="2400" dirty="0" smtClean="0"/>
              <a:t>a </a:t>
            </a:r>
            <a:r>
              <a:rPr lang="hu-HU" sz="2400" dirty="0"/>
              <a:t>hibás termék felhasználása miatt a felhasználónak a </a:t>
            </a:r>
            <a:endParaRPr lang="hu-HU" sz="2400" dirty="0" smtClean="0"/>
          </a:p>
          <a:p>
            <a:pPr marL="811213" indent="-368300"/>
            <a:r>
              <a:rPr lang="hu-HU" sz="2400" dirty="0" smtClean="0"/>
              <a:t>- 	</a:t>
            </a:r>
            <a:r>
              <a:rPr lang="hu-HU" sz="2400" b="1" dirty="0" smtClean="0"/>
              <a:t>végtermékre </a:t>
            </a:r>
            <a:r>
              <a:rPr lang="hu-HU" sz="2400" b="1" dirty="0"/>
              <a:t>fordított költségeit </a:t>
            </a:r>
            <a:r>
              <a:rPr lang="hu-HU" sz="2400" dirty="0" smtClean="0"/>
              <a:t>vagy </a:t>
            </a:r>
          </a:p>
          <a:p>
            <a:pPr marL="785813" indent="-342900">
              <a:buFontTx/>
              <a:buChar char="-"/>
            </a:pPr>
            <a:r>
              <a:rPr lang="hu-HU" sz="2400" dirty="0" smtClean="0"/>
              <a:t>végtermék </a:t>
            </a:r>
            <a:r>
              <a:rPr lang="hu-HU" sz="2400" b="1" dirty="0" smtClean="0"/>
              <a:t>javítási költségét </a:t>
            </a:r>
            <a:r>
              <a:rPr lang="hu-HU" sz="2400" dirty="0" smtClean="0"/>
              <a:t>vagy</a:t>
            </a:r>
          </a:p>
          <a:p>
            <a:pPr marL="785813" indent="-342900">
              <a:buFontTx/>
              <a:buChar char="-"/>
            </a:pPr>
            <a:r>
              <a:rPr lang="hu-HU" sz="2400" b="1" dirty="0" smtClean="0"/>
              <a:t>értékkülönbözetet</a:t>
            </a:r>
            <a:r>
              <a:rPr lang="hu-HU" sz="2400" b="1" dirty="0"/>
              <a:t>, </a:t>
            </a:r>
            <a:r>
              <a:rPr lang="hu-HU" sz="2400" dirty="0"/>
              <a:t>ha a végtermék árengedménnyel, </a:t>
            </a:r>
            <a:r>
              <a:rPr lang="hu-HU" sz="2400" dirty="0" smtClean="0"/>
              <a:t>értékesíthető </a:t>
            </a:r>
          </a:p>
          <a:p>
            <a:pPr marL="442913"/>
            <a:endParaRPr lang="hu-HU" sz="2400" dirty="0"/>
          </a:p>
          <a:p>
            <a:pPr marL="530225" indent="-530225"/>
            <a:r>
              <a:rPr lang="hu-HU" sz="2400" dirty="0"/>
              <a:t>b) 	a hibás termék miatt a felhasználónál a gépekben és az üzemi berendezésekben </a:t>
            </a:r>
            <a:r>
              <a:rPr lang="hu-HU" sz="2400" b="1" dirty="0"/>
              <a:t>felmerült le- és felszerelési, valamint tisztítási költségeket.</a:t>
            </a:r>
          </a:p>
          <a:p>
            <a:endParaRPr kumimoji="1" lang="hu-HU" sz="2400" dirty="0"/>
          </a:p>
        </p:txBody>
      </p:sp>
    </p:spTree>
    <p:extLst>
      <p:ext uri="{BB962C8B-B14F-4D97-AF65-F5344CB8AC3E}">
        <p14:creationId xmlns:p14="http://schemas.microsoft.com/office/powerpoint/2010/main" val="24913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79" y="28162"/>
            <a:ext cx="8496300" cy="1152525"/>
          </a:xfrm>
        </p:spPr>
        <p:txBody>
          <a:bodyPr>
            <a:noAutofit/>
          </a:bodyPr>
          <a:lstStyle/>
          <a:p>
            <a:pPr eaLnBrk="1" hangingPunct="1"/>
            <a:r>
              <a:rPr lang="hu-HU" sz="3000" dirty="0" smtClean="0"/>
              <a:t>Felelősségbiztosítás környezetveszélyeztető tevékenységgel okozott károkra (E rész, F rész)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718" y="1700808"/>
            <a:ext cx="8557791" cy="64807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hu-HU" sz="2800" b="1" dirty="0" smtClean="0"/>
              <a:t>Környezetveszélyeztető tevékenység : </a:t>
            </a:r>
            <a:r>
              <a:rPr lang="hu-HU" sz="2800" dirty="0"/>
              <a:t>a</a:t>
            </a:r>
            <a:r>
              <a:rPr lang="hu-HU" sz="2800" dirty="0" smtClean="0"/>
              <a:t>z a tevékenység vagy mulasztás, amely környezetkárosodást idéz elő.</a:t>
            </a:r>
          </a:p>
          <a:p>
            <a:pPr marL="0" indent="0" eaLnBrk="1" hangingPunct="1">
              <a:buNone/>
            </a:pPr>
            <a:endParaRPr lang="hu-HU" sz="2800" dirty="0"/>
          </a:p>
          <a:p>
            <a:pPr marL="0" indent="0" eaLnBrk="1" hangingPunct="1">
              <a:buNone/>
            </a:pPr>
            <a:endParaRPr lang="hu-HU" sz="2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272053" y="3861048"/>
            <a:ext cx="4359444" cy="193899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E rész</a:t>
            </a:r>
          </a:p>
          <a:p>
            <a:r>
              <a:rPr lang="hu-HU" sz="2400" b="1" dirty="0" err="1" smtClean="0"/>
              <a:t>Felelősségbizt</a:t>
            </a:r>
            <a:r>
              <a:rPr lang="hu-HU" sz="2400" b="1" dirty="0" smtClean="0"/>
              <a:t>. környezetveszélyeztető tevékenységgel okozott </a:t>
            </a:r>
            <a:r>
              <a:rPr lang="hu-HU" sz="2400" b="1" dirty="0" smtClean="0">
                <a:solidFill>
                  <a:srgbClr val="FF0000"/>
                </a:solidFill>
              </a:rPr>
              <a:t>dologi és személyi sérüléses károkra 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58378" y="3852817"/>
            <a:ext cx="4065492" cy="193899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F rész</a:t>
            </a:r>
          </a:p>
          <a:p>
            <a:r>
              <a:rPr lang="hu-HU" sz="2400" b="1" dirty="0" smtClean="0"/>
              <a:t>Felelősségbiztosítás </a:t>
            </a:r>
            <a:r>
              <a:rPr lang="hu-HU" sz="2400" b="1" dirty="0" smtClean="0">
                <a:solidFill>
                  <a:srgbClr val="FF0000"/>
                </a:solidFill>
              </a:rPr>
              <a:t>környezeti elemekben</a:t>
            </a:r>
            <a:r>
              <a:rPr lang="hu-HU" sz="2400" b="1" dirty="0" smtClean="0"/>
              <a:t> okozott károkra</a:t>
            </a:r>
          </a:p>
          <a:p>
            <a:endParaRPr lang="hu-HU" sz="2400" b="1" dirty="0"/>
          </a:p>
          <a:p>
            <a:r>
              <a:rPr lang="hu-HU" sz="2400" b="1" dirty="0" smtClean="0"/>
              <a:t>Csak E) résszel együtt köthető!</a:t>
            </a:r>
          </a:p>
        </p:txBody>
      </p:sp>
      <p:sp>
        <p:nvSpPr>
          <p:cNvPr id="4" name="Lefelé nyíl 3"/>
          <p:cNvSpPr/>
          <p:nvPr/>
        </p:nvSpPr>
        <p:spPr>
          <a:xfrm rot="1620000">
            <a:off x="4016025" y="2659127"/>
            <a:ext cx="288032" cy="79208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felé nyíl 10"/>
          <p:cNvSpPr/>
          <p:nvPr/>
        </p:nvSpPr>
        <p:spPr>
          <a:xfrm rot="-1620000">
            <a:off x="5051258" y="2659127"/>
            <a:ext cx="288032" cy="79208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5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300" cy="1152525"/>
          </a:xfrm>
        </p:spPr>
        <p:txBody>
          <a:bodyPr>
            <a:noAutofit/>
          </a:bodyPr>
          <a:lstStyle/>
          <a:p>
            <a:pPr eaLnBrk="1" hangingPunct="1"/>
            <a:r>
              <a:rPr lang="hu-HU" sz="3000" dirty="0" smtClean="0"/>
              <a:t>Felelősségbiztosítás környezetveszélyeztető tevékenységgel okozott károkra (E rész, F rész)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1944216" cy="64807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Jogi háttér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8686"/>
              </p:ext>
            </p:extLst>
          </p:nvPr>
        </p:nvGraphicFramePr>
        <p:xfrm>
          <a:off x="827584" y="2276872"/>
          <a:ext cx="7669162" cy="39593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834581"/>
                <a:gridCol w="3834581"/>
              </a:tblGrid>
              <a:tr h="576064"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rész</a:t>
                      </a:r>
                      <a:endParaRPr lang="hu-H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 rész</a:t>
                      </a:r>
                      <a:endParaRPr lang="hu-H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037450">
                <a:tc>
                  <a:txBody>
                    <a:bodyPr/>
                    <a:lstStyle/>
                    <a:p>
                      <a:r>
                        <a:rPr lang="hu-HU" sz="2200" b="1" dirty="0" smtClean="0"/>
                        <a:t>Ptk.</a:t>
                      </a:r>
                      <a:r>
                        <a:rPr lang="hu-HU" sz="2200" baseline="0" dirty="0" smtClean="0"/>
                        <a:t> </a:t>
                      </a:r>
                    </a:p>
                    <a:p>
                      <a:r>
                        <a:rPr lang="hu-HU" sz="2200" baseline="0" dirty="0" smtClean="0"/>
                        <a:t>(2013. évi V. tv. 6:535§)</a:t>
                      </a:r>
                    </a:p>
                    <a:p>
                      <a:endParaRPr lang="hu-HU" sz="900" baseline="0" dirty="0" smtClean="0"/>
                    </a:p>
                    <a:p>
                      <a:r>
                        <a:rPr lang="hu-HU" sz="2200" b="1" baseline="0" dirty="0" smtClean="0"/>
                        <a:t>Kártérítési felelősség</a:t>
                      </a:r>
                    </a:p>
                    <a:p>
                      <a:endParaRPr lang="hu-HU" sz="900" baseline="0" dirty="0" smtClean="0"/>
                    </a:p>
                    <a:p>
                      <a:r>
                        <a:rPr lang="hu-HU" sz="2200" baseline="0" dirty="0" smtClean="0"/>
                        <a:t>A veszélyes üzemi felelősség szabályai szerint felel az, aki az emberi környezetet veszélyeztető tevékenységével másnak kárt okoz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b="1" dirty="0" err="1" smtClean="0"/>
                        <a:t>Könyezet</a:t>
                      </a:r>
                      <a:r>
                        <a:rPr lang="hu-HU" sz="2200" b="1" dirty="0" smtClean="0"/>
                        <a:t> védelmérő</a:t>
                      </a:r>
                      <a:r>
                        <a:rPr lang="hu-HU" sz="2200" b="1" baseline="0" dirty="0" smtClean="0"/>
                        <a:t>l szóló tv</a:t>
                      </a:r>
                      <a:r>
                        <a:rPr lang="hu-HU" sz="2200" baseline="0" dirty="0" smtClean="0"/>
                        <a:t>. </a:t>
                      </a:r>
                    </a:p>
                    <a:p>
                      <a:r>
                        <a:rPr lang="hu-HU" sz="2200" baseline="0" dirty="0" smtClean="0"/>
                        <a:t>(1995. évi LV. tv.)</a:t>
                      </a:r>
                    </a:p>
                    <a:p>
                      <a:endParaRPr lang="hu-HU" sz="900" baseline="0" dirty="0" smtClean="0"/>
                    </a:p>
                    <a:p>
                      <a:r>
                        <a:rPr lang="hu-HU" sz="2200" b="1" baseline="0" dirty="0" smtClean="0"/>
                        <a:t>Közigazgatási  jogi felelősség</a:t>
                      </a:r>
                    </a:p>
                    <a:p>
                      <a:endParaRPr lang="hu-HU" sz="900" b="1" baseline="0" dirty="0" smtClean="0"/>
                    </a:p>
                    <a:p>
                      <a:r>
                        <a:rPr lang="hu-HU" sz="2200" b="0" baseline="0" dirty="0" smtClean="0"/>
                        <a:t>A környezethasználó környezetkárosodás esetén köteles az eredeti környezeti állapot helyreállítása érdekében a jogszabályban meghatározott intézkedéseket megtenni</a:t>
                      </a:r>
                      <a:endParaRPr lang="hu-HU" sz="22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5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96300" cy="1152525"/>
          </a:xfrm>
        </p:spPr>
        <p:txBody>
          <a:bodyPr>
            <a:noAutofit/>
          </a:bodyPr>
          <a:lstStyle/>
          <a:p>
            <a:pPr eaLnBrk="1" hangingPunct="1"/>
            <a:r>
              <a:rPr lang="hu-HU" sz="3000" dirty="0" smtClean="0"/>
              <a:t>Felelősségbiztosítás környezetveszélyeztető tevékenységgel okozott károkra  (E rész, F rész)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4464496" cy="64807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Kockázatviselés tárgya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40660"/>
              </p:ext>
            </p:extLst>
          </p:nvPr>
        </p:nvGraphicFramePr>
        <p:xfrm>
          <a:off x="755576" y="1916832"/>
          <a:ext cx="7885186" cy="446449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42593"/>
                <a:gridCol w="3942593"/>
              </a:tblGrid>
              <a:tr h="576064"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rész</a:t>
                      </a:r>
                      <a:endParaRPr lang="hu-H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 rész</a:t>
                      </a:r>
                      <a:endParaRPr lang="hu-H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pPr marL="0" indent="0" eaLnBrk="1" hangingPunct="1">
                        <a:buNone/>
                      </a:pPr>
                      <a:r>
                        <a:rPr lang="hu-HU" sz="2200" dirty="0" smtClean="0"/>
                        <a:t>Környezetveszélyeztető tevékenységgel okozott </a:t>
                      </a:r>
                      <a:r>
                        <a:rPr lang="hu-HU" sz="2200" b="1" dirty="0" smtClean="0"/>
                        <a:t>dologi és személysérüléses károk </a:t>
                      </a:r>
                      <a:r>
                        <a:rPr lang="hu-HU" sz="2200" dirty="0" smtClean="0"/>
                        <a:t>miatti kártérítési kötelezettség, </a:t>
                      </a:r>
                    </a:p>
                    <a:p>
                      <a:endParaRPr lang="hu-HU" sz="2200" dirty="0"/>
                    </a:p>
                  </a:txBody>
                  <a:tcPr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Környezetveszélyeztető tevékenységgel </a:t>
                      </a:r>
                      <a:r>
                        <a:rPr lang="hu-HU" sz="2200" b="1" dirty="0" smtClean="0"/>
                        <a:t>környezeti elemekben*</a:t>
                      </a:r>
                      <a:r>
                        <a:rPr lang="hu-HU" sz="2200" b="0" dirty="0" smtClean="0"/>
                        <a:t> okozott károk miatti fizetési kötelezettség</a:t>
                      </a:r>
                    </a:p>
                    <a:p>
                      <a:r>
                        <a:rPr lang="hu-HU" sz="2200" b="0" dirty="0" smtClean="0"/>
                        <a:t>(*védett</a:t>
                      </a:r>
                      <a:r>
                        <a:rPr lang="hu-HU" sz="2200" b="0" baseline="0" dirty="0" smtClean="0"/>
                        <a:t> fajok és természetes élőhelyek, felszíni vizek, talaj)</a:t>
                      </a:r>
                      <a:endParaRPr lang="hu-HU" sz="2200" b="0" dirty="0"/>
                    </a:p>
                  </a:txBody>
                  <a:tcPr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312">
                <a:tc gridSpan="2">
                  <a:txBody>
                    <a:bodyPr/>
                    <a:lstStyle/>
                    <a:p>
                      <a:pPr marL="0" indent="0" eaLnBrk="1" hangingPunct="1">
                        <a:buNone/>
                      </a:pPr>
                      <a:r>
                        <a:rPr lang="hu-HU" sz="2200" u="sng" dirty="0" smtClean="0"/>
                        <a:t>HA</a:t>
                      </a:r>
                      <a:r>
                        <a:rPr lang="hu-HU" sz="2200" dirty="0" smtClean="0"/>
                        <a:t> a kár bekövetkezte</a:t>
                      </a:r>
                    </a:p>
                    <a:p>
                      <a:pPr marL="265113" lvl="1" indent="-265113" eaLnBrk="1" hangingPunct="1">
                        <a:buFont typeface="Wingdings" pitchFamily="2" charset="2"/>
                        <a:buChar char="Ø"/>
                        <a:tabLst>
                          <a:tab pos="354013" algn="l"/>
                        </a:tabLst>
                      </a:pPr>
                      <a:r>
                        <a:rPr lang="hu-HU" sz="2200" dirty="0" smtClean="0"/>
                        <a:t>előreláthatatlan és</a:t>
                      </a:r>
                    </a:p>
                    <a:p>
                      <a:pPr marL="265113" lvl="1" indent="-265113" eaLnBrk="1" hangingPunct="1">
                        <a:buFont typeface="Wingdings" pitchFamily="2" charset="2"/>
                        <a:buChar char="Ø"/>
                        <a:tabLst>
                          <a:tab pos="354013" algn="l"/>
                        </a:tabLst>
                      </a:pPr>
                      <a:r>
                        <a:rPr lang="hu-HU" sz="2200" dirty="0" smtClean="0"/>
                        <a:t>hirtelen és váratlan volt és </a:t>
                      </a:r>
                    </a:p>
                    <a:p>
                      <a:pPr marL="265113" lvl="1" indent="-265113" eaLnBrk="1" hangingPunct="1">
                        <a:buFont typeface="Wingdings" pitchFamily="2" charset="2"/>
                        <a:buChar char="Ø"/>
                        <a:tabLst>
                          <a:tab pos="354013" algn="l"/>
                        </a:tabLst>
                      </a:pPr>
                      <a:r>
                        <a:rPr lang="hu-HU" sz="2200" dirty="0" smtClean="0"/>
                        <a:t>a normális üzemi folyamattól eltérő eseményre volt visszavezethető</a:t>
                      </a:r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2200" b="0" dirty="0"/>
                    </a:p>
                  </a:txBody>
                  <a:tcPr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8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1256388"/>
            <a:ext cx="4752528" cy="948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1. Jogellenes magatartás</a:t>
            </a:r>
            <a:endParaRPr lang="hu-HU" sz="28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064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productivelifeconcepts.com/wp-content/uploads/2012/06/man-stop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1790630" cy="25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3129460" y="2039956"/>
            <a:ext cx="5691011" cy="44346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26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i="1" dirty="0" smtClean="0">
                <a:solidFill>
                  <a:schemeClr val="tx1"/>
                </a:solidFill>
              </a:rPr>
              <a:t>„Az </a:t>
            </a:r>
            <a:r>
              <a:rPr lang="hu-HU" sz="2400" i="1" dirty="0">
                <a:solidFill>
                  <a:schemeClr val="tx1"/>
                </a:solidFill>
              </a:rPr>
              <a:t>ingatlan tulajdonosának (kezelőjének, használójának) kell gondoskodnia az ingatlan előtti járdaszakasz </a:t>
            </a:r>
            <a:r>
              <a:rPr lang="hu-HU" sz="2400" i="1" dirty="0" smtClean="0">
                <a:solidFill>
                  <a:schemeClr val="tx1"/>
                </a:solidFill>
              </a:rPr>
              <a:t>tisztántartásáról.”		</a:t>
            </a:r>
            <a:r>
              <a:rPr lang="hu-HU" sz="2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(5/2004. GKM r.)</a:t>
            </a:r>
          </a:p>
          <a:p>
            <a:endParaRPr lang="hu-HU" sz="26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6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Ónos eső esett, ezért a csúszós járdán a villanyszerelő vállalkozó elesett. Combnyaktörést szenvedett és a kezében lévő értékes munkagép is megsérült.</a:t>
            </a:r>
          </a:p>
          <a:p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7641441" y="927884"/>
            <a:ext cx="1179030" cy="948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00CC00"/>
                </a:solidFill>
                <a:latin typeface="Calibri" panose="020F0502020204030204" pitchFamily="34" charset="0"/>
                <a:cs typeface="Arial" pitchFamily="34" charset="0"/>
              </a:rPr>
              <a:t>Példa</a:t>
            </a:r>
            <a:endParaRPr lang="hu-HU" sz="2400" dirty="0">
              <a:solidFill>
                <a:srgbClr val="00CC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7524328" y="1124744"/>
            <a:ext cx="1125226" cy="504056"/>
          </a:xfrm>
          <a:prstGeom prst="roundRect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8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300" cy="1152525"/>
          </a:xfrm>
        </p:spPr>
        <p:txBody>
          <a:bodyPr>
            <a:noAutofit/>
          </a:bodyPr>
          <a:lstStyle/>
          <a:p>
            <a:pPr eaLnBrk="1" hangingPunct="1"/>
            <a:r>
              <a:rPr lang="hu-HU" sz="3000" dirty="0" smtClean="0"/>
              <a:t>Felelősségbiztosítás környezetveszélyeztető tevékenységgel okozott károkra  (E rész, F rész)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4104456" cy="64807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Biztosító szolgáltatása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9860"/>
              </p:ext>
            </p:extLst>
          </p:nvPr>
        </p:nvGraphicFramePr>
        <p:xfrm>
          <a:off x="827584" y="2276872"/>
          <a:ext cx="7669162" cy="261351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834581"/>
                <a:gridCol w="3834581"/>
              </a:tblGrid>
              <a:tr h="576064"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rész</a:t>
                      </a:r>
                      <a:endParaRPr lang="hu-H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 rész</a:t>
                      </a:r>
                      <a:endParaRPr lang="hu-H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037450">
                <a:tc>
                  <a:txBody>
                    <a:bodyPr/>
                    <a:lstStyle/>
                    <a:p>
                      <a:r>
                        <a:rPr lang="hu-HU" sz="2200" b="1" dirty="0" smtClean="0"/>
                        <a:t>Kártérítés, sérelemdíj, </a:t>
                      </a:r>
                    </a:p>
                    <a:p>
                      <a:r>
                        <a:rPr lang="hu-HU" sz="2200" b="0" dirty="0" smtClean="0"/>
                        <a:t>jogi</a:t>
                      </a:r>
                      <a:r>
                        <a:rPr lang="hu-HU" sz="2200" b="0" baseline="0" dirty="0" smtClean="0"/>
                        <a:t> eljárási költségek térítése a felelősségbiztosítás általános szabályai szerint</a:t>
                      </a:r>
                      <a:endParaRPr lang="hu-H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b="0" dirty="0" smtClean="0"/>
                        <a:t>Környezetkárosodást megszüntető</a:t>
                      </a:r>
                      <a:r>
                        <a:rPr lang="hu-HU" sz="2200" b="0" baseline="0" dirty="0" smtClean="0"/>
                        <a:t> </a:t>
                      </a:r>
                      <a:r>
                        <a:rPr lang="hu-HU" sz="2200" b="1" baseline="0" dirty="0" smtClean="0"/>
                        <a:t>„h</a:t>
                      </a:r>
                      <a:r>
                        <a:rPr lang="hu-HU" sz="2200" b="1" dirty="0" smtClean="0"/>
                        <a:t>elyreállítási</a:t>
                      </a:r>
                      <a:r>
                        <a:rPr lang="hu-HU" sz="2200" b="1" baseline="0" dirty="0" smtClean="0"/>
                        <a:t> intézkedések”</a:t>
                      </a:r>
                      <a:r>
                        <a:rPr lang="hu-HU" sz="2200" b="0" baseline="0" dirty="0" smtClean="0"/>
                        <a:t> és </a:t>
                      </a:r>
                    </a:p>
                    <a:p>
                      <a:r>
                        <a:rPr lang="hu-HU" sz="2200" b="0" baseline="0" dirty="0" smtClean="0"/>
                        <a:t>jogi eljárási költségek térítése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31" y="-29846"/>
            <a:ext cx="8496300" cy="1152525"/>
          </a:xfrm>
        </p:spPr>
        <p:txBody>
          <a:bodyPr>
            <a:noAutofit/>
          </a:bodyPr>
          <a:lstStyle/>
          <a:p>
            <a:pPr eaLnBrk="1" hangingPunct="1"/>
            <a:r>
              <a:rPr lang="hu-HU" sz="3000" dirty="0" smtClean="0"/>
              <a:t>Felelősségbiztosítás környezetveszélyeztető tevékenységgel okozott károkra  (E rész, F rész)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731" y="1232756"/>
            <a:ext cx="6264696" cy="64807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Ajkai vörösiszap-katasztrófa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blackWhite">
          <a:xfrm>
            <a:off x="326731" y="1961557"/>
            <a:ext cx="4753223" cy="208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hu-HU" sz="2000" dirty="0" smtClean="0"/>
              <a:t>2010. </a:t>
            </a:r>
            <a:r>
              <a:rPr kumimoji="1" lang="hu-HU" sz="2000" dirty="0"/>
              <a:t>o</a:t>
            </a:r>
            <a:r>
              <a:rPr kumimoji="1" lang="hu-HU" sz="2000" dirty="0" smtClean="0"/>
              <a:t>któber 4-én átszakadt a MAL </a:t>
            </a:r>
            <a:r>
              <a:rPr kumimoji="1" lang="hu-HU" sz="2000" dirty="0" err="1" smtClean="0"/>
              <a:t>Zrt</a:t>
            </a:r>
            <a:r>
              <a:rPr kumimoji="1" lang="hu-HU" sz="2000" dirty="0" smtClean="0"/>
              <a:t>. Tulajdonában lévő Ajkai Timföldgyár 400×600 m-es vörösiszap-tárolójának gátja. 1.000.000 m3 erősen lúgos hatású iszap/zagy 40 km2-en terült szét a Devecseri kistérségben.</a:t>
            </a:r>
          </a:p>
        </p:txBody>
      </p:sp>
      <p:pic>
        <p:nvPicPr>
          <p:cNvPr id="1026" name="Picture 2" descr="http://upload.wikimedia.org/wikipedia/commons/8/85/Devecser_%C3%A9s_Kolont%C3%A1r_t%C3%A9rs%C3%A9ge_a_v%C3%B6r%C3%B6siszap_katasztr%C3%B3fa_ut%C3%A1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14" y="1412776"/>
            <a:ext cx="4046239" cy="20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QTEhUUExQWFhUXFxoYGRgYFx0YGBgaHBoYGB0aGR0dHiggGxwmHBgcITEhJSkrLi4uGB8zODMsNygtLisBCgoKDg0OGhAQGywkICQsLCwsLCwsLCwsLCwsLCwsLCwsLCwsLCwsLCwsLCwsLCwsLCwsLCwsLCwsLCwsLCwsLP/AABEIAJ4BPgMBIgACEQEDEQH/xAAcAAACAwEBAQEAAAAAAAAAAAADBAECBQYABwj/xABAEAABAgQEAwYFAgQFAwUBAAABAhEAAyExBBJBUWFxgQUikaGx8BMywdHhBkIUUnLxFSNigpIzorIHU2PC4kT/xAAZAQADAQEBAAAAAAAAAAAAAAAAAQIDBAX/xAAmEQACAgIDAAICAQUAAAAAAAAAAQIREiEDMUETUQQiYRQjMlKR/9oADAMBAAIRAxEAPwDew/8A6drLZsVRv2oJPrDqP/ThI/8A6FE1+aWkj1jtJc8MANhHlzwLlucDNc5HzrtX9HzpKSpIEwf/ABvmTzSbjlHOlbhlJSW3BCuto+wHHjQv4NGD25gJc6vw0Z/5g4UOusQ4JmkHemj5lM7OlTKhgfeorCS+ziiqXLbVB4FxHVdo/p+YkZsrjhdtw0ZE/Mm4PALFOjxNyiW+K+tmdIw+a5QCKVUz66ip6xeZhdO6Tw9tDc8OzpA5D6/3heTLW5yqKXDFlZXGxI04QvkM8EtULiSoaNs7gHjHp2DW6VVG31Ylo0pCZSWE+WZnETVJIG1KX9Y08H2BJxCWw+JKFN/0pjKrWxAST0eLUr6FhH054fFNQM3QnmbNoYGmeX71GegT6x0Mz9I46WSJeUgFwUr+G9L7042ekYuNwuKSoomoWooo4QpVB/qAdXMw3XqF8aYpMxYNEr1JqnygkicSCSzBg+jwNKgqcmXMdANFKXTJQs7gUtcRtdofp4IomfKqUgAHIS+4Liz7O14HFNB8aQh8I8OpiplkFiBCuKlTEZu4wTcgOC+oyOk9TrCkntDKqpfcN41iMGGK9NdFNIYlvt5QvJ7XQSGDJFHPPVhXwMOye0FLdKFDU0SEmhbRj5QVR0wUfCFy1j9rE8fzEHBE/NlHMj6CPZybqW/9TfSBgbgjmD7MBsojIwuXVNeZ81M0SnDS+D8PxbxisgIFCSdbN94ri8QU5RKBrcvXlW3OCy1FBUBIPyh/6Q/p9YJmAD298KQrh5hBIUQyXKq60Nd/GEsVjSsUZiaJAax1gsagh5c8EHKl+am+kVCwSwy8kgMOsLYchQOYsK0G3HYcIiTiABQAbDUwrZWMR/KNQOd4FMluaFoDh8UVEv8AbpFp6nBDs16e6QWJpAigOdejxFtCfD8CPSJZTYuk7HWCKSSN4LCmuiiV0dgOADmBFSdW6x5MssC7Fw4Nm13is1Ivch9WfxrAPbKTpw0aE5iSeXhDKVU0HrFJygm5HQAmJslxE1Stz9frFfhHSvKJmYwftA8HMJr7QNnVyBNeDCsMwk4oaMtiyhXhfrFJsxIoA58YVEyYaJQRzdh0Z/KCIwSgATML7CnnE4/ZmoSk9FZ7kHTfQ9IQXPTs/HM30MPr7NSbzFE9D9YCeyxostxH5i1Rp8TP1GlacoFLC0WS2gHvlAJTgBkqsNgPqYkk6t1USPMj0jU4KLmSjVIfkB46+LxIlJ0YdBCy1kajoUj7xdEzifAt45WgHQSagHnxDwpO7Nlq+ZKVbhgRyIhkKewPX8RYqAH5/MA02jj8f+ipZcoUZetKp/4n6RyeO7JmSj3k5k/zI24pMfRe1+2Zcq7KUflDmttgd4z5pE0AqND+1ikeve6vESSOqEpNft0fP/4RKg6Vh9j3T5/eFp0txlI5hhXq8dh2n8MUISw1DCObxkyRbNl5EEe+UYuJr/Tp7RfB9qYiUrMjETAwbKtRWjllL7Xjdwf640nS2cjvSy+l8tfW0cQpCMwIWWD0+YV3FxaGgheSyVf6k18RoYMpRMJ8Uo9o79eDweKVn/yphZi4GZuINfERz36h/RKSUHDOnvKzd9wBVsiTx0GwjnE7PYvyg8ybMTYkGhzAglq0q4IrtDXMvRRa9ByOycXLC0oc0IUn4ZqDwYj60jN7rtNlKDAVQyg9i4V1OkdHO/UUwzUzkEgJATkNiKZhxDi/KGO0MPh8UJk6QVfEFVIIyuri7By13aLTT6N44+HL/wCHSlJKpZNFbZaXehId2o0QjspZUAhZNKHK+rVNNYIpIT3SA7OWFQdn1bwiDLX8ySrS4oNByaDI1+JPtCONTOlOFZ1WYim72fyj2G7WUDcu1XLN46w5icaqpIzHegJbf2Yy1Yx3zSyf9p+0OznnxqL1aNmR2+CnvSwqnn0jNndsEqKiWfQPbaLHs9KxmQG4p0fRrQkrspQqlTnR0wXEcoc3jNKXjRMckhJ1aj+NHg07FIUXJCSQ9Gyno9DwjCR2dMBDlw9Wd4vMmEUTLURsUqIfw61gpeDXLyR7RvIxSCGLAizEMdHI3ikmaQ+hP7rsOWl7whhsShLBUu+4UCOTfmHlzUmiSUcCyvTveKYh6NoTcvCpW1EkFiTs9fe8MSccoKDks1RfS8ACTYsrimpH1EAUkOWrwPgw26iEpWaN12PCcxoADUtoQ+o34weXiQojXgB79mMcJYVIZ+fG3v6RIxWUOl1DXL3X8vrACkmrOhUzGoYXrQc4RnY0ZSUKSdNAPEsD0eOfxM0KS+ZSP9Js9hePYaUpacoNLUYD/katu0OyLd6IxmKUV5s4FnvSF5uNYhu8DxvyGsNS+ykHUBtncl+N/GNSVg5MkPr4qgtGfwyfbML4K5gdlJGzZX8KnqIsjBlKCQDnP7uGwpGyqeFWZqbuT6QALHI7U8S3usGRfwRoX7NVkSQpK3NTR62pWGVz3DZVMNww8KwJSm25/hq+cV+K7tQb1vwrboYXZaWKoiaphWginj0B+kSon29fp4tEpkKOj+cAH6LQwAzEaXb1NY8Z+w+32jkl/rqQAAhKlFrUfq2ZQPSFz+tJhDpwzitys0FlfLvw0jfJHnrgn9HXrxyh+wqOwp6VimI7QH84B2oTyIYkHpHzPHfqGbPmD400Il5h/lhYAyuxoFArID014QzP7RkHu4efNQgO4M0SkFn2UkJ6iu8Tkar8f7O3nduAAEy56xwlqSPEpSDCA/V6FJKpcnMx3rcCxD3Oju8fPJ/a8sGqCtQpmTMADblQBc8doz5+PzULAO5AdR/3Gx8oTkax/Hj6fQe2v1eFJKUyxLUk97MASkUYpFO9WzExk4/ESHSsYubMVXMCCggOw+ZVLVBFeDxyisUcpSlRAoGJIccnNbwaR22tJAUULyiyvIE3YNYGtonKzVcWPRsYrCyh30KuBSZkTWh/mJP9VtoTCZKQFZklRDFORbagEm19av5nN7U7YMxRUtlZ2JyKNNgHJAYMBsH3eF/4wgfKHP7hfhU/TeFZaj9nSns6apyMOXYf9NNQnQ5EnxcAmlrwhMdN80spANUqT5tbntGdK7TmSXKVqSSzsWzal3v4tGYvHKU5JJOgqQIXY+tG+e0kH50hXEBjBPjS6ZVseIcdCI5qXOPeJF+L+vusVmYoy2KQHFiaim8JwTM58cHto6CfjQCQQCxYkFm8qxWXiwmqVEPtr6cY5M4hWpuSeZOsGlT11CaA+HMbQ48cUc7414bK+1WKknICSK5WH+4Ntq0PYTFylgJExOejpVRKlGncNi50vHJzQoKOcEq8YPgsKV5lLXkyh0pAcrN8oL92lXinFGkXKOzo8vf+GAoreoFWNqhn8I9MSlyklOaoyk97Yu1AX0vS14y5PaWVQISRsrM5Fv3a6Q32ioYiaZgQjvgZmPeKrKOUB2LP9dpo2t2Gw81MtycoYWzJJtU090j2JxCAt7vUprrTQcN4BMlolOGIa7CpNLgdKcIKvD0olQetaH8fiIs0UWBn45JolDC7mhPJoooTKgAl6AK0NmqXvDMmS5FyBRiaF9B4cYH8RYWAVBnqEitdARr1ilvomSS3INIwSRUqJHEMDvesVnY5CCTkp/SAOj38+UImhJVMa4ClUD7B6X9Ir/DJoXzPUquOTCp01gxfbFmnqJOKxgVUDXWl/p0gQxWagOc24a1rbwgq5WYZlJAsAkJuz1Z/N4hc9SPlSVOmrpok8GoTzg0DT9KpwCrlQQDRxq/DSDy8DLSSSslgXHtgBFsKlawMxVyJAd9wR6RefMloJQpXf2Iu7G7N6wrY1BIqGBOUeh46R5YKa0LkNm3/AKQWPQE+MeloAScqQCTVhT30iVSVLUMynowASac2HrCsrFgkpNnJ8QPoIlUsl79ajxaH04el1AFtkv4wdOCTrXmo08ILBqjHLORncbZ3HgC/kI8JQIZIJc/tflpp5RrmSgKfL/2j6vBhi6MKe+AiqZnlH7MjD9lzC5Ob/eQOUHPZYuSH3byeGpmL4l94CudTR4eLIziiRhkiw6mJTMagDwuqdpp7vAvi7+UWokvkXhqY39OT8Ol1EJBownoB8Hc8gIURiFL7hmqSdh3QkA1K+PJ6wtIMv5lTyFimVMgFQbj8RI63jQ7IwUmYFJThzMUn5iqaUk7d1CVs21TW9oRpetmQhYF6lyHAcH3zguHQCM0xg5sClJ2YODttGt/hk4zXl4c1AYZMyUp4fEevG97RXtftDKoAyESQGcKur+qjNQlgkdblFZIxsXiUggApVQMxCgP+NNYFMnozAOtgz0Y+RMOTMeFEjLJSQahAVrxcptyEbfYuEwU4BKyvN+4pGZtaEJLdR1gBySVnPfHl1CZKm3zH6v7MVkz1gslKim7EM2tBUDnHbz+xMOkOgzG3mHIGGzFx4CEf4XDJ/aZhNe6DW9MylMR1hEPmgcoJqlE5ZSXswcn/ALb8uMOYL9Pz5txlBNXow5FzHRoxbUly0S7iznhsIDMSuY+dSjwJYBuFAYdGUvyPpGfN7AlAf5uIOndljMfE/aJkYLDpBCZGb/VOU7/7RT0hpPwh86gCaMCAX0HsaxXD9voluE4dC7stZtyG3GGkYy5ZP09hOzfikBEhLlv+mgBi+pY+ZjSm/pOVLQk4nKgKewCjse9YGr0jExvb2JmoKVTGSakJahDWNwPxCE/EqWBmUperqJI/vBaRm5s2cbJwqJZlS0BSVBs6gFTEqP7kqApXQ+Mcwns5f84N+nTTlBZmID1LfbaIM8n5Bm+nCJlJs14ZST0v+iycKHICurXjQwXZmYKJXRKFKACT3ixAD7esWwGDUmpqTobb16nzhxUxTv3GSaNS4rTe9Ij3R6Kf67MfDYZZOUZwFFmAYV0ewjWwcoJm/DUU/Ddikk/tBrQjUaxH8UkXOZ9ACzfWKTccr5i4SCxLFZpZ9NmHK0Uo/wCzIlyrqETUnSZKD3FZAbpSpnfyhDE4sOQJJbRTZmYcVOa8oVxGL+Mn4WVQlv8AMpRoohipgGfl5wSXIqM01KiAwApTiG1gbihf3JLuiswTFlg2VtSUqHACjV184ZwGGQSQVENcqPw0PqAVfMW0AgC8MAczqHGvi/QeECEyWoFqh3JZw+/pCzfgLiVb7CdqpRMS18qmdwRtQvEpnyZYTLyAkBjttU+7wOTNSp+8DzBA6GvqYMrCgj5nP9TtcsA3EHhEuX2aKNL9aGEYuVYJDHheB4jEoLEghrMadftC+RQbUDUKAI96wuul6lvr73hVY8mh2ZOlgvkAUmzpqPbxC8Sl8xSCd3s1HJI3hJQD2IHUG1QOvLWIMsG4oC/M6/SHQZPwbmdpoN25v7fpHlYldci81bkOkADkC1tYEgBqJcXNNXI1Z4YSCoHKkkbBNKdIZLd9g5UyYxUVBTndgG0uzmDScXtQb1CWG9RELlrbvU4C/nY/eK4lSpnzUoBoaaVaCyWrL4ntIBiKpKRSjvto3XeMmX2wsrL95JsxCcvN7+kM4nChSSCogbvbltCKOzkhByK7zb97wik0c8uKd2uh2b2ggXWx8W50jwnpXaYFdaxz0rCTSpiDQb6efhFp+BUmqkqHEd4eIi9eMhZ1+yOhU4Fn4CvrFAoa0jnJWKWkEBZbn6Qxh+1lJDFl/wBTuPAiGJtHbT+3pagB8F06Z17GtGyj1rB8J2/PWAiSmYhAFEpWWTe2VqcYzEdn4WX885Uw/wAsqg2u9L7w5JxgSQJMiXLBHzr76m6/m0LZb5YrpF5y8VPByByCwUVFYbfvuBe7RljsEZv8/EJJN0pearrYAw/mnTVZVlSubhNn+Wgtwhjs/s3+ZSQzsSQ1Bt7eGkZy5m+hbBpw57qZapmX/wBw0/4JDeJeNRGLUWQk5XDhKAEUDPueEAR+ocNkI+Cc5BCrAJOgLDvC/epa2sZ2PUFplqlhlS/lq5tZ7197Q2kZZNmycMQp1ADirvFtKmLlIO6jfbwjmE4ud3SVBw1DTM9qN7bSNFOMUVZgLfNVxp1fg28S2gTGcR2gEKIZmYlhT394xsZjFrWVIWsA0I2bW/F4nF4V1KWm+agI+m3K8KTlhAGdVdBR3MKwabPJQAsIIJUSHY11qSTTQ3i6ykXZJD1NR+X4Rnze0Cr5EsHuSwNb8TFJUkVUtVXcAa+Lk8mgbNIcLYzN7QDMl1MwJ0/EUyzVMmiAbP3fDU30h7Bgs0uWXrU1PnbmIviCZaSqYoE/yjvE7B3YaRm5+I6YcEV2L4TCJSXJKiLslgPGsexJWVukhKQXAc34tsdHhc9uTZmWWlKb0TcO4alr6ipjoP8ABylAmKAUQgKKflKSXB7gFRxNa84Gn6axUJaAplrIdIUae9oHNUpLClqkupi2yRfnDwWpSBmASk1Z6tueFNIzRM7zgAsCADszVSzG7vyiDZpFcUkp+GUqVlUjMqpFSWIAAzBgAOLaaTJn/CTkE0pSs5lBSTSjOSRV8oFIblYaaouQcoDgksG9A8U+Aau4Y1pmCnLd1QJHjFZE4eoTw/aE7vZVJUgkgbaVZmFG8IocK4GcgCxIcZnNQ5elRpBpvdLFnNXzGgrozecWVOoFOqa6WfMSU/0uaB9ILBRp7KuoApSUsAwB0hyRihlCZiHCQzi/SpYWvC+ayVIUeYYnhQxWdKBLpsaVUzV0Av8AmJKpeDZ+AsUV0yV8vtC8qWg1C3JpVRc+MeGEAYPXXau2usUmYVQBZsooz1NGtoYAplV4RYJfKHpqfQ+kAQGHefrT6QcYZdCxUxdlgHhRvrDTqqFa76cBDJ0IylhJfL4Cp638YMjFgWQlOwqQBxN/KDCa5+Vxyp948pSWbKOdjys0FCzomRjAVJcUNy1m2q/9omfi7pBytViweuvHnFpdLAc3r/evnFV5FFlgvq+vjCsP5AfGNHN/bCPLWAb+dKel4YM0bBQsXpQWrWA4mWk3T4K0uzhnHCGmIAmfYauLHd/dYJNLDU8/doJ/FgOQK328w+kDRjlB6HMRQIIopxcnRntvAKystx+1tiQx6BqsILLWCCQDtmt46wIqJqo1N3Vo77ENEGYACFAF9tfQ2g0im3LtgMRgj+4IXzFR1BEZ83s9J/YtNf2kLfxZo1BOozNwBpAsn+rxh5k/Gma/8OhIdS9qCjvxqYiT2hJHdSCpYVrqNnN6RzqJkyYKgDxHSKiSQdaWJ00vryaOizyrOgV+opqiFI7tCkgAJ7tiDvaM/wDi5i0u7F7tfxteFyonRqDgPf2g3xU2OmgGsS2NEzUZwC3eud3ag/PCDLmGWBmIPux4wn8Vr90cSBCWJxqSTUzB/wAUvzLHyiW76KSN1c8BOfK7B/Z5RnHtgk9xJO+g8dYRT8SYwdgTYfc/eGpOCYHukkfuJGTzA8vGBujWMD0zHzFFisCjU+paAIlAmxUSbsVKPAZtekM4aWkOZitaBNPFR/8ArBJHahSvJLBDm6DlU3FXzNrQg8YVuzX9Ylf8LWKzMyRZ1M77AXHlCwxglTKAMzBWvOhPhDOLwU8iiShBcgWKmuo1JJ4mG+xP0umYha1ElQoK0JZ68Im49Mp8XJLa0jET2hNUChALatzeH+yOx5k5ZStbHZ7s2oceRjqMJ2EJapagwq6uGtPSNVGDQkHKGJdzV2OgIII5wlL6Ra4Ix7dimC7Hk4fvBDEJcrUXYmm9Dxa0CwacN8RXw2mKKe8C2UJdyS4a8a80AjKQ4IZi/rGVh5UtM1QEtSdAoklJfQB6Uh2aJDk3CyVrRMKApQHdUzpy/wDi1Y9iZaUJdMoKZmSkAfaCpUwqw9I8/HwibRSizL7SxSvhB0EFRbK4LdQenWKdnywQxTkVairvuNwBrFjIK7gJKXt39/3XJZjrDCsOAxRcVdQckkM9aiE2VGLEZHZ8uYywoqBfcgEGrP8AX+wMZhsqspSlKC4dNVEECp4g89d4Nh0qSx7wuWJOUk8CYtiMQVBik+HSGS2iqcBKZkqa7OXI0o+g2tEnBDM70G5rzcHbeIWk0yE03s3JqwsuYoGoAG9T92gFY4sAVLhtQWfo8LmUnMSCUkgValNtB+YUM9qAPwep5vy92iPigkC28JhkOKmE2UluvjUWgZxJ4eR+sVTalfMe/CCJAap99IWSRahKRByqgakngRET1D394TXPPODKwxUexkzUC6SDw+1PKBFegtt+DAjii1R79YotlChavppCpickEM4j7fYH6R7+MIHq/v6wNBBFTrHi2/jFJGbkVMwtqPfGkTLnEXA8GMVUoigtAip/dIZNl500wBOIbUiJUDv9IDMSbluv3EIMi6sQYGZp3MQx28IgiGQ5MZUtmBXWjAFy32iM5ewZ7mg+g84QByhkpD8DmUObUBhqalATUkq1JIUBTa3ltGrdHHiltl04oVPzH/RUBuJoPOALxaz8gCeXeV42HRoPhsJLCM82dR/kSMyuZDhKerxYdsS0f9GSkkfum/5ihyTRCebQqNVVbASMEpQzkKUA5K7im5t0i8iZLLmashrBCQong6qCmsDxGKn4hWZRUs6FRYBrZR8oHIRCeyVZu8X4CG/5Yqd6CT+1kiktGXiSVrPU0HQQGV8aYQmWDW1y3jQRtYLs9AZ25e7xvYSZLb5zTRIYDwETkl0jVQye2YnZf6PmEgzVNUEVrTaN7s/sKWhbgVFXO+8PyZ4oA1dXJPnBVSXHzCouGf8AMRKT9Onj44LotRRYVahPFqvtFpKAO6kAAaAMIFh1EWNd7pPGh14baxZeK0o/L7X6GIs2UQgQXqzcD+I8ZW6h76wBfaIaujPtXaPKnhXLXeFZaiicQFZTkIzaZvl6tCczDtMTMKjmYAgnu2uBYEtzj06blL0PWw9YFO7TAB35E+QqekFsKiDT2lKmLMv4nfchmItU8H6nXjDVXZwUtUvrf2+8Zk1SPiZ0BL/uKg1DWlmPOJTigC4yhJA68c0MlMblTVpKisBiadOpAgv8WDah2NP79IRVjWO4Omv5EAViENdg+3qDbpCHaXRqLXQ/W0IYhLWJHC0JKxahYUtf67c4p/FvdnhpNEylFrYycU2pHOPHF709ITUr2YXWSOHC8NmeVdDKiL2O/u0CMwP3h/u+5ELmbxgZmbGCyMkN/GIsabg+xApuKOsLgv8Aj7RVbixeDEM3QeXOff6xObasJfFGqfD7QQTdmPr6w8SL+xtntFFhrwD+J3cGCFe/nBQWVUrkfWLAxKW1H2iVAM9uNxCsdEJzW04284qo7jqPf1iVTMjs54XihxgNW8DDtjxX2SCdQ3PSArUXvXzjxmuYCQLgkc7eMUiHRK1vAFrG/jEGhc+v2iFK9mLozbNSZ2rJR8kszD/NNZI6S00bnGTicUZxJUl1O4yBh4CH5PZSEpClEHrTqIewyU5RlYCzOznZmrDckujJwcv8jHwfZqi2dwNRTyreNmX2WlCXSANHNT0GkNyQUj5WDXSXfpcCKzpyaMGOhV3vD+8Q5tlxiorRYYUpanU2G9vQRYybVDe+XusEkYhamSO6N/2gc+fg0a2Hky1APlJ3zU6EenCJNErMpSkgVCSBR2rx4wFQRfOSNhXhv5GNidLQmhNt68aGsZuJlgOoBPBiHbV4VlqNdl5eNCRlDivHhrp+Idl49IoLU131rryIjl1KUdRyahajjfpBZE8B03Gri3vpDaLUzqVYgKspm8fKI/xAjXMLceUc6jEl6e+R3i38YCa6+PUfl4mi1M2FYwG5Z7G3R/CF5k2tSfR/tUesJGek2ItUHwhLEYpQICTs4Nf7QA3o0lYg6klOzW5awI4hVctQAzuCfDX8Ql8YkkpLjazb1fWKqnqdgOrsQYdCsbM5xUtxNR1i/wAbLQtzFR+BCnxM1yx/mA/8hrAimoNOBuk78UmCiWzRUtmylhtp0OkD/iWLGvr03hVEwDgTpoeX4iylE0IB4a/mEFth/iaj30gKljXx0gKlEWr6j3xiDMfhx+4hiYVS24+9N4hU94CpMQpQ1pAIsa6xBpFFk3faKJmGAQXP7ES76dReAkdIhU4puK8DBQV9jIlPx4awGbLTYU9YqhSlWvwo0MjBqN1A+bQrrsT5IoRWsjSnH6GKDENYkRrS8GBqSNo8MIkWA8K+MP5ImUuVeCCMR7EWz61eHFS6086H7ekVVM04WMLL6F8zFSeBrozfgx4SXN29YZLRUl6Dzhp2ZvlkynwRo/1iikQyoNo3Vx52gK1HUeMPozykvROYgcYoE8+gf0hyh1Y+UDXKP9opSFnL7NPCYOWqqlBS2sxHM0NRW8L4tSxQFNNBducY8jGkMC+7v4U4Q6leYXBPvXeKcTojJMvKxG9OMFOIYO1N7+MVElFXU514Hr7rA56CkZgxADW8OPjEOKbHQ3KWm4LEG2nSLJmkFkkpN7sFRloGZjQK8IZIUzKDwONFKzYRjlFLL25jpSBokZqAAg7e/bxnSUK0JO4NPS8aGCmB71435RLVGsVZGKwCkgqSQpOqTQ/3hELrSvDUdfpG2uewdbcwfXWMTtBeZXdDq/0vBF2XJKKLU0PSwPBtDHkTG5c/Qwp/CzTUhUe/hJmoU0PX2Z/Ihogc+FiOUHkTHSwdQF9x+Iz04WZpmYhtnET8OYm7j3uNIGk/RrlVjwmJfUbFohZzNmZ9CzA/mFk45rpAe7CPKkTCxS5TdrU9mFReSYRSSDa94uihoz7E0I4HWByphD16EP090giZictiz1B0O4gC0eKUnn/KaeBigVuPv+ecDE4OXqONxz+8Vc5mNU6HWGSFK3sS48RAluS9en1ESW//AEL9YH8dSCCa7H8wJD0ElL4nmBTqIqSFWp6RXFYoEd2h148YUKjeKolsaMxvdIEvEbfiKB4bw+CUdPp6wnS7IcqASUEkZXfaG04NRDksdtoblISAwDbg38dYOB7N4ylyPw53yvwpIlBIYc4u0Q0TGd2TdkmBkxYmBlD2qYpKwKkQJZ/sYt8TesQVA+6w0miKYIqa19jEy5g1Aiwl8WHFiIDOlEcvERaaGmNEsKHpeKhjpXb3aAyEtV/vBFztKeEDiwewcxB2gCabiGUE3TU++vrFVLe6XgTaE1RzmaDypug6vrAAiLpZ47GKDZqYSeFMCWIok/nUQ4k5Sx5Bi4a2tuUYOYw7LxRAY15xnJHRBmiqUH0+n9qQGbMKQxqON4VViSxGl+XIwuVE3MTiaZIZGJb5X5P5xEnOTR+mnhF8Fh85YU3jdTLyBk096xE5qOiJTxE8F2ebrLcDcxoJkizNy+u8USt3Bg8usc0pNmObkVSK1i5I09/mPfDfWFlrZtjxfleJ7BoL0hbE4jKk+hhkPCmLS9D7NoqPexpbMhNaHobeMbHZ+MMtOVTKGlajccB94TCALgGreRPhSBy8LnNCw8ekdUmqOqMq2OYnHSlAhKSCNXAJ8bxnLnPs/D6w7/hqWqS/T3rApmBAbKb7xKlF9C+XJ0KfF4eEFQQoFyU+aYZm4PuAlrswpFE4dvlNAWIPjSLVDuuyJEopO763SR74QOcTmAyjlox1FBBZKiDUk3oSWgwkFZIemgNfO4hNpApCUjC5lMaAX1b8Qyns9i5qnhb8Q1hpAPy91Q8D7aCSrsAAfI/a0ZSm/DGU3egXwEhmS4/mFxFyot/MPMRBqaUPA0/EShe/J/dxEMybfpIZXH1/MSB153iJyGOXXQj6xdCtDXSIYiwL+6/mIeKrpeo84qswqKoksYoQdD5xZW3mPrAy/hFIXSIVMe9/fjC6i96cYYYKbjAlJaNVKxZHkqI+4r47xZ+PviIBnYvpaGAPf3eBoGUUeArC09BdxDJl7X8ooFPwbb373i4v6AXFNW9+7RKsWRcPxesFnhiygCbv5wGbIKahV+sVp9k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10" descr="data:image/jpeg;base64,/9j/4AAQSkZJRgABAQAAAQABAAD/2wCEAAkGBxQTEhUUExQWFhUXFxoYGRgYFx0YGBgaHBoYGB0aGR0dHiggGxwmHBgcITEhJSkrLi4uGB8zODMsNygtLisBCgoKDg0OGhAQGywkICQsLCwsLCwsLCwsLCwsLCwsLCwsLCwsLCwsLCwsLCwsLCwsLCwsLCwsLCwsLCwsLCwsLP/AABEIAJ4BPgMBIgACEQEDEQH/xAAcAAACAwEBAQEAAAAAAAAAAAADBAECBQYABwj/xABAEAABAgQEAwYFAgQFAwUBAAABAhEAAyExBBJBUWFxgQUikaGx8BMywdHhBkIUUnLxFSNigpIzorIHU2PC4kT/xAAZAQADAQEBAAAAAAAAAAAAAAAAAQIDBAX/xAAmEQACAgIDAAICAQUAAAAAAAAAAQIREiEDMUETUQQiYRQjMlKR/9oADAMBAAIRAxEAPwDew/8A6drLZsVRv2oJPrDqP/ThI/8A6FE1+aWkj1jtJc8MANhHlzwLlucDNc5HzrtX9HzpKSpIEwf/ABvmTzSbjlHOlbhlJSW3BCuto+wHHjQv4NGD25gJc6vw0Z/5g4UOusQ4JmkHemj5lM7OlTKhgfeorCS+ziiqXLbVB4FxHVdo/p+YkZsrjhdtw0ZE/Mm4PALFOjxNyiW+K+tmdIw+a5QCKVUz66ip6xeZhdO6Tw9tDc8OzpA5D6/3heTLW5yqKXDFlZXGxI04QvkM8EtULiSoaNs7gHjHp2DW6VVG31Ylo0pCZSWE+WZnETVJIG1KX9Y08H2BJxCWw+JKFN/0pjKrWxAST0eLUr6FhH054fFNQM3QnmbNoYGmeX71GegT6x0Mz9I46WSJeUgFwUr+G9L7042ekYuNwuKSoomoWooo4QpVB/qAdXMw3XqF8aYpMxYNEr1JqnygkicSCSzBg+jwNKgqcmXMdANFKXTJQs7gUtcRtdofp4IomfKqUgAHIS+4Liz7O14HFNB8aQh8I8OpiplkFiBCuKlTEZu4wTcgOC+oyOk9TrCkntDKqpfcN41iMGGK9NdFNIYlvt5QvJ7XQSGDJFHPPVhXwMOye0FLdKFDU0SEmhbRj5QVR0wUfCFy1j9rE8fzEHBE/NlHMj6CPZybqW/9TfSBgbgjmD7MBsojIwuXVNeZ81M0SnDS+D8PxbxisgIFCSdbN94ri8QU5RKBrcvXlW3OCy1FBUBIPyh/6Q/p9YJmAD298KQrh5hBIUQyXKq60Nd/GEsVjSsUZiaJAax1gsagh5c8EHKl+am+kVCwSwy8kgMOsLYchQOYsK0G3HYcIiTiABQAbDUwrZWMR/KNQOd4FMluaFoDh8UVEv8AbpFp6nBDs16e6QWJpAigOdejxFtCfD8CPSJZTYuk7HWCKSSN4LCmuiiV0dgOADmBFSdW6x5MssC7Fw4Nm13is1Ivch9WfxrAPbKTpw0aE5iSeXhDKVU0HrFJygm5HQAmJslxE1Stz9frFfhHSvKJmYwftA8HMJr7QNnVyBNeDCsMwk4oaMtiyhXhfrFJsxIoA58YVEyYaJQRzdh0Z/KCIwSgATML7CnnE4/ZmoSk9FZ7kHTfQ9IQXPTs/HM30MPr7NSbzFE9D9YCeyxostxH5i1Rp8TP1GlacoFLC0WS2gHvlAJTgBkqsNgPqYkk6t1USPMj0jU4KLmSjVIfkB46+LxIlJ0YdBCy1kajoUj7xdEzifAt45WgHQSagHnxDwpO7Nlq+ZKVbhgRyIhkKewPX8RYqAH5/MA02jj8f+ipZcoUZetKp/4n6RyeO7JmSj3k5k/zI24pMfRe1+2Zcq7KUflDmttgd4z5pE0AqND+1ikeve6vESSOqEpNft0fP/4RKg6Vh9j3T5/eFp0txlI5hhXq8dh2n8MUISw1DCObxkyRbNl5EEe+UYuJr/Tp7RfB9qYiUrMjETAwbKtRWjllL7Xjdwf640nS2cjvSy+l8tfW0cQpCMwIWWD0+YV3FxaGgheSyVf6k18RoYMpRMJ8Uo9o79eDweKVn/yphZi4GZuINfERz36h/RKSUHDOnvKzd9wBVsiTx0GwjnE7PYvyg8ybMTYkGhzAglq0q4IrtDXMvRRa9ByOycXLC0oc0IUn4ZqDwYj60jN7rtNlKDAVQyg9i4V1OkdHO/UUwzUzkEgJATkNiKZhxDi/KGO0MPh8UJk6QVfEFVIIyuri7By13aLTT6N44+HL/wCHSlJKpZNFbZaXehId2o0QjspZUAhZNKHK+rVNNYIpIT3SA7OWFQdn1bwiDLX8ySrS4oNByaDI1+JPtCONTOlOFZ1WYim72fyj2G7WUDcu1XLN46w5icaqpIzHegJbf2Yy1Yx3zSyf9p+0OznnxqL1aNmR2+CnvSwqnn0jNndsEqKiWfQPbaLHs9KxmQG4p0fRrQkrspQqlTnR0wXEcoc3jNKXjRMckhJ1aj+NHg07FIUXJCSQ9Gyno9DwjCR2dMBDlw9Wd4vMmEUTLURsUqIfw61gpeDXLyR7RvIxSCGLAizEMdHI3ikmaQ+hP7rsOWl7whhsShLBUu+4UCOTfmHlzUmiSUcCyvTveKYh6NoTcvCpW1EkFiTs9fe8MSccoKDks1RfS8ACTYsrimpH1EAUkOWrwPgw26iEpWaN12PCcxoADUtoQ+o34weXiQojXgB79mMcJYVIZ+fG3v6RIxWUOl1DXL3X8vrACkmrOhUzGoYXrQc4RnY0ZSUKSdNAPEsD0eOfxM0KS+ZSP9Js9hePYaUpacoNLUYD/katu0OyLd6IxmKUV5s4FnvSF5uNYhu8DxvyGsNS+ykHUBtncl+N/GNSVg5MkPr4qgtGfwyfbML4K5gdlJGzZX8KnqIsjBlKCQDnP7uGwpGyqeFWZqbuT6QALHI7U8S3usGRfwRoX7NVkSQpK3NTR62pWGVz3DZVMNww8KwJSm25/hq+cV+K7tQb1vwrboYXZaWKoiaphWginj0B+kSon29fp4tEpkKOj+cAH6LQwAzEaXb1NY8Z+w+32jkl/rqQAAhKlFrUfq2ZQPSFz+tJhDpwzitys0FlfLvw0jfJHnrgn9HXrxyh+wqOwp6VimI7QH84B2oTyIYkHpHzPHfqGbPmD400Il5h/lhYAyuxoFArID014QzP7RkHu4efNQgO4M0SkFn2UkJ6iu8Tkar8f7O3nduAAEy56xwlqSPEpSDCA/V6FJKpcnMx3rcCxD3Oju8fPJ/a8sGqCtQpmTMADblQBc8doz5+PzULAO5AdR/3Gx8oTkax/Hj6fQe2v1eFJKUyxLUk97MASkUYpFO9WzExk4/ESHSsYubMVXMCCggOw+ZVLVBFeDxyisUcpSlRAoGJIccnNbwaR22tJAUULyiyvIE3YNYGtonKzVcWPRsYrCyh30KuBSZkTWh/mJP9VtoTCZKQFZklRDFORbagEm19av5nN7U7YMxRUtlZ2JyKNNgHJAYMBsH3eF/4wgfKHP7hfhU/TeFZaj9nSns6apyMOXYf9NNQnQ5EnxcAmlrwhMdN80spANUqT5tbntGdK7TmSXKVqSSzsWzal3v4tGYvHKU5JJOgqQIXY+tG+e0kH50hXEBjBPjS6ZVseIcdCI5qXOPeJF+L+vusVmYoy2KQHFiaim8JwTM58cHto6CfjQCQQCxYkFm8qxWXiwmqVEPtr6cY5M4hWpuSeZOsGlT11CaA+HMbQ48cUc7414bK+1WKknICSK5WH+4Ntq0PYTFylgJExOejpVRKlGncNi50vHJzQoKOcEq8YPgsKV5lLXkyh0pAcrN8oL92lXinFGkXKOzo8vf+GAoreoFWNqhn8I9MSlyklOaoyk97Yu1AX0vS14y5PaWVQISRsrM5Fv3a6Q32ioYiaZgQjvgZmPeKrKOUB2LP9dpo2t2Gw81MtycoYWzJJtU090j2JxCAt7vUprrTQcN4BMlolOGIa7CpNLgdKcIKvD0olQetaH8fiIs0UWBn45JolDC7mhPJoooTKgAl6AK0NmqXvDMmS5FyBRiaF9B4cYH8RYWAVBnqEitdARr1ilvomSS3INIwSRUqJHEMDvesVnY5CCTkp/SAOj38+UImhJVMa4ClUD7B6X9Ir/DJoXzPUquOTCp01gxfbFmnqJOKxgVUDXWl/p0gQxWagOc24a1rbwgq5WYZlJAsAkJuz1Z/N4hc9SPlSVOmrpok8GoTzg0DT9KpwCrlQQDRxq/DSDy8DLSSSslgXHtgBFsKlawMxVyJAd9wR6RefMloJQpXf2Iu7G7N6wrY1BIqGBOUeh46R5YKa0LkNm3/AKQWPQE+MeloAScqQCTVhT30iVSVLUMynowASac2HrCsrFgkpNnJ8QPoIlUsl79ajxaH04el1AFtkv4wdOCTrXmo08ILBqjHLORncbZ3HgC/kI8JQIZIJc/tflpp5RrmSgKfL/2j6vBhi6MKe+AiqZnlH7MjD9lzC5Ob/eQOUHPZYuSH3byeGpmL4l94CudTR4eLIziiRhkiw6mJTMagDwuqdpp7vAvi7+UWokvkXhqY39OT8Ol1EJBownoB8Hc8gIURiFL7hmqSdh3QkA1K+PJ6wtIMv5lTyFimVMgFQbj8RI63jQ7IwUmYFJThzMUn5iqaUk7d1CVs21TW9oRpetmQhYF6lyHAcH3zguHQCM0xg5sClJ2YODttGt/hk4zXl4c1AYZMyUp4fEevG97RXtftDKoAyESQGcKur+qjNQlgkdblFZIxsXiUggApVQMxCgP+NNYFMnozAOtgz0Y+RMOTMeFEjLJSQahAVrxcptyEbfYuEwU4BKyvN+4pGZtaEJLdR1gBySVnPfHl1CZKm3zH6v7MVkz1gslKim7EM2tBUDnHbz+xMOkOgzG3mHIGGzFx4CEf4XDJ/aZhNe6DW9MylMR1hEPmgcoJqlE5ZSXswcn/ALb8uMOYL9Pz5txlBNXow5FzHRoxbUly0S7iznhsIDMSuY+dSjwJYBuFAYdGUvyPpGfN7AlAf5uIOndljMfE/aJkYLDpBCZGb/VOU7/7RT0hpPwh86gCaMCAX0HsaxXD9voluE4dC7stZtyG3GGkYy5ZP09hOzfikBEhLlv+mgBi+pY+ZjSm/pOVLQk4nKgKewCjse9YGr0jExvb2JmoKVTGSakJahDWNwPxCE/EqWBmUperqJI/vBaRm5s2cbJwqJZlS0BSVBs6gFTEqP7kqApXQ+Mcwns5f84N+nTTlBZmID1LfbaIM8n5Bm+nCJlJs14ZST0v+iycKHICurXjQwXZmYKJXRKFKACT3ixAD7esWwGDUmpqTobb16nzhxUxTv3GSaNS4rTe9Ij3R6Kf67MfDYZZOUZwFFmAYV0ewjWwcoJm/DUU/Ddikk/tBrQjUaxH8UkXOZ9ACzfWKTccr5i4SCxLFZpZ9NmHK0Uo/wCzIlyrqETUnSZKD3FZAbpSpnfyhDE4sOQJJbRTZmYcVOa8oVxGL+Mn4WVQlv8AMpRoohipgGfl5wSXIqM01KiAwApTiG1gbihf3JLuiswTFlg2VtSUqHACjV184ZwGGQSQVENcqPw0PqAVfMW0AgC8MAczqHGvi/QeECEyWoFqh3JZw+/pCzfgLiVb7CdqpRMS18qmdwRtQvEpnyZYTLyAkBjttU+7wOTNSp+8DzBA6GvqYMrCgj5nP9TtcsA3EHhEuX2aKNL9aGEYuVYJDHheB4jEoLEghrMadftC+RQbUDUKAI96wuul6lvr73hVY8mh2ZOlgvkAUmzpqPbxC8Sl8xSCd3s1HJI3hJQD2IHUG1QOvLWIMsG4oC/M6/SHQZPwbmdpoN25v7fpHlYldci81bkOkADkC1tYEgBqJcXNNXI1Z4YSCoHKkkbBNKdIZLd9g5UyYxUVBTndgG0uzmDScXtQb1CWG9RELlrbvU4C/nY/eK4lSpnzUoBoaaVaCyWrL4ntIBiKpKRSjvto3XeMmX2wsrL95JsxCcvN7+kM4nChSSCogbvbltCKOzkhByK7zb97wik0c8uKd2uh2b2ggXWx8W50jwnpXaYFdaxz0rCTSpiDQb6efhFp+BUmqkqHEd4eIi9eMhZ1+yOhU4Fn4CvrFAoa0jnJWKWkEBZbn6Qxh+1lJDFl/wBTuPAiGJtHbT+3pagB8F06Z17GtGyj1rB8J2/PWAiSmYhAFEpWWTe2VqcYzEdn4WX885Uw/wAsqg2u9L7w5JxgSQJMiXLBHzr76m6/m0LZb5YrpF5y8VPByByCwUVFYbfvuBe7RljsEZv8/EJJN0pearrYAw/mnTVZVlSubhNn+Wgtwhjs/s3+ZSQzsSQ1Bt7eGkZy5m+hbBpw57qZapmX/wBw0/4JDeJeNRGLUWQk5XDhKAEUDPueEAR+ocNkI+Cc5BCrAJOgLDvC/epa2sZ2PUFplqlhlS/lq5tZ7197Q2kZZNmycMQp1ADirvFtKmLlIO6jfbwjmE4ud3SVBw1DTM9qN7bSNFOMUVZgLfNVxp1fg28S2gTGcR2gEKIZmYlhT394xsZjFrWVIWsA0I2bW/F4nF4V1KWm+agI+m3K8KTlhAGdVdBR3MKwabPJQAsIIJUSHY11qSTTQ3i6ykXZJD1NR+X4Rnze0Cr5EsHuSwNb8TFJUkVUtVXcAa+Lk8mgbNIcLYzN7QDMl1MwJ0/EUyzVMmiAbP3fDU30h7Bgs0uWXrU1PnbmIviCZaSqYoE/yjvE7B3YaRm5+I6YcEV2L4TCJSXJKiLslgPGsexJWVukhKQXAc34tsdHhc9uTZmWWlKb0TcO4alr6ipjoP8ABylAmKAUQgKKflKSXB7gFRxNa84Gn6axUJaAplrIdIUae9oHNUpLClqkupi2yRfnDwWpSBmASk1Z6tueFNIzRM7zgAsCADszVSzG7vyiDZpFcUkp+GUqVlUjMqpFSWIAAzBgAOLaaTJn/CTkE0pSs5lBSTSjOSRV8oFIblYaaouQcoDgksG9A8U+Aau4Y1pmCnLd1QJHjFZE4eoTw/aE7vZVJUgkgbaVZmFG8IocK4GcgCxIcZnNQ5elRpBpvdLFnNXzGgrozecWVOoFOqa6WfMSU/0uaB9ILBRp7KuoApSUsAwB0hyRihlCZiHCQzi/SpYWvC+ayVIUeYYnhQxWdKBLpsaVUzV0Av8AmJKpeDZ+AsUV0yV8vtC8qWg1C3JpVRc+MeGEAYPXXau2usUmYVQBZsooz1NGtoYAplV4RYJfKHpqfQ+kAQGHefrT6QcYZdCxUxdlgHhRvrDTqqFa76cBDJ0IylhJfL4Cp638YMjFgWQlOwqQBxN/KDCa5+Vxyp948pSWbKOdjys0FCzomRjAVJcUNy1m2q/9omfi7pBytViweuvHnFpdLAc3r/evnFV5FFlgvq+vjCsP5AfGNHN/bCPLWAb+dKel4YM0bBQsXpQWrWA4mWk3T4K0uzhnHCGmIAmfYauLHd/dYJNLDU8/doJ/FgOQK328w+kDRjlB6HMRQIIopxcnRntvAKystx+1tiQx6BqsILLWCCQDtmt46wIqJqo1N3Vo77ENEGYACFAF9tfQ2g0im3LtgMRgj+4IXzFR1BEZ83s9J/YtNf2kLfxZo1BOozNwBpAsn+rxh5k/Gma/8OhIdS9qCjvxqYiT2hJHdSCpYVrqNnN6RzqJkyYKgDxHSKiSQdaWJ00vryaOizyrOgV+opqiFI7tCkgAJ7tiDvaM/wDi5i0u7F7tfxteFyonRqDgPf2g3xU2OmgGsS2NEzUZwC3eud3ag/PCDLmGWBmIPux4wn8Vr90cSBCWJxqSTUzB/wAUvzLHyiW76KSN1c8BOfK7B/Z5RnHtgk9xJO+g8dYRT8SYwdgTYfc/eGpOCYHukkfuJGTzA8vGBujWMD0zHzFFisCjU+paAIlAmxUSbsVKPAZtekM4aWkOZitaBNPFR/8ArBJHahSvJLBDm6DlU3FXzNrQg8YVuzX9Ylf8LWKzMyRZ1M77AXHlCwxglTKAMzBWvOhPhDOLwU8iiShBcgWKmuo1JJ4mG+xP0umYha1ElQoK0JZ68Im49Mp8XJLa0jET2hNUChALatzeH+yOx5k5ZStbHZ7s2oceRjqMJ2EJapagwq6uGtPSNVGDQkHKGJdzV2OgIII5wlL6Ra4Ix7dimC7Hk4fvBDEJcrUXYmm9Dxa0CwacN8RXw2mKKe8C2UJdyS4a8a80AjKQ4IZi/rGVh5UtM1QEtSdAoklJfQB6Uh2aJDk3CyVrRMKApQHdUzpy/wDi1Y9iZaUJdMoKZmSkAfaCpUwqw9I8/HwibRSizL7SxSvhB0EFRbK4LdQenWKdnywQxTkVairvuNwBrFjIK7gJKXt39/3XJZjrDCsOAxRcVdQckkM9aiE2VGLEZHZ8uYywoqBfcgEGrP8AX+wMZhsqspSlKC4dNVEECp4g89d4Nh0qSx7wuWJOUk8CYtiMQVBik+HSGS2iqcBKZkqa7OXI0o+g2tEnBDM70G5rzcHbeIWk0yE03s3JqwsuYoGoAG9T92gFY4sAVLhtQWfo8LmUnMSCUkgValNtB+YUM9qAPwep5vy92iPigkC28JhkOKmE2UluvjUWgZxJ4eR+sVTalfMe/CCJAap99IWSRahKRByqgakngRET1D394TXPPODKwxUexkzUC6SDw+1PKBFegtt+DAjii1R79YotlChavppCpickEM4j7fYH6R7+MIHq/v6wNBBFTrHi2/jFJGbkVMwtqPfGkTLnEXA8GMVUoigtAip/dIZNl500wBOIbUiJUDv9IDMSbluv3EIMi6sQYGZp3MQx28IgiGQ5MZUtmBXWjAFy32iM5ewZ7mg+g84QByhkpD8DmUObUBhqalATUkq1JIUBTa3ltGrdHHiltl04oVPzH/RUBuJoPOALxaz8gCeXeV42HRoPhsJLCM82dR/kSMyuZDhKerxYdsS0f9GSkkfum/5ihyTRCebQqNVVbASMEpQzkKUA5K7im5t0i8iZLLmashrBCQong6qCmsDxGKn4hWZRUs6FRYBrZR8oHIRCeyVZu8X4CG/5Yqd6CT+1kiktGXiSVrPU0HQQGV8aYQmWDW1y3jQRtYLs9AZ25e7xvYSZLb5zTRIYDwETkl0jVQye2YnZf6PmEgzVNUEVrTaN7s/sKWhbgVFXO+8PyZ4oA1dXJPnBVSXHzCouGf8AMRKT9Onj44LotRRYVahPFqvtFpKAO6kAAaAMIFh1EWNd7pPGh14baxZeK0o/L7X6GIs2UQgQXqzcD+I8ZW6h76wBfaIaujPtXaPKnhXLXeFZaiicQFZTkIzaZvl6tCczDtMTMKjmYAgnu2uBYEtzj06blL0PWw9YFO7TAB35E+QqekFsKiDT2lKmLMv4nfchmItU8H6nXjDVXZwUtUvrf2+8Zk1SPiZ0BL/uKg1DWlmPOJTigC4yhJA68c0MlMblTVpKisBiadOpAgv8WDah2NP79IRVjWO4Omv5EAViENdg+3qDbpCHaXRqLXQ/W0IYhLWJHC0JKxahYUtf67c4p/FvdnhpNEylFrYycU2pHOPHF709ITUr2YXWSOHC8NmeVdDKiL2O/u0CMwP3h/u+5ELmbxgZmbGCyMkN/GIsabg+xApuKOsLgv8Aj7RVbixeDEM3QeXOff6xObasJfFGqfD7QQTdmPr6w8SL+xtntFFhrwD+J3cGCFe/nBQWVUrkfWLAxKW1H2iVAM9uNxCsdEJzW04284qo7jqPf1iVTMjs54XihxgNW8DDtjxX2SCdQ3PSArUXvXzjxmuYCQLgkc7eMUiHRK1vAFrG/jEGhc+v2iFK9mLozbNSZ2rJR8kszD/NNZI6S00bnGTicUZxJUl1O4yBh4CH5PZSEpClEHrTqIewyU5RlYCzOznZmrDckujJwcv8jHwfZqi2dwNRTyreNmX2WlCXSANHNT0GkNyQUj5WDXSXfpcCKzpyaMGOhV3vD+8Q5tlxiorRYYUpanU2G9vQRYybVDe+XusEkYhamSO6N/2gc+fg0a2Hky1APlJ3zU6EenCJNErMpSkgVCSBR2rx4wFQRfOSNhXhv5GNidLQmhNt68aGsZuJlgOoBPBiHbV4VlqNdl5eNCRlDivHhrp+Idl49IoLU131rryIjl1KUdRyahajjfpBZE8B03Gri3vpDaLUzqVYgKspm8fKI/xAjXMLceUc6jEl6e+R3i38YCa6+PUfl4mi1M2FYwG5Z7G3R/CF5k2tSfR/tUesJGek2ItUHwhLEYpQICTs4Nf7QA3o0lYg6klOzW5awI4hVctQAzuCfDX8Ql8YkkpLjazb1fWKqnqdgOrsQYdCsbM5xUtxNR1i/wAbLQtzFR+BCnxM1yx/mA/8hrAimoNOBuk78UmCiWzRUtmylhtp0OkD/iWLGvr03hVEwDgTpoeX4iylE0IB4a/mEFth/iaj30gKljXx0gKlEWr6j3xiDMfhx+4hiYVS24+9N4hU94CpMQpQ1pAIsa6xBpFFk3faKJmGAQXP7ES76dReAkdIhU4puK8DBQV9jIlPx4awGbLTYU9YqhSlWvwo0MjBqN1A+bQrrsT5IoRWsjSnH6GKDENYkRrS8GBqSNo8MIkWA8K+MP5ImUuVeCCMR7EWz61eHFS6086H7ekVVM04WMLL6F8zFSeBrozfgx4SXN29YZLRUl6Dzhp2ZvlkynwRo/1iikQyoNo3Vx52gK1HUeMPozykvROYgcYoE8+gf0hyh1Y+UDXKP9opSFnL7NPCYOWqqlBS2sxHM0NRW8L4tSxQFNNBducY8jGkMC+7v4U4Q6leYXBPvXeKcTojJMvKxG9OMFOIYO1N7+MVElFXU514Hr7rA56CkZgxADW8OPjEOKbHQ3KWm4LEG2nSLJmkFkkpN7sFRloGZjQK8IZIUzKDwONFKzYRjlFLL25jpSBokZqAAg7e/bxnSUK0JO4NPS8aGCmB71435RLVGsVZGKwCkgqSQpOqTQ/3hELrSvDUdfpG2uewdbcwfXWMTtBeZXdDq/0vBF2XJKKLU0PSwPBtDHkTG5c/Qwp/CzTUhUe/hJmoU0PX2Z/Ihogc+FiOUHkTHSwdQF9x+Iz04WZpmYhtnET8OYm7j3uNIGk/RrlVjwmJfUbFohZzNmZ9CzA/mFk45rpAe7CPKkTCxS5TdrU9mFReSYRSSDa94uihoz7E0I4HWByphD16EP090giZictiz1B0O4gC0eKUnn/KaeBigVuPv+ecDE4OXqONxz+8Vc5mNU6HWGSFK3sS48RAluS9en1ESW//AEL9YH8dSCCa7H8wJD0ElL4nmBTqIqSFWp6RXFYoEd2h148YUKjeKolsaMxvdIEvEbfiKB4bw+CUdPp6wnS7IcqASUEkZXfaG04NRDksdtoblISAwDbg38dYOB7N4ylyPw53yvwpIlBIYc4u0Q0TGd2TdkmBkxYmBlD2qYpKwKkQJZ/sYt8TesQVA+6w0miKYIqa19jEy5g1Aiwl8WHFiIDOlEcvERaaGmNEsKHpeKhjpXb3aAyEtV/vBFztKeEDiwewcxB2gCabiGUE3TU++vrFVLe6XgTaE1RzmaDypug6vrAAiLpZ47GKDZqYSeFMCWIok/nUQ4k5Sx5Bi4a2tuUYOYw7LxRAY15xnJHRBmiqUH0+n9qQGbMKQxqON4VViSxGl+XIwuVE3MTiaZIZGJb5X5P5xEnOTR+mnhF8Fh85YU3jdTLyBk096xE5qOiJTxE8F2ebrLcDcxoJkizNy+u8USt3Bg8usc0pNmObkVSK1i5I09/mPfDfWFlrZtjxfleJ7BoL0hbE4jKk+hhkPCmLS9D7NoqPexpbMhNaHobeMbHZ+MMtOVTKGlajccB94TCALgGreRPhSBy8LnNCw8ekdUmqOqMq2OYnHSlAhKSCNXAJ8bxnLnPs/D6w7/hqWqS/T3rApmBAbKb7xKlF9C+XJ0KfF4eEFQQoFyU+aYZm4PuAlrswpFE4dvlNAWIPjSLVDuuyJEopO763SR74QOcTmAyjlox1FBBZKiDUk3oSWgwkFZIemgNfO4hNpApCUjC5lMaAX1b8Qyns9i5qnhb8Q1hpAPy91Q8D7aCSrsAAfI/a0ZSm/DGU3egXwEhmS4/mFxFyot/MPMRBqaUPA0/EShe/J/dxEMybfpIZXH1/MSB153iJyGOXXQj6xdCtDXSIYiwL+6/mIeKrpeo84qswqKoksYoQdD5xZW3mPrAy/hFIXSIVMe9/fjC6i96cYYYKbjAlJaNVKxZHkqI+4r47xZ+PviIBnYvpaGAPf3eBoGUUeArC09BdxDJl7X8ooFPwbb373i4v6AXFNW9+7RKsWRcPxesFnhiygCbv5wGbIKahV+sVp9k2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12" descr="data:image/jpeg;base64,/9j/4AAQSkZJRgABAQAAAQABAAD/2wCEAAkGBxQTEhUUExQWFhUXFxoYGRgYFx0YGBgaHBoYGB0aGR0dHiggGxwmHBgcITEhJSkrLi4uGB8zODMsNygtLisBCgoKDg0OGhAQGywkICQsLCwsLCwsLCwsLCwsLCwsLCwsLCwsLCwsLCwsLCwsLCwsLCwsLCwsLCwsLCwsLCwsLP/AABEIAJ4BPgMBIgACEQEDEQH/xAAcAAACAwEBAQEAAAAAAAAAAAADBAECBQYABwj/xABAEAABAgQEAwYFAgQFAwUBAAABAhEAAyExBBJBUWFxgQUikaGx8BMywdHhBkIUUnLxFSNigpIzorIHU2PC4kT/xAAZAQADAQEBAAAAAAAAAAAAAAAAAQIDBAX/xAAmEQACAgIDAAICAQUAAAAAAAAAAQIREiEDMUETUQQiYRQjMlKR/9oADAMBAAIRAxEAPwDew/8A6drLZsVRv2oJPrDqP/ThI/8A6FE1+aWkj1jtJc8MANhHlzwLlucDNc5HzrtX9HzpKSpIEwf/ABvmTzSbjlHOlbhlJSW3BCuto+wHHjQv4NGD25gJc6vw0Z/5g4UOusQ4JmkHemj5lM7OlTKhgfeorCS+ziiqXLbVB4FxHVdo/p+YkZsrjhdtw0ZE/Mm4PALFOjxNyiW+K+tmdIw+a5QCKVUz66ip6xeZhdO6Tw9tDc8OzpA5D6/3heTLW5yqKXDFlZXGxI04QvkM8EtULiSoaNs7gHjHp2DW6VVG31Ylo0pCZSWE+WZnETVJIG1KX9Y08H2BJxCWw+JKFN/0pjKrWxAST0eLUr6FhH054fFNQM3QnmbNoYGmeX71GegT6x0Mz9I46WSJeUgFwUr+G9L7042ekYuNwuKSoomoWooo4QpVB/qAdXMw3XqF8aYpMxYNEr1JqnygkicSCSzBg+jwNKgqcmXMdANFKXTJQs7gUtcRtdofp4IomfKqUgAHIS+4Liz7O14HFNB8aQh8I8OpiplkFiBCuKlTEZu4wTcgOC+oyOk9TrCkntDKqpfcN41iMGGK9NdFNIYlvt5QvJ7XQSGDJFHPPVhXwMOye0FLdKFDU0SEmhbRj5QVR0wUfCFy1j9rE8fzEHBE/NlHMj6CPZybqW/9TfSBgbgjmD7MBsojIwuXVNeZ81M0SnDS+D8PxbxisgIFCSdbN94ri8QU5RKBrcvXlW3OCy1FBUBIPyh/6Q/p9YJmAD298KQrh5hBIUQyXKq60Nd/GEsVjSsUZiaJAax1gsagh5c8EHKl+am+kVCwSwy8kgMOsLYchQOYsK0G3HYcIiTiABQAbDUwrZWMR/KNQOd4FMluaFoDh8UVEv8AbpFp6nBDs16e6QWJpAigOdejxFtCfD8CPSJZTYuk7HWCKSSN4LCmuiiV0dgOADmBFSdW6x5MssC7Fw4Nm13is1Ivch9WfxrAPbKTpw0aE5iSeXhDKVU0HrFJygm5HQAmJslxE1Stz9frFfhHSvKJmYwftA8HMJr7QNnVyBNeDCsMwk4oaMtiyhXhfrFJsxIoA58YVEyYaJQRzdh0Z/KCIwSgATML7CnnE4/ZmoSk9FZ7kHTfQ9IQXPTs/HM30MPr7NSbzFE9D9YCeyxostxH5i1Rp8TP1GlacoFLC0WS2gHvlAJTgBkqsNgPqYkk6t1USPMj0jU4KLmSjVIfkB46+LxIlJ0YdBCy1kajoUj7xdEzifAt45WgHQSagHnxDwpO7Nlq+ZKVbhgRyIhkKewPX8RYqAH5/MA02jj8f+ipZcoUZetKp/4n6RyeO7JmSj3k5k/zI24pMfRe1+2Zcq7KUflDmttgd4z5pE0AqND+1ikeve6vESSOqEpNft0fP/4RKg6Vh9j3T5/eFp0txlI5hhXq8dh2n8MUISw1DCObxkyRbNl5EEe+UYuJr/Tp7RfB9qYiUrMjETAwbKtRWjllL7Xjdwf640nS2cjvSy+l8tfW0cQpCMwIWWD0+YV3FxaGgheSyVf6k18RoYMpRMJ8Uo9o79eDweKVn/yphZi4GZuINfERz36h/RKSUHDOnvKzd9wBVsiTx0GwjnE7PYvyg8ybMTYkGhzAglq0q4IrtDXMvRRa9ByOycXLC0oc0IUn4ZqDwYj60jN7rtNlKDAVQyg9i4V1OkdHO/UUwzUzkEgJATkNiKZhxDi/KGO0MPh8UJk6QVfEFVIIyuri7By13aLTT6N44+HL/wCHSlJKpZNFbZaXehId2o0QjspZUAhZNKHK+rVNNYIpIT3SA7OWFQdn1bwiDLX8ySrS4oNByaDI1+JPtCONTOlOFZ1WYim72fyj2G7WUDcu1XLN46w5icaqpIzHegJbf2Yy1Yx3zSyf9p+0OznnxqL1aNmR2+CnvSwqnn0jNndsEqKiWfQPbaLHs9KxmQG4p0fRrQkrspQqlTnR0wXEcoc3jNKXjRMckhJ1aj+NHg07FIUXJCSQ9Gyno9DwjCR2dMBDlw9Wd4vMmEUTLURsUqIfw61gpeDXLyR7RvIxSCGLAizEMdHI3ikmaQ+hP7rsOWl7whhsShLBUu+4UCOTfmHlzUmiSUcCyvTveKYh6NoTcvCpW1EkFiTs9fe8MSccoKDks1RfS8ACTYsrimpH1EAUkOWrwPgw26iEpWaN12PCcxoADUtoQ+o34weXiQojXgB79mMcJYVIZ+fG3v6RIxWUOl1DXL3X8vrACkmrOhUzGoYXrQc4RnY0ZSUKSdNAPEsD0eOfxM0KS+ZSP9Js9hePYaUpacoNLUYD/katu0OyLd6IxmKUV5s4FnvSF5uNYhu8DxvyGsNS+ykHUBtncl+N/GNSVg5MkPr4qgtGfwyfbML4K5gdlJGzZX8KnqIsjBlKCQDnP7uGwpGyqeFWZqbuT6QALHI7U8S3usGRfwRoX7NVkSQpK3NTR62pWGVz3DZVMNww8KwJSm25/hq+cV+K7tQb1vwrboYXZaWKoiaphWginj0B+kSon29fp4tEpkKOj+cAH6LQwAzEaXb1NY8Z+w+32jkl/rqQAAhKlFrUfq2ZQPSFz+tJhDpwzitys0FlfLvw0jfJHnrgn9HXrxyh+wqOwp6VimI7QH84B2oTyIYkHpHzPHfqGbPmD400Il5h/lhYAyuxoFArID014QzP7RkHu4efNQgO4M0SkFn2UkJ6iu8Tkar8f7O3nduAAEy56xwlqSPEpSDCA/V6FJKpcnMx3rcCxD3Oju8fPJ/a8sGqCtQpmTMADblQBc8doz5+PzULAO5AdR/3Gx8oTkax/Hj6fQe2v1eFJKUyxLUk97MASkUYpFO9WzExk4/ESHSsYubMVXMCCggOw+ZVLVBFeDxyisUcpSlRAoGJIccnNbwaR22tJAUULyiyvIE3YNYGtonKzVcWPRsYrCyh30KuBSZkTWh/mJP9VtoTCZKQFZklRDFORbagEm19av5nN7U7YMxRUtlZ2JyKNNgHJAYMBsH3eF/4wgfKHP7hfhU/TeFZaj9nSns6apyMOXYf9NNQnQ5EnxcAmlrwhMdN80spANUqT5tbntGdK7TmSXKVqSSzsWzal3v4tGYvHKU5JJOgqQIXY+tG+e0kH50hXEBjBPjS6ZVseIcdCI5qXOPeJF+L+vusVmYoy2KQHFiaim8JwTM58cHto6CfjQCQQCxYkFm8qxWXiwmqVEPtr6cY5M4hWpuSeZOsGlT11CaA+HMbQ48cUc7414bK+1WKknICSK5WH+4Ntq0PYTFylgJExOejpVRKlGncNi50vHJzQoKOcEq8YPgsKV5lLXkyh0pAcrN8oL92lXinFGkXKOzo8vf+GAoreoFWNqhn8I9MSlyklOaoyk97Yu1AX0vS14y5PaWVQISRsrM5Fv3a6Q32ioYiaZgQjvgZmPeKrKOUB2LP9dpo2t2Gw81MtycoYWzJJtU090j2JxCAt7vUprrTQcN4BMlolOGIa7CpNLgdKcIKvD0olQetaH8fiIs0UWBn45JolDC7mhPJoooTKgAl6AK0NmqXvDMmS5FyBRiaF9B4cYH8RYWAVBnqEitdARr1ilvomSS3INIwSRUqJHEMDvesVnY5CCTkp/SAOj38+UImhJVMa4ClUD7B6X9Ir/DJoXzPUquOTCp01gxfbFmnqJOKxgVUDXWl/p0gQxWagOc24a1rbwgq5WYZlJAsAkJuz1Z/N4hc9SPlSVOmrpok8GoTzg0DT9KpwCrlQQDRxq/DSDy8DLSSSslgXHtgBFsKlawMxVyJAd9wR6RefMloJQpXf2Iu7G7N6wrY1BIqGBOUeh46R5YKa0LkNm3/AKQWPQE+MeloAScqQCTVhT30iVSVLUMynowASac2HrCsrFgkpNnJ8QPoIlUsl79ajxaH04el1AFtkv4wdOCTrXmo08ILBqjHLORncbZ3HgC/kI8JQIZIJc/tflpp5RrmSgKfL/2j6vBhi6MKe+AiqZnlH7MjD9lzC5Ob/eQOUHPZYuSH3byeGpmL4l94CudTR4eLIziiRhkiw6mJTMagDwuqdpp7vAvi7+UWokvkXhqY39OT8Ol1EJBownoB8Hc8gIURiFL7hmqSdh3QkA1K+PJ6wtIMv5lTyFimVMgFQbj8RI63jQ7IwUmYFJThzMUn5iqaUk7d1CVs21TW9oRpetmQhYF6lyHAcH3zguHQCM0xg5sClJ2YODttGt/hk4zXl4c1AYZMyUp4fEevG97RXtftDKoAyESQGcKur+qjNQlgkdblFZIxsXiUggApVQMxCgP+NNYFMnozAOtgz0Y+RMOTMeFEjLJSQahAVrxcptyEbfYuEwU4BKyvN+4pGZtaEJLdR1gBySVnPfHl1CZKm3zH6v7MVkz1gslKim7EM2tBUDnHbz+xMOkOgzG3mHIGGzFx4CEf4XDJ/aZhNe6DW9MylMR1hEPmgcoJqlE5ZSXswcn/ALb8uMOYL9Pz5txlBNXow5FzHRoxbUly0S7iznhsIDMSuY+dSjwJYBuFAYdGUvyPpGfN7AlAf5uIOndljMfE/aJkYLDpBCZGb/VOU7/7RT0hpPwh86gCaMCAX0HsaxXD9voluE4dC7stZtyG3GGkYy5ZP09hOzfikBEhLlv+mgBi+pY+ZjSm/pOVLQk4nKgKewCjse9YGr0jExvb2JmoKVTGSakJahDWNwPxCE/EqWBmUperqJI/vBaRm5s2cbJwqJZlS0BSVBs6gFTEqP7kqApXQ+Mcwns5f84N+nTTlBZmID1LfbaIM8n5Bm+nCJlJs14ZST0v+iycKHICurXjQwXZmYKJXRKFKACT3ixAD7esWwGDUmpqTobb16nzhxUxTv3GSaNS4rTe9Ij3R6Kf67MfDYZZOUZwFFmAYV0ewjWwcoJm/DUU/Ddikk/tBrQjUaxH8UkXOZ9ACzfWKTccr5i4SCxLFZpZ9NmHK0Uo/wCzIlyrqETUnSZKD3FZAbpSpnfyhDE4sOQJJbRTZmYcVOa8oVxGL+Mn4WVQlv8AMpRoohipgGfl5wSXIqM01KiAwApTiG1gbihf3JLuiswTFlg2VtSUqHACjV184ZwGGQSQVENcqPw0PqAVfMW0AgC8MAczqHGvi/QeECEyWoFqh3JZw+/pCzfgLiVb7CdqpRMS18qmdwRtQvEpnyZYTLyAkBjttU+7wOTNSp+8DzBA6GvqYMrCgj5nP9TtcsA3EHhEuX2aKNL9aGEYuVYJDHheB4jEoLEghrMadftC+RQbUDUKAI96wuul6lvr73hVY8mh2ZOlgvkAUmzpqPbxC8Sl8xSCd3s1HJI3hJQD2IHUG1QOvLWIMsG4oC/M6/SHQZPwbmdpoN25v7fpHlYldci81bkOkADkC1tYEgBqJcXNNXI1Z4YSCoHKkkbBNKdIZLd9g5UyYxUVBTndgG0uzmDScXtQb1CWG9RELlrbvU4C/nY/eK4lSpnzUoBoaaVaCyWrL4ntIBiKpKRSjvto3XeMmX2wsrL95JsxCcvN7+kM4nChSSCogbvbltCKOzkhByK7zb97wik0c8uKd2uh2b2ggXWx8W50jwnpXaYFdaxz0rCTSpiDQb6efhFp+BUmqkqHEd4eIi9eMhZ1+yOhU4Fn4CvrFAoa0jnJWKWkEBZbn6Qxh+1lJDFl/wBTuPAiGJtHbT+3pagB8F06Z17GtGyj1rB8J2/PWAiSmYhAFEpWWTe2VqcYzEdn4WX885Uw/wAsqg2u9L7w5JxgSQJMiXLBHzr76m6/m0LZb5YrpF5y8VPByByCwUVFYbfvuBe7RljsEZv8/EJJN0pearrYAw/mnTVZVlSubhNn+Wgtwhjs/s3+ZSQzsSQ1Bt7eGkZy5m+hbBpw57qZapmX/wBw0/4JDeJeNRGLUWQk5XDhKAEUDPueEAR+ocNkI+Cc5BCrAJOgLDvC/epa2sZ2PUFplqlhlS/lq5tZ7197Q2kZZNmycMQp1ADirvFtKmLlIO6jfbwjmE4ud3SVBw1DTM9qN7bSNFOMUVZgLfNVxp1fg28S2gTGcR2gEKIZmYlhT394xsZjFrWVIWsA0I2bW/F4nF4V1KWm+agI+m3K8KTlhAGdVdBR3MKwabPJQAsIIJUSHY11qSTTQ3i6ykXZJD1NR+X4Rnze0Cr5EsHuSwNb8TFJUkVUtVXcAa+Lk8mgbNIcLYzN7QDMl1MwJ0/EUyzVMmiAbP3fDU30h7Bgs0uWXrU1PnbmIviCZaSqYoE/yjvE7B3YaRm5+I6YcEV2L4TCJSXJKiLslgPGsexJWVukhKQXAc34tsdHhc9uTZmWWlKb0TcO4alr6ipjoP8ABylAmKAUQgKKflKSXB7gFRxNa84Gn6axUJaAplrIdIUae9oHNUpLClqkupi2yRfnDwWpSBmASk1Z6tueFNIzRM7zgAsCADszVSzG7vyiDZpFcUkp+GUqVlUjMqpFSWIAAzBgAOLaaTJn/CTkE0pSs5lBSTSjOSRV8oFIblYaaouQcoDgksG9A8U+Aau4Y1pmCnLd1QJHjFZE4eoTw/aE7vZVJUgkgbaVZmFG8IocK4GcgCxIcZnNQ5elRpBpvdLFnNXzGgrozecWVOoFOqa6WfMSU/0uaB9ILBRp7KuoApSUsAwB0hyRihlCZiHCQzi/SpYWvC+ayVIUeYYnhQxWdKBLpsaVUzV0Av8AmJKpeDZ+AsUV0yV8vtC8qWg1C3JpVRc+MeGEAYPXXau2usUmYVQBZsooz1NGtoYAplV4RYJfKHpqfQ+kAQGHefrT6QcYZdCxUxdlgHhRvrDTqqFa76cBDJ0IylhJfL4Cp638YMjFgWQlOwqQBxN/KDCa5+Vxyp948pSWbKOdjys0FCzomRjAVJcUNy1m2q/9omfi7pBytViweuvHnFpdLAc3r/evnFV5FFlgvq+vjCsP5AfGNHN/bCPLWAb+dKel4YM0bBQsXpQWrWA4mWk3T4K0uzhnHCGmIAmfYauLHd/dYJNLDU8/doJ/FgOQK328w+kDRjlB6HMRQIIopxcnRntvAKystx+1tiQx6BqsILLWCCQDtmt46wIqJqo1N3Vo77ENEGYACFAF9tfQ2g0im3LtgMRgj+4IXzFR1BEZ83s9J/YtNf2kLfxZo1BOozNwBpAsn+rxh5k/Gma/8OhIdS9qCjvxqYiT2hJHdSCpYVrqNnN6RzqJkyYKgDxHSKiSQdaWJ00vryaOizyrOgV+opqiFI7tCkgAJ7tiDvaM/wDi5i0u7F7tfxteFyonRqDgPf2g3xU2OmgGsS2NEzUZwC3eud3ag/PCDLmGWBmIPux4wn8Vr90cSBCWJxqSTUzB/wAUvzLHyiW76KSN1c8BOfK7B/Z5RnHtgk9xJO+g8dYRT8SYwdgTYfc/eGpOCYHukkfuJGTzA8vGBujWMD0zHzFFisCjU+paAIlAmxUSbsVKPAZtekM4aWkOZitaBNPFR/8ArBJHahSvJLBDm6DlU3FXzNrQg8YVuzX9Ylf8LWKzMyRZ1M77AXHlCwxglTKAMzBWvOhPhDOLwU8iiShBcgWKmuo1JJ4mG+xP0umYha1ElQoK0JZ68Im49Mp8XJLa0jET2hNUChALatzeH+yOx5k5ZStbHZ7s2oceRjqMJ2EJapagwq6uGtPSNVGDQkHKGJdzV2OgIII5wlL6Ra4Ix7dimC7Hk4fvBDEJcrUXYmm9Dxa0CwacN8RXw2mKKe8C2UJdyS4a8a80AjKQ4IZi/rGVh5UtM1QEtSdAoklJfQB6Uh2aJDk3CyVrRMKApQHdUzpy/wDi1Y9iZaUJdMoKZmSkAfaCpUwqw9I8/HwibRSizL7SxSvhB0EFRbK4LdQenWKdnywQxTkVairvuNwBrFjIK7gJKXt39/3XJZjrDCsOAxRcVdQckkM9aiE2VGLEZHZ8uYywoqBfcgEGrP8AX+wMZhsqspSlKC4dNVEECp4g89d4Nh0qSx7wuWJOUk8CYtiMQVBik+HSGS2iqcBKZkqa7OXI0o+g2tEnBDM70G5rzcHbeIWk0yE03s3JqwsuYoGoAG9T92gFY4sAVLhtQWfo8LmUnMSCUkgValNtB+YUM9qAPwep5vy92iPigkC28JhkOKmE2UluvjUWgZxJ4eR+sVTalfMe/CCJAap99IWSRahKRByqgakngRET1D394TXPPODKwxUexkzUC6SDw+1PKBFegtt+DAjii1R79YotlChavppCpickEM4j7fYH6R7+MIHq/v6wNBBFTrHi2/jFJGbkVMwtqPfGkTLnEXA8GMVUoigtAip/dIZNl500wBOIbUiJUDv9IDMSbluv3EIMi6sQYGZp3MQx28IgiGQ5MZUtmBXWjAFy32iM5ewZ7mg+g84QByhkpD8DmUObUBhqalATUkq1JIUBTa3ltGrdHHiltl04oVPzH/RUBuJoPOALxaz8gCeXeV42HRoPhsJLCM82dR/kSMyuZDhKerxYdsS0f9GSkkfum/5ihyTRCebQqNVVbASMEpQzkKUA5K7im5t0i8iZLLmashrBCQong6qCmsDxGKn4hWZRUs6FRYBrZR8oHIRCeyVZu8X4CG/5Yqd6CT+1kiktGXiSVrPU0HQQGV8aYQmWDW1y3jQRtYLs9AZ25e7xvYSZLb5zTRIYDwETkl0jVQye2YnZf6PmEgzVNUEVrTaN7s/sKWhbgVFXO+8PyZ4oA1dXJPnBVSXHzCouGf8AMRKT9Onj44LotRRYVahPFqvtFpKAO6kAAaAMIFh1EWNd7pPGh14baxZeK0o/L7X6GIs2UQgQXqzcD+I8ZW6h76wBfaIaujPtXaPKnhXLXeFZaiicQFZTkIzaZvl6tCczDtMTMKjmYAgnu2uBYEtzj06blL0PWw9YFO7TAB35E+QqekFsKiDT2lKmLMv4nfchmItU8H6nXjDVXZwUtUvrf2+8Zk1SPiZ0BL/uKg1DWlmPOJTigC4yhJA68c0MlMblTVpKisBiadOpAgv8WDah2NP79IRVjWO4Omv5EAViENdg+3qDbpCHaXRqLXQ/W0IYhLWJHC0JKxahYUtf67c4p/FvdnhpNEylFrYycU2pHOPHF709ITUr2YXWSOHC8NmeVdDKiL2O/u0CMwP3h/u+5ELmbxgZmbGCyMkN/GIsabg+xApuKOsLgv8Aj7RVbixeDEM3QeXOff6xObasJfFGqfD7QQTdmPr6w8SL+xtntFFhrwD+J3cGCFe/nBQWVUrkfWLAxKW1H2iVAM9uNxCsdEJzW04284qo7jqPf1iVTMjs54XihxgNW8DDtjxX2SCdQ3PSArUXvXzjxmuYCQLgkc7eMUiHRK1vAFrG/jEGhc+v2iFK9mLozbNSZ2rJR8kszD/NNZI6S00bnGTicUZxJUl1O4yBh4CH5PZSEpClEHrTqIewyU5RlYCzOznZmrDckujJwcv8jHwfZqi2dwNRTyreNmX2WlCXSANHNT0GkNyQUj5WDXSXfpcCKzpyaMGOhV3vD+8Q5tlxiorRYYUpanU2G9vQRYybVDe+XusEkYhamSO6N/2gc+fg0a2Hky1APlJ3zU6EenCJNErMpSkgVCSBR2rx4wFQRfOSNhXhv5GNidLQmhNt68aGsZuJlgOoBPBiHbV4VlqNdl5eNCRlDivHhrp+Idl49IoLU131rryIjl1KUdRyahajjfpBZE8B03Gri3vpDaLUzqVYgKspm8fKI/xAjXMLceUc6jEl6e+R3i38YCa6+PUfl4mi1M2FYwG5Z7G3R/CF5k2tSfR/tUesJGek2ItUHwhLEYpQICTs4Nf7QA3o0lYg6klOzW5awI4hVctQAzuCfDX8Ql8YkkpLjazb1fWKqnqdgOrsQYdCsbM5xUtxNR1i/wAbLQtzFR+BCnxM1yx/mA/8hrAimoNOBuk78UmCiWzRUtmylhtp0OkD/iWLGvr03hVEwDgTpoeX4iylE0IB4a/mEFth/iaj30gKljXx0gKlEWr6j3xiDMfhx+4hiYVS24+9N4hU94CpMQpQ1pAIsa6xBpFFk3faKJmGAQXP7ES76dReAkdIhU4puK8DBQV9jIlPx4awGbLTYU9YqhSlWvwo0MjBqN1A+bQrrsT5IoRWsjSnH6GKDENYkRrS8GBqSNo8MIkWA8K+MP5ImUuVeCCMR7EWz61eHFS6086H7ekVVM04WMLL6F8zFSeBrozfgx4SXN29YZLRUl6Dzhp2ZvlkynwRo/1iikQyoNo3Vx52gK1HUeMPozykvROYgcYoE8+gf0hyh1Y+UDXKP9opSFnL7NPCYOWqqlBS2sxHM0NRW8L4tSxQFNNBducY8jGkMC+7v4U4Q6leYXBPvXeKcTojJMvKxG9OMFOIYO1N7+MVElFXU514Hr7rA56CkZgxADW8OPjEOKbHQ3KWm4LEG2nSLJmkFkkpN7sFRloGZjQK8IZIUzKDwONFKzYRjlFLL25jpSBokZqAAg7e/bxnSUK0JO4NPS8aGCmB71435RLVGsVZGKwCkgqSQpOqTQ/3hELrSvDUdfpG2uewdbcwfXWMTtBeZXdDq/0vBF2XJKKLU0PSwPBtDHkTG5c/Qwp/CzTUhUe/hJmoU0PX2Z/Ihogc+FiOUHkTHSwdQF9x+Iz04WZpmYhtnET8OYm7j3uNIGk/RrlVjwmJfUbFohZzNmZ9CzA/mFk45rpAe7CPKkTCxS5TdrU9mFReSYRSSDa94uihoz7E0I4HWByphD16EP090giZictiz1B0O4gC0eKUnn/KaeBigVuPv+ecDE4OXqONxz+8Vc5mNU6HWGSFK3sS48RAluS9en1ESW//AEL9YH8dSCCa7H8wJD0ElL4nmBTqIqSFWp6RXFYoEd2h148YUKjeKolsaMxvdIEvEbfiKB4bw+CUdPp6wnS7IcqASUEkZXfaG04NRDksdtoblISAwDbg38dYOB7N4ylyPw53yvwpIlBIYc4u0Q0TGd2TdkmBkxYmBlD2qYpKwKkQJZ/sYt8TesQVA+6w0miKYIqa19jEy5g1Aiwl8WHFiIDOlEcvERaaGmNEsKHpeKhjpXb3aAyEtV/vBFztKeEDiwewcxB2gCabiGUE3TU++vrFVLe6XgTaE1RzmaDypug6vrAAiLpZ47GKDZqYSeFMCWIok/nUQ4k5Sx5Bi4a2tuUYOYw7LxRAY15xnJHRBmiqUH0+n9qQGbMKQxqON4VViSxGl+XIwuVE3MTiaZIZGJb5X5P5xEnOTR+mnhF8Fh85YU3jdTLyBk096xE5qOiJTxE8F2ebrLcDcxoJkizNy+u8USt3Bg8usc0pNmObkVSK1i5I09/mPfDfWFlrZtjxfleJ7BoL0hbE4jKk+hhkPCmLS9D7NoqPexpbMhNaHobeMbHZ+MMtOVTKGlajccB94TCALgGreRPhSBy8LnNCw8ekdUmqOqMq2OYnHSlAhKSCNXAJ8bxnLnPs/D6w7/hqWqS/T3rApmBAbKb7xKlF9C+XJ0KfF4eEFQQoFyU+aYZm4PuAlrswpFE4dvlNAWIPjSLVDuuyJEopO763SR74QOcTmAyjlox1FBBZKiDUk3oSWgwkFZIemgNfO4hNpApCUjC5lMaAX1b8Qyns9i5qnhb8Q1hpAPy91Q8D7aCSrsAAfI/a0ZSm/DGU3egXwEhmS4/mFxFyot/MPMRBqaUPA0/EShe/J/dxEMybfpIZXH1/MSB153iJyGOXXQj6xdCtDXSIYiwL+6/mIeKrpeo84qswqKoksYoQdD5xZW3mPrAy/hFIXSIVMe9/fjC6i96cYYYKbjAlJaNVKxZHkqI+4r47xZ+PviIBnYvpaGAPf3eBoGUUeArC09BdxDJl7X8ooFPwbb373i4v6AXFNW9+7RKsWRcPxesFnhiygCbv5wGbIKahV+sVp9k2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8" name="Picture 14" descr="http://www.kerozingozos.hu/wp-content/uploads/2010/10/1726813_72bff5e706258d7b1d9c20b09ef65639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46334"/>
            <a:ext cx="4485937" cy="22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5054514" y="3618393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hu-HU" sz="2000" dirty="0">
                <a:solidFill>
                  <a:prstClr val="black"/>
                </a:solidFill>
              </a:rPr>
              <a:t>10 ember meghalt, több mint 120  megsérült, a szennyeződés a Torna folyó teljes, a Marcal folyó egy részének az élővilágát teljesen kipusztította. </a:t>
            </a:r>
          </a:p>
          <a:p>
            <a:pPr lvl="0"/>
            <a:r>
              <a:rPr kumimoji="1" lang="hu-HU" sz="2000" dirty="0">
                <a:solidFill>
                  <a:prstClr val="black"/>
                </a:solidFill>
              </a:rPr>
              <a:t>A károk helyreállítása 38 </a:t>
            </a:r>
            <a:r>
              <a:rPr kumimoji="1" lang="hu-HU" sz="2000" dirty="0" err="1">
                <a:solidFill>
                  <a:prstClr val="black"/>
                </a:solidFill>
              </a:rPr>
              <a:t>mrd</a:t>
            </a:r>
            <a:r>
              <a:rPr kumimoji="1" lang="hu-HU" sz="2000" dirty="0">
                <a:solidFill>
                  <a:prstClr val="black"/>
                </a:solidFill>
              </a:rPr>
              <a:t> Ft-ba került, ebből 21 </a:t>
            </a:r>
            <a:r>
              <a:rPr kumimoji="1" lang="hu-HU" sz="2000" dirty="0" err="1">
                <a:solidFill>
                  <a:prstClr val="black"/>
                </a:solidFill>
              </a:rPr>
              <a:t>mrd</a:t>
            </a:r>
            <a:r>
              <a:rPr kumimoji="1" lang="hu-HU" sz="2000" dirty="0">
                <a:solidFill>
                  <a:prstClr val="black"/>
                </a:solidFill>
              </a:rPr>
              <a:t> Ft a környezeti kár, 17 </a:t>
            </a:r>
            <a:r>
              <a:rPr kumimoji="1" lang="hu-HU" sz="2000" dirty="0" err="1">
                <a:solidFill>
                  <a:prstClr val="black"/>
                </a:solidFill>
              </a:rPr>
              <a:t>mrd</a:t>
            </a:r>
            <a:r>
              <a:rPr kumimoji="1" lang="hu-HU" sz="2000" dirty="0">
                <a:solidFill>
                  <a:prstClr val="black"/>
                </a:solidFill>
              </a:rPr>
              <a:t> Ft az egyéb kár.</a:t>
            </a:r>
          </a:p>
        </p:txBody>
      </p:sp>
    </p:spTree>
    <p:extLst>
      <p:ext uri="{BB962C8B-B14F-4D97-AF65-F5344CB8AC3E}">
        <p14:creationId xmlns:p14="http://schemas.microsoft.com/office/powerpoint/2010/main" val="37666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93275"/>
            <a:ext cx="5616624" cy="64807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Ajkai vörösiszap-katasztrófa</a:t>
            </a:r>
          </a:p>
        </p:txBody>
      </p:sp>
      <p:pic>
        <p:nvPicPr>
          <p:cNvPr id="2050" name="Picture 2" descr="http://planetaegyesulet.hu/sites/default/files/a_mal_zrt._szerint_a_vorosiszap_nem_veszelyes_any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24" y="4297650"/>
            <a:ext cx="2259538" cy="18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oldvalasz.hu/sites/default/files/Kolont%C3%A1r_iszapkatasztr%C3%B3fa_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7" y="4297650"/>
            <a:ext cx="2791742" cy="18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95536" y="1556792"/>
            <a:ext cx="4752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E) </a:t>
            </a:r>
            <a:r>
              <a:rPr lang="hu-HU" sz="2400" b="1" dirty="0"/>
              <a:t>rész – személyi </a:t>
            </a:r>
            <a:r>
              <a:rPr lang="hu-HU" sz="2400" b="1" dirty="0" smtClean="0"/>
              <a:t>sérüléses </a:t>
            </a:r>
            <a:r>
              <a:rPr lang="hu-HU" sz="2400" b="1" dirty="0"/>
              <a:t>és </a:t>
            </a:r>
            <a:r>
              <a:rPr lang="hu-HU" sz="2400" b="1" dirty="0" smtClean="0"/>
              <a:t>	 dologi </a:t>
            </a:r>
            <a:r>
              <a:rPr lang="hu-HU" sz="2400" b="1" dirty="0"/>
              <a:t>károk</a:t>
            </a:r>
          </a:p>
          <a:p>
            <a:pPr lvl="0"/>
            <a:r>
              <a:rPr lang="hu-HU" sz="2200" dirty="0" smtClean="0">
                <a:solidFill>
                  <a:prstClr val="black"/>
                </a:solidFill>
              </a:rPr>
              <a:t>Halálesetek, </a:t>
            </a:r>
            <a:r>
              <a:rPr lang="hu-HU" sz="2200" dirty="0">
                <a:solidFill>
                  <a:prstClr val="black"/>
                </a:solidFill>
              </a:rPr>
              <a:t>testi </a:t>
            </a:r>
            <a:r>
              <a:rPr lang="hu-HU" sz="2200" dirty="0" smtClean="0">
                <a:solidFill>
                  <a:prstClr val="black"/>
                </a:solidFill>
              </a:rPr>
              <a:t>sérülések (lúgos </a:t>
            </a:r>
            <a:r>
              <a:rPr lang="hu-HU" sz="2200" dirty="0">
                <a:solidFill>
                  <a:prstClr val="black"/>
                </a:solidFill>
              </a:rPr>
              <a:t>iszap bőrfelületen „égési” sérülést okozott) </a:t>
            </a:r>
          </a:p>
          <a:p>
            <a:r>
              <a:rPr lang="hu-HU" sz="2200" dirty="0">
                <a:solidFill>
                  <a:prstClr val="black"/>
                </a:solidFill>
              </a:rPr>
              <a:t>Épületekben, egyéb vagyontárgyakban, </a:t>
            </a:r>
            <a:r>
              <a:rPr lang="hu-HU" sz="2200" dirty="0" smtClean="0">
                <a:solidFill>
                  <a:prstClr val="black"/>
                </a:solidFill>
              </a:rPr>
              <a:t>állatokban okozott károk (17 Mrd Ft)</a:t>
            </a:r>
            <a:endParaRPr lang="hu-HU" sz="2200" dirty="0">
              <a:solidFill>
                <a:prstClr val="black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59624" y="4679822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F) </a:t>
            </a:r>
            <a:r>
              <a:rPr lang="hu-HU" sz="2400" b="1" dirty="0"/>
              <a:t>rész – környezeti károk</a:t>
            </a:r>
          </a:p>
          <a:p>
            <a:r>
              <a:rPr lang="hu-HU" sz="2200" dirty="0" smtClean="0">
                <a:solidFill>
                  <a:prstClr val="black"/>
                </a:solidFill>
              </a:rPr>
              <a:t>Talajcsere</a:t>
            </a:r>
            <a:r>
              <a:rPr lang="hu-HU" sz="2200" dirty="0">
                <a:solidFill>
                  <a:prstClr val="black"/>
                </a:solidFill>
              </a:rPr>
              <a:t>, folyóvizek tisztítása, </a:t>
            </a:r>
            <a:r>
              <a:rPr lang="hu-HU" sz="2200" dirty="0" smtClean="0">
                <a:solidFill>
                  <a:prstClr val="black"/>
                </a:solidFill>
              </a:rPr>
              <a:t>élővilág betelepítése (21 Mrd Ft)</a:t>
            </a:r>
            <a:endParaRPr lang="hu-HU" sz="2200" dirty="0">
              <a:solidFill>
                <a:prstClr val="black"/>
              </a:solidFill>
            </a:endParaRPr>
          </a:p>
        </p:txBody>
      </p:sp>
      <p:pic>
        <p:nvPicPr>
          <p:cNvPr id="2054" name="Picture 6" descr="https://encrypted-tbn3.gstatic.com/images?q=tbn:ANd9GcRrp3JD5el8CObR6CKT1Qyaug41AOwv6wUC580AqscpKrREnI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84376" cy="208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.origos.hu/s/img/i/1306/20130610-vorosiszap-iszapkatasztrofa-talajcsere-devecseren.jpg?w=666&amp;h=4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6723"/>
            <a:ext cx="3364648" cy="22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60648"/>
            <a:ext cx="8642350" cy="1143000"/>
          </a:xfrm>
        </p:spPr>
        <p:txBody>
          <a:bodyPr>
            <a:noAutofit/>
          </a:bodyPr>
          <a:lstStyle/>
          <a:p>
            <a:r>
              <a:rPr lang="hu-HU" sz="3600" dirty="0"/>
              <a:t>Felelősségbiztosítás környezeti elemekben okozott </a:t>
            </a:r>
            <a:r>
              <a:rPr lang="hu-HU" sz="3600" dirty="0"/>
              <a:t>károkra </a:t>
            </a:r>
            <a:r>
              <a:rPr lang="hu-HU" sz="3600" dirty="0" smtClean="0"/>
              <a:t>(F </a:t>
            </a:r>
            <a:r>
              <a:rPr lang="hu-HU" sz="3600" dirty="0"/>
              <a:t>rész) </a:t>
            </a:r>
            <a:endParaRPr lang="hu-HU" sz="36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459787" cy="79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Káresetek</a:t>
            </a:r>
          </a:p>
          <a:p>
            <a:endParaRPr lang="hu-HU" sz="2800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blackWhite">
          <a:xfrm>
            <a:off x="250825" y="2133600"/>
            <a:ext cx="849788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hu-HU" sz="2400" dirty="0"/>
              <a:t>Egy cég udvarán felborul egy olajos hordó és belefolyik a gyár mellett futó patakba. Ebben az esetben a cégnek kell fizetnie a patak és környezet helyreállításának költségeit, kivéve, ha </a:t>
            </a:r>
            <a:r>
              <a:rPr kumimoji="1" lang="hu-HU" sz="2400" b="1" dirty="0"/>
              <a:t>Környezetszennyezési felelősségbiztosítással </a:t>
            </a:r>
            <a:r>
              <a:rPr kumimoji="1" lang="hu-HU" sz="2400" dirty="0"/>
              <a:t>rendelkezik.</a:t>
            </a:r>
          </a:p>
        </p:txBody>
      </p:sp>
      <p:pic>
        <p:nvPicPr>
          <p:cNvPr id="79877" name="Picture 5" descr="d00024A684bddc84df8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03" y="3789040"/>
            <a:ext cx="4533900" cy="24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0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95262"/>
            <a:ext cx="5219179" cy="1577554"/>
          </a:xfrm>
        </p:spPr>
        <p:txBody>
          <a:bodyPr>
            <a:noAutofit/>
          </a:bodyPr>
          <a:lstStyle/>
          <a:p>
            <a:r>
              <a:rPr lang="hu-HU" sz="3600" dirty="0"/>
              <a:t>Felelősségbiztosítás környezeti elemekben okozott </a:t>
            </a:r>
            <a:r>
              <a:rPr lang="hu-HU" sz="3600" dirty="0"/>
              <a:t>károkra </a:t>
            </a:r>
            <a:r>
              <a:rPr lang="hu-HU" sz="3600" dirty="0" smtClean="0"/>
              <a:t>(F </a:t>
            </a:r>
            <a:r>
              <a:rPr lang="hu-HU" sz="3600" dirty="0"/>
              <a:t>rész) </a:t>
            </a:r>
            <a:endParaRPr lang="hu-HU" sz="36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64170"/>
            <a:ext cx="8532812" cy="792163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/>
              <a:t>Káresetek</a:t>
            </a:r>
          </a:p>
          <a:p>
            <a:pPr marL="0" indent="0">
              <a:buNone/>
            </a:pPr>
            <a:endParaRPr lang="hu-HU" sz="2000" dirty="0" smtClean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blackWhite">
          <a:xfrm>
            <a:off x="611188" y="2852937"/>
            <a:ext cx="7924800" cy="33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hu-HU" sz="2400" dirty="0"/>
              <a:t>Benzinkutat üzemeltető cég tároló tartálya kilyukadt, a belőle kiömlő üzemanyag a tartály körüli földet és a szomszédos terület szennyezte.</a:t>
            </a:r>
          </a:p>
          <a:p>
            <a:endParaRPr kumimoji="1" lang="hu-HU" sz="2400" dirty="0"/>
          </a:p>
          <a:p>
            <a:r>
              <a:rPr kumimoji="1" lang="hu-HU" sz="2400" dirty="0"/>
              <a:t>Fizetjük a szomszédos terület mentesítési és hatástalanítási költségeit, nem térítjük a saját területen történt károkat </a:t>
            </a:r>
          </a:p>
          <a:p>
            <a:r>
              <a:rPr kumimoji="1" lang="hu-HU" sz="2400" dirty="0"/>
              <a:t>( tartály körüli föld cseréje).</a:t>
            </a:r>
          </a:p>
        </p:txBody>
      </p:sp>
      <p:pic>
        <p:nvPicPr>
          <p:cNvPr id="80901" name="Picture 5" descr="benzink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7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553325" cy="471487"/>
          </a:xfrm>
        </p:spPr>
        <p:txBody>
          <a:bodyPr>
            <a:noAutofit/>
          </a:bodyPr>
          <a:lstStyle/>
          <a:p>
            <a:pPr eaLnBrk="1" hangingPunct="1"/>
            <a:r>
              <a:rPr lang="hu-HU" sz="3600" dirty="0" smtClean="0"/>
              <a:t>Külön feltételek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0768"/>
            <a:ext cx="8388350" cy="482508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2800" b="1" dirty="0" smtClean="0"/>
              <a:t>Eltérő díjszámítású tevékenységek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hu-HU" sz="2400" b="1" dirty="0" smtClean="0">
              <a:latin typeface="HelveticaNeue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400" dirty="0" smtClean="0"/>
              <a:t>Üzletházak- és bevásárlóközpontokban működő kereskedelmi és szolgáltató egységek (369.sz.KF)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400" dirty="0" smtClean="0"/>
              <a:t>Oktatási, nevelési, gyermekellátási tevékenység felelősségbiztosítása (331.sz.KF)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400" dirty="0" smtClean="0"/>
              <a:t>Rendezvényszervezői tevékenység felelősségbiztosítása (332.sz.KF)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400" dirty="0" smtClean="0"/>
              <a:t>Vízi járművek felelősségbiztosítása (333.sz.KF)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035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553325" cy="419100"/>
          </a:xfrm>
        </p:spPr>
        <p:txBody>
          <a:bodyPr>
            <a:noAutofit/>
          </a:bodyPr>
          <a:lstStyle/>
          <a:p>
            <a:pPr eaLnBrk="1" hangingPunct="1"/>
            <a:r>
              <a:rPr lang="hu-HU" sz="3600" dirty="0" smtClean="0"/>
              <a:t>Külön feltételek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88350" cy="496855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800" b="1" dirty="0" smtClean="0"/>
              <a:t>A szerződés területi és időbeli hatályának kiterjesztése</a:t>
            </a:r>
            <a:br>
              <a:rPr lang="hu-HU" sz="2800" b="1" dirty="0" smtClean="0"/>
            </a:br>
            <a:endParaRPr lang="hu-HU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Tevékenységi és szolgáltatói felelősségbiztosítási fedezet területi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hatályának kiterjesztése Európa területére (299.sz.KF)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Termékfelelősség területi hatályának kiterjesztése Európa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területére (300.sz.KF)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Termékfelelősség területi hatályának kiterjesztése az egész világra,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kivéve az Amerikai Egyesült Államokat és Kanadát (301.sz.KF)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      – </a:t>
            </a:r>
            <a:r>
              <a:rPr lang="hu-HU" sz="2400" b="1" dirty="0" smtClean="0"/>
              <a:t>VIG!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Termékfelelősség területi hatályának kiterjesztése az egész világra (302.sz.KF) – </a:t>
            </a:r>
            <a:r>
              <a:rPr lang="hu-HU" sz="2400" b="1" dirty="0" smtClean="0"/>
              <a:t>VIG!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Munkáltatói fel. területi hatályának kiterjesztése az egész világra (303.sz.KF)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smtClean="0"/>
              <a:t>Időbeli hatály kiterjesztése (308.sz.KF)</a:t>
            </a:r>
          </a:p>
        </p:txBody>
      </p:sp>
    </p:spTree>
    <p:extLst>
      <p:ext uri="{BB962C8B-B14F-4D97-AF65-F5344CB8AC3E}">
        <p14:creationId xmlns:p14="http://schemas.microsoft.com/office/powerpoint/2010/main" val="40277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29" y="332656"/>
            <a:ext cx="8675687" cy="561975"/>
          </a:xfrm>
        </p:spPr>
        <p:txBody>
          <a:bodyPr>
            <a:noAutofit/>
          </a:bodyPr>
          <a:lstStyle/>
          <a:p>
            <a:pPr eaLnBrk="1" hangingPunct="1"/>
            <a:r>
              <a:rPr lang="hu-HU" sz="3600" dirty="0" smtClean="0"/>
              <a:t>Külön feltételek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8928992" cy="409257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u-HU" sz="2400" b="1" dirty="0" smtClean="0"/>
              <a:t>Szolgáltatói felelősségbiztosításból alapfedezetben kizárt kockázatok</a:t>
            </a:r>
          </a:p>
          <a:p>
            <a:pPr>
              <a:spcBef>
                <a:spcPct val="50000"/>
              </a:spcBef>
            </a:pPr>
            <a:r>
              <a:rPr lang="hu-HU" sz="2400" dirty="0" smtClean="0"/>
              <a:t>Rakodás során okozott károk (311.sz.KF)</a:t>
            </a:r>
          </a:p>
          <a:p>
            <a:pPr>
              <a:spcBef>
                <a:spcPct val="50000"/>
              </a:spcBef>
            </a:pPr>
            <a:r>
              <a:rPr lang="hu-HU" sz="2400" dirty="0" smtClean="0"/>
              <a:t>Ingatlan, gépek, műszaki eszközök, egyéb használati tárgyak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hu-HU" sz="2400" dirty="0" smtClean="0"/>
              <a:t>	bérbeadása (312.sz.KF)</a:t>
            </a:r>
          </a:p>
          <a:p>
            <a:r>
              <a:rPr lang="hu-HU" sz="2400" dirty="0" smtClean="0"/>
              <a:t>Szolgáltatás tárgyában okozott károk felelősségbiztosítása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dirty="0" smtClean="0"/>
              <a:t>	(391.sz.KF)</a:t>
            </a:r>
          </a:p>
          <a:p>
            <a:r>
              <a:rPr lang="hu-HU" sz="2400" dirty="0" smtClean="0"/>
              <a:t>Letétbe helyezett, megőrzésre vagy feldolgozásra árvett tárgyak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dirty="0" smtClean="0"/>
              <a:t>	(336.sz.KF)</a:t>
            </a:r>
          </a:p>
          <a:p>
            <a:r>
              <a:rPr lang="hu-HU" sz="2400" dirty="0" smtClean="0"/>
              <a:t>Ingatlan bérlőinek felelősségbiztosítása (369.sz.KF)</a:t>
            </a:r>
          </a:p>
          <a:p>
            <a:r>
              <a:rPr lang="hu-HU" sz="2400" dirty="0" smtClean="0"/>
              <a:t>“Gépjárműves” Külön Feltételek (319, 320, 322, 325, 327.sz.KF)</a:t>
            </a:r>
          </a:p>
          <a:p>
            <a:r>
              <a:rPr lang="hu-HU" sz="2400" dirty="0" smtClean="0"/>
              <a:t>Gépjárművek eredetiségvizsgálata és műszaki vizsgálata (394.sz.KF)</a:t>
            </a:r>
          </a:p>
        </p:txBody>
      </p:sp>
    </p:spTree>
    <p:extLst>
      <p:ext uri="{BB962C8B-B14F-4D97-AF65-F5344CB8AC3E}">
        <p14:creationId xmlns:p14="http://schemas.microsoft.com/office/powerpoint/2010/main" val="22552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553325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dirty="0" smtClean="0"/>
              <a:t>Külön feltételek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59787" cy="4752528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3300" b="1" dirty="0" smtClean="0"/>
              <a:t>Egyéb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u-HU" b="1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Közreműködő személyek (alvállalkozók, megbízottak)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/>
              <a:t>	biztosítása (304.sz.KF)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Kéményseprői, kályhakészítői tevékenység (328.sz.KF)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Bővített termékfelelősség-biztosítás (329.sz.KF) – </a:t>
            </a:r>
            <a:r>
              <a:rPr lang="hu-HU" b="1" dirty="0" smtClean="0"/>
              <a:t>VIG!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Sportolók felelősségbiztosítása (360.sz.KF)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Tisztán vagyoni károk biztosítása (390.sz.KF) – </a:t>
            </a:r>
            <a:r>
              <a:rPr lang="hu-HU" b="1" dirty="0" smtClean="0"/>
              <a:t>VIG!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Vagyoni biztosíték biztosítása temetkezési szolgáltatók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/>
              <a:t>	részére (392.sz.KF)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Munkagépek, munkagépként használt gépjárművek által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/>
              <a:t>	okozott károk felelősségbiztosítása (401.sz.KF) – </a:t>
            </a:r>
            <a:r>
              <a:rPr lang="hu-HU" b="1" dirty="0" smtClean="0"/>
              <a:t>VIG!</a:t>
            </a:r>
            <a:r>
              <a:rPr lang="hu-HU" dirty="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7350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64332"/>
            <a:ext cx="7704137" cy="687387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/>
              <a:t>Nem kívánatos kockázatok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7859712" cy="42814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bányászat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légi </a:t>
            </a:r>
            <a:r>
              <a:rPr lang="hu-HU" sz="1600" b="1" dirty="0" err="1" smtClean="0"/>
              <a:t>jármûvek</a:t>
            </a:r>
            <a:r>
              <a:rPr lang="hu-HU" sz="1600" b="1" dirty="0" smtClean="0"/>
              <a:t> üzemeltetése, szerelése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err="1" smtClean="0"/>
              <a:t>repülõtér</a:t>
            </a:r>
            <a:r>
              <a:rPr lang="hu-HU" sz="1600" b="1" dirty="0" smtClean="0"/>
              <a:t> üzemeltetése, építése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alagutak építése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err="1" smtClean="0"/>
              <a:t>kikötõk</a:t>
            </a:r>
            <a:r>
              <a:rPr lang="hu-HU" sz="1600" b="1" dirty="0" smtClean="0"/>
              <a:t>, rakpartok, dokkok üzemeltetése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azbeszttel kapcsolatos tevékenységek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vasút, villamos vonalak üzemeltetése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gátak építése, üzemeltetése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vidámpark, cirkusz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az alábbi termékek forgalmazása, gyártása, tárolása, szállítása: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robbanóanyagok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nyomás alatti gázok, </a:t>
            </a:r>
            <a:r>
              <a:rPr lang="hu-HU" sz="1600" b="1" dirty="0" err="1" smtClean="0"/>
              <a:t>levegõ</a:t>
            </a:r>
            <a:endParaRPr lang="hu-HU" sz="16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cseppfolyósított (propán-bután, metán stb.) gázok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err="1" smtClean="0"/>
              <a:t>mérgezõ</a:t>
            </a:r>
            <a:r>
              <a:rPr lang="hu-HU" sz="1600" b="1" dirty="0" smtClean="0"/>
              <a:t> anyagok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err="1" smtClean="0"/>
              <a:t>kõolaj</a:t>
            </a:r>
            <a:r>
              <a:rPr lang="hu-HU" sz="1600" b="1" dirty="0" smtClean="0"/>
              <a:t> termékek, földgáz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gáz, olaj, és egyéb veszélyes anyagot szállító vezeték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vadgazdálkodás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gyógyszergyártás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hulladékok tárolása, megsemmisítése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err="1" smtClean="0"/>
              <a:t>vízmû</a:t>
            </a:r>
            <a:r>
              <a:rPr lang="hu-HU" sz="1600" b="1" dirty="0" smtClean="0"/>
              <a:t> üzemeltetése</a:t>
            </a:r>
          </a:p>
        </p:txBody>
      </p:sp>
      <p:pic>
        <p:nvPicPr>
          <p:cNvPr id="86020" name="Picture 4" descr="2931444869_05a471f5b4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4321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1977_vidampark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04864"/>
            <a:ext cx="28432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news-20090921-01494760-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37961"/>
            <a:ext cx="2843212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http://karrendezesitanacsadas.hu/gallery/custom/images/accident_insurance_image_larg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04" y="2348879"/>
            <a:ext cx="144081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29575" y="1272627"/>
            <a:ext cx="8352928" cy="2444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2. Kár </a:t>
            </a:r>
            <a:endParaRPr lang="hu-HU" sz="28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</a:t>
            </a:r>
          </a:p>
          <a:p>
            <a:r>
              <a:rPr lang="hu-HU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kár csak </a:t>
            </a:r>
            <a:r>
              <a:rPr lang="hu-HU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VAGYONI </a:t>
            </a:r>
            <a:r>
              <a:rPr lang="hu-HU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lehet! A kár elemei:</a:t>
            </a:r>
          </a:p>
          <a:p>
            <a:pPr>
              <a:lnSpc>
                <a:spcPct val="100000"/>
              </a:lnSpc>
            </a:pPr>
            <a:endParaRPr lang="hu-HU" sz="900" i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károsult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vagyonában beállott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értékcsökkenés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elmaradt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vagyoni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előny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károsultat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ért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vagyoni hátrányok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kiküszöböléséhez </a:t>
            </a: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szükséges költségeket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1242" y="39042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11299" y="3729359"/>
            <a:ext cx="8352928" cy="52778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károsult </a:t>
            </a:r>
            <a:r>
              <a:rPr lang="hu-HU" sz="2400" b="1" i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TELJES</a:t>
            </a:r>
            <a:r>
              <a:rPr lang="hu-HU" sz="2400" b="1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kárát meg kell téríteni</a:t>
            </a: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</a:t>
            </a: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Kivételek 		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Káronszerzés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tilalma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											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Bírói méltányosság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							 					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Károsulti közrehatás</a:t>
            </a:r>
          </a:p>
          <a:p>
            <a:pPr marL="2330450" indent="-265113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kármegelőzés, kárelhárítási, kárenyhítési kötelezettség megszegése</a:t>
            </a:r>
            <a:r>
              <a:rPr lang="hu-HU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marL="2330450" indent="-265113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késlekedés az igényérvényesítéssel </a:t>
            </a:r>
          </a:p>
        </p:txBody>
      </p:sp>
    </p:spTree>
    <p:extLst>
      <p:ext uri="{BB962C8B-B14F-4D97-AF65-F5344CB8AC3E}">
        <p14:creationId xmlns:p14="http://schemas.microsoft.com/office/powerpoint/2010/main" val="31476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0566"/>
            <a:ext cx="7775575" cy="850900"/>
          </a:xfrm>
        </p:spPr>
        <p:txBody>
          <a:bodyPr/>
          <a:lstStyle/>
          <a:p>
            <a:pPr eaLnBrk="1" hangingPunct="1"/>
            <a:r>
              <a:rPr lang="hu-HU" sz="3200" dirty="0" smtClean="0"/>
              <a:t>Digitális ismeretek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87045" name="Picture 4" descr="Generali onl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2" y="0"/>
            <a:ext cx="2105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47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9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330200"/>
            <a:ext cx="7632700" cy="6477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hu-HU" dirty="0" smtClean="0"/>
              <a:t>Digitális ismeretek</a:t>
            </a:r>
          </a:p>
        </p:txBody>
      </p:sp>
      <p:pic>
        <p:nvPicPr>
          <p:cNvPr id="89093" name="Picture 4" descr="to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74" y="0"/>
            <a:ext cx="22685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8640960" cy="495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8888" y="1412776"/>
            <a:ext cx="7427912" cy="4713387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smtClean="0"/>
              <a:t>Feltételek</a:t>
            </a:r>
          </a:p>
          <a:p>
            <a:pPr eaLnBrk="1" hangingPunct="1"/>
            <a:r>
              <a:rPr lang="hu-HU" dirty="0" smtClean="0"/>
              <a:t>Tarifák</a:t>
            </a:r>
          </a:p>
          <a:p>
            <a:pPr eaLnBrk="1" hangingPunct="1"/>
            <a:r>
              <a:rPr lang="hu-HU" dirty="0" smtClean="0"/>
              <a:t>Nyomtatványok</a:t>
            </a:r>
          </a:p>
          <a:p>
            <a:pPr eaLnBrk="1" hangingPunct="1"/>
            <a:r>
              <a:rPr lang="hu-HU" dirty="0" err="1" smtClean="0"/>
              <a:t>Tarifáló</a:t>
            </a:r>
            <a:r>
              <a:rPr lang="hu-HU" dirty="0" smtClean="0"/>
              <a:t> programok</a:t>
            </a:r>
          </a:p>
          <a:p>
            <a:pPr eaLnBrk="1" hangingPunct="1"/>
            <a:r>
              <a:rPr lang="hu-HU" dirty="0" smtClean="0"/>
              <a:t>Akciók</a:t>
            </a:r>
          </a:p>
          <a:p>
            <a:pPr eaLnBrk="1" hangingPunct="1"/>
            <a:r>
              <a:rPr lang="hu-HU" dirty="0" smtClean="0"/>
              <a:t>Oktatási anyagok</a:t>
            </a:r>
          </a:p>
          <a:p>
            <a:pPr eaLnBrk="1" hangingPunct="1"/>
            <a:r>
              <a:rPr lang="hu-HU" dirty="0" smtClean="0"/>
              <a:t>Szerződések</a:t>
            </a:r>
          </a:p>
          <a:p>
            <a:pPr eaLnBrk="1" hangingPunct="1"/>
            <a:r>
              <a:rPr lang="hu-HU" dirty="0" smtClean="0"/>
              <a:t>Listák</a:t>
            </a:r>
          </a:p>
          <a:p>
            <a:pPr eaLnBrk="1" hangingPunct="1"/>
            <a:endParaRPr lang="hu-HU" dirty="0" smtClean="0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45" y="332656"/>
            <a:ext cx="7200900" cy="850900"/>
          </a:xfrm>
          <a:noFill/>
        </p:spPr>
        <p:txBody>
          <a:bodyPr/>
          <a:lstStyle/>
          <a:p>
            <a:pPr eaLnBrk="1" hangingPunct="1"/>
            <a:r>
              <a:rPr lang="hu-HU" sz="3200" dirty="0" smtClean="0"/>
              <a:t>Digitális ismeretek</a:t>
            </a:r>
          </a:p>
        </p:txBody>
      </p:sp>
      <p:pic>
        <p:nvPicPr>
          <p:cNvPr id="90117" name="Picture 4" descr="to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7" y="0"/>
            <a:ext cx="21955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altal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27368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7489825" cy="719138"/>
          </a:xfrm>
          <a:noFill/>
        </p:spPr>
        <p:txBody>
          <a:bodyPr/>
          <a:lstStyle/>
          <a:p>
            <a:pPr eaLnBrk="1" hangingPunct="1"/>
            <a:r>
              <a:rPr lang="hu-HU" sz="3200" smtClean="0"/>
              <a:t>Digitális ismeretek</a:t>
            </a:r>
          </a:p>
        </p:txBody>
      </p:sp>
      <p:pic>
        <p:nvPicPr>
          <p:cNvPr id="9114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48712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0"/>
          <p:cNvSpPr txBox="1"/>
          <p:nvPr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300" b="1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Köszönöm a figyelmet!</a:t>
            </a:r>
            <a:endParaRPr lang="it-IT" sz="3300" b="1" baseline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 rotWithShape="1">
          <a:blip r:embed="rId3"/>
          <a:srcRect r="21050"/>
          <a:stretch/>
        </p:blipFill>
        <p:spPr>
          <a:xfrm>
            <a:off x="0" y="0"/>
            <a:ext cx="213233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100392" y="6093296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1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469804" y="1005707"/>
            <a:ext cx="8674196" cy="5733256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3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2.	</a:t>
            </a:r>
            <a:r>
              <a:rPr lang="hu-HU" sz="33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Kár</a:t>
            </a:r>
            <a:endParaRPr lang="hu-HU" sz="33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villanyszerelő vállalkozó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combnyaktörést szenved,</a:t>
            </a:r>
          </a:p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hónapokig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tart a felépülése.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hosszú lábadozás miatt:</a:t>
            </a: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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a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vállalkozás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nem tudja teljesíteni</a:t>
            </a:r>
          </a:p>
          <a:p>
            <a:pPr marL="360363" indent="-36036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több szerződésben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vállalt kötelezettségét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</a:t>
            </a:r>
          </a:p>
          <a:p>
            <a:pPr marL="36036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ezért kötbért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kell fizetnie,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sőt elesik a </a:t>
            </a:r>
          </a:p>
          <a:p>
            <a:pPr marL="36036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szerződésekből származó vagyoni előnytől. </a:t>
            </a:r>
          </a:p>
          <a:p>
            <a:r>
              <a:rPr lang="hu-HU" sz="2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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nem kap új megrendeléseket, így ezek  </a:t>
            </a:r>
          </a:p>
          <a:p>
            <a:pPr marL="36036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elmaradása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miatt nem tudja fizetni a családja a hitelét, ezért a bank felmondja a hitelszerződést, a házát elárverezik. </a:t>
            </a: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60363" indent="-360363"/>
            <a:r>
              <a:rPr lang="hu-HU" sz="2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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felesége az átéltek hatására depressziós lesz, nem tud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dolgozni, a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munkahelyéről elbocsátják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hu-HU" sz="9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Kárigénye:</a:t>
            </a:r>
          </a:p>
          <a:p>
            <a:pPr>
              <a:lnSpc>
                <a:spcPct val="100000"/>
              </a:lnSpc>
            </a:pPr>
            <a:endParaRPr lang="hu-HU" sz="1000" b="1" u="sng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Értékcsökkenés (gép értéke, kötbér, ház értéke)</a:t>
            </a:r>
          </a:p>
          <a:p>
            <a:pPr marL="457200" indent="-457200">
              <a:buAutoNum type="alphaLcParenR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Elmaradt vagyoni előny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(nem teljesített szerződésekből elmaradt vagyoni előny, elmaradt megrendelések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miatti </a:t>
            </a:r>
            <a:r>
              <a:rPr lang="hu-HU" sz="2400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jövedelemkiesés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felesége elmaradt jövedelme)</a:t>
            </a:r>
          </a:p>
          <a:p>
            <a:pPr marL="457200" indent="-457200">
              <a:buAutoNum type="alphaLcParenR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Költségek (ápolási,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gondozási, gyógyszer, utazási költségek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9804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http://karrendezesitanacsadas.hu/gallery/custom/images/accident_insurance_image_larg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86" y="1257735"/>
            <a:ext cx="144081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8089201" y="783497"/>
            <a:ext cx="1179030" cy="948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00CC00"/>
                </a:solidFill>
                <a:latin typeface="Calibri" panose="020F0502020204030204" pitchFamily="34" charset="0"/>
                <a:cs typeface="Arial" pitchFamily="34" charset="0"/>
              </a:rPr>
              <a:t>Példa</a:t>
            </a:r>
            <a:endParaRPr lang="hu-HU" sz="2400" dirty="0">
              <a:solidFill>
                <a:srgbClr val="00CC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73394" y="1005707"/>
            <a:ext cx="1125226" cy="504056"/>
          </a:xfrm>
          <a:prstGeom prst="roundRect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7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582719" y="1469422"/>
            <a:ext cx="4565345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	Okozati összefüggés</a:t>
            </a:r>
          </a:p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hu-HU" sz="11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„Nem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állapítható meg az </a:t>
            </a:r>
            <a:endParaRPr lang="hu-HU" sz="2400" i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okozati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összefüggés azzal a 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kárral</a:t>
            </a:r>
          </a:p>
          <a:p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kapcsolatban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amelyet a károkozó </a:t>
            </a:r>
            <a:endParaRPr lang="hu-HU" sz="2400" i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nem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látott előre és nem is 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kellett</a:t>
            </a:r>
          </a:p>
          <a:p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előre látnia.”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(6:521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.§)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Bírósági gyakorlat eddig is alkalmazta!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0" name="Picture 2" descr="http://3.bp.blogspot.com/-8cvqWC6_NeE/ToFt5Vt0lWI/AAAAAAAAQO8/z01KwzuhnEo/s1600/cause_and_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327424" cy="32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9804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42451" y="4901081"/>
            <a:ext cx="4894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hu-HU" sz="2400" b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/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 végtelen oksági láncolat levágása: </a:t>
            </a:r>
          </a:p>
        </p:txBody>
      </p:sp>
      <p:sp>
        <p:nvSpPr>
          <p:cNvPr id="3" name="Téglalap 2"/>
          <p:cNvSpPr/>
          <p:nvPr/>
        </p:nvSpPr>
        <p:spPr>
          <a:xfrm>
            <a:off x="6311627" y="5231586"/>
            <a:ext cx="2796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„Előreláthatóság”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5336735" y="5316579"/>
            <a:ext cx="864096" cy="34348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9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43653" y="1196752"/>
            <a:ext cx="6704563" cy="6017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	Okozati összefüggés - előreláthatóság</a:t>
            </a:r>
            <a:endParaRPr lang="hu-H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26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6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6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703618" y="1916831"/>
            <a:ext cx="7251099" cy="2154299"/>
          </a:xfrm>
          <a:prstGeom prst="rect">
            <a:avLst/>
          </a:prstGeom>
          <a:ln w="28575">
            <a:solidFill>
              <a:srgbClr val="00CC00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63513">
              <a:buFont typeface="Symbol"/>
              <a:buChar char="·"/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-263525">
              <a:buFont typeface="Symbol"/>
              <a:buChar char="·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Személyi sérüléshez kapcsolódó gyógyászati ellátások, élelmezés, ápolás stb. költsége</a:t>
            </a:r>
          </a:p>
          <a:p>
            <a:pPr marL="442913" indent="-263525">
              <a:buFont typeface="Symbol"/>
              <a:buChar char="·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Nem teljesítés miatti kötbér</a:t>
            </a:r>
          </a:p>
          <a:p>
            <a:pPr marL="442913" indent="-263525">
              <a:buFont typeface="Symbol"/>
              <a:buChar char="·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Nem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teljesített szerződésekből elmaradt vagyoni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előny</a:t>
            </a:r>
          </a:p>
          <a:p>
            <a:pPr marL="442913" indent="-263525">
              <a:buFont typeface="Symbol"/>
              <a:buChar char="·"/>
            </a:pPr>
            <a:r>
              <a:rPr lang="hu-HU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Elmaradt - </a:t>
            </a: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 vállalkozás „napi ügymenetébe” tartozó </a:t>
            </a:r>
            <a:r>
              <a:rPr lang="hu-HU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megrendelések - miatti </a:t>
            </a: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elmaradt vagyoni előny </a:t>
            </a:r>
            <a:endParaRPr lang="hu-HU" sz="2400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79388"/>
            <a:endParaRPr lang="hu-HU" sz="2400" dirty="0"/>
          </a:p>
          <a:p>
            <a:pPr marL="442913" indent="-263525">
              <a:buFont typeface="Symbol"/>
              <a:buChar char="·"/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-263525">
              <a:buFont typeface="Symbol"/>
              <a:buChar char="·"/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660797" y="3657165"/>
            <a:ext cx="8058594" cy="8279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611560" y="4623533"/>
            <a:ext cx="6736657" cy="4139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8" name="Kép 17" descr="http://blog.masterconsul.com/wp-content/uploads/2013/06/El-exito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4483"/>
            <a:ext cx="1243736" cy="118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www.prayerthoughts.com/prayerthoughts/Heaven/images/pt728_figure_prohibit_s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71" y="4335933"/>
            <a:ext cx="1547812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zövegdoboz 18"/>
          <p:cNvSpPr txBox="1"/>
          <p:nvPr/>
        </p:nvSpPr>
        <p:spPr>
          <a:xfrm>
            <a:off x="493337" y="2398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7775687" y="850046"/>
            <a:ext cx="1179030" cy="948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00CC00"/>
                </a:solidFill>
                <a:latin typeface="Calibri" panose="020F0502020204030204" pitchFamily="34" charset="0"/>
                <a:cs typeface="Arial" pitchFamily="34" charset="0"/>
              </a:rPr>
              <a:t>Példa</a:t>
            </a:r>
            <a:endParaRPr lang="hu-HU" sz="2400" dirty="0">
              <a:solidFill>
                <a:srgbClr val="00CC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248587" y="4482923"/>
            <a:ext cx="6843693" cy="2258445"/>
          </a:xfrm>
          <a:prstGeom prst="rect">
            <a:avLst/>
          </a:prstGeom>
          <a:ln w="28575">
            <a:solidFill>
              <a:srgbClr val="FF3300"/>
            </a:solidFill>
          </a:ln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63513">
              <a:buFont typeface="Symbol"/>
              <a:buChar char="·"/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-263525">
              <a:buFont typeface="Symbol"/>
              <a:buChar char="·"/>
            </a:pPr>
            <a:r>
              <a:rPr lang="hu-HU" sz="3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Elmaradt – a vállalkozás „napi ügymenetébe” nem tartozó megrendelések miatti elmaradt vagyoni előny</a:t>
            </a:r>
          </a:p>
          <a:p>
            <a:pPr marL="179388"/>
            <a:r>
              <a:rPr lang="hu-HU" sz="3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 </a:t>
            </a:r>
            <a:r>
              <a:rPr lang="hu-HU" sz="3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Családi </a:t>
            </a:r>
            <a:r>
              <a:rPr lang="hu-HU" sz="3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ház értéke az árverés miatt</a:t>
            </a:r>
          </a:p>
          <a:p>
            <a:pPr marL="442913" indent="-263525">
              <a:buFont typeface="Symbol"/>
              <a:buChar char="·"/>
            </a:pPr>
            <a:r>
              <a:rPr lang="hu-HU" sz="3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Feleség betegsége miatti gyógyászati költségek és munkanélkülisége miatti elmaradt vagyoni előny</a:t>
            </a:r>
          </a:p>
          <a:p>
            <a:pPr marL="179387"/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Font typeface="Symbol"/>
              <a:buChar char="·"/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7594165" y="1023816"/>
            <a:ext cx="1125226" cy="504056"/>
          </a:xfrm>
          <a:prstGeom prst="roundRect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" name="Egyenes összekötő 2"/>
          <p:cNvCxnSpPr/>
          <p:nvPr/>
        </p:nvCxnSpPr>
        <p:spPr>
          <a:xfrm>
            <a:off x="660797" y="5843909"/>
            <a:ext cx="43432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733892" y="6160399"/>
            <a:ext cx="6120680" cy="4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660797" y="6469729"/>
            <a:ext cx="5999435" cy="4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755576" y="4936263"/>
            <a:ext cx="6120680" cy="4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699615" y="5214614"/>
            <a:ext cx="5960617" cy="4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643654" y="5581249"/>
            <a:ext cx="9236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http://www.growthaccelerator.com/wp-content/uploads/2013/03/Winn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09" y="4653136"/>
            <a:ext cx="3600400" cy="24359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599131" y="1460829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4"/>
            </a:pP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Felróhatóság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(általános felelősségi alakzatban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1:4.§ Az elvárható magatartás elve. Felróhatóság</a:t>
            </a:r>
          </a:p>
          <a:p>
            <a:pPr>
              <a:lnSpc>
                <a:spcPct val="100000"/>
              </a:lnSpc>
            </a:pP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„Ha e törvény eltérő követelményt nem támaszt, a polgári jogi jogviszonyokban úgy kell eljárni, ahogy az az </a:t>
            </a:r>
            <a:r>
              <a:rPr lang="hu-HU" sz="2400" b="1" i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adott helyzetben általában elvárható</a:t>
            </a:r>
            <a:r>
              <a:rPr lang="hu-HU" sz="2400" b="1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” </a:t>
            </a:r>
          </a:p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„Aki másnak jogellenesen kárt okoz, köteles azt megtéríteni. </a:t>
            </a:r>
            <a:r>
              <a:rPr lang="hu-HU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Mentesül a felelősség alól a károkozó, ha bizonyítja, hogy a magatartása nem volt felróható.” 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(6:519.§)</a:t>
            </a:r>
          </a:p>
          <a:p>
            <a:endParaRPr lang="hu-HU" sz="2400" i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b="1" i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517357" y="1844824"/>
            <a:ext cx="8352928" cy="27036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Felróhatóság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(általános felelősségi alakzatban)</a:t>
            </a:r>
          </a:p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családi ház tulajdonosa arra hivatkozik, hogy a járda síkossága neki nem felróható, ugyanis a járda csúszásmentesítése érdekében úgy járt el, ahogy az az adott helyzetben általában elvárható.</a:t>
            </a:r>
          </a:p>
          <a:p>
            <a:pPr>
              <a:lnSpc>
                <a:spcPct val="100000"/>
              </a:lnSpc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Bizonyítja, hogy a járdát reggel </a:t>
            </a:r>
            <a:r>
              <a:rPr lang="hu-HU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csúszásmentesítette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a napközben esett ónos esőtől vált ismét síkossá.</a:t>
            </a:r>
          </a:p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7685770" y="830526"/>
            <a:ext cx="1179030" cy="948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00CC00"/>
                </a:solidFill>
                <a:latin typeface="Calibri" panose="020F0502020204030204" pitchFamily="34" charset="0"/>
                <a:cs typeface="Arial" pitchFamily="34" charset="0"/>
              </a:rPr>
              <a:t>Példa</a:t>
            </a:r>
            <a:endParaRPr lang="hu-HU" sz="2400" dirty="0">
              <a:solidFill>
                <a:srgbClr val="00CC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 descr="http://www.growthaccelerator.com/wp-content/uploads/2013/03/Winn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8" y="3928387"/>
            <a:ext cx="3600400" cy="2435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Lefelé nyíl 1"/>
          <p:cNvSpPr/>
          <p:nvPr/>
        </p:nvSpPr>
        <p:spPr>
          <a:xfrm>
            <a:off x="2519772" y="4293096"/>
            <a:ext cx="432048" cy="89943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971600" y="5273675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Mentesülhet a felelősség alól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7551230" y="980728"/>
            <a:ext cx="1125226" cy="504056"/>
          </a:xfrm>
          <a:prstGeom prst="roundRect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5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3295" y="1916833"/>
            <a:ext cx="3771278" cy="4248472"/>
          </a:xfrm>
          <a:noFill/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u-HU" sz="2800" b="1" dirty="0" smtClean="0"/>
              <a:t>Károsult</a:t>
            </a:r>
            <a:r>
              <a:rPr lang="hu-HU" sz="2800" dirty="0" smtClean="0"/>
              <a:t> bizonyítja:</a:t>
            </a:r>
          </a:p>
          <a:p>
            <a:pPr>
              <a:buNone/>
            </a:pPr>
            <a:r>
              <a:rPr lang="hu-HU" sz="2800" dirty="0" smtClean="0"/>
              <a:t> </a:t>
            </a:r>
            <a:r>
              <a:rPr lang="hu-HU" sz="2800" dirty="0">
                <a:sym typeface="Symbol"/>
              </a:rPr>
              <a:t></a:t>
            </a:r>
            <a:r>
              <a:rPr lang="hu-HU" sz="2800" dirty="0"/>
              <a:t> </a:t>
            </a:r>
            <a:r>
              <a:rPr lang="hu-HU" sz="2800" dirty="0" smtClean="0"/>
              <a:t>a kárt és annak mértékét</a:t>
            </a:r>
          </a:p>
          <a:p>
            <a:pPr>
              <a:buNone/>
            </a:pPr>
            <a:r>
              <a:rPr lang="hu-HU" sz="2800" dirty="0" smtClean="0"/>
              <a:t> </a:t>
            </a:r>
            <a:r>
              <a:rPr lang="hu-HU" sz="2800" dirty="0">
                <a:sym typeface="Symbol"/>
              </a:rPr>
              <a:t></a:t>
            </a:r>
            <a:r>
              <a:rPr lang="hu-HU" sz="2800" dirty="0"/>
              <a:t> </a:t>
            </a:r>
            <a:r>
              <a:rPr lang="hu-HU" sz="2800" dirty="0" smtClean="0"/>
              <a:t>az okozati összefüggést </a:t>
            </a:r>
          </a:p>
          <a:p>
            <a:pPr eaLnBrk="1" hangingPunct="1">
              <a:buFont typeface="Wingdings" pitchFamily="2" charset="2"/>
              <a:buNone/>
            </a:pPr>
            <a:endParaRPr lang="hu-HU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8884" y="1222758"/>
            <a:ext cx="4104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hu-H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Bizonyítási teher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916833"/>
            <a:ext cx="4608512" cy="424847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b="1" dirty="0" smtClean="0"/>
              <a:t>Károkozó </a:t>
            </a:r>
            <a:r>
              <a:rPr lang="hu-HU" sz="2800" dirty="0" smtClean="0"/>
              <a:t>bizonyítja:</a:t>
            </a:r>
          </a:p>
          <a:p>
            <a:pPr>
              <a:buFont typeface="Wingdings" pitchFamily="2" charset="2"/>
              <a:buNone/>
            </a:pPr>
            <a:r>
              <a:rPr lang="hu-HU" sz="2800" dirty="0" smtClean="0"/>
              <a:t> </a:t>
            </a:r>
            <a:r>
              <a:rPr lang="hu-HU" sz="2800" dirty="0" smtClean="0">
                <a:sym typeface="Symbol"/>
              </a:rPr>
              <a:t></a:t>
            </a:r>
            <a:r>
              <a:rPr lang="hu-HU" sz="2800" dirty="0" smtClean="0"/>
              <a:t> magatartása nem volt jogellenes vagy</a:t>
            </a:r>
          </a:p>
          <a:p>
            <a:pPr>
              <a:buFont typeface="Wingdings" pitchFamily="2" charset="2"/>
              <a:buNone/>
            </a:pPr>
            <a:r>
              <a:rPr lang="hu-HU" sz="2800" dirty="0" smtClean="0"/>
              <a:t> </a:t>
            </a:r>
            <a:r>
              <a:rPr lang="hu-HU" sz="2800" dirty="0" smtClean="0">
                <a:sym typeface="Symbol"/>
              </a:rPr>
              <a:t></a:t>
            </a:r>
            <a:r>
              <a:rPr lang="hu-HU" sz="2800" dirty="0" smtClean="0"/>
              <a:t> magatartása nem volt felróható, vagyis úgy járt el, ahogy az az adott helyzetben általában elvárható.</a:t>
            </a:r>
          </a:p>
        </p:txBody>
      </p:sp>
    </p:spTree>
    <p:extLst>
      <p:ext uri="{BB962C8B-B14F-4D97-AF65-F5344CB8AC3E}">
        <p14:creationId xmlns:p14="http://schemas.microsoft.com/office/powerpoint/2010/main" val="9705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  <a:p>
            <a:pPr marL="0" indent="0">
              <a:buNone/>
            </a:pPr>
            <a:r>
              <a:rPr lang="hu-HU" dirty="0"/>
              <a:t>Ha többen közösen okoznak kárt, felelősségük a károsulttal szemben </a:t>
            </a:r>
            <a:r>
              <a:rPr lang="hu-HU" b="1" dirty="0" smtClean="0">
                <a:solidFill>
                  <a:srgbClr val="FF0000"/>
                </a:solidFill>
              </a:rPr>
              <a:t>egyetemleges.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b="1" u="sng" dirty="0" smtClean="0"/>
              <a:t>DE: </a:t>
            </a:r>
            <a:endParaRPr lang="hu-HU" b="1" u="sng" dirty="0"/>
          </a:p>
          <a:p>
            <a:r>
              <a:rPr lang="hu-HU" dirty="0">
                <a:solidFill>
                  <a:srgbClr val="FF0000"/>
                </a:solidFill>
              </a:rPr>
              <a:t>F</a:t>
            </a:r>
            <a:r>
              <a:rPr lang="hu-HU" dirty="0" smtClean="0">
                <a:solidFill>
                  <a:srgbClr val="FF0000"/>
                </a:solidFill>
              </a:rPr>
              <a:t>elróhatóság</a:t>
            </a:r>
            <a:r>
              <a:rPr lang="hu-HU" dirty="0" smtClean="0"/>
              <a:t> </a:t>
            </a:r>
            <a:r>
              <a:rPr lang="hu-HU" dirty="0"/>
              <a:t>arányában oszlik </a:t>
            </a:r>
            <a:r>
              <a:rPr lang="hu-HU" dirty="0" smtClean="0"/>
              <a:t>meg a kár , ha</a:t>
            </a:r>
          </a:p>
          <a:p>
            <a:pPr marL="633413" indent="-279400">
              <a:buFontTx/>
              <a:buChar char="-"/>
            </a:pPr>
            <a:r>
              <a:rPr lang="hu-HU" dirty="0" smtClean="0"/>
              <a:t>a bíróság mellőzi az egyetemleges felelősséget (károsult is közrehatott v. rendkívüli méltánylás)</a:t>
            </a:r>
          </a:p>
          <a:p>
            <a:pPr marL="633413" indent="-279400">
              <a:buFontTx/>
              <a:buChar char="-"/>
            </a:pPr>
            <a:r>
              <a:rPr lang="hu-HU" dirty="0" smtClean="0"/>
              <a:t>a károkozók egymás közti viszonyában</a:t>
            </a:r>
            <a:endParaRPr lang="hu-HU" dirty="0"/>
          </a:p>
          <a:p>
            <a:r>
              <a:rPr lang="hu-HU" dirty="0" smtClean="0">
                <a:solidFill>
                  <a:srgbClr val="FF0000"/>
                </a:solidFill>
              </a:rPr>
              <a:t>Közrehatás</a:t>
            </a:r>
            <a:r>
              <a:rPr lang="hu-HU" dirty="0" smtClean="0"/>
              <a:t> arányában marasztal a bíróság, ha a felróhatóság nem állapítható meg</a:t>
            </a:r>
            <a:endParaRPr lang="hu-HU" dirty="0"/>
          </a:p>
          <a:p>
            <a:r>
              <a:rPr lang="hu-HU" dirty="0" smtClean="0">
                <a:solidFill>
                  <a:srgbClr val="FF0000"/>
                </a:solidFill>
              </a:rPr>
              <a:t>Egyenlő </a:t>
            </a:r>
            <a:r>
              <a:rPr lang="hu-HU" dirty="0" smtClean="0"/>
              <a:t>arányban viseli a kárt, ha a közrehatás aránya nem állapítható meg.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83568" y="1268760"/>
            <a:ext cx="468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 károkozás</a:t>
            </a:r>
            <a:r>
              <a:rPr lang="hu-HU" sz="4000" b="1" dirty="0">
                <a:solidFill>
                  <a:srgbClr val="C00000"/>
                </a:solidFill>
              </a:rPr>
              <a:t/>
            </a:r>
            <a:br>
              <a:rPr lang="hu-HU" sz="4000" b="1" dirty="0">
                <a:solidFill>
                  <a:srgbClr val="C00000"/>
                </a:solidFill>
              </a:rPr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07504" y="2564904"/>
            <a:ext cx="1296144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345232" y="2530624"/>
            <a:ext cx="9144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84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642350" cy="431800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683 milliót kapott, mert elcsúszott </a:t>
            </a:r>
            <a:br>
              <a:rPr lang="hu-HU" sz="2800" dirty="0" smtClean="0">
                <a:solidFill>
                  <a:srgbClr val="C00000"/>
                </a:solidFill>
              </a:rPr>
            </a:br>
            <a:r>
              <a:rPr lang="hu-HU" sz="2800" dirty="0" smtClean="0">
                <a:solidFill>
                  <a:srgbClr val="C00000"/>
                </a:solidFill>
              </a:rPr>
              <a:t>a nedves padlón</a:t>
            </a:r>
            <a:r>
              <a:rPr lang="hu-HU" sz="3200" dirty="0" smtClean="0">
                <a:solidFill>
                  <a:srgbClr val="C00000"/>
                </a:solidFill>
              </a:rPr>
              <a:t/>
            </a:r>
            <a:br>
              <a:rPr lang="hu-HU" sz="3200" dirty="0" smtClean="0">
                <a:solidFill>
                  <a:srgbClr val="C00000"/>
                </a:solidFill>
              </a:rPr>
            </a:br>
            <a:endParaRPr lang="hu-HU" sz="3200" dirty="0" smtClean="0">
              <a:solidFill>
                <a:srgbClr val="C00000"/>
              </a:solidFill>
            </a:endParaRP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107504" y="1124744"/>
            <a:ext cx="8929687" cy="5614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A </a:t>
            </a:r>
            <a:r>
              <a:rPr lang="hu-HU" sz="1800" dirty="0" err="1" smtClean="0"/>
              <a:t>FedEx</a:t>
            </a:r>
            <a:r>
              <a:rPr lang="hu-HU" sz="1800" dirty="0" smtClean="0"/>
              <a:t> egykori munkatársa beperelte </a:t>
            </a:r>
            <a:r>
              <a:rPr lang="hu-HU" sz="1800" dirty="0" err="1" smtClean="0"/>
              <a:t>Cameron</a:t>
            </a:r>
            <a:r>
              <a:rPr lang="hu-HU" sz="1800" dirty="0" smtClean="0"/>
              <a:t> </a:t>
            </a:r>
            <a:r>
              <a:rPr lang="hu-HU" sz="1800" dirty="0" err="1" smtClean="0"/>
              <a:t>Mackintosh-t</a:t>
            </a:r>
            <a:r>
              <a:rPr lang="hu-HU" sz="1800" dirty="0" smtClean="0"/>
              <a:t>, a világhírű producert,</a:t>
            </a:r>
          </a:p>
          <a:p>
            <a:pPr marL="0" indent="0">
              <a:buNone/>
            </a:pPr>
            <a:r>
              <a:rPr lang="hu-HU" sz="1800" dirty="0" smtClean="0"/>
              <a:t>mert munkavégzés közben az irodájában balesetet szenvedett.</a:t>
            </a:r>
          </a:p>
          <a:p>
            <a:pPr marL="0" indent="0">
              <a:buNone/>
            </a:pPr>
            <a:r>
              <a:rPr lang="hu-HU" sz="1800" dirty="0" smtClean="0"/>
              <a:t>Olyan súlyos sérülései lettek, hogy már dolgozni sem volt képes, így rekordkártérítést kapott.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2008. november 13-án a </a:t>
            </a:r>
            <a:r>
              <a:rPr lang="hu-HU" sz="2000" dirty="0" err="1" smtClean="0"/>
              <a:t>FedEx</a:t>
            </a:r>
            <a:r>
              <a:rPr lang="hu-HU" sz="2000" dirty="0" smtClean="0"/>
              <a:t> munkatársát </a:t>
            </a:r>
            <a:r>
              <a:rPr lang="hu-HU" sz="2000" dirty="0" err="1" smtClean="0"/>
              <a:t>Cameron</a:t>
            </a:r>
            <a:r>
              <a:rPr lang="hu-HU" sz="2000" dirty="0" smtClean="0"/>
              <a:t> </a:t>
            </a:r>
            <a:r>
              <a:rPr lang="hu-HU" sz="2000" dirty="0" err="1" smtClean="0"/>
              <a:t>Mackintosh</a:t>
            </a:r>
            <a:r>
              <a:rPr lang="hu-HU" sz="2000" dirty="0" smtClean="0"/>
              <a:t> belvárosi irodájába küldték, ahol még kézbesítés előtt a nedves padlón elcsúszott, és </a:t>
            </a:r>
            <a:r>
              <a:rPr lang="hu-HU" sz="2000" b="1" i="1" u="sng" dirty="0" smtClean="0"/>
              <a:t>az élete ettől örökre megváltozott</a:t>
            </a:r>
            <a:r>
              <a:rPr lang="hu-HU" sz="2000" dirty="0" smtClean="0"/>
              <a:t>. </a:t>
            </a:r>
          </a:p>
          <a:p>
            <a:pPr marL="0" indent="0">
              <a:buNone/>
            </a:pPr>
            <a:r>
              <a:rPr lang="hu-HU" sz="2000" dirty="0" smtClean="0"/>
              <a:t>A férfit azonnal kórházba vitték, ahol kiderült, nemcsak a nyaka és a háta bánta a hatalmas esést, de a combizma, illetve a hátizmai is több helyen elszakadt.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Az irodában, az egyik beosztott rendelt el a takarítást, mert nem volt megelégedve az aznapi állapottal. Mindezt akkor tette, amikor már rengetegen járkáltak az épületben.</a:t>
            </a:r>
          </a:p>
          <a:p>
            <a:pPr marL="0" indent="0">
              <a:buNone/>
            </a:pPr>
            <a:r>
              <a:rPr lang="hu-HU" sz="1800" dirty="0" smtClean="0"/>
              <a:t>Azért kértek ismételt takarítást, mert attól tartottak, hogy presztízsvesztéshez vezet,  ha nem makulátlan az iroda. A sietség miatt viszont nedves maradt a padló, ráadásul  erre figyelmeztető táblát sem helyeztek ki, ezért járt pórul a fiatalember. 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866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3718" y="1556792"/>
            <a:ext cx="8670282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800" dirty="0" smtClean="0">
                <a:sym typeface="Symbol"/>
              </a:rPr>
              <a:t> </a:t>
            </a:r>
            <a:r>
              <a:rPr lang="hu-HU" sz="2800" dirty="0" smtClean="0"/>
              <a:t>A kárt </a:t>
            </a:r>
            <a:r>
              <a:rPr lang="hu-HU" sz="2800" dirty="0" smtClean="0">
                <a:solidFill>
                  <a:srgbClr val="FF0000"/>
                </a:solidFill>
              </a:rPr>
              <a:t>pénzben </a:t>
            </a:r>
            <a:r>
              <a:rPr lang="hu-HU" sz="2800" dirty="0" smtClean="0"/>
              <a:t>kell megtéríteni, kivéve ha a körülmények a természetbeni megtérítést indokolják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800" dirty="0">
                <a:sym typeface="Symbol"/>
              </a:rPr>
              <a:t> </a:t>
            </a:r>
            <a:r>
              <a:rPr lang="hu-HU" sz="2800" dirty="0" smtClean="0"/>
              <a:t>A kártérítés </a:t>
            </a:r>
            <a:r>
              <a:rPr lang="hu-HU" sz="2800" dirty="0" smtClean="0">
                <a:solidFill>
                  <a:srgbClr val="FF0000"/>
                </a:solidFill>
              </a:rPr>
              <a:t>egyösszegű</a:t>
            </a:r>
            <a:r>
              <a:rPr lang="hu-HU" sz="2800" dirty="0" smtClean="0"/>
              <a:t>.  De járadékot is meghatározhat a bíróság a jövőben rendszeresen felmerülő károk megtérítésére (jövedelempótló, tartást pótló járadék)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800" dirty="0">
                <a:sym typeface="Symbol"/>
              </a:rPr>
              <a:t> </a:t>
            </a:r>
            <a:r>
              <a:rPr lang="hu-HU" sz="2800" dirty="0" smtClean="0">
                <a:solidFill>
                  <a:srgbClr val="FF0000"/>
                </a:solidFill>
              </a:rPr>
              <a:t>Általános kártérítést </a:t>
            </a:r>
            <a:r>
              <a:rPr lang="hu-HU" sz="2800" dirty="0" smtClean="0"/>
              <a:t>határoz meg a bíróság, ha  a kár mértéke nem határozható meg</a:t>
            </a:r>
            <a:endParaRPr lang="hu-HU" sz="2800" dirty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683568" y="1268760"/>
            <a:ext cx="468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Kártérítés módja</a:t>
            </a:r>
            <a:r>
              <a:rPr lang="hu-HU" sz="4000" b="1" dirty="0">
                <a:solidFill>
                  <a:srgbClr val="C00000"/>
                </a:solidFill>
              </a:rPr>
              <a:t/>
            </a:r>
            <a:br>
              <a:rPr lang="hu-HU" sz="4000" b="1" dirty="0">
                <a:solidFill>
                  <a:srgbClr val="C00000"/>
                </a:solidFill>
              </a:rPr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07504" y="2564904"/>
            <a:ext cx="1296144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356" y="1988840"/>
            <a:ext cx="8820472" cy="398166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800" b="1" dirty="0" smtClean="0">
                <a:solidFill>
                  <a:srgbClr val="00CC00"/>
                </a:solidFill>
              </a:rPr>
              <a:t>Veszélyes üzemi felelősség (objektív felelősség!)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800" dirty="0" smtClean="0"/>
              <a:t>A veszélyes üzem üzembentartója akkor mentesül, ha bizonyítja, hogy a kárt olyan </a:t>
            </a:r>
            <a:r>
              <a:rPr lang="hu-HU" sz="2800" b="1" dirty="0" smtClean="0"/>
              <a:t>elháríthatatlan ok </a:t>
            </a:r>
            <a:r>
              <a:rPr lang="hu-HU" sz="2800" dirty="0" smtClean="0"/>
              <a:t>idézte elő, amely a fokozott veszéllyel járó </a:t>
            </a:r>
            <a:r>
              <a:rPr lang="hu-HU" sz="2800" b="1" dirty="0" smtClean="0"/>
              <a:t>tevékenység körén kívül </a:t>
            </a:r>
            <a:r>
              <a:rPr lang="hu-HU" sz="2800" dirty="0" smtClean="0"/>
              <a:t>esik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800" dirty="0" smtClean="0"/>
              <a:t>Pl. környezetszennyezéssel okozott károk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9254" y="1268760"/>
            <a:ext cx="60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felelősségi alakzatok</a:t>
            </a:r>
          </a:p>
        </p:txBody>
      </p:sp>
    </p:spTree>
    <p:extLst>
      <p:ext uri="{BB962C8B-B14F-4D97-AF65-F5344CB8AC3E}">
        <p14:creationId xmlns:p14="http://schemas.microsoft.com/office/powerpoint/2010/main" val="168679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356" y="1988840"/>
            <a:ext cx="8820472" cy="45365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800" b="1" dirty="0" smtClean="0">
                <a:solidFill>
                  <a:srgbClr val="00CC00"/>
                </a:solidFill>
              </a:rPr>
              <a:t>Felelősség vétőképtelen személyek károkozásáért</a:t>
            </a:r>
          </a:p>
          <a:p>
            <a:pPr eaLnBrk="1" hangingPunct="1">
              <a:buFont typeface="Wingdings" pitchFamily="2" charset="2"/>
              <a:buNone/>
            </a:pPr>
            <a:endParaRPr lang="hu-HU" sz="1000" b="1" dirty="0" smtClean="0">
              <a:solidFill>
                <a:srgbClr val="00CC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dirty="0" smtClean="0"/>
              <a:t>Vétőképtelen személy károkozásáért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dirty="0"/>
              <a:t>	</a:t>
            </a:r>
            <a:r>
              <a:rPr lang="hu-HU" sz="2600" dirty="0" smtClean="0"/>
              <a:t>				 </a:t>
            </a:r>
            <a:r>
              <a:rPr lang="hu-HU" sz="2600" b="1" dirty="0" smtClean="0"/>
              <a:t>gondozója</a:t>
            </a:r>
            <a:r>
              <a:rPr lang="hu-HU" sz="2600" dirty="0" smtClean="0"/>
              <a:t> felel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dirty="0" smtClean="0"/>
              <a:t>Mentesül a gondozó, ha bizonyítja, hogy a nevelés és felügyelet ellátásában felróhatóság nem terheli.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dirty="0" smtClean="0"/>
              <a:t>Vétőképtelen személy: belátási képessége korlátozott</a:t>
            </a:r>
            <a:r>
              <a:rPr lang="hu-HU" sz="2600" dirty="0"/>
              <a:t> </a:t>
            </a:r>
            <a:r>
              <a:rPr lang="hu-HU" sz="2600" dirty="0" smtClean="0"/>
              <a:t>így nem képes felmérni a magatartása következményeit (károkozástól függ, de ált. 12 év)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i="1" dirty="0" smtClean="0">
                <a:sym typeface="Symbol"/>
              </a:rPr>
              <a:t> </a:t>
            </a:r>
            <a:r>
              <a:rPr lang="hu-HU" sz="2600" i="1" dirty="0" smtClean="0"/>
              <a:t>Oktatási, nevelési, gyermekellátási  </a:t>
            </a:r>
            <a:r>
              <a:rPr lang="hu-HU" sz="2600" i="1" dirty="0" err="1" smtClean="0"/>
              <a:t>tev</a:t>
            </a:r>
            <a:r>
              <a:rPr lang="hu-HU" sz="2600" i="1" dirty="0" smtClean="0"/>
              <a:t>. </a:t>
            </a:r>
            <a:r>
              <a:rPr lang="hu-HU" sz="2600" i="1" dirty="0" err="1"/>
              <a:t>f</a:t>
            </a:r>
            <a:r>
              <a:rPr lang="hu-HU" sz="2600" i="1" dirty="0" err="1" smtClean="0"/>
              <a:t>elelősségbizt</a:t>
            </a:r>
            <a:r>
              <a:rPr lang="hu-HU" sz="2600" dirty="0" smtClean="0"/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9254" y="1268760"/>
            <a:ext cx="60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felelősségi alakzatok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067944" y="3356992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773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820472" cy="486916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3600" b="1" dirty="0">
                <a:solidFill>
                  <a:srgbClr val="00CC00"/>
                </a:solidFill>
              </a:rPr>
              <a:t>Felelősség más személy által okozott kárért</a:t>
            </a:r>
          </a:p>
          <a:p>
            <a:pPr eaLnBrk="1" hangingPunct="1">
              <a:buFont typeface="Wingdings" pitchFamily="2" charset="2"/>
              <a:buNone/>
            </a:pPr>
            <a:endParaRPr lang="hu-HU" sz="13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hu-HU" b="1" dirty="0" smtClean="0"/>
              <a:t>Alkalmazott</a:t>
            </a:r>
            <a:r>
              <a:rPr lang="hu-HU" dirty="0" smtClean="0"/>
              <a:t> (jogi személy tagja) károkozásért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dirty="0"/>
              <a:t>	</a:t>
            </a:r>
            <a:r>
              <a:rPr lang="hu-HU" dirty="0" smtClean="0"/>
              <a:t>	munkáltató (jogi személy) felel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b="1" dirty="0" smtClean="0"/>
              <a:t>Vezető tisztségviselő</a:t>
            </a:r>
            <a:r>
              <a:rPr lang="hu-HU" dirty="0" smtClean="0"/>
              <a:t> károkozásáért </a:t>
            </a:r>
          </a:p>
          <a:p>
            <a:pPr marL="0" indent="0">
              <a:buNone/>
            </a:pPr>
            <a:r>
              <a:rPr lang="hu-HU" dirty="0"/>
              <a:t> 	</a:t>
            </a:r>
            <a:r>
              <a:rPr lang="hu-HU" dirty="0" smtClean="0"/>
              <a:t>	vezető tisztségviselő és jogi személy 				egyetemlegesen felel</a:t>
            </a:r>
            <a:r>
              <a:rPr lang="hu-HU" sz="2800" b="1" dirty="0">
                <a:solidFill>
                  <a:srgbClr val="00CC00"/>
                </a:solidFill>
              </a:rPr>
              <a:t> </a:t>
            </a:r>
            <a:r>
              <a:rPr lang="hu-HU" sz="2800" dirty="0" smtClean="0"/>
              <a:t>(D&amp;O felelősségbiztosítás!)</a:t>
            </a:r>
            <a:endParaRPr lang="hu-HU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b="1" dirty="0" smtClean="0"/>
              <a:t>Megbízott </a:t>
            </a:r>
            <a:r>
              <a:rPr lang="hu-HU" dirty="0" smtClean="0"/>
              <a:t>károkozásáért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dirty="0" smtClean="0"/>
              <a:t> 		megbízó és megbízott 						egyetemlegesen felel (de megbízó mentesülhet)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b="1" dirty="0" smtClean="0"/>
              <a:t>Más szerződés kötelezettjének </a:t>
            </a:r>
            <a:r>
              <a:rPr lang="hu-HU" dirty="0" smtClean="0"/>
              <a:t>károkozásáért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dirty="0" smtClean="0"/>
              <a:t>   		a szerződés jogosultja felel (de csak addig amíg a 			károsult számára meg nem nevezi a károkozót!)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hu-HU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9254" y="1124744"/>
            <a:ext cx="60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felelősségi alakzatok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386116" y="2996952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379742" y="3805712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386116" y="4797152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1386116" y="5877272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8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356" y="1988840"/>
            <a:ext cx="8820472" cy="424847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8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Termékfelelősség (objektív felelősség)</a:t>
            </a:r>
          </a:p>
          <a:p>
            <a:pPr eaLnBrk="1" hangingPunct="1">
              <a:buFont typeface="Wingdings" pitchFamily="2" charset="2"/>
              <a:buNone/>
            </a:pPr>
            <a:endParaRPr lang="hu-HU" sz="11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800" dirty="0" smtClean="0"/>
              <a:t>A termékkárért a hibás </a:t>
            </a:r>
            <a:r>
              <a:rPr lang="hu-HU" sz="2800" b="1" dirty="0" smtClean="0"/>
              <a:t>termék gyártója </a:t>
            </a:r>
            <a:r>
              <a:rPr lang="hu-HU" sz="2800" dirty="0" smtClean="0"/>
              <a:t>felelősséggel tartozik.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1600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800" dirty="0" smtClean="0"/>
              <a:t>Mentesül,</a:t>
            </a:r>
            <a:r>
              <a:rPr lang="hu-HU" sz="2800" b="1" dirty="0" smtClean="0"/>
              <a:t> </a:t>
            </a:r>
            <a:r>
              <a:rPr lang="hu-HU" sz="2800" dirty="0" smtClean="0"/>
              <a:t>ha bizonyítja, hogy </a:t>
            </a:r>
          </a:p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hu-HU" sz="2800" dirty="0"/>
              <a:t>n</a:t>
            </a:r>
            <a:r>
              <a:rPr lang="hu-HU" sz="2800" dirty="0" smtClean="0"/>
              <a:t>em hozta forgalomba a terméket</a:t>
            </a:r>
          </a:p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hu-HU" sz="2800" dirty="0"/>
              <a:t>n</a:t>
            </a:r>
            <a:r>
              <a:rPr lang="hu-HU" sz="2800" dirty="0" smtClean="0"/>
              <a:t>em üzletszerű forgalmazás céljából állította elő</a:t>
            </a:r>
          </a:p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hu-HU" sz="2800" dirty="0" smtClean="0"/>
              <a:t>a forgalomba hozatalkor hibátlan volt és a hiba oka később keletkezett</a:t>
            </a:r>
          </a:p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hu-HU" sz="2800" dirty="0"/>
              <a:t>a</a:t>
            </a:r>
            <a:r>
              <a:rPr lang="hu-HU" sz="2800" dirty="0" smtClean="0"/>
              <a:t> hiba oka a tudomány és technika állása szerint nem volt felismerhető vagy</a:t>
            </a:r>
          </a:p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hu-HU" sz="2800" dirty="0"/>
              <a:t>a</a:t>
            </a:r>
            <a:r>
              <a:rPr lang="hu-HU" sz="2800" dirty="0" smtClean="0"/>
              <a:t> hibát jogszabály v. kötelező hatósági előírás alkalmazása okozta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9254" y="1268760"/>
            <a:ext cx="60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felelősségi alakzatok</a:t>
            </a:r>
          </a:p>
        </p:txBody>
      </p:sp>
    </p:spTree>
    <p:extLst>
      <p:ext uri="{BB962C8B-B14F-4D97-AF65-F5344CB8AC3E}">
        <p14:creationId xmlns:p14="http://schemas.microsoft.com/office/powerpoint/2010/main" val="321512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356" y="1988840"/>
            <a:ext cx="8820472" cy="42484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6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épületkárokért (általános felelősség)</a:t>
            </a:r>
          </a:p>
          <a:p>
            <a:pPr eaLnBrk="1" hangingPunct="1">
              <a:buFont typeface="Wingdings" pitchFamily="2" charset="2"/>
              <a:buNone/>
            </a:pPr>
            <a:endParaRPr lang="hu-HU" sz="11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dirty="0" smtClean="0"/>
              <a:t>Az </a:t>
            </a:r>
            <a:r>
              <a:rPr lang="hu-HU" sz="2600" b="1" dirty="0" smtClean="0"/>
              <a:t>épület tulajdonosa </a:t>
            </a:r>
            <a:r>
              <a:rPr lang="hu-HU" sz="2600" dirty="0" smtClean="0"/>
              <a:t>felel az épület hiányosságai miatt másnak okozott kárért!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dirty="0" smtClean="0"/>
              <a:t>Mentesül, ha bizonyítja, hogy</a:t>
            </a:r>
          </a:p>
          <a:p>
            <a:pPr eaLnBrk="1" hangingPunct="1">
              <a:buFontTx/>
              <a:buChar char="-"/>
            </a:pPr>
            <a:r>
              <a:rPr lang="hu-HU" sz="2600" dirty="0"/>
              <a:t>a</a:t>
            </a:r>
            <a:r>
              <a:rPr lang="hu-HU" sz="2600" dirty="0" smtClean="0"/>
              <a:t>z építkezésre és karbantartásra von. szabályokat nem sértették meg ÉS</a:t>
            </a:r>
          </a:p>
          <a:p>
            <a:pPr eaLnBrk="1" hangingPunct="1">
              <a:buFontTx/>
              <a:buChar char="-"/>
            </a:pPr>
            <a:r>
              <a:rPr lang="hu-HU" sz="2600" dirty="0"/>
              <a:t>a</a:t>
            </a:r>
            <a:r>
              <a:rPr lang="hu-HU" sz="2600" dirty="0" smtClean="0"/>
              <a:t>z építkezés v. karbantartás során a károk megelőzése érdekében nem járt el felróhatóan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9254" y="1268760"/>
            <a:ext cx="60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felelősségi alakzatok</a:t>
            </a:r>
          </a:p>
        </p:txBody>
      </p:sp>
    </p:spTree>
    <p:extLst>
      <p:ext uri="{BB962C8B-B14F-4D97-AF65-F5344CB8AC3E}">
        <p14:creationId xmlns:p14="http://schemas.microsoft.com/office/powerpoint/2010/main" val="57553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820472" cy="42484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6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állatok károkozásáért</a:t>
            </a:r>
          </a:p>
          <a:p>
            <a:pPr eaLnBrk="1" hangingPunct="1">
              <a:buFont typeface="Wingdings" pitchFamily="2" charset="2"/>
              <a:buNone/>
            </a:pPr>
            <a:endParaRPr lang="hu-HU" sz="11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b="1" dirty="0" smtClean="0"/>
              <a:t>Állattartó </a:t>
            </a:r>
            <a:r>
              <a:rPr lang="hu-HU" sz="2600" dirty="0" smtClean="0"/>
              <a:t>felel a kárért, de mentesül, ha bizonyítja, hogy az állat tartásával kapcsolatban felróhatóság nem terheli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dirty="0" smtClean="0"/>
              <a:t>(általános felelősség)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12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b="1" dirty="0" smtClean="0"/>
              <a:t>Kivételek: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dirty="0">
                <a:sym typeface="Symbol"/>
              </a:rPr>
              <a:t></a:t>
            </a:r>
            <a:r>
              <a:rPr lang="hu-HU" sz="2600" dirty="0" smtClean="0"/>
              <a:t> </a:t>
            </a:r>
            <a:r>
              <a:rPr lang="hu-HU" sz="2600" dirty="0"/>
              <a:t>v</a:t>
            </a:r>
            <a:r>
              <a:rPr lang="hu-HU" sz="2600" dirty="0" smtClean="0"/>
              <a:t>eszélyes állat tartója - veszélyes üzemi felelősséggel felel</a:t>
            </a:r>
          </a:p>
          <a:p>
            <a:pPr marL="0" indent="0">
              <a:buNone/>
            </a:pPr>
            <a:r>
              <a:rPr lang="hu-HU" sz="2600" dirty="0">
                <a:sym typeface="Symbol"/>
              </a:rPr>
              <a:t></a:t>
            </a:r>
            <a:r>
              <a:rPr lang="hu-HU" sz="2600" dirty="0" smtClean="0"/>
              <a:t> vadászható állat által okozott kárért </a:t>
            </a:r>
            <a:r>
              <a:rPr lang="hu-HU" sz="2600" b="1" dirty="0" smtClean="0"/>
              <a:t>-</a:t>
            </a:r>
            <a:r>
              <a:rPr lang="hu-HU" sz="2600" dirty="0" smtClean="0"/>
              <a:t> vadászatra jogosult felel, veszélyes üzemi felelősséggel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6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9254" y="1268760"/>
            <a:ext cx="60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felelősségi alakzatok</a:t>
            </a:r>
          </a:p>
        </p:txBody>
      </p:sp>
    </p:spTree>
    <p:extLst>
      <p:ext uri="{BB962C8B-B14F-4D97-AF65-F5344CB8AC3E}">
        <p14:creationId xmlns:p14="http://schemas.microsoft.com/office/powerpoint/2010/main" val="410767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820472" cy="42484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6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közhatalom gyakorlásával okozott kárért</a:t>
            </a:r>
          </a:p>
          <a:p>
            <a:pPr eaLnBrk="1" hangingPunct="1">
              <a:buFont typeface="Wingdings" pitchFamily="2" charset="2"/>
              <a:buNone/>
            </a:pPr>
            <a:endParaRPr lang="hu-HU" sz="11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b="1" dirty="0" smtClean="0"/>
              <a:t>Esetei:</a:t>
            </a:r>
          </a:p>
          <a:p>
            <a:pPr marL="514350" indent="-514350" eaLnBrk="1" hangingPunct="1">
              <a:buFont typeface="Wingdings" pitchFamily="2" charset="2"/>
              <a:buAutoNum type="alphaLcParenR"/>
            </a:pPr>
            <a:r>
              <a:rPr lang="hu-HU" sz="2600" dirty="0" smtClean="0"/>
              <a:t>Közigazgatási jogkörben okozott károk (pl. jegyző károkozása) </a:t>
            </a:r>
          </a:p>
          <a:p>
            <a:pPr marL="0" indent="0" eaLnBrk="1" hangingPunct="1">
              <a:buNone/>
            </a:pPr>
            <a:r>
              <a:rPr lang="hu-HU" sz="2600" dirty="0" smtClean="0">
                <a:sym typeface="Symbol"/>
              </a:rPr>
              <a:t>        </a:t>
            </a:r>
            <a:r>
              <a:rPr lang="hu-HU" sz="2600" dirty="0" smtClean="0"/>
              <a:t> </a:t>
            </a:r>
            <a:r>
              <a:rPr lang="hu-HU" sz="2600" i="1" dirty="0" smtClean="0"/>
              <a:t>hivatali felelősségbiztosítás!</a:t>
            </a:r>
          </a:p>
          <a:p>
            <a:pPr marL="0" indent="0" eaLnBrk="1" hangingPunct="1">
              <a:buNone/>
            </a:pPr>
            <a:endParaRPr lang="hu-HU" sz="900" i="1" dirty="0" smtClean="0"/>
          </a:p>
          <a:p>
            <a:pPr marL="530225" indent="-530225" eaLnBrk="1" hangingPunct="1">
              <a:buNone/>
            </a:pPr>
            <a:r>
              <a:rPr lang="hu-HU" sz="2600" dirty="0" smtClean="0"/>
              <a:t>b)	Bírósági, ügyészségi jogkörben okozott károk</a:t>
            </a:r>
          </a:p>
          <a:p>
            <a:pPr marL="0" indent="0" eaLnBrk="1" hangingPunct="1">
              <a:buNone/>
            </a:pPr>
            <a:endParaRPr lang="hu-HU" sz="900" dirty="0" smtClean="0"/>
          </a:p>
          <a:p>
            <a:pPr marL="530225" indent="-530225" eaLnBrk="1" hangingPunct="1">
              <a:buAutoNum type="alphaLcParenR" startAt="3"/>
            </a:pPr>
            <a:r>
              <a:rPr lang="hu-HU" sz="2600" dirty="0" smtClean="0"/>
              <a:t>Közjegyzői, végrehajtói jogkörben okozott károk </a:t>
            </a:r>
            <a:r>
              <a:rPr lang="hu-HU" sz="2600" dirty="0" smtClean="0">
                <a:sym typeface="Symbol"/>
              </a:rPr>
              <a:t> </a:t>
            </a:r>
          </a:p>
          <a:p>
            <a:pPr marL="0" indent="0" eaLnBrk="1" hangingPunct="1">
              <a:buNone/>
            </a:pPr>
            <a:r>
              <a:rPr lang="hu-HU" sz="2600" dirty="0" smtClean="0">
                <a:sym typeface="Symbol"/>
              </a:rPr>
              <a:t>        </a:t>
            </a:r>
            <a:r>
              <a:rPr lang="hu-HU" sz="2600" dirty="0" smtClean="0"/>
              <a:t> </a:t>
            </a:r>
            <a:r>
              <a:rPr lang="hu-HU" sz="2600" i="1" dirty="0" smtClean="0"/>
              <a:t>szakmai felelősségbiztosítások!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600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600" b="1" dirty="0" smtClean="0"/>
              <a:t>Kártérítési kereset előfeltétele a rendes jogorvoslat kimerítése!</a:t>
            </a:r>
            <a:endParaRPr lang="hu-HU" sz="2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hu-HU" sz="26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9440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9254" y="1268760"/>
            <a:ext cx="604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Speciális felelősségi alakzatok</a:t>
            </a:r>
          </a:p>
        </p:txBody>
      </p:sp>
    </p:spTree>
    <p:extLst>
      <p:ext uri="{BB962C8B-B14F-4D97-AF65-F5344CB8AC3E}">
        <p14:creationId xmlns:p14="http://schemas.microsoft.com/office/powerpoint/2010/main" val="1978539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http://www.cebubesthomes.com/userfiles/contract_sign_pressure_anim_md_wm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592288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7226" y="267365"/>
            <a:ext cx="555091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szerződésszegéssel </a:t>
            </a:r>
          </a:p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okozott károkért 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17226" y="1700808"/>
            <a:ext cx="8352928" cy="466348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Szigorúbb kimentési szabályok</a:t>
            </a:r>
          </a:p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hu-HU" sz="10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Aki szerződés megszegésével a másik félnek kárt okoz, köteles azt megtéríteni.</a:t>
            </a:r>
          </a:p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Mentesül a felelősség alól, ha bizonyítja, hogy</a:t>
            </a:r>
          </a:p>
          <a:p>
            <a:pPr>
              <a:lnSpc>
                <a:spcPct val="100000"/>
              </a:lnSpc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károkozó körülmény az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ellenőrzési körén kívül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merült fel és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számára ez a károkozó körülmény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szerződéskötéskor nem volt objektíve előre látható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és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em volt elvárható, hogy a szerződésszegő fél a szerződésszerű teljesítést akadályozó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körülményt a szerződésszegéskor elkerülje vagy annak kárkövetkezményeit elhárítsa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6648447" y="1943103"/>
            <a:ext cx="2157413" cy="592658"/>
          </a:xfrm>
          <a:custGeom>
            <a:avLst/>
            <a:gdLst>
              <a:gd name="connsiteX0" fmla="*/ 100013 w 2157413"/>
              <a:gd name="connsiteY0" fmla="*/ 442912 h 814387"/>
              <a:gd name="connsiteX1" fmla="*/ 157163 w 2157413"/>
              <a:gd name="connsiteY1" fmla="*/ 328612 h 814387"/>
              <a:gd name="connsiteX2" fmla="*/ 214313 w 2157413"/>
              <a:gd name="connsiteY2" fmla="*/ 257175 h 814387"/>
              <a:gd name="connsiteX3" fmla="*/ 342900 w 2157413"/>
              <a:gd name="connsiteY3" fmla="*/ 200025 h 814387"/>
              <a:gd name="connsiteX4" fmla="*/ 385763 w 2157413"/>
              <a:gd name="connsiteY4" fmla="*/ 171450 h 814387"/>
              <a:gd name="connsiteX5" fmla="*/ 514350 w 2157413"/>
              <a:gd name="connsiteY5" fmla="*/ 200025 h 814387"/>
              <a:gd name="connsiteX6" fmla="*/ 642938 w 2157413"/>
              <a:gd name="connsiteY6" fmla="*/ 185737 h 814387"/>
              <a:gd name="connsiteX7" fmla="*/ 900113 w 2157413"/>
              <a:gd name="connsiteY7" fmla="*/ 171450 h 814387"/>
              <a:gd name="connsiteX8" fmla="*/ 1071563 w 2157413"/>
              <a:gd name="connsiteY8" fmla="*/ 142875 h 814387"/>
              <a:gd name="connsiteX9" fmla="*/ 1114425 w 2157413"/>
              <a:gd name="connsiteY9" fmla="*/ 128587 h 814387"/>
              <a:gd name="connsiteX10" fmla="*/ 1228725 w 2157413"/>
              <a:gd name="connsiteY10" fmla="*/ 114300 h 814387"/>
              <a:gd name="connsiteX11" fmla="*/ 1328738 w 2157413"/>
              <a:gd name="connsiteY11" fmla="*/ 85725 h 814387"/>
              <a:gd name="connsiteX12" fmla="*/ 1400175 w 2157413"/>
              <a:gd name="connsiteY12" fmla="*/ 71437 h 814387"/>
              <a:gd name="connsiteX13" fmla="*/ 1557338 w 2157413"/>
              <a:gd name="connsiteY13" fmla="*/ 57150 h 814387"/>
              <a:gd name="connsiteX14" fmla="*/ 1657350 w 2157413"/>
              <a:gd name="connsiteY14" fmla="*/ 14287 h 814387"/>
              <a:gd name="connsiteX15" fmla="*/ 1771650 w 2157413"/>
              <a:gd name="connsiteY15" fmla="*/ 0 h 814387"/>
              <a:gd name="connsiteX16" fmla="*/ 1885950 w 2157413"/>
              <a:gd name="connsiteY16" fmla="*/ 14287 h 814387"/>
              <a:gd name="connsiteX17" fmla="*/ 1928813 w 2157413"/>
              <a:gd name="connsiteY17" fmla="*/ 57150 h 814387"/>
              <a:gd name="connsiteX18" fmla="*/ 1971675 w 2157413"/>
              <a:gd name="connsiteY18" fmla="*/ 85725 h 814387"/>
              <a:gd name="connsiteX19" fmla="*/ 2000250 w 2157413"/>
              <a:gd name="connsiteY19" fmla="*/ 142875 h 814387"/>
              <a:gd name="connsiteX20" fmla="*/ 2028825 w 2157413"/>
              <a:gd name="connsiteY20" fmla="*/ 185737 h 814387"/>
              <a:gd name="connsiteX21" fmla="*/ 2043113 w 2157413"/>
              <a:gd name="connsiteY21" fmla="*/ 228600 h 814387"/>
              <a:gd name="connsiteX22" fmla="*/ 2071688 w 2157413"/>
              <a:gd name="connsiteY22" fmla="*/ 285750 h 814387"/>
              <a:gd name="connsiteX23" fmla="*/ 2085975 w 2157413"/>
              <a:gd name="connsiteY23" fmla="*/ 328612 h 814387"/>
              <a:gd name="connsiteX24" fmla="*/ 2114550 w 2157413"/>
              <a:gd name="connsiteY24" fmla="*/ 371475 h 814387"/>
              <a:gd name="connsiteX25" fmla="*/ 2157413 w 2157413"/>
              <a:gd name="connsiteY25" fmla="*/ 485775 h 814387"/>
              <a:gd name="connsiteX26" fmla="*/ 2128838 w 2157413"/>
              <a:gd name="connsiteY26" fmla="*/ 685800 h 814387"/>
              <a:gd name="connsiteX27" fmla="*/ 2100263 w 2157413"/>
              <a:gd name="connsiteY27" fmla="*/ 728662 h 814387"/>
              <a:gd name="connsiteX28" fmla="*/ 2043113 w 2157413"/>
              <a:gd name="connsiteY28" fmla="*/ 800100 h 814387"/>
              <a:gd name="connsiteX29" fmla="*/ 2000250 w 2157413"/>
              <a:gd name="connsiteY29" fmla="*/ 814387 h 814387"/>
              <a:gd name="connsiteX30" fmla="*/ 1485900 w 2157413"/>
              <a:gd name="connsiteY30" fmla="*/ 800100 h 814387"/>
              <a:gd name="connsiteX31" fmla="*/ 1400175 w 2157413"/>
              <a:gd name="connsiteY31" fmla="*/ 742950 h 814387"/>
              <a:gd name="connsiteX32" fmla="*/ 1243013 w 2157413"/>
              <a:gd name="connsiteY32" fmla="*/ 728662 h 814387"/>
              <a:gd name="connsiteX33" fmla="*/ 1185863 w 2157413"/>
              <a:gd name="connsiteY33" fmla="*/ 714375 h 814387"/>
              <a:gd name="connsiteX34" fmla="*/ 1100138 w 2157413"/>
              <a:gd name="connsiteY34" fmla="*/ 700087 h 814387"/>
              <a:gd name="connsiteX35" fmla="*/ 1057275 w 2157413"/>
              <a:gd name="connsiteY35" fmla="*/ 685800 h 814387"/>
              <a:gd name="connsiteX36" fmla="*/ 985838 w 2157413"/>
              <a:gd name="connsiteY36" fmla="*/ 671512 h 814387"/>
              <a:gd name="connsiteX37" fmla="*/ 928688 w 2157413"/>
              <a:gd name="connsiteY37" fmla="*/ 657225 h 814387"/>
              <a:gd name="connsiteX38" fmla="*/ 785813 w 2157413"/>
              <a:gd name="connsiteY38" fmla="*/ 628650 h 814387"/>
              <a:gd name="connsiteX39" fmla="*/ 714375 w 2157413"/>
              <a:gd name="connsiteY39" fmla="*/ 614362 h 814387"/>
              <a:gd name="connsiteX40" fmla="*/ 528638 w 2157413"/>
              <a:gd name="connsiteY40" fmla="*/ 628650 h 814387"/>
              <a:gd name="connsiteX41" fmla="*/ 485775 w 2157413"/>
              <a:gd name="connsiteY41" fmla="*/ 642937 h 814387"/>
              <a:gd name="connsiteX42" fmla="*/ 371475 w 2157413"/>
              <a:gd name="connsiteY42" fmla="*/ 628650 h 814387"/>
              <a:gd name="connsiteX43" fmla="*/ 257175 w 2157413"/>
              <a:gd name="connsiteY43" fmla="*/ 557212 h 814387"/>
              <a:gd name="connsiteX44" fmla="*/ 128588 w 2157413"/>
              <a:gd name="connsiteY44" fmla="*/ 485775 h 814387"/>
              <a:gd name="connsiteX45" fmla="*/ 85725 w 2157413"/>
              <a:gd name="connsiteY45" fmla="*/ 457200 h 814387"/>
              <a:gd name="connsiteX46" fmla="*/ 42863 w 2157413"/>
              <a:gd name="connsiteY46" fmla="*/ 442912 h 814387"/>
              <a:gd name="connsiteX47" fmla="*/ 0 w 2157413"/>
              <a:gd name="connsiteY47" fmla="*/ 357187 h 814387"/>
              <a:gd name="connsiteX48" fmla="*/ 128588 w 2157413"/>
              <a:gd name="connsiteY48" fmla="*/ 342900 h 8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57413" h="814387">
                <a:moveTo>
                  <a:pt x="100013" y="442912"/>
                </a:moveTo>
                <a:cubicBezTo>
                  <a:pt x="130996" y="257005"/>
                  <a:pt x="81973" y="422599"/>
                  <a:pt x="157163" y="328612"/>
                </a:cubicBezTo>
                <a:cubicBezTo>
                  <a:pt x="236034" y="230024"/>
                  <a:pt x="91472" y="339068"/>
                  <a:pt x="214313" y="257175"/>
                </a:cubicBezTo>
                <a:cubicBezTo>
                  <a:pt x="243487" y="169648"/>
                  <a:pt x="206655" y="237182"/>
                  <a:pt x="342900" y="200025"/>
                </a:cubicBezTo>
                <a:cubicBezTo>
                  <a:pt x="359467" y="195507"/>
                  <a:pt x="371475" y="180975"/>
                  <a:pt x="385763" y="171450"/>
                </a:cubicBezTo>
                <a:cubicBezTo>
                  <a:pt x="429962" y="186183"/>
                  <a:pt x="464063" y="200025"/>
                  <a:pt x="514350" y="200025"/>
                </a:cubicBezTo>
                <a:cubicBezTo>
                  <a:pt x="557476" y="200025"/>
                  <a:pt x="599929" y="188923"/>
                  <a:pt x="642938" y="185737"/>
                </a:cubicBezTo>
                <a:cubicBezTo>
                  <a:pt x="728561" y="179395"/>
                  <a:pt x="814388" y="176212"/>
                  <a:pt x="900113" y="171450"/>
                </a:cubicBezTo>
                <a:cubicBezTo>
                  <a:pt x="1000598" y="137953"/>
                  <a:pt x="880156" y="174776"/>
                  <a:pt x="1071563" y="142875"/>
                </a:cubicBezTo>
                <a:cubicBezTo>
                  <a:pt x="1086418" y="140399"/>
                  <a:pt x="1099608" y="131281"/>
                  <a:pt x="1114425" y="128587"/>
                </a:cubicBezTo>
                <a:cubicBezTo>
                  <a:pt x="1152202" y="121718"/>
                  <a:pt x="1190625" y="119062"/>
                  <a:pt x="1228725" y="114300"/>
                </a:cubicBezTo>
                <a:cubicBezTo>
                  <a:pt x="1276462" y="98387"/>
                  <a:pt x="1274910" y="97687"/>
                  <a:pt x="1328738" y="85725"/>
                </a:cubicBezTo>
                <a:cubicBezTo>
                  <a:pt x="1352444" y="80457"/>
                  <a:pt x="1376079" y="74449"/>
                  <a:pt x="1400175" y="71437"/>
                </a:cubicBezTo>
                <a:cubicBezTo>
                  <a:pt x="1452372" y="64912"/>
                  <a:pt x="1504950" y="61912"/>
                  <a:pt x="1557338" y="57150"/>
                </a:cubicBezTo>
                <a:cubicBezTo>
                  <a:pt x="1585482" y="43078"/>
                  <a:pt x="1624318" y="20293"/>
                  <a:pt x="1657350" y="14287"/>
                </a:cubicBezTo>
                <a:cubicBezTo>
                  <a:pt x="1695127" y="7418"/>
                  <a:pt x="1733550" y="4762"/>
                  <a:pt x="1771650" y="0"/>
                </a:cubicBezTo>
                <a:cubicBezTo>
                  <a:pt x="1809750" y="4762"/>
                  <a:pt x="1849865" y="1165"/>
                  <a:pt x="1885950" y="14287"/>
                </a:cubicBezTo>
                <a:cubicBezTo>
                  <a:pt x="1904939" y="21192"/>
                  <a:pt x="1913291" y="44215"/>
                  <a:pt x="1928813" y="57150"/>
                </a:cubicBezTo>
                <a:cubicBezTo>
                  <a:pt x="1942004" y="68143"/>
                  <a:pt x="1957388" y="76200"/>
                  <a:pt x="1971675" y="85725"/>
                </a:cubicBezTo>
                <a:cubicBezTo>
                  <a:pt x="1981200" y="104775"/>
                  <a:pt x="1989683" y="124383"/>
                  <a:pt x="2000250" y="142875"/>
                </a:cubicBezTo>
                <a:cubicBezTo>
                  <a:pt x="2008769" y="157784"/>
                  <a:pt x="2021146" y="170379"/>
                  <a:pt x="2028825" y="185737"/>
                </a:cubicBezTo>
                <a:cubicBezTo>
                  <a:pt x="2035560" y="199208"/>
                  <a:pt x="2037180" y="214757"/>
                  <a:pt x="2043113" y="228600"/>
                </a:cubicBezTo>
                <a:cubicBezTo>
                  <a:pt x="2051503" y="248176"/>
                  <a:pt x="2063298" y="266174"/>
                  <a:pt x="2071688" y="285750"/>
                </a:cubicBezTo>
                <a:cubicBezTo>
                  <a:pt x="2077620" y="299592"/>
                  <a:pt x="2079240" y="315142"/>
                  <a:pt x="2085975" y="328612"/>
                </a:cubicBezTo>
                <a:cubicBezTo>
                  <a:pt x="2093654" y="343971"/>
                  <a:pt x="2106871" y="356116"/>
                  <a:pt x="2114550" y="371475"/>
                </a:cubicBezTo>
                <a:cubicBezTo>
                  <a:pt x="2131634" y="405642"/>
                  <a:pt x="2145047" y="448679"/>
                  <a:pt x="2157413" y="485775"/>
                </a:cubicBezTo>
                <a:cubicBezTo>
                  <a:pt x="2153764" y="525917"/>
                  <a:pt x="2156323" y="630830"/>
                  <a:pt x="2128838" y="685800"/>
                </a:cubicBezTo>
                <a:cubicBezTo>
                  <a:pt x="2121159" y="701159"/>
                  <a:pt x="2110566" y="714925"/>
                  <a:pt x="2100263" y="728662"/>
                </a:cubicBezTo>
                <a:cubicBezTo>
                  <a:pt x="2081966" y="753058"/>
                  <a:pt x="2066267" y="780254"/>
                  <a:pt x="2043113" y="800100"/>
                </a:cubicBezTo>
                <a:cubicBezTo>
                  <a:pt x="2031678" y="809901"/>
                  <a:pt x="2014538" y="809625"/>
                  <a:pt x="2000250" y="814387"/>
                </a:cubicBezTo>
                <a:cubicBezTo>
                  <a:pt x="1828800" y="809625"/>
                  <a:pt x="1656214" y="820375"/>
                  <a:pt x="1485900" y="800100"/>
                </a:cubicBezTo>
                <a:cubicBezTo>
                  <a:pt x="1451798" y="796040"/>
                  <a:pt x="1434377" y="746059"/>
                  <a:pt x="1400175" y="742950"/>
                </a:cubicBezTo>
                <a:lnTo>
                  <a:pt x="1243013" y="728662"/>
                </a:lnTo>
                <a:cubicBezTo>
                  <a:pt x="1223963" y="723900"/>
                  <a:pt x="1205118" y="718226"/>
                  <a:pt x="1185863" y="714375"/>
                </a:cubicBezTo>
                <a:cubicBezTo>
                  <a:pt x="1157456" y="708694"/>
                  <a:pt x="1128417" y="706371"/>
                  <a:pt x="1100138" y="700087"/>
                </a:cubicBezTo>
                <a:cubicBezTo>
                  <a:pt x="1085436" y="696820"/>
                  <a:pt x="1071886" y="689453"/>
                  <a:pt x="1057275" y="685800"/>
                </a:cubicBezTo>
                <a:cubicBezTo>
                  <a:pt x="1033716" y="679910"/>
                  <a:pt x="1009544" y="676780"/>
                  <a:pt x="985838" y="671512"/>
                </a:cubicBezTo>
                <a:cubicBezTo>
                  <a:pt x="966669" y="667252"/>
                  <a:pt x="947888" y="661339"/>
                  <a:pt x="928688" y="657225"/>
                </a:cubicBezTo>
                <a:cubicBezTo>
                  <a:pt x="881198" y="647049"/>
                  <a:pt x="833438" y="638175"/>
                  <a:pt x="785813" y="628650"/>
                </a:cubicBezTo>
                <a:lnTo>
                  <a:pt x="714375" y="614362"/>
                </a:lnTo>
                <a:cubicBezTo>
                  <a:pt x="652463" y="619125"/>
                  <a:pt x="590254" y="620948"/>
                  <a:pt x="528638" y="628650"/>
                </a:cubicBezTo>
                <a:cubicBezTo>
                  <a:pt x="513694" y="630518"/>
                  <a:pt x="500835" y="642937"/>
                  <a:pt x="485775" y="642937"/>
                </a:cubicBezTo>
                <a:cubicBezTo>
                  <a:pt x="447379" y="642937"/>
                  <a:pt x="409575" y="633412"/>
                  <a:pt x="371475" y="628650"/>
                </a:cubicBezTo>
                <a:cubicBezTo>
                  <a:pt x="238817" y="529156"/>
                  <a:pt x="387920" y="635659"/>
                  <a:pt x="257175" y="557212"/>
                </a:cubicBezTo>
                <a:cubicBezTo>
                  <a:pt x="134356" y="483521"/>
                  <a:pt x="214802" y="514512"/>
                  <a:pt x="128588" y="485775"/>
                </a:cubicBezTo>
                <a:cubicBezTo>
                  <a:pt x="114300" y="476250"/>
                  <a:pt x="101084" y="464879"/>
                  <a:pt x="85725" y="457200"/>
                </a:cubicBezTo>
                <a:cubicBezTo>
                  <a:pt x="72255" y="450465"/>
                  <a:pt x="54623" y="452320"/>
                  <a:pt x="42863" y="442912"/>
                </a:cubicBezTo>
                <a:cubicBezTo>
                  <a:pt x="17684" y="422769"/>
                  <a:pt x="9412" y="385423"/>
                  <a:pt x="0" y="357187"/>
                </a:cubicBezTo>
                <a:cubicBezTo>
                  <a:pt x="69972" y="333864"/>
                  <a:pt x="27803" y="342900"/>
                  <a:pt x="128588" y="34290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/>
          <p:cNvSpPr/>
          <p:nvPr/>
        </p:nvSpPr>
        <p:spPr>
          <a:xfrm>
            <a:off x="7879691" y="4106578"/>
            <a:ext cx="576063" cy="43120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3563888" y="4797152"/>
            <a:ext cx="576063" cy="43120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4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1242" y="422433"/>
            <a:ext cx="519087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</a:t>
            </a:r>
            <a:r>
              <a:rPr lang="hu-HU" sz="2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szerződésszegéssel</a:t>
            </a:r>
          </a:p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okozott károkért 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14669" y="1772816"/>
            <a:ext cx="8647262" cy="4968552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hu-HU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Egy gépjárműalkatrészek gyártásával foglalkozó cég vállalja, hogy </a:t>
            </a:r>
            <a:r>
              <a:rPr lang="hu-H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12 órán belül </a:t>
            </a:r>
            <a:r>
              <a:rPr lang="hu-HU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leszállít egy alkatrészt a gépjármű gyártójának. Hatósági intézkedés folytán a megrendelőhöz vezető </a:t>
            </a:r>
            <a:r>
              <a:rPr lang="hu-H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közlekedési útvonal lezárására </a:t>
            </a:r>
            <a:r>
              <a:rPr lang="hu-HU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került sor, így a vállalkozás nem tudott határidőre teljesíteni, ezért a gépjármű gyártója másik cégtől szerezte be – drágábban  - az alkatrészt (</a:t>
            </a:r>
            <a:r>
              <a:rPr lang="hu-H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fedezeti szerződés</a:t>
            </a:r>
            <a:r>
              <a:rPr lang="hu-HU" sz="40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20000"/>
              </a:lnSpc>
            </a:pPr>
            <a:endParaRPr lang="hu-HU" sz="3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hu-HU" sz="3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Mentesüléshez bizonyítania kell a károkozónak:</a:t>
            </a:r>
            <a:endParaRPr lang="hu-HU" sz="38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hu-HU" sz="38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ellenőrzési körön kívül merült fel az útvonal lezárása 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hu-HU" sz="38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</a:t>
            </a:r>
            <a:r>
              <a:rPr lang="hu-HU" sz="38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z útvonal lezárása objektíve  nem volt előre látható szerződéskötéskor (értesülhetett erről a vállalkozás korábban vagy előzetes értesítés nélkül történt?)</a:t>
            </a:r>
          </a:p>
          <a:p>
            <a:pPr>
              <a:lnSpc>
                <a:spcPct val="120000"/>
              </a:lnSpc>
            </a:pPr>
            <a:r>
              <a:rPr lang="hu-HU" sz="38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c) 	ha nincs kerülő út, akkor nem várható el, hogy a szerződésszerű 	teljesítés érdekében </a:t>
            </a:r>
            <a:r>
              <a:rPr lang="hu-HU" sz="38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légiszállítást</a:t>
            </a:r>
            <a:r>
              <a:rPr lang="hu-HU" sz="38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rendeljen.</a:t>
            </a:r>
          </a:p>
        </p:txBody>
      </p:sp>
      <p:pic>
        <p:nvPicPr>
          <p:cNvPr id="8" name="Kép 7" descr="https://encrypted-tbn2.gstatic.com/images?q=tbn:ANd9GcQgbaIFLMFS296v5bD8v6PlMsaeD0cZid-k1AS_UQwk_zyOhk5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0"/>
            <a:ext cx="280831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412502" y="1681331"/>
            <a:ext cx="5743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Szigorúbb kimentési szabályok</a:t>
            </a: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7964970" y="0"/>
            <a:ext cx="1179030" cy="948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00CC00"/>
                </a:solidFill>
                <a:latin typeface="Calibri" panose="020F0502020204030204" pitchFamily="34" charset="0"/>
                <a:cs typeface="Arial" pitchFamily="34" charset="0"/>
              </a:rPr>
              <a:t>Példa</a:t>
            </a:r>
            <a:endParaRPr lang="hu-HU" sz="2400" dirty="0">
              <a:solidFill>
                <a:srgbClr val="00CC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825810" y="170405"/>
            <a:ext cx="1125226" cy="504056"/>
          </a:xfrm>
          <a:prstGeom prst="roundRect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0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107504" y="1124744"/>
            <a:ext cx="8929687" cy="56149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4" name="Kép 3" descr="http://csmkik.hu/media/10000/14058-compliance-arbeitsrech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548426" cy="5541070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555776" y="764828"/>
            <a:ext cx="4973549" cy="431800"/>
          </a:xfrm>
        </p:spPr>
        <p:txBody>
          <a:bodyPr>
            <a:no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Jogi alapok </a:t>
            </a:r>
          </a:p>
        </p:txBody>
      </p:sp>
    </p:spTree>
    <p:extLst>
      <p:ext uri="{BB962C8B-B14F-4D97-AF65-F5344CB8AC3E}">
        <p14:creationId xmlns:p14="http://schemas.microsoft.com/office/powerpoint/2010/main" val="26276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http://www.outsidethebeltway.com/wp-content/uploads/2009/08/contrac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99" y="39704"/>
            <a:ext cx="2612901" cy="23870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25788" y="1556792"/>
            <a:ext cx="8638700" cy="45634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Kártérítés mértéke</a:t>
            </a: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hu-H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„tapadó kár”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- a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szolgáltatás tárgyában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keletkezett kár 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endParaRPr lang="hu-HU" sz="9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 </a:t>
            </a:r>
            <a:r>
              <a:rPr lang="hu-HU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előreláthatósági korlát nélkül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hu-HU" sz="11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buAutoNum type="alphaLcParenR" startAt="2"/>
            </a:pPr>
            <a:r>
              <a:rPr lang="hu-H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„következménykár”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– a szerződésszegés következményeként a jogosult vagyonában keletkezett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egyéb kár és az elmaradt vagyoni előny</a:t>
            </a:r>
            <a:endParaRPr lang="hu-HU" sz="11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-442913">
              <a:lnSpc>
                <a:spcPct val="110000"/>
              </a:lnSpc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 </a:t>
            </a:r>
            <a:r>
              <a:rPr lang="hu-HU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előreláthatósági korláttal!   - 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A jogosultnak kell bizonyítania, hogy a kár (mint a szerződésszegés lehetséges következménye) a szerződés megkötésének időpontjában előre látható volt.</a:t>
            </a:r>
          </a:p>
          <a:p>
            <a:pPr marL="442913" indent="-442913">
              <a:lnSpc>
                <a:spcPct val="110000"/>
              </a:lnSpc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(Szándékos szerződésszegés esetén nincs előreláthatósági korlát!)</a:t>
            </a:r>
          </a:p>
          <a:p>
            <a:pPr marL="442913" indent="-442913">
              <a:lnSpc>
                <a:spcPct val="110000"/>
              </a:lnSpc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  <a:sym typeface="Symbol"/>
            </a:endParaRPr>
          </a:p>
          <a:p>
            <a:pPr marL="442913" indent="-442913">
              <a:lnSpc>
                <a:spcPct val="110000"/>
              </a:lnSpc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  <a:sym typeface="Symbol"/>
            </a:endParaRPr>
          </a:p>
          <a:p>
            <a:pPr marL="442913">
              <a:lnSpc>
                <a:spcPct val="110000"/>
              </a:lnSpc>
            </a:pPr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2311" y="260648"/>
            <a:ext cx="519087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</a:t>
            </a:r>
            <a:r>
              <a:rPr lang="hu-HU" sz="2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szerződésszegéssel</a:t>
            </a:r>
          </a:p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okozott károkért 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elé nyíl 1"/>
          <p:cNvSpPr/>
          <p:nvPr/>
        </p:nvSpPr>
        <p:spPr>
          <a:xfrm>
            <a:off x="4499992" y="5949280"/>
            <a:ext cx="219175" cy="415008"/>
          </a:xfrm>
          <a:prstGeom prst="downArrow">
            <a:avLst>
              <a:gd name="adj1" fmla="val 55429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034986" y="6243801"/>
            <a:ext cx="7353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Ösztönzi a szerződő feleket a kölcsönös tájékoztatásra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84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2986" y="260648"/>
            <a:ext cx="533489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</a:t>
            </a:r>
            <a:r>
              <a:rPr lang="hu-HU" sz="2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szerződésszegéssel</a:t>
            </a:r>
          </a:p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okozott károkért 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17226" y="1549278"/>
            <a:ext cx="8647262" cy="50357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Kártérítés mértéke</a:t>
            </a: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„tapadó kár”</a:t>
            </a:r>
          </a:p>
          <a:p>
            <a:pPr>
              <a:lnSpc>
                <a:spcPct val="100000"/>
              </a:lnSpc>
            </a:pPr>
            <a:endParaRPr lang="hu-HU" sz="10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Elállás és </a:t>
            </a:r>
            <a:r>
              <a:rPr lang="hu-HU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fedezeti szerződés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megkötése esetén</a:t>
            </a:r>
          </a:p>
          <a:p>
            <a:pPr marL="623888" indent="-180975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szerződés és a fedezeti szerződésben kikötött ellenszolgáltatás közötti különbség </a:t>
            </a:r>
          </a:p>
          <a:p>
            <a:pPr marL="623888" indent="-180975">
              <a:buFontTx/>
              <a:buChar char="-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edezeti szerződés megkötéséből eredő költség</a:t>
            </a:r>
          </a:p>
          <a:p>
            <a:endParaRPr lang="hu-HU" sz="1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lphaLcParenR" startAt="2"/>
            </a:pP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„következménykár” </a:t>
            </a:r>
          </a:p>
          <a:p>
            <a:pPr marL="457200" indent="-457200">
              <a:lnSpc>
                <a:spcPct val="110000"/>
              </a:lnSpc>
              <a:buAutoNum type="alphaLcParenR" startAt="2"/>
            </a:pPr>
            <a:endParaRPr lang="hu-HU" sz="11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Ha a gépjárműgyártó vállalkozás nem tudja máshonnan beszerezni az alkatrészt, és ezért a gépjárművet ő is késedelmesen teljesíti, akkor </a:t>
            </a:r>
            <a:r>
              <a:rPr lang="hu-HU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egyéb kárként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követelheti a késedelem miatt kifizetett kötbért.</a:t>
            </a:r>
          </a:p>
          <a:p>
            <a:pPr marL="900113" indent="-457200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  <a:sym typeface="Symbol"/>
              </a:rPr>
              <a:t>DE:</a:t>
            </a:r>
            <a:r>
              <a:rPr lang="hu-HU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bizonyítania kell, hogy a kár (de nem konkrét kárfajta!) bekövetkezése előre látható volt a szerződés  megkötésekor!</a:t>
            </a: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Kép 7" descr="https://encrypted-tbn2.gstatic.com/images?q=tbn:ANd9GcQgbaIFLMFS296v5bD8v6PlMsaeD0cZid-k1AS_UQwk_zyOhk5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73" y="246584"/>
            <a:ext cx="280831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7964970" y="-899"/>
            <a:ext cx="1179030" cy="948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00CC00"/>
                </a:solidFill>
                <a:latin typeface="Calibri" panose="020F0502020204030204" pitchFamily="34" charset="0"/>
                <a:cs typeface="Arial" pitchFamily="34" charset="0"/>
              </a:rPr>
              <a:t>Példa</a:t>
            </a:r>
            <a:endParaRPr lang="hu-HU" sz="2400" dirty="0">
              <a:solidFill>
                <a:srgbClr val="00CC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812360" y="188640"/>
            <a:ext cx="1125226" cy="504056"/>
          </a:xfrm>
          <a:prstGeom prst="roundRect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2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2986" y="260648"/>
            <a:ext cx="8521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</a:t>
            </a:r>
            <a:r>
              <a:rPr lang="hu-HU" sz="2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szerződésszegéssel</a:t>
            </a: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okozott károkért 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80106" y="1196752"/>
            <a:ext cx="8647262" cy="6046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„Tapadó kár” – „következménykár”elhatárolása</a:t>
            </a: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-44291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	</a:t>
            </a:r>
            <a:r>
              <a:rPr lang="hu-HU" sz="2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h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ibás televízió felrobban és a bútorokban kárt okoz</a:t>
            </a:r>
          </a:p>
          <a:p>
            <a:pPr marL="35401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tapadó kár: a hibátlan televízió</a:t>
            </a:r>
          </a:p>
          <a:p>
            <a:pPr marL="35401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következménykár:  bútorokban okozott kár</a:t>
            </a:r>
          </a:p>
          <a:p>
            <a:pPr marL="354013">
              <a:lnSpc>
                <a:spcPct val="100000"/>
              </a:lnSpc>
            </a:pPr>
            <a:endParaRPr lang="hu-HU" sz="8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-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munkagép hibás és selejt terméket állít elő</a:t>
            </a:r>
          </a:p>
          <a:p>
            <a:pPr marL="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apadó kár: munkagép javítási költsége </a:t>
            </a:r>
          </a:p>
          <a:p>
            <a:pPr marL="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övetkezménykár: selejt termékek előállítására fordított költségek</a:t>
            </a:r>
          </a:p>
          <a:p>
            <a:pPr marL="442913">
              <a:lnSpc>
                <a:spcPct val="100000"/>
              </a:lnSpc>
            </a:pPr>
            <a:endParaRPr lang="hu-HU" sz="8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-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v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ízvezetékrendszer hibás szerelése miatt beázik a lakás</a:t>
            </a:r>
          </a:p>
          <a:p>
            <a:pPr marL="44291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tapadó kár: a vízvezetékrendszer javítási költsége</a:t>
            </a:r>
          </a:p>
          <a:p>
            <a:pPr marL="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övetkezménykár: lakás berendezési tárgyaiban keletkezett kár</a:t>
            </a:r>
          </a:p>
          <a:p>
            <a:pPr>
              <a:lnSpc>
                <a:spcPct val="100000"/>
              </a:lnSpc>
            </a:pPr>
            <a:endParaRPr lang="hu-HU" sz="8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-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g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épjármű motorjának alkatrésze hibás, a hiba miatt a teljes motor tönkremegy</a:t>
            </a:r>
          </a:p>
          <a:p>
            <a:pPr marL="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apadó kár: alkatrész cseréjének költsége</a:t>
            </a:r>
          </a:p>
          <a:p>
            <a:pPr marL="442913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övetkezménykár: a motor értéke vagy javítási költsége</a:t>
            </a:r>
          </a:p>
        </p:txBody>
      </p:sp>
    </p:spTree>
    <p:extLst>
      <p:ext uri="{BB962C8B-B14F-4D97-AF65-F5344CB8AC3E}">
        <p14:creationId xmlns:p14="http://schemas.microsoft.com/office/powerpoint/2010/main" val="25958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9422" y="188640"/>
            <a:ext cx="8208912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a szerződés </a:t>
            </a:r>
            <a:r>
              <a:rPr lang="hu-HU" sz="2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</a:t>
            </a: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során </a:t>
            </a:r>
          </a:p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okozott károkért 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860701" y="3051547"/>
            <a:ext cx="2886622" cy="7954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Bírósági gyakorlat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37414" y="3967381"/>
            <a:ext cx="8352928" cy="239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„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jogosult a vagyonában a szerződés teljesítése során a kötelezett által okozott kár megtérítését a </a:t>
            </a:r>
            <a:r>
              <a:rPr lang="hu-HU" sz="2400" b="1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szerződésszegéssel okozott károkért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való felelősség szabályai szerint követelheti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” (6:146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.§)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3275" indent="-803275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az alkatrész megrendelőnél történő kirakodása során megsértik a megrendelő gépjárművét.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4279387" y="2076330"/>
            <a:ext cx="4684565" cy="6137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Szerződésen kívül okozott kár?		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4279922" y="3144449"/>
            <a:ext cx="4684565" cy="6137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szerződés mellékkötelezettségének megsértése?		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3062802" y="2652873"/>
            <a:ext cx="1007641" cy="797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3055251" y="3497587"/>
            <a:ext cx="10227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ép 11" descr="https://internetfigyelo.files.wordpress.com/2011/02/tc3b6prengc5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9" y="1154964"/>
            <a:ext cx="214312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artalom helye 2"/>
          <p:cNvSpPr txBox="1">
            <a:spLocks/>
          </p:cNvSpPr>
          <p:nvPr/>
        </p:nvSpPr>
        <p:spPr>
          <a:xfrm>
            <a:off x="256084" y="5194827"/>
            <a:ext cx="1179030" cy="948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00CC00"/>
                </a:solidFill>
                <a:latin typeface="Calibri" panose="020F0502020204030204" pitchFamily="34" charset="0"/>
                <a:cs typeface="Arial" pitchFamily="34" charset="0"/>
              </a:rPr>
              <a:t>Példa:</a:t>
            </a:r>
            <a:endParaRPr lang="hu-HU" sz="2400" dirty="0">
              <a:solidFill>
                <a:srgbClr val="00CC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48947" y="5417037"/>
            <a:ext cx="1125226" cy="504056"/>
          </a:xfrm>
          <a:prstGeom prst="roundRect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3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79512" y="889313"/>
            <a:ext cx="4604915" cy="10275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hu-H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SÉRELEMDÍJ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78" y="413918"/>
            <a:ext cx="1575322" cy="16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http://www.profitnews.hu/images/penz-emberk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6" y="3711893"/>
            <a:ext cx="2756321" cy="276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efastfacts.com/blog/wp-content/uploads/2013/05/lawyers-marketing-a231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02" y="1256896"/>
            <a:ext cx="2545994" cy="296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http://www.personalinjuryclaimsspecialists.co.uk/wp-content/uploads/2012/04/wheelchai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1968"/>
            <a:ext cx="2728159" cy="2562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4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354391"/>
            <a:ext cx="5840931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Sérelemdíj a </a:t>
            </a:r>
            <a:r>
              <a:rPr lang="hu-HU" sz="3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Ptk-ban</a:t>
            </a:r>
            <a:endParaRPr lang="hu-HU" sz="3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37414" y="1770453"/>
            <a:ext cx="3894734" cy="7954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NEM VAGYONI KÁRTÉRÍTÉS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78955" y="2897729"/>
            <a:ext cx="8352928" cy="3981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Az </a:t>
            </a:r>
            <a:r>
              <a:rPr lang="hu-HU" sz="2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emberi méltóságot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és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az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abból fakadó személyiségi jogokat</a:t>
            </a:r>
          </a:p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mindenki köteles tiszteletben tartani.”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hu-HU" sz="2400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Ptk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: 2:42.§)</a:t>
            </a: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személyiségi jogok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kimerítően nem sorolhatók fel!</a:t>
            </a: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Néhányat felsorol a </a:t>
            </a:r>
            <a:r>
              <a:rPr lang="hu-HU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Ptk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(élet, testi épség és egészség megsértése, becsület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és a </a:t>
            </a:r>
            <a:r>
              <a:rPr lang="hu-HU" sz="2400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jóhírnév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megsértése, személy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hátrányos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megkülönböztetése), de a bírói gyakorlat is nevesített (pl. családtervezéshez való jog, teljes családi élethez való jog).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4264790" y="1916832"/>
            <a:ext cx="1152128" cy="57606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6178345" y="1770453"/>
            <a:ext cx="2510928" cy="7954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SÉRELEMDÍJ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205911" y="2204864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églalap feliratnak 9"/>
          <p:cNvSpPr/>
          <p:nvPr/>
        </p:nvSpPr>
        <p:spPr>
          <a:xfrm>
            <a:off x="6178345" y="188641"/>
            <a:ext cx="2787809" cy="1527968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rgbClr val="C00000"/>
                </a:solidFill>
              </a:rPr>
              <a:t>személyiségi jogsértések szankciója</a:t>
            </a:r>
            <a:endParaRPr lang="hu-H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36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354391"/>
            <a:ext cx="5840931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Sérelemdíj funkciója</a:t>
            </a: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68571" y="1484784"/>
            <a:ext cx="8352928" cy="4392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600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Funkciója kettős:</a:t>
            </a:r>
          </a:p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hu-HU" sz="9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1.  Kompenzációs  szerep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	SÉRTETTNEK!</a:t>
            </a:r>
          </a:p>
          <a:p>
            <a:pPr>
              <a:lnSpc>
                <a:spcPct val="100000"/>
              </a:lnSpc>
            </a:pPr>
            <a:endParaRPr lang="hu-HU" sz="9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3275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Vagyoni elégtétel a jogsértésért</a:t>
            </a: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    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2. Magánjogi büntetés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	JOGSÉRTŐNEK!</a:t>
            </a:r>
          </a:p>
          <a:p>
            <a:pPr>
              <a:lnSpc>
                <a:spcPct val="100000"/>
              </a:lnSpc>
            </a:pPr>
            <a:endParaRPr lang="hu-HU" sz="9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3275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	   Visszatartás a további jogsértéstől (itt juthatnak</a:t>
            </a:r>
          </a:p>
          <a:p>
            <a:pPr marL="803275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   szerephez a jogsértő és a sértett vagyoni 						   viszonyai)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Jobbra nyíl 2"/>
          <p:cNvSpPr/>
          <p:nvPr/>
        </p:nvSpPr>
        <p:spPr>
          <a:xfrm>
            <a:off x="4192457" y="2564904"/>
            <a:ext cx="1080120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544020" y="4508281"/>
            <a:ext cx="1080120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http://sr.photos3.fotosearch.com/bthumb/CSP/CSP317/k31756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9999"/>
            <a:ext cx="1872208" cy="250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http://www.profitnews.hu/images/penz-emberk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46" y="282383"/>
            <a:ext cx="1943356" cy="2282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37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354391"/>
            <a:ext cx="5840931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SÉRELEMDÍJ </a:t>
            </a:r>
            <a:r>
              <a:rPr lang="hu-H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u-H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ELEMEI</a:t>
            </a: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01395" y="1052736"/>
            <a:ext cx="8595917" cy="1152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Hátrányt a jogalkotó vélelmezi              bizonyítani NEM kell!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Kép 5" descr="http://www.personalinjuryclaimsspecialists.co.uk/wp-content/uploads/2012/04/wheelchai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1" y="2728952"/>
            <a:ext cx="3155216" cy="3151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2735707" y="3212976"/>
            <a:ext cx="626160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0"/>
            <a:endParaRPr lang="hu-HU" sz="900" i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lvl="0"/>
            <a:r>
              <a:rPr lang="hu-HU" sz="2400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…. a sérelemdíjra való jogosultsághoz a jogsértés tényén kívül további </a:t>
            </a:r>
            <a:r>
              <a:rPr lang="hu-HU" sz="2400" b="1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hátrány</a:t>
            </a:r>
            <a:r>
              <a:rPr lang="hu-HU" sz="2400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bekövetkeztének </a:t>
            </a:r>
            <a:r>
              <a:rPr lang="hu-HU" sz="2400" b="1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bizonyítása nem szükséges</a:t>
            </a:r>
            <a:r>
              <a:rPr lang="hu-HU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  <a:r>
              <a:rPr lang="hu-HU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hu-HU" sz="2400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Ptk. 2:52.§)</a:t>
            </a:r>
          </a:p>
        </p:txBody>
      </p:sp>
      <p:sp>
        <p:nvSpPr>
          <p:cNvPr id="3" name="Téglalap 2"/>
          <p:cNvSpPr/>
          <p:nvPr/>
        </p:nvSpPr>
        <p:spPr>
          <a:xfrm>
            <a:off x="1331640" y="1953022"/>
            <a:ext cx="748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0"/>
            <a:r>
              <a:rPr lang="hu-HU" sz="2400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Akit személyiségi jogában megsértenek, sérelemdíjat követelhet az őt ért nem vagyoni sérelemért.</a:t>
            </a:r>
          </a:p>
        </p:txBody>
      </p:sp>
      <p:sp>
        <p:nvSpPr>
          <p:cNvPr id="5" name="Jobbra nyíl 4"/>
          <p:cNvSpPr/>
          <p:nvPr/>
        </p:nvSpPr>
        <p:spPr>
          <a:xfrm>
            <a:off x="5220072" y="1276756"/>
            <a:ext cx="720080" cy="3975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3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354391"/>
            <a:ext cx="5840931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Sérelemdíj elemei</a:t>
            </a: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68569" y="1052736"/>
            <a:ext cx="8523909" cy="54218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rabicPeriod" startAt="2"/>
            </a:pPr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Összegszerűség </a:t>
            </a:r>
          </a:p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                				</a:t>
            </a:r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hu-HU" sz="24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074" name="Picture 2" descr="http://www.getresultsnlpc.com.au/__images/clipart/YESorN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62" y="114157"/>
            <a:ext cx="3542912" cy="25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827584" y="180974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az eset körülményeire tekintettel </a:t>
            </a:r>
            <a:r>
              <a:rPr lang="hu-H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bírósági mérlegeléssel</a:t>
            </a:r>
          </a:p>
          <a:p>
            <a:pPr lvl="0"/>
            <a:endParaRPr lang="hu-HU" sz="2400" b="1" dirty="0" smtClean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27583" y="3500726"/>
            <a:ext cx="756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hu-HU" sz="2400" b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/>
            <a:endParaRPr lang="hu-HU" sz="2400" b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/>
            <a:endParaRPr lang="hu-HU" sz="2400" b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4029201" y="2432925"/>
            <a:ext cx="256124" cy="510242"/>
          </a:xfrm>
          <a:prstGeom prst="down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97409" y="3010073"/>
            <a:ext cx="6519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Bírósági gyakorlat fogja kialakítani a </a:t>
            </a:r>
            <a:r>
              <a:rPr lang="hu-H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mértéket!</a:t>
            </a:r>
            <a:endParaRPr lang="hu-HU" sz="2400" b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97408" y="3889311"/>
            <a:ext cx="7851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803275"/>
            <a:r>
              <a:rPr lang="hu-HU" sz="2400" b="1" dirty="0" err="1">
                <a:latin typeface="Calibri" panose="020F0502020204030204" pitchFamily="34" charset="0"/>
                <a:cs typeface="Arial" pitchFamily="34" charset="0"/>
              </a:rPr>
              <a:t>Ptk</a:t>
            </a:r>
            <a:r>
              <a:rPr lang="hu-HU" sz="2400" b="1" dirty="0">
                <a:latin typeface="Calibri" panose="020F0502020204030204" pitchFamily="34" charset="0"/>
                <a:cs typeface="Arial" pitchFamily="34" charset="0"/>
              </a:rPr>
              <a:t>: </a:t>
            </a:r>
          </a:p>
          <a:p>
            <a:pPr marL="803275" indent="-360363"/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	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 jogsértés súlya </a:t>
            </a:r>
          </a:p>
          <a:p>
            <a:pPr marL="803275" indent="-360363"/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	a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jogsértés ismétlődő jellege </a:t>
            </a:r>
          </a:p>
          <a:p>
            <a:pPr marL="803275" indent="-360363"/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	f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elróhatóság mértéke (szándékosság, gondatlanság)</a:t>
            </a:r>
          </a:p>
          <a:p>
            <a:pPr marL="803275" indent="-360363">
              <a:buFont typeface="Symbol"/>
              <a:buChar char="·"/>
            </a:pPr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j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ogsértés hatása a sértettre és a környezetére (hátrány)</a:t>
            </a:r>
          </a:p>
        </p:txBody>
      </p:sp>
      <p:sp>
        <p:nvSpPr>
          <p:cNvPr id="9" name="Ellipszis 8"/>
          <p:cNvSpPr/>
          <p:nvPr/>
        </p:nvSpPr>
        <p:spPr>
          <a:xfrm>
            <a:off x="611560" y="3763685"/>
            <a:ext cx="1224136" cy="768270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7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11560" y="334708"/>
            <a:ext cx="5840931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Sérelemdíj elemei </a:t>
            </a: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44308" y="1268760"/>
            <a:ext cx="8523909" cy="5986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2"/>
            </a:pPr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Összegszerűség </a:t>
            </a:r>
          </a:p>
          <a:p>
            <a:endParaRPr lang="hu-HU" sz="2600" b="1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hu-HU" sz="9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Várható a bírósági gyakorlatban :</a:t>
            </a:r>
          </a:p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	</a:t>
            </a:r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3275" indent="-360363">
              <a:buFont typeface="Symbol"/>
              <a:buChar char="·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m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ilyen személyiségi jog, milyen sérelmet szenvedett</a:t>
            </a:r>
          </a:p>
          <a:p>
            <a:pPr marL="803275" indent="-360363">
              <a:buFont typeface="Symbol"/>
              <a:buChar char="·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e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gyszerre több személyiségi jog sérül-e</a:t>
            </a:r>
          </a:p>
          <a:p>
            <a:pPr marL="803275" indent="-360363">
              <a:buFont typeface="Symbol"/>
              <a:buChar char="·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jogsértés célja (pl. üzleti felhasználás, haszonszerzés)</a:t>
            </a:r>
          </a:p>
          <a:p>
            <a:pPr marL="803275" indent="-360363">
              <a:buFont typeface="Symbol"/>
              <a:buChar char="·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k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árosulti közrehatás</a:t>
            </a:r>
          </a:p>
          <a:p>
            <a:pPr marL="803275" indent="-360363">
              <a:buFont typeface="Symbol"/>
              <a:buChar char="·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j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ogsértő visszatartása a későbbi jogsértésektől, de a sértett se jusson indokolatlan anyagi előnyhöz</a:t>
            </a:r>
          </a:p>
          <a:p>
            <a:pPr marL="803275" indent="-360363"/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	a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nyagi helyzet (károsult, jogsértő)</a:t>
            </a:r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3275" indent="-360363">
              <a:lnSpc>
                <a:spcPct val="100000"/>
              </a:lnSpc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t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ársadalom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általános anyagi és értékviszonyai</a:t>
            </a:r>
          </a:p>
          <a:p>
            <a:pPr marL="803275" indent="-360363">
              <a:lnSpc>
                <a:spcPct val="100000"/>
              </a:lnSpc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f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elelősségbiztosító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fizet-e vagy a jogsértő (biztosító áthárítja a díjakban+nem érvényesül a prevenciós jelleg)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1441002" y="1707866"/>
            <a:ext cx="3168352" cy="993995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http://3.bp.blogspot.com/-7-SmE35z0Go/Twh0sOrQCoI/AAAAAAAAAoc/UwhMuahDURY/s1600/lawy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91" y="334708"/>
            <a:ext cx="183070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5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554912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smtClean="0">
                <a:solidFill>
                  <a:srgbClr val="C00000"/>
                </a:solidFill>
              </a:rPr>
              <a:t>Felelősségbiztosítás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075612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„Felelősségbiztosítási szerződés alapján a biztosított követelheti, hogy a biztosító a szerződésben megállapított módon és mértékben mentesítse őt </a:t>
            </a:r>
            <a:r>
              <a:rPr lang="hu-HU" i="1" dirty="0" smtClean="0">
                <a:latin typeface="Calibri" panose="020F0502020204030204" pitchFamily="34" charset="0"/>
                <a:cs typeface="Arial" pitchFamily="34" charset="0"/>
              </a:rPr>
              <a:t>olyan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kár </a:t>
            </a:r>
            <a:r>
              <a:rPr lang="hu-HU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megtérítése</a:t>
            </a: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hu-HU" i="1" dirty="0" smtClean="0">
                <a:latin typeface="Calibri" panose="020F0502020204030204" pitchFamily="34" charset="0"/>
                <a:cs typeface="Arial" pitchFamily="34" charset="0"/>
              </a:rPr>
              <a:t>illetve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sérelemdíj megfizetése </a:t>
            </a: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alól, </a:t>
            </a:r>
            <a:endParaRPr lang="hu-HU" i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u-HU" i="1" dirty="0" smtClean="0">
                <a:latin typeface="Calibri" panose="020F0502020204030204" pitchFamily="34" charset="0"/>
                <a:cs typeface="Arial" pitchFamily="34" charset="0"/>
              </a:rPr>
              <a:t>amelyre </a:t>
            </a: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jogszabály értelmében köteles.„ </a:t>
            </a:r>
            <a:endParaRPr lang="hu-HU" i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u-HU" i="1" dirty="0" smtClean="0">
                <a:latin typeface="Calibri" panose="020F0502020204030204" pitchFamily="34" charset="0"/>
                <a:cs typeface="Arial" pitchFamily="34" charset="0"/>
              </a:rPr>
              <a:t>(Ptk. 6:470</a:t>
            </a: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.§)</a:t>
            </a:r>
          </a:p>
          <a:p>
            <a:pPr marL="0" indent="0">
              <a:spcBef>
                <a:spcPct val="50000"/>
              </a:spcBef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17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354391"/>
            <a:ext cx="5840931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C00000"/>
                </a:solidFill>
                <a:latin typeface="Arial" charset="0"/>
                <a:cs typeface="Arial" charset="0"/>
              </a:rPr>
              <a:t>Sérelemdíj elemei </a:t>
            </a:r>
          </a:p>
          <a:p>
            <a:endParaRPr lang="hu-H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68569" y="1521814"/>
            <a:ext cx="8523909" cy="53162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600" dirty="0" smtClean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514350" indent="-514350">
              <a:buAutoNum type="arabicPeriod" startAt="3"/>
            </a:pPr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Egyszeri összeg </a:t>
            </a:r>
          </a:p>
          <a:p>
            <a:pPr>
              <a:lnSpc>
                <a:spcPct val="100000"/>
              </a:lnSpc>
            </a:pPr>
            <a:r>
              <a:rPr lang="hu-HU" sz="900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hu-HU" sz="900" b="1" dirty="0" smtClean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 indent="180975"/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 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Járadékként nem állapítható meg.</a:t>
            </a:r>
          </a:p>
          <a:p>
            <a:pPr marL="442913" indent="-442913"/>
            <a:endParaRPr lang="hu-HU" sz="24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514350" indent="-514350">
              <a:buAutoNum type="arabicPeriod" startAt="4"/>
            </a:pPr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Esedékesség</a:t>
            </a:r>
          </a:p>
          <a:p>
            <a:pPr>
              <a:lnSpc>
                <a:spcPct val="100000"/>
              </a:lnSpc>
            </a:pPr>
            <a:endParaRPr lang="hu-HU" sz="900" b="1" dirty="0" smtClean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984250" indent="-444500"/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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személyiségi jogsértés elkövetésében időpontjában – késedelmi kamat!	</a:t>
            </a:r>
            <a:r>
              <a:rPr lang="hu-HU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endParaRPr lang="hu-HU" sz="2400" b="1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984250" indent="-444500"/>
            <a:endParaRPr lang="hu-HU" sz="2600" b="1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5. Háttérszabály</a:t>
            </a:r>
            <a:r>
              <a:rPr lang="hu-HU" sz="2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: kártérítési </a:t>
            </a:r>
            <a:r>
              <a:rPr lang="hu-HU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jog</a:t>
            </a:r>
          </a:p>
          <a:p>
            <a:pPr>
              <a:lnSpc>
                <a:spcPct val="100000"/>
              </a:lnSpc>
            </a:pPr>
            <a:endParaRPr lang="hu-HU" sz="900" b="1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984250" indent="-444500"/>
            <a:r>
              <a:rPr lang="hu-HU" sz="2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 </a:t>
            </a: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Sérelemdíj fizetésre kötelezés feltételeire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(sérelemdíj fizetésére köteles személy meghatározása, kimentés) 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Kép 6" descr="http://ec.l.thumbs.canstockphoto.com/canstock578369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4390"/>
            <a:ext cx="2088231" cy="1994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9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354391"/>
            <a:ext cx="7564400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Sérelemdíj és felelősségbiztosítások</a:t>
            </a: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75823" y="1595130"/>
            <a:ext cx="8352928" cy="49898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60363" indent="-360363"/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1. 	Kötelező gépjármű-felelősségbiztosítás</a:t>
            </a:r>
          </a:p>
          <a:p>
            <a:pPr marL="360363" indent="-360363">
              <a:lnSpc>
                <a:spcPct val="100000"/>
              </a:lnSpc>
            </a:pPr>
            <a:r>
              <a:rPr lang="hu-HU" sz="1200" dirty="0"/>
              <a:t> 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	„E törvény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alkalmazásában kár és kártérítés alatt a sérelemdíj-követelés alapjául szolgáló személyiségi jogsérelem és a sérelemdíj is 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értendő.” (2009. évi LXII. Tv. 3/A.§)</a:t>
            </a:r>
          </a:p>
          <a:p>
            <a:pPr>
              <a:lnSpc>
                <a:spcPct val="100000"/>
              </a:lnSpc>
            </a:pPr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2. Egyéb kötelező felelősségbiztosítások</a:t>
            </a:r>
          </a:p>
          <a:p>
            <a:pPr>
              <a:buFontTx/>
              <a:buChar char="-"/>
              <a:tabLst>
                <a:tab pos="1620838" algn="l"/>
              </a:tabLst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  Ügyvédek: </a:t>
            </a:r>
            <a:r>
              <a:rPr lang="hu-HU" sz="2400" dirty="0" smtClean="0"/>
              <a:t>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„Az ügyvéd az ügyvédi tevékenysége körében okozott 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kár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megtérítésére, sérelemdíj megfizetésére köteles 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felelősségbiztosítási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szerződést kötni és azt ügyvédi 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tevékenysége </a:t>
            </a:r>
            <a:r>
              <a:rPr lang="hu-HU" sz="2400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alatt fenntartani</a:t>
            </a:r>
            <a:r>
              <a:rPr lang="hu-HU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Közjegyzők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Bírósági végrehajtók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Független biztosításközvetítő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Személy- vagyonvédelmi tevékenységet folytatók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Egészségügyi szolgáltatók (46/2014. </a:t>
            </a:r>
            <a:r>
              <a:rPr lang="hu-HU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Korm.r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.)</a:t>
            </a: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5821" y="1102687"/>
            <a:ext cx="7791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Sérelemdíj-    kötelező   felelősségbiztosítások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339752" y="790073"/>
            <a:ext cx="1800200" cy="1117669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5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354391"/>
            <a:ext cx="7564400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C00000"/>
                </a:solidFill>
                <a:latin typeface="Arial" charset="0"/>
                <a:cs typeface="Arial" charset="0"/>
              </a:rPr>
              <a:t>Sérelemdíj és felelősségbiztosítások</a:t>
            </a:r>
          </a:p>
          <a:p>
            <a:endParaRPr lang="hu-H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75820" y="1595130"/>
            <a:ext cx="8588667" cy="5262870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2013. évi CLXXVII. tv. </a:t>
            </a:r>
            <a:r>
              <a:rPr lang="hu-HU" sz="3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hu-HU" sz="3400" b="1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Ptké</a:t>
            </a:r>
            <a:r>
              <a:rPr lang="hu-HU" sz="3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) </a:t>
            </a:r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55.§ </a:t>
            </a:r>
            <a:r>
              <a:rPr lang="hu-HU" sz="3400" dirty="0" err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-a</a:t>
            </a:r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rendelkezik erről:</a:t>
            </a:r>
          </a:p>
          <a:p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 </a:t>
            </a:r>
          </a:p>
          <a:p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(2) A Ptk. hatálybalépését megelőzően létrejött felelősségbiztosítási szerződések esetében a károsult a Ptk. hatálybalépését követően bekövetkezett biztosítási esemény alapján a sérelemdíj megtérítésére is igényt tarthat, a </a:t>
            </a:r>
            <a:r>
              <a:rPr lang="hu-HU" sz="34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biztosító azonban csak olyan mértékben és feltételekkel </a:t>
            </a:r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köteles a károkozó helyett helytállni, amilyen mértékben és feltételekkel a </a:t>
            </a:r>
            <a:r>
              <a:rPr lang="hu-HU" sz="34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nem vagyoni károk </a:t>
            </a:r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megtérítésére a Ptk. hatálybalépését megelőzően köteles lett volna.</a:t>
            </a:r>
          </a:p>
          <a:p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 </a:t>
            </a:r>
          </a:p>
          <a:p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(3) A felelősségbiztosítási szerződések esetében a biztosító a soron következő biztosítási időszakot megelőzően küldött írásos értesítőjében </a:t>
            </a:r>
            <a:r>
              <a:rPr lang="hu-HU" sz="34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köteles felhívni a szerződő fél</a:t>
            </a:r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figyelmét arra, hogy lehetősége van a biztosítási szerződés olyan tartalmú - a biztosítóval egyetértésben történő - </a:t>
            </a:r>
            <a:r>
              <a:rPr lang="hu-HU" sz="34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módosítására,</a:t>
            </a:r>
            <a:r>
              <a:rPr lang="hu-HU" sz="3400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amely magában foglalja a sérelemdíj iránti igényekért való - a (2) bekezdés szerinti korlátozásoktól mentes - helytállást.</a:t>
            </a:r>
          </a:p>
          <a:p>
            <a:pPr marL="360363" indent="-360363"/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5821" y="1102687"/>
            <a:ext cx="7791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Sérelemdíj–   korábbi   felelősségbiztosítások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411760" y="862081"/>
            <a:ext cx="1598039" cy="982743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2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http://hirportal.sikerado.hu/images/kep/201209/vizsg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32566"/>
            <a:ext cx="2140074" cy="225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354391"/>
            <a:ext cx="7564400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hu-H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75821" y="2139098"/>
            <a:ext cx="8588667" cy="37780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3 megoldás:</a:t>
            </a:r>
            <a:endParaRPr lang="hu-HU" sz="26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Csak személyi sérüléses károk esetén</a:t>
            </a:r>
          </a:p>
          <a:p>
            <a:pPr marL="457200" indent="-457200">
              <a:buAutoNum type="arabicPeriod"/>
            </a:pP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Általános felelősségbiztosítás: személyi sérüléses károk esetén, Kötelező szakmai felelősségbiztosítások: minden esetben</a:t>
            </a:r>
          </a:p>
          <a:p>
            <a:pPr marL="457200" indent="-457200">
              <a:buAutoNum type="arabicPeriod"/>
            </a:pPr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Általános felelősségbiztosítás: személyi sérüléses és dologi károk esetén</a:t>
            </a:r>
          </a:p>
          <a:p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Valamennyi szakmai felelősségbiztosítás: minden esetben</a:t>
            </a:r>
          </a:p>
          <a:p>
            <a:endParaRPr lang="hu-HU" sz="3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3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60363" indent="-360363"/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9571" y="1321715"/>
            <a:ext cx="7791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Sérelemdíj– a biztosítók   gyakorlatában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492012" y="1040560"/>
            <a:ext cx="1973763" cy="1054751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03322" y="336485"/>
            <a:ext cx="7564400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C00000"/>
                </a:solidFill>
                <a:latin typeface="Arial" charset="0"/>
                <a:cs typeface="Arial" charset="0"/>
              </a:rPr>
              <a:t>Sérelemdíj és felelősségbiztosítások</a:t>
            </a:r>
          </a:p>
          <a:p>
            <a:endParaRPr lang="hu-H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75821" y="1772816"/>
            <a:ext cx="8588667" cy="4248472"/>
          </a:xfrm>
          <a:prstGeom prst="rect">
            <a:avLst/>
          </a:prstGeom>
        </p:spPr>
        <p:txBody>
          <a:bodyPr vert="horz" lIns="0" tIns="0" rIns="0" bIns="0" rtlCol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5500" b="1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55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Általános felelősségbiztosítás</a:t>
            </a:r>
          </a:p>
          <a:p>
            <a:endParaRPr lang="hu-HU" sz="3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5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biztosító – a biztosítási összeg </a:t>
            </a:r>
            <a:r>
              <a:rPr lang="hu-HU" sz="5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sz="5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mértékéig – a biztosítási eseménnyel összefüggésben </a:t>
            </a:r>
            <a:r>
              <a:rPr lang="hu-HU" sz="5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megtéríti ….</a:t>
            </a:r>
            <a:r>
              <a:rPr lang="hu-HU" sz="5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a biztosítottat terhelő sérelemdíjat, feltéve, hogy</a:t>
            </a:r>
          </a:p>
          <a:p>
            <a:pPr marL="442913" indent="-442913"/>
            <a:r>
              <a:rPr lang="hu-HU" sz="5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- </a:t>
            </a:r>
            <a:r>
              <a:rPr lang="hu-HU" sz="5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	a </a:t>
            </a:r>
            <a:r>
              <a:rPr lang="hu-HU" sz="5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személyiségi jog megsértése olyan - jelen szerződés alapján biztosítási fedezetbe vont - </a:t>
            </a:r>
            <a:r>
              <a:rPr lang="hu-HU" sz="51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személyi sérüléses vagy dologi kárt okozó </a:t>
            </a:r>
            <a:r>
              <a:rPr lang="hu-HU" sz="5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magatartással áll közvetlen összefüggésben, amelyért a biztosítottat kártérítési felelősség terheli és </a:t>
            </a:r>
          </a:p>
          <a:p>
            <a:pPr marL="442913" indent="-442913">
              <a:buFontTx/>
              <a:buChar char="-"/>
            </a:pPr>
            <a:r>
              <a:rPr lang="hu-HU" sz="5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</a:t>
            </a:r>
            <a:r>
              <a:rPr lang="hu-HU" sz="5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károsult bizonyítja, hogy a </a:t>
            </a:r>
            <a:r>
              <a:rPr lang="hu-HU" sz="51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károkozó magatartás </a:t>
            </a:r>
            <a:endParaRPr lang="hu-HU" sz="5100" u="sng" dirty="0" smtClean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5100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sz="5100" u="sng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következtében </a:t>
            </a:r>
            <a:r>
              <a:rPr lang="hu-HU" sz="51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a személyiségi jogai sérültek</a:t>
            </a:r>
            <a:r>
              <a:rPr lang="hu-HU" sz="5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és ezért </a:t>
            </a:r>
            <a:endParaRPr lang="hu-HU" sz="51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42913"/>
            <a:r>
              <a:rPr lang="hu-HU" sz="51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a </a:t>
            </a:r>
            <a:r>
              <a:rPr lang="hu-HU" sz="51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biztosított sérelemdíj fizetésére köteles.</a:t>
            </a:r>
          </a:p>
          <a:p>
            <a:endParaRPr lang="hu-HU" sz="3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60363" indent="-360363"/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5821" y="1102687"/>
            <a:ext cx="7791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Sérelemdíj–    Generali		                                          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411760" y="862081"/>
            <a:ext cx="1973763" cy="1054751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Leírás: Leírás: Leírás: cid:image001.jpg@01CF0D1F.1E9804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06" y="5212160"/>
            <a:ext cx="167238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603322" y="336485"/>
            <a:ext cx="7564400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C00000"/>
                </a:solidFill>
                <a:latin typeface="Arial" charset="0"/>
                <a:cs typeface="Arial" charset="0"/>
              </a:rPr>
              <a:t>Sérelemdíj és felelősségbiztosítások</a:t>
            </a:r>
          </a:p>
          <a:p>
            <a:endParaRPr lang="hu-H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78379" y="1991664"/>
            <a:ext cx="8242267" cy="4225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600" b="1" dirty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sz="26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Szakmai felelősségbiztosítások</a:t>
            </a:r>
          </a:p>
          <a:p>
            <a:endParaRPr lang="hu-HU" sz="3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biztosító mentesíti a biztosítottat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olyan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sérelemdíj megfizetése alól,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melynek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térítésére a biztosított köteles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…… a biztosított tevékenység során,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azzal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összefüggésben - </a:t>
            </a:r>
            <a:r>
              <a:rPr lang="hu-HU" sz="24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a </a:t>
            </a:r>
            <a:r>
              <a:rPr lang="hu-HU" sz="2400" u="sng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tevékenységére</a:t>
            </a:r>
          </a:p>
          <a:p>
            <a:pPr lvl="0">
              <a:lnSpc>
                <a:spcPct val="100000"/>
              </a:lnSpc>
            </a:pPr>
            <a:r>
              <a:rPr lang="hu-HU" sz="2400" u="sng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sz="2400" u="sng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irányadó foglalkozási szabályok megszegése folytán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-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elkövetett személyiségi jogsértésre tekintettel.</a:t>
            </a:r>
          </a:p>
          <a:p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60363" indent="-360363"/>
            <a:endParaRPr lang="hu-HU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5821" y="1229369"/>
            <a:ext cx="779190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Sérelemdíj-   Generali</a:t>
            </a: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hu-H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310205" y="979991"/>
            <a:ext cx="1973763" cy="1054751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Leírás: Leírás: Leírás: cid:image001.jpg@01CF0D1F.1E9804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25002"/>
            <a:ext cx="167238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603322" y="336485"/>
            <a:ext cx="7564400" cy="5167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C00000"/>
                </a:solidFill>
                <a:latin typeface="Arial" charset="0"/>
                <a:cs typeface="Arial" charset="0"/>
              </a:rPr>
              <a:t>Sérelemdíj és felelősségbiztosítások</a:t>
            </a:r>
          </a:p>
          <a:p>
            <a:endParaRPr lang="hu-H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46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603323" y="692696"/>
            <a:ext cx="7564400" cy="91436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4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FELELŐSSÉGBIZTOSÍTÁS </a:t>
            </a:r>
            <a:r>
              <a:rPr lang="hu-H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11560" y="2204864"/>
            <a:ext cx="8352928" cy="48948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77316"/>
            <a:ext cx="1728191" cy="180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performia.hu/uploads/2012/04/paragraf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237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Felelősségbiztosítás – </a:t>
            </a:r>
            <a:r>
              <a:rPr lang="hu-HU" dirty="0"/>
              <a:t>kártérítési felelősség – </a:t>
            </a:r>
            <a:r>
              <a:rPr lang="hu-HU" dirty="0" smtClean="0"/>
              <a:t>személyiségi jogsértés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 felelősségbiztosítás egy 3 pólusú jogviszony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jogviszony </a:t>
            </a:r>
            <a:r>
              <a:rPr lang="hu-HU" dirty="0" smtClean="0"/>
              <a:t>alanyai</a:t>
            </a:r>
            <a:endParaRPr lang="hu-HU" dirty="0"/>
          </a:p>
          <a:p>
            <a:pPr lvl="1"/>
            <a:r>
              <a:rPr lang="hu-HU" dirty="0"/>
              <a:t> a biztosító</a:t>
            </a:r>
          </a:p>
          <a:p>
            <a:pPr lvl="1"/>
            <a:r>
              <a:rPr lang="hu-HU" dirty="0"/>
              <a:t> a biztosított</a:t>
            </a:r>
          </a:p>
          <a:p>
            <a:pPr lvl="1"/>
            <a:r>
              <a:rPr lang="hu-HU" dirty="0"/>
              <a:t> a károsult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58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55650" y="1989138"/>
            <a:ext cx="375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400" b="1" dirty="0"/>
              <a:t>Kapcsolati rendszer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76375" y="3573463"/>
            <a:ext cx="21605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/>
              <a:t>Felelősségbizt. szerződés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56100" y="2243138"/>
            <a:ext cx="11668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 dirty="0"/>
              <a:t>Biztosító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419475" y="5195888"/>
            <a:ext cx="2667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/>
              <a:t>Biztosított = Károkozó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588125" y="3540125"/>
            <a:ext cx="11255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/>
              <a:t>Károsult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80288" y="2060575"/>
            <a:ext cx="14636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/>
              <a:t>Kártérítés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451725" y="4868863"/>
            <a:ext cx="1514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/>
              <a:t>Károkozás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932363" y="2781300"/>
            <a:ext cx="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6156325" y="4076700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779838" y="38608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 flipV="1">
            <a:off x="6804025" y="4724400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7164388" y="2565400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5940425" y="2565400"/>
            <a:ext cx="1008063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52863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Felelősségbiztosítás – </a:t>
            </a:r>
            <a:r>
              <a:rPr lang="hu-HU" dirty="0"/>
              <a:t>kártérítési felelősség – </a:t>
            </a:r>
            <a:r>
              <a:rPr lang="hu-HU" dirty="0" smtClean="0"/>
              <a:t>személyiségi jogsértés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89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554912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smtClean="0">
                <a:solidFill>
                  <a:srgbClr val="C00000"/>
                </a:solidFill>
              </a:rPr>
              <a:t>Felelősségbiztosítás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075612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„Felelősségbiztosítási szerződés alapján a biztosított követelheti, hogy a biztosító a szerződésben megállapított módon és mértékben mentesítse őt </a:t>
            </a:r>
            <a:r>
              <a:rPr lang="hu-HU" i="1" dirty="0" smtClean="0">
                <a:latin typeface="Calibri" panose="020F0502020204030204" pitchFamily="34" charset="0"/>
                <a:cs typeface="Arial" pitchFamily="34" charset="0"/>
              </a:rPr>
              <a:t>olyan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kár </a:t>
            </a:r>
            <a:r>
              <a:rPr lang="hu-HU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megtérítése</a:t>
            </a: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hu-HU" i="1" dirty="0" smtClean="0">
                <a:latin typeface="Calibri" panose="020F0502020204030204" pitchFamily="34" charset="0"/>
                <a:cs typeface="Arial" pitchFamily="34" charset="0"/>
              </a:rPr>
              <a:t>illetve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hu-HU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sérelemdíj megfizetése </a:t>
            </a: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alól, </a:t>
            </a:r>
            <a:endParaRPr lang="hu-HU" i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u-HU" i="1" dirty="0" smtClean="0">
                <a:latin typeface="Calibri" panose="020F0502020204030204" pitchFamily="34" charset="0"/>
                <a:cs typeface="Arial" pitchFamily="34" charset="0"/>
              </a:rPr>
              <a:t>amelyre </a:t>
            </a: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jogszabály értelmében köteles.„ </a:t>
            </a:r>
            <a:endParaRPr lang="hu-HU" i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u-HU" i="1" dirty="0" smtClean="0">
                <a:latin typeface="Calibri" panose="020F0502020204030204" pitchFamily="34" charset="0"/>
                <a:cs typeface="Arial" pitchFamily="34" charset="0"/>
              </a:rPr>
              <a:t>(Ptk. 6:470</a:t>
            </a:r>
            <a:r>
              <a:rPr lang="hu-HU" i="1" dirty="0">
                <a:latin typeface="Calibri" panose="020F0502020204030204" pitchFamily="34" charset="0"/>
                <a:cs typeface="Arial" pitchFamily="34" charset="0"/>
              </a:rPr>
              <a:t>.§)</a:t>
            </a:r>
          </a:p>
          <a:p>
            <a:pPr marL="0" indent="0">
              <a:spcBef>
                <a:spcPct val="50000"/>
              </a:spcBef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6243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4299971" y="889312"/>
            <a:ext cx="4604915" cy="20550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hu-H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Kártérítési</a:t>
            </a:r>
          </a:p>
          <a:p>
            <a:r>
              <a:rPr lang="hu-HU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hu-H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hu-H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        felelősség</a:t>
            </a:r>
          </a:p>
        </p:txBody>
      </p:sp>
      <p:pic>
        <p:nvPicPr>
          <p:cNvPr id="8" name="Kép 7" descr="http://www.youcouldsave.co.uk/wp-content/uploads/2011/07/Public-Liabili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4" y="1916847"/>
            <a:ext cx="4604915" cy="45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5502"/>
            <a:ext cx="1785799" cy="186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biztosító kettős szolgáltatást nyújt a biztosítottnak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pPr lvl="1"/>
            <a:r>
              <a:rPr lang="hu-HU" dirty="0"/>
              <a:t>	megtéríti a más által támasztott </a:t>
            </a:r>
            <a:r>
              <a:rPr lang="hu-HU" dirty="0" smtClean="0"/>
              <a:t>megalapozott kártérítés és sérelemdíj iránti igényeket </a:t>
            </a:r>
            <a:endParaRPr lang="hu-HU" dirty="0"/>
          </a:p>
          <a:p>
            <a:pPr lvl="1"/>
            <a:r>
              <a:rPr lang="hu-HU" dirty="0"/>
              <a:t>	elhárítja a más által támasztott </a:t>
            </a:r>
            <a:r>
              <a:rPr lang="hu-HU" dirty="0" smtClean="0"/>
              <a:t>megalapozatlan kártérítés és sérelemdíj iránti igényeket.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554912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smtClean="0">
                <a:solidFill>
                  <a:srgbClr val="C00000"/>
                </a:solidFill>
              </a:rPr>
              <a:t>Felelősségbiztosítás</a:t>
            </a:r>
          </a:p>
        </p:txBody>
      </p:sp>
    </p:spTree>
    <p:extLst>
      <p:ext uri="{BB962C8B-B14F-4D97-AF65-F5344CB8AC3E}">
        <p14:creationId xmlns:p14="http://schemas.microsoft.com/office/powerpoint/2010/main" val="734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55699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3000" b="1" dirty="0" smtClean="0">
                <a:solidFill>
                  <a:srgbClr val="C00000"/>
                </a:solidFill>
              </a:rPr>
              <a:t>Kárbiztosítás!</a:t>
            </a:r>
          </a:p>
          <a:p>
            <a:pPr marL="0" indent="0">
              <a:buNone/>
            </a:pPr>
            <a:r>
              <a:rPr lang="hu-HU" dirty="0" smtClean="0"/>
              <a:t>A biztosító szolgáltatása a biztosított kárának a szerződésben meghatározott módon és mértékben történő megtérítése (6:439.§)</a:t>
            </a:r>
          </a:p>
          <a:p>
            <a:pPr marL="0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554912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smtClean="0">
                <a:solidFill>
                  <a:srgbClr val="C00000"/>
                </a:solidFill>
              </a:rPr>
              <a:t>Felelősségbiztosítás</a:t>
            </a:r>
          </a:p>
        </p:txBody>
      </p:sp>
    </p:spTree>
    <p:extLst>
      <p:ext uri="{BB962C8B-B14F-4D97-AF65-F5344CB8AC3E}">
        <p14:creationId xmlns:p14="http://schemas.microsoft.com/office/powerpoint/2010/main" val="6637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Különbségek a felelősségbiztosítás </a:t>
            </a:r>
            <a:b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és az egyéb kárbiztosítás között</a:t>
            </a:r>
            <a:r>
              <a:rPr lang="hu-HU" sz="3600" dirty="0" smtClean="0"/>
              <a:t> </a:t>
            </a:r>
          </a:p>
        </p:txBody>
      </p:sp>
      <p:graphicFrame>
        <p:nvGraphicFramePr>
          <p:cNvPr id="24784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8220"/>
              </p:ext>
            </p:extLst>
          </p:nvPr>
        </p:nvGraphicFramePr>
        <p:xfrm>
          <a:off x="611560" y="1628800"/>
          <a:ext cx="8424167" cy="4805425"/>
        </p:xfrm>
        <a:graphic>
          <a:graphicData uri="http://schemas.openxmlformats.org/drawingml/2006/table">
            <a:tbl>
              <a:tblPr/>
              <a:tblGrid>
                <a:gridCol w="1655415"/>
                <a:gridCol w="2880320"/>
                <a:gridCol w="3888432"/>
              </a:tblGrid>
              <a:tr h="70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Egyéb kárbiztosítás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Felelősségbiztosítás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iztosítási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esemény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általában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biztosított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akaratától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független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legfeljebb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enyhén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gondatlan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magatartása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miatt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bekövetkezett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biztosított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felróható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magatartása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miatt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támasztott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kárigény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Biztosított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károsult</a:t>
                      </a:r>
                      <a:endParaRPr kumimoji="1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károkozó</a:t>
                      </a:r>
                      <a:endParaRPr kumimoji="1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Károsult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biztosított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Nem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áll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jogviszonyban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</a:t>
                      </a:r>
                      <a:r>
                        <a:rPr kumimoji="1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iztosítóval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igényét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</a:t>
                      </a:r>
                      <a:r>
                        <a:rPr kumimoji="1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iztosítóval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szemben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közvetlenül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nem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érvényesítheti</a:t>
                      </a:r>
                      <a:r>
                        <a:rPr kumimoji="1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(de megállapítási keresetet indíthat)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4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6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88500"/>
              </p:ext>
            </p:extLst>
          </p:nvPr>
        </p:nvGraphicFramePr>
        <p:xfrm>
          <a:off x="539552" y="1412776"/>
          <a:ext cx="8280722" cy="4824536"/>
        </p:xfrm>
        <a:graphic>
          <a:graphicData uri="http://schemas.openxmlformats.org/drawingml/2006/table">
            <a:tbl>
              <a:tblPr/>
              <a:tblGrid>
                <a:gridCol w="2084962"/>
                <a:gridCol w="3065710"/>
                <a:gridCol w="3130050"/>
              </a:tblGrid>
              <a:tr h="675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Egyéb kárbiztosítás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Felelősségbiztosítás</a:t>
                      </a:r>
                      <a:endParaRPr kumimoji="1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Káresemény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esetén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vizsgálandó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hogy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tipikusan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objektív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-e,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azaz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megtörtént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-e 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feltételben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meghatározott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kártérítési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felelősség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feltételei</a:t>
                      </a:r>
                      <a:r>
                        <a:rPr kumimoji="1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fennállnak-e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jogellenesség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felróhatóság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okozati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összefüggés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1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biztosító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téríti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a biztosított vagyonában bekövetkezett csökkenés pótlása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az eredeti állapot helyreállítása, pótlás, javítás ( új érték )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biztosított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vagyoni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helyzetében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károkozás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miatt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bekövetkező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vagyoni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csökkenés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megakadályozása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nem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új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értéken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térít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)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meglévő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vagyoni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helyzet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konzerválása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Különbségek a felelősségbiztosítás </a:t>
            </a:r>
            <a:b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és az egyéb kárbiztosítás között</a:t>
            </a:r>
            <a:r>
              <a:rPr lang="hu-HU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49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12672"/>
              </p:ext>
            </p:extLst>
          </p:nvPr>
        </p:nvGraphicFramePr>
        <p:xfrm>
          <a:off x="611188" y="1413587"/>
          <a:ext cx="8209284" cy="5040309"/>
        </p:xfrm>
        <a:graphic>
          <a:graphicData uri="http://schemas.openxmlformats.org/drawingml/2006/table">
            <a:tbl>
              <a:tblPr/>
              <a:tblGrid>
                <a:gridCol w="2160612"/>
                <a:gridCol w="2943833"/>
                <a:gridCol w="3104839"/>
              </a:tblGrid>
              <a:tr h="621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Egyéb kárbiztosítás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Felelősségbiztosítás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Biztosítási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összeg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biztosított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vagyontárgy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értékéhez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igazodik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túlbiztosítás-alulbiztosítás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zabad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megállapodás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tárgya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túl-és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alulbiztosításról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nem</a:t>
                      </a: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beszélhetünk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3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Fedezet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feltöltés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Ptk</a:t>
                      </a:r>
                      <a:r>
                        <a:rPr kumimoji="1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szerint van, de nem fogyasztók esetében eltérünk a </a:t>
                      </a:r>
                      <a:r>
                        <a:rPr kumimoji="1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Ptk-tól</a:t>
                      </a:r>
                      <a:r>
                        <a:rPr kumimoji="1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r>
                        <a:rPr kumimoji="1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díj megfelelő kiegészítésével nincs lehetőség az biztosítási időszakra vonatkozó biztosítási összeg feltöltésére.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biztosított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szándékos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vagy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súlyosan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gondatlan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magatartása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A biztosító mentesül </a:t>
                      </a:r>
                      <a:endParaRPr kumimoji="1" lang="hu-H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116632"/>
            <a:ext cx="80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Különbségek a felelősségbiztosítás </a:t>
            </a:r>
            <a:b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és az egyéb kárbiztosítás között</a:t>
            </a:r>
            <a:r>
              <a:rPr lang="hu-HU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80528" y="908720"/>
            <a:ext cx="5759624" cy="1215008"/>
          </a:xfrm>
        </p:spPr>
        <p:txBody>
          <a:bodyPr>
            <a:normAutofit/>
          </a:bodyPr>
          <a:lstStyle/>
          <a:p>
            <a:r>
              <a:rPr lang="hu-HU" sz="3600" dirty="0"/>
              <a:t>Általános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felelősségbiztosítás</a:t>
            </a:r>
            <a:endParaRPr lang="hu-HU" sz="3600" dirty="0"/>
          </a:p>
        </p:txBody>
      </p:sp>
      <p:pic>
        <p:nvPicPr>
          <p:cNvPr id="1026" name="Picture 2" descr="http://felelossegbiztositas.hu/images/img/baleset_r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5" y="3114521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www.batorikallos.hu/image/content/munkabale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93" y="141779"/>
            <a:ext cx="4149080" cy="29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036645"/>
            <a:ext cx="8229600" cy="47853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/>
            <a:endParaRPr lang="hu-HU" b="1" dirty="0"/>
          </a:p>
          <a:p>
            <a:pPr marL="530225" indent="-530225">
              <a:buNone/>
            </a:pPr>
            <a:r>
              <a:rPr lang="hu-HU" dirty="0" smtClean="0">
                <a:sym typeface="Wingdings"/>
              </a:rPr>
              <a:t>	</a:t>
            </a:r>
            <a:r>
              <a:rPr lang="hu-HU" dirty="0" smtClean="0"/>
              <a:t>Felelősségbiztosítási </a:t>
            </a:r>
            <a:r>
              <a:rPr lang="hu-HU" dirty="0"/>
              <a:t>tarifakönyv </a:t>
            </a:r>
            <a:r>
              <a:rPr lang="hu-HU" dirty="0" smtClean="0"/>
              <a:t>2014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Biztosítható tevékenységek jegyzéke</a:t>
            </a:r>
          </a:p>
          <a:p>
            <a:pPr marL="0" indent="0">
              <a:buNone/>
            </a:pPr>
            <a:endParaRPr lang="hu-HU" dirty="0"/>
          </a:p>
          <a:p>
            <a:pPr marL="530225" indent="-530225">
              <a:buNone/>
            </a:pPr>
            <a:r>
              <a:rPr lang="hu-HU" dirty="0">
                <a:sym typeface="Wingdings"/>
              </a:rPr>
              <a:t> </a:t>
            </a:r>
            <a:r>
              <a:rPr lang="hu-HU" dirty="0" smtClean="0">
                <a:sym typeface="Wingdings"/>
              </a:rPr>
              <a:t>	</a:t>
            </a:r>
            <a:r>
              <a:rPr lang="hu-HU" dirty="0" smtClean="0"/>
              <a:t>Általános </a:t>
            </a:r>
            <a:r>
              <a:rPr lang="hu-HU" dirty="0"/>
              <a:t>felelősségbiztosítási feltételgyűjtemény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sym typeface="Wingdings"/>
              </a:rPr>
              <a:t> </a:t>
            </a:r>
            <a:r>
              <a:rPr lang="hu-HU" dirty="0" smtClean="0"/>
              <a:t>Általános </a:t>
            </a:r>
            <a:r>
              <a:rPr lang="hu-HU" dirty="0"/>
              <a:t>felelősségbiztosítási ajánlat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3568" y="404664"/>
            <a:ext cx="593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Kapcsolódó nyomtatványok:</a:t>
            </a:r>
          </a:p>
        </p:txBody>
      </p:sp>
    </p:spTree>
    <p:extLst>
      <p:ext uri="{BB962C8B-B14F-4D97-AF65-F5344CB8AC3E}">
        <p14:creationId xmlns:p14="http://schemas.microsoft.com/office/powerpoint/2010/main" val="20856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67675" cy="1149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99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felelősségbiztosítás főbb kockázati csoportjai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784"/>
            <a:ext cx="7920235" cy="481282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endParaRPr lang="hu-HU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dirty="0" smtClean="0"/>
              <a:t>Ipari-gazdasági tevékenység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dirty="0" smtClean="0"/>
              <a:t>Szakmai felelősség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dirty="0" smtClean="0"/>
              <a:t>Magánemberi minőségben okozott károk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dirty="0" smtClean="0"/>
              <a:t>Termékek által okozott károk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dirty="0" smtClean="0"/>
              <a:t>Környezet szennyezésével okozott károk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dirty="0" smtClean="0"/>
              <a:t>Gépjármű-felelősségbiztosítási károk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dirty="0" smtClean="0"/>
              <a:t>Bizonyos tisztségeket betöltő személyek által okozott károk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64840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553325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dirty="0" smtClean="0"/>
              <a:t>Általán</a:t>
            </a:r>
            <a:r>
              <a:rPr lang="hu-HU" dirty="0" smtClean="0"/>
              <a:t>os felelősségbiztosítás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604572" cy="4884837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hu-HU" sz="2500" dirty="0"/>
              <a:t>1. Általános Felelősségbiztosítási Feltételek  (ÁFF)</a:t>
            </a:r>
          </a:p>
          <a:p>
            <a:pPr marL="0" indent="0" eaLnBrk="1" hangingPunct="1">
              <a:buNone/>
            </a:pPr>
            <a:r>
              <a:rPr lang="hu-HU" sz="2500" dirty="0"/>
              <a:t>2. Kiegészítő Felelősségbiztosítási Feltételek  (KFF)</a:t>
            </a:r>
          </a:p>
          <a:p>
            <a:pPr lvl="1" eaLnBrk="1" hangingPunct="1">
              <a:buFontTx/>
              <a:buNone/>
            </a:pPr>
            <a:r>
              <a:rPr lang="hu-HU" sz="2500" dirty="0"/>
              <a:t> 	A. rész - Tevékenységi felelősségbiztosítás</a:t>
            </a:r>
          </a:p>
          <a:p>
            <a:pPr lvl="1" eaLnBrk="1" hangingPunct="1">
              <a:buFontTx/>
              <a:buNone/>
            </a:pPr>
            <a:r>
              <a:rPr lang="hu-HU" sz="2500" dirty="0"/>
              <a:t>	B. rész - Munkáltatói felelősségbiztosítás</a:t>
            </a:r>
          </a:p>
          <a:p>
            <a:pPr lvl="1" eaLnBrk="1" hangingPunct="1">
              <a:buFontTx/>
              <a:buNone/>
            </a:pPr>
            <a:r>
              <a:rPr lang="hu-HU" sz="2500" dirty="0"/>
              <a:t> 	C. rész - Szolgáltatói felelősségbiztosítás</a:t>
            </a:r>
          </a:p>
          <a:p>
            <a:pPr lvl="1" eaLnBrk="1" hangingPunct="1">
              <a:buFontTx/>
              <a:buNone/>
            </a:pPr>
            <a:r>
              <a:rPr lang="hu-HU" sz="2500" dirty="0"/>
              <a:t>	D. rész - Termékfelelősség-biztosítás</a:t>
            </a:r>
          </a:p>
          <a:p>
            <a:pPr lvl="1" eaLnBrk="1" hangingPunct="1">
              <a:buFontTx/>
              <a:buNone/>
            </a:pPr>
            <a:r>
              <a:rPr lang="hu-HU" sz="2500" dirty="0"/>
              <a:t>	E. rész - Felelősségbiztosítás környezetveszélyeztető 			tevékenységgel okozott dologi és személysérüléses </a:t>
            </a:r>
            <a:r>
              <a:rPr lang="hu-HU" sz="2500" dirty="0" smtClean="0"/>
              <a:t>		károkra</a:t>
            </a:r>
            <a:endParaRPr lang="hu-HU" sz="2500" dirty="0"/>
          </a:p>
          <a:p>
            <a:pPr lvl="1" eaLnBrk="1" hangingPunct="1">
              <a:buFontTx/>
              <a:buNone/>
            </a:pPr>
            <a:r>
              <a:rPr lang="hu-HU" sz="2500" dirty="0"/>
              <a:t>	F. rész - Felelősségbiztosítás környezeti elemekben okozott </a:t>
            </a:r>
            <a:r>
              <a:rPr lang="hu-HU" sz="2500" dirty="0" smtClean="0"/>
              <a:t>		károkra</a:t>
            </a:r>
            <a:endParaRPr lang="hu-HU" sz="2500" dirty="0"/>
          </a:p>
          <a:p>
            <a:pPr marL="0" indent="0" eaLnBrk="1" hangingPunct="1">
              <a:buNone/>
            </a:pPr>
            <a:r>
              <a:rPr lang="hu-HU" sz="2500" dirty="0"/>
              <a:t>3. Külön feltételek</a:t>
            </a:r>
          </a:p>
        </p:txBody>
      </p:sp>
    </p:spTree>
    <p:extLst>
      <p:ext uri="{BB962C8B-B14F-4D97-AF65-F5344CB8AC3E}">
        <p14:creationId xmlns:p14="http://schemas.microsoft.com/office/powerpoint/2010/main" val="27344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388350" cy="4968552"/>
          </a:xfrm>
          <a:noFill/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b="1" dirty="0" smtClean="0"/>
              <a:t>Az egyes kockázatok </a:t>
            </a:r>
            <a:r>
              <a:rPr lang="hu-HU" b="1" dirty="0" smtClean="0">
                <a:solidFill>
                  <a:srgbClr val="FF0000"/>
                </a:solidFill>
              </a:rPr>
              <a:t>közös szabályait </a:t>
            </a:r>
            <a:r>
              <a:rPr lang="hu-HU" b="1" dirty="0" smtClean="0"/>
              <a:t>tartalmazza.</a:t>
            </a:r>
          </a:p>
          <a:p>
            <a:pPr eaLnBrk="1" hangingPunct="1">
              <a:lnSpc>
                <a:spcPct val="90000"/>
              </a:lnSpc>
            </a:pPr>
            <a:endParaRPr lang="hu-H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>
                <a:sym typeface="Symbol"/>
              </a:rPr>
              <a:t> </a:t>
            </a:r>
            <a:r>
              <a:rPr lang="hu-HU" dirty="0" smtClean="0"/>
              <a:t>Szerződés alanyai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Biztosítási esemény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Szerződés létrejötte, megszűnése, kockázatviselés  kezdete, 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Kockázatviselés területi, időbeli hatálya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Biztosítási összeg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Biztosítási díj 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Felek jogai és kötelezettségei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Biztosító szolgáltatásának szabályai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Kizárások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A biztosító mentesülése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A biztosító megtérítési igénye</a:t>
            </a:r>
          </a:p>
          <a:p>
            <a:pPr>
              <a:lnSpc>
                <a:spcPct val="90000"/>
              </a:lnSpc>
              <a:buNone/>
            </a:pPr>
            <a:r>
              <a:rPr lang="hu-HU" dirty="0">
                <a:sym typeface="Symbol"/>
              </a:rPr>
              <a:t> </a:t>
            </a:r>
            <a:r>
              <a:rPr lang="hu-HU" dirty="0" smtClean="0"/>
              <a:t>Eltérés a Polgári Törvénykönyvkönyvtől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dirty="0" smtClean="0">
              <a:latin typeface="HelveticaNeue" pitchFamily="2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</p:spTree>
    <p:extLst>
      <p:ext uri="{BB962C8B-B14F-4D97-AF65-F5344CB8AC3E}">
        <p14:creationId xmlns:p14="http://schemas.microsoft.com/office/powerpoint/2010/main" val="40321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554912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smtClean="0">
                <a:solidFill>
                  <a:srgbClr val="C00000"/>
                </a:solidFill>
              </a:rPr>
              <a:t>Jogi alapok - Kártérítés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075612" cy="37719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b="1" dirty="0" smtClean="0"/>
              <a:t>A „jogi felelősség” területei: </a:t>
            </a:r>
          </a:p>
          <a:p>
            <a:pPr eaLnBrk="1" hangingPunct="1"/>
            <a:endParaRPr lang="hu-HU" b="1" dirty="0" smtClean="0"/>
          </a:p>
          <a:p>
            <a:pPr lvl="1" eaLnBrk="1" hangingPunct="1"/>
            <a:r>
              <a:rPr lang="hu-HU" dirty="0" smtClean="0"/>
              <a:t> </a:t>
            </a:r>
            <a:r>
              <a:rPr lang="hu-HU" b="1" dirty="0" smtClean="0"/>
              <a:t>polgári jogi felelősség (általános és szakmai </a:t>
            </a:r>
            <a:r>
              <a:rPr lang="hu-HU" b="1" dirty="0" err="1" smtClean="0"/>
              <a:t>fb-k</a:t>
            </a:r>
            <a:r>
              <a:rPr lang="hu-HU" b="1" dirty="0" smtClean="0"/>
              <a:t>)</a:t>
            </a:r>
          </a:p>
          <a:p>
            <a:pPr eaLnBrk="1" hangingPunct="1">
              <a:buFontTx/>
              <a:buChar char="•"/>
            </a:pPr>
            <a:endParaRPr lang="hu-HU" b="1" dirty="0" smtClean="0"/>
          </a:p>
          <a:p>
            <a:pPr lvl="1" eaLnBrk="1" hangingPunct="1"/>
            <a:r>
              <a:rPr lang="hu-HU" b="1" dirty="0" smtClean="0"/>
              <a:t> </a:t>
            </a:r>
            <a:r>
              <a:rPr lang="hu-HU" dirty="0" smtClean="0"/>
              <a:t>munkajogi felelősség (munkáltatói és munkavállalói </a:t>
            </a:r>
            <a:r>
              <a:rPr lang="hu-HU" dirty="0" err="1" smtClean="0"/>
              <a:t>fb-k</a:t>
            </a:r>
            <a:r>
              <a:rPr lang="hu-HU" dirty="0" smtClean="0"/>
              <a:t>)</a:t>
            </a:r>
          </a:p>
          <a:p>
            <a:pPr eaLnBrk="1" hangingPunct="1">
              <a:buFontTx/>
              <a:buChar char="•"/>
            </a:pPr>
            <a:endParaRPr lang="hu-HU" dirty="0" smtClean="0"/>
          </a:p>
          <a:p>
            <a:pPr lvl="1" eaLnBrk="1" hangingPunct="1"/>
            <a:r>
              <a:rPr lang="hu-HU" dirty="0" smtClean="0"/>
              <a:t> közigazgatási-szabálysértési felelősség</a:t>
            </a:r>
          </a:p>
          <a:p>
            <a:pPr eaLnBrk="1" hangingPunct="1">
              <a:buFontTx/>
              <a:buChar char="•"/>
            </a:pPr>
            <a:endParaRPr lang="hu-HU" dirty="0" smtClean="0"/>
          </a:p>
          <a:p>
            <a:pPr lvl="1" eaLnBrk="1" hangingPunct="1"/>
            <a:r>
              <a:rPr lang="hu-HU" dirty="0" smtClean="0"/>
              <a:t> büntetőjogi felelősség </a:t>
            </a:r>
          </a:p>
          <a:p>
            <a:pPr>
              <a:spcBef>
                <a:spcPct val="50000"/>
              </a:spcBef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327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2060848"/>
            <a:ext cx="8623260" cy="23347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u-HU" sz="2600" dirty="0" smtClean="0">
                <a:sym typeface="Symbol"/>
              </a:rPr>
              <a:t> </a:t>
            </a:r>
            <a:r>
              <a:rPr lang="hu-HU" sz="2600" b="1" dirty="0"/>
              <a:t>Aki a szerződést megköti és a díjat fizeti</a:t>
            </a:r>
            <a:r>
              <a:rPr lang="hu-HU" sz="2600" b="1" dirty="0" smtClean="0"/>
              <a:t>!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hu-HU" sz="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u-HU" sz="2600" dirty="0">
                <a:solidFill>
                  <a:srgbClr val="FF0000"/>
                </a:solidFill>
              </a:rPr>
              <a:t>Fogyasztónak nem </a:t>
            </a:r>
            <a:r>
              <a:rPr lang="hu-HU" sz="2600" dirty="0"/>
              <a:t>minősülő személy vagy szervezet lehet!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u-HU" sz="2600" dirty="0"/>
              <a:t>Fogyasztó:  </a:t>
            </a:r>
            <a:r>
              <a:rPr lang="hu-HU" sz="2600" dirty="0" smtClean="0"/>
              <a:t>	a </a:t>
            </a:r>
            <a:r>
              <a:rPr lang="hu-HU" sz="2600" dirty="0"/>
              <a:t>szakmája, önálló foglalkozása vagy üzleti </a:t>
            </a:r>
            <a:r>
              <a:rPr lang="hu-HU" sz="2600" dirty="0" smtClean="0"/>
              <a:t>			tevé</a:t>
            </a:r>
            <a:r>
              <a:rPr lang="hu-HU" sz="2600" dirty="0"/>
              <a:t>ken</a:t>
            </a:r>
            <a:r>
              <a:rPr lang="hu-HU" sz="2600" dirty="0" smtClean="0"/>
              <a:t>ysége </a:t>
            </a:r>
            <a:r>
              <a:rPr lang="hu-HU" sz="2600" dirty="0"/>
              <a:t>körén kívül eljáró természetes </a:t>
            </a:r>
            <a:r>
              <a:rPr lang="hu-HU" sz="2600" dirty="0" smtClean="0"/>
              <a:t>			személy</a:t>
            </a:r>
            <a:r>
              <a:rPr lang="hu-HU" sz="2600" dirty="0"/>
              <a:t>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hu-HU" sz="2600" dirty="0"/>
          </a:p>
        </p:txBody>
      </p:sp>
      <p:sp>
        <p:nvSpPr>
          <p:cNvPr id="2" name="Téglalap 1"/>
          <p:cNvSpPr/>
          <p:nvPr/>
        </p:nvSpPr>
        <p:spPr>
          <a:xfrm>
            <a:off x="322431" y="1526331"/>
            <a:ext cx="151355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2800" b="1" dirty="0">
                <a:solidFill>
                  <a:srgbClr val="FF0000"/>
                </a:solidFill>
              </a:rPr>
              <a:t>Szerződő</a:t>
            </a:r>
          </a:p>
        </p:txBody>
      </p:sp>
      <p:sp>
        <p:nvSpPr>
          <p:cNvPr id="5" name="Téglalap 4"/>
          <p:cNvSpPr/>
          <p:nvPr/>
        </p:nvSpPr>
        <p:spPr>
          <a:xfrm>
            <a:off x="251519" y="4079568"/>
            <a:ext cx="1721882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2800" b="1" dirty="0">
                <a:solidFill>
                  <a:srgbClr val="FF0000"/>
                </a:solidFill>
              </a:rPr>
              <a:t>Biztosított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725144"/>
            <a:ext cx="8603803" cy="182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hu-HU" sz="2600" b="1" dirty="0">
                <a:sym typeface="Symbol"/>
              </a:rPr>
              <a:t> </a:t>
            </a:r>
            <a:r>
              <a:rPr lang="hu-HU" sz="2600" b="1" dirty="0" smtClean="0"/>
              <a:t>Akit </a:t>
            </a:r>
            <a:r>
              <a:rPr lang="hu-HU" sz="2600" b="1" dirty="0"/>
              <a:t>terhelő kártérítési kötelezettséget a biztosító teljesíti</a:t>
            </a:r>
            <a:r>
              <a:rPr lang="hu-HU" sz="2600" b="1" dirty="0" smtClean="0"/>
              <a:t>!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hu-HU" sz="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u-HU" sz="2600" dirty="0"/>
              <a:t>Olyan személy vagy szervezet lehet, aki jogosult a biztosított tevékenység folytatására.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hu-HU" sz="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hu-HU" sz="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18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44854"/>
            <a:ext cx="8459787" cy="46339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4200" dirty="0" smtClean="0"/>
              <a:t>A </a:t>
            </a:r>
            <a:r>
              <a:rPr lang="hu-HU" sz="4200" dirty="0"/>
              <a:t>biztosítási esemény olyan, </a:t>
            </a:r>
            <a:endParaRPr lang="hu-HU" sz="4200" dirty="0" smtClean="0"/>
          </a:p>
          <a:p>
            <a:pPr>
              <a:buFont typeface="Symbol"/>
              <a:buChar char="·"/>
            </a:pPr>
            <a:r>
              <a:rPr lang="hu-HU" sz="4200" dirty="0" smtClean="0"/>
              <a:t>másnak </a:t>
            </a:r>
            <a:r>
              <a:rPr lang="hu-HU" sz="4200" dirty="0"/>
              <a:t>okozott </a:t>
            </a:r>
            <a:r>
              <a:rPr lang="hu-HU" sz="4200" dirty="0">
                <a:solidFill>
                  <a:srgbClr val="FF0000"/>
                </a:solidFill>
              </a:rPr>
              <a:t>kár miatti kártérítési kötelezettség</a:t>
            </a:r>
            <a:r>
              <a:rPr lang="hu-HU" sz="4200" dirty="0"/>
              <a:t>, amelyet a magyar jog szerint jelen szerződés biztosítottjának kell teljesítenie, és amelynek a teljesítése alól a biztosítottat a biztosító </a:t>
            </a:r>
            <a:r>
              <a:rPr lang="hu-HU" sz="4200" dirty="0" smtClean="0"/>
              <a:t>jelen feltételben meghatározottak </a:t>
            </a:r>
            <a:r>
              <a:rPr lang="hu-HU" sz="4200" dirty="0"/>
              <a:t>szerint mentesíti</a:t>
            </a:r>
            <a:r>
              <a:rPr lang="hu-HU" sz="42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hu-HU" sz="1400" dirty="0"/>
          </a:p>
          <a:p>
            <a:pPr marL="354013" indent="-354013">
              <a:buNone/>
            </a:pPr>
            <a:r>
              <a:rPr lang="hu-HU" sz="4200" dirty="0">
                <a:sym typeface="Symbol"/>
              </a:rPr>
              <a:t> </a:t>
            </a:r>
            <a:r>
              <a:rPr lang="hu-HU" sz="4200" dirty="0" smtClean="0">
                <a:sym typeface="Symbol"/>
              </a:rPr>
              <a:t>	</a:t>
            </a:r>
            <a:r>
              <a:rPr lang="hu-HU" sz="4200" dirty="0" smtClean="0"/>
              <a:t>más </a:t>
            </a:r>
            <a:r>
              <a:rPr lang="hu-HU" sz="4200" dirty="0"/>
              <a:t>személy </a:t>
            </a:r>
            <a:r>
              <a:rPr lang="hu-HU" sz="4200" dirty="0">
                <a:solidFill>
                  <a:srgbClr val="FF0000"/>
                </a:solidFill>
              </a:rPr>
              <a:t>személyiségi jogát sértő magatartás</a:t>
            </a:r>
            <a:r>
              <a:rPr lang="hu-HU" sz="4200" dirty="0"/>
              <a:t>, melyre tekintettel a biztosított </a:t>
            </a:r>
            <a:r>
              <a:rPr lang="hu-HU" sz="4200" dirty="0">
                <a:solidFill>
                  <a:srgbClr val="FF0000"/>
                </a:solidFill>
              </a:rPr>
              <a:t>sérelemdíj fizetésére </a:t>
            </a:r>
            <a:r>
              <a:rPr lang="hu-HU" sz="4200" dirty="0"/>
              <a:t>köteles, és amelynek a teljesítése alól a biztosítottat a biztosító jelen feltételben </a:t>
            </a:r>
            <a:r>
              <a:rPr lang="hu-HU" sz="4200" dirty="0" smtClean="0"/>
              <a:t>meghatározottak </a:t>
            </a:r>
            <a:r>
              <a:rPr lang="hu-HU" sz="4200" dirty="0"/>
              <a:t>szerint mentesíti</a:t>
            </a:r>
            <a:r>
              <a:rPr lang="hu-HU" sz="4200" dirty="0" smtClean="0"/>
              <a:t>.</a:t>
            </a:r>
            <a:endParaRPr lang="hu-HU" sz="4200" dirty="0"/>
          </a:p>
        </p:txBody>
      </p:sp>
      <p:sp>
        <p:nvSpPr>
          <p:cNvPr id="2" name="Téglalap 1"/>
          <p:cNvSpPr/>
          <p:nvPr/>
        </p:nvSpPr>
        <p:spPr>
          <a:xfrm>
            <a:off x="641854" y="1306198"/>
            <a:ext cx="3107838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2800" b="1" dirty="0">
                <a:solidFill>
                  <a:srgbClr val="FF0000"/>
                </a:solidFill>
              </a:rPr>
              <a:t>Biztosítási esemény</a:t>
            </a:r>
          </a:p>
        </p:txBody>
      </p:sp>
    </p:spTree>
    <p:extLst>
      <p:ext uri="{BB962C8B-B14F-4D97-AF65-F5344CB8AC3E}">
        <p14:creationId xmlns:p14="http://schemas.microsoft.com/office/powerpoint/2010/main" val="2597783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761"/>
            <a:ext cx="8064251" cy="4824536"/>
          </a:xfrm>
          <a:noFill/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hu-HU" sz="2600" b="1" dirty="0" smtClean="0">
                <a:solidFill>
                  <a:srgbClr val="FF0000"/>
                </a:solidFill>
              </a:rPr>
              <a:t>A kockázatviselés területi hatálya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hu-HU" sz="2400" dirty="0" smtClean="0"/>
              <a:t>Magyarország területén okozott, bekövetkezett és érvényesített károk</a:t>
            </a:r>
          </a:p>
          <a:p>
            <a:pPr eaLnBrk="1" hangingPunct="1">
              <a:defRPr/>
            </a:pPr>
            <a:r>
              <a:rPr lang="hu-HU" sz="2400" dirty="0" smtClean="0"/>
              <a:t>Kiterjesztés: 299., 300., 301., 302., 303. sz. KF</a:t>
            </a:r>
          </a:p>
          <a:p>
            <a:pPr eaLnBrk="1" hangingPunct="1"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VIG hatáskörben: 301., 302. sz. KF!</a:t>
            </a:r>
          </a:p>
          <a:p>
            <a:pPr eaLnBrk="1" hangingPunct="1">
              <a:defRPr/>
            </a:pPr>
            <a:endParaRPr lang="hu-H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hu-HU" sz="2600" b="1" dirty="0">
                <a:solidFill>
                  <a:srgbClr val="FF0000"/>
                </a:solidFill>
              </a:rPr>
              <a:t>A kockázatviselés időbeli hatálya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hu-HU" sz="2400" dirty="0" smtClean="0"/>
              <a:t>A szerződés hatálya alatt okozott, bekövetkezett és a biztosító részére legkésőbb a szerződés megszűnését követő 30 napon belül bejelentett károkra terjed ki a fedezet</a:t>
            </a:r>
          </a:p>
          <a:p>
            <a:pPr eaLnBrk="1" hangingPunct="1">
              <a:defRPr/>
            </a:pPr>
            <a:r>
              <a:rPr lang="hu-HU" sz="2400" dirty="0" smtClean="0"/>
              <a:t>Kiterjesztés: utófedezet 308. sz. KF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</p:spTree>
    <p:extLst>
      <p:ext uri="{BB962C8B-B14F-4D97-AF65-F5344CB8AC3E}">
        <p14:creationId xmlns:p14="http://schemas.microsoft.com/office/powerpoint/2010/main" val="1412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761"/>
            <a:ext cx="8064251" cy="4824536"/>
          </a:xfrm>
          <a:noFill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hu-HU" sz="2600" b="1" dirty="0">
                <a:solidFill>
                  <a:srgbClr val="FF0000"/>
                </a:solidFill>
              </a:rPr>
              <a:t>Biztosítási összeg</a:t>
            </a:r>
          </a:p>
          <a:p>
            <a:pPr marL="0" indent="0" eaLnBrk="1" hangingPunct="1">
              <a:buNone/>
              <a:defRPr/>
            </a:pPr>
            <a:endParaRPr lang="hu-H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Biztosítási eseményenkénti </a:t>
            </a:r>
          </a:p>
          <a:p>
            <a:pPr marL="0" indent="0">
              <a:buNone/>
              <a:defRPr/>
            </a:pPr>
            <a:r>
              <a:rPr lang="hu-HU" sz="2400" dirty="0"/>
              <a:t>egy biztosítási eseménnyel összefüggésben </a:t>
            </a:r>
            <a:r>
              <a:rPr lang="hu-HU" sz="2400" dirty="0" smtClean="0"/>
              <a:t> kifizethető legmagasabb összeg</a:t>
            </a:r>
          </a:p>
          <a:p>
            <a:pPr marL="0" indent="0">
              <a:buNone/>
              <a:defRPr/>
            </a:pPr>
            <a:endParaRPr lang="hu-H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Biztosítási időszakra szóló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nincs fedezetfeltöltés!!!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hu-HU" sz="2400" dirty="0"/>
              <a:t>egy biztosítási időszakban okozott károk kapcsán bekövetkezett </a:t>
            </a:r>
            <a:r>
              <a:rPr lang="hu-HU" sz="2400" dirty="0" smtClean="0"/>
              <a:t>biztosítási eseményekre összesen kifizethető összeg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</p:spTree>
    <p:extLst>
      <p:ext uri="{BB962C8B-B14F-4D97-AF65-F5344CB8AC3E}">
        <p14:creationId xmlns:p14="http://schemas.microsoft.com/office/powerpoint/2010/main" val="38412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760"/>
            <a:ext cx="8459787" cy="5112567"/>
          </a:xfrm>
          <a:noFill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hu-HU" sz="2600" b="1" dirty="0" smtClean="0">
                <a:solidFill>
                  <a:srgbClr val="FF0000"/>
                </a:solidFill>
              </a:rPr>
              <a:t>Biztosítási díj számításának alapja</a:t>
            </a:r>
          </a:p>
          <a:p>
            <a:pPr marL="0" indent="0">
              <a:buNone/>
              <a:defRPr/>
            </a:pPr>
            <a:r>
              <a:rPr lang="hu-HU" sz="2400" dirty="0"/>
              <a:t>Ajánlaton kerül </a:t>
            </a:r>
            <a:r>
              <a:rPr lang="hu-HU" sz="2400" dirty="0" smtClean="0"/>
              <a:t>feltüntetésre pl.  éves nettó árbevétel</a:t>
            </a:r>
          </a:p>
          <a:p>
            <a:pPr marL="0" indent="0">
              <a:buNone/>
              <a:defRPr/>
            </a:pPr>
            <a:r>
              <a:rPr lang="hu-HU" sz="2400" dirty="0" smtClean="0"/>
              <a:t>				      alkalmazotti létszám, épületérték</a:t>
            </a:r>
          </a:p>
          <a:p>
            <a:pPr marL="0" indent="0">
              <a:buNone/>
              <a:defRPr/>
            </a:pPr>
            <a:endParaRPr lang="hu-HU" sz="800" dirty="0" smtClean="0"/>
          </a:p>
          <a:p>
            <a:pPr marL="0" indent="0">
              <a:buNone/>
              <a:defRPr/>
            </a:pPr>
            <a:r>
              <a:rPr lang="hu-HU" sz="2600" b="1" dirty="0" smtClean="0">
                <a:solidFill>
                  <a:srgbClr val="FF0000"/>
                </a:solidFill>
              </a:rPr>
              <a:t>Biztosítási </a:t>
            </a:r>
            <a:r>
              <a:rPr lang="hu-HU" sz="2600" b="1" dirty="0">
                <a:solidFill>
                  <a:srgbClr val="FF0000"/>
                </a:solidFill>
              </a:rPr>
              <a:t>díj módosítása</a:t>
            </a:r>
            <a:r>
              <a:rPr lang="hu-H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endParaRPr lang="hu-H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1" hangingPunct="1">
              <a:buAutoNum type="arabicPeriod"/>
              <a:defRPr/>
            </a:pPr>
            <a:r>
              <a:rPr lang="hu-HU" sz="2400" b="1" dirty="0" smtClean="0"/>
              <a:t>Aktualizálás a díjszámítása alap változása miatt </a:t>
            </a:r>
          </a:p>
          <a:p>
            <a:pPr marL="442913" indent="-442913" eaLnBrk="1" hangingPunct="1">
              <a:buNone/>
              <a:defRPr/>
            </a:pP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hu-HU" sz="2400" dirty="0"/>
              <a:t>é</a:t>
            </a:r>
            <a:r>
              <a:rPr lang="hu-HU" sz="2400" dirty="0" smtClean="0"/>
              <a:t>ves nettó árbevétel: automatikus aktualizálás</a:t>
            </a:r>
          </a:p>
          <a:p>
            <a:pPr marL="442913" indent="0" eaLnBrk="1" hangingPunct="1">
              <a:buNone/>
              <a:defRPr/>
            </a:pPr>
            <a:r>
              <a:rPr lang="hu-HU" sz="2400" dirty="0" smtClean="0"/>
              <a:t>Elmulasztásának következménye: pro-ráta kártérítés!</a:t>
            </a:r>
            <a:endParaRPr lang="hu-H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2913" indent="-442913">
              <a:buNone/>
              <a:defRPr/>
            </a:pPr>
            <a:r>
              <a:rPr lang="hu-HU" sz="2400" b="1" dirty="0" smtClean="0"/>
              <a:t>2. 	Biztosítási díjtétel változása</a:t>
            </a:r>
          </a:p>
          <a:p>
            <a:pPr marL="722313" indent="-279400">
              <a:buFontTx/>
              <a:buChar char="-"/>
              <a:defRPr/>
            </a:pPr>
            <a:r>
              <a:rPr lang="hu-HU" sz="2400" dirty="0" smtClean="0"/>
              <a:t>Kárhányad (szerződés és veszélyközösség)</a:t>
            </a:r>
          </a:p>
          <a:p>
            <a:pPr marL="722313" indent="-279400">
              <a:buFontTx/>
              <a:buChar char="-"/>
              <a:defRPr/>
            </a:pPr>
            <a:r>
              <a:rPr lang="hu-HU" sz="2400" dirty="0" smtClean="0"/>
              <a:t>Közterhek változása</a:t>
            </a:r>
          </a:p>
          <a:p>
            <a:pPr marL="722313" indent="-279400">
              <a:buFontTx/>
              <a:buChar char="-"/>
              <a:defRPr/>
            </a:pPr>
            <a:r>
              <a:rPr lang="hu-HU" sz="2400" dirty="0" smtClean="0"/>
              <a:t>Infláció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</p:spTree>
    <p:extLst>
      <p:ext uri="{BB962C8B-B14F-4D97-AF65-F5344CB8AC3E}">
        <p14:creationId xmlns:p14="http://schemas.microsoft.com/office/powerpoint/2010/main" val="40507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599" y="1340768"/>
            <a:ext cx="8459787" cy="1430215"/>
          </a:xfrm>
          <a:noFill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hu-HU" sz="2600" b="1" dirty="0" smtClean="0">
                <a:solidFill>
                  <a:srgbClr val="FF0000"/>
                </a:solidFill>
              </a:rPr>
              <a:t>Biztosítási díj nem fizetésének következményei</a:t>
            </a:r>
          </a:p>
          <a:p>
            <a:pPr marL="0" indent="0">
              <a:buNone/>
              <a:defRPr/>
            </a:pPr>
            <a:endParaRPr lang="hu-HU" sz="2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hu-HU" sz="2600" dirty="0" smtClean="0"/>
              <a:t>Eltérés a </a:t>
            </a:r>
            <a:r>
              <a:rPr lang="hu-HU" sz="2600" dirty="0" err="1" smtClean="0"/>
              <a:t>Ptk-tól</a:t>
            </a:r>
            <a:r>
              <a:rPr lang="hu-HU" sz="2600" dirty="0"/>
              <a:t> </a:t>
            </a:r>
            <a:r>
              <a:rPr lang="hu-HU" sz="2600" b="1" dirty="0" smtClean="0">
                <a:sym typeface="Symbol"/>
              </a:rPr>
              <a:t> </a:t>
            </a:r>
            <a:r>
              <a:rPr lang="hu-HU" sz="2600" b="1" dirty="0" smtClean="0"/>
              <a:t> </a:t>
            </a:r>
            <a:r>
              <a:rPr lang="hu-HU" sz="2600" dirty="0" smtClean="0"/>
              <a:t>régi </a:t>
            </a:r>
            <a:r>
              <a:rPr lang="hu-HU" sz="2600" dirty="0" err="1" smtClean="0"/>
              <a:t>mahnung</a:t>
            </a:r>
            <a:r>
              <a:rPr lang="hu-HU" sz="2600" dirty="0" smtClean="0"/>
              <a:t> folyamat visszaállítása</a:t>
            </a:r>
          </a:p>
          <a:p>
            <a:pPr marL="0" indent="0">
              <a:buNone/>
              <a:defRPr/>
            </a:pPr>
            <a:endParaRPr lang="hu-HU" sz="26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8795962" cy="22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3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0648"/>
            <a:ext cx="8459787" cy="648072"/>
          </a:xfrm>
          <a:noFill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hu-HU" sz="2600" b="1" dirty="0" smtClean="0">
                <a:solidFill>
                  <a:srgbClr val="FF0000"/>
                </a:solidFill>
              </a:rPr>
              <a:t>Biztosítási szolgáltatás</a:t>
            </a:r>
          </a:p>
          <a:p>
            <a:pPr marL="0" indent="0">
              <a:buNone/>
              <a:defRPr/>
            </a:pPr>
            <a:endParaRPr lang="hu-HU" sz="2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hu-HU" sz="2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70523"/>
              </p:ext>
            </p:extLst>
          </p:nvPr>
        </p:nvGraphicFramePr>
        <p:xfrm>
          <a:off x="251520" y="836712"/>
          <a:ext cx="8748464" cy="5463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099"/>
                <a:gridCol w="6885365"/>
              </a:tblGrid>
              <a:tr h="1656183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Kártérítés</a:t>
                      </a:r>
                      <a:endParaRPr lang="hu-HU" b="1" dirty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/>
                        <a:buChar char="·"/>
                      </a:pPr>
                      <a:r>
                        <a:rPr lang="hu-HU" sz="1800" kern="1200" dirty="0" smtClean="0">
                          <a:effectLst/>
                        </a:rPr>
                        <a:t>dologi és személyi sérüléses károk: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1800" kern="1200" dirty="0" smtClean="0">
                          <a:effectLst/>
                        </a:rPr>
                        <a:t>károsult vagyonában beállott értékcsökkenés;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1800" kern="1200" dirty="0" smtClean="0">
                          <a:effectLst/>
                        </a:rPr>
                        <a:t>károsultat ért vagyoni hátrányok kiküszöböléséhez szükséges költségek; </a:t>
                      </a:r>
                    </a:p>
                    <a:p>
                      <a:r>
                        <a:rPr lang="hu-HU" sz="1800" kern="1200" dirty="0" smtClean="0">
                          <a:effectLst/>
                          <a:sym typeface="Symbol"/>
                        </a:rPr>
                        <a:t> </a:t>
                      </a:r>
                      <a:r>
                        <a:rPr lang="hu-HU" sz="1800" kern="1200" dirty="0" smtClean="0">
                          <a:effectLst/>
                        </a:rPr>
                        <a:t>személyi sérüléses károk:  elmaradt vagyoni előny</a:t>
                      </a:r>
                      <a:endParaRPr lang="hu-H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947">
                <a:tc>
                  <a:txBody>
                    <a:bodyPr/>
                    <a:lstStyle/>
                    <a:p>
                      <a:r>
                        <a:rPr lang="hu-HU" b="1" dirty="0" smtClean="0">
                          <a:ln>
                            <a:noFill/>
                          </a:ln>
                        </a:rPr>
                        <a:t>Sérelemdíj</a:t>
                      </a:r>
                      <a:endParaRPr lang="hu-HU" b="1" dirty="0">
                        <a:ln>
                          <a:noFill/>
                        </a:ln>
                      </a:endParaRPr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</a:rPr>
                        <a:t>Amennyiben </a:t>
                      </a:r>
                      <a:r>
                        <a:rPr lang="hu-HU" baseline="0" dirty="0" smtClean="0">
                          <a:ln>
                            <a:noFill/>
                          </a:ln>
                        </a:rPr>
                        <a:t>a személyiségi jog megsértése – biztosítási fedezetbe vont – személyi sérüléses vagy dologi kárt okozó olyan magatartással van összefüggésben, amelyért a biztosítottat kártérítési felelősség terheli.</a:t>
                      </a:r>
                      <a:endParaRPr lang="hu-HU" dirty="0">
                        <a:ln>
                          <a:noFill/>
                        </a:ln>
                      </a:endParaRPr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9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Késedelmi kamat</a:t>
                      </a:r>
                      <a:endParaRPr lang="hu-HU" b="1" dirty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Kártérítési és sérelemdíj</a:t>
                      </a:r>
                      <a:r>
                        <a:rPr lang="hu-HU" baseline="0" dirty="0" smtClean="0"/>
                        <a:t> után is! </a:t>
                      </a:r>
                      <a:r>
                        <a:rPr lang="hu-HU" u="sng" baseline="0" dirty="0" smtClean="0"/>
                        <a:t>Csak </a:t>
                      </a:r>
                      <a:r>
                        <a:rPr lang="hu-HU" u="sng" baseline="0" dirty="0" err="1" smtClean="0"/>
                        <a:t>BÖ-n</a:t>
                      </a:r>
                      <a:r>
                        <a:rPr lang="hu-HU" u="sng" baseline="0" dirty="0" smtClean="0"/>
                        <a:t> belül-eltérés </a:t>
                      </a:r>
                      <a:r>
                        <a:rPr lang="hu-HU" u="sng" baseline="0" dirty="0" err="1" smtClean="0"/>
                        <a:t>Ptk-tól</a:t>
                      </a:r>
                      <a:r>
                        <a:rPr lang="hu-HU" u="sng" baseline="0" dirty="0" smtClean="0"/>
                        <a:t>!</a:t>
                      </a:r>
                      <a:endParaRPr lang="hu-HU" i="0" u="sng" dirty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947">
                <a:tc>
                  <a:txBody>
                    <a:bodyPr/>
                    <a:lstStyle/>
                    <a:p>
                      <a:r>
                        <a:rPr lang="hu-HU" b="1" dirty="0" smtClean="0"/>
                        <a:t>Jogi költségek</a:t>
                      </a:r>
                      <a:endParaRPr lang="hu-HU" b="1" dirty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Feltéve,</a:t>
                      </a:r>
                      <a:r>
                        <a:rPr lang="hu-HU" baseline="0" dirty="0" smtClean="0"/>
                        <a:t> hogy a biztosító jóváhagyásával v. útmutatásával merültek fel (illeték, perköltség, ügyvédi díj stb.) </a:t>
                      </a:r>
                      <a:r>
                        <a:rPr lang="hu-HU" u="sng" baseline="0" dirty="0" smtClean="0"/>
                        <a:t>Csak </a:t>
                      </a:r>
                      <a:r>
                        <a:rPr lang="hu-HU" u="sng" baseline="0" dirty="0" err="1" smtClean="0"/>
                        <a:t>BÖ-n</a:t>
                      </a:r>
                      <a:r>
                        <a:rPr lang="hu-HU" u="sng" baseline="0" dirty="0" smtClean="0"/>
                        <a:t> belül-eltérés </a:t>
                      </a:r>
                      <a:r>
                        <a:rPr lang="hu-HU" u="sng" baseline="0" dirty="0" err="1" smtClean="0"/>
                        <a:t>Ptk-tól</a:t>
                      </a:r>
                      <a:r>
                        <a:rPr lang="hu-HU" u="sng" baseline="0" dirty="0" smtClean="0"/>
                        <a:t>!</a:t>
                      </a:r>
                      <a:endParaRPr lang="hu-HU" i="0" u="sng" dirty="0" smtClean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947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TB </a:t>
                      </a:r>
                      <a:r>
                        <a:rPr lang="hu-HU" b="1" dirty="0" err="1" smtClean="0"/>
                        <a:t>regressz</a:t>
                      </a:r>
                      <a:endParaRPr lang="hu-HU" b="1" dirty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károsultnak nyújtott egészségbiztosítási és nyugellátás miatt az egészségbiztosító, ill.</a:t>
                      </a:r>
                      <a:r>
                        <a:rPr lang="hu-HU" baseline="0" dirty="0" smtClean="0"/>
                        <a:t> a nyugdíjbiztosítási szerv által a biztosítottal szembeni megtérítési igény</a:t>
                      </a:r>
                      <a:endParaRPr lang="hu-HU" dirty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947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Kárenyhítési költségek</a:t>
                      </a:r>
                      <a:endParaRPr lang="hu-HU" b="1" dirty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459787" cy="3816350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hu-HU" sz="2800" b="1" dirty="0">
                <a:solidFill>
                  <a:srgbClr val="FF0000"/>
                </a:solidFill>
              </a:rPr>
              <a:t>Kizárások a kockázatviselés köréből</a:t>
            </a:r>
          </a:p>
          <a:p>
            <a:pPr eaLnBrk="1" hangingPunct="1">
              <a:lnSpc>
                <a:spcPct val="90000"/>
              </a:lnSpc>
            </a:pPr>
            <a:endParaRPr lang="hu-HU" b="1" dirty="0" smtClean="0"/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bűncselekménnyel okozott károk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építőipari tevékenységre vonatkozó speciális kizárások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dologi károk és tisztán vagyoni károk esetén az elmaradt vagyoni előny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kötelező gépjármű és vízi jármű-felelősségbiztosítás szabályai alapján térülő károk</a:t>
            </a:r>
          </a:p>
          <a:p>
            <a:pPr lvl="1" eaLnBrk="1" hangingPunct="1">
              <a:lnSpc>
                <a:spcPct val="50000"/>
              </a:lnSpc>
              <a:spcBef>
                <a:spcPct val="70000"/>
              </a:spcBef>
            </a:pPr>
            <a:r>
              <a:rPr lang="hu-HU" dirty="0" smtClean="0"/>
              <a:t>biztosítottak egymásnak okozott kárai</a:t>
            </a:r>
          </a:p>
          <a:p>
            <a:pPr lvl="1" eaLnBrk="1" hangingPunct="1">
              <a:lnSpc>
                <a:spcPct val="50000"/>
              </a:lnSpc>
              <a:spcBef>
                <a:spcPct val="70000"/>
              </a:spcBef>
            </a:pPr>
            <a:r>
              <a:rPr lang="hu-HU" dirty="0" smtClean="0"/>
              <a:t>háború, lázadás, terrorcselekmények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</p:spTree>
    <p:extLst>
      <p:ext uri="{BB962C8B-B14F-4D97-AF65-F5344CB8AC3E}">
        <p14:creationId xmlns:p14="http://schemas.microsoft.com/office/powerpoint/2010/main" val="480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459787" cy="4896544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hu-HU" sz="2800" b="1" dirty="0" smtClean="0">
                <a:solidFill>
                  <a:srgbClr val="FF0000"/>
                </a:solidFill>
              </a:rPr>
              <a:t>Mentesülés a biztosítási szolgáltatás teljesítése alól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hu-HU" sz="2800" b="1" dirty="0">
              <a:solidFill>
                <a:srgbClr val="FF0000"/>
              </a:solidFill>
            </a:endParaRPr>
          </a:p>
          <a:p>
            <a:pPr marL="1165225" indent="-1165225" eaLnBrk="1" hangingPunct="1">
              <a:lnSpc>
                <a:spcPct val="90000"/>
              </a:lnSpc>
              <a:buNone/>
            </a:pPr>
            <a:r>
              <a:rPr lang="hu-HU" sz="2400" b="1" dirty="0" err="1" smtClean="0"/>
              <a:t>Ptk</a:t>
            </a:r>
            <a:r>
              <a:rPr lang="hu-HU" sz="2400" b="1" dirty="0" smtClean="0"/>
              <a:t>: </a:t>
            </a:r>
            <a:r>
              <a:rPr lang="hu-HU" sz="2400" dirty="0" smtClean="0"/>
              <a:t>	szándékos és </a:t>
            </a:r>
            <a:r>
              <a:rPr lang="hu-HU" sz="2400" u="sng" dirty="0" smtClean="0"/>
              <a:t>bármilyen</a:t>
            </a:r>
            <a:r>
              <a:rPr lang="hu-HU" sz="2400" dirty="0" smtClean="0"/>
              <a:t> súlyosan gondatlan károkozás esetén a biztosító mentesülhet a szolgáltatása alól!</a:t>
            </a:r>
          </a:p>
          <a:p>
            <a:pPr marL="1165225" indent="-1165225" eaLnBrk="1" hangingPunct="1">
              <a:lnSpc>
                <a:spcPct val="90000"/>
              </a:lnSpc>
              <a:buNone/>
            </a:pPr>
            <a:endParaRPr lang="hu-HU" sz="2400" dirty="0" smtClean="0"/>
          </a:p>
          <a:p>
            <a:pPr marL="1165225" indent="-1165225" eaLnBrk="1" hangingPunct="1">
              <a:lnSpc>
                <a:spcPct val="90000"/>
              </a:lnSpc>
              <a:buNone/>
            </a:pPr>
            <a:r>
              <a:rPr lang="hu-HU" sz="2400" b="1" dirty="0" smtClean="0"/>
              <a:t>Generali: 	</a:t>
            </a:r>
            <a:r>
              <a:rPr lang="hu-HU" sz="2400" dirty="0" smtClean="0"/>
              <a:t>szándékos és </a:t>
            </a:r>
            <a:r>
              <a:rPr lang="hu-HU" sz="2400" u="sng" dirty="0" smtClean="0"/>
              <a:t>szerződésben meghatározott (!)</a:t>
            </a:r>
            <a:r>
              <a:rPr lang="hu-HU" sz="2400" dirty="0" smtClean="0"/>
              <a:t>súlyos gondatlanság esetén mentesülünk (</a:t>
            </a:r>
            <a:r>
              <a:rPr lang="hu-HU" sz="2400" i="1" dirty="0" smtClean="0"/>
              <a:t>kedvezőbb a </a:t>
            </a:r>
            <a:r>
              <a:rPr lang="hu-HU" sz="2400" i="1" dirty="0" err="1" smtClean="0"/>
              <a:t>Ptk-nál</a:t>
            </a:r>
            <a:r>
              <a:rPr lang="hu-HU" sz="2400" i="1" dirty="0" smtClean="0"/>
              <a:t>!)</a:t>
            </a:r>
          </a:p>
          <a:p>
            <a:pPr marL="1430338" indent="-265113">
              <a:buNone/>
            </a:pPr>
            <a:r>
              <a:rPr lang="hu-HU" sz="2400" dirty="0"/>
              <a:t>a) </a:t>
            </a:r>
            <a:r>
              <a:rPr lang="hu-HU" sz="2400" dirty="0" smtClean="0"/>
              <a:t> </a:t>
            </a:r>
            <a:r>
              <a:rPr lang="hu-HU" sz="2400" b="1" dirty="0"/>
              <a:t>ittas vagy bódító hatású </a:t>
            </a:r>
            <a:r>
              <a:rPr lang="hu-HU" sz="2400" dirty="0"/>
              <a:t>szer </a:t>
            </a:r>
            <a:r>
              <a:rPr lang="hu-HU" sz="2400" dirty="0" smtClean="0"/>
              <a:t>hatása</a:t>
            </a:r>
            <a:endParaRPr lang="hu-HU" sz="2400" dirty="0"/>
          </a:p>
          <a:p>
            <a:pPr marL="1519238" indent="-354013">
              <a:buNone/>
            </a:pPr>
            <a:r>
              <a:rPr lang="hu-HU" sz="2400" dirty="0"/>
              <a:t>b) 	</a:t>
            </a:r>
            <a:r>
              <a:rPr lang="hu-HU" sz="2400" b="1" dirty="0" smtClean="0"/>
              <a:t>engedély nélküli tevékenység</a:t>
            </a:r>
            <a:r>
              <a:rPr lang="hu-HU" sz="2400" dirty="0" smtClean="0"/>
              <a:t>, jogszabályoktól</a:t>
            </a:r>
            <a:r>
              <a:rPr lang="hu-HU" sz="2400" dirty="0"/>
              <a:t>, kötelező érvényű </a:t>
            </a:r>
            <a:r>
              <a:rPr lang="hu-HU" sz="2400" dirty="0" smtClean="0"/>
              <a:t>előírásoktól</a:t>
            </a:r>
            <a:r>
              <a:rPr lang="hu-HU" sz="2400" dirty="0"/>
              <a:t>, a megrendelő írásbeli utasításaitól </a:t>
            </a:r>
            <a:r>
              <a:rPr lang="hu-HU" sz="2400" dirty="0" smtClean="0"/>
              <a:t>való </a:t>
            </a:r>
            <a:r>
              <a:rPr lang="hu-HU" sz="2400" dirty="0"/>
              <a:t>tudatos </a:t>
            </a:r>
            <a:r>
              <a:rPr lang="hu-HU" sz="2400" dirty="0" smtClean="0"/>
              <a:t>eltérés</a:t>
            </a:r>
          </a:p>
          <a:p>
            <a:pPr marL="1519238" indent="-354013">
              <a:buNone/>
            </a:pPr>
            <a:r>
              <a:rPr lang="hu-HU" sz="2400" dirty="0" smtClean="0"/>
              <a:t>c</a:t>
            </a:r>
            <a:r>
              <a:rPr lang="hu-HU" sz="2400" dirty="0"/>
              <a:t>) 	k</a:t>
            </a:r>
            <a:r>
              <a:rPr lang="hu-HU" sz="2400" dirty="0" smtClean="0"/>
              <a:t>ötelező  </a:t>
            </a:r>
            <a:r>
              <a:rPr lang="hu-HU" sz="2400" b="1" dirty="0"/>
              <a:t>személyi és tárgyi </a:t>
            </a:r>
            <a:r>
              <a:rPr lang="hu-HU" sz="2400" b="1" dirty="0" smtClean="0"/>
              <a:t>feltételek </a:t>
            </a:r>
            <a:r>
              <a:rPr lang="hu-HU" sz="2400" dirty="0" smtClean="0"/>
              <a:t>hiánya</a:t>
            </a:r>
            <a:endParaRPr lang="hu-HU" sz="2400" dirty="0"/>
          </a:p>
          <a:p>
            <a:pPr marL="1519238" indent="-354013">
              <a:buNone/>
            </a:pPr>
            <a:r>
              <a:rPr lang="hu-HU" sz="2400" dirty="0"/>
              <a:t>d)	a bíróság </a:t>
            </a:r>
            <a:r>
              <a:rPr lang="hu-HU" sz="2400" b="1" dirty="0"/>
              <a:t>jogerős határozata, jogszabály, szerződés </a:t>
            </a:r>
            <a:r>
              <a:rPr lang="hu-HU" sz="2400" dirty="0"/>
              <a:t>(pl. munkaszerződés, kollektív szerződés) vagy munkáltatói rendelkezés (pl. fegyelmi határozat) állapítja meg a súlyos vagy tudatos gondatlanság </a:t>
            </a:r>
            <a:r>
              <a:rPr lang="hu-HU" sz="2400" dirty="0" smtClean="0"/>
              <a:t>tényét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52928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smtClean="0"/>
              <a:t>Általános felelősségbiztosítási feltétel (ÁFF)</a:t>
            </a:r>
          </a:p>
        </p:txBody>
      </p:sp>
    </p:spTree>
    <p:extLst>
      <p:ext uri="{BB962C8B-B14F-4D97-AF65-F5344CB8AC3E}">
        <p14:creationId xmlns:p14="http://schemas.microsoft.com/office/powerpoint/2010/main" val="36301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80920" cy="638175"/>
          </a:xfrm>
        </p:spPr>
        <p:txBody>
          <a:bodyPr>
            <a:noAutofit/>
          </a:bodyPr>
          <a:lstStyle/>
          <a:p>
            <a:pPr eaLnBrk="1" hangingPunct="1"/>
            <a:r>
              <a:rPr lang="hu-HU" sz="3600" dirty="0" smtClean="0"/>
              <a:t>Tevékenységi felelősségbiztosítás (KFF)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828" y="1988840"/>
            <a:ext cx="8459787" cy="396081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 biztosító vállalja, hogy </a:t>
            </a:r>
            <a:r>
              <a:rPr lang="hu-HU" sz="2400" dirty="0" smtClean="0"/>
              <a:t>mentesíti a </a:t>
            </a:r>
            <a:r>
              <a:rPr lang="hu-HU" sz="2400" dirty="0"/>
              <a:t>biztosítottat olyan, a biztosítási szerződésben meghatározott minőségében okozott</a:t>
            </a:r>
          </a:p>
          <a:p>
            <a:pPr marL="354013" indent="-354013">
              <a:buNone/>
            </a:pPr>
            <a:r>
              <a:rPr lang="hu-HU" sz="2400" dirty="0"/>
              <a:t>a) </a:t>
            </a:r>
            <a:r>
              <a:rPr lang="hu-HU" sz="2400" dirty="0" smtClean="0"/>
              <a:t>	</a:t>
            </a:r>
            <a:r>
              <a:rPr lang="hu-HU" sz="2400" b="1" dirty="0" smtClean="0"/>
              <a:t>személyi </a:t>
            </a:r>
            <a:r>
              <a:rPr lang="hu-HU" sz="2400" b="1" dirty="0"/>
              <a:t>sérüléses károk és szolgáltatói tevékenységen kívül okozott dologi károk </a:t>
            </a:r>
            <a:r>
              <a:rPr lang="hu-HU" sz="2400" dirty="0" smtClean="0"/>
              <a:t>megtérítése alól</a:t>
            </a:r>
            <a:r>
              <a:rPr lang="hu-HU" sz="2400" dirty="0"/>
              <a:t>, amelyekért a biztosított a magyar jog szabályai szerint kártérítési felelősséggel tartozik;</a:t>
            </a:r>
          </a:p>
          <a:p>
            <a:pPr marL="354013" indent="-354013">
              <a:buNone/>
            </a:pPr>
            <a:r>
              <a:rPr lang="hu-HU" sz="2400" dirty="0"/>
              <a:t>b) személyi sérüléses és szolgáltatói tevékenységen kívül </a:t>
            </a:r>
            <a:r>
              <a:rPr lang="hu-HU" sz="2400" dirty="0" smtClean="0"/>
              <a:t>okozott</a:t>
            </a:r>
          </a:p>
          <a:p>
            <a:pPr marL="354013" indent="0">
              <a:buNone/>
            </a:pPr>
            <a:r>
              <a:rPr lang="hu-HU" sz="2400" dirty="0" smtClean="0"/>
              <a:t>dologi </a:t>
            </a:r>
            <a:r>
              <a:rPr lang="hu-HU" sz="2400" dirty="0"/>
              <a:t>kárral közvetlenül </a:t>
            </a:r>
            <a:r>
              <a:rPr lang="hu-HU" sz="2400" dirty="0" smtClean="0"/>
              <a:t>összefüggő </a:t>
            </a:r>
            <a:r>
              <a:rPr lang="hu-HU" sz="2400" b="1" dirty="0"/>
              <a:t>sérelemdíj</a:t>
            </a:r>
            <a:r>
              <a:rPr lang="hu-HU" sz="2400" dirty="0"/>
              <a:t> megfizetése </a:t>
            </a:r>
            <a:r>
              <a:rPr lang="hu-HU" sz="2400" dirty="0" smtClean="0"/>
              <a:t>alól, melynek </a:t>
            </a:r>
            <a:r>
              <a:rPr lang="hu-HU" sz="2400" dirty="0"/>
              <a:t>a megfizetésére a biztosított – személyiségi </a:t>
            </a:r>
            <a:r>
              <a:rPr lang="hu-HU" sz="2400" dirty="0" smtClean="0"/>
              <a:t>jog megsértésére </a:t>
            </a:r>
            <a:r>
              <a:rPr lang="hu-HU" sz="2400" dirty="0"/>
              <a:t>tekintettel – a magyar jog szerint köteles.</a:t>
            </a:r>
            <a:endParaRPr lang="hu-HU" sz="2400" dirty="0" smtClean="0"/>
          </a:p>
        </p:txBody>
      </p:sp>
      <p:sp>
        <p:nvSpPr>
          <p:cNvPr id="2" name="Téglalap 1"/>
          <p:cNvSpPr/>
          <p:nvPr/>
        </p:nvSpPr>
        <p:spPr>
          <a:xfrm>
            <a:off x="323528" y="1262339"/>
            <a:ext cx="784887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2800" b="1" dirty="0" smtClean="0">
                <a:solidFill>
                  <a:srgbClr val="FF0000"/>
                </a:solidFill>
              </a:rPr>
              <a:t>Kockázatviselés tárgya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54912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dirty="0" smtClean="0"/>
              <a:t>Jogi alapok - Kártérítés</a:t>
            </a:r>
            <a:endParaRPr lang="hu-HU" sz="3600" b="1" dirty="0" smtClean="0">
              <a:solidFill>
                <a:srgbClr val="C0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604250" cy="396081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u-HU" b="1" dirty="0" smtClean="0">
                <a:solidFill>
                  <a:srgbClr val="FF0000"/>
                </a:solidFill>
              </a:rPr>
              <a:t>Polgári jogi felelősség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u-HU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u-HU" dirty="0" smtClean="0"/>
              <a:t> A károkozó köteles a másnak jogellenesen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u-HU" dirty="0" smtClean="0"/>
              <a:t> okozott kár megtérítésére.</a:t>
            </a:r>
          </a:p>
          <a:p>
            <a:pPr eaLnBrk="1" hangingPunct="1">
              <a:lnSpc>
                <a:spcPct val="90000"/>
              </a:lnSpc>
            </a:pPr>
            <a:endParaRPr lang="hu-HU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dirty="0" smtClean="0"/>
              <a:t>Azaz a károkozót </a:t>
            </a:r>
            <a:r>
              <a:rPr lang="hu-HU" i="1" dirty="0" smtClean="0">
                <a:solidFill>
                  <a:srgbClr val="FF0000"/>
                </a:solidFill>
              </a:rPr>
              <a:t>„kártérítési felelősség” </a:t>
            </a:r>
            <a:r>
              <a:rPr lang="hu-HU" dirty="0" smtClean="0"/>
              <a:t>terheli.</a:t>
            </a:r>
          </a:p>
        </p:txBody>
      </p:sp>
      <p:sp>
        <p:nvSpPr>
          <p:cNvPr id="5" name="Lefelé nyíl 4"/>
          <p:cNvSpPr/>
          <p:nvPr/>
        </p:nvSpPr>
        <p:spPr>
          <a:xfrm>
            <a:off x="4306117" y="2367550"/>
            <a:ext cx="360040" cy="70141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531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604448" cy="638175"/>
          </a:xfrm>
        </p:spPr>
        <p:txBody>
          <a:bodyPr>
            <a:noAutofit/>
          </a:bodyPr>
          <a:lstStyle/>
          <a:p>
            <a:pPr eaLnBrk="1" hangingPunct="1"/>
            <a:r>
              <a:rPr lang="hu-HU" sz="3600" dirty="0" smtClean="0"/>
              <a:t>Tevékenységi </a:t>
            </a:r>
            <a:r>
              <a:rPr lang="hu-HU" sz="3600" dirty="0" smtClean="0"/>
              <a:t>felelősségbiztosítás (A rész)</a:t>
            </a:r>
            <a:endParaRPr lang="hu-HU" sz="3600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459787" cy="475252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hu-HU" sz="2400" b="1" dirty="0" smtClean="0"/>
              <a:t>Szolgáltatói </a:t>
            </a:r>
            <a:r>
              <a:rPr lang="hu-HU" sz="2400" b="1" dirty="0"/>
              <a:t>tevékenységen kívül okozott </a:t>
            </a:r>
            <a:r>
              <a:rPr lang="hu-HU" sz="2400" b="1" dirty="0" smtClean="0"/>
              <a:t>kár</a:t>
            </a:r>
            <a:endParaRPr lang="hu-HU" sz="1800" dirty="0"/>
          </a:p>
          <a:p>
            <a:pPr marL="0" indent="0">
              <a:lnSpc>
                <a:spcPct val="80000"/>
              </a:lnSpc>
              <a:buNone/>
            </a:pPr>
            <a:endParaRPr lang="hu-HU" sz="1800" dirty="0"/>
          </a:p>
          <a:p>
            <a:pPr marL="0" indent="0">
              <a:lnSpc>
                <a:spcPct val="80000"/>
              </a:lnSpc>
              <a:buNone/>
            </a:pPr>
            <a:r>
              <a:rPr lang="hu-HU" sz="1800" dirty="0"/>
              <a:t>– </a:t>
            </a:r>
            <a:r>
              <a:rPr lang="hu-HU" sz="2400" dirty="0"/>
              <a:t>a biztosított a biztosított tevékenység folytatása (az általa nyújtott szolgáltatás teljesítése) </a:t>
            </a:r>
            <a:r>
              <a:rPr lang="hu-HU" sz="2400" dirty="0" smtClean="0"/>
              <a:t>során,illetve </a:t>
            </a:r>
            <a:r>
              <a:rPr lang="hu-HU" sz="2400" dirty="0"/>
              <a:t>azzal összefüggésben olyan személynek okoz kárt, akivel a biztosítási </a:t>
            </a:r>
            <a:r>
              <a:rPr lang="hu-HU" sz="2400" dirty="0" smtClean="0"/>
              <a:t>szerződésben meghatározott </a:t>
            </a:r>
            <a:r>
              <a:rPr lang="hu-HU" sz="2400" dirty="0"/>
              <a:t>tevékenységével kapcsolatban nincs szerződéses jogviszonyban és </a:t>
            </a:r>
            <a:r>
              <a:rPr lang="hu-HU" sz="2400" dirty="0" smtClean="0"/>
              <a:t>aki egyebekben </a:t>
            </a:r>
            <a:r>
              <a:rPr lang="hu-HU" sz="2400" dirty="0"/>
              <a:t>sem igénybevevője a biztosított által nyújtott szolgáltatásnak;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2400" dirty="0"/>
              <a:t>– a biztosított a biztosított tevékenység folytatása (az általa nyújtott szolgáltatás teljesítése) </a:t>
            </a:r>
            <a:r>
              <a:rPr lang="hu-HU" sz="2400" dirty="0" smtClean="0"/>
              <a:t>során, illetve </a:t>
            </a:r>
            <a:r>
              <a:rPr lang="hu-HU" sz="2400" dirty="0"/>
              <a:t>azzal összefüggésben vele szerződéses kapcsolatban álló személynek olyan </a:t>
            </a:r>
            <a:r>
              <a:rPr lang="hu-HU" sz="2400" dirty="0" smtClean="0"/>
              <a:t>kárt okoz</a:t>
            </a:r>
            <a:r>
              <a:rPr lang="hu-HU" sz="2400" dirty="0"/>
              <a:t>, amely a szerződéses kötelezettség teljesítésétől függetlenül következik be;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2400" dirty="0"/>
              <a:t>– a biztosított, a biztosítási szerződésben megjelölt tevékenység folytatójaként ezen </a:t>
            </a:r>
            <a:r>
              <a:rPr lang="hu-HU" sz="2400" dirty="0" smtClean="0"/>
              <a:t>vállalkozás ingatlanainak </a:t>
            </a:r>
            <a:r>
              <a:rPr lang="hu-HU" sz="2400" dirty="0"/>
              <a:t>fenntartója és üzemben tartója minőségében okoz kárt.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4854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352928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Tevékenységi </a:t>
            </a:r>
            <a:r>
              <a:rPr lang="hu-HU" sz="3600" dirty="0" smtClean="0"/>
              <a:t>felelősségbiztosítás (</a:t>
            </a:r>
            <a:r>
              <a:rPr lang="hu-HU" sz="3600" dirty="0"/>
              <a:t>A rész)</a:t>
            </a:r>
            <a:endParaRPr lang="hu-HU" sz="3600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388350" cy="381635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dirty="0"/>
              <a:t>Nem minősülnek szolgáltatói tevékenységen kívül okozott kárnak az ingatlan 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tulajdonosának</a:t>
            </a:r>
            <a:r>
              <a:rPr lang="hu-HU" dirty="0"/>
              <a:t>, 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bérbeadójának, 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bérlőjének</a:t>
            </a:r>
            <a:r>
              <a:rPr lang="hu-HU" dirty="0"/>
              <a:t>, 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üzemeltetőjének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dirty="0" smtClean="0"/>
              <a:t>egymásnak </a:t>
            </a:r>
            <a:r>
              <a:rPr lang="hu-HU" dirty="0"/>
              <a:t>szerződésszegéssel okozott kárai.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6060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650163" cy="936103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Tevékenységi </a:t>
            </a:r>
            <a:r>
              <a:rPr lang="hu-HU" sz="3600" dirty="0"/>
              <a:t>felelősségbiztosítás (A rész)</a:t>
            </a:r>
            <a:endParaRPr lang="hu-HU" sz="3600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808"/>
            <a:ext cx="8459787" cy="4033242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hu-HU" b="1" dirty="0" smtClean="0"/>
              <a:t>Jogi háttér:</a:t>
            </a:r>
          </a:p>
          <a:p>
            <a:pPr eaLnBrk="1" hangingPunct="1"/>
            <a:r>
              <a:rPr lang="hu-HU" dirty="0" smtClean="0"/>
              <a:t> (szerződésen kívüli károkozás szabályai)</a:t>
            </a:r>
          </a:p>
          <a:p>
            <a:pPr eaLnBrk="1" hangingPunct="1"/>
            <a:endParaRPr lang="hu-HU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dirty="0" smtClean="0"/>
              <a:t> általános felelősségi alakzat</a:t>
            </a:r>
          </a:p>
          <a:p>
            <a:pPr eaLnBrk="1" hangingPunct="1">
              <a:buFont typeface="Wingdings" pitchFamily="2" charset="2"/>
              <a:buNone/>
            </a:pPr>
            <a:endParaRPr lang="hu-HU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dirty="0" smtClean="0"/>
              <a:t> épületekkel kapcsolatos károkozásért fennálló felelősség</a:t>
            </a:r>
          </a:p>
          <a:p>
            <a:pPr eaLnBrk="1" hangingPunct="1">
              <a:buFont typeface="Wingdings" pitchFamily="2" charset="2"/>
              <a:buNone/>
            </a:pPr>
            <a:endParaRPr lang="hu-HU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dirty="0" smtClean="0"/>
              <a:t> állattartó felelőssége</a:t>
            </a:r>
          </a:p>
        </p:txBody>
      </p:sp>
    </p:spTree>
    <p:extLst>
      <p:ext uri="{BB962C8B-B14F-4D97-AF65-F5344CB8AC3E}">
        <p14:creationId xmlns:p14="http://schemas.microsoft.com/office/powerpoint/2010/main" val="1153888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4" y="332656"/>
            <a:ext cx="8254306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Tevékenységi </a:t>
            </a:r>
            <a:r>
              <a:rPr lang="hu-HU" sz="3600" dirty="0" smtClean="0"/>
              <a:t>felelősségbiztosítás (</a:t>
            </a:r>
            <a:r>
              <a:rPr lang="hu-HU" sz="3600" dirty="0"/>
              <a:t>A rész)</a:t>
            </a:r>
            <a:endParaRPr lang="hu-HU" sz="36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68760"/>
            <a:ext cx="8604250" cy="3744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Káresete</a:t>
            </a:r>
            <a:r>
              <a:rPr lang="hu-HU" b="1" dirty="0" smtClean="0"/>
              <a:t>k</a:t>
            </a:r>
          </a:p>
          <a:p>
            <a:pPr marL="0" indent="0">
              <a:buNone/>
            </a:pPr>
            <a:r>
              <a:rPr lang="hu-HU" dirty="0" smtClean="0"/>
              <a:t>Egy üzlethelység dolgozói rakodás közben megsértenek egy szabályosan parkoló gépjárművet. Ebben az esetben az üzlethelység üzemeltetőjének kell helytállnia, kivéve ha </a:t>
            </a:r>
            <a:r>
              <a:rPr lang="hu-HU" b="1" dirty="0" smtClean="0"/>
              <a:t>Tevékenységi felelősségbiztosítással</a:t>
            </a:r>
            <a:r>
              <a:rPr lang="hu-HU" dirty="0" smtClean="0"/>
              <a:t> rendelkezik.</a:t>
            </a:r>
          </a:p>
          <a:p>
            <a:endParaRPr lang="hu-HU" dirty="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blackWhite">
          <a:xfrm>
            <a:off x="1066800" y="1989138"/>
            <a:ext cx="7924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hu-HU" sz="2400"/>
          </a:p>
        </p:txBody>
      </p:sp>
      <p:pic>
        <p:nvPicPr>
          <p:cNvPr id="43013" name="Picture 5" descr="2006-6_gepi_rako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352925"/>
            <a:ext cx="324008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5082480" cy="892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Tevékenységi </a:t>
            </a:r>
            <a:r>
              <a:rPr lang="hu-HU" sz="3600" dirty="0"/>
              <a:t>felelősségbiztosítás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(</a:t>
            </a:r>
            <a:r>
              <a:rPr lang="hu-HU" sz="3600" dirty="0"/>
              <a:t>A rész)</a:t>
            </a:r>
            <a:endParaRPr lang="hu-HU" sz="36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532813" cy="4249738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hu-HU" sz="2800" b="1" dirty="0" smtClean="0"/>
              <a:t>Káresetek</a:t>
            </a:r>
            <a:endParaRPr lang="hu-HU" sz="2800" dirty="0" smtClean="0"/>
          </a:p>
          <a:p>
            <a:endParaRPr lang="hu-HU" sz="2000" dirty="0" smtClean="0"/>
          </a:p>
          <a:p>
            <a:pPr marL="0" indent="0">
              <a:buNone/>
            </a:pPr>
            <a:r>
              <a:rPr kumimoji="1" lang="hu-HU" sz="2000" dirty="0" smtClean="0"/>
              <a:t>Az egyik biztosított vállalkozásunk üzemeltetésében lévő épületről egy cserép ráesik az egyik ügyfelének ott parkoló gépjárműjére és betöri a szélvédőt.</a:t>
            </a:r>
          </a:p>
          <a:p>
            <a:endParaRPr kumimoji="1" lang="hu-HU" sz="2000" dirty="0" smtClean="0"/>
          </a:p>
          <a:p>
            <a:pPr marL="0" indent="0">
              <a:buNone/>
            </a:pPr>
            <a:r>
              <a:rPr kumimoji="1" lang="hu-HU" sz="2000" b="1" dirty="0" smtClean="0"/>
              <a:t>Kárigény:</a:t>
            </a:r>
            <a:r>
              <a:rPr kumimoji="1" lang="hu-HU" sz="2000" dirty="0" smtClean="0"/>
              <a:t> a gépkocsi szállítási költsége, </a:t>
            </a:r>
          </a:p>
          <a:p>
            <a:pPr marL="0" indent="0">
              <a:buNone/>
            </a:pPr>
            <a:r>
              <a:rPr kumimoji="1" lang="hu-HU" sz="2000" dirty="0"/>
              <a:t>	</a:t>
            </a:r>
            <a:r>
              <a:rPr kumimoji="1" lang="hu-HU" sz="2000" dirty="0" smtClean="0"/>
              <a:t>javítási költsége, </a:t>
            </a:r>
          </a:p>
          <a:p>
            <a:pPr marL="0" indent="0">
              <a:buNone/>
            </a:pPr>
            <a:r>
              <a:rPr kumimoji="1" lang="hu-HU" sz="2000" dirty="0"/>
              <a:t>	</a:t>
            </a:r>
            <a:r>
              <a:rPr kumimoji="1" lang="hu-HU" sz="2000" dirty="0" smtClean="0"/>
              <a:t>a javítás idejére bérelt gépjármű bérleti díja </a:t>
            </a:r>
            <a:endParaRPr kumimoji="1" lang="hu-HU" sz="2000" b="1" dirty="0" smtClean="0"/>
          </a:p>
          <a:p>
            <a:endParaRPr kumimoji="1" lang="hu-HU" sz="2000" dirty="0" smtClean="0"/>
          </a:p>
          <a:p>
            <a:endParaRPr lang="hu-HU" sz="2000" dirty="0" smtClean="0"/>
          </a:p>
        </p:txBody>
      </p:sp>
      <p:pic>
        <p:nvPicPr>
          <p:cNvPr id="44036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2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88640"/>
            <a:ext cx="4699000" cy="792088"/>
          </a:xfrm>
        </p:spPr>
        <p:txBody>
          <a:bodyPr>
            <a:noAutofit/>
          </a:bodyPr>
          <a:lstStyle/>
          <a:p>
            <a:r>
              <a:rPr lang="hu-HU" sz="3600" dirty="0" smtClean="0"/>
              <a:t>Tevékenységi </a:t>
            </a:r>
            <a:r>
              <a:rPr lang="hu-HU" sz="3600" dirty="0" smtClean="0"/>
              <a:t>felelősségbiztosítás </a:t>
            </a:r>
            <a:endParaRPr lang="hu-HU" sz="36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736"/>
            <a:ext cx="8893175" cy="50397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1800" b="1" dirty="0" smtClean="0"/>
              <a:t>Káresetek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A biztosított üzemeltetésében lévő üzlethelyiség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belső tere úgy van kialakítva, hogy a vásárlótér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padozatán szinteltolódás van. Erre a szinteltolódásra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semmilyen tábla nem figyelmeztette a vásárlókat.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Egy nézelődő vásárló (zongoraművész) nem vette észre a lépcsőt, elesett és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csuklótörést szenvedett.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A baleset következtében a csuklóját a jövőben nem tudja rendesen mozgatni, így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karrierje kettétört.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1" dirty="0" smtClean="0"/>
              <a:t>Kárigény:</a:t>
            </a:r>
            <a:r>
              <a:rPr lang="hu-HU" sz="18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- költségek: ápolási költség, mosatási költség, hozzátartozók 	költségei (pl. látogatás), esetleg átképzési költség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1800" dirty="0" smtClean="0"/>
              <a:t>elmaradt vagyoni előny: a betegség idejére esett volna egy külföldi  fellépése, így kárként merül fel a vendégszereplés 	tiszteletdíja.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b="1" dirty="0" smtClean="0"/>
              <a:t>Sérelemdíj igény:  </a:t>
            </a:r>
            <a:r>
              <a:rPr lang="hu-HU" sz="1800" dirty="0" smtClean="0"/>
              <a:t>mivel a baleset következtében  a testi épségéhez fűződő személyiségi joga sérült, ráadásul jelentős hátrány is érte (karrierje kettétört), megalapozott lehet több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800" dirty="0" smtClean="0"/>
              <a:t>százezer Ft sérelemdíj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blackWhite">
          <a:xfrm>
            <a:off x="1066800" y="1989138"/>
            <a:ext cx="7924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hu-HU" sz="2400"/>
          </a:p>
        </p:txBody>
      </p:sp>
      <p:pic>
        <p:nvPicPr>
          <p:cNvPr id="45061" name="Picture 5" descr="50253001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452048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Tevékenységi </a:t>
            </a:r>
            <a:r>
              <a:rPr lang="hu-HU" sz="3600" dirty="0"/>
              <a:t>felelősségbiztosítás (A rész)</a:t>
            </a:r>
            <a:endParaRPr lang="hu-HU" sz="3600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604250" cy="52760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3000" b="1" dirty="0" smtClean="0"/>
              <a:t>Káresetek</a:t>
            </a:r>
          </a:p>
          <a:p>
            <a:pPr>
              <a:lnSpc>
                <a:spcPct val="90000"/>
              </a:lnSpc>
            </a:pPr>
            <a:endParaRPr lang="hu-HU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Az ügyfél a szerelőműhelyben elcsúszik egy olajfolton. A kabátja elszakad, nadrágja olajos lesz, és eltöri a karját.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600" b="1" dirty="0" smtClean="0"/>
              <a:t>Kárigény</a:t>
            </a:r>
          </a:p>
          <a:p>
            <a:pPr marL="0" indent="0">
              <a:lnSpc>
                <a:spcPct val="90000"/>
              </a:lnSpc>
              <a:buNone/>
            </a:pPr>
            <a:endParaRPr lang="hu-HU" sz="2600" b="1" dirty="0" smtClean="0"/>
          </a:p>
          <a:p>
            <a:pPr>
              <a:lnSpc>
                <a:spcPct val="90000"/>
              </a:lnSpc>
            </a:pPr>
            <a:r>
              <a:rPr lang="hu-HU" sz="2600" dirty="0" smtClean="0"/>
              <a:t>Kabát értéke</a:t>
            </a:r>
          </a:p>
          <a:p>
            <a:pPr>
              <a:lnSpc>
                <a:spcPct val="90000"/>
              </a:lnSpc>
            </a:pPr>
            <a:r>
              <a:rPr lang="hu-HU" sz="2600" dirty="0" smtClean="0"/>
              <a:t>Nadrág tisztítása</a:t>
            </a:r>
          </a:p>
          <a:p>
            <a:pPr>
              <a:lnSpc>
                <a:spcPct val="90000"/>
              </a:lnSpc>
            </a:pPr>
            <a:r>
              <a:rPr lang="hu-HU" sz="2600" dirty="0" smtClean="0"/>
              <a:t>Ápolási </a:t>
            </a:r>
            <a:r>
              <a:rPr lang="hu-HU" sz="2600" dirty="0" err="1" smtClean="0"/>
              <a:t>ktg</a:t>
            </a:r>
            <a:r>
              <a:rPr lang="hu-HU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hu-HU" sz="2600" dirty="0" smtClean="0"/>
              <a:t>Szállítási </a:t>
            </a:r>
            <a:r>
              <a:rPr lang="hu-HU" sz="2600" dirty="0" err="1" smtClean="0"/>
              <a:t>ktg</a:t>
            </a:r>
            <a:r>
              <a:rPr lang="hu-HU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hu-HU" sz="2600" dirty="0" smtClean="0"/>
              <a:t>Gyógyszerek, kötszerek </a:t>
            </a:r>
            <a:r>
              <a:rPr lang="hu-HU" sz="2600" dirty="0" err="1" smtClean="0"/>
              <a:t>ktg</a:t>
            </a:r>
            <a:r>
              <a:rPr lang="hu-HU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hu-HU" sz="2600" dirty="0" smtClean="0"/>
              <a:t>Többletfűtési </a:t>
            </a:r>
            <a:r>
              <a:rPr lang="hu-HU" sz="2600" dirty="0" err="1" smtClean="0"/>
              <a:t>ktg</a:t>
            </a:r>
            <a:r>
              <a:rPr lang="hu-HU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hu-HU" sz="2600" dirty="0" smtClean="0"/>
              <a:t>Jövedelem kiesése</a:t>
            </a:r>
          </a:p>
          <a:p>
            <a:pPr marL="0" indent="0">
              <a:lnSpc>
                <a:spcPct val="90000"/>
              </a:lnSpc>
              <a:buNone/>
            </a:pPr>
            <a:endParaRPr lang="hu-HU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600" b="1" dirty="0" smtClean="0"/>
              <a:t>Sérelemdíj</a:t>
            </a:r>
            <a:r>
              <a:rPr lang="hu-HU" sz="2600" dirty="0" smtClean="0"/>
              <a:t> </a:t>
            </a:r>
            <a:r>
              <a:rPr lang="hu-HU" sz="2600" b="1" dirty="0" smtClean="0"/>
              <a:t>igény</a:t>
            </a:r>
            <a:r>
              <a:rPr lang="hu-HU" sz="2600" dirty="0" smtClean="0"/>
              <a:t>: testi épség sérülése miatt</a:t>
            </a:r>
          </a:p>
          <a:p>
            <a:pPr>
              <a:lnSpc>
                <a:spcPct val="90000"/>
              </a:lnSpc>
            </a:pPr>
            <a:endParaRPr lang="hu-HU" sz="2000" dirty="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blackWhite">
          <a:xfrm>
            <a:off x="395288" y="1989138"/>
            <a:ext cx="8596312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hu-HU" sz="2400"/>
          </a:p>
        </p:txBody>
      </p:sp>
      <p:pic>
        <p:nvPicPr>
          <p:cNvPr id="46085" name="Picture 5" descr="svebogum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708921"/>
            <a:ext cx="4104456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80920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Tevékenységi </a:t>
            </a:r>
            <a:r>
              <a:rPr lang="hu-HU" sz="3600" dirty="0"/>
              <a:t>felelősségbiztosítás (A rész)</a:t>
            </a:r>
            <a:endParaRPr lang="hu-HU" sz="36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0769"/>
            <a:ext cx="8604250" cy="48965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800" b="1" dirty="0" smtClean="0"/>
              <a:t>Káresetek</a:t>
            </a:r>
          </a:p>
          <a:p>
            <a:pPr>
              <a:lnSpc>
                <a:spcPct val="90000"/>
              </a:lnSpc>
            </a:pPr>
            <a:endParaRPr lang="hu-HU" sz="20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000" dirty="0" smtClean="0"/>
              <a:t>Egy fakitermelő munkavégzés közben egy nagyobb méretű fa kivágásakor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000" dirty="0" smtClean="0"/>
              <a:t>kárt okozott. A fa rádőlt a szomszédos épületre.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000" dirty="0" smtClean="0"/>
              <a:t>Szakértő megállapította, hogy a fakitermelő gondatlansága okozta a kárt.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0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800" b="1" dirty="0" smtClean="0"/>
              <a:t>Kárigény: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Épület átépítése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Tervezői </a:t>
            </a:r>
            <a:r>
              <a:rPr lang="hu-HU" sz="2800" dirty="0" err="1" smtClean="0"/>
              <a:t>ktg</a:t>
            </a:r>
            <a:endParaRPr lang="hu-HU" sz="2800" dirty="0"/>
          </a:p>
          <a:p>
            <a:pPr>
              <a:lnSpc>
                <a:spcPct val="90000"/>
              </a:lnSpc>
            </a:pPr>
            <a:r>
              <a:rPr lang="hu-HU" sz="2800" dirty="0" smtClean="0"/>
              <a:t>Bérleti díj az átépítés idejére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Szállítási </a:t>
            </a:r>
            <a:r>
              <a:rPr lang="hu-HU" sz="2800" dirty="0" err="1" smtClean="0"/>
              <a:t>ktg</a:t>
            </a:r>
            <a:r>
              <a:rPr lang="hu-HU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Takarítási </a:t>
            </a:r>
            <a:r>
              <a:rPr lang="hu-HU" sz="2800" dirty="0" err="1" smtClean="0"/>
              <a:t>ktg</a:t>
            </a:r>
            <a:r>
              <a:rPr lang="hu-HU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Többletfűtési </a:t>
            </a:r>
            <a:r>
              <a:rPr lang="hu-HU" sz="2800" dirty="0" err="1" smtClean="0"/>
              <a:t>ktg</a:t>
            </a:r>
            <a:r>
              <a:rPr lang="hu-HU" sz="2800" dirty="0" smtClean="0"/>
              <a:t>.</a:t>
            </a:r>
          </a:p>
        </p:txBody>
      </p:sp>
      <p:pic>
        <p:nvPicPr>
          <p:cNvPr id="47108" name="Picture 4" descr="fakitermel%C3%A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7"/>
            <a:ext cx="3203575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496944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Munkáltatói </a:t>
            </a:r>
            <a:r>
              <a:rPr lang="hu-HU" sz="3600" dirty="0" smtClean="0"/>
              <a:t>felelősségbiztosítás (B </a:t>
            </a:r>
            <a:r>
              <a:rPr lang="hu-HU" sz="3600" dirty="0"/>
              <a:t>rész) </a:t>
            </a:r>
            <a:endParaRPr lang="hu-HU" sz="3600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1340768"/>
            <a:ext cx="8208912" cy="482508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/>
              <a:t>A kockázatviselés tárgya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dirty="0" smtClean="0"/>
              <a:t>A biztosított munkavállalóját ért </a:t>
            </a:r>
            <a:r>
              <a:rPr lang="hu-HU" sz="2400" b="1" dirty="0" smtClean="0"/>
              <a:t>munkabaleset </a:t>
            </a:r>
            <a:r>
              <a:rPr lang="hu-HU" sz="2400" dirty="0" smtClean="0"/>
              <a:t>( kiterjed a kölcsönzött munkaerőre is, akár kölcsönvevő, akár kölcsönbeadó a munkáltató ), amelyért a munkáltató kártérítési felelősséggel tartozik.</a:t>
            </a:r>
          </a:p>
          <a:p>
            <a:pPr eaLnBrk="1" hangingPunct="1">
              <a:lnSpc>
                <a:spcPct val="80000"/>
              </a:lnSpc>
            </a:pPr>
            <a:endParaRPr lang="hu-HU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/>
              <a:t>Munkabaleset:</a:t>
            </a:r>
            <a:r>
              <a:rPr lang="hu-HU" sz="2400" dirty="0" smtClean="0"/>
              <a:t> az a baleset, amely a munkavállalót a szervezett munkavégzés során vagy azzal összefüggésben éri, annak helyétől és időpontjától és a munkavállaló közrehatásának mértékétől függetlenül.</a:t>
            </a:r>
          </a:p>
          <a:p>
            <a:pPr eaLnBrk="1" hangingPunct="1">
              <a:lnSpc>
                <a:spcPct val="80000"/>
              </a:lnSpc>
            </a:pPr>
            <a:endParaRPr lang="hu-HU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dirty="0" smtClean="0"/>
              <a:t>Nem munkabaleset az úti baleset (lakásról munkahelyre, munkahelyről lakásra menet közben történt baleset), kivéve ha a baleset a munkáltató által üzemben tartott járművel történt.</a:t>
            </a:r>
          </a:p>
        </p:txBody>
      </p:sp>
    </p:spTree>
    <p:extLst>
      <p:ext uri="{BB962C8B-B14F-4D97-AF65-F5344CB8AC3E}">
        <p14:creationId xmlns:p14="http://schemas.microsoft.com/office/powerpoint/2010/main" val="8796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37525" cy="858837"/>
          </a:xfrm>
        </p:spPr>
        <p:txBody>
          <a:bodyPr>
            <a:normAutofit/>
          </a:bodyPr>
          <a:lstStyle/>
          <a:p>
            <a:r>
              <a:rPr lang="hu-HU" sz="3600" dirty="0" smtClean="0"/>
              <a:t>Munkáltatói </a:t>
            </a:r>
            <a:r>
              <a:rPr lang="hu-HU" sz="3600" dirty="0" smtClean="0"/>
              <a:t>felelősségbiztosítás (B </a:t>
            </a:r>
            <a:r>
              <a:rPr lang="hu-HU" sz="3600" dirty="0"/>
              <a:t>rész)</a:t>
            </a:r>
            <a:endParaRPr lang="hu-HU" sz="3600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16912" cy="40322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/>
              <a:t>Jogi háttér</a:t>
            </a:r>
          </a:p>
          <a:p>
            <a:pPr eaLnBrk="1" hangingPunct="1">
              <a:lnSpc>
                <a:spcPct val="80000"/>
              </a:lnSpc>
            </a:pPr>
            <a:endParaRPr lang="hu-HU" sz="2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dirty="0" smtClean="0"/>
              <a:t>Munka Törvénykönyve (munkajogi felelősség) - </a:t>
            </a:r>
            <a:r>
              <a:rPr lang="hu-HU" sz="2400" b="1" dirty="0" smtClean="0"/>
              <a:t>vétkesség nélküli</a:t>
            </a:r>
            <a:r>
              <a:rPr lang="hu-HU" sz="2400" u="sng" dirty="0" smtClean="0"/>
              <a:t>  </a:t>
            </a:r>
            <a:r>
              <a:rPr lang="hu-HU" sz="2400" b="1" dirty="0" smtClean="0"/>
              <a:t>felelősség </a:t>
            </a:r>
            <a:r>
              <a:rPr lang="hu-HU" sz="2400" dirty="0" smtClean="0"/>
              <a:t>!!!</a:t>
            </a:r>
          </a:p>
          <a:p>
            <a:pPr eaLnBrk="1" hangingPunct="1">
              <a:lnSpc>
                <a:spcPct val="80000"/>
              </a:lnSpc>
            </a:pPr>
            <a:endParaRPr lang="hu-HU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/>
              <a:t>Mentesül</a:t>
            </a:r>
            <a:r>
              <a:rPr lang="hu-HU" sz="2400" dirty="0" smtClean="0"/>
              <a:t>, ha bizonyítja, hogy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400" dirty="0" smtClean="0"/>
              <a:t> a kárt működési körén kívül álló elháríthatatlan ok vagy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400" dirty="0" smtClean="0"/>
              <a:t> kizárólag a károsult elháríthatatlan magatartása okozta.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sz="2400" b="1" dirty="0" smtClean="0"/>
              <a:t>Kármegoszlás</a:t>
            </a:r>
            <a:r>
              <a:rPr lang="hu-HU" sz="2400" dirty="0" smtClean="0"/>
              <a:t>, ha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400" dirty="0" smtClean="0"/>
              <a:t>a munkavállaló maga is okozója a saját kárának, de nem kizárólagosan, csak részben és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400" dirty="0" smtClean="0"/>
              <a:t>ebben vétkesség terheli</a:t>
            </a:r>
          </a:p>
          <a:p>
            <a:pPr eaLnBrk="1" hangingPunct="1">
              <a:lnSpc>
                <a:spcPct val="80000"/>
              </a:lnSpc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6052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650566" y="3808004"/>
            <a:ext cx="7272808" cy="51125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Ptk. </a:t>
            </a:r>
            <a:r>
              <a:rPr lang="hu-H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– egységes szabályozás </a:t>
            </a:r>
          </a:p>
          <a:p>
            <a:pPr>
              <a:lnSpc>
                <a:spcPct val="100000"/>
              </a:lnSpc>
            </a:pPr>
            <a:endParaRPr lang="hu-HU" sz="8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Előnye: egyszerűség (elhatárolási problémák nincsenek</a:t>
            </a:r>
            <a:r>
              <a:rPr lang="hu-H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Ptk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u-H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 – különböző szabályozás</a:t>
            </a:r>
          </a:p>
          <a:p>
            <a:pPr>
              <a:lnSpc>
                <a:spcPct val="120000"/>
              </a:lnSpc>
            </a:pPr>
            <a:endParaRPr lang="hu-HU" sz="8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630238" indent="-630238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Ok:	- más természetű károkozó magatartások</a:t>
            </a:r>
          </a:p>
          <a:p>
            <a:pPr marL="630238" indent="-630238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			- kárkötelem alanyai különböznek</a:t>
            </a:r>
          </a:p>
          <a:p>
            <a:pPr>
              <a:lnSpc>
                <a:spcPct val="100000"/>
              </a:lnSpc>
            </a:pPr>
            <a:endParaRPr lang="hu-HU" sz="8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tabLst>
                <a:tab pos="1341438" algn="l"/>
              </a:tabLst>
            </a:pPr>
            <a:r>
              <a:rPr lang="hu-HU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Eltérő </a:t>
            </a:r>
            <a:r>
              <a:rPr lang="hu-HU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szabályok</a:t>
            </a: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:   	</a:t>
            </a: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 </a:t>
            </a: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Mentesülés</a:t>
            </a:r>
            <a:endParaRPr lang="hu-HU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338388"/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			 </a:t>
            </a:r>
            <a:r>
              <a:rPr lang="hu-HU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Megtérítendő </a:t>
            </a:r>
            <a:r>
              <a:rPr lang="hu-HU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károk</a:t>
            </a:r>
          </a:p>
          <a:p>
            <a:endParaRPr lang="hu-H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7476" y="1166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Jogi alapok - Kártérítés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38283" y="93599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Kártérítési felelősség szétválasztása</a:t>
            </a:r>
            <a:endParaRPr lang="hu-HU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182514" y="2270998"/>
            <a:ext cx="4317478" cy="107420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75">
              <a:tabLst>
                <a:tab pos="441325" algn="l"/>
              </a:tabLst>
            </a:pPr>
            <a:endParaRPr lang="hu-HU" sz="26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71475" algn="ctr">
              <a:tabLst>
                <a:tab pos="441325" algn="l"/>
              </a:tabLst>
            </a:pPr>
            <a:r>
              <a:rPr lang="hu-H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Felelősség </a:t>
            </a:r>
          </a:p>
          <a:p>
            <a:pPr marL="188913" algn="ctr">
              <a:tabLst>
                <a:tab pos="441325" algn="l"/>
              </a:tabLst>
            </a:pPr>
            <a:r>
              <a:rPr lang="hu-HU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szerződésen kívül okozott károkért</a:t>
            </a:r>
            <a:endParaRPr lang="hu-HU" sz="26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4860032" y="2253288"/>
            <a:ext cx="4104456" cy="109191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0" tIns="0" rIns="0" bIns="0" rtlCol="0" anchor="ctr">
            <a:normAutofit fontScale="62500" lnSpcReduction="200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75">
              <a:tabLst>
                <a:tab pos="441325" algn="l"/>
              </a:tabLst>
            </a:pPr>
            <a:endParaRPr lang="hu-HU" sz="26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88913" algn="ctr"/>
            <a:r>
              <a:rPr lang="hu-H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Felelősség </a:t>
            </a:r>
          </a:p>
          <a:p>
            <a:pPr marL="188913" algn="ctr"/>
            <a:r>
              <a:rPr lang="hu-H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szerződésszegéssel okozott károkért</a:t>
            </a:r>
            <a:endParaRPr lang="hu-HU" sz="32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elé nyíl 13"/>
          <p:cNvSpPr/>
          <p:nvPr/>
        </p:nvSpPr>
        <p:spPr>
          <a:xfrm rot="1620000">
            <a:off x="3433001" y="1513017"/>
            <a:ext cx="288032" cy="73252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 rot="-1620000">
            <a:off x="5370653" y="1493426"/>
            <a:ext cx="288032" cy="73252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0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992888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Munkáltatói </a:t>
            </a:r>
            <a:r>
              <a:rPr lang="hu-HU" sz="3600" dirty="0" smtClean="0"/>
              <a:t>felelősségbiztosítás (B </a:t>
            </a:r>
            <a:r>
              <a:rPr lang="hu-HU" sz="3600" dirty="0"/>
              <a:t>rész) </a:t>
            </a:r>
            <a:endParaRPr lang="hu-HU" sz="3600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532812" cy="453650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400" b="1" dirty="0" smtClean="0"/>
              <a:t>A munkáltatói felelősség területei:</a:t>
            </a:r>
          </a:p>
          <a:p>
            <a:pPr eaLnBrk="1" hangingPunct="1">
              <a:lnSpc>
                <a:spcPct val="90000"/>
              </a:lnSpc>
            </a:pPr>
            <a:endParaRPr lang="hu-HU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 munkabaleset </a:t>
            </a:r>
            <a:r>
              <a:rPr lang="hu-HU" sz="2400" dirty="0" smtClean="0">
                <a:sym typeface="Symbol" pitchFamily="18" charset="2"/>
              </a:rPr>
              <a:t></a:t>
            </a:r>
            <a:r>
              <a:rPr lang="hu-HU" sz="2400" dirty="0" smtClean="0"/>
              <a:t> biztosítási fedezet</a:t>
            </a:r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 foglalkozási megbetegedés, egyéb munkahelyi ártalmak </a:t>
            </a:r>
            <a:r>
              <a:rPr lang="hu-HU" sz="2400" dirty="0" smtClean="0">
                <a:sym typeface="Symbol" pitchFamily="18" charset="2"/>
              </a:rPr>
              <a:t></a:t>
            </a:r>
            <a:r>
              <a:rPr lang="hu-HU" sz="2400" dirty="0" smtClean="0"/>
              <a:t> nincs     fedezve</a:t>
            </a:r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 munkavállaló munkahelyre bevitt dolgaiban bekövetkezett kár </a:t>
            </a:r>
            <a:r>
              <a:rPr lang="hu-HU" sz="2400" dirty="0" smtClean="0">
                <a:sym typeface="Symbol" pitchFamily="18" charset="2"/>
              </a:rPr>
              <a:t></a:t>
            </a:r>
            <a:r>
              <a:rPr lang="hu-HU" sz="2400" dirty="0" smtClean="0"/>
              <a:t> nincs fedezve</a:t>
            </a:r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 egyéb károkozás (pl. jogellenes felmondás) </a:t>
            </a:r>
            <a:r>
              <a:rPr lang="hu-HU" sz="2400" dirty="0" smtClean="0">
                <a:sym typeface="Symbol" pitchFamily="18" charset="2"/>
              </a:rPr>
              <a:t></a:t>
            </a:r>
            <a:r>
              <a:rPr lang="hu-HU" sz="2400" dirty="0" smtClean="0"/>
              <a:t> nincs fedezve</a:t>
            </a:r>
          </a:p>
          <a:p>
            <a:pPr lvl="2">
              <a:spcBef>
                <a:spcPct val="0"/>
              </a:spcBef>
              <a:buClr>
                <a:srgbClr val="990000"/>
              </a:buClr>
              <a:buFont typeface="Wingdings" pitchFamily="2" charset="2"/>
              <a:buNone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9858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smtClean="0"/>
              <a:t>Káresetek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Növényvédő szereket árusító munkavállaló az egyik vevő kiszolgálásakor véletlenül a pult alatt kifolyt növényvédő szerekbe nyúlt. Másnapra a mérgezés súlyos tünetei alakultak ki nála. Ebben az esetben a munkáltatónak kell helytállnia, kivéve ha </a:t>
            </a:r>
            <a:r>
              <a:rPr lang="hu-HU" b="1" dirty="0" smtClean="0"/>
              <a:t>Munkáltatói felelősségbiztosítással </a:t>
            </a:r>
            <a:r>
              <a:rPr lang="hu-HU" dirty="0" smtClean="0"/>
              <a:t>rendelkezik.</a:t>
            </a:r>
            <a:endParaRPr kumimoji="1" lang="hu-HU" dirty="0" smtClean="0"/>
          </a:p>
          <a:p>
            <a:endParaRPr lang="hu-HU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260648"/>
            <a:ext cx="6264275" cy="1265486"/>
          </a:xfrm>
          <a:noFill/>
        </p:spPr>
        <p:txBody>
          <a:bodyPr>
            <a:normAutofit/>
          </a:bodyPr>
          <a:lstStyle/>
          <a:p>
            <a:r>
              <a:rPr lang="hu-HU" sz="3600" dirty="0" smtClean="0"/>
              <a:t>Munkáltatói </a:t>
            </a:r>
            <a:br>
              <a:rPr lang="hu-HU" sz="3600" dirty="0" smtClean="0"/>
            </a:br>
            <a:r>
              <a:rPr lang="hu-HU" sz="3600" dirty="0"/>
              <a:t>felelősségbiztosítás (B rész) </a:t>
            </a:r>
            <a:endParaRPr lang="hu-HU" sz="3600" dirty="0" smtClean="0"/>
          </a:p>
        </p:txBody>
      </p:sp>
      <p:pic>
        <p:nvPicPr>
          <p:cNvPr id="51204" name="Picture 4" descr="Syngenta_spa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4194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581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b="1" dirty="0" smtClean="0"/>
              <a:t>Káresetek</a:t>
            </a:r>
          </a:p>
          <a:p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A munkavállaló egy üzemelésre nem alkalmas állomást helyezett feszültség alá, a szerelések szünetében pedig elmulasztotta a feszültségmentesítést, és áramütést szenvedett. (a munkáltató nem hivatkozhat a károsult elháríthatatlan magatartására, mert nem a dolgozó meggondolatlan mozdulata volt a baleset kizárólagos oka)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21126"/>
            <a:ext cx="5400352" cy="1224136"/>
          </a:xfrm>
          <a:noFill/>
        </p:spPr>
        <p:txBody>
          <a:bodyPr>
            <a:noAutofit/>
          </a:bodyPr>
          <a:lstStyle/>
          <a:p>
            <a:r>
              <a:rPr lang="hu-HU" sz="3600" dirty="0" smtClean="0"/>
              <a:t>Munkáltatói </a:t>
            </a:r>
            <a:r>
              <a:rPr lang="hu-HU" sz="3600" dirty="0"/>
              <a:t>felelősségbiztosítás (B rész) </a:t>
            </a:r>
            <a:endParaRPr lang="hu-HU" sz="3600" dirty="0" smtClean="0"/>
          </a:p>
        </p:txBody>
      </p:sp>
      <p:pic>
        <p:nvPicPr>
          <p:cNvPr id="52228" name="Picture 4" descr="villanyszerelo_nagy_jo_755_20080430105120_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104"/>
            <a:ext cx="356393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229600" cy="439248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800" b="1" dirty="0" smtClean="0"/>
              <a:t>Káresetek</a:t>
            </a:r>
          </a:p>
          <a:p>
            <a:pPr>
              <a:lnSpc>
                <a:spcPct val="90000"/>
              </a:lnSpc>
            </a:pPr>
            <a:endParaRPr lang="hu-HU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A munkavállaló a tehergépkocsiról kőzúzalékot lapátolt, miközben megszédült, a gépkocsiról leesett és mindkét lába eltört.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(Ha a balesetet a munkavállaló rosszulléte vagy személyi adottsága okozza, ez még nem jelenti, hogy a balesetnek ez a kizárólagos oka.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Lehet, hogy a rosszullét összefüggésben áll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a munka jellegével, a munkahely adottságaival.)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hu-HU" sz="3600" dirty="0" smtClean="0"/>
              <a:t>Munkáltatói </a:t>
            </a:r>
            <a:r>
              <a:rPr lang="hu-HU" sz="3600" dirty="0"/>
              <a:t>felelősségbiztosítás (B rész) </a:t>
            </a:r>
            <a:endParaRPr lang="hu-HU" sz="3600" dirty="0" smtClean="0"/>
          </a:p>
        </p:txBody>
      </p:sp>
      <p:pic>
        <p:nvPicPr>
          <p:cNvPr id="53252" name="Picture 4" descr="auto2_875_20110202132247_9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376264" cy="20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8235950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Munkáltatói </a:t>
            </a:r>
            <a:r>
              <a:rPr lang="hu-HU" sz="3600" dirty="0"/>
              <a:t>felelősségbiztosítás (B rész) </a:t>
            </a:r>
            <a:endParaRPr lang="hu-HU" sz="36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711" y="1196752"/>
            <a:ext cx="8316912" cy="516947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800" b="1" dirty="0" smtClean="0"/>
              <a:t>Káresetek</a:t>
            </a:r>
          </a:p>
          <a:p>
            <a:pPr>
              <a:lnSpc>
                <a:spcPct val="90000"/>
              </a:lnSpc>
            </a:pPr>
            <a:endParaRPr lang="hu-HU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dirty="0" smtClean="0"/>
              <a:t>A díjbeszedő az egyik fogyasztótól a másikhoz menve a sáros, csúszós úton elesett és lábát törte.</a:t>
            </a:r>
          </a:p>
          <a:p>
            <a:pPr>
              <a:lnSpc>
                <a:spcPct val="90000"/>
              </a:lnSpc>
            </a:pPr>
            <a:endParaRPr kumimoji="1" lang="hu-HU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b="1" dirty="0" smtClean="0"/>
              <a:t>Kárigény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Ápolási </a:t>
            </a:r>
            <a:r>
              <a:rPr lang="hu-HU" sz="2400" dirty="0" err="1" smtClean="0"/>
              <a:t>ktg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Szállítási </a:t>
            </a:r>
            <a:r>
              <a:rPr lang="hu-HU" sz="2400" dirty="0" err="1" smtClean="0"/>
              <a:t>ktg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Gyógyszerek, kötszerek </a:t>
            </a:r>
            <a:r>
              <a:rPr lang="hu-HU" sz="2400" dirty="0" err="1" smtClean="0"/>
              <a:t>ktg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Többletfűtési </a:t>
            </a:r>
            <a:r>
              <a:rPr lang="hu-HU" sz="2400" dirty="0" err="1" smtClean="0"/>
              <a:t>ktg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Jövedelem kiesése</a:t>
            </a:r>
          </a:p>
          <a:p>
            <a:pPr marL="0" indent="0">
              <a:lnSpc>
                <a:spcPct val="90000"/>
              </a:lnSpc>
              <a:buNone/>
            </a:pPr>
            <a:endParaRPr lang="hu-HU" sz="1100" dirty="0"/>
          </a:p>
          <a:p>
            <a:pPr marL="0" indent="0">
              <a:lnSpc>
                <a:spcPct val="90000"/>
              </a:lnSpc>
              <a:buNone/>
            </a:pPr>
            <a:r>
              <a:rPr lang="hu-HU" sz="2400" b="1" dirty="0" smtClean="0"/>
              <a:t>Sérelemdíj igény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a testi épséghez való személyiségi jog sérelme miatt.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blackWhite">
          <a:xfrm>
            <a:off x="539750" y="2205038"/>
            <a:ext cx="823595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/>
            <a:endParaRPr kumimoji="1" lang="hu-HU" sz="2400" b="1">
              <a:solidFill>
                <a:srgbClr val="336600"/>
              </a:solidFill>
              <a:latin typeface="Times New Roman" pitchFamily="18" charset="0"/>
            </a:endParaRPr>
          </a:p>
          <a:p>
            <a:pPr marL="457200" indent="-457200"/>
            <a:endParaRPr kumimoji="1" lang="hu-HU" sz="2400"/>
          </a:p>
        </p:txBody>
      </p:sp>
      <p:pic>
        <p:nvPicPr>
          <p:cNvPr id="54277" name="Picture 5" descr="20080307postasny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8987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418" y="332656"/>
            <a:ext cx="8768110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Munkáltatói </a:t>
            </a:r>
            <a:r>
              <a:rPr lang="hu-HU" sz="3600" dirty="0"/>
              <a:t>felelősségbiztosítás (B rész) </a:t>
            </a:r>
            <a:endParaRPr lang="hu-HU" sz="36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49553"/>
            <a:ext cx="8568630" cy="554779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800" b="1" dirty="0" smtClean="0"/>
              <a:t>Káresetek</a:t>
            </a:r>
          </a:p>
          <a:p>
            <a:pPr marL="0" indent="0">
              <a:lnSpc>
                <a:spcPct val="90000"/>
              </a:lnSpc>
              <a:buNone/>
            </a:pPr>
            <a:endParaRPr lang="hu-HU" sz="8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dirty="0" smtClean="0"/>
              <a:t>A takarítónő felmosta a folyosót, fel is törölte, de nem alaposan, mert maradt rajta nedvesség, amely eljegesedett.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dirty="0" smtClean="0"/>
              <a:t>Dolgainak elvégzése után arra menve elcsúszott és bal lábát törte.</a:t>
            </a:r>
          </a:p>
          <a:p>
            <a:pPr marL="0" indent="0">
              <a:lnSpc>
                <a:spcPct val="90000"/>
              </a:lnSpc>
              <a:buNone/>
            </a:pPr>
            <a:endParaRPr kumimoji="1"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b="1" dirty="0" smtClean="0"/>
              <a:t>Kárigény: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dirty="0" smtClean="0"/>
              <a:t>Vagyoni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dirty="0" smtClean="0"/>
              <a:t>indokolt költségek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dirty="0" smtClean="0"/>
              <a:t>elmaradt vagyoni előny</a:t>
            </a:r>
          </a:p>
          <a:p>
            <a:pPr marL="0" indent="0">
              <a:lnSpc>
                <a:spcPct val="90000"/>
              </a:lnSpc>
              <a:buNone/>
            </a:pPr>
            <a:endParaRPr kumimoji="1" lang="hu-HU" sz="900" dirty="0" smtClean="0"/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b="1" dirty="0" smtClean="0"/>
              <a:t>Sérelemdíj igény</a:t>
            </a:r>
          </a:p>
          <a:p>
            <a:pPr>
              <a:lnSpc>
                <a:spcPct val="90000"/>
              </a:lnSpc>
            </a:pPr>
            <a:endParaRPr kumimoji="1" lang="hu-HU" sz="900" dirty="0" smtClean="0"/>
          </a:p>
          <a:p>
            <a:pPr marL="0" indent="0">
              <a:lnSpc>
                <a:spcPct val="90000"/>
              </a:lnSpc>
              <a:buNone/>
            </a:pPr>
            <a:r>
              <a:rPr kumimoji="1" lang="hu-HU" sz="2400" dirty="0" smtClean="0"/>
              <a:t>Kártérítés: </a:t>
            </a:r>
            <a:r>
              <a:rPr kumimoji="1" lang="hu-HU" sz="2400" b="1" dirty="0" smtClean="0"/>
              <a:t>kármegosztással</a:t>
            </a:r>
            <a:endParaRPr lang="hu-HU" sz="2400" b="1" dirty="0" smtClean="0"/>
          </a:p>
        </p:txBody>
      </p:sp>
      <p:pic>
        <p:nvPicPr>
          <p:cNvPr id="3074" name="Picture 2" descr="http://care-aal.eu/sites/default/files/care-slideshow-1_5.png?1297589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55267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4974" y="188640"/>
            <a:ext cx="5111750" cy="719137"/>
          </a:xfrm>
        </p:spPr>
        <p:txBody>
          <a:bodyPr>
            <a:noAutofit/>
          </a:bodyPr>
          <a:lstStyle/>
          <a:p>
            <a:r>
              <a:rPr lang="hu-HU" sz="3600" dirty="0" smtClean="0"/>
              <a:t>Munkáltatói </a:t>
            </a:r>
            <a:r>
              <a:rPr lang="hu-HU" sz="3600" dirty="0"/>
              <a:t>felelősségbiztosítás </a:t>
            </a:r>
            <a:endParaRPr lang="hu-HU" sz="36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4745"/>
            <a:ext cx="8459788" cy="489664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hu-HU" sz="2800" b="1" dirty="0" smtClean="0"/>
              <a:t>Káresetek</a:t>
            </a:r>
          </a:p>
          <a:p>
            <a:pPr>
              <a:lnSpc>
                <a:spcPct val="80000"/>
              </a:lnSpc>
            </a:pPr>
            <a:endParaRPr lang="hu-HU" sz="2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dirty="0" smtClean="0"/>
              <a:t>A munkavállaló villanyszerelőként dolgozik a 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dirty="0" smtClean="0"/>
              <a:t>biztosított cégnél.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dirty="0" smtClean="0"/>
              <a:t>Elektromos vezeték javítása során leesik a létráról 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dirty="0" smtClean="0"/>
              <a:t>és gerincsérülést szenved. 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dirty="0" smtClean="0"/>
              <a:t>A vizsgálat kiderítette, hogy az épület falából kiálló 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dirty="0" smtClean="0"/>
              <a:t>vascsonkra állt fel és ez okozta a balesetet.</a:t>
            </a:r>
          </a:p>
          <a:p>
            <a:pPr>
              <a:lnSpc>
                <a:spcPct val="80000"/>
              </a:lnSpc>
            </a:pPr>
            <a:endParaRPr kumimoji="1" lang="hu-H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b="1" dirty="0" smtClean="0"/>
              <a:t>Károsult igénye: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dirty="0" smtClean="0"/>
              <a:t>Kártérítési + Sérelemdíj</a:t>
            </a:r>
          </a:p>
          <a:p>
            <a:pPr>
              <a:lnSpc>
                <a:spcPct val="80000"/>
              </a:lnSpc>
            </a:pPr>
            <a:endParaRPr kumimoji="1" lang="hu-H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kumimoji="1" lang="hu-HU" sz="2400" b="1" dirty="0" smtClean="0"/>
              <a:t>Kármegosztással </a:t>
            </a:r>
            <a:r>
              <a:rPr kumimoji="1" lang="hu-HU" sz="2400" dirty="0" smtClean="0"/>
              <a:t>( 50-50 % ) téríti a biztosító, mivel a munkavállaló maga is okozója saját kárának.</a:t>
            </a:r>
            <a:endParaRPr lang="hu-HU" sz="2400" b="1" dirty="0" smtClean="0"/>
          </a:p>
          <a:p>
            <a:pPr>
              <a:lnSpc>
                <a:spcPct val="80000"/>
              </a:lnSpc>
            </a:pPr>
            <a:endParaRPr lang="hu-HU" sz="2400" b="1" dirty="0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blackWhite">
          <a:xfrm>
            <a:off x="684213" y="2349500"/>
            <a:ext cx="823595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/>
            <a:endParaRPr kumimoji="1" lang="hu-HU" sz="2000"/>
          </a:p>
        </p:txBody>
      </p:sp>
      <p:pic>
        <p:nvPicPr>
          <p:cNvPr id="56325" name="Picture 5" descr="villanyszer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4" y="1"/>
            <a:ext cx="257426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578725" cy="638175"/>
          </a:xfrm>
        </p:spPr>
        <p:txBody>
          <a:bodyPr>
            <a:noAutofit/>
          </a:bodyPr>
          <a:lstStyle/>
          <a:p>
            <a:r>
              <a:rPr lang="hu-HU" sz="3600" dirty="0" smtClean="0"/>
              <a:t>Munkáltatói felelősségbiztosítás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459788" cy="43211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800" b="1" dirty="0" smtClean="0"/>
              <a:t>Káresetek</a:t>
            </a:r>
            <a:endParaRPr lang="hu-HU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A kiküldetésben lévő munkavállaló a kiküldetésének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helyén lévő bankfiókból távozva, véletlenül 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gyalogjárdán lévő gödörbe lépett, és balesetet szenvedett. 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(ez az ok nem tartozik a munkáltató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működési körébe, és egyben olyan ok,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amit el sem háríthatott)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/>
              <a:t>Munkáltató mentesül a felelősség alól!</a:t>
            </a:r>
          </a:p>
        </p:txBody>
      </p:sp>
      <p:pic>
        <p:nvPicPr>
          <p:cNvPr id="57349" name="Picture 5" descr="godor5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9243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553325" cy="8509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</a:t>
            </a:r>
            <a:r>
              <a:rPr lang="hu-HU" sz="3600" dirty="0" smtClean="0"/>
              <a:t>(C </a:t>
            </a:r>
            <a:r>
              <a:rPr lang="hu-HU" sz="3600" dirty="0"/>
              <a:t>rész) </a:t>
            </a:r>
            <a:endParaRPr lang="hu-HU" sz="3600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59787" cy="453650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/>
              <a:t>A kockázatviselés </a:t>
            </a:r>
            <a:r>
              <a:rPr lang="hu-HU" sz="2400" b="1" dirty="0" smtClean="0"/>
              <a:t>tárgya</a:t>
            </a:r>
          </a:p>
          <a:p>
            <a:pPr marL="0" indent="0">
              <a:buNone/>
            </a:pPr>
            <a:r>
              <a:rPr lang="hu-HU" sz="2400" dirty="0" smtClean="0"/>
              <a:t>A biztosító mentesíti </a:t>
            </a:r>
            <a:r>
              <a:rPr lang="hu-HU" sz="2400" dirty="0"/>
              <a:t>a biztosítottat az általa </a:t>
            </a:r>
            <a:r>
              <a:rPr lang="hu-HU" sz="2400" dirty="0" smtClean="0"/>
              <a:t>nyújtott szolgáltatás </a:t>
            </a:r>
            <a:r>
              <a:rPr lang="hu-HU" sz="2400" dirty="0"/>
              <a:t>teljesítése során, illetve hibás teljesítése következtében a biztosított </a:t>
            </a:r>
            <a:r>
              <a:rPr lang="hu-HU" sz="2400" dirty="0" smtClean="0"/>
              <a:t>szerződéses partnereit </a:t>
            </a:r>
            <a:r>
              <a:rPr lang="hu-HU" sz="2400" dirty="0"/>
              <a:t>vagy a szolgáltatás igénybevevőit ért</a:t>
            </a:r>
          </a:p>
          <a:p>
            <a:pPr marL="0" indent="0">
              <a:buNone/>
            </a:pPr>
            <a:r>
              <a:rPr lang="hu-HU" sz="2400" dirty="0"/>
              <a:t>– </a:t>
            </a:r>
            <a:r>
              <a:rPr lang="hu-HU" sz="2400" b="1" dirty="0"/>
              <a:t>dologi károk </a:t>
            </a:r>
            <a:r>
              <a:rPr lang="hu-HU" sz="2400" dirty="0"/>
              <a:t>megtérítése alól, amelyekért a biztosított a magyar magánjog szabályai </a:t>
            </a:r>
            <a:r>
              <a:rPr lang="hu-HU" sz="2400" dirty="0" smtClean="0"/>
              <a:t>szerint kártérítési </a:t>
            </a:r>
            <a:r>
              <a:rPr lang="hu-HU" sz="2400" dirty="0"/>
              <a:t>felelősséggel tartozik;</a:t>
            </a:r>
          </a:p>
          <a:p>
            <a:pPr marL="0" indent="0">
              <a:buNone/>
            </a:pPr>
            <a:r>
              <a:rPr lang="hu-HU" sz="2400" dirty="0"/>
              <a:t>– </a:t>
            </a:r>
            <a:r>
              <a:rPr lang="hu-HU" sz="2400" b="1" dirty="0"/>
              <a:t>dologi kárral közvetlenül összefüggő sérelemdíj </a:t>
            </a:r>
            <a:r>
              <a:rPr lang="hu-HU" sz="2400" dirty="0"/>
              <a:t>megfizetése alól, melynek a megfizetésére </a:t>
            </a:r>
            <a:r>
              <a:rPr lang="hu-HU" sz="2400" dirty="0" smtClean="0"/>
              <a:t>a biztosított </a:t>
            </a:r>
            <a:r>
              <a:rPr lang="hu-HU" sz="2400" dirty="0"/>
              <a:t>– személyiségi jog megsértésére tekintettel – a magyar jog szerint köteles.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4781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553325" cy="8509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(C rész) </a:t>
            </a:r>
            <a:endParaRPr lang="hu-HU" sz="3600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59787" cy="432048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/>
              <a:t>A kockázatviselés </a:t>
            </a:r>
            <a:r>
              <a:rPr lang="hu-HU" sz="2400" b="1" dirty="0" smtClean="0"/>
              <a:t>tárgya</a:t>
            </a:r>
          </a:p>
          <a:p>
            <a:pPr marL="0" indent="0">
              <a:buNone/>
            </a:pPr>
            <a:endParaRPr lang="hu-HU" sz="2400" b="1" dirty="0" smtClean="0"/>
          </a:p>
          <a:p>
            <a:pPr>
              <a:buFontTx/>
              <a:buChar char="-"/>
            </a:pPr>
            <a:r>
              <a:rPr lang="hu-HU" sz="2400" dirty="0" smtClean="0"/>
              <a:t>dologi </a:t>
            </a:r>
            <a:r>
              <a:rPr lang="hu-HU" sz="2400" dirty="0"/>
              <a:t>kár az, ha valamilyen tárgy megsérül, megsemmisül vagy használhatatlanná válik.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Dolognak számít </a:t>
            </a:r>
            <a:r>
              <a:rPr lang="hu-HU" sz="2400" dirty="0"/>
              <a:t>minden birtokba vehető testi tárgy, így a pénz és az értékpapír is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- szolgáltatás </a:t>
            </a:r>
            <a:r>
              <a:rPr lang="hu-HU" sz="2400" dirty="0"/>
              <a:t>igénybevevője az is, aki úgy veszi igénybe a biztosított szolgáltatását, hogy </a:t>
            </a:r>
            <a:r>
              <a:rPr lang="hu-HU" sz="2400" dirty="0" smtClean="0"/>
              <a:t>vele nem </a:t>
            </a:r>
            <a:r>
              <a:rPr lang="hu-HU" sz="2400" dirty="0"/>
              <a:t>áll szerződéses kapcsolatban.</a:t>
            </a:r>
          </a:p>
        </p:txBody>
      </p:sp>
    </p:spTree>
    <p:extLst>
      <p:ext uri="{BB962C8B-B14F-4D97-AF65-F5344CB8AC3E}">
        <p14:creationId xmlns:p14="http://schemas.microsoft.com/office/powerpoint/2010/main" val="38931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http://assets3.epresso.hu/system/post_pictures/3575/display/stop1-www.leptithebdo.net.jpg?136058126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25" y="3711560"/>
            <a:ext cx="2415863" cy="23817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6648" y="409317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Felelősség szerződésen kívül okozott károkért </a:t>
            </a:r>
            <a:endParaRPr lang="hu-H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1520" y="1418986"/>
            <a:ext cx="3933538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Jogellenes magatartás</a:t>
            </a:r>
          </a:p>
        </p:txBody>
      </p:sp>
      <p:sp>
        <p:nvSpPr>
          <p:cNvPr id="8" name="Téglalap 7"/>
          <p:cNvSpPr/>
          <p:nvPr/>
        </p:nvSpPr>
        <p:spPr>
          <a:xfrm>
            <a:off x="5039456" y="1418986"/>
            <a:ext cx="3933538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Kár</a:t>
            </a:r>
            <a:endParaRPr lang="hu-HU" sz="2400" b="1" dirty="0"/>
          </a:p>
        </p:txBody>
      </p:sp>
      <p:sp>
        <p:nvSpPr>
          <p:cNvPr id="9" name="Téglalap 8"/>
          <p:cNvSpPr/>
          <p:nvPr/>
        </p:nvSpPr>
        <p:spPr>
          <a:xfrm>
            <a:off x="2596896" y="5807544"/>
            <a:ext cx="3933538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Felróhatóság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574335" y="2907634"/>
            <a:ext cx="3933538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Okozati összefüggés</a:t>
            </a:r>
          </a:p>
        </p:txBody>
      </p:sp>
      <p:cxnSp>
        <p:nvCxnSpPr>
          <p:cNvPr id="26" name="Egyenes összekötő 25"/>
          <p:cNvCxnSpPr>
            <a:stCxn id="2" idx="3"/>
            <a:endCxn id="8" idx="1"/>
          </p:cNvCxnSpPr>
          <p:nvPr/>
        </p:nvCxnSpPr>
        <p:spPr>
          <a:xfrm>
            <a:off x="4185058" y="1707018"/>
            <a:ext cx="854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4612256" y="1707018"/>
            <a:ext cx="1" cy="1134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53325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dirty="0" smtClean="0"/>
              <a:t>Szolgáltatói felelősségbiztosítás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35944"/>
            <a:ext cx="8316912" cy="2569120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hu-HU" b="1" dirty="0" smtClean="0">
                <a:solidFill>
                  <a:srgbClr val="C00000"/>
                </a:solidFill>
              </a:rPr>
              <a:t>Jogi háttér</a:t>
            </a:r>
          </a:p>
          <a:p>
            <a:pPr marL="0" indent="0" eaLnBrk="1" hangingPunct="1">
              <a:buNone/>
            </a:pPr>
            <a:endParaRPr lang="hu-HU" sz="1400" b="1" dirty="0" smtClean="0"/>
          </a:p>
          <a:p>
            <a:pPr marL="0" indent="0" eaLnBrk="1" hangingPunct="1">
              <a:buNone/>
            </a:pPr>
            <a:r>
              <a:rPr lang="hu-HU" dirty="0" smtClean="0"/>
              <a:t>Felelősség </a:t>
            </a:r>
          </a:p>
          <a:p>
            <a:pPr eaLnBrk="1" hangingPunct="1">
              <a:buFontTx/>
              <a:buChar char="-"/>
            </a:pPr>
            <a:r>
              <a:rPr lang="hu-HU" dirty="0" smtClean="0"/>
              <a:t>Szerződésszegéssel okozott károkért</a:t>
            </a:r>
          </a:p>
          <a:p>
            <a:pPr eaLnBrk="1" hangingPunct="1">
              <a:buFontTx/>
              <a:buChar char="-"/>
            </a:pPr>
            <a:r>
              <a:rPr lang="hu-HU" dirty="0" smtClean="0"/>
              <a:t>Szerződés teljesítése során okozott károkért</a:t>
            </a:r>
          </a:p>
          <a:p>
            <a:pPr eaLnBrk="1" hangingPunct="1">
              <a:buFontTx/>
              <a:buChar char="-"/>
            </a:pPr>
            <a:endParaRPr lang="hu-HU" dirty="0" smtClean="0"/>
          </a:p>
        </p:txBody>
      </p:sp>
      <p:sp>
        <p:nvSpPr>
          <p:cNvPr id="2" name="Lefelé nyíl 1"/>
          <p:cNvSpPr/>
          <p:nvPr/>
        </p:nvSpPr>
        <p:spPr>
          <a:xfrm>
            <a:off x="4418437" y="3747844"/>
            <a:ext cx="432048" cy="6480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683568" y="4395916"/>
            <a:ext cx="871296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32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hu-HU" sz="3200" dirty="0" smtClean="0">
                <a:solidFill>
                  <a:prstClr val="black"/>
                </a:solidFill>
              </a:rPr>
              <a:t>Objektív felelősség</a:t>
            </a:r>
          </a:p>
          <a:p>
            <a:pPr lvl="0">
              <a:spcBef>
                <a:spcPct val="20000"/>
              </a:spcBef>
            </a:pPr>
            <a:endParaRPr lang="hu-HU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53325" cy="8509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(C rész) </a:t>
            </a:r>
            <a:endParaRPr lang="hu-HU" sz="3600" dirty="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7992690" cy="4032672"/>
          </a:xfrm>
          <a:noFill/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hu-HU" b="1" dirty="0" smtClean="0"/>
              <a:t>Hibás teljesítés esetén a jogosult 2 igényt támaszthat:</a:t>
            </a:r>
          </a:p>
          <a:p>
            <a:pPr eaLnBrk="1" hangingPunct="1"/>
            <a:endParaRPr lang="hu-HU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b="1" dirty="0" smtClean="0"/>
              <a:t>szavatossági igény </a:t>
            </a:r>
            <a:r>
              <a:rPr lang="hu-HU" dirty="0" smtClean="0"/>
              <a:t>(hibás termék, szolgáltatás kijavítása, 			kicserélése, árleszállítás, elállás) 	 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dirty="0" smtClean="0"/>
              <a:t>					nem fedezi a biztosítás </a:t>
            </a:r>
          </a:p>
          <a:p>
            <a:pPr eaLnBrk="1" hangingPunct="1">
              <a:buFont typeface="Wingdings" pitchFamily="2" charset="2"/>
              <a:buNone/>
            </a:pPr>
            <a:endParaRPr lang="hu-HU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b="1" dirty="0" smtClean="0"/>
              <a:t>a szerződésszegéssel okozott egyéb károk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dirty="0" smtClean="0"/>
              <a:t>(“következménykárok”) miatt </a:t>
            </a:r>
            <a:r>
              <a:rPr lang="hu-HU" b="1" dirty="0" smtClean="0"/>
              <a:t>kártérítési igény </a:t>
            </a:r>
            <a:r>
              <a:rPr lang="hu-HU" dirty="0" smtClean="0"/>
              <a:t>			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dirty="0" smtClean="0"/>
              <a:t>					fedezi a biztosítás</a:t>
            </a:r>
          </a:p>
          <a:p>
            <a:pPr eaLnBrk="1" hangingPunct="1"/>
            <a:endParaRPr lang="hu-HU" dirty="0" smtClean="0"/>
          </a:p>
        </p:txBody>
      </p: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3006460" y="3356992"/>
            <a:ext cx="9162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2916237" y="5229200"/>
            <a:ext cx="1006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9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553325" cy="8509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(C rész) </a:t>
            </a:r>
            <a:endParaRPr lang="hu-HU" sz="3600" dirty="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59787" cy="453687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400" b="1" dirty="0" smtClean="0"/>
              <a:t>Csak Külön Feltétel alkalmazásával terjed ki a fedezet:</a:t>
            </a:r>
          </a:p>
          <a:p>
            <a:pPr eaLnBrk="1" hangingPunct="1">
              <a:lnSpc>
                <a:spcPct val="90000"/>
              </a:lnSpc>
            </a:pPr>
            <a:endParaRPr lang="hu-HU" sz="2400" b="1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a biztosított birtokában lévő (a biztosított által </a:t>
            </a:r>
            <a:r>
              <a:rPr lang="hu-HU" sz="2400" b="1" dirty="0" smtClean="0"/>
              <a:t>bérelt,  letétként kezelt, megőrzésre v. feldolgozásra átvett</a:t>
            </a:r>
            <a:r>
              <a:rPr lang="hu-HU" sz="2400" dirty="0" smtClean="0"/>
              <a:t> stb.) tárgyakban okozott károkra </a:t>
            </a:r>
            <a:r>
              <a:rPr lang="hu-HU" sz="2400" dirty="0" smtClean="0">
                <a:sym typeface="Monotype Sorts" pitchFamily="2" charset="2"/>
              </a:rPr>
              <a:t></a:t>
            </a:r>
            <a:r>
              <a:rPr lang="hu-HU" sz="2400" dirty="0" smtClean="0"/>
              <a:t> 336., 369. sz. KF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a biztosítottat mint </a:t>
            </a:r>
            <a:r>
              <a:rPr lang="hu-HU" sz="2400" b="1" dirty="0" smtClean="0"/>
              <a:t>ingatlan bérbeadóját</a:t>
            </a:r>
            <a:r>
              <a:rPr lang="hu-HU" sz="2400" dirty="0" smtClean="0"/>
              <a:t> terhelő kártérítési kötelezettségekre  </a:t>
            </a:r>
            <a:r>
              <a:rPr lang="hu-HU" sz="2400" dirty="0" smtClean="0">
                <a:sym typeface="Monotype Sorts" pitchFamily="2" charset="2"/>
              </a:rPr>
              <a:t></a:t>
            </a:r>
            <a:r>
              <a:rPr lang="hu-HU" sz="2400" dirty="0" smtClean="0"/>
              <a:t> 312. sz. KF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a biztosítottat mint </a:t>
            </a:r>
            <a:r>
              <a:rPr lang="hu-HU" sz="2400" b="1" dirty="0" smtClean="0"/>
              <a:t>gépek, műszaki eszközök</a:t>
            </a:r>
            <a:r>
              <a:rPr lang="hu-HU" sz="2400" dirty="0" smtClean="0"/>
              <a:t>, egyéb használati tárgyak </a:t>
            </a:r>
            <a:r>
              <a:rPr lang="hu-HU" sz="2400" b="1" dirty="0" smtClean="0"/>
              <a:t>bérbeadóját</a:t>
            </a:r>
            <a:r>
              <a:rPr lang="hu-HU" sz="2400" dirty="0" smtClean="0"/>
              <a:t> terhelő kártérítési kötelezettségekre </a:t>
            </a:r>
            <a:r>
              <a:rPr lang="hu-HU" sz="2400" dirty="0" smtClean="0">
                <a:sym typeface="Monotype Sorts" pitchFamily="2" charset="2"/>
              </a:rPr>
              <a:t></a:t>
            </a:r>
            <a:r>
              <a:rPr lang="hu-HU" sz="2400" dirty="0" smtClean="0"/>
              <a:t> 313. sz. KF</a:t>
            </a:r>
          </a:p>
        </p:txBody>
      </p:sp>
    </p:spTree>
    <p:extLst>
      <p:ext uri="{BB962C8B-B14F-4D97-AF65-F5344CB8AC3E}">
        <p14:creationId xmlns:p14="http://schemas.microsoft.com/office/powerpoint/2010/main" val="6395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553325" cy="8509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(C rész) </a:t>
            </a:r>
            <a:endParaRPr lang="hu-HU" sz="3600" dirty="0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3425" cy="403225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400" b="1" dirty="0" smtClean="0"/>
              <a:t>Csak Külön Feltétel alkalmazásával terjed ki a fedezet:</a:t>
            </a:r>
          </a:p>
          <a:p>
            <a:pPr eaLnBrk="1" hangingPunct="1">
              <a:lnSpc>
                <a:spcPct val="90000"/>
              </a:lnSpc>
            </a:pPr>
            <a:endParaRPr lang="hu-HU" sz="2400" b="1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dirty="0" smtClean="0"/>
              <a:t> azokban a dolgokban keletkezett károkra, melyekre a biztosított által nyújtott </a:t>
            </a:r>
            <a:r>
              <a:rPr lang="hu-HU" b="1" dirty="0" smtClean="0"/>
              <a:t>szolgáltatás irányul</a:t>
            </a:r>
            <a:r>
              <a:rPr lang="hu-HU" dirty="0" smtClean="0"/>
              <a:t> </a:t>
            </a:r>
            <a:r>
              <a:rPr lang="hu-HU" dirty="0" smtClean="0">
                <a:sym typeface="Monotype Sorts" pitchFamily="2" charset="2"/>
              </a:rPr>
              <a:t></a:t>
            </a:r>
            <a:r>
              <a:rPr lang="hu-HU" dirty="0" smtClean="0"/>
              <a:t> 311.,  319., 391. sz. KF.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dirty="0" smtClean="0"/>
              <a:t> tárgyak elveszéséből, elhagyásából, eltulajdonításából eredő károkra </a:t>
            </a:r>
            <a:r>
              <a:rPr lang="hu-HU" dirty="0" smtClean="0">
                <a:sym typeface="Monotype Sorts" pitchFamily="2" charset="2"/>
              </a:rPr>
              <a:t></a:t>
            </a:r>
            <a:r>
              <a:rPr lang="hu-HU" dirty="0" smtClean="0"/>
              <a:t> pl. 319., 327., 336. sz. KF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b="1" dirty="0" smtClean="0"/>
              <a:t>gépjárművekben</a:t>
            </a:r>
            <a:r>
              <a:rPr lang="hu-HU" dirty="0" smtClean="0"/>
              <a:t> okozott károkra </a:t>
            </a:r>
            <a:r>
              <a:rPr lang="hu-HU" dirty="0" smtClean="0">
                <a:sym typeface="Monotype Sorts" pitchFamily="2" charset="2"/>
              </a:rPr>
              <a:t></a:t>
            </a:r>
            <a:r>
              <a:rPr lang="hu-HU" dirty="0" smtClean="0"/>
              <a:t>320.,321., 322., 325. 327. sz. KF</a:t>
            </a:r>
          </a:p>
        </p:txBody>
      </p:sp>
    </p:spTree>
    <p:extLst>
      <p:ext uri="{BB962C8B-B14F-4D97-AF65-F5344CB8AC3E}">
        <p14:creationId xmlns:p14="http://schemas.microsoft.com/office/powerpoint/2010/main" val="26132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553325" cy="8509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(C rész) </a:t>
            </a:r>
            <a:endParaRPr lang="hu-HU" sz="3600" dirty="0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59787" cy="3671888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400" b="1" dirty="0" smtClean="0"/>
              <a:t>Csak Külön Feltétel alkalmazásával terjed ki a fedezet:</a:t>
            </a:r>
          </a:p>
          <a:p>
            <a:pPr eaLnBrk="1" hangingPunct="1">
              <a:lnSpc>
                <a:spcPct val="90000"/>
              </a:lnSpc>
            </a:pPr>
            <a:endParaRPr lang="hu-HU" sz="2400" b="1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a </a:t>
            </a:r>
            <a:r>
              <a:rPr lang="hu-HU" sz="2400" b="1" dirty="0" smtClean="0"/>
              <a:t>szolgáltatás tárgyában</a:t>
            </a:r>
            <a:r>
              <a:rPr lang="hu-HU" sz="2400" dirty="0" smtClean="0"/>
              <a:t> okozott károkra </a:t>
            </a:r>
            <a:br>
              <a:rPr lang="hu-HU" sz="2400" dirty="0" smtClean="0"/>
            </a:br>
            <a:r>
              <a:rPr lang="hu-HU" sz="2400" dirty="0" smtClean="0">
                <a:sym typeface="Monotype Sorts" pitchFamily="2" charset="2"/>
              </a:rPr>
              <a:t></a:t>
            </a:r>
            <a:r>
              <a:rPr lang="hu-HU" sz="2400" dirty="0" smtClean="0"/>
              <a:t> 391. sz. KF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vagyoni biztosíték biztosítása temetkezési szolgáltatók részére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dirty="0" smtClean="0">
                <a:sym typeface="Monotype Sorts" pitchFamily="2" charset="2"/>
              </a:rPr>
              <a:t>	</a:t>
            </a:r>
            <a:r>
              <a:rPr lang="hu-HU" sz="2400" dirty="0" smtClean="0"/>
              <a:t> 392. sz. KF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6414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53325" cy="8509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(C rész) </a:t>
            </a:r>
            <a:endParaRPr lang="hu-HU" sz="3600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08469"/>
            <a:ext cx="8135938" cy="350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/>
              <a:t>Káresetek</a:t>
            </a:r>
          </a:p>
          <a:p>
            <a:endParaRPr lang="hu-HU" sz="2400" b="1" dirty="0" smtClean="0"/>
          </a:p>
          <a:p>
            <a:pPr marL="0" indent="0">
              <a:buNone/>
            </a:pPr>
            <a:r>
              <a:rPr lang="hu-HU" sz="2400" dirty="0" smtClean="0"/>
              <a:t>Egy szobafestő falfestés közben létrával </a:t>
            </a:r>
          </a:p>
          <a:p>
            <a:pPr marL="0" indent="0">
              <a:buNone/>
            </a:pPr>
            <a:r>
              <a:rPr lang="hu-HU" sz="2400" dirty="0" smtClean="0"/>
              <a:t>kiverte az ablaküveget. </a:t>
            </a:r>
          </a:p>
          <a:p>
            <a:pPr marL="0" indent="0">
              <a:buNone/>
            </a:pPr>
            <a:r>
              <a:rPr lang="hu-HU" sz="2400" dirty="0" smtClean="0"/>
              <a:t>Ezt a kárt a festőnek kell megtérítenie, </a:t>
            </a:r>
          </a:p>
          <a:p>
            <a:pPr marL="0" indent="0">
              <a:buNone/>
            </a:pPr>
            <a:r>
              <a:rPr lang="hu-HU" sz="2400" dirty="0" smtClean="0"/>
              <a:t>kivéve ha </a:t>
            </a:r>
            <a:r>
              <a:rPr lang="hu-HU" sz="2400" b="1" dirty="0" smtClean="0"/>
              <a:t>Szolgáltatói felelősségbiztosítással</a:t>
            </a:r>
            <a:r>
              <a:rPr lang="hu-HU" sz="2400" dirty="0" smtClean="0"/>
              <a:t> </a:t>
            </a:r>
          </a:p>
          <a:p>
            <a:pPr marL="0" indent="0">
              <a:buNone/>
            </a:pPr>
            <a:r>
              <a:rPr lang="hu-HU" sz="2400" dirty="0" smtClean="0"/>
              <a:t>rendelkezik.</a:t>
            </a:r>
          </a:p>
          <a:p>
            <a:endParaRPr lang="hu-HU" sz="2000" dirty="0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blackWhite">
          <a:xfrm>
            <a:off x="1066800" y="1989138"/>
            <a:ext cx="7924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kumimoji="1" lang="hu-HU" sz="2400"/>
          </a:p>
        </p:txBody>
      </p:sp>
      <p:pic>
        <p:nvPicPr>
          <p:cNvPr id="64517" name="Picture 5" descr="imgp1546_930_20090205120313_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1989138"/>
            <a:ext cx="2811462" cy="38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5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6110288" cy="1152128"/>
          </a:xfrm>
        </p:spPr>
        <p:txBody>
          <a:bodyPr>
            <a:noAutofit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(C rész) </a:t>
            </a:r>
            <a:endParaRPr lang="hu-HU" sz="3600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135938" cy="42602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 smtClean="0"/>
              <a:t>Káresetek</a:t>
            </a:r>
          </a:p>
          <a:p>
            <a:pPr marL="0" indent="0">
              <a:buNone/>
            </a:pPr>
            <a:r>
              <a:rPr lang="hu-HU" sz="2400" dirty="0" smtClean="0"/>
              <a:t>Egy ács tetőjavításra vállalkozik. </a:t>
            </a:r>
          </a:p>
          <a:p>
            <a:pPr marL="0" indent="0">
              <a:buNone/>
            </a:pPr>
            <a:r>
              <a:rPr lang="hu-HU" sz="2400" dirty="0" smtClean="0"/>
              <a:t>Hibásan teljesít, ha a tetőt rosszul javítja meg, ezért az leszakad, és összetöri a megrendelő bútorait.</a:t>
            </a:r>
          </a:p>
          <a:p>
            <a:pPr marL="0" indent="0">
              <a:buNone/>
            </a:pPr>
            <a:r>
              <a:rPr lang="hu-HU" sz="2400" dirty="0" smtClean="0"/>
              <a:t>Szavatossági igény:</a:t>
            </a:r>
          </a:p>
          <a:p>
            <a:pPr lvl="1"/>
            <a:r>
              <a:rPr lang="hu-HU" sz="2400" dirty="0" smtClean="0"/>
              <a:t>az ács köteles a saját költségén a tetőt újból megjavítani </a:t>
            </a:r>
          </a:p>
          <a:p>
            <a:pPr marL="0" indent="0">
              <a:buNone/>
            </a:pPr>
            <a:r>
              <a:rPr lang="hu-HU" sz="2400" dirty="0" smtClean="0"/>
              <a:t>Kártérítés:</a:t>
            </a:r>
          </a:p>
          <a:p>
            <a:pPr lvl="1"/>
            <a:r>
              <a:rPr lang="hu-HU" sz="2400" dirty="0" smtClean="0"/>
              <a:t>az ács köteles megfizetni az összetört bútorok értékét (következményi kár) – átvállalja a biztosító a szolgáltatói felelősségbiztosítás alapján</a:t>
            </a:r>
          </a:p>
        </p:txBody>
      </p:sp>
      <p:pic>
        <p:nvPicPr>
          <p:cNvPr id="65541" name="Picture 5" descr="3041955181_232dd47d7b_328_20100415151221_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2" y="1"/>
            <a:ext cx="180022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73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" y="188640"/>
            <a:ext cx="8172275" cy="792162"/>
          </a:xfrm>
        </p:spPr>
        <p:txBody>
          <a:bodyPr>
            <a:noAutofit/>
          </a:bodyPr>
          <a:lstStyle/>
          <a:p>
            <a:r>
              <a:rPr lang="hu-HU" sz="3600" dirty="0" smtClean="0"/>
              <a:t>Szolgáltatói </a:t>
            </a:r>
            <a:r>
              <a:rPr lang="hu-HU" sz="3600" dirty="0"/>
              <a:t>felelősségbiztosítás (C rész) </a:t>
            </a:r>
            <a:endParaRPr lang="hu-HU" sz="360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820150" cy="489585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4000" b="1" dirty="0" smtClean="0"/>
              <a:t>Káresetek</a:t>
            </a:r>
          </a:p>
          <a:p>
            <a:pPr marL="0" indent="0">
              <a:buNone/>
            </a:pPr>
            <a:r>
              <a:rPr kumimoji="1" lang="hu-HU" sz="4000" dirty="0" smtClean="0"/>
              <a:t>Egy radiátorszerelő rosszul javítja meg a radiátort, ezért az eláztatja és tönkreteszi a parkettát.</a:t>
            </a:r>
          </a:p>
          <a:p>
            <a:endParaRPr kumimoji="1" lang="hu-HU" sz="4000" dirty="0" smtClean="0"/>
          </a:p>
          <a:p>
            <a:pPr marL="0" indent="0">
              <a:buNone/>
            </a:pPr>
            <a:r>
              <a:rPr kumimoji="1" lang="hu-HU" sz="4000" i="1" dirty="0" smtClean="0"/>
              <a:t>Szavatossági igény:</a:t>
            </a:r>
            <a:r>
              <a:rPr kumimoji="1" lang="hu-HU" sz="4000" dirty="0" smtClean="0"/>
              <a:t> a radiátorszerelő köteles saját költségén újra megjavítani a radiátort – nem fizetjük</a:t>
            </a:r>
          </a:p>
          <a:p>
            <a:endParaRPr kumimoji="1" lang="hu-HU" sz="4000" dirty="0" smtClean="0"/>
          </a:p>
          <a:p>
            <a:pPr marL="0" indent="0">
              <a:buNone/>
            </a:pPr>
            <a:r>
              <a:rPr kumimoji="1" lang="hu-HU" sz="4000" i="1" dirty="0" smtClean="0"/>
              <a:t>Kártérítés:</a:t>
            </a:r>
            <a:r>
              <a:rPr kumimoji="1" lang="hu-HU" sz="4000" dirty="0" smtClean="0"/>
              <a:t> Új parketta beszerzési költsége </a:t>
            </a:r>
          </a:p>
          <a:p>
            <a:pPr marL="0" indent="0">
              <a:buNone/>
            </a:pPr>
            <a:r>
              <a:rPr kumimoji="1" lang="hu-HU" sz="4000" dirty="0" smtClean="0"/>
              <a:t>és fektetési költsége – fizetjük</a:t>
            </a:r>
          </a:p>
          <a:p>
            <a:pPr marL="0" indent="0">
              <a:buNone/>
            </a:pPr>
            <a:r>
              <a:rPr kumimoji="1" lang="hu-HU" sz="4000" dirty="0" smtClean="0"/>
              <a:t>Ha a radiátorszerelő a szerelés közben </a:t>
            </a:r>
          </a:p>
          <a:p>
            <a:pPr marL="0" indent="0">
              <a:buNone/>
            </a:pPr>
            <a:r>
              <a:rPr kumimoji="1" lang="hu-HU" sz="4000" dirty="0" smtClean="0"/>
              <a:t>a radiátorban okozna kárt, azt nem fizetnénk, </a:t>
            </a:r>
          </a:p>
          <a:p>
            <a:pPr marL="0" indent="0">
              <a:buNone/>
            </a:pPr>
            <a:r>
              <a:rPr kumimoji="1" lang="hu-HU" sz="4000" dirty="0" smtClean="0"/>
              <a:t>ugyanis a szolgáltatása a radiátorra irányult. </a:t>
            </a:r>
          </a:p>
          <a:p>
            <a:pPr marL="0" indent="0">
              <a:buNone/>
            </a:pPr>
            <a:r>
              <a:rPr kumimoji="1" lang="hu-HU" sz="4000" dirty="0" smtClean="0"/>
              <a:t>/ KF.391-gyel igen /</a:t>
            </a:r>
          </a:p>
          <a:p>
            <a:endParaRPr lang="hu-HU" sz="2000" b="1" dirty="0" smtClean="0"/>
          </a:p>
          <a:p>
            <a:endParaRPr lang="hu-HU" sz="2000" b="1" dirty="0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blackWhite">
          <a:xfrm>
            <a:off x="611188" y="2446338"/>
            <a:ext cx="79248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kumimoji="1" lang="hu-HU" sz="2000"/>
          </a:p>
        </p:txBody>
      </p:sp>
      <p:pic>
        <p:nvPicPr>
          <p:cNvPr id="66565" name="Picture 5" descr="radia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86250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553325" cy="647700"/>
          </a:xfrm>
        </p:spPr>
        <p:txBody>
          <a:bodyPr>
            <a:noAutofit/>
          </a:bodyPr>
          <a:lstStyle/>
          <a:p>
            <a:r>
              <a:rPr lang="hu-HU" sz="3600" dirty="0"/>
              <a:t>Termékfelelősség-biztosítás </a:t>
            </a:r>
            <a:r>
              <a:rPr lang="hu-HU" sz="3600" dirty="0" smtClean="0"/>
              <a:t>(D </a:t>
            </a:r>
            <a:r>
              <a:rPr lang="hu-HU" sz="3600" dirty="0"/>
              <a:t>rész) </a:t>
            </a:r>
            <a:endParaRPr lang="hu-HU" sz="3600" dirty="0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964488" cy="504053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hu-HU" sz="3000" b="1" dirty="0" smtClean="0"/>
              <a:t>A kockázatviselés </a:t>
            </a:r>
            <a:r>
              <a:rPr lang="hu-HU" b="1" dirty="0" smtClean="0"/>
              <a:t>tárgya</a:t>
            </a:r>
          </a:p>
          <a:p>
            <a:pPr lvl="1" eaLnBrk="1" hangingPunct="1">
              <a:buFontTx/>
              <a:buNone/>
            </a:pPr>
            <a:r>
              <a:rPr lang="hu-HU" dirty="0" smtClean="0"/>
              <a:t>A biztosított által gyártott hibás termék által okozott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i="1" dirty="0" smtClean="0"/>
              <a:t>személysérüléses károk és dologi károk</a:t>
            </a:r>
            <a:endParaRPr lang="hu-HU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i="1" dirty="0" smtClean="0"/>
              <a:t>személyi sérüléses kárral és dologi kárral összefüggő sérelemdíj </a:t>
            </a:r>
            <a:endParaRPr lang="hu-HU" dirty="0" smtClean="0"/>
          </a:p>
          <a:p>
            <a:pPr marL="0" indent="0" eaLnBrk="1" hangingPunct="1">
              <a:buNone/>
            </a:pPr>
            <a:r>
              <a:rPr lang="hu-HU" sz="3000" b="1" dirty="0" smtClean="0"/>
              <a:t>Nem fedezi</a:t>
            </a:r>
            <a:r>
              <a:rPr lang="hu-HU" sz="3000" dirty="0" smtClean="0"/>
              <a:t> </a:t>
            </a:r>
            <a:r>
              <a:rPr lang="hu-HU" dirty="0" smtClean="0"/>
              <a:t>a biztosítás:</a:t>
            </a:r>
          </a:p>
          <a:p>
            <a:pPr lvl="1" eaLnBrk="1" hangingPunct="1">
              <a:buFontTx/>
              <a:buChar char="-"/>
            </a:pPr>
            <a:r>
              <a:rPr lang="hu-HU" dirty="0" smtClean="0"/>
              <a:t>a hibás termékben keletkezett károkat</a:t>
            </a:r>
          </a:p>
          <a:p>
            <a:pPr lvl="1" eaLnBrk="1" hangingPunct="1">
              <a:buFontTx/>
              <a:buChar char="-"/>
            </a:pPr>
            <a:r>
              <a:rPr lang="hu-HU" dirty="0" smtClean="0"/>
              <a:t>szavatossági igényeket</a:t>
            </a:r>
          </a:p>
          <a:p>
            <a:pPr lvl="1" eaLnBrk="1" hangingPunct="1">
              <a:buFontTx/>
              <a:buChar char="-"/>
            </a:pPr>
            <a:r>
              <a:rPr lang="hu-HU" dirty="0" smtClean="0"/>
              <a:t>a hibás termék visszahívásának, megsemmisítésének költségeit</a:t>
            </a:r>
          </a:p>
          <a:p>
            <a:pPr lvl="1" eaLnBrk="1" hangingPunct="1">
              <a:buFontTx/>
              <a:buChar char="-"/>
            </a:pPr>
            <a:r>
              <a:rPr lang="hu-HU" dirty="0" smtClean="0"/>
              <a:t>a termékre vonatkozó használati utasítás hibájából 	eredő károkat</a:t>
            </a:r>
          </a:p>
        </p:txBody>
      </p:sp>
    </p:spTree>
    <p:extLst>
      <p:ext uri="{BB962C8B-B14F-4D97-AF65-F5344CB8AC3E}">
        <p14:creationId xmlns:p14="http://schemas.microsoft.com/office/powerpoint/2010/main" val="37695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553325" cy="850900"/>
          </a:xfrm>
        </p:spPr>
        <p:txBody>
          <a:bodyPr>
            <a:normAutofit/>
          </a:bodyPr>
          <a:lstStyle/>
          <a:p>
            <a:r>
              <a:rPr lang="hu-HU" sz="3600" dirty="0"/>
              <a:t>Termékfelelősség-biztosítás (D rész) </a:t>
            </a:r>
            <a:endParaRPr lang="hu-HU" sz="3600" dirty="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59787" cy="39608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3300" b="1" dirty="0" smtClean="0"/>
              <a:t>Jogi háttér</a:t>
            </a:r>
          </a:p>
          <a:p>
            <a:pPr eaLnBrk="1" hangingPunct="1">
              <a:lnSpc>
                <a:spcPct val="90000"/>
              </a:lnSpc>
            </a:pPr>
            <a:endParaRPr lang="hu-HU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i="1" dirty="0" smtClean="0">
                <a:solidFill>
                  <a:srgbClr val="FF0000"/>
                </a:solidFill>
              </a:rPr>
              <a:t>Termékfelelősség – speciális felelősségi alakzat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i="1" dirty="0">
                <a:solidFill>
                  <a:srgbClr val="FF0000"/>
                </a:solidFill>
              </a:rPr>
              <a:t>	</a:t>
            </a:r>
            <a:r>
              <a:rPr lang="hu-HU" dirty="0" smtClean="0"/>
              <a:t>- </a:t>
            </a:r>
            <a:r>
              <a:rPr lang="hu-HU" b="1" dirty="0" smtClean="0"/>
              <a:t>objektív (vétkesség nélküli) felelősség</a:t>
            </a:r>
            <a:r>
              <a:rPr lang="hu-HU" dirty="0" smtClean="0"/>
              <a:t>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/>
              <a:t>A termék gyártója felel a termék hibája által okozott kárért.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/>
              <a:t>A jogszabályban meghatározott ideig (10 év) ez a szigorú felelősség terheli a gyártót, utána az általános szabályok szerint felel.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/>
              <a:t>Importáló cég felelőssége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/>
              <a:t>Forgalmazó felelőssége</a:t>
            </a:r>
          </a:p>
        </p:txBody>
      </p:sp>
    </p:spTree>
    <p:extLst>
      <p:ext uri="{BB962C8B-B14F-4D97-AF65-F5344CB8AC3E}">
        <p14:creationId xmlns:p14="http://schemas.microsoft.com/office/powerpoint/2010/main" val="14978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5636</Words>
  <Application>Microsoft Office PowerPoint</Application>
  <PresentationFormat>Diavetítés a képernyőre (4:3 oldalarány)</PresentationFormat>
  <Paragraphs>1359</Paragraphs>
  <Slides>124</Slides>
  <Notes>72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124</vt:i4>
      </vt:variant>
    </vt:vector>
  </HeadingPairs>
  <TitlesOfParts>
    <vt:vector size="125" baseType="lpstr">
      <vt:lpstr>Office-téma</vt:lpstr>
      <vt:lpstr>Általános felelősségbiztosítás</vt:lpstr>
      <vt:lpstr>683 milliót kapott, mert elcsúszott  a nedves padlón </vt:lpstr>
      <vt:lpstr>Jogi alapok </vt:lpstr>
      <vt:lpstr>Felelősségbiztosítás</vt:lpstr>
      <vt:lpstr>PowerPoint bemutató</vt:lpstr>
      <vt:lpstr>Jogi alapok - Kártérítés</vt:lpstr>
      <vt:lpstr>Jogi alapok - Kártérítés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Felelősségbiztosítás – kártérítési felelősség – személyiségi jogsértés</vt:lpstr>
      <vt:lpstr>Felelősségbiztosítás – kártérítési felelősség – személyiségi jogsértés</vt:lpstr>
      <vt:lpstr>Felelősségbiztosítás</vt:lpstr>
      <vt:lpstr>Felelősségbiztosítás</vt:lpstr>
      <vt:lpstr>Felelősségbiztosítás</vt:lpstr>
      <vt:lpstr>Különbségek a felelősségbiztosítás  és az egyéb kárbiztosítás között </vt:lpstr>
      <vt:lpstr>PowerPoint bemutató</vt:lpstr>
      <vt:lpstr>PowerPoint bemutató</vt:lpstr>
      <vt:lpstr>Általános  felelősségbiztosítás</vt:lpstr>
      <vt:lpstr>PowerPoint bemutató</vt:lpstr>
      <vt:lpstr>A felelősségbiztosítás főbb kockázati csoportjai</vt:lpstr>
      <vt:lpstr>Általános felelősségbiztosítás</vt:lpstr>
      <vt:lpstr>Általános felelősségbiztosítási feltétel (ÁFF)</vt:lpstr>
      <vt:lpstr>Általános felelősségbiztosítási feltétel (ÁFF)</vt:lpstr>
      <vt:lpstr>Általános felelősségbiztosítási feltétel (ÁFF)</vt:lpstr>
      <vt:lpstr>Általános felelősségbiztosítási feltétel (ÁFF)</vt:lpstr>
      <vt:lpstr>Általános felelősségbiztosítási feltétel (ÁFF)</vt:lpstr>
      <vt:lpstr>Általános felelősségbiztosítási feltétel (ÁFF)</vt:lpstr>
      <vt:lpstr>Általános felelősségbiztosítási feltétel (ÁFF)</vt:lpstr>
      <vt:lpstr>PowerPoint bemutató</vt:lpstr>
      <vt:lpstr>Általános felelősségbiztosítási feltétel (ÁFF)</vt:lpstr>
      <vt:lpstr>Általános felelősségbiztosítási feltétel (ÁFF)</vt:lpstr>
      <vt:lpstr>Tevékenységi felelősségbiztosítás (KFF)</vt:lpstr>
      <vt:lpstr>Tevékenységi felelősségbiztosítás (A rész)</vt:lpstr>
      <vt:lpstr>Tevékenységi felelősségbiztosítás (A rész)</vt:lpstr>
      <vt:lpstr>Tevékenységi felelősségbiztosítás (A rész)</vt:lpstr>
      <vt:lpstr>Tevékenységi felelősségbiztosítás (A rész)</vt:lpstr>
      <vt:lpstr>Tevékenységi felelősségbiztosítás  (A rész)</vt:lpstr>
      <vt:lpstr>Tevékenységi felelősségbiztosítás </vt:lpstr>
      <vt:lpstr>Tevékenységi felelősségbiztosítás (A rész)</vt:lpstr>
      <vt:lpstr>Tevékenységi felelősségbiztosítás (A rész)</vt:lpstr>
      <vt:lpstr>Munkáltatói felelősségbiztosítás (B rész) </vt:lpstr>
      <vt:lpstr>Munkáltatói felelősségbiztosítás (B rész)</vt:lpstr>
      <vt:lpstr>Munkáltatói felelősségbiztosítás (B rész) </vt:lpstr>
      <vt:lpstr>Munkáltatói  felelősségbiztosítás (B rész) </vt:lpstr>
      <vt:lpstr>Munkáltatói felelősségbiztosítás (B rész) </vt:lpstr>
      <vt:lpstr>Munkáltatói felelősségbiztosítás (B rész) </vt:lpstr>
      <vt:lpstr>Munkáltatói felelősségbiztosítás (B rész) </vt:lpstr>
      <vt:lpstr>Munkáltatói felelősségbiztosítás (B rész) </vt:lpstr>
      <vt:lpstr>Munkáltatói felelősségbiztosítás </vt:lpstr>
      <vt:lpstr>Munkáltatói felelősségbiztosítás</vt:lpstr>
      <vt:lpstr>Szolgáltatói felelősségbiztosítás (C rész) </vt:lpstr>
      <vt:lpstr>Szolgáltatói felelősségbiztosítás (C rész) </vt:lpstr>
      <vt:lpstr>Szolgáltatói felelősségbiztosítás</vt:lpstr>
      <vt:lpstr>Szolgáltatói felelősségbiztosítás (C rész) </vt:lpstr>
      <vt:lpstr>Szolgáltatói felelősségbiztosítás (C rész) </vt:lpstr>
      <vt:lpstr>Szolgáltatói felelősségbiztosítás (C rész) </vt:lpstr>
      <vt:lpstr>Szolgáltatói felelősségbiztosítás (C rész) </vt:lpstr>
      <vt:lpstr>Szolgáltatói felelősségbiztosítás (C rész) </vt:lpstr>
      <vt:lpstr>Szolgáltatói felelősségbiztosítás (C rész) </vt:lpstr>
      <vt:lpstr>Szolgáltatói felelősségbiztosítás (C rész) </vt:lpstr>
      <vt:lpstr>Termékfelelősség-biztosítás (D rész) </vt:lpstr>
      <vt:lpstr>Termékfelelősség-biztosítás (D rész) </vt:lpstr>
      <vt:lpstr>Termékfelelősség-biztosítás (D rész) </vt:lpstr>
      <vt:lpstr>Termékfelelősség-biztosítás (D rész) </vt:lpstr>
      <vt:lpstr>Termékfelelősség-biztosítás (D rész) </vt:lpstr>
      <vt:lpstr>Termékfelelősség-biztosítás (D rész) </vt:lpstr>
      <vt:lpstr>Termékfelelősség  biztosítás (D rész) </vt:lpstr>
      <vt:lpstr>Bővített termékfelelősség-biztosítás (329.KF)</vt:lpstr>
      <vt:lpstr>Bővített termékfelelősség-biztosítás (329.KF)</vt:lpstr>
      <vt:lpstr>Felelősségbiztosítás környezetveszélyeztető tevékenységgel okozott károkra (E rész, F rész)</vt:lpstr>
      <vt:lpstr>Felelősségbiztosítás környezetveszélyeztető tevékenységgel okozott károkra (E rész, F rész)</vt:lpstr>
      <vt:lpstr>Felelősségbiztosítás környezetveszélyeztető tevékenységgel okozott károkra  (E rész, F rész)</vt:lpstr>
      <vt:lpstr>Felelősségbiztosítás környezetveszélyeztető tevékenységgel okozott károkra  (E rész, F rész)</vt:lpstr>
      <vt:lpstr>Felelősségbiztosítás környezetveszélyeztető tevékenységgel okozott károkra  (E rész, F rész)</vt:lpstr>
      <vt:lpstr>PowerPoint bemutató</vt:lpstr>
      <vt:lpstr>Felelősségbiztosítás környezeti elemekben okozott károkra (F rész) </vt:lpstr>
      <vt:lpstr>Felelősségbiztosítás környezeti elemekben okozott károkra (F rész) </vt:lpstr>
      <vt:lpstr>Külön feltételek</vt:lpstr>
      <vt:lpstr>Külön feltételek</vt:lpstr>
      <vt:lpstr>Külön feltételek</vt:lpstr>
      <vt:lpstr>Külön feltételek</vt:lpstr>
      <vt:lpstr>Nem kívánatos kockázatok</vt:lpstr>
      <vt:lpstr>Digitális ismeretek</vt:lpstr>
      <vt:lpstr>Digitális ismeretek</vt:lpstr>
      <vt:lpstr>Digitális ismeretek</vt:lpstr>
      <vt:lpstr>Digitális ismeretek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Arial Bold 33/35pt</dc:title>
  <dc:creator>Hack András</dc:creator>
  <cp:lastModifiedBy>Szolyka Lilla</cp:lastModifiedBy>
  <cp:revision>128</cp:revision>
  <dcterms:created xsi:type="dcterms:W3CDTF">2014-01-20T09:38:39Z</dcterms:created>
  <dcterms:modified xsi:type="dcterms:W3CDTF">2014-05-16T11:51:55Z</dcterms:modified>
</cp:coreProperties>
</file>