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92" r:id="rId3"/>
    <p:sldId id="293" r:id="rId4"/>
    <p:sldId id="330" r:id="rId5"/>
    <p:sldId id="326" r:id="rId6"/>
    <p:sldId id="334" r:id="rId7"/>
    <p:sldId id="327" r:id="rId8"/>
    <p:sldId id="333" r:id="rId9"/>
    <p:sldId id="336" r:id="rId10"/>
    <p:sldId id="328" r:id="rId11"/>
    <p:sldId id="331" r:id="rId12"/>
    <p:sldId id="325" r:id="rId13"/>
    <p:sldId id="335" r:id="rId14"/>
    <p:sldId id="291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279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16" autoAdjust="0"/>
  </p:normalViewPr>
  <p:slideViewPr>
    <p:cSldViewPr>
      <p:cViewPr>
        <p:scale>
          <a:sx n="60" d="100"/>
          <a:sy n="60" d="100"/>
        </p:scale>
        <p:origin x="-157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9FF6-48E3-4ACB-8012-86E9A2670520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351F-96FB-445C-A54E-FACF692F8F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37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351F-96FB-445C-A54E-FACF692F8F8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26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Nullás AÁK</a:t>
            </a:r>
            <a:r>
              <a:rPr lang="hu-HU" baseline="0" dirty="0" smtClean="0"/>
              <a:t> is</a:t>
            </a:r>
            <a:endParaRPr lang="hu-H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Ügyfélkommunikáció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351F-96FB-445C-A54E-FACF692F8F8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76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7475"/>
            <a:ext cx="8229600" cy="4318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73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46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5420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52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96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7695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50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037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51657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7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326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27D5D-EE5C-4744-8A22-5AE8060768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400325"/>
      </p:ext>
    </p:extLst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7475"/>
            <a:ext cx="8229600" cy="4318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7475"/>
            <a:ext cx="8229600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7475"/>
            <a:ext cx="8229600" cy="4318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0"/>
            <a:r>
              <a:rPr lang="hu-HU" smtClean="0"/>
              <a:t>Harmadik szint</a:t>
            </a:r>
          </a:p>
          <a:p>
            <a:pPr lvl="1"/>
            <a:r>
              <a:rPr lang="hu-HU" smtClean="0"/>
              <a:t>Negyedik szint</a:t>
            </a:r>
          </a:p>
          <a:p>
            <a:pPr lvl="2"/>
            <a:r>
              <a:rPr lang="hu-HU" smtClean="0"/>
              <a:t>Ötödik szint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AED1EC-6ED1-42A1-9DC6-12B05C4CA981}" type="datetimeFigureOut">
              <a:rPr lang="hu-HU" smtClean="0"/>
              <a:pPr/>
              <a:t>2013.06.11.</a:t>
            </a:fld>
            <a:endParaRPr lang="hu-HU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242E4C-89F9-4F57-A12C-053BB4EB0CED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97450" y="3429000"/>
            <a:ext cx="41576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Kép 3" descr="COLOR_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788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logó végleges"/>
          <p:cNvPicPr>
            <a:picLocks noChangeAspect="1" noChangeArrowheads="1"/>
          </p:cNvPicPr>
          <p:nvPr/>
        </p:nvPicPr>
        <p:blipFill>
          <a:blip r:embed="rId15" cstate="print"/>
          <a:srcRect l="3464" t="31700" r="3311" b="34123"/>
          <a:stretch>
            <a:fillRect/>
          </a:stretch>
        </p:blipFill>
        <p:spPr bwMode="auto">
          <a:xfrm>
            <a:off x="7378700" y="6408738"/>
            <a:ext cx="17303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5000625" y="4857750"/>
            <a:ext cx="3357563" cy="7858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0" name="Téglalap 9"/>
          <p:cNvSpPr/>
          <p:nvPr userDrawn="1"/>
        </p:nvSpPr>
        <p:spPr>
          <a:xfrm>
            <a:off x="6786563" y="3929063"/>
            <a:ext cx="2357437" cy="7858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1" name="Téglalap 10"/>
          <p:cNvSpPr/>
          <p:nvPr userDrawn="1"/>
        </p:nvSpPr>
        <p:spPr>
          <a:xfrm>
            <a:off x="6786563" y="5786438"/>
            <a:ext cx="2357437" cy="7858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2" name="Téglalap 11"/>
          <p:cNvSpPr/>
          <p:nvPr userDrawn="1"/>
        </p:nvSpPr>
        <p:spPr>
          <a:xfrm>
            <a:off x="8572500" y="4857750"/>
            <a:ext cx="571500" cy="7858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03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3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pic>
        <p:nvPicPr>
          <p:cNvPr id="1032" name="Picture 10" descr="FF_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79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1-es, 2-e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22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 userDrawn="1"/>
        </p:nvSpPr>
        <p:spPr bwMode="auto">
          <a:xfrm>
            <a:off x="5724128" y="595313"/>
            <a:ext cx="3202384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UniCredit</a:t>
            </a:r>
            <a:r>
              <a:rPr lang="hu-HU" sz="1200" b="1" baseline="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Praktikus Számlacsomag</a:t>
            </a:r>
            <a:endParaRPr lang="hu-HU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5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2800" y="549275"/>
            <a:ext cx="831691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6" name="Kép 5" descr="COLOR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75656" y="188640"/>
            <a:ext cx="6912768" cy="2862322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FUNDAMENTA DUPLÁZÓ BÓNUSZ AKCIÓ</a:t>
            </a:r>
            <a:endParaRPr lang="hu-H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7"/>
          <p:cNvSpPr>
            <a:spLocks noGrp="1"/>
          </p:cNvSpPr>
          <p:nvPr>
            <p:ph idx="1"/>
          </p:nvPr>
        </p:nvSpPr>
        <p:spPr>
          <a:xfrm>
            <a:off x="864386" y="692696"/>
            <a:ext cx="8172110" cy="547260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Figyelj!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A lakásszámla az akcióra csak akkor jogosult, ha az ajánlat: </a:t>
            </a:r>
            <a:endParaRPr lang="hu-HU" sz="24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akciós időszakban kerül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aláírásra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2013</a:t>
            </a:r>
            <a:r>
              <a:rPr lang="hu-HU" sz="2400" b="1" dirty="0">
                <a:latin typeface="Calibri" pitchFamily="34" charset="0"/>
                <a:cs typeface="Calibri" pitchFamily="34" charset="0"/>
              </a:rPr>
              <a:t>. június 20. – augusztus 15.</a:t>
            </a:r>
            <a:endParaRPr lang="hu-HU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  megadott határidőig leadásra, illetve javításra kerül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akciós ajánlat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beérkezésének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 határideje </a:t>
            </a:r>
            <a:r>
              <a:rPr lang="hu-HU" sz="2400" dirty="0" err="1" smtClean="0">
                <a:latin typeface="Calibri" pitchFamily="34" charset="0"/>
                <a:cs typeface="Calibri" pitchFamily="34" charset="0"/>
              </a:rPr>
              <a:t>FLK-hoz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: 2013.08.30.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akciós időszakban kötött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hibás, majd javított ajánlatok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beérkezésének határideje </a:t>
            </a:r>
            <a:r>
              <a:rPr lang="hu-HU" sz="2400" dirty="0" err="1" smtClean="0">
                <a:latin typeface="Calibri" pitchFamily="34" charset="0"/>
                <a:cs typeface="Calibri" pitchFamily="34" charset="0"/>
              </a:rPr>
              <a:t>FLK-hoz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: 2013.09.20.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24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</p:spTree>
    <p:extLst>
      <p:ext uri="{BB962C8B-B14F-4D97-AF65-F5344CB8AC3E}">
        <p14:creationId xmlns:p14="http://schemas.microsoft.com/office/powerpoint/2010/main" val="91678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25" y="957242"/>
            <a:ext cx="3769815" cy="539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Tartalom helye 7"/>
          <p:cNvSpPr>
            <a:spLocks noGrp="1"/>
          </p:cNvSpPr>
          <p:nvPr>
            <p:ph idx="1"/>
          </p:nvPr>
        </p:nvSpPr>
        <p:spPr>
          <a:xfrm>
            <a:off x="864386" y="908720"/>
            <a:ext cx="4427694" cy="547260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akciós időszakban automatikusan, külön igénylés nélkül minden lakásszámla jogosult a kedvezményre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Amennyiben az ügyfél mégsem él a lehetőséggel, ezt az ajánlaton kell jelölni az akciós jel mezőben: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NKB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 (azaz nem kér bónuszt) kóddal.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166072" y="1233928"/>
            <a:ext cx="1913507" cy="3873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</p:spTree>
    <p:extLst>
      <p:ext uri="{BB962C8B-B14F-4D97-AF65-F5344CB8AC3E}">
        <p14:creationId xmlns:p14="http://schemas.microsoft.com/office/powerpoint/2010/main" val="4261895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812800" y="549275"/>
            <a:ext cx="831691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43651" y="2394754"/>
            <a:ext cx="8039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„Nyissa meg most lakásszámláját, </a:t>
            </a:r>
          </a:p>
          <a:p>
            <a:pPr algn="ctr"/>
            <a:r>
              <a:rPr lang="hu-H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hu-H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ost 72.000 Ft-ot </a:t>
            </a:r>
          </a:p>
          <a:p>
            <a:pPr algn="ctr"/>
            <a:r>
              <a:rPr lang="hu-H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pluszban adunk Önnek!”</a:t>
            </a:r>
            <a:endParaRPr lang="hu-HU" sz="36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8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12800" y="549275"/>
            <a:ext cx="831691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pic>
        <p:nvPicPr>
          <p:cNvPr id="40963" name="Kép 3" descr="200492936-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9"/>
          <a:stretch>
            <a:fillRect/>
          </a:stretch>
        </p:blipFill>
        <p:spPr bwMode="auto">
          <a:xfrm>
            <a:off x="714375" y="1825451"/>
            <a:ext cx="842962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Kép 5" descr="COLO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785786" y="891115"/>
            <a:ext cx="8358214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8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Megállapodás</a:t>
            </a:r>
          </a:p>
        </p:txBody>
      </p:sp>
      <p:sp>
        <p:nvSpPr>
          <p:cNvPr id="9" name="Téglalap 8"/>
          <p:cNvSpPr/>
          <p:nvPr/>
        </p:nvSpPr>
        <p:spPr>
          <a:xfrm>
            <a:off x="7740352" y="0"/>
            <a:ext cx="140364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076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812800" y="549275"/>
            <a:ext cx="831691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105371" y="1768748"/>
            <a:ext cx="77871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Akár 72.000 Ft bónusz minden új lakásszámlát nyitó ügyfelünknek!</a:t>
            </a:r>
          </a:p>
          <a:p>
            <a:pPr algn="ctr"/>
            <a:endParaRPr lang="hu-HU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8309" y="4197309"/>
            <a:ext cx="8358187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u-HU" sz="4000" b="1" i="1" dirty="0" smtClean="0">
                <a:latin typeface="Calibri" pitchFamily="34" charset="0"/>
                <a:cs typeface="Calibri" pitchFamily="34" charset="0"/>
              </a:rPr>
              <a:t>2013. </a:t>
            </a:r>
            <a:r>
              <a:rPr lang="hu-HU" sz="4000" b="1" i="1" dirty="0">
                <a:latin typeface="Calibri" pitchFamily="34" charset="0"/>
                <a:cs typeface="Calibri" pitchFamily="34" charset="0"/>
              </a:rPr>
              <a:t>j</a:t>
            </a:r>
            <a:r>
              <a:rPr lang="hu-HU" sz="4000" b="1" i="1" dirty="0" smtClean="0">
                <a:latin typeface="Calibri" pitchFamily="34" charset="0"/>
                <a:cs typeface="Calibri" pitchFamily="34" charset="0"/>
              </a:rPr>
              <a:t>únius 20. – augusztus 15.</a:t>
            </a:r>
            <a:endParaRPr lang="hu-HU" sz="40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74845" y="6207695"/>
            <a:ext cx="578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hu-H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Társasházak esetén akár 324.000 Ft bónusz</a:t>
            </a:r>
            <a:endParaRPr lang="hu-H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afiaphp.net/uploads/posts/financial_advice_money_bagjpg_1336422670_9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04" y="1005579"/>
            <a:ext cx="15621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812800" y="549275"/>
            <a:ext cx="831691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2325" y="2708920"/>
            <a:ext cx="83581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első megtakarítási évet követően </a:t>
            </a:r>
          </a:p>
          <a:p>
            <a:pPr algn="ctr" eaLnBrk="1" hangingPunct="1">
              <a:lnSpc>
                <a:spcPct val="150000"/>
              </a:lnSpc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 ténylegesen jóváírt állami támogatásnak megfelelő összeget bónuszként előjegyezzük, és</a:t>
            </a:r>
            <a:endParaRPr lang="hu-HU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 kiutaláskor </a:t>
            </a:r>
            <a:r>
              <a:rPr lang="hu-H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teljes megtakarítást ezen összeggel megemeljük</a:t>
            </a:r>
            <a:r>
              <a:rPr lang="hu-H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hu-H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  <p:pic>
        <p:nvPicPr>
          <p:cNvPr id="2050" name="Picture 2" descr="http://www.mafiaphp.net/uploads/posts/financial_advice_money_bagjpg_1336422670_9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84" y="1010556"/>
            <a:ext cx="15621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zjel 2"/>
          <p:cNvSpPr/>
          <p:nvPr/>
        </p:nvSpPr>
        <p:spPr>
          <a:xfrm>
            <a:off x="7055376" y="1700808"/>
            <a:ext cx="648072" cy="648072"/>
          </a:xfrm>
          <a:prstGeom prst="mathPlu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1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1351309"/>
            <a:ext cx="8229600" cy="565523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Mely lakásszámlák vesznek részt az akcióban?</a:t>
            </a:r>
            <a:endParaRPr lang="hu-H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71600" y="2348880"/>
            <a:ext cx="80977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hu-HU" sz="28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Újonnan</a:t>
            </a:r>
            <a:r>
              <a:rPr lang="hu-HU" sz="2800" dirty="0" smtClean="0">
                <a:latin typeface="Calibri" pitchFamily="34" charset="0"/>
                <a:cs typeface="Calibri" pitchFamily="34" charset="0"/>
              </a:rPr>
              <a:t> megkötött, l</a:t>
            </a: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egalább </a:t>
            </a:r>
            <a:r>
              <a:rPr lang="hu-HU" sz="2800" b="1" dirty="0">
                <a:latin typeface="Calibri" pitchFamily="34" charset="0"/>
                <a:cs typeface="Calibri" pitchFamily="34" charset="0"/>
              </a:rPr>
              <a:t>8 </a:t>
            </a: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év </a:t>
            </a:r>
            <a:r>
              <a:rPr lang="hu-HU" sz="2800" dirty="0" smtClean="0">
                <a:latin typeface="Calibri" pitchFamily="34" charset="0"/>
                <a:cs typeface="Calibri" pitchFamily="34" charset="0"/>
              </a:rPr>
              <a:t>megtakarítási </a:t>
            </a:r>
            <a:r>
              <a:rPr lang="hu-HU" sz="2800" dirty="0">
                <a:latin typeface="Calibri" pitchFamily="34" charset="0"/>
                <a:cs typeface="Calibri" pitchFamily="34" charset="0"/>
              </a:rPr>
              <a:t>idejű lakásszámlák, tarifától függetlenül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M</a:t>
            </a:r>
            <a:r>
              <a:rPr lang="hu-HU" sz="2800" dirty="0" smtClean="0">
                <a:latin typeface="Calibri" pitchFamily="34" charset="0"/>
                <a:cs typeface="Calibri" pitchFamily="34" charset="0"/>
              </a:rPr>
              <a:t>inimális havi megtakarítás: </a:t>
            </a:r>
            <a:r>
              <a:rPr lang="hu-HU" sz="2800" b="1" dirty="0" smtClean="0">
                <a:latin typeface="Calibri" pitchFamily="34" charset="0"/>
                <a:cs typeface="Calibri" pitchFamily="34" charset="0"/>
              </a:rPr>
              <a:t>10.000 Ft </a:t>
            </a:r>
            <a:endParaRPr lang="hu-HU" sz="28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800" dirty="0">
                <a:latin typeface="Calibri" pitchFamily="34" charset="0"/>
                <a:cs typeface="Calibri" pitchFamily="34" charset="0"/>
              </a:rPr>
              <a:t>Az akcióra a dolgozói kedvezményes kötések is jogosultak!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hu-HU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  <p:pic>
        <p:nvPicPr>
          <p:cNvPr id="11" name="Picture 2" descr="http://www.equicom.hu/uploads/image/equicom/teszt/akc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73" y="893633"/>
            <a:ext cx="1527255" cy="152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1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gFKPm9xi-HE/TuECf3XCJxI/AAAAAAAABtA/7Hwh7J5MsOA/s1600/behajtani+til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24" y="1025651"/>
            <a:ext cx="1395236" cy="13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1196752"/>
            <a:ext cx="8136904" cy="637531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Mely lakásszámlák NEM jogosultak a kedvezményre?</a:t>
            </a:r>
            <a:endParaRPr lang="hu-H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71600" y="2560836"/>
            <a:ext cx="8097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hu-HU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megosztással újonnan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létrejött lakásszámlák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kombi és </a:t>
            </a:r>
            <a:r>
              <a:rPr lang="hu-HU" sz="2400" b="1" dirty="0" err="1" smtClean="0">
                <a:latin typeface="Calibri" pitchFamily="34" charset="0"/>
                <a:cs typeface="Calibri" pitchFamily="34" charset="0"/>
              </a:rPr>
              <a:t>infra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szerződésekbe zárolt lakásszámlák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ÁK mellé 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zárolt lakásszámlák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</p:spTree>
    <p:extLst>
      <p:ext uri="{BB962C8B-B14F-4D97-AF65-F5344CB8AC3E}">
        <p14:creationId xmlns:p14="http://schemas.microsoft.com/office/powerpoint/2010/main" val="209317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1135285"/>
            <a:ext cx="8229600" cy="565523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A kedvezmény mértéke és jóváírási módja: </a:t>
            </a:r>
          </a:p>
          <a:p>
            <a:pPr>
              <a:buNone/>
            </a:pPr>
            <a:endParaRPr lang="hu-H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71600" y="2204864"/>
            <a:ext cx="7920880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első megtakarítási évet követően a MÁK által ténylegesen jóváírt állami támogatásnak megfelelő összeg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 megtakarítási idő alatt elkülönítve tartjuk nyilván, és nem  könyveljük le a lakásszámlán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Az elhatárolt összegre további kamat (kamatos kamat) és állami támogatás nem jár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</p:spTree>
    <p:extLst>
      <p:ext uri="{BB962C8B-B14F-4D97-AF65-F5344CB8AC3E}">
        <p14:creationId xmlns:p14="http://schemas.microsoft.com/office/powerpoint/2010/main" val="164071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ieldandstream.com/files/photo/18/money_in_h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52" y="892203"/>
            <a:ext cx="2700298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1063277"/>
            <a:ext cx="8229600" cy="565523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Feltételek: </a:t>
            </a:r>
            <a:endParaRPr lang="hu-H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71600" y="2283779"/>
            <a:ext cx="7848872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hu-HU" dirty="0" smtClean="0"/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 lakásszámla Ajánlat az akciós időszakban kerül aláírásra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legalább 8 éves megtakarítási idejű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minimum 8 év letelte után kiutalásba kerül és ki is utalódik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</p:spTree>
    <p:extLst>
      <p:ext uri="{BB962C8B-B14F-4D97-AF65-F5344CB8AC3E}">
        <p14:creationId xmlns:p14="http://schemas.microsoft.com/office/powerpoint/2010/main" val="2896786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27584" y="1135285"/>
            <a:ext cx="8229600" cy="565523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>
                <a:latin typeface="Calibri" pitchFamily="34" charset="0"/>
                <a:cs typeface="Calibri" pitchFamily="34" charset="0"/>
              </a:rPr>
              <a:t>Kiutalás, folyósítás, elszámolás: </a:t>
            </a:r>
          </a:p>
          <a:p>
            <a:pPr>
              <a:buNone/>
            </a:pPr>
            <a:endParaRPr lang="hu-H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71600" y="1988840"/>
            <a:ext cx="7920880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 szerződés visszaigazolásban feltüntetjük, hogy az Ügyfél akcióban igényelte a lakásszámlát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 számlakivonatokon szerepeltetjük a teljes akciós jóváírás összegét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Kiutaláskor jóváírjuk a számlán, ezzel csökken az LK összege, amiről az ügyfelet tájékoztatjuk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Mivel a jóváírás az SZÖ része, így lakáscélt kell igazolni az összegre vonatkozóan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</p:spTree>
    <p:extLst>
      <p:ext uri="{BB962C8B-B14F-4D97-AF65-F5344CB8AC3E}">
        <p14:creationId xmlns:p14="http://schemas.microsoft.com/office/powerpoint/2010/main" val="91953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57250" y="5953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artalom helye 1"/>
          <p:cNvSpPr txBox="1">
            <a:spLocks/>
          </p:cNvSpPr>
          <p:nvPr/>
        </p:nvSpPr>
        <p:spPr bwMode="auto">
          <a:xfrm>
            <a:off x="827584" y="1135285"/>
            <a:ext cx="8229600" cy="56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Elveszti az ügyfél a kedvezményt, ha:  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71600" y="2281978"/>
            <a:ext cx="7848872" cy="325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hu-HU" dirty="0" smtClean="0"/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err="1" smtClean="0">
                <a:latin typeface="Calibri" pitchFamily="34" charset="0"/>
                <a:cs typeface="Calibri" pitchFamily="34" charset="0"/>
              </a:rPr>
              <a:t>ÁK-t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hu-HU" sz="2400" dirty="0" err="1" smtClean="0">
                <a:latin typeface="Calibri" pitchFamily="34" charset="0"/>
                <a:cs typeface="Calibri" pitchFamily="34" charset="0"/>
              </a:rPr>
              <a:t>AÁK-t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 vesz fel a lakásszámlára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Calibri" pitchFamily="34" charset="0"/>
                <a:cs typeface="Calibri" pitchFamily="34" charset="0"/>
              </a:rPr>
              <a:t>a lakásszámla  a megtakarítási időszak alatt bármikor kombi szerződéssé alakul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arifát módosít akciós tarifán kívülire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>
                <a:latin typeface="Calibri" pitchFamily="34" charset="0"/>
                <a:cs typeface="Calibri" pitchFamily="34" charset="0"/>
              </a:rPr>
              <a:t>k</a:t>
            </a:r>
            <a:r>
              <a:rPr lang="hu-HU" sz="2400" dirty="0" smtClean="0">
                <a:latin typeface="Calibri" pitchFamily="34" charset="0"/>
                <a:cs typeface="Calibri" pitchFamily="34" charset="0"/>
              </a:rPr>
              <a:t>edvezményre jogosultság feltételei nem teljesülnek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57250" y="0"/>
            <a:ext cx="828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sz="3200" b="1" dirty="0">
                <a:latin typeface="Calibri" pitchFamily="34" charset="0"/>
                <a:cs typeface="Calibri" pitchFamily="34" charset="0"/>
              </a:rPr>
              <a:t>DUPLÁZÓ BÓNUSZ AKCIÓ</a:t>
            </a:r>
          </a:p>
        </p:txBody>
      </p:sp>
      <p:pic>
        <p:nvPicPr>
          <p:cNvPr id="12" name="Picture 2" descr="http://3.bp.blogspot.com/-gFKPm9xi-HE/TuECf3XCJxI/AAAAAAAABtA/7Hwh7J5MsOA/s1600/behajtani+til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82" y="914473"/>
            <a:ext cx="1367505" cy="13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1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theme/theme1.xml><?xml version="1.0" encoding="utf-8"?>
<a:theme xmlns:a="http://schemas.openxmlformats.org/drawingml/2006/main" name="2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téma">
  <a:themeElements>
    <a:clrScheme name="2_Office-té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-t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-té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432</Words>
  <Application>Microsoft Office PowerPoint</Application>
  <PresentationFormat>Diavetítés a képernyőre (4:3 oldalarány)</PresentationFormat>
  <Paragraphs>67</Paragraphs>
  <Slides>13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2_Alapértelmezett terv</vt:lpstr>
      <vt:lpstr>2_Office-téma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Fundamenta-Lakáskassza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Dávid Szilvia</dc:creator>
  <cp:lastModifiedBy>Vicze Balázs</cp:lastModifiedBy>
  <cp:revision>161</cp:revision>
  <dcterms:created xsi:type="dcterms:W3CDTF">2011-06-27T10:01:38Z</dcterms:created>
  <dcterms:modified xsi:type="dcterms:W3CDTF">2013-06-11T14:19:45Z</dcterms:modified>
</cp:coreProperties>
</file>