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9" r:id="rId5"/>
  </p:sldMasterIdLst>
  <p:notesMasterIdLst>
    <p:notesMasterId r:id="rId79"/>
  </p:notesMasterIdLst>
  <p:sldIdLst>
    <p:sldId id="664" r:id="rId6"/>
    <p:sldId id="665" r:id="rId7"/>
    <p:sldId id="666" r:id="rId8"/>
    <p:sldId id="667" r:id="rId9"/>
    <p:sldId id="668" r:id="rId10"/>
    <p:sldId id="669" r:id="rId11"/>
    <p:sldId id="670" r:id="rId12"/>
    <p:sldId id="672" r:id="rId13"/>
    <p:sldId id="673" r:id="rId14"/>
    <p:sldId id="674" r:id="rId15"/>
    <p:sldId id="675" r:id="rId16"/>
    <p:sldId id="676" r:id="rId17"/>
    <p:sldId id="680" r:id="rId18"/>
    <p:sldId id="677" r:id="rId19"/>
    <p:sldId id="678" r:id="rId20"/>
    <p:sldId id="679" r:id="rId21"/>
    <p:sldId id="681" r:id="rId22"/>
    <p:sldId id="682" r:id="rId23"/>
    <p:sldId id="737" r:id="rId24"/>
    <p:sldId id="738" r:id="rId25"/>
    <p:sldId id="740" r:id="rId26"/>
    <p:sldId id="683" r:id="rId27"/>
    <p:sldId id="684" r:id="rId28"/>
    <p:sldId id="741" r:id="rId29"/>
    <p:sldId id="685" r:id="rId30"/>
    <p:sldId id="686" r:id="rId31"/>
    <p:sldId id="690" r:id="rId32"/>
    <p:sldId id="687" r:id="rId33"/>
    <p:sldId id="734" r:id="rId34"/>
    <p:sldId id="691" r:id="rId35"/>
    <p:sldId id="688" r:id="rId36"/>
    <p:sldId id="697" r:id="rId37"/>
    <p:sldId id="698" r:id="rId38"/>
    <p:sldId id="699" r:id="rId39"/>
    <p:sldId id="700" r:id="rId40"/>
    <p:sldId id="689" r:id="rId41"/>
    <p:sldId id="692" r:id="rId42"/>
    <p:sldId id="693" r:id="rId43"/>
    <p:sldId id="694" r:id="rId44"/>
    <p:sldId id="695" r:id="rId45"/>
    <p:sldId id="696" r:id="rId46"/>
    <p:sldId id="701" r:id="rId47"/>
    <p:sldId id="702" r:id="rId48"/>
    <p:sldId id="703" r:id="rId49"/>
    <p:sldId id="704" r:id="rId50"/>
    <p:sldId id="705" r:id="rId51"/>
    <p:sldId id="706" r:id="rId52"/>
    <p:sldId id="707" r:id="rId53"/>
    <p:sldId id="708" r:id="rId54"/>
    <p:sldId id="709" r:id="rId55"/>
    <p:sldId id="710" r:id="rId56"/>
    <p:sldId id="715" r:id="rId57"/>
    <p:sldId id="735" r:id="rId58"/>
    <p:sldId id="711" r:id="rId59"/>
    <p:sldId id="712" r:id="rId60"/>
    <p:sldId id="713" r:id="rId61"/>
    <p:sldId id="714" r:id="rId62"/>
    <p:sldId id="716" r:id="rId63"/>
    <p:sldId id="718" r:id="rId64"/>
    <p:sldId id="720" r:id="rId65"/>
    <p:sldId id="719" r:id="rId66"/>
    <p:sldId id="721" r:id="rId67"/>
    <p:sldId id="722" r:id="rId68"/>
    <p:sldId id="723" r:id="rId69"/>
    <p:sldId id="724" r:id="rId70"/>
    <p:sldId id="725" r:id="rId71"/>
    <p:sldId id="726" r:id="rId72"/>
    <p:sldId id="727" r:id="rId73"/>
    <p:sldId id="728" r:id="rId74"/>
    <p:sldId id="729" r:id="rId75"/>
    <p:sldId id="730" r:id="rId76"/>
    <p:sldId id="731" r:id="rId77"/>
    <p:sldId id="732" r:id="rId78"/>
  </p:sldIdLst>
  <p:sldSz cx="9906000" cy="6858000" type="A4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0011"/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02" autoAdjust="0"/>
    <p:restoredTop sz="94660"/>
  </p:normalViewPr>
  <p:slideViewPr>
    <p:cSldViewPr>
      <p:cViewPr>
        <p:scale>
          <a:sx n="76" d="100"/>
          <a:sy n="76" d="100"/>
        </p:scale>
        <p:origin x="-732" y="-19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2040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109FE-6452-4917-A07E-19CAF086938F}" type="datetimeFigureOut">
              <a:rPr lang="hu-HU" smtClean="0"/>
              <a:t>2018.05.24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36EA07-8E5D-4615-B8D9-50862995F4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9202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Biztosítási fedezet: a </a:t>
            </a:r>
            <a:r>
              <a:rPr lang="hu-H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VVF V. Irodai elektronikus berendezések biztosítására vonatkozó különös rendelkezések </a:t>
            </a:r>
            <a:r>
              <a:rPr lang="hu-H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alapján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6EA07-8E5D-4615-B8D9-50862995F48B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1874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250805" y="273559"/>
            <a:ext cx="216848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20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76635" y="1682751"/>
            <a:ext cx="9090819" cy="4378325"/>
          </a:xfrm>
        </p:spPr>
        <p:txBody>
          <a:bodyPr numCol="2" spcCol="18000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80515" y="6216113"/>
            <a:ext cx="481304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/>
          <a:srcRect l="1" r="14959" b="85913"/>
          <a:stretch/>
        </p:blipFill>
        <p:spPr>
          <a:xfrm>
            <a:off x="0" y="0"/>
            <a:ext cx="234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76241" y="451877"/>
            <a:ext cx="9085577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76241" y="1070623"/>
            <a:ext cx="9085577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6242" y="273559"/>
            <a:ext cx="240838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997742" y="6459985"/>
            <a:ext cx="31369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200"/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76928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250805" y="273559"/>
            <a:ext cx="216848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997742" y="6459985"/>
            <a:ext cx="31369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200"/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76635" y="1682751"/>
            <a:ext cx="9090819" cy="4378325"/>
          </a:xfrm>
        </p:spPr>
        <p:txBody>
          <a:bodyPr wrap="square"/>
          <a:lstStyle>
            <a:lvl1pPr marL="0" indent="0" algn="l">
              <a:lnSpc>
                <a:spcPts val="2200"/>
              </a:lnSpc>
              <a:buClr>
                <a:schemeClr val="tx2"/>
              </a:buClr>
              <a:buFont typeface="Wingdings" charset="2"/>
              <a:buChar char="v"/>
              <a:defRPr sz="2000" b="1" i="0" baseline="0"/>
            </a:lvl1pPr>
            <a:lvl2pPr marL="0" indent="-180000">
              <a:lnSpc>
                <a:spcPts val="1600"/>
              </a:lnSpc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000" baseline="0"/>
            </a:lvl2pPr>
            <a:lvl3pPr marL="0" indent="-180000">
              <a:buFont typeface="Arial"/>
              <a:buChar char="•"/>
              <a:defRPr sz="1000"/>
            </a:lvl3pPr>
            <a:lvl4pPr marL="0" indent="-180000">
              <a:defRPr sz="1000"/>
            </a:lvl4pPr>
            <a:lvl5pPr marL="0" indent="-180000">
              <a:buFont typeface="Arial"/>
              <a:buChar char="•"/>
              <a:defRPr sz="1000"/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80515" y="6216113"/>
            <a:ext cx="481304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/>
          <a:srcRect l="1" r="14959" b="85913"/>
          <a:stretch/>
        </p:blipFill>
        <p:spPr>
          <a:xfrm>
            <a:off x="0" y="0"/>
            <a:ext cx="234000" cy="966080"/>
          </a:xfrm>
          <a:prstGeom prst="rect">
            <a:avLst/>
          </a:prstGeom>
        </p:spPr>
      </p:pic>
      <p:sp>
        <p:nvSpPr>
          <p:cNvPr id="17" name="Titolo 1"/>
          <p:cNvSpPr>
            <a:spLocks noGrp="1"/>
          </p:cNvSpPr>
          <p:nvPr>
            <p:ph type="ctrTitle" hasCustomPrompt="1"/>
          </p:nvPr>
        </p:nvSpPr>
        <p:spPr>
          <a:xfrm>
            <a:off x="376241" y="451877"/>
            <a:ext cx="9085577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0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76241" y="1070623"/>
            <a:ext cx="9085577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2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6242" y="273559"/>
            <a:ext cx="240838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9860347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Item +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250805" y="273559"/>
            <a:ext cx="216848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8"/>
          </p:nvPr>
        </p:nvSpPr>
        <p:spPr>
          <a:xfrm>
            <a:off x="376635" y="4758685"/>
            <a:ext cx="9090819" cy="1302390"/>
          </a:xfrm>
        </p:spPr>
        <p:txBody>
          <a:bodyPr wrap="square" lIns="72000" tIns="72000" rIns="72000"/>
          <a:lstStyle>
            <a:lvl1pPr>
              <a:lnSpc>
                <a:spcPts val="1000"/>
              </a:lnSpc>
              <a:defRPr sz="800"/>
            </a:lvl1pPr>
            <a:lvl2pPr marL="194400" indent="-194400">
              <a:lnSpc>
                <a:spcPts val="1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/>
              <a:buChar char="•"/>
              <a:defRPr sz="800" b="0" i="0"/>
            </a:lvl2pPr>
            <a:lvl3pPr marL="460800" indent="-194400">
              <a:lnSpc>
                <a:spcPts val="1000"/>
              </a:lnSpc>
              <a:buClr>
                <a:schemeClr val="tx2"/>
              </a:buClr>
              <a:buFont typeface="Wingdings" charset="2"/>
              <a:buChar char="ü"/>
              <a:defRPr sz="800"/>
            </a:lvl3pPr>
            <a:lvl4pPr marL="460800" indent="-194400">
              <a:lnSpc>
                <a:spcPts val="1000"/>
              </a:lnSpc>
              <a:defRPr sz="800"/>
            </a:lvl4pPr>
            <a:lvl5pPr marL="460800" indent="-194400">
              <a:lnSpc>
                <a:spcPts val="1000"/>
              </a:lnSpc>
              <a:defRPr sz="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4" name="Rettangolo 3"/>
          <p:cNvSpPr/>
          <p:nvPr userDrawn="1"/>
        </p:nvSpPr>
        <p:spPr>
          <a:xfrm>
            <a:off x="376242" y="4758685"/>
            <a:ext cx="9091410" cy="13023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t-IT">
              <a:solidFill>
                <a:prstClr val="white"/>
              </a:solidFill>
            </a:endParaRPr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80515" y="6216113"/>
            <a:ext cx="481304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/>
          <a:srcRect l="1" r="14959" b="85913"/>
          <a:stretch/>
        </p:blipFill>
        <p:spPr>
          <a:xfrm>
            <a:off x="0" y="0"/>
            <a:ext cx="234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76241" y="451877"/>
            <a:ext cx="9085577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76241" y="1070623"/>
            <a:ext cx="9085577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6242" y="273559"/>
            <a:ext cx="240838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7" name="Segnaposto contenuto 4"/>
          <p:cNvSpPr>
            <a:spLocks noGrp="1"/>
          </p:cNvSpPr>
          <p:nvPr>
            <p:ph sz="quarter" idx="21"/>
          </p:nvPr>
        </p:nvSpPr>
        <p:spPr>
          <a:xfrm>
            <a:off x="376635" y="1682751"/>
            <a:ext cx="9090819" cy="29765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3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997742" y="6459985"/>
            <a:ext cx="31369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200"/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977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 1 + Ite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250805" y="273559"/>
            <a:ext cx="216848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7" name="Segnaposto testo 2"/>
          <p:cNvSpPr>
            <a:spLocks noGrp="1"/>
          </p:cNvSpPr>
          <p:nvPr>
            <p:ph type="body" sz="quarter" idx="20"/>
          </p:nvPr>
        </p:nvSpPr>
        <p:spPr>
          <a:xfrm>
            <a:off x="376635" y="1682750"/>
            <a:ext cx="9090819" cy="1302390"/>
          </a:xfrm>
        </p:spPr>
        <p:txBody>
          <a:bodyPr wrap="square" lIns="72000" tIns="72000" rIns="72000"/>
          <a:lstStyle>
            <a:lvl1pPr>
              <a:lnSpc>
                <a:spcPts val="1000"/>
              </a:lnSpc>
              <a:defRPr sz="800"/>
            </a:lvl1pPr>
            <a:lvl2pPr marL="194400" indent="-194400">
              <a:lnSpc>
                <a:spcPts val="1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/>
              <a:buChar char="•"/>
              <a:defRPr sz="800" b="0" i="0"/>
            </a:lvl2pPr>
            <a:lvl3pPr marL="460800" indent="-194400">
              <a:lnSpc>
                <a:spcPts val="1000"/>
              </a:lnSpc>
              <a:buClr>
                <a:schemeClr val="tx2"/>
              </a:buClr>
              <a:buFont typeface="Wingdings" charset="2"/>
              <a:buChar char="ü"/>
              <a:defRPr sz="800"/>
            </a:lvl3pPr>
            <a:lvl4pPr marL="460800" indent="-194400">
              <a:lnSpc>
                <a:spcPts val="1000"/>
              </a:lnSpc>
              <a:defRPr sz="800"/>
            </a:lvl4pPr>
            <a:lvl5pPr marL="460800" indent="-194400">
              <a:lnSpc>
                <a:spcPts val="1000"/>
              </a:lnSpc>
              <a:defRPr sz="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21" name="Rettangolo 20"/>
          <p:cNvSpPr/>
          <p:nvPr userDrawn="1"/>
        </p:nvSpPr>
        <p:spPr>
          <a:xfrm>
            <a:off x="376242" y="1682750"/>
            <a:ext cx="9091410" cy="13023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t-IT">
              <a:solidFill>
                <a:prstClr val="white"/>
              </a:solidFill>
            </a:endParaRPr>
          </a:p>
        </p:txBody>
      </p:sp>
      <p:pic>
        <p:nvPicPr>
          <p:cNvPr id="24" name="Immagin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80515" y="6216113"/>
            <a:ext cx="481304" cy="36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3"/>
          <a:srcRect l="1" r="14959" b="85913"/>
          <a:stretch/>
        </p:blipFill>
        <p:spPr>
          <a:xfrm>
            <a:off x="0" y="0"/>
            <a:ext cx="234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76241" y="451877"/>
            <a:ext cx="9085577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76241" y="1070623"/>
            <a:ext cx="9085577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6242" y="273559"/>
            <a:ext cx="240838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20" name="Segnaposto contenuto 2"/>
          <p:cNvSpPr>
            <a:spLocks noGrp="1"/>
          </p:cNvSpPr>
          <p:nvPr>
            <p:ph sz="quarter" idx="22"/>
          </p:nvPr>
        </p:nvSpPr>
        <p:spPr>
          <a:xfrm>
            <a:off x="376635" y="3084513"/>
            <a:ext cx="9090819" cy="297656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3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997742" y="6459985"/>
            <a:ext cx="31369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200"/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3390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 + Item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250805" y="273559"/>
            <a:ext cx="216848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76635" y="1682751"/>
            <a:ext cx="4476662" cy="43783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21" name="Immagin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80515" y="6216113"/>
            <a:ext cx="481304" cy="36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"/>
          <a:srcRect l="1" r="14959" b="85913"/>
          <a:stretch/>
        </p:blipFill>
        <p:spPr>
          <a:xfrm>
            <a:off x="0" y="0"/>
            <a:ext cx="234000" cy="966080"/>
          </a:xfrm>
          <a:prstGeom prst="rect">
            <a:avLst/>
          </a:prstGeom>
        </p:spPr>
      </p:pic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376241" y="451877"/>
            <a:ext cx="9085577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0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76241" y="1070623"/>
            <a:ext cx="9085577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3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6242" y="273559"/>
            <a:ext cx="240838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5" name="Segnaposto contenuto 2"/>
          <p:cNvSpPr>
            <a:spLocks noGrp="1"/>
          </p:cNvSpPr>
          <p:nvPr>
            <p:ph sz="quarter" idx="17"/>
          </p:nvPr>
        </p:nvSpPr>
        <p:spPr>
          <a:xfrm>
            <a:off x="4997715" y="1682751"/>
            <a:ext cx="4469739" cy="43783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997742" y="6459985"/>
            <a:ext cx="31369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200"/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945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able + Text Big bullet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250805" y="273559"/>
            <a:ext cx="216848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20" name="Segnaposto tabella 4"/>
          <p:cNvSpPr>
            <a:spLocks noGrp="1"/>
          </p:cNvSpPr>
          <p:nvPr>
            <p:ph type="tbl" sz="quarter" idx="19"/>
          </p:nvPr>
        </p:nvSpPr>
        <p:spPr>
          <a:xfrm>
            <a:off x="376635" y="1682751"/>
            <a:ext cx="9085659" cy="2976563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80515" y="6216113"/>
            <a:ext cx="481304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/>
          <a:srcRect l="1" r="14959" b="85913"/>
          <a:stretch/>
        </p:blipFill>
        <p:spPr>
          <a:xfrm>
            <a:off x="0" y="0"/>
            <a:ext cx="234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76241" y="451877"/>
            <a:ext cx="9085577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76241" y="1070623"/>
            <a:ext cx="9085577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6242" y="273559"/>
            <a:ext cx="240838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6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76635" y="4763496"/>
            <a:ext cx="9090819" cy="1302390"/>
          </a:xfrm>
        </p:spPr>
        <p:txBody>
          <a:bodyPr wrap="square"/>
          <a:lstStyle>
            <a:lvl1pPr marL="0" indent="0" algn="l">
              <a:lnSpc>
                <a:spcPts val="2200"/>
              </a:lnSpc>
              <a:buClr>
                <a:schemeClr val="tx2"/>
              </a:buClr>
              <a:buFont typeface="Wingdings" charset="2"/>
              <a:buChar char="v"/>
              <a:defRPr sz="2000" b="1" i="0" baseline="0"/>
            </a:lvl1pPr>
            <a:lvl2pPr marL="410400" indent="-194400">
              <a:lnSpc>
                <a:spcPts val="1600"/>
              </a:lnSpc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  <a:defRPr sz="1000" baseline="0"/>
            </a:lvl2pPr>
            <a:lvl3pPr marL="410400" indent="-194400">
              <a:buClr>
                <a:schemeClr val="tx1"/>
              </a:buClr>
              <a:buFont typeface="Lucida Grande"/>
              <a:buChar char="-"/>
              <a:defRPr sz="1000"/>
            </a:lvl3pPr>
            <a:lvl4pPr marL="410400" indent="-194400">
              <a:defRPr sz="1000"/>
            </a:lvl4pPr>
            <a:lvl5pPr marL="410400" indent="-194400">
              <a:buClr>
                <a:schemeClr val="tx1"/>
              </a:buClr>
              <a:buFont typeface="Wingdings" charset="2"/>
              <a:buChar char="Ø"/>
              <a:defRPr sz="10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997742" y="6459985"/>
            <a:ext cx="31369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200"/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24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harts + Tables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250805" y="273559"/>
            <a:ext cx="216848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997742" y="6459985"/>
            <a:ext cx="31369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200"/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8" name="Segnaposto grafico 17"/>
          <p:cNvSpPr>
            <a:spLocks noGrp="1"/>
          </p:cNvSpPr>
          <p:nvPr>
            <p:ph type="chart" sz="quarter" idx="17"/>
          </p:nvPr>
        </p:nvSpPr>
        <p:spPr>
          <a:xfrm>
            <a:off x="4997742" y="1698840"/>
            <a:ext cx="4469910" cy="2101273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/>
          </a:p>
        </p:txBody>
      </p:sp>
      <p:sp>
        <p:nvSpPr>
          <p:cNvPr id="24" name="Segnaposto tabella 2"/>
          <p:cNvSpPr>
            <a:spLocks noGrp="1"/>
          </p:cNvSpPr>
          <p:nvPr>
            <p:ph type="tbl" sz="quarter" idx="21"/>
          </p:nvPr>
        </p:nvSpPr>
        <p:spPr>
          <a:xfrm>
            <a:off x="4997743" y="4066643"/>
            <a:ext cx="4464077" cy="2016945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sp>
        <p:nvSpPr>
          <p:cNvPr id="25" name="Segnaposto grafico 17"/>
          <p:cNvSpPr>
            <a:spLocks noGrp="1"/>
          </p:cNvSpPr>
          <p:nvPr>
            <p:ph type="chart" sz="quarter" idx="22"/>
          </p:nvPr>
        </p:nvSpPr>
        <p:spPr>
          <a:xfrm>
            <a:off x="376242" y="1698840"/>
            <a:ext cx="4469910" cy="2101273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/>
          </a:p>
        </p:txBody>
      </p:sp>
      <p:sp>
        <p:nvSpPr>
          <p:cNvPr id="26" name="Segnaposto tabella 2"/>
          <p:cNvSpPr>
            <a:spLocks noGrp="1"/>
          </p:cNvSpPr>
          <p:nvPr>
            <p:ph type="tbl" sz="quarter" idx="23"/>
          </p:nvPr>
        </p:nvSpPr>
        <p:spPr>
          <a:xfrm>
            <a:off x="376243" y="4066643"/>
            <a:ext cx="4464077" cy="2016945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80515" y="6216113"/>
            <a:ext cx="481304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/>
          <a:srcRect l="1" r="14959" b="85913"/>
          <a:stretch/>
        </p:blipFill>
        <p:spPr>
          <a:xfrm>
            <a:off x="0" y="0"/>
            <a:ext cx="234000" cy="966080"/>
          </a:xfrm>
          <a:prstGeom prst="rect">
            <a:avLst/>
          </a:prstGeom>
        </p:spPr>
      </p:pic>
      <p:sp>
        <p:nvSpPr>
          <p:cNvPr id="17" name="Titolo 1"/>
          <p:cNvSpPr>
            <a:spLocks noGrp="1"/>
          </p:cNvSpPr>
          <p:nvPr>
            <p:ph type="ctrTitle" hasCustomPrompt="1"/>
          </p:nvPr>
        </p:nvSpPr>
        <p:spPr>
          <a:xfrm>
            <a:off x="376241" y="451877"/>
            <a:ext cx="9085577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1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76241" y="1070623"/>
            <a:ext cx="9085577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7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6242" y="273559"/>
            <a:ext cx="240838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57588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250805" y="273559"/>
            <a:ext cx="216848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997742" y="6459985"/>
            <a:ext cx="31369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200"/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80515" y="6216113"/>
            <a:ext cx="481304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/>
          <a:srcRect l="1" r="14959" b="85913"/>
          <a:stretch/>
        </p:blipFill>
        <p:spPr>
          <a:xfrm>
            <a:off x="0" y="0"/>
            <a:ext cx="234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76241" y="451877"/>
            <a:ext cx="9085577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76241" y="1070623"/>
            <a:ext cx="9085577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6242" y="273559"/>
            <a:ext cx="240838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2" name="Freccia destra 1"/>
          <p:cNvSpPr/>
          <p:nvPr userDrawn="1"/>
        </p:nvSpPr>
        <p:spPr>
          <a:xfrm flipV="1">
            <a:off x="376243" y="3728136"/>
            <a:ext cx="9091409" cy="235526"/>
          </a:xfrm>
          <a:prstGeom prst="rightArrow">
            <a:avLst>
              <a:gd name="adj1" fmla="val 50000"/>
              <a:gd name="adj2" fmla="val 15130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t-IT">
              <a:solidFill>
                <a:prstClr val="white"/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750924" y="3543602"/>
            <a:ext cx="766662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10" name="Connettore 1 9"/>
          <p:cNvCxnSpPr/>
          <p:nvPr userDrawn="1"/>
        </p:nvCxnSpPr>
        <p:spPr>
          <a:xfrm>
            <a:off x="376242" y="3171153"/>
            <a:ext cx="1491556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 userDrawn="1"/>
        </p:nvCxnSpPr>
        <p:spPr>
          <a:xfrm flipV="1">
            <a:off x="1135034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642663" y="3963663"/>
            <a:ext cx="766662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32" name="Connettore 1 31"/>
          <p:cNvCxnSpPr/>
          <p:nvPr userDrawn="1"/>
        </p:nvCxnSpPr>
        <p:spPr>
          <a:xfrm>
            <a:off x="1267981" y="4510424"/>
            <a:ext cx="1491556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 userDrawn="1"/>
        </p:nvCxnSpPr>
        <p:spPr>
          <a:xfrm flipV="1">
            <a:off x="2026773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Segnaposto testo 3"/>
          <p:cNvSpPr>
            <a:spLocks noGrp="1"/>
          </p:cNvSpPr>
          <p:nvPr>
            <p:ph type="body" sz="quarter" idx="16" hasCustomPrompt="1"/>
          </p:nvPr>
        </p:nvSpPr>
        <p:spPr>
          <a:xfrm>
            <a:off x="2498323" y="3543602"/>
            <a:ext cx="766662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35" name="Connettore 1 34"/>
          <p:cNvCxnSpPr/>
          <p:nvPr userDrawn="1"/>
        </p:nvCxnSpPr>
        <p:spPr>
          <a:xfrm>
            <a:off x="2123641" y="3171153"/>
            <a:ext cx="1491556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 userDrawn="1"/>
        </p:nvCxnSpPr>
        <p:spPr>
          <a:xfrm flipV="1">
            <a:off x="2882433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egnaposto testo 3"/>
          <p:cNvSpPr>
            <a:spLocks noGrp="1"/>
          </p:cNvSpPr>
          <p:nvPr>
            <p:ph type="body" sz="quarter" idx="17" hasCustomPrompt="1"/>
          </p:nvPr>
        </p:nvSpPr>
        <p:spPr>
          <a:xfrm>
            <a:off x="3402061" y="3963663"/>
            <a:ext cx="766662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1" name="Connettore 1 40"/>
          <p:cNvCxnSpPr/>
          <p:nvPr userDrawn="1"/>
        </p:nvCxnSpPr>
        <p:spPr>
          <a:xfrm>
            <a:off x="3027379" y="4510424"/>
            <a:ext cx="1491556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 userDrawn="1"/>
        </p:nvCxnSpPr>
        <p:spPr>
          <a:xfrm flipV="1">
            <a:off x="3786171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egnaposto testo 3"/>
          <p:cNvSpPr>
            <a:spLocks noGrp="1"/>
          </p:cNvSpPr>
          <p:nvPr>
            <p:ph type="body" sz="quarter" idx="18" hasCustomPrompt="1"/>
          </p:nvPr>
        </p:nvSpPr>
        <p:spPr>
          <a:xfrm>
            <a:off x="4247832" y="3543602"/>
            <a:ext cx="766662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4" name="Connettore 1 43"/>
          <p:cNvCxnSpPr/>
          <p:nvPr userDrawn="1"/>
        </p:nvCxnSpPr>
        <p:spPr>
          <a:xfrm>
            <a:off x="3873150" y="3171153"/>
            <a:ext cx="1491556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 userDrawn="1"/>
        </p:nvCxnSpPr>
        <p:spPr>
          <a:xfrm flipV="1">
            <a:off x="4631942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Segnaposto testo 3"/>
          <p:cNvSpPr>
            <a:spLocks noGrp="1"/>
          </p:cNvSpPr>
          <p:nvPr>
            <p:ph type="body" sz="quarter" idx="19" hasCustomPrompt="1"/>
          </p:nvPr>
        </p:nvSpPr>
        <p:spPr>
          <a:xfrm>
            <a:off x="5161459" y="3963663"/>
            <a:ext cx="766662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7" name="Connettore 1 46"/>
          <p:cNvCxnSpPr/>
          <p:nvPr userDrawn="1"/>
        </p:nvCxnSpPr>
        <p:spPr>
          <a:xfrm>
            <a:off x="4786777" y="4510424"/>
            <a:ext cx="1491556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 userDrawn="1"/>
        </p:nvCxnSpPr>
        <p:spPr>
          <a:xfrm flipV="1">
            <a:off x="5545569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Segnaposto tes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904182" y="3963663"/>
            <a:ext cx="766662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0" name="Connettore 1 49"/>
          <p:cNvCxnSpPr/>
          <p:nvPr userDrawn="1"/>
        </p:nvCxnSpPr>
        <p:spPr>
          <a:xfrm>
            <a:off x="6529500" y="4510424"/>
            <a:ext cx="1491556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 userDrawn="1"/>
        </p:nvCxnSpPr>
        <p:spPr>
          <a:xfrm flipV="1">
            <a:off x="7288292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Segnaposto tes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020858" y="3543602"/>
            <a:ext cx="766662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3" name="Connettore 1 52"/>
          <p:cNvCxnSpPr/>
          <p:nvPr userDrawn="1"/>
        </p:nvCxnSpPr>
        <p:spPr>
          <a:xfrm>
            <a:off x="5646176" y="3171153"/>
            <a:ext cx="1491556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1 53"/>
          <p:cNvCxnSpPr/>
          <p:nvPr userDrawn="1"/>
        </p:nvCxnSpPr>
        <p:spPr>
          <a:xfrm flipV="1">
            <a:off x="6404968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Segnaposto testo 3"/>
          <p:cNvSpPr>
            <a:spLocks noGrp="1"/>
          </p:cNvSpPr>
          <p:nvPr>
            <p:ph type="body" sz="quarter" idx="22" hasCustomPrompt="1"/>
          </p:nvPr>
        </p:nvSpPr>
        <p:spPr>
          <a:xfrm>
            <a:off x="7763546" y="3543602"/>
            <a:ext cx="766662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6" name="Connettore 1 55"/>
          <p:cNvCxnSpPr/>
          <p:nvPr userDrawn="1"/>
        </p:nvCxnSpPr>
        <p:spPr>
          <a:xfrm>
            <a:off x="7388864" y="3171153"/>
            <a:ext cx="1491556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/>
          <p:cNvCxnSpPr/>
          <p:nvPr userDrawn="1"/>
        </p:nvCxnSpPr>
        <p:spPr>
          <a:xfrm flipV="1">
            <a:off x="8147656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Segnaposto testo 59"/>
          <p:cNvSpPr>
            <a:spLocks noGrp="1"/>
          </p:cNvSpPr>
          <p:nvPr>
            <p:ph type="body" sz="quarter" idx="23"/>
          </p:nvPr>
        </p:nvSpPr>
        <p:spPr>
          <a:xfrm>
            <a:off x="376635" y="1662546"/>
            <a:ext cx="1491059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1" name="Segnaposto testo 59"/>
          <p:cNvSpPr>
            <a:spLocks noGrp="1"/>
          </p:cNvSpPr>
          <p:nvPr>
            <p:ph type="body" sz="quarter" idx="24"/>
          </p:nvPr>
        </p:nvSpPr>
        <p:spPr>
          <a:xfrm>
            <a:off x="2136903" y="1662546"/>
            <a:ext cx="1491059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2" name="Segnaposto testo 59"/>
          <p:cNvSpPr>
            <a:spLocks noGrp="1"/>
          </p:cNvSpPr>
          <p:nvPr>
            <p:ph type="body" sz="quarter" idx="25"/>
          </p:nvPr>
        </p:nvSpPr>
        <p:spPr>
          <a:xfrm>
            <a:off x="3873150" y="1662546"/>
            <a:ext cx="1491059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3" name="Segnaposto testo 59"/>
          <p:cNvSpPr>
            <a:spLocks noGrp="1"/>
          </p:cNvSpPr>
          <p:nvPr>
            <p:ph type="body" sz="quarter" idx="26"/>
          </p:nvPr>
        </p:nvSpPr>
        <p:spPr>
          <a:xfrm>
            <a:off x="5658108" y="1662546"/>
            <a:ext cx="1491059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64" name="Segnaposto testo 59"/>
          <p:cNvSpPr>
            <a:spLocks noGrp="1"/>
          </p:cNvSpPr>
          <p:nvPr>
            <p:ph type="body" sz="quarter" idx="27"/>
          </p:nvPr>
        </p:nvSpPr>
        <p:spPr>
          <a:xfrm>
            <a:off x="7414920" y="1662546"/>
            <a:ext cx="1491059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0" name="Segnaposto testo 59"/>
          <p:cNvSpPr>
            <a:spLocks noGrp="1"/>
          </p:cNvSpPr>
          <p:nvPr>
            <p:ph type="body" sz="quarter" idx="29"/>
          </p:nvPr>
        </p:nvSpPr>
        <p:spPr>
          <a:xfrm>
            <a:off x="1270011" y="4633576"/>
            <a:ext cx="1491059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1" name="Segnaposto testo 59"/>
          <p:cNvSpPr>
            <a:spLocks noGrp="1"/>
          </p:cNvSpPr>
          <p:nvPr>
            <p:ph type="body" sz="quarter" idx="30"/>
          </p:nvPr>
        </p:nvSpPr>
        <p:spPr>
          <a:xfrm>
            <a:off x="3027875" y="4633576"/>
            <a:ext cx="1491059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2" name="Segnaposto testo 59"/>
          <p:cNvSpPr>
            <a:spLocks noGrp="1"/>
          </p:cNvSpPr>
          <p:nvPr>
            <p:ph type="body" sz="quarter" idx="31"/>
          </p:nvPr>
        </p:nvSpPr>
        <p:spPr>
          <a:xfrm>
            <a:off x="4800040" y="4633576"/>
            <a:ext cx="1491059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73" name="Segnaposto testo 59"/>
          <p:cNvSpPr>
            <a:spLocks noGrp="1"/>
          </p:cNvSpPr>
          <p:nvPr>
            <p:ph type="body" sz="quarter" idx="32"/>
          </p:nvPr>
        </p:nvSpPr>
        <p:spPr>
          <a:xfrm>
            <a:off x="6529996" y="4633576"/>
            <a:ext cx="1491059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4283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250805" y="273559"/>
            <a:ext cx="216848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997742" y="6459985"/>
            <a:ext cx="31369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200"/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80515" y="6216113"/>
            <a:ext cx="481304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/>
          <a:srcRect l="1" r="14959" b="85913"/>
          <a:stretch/>
        </p:blipFill>
        <p:spPr>
          <a:xfrm>
            <a:off x="0" y="0"/>
            <a:ext cx="234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76241" y="451877"/>
            <a:ext cx="9085577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76241" y="1070623"/>
            <a:ext cx="9085577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6242" y="273559"/>
            <a:ext cx="240838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3463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250805" y="273559"/>
            <a:ext cx="216848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997742" y="6459985"/>
            <a:ext cx="31369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200"/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80515" y="6216113"/>
            <a:ext cx="481304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/>
          <a:srcRect l="1" r="14959" b="85913"/>
          <a:stretch/>
        </p:blipFill>
        <p:spPr>
          <a:xfrm>
            <a:off x="0" y="0"/>
            <a:ext cx="234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76241" y="451877"/>
            <a:ext cx="9085577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76241" y="1070623"/>
            <a:ext cx="9085577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6242" y="273559"/>
            <a:ext cx="240838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0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4985157" y="1682751"/>
            <a:ext cx="4476662" cy="4378325"/>
          </a:xfrm>
        </p:spPr>
        <p:txBody>
          <a:bodyPr tIns="46800"/>
          <a:lstStyle>
            <a:lvl1pPr>
              <a:lnSpc>
                <a:spcPts val="2600"/>
              </a:lnSpc>
              <a:spcBef>
                <a:spcPts val="0"/>
              </a:spcBef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endParaRPr lang="it-IT" dirty="0" smtClean="0"/>
          </a:p>
        </p:txBody>
      </p:sp>
      <p:sp>
        <p:nvSpPr>
          <p:cNvPr id="11" name="Segnaposto testo 18"/>
          <p:cNvSpPr>
            <a:spLocks noGrp="1"/>
          </p:cNvSpPr>
          <p:nvPr>
            <p:ph type="body" sz="quarter" idx="15"/>
          </p:nvPr>
        </p:nvSpPr>
        <p:spPr>
          <a:xfrm>
            <a:off x="376242" y="1682751"/>
            <a:ext cx="4476662" cy="4378325"/>
          </a:xfrm>
        </p:spPr>
        <p:txBody>
          <a:bodyPr tIns="50400"/>
          <a:lstStyle>
            <a:lvl1pPr>
              <a:lnSpc>
                <a:spcPts val="3800"/>
              </a:lnSpc>
              <a:defRPr sz="3600" b="1" i="0" baseline="0">
                <a:solidFill>
                  <a:schemeClr val="tx2"/>
                </a:solidFill>
              </a:defRPr>
            </a:lvl1pPr>
          </a:lstStyle>
          <a:p>
            <a:pPr lvl="0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787418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81501" cy="3686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029199" y="1600203"/>
            <a:ext cx="4381501" cy="3686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am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250805" y="273559"/>
            <a:ext cx="216848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997742" y="6459985"/>
            <a:ext cx="31369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200"/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object 3"/>
          <p:cNvSpPr txBox="1"/>
          <p:nvPr userDrawn="1"/>
        </p:nvSpPr>
        <p:spPr>
          <a:xfrm>
            <a:off x="387588" y="716295"/>
            <a:ext cx="1874527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defTabSz="457200">
              <a:lnSpc>
                <a:spcPct val="95825"/>
              </a:lnSpc>
              <a:spcBef>
                <a:spcPts val="10"/>
              </a:spcBef>
            </a:pPr>
            <a:r>
              <a:rPr lang="hu-HU" sz="2000" dirty="0" smtClean="0">
                <a:solidFill>
                  <a:srgbClr val="BD2027"/>
                </a:solidFill>
                <a:latin typeface="Arial"/>
                <a:cs typeface="Arial"/>
              </a:rPr>
              <a:t>Csoporttagok</a:t>
            </a:r>
            <a:endParaRPr sz="2000" dirty="0">
              <a:solidFill>
                <a:srgbClr val="BD2027"/>
              </a:solidFill>
              <a:latin typeface="Arial"/>
              <a:cs typeface="Arial"/>
            </a:endParaRPr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80515" y="6216113"/>
            <a:ext cx="481304" cy="3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/>
          <a:srcRect l="1" r="14959" b="85913"/>
          <a:stretch/>
        </p:blipFill>
        <p:spPr>
          <a:xfrm>
            <a:off x="0" y="0"/>
            <a:ext cx="234000" cy="966080"/>
          </a:xfrm>
          <a:prstGeom prst="rect">
            <a:avLst/>
          </a:prstGeom>
        </p:spPr>
      </p:pic>
      <p:sp>
        <p:nvSpPr>
          <p:cNvPr id="15" name="Segnaposto testo 5"/>
          <p:cNvSpPr>
            <a:spLocks noGrp="1"/>
          </p:cNvSpPr>
          <p:nvPr>
            <p:ph type="body" sz="quarter" idx="14" hasCustomPrompt="1"/>
          </p:nvPr>
        </p:nvSpPr>
        <p:spPr>
          <a:xfrm>
            <a:off x="376242" y="1223964"/>
            <a:ext cx="446796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18" name="Segnaposto testo 5"/>
          <p:cNvSpPr>
            <a:spLocks noGrp="1"/>
          </p:cNvSpPr>
          <p:nvPr>
            <p:ph type="body" sz="quarter" idx="16" hasCustomPrompt="1"/>
          </p:nvPr>
        </p:nvSpPr>
        <p:spPr>
          <a:xfrm>
            <a:off x="376242" y="1462570"/>
            <a:ext cx="446796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19" name="Segnaposto testo 5"/>
          <p:cNvSpPr>
            <a:spLocks noGrp="1"/>
          </p:cNvSpPr>
          <p:nvPr>
            <p:ph type="body" sz="quarter" idx="17" hasCustomPrompt="1"/>
          </p:nvPr>
        </p:nvSpPr>
        <p:spPr>
          <a:xfrm>
            <a:off x="376635" y="1678085"/>
            <a:ext cx="446796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0" name="Segnaposto testo 5"/>
          <p:cNvSpPr>
            <a:spLocks noGrp="1"/>
          </p:cNvSpPr>
          <p:nvPr>
            <p:ph type="body" sz="quarter" idx="18" hasCustomPrompt="1"/>
          </p:nvPr>
        </p:nvSpPr>
        <p:spPr>
          <a:xfrm>
            <a:off x="376242" y="1893601"/>
            <a:ext cx="446796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1" name="Segnaposto testo 5"/>
          <p:cNvSpPr>
            <a:spLocks noGrp="1"/>
          </p:cNvSpPr>
          <p:nvPr>
            <p:ph type="body" sz="quarter" idx="19" hasCustomPrompt="1"/>
          </p:nvPr>
        </p:nvSpPr>
        <p:spPr>
          <a:xfrm>
            <a:off x="376242" y="2216873"/>
            <a:ext cx="446796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2" name="Segnaposto testo 5"/>
          <p:cNvSpPr>
            <a:spLocks noGrp="1"/>
          </p:cNvSpPr>
          <p:nvPr>
            <p:ph type="body" sz="quarter" idx="20" hasCustomPrompt="1"/>
          </p:nvPr>
        </p:nvSpPr>
        <p:spPr>
          <a:xfrm>
            <a:off x="376242" y="2455479"/>
            <a:ext cx="446796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23" name="Segnaposto testo 5"/>
          <p:cNvSpPr>
            <a:spLocks noGrp="1"/>
          </p:cNvSpPr>
          <p:nvPr>
            <p:ph type="body" sz="quarter" idx="21" hasCustomPrompt="1"/>
          </p:nvPr>
        </p:nvSpPr>
        <p:spPr>
          <a:xfrm>
            <a:off x="376635" y="2670994"/>
            <a:ext cx="446796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4" name="Segnaposto testo 5"/>
          <p:cNvSpPr>
            <a:spLocks noGrp="1"/>
          </p:cNvSpPr>
          <p:nvPr>
            <p:ph type="body" sz="quarter" idx="22" hasCustomPrompt="1"/>
          </p:nvPr>
        </p:nvSpPr>
        <p:spPr>
          <a:xfrm>
            <a:off x="376242" y="2886510"/>
            <a:ext cx="446796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5" name="Segnaposto testo 5"/>
          <p:cNvSpPr>
            <a:spLocks noGrp="1"/>
          </p:cNvSpPr>
          <p:nvPr>
            <p:ph type="body" sz="quarter" idx="23" hasCustomPrompt="1"/>
          </p:nvPr>
        </p:nvSpPr>
        <p:spPr>
          <a:xfrm>
            <a:off x="376242" y="3217479"/>
            <a:ext cx="446796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6" name="Segnaposto testo 5"/>
          <p:cNvSpPr>
            <a:spLocks noGrp="1"/>
          </p:cNvSpPr>
          <p:nvPr>
            <p:ph type="body" sz="quarter" idx="24" hasCustomPrompt="1"/>
          </p:nvPr>
        </p:nvSpPr>
        <p:spPr>
          <a:xfrm>
            <a:off x="376242" y="3456085"/>
            <a:ext cx="446796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27" name="Segnaposto testo 5"/>
          <p:cNvSpPr>
            <a:spLocks noGrp="1"/>
          </p:cNvSpPr>
          <p:nvPr>
            <p:ph type="body" sz="quarter" idx="25" hasCustomPrompt="1"/>
          </p:nvPr>
        </p:nvSpPr>
        <p:spPr>
          <a:xfrm>
            <a:off x="376635" y="3671600"/>
            <a:ext cx="446796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8" name="Segnaposto testo 5"/>
          <p:cNvSpPr>
            <a:spLocks noGrp="1"/>
          </p:cNvSpPr>
          <p:nvPr>
            <p:ph type="body" sz="quarter" idx="26" hasCustomPrompt="1"/>
          </p:nvPr>
        </p:nvSpPr>
        <p:spPr>
          <a:xfrm>
            <a:off x="376242" y="3887116"/>
            <a:ext cx="446796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9" name="Segnaposto testo 5"/>
          <p:cNvSpPr>
            <a:spLocks noGrp="1"/>
          </p:cNvSpPr>
          <p:nvPr>
            <p:ph type="body" sz="quarter" idx="27" hasCustomPrompt="1"/>
          </p:nvPr>
        </p:nvSpPr>
        <p:spPr>
          <a:xfrm>
            <a:off x="376242" y="4210388"/>
            <a:ext cx="446796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0" name="Segnaposto testo 5"/>
          <p:cNvSpPr>
            <a:spLocks noGrp="1"/>
          </p:cNvSpPr>
          <p:nvPr>
            <p:ph type="body" sz="quarter" idx="28" hasCustomPrompt="1"/>
          </p:nvPr>
        </p:nvSpPr>
        <p:spPr>
          <a:xfrm>
            <a:off x="376242" y="4448994"/>
            <a:ext cx="446796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1" name="Segnaposto testo 5"/>
          <p:cNvSpPr>
            <a:spLocks noGrp="1"/>
          </p:cNvSpPr>
          <p:nvPr>
            <p:ph type="body" sz="quarter" idx="29" hasCustomPrompt="1"/>
          </p:nvPr>
        </p:nvSpPr>
        <p:spPr>
          <a:xfrm>
            <a:off x="376635" y="4664509"/>
            <a:ext cx="446796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32" name="Segnaposto testo 5"/>
          <p:cNvSpPr>
            <a:spLocks noGrp="1"/>
          </p:cNvSpPr>
          <p:nvPr>
            <p:ph type="body" sz="quarter" idx="30" hasCustomPrompt="1"/>
          </p:nvPr>
        </p:nvSpPr>
        <p:spPr>
          <a:xfrm>
            <a:off x="376242" y="4880025"/>
            <a:ext cx="446796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33" name="Segnaposto testo 5"/>
          <p:cNvSpPr>
            <a:spLocks noGrp="1"/>
          </p:cNvSpPr>
          <p:nvPr>
            <p:ph type="body" sz="quarter" idx="31" hasCustomPrompt="1"/>
          </p:nvPr>
        </p:nvSpPr>
        <p:spPr>
          <a:xfrm>
            <a:off x="376242" y="5203298"/>
            <a:ext cx="446796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4" name="Segnaposto testo 5"/>
          <p:cNvSpPr>
            <a:spLocks noGrp="1"/>
          </p:cNvSpPr>
          <p:nvPr>
            <p:ph type="body" sz="quarter" idx="32" hasCustomPrompt="1"/>
          </p:nvPr>
        </p:nvSpPr>
        <p:spPr>
          <a:xfrm>
            <a:off x="376242" y="5441904"/>
            <a:ext cx="446796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5" name="Segnaposto testo 5"/>
          <p:cNvSpPr>
            <a:spLocks noGrp="1"/>
          </p:cNvSpPr>
          <p:nvPr>
            <p:ph type="body" sz="quarter" idx="33" hasCustomPrompt="1"/>
          </p:nvPr>
        </p:nvSpPr>
        <p:spPr>
          <a:xfrm>
            <a:off x="376635" y="5657419"/>
            <a:ext cx="446796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36" name="Segnaposto testo 5"/>
          <p:cNvSpPr>
            <a:spLocks noGrp="1"/>
          </p:cNvSpPr>
          <p:nvPr>
            <p:ph type="body" sz="quarter" idx="34" hasCustomPrompt="1"/>
          </p:nvPr>
        </p:nvSpPr>
        <p:spPr>
          <a:xfrm>
            <a:off x="376242" y="5872935"/>
            <a:ext cx="446796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37" name="Segnaposto testo 5"/>
          <p:cNvSpPr>
            <a:spLocks noGrp="1"/>
          </p:cNvSpPr>
          <p:nvPr>
            <p:ph type="body" sz="quarter" idx="35" hasCustomPrompt="1"/>
          </p:nvPr>
        </p:nvSpPr>
        <p:spPr>
          <a:xfrm>
            <a:off x="4999686" y="1223964"/>
            <a:ext cx="446796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8" name="Segnaposto testo 5"/>
          <p:cNvSpPr>
            <a:spLocks noGrp="1"/>
          </p:cNvSpPr>
          <p:nvPr>
            <p:ph type="body" sz="quarter" idx="36" hasCustomPrompt="1"/>
          </p:nvPr>
        </p:nvSpPr>
        <p:spPr>
          <a:xfrm>
            <a:off x="4999686" y="1462570"/>
            <a:ext cx="446796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9" name="Segnaposto testo 5"/>
          <p:cNvSpPr>
            <a:spLocks noGrp="1"/>
          </p:cNvSpPr>
          <p:nvPr>
            <p:ph type="body" sz="quarter" idx="37" hasCustomPrompt="1"/>
          </p:nvPr>
        </p:nvSpPr>
        <p:spPr>
          <a:xfrm>
            <a:off x="5000079" y="1678085"/>
            <a:ext cx="446796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0" name="Segnaposto testo 5"/>
          <p:cNvSpPr>
            <a:spLocks noGrp="1"/>
          </p:cNvSpPr>
          <p:nvPr>
            <p:ph type="body" sz="quarter" idx="38" hasCustomPrompt="1"/>
          </p:nvPr>
        </p:nvSpPr>
        <p:spPr>
          <a:xfrm>
            <a:off x="4999686" y="1893601"/>
            <a:ext cx="446796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1" name="Segnaposto testo 5"/>
          <p:cNvSpPr>
            <a:spLocks noGrp="1"/>
          </p:cNvSpPr>
          <p:nvPr>
            <p:ph type="body" sz="quarter" idx="39" hasCustomPrompt="1"/>
          </p:nvPr>
        </p:nvSpPr>
        <p:spPr>
          <a:xfrm>
            <a:off x="4999686" y="2216873"/>
            <a:ext cx="446796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42" name="Segnaposto testo 5"/>
          <p:cNvSpPr>
            <a:spLocks noGrp="1"/>
          </p:cNvSpPr>
          <p:nvPr>
            <p:ph type="body" sz="quarter" idx="40" hasCustomPrompt="1"/>
          </p:nvPr>
        </p:nvSpPr>
        <p:spPr>
          <a:xfrm>
            <a:off x="4999686" y="2455479"/>
            <a:ext cx="446796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43" name="Segnaposto testo 5"/>
          <p:cNvSpPr>
            <a:spLocks noGrp="1"/>
          </p:cNvSpPr>
          <p:nvPr>
            <p:ph type="body" sz="quarter" idx="41" hasCustomPrompt="1"/>
          </p:nvPr>
        </p:nvSpPr>
        <p:spPr>
          <a:xfrm>
            <a:off x="5000079" y="2670994"/>
            <a:ext cx="446796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4" name="Segnaposto testo 5"/>
          <p:cNvSpPr>
            <a:spLocks noGrp="1"/>
          </p:cNvSpPr>
          <p:nvPr>
            <p:ph type="body" sz="quarter" idx="42" hasCustomPrompt="1"/>
          </p:nvPr>
        </p:nvSpPr>
        <p:spPr>
          <a:xfrm>
            <a:off x="4999686" y="2886510"/>
            <a:ext cx="446796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5" name="Segnaposto testo 5"/>
          <p:cNvSpPr>
            <a:spLocks noGrp="1"/>
          </p:cNvSpPr>
          <p:nvPr>
            <p:ph type="body" sz="quarter" idx="43" hasCustomPrompt="1"/>
          </p:nvPr>
        </p:nvSpPr>
        <p:spPr>
          <a:xfrm>
            <a:off x="4999686" y="3217479"/>
            <a:ext cx="446796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46" name="Segnaposto testo 5"/>
          <p:cNvSpPr>
            <a:spLocks noGrp="1"/>
          </p:cNvSpPr>
          <p:nvPr>
            <p:ph type="body" sz="quarter" idx="44" hasCustomPrompt="1"/>
          </p:nvPr>
        </p:nvSpPr>
        <p:spPr>
          <a:xfrm>
            <a:off x="4999686" y="3456085"/>
            <a:ext cx="446796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47" name="Segnaposto testo 5"/>
          <p:cNvSpPr>
            <a:spLocks noGrp="1"/>
          </p:cNvSpPr>
          <p:nvPr>
            <p:ph type="body" sz="quarter" idx="45" hasCustomPrompt="1"/>
          </p:nvPr>
        </p:nvSpPr>
        <p:spPr>
          <a:xfrm>
            <a:off x="5000079" y="3671600"/>
            <a:ext cx="446796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8" name="Segnaposto testo 5"/>
          <p:cNvSpPr>
            <a:spLocks noGrp="1"/>
          </p:cNvSpPr>
          <p:nvPr>
            <p:ph type="body" sz="quarter" idx="46" hasCustomPrompt="1"/>
          </p:nvPr>
        </p:nvSpPr>
        <p:spPr>
          <a:xfrm>
            <a:off x="4999686" y="3887116"/>
            <a:ext cx="446796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9" name="Segnaposto testo 5"/>
          <p:cNvSpPr>
            <a:spLocks noGrp="1"/>
          </p:cNvSpPr>
          <p:nvPr>
            <p:ph type="body" sz="quarter" idx="47" hasCustomPrompt="1"/>
          </p:nvPr>
        </p:nvSpPr>
        <p:spPr>
          <a:xfrm>
            <a:off x="4999686" y="4210388"/>
            <a:ext cx="446796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50" name="Segnaposto testo 5"/>
          <p:cNvSpPr>
            <a:spLocks noGrp="1"/>
          </p:cNvSpPr>
          <p:nvPr>
            <p:ph type="body" sz="quarter" idx="48" hasCustomPrompt="1"/>
          </p:nvPr>
        </p:nvSpPr>
        <p:spPr>
          <a:xfrm>
            <a:off x="4999686" y="4448994"/>
            <a:ext cx="446796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51" name="Segnaposto testo 5"/>
          <p:cNvSpPr>
            <a:spLocks noGrp="1"/>
          </p:cNvSpPr>
          <p:nvPr>
            <p:ph type="body" sz="quarter" idx="49" hasCustomPrompt="1"/>
          </p:nvPr>
        </p:nvSpPr>
        <p:spPr>
          <a:xfrm>
            <a:off x="5000079" y="4664509"/>
            <a:ext cx="446796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52" name="Segnaposto testo 5"/>
          <p:cNvSpPr>
            <a:spLocks noGrp="1"/>
          </p:cNvSpPr>
          <p:nvPr>
            <p:ph type="body" sz="quarter" idx="50" hasCustomPrompt="1"/>
          </p:nvPr>
        </p:nvSpPr>
        <p:spPr>
          <a:xfrm>
            <a:off x="4999686" y="4880025"/>
            <a:ext cx="446796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53" name="Segnaposto testo 5"/>
          <p:cNvSpPr>
            <a:spLocks noGrp="1"/>
          </p:cNvSpPr>
          <p:nvPr>
            <p:ph type="body" sz="quarter" idx="51" hasCustomPrompt="1"/>
          </p:nvPr>
        </p:nvSpPr>
        <p:spPr>
          <a:xfrm>
            <a:off x="4999686" y="5203298"/>
            <a:ext cx="446796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54" name="Segnaposto testo 5"/>
          <p:cNvSpPr>
            <a:spLocks noGrp="1"/>
          </p:cNvSpPr>
          <p:nvPr>
            <p:ph type="body" sz="quarter" idx="52" hasCustomPrompt="1"/>
          </p:nvPr>
        </p:nvSpPr>
        <p:spPr>
          <a:xfrm>
            <a:off x="4999686" y="5441904"/>
            <a:ext cx="446796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55" name="Segnaposto testo 5"/>
          <p:cNvSpPr>
            <a:spLocks noGrp="1"/>
          </p:cNvSpPr>
          <p:nvPr>
            <p:ph type="body" sz="quarter" idx="53" hasCustomPrompt="1"/>
          </p:nvPr>
        </p:nvSpPr>
        <p:spPr>
          <a:xfrm>
            <a:off x="5000079" y="5657419"/>
            <a:ext cx="446796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56" name="Segnaposto testo 5"/>
          <p:cNvSpPr>
            <a:spLocks noGrp="1"/>
          </p:cNvSpPr>
          <p:nvPr>
            <p:ph type="body" sz="quarter" idx="54" hasCustomPrompt="1"/>
          </p:nvPr>
        </p:nvSpPr>
        <p:spPr>
          <a:xfrm>
            <a:off x="4999686" y="5872935"/>
            <a:ext cx="446796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3456628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250805" y="273559"/>
            <a:ext cx="216848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997742" y="6459985"/>
            <a:ext cx="31369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200"/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object 3"/>
          <p:cNvSpPr txBox="1"/>
          <p:nvPr userDrawn="1"/>
        </p:nvSpPr>
        <p:spPr>
          <a:xfrm>
            <a:off x="387589" y="716295"/>
            <a:ext cx="2831027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defTabSz="457200">
              <a:lnSpc>
                <a:spcPct val="95825"/>
              </a:lnSpc>
              <a:spcBef>
                <a:spcPts val="10"/>
              </a:spcBef>
            </a:pPr>
            <a:r>
              <a:rPr lang="hu-HU" sz="2000" dirty="0" smtClean="0">
                <a:solidFill>
                  <a:srgbClr val="BD2027"/>
                </a:solidFill>
                <a:latin typeface="Arial"/>
                <a:cs typeface="Arial"/>
              </a:rPr>
              <a:t>Következő lépések</a:t>
            </a:r>
            <a:endParaRPr sz="2000" dirty="0">
              <a:solidFill>
                <a:srgbClr val="BD2027"/>
              </a:solidFill>
              <a:latin typeface="Arial"/>
              <a:cs typeface="Arial"/>
            </a:endParaRP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80515" y="6216113"/>
            <a:ext cx="481304" cy="360000"/>
          </a:xfrm>
          <a:prstGeom prst="rect">
            <a:avLst/>
          </a:prstGeom>
        </p:spPr>
      </p:pic>
      <p:pic>
        <p:nvPicPr>
          <p:cNvPr id="11" name="Picture 16"/>
          <p:cNvPicPr>
            <a:picLocks noChangeAspect="1"/>
          </p:cNvPicPr>
          <p:nvPr userDrawn="1"/>
        </p:nvPicPr>
        <p:blipFill rotWithShape="1">
          <a:blip r:embed="rId3"/>
          <a:srcRect l="1" r="14959" b="85913"/>
          <a:stretch/>
        </p:blipFill>
        <p:spPr>
          <a:xfrm>
            <a:off x="0" y="0"/>
            <a:ext cx="234000" cy="966080"/>
          </a:xfrm>
          <a:prstGeom prst="rect">
            <a:avLst/>
          </a:prstGeom>
        </p:spPr>
      </p:pic>
      <p:sp>
        <p:nvSpPr>
          <p:cNvPr id="89" name="Segnaposto testo 54"/>
          <p:cNvSpPr>
            <a:spLocks noGrp="1"/>
          </p:cNvSpPr>
          <p:nvPr>
            <p:ph type="body" sz="quarter" idx="43" hasCustomPrompt="1"/>
          </p:nvPr>
        </p:nvSpPr>
        <p:spPr>
          <a:xfrm>
            <a:off x="387988" y="1223964"/>
            <a:ext cx="4460744" cy="169334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90" name="Segnaposto testo 54"/>
          <p:cNvSpPr>
            <a:spLocks noGrp="1"/>
          </p:cNvSpPr>
          <p:nvPr>
            <p:ph type="body" sz="quarter" idx="44" hasCustomPrompt="1"/>
          </p:nvPr>
        </p:nvSpPr>
        <p:spPr>
          <a:xfrm>
            <a:off x="387990" y="1400995"/>
            <a:ext cx="4460741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91" name="Segnaposto testo 54"/>
          <p:cNvSpPr>
            <a:spLocks noGrp="1"/>
          </p:cNvSpPr>
          <p:nvPr>
            <p:ph type="body" sz="quarter" idx="45" hasCustomPrompt="1"/>
          </p:nvPr>
        </p:nvSpPr>
        <p:spPr>
          <a:xfrm>
            <a:off x="387948" y="1939783"/>
            <a:ext cx="4463717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92" name="Segnaposto testo 54"/>
          <p:cNvSpPr>
            <a:spLocks noGrp="1"/>
          </p:cNvSpPr>
          <p:nvPr>
            <p:ph type="body" sz="quarter" idx="46" hasCustomPrompt="1"/>
          </p:nvPr>
        </p:nvSpPr>
        <p:spPr>
          <a:xfrm>
            <a:off x="387989" y="2093722"/>
            <a:ext cx="446367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3" name="Segnaposto testo 54"/>
          <p:cNvSpPr>
            <a:spLocks noGrp="1"/>
          </p:cNvSpPr>
          <p:nvPr>
            <p:ph type="body" sz="quarter" idx="47" hasCustomPrompt="1"/>
          </p:nvPr>
        </p:nvSpPr>
        <p:spPr>
          <a:xfrm>
            <a:off x="387948" y="2632511"/>
            <a:ext cx="4463717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4" name="Segnaposto testo 54"/>
          <p:cNvSpPr>
            <a:spLocks noGrp="1"/>
          </p:cNvSpPr>
          <p:nvPr>
            <p:ph type="body" sz="quarter" idx="48" hasCustomPrompt="1"/>
          </p:nvPr>
        </p:nvSpPr>
        <p:spPr>
          <a:xfrm>
            <a:off x="387989" y="2786450"/>
            <a:ext cx="446367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5" name="Segnaposto testo 54"/>
          <p:cNvSpPr>
            <a:spLocks noGrp="1"/>
          </p:cNvSpPr>
          <p:nvPr>
            <p:ph type="body" sz="quarter" idx="49" hasCustomPrompt="1"/>
          </p:nvPr>
        </p:nvSpPr>
        <p:spPr>
          <a:xfrm>
            <a:off x="387948" y="3332935"/>
            <a:ext cx="4463717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6" name="Segnaposto testo 54"/>
          <p:cNvSpPr>
            <a:spLocks noGrp="1"/>
          </p:cNvSpPr>
          <p:nvPr>
            <p:ph type="body" sz="quarter" idx="50" hasCustomPrompt="1"/>
          </p:nvPr>
        </p:nvSpPr>
        <p:spPr>
          <a:xfrm>
            <a:off x="387989" y="3486874"/>
            <a:ext cx="446367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7" name="Segnaposto testo 54"/>
          <p:cNvSpPr>
            <a:spLocks noGrp="1"/>
          </p:cNvSpPr>
          <p:nvPr>
            <p:ph type="body" sz="quarter" idx="51" hasCustomPrompt="1"/>
          </p:nvPr>
        </p:nvSpPr>
        <p:spPr>
          <a:xfrm>
            <a:off x="387948" y="4033359"/>
            <a:ext cx="4463717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8" name="Segnaposto testo 54"/>
          <p:cNvSpPr>
            <a:spLocks noGrp="1"/>
          </p:cNvSpPr>
          <p:nvPr>
            <p:ph type="body" sz="quarter" idx="52" hasCustomPrompt="1"/>
          </p:nvPr>
        </p:nvSpPr>
        <p:spPr>
          <a:xfrm>
            <a:off x="387989" y="4187298"/>
            <a:ext cx="446367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9" name="Segnaposto testo 54"/>
          <p:cNvSpPr>
            <a:spLocks noGrp="1"/>
          </p:cNvSpPr>
          <p:nvPr>
            <p:ph type="body" sz="quarter" idx="53" hasCustomPrompt="1"/>
          </p:nvPr>
        </p:nvSpPr>
        <p:spPr>
          <a:xfrm>
            <a:off x="387948" y="4733783"/>
            <a:ext cx="4463717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0" name="Segnaposto testo 54"/>
          <p:cNvSpPr>
            <a:spLocks noGrp="1"/>
          </p:cNvSpPr>
          <p:nvPr>
            <p:ph type="body" sz="quarter" idx="54" hasCustomPrompt="1"/>
          </p:nvPr>
        </p:nvSpPr>
        <p:spPr>
          <a:xfrm>
            <a:off x="387989" y="4887722"/>
            <a:ext cx="446367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1" name="Segnaposto testo 54"/>
          <p:cNvSpPr>
            <a:spLocks noGrp="1"/>
          </p:cNvSpPr>
          <p:nvPr>
            <p:ph type="body" sz="quarter" idx="55" hasCustomPrompt="1"/>
          </p:nvPr>
        </p:nvSpPr>
        <p:spPr>
          <a:xfrm>
            <a:off x="387948" y="5418814"/>
            <a:ext cx="4463717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2" name="Segnaposto testo 54"/>
          <p:cNvSpPr>
            <a:spLocks noGrp="1"/>
          </p:cNvSpPr>
          <p:nvPr>
            <p:ph type="body" sz="quarter" idx="56" hasCustomPrompt="1"/>
          </p:nvPr>
        </p:nvSpPr>
        <p:spPr>
          <a:xfrm>
            <a:off x="387989" y="5572753"/>
            <a:ext cx="446367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3" name="Segnaposto testo 54"/>
          <p:cNvSpPr>
            <a:spLocks noGrp="1"/>
          </p:cNvSpPr>
          <p:nvPr>
            <p:ph type="body" sz="quarter" idx="57" hasCustomPrompt="1"/>
          </p:nvPr>
        </p:nvSpPr>
        <p:spPr>
          <a:xfrm>
            <a:off x="4997741" y="1223964"/>
            <a:ext cx="4460744" cy="169334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4" name="Segnaposto testo 54"/>
          <p:cNvSpPr>
            <a:spLocks noGrp="1"/>
          </p:cNvSpPr>
          <p:nvPr>
            <p:ph type="body" sz="quarter" idx="58" hasCustomPrompt="1"/>
          </p:nvPr>
        </p:nvSpPr>
        <p:spPr>
          <a:xfrm>
            <a:off x="4997742" y="1400995"/>
            <a:ext cx="4460741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5" name="Segnaposto testo 54"/>
          <p:cNvSpPr>
            <a:spLocks noGrp="1"/>
          </p:cNvSpPr>
          <p:nvPr>
            <p:ph type="body" sz="quarter" idx="59" hasCustomPrompt="1"/>
          </p:nvPr>
        </p:nvSpPr>
        <p:spPr>
          <a:xfrm>
            <a:off x="4997700" y="1939783"/>
            <a:ext cx="4463717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6" name="Segnaposto testo 54"/>
          <p:cNvSpPr>
            <a:spLocks noGrp="1"/>
          </p:cNvSpPr>
          <p:nvPr>
            <p:ph type="body" sz="quarter" idx="60" hasCustomPrompt="1"/>
          </p:nvPr>
        </p:nvSpPr>
        <p:spPr>
          <a:xfrm>
            <a:off x="4997741" y="2093722"/>
            <a:ext cx="446367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7" name="Segnaposto testo 54"/>
          <p:cNvSpPr>
            <a:spLocks noGrp="1"/>
          </p:cNvSpPr>
          <p:nvPr>
            <p:ph type="body" sz="quarter" idx="61" hasCustomPrompt="1"/>
          </p:nvPr>
        </p:nvSpPr>
        <p:spPr>
          <a:xfrm>
            <a:off x="4997700" y="2632511"/>
            <a:ext cx="4463717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8" name="Segnaposto testo 54"/>
          <p:cNvSpPr>
            <a:spLocks noGrp="1"/>
          </p:cNvSpPr>
          <p:nvPr>
            <p:ph type="body" sz="quarter" idx="62" hasCustomPrompt="1"/>
          </p:nvPr>
        </p:nvSpPr>
        <p:spPr>
          <a:xfrm>
            <a:off x="4997741" y="2786450"/>
            <a:ext cx="446367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9" name="Segnaposto testo 54"/>
          <p:cNvSpPr>
            <a:spLocks noGrp="1"/>
          </p:cNvSpPr>
          <p:nvPr>
            <p:ph type="body" sz="quarter" idx="63" hasCustomPrompt="1"/>
          </p:nvPr>
        </p:nvSpPr>
        <p:spPr>
          <a:xfrm>
            <a:off x="4997700" y="3332935"/>
            <a:ext cx="4463717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0" name="Segnaposto testo 54"/>
          <p:cNvSpPr>
            <a:spLocks noGrp="1"/>
          </p:cNvSpPr>
          <p:nvPr>
            <p:ph type="body" sz="quarter" idx="64" hasCustomPrompt="1"/>
          </p:nvPr>
        </p:nvSpPr>
        <p:spPr>
          <a:xfrm>
            <a:off x="4997741" y="3486874"/>
            <a:ext cx="446367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1" name="Segnaposto testo 54"/>
          <p:cNvSpPr>
            <a:spLocks noGrp="1"/>
          </p:cNvSpPr>
          <p:nvPr>
            <p:ph type="body" sz="quarter" idx="65" hasCustomPrompt="1"/>
          </p:nvPr>
        </p:nvSpPr>
        <p:spPr>
          <a:xfrm>
            <a:off x="4997700" y="4033359"/>
            <a:ext cx="4463717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2" name="Segnaposto testo 54"/>
          <p:cNvSpPr>
            <a:spLocks noGrp="1"/>
          </p:cNvSpPr>
          <p:nvPr>
            <p:ph type="body" sz="quarter" idx="66" hasCustomPrompt="1"/>
          </p:nvPr>
        </p:nvSpPr>
        <p:spPr>
          <a:xfrm>
            <a:off x="4997741" y="4187298"/>
            <a:ext cx="446367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3" name="Segnaposto testo 54"/>
          <p:cNvSpPr>
            <a:spLocks noGrp="1"/>
          </p:cNvSpPr>
          <p:nvPr>
            <p:ph type="body" sz="quarter" idx="67" hasCustomPrompt="1"/>
          </p:nvPr>
        </p:nvSpPr>
        <p:spPr>
          <a:xfrm>
            <a:off x="4997700" y="4733783"/>
            <a:ext cx="4463717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4" name="Segnaposto testo 54"/>
          <p:cNvSpPr>
            <a:spLocks noGrp="1"/>
          </p:cNvSpPr>
          <p:nvPr>
            <p:ph type="body" sz="quarter" idx="68" hasCustomPrompt="1"/>
          </p:nvPr>
        </p:nvSpPr>
        <p:spPr>
          <a:xfrm>
            <a:off x="4997741" y="4887722"/>
            <a:ext cx="446367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5" name="Segnaposto testo 54"/>
          <p:cNvSpPr>
            <a:spLocks noGrp="1"/>
          </p:cNvSpPr>
          <p:nvPr>
            <p:ph type="body" sz="quarter" idx="69" hasCustomPrompt="1"/>
          </p:nvPr>
        </p:nvSpPr>
        <p:spPr>
          <a:xfrm>
            <a:off x="4997700" y="5418814"/>
            <a:ext cx="4463717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6" name="Segnaposto testo 54"/>
          <p:cNvSpPr>
            <a:spLocks noGrp="1"/>
          </p:cNvSpPr>
          <p:nvPr>
            <p:ph type="body" sz="quarter" idx="70" hasCustomPrompt="1"/>
          </p:nvPr>
        </p:nvSpPr>
        <p:spPr>
          <a:xfrm>
            <a:off x="4997741" y="5572753"/>
            <a:ext cx="446367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540083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hart + Numeric Highlight: 2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250805" y="273559"/>
            <a:ext cx="216848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997742" y="6459985"/>
            <a:ext cx="31369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200"/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7" name="Segnaposto grafico 20"/>
          <p:cNvSpPr>
            <a:spLocks noGrp="1"/>
          </p:cNvSpPr>
          <p:nvPr>
            <p:ph type="chart" sz="quarter" idx="17"/>
          </p:nvPr>
        </p:nvSpPr>
        <p:spPr>
          <a:xfrm>
            <a:off x="376242" y="1682751"/>
            <a:ext cx="4469739" cy="4378325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 dirty="0"/>
          </a:p>
        </p:txBody>
      </p:sp>
      <p:sp>
        <p:nvSpPr>
          <p:cNvPr id="20" name="Segnaposto testo 2"/>
          <p:cNvSpPr>
            <a:spLocks noGrp="1"/>
          </p:cNvSpPr>
          <p:nvPr>
            <p:ph type="body" sz="quarter" idx="15" hasCustomPrompt="1"/>
          </p:nvPr>
        </p:nvSpPr>
        <p:spPr>
          <a:xfrm>
            <a:off x="5035550" y="1682750"/>
            <a:ext cx="4307695" cy="1525588"/>
          </a:xfrm>
        </p:spPr>
        <p:txBody>
          <a:bodyPr numCol="1" spcCol="144000"/>
          <a:lstStyle>
            <a:lvl1pPr>
              <a:lnSpc>
                <a:spcPts val="6300"/>
              </a:lnSpc>
              <a:spcAft>
                <a:spcPts val="1800"/>
              </a:spcAft>
              <a:defRPr sz="7200" b="1" i="0" baseline="0">
                <a:solidFill>
                  <a:srgbClr val="BD0D22"/>
                </a:solidFill>
              </a:defRPr>
            </a:lvl1pPr>
            <a:lvl2pPr marL="0" indent="0">
              <a:buFontTx/>
              <a:buNone/>
              <a:defRPr baseline="0"/>
            </a:lvl2pPr>
          </a:lstStyle>
          <a:p>
            <a:pPr lvl="0"/>
            <a:r>
              <a:rPr lang="it-IT" dirty="0" smtClean="0"/>
              <a:t>000,1%</a:t>
            </a:r>
          </a:p>
        </p:txBody>
      </p:sp>
      <p:sp>
        <p:nvSpPr>
          <p:cNvPr id="21" name="Segnaposto testo 2"/>
          <p:cNvSpPr>
            <a:spLocks noGrp="1"/>
          </p:cNvSpPr>
          <p:nvPr>
            <p:ph type="body" sz="quarter" idx="18"/>
          </p:nvPr>
        </p:nvSpPr>
        <p:spPr>
          <a:xfrm>
            <a:off x="5035550" y="3367465"/>
            <a:ext cx="4292600" cy="2693610"/>
          </a:xfrm>
        </p:spPr>
        <p:txBody>
          <a:bodyPr/>
          <a:lstStyle>
            <a:lvl1pPr>
              <a:defRPr b="1" i="0">
                <a:solidFill>
                  <a:schemeClr val="accent4"/>
                </a:solidFill>
              </a:defRPr>
            </a:lvl1pPr>
          </a:lstStyle>
          <a:p>
            <a:pPr lvl="0"/>
            <a:endParaRPr lang="it-IT" dirty="0" smtClean="0"/>
          </a:p>
        </p:txBody>
      </p:sp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80515" y="6216113"/>
            <a:ext cx="481304" cy="36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3"/>
          <a:srcRect l="1" r="14959" b="85913"/>
          <a:stretch/>
        </p:blipFill>
        <p:spPr>
          <a:xfrm>
            <a:off x="0" y="0"/>
            <a:ext cx="234000" cy="966080"/>
          </a:xfrm>
          <a:prstGeom prst="rect">
            <a:avLst/>
          </a:prstGeom>
        </p:spPr>
      </p:pic>
      <p:sp>
        <p:nvSpPr>
          <p:cNvPr id="16" name="Titolo 1"/>
          <p:cNvSpPr>
            <a:spLocks noGrp="1"/>
          </p:cNvSpPr>
          <p:nvPr>
            <p:ph type="ctrTitle" hasCustomPrompt="1"/>
          </p:nvPr>
        </p:nvSpPr>
        <p:spPr>
          <a:xfrm>
            <a:off x="376241" y="451877"/>
            <a:ext cx="9085577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76241" y="1070623"/>
            <a:ext cx="9085577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5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6242" y="273559"/>
            <a:ext cx="240838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7851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/>
          <a:srcRect r="21050"/>
          <a:stretch/>
        </p:blipFill>
        <p:spPr>
          <a:xfrm>
            <a:off x="1" y="0"/>
            <a:ext cx="217244" cy="6858000"/>
          </a:xfrm>
          <a:prstGeom prst="rect">
            <a:avLst/>
          </a:prstGeom>
        </p:spPr>
      </p:pic>
      <p:pic>
        <p:nvPicPr>
          <p:cNvPr id="19" name="Immagin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6242" y="287166"/>
            <a:ext cx="936000" cy="703434"/>
          </a:xfrm>
          <a:prstGeom prst="rect">
            <a:avLst/>
          </a:prstGeom>
        </p:spPr>
      </p:pic>
      <p:sp>
        <p:nvSpPr>
          <p:cNvPr id="12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376242" y="5351463"/>
            <a:ext cx="4962173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2" hasCustomPrompt="1"/>
          </p:nvPr>
        </p:nvSpPr>
        <p:spPr>
          <a:xfrm>
            <a:off x="376242" y="5605463"/>
            <a:ext cx="4962173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3" hasCustomPrompt="1"/>
          </p:nvPr>
        </p:nvSpPr>
        <p:spPr>
          <a:xfrm>
            <a:off x="376242" y="5859463"/>
            <a:ext cx="4962173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Honlap</a:t>
            </a:r>
            <a:endParaRPr lang="it-IT" dirty="0" smtClean="0"/>
          </a:p>
        </p:txBody>
      </p:sp>
      <p:sp>
        <p:nvSpPr>
          <p:cNvPr id="22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376242" y="5097463"/>
            <a:ext cx="4962173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3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376242" y="4838077"/>
            <a:ext cx="4962173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Szervezeti egység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213048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ack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250805" y="273559"/>
            <a:ext cx="216848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it-IT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>
          <a:xfrm>
            <a:off x="3985801" y="6459984"/>
            <a:ext cx="866466" cy="1143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700">
                <a:solidFill>
                  <a:schemeClr val="tx2"/>
                </a:solidFill>
              </a:defRPr>
            </a:lvl1pPr>
          </a:lstStyle>
          <a:p>
            <a:pPr defTabSz="457200"/>
            <a:fld id="{5C52AD40-4B52-4D39-A24A-0DB4530881C0}" type="datetime1">
              <a:rPr lang="hu-HU" smtClean="0">
                <a:solidFill>
                  <a:srgbClr val="BD2027"/>
                </a:solidFill>
              </a:rPr>
              <a:pPr defTabSz="457200"/>
              <a:t>2018.05.24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997742" y="6459985"/>
            <a:ext cx="31369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200"/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80515" y="6216113"/>
            <a:ext cx="481304" cy="360000"/>
          </a:xfrm>
          <a:prstGeom prst="rect">
            <a:avLst/>
          </a:prstGeom>
        </p:spPr>
      </p:pic>
      <p:sp>
        <p:nvSpPr>
          <p:cNvPr id="10" name="Titolo 1"/>
          <p:cNvSpPr>
            <a:spLocks noGrp="1"/>
          </p:cNvSpPr>
          <p:nvPr>
            <p:ph type="ctrTitle" hasCustomPrompt="1"/>
          </p:nvPr>
        </p:nvSpPr>
        <p:spPr>
          <a:xfrm>
            <a:off x="376241" y="730606"/>
            <a:ext cx="9085577" cy="235474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dirty="0" smtClean="0"/>
              <a:t>Back-Up</a:t>
            </a:r>
            <a:endParaRPr lang="it-IT" dirty="0"/>
          </a:p>
        </p:txBody>
      </p:sp>
      <p:sp>
        <p:nvSpPr>
          <p:cNvPr id="11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76241" y="3105307"/>
            <a:ext cx="9085577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Back-Up </a:t>
            </a:r>
            <a:r>
              <a:rPr lang="it-IT" dirty="0" err="1" smtClean="0"/>
              <a:t>Subtitle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2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76241" y="2130426"/>
            <a:ext cx="9085577" cy="869098"/>
          </a:xfrm>
        </p:spPr>
        <p:txBody>
          <a:bodyPr/>
          <a:lstStyle>
            <a:lvl1pPr>
              <a:lnSpc>
                <a:spcPts val="3500"/>
              </a:lnSpc>
              <a:defRPr sz="3300" b="1" i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smtClean="0"/>
              <a:t>Back-Up Title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</a:p>
        </p:txBody>
      </p:sp>
    </p:spTree>
    <p:extLst>
      <p:ext uri="{BB962C8B-B14F-4D97-AF65-F5344CB8AC3E}">
        <p14:creationId xmlns:p14="http://schemas.microsoft.com/office/powerpoint/2010/main" val="3554011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95300" y="2174877"/>
            <a:ext cx="4376738" cy="31829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032377" y="2174877"/>
            <a:ext cx="4378325" cy="31829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0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376241" y="2130426"/>
            <a:ext cx="9085577" cy="869098"/>
          </a:xfrm>
        </p:spPr>
        <p:txBody>
          <a:bodyPr/>
          <a:lstStyle>
            <a:lvl1pPr>
              <a:lnSpc>
                <a:spcPts val="3500"/>
              </a:lnSpc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76241" y="3105307"/>
            <a:ext cx="9085577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Prezentáció 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5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6866913" y="511079"/>
            <a:ext cx="2586567" cy="3556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Szervezeti egység neve</a:t>
            </a:r>
            <a:endParaRPr lang="it-IT" dirty="0" smtClean="0"/>
          </a:p>
        </p:txBody>
      </p:sp>
      <p:sp>
        <p:nvSpPr>
          <p:cNvPr id="16" name="Segnaposto testo 3"/>
          <p:cNvSpPr>
            <a:spLocks noGrp="1"/>
          </p:cNvSpPr>
          <p:nvPr>
            <p:ph type="body" sz="quarter" idx="12" hasCustomPrompt="1"/>
          </p:nvPr>
        </p:nvSpPr>
        <p:spPr>
          <a:xfrm>
            <a:off x="6866913" y="1096050"/>
            <a:ext cx="2586567" cy="355600"/>
          </a:xfrm>
        </p:spPr>
        <p:txBody>
          <a:bodyPr/>
          <a:lstStyle>
            <a:lvl1pPr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Ország neve</a:t>
            </a:r>
            <a:endParaRPr lang="it-IT" dirty="0" smtClean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/>
          <a:srcRect r="21050"/>
          <a:stretch/>
        </p:blipFill>
        <p:spPr>
          <a:xfrm>
            <a:off x="1" y="0"/>
            <a:ext cx="217244" cy="6858000"/>
          </a:xfrm>
          <a:prstGeom prst="rect">
            <a:avLst/>
          </a:prstGeom>
        </p:spPr>
      </p:pic>
      <p:pic>
        <p:nvPicPr>
          <p:cNvPr id="19" name="Immagin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6242" y="287166"/>
            <a:ext cx="936000" cy="70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81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250805" y="273559"/>
            <a:ext cx="216848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76241" y="730606"/>
            <a:ext cx="9085577" cy="235474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76241" y="3105307"/>
            <a:ext cx="9085577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Fejezet 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7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76241" y="2130426"/>
            <a:ext cx="9085577" cy="869098"/>
          </a:xfrm>
        </p:spPr>
        <p:txBody>
          <a:bodyPr/>
          <a:lstStyle>
            <a:lvl1pPr>
              <a:lnSpc>
                <a:spcPts val="3500"/>
              </a:lnSpc>
              <a:defRPr sz="3300" b="1" i="0" baseline="0"/>
            </a:lvl1pPr>
          </a:lstStyle>
          <a:p>
            <a:pPr lvl="0"/>
            <a:r>
              <a:rPr lang="hu-HU" dirty="0" smtClean="0"/>
              <a:t>Fejezet 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80515" y="6216113"/>
            <a:ext cx="481304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/>
          <a:srcRect l="1" r="14959" b="85913"/>
          <a:stretch/>
        </p:blipFill>
        <p:spPr>
          <a:xfrm>
            <a:off x="0" y="0"/>
            <a:ext cx="234000" cy="966080"/>
          </a:xfrm>
          <a:prstGeom prst="rect">
            <a:avLst/>
          </a:prstGeom>
        </p:spPr>
      </p:pic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997742" y="6459985"/>
            <a:ext cx="31369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200"/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34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250805" y="273559"/>
            <a:ext cx="216848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object 3"/>
          <p:cNvSpPr txBox="1"/>
          <p:nvPr userDrawn="1"/>
        </p:nvSpPr>
        <p:spPr>
          <a:xfrm>
            <a:off x="387588" y="716295"/>
            <a:ext cx="2318080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defTabSz="457200">
              <a:lnSpc>
                <a:spcPct val="95825"/>
              </a:lnSpc>
              <a:spcBef>
                <a:spcPts val="10"/>
              </a:spcBef>
            </a:pPr>
            <a:r>
              <a:rPr lang="hu-HU" sz="2000" dirty="0" smtClean="0">
                <a:solidFill>
                  <a:srgbClr val="BD2027"/>
                </a:solidFill>
                <a:latin typeface="Arial"/>
                <a:cs typeface="Arial"/>
              </a:rPr>
              <a:t>Tartalomjegyzék</a:t>
            </a:r>
            <a:endParaRPr sz="2000" dirty="0">
              <a:solidFill>
                <a:srgbClr val="BD2027"/>
              </a:solidFill>
              <a:latin typeface="Arial"/>
              <a:cs typeface="Arial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386954" y="1224439"/>
            <a:ext cx="9080500" cy="4861256"/>
          </a:xfrm>
        </p:spPr>
        <p:txBody>
          <a:bodyPr bIns="0" numCol="2" spcCol="216000">
            <a:noAutofit/>
          </a:bodyPr>
          <a:lstStyle>
            <a:lvl1pPr marL="171450" indent="-17145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Lucida Grande"/>
              <a:buChar char="-"/>
              <a:defRPr sz="1200" b="1" i="0" baseline="0"/>
            </a:lvl1pPr>
            <a:lvl2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200" baseline="0"/>
            </a:lvl2pPr>
            <a:lvl3pPr marL="540000" indent="-18000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 sz="1200" baseline="0"/>
            </a:lvl3pPr>
            <a:lvl4pPr marL="734400" indent="-18000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60000"/>
              <a:buFont typeface="Wingdings" charset="2"/>
              <a:buChar char="²"/>
              <a:defRPr sz="1200" baseline="0"/>
            </a:lvl4pPr>
            <a:lvl5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60000"/>
              <a:defRPr sz="1200" baseline="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80515" y="6216113"/>
            <a:ext cx="481304" cy="3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/>
          <a:srcRect l="1" r="14959" b="85913"/>
          <a:stretch/>
        </p:blipFill>
        <p:spPr>
          <a:xfrm>
            <a:off x="0" y="0"/>
            <a:ext cx="234000" cy="966080"/>
          </a:xfrm>
          <a:prstGeom prst="rect">
            <a:avLst/>
          </a:prstGeom>
        </p:spPr>
      </p:pic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997742" y="6459985"/>
            <a:ext cx="31369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200"/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944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 Slide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250805" y="273559"/>
            <a:ext cx="216848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997742" y="6459985"/>
            <a:ext cx="31369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200"/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Titolo 1"/>
          <p:cNvSpPr>
            <a:spLocks noGrp="1"/>
          </p:cNvSpPr>
          <p:nvPr>
            <p:ph type="ctrTitle" hasCustomPrompt="1"/>
          </p:nvPr>
        </p:nvSpPr>
        <p:spPr>
          <a:xfrm>
            <a:off x="376241" y="451877"/>
            <a:ext cx="9085577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5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76241" y="1070623"/>
            <a:ext cx="9085577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8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6242" y="273559"/>
            <a:ext cx="240838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80515" y="6216113"/>
            <a:ext cx="481304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/>
          <a:srcRect l="1" r="14959" b="85913"/>
          <a:stretch/>
        </p:blipFill>
        <p:spPr>
          <a:xfrm>
            <a:off x="0" y="0"/>
            <a:ext cx="234000" cy="966080"/>
          </a:xfrm>
          <a:prstGeom prst="rect">
            <a:avLst/>
          </a:prstGeom>
        </p:spPr>
      </p:pic>
      <p:sp>
        <p:nvSpPr>
          <p:cNvPr id="16" name="Segnaposto contenuto 2"/>
          <p:cNvSpPr>
            <a:spLocks noGrp="1"/>
          </p:cNvSpPr>
          <p:nvPr>
            <p:ph sz="quarter" idx="15"/>
          </p:nvPr>
        </p:nvSpPr>
        <p:spPr>
          <a:xfrm>
            <a:off x="376635" y="1682751"/>
            <a:ext cx="9090819" cy="4378325"/>
          </a:xfrm>
        </p:spPr>
        <p:txBody>
          <a:bodyPr/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39205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68865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3543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500" b="1" kern="1200">
          <a:solidFill>
            <a:srgbClr val="870011"/>
          </a:solidFill>
          <a:latin typeface="HelveticaNeueLT Std L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870011"/>
          </a:solidFill>
          <a:latin typeface="HelveticaNeueLT Std L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870011"/>
          </a:solidFill>
          <a:latin typeface="HelveticaNeueLT Std L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870011"/>
          </a:solidFill>
          <a:latin typeface="HelveticaNeueLT Std L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870011"/>
          </a:solidFill>
          <a:latin typeface="HelveticaNeueLT Std L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870011"/>
          </a:solidFill>
          <a:latin typeface="HelveticaNeueLT Std L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955423" y="6356351"/>
            <a:ext cx="4552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/>
            <a:fld id="{C465A074-71B0-1C47-A455-7677837C124E}" type="slidenum">
              <a:rPr lang="it-IT" smtClean="0">
                <a:solidFill>
                  <a:prstClr val="white">
                    <a:lumMod val="50000"/>
                  </a:prstClr>
                </a:solidFill>
              </a:rPr>
              <a:pPr defTabSz="457200"/>
              <a:t>‹#›</a:t>
            </a:fld>
            <a:endParaRPr lang="it-IT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45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</p:sldLayoutIdLst>
  <p:transition spd="slow">
    <p:fade/>
  </p:transition>
  <p:timing>
    <p:tnLst>
      <p:par>
        <p:cTn id="1" dur="indefinite" restart="never" nodeType="tmRoot"/>
      </p:par>
    </p:tnLst>
  </p:timing>
  <p:hf sldNum="0" hdr="0" ftr="0"/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1200"/>
        </a:lnSpc>
        <a:spcBef>
          <a:spcPts val="0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Clr>
          <a:schemeClr val="tx2"/>
        </a:buClr>
        <a:buFont typeface="Wingdings" charset="2"/>
        <a:buChar char="§"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Lucida Grande"/>
        <a:buChar char="-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44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9108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Wingdings" charset="2"/>
        <a:buChar char="Ø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69" y="1628800"/>
            <a:ext cx="935195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416496" y="476672"/>
            <a:ext cx="9085577" cy="869098"/>
          </a:xfrm>
        </p:spPr>
        <p:txBody>
          <a:bodyPr/>
          <a:lstStyle/>
          <a:p>
            <a:r>
              <a:rPr lang="hu-HU" dirty="0" smtClean="0">
                <a:solidFill>
                  <a:schemeClr val="tx2"/>
                </a:solidFill>
              </a:rPr>
              <a:t>Generali Cégpaletta</a:t>
            </a:r>
          </a:p>
          <a:p>
            <a:r>
              <a:rPr lang="hu-HU" sz="2800" b="0" dirty="0" smtClean="0">
                <a:solidFill>
                  <a:schemeClr val="tx2"/>
                </a:solidFill>
              </a:rPr>
              <a:t>Az előnyöket nem kell ecsetelni</a:t>
            </a:r>
            <a:endParaRPr lang="hu-HU" sz="2800" b="0" dirty="0">
              <a:solidFill>
                <a:schemeClr val="tx2"/>
              </a:solidFill>
            </a:endParaRPr>
          </a:p>
        </p:txBody>
      </p:sp>
      <p:sp>
        <p:nvSpPr>
          <p:cNvPr id="4" name="Alcím 2"/>
          <p:cNvSpPr>
            <a:spLocks noGrp="1"/>
          </p:cNvSpPr>
          <p:nvPr>
            <p:ph type="subTitle" idx="1"/>
          </p:nvPr>
        </p:nvSpPr>
        <p:spPr>
          <a:xfrm>
            <a:off x="193769" y="5517232"/>
            <a:ext cx="9583767" cy="576064"/>
          </a:xfrm>
        </p:spPr>
        <p:txBody>
          <a:bodyPr/>
          <a:lstStyle/>
          <a:p>
            <a:r>
              <a:rPr lang="hu-HU" b="1" i="1" dirty="0" smtClean="0">
                <a:solidFill>
                  <a:schemeClr val="tx1"/>
                </a:solidFill>
              </a:rPr>
              <a:t>Avagy mit tudunk ajánlani Ügyfelünknek,ha Cégpalettás tanácsadók vagyunk?</a:t>
            </a:r>
            <a:endParaRPr lang="hu-HU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- Vagyonőr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920552" y="1268760"/>
            <a:ext cx="424847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hu-HU" b="1" dirty="0">
                <a:solidFill>
                  <a:srgbClr val="C00000"/>
                </a:solidFill>
              </a:rPr>
              <a:t>Vandalizmus Plusz csomag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hu-HU" b="1" dirty="0"/>
              <a:t>Rongálás és eltulajdonítás</a:t>
            </a:r>
          </a:p>
          <a:p>
            <a:pPr>
              <a:lnSpc>
                <a:spcPct val="250000"/>
              </a:lnSpc>
            </a:pPr>
            <a:r>
              <a:rPr lang="hu-HU" dirty="0"/>
              <a:t>szabad földbe telepített dísznövények, </a:t>
            </a:r>
            <a:br>
              <a:rPr lang="hu-HU" dirty="0"/>
            </a:br>
            <a:r>
              <a:rPr lang="hu-HU" dirty="0"/>
              <a:t>szeméttárolók </a:t>
            </a:r>
            <a:br>
              <a:rPr lang="hu-HU" dirty="0"/>
            </a:br>
            <a:r>
              <a:rPr lang="hu-HU" dirty="0"/>
              <a:t>(150 cm-es kerítés megléte esetén)</a:t>
            </a:r>
          </a:p>
        </p:txBody>
      </p:sp>
      <p:pic>
        <p:nvPicPr>
          <p:cNvPr id="4" name="Picture 2" descr="http://kaposvarmost.hu/files/d/1/d1c17039e9c130af08f01b1889c55417_310x200_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85" y="1450524"/>
            <a:ext cx="3940619" cy="377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43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- Vagyonőr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848544" y="1413931"/>
            <a:ext cx="37444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  <a:defRPr/>
            </a:pPr>
            <a:r>
              <a:rPr lang="hu-HU" b="1" dirty="0">
                <a:solidFill>
                  <a:srgbClr val="C00000"/>
                </a:solidFill>
              </a:rPr>
              <a:t>Vandalizmus Plusz csomag</a:t>
            </a:r>
          </a:p>
          <a:p>
            <a:pPr>
              <a:lnSpc>
                <a:spcPct val="250000"/>
              </a:lnSpc>
              <a:defRPr/>
            </a:pPr>
            <a:r>
              <a:rPr lang="hu-HU" dirty="0"/>
              <a:t>Szolgáltatás mértéke: </a:t>
            </a:r>
            <a:br>
              <a:rPr lang="hu-HU" dirty="0"/>
            </a:br>
            <a:r>
              <a:rPr lang="hu-HU" b="1" dirty="0">
                <a:solidFill>
                  <a:srgbClr val="C00000"/>
                </a:solidFill>
              </a:rPr>
              <a:t>150.000 Ft</a:t>
            </a:r>
            <a:r>
              <a:rPr lang="hu-HU" dirty="0">
                <a:solidFill>
                  <a:srgbClr val="C00000"/>
                </a:solidFill>
              </a:rPr>
              <a:t> / káresemény 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(egy évben </a:t>
            </a:r>
            <a:r>
              <a:rPr lang="hu-HU" dirty="0" err="1"/>
              <a:t>max</a:t>
            </a:r>
            <a:r>
              <a:rPr lang="hu-HU" dirty="0"/>
              <a:t>. 3 alkalommal)</a:t>
            </a:r>
          </a:p>
          <a:p>
            <a:pPr>
              <a:lnSpc>
                <a:spcPct val="250000"/>
              </a:lnSpc>
              <a:defRPr/>
            </a:pPr>
            <a:r>
              <a:rPr lang="hu-HU" dirty="0"/>
              <a:t>fix önrész: </a:t>
            </a:r>
            <a:r>
              <a:rPr lang="hu-HU" dirty="0">
                <a:solidFill>
                  <a:srgbClr val="C00000"/>
                </a:solidFill>
              </a:rPr>
              <a:t>10%</a:t>
            </a:r>
          </a:p>
          <a:p>
            <a:pPr>
              <a:lnSpc>
                <a:spcPct val="250000"/>
              </a:lnSpc>
              <a:defRPr/>
            </a:pPr>
            <a:r>
              <a:rPr lang="hu-HU" dirty="0"/>
              <a:t>Díja: </a:t>
            </a:r>
            <a:r>
              <a:rPr lang="hu-HU" dirty="0">
                <a:solidFill>
                  <a:srgbClr val="C00000"/>
                </a:solidFill>
              </a:rPr>
              <a:t>5000Ft/év</a:t>
            </a:r>
          </a:p>
          <a:p>
            <a:endParaRPr lang="hu-HU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16" y="1556792"/>
            <a:ext cx="447923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43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– Vagyonőr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848544" y="1268760"/>
            <a:ext cx="41764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b="1" dirty="0">
                <a:solidFill>
                  <a:srgbClr val="C00000"/>
                </a:solidFill>
              </a:rPr>
              <a:t>Védelmi garancia csomag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b="1" dirty="0"/>
              <a:t>Ingyenes vagyonvédelmi szintfelmérés 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dirty="0" smtClean="0"/>
              <a:t>a </a:t>
            </a:r>
            <a:r>
              <a:rPr lang="hu-HU" dirty="0"/>
              <a:t>kockázatviselés helyén </a:t>
            </a:r>
            <a:br>
              <a:rPr lang="hu-HU" dirty="0"/>
            </a:br>
            <a:r>
              <a:rPr lang="hu-HU" dirty="0"/>
              <a:t>(telephelyenként, jegyzőkönyvvel; nem váltja ki a védelmi szint káridőponti vizsgálatát)</a:t>
            </a:r>
          </a:p>
          <a:p>
            <a:pPr>
              <a:lnSpc>
                <a:spcPct val="200000"/>
              </a:lnSpc>
            </a:pPr>
            <a:endParaRPr lang="hu-HU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032" y="1484784"/>
            <a:ext cx="432048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43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– Vagyonőr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848543" y="1268760"/>
            <a:ext cx="460851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b="1" dirty="0">
                <a:solidFill>
                  <a:srgbClr val="C00000"/>
                </a:solidFill>
              </a:rPr>
              <a:t>Védelmi garancia csomag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hu-HU" dirty="0"/>
              <a:t>Távfelügyeleti szolgálatra küldött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b="1" dirty="0" smtClean="0"/>
              <a:t>téves </a:t>
            </a:r>
            <a:r>
              <a:rPr lang="hu-HU" b="1" dirty="0"/>
              <a:t>riasztások költségének átvállalása </a:t>
            </a:r>
          </a:p>
          <a:p>
            <a:pPr marL="355600" indent="0">
              <a:lnSpc>
                <a:spcPct val="200000"/>
              </a:lnSpc>
              <a:buNone/>
              <a:defRPr/>
            </a:pPr>
            <a:r>
              <a:rPr lang="hu-HU" dirty="0"/>
              <a:t>A szolgáltatás mértéke: </a:t>
            </a:r>
            <a:br>
              <a:rPr lang="hu-HU" dirty="0"/>
            </a:br>
            <a:r>
              <a:rPr lang="hu-HU" dirty="0"/>
              <a:t>a szolgáltatási szerződésben megállapított téves riasztási költség </a:t>
            </a:r>
            <a:br>
              <a:rPr lang="hu-HU" dirty="0"/>
            </a:br>
            <a:r>
              <a:rPr lang="hu-HU" b="1" dirty="0"/>
              <a:t>12-szerese,</a:t>
            </a:r>
            <a:r>
              <a:rPr lang="hu-HU" dirty="0"/>
              <a:t> de </a:t>
            </a:r>
            <a:r>
              <a:rPr lang="hu-HU" b="1" dirty="0" err="1"/>
              <a:t>max</a:t>
            </a:r>
            <a:r>
              <a:rPr lang="hu-HU" b="1" dirty="0"/>
              <a:t>. </a:t>
            </a:r>
            <a:r>
              <a:rPr lang="hu-HU" b="1" dirty="0">
                <a:solidFill>
                  <a:srgbClr val="C00000"/>
                </a:solidFill>
              </a:rPr>
              <a:t>60 000 Ft/év </a:t>
            </a:r>
            <a:r>
              <a:rPr lang="hu-HU" b="1" dirty="0"/>
              <a:t/>
            </a:r>
            <a:br>
              <a:rPr lang="hu-HU" b="1" dirty="0"/>
            </a:b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5601072" y="4653136"/>
            <a:ext cx="4173333" cy="1114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dirty="0" smtClean="0"/>
              <a:t>A csomag díja: </a:t>
            </a:r>
            <a:r>
              <a:rPr lang="hu-HU" b="1" dirty="0" smtClean="0"/>
              <a:t>   </a:t>
            </a:r>
            <a:r>
              <a:rPr lang="hu-HU" b="1" dirty="0" smtClean="0">
                <a:solidFill>
                  <a:schemeClr val="accent5"/>
                </a:solidFill>
              </a:rPr>
              <a:t/>
            </a:r>
            <a:br>
              <a:rPr lang="hu-HU" b="1" dirty="0" smtClean="0">
                <a:solidFill>
                  <a:schemeClr val="accent5"/>
                </a:solidFill>
              </a:rPr>
            </a:br>
            <a:r>
              <a:rPr lang="hu-HU" b="1" dirty="0" smtClean="0">
                <a:solidFill>
                  <a:srgbClr val="C00000"/>
                </a:solidFill>
              </a:rPr>
              <a:t>6 500 Ft/kockázatviselési hely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055" y="1196752"/>
            <a:ext cx="417333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8047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– Vagyonőr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848544" y="1268760"/>
            <a:ext cx="7776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hu-HU" b="1" dirty="0">
                <a:solidFill>
                  <a:srgbClr val="C00000"/>
                </a:solidFill>
              </a:rPr>
              <a:t>H2O Plusz csomag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hu-HU" b="1" dirty="0"/>
              <a:t>Csőtörés miatt elfolyt vezetékes víz árának térítése </a:t>
            </a:r>
            <a:br>
              <a:rPr lang="hu-HU" b="1" dirty="0"/>
            </a:br>
            <a:r>
              <a:rPr lang="hu-HU" dirty="0"/>
              <a:t>(évente egy alkalommal)</a:t>
            </a:r>
          </a:p>
          <a:p>
            <a:pPr marL="265113" indent="88900">
              <a:lnSpc>
                <a:spcPct val="200000"/>
              </a:lnSpc>
              <a:defRPr/>
            </a:pPr>
            <a:r>
              <a:rPr lang="hu-HU" dirty="0"/>
              <a:t>A szolgáltatás mértéke: </a:t>
            </a:r>
            <a:br>
              <a:rPr lang="hu-HU" dirty="0"/>
            </a:br>
            <a:r>
              <a:rPr lang="hu-HU" dirty="0" err="1"/>
              <a:t>max</a:t>
            </a:r>
            <a:r>
              <a:rPr lang="hu-HU" dirty="0"/>
              <a:t>. </a:t>
            </a:r>
            <a:r>
              <a:rPr lang="hu-HU" b="1" dirty="0">
                <a:solidFill>
                  <a:srgbClr val="C00000"/>
                </a:solidFill>
              </a:rPr>
              <a:t>150 000 Ft </a:t>
            </a:r>
            <a:r>
              <a:rPr lang="hu-HU" dirty="0">
                <a:solidFill>
                  <a:srgbClr val="C00000"/>
                </a:solidFill>
              </a:rPr>
              <a:t>/ év</a:t>
            </a:r>
          </a:p>
          <a:p>
            <a:pPr>
              <a:lnSpc>
                <a:spcPct val="200000"/>
              </a:lnSpc>
            </a:pPr>
            <a:endParaRPr lang="hu-H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16" y="2492896"/>
            <a:ext cx="404800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43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– Vagyonőr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848544" y="1268760"/>
            <a:ext cx="7776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hu-HU" b="1" dirty="0">
                <a:solidFill>
                  <a:srgbClr val="C00000"/>
                </a:solidFill>
              </a:rPr>
              <a:t>H2O Plusz csomag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hu-HU" b="1" dirty="0"/>
              <a:t>Lefolyóvezetékek dugulás-elhárítás költsége</a:t>
            </a:r>
          </a:p>
          <a:p>
            <a:pPr>
              <a:lnSpc>
                <a:spcPct val="200000"/>
              </a:lnSpc>
              <a:defRPr/>
            </a:pPr>
            <a:r>
              <a:rPr lang="hu-HU" dirty="0"/>
              <a:t>A szolgáltatás mértéke: </a:t>
            </a:r>
            <a:r>
              <a:rPr lang="hu-HU" dirty="0" err="1"/>
              <a:t>max</a:t>
            </a:r>
            <a:r>
              <a:rPr lang="hu-HU" dirty="0"/>
              <a:t>. </a:t>
            </a:r>
            <a:r>
              <a:rPr lang="hu-HU" b="1" dirty="0">
                <a:solidFill>
                  <a:srgbClr val="C00000"/>
                </a:solidFill>
              </a:rPr>
              <a:t>50 000 Ft</a:t>
            </a:r>
            <a:r>
              <a:rPr lang="hu-HU" dirty="0">
                <a:solidFill>
                  <a:srgbClr val="C00000"/>
                </a:solidFill>
              </a:rPr>
              <a:t>/káresemény/év</a:t>
            </a:r>
          </a:p>
          <a:p>
            <a:pPr>
              <a:lnSpc>
                <a:spcPct val="200000"/>
              </a:lnSpc>
            </a:pPr>
            <a:endParaRPr lang="hu-H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3212976"/>
            <a:ext cx="2592288" cy="319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08" y="3212976"/>
            <a:ext cx="2664296" cy="317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43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– Vagyonőr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848544" y="1124744"/>
            <a:ext cx="77768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hu-HU" b="1" dirty="0">
                <a:solidFill>
                  <a:srgbClr val="C00000"/>
                </a:solidFill>
              </a:rPr>
              <a:t>H2O Plusz csomag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hu-HU" dirty="0"/>
              <a:t>Lapos- és </a:t>
            </a:r>
            <a:r>
              <a:rPr lang="hu-HU" dirty="0" err="1"/>
              <a:t>magastető</a:t>
            </a:r>
            <a:r>
              <a:rPr lang="hu-HU" dirty="0"/>
              <a:t> szigetelés, függőleges falszerkezet panelhézagai, valamint a nyílászárók szigetelési hibái miatt bekövetkező</a:t>
            </a:r>
            <a:r>
              <a:rPr lang="hu-HU" b="1" dirty="0"/>
              <a:t> 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smtClean="0"/>
              <a:t>Csapadék </a:t>
            </a:r>
            <a:r>
              <a:rPr lang="hu-HU" b="1" dirty="0"/>
              <a:t>okozta</a:t>
            </a:r>
            <a:r>
              <a:rPr lang="hu-HU" dirty="0"/>
              <a:t> beázás károk</a:t>
            </a:r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273430" y="3573016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dirty="0"/>
              <a:t>A szolgáltatás mértéke: </a:t>
            </a:r>
            <a:br>
              <a:rPr lang="hu-HU" dirty="0"/>
            </a:br>
            <a:r>
              <a:rPr lang="hu-HU" dirty="0" err="1" smtClean="0"/>
              <a:t>max</a:t>
            </a:r>
            <a:r>
              <a:rPr lang="hu-HU" dirty="0" smtClean="0"/>
              <a:t>. </a:t>
            </a:r>
            <a:r>
              <a:rPr lang="hu-HU" b="1" dirty="0" smtClean="0">
                <a:solidFill>
                  <a:srgbClr val="C00000"/>
                </a:solidFill>
              </a:rPr>
              <a:t>100.000 </a:t>
            </a:r>
            <a:r>
              <a:rPr lang="hu-HU" b="1" dirty="0">
                <a:solidFill>
                  <a:srgbClr val="C00000"/>
                </a:solidFill>
              </a:rPr>
              <a:t>Ft </a:t>
            </a:r>
            <a:r>
              <a:rPr lang="hu-HU" dirty="0">
                <a:solidFill>
                  <a:srgbClr val="C00000"/>
                </a:solidFill>
              </a:rPr>
              <a:t>/káresemény</a:t>
            </a:r>
          </a:p>
          <a:p>
            <a:pPr>
              <a:lnSpc>
                <a:spcPct val="200000"/>
              </a:lnSpc>
            </a:pPr>
            <a:endParaRPr lang="hu-HU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64" y="3501008"/>
            <a:ext cx="5472608" cy="256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43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– Vagyonőr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848544" y="1268760"/>
            <a:ext cx="78488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hu-HU" b="1" dirty="0">
                <a:solidFill>
                  <a:srgbClr val="C00000"/>
                </a:solidFill>
              </a:rPr>
              <a:t>H2O Plusz csomag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hu-HU" b="1" dirty="0"/>
              <a:t>Kívülről érkező víz </a:t>
            </a:r>
            <a:r>
              <a:rPr lang="hu-HU" dirty="0"/>
              <a:t>által okozott </a:t>
            </a:r>
            <a:r>
              <a:rPr lang="hu-HU" dirty="0" smtClean="0"/>
              <a:t>károk</a:t>
            </a:r>
            <a:endParaRPr lang="hu-HU" dirty="0"/>
          </a:p>
          <a:p>
            <a:pPr>
              <a:lnSpc>
                <a:spcPct val="200000"/>
              </a:lnSpc>
              <a:defRPr/>
            </a:pPr>
            <a:r>
              <a:rPr lang="hu-HU" dirty="0"/>
              <a:t>A csomag díja: </a:t>
            </a:r>
            <a:r>
              <a:rPr lang="hu-HU" b="1" dirty="0">
                <a:solidFill>
                  <a:srgbClr val="C00000"/>
                </a:solidFill>
              </a:rPr>
              <a:t>3.000 Ft + az épület </a:t>
            </a:r>
            <a:r>
              <a:rPr lang="hu-HU" b="1" dirty="0" err="1">
                <a:solidFill>
                  <a:srgbClr val="C00000"/>
                </a:solidFill>
              </a:rPr>
              <a:t>bizt</a:t>
            </a:r>
            <a:r>
              <a:rPr lang="hu-HU" b="1" dirty="0">
                <a:solidFill>
                  <a:srgbClr val="C00000"/>
                </a:solidFill>
              </a:rPr>
              <a:t>. összegének 0,05‰-e</a:t>
            </a:r>
            <a:endParaRPr lang="hu-HU" dirty="0">
              <a:solidFill>
                <a:srgbClr val="C00000"/>
              </a:solidFill>
            </a:endParaRPr>
          </a:p>
          <a:p>
            <a:pPr>
              <a:lnSpc>
                <a:spcPct val="200000"/>
              </a:lnSpc>
              <a:defRPr/>
            </a:pPr>
            <a:r>
              <a:rPr lang="hu-HU" dirty="0"/>
              <a:t>Kizárások: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hu-HU" dirty="0"/>
              <a:t>a beázást előidéző ok megszün­tetése (pl.: tetőjavítás, szigetelés) során felmerült költségek megtérítése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hu-HU" dirty="0"/>
              <a:t>Építés, felújítás alatt álló épületek idei­glenes fedésének elégtelensége miatt keletkezett károk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hu-HU" dirty="0"/>
              <a:t>A talajvíz, belvíz, árvíz okozta károk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17434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- Vagyonőr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560512" y="1052736"/>
            <a:ext cx="511256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hu-HU" b="1" dirty="0">
                <a:solidFill>
                  <a:srgbClr val="C00000"/>
                </a:solidFill>
              </a:rPr>
              <a:t>Egzisztencia csomag</a:t>
            </a:r>
          </a:p>
          <a:p>
            <a:pPr>
              <a:lnSpc>
                <a:spcPct val="200000"/>
              </a:lnSpc>
              <a:defRPr/>
            </a:pPr>
            <a:r>
              <a:rPr lang="hu-HU" dirty="0"/>
              <a:t>Balesetbiztosítási szolgáltatásokat és haláleseti térítést nyújt a megnevezett munkavállalóknak</a:t>
            </a:r>
          </a:p>
          <a:p>
            <a:pPr>
              <a:lnSpc>
                <a:spcPct val="200000"/>
              </a:lnSpc>
              <a:defRPr/>
            </a:pPr>
            <a:r>
              <a:rPr lang="hu-HU" b="1" dirty="0"/>
              <a:t>Szerződő: </a:t>
            </a:r>
            <a:r>
              <a:rPr lang="hu-HU" dirty="0"/>
              <a:t>a vállalkozás</a:t>
            </a:r>
          </a:p>
          <a:p>
            <a:pPr>
              <a:lnSpc>
                <a:spcPct val="200000"/>
              </a:lnSpc>
              <a:defRPr/>
            </a:pPr>
            <a:r>
              <a:rPr lang="hu-HU" b="1" dirty="0"/>
              <a:t>Biztosítottak</a:t>
            </a:r>
            <a:r>
              <a:rPr lang="hu-HU" dirty="0"/>
              <a:t>: a vállalkozással munkaviszonyban álló, a mindenkori nyugdíjkorhatárt el nem ért életkorú </a:t>
            </a:r>
            <a:r>
              <a:rPr lang="hu-HU" b="1" dirty="0"/>
              <a:t>munkavállalók</a:t>
            </a:r>
          </a:p>
          <a:p>
            <a:pPr>
              <a:lnSpc>
                <a:spcPct val="200000"/>
              </a:lnSpc>
              <a:defRPr/>
            </a:pPr>
            <a:r>
              <a:rPr lang="hu-HU" b="1" dirty="0"/>
              <a:t>Balesetbiztosítás</a:t>
            </a:r>
            <a:br>
              <a:rPr lang="hu-HU" b="1" dirty="0"/>
            </a:br>
            <a:r>
              <a:rPr lang="hu-HU" dirty="0"/>
              <a:t>(24 órás fedezet)</a:t>
            </a:r>
          </a:p>
          <a:p>
            <a:endParaRPr lang="hu-HU" dirty="0"/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262" y="1484784"/>
            <a:ext cx="3955266" cy="304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5673079" y="4869160"/>
            <a:ext cx="3816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rgbClr val="C00000"/>
                </a:solidFill>
              </a:rPr>
              <a:t>Haláleseti térítés: 250.000 Ft </a:t>
            </a:r>
            <a:r>
              <a:rPr lang="hu-HU" b="1" dirty="0" smtClean="0">
                <a:solidFill>
                  <a:srgbClr val="C00000"/>
                </a:solidFill>
              </a:rPr>
              <a:t/>
            </a:r>
            <a:br>
              <a:rPr lang="hu-HU" b="1" dirty="0" smtClean="0">
                <a:solidFill>
                  <a:srgbClr val="C00000"/>
                </a:solidFill>
              </a:rPr>
            </a:br>
            <a:r>
              <a:rPr lang="hu-HU" dirty="0" smtClean="0">
                <a:solidFill>
                  <a:srgbClr val="C00000"/>
                </a:solidFill>
              </a:rPr>
              <a:t>(</a:t>
            </a:r>
            <a:r>
              <a:rPr lang="hu-HU" dirty="0">
                <a:solidFill>
                  <a:srgbClr val="C00000"/>
                </a:solidFill>
              </a:rPr>
              <a:t>180 nap várakozási idő)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17434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– Vagyonőr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848544" y="980728"/>
            <a:ext cx="777686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u-HU" sz="2000" b="1" dirty="0"/>
              <a:t>Cégpaletta  speciális csomagok</a:t>
            </a:r>
          </a:p>
          <a:p>
            <a:pPr>
              <a:lnSpc>
                <a:spcPct val="150000"/>
              </a:lnSpc>
              <a:buNone/>
            </a:pPr>
            <a:r>
              <a:rPr lang="hu-HU" b="1" dirty="0" smtClean="0">
                <a:solidFill>
                  <a:srgbClr val="C00000"/>
                </a:solidFill>
              </a:rPr>
              <a:t>Cukrászdák, fagylaltozók részére</a:t>
            </a:r>
            <a:endParaRPr lang="hu-HU" b="1" dirty="0">
              <a:solidFill>
                <a:srgbClr val="C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14" b="19521"/>
          <a:stretch/>
        </p:blipFill>
        <p:spPr bwMode="auto">
          <a:xfrm>
            <a:off x="632520" y="2060848"/>
            <a:ext cx="8928992" cy="383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0627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Generali Cégpaletta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32520" y="3989963"/>
            <a:ext cx="8640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i="1" dirty="0"/>
              <a:t>A Cégpaletta a Generali vállalkozói biztosítási programja, amelyet kifejezetten a magyarországi kis- és középvállalkozások számára hoztunk létre.</a:t>
            </a:r>
          </a:p>
          <a:p>
            <a:pPr>
              <a:lnSpc>
                <a:spcPct val="150000"/>
              </a:lnSpc>
            </a:pPr>
            <a:r>
              <a:rPr lang="hu-HU" i="1" dirty="0"/>
              <a:t>Ez egy olyan speciálisan összeállított program, amely tartalmazza mindazon biztosítási termékeket, amelyre ma egy vállalkozásnak szüksége lehet.</a:t>
            </a:r>
          </a:p>
          <a:p>
            <a:endParaRPr lang="hu-HU" dirty="0"/>
          </a:p>
        </p:txBody>
      </p:sp>
      <p:pic>
        <p:nvPicPr>
          <p:cNvPr id="1026" name="Picture 2" descr="https://partner.generali.hu/~/media/PartnerPortal/alkusz/kamanyoldalak/cegpaletta_fejlec2.ashx?la=hu&amp;hash=4AE1EB5B6FF0D362A9D053D121EAFECFB83D39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08" y="740473"/>
            <a:ext cx="7056784" cy="305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175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>
                <a:solidFill>
                  <a:srgbClr val="C00000"/>
                </a:solidFill>
              </a:rPr>
              <a:t>Cégpaletta Előnyök – Vagyonőr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04013" y="818709"/>
            <a:ext cx="777686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u-HU" sz="2000" b="1" dirty="0"/>
              <a:t>Cégpaletta  speciális csomagok</a:t>
            </a:r>
          </a:p>
          <a:p>
            <a:pPr>
              <a:lnSpc>
                <a:spcPct val="150000"/>
              </a:lnSpc>
              <a:buNone/>
            </a:pPr>
            <a:r>
              <a:rPr lang="hu-HU" b="1" dirty="0">
                <a:solidFill>
                  <a:srgbClr val="C00000"/>
                </a:solidFill>
              </a:rPr>
              <a:t>Cukrászdák, fagylaltozók </a:t>
            </a:r>
            <a:r>
              <a:rPr lang="hu-HU" b="1" dirty="0" smtClean="0">
                <a:solidFill>
                  <a:srgbClr val="C00000"/>
                </a:solidFill>
              </a:rPr>
              <a:t>részére</a:t>
            </a:r>
            <a:endParaRPr lang="hu-HU" b="1" dirty="0">
              <a:solidFill>
                <a:srgbClr val="C0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04013" y="1772816"/>
            <a:ext cx="47456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hu-HU" b="1" dirty="0">
                <a:solidFill>
                  <a:srgbClr val="C00000"/>
                </a:solidFill>
              </a:rPr>
              <a:t>Hűtött áru biztosítása</a:t>
            </a:r>
          </a:p>
          <a:p>
            <a:pPr>
              <a:lnSpc>
                <a:spcPct val="150000"/>
              </a:lnSpc>
            </a:pPr>
            <a:r>
              <a:rPr lang="hu-HU" dirty="0"/>
              <a:t>A </a:t>
            </a:r>
            <a:r>
              <a:rPr lang="hu-HU" dirty="0" smtClean="0"/>
              <a:t>biztosítás </a:t>
            </a:r>
            <a:r>
              <a:rPr lang="hu-HU" dirty="0"/>
              <a:t>a hűtőpultokban, hűtőládákban, hűtőszekrényekben elhelyezett hűtött, fagyasztott áruk megromlása következtében keletkezett károkat fedezi, melyek az alábbi okok miatt keletkeztek:</a:t>
            </a:r>
          </a:p>
          <a:p>
            <a:pPr>
              <a:lnSpc>
                <a:spcPct val="150000"/>
              </a:lnSpc>
              <a:buNone/>
            </a:pPr>
            <a:endParaRPr lang="hu-HU" sz="1000" dirty="0"/>
          </a:p>
          <a:p>
            <a:pPr marL="177800" indent="-177800">
              <a:lnSpc>
                <a:spcPct val="150000"/>
              </a:lnSpc>
              <a:buNone/>
            </a:pPr>
            <a:r>
              <a:rPr lang="hu-HU" dirty="0"/>
              <a:t>- hűtőberendezés gépi vagy elektromos meghibásodása;</a:t>
            </a:r>
          </a:p>
          <a:p>
            <a:pPr>
              <a:lnSpc>
                <a:spcPct val="150000"/>
              </a:lnSpc>
              <a:buNone/>
            </a:pPr>
            <a:r>
              <a:rPr lang="hu-HU" dirty="0"/>
              <a:t>- hűtőfolyadék elfolyása;</a:t>
            </a:r>
          </a:p>
          <a:p>
            <a:pPr marL="177800" indent="-177800">
              <a:lnSpc>
                <a:spcPct val="150000"/>
              </a:lnSpc>
              <a:buNone/>
            </a:pPr>
            <a:r>
              <a:rPr lang="hu-HU" dirty="0"/>
              <a:t>- az áramszolgáltató közhálózatban fellépett zavar miatti szolgáltatás kiesés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6" name="Szöveg helye 4"/>
          <p:cNvSpPr txBox="1">
            <a:spLocks/>
          </p:cNvSpPr>
          <p:nvPr/>
        </p:nvSpPr>
        <p:spPr>
          <a:xfrm>
            <a:off x="5349644" y="5062445"/>
            <a:ext cx="4527012" cy="101168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Font typeface="Wingdings" charset="2"/>
              <a:buChar char="v"/>
              <a:defRPr sz="20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180000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hu-HU" sz="1800" b="0" dirty="0"/>
              <a:t>Önrész megegyezik a tűz- és elemi károkra vállalt önrésszel</a:t>
            </a:r>
            <a:r>
              <a:rPr lang="hu-HU" sz="1800" b="0" dirty="0" smtClean="0"/>
              <a:t>.</a:t>
            </a:r>
          </a:p>
          <a:p>
            <a:pPr>
              <a:lnSpc>
                <a:spcPct val="100000"/>
              </a:lnSpc>
              <a:buNone/>
            </a:pPr>
            <a:endParaRPr lang="hu-HU" sz="1800" b="0" dirty="0"/>
          </a:p>
          <a:p>
            <a:pPr>
              <a:buNone/>
            </a:pPr>
            <a:r>
              <a:rPr lang="hu-HU" sz="1800" dirty="0">
                <a:solidFill>
                  <a:srgbClr val="C00000"/>
                </a:solidFill>
              </a:rPr>
              <a:t>Kártérítési limit: 500 000 Ft/kár/év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02"/>
          <a:stretch/>
        </p:blipFill>
        <p:spPr bwMode="auto">
          <a:xfrm>
            <a:off x="5241032" y="1916832"/>
            <a:ext cx="443872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449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>
                <a:solidFill>
                  <a:srgbClr val="C00000"/>
                </a:solidFill>
              </a:rPr>
              <a:t>Cégpaletta Előnyök – Vagyonőr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04013" y="818709"/>
            <a:ext cx="777686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u-HU" sz="2000" b="1" dirty="0"/>
              <a:t>Cégpaletta  speciális </a:t>
            </a:r>
            <a:r>
              <a:rPr lang="hu-HU" sz="2000" b="1" dirty="0" smtClean="0"/>
              <a:t>csomagok – ingyenes fedezet</a:t>
            </a:r>
            <a:endParaRPr lang="hu-HU" sz="2000" b="1" dirty="0"/>
          </a:p>
          <a:p>
            <a:pPr>
              <a:lnSpc>
                <a:spcPct val="150000"/>
              </a:lnSpc>
              <a:buNone/>
            </a:pPr>
            <a:r>
              <a:rPr lang="hu-HU" b="1" dirty="0">
                <a:solidFill>
                  <a:srgbClr val="C00000"/>
                </a:solidFill>
              </a:rPr>
              <a:t>Cukrászdák, fagylaltozók </a:t>
            </a:r>
            <a:r>
              <a:rPr lang="hu-HU" b="1" dirty="0" smtClean="0">
                <a:solidFill>
                  <a:srgbClr val="C00000"/>
                </a:solidFill>
              </a:rPr>
              <a:t>részére</a:t>
            </a:r>
            <a:endParaRPr lang="hu-HU" b="1" dirty="0">
              <a:solidFill>
                <a:srgbClr val="C0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76021" y="1884888"/>
            <a:ext cx="3628907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b="1" dirty="0" smtClean="0">
                <a:solidFill>
                  <a:srgbClr val="C00000"/>
                </a:solidFill>
              </a:rPr>
              <a:t>Kirakat </a:t>
            </a:r>
            <a:r>
              <a:rPr lang="hu-HU" b="1" dirty="0">
                <a:solidFill>
                  <a:srgbClr val="C00000"/>
                </a:solidFill>
              </a:rPr>
              <a:t>fólia biztosítása</a:t>
            </a:r>
          </a:p>
          <a:p>
            <a:pPr>
              <a:lnSpc>
                <a:spcPct val="200000"/>
              </a:lnSpc>
              <a:buNone/>
            </a:pPr>
            <a:endParaRPr lang="hu-HU" sz="1000" b="1" dirty="0" smtClean="0">
              <a:solidFill>
                <a:srgbClr val="C00000"/>
              </a:solidFill>
            </a:endParaRPr>
          </a:p>
          <a:p>
            <a:pPr>
              <a:lnSpc>
                <a:spcPct val="200000"/>
              </a:lnSpc>
            </a:pPr>
            <a:r>
              <a:rPr lang="hu-HU" dirty="0" smtClean="0"/>
              <a:t>A </a:t>
            </a:r>
            <a:r>
              <a:rPr lang="hu-HU" dirty="0"/>
              <a:t>biztosított üvegek (üvegezések) felületén elhelyezett díszítések, fényszűrő, biztonsági és egyéb fóliák törés biztosítása.</a:t>
            </a:r>
          </a:p>
          <a:p>
            <a:pPr>
              <a:lnSpc>
                <a:spcPct val="150000"/>
              </a:lnSpc>
              <a:buNone/>
            </a:pPr>
            <a:endParaRPr lang="hu-HU" dirty="0"/>
          </a:p>
        </p:txBody>
      </p:sp>
      <p:pic>
        <p:nvPicPr>
          <p:cNvPr id="7" name="Picture 2" descr="http://www.redirectionssigndesign.com/wp-content/uploads/2013/01/Joe-OMalias-004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t="20506" b="7888"/>
          <a:stretch/>
        </p:blipFill>
        <p:spPr bwMode="auto">
          <a:xfrm>
            <a:off x="4736976" y="2206881"/>
            <a:ext cx="4824537" cy="25902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 helye 4"/>
          <p:cNvSpPr txBox="1">
            <a:spLocks/>
          </p:cNvSpPr>
          <p:nvPr/>
        </p:nvSpPr>
        <p:spPr>
          <a:xfrm>
            <a:off x="5032362" y="4856604"/>
            <a:ext cx="4233763" cy="89472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Font typeface="Wingdings" charset="2"/>
              <a:buChar char="v"/>
              <a:defRPr sz="20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180000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hu-HU" sz="1800" dirty="0" smtClean="0"/>
          </a:p>
          <a:p>
            <a:pPr>
              <a:lnSpc>
                <a:spcPct val="100000"/>
              </a:lnSpc>
              <a:buNone/>
            </a:pPr>
            <a:endParaRPr lang="hu-HU" sz="800" dirty="0" smtClean="0"/>
          </a:p>
          <a:p>
            <a:pPr>
              <a:buNone/>
            </a:pPr>
            <a:r>
              <a:rPr lang="hu-HU" sz="1800" dirty="0">
                <a:solidFill>
                  <a:srgbClr val="C00000"/>
                </a:solidFill>
              </a:rPr>
              <a:t>Kártérítési limit: 150 000 Ft/kár/év</a:t>
            </a:r>
          </a:p>
        </p:txBody>
      </p:sp>
    </p:spTree>
    <p:extLst>
      <p:ext uri="{BB962C8B-B14F-4D97-AF65-F5344CB8AC3E}">
        <p14:creationId xmlns:p14="http://schemas.microsoft.com/office/powerpoint/2010/main" val="1749756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– Vagyonőr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848544" y="980728"/>
            <a:ext cx="777686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u-HU" sz="2000" b="1" dirty="0"/>
              <a:t>Cégpaletta  speciális csomagok</a:t>
            </a:r>
          </a:p>
          <a:p>
            <a:pPr>
              <a:lnSpc>
                <a:spcPct val="150000"/>
              </a:lnSpc>
              <a:buNone/>
            </a:pPr>
            <a:r>
              <a:rPr lang="hu-HU" b="1" dirty="0">
                <a:solidFill>
                  <a:srgbClr val="C00000"/>
                </a:solidFill>
              </a:rPr>
              <a:t>Élelmiszer kereskedések részére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u-HU" dirty="0"/>
              <a:t>ABC, élelmiszer jellegű vegyes kereskedés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u-HU" dirty="0"/>
              <a:t>állateledel kereskedés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u-HU" dirty="0" err="1"/>
              <a:t>delicatesse</a:t>
            </a:r>
            <a:r>
              <a:rPr lang="hu-HU" dirty="0"/>
              <a:t>, édesség kereskedés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u-HU" dirty="0"/>
              <a:t>hús, hal, baromfi kereskedelem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u-HU" dirty="0"/>
              <a:t>pékáru, édesipari termékek kereskedelme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u-HU" dirty="0"/>
              <a:t>tejtermék </a:t>
            </a:r>
            <a:r>
              <a:rPr lang="hu-HU" dirty="0" smtClean="0"/>
              <a:t>kereskedelem</a:t>
            </a:r>
            <a:endParaRPr lang="hu-HU" dirty="0"/>
          </a:p>
        </p:txBody>
      </p:sp>
      <p:pic>
        <p:nvPicPr>
          <p:cNvPr id="4" name="Picture 2" descr="http://www.theempoweredplate.com/wp-content/uploads/2013/02/GroceryBa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0" t="8287" r="11974" b="6478"/>
          <a:stretch/>
        </p:blipFill>
        <p:spPr bwMode="auto">
          <a:xfrm>
            <a:off x="6079318" y="836712"/>
            <a:ext cx="2978138" cy="458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5457056" y="4827934"/>
            <a:ext cx="42329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u-HU" dirty="0"/>
              <a:t>zöldség-, gyümölcs </a:t>
            </a:r>
            <a:r>
              <a:rPr lang="hu-HU" dirty="0" smtClean="0"/>
              <a:t>kereskedelem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u-HU" dirty="0"/>
              <a:t>Üdítőital és ásványvíz </a:t>
            </a:r>
            <a:r>
              <a:rPr lang="hu-HU" dirty="0" smtClean="0"/>
              <a:t>kereskedelem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17434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>
                <a:solidFill>
                  <a:srgbClr val="C00000"/>
                </a:solidFill>
              </a:rPr>
              <a:t>Cégpaletta Előnyök – Vagyonőr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04013" y="818709"/>
            <a:ext cx="777686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u-HU" sz="2000" b="1" dirty="0"/>
              <a:t>Cégpaletta  speciális csomagok</a:t>
            </a:r>
          </a:p>
          <a:p>
            <a:pPr>
              <a:lnSpc>
                <a:spcPct val="150000"/>
              </a:lnSpc>
              <a:buNone/>
            </a:pPr>
            <a:r>
              <a:rPr lang="hu-HU" b="1" dirty="0">
                <a:solidFill>
                  <a:srgbClr val="C00000"/>
                </a:solidFill>
              </a:rPr>
              <a:t>Élelmiszer kereskedések részére</a:t>
            </a:r>
          </a:p>
          <a:p>
            <a:endParaRPr lang="hu-HU" b="1" dirty="0">
              <a:solidFill>
                <a:srgbClr val="C0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04013" y="1772816"/>
            <a:ext cx="474563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hu-HU" b="1" dirty="0">
                <a:solidFill>
                  <a:srgbClr val="C00000"/>
                </a:solidFill>
              </a:rPr>
              <a:t>Hűtött áru biztosítása</a:t>
            </a:r>
          </a:p>
          <a:p>
            <a:pPr>
              <a:lnSpc>
                <a:spcPct val="150000"/>
              </a:lnSpc>
            </a:pPr>
            <a:r>
              <a:rPr lang="hu-HU" dirty="0"/>
              <a:t>A </a:t>
            </a:r>
            <a:r>
              <a:rPr lang="hu-HU" dirty="0" smtClean="0"/>
              <a:t>biztosítás </a:t>
            </a:r>
            <a:r>
              <a:rPr lang="hu-HU" dirty="0"/>
              <a:t>a hűtőpultokban, hűtőládákban, hűtőszekrényekben elhelyezett hűtött, fagyasztott áruk megromlása következtében keletkezett károkat fedezi, melyek az alábbi okok miatt keletkeztek:</a:t>
            </a:r>
          </a:p>
          <a:p>
            <a:pPr>
              <a:lnSpc>
                <a:spcPct val="150000"/>
              </a:lnSpc>
              <a:buNone/>
            </a:pPr>
            <a:endParaRPr lang="hu-HU" dirty="0"/>
          </a:p>
          <a:p>
            <a:pPr marL="177800" indent="-177800">
              <a:lnSpc>
                <a:spcPct val="150000"/>
              </a:lnSpc>
              <a:buNone/>
            </a:pPr>
            <a:r>
              <a:rPr lang="hu-HU" dirty="0"/>
              <a:t>- hűtőberendezés gépi vagy elektromos meghibásodása;</a:t>
            </a:r>
          </a:p>
          <a:p>
            <a:pPr>
              <a:lnSpc>
                <a:spcPct val="150000"/>
              </a:lnSpc>
              <a:buNone/>
            </a:pPr>
            <a:r>
              <a:rPr lang="hu-HU" dirty="0"/>
              <a:t>- hűtőfolyadék elfolyása;</a:t>
            </a:r>
          </a:p>
          <a:p>
            <a:pPr marL="177800" indent="-177800">
              <a:lnSpc>
                <a:spcPct val="150000"/>
              </a:lnSpc>
              <a:buNone/>
            </a:pPr>
            <a:r>
              <a:rPr lang="hu-HU" dirty="0"/>
              <a:t>- az áramszolgáltató közhálózatban fellépett zavar miatti szolgáltatás kiesés.</a:t>
            </a:r>
          </a:p>
          <a:p>
            <a:endParaRPr lang="hu-HU" dirty="0"/>
          </a:p>
        </p:txBody>
      </p:sp>
      <p:pic>
        <p:nvPicPr>
          <p:cNvPr id="5" name="Picture 2" descr="http://www.goodbyegluten.com/wp-content/themes/theme1227/images/gallery/refrigerated_grab_go_ite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03" y="1700808"/>
            <a:ext cx="3784277" cy="314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 helye 4"/>
          <p:cNvSpPr txBox="1">
            <a:spLocks/>
          </p:cNvSpPr>
          <p:nvPr/>
        </p:nvSpPr>
        <p:spPr>
          <a:xfrm>
            <a:off x="5349644" y="5062445"/>
            <a:ext cx="4527012" cy="101168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Font typeface="Wingdings" charset="2"/>
              <a:buChar char="v"/>
              <a:defRPr sz="20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180000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hu-HU" sz="1800" b="0" dirty="0"/>
              <a:t>Önrész megegyezik a tűz- és elemi károkra vállalt önrésszel</a:t>
            </a:r>
            <a:r>
              <a:rPr lang="hu-HU" sz="1800" b="0" dirty="0" smtClean="0"/>
              <a:t>.</a:t>
            </a:r>
          </a:p>
          <a:p>
            <a:pPr>
              <a:lnSpc>
                <a:spcPct val="100000"/>
              </a:lnSpc>
              <a:buNone/>
            </a:pPr>
            <a:endParaRPr lang="hu-HU" sz="1800" b="0" dirty="0"/>
          </a:p>
          <a:p>
            <a:pPr>
              <a:buNone/>
            </a:pPr>
            <a:r>
              <a:rPr lang="hu-HU" sz="1800" dirty="0">
                <a:solidFill>
                  <a:srgbClr val="C00000"/>
                </a:solidFill>
              </a:rPr>
              <a:t>Kártérítési limit: 500 000 Ft/kár/év</a:t>
            </a:r>
          </a:p>
        </p:txBody>
      </p:sp>
    </p:spTree>
    <p:extLst>
      <p:ext uri="{BB962C8B-B14F-4D97-AF65-F5344CB8AC3E}">
        <p14:creationId xmlns:p14="http://schemas.microsoft.com/office/powerpoint/2010/main" val="3317434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>
                <a:solidFill>
                  <a:srgbClr val="C00000"/>
                </a:solidFill>
              </a:rPr>
              <a:t>Cégpaletta Előnyök – Vagyonőr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04013" y="818709"/>
            <a:ext cx="7776864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u-HU" sz="2000" b="1" dirty="0"/>
              <a:t>Cégpaletta  speciális </a:t>
            </a:r>
            <a:r>
              <a:rPr lang="hu-HU" sz="2000" b="1" dirty="0" smtClean="0"/>
              <a:t>csomagok – ingyenes fedezet</a:t>
            </a:r>
          </a:p>
          <a:p>
            <a:pPr>
              <a:lnSpc>
                <a:spcPct val="150000"/>
              </a:lnSpc>
              <a:defRPr/>
            </a:pPr>
            <a:r>
              <a:rPr lang="hu-HU" sz="2000" b="1" dirty="0">
                <a:solidFill>
                  <a:srgbClr val="C00000"/>
                </a:solidFill>
              </a:rPr>
              <a:t>Élelmiszer kereskedések </a:t>
            </a:r>
            <a:r>
              <a:rPr lang="hu-HU" sz="2000" b="1" dirty="0" smtClean="0">
                <a:solidFill>
                  <a:srgbClr val="C00000"/>
                </a:solidFill>
              </a:rPr>
              <a:t>részére</a:t>
            </a:r>
            <a:endParaRPr lang="hu-HU" sz="2000" b="1" dirty="0">
              <a:solidFill>
                <a:srgbClr val="C0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76021" y="1884888"/>
            <a:ext cx="3628907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b="1" dirty="0" smtClean="0">
                <a:solidFill>
                  <a:srgbClr val="C00000"/>
                </a:solidFill>
              </a:rPr>
              <a:t>Kirakat </a:t>
            </a:r>
            <a:r>
              <a:rPr lang="hu-HU" b="1" dirty="0">
                <a:solidFill>
                  <a:srgbClr val="C00000"/>
                </a:solidFill>
              </a:rPr>
              <a:t>fólia biztosítása</a:t>
            </a:r>
          </a:p>
          <a:p>
            <a:pPr>
              <a:lnSpc>
                <a:spcPct val="200000"/>
              </a:lnSpc>
              <a:buNone/>
            </a:pPr>
            <a:endParaRPr lang="hu-HU" sz="1000" b="1" dirty="0" smtClean="0">
              <a:solidFill>
                <a:srgbClr val="C00000"/>
              </a:solidFill>
            </a:endParaRPr>
          </a:p>
          <a:p>
            <a:pPr>
              <a:lnSpc>
                <a:spcPct val="200000"/>
              </a:lnSpc>
            </a:pPr>
            <a:r>
              <a:rPr lang="hu-HU" dirty="0" smtClean="0"/>
              <a:t>A </a:t>
            </a:r>
            <a:r>
              <a:rPr lang="hu-HU" dirty="0"/>
              <a:t>biztosított üvegek (üvegezések) felületén elhelyezett díszítések, fényszűrő, biztonsági és egyéb fóliák törés biztosítása.</a:t>
            </a:r>
          </a:p>
          <a:p>
            <a:pPr>
              <a:lnSpc>
                <a:spcPct val="150000"/>
              </a:lnSpc>
              <a:buNone/>
            </a:pPr>
            <a:endParaRPr lang="hu-HU" dirty="0"/>
          </a:p>
        </p:txBody>
      </p:sp>
      <p:pic>
        <p:nvPicPr>
          <p:cNvPr id="7" name="Picture 2" descr="http://www.redirectionssigndesign.com/wp-content/uploads/2013/01/Joe-OMalias-004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t="20506" b="7888"/>
          <a:stretch/>
        </p:blipFill>
        <p:spPr bwMode="auto">
          <a:xfrm>
            <a:off x="4736976" y="2206881"/>
            <a:ext cx="4824537" cy="25902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 helye 4"/>
          <p:cNvSpPr txBox="1">
            <a:spLocks/>
          </p:cNvSpPr>
          <p:nvPr/>
        </p:nvSpPr>
        <p:spPr>
          <a:xfrm>
            <a:off x="5032362" y="4856604"/>
            <a:ext cx="4233763" cy="89472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Font typeface="Wingdings" charset="2"/>
              <a:buChar char="v"/>
              <a:defRPr sz="20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180000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hu-HU" sz="1800" dirty="0" smtClean="0"/>
          </a:p>
          <a:p>
            <a:pPr>
              <a:lnSpc>
                <a:spcPct val="100000"/>
              </a:lnSpc>
              <a:buNone/>
            </a:pPr>
            <a:endParaRPr lang="hu-HU" sz="800" dirty="0" smtClean="0"/>
          </a:p>
          <a:p>
            <a:pPr>
              <a:buNone/>
            </a:pPr>
            <a:r>
              <a:rPr lang="hu-HU" sz="1800" dirty="0">
                <a:solidFill>
                  <a:srgbClr val="C00000"/>
                </a:solidFill>
              </a:rPr>
              <a:t>Kártérítési limit: 150 000 Ft/kár/év</a:t>
            </a:r>
          </a:p>
        </p:txBody>
      </p:sp>
    </p:spTree>
    <p:extLst>
      <p:ext uri="{BB962C8B-B14F-4D97-AF65-F5344CB8AC3E}">
        <p14:creationId xmlns:p14="http://schemas.microsoft.com/office/powerpoint/2010/main" val="3418248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– </a:t>
            </a:r>
            <a:r>
              <a:rPr lang="hu-HU" dirty="0" smtClean="0"/>
              <a:t>Vagyonőr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632520" y="1196752"/>
            <a:ext cx="7776864" cy="5501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hu-HU" b="1" dirty="0"/>
              <a:t>Cégpaletta  speciális csomagok</a:t>
            </a:r>
          </a:p>
          <a:p>
            <a:pPr>
              <a:buFont typeface="Arial" pitchFamily="34" charset="0"/>
              <a:buNone/>
            </a:pPr>
            <a:r>
              <a:rPr lang="hu-HU" b="1" dirty="0">
                <a:solidFill>
                  <a:srgbClr val="C00000"/>
                </a:solidFill>
              </a:rPr>
              <a:t>Építőipari szolgáltatók részére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u-HU" dirty="0"/>
              <a:t>acélszerkezet építés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dirty="0"/>
              <a:t>ács, állványozó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dirty="0"/>
              <a:t>bádogos, </a:t>
            </a:r>
            <a:r>
              <a:rPr lang="hu-HU" dirty="0" smtClean="0"/>
              <a:t>tetőfedés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dirty="0"/>
              <a:t>fűtő-hűtő berendezések szerelése, </a:t>
            </a:r>
            <a:r>
              <a:rPr lang="hu-HU" dirty="0" smtClean="0"/>
              <a:t>javítása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dirty="0" smtClean="0"/>
              <a:t>építési </a:t>
            </a:r>
            <a:r>
              <a:rPr lang="hu-HU" dirty="0"/>
              <a:t>és épületgépészeti </a:t>
            </a:r>
            <a:r>
              <a:rPr lang="hu-HU" dirty="0" smtClean="0"/>
              <a:t>szerelőipar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dirty="0"/>
              <a:t>építőipari bontás. romeltakarítás, földmunka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dirty="0" smtClean="0"/>
              <a:t>építési szakipar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dirty="0" smtClean="0"/>
              <a:t>felvonó </a:t>
            </a:r>
            <a:r>
              <a:rPr lang="hu-HU" dirty="0"/>
              <a:t>szerelés és javítás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dirty="0"/>
              <a:t>festés, mázolás, tapétázás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dirty="0" err="1"/>
              <a:t>magasépítőipar</a:t>
            </a:r>
            <a:r>
              <a:rPr lang="hu-HU" dirty="0"/>
              <a:t>, </a:t>
            </a:r>
            <a:r>
              <a:rPr lang="hu-HU" dirty="0" smtClean="0"/>
              <a:t>mélyépítőipar</a:t>
            </a:r>
          </a:p>
          <a:p>
            <a:endParaRPr lang="hu-HU" dirty="0"/>
          </a:p>
        </p:txBody>
      </p:sp>
      <p:pic>
        <p:nvPicPr>
          <p:cNvPr id="4" name="Kép 3" descr="Képernyőrész kivágása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4"/>
          <a:stretch/>
        </p:blipFill>
        <p:spPr>
          <a:xfrm>
            <a:off x="5807638" y="1276991"/>
            <a:ext cx="3393834" cy="3017693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529064" y="4581128"/>
            <a:ext cx="4608512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dirty="0" err="1"/>
              <a:t>gáz-víz-villany</a:t>
            </a:r>
            <a:r>
              <a:rPr lang="hu-HU" dirty="0"/>
              <a:t> szerelés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dirty="0"/>
              <a:t>hidegburkoló, </a:t>
            </a:r>
            <a:r>
              <a:rPr lang="hu-HU" dirty="0" err="1" smtClean="0"/>
              <a:t>melegburkoló</a:t>
            </a:r>
            <a:endParaRPr lang="hu-HU" dirty="0" smtClean="0"/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dirty="0"/>
              <a:t>építési vállalkozó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hu-HU" dirty="0" smtClean="0"/>
              <a:t>épületasztalos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346696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– </a:t>
            </a:r>
            <a:r>
              <a:rPr lang="hu-HU" dirty="0" smtClean="0"/>
              <a:t>Vagyonőr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560512" y="1124744"/>
            <a:ext cx="4896544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tx2"/>
              </a:buClr>
              <a:defRPr/>
            </a:pPr>
            <a:r>
              <a:rPr lang="hu-HU" b="1" dirty="0"/>
              <a:t>Cégpaletta  speciális csomagok</a:t>
            </a:r>
          </a:p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hu-HU" b="1" dirty="0">
                <a:solidFill>
                  <a:srgbClr val="C00000"/>
                </a:solidFill>
              </a:rPr>
              <a:t>Építőipari szolgáltatók </a:t>
            </a:r>
            <a:r>
              <a:rPr lang="hu-HU" b="1" dirty="0" smtClean="0">
                <a:solidFill>
                  <a:srgbClr val="C00000"/>
                </a:solidFill>
              </a:rPr>
              <a:t>részére</a:t>
            </a:r>
          </a:p>
          <a:p>
            <a:pPr>
              <a:lnSpc>
                <a:spcPct val="150000"/>
              </a:lnSpc>
              <a:buClr>
                <a:schemeClr val="tx2"/>
              </a:buClr>
            </a:pPr>
            <a:endParaRPr lang="hu-HU" b="1" dirty="0"/>
          </a:p>
          <a:p>
            <a:pPr>
              <a:lnSpc>
                <a:spcPct val="150000"/>
              </a:lnSpc>
              <a:spcAft>
                <a:spcPts val="600"/>
              </a:spcAft>
              <a:buFont typeface="Arial" pitchFamily="34" charset="0"/>
              <a:buNone/>
            </a:pPr>
            <a:r>
              <a:rPr lang="hu-HU" b="1" dirty="0">
                <a:solidFill>
                  <a:srgbClr val="C00000"/>
                </a:solidFill>
              </a:rPr>
              <a:t>Külső biztosítás csomag</a:t>
            </a:r>
            <a:endParaRPr lang="hu-HU" sz="1400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hu-HU" dirty="0"/>
              <a:t>A telephelyre vonatkozó biztosítási védelem kiterjeszthető a műszaki és egyéb berendezésekre, amelyeket munkavégzés céljából átmenetileg áthelyeznek a kockázatviselési helyről;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hu-HU" dirty="0"/>
              <a:t>saját tulajdonú gépjárművel történő szállítás során a szállító eszközt ért baleset miatti károkra </a:t>
            </a:r>
            <a:r>
              <a:rPr lang="hu-HU" dirty="0" smtClean="0"/>
              <a:t>is</a:t>
            </a:r>
            <a:endParaRPr lang="hu-HU" dirty="0"/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5961112" y="1340768"/>
            <a:ext cx="3560561" cy="3761862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46696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– </a:t>
            </a:r>
            <a:r>
              <a:rPr lang="hu-HU" dirty="0" smtClean="0"/>
              <a:t>Vagyonőr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848544" y="1268760"/>
            <a:ext cx="388843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tx2"/>
              </a:buClr>
              <a:defRPr/>
            </a:pPr>
            <a:r>
              <a:rPr lang="hu-HU" b="1" dirty="0"/>
              <a:t>Cégpaletta  speciális csomagok</a:t>
            </a:r>
          </a:p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hu-HU" b="1" dirty="0">
                <a:solidFill>
                  <a:srgbClr val="C00000"/>
                </a:solidFill>
              </a:rPr>
              <a:t>Építőipari szolgáltatók </a:t>
            </a:r>
            <a:r>
              <a:rPr lang="hu-HU" b="1" dirty="0" smtClean="0">
                <a:solidFill>
                  <a:srgbClr val="C00000"/>
                </a:solidFill>
              </a:rPr>
              <a:t>részére</a:t>
            </a:r>
          </a:p>
          <a:p>
            <a:pPr>
              <a:lnSpc>
                <a:spcPct val="150000"/>
              </a:lnSpc>
              <a:buClr>
                <a:schemeClr val="tx2"/>
              </a:buClr>
            </a:pPr>
            <a:endParaRPr lang="hu-HU" b="1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Font typeface="Arial" pitchFamily="34" charset="0"/>
              <a:buNone/>
            </a:pPr>
            <a:r>
              <a:rPr lang="hu-HU" b="1" dirty="0">
                <a:solidFill>
                  <a:srgbClr val="C00000"/>
                </a:solidFill>
              </a:rPr>
              <a:t>Külső biztosítás </a:t>
            </a:r>
            <a:r>
              <a:rPr lang="hu-HU" b="1" dirty="0" smtClean="0">
                <a:solidFill>
                  <a:srgbClr val="C00000"/>
                </a:solidFill>
              </a:rPr>
              <a:t>csomag</a:t>
            </a:r>
          </a:p>
          <a:p>
            <a:pPr>
              <a:lnSpc>
                <a:spcPct val="150000"/>
              </a:lnSpc>
              <a:spcBef>
                <a:spcPts val="600"/>
              </a:spcBef>
              <a:buNone/>
            </a:pPr>
            <a:r>
              <a:rPr lang="hu-HU" dirty="0"/>
              <a:t>Kártérítési limit választható: </a:t>
            </a:r>
          </a:p>
          <a:p>
            <a:pPr>
              <a:lnSpc>
                <a:spcPct val="150000"/>
              </a:lnSpc>
              <a:spcBef>
                <a:spcPts val="600"/>
              </a:spcBef>
              <a:buNone/>
            </a:pPr>
            <a:r>
              <a:rPr lang="hu-HU" dirty="0"/>
              <a:t>Max: 2 000 </a:t>
            </a:r>
            <a:r>
              <a:rPr lang="hu-HU" dirty="0" err="1"/>
              <a:t>000</a:t>
            </a:r>
            <a:r>
              <a:rPr lang="hu-HU" dirty="0"/>
              <a:t> Ft/kár/év</a:t>
            </a:r>
          </a:p>
          <a:p>
            <a:pPr>
              <a:lnSpc>
                <a:spcPct val="150000"/>
              </a:lnSpc>
              <a:spcBef>
                <a:spcPts val="600"/>
              </a:spcBef>
              <a:buNone/>
            </a:pPr>
            <a:endParaRPr lang="hu-HU" dirty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hu-HU" dirty="0"/>
              <a:t>Feltétel: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az </a:t>
            </a:r>
            <a:r>
              <a:rPr lang="hu-HU" dirty="0"/>
              <a:t>áthelyezett vagyontárgy védelme feleljen meg a telephelyi védelmi előírásoknak!</a:t>
            </a:r>
          </a:p>
          <a:p>
            <a:pPr>
              <a:spcAft>
                <a:spcPts val="600"/>
              </a:spcAft>
              <a:buFont typeface="Arial" pitchFamily="34" charset="0"/>
              <a:buNone/>
            </a:pPr>
            <a:endParaRPr lang="hu-HU" dirty="0"/>
          </a:p>
        </p:txBody>
      </p:sp>
      <p:sp>
        <p:nvSpPr>
          <p:cNvPr id="5" name="Ellipszis 4"/>
          <p:cNvSpPr/>
          <p:nvPr/>
        </p:nvSpPr>
        <p:spPr>
          <a:xfrm>
            <a:off x="5385048" y="837359"/>
            <a:ext cx="4076770" cy="237561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r>
              <a:rPr lang="hu-HU" sz="2000" b="1" i="1" dirty="0"/>
              <a:t>A biztosító elvárt védelmi szintnek elfogadja </a:t>
            </a:r>
            <a:r>
              <a:rPr lang="hu-HU" sz="2000" b="1" i="1" dirty="0" smtClean="0"/>
              <a:t>a megfelelő </a:t>
            </a:r>
            <a:r>
              <a:rPr lang="hu-HU" sz="2000" b="1" i="1" dirty="0"/>
              <a:t>konténert </a:t>
            </a:r>
            <a:r>
              <a:rPr lang="hu-HU" sz="2000" b="1" i="1" dirty="0" smtClean="0"/>
              <a:t>is</a:t>
            </a:r>
            <a:endParaRPr lang="hu-HU" sz="2000" b="1" i="1" dirty="0"/>
          </a:p>
        </p:txBody>
      </p:sp>
      <p:sp>
        <p:nvSpPr>
          <p:cNvPr id="6" name="Ellipszis 5"/>
          <p:cNvSpPr/>
          <p:nvPr/>
        </p:nvSpPr>
        <p:spPr>
          <a:xfrm>
            <a:off x="5529064" y="3356992"/>
            <a:ext cx="3029392" cy="282827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 descr="Képernyőrész kivágása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1801" b="-1"/>
          <a:stretch/>
        </p:blipFill>
        <p:spPr>
          <a:xfrm>
            <a:off x="5889104" y="4003999"/>
            <a:ext cx="2235364" cy="16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054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– Vagyonőr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416496" y="1052736"/>
            <a:ext cx="7776864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tx2"/>
              </a:buClr>
              <a:defRPr/>
            </a:pPr>
            <a:r>
              <a:rPr lang="hu-HU" b="1" dirty="0"/>
              <a:t>Cégpaletta  speciális csomagok</a:t>
            </a:r>
          </a:p>
          <a:p>
            <a:pPr>
              <a:lnSpc>
                <a:spcPct val="150000"/>
              </a:lnSpc>
            </a:pPr>
            <a:r>
              <a:rPr lang="hu-HU" b="1" dirty="0">
                <a:solidFill>
                  <a:srgbClr val="C00000"/>
                </a:solidFill>
              </a:rPr>
              <a:t>E</a:t>
            </a:r>
            <a:r>
              <a:rPr lang="hu-HU" b="1" dirty="0" smtClean="0">
                <a:solidFill>
                  <a:srgbClr val="C00000"/>
                </a:solidFill>
              </a:rPr>
              <a:t>gészségügyi </a:t>
            </a:r>
            <a:r>
              <a:rPr lang="hu-HU" b="1" dirty="0">
                <a:solidFill>
                  <a:srgbClr val="C00000"/>
                </a:solidFill>
              </a:rPr>
              <a:t>szolgáltatók részére</a:t>
            </a:r>
          </a:p>
          <a:p>
            <a:pPr>
              <a:lnSpc>
                <a:spcPct val="150000"/>
              </a:lnSpc>
            </a:pPr>
            <a:r>
              <a:rPr lang="hu-HU" dirty="0"/>
              <a:t>(gyógyszertárak, fogorvosok </a:t>
            </a:r>
            <a:r>
              <a:rPr lang="hu-HU" dirty="0" smtClean="0"/>
              <a:t>és </a:t>
            </a:r>
            <a:r>
              <a:rPr lang="hu-HU" dirty="0"/>
              <a:t>humán egészségügyi szolgáltatók</a:t>
            </a:r>
            <a:r>
              <a:rPr lang="hu-HU" dirty="0" smtClean="0"/>
              <a:t>)</a:t>
            </a:r>
          </a:p>
          <a:p>
            <a:pPr>
              <a:lnSpc>
                <a:spcPct val="150000"/>
              </a:lnSpc>
            </a:pPr>
            <a:endParaRPr lang="hu-HU" sz="1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b="1" dirty="0">
                <a:solidFill>
                  <a:srgbClr val="C00000"/>
                </a:solidFill>
              </a:rPr>
              <a:t>Hűtött oltóanyag/gyógyszer fedezete (KF 131.)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ingyenes </a:t>
            </a:r>
            <a:r>
              <a:rPr lang="hu-HU" dirty="0"/>
              <a:t>fedezet </a:t>
            </a:r>
            <a:r>
              <a:rPr lang="hu-HU" b="1" dirty="0"/>
              <a:t>250 </a:t>
            </a:r>
            <a:r>
              <a:rPr lang="hu-HU" b="1" dirty="0" err="1"/>
              <a:t>eFt</a:t>
            </a:r>
            <a:r>
              <a:rPr lang="hu-HU" b="1" dirty="0"/>
              <a:t> </a:t>
            </a:r>
            <a:r>
              <a:rPr lang="hu-HU" dirty="0"/>
              <a:t>értékben,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 </a:t>
            </a:r>
            <a:r>
              <a:rPr lang="hu-HU" dirty="0" err="1" smtClean="0"/>
              <a:t>max</a:t>
            </a:r>
            <a:r>
              <a:rPr lang="hu-HU" dirty="0" smtClean="0"/>
              <a:t>. BÖ: </a:t>
            </a:r>
            <a:r>
              <a:rPr lang="hu-HU" b="1" dirty="0" smtClean="0"/>
              <a:t>2.000.000 Ft.</a:t>
            </a:r>
            <a:endParaRPr lang="hu-HU" dirty="0" smtClean="0"/>
          </a:p>
          <a:p>
            <a:pPr>
              <a:lnSpc>
                <a:spcPct val="150000"/>
              </a:lnSpc>
            </a:pPr>
            <a:endParaRPr lang="hu-HU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b="1" dirty="0">
                <a:solidFill>
                  <a:srgbClr val="C00000"/>
                </a:solidFill>
              </a:rPr>
              <a:t>Beváltott vények fedezete (KF 132.) </a:t>
            </a:r>
          </a:p>
          <a:p>
            <a:pPr>
              <a:lnSpc>
                <a:spcPct val="150000"/>
              </a:lnSpc>
            </a:pPr>
            <a:r>
              <a:rPr lang="hu-HU" dirty="0" smtClean="0">
                <a:solidFill>
                  <a:srgbClr val="C00000"/>
                </a:solidFill>
              </a:rPr>
              <a:t>(</a:t>
            </a:r>
            <a:r>
              <a:rPr lang="hu-HU" dirty="0">
                <a:solidFill>
                  <a:srgbClr val="C00000"/>
                </a:solidFill>
              </a:rPr>
              <a:t>csak gyógyszertáraknak): </a:t>
            </a:r>
            <a:r>
              <a:rPr lang="hu-HU" dirty="0" smtClean="0">
                <a:solidFill>
                  <a:srgbClr val="C00000"/>
                </a:solidFill>
              </a:rPr>
              <a:t/>
            </a:r>
            <a:br>
              <a:rPr lang="hu-HU" dirty="0" smtClean="0">
                <a:solidFill>
                  <a:srgbClr val="C00000"/>
                </a:solidFill>
              </a:rPr>
            </a:br>
            <a:r>
              <a:rPr lang="hu-HU" dirty="0" smtClean="0"/>
              <a:t>ingyenes </a:t>
            </a:r>
            <a:r>
              <a:rPr lang="hu-HU" dirty="0"/>
              <a:t>fedezet </a:t>
            </a:r>
            <a:r>
              <a:rPr lang="hu-HU" b="1" dirty="0"/>
              <a:t>250 </a:t>
            </a:r>
            <a:r>
              <a:rPr lang="hu-HU" b="1" dirty="0" err="1"/>
              <a:t>eFt</a:t>
            </a:r>
            <a:r>
              <a:rPr lang="hu-HU" b="1" dirty="0"/>
              <a:t> </a:t>
            </a:r>
            <a:r>
              <a:rPr lang="hu-HU" dirty="0"/>
              <a:t>értékben,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 </a:t>
            </a:r>
            <a:r>
              <a:rPr lang="hu-HU" dirty="0" err="1" smtClean="0"/>
              <a:t>max</a:t>
            </a:r>
            <a:r>
              <a:rPr lang="hu-HU" dirty="0" smtClean="0"/>
              <a:t>. BÖ: </a:t>
            </a:r>
            <a:r>
              <a:rPr lang="hu-HU" b="1" dirty="0"/>
              <a:t>2.000.000 </a:t>
            </a:r>
            <a:r>
              <a:rPr lang="hu-HU" b="1" dirty="0" smtClean="0"/>
              <a:t>Ft</a:t>
            </a:r>
            <a:r>
              <a:rPr lang="hu-HU" dirty="0"/>
              <a:t>.</a:t>
            </a:r>
          </a:p>
          <a:p>
            <a:pPr>
              <a:lnSpc>
                <a:spcPct val="150000"/>
              </a:lnSpc>
            </a:pPr>
            <a:endParaRPr lang="hu-HU" dirty="0"/>
          </a:p>
          <a:p>
            <a:endParaRPr lang="hu-HU" dirty="0"/>
          </a:p>
        </p:txBody>
      </p:sp>
      <p:pic>
        <p:nvPicPr>
          <p:cNvPr id="4098" name="Picture 2" descr="Gyógyszertár, Pult, Orvo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327" y="3087712"/>
            <a:ext cx="4526185" cy="285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6696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– Vagyonőr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416496" y="980728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tx2"/>
              </a:buClr>
              <a:defRPr/>
            </a:pPr>
            <a:r>
              <a:rPr lang="hu-HU" b="1" dirty="0"/>
              <a:t>Cégpaletta  speciális csomagok</a:t>
            </a:r>
          </a:p>
          <a:p>
            <a:pPr>
              <a:lnSpc>
                <a:spcPct val="150000"/>
              </a:lnSpc>
            </a:pPr>
            <a:r>
              <a:rPr lang="hu-HU" b="1" dirty="0">
                <a:solidFill>
                  <a:srgbClr val="C00000"/>
                </a:solidFill>
              </a:rPr>
              <a:t>E</a:t>
            </a:r>
            <a:r>
              <a:rPr lang="hu-HU" b="1" dirty="0" smtClean="0">
                <a:solidFill>
                  <a:srgbClr val="C00000"/>
                </a:solidFill>
              </a:rPr>
              <a:t>gészségügyi </a:t>
            </a:r>
            <a:r>
              <a:rPr lang="hu-HU" b="1" dirty="0">
                <a:solidFill>
                  <a:srgbClr val="C00000"/>
                </a:solidFill>
              </a:rPr>
              <a:t>szolgáltatók részére</a:t>
            </a:r>
          </a:p>
          <a:p>
            <a:pPr>
              <a:lnSpc>
                <a:spcPct val="150000"/>
              </a:lnSpc>
            </a:pPr>
            <a:r>
              <a:rPr lang="hu-HU" dirty="0"/>
              <a:t>(gyógyszertárak, fogorvosok és humán egészségügyi szolgáltatók</a:t>
            </a:r>
            <a:r>
              <a:rPr lang="hu-HU" dirty="0" smtClean="0"/>
              <a:t>)</a:t>
            </a:r>
          </a:p>
          <a:p>
            <a:pPr>
              <a:lnSpc>
                <a:spcPct val="150000"/>
              </a:lnSpc>
            </a:pPr>
            <a:endParaRPr lang="hu-HU" dirty="0"/>
          </a:p>
        </p:txBody>
      </p:sp>
      <p:pic>
        <p:nvPicPr>
          <p:cNvPr id="5124" name="Picture 4" descr="Gyógyszertár, Gyógyászat, Étrend Kiegészít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08" y="2564904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416496" y="2749277"/>
            <a:ext cx="424847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b="1" dirty="0">
                <a:solidFill>
                  <a:srgbClr val="C00000"/>
                </a:solidFill>
              </a:rPr>
              <a:t>Kirakat fólia biztosítás (ZA 1504 )</a:t>
            </a:r>
          </a:p>
          <a:p>
            <a:pPr>
              <a:lnSpc>
                <a:spcPct val="150000"/>
              </a:lnSpc>
              <a:buClr>
                <a:srgbClr val="BD1E20"/>
              </a:buClr>
            </a:pPr>
            <a:r>
              <a:rPr lang="hu-HU" dirty="0">
                <a:solidFill>
                  <a:srgbClr val="C00000"/>
                </a:solidFill>
              </a:rPr>
              <a:t>Cégpaletta előny</a:t>
            </a:r>
            <a:r>
              <a:rPr lang="hu-HU" dirty="0" smtClean="0">
                <a:solidFill>
                  <a:srgbClr val="C00000"/>
                </a:solidFill>
              </a:rPr>
              <a:t>:</a:t>
            </a:r>
            <a:br>
              <a:rPr lang="hu-HU" dirty="0" smtClean="0">
                <a:solidFill>
                  <a:srgbClr val="C00000"/>
                </a:solidFill>
              </a:rPr>
            </a:br>
            <a:r>
              <a:rPr lang="hu-HU" dirty="0" smtClean="0"/>
              <a:t>ingyenes </a:t>
            </a:r>
            <a:r>
              <a:rPr lang="hu-HU" dirty="0"/>
              <a:t>fedezet </a:t>
            </a:r>
            <a:r>
              <a:rPr lang="hu-HU" b="1" dirty="0"/>
              <a:t>150 </a:t>
            </a:r>
            <a:r>
              <a:rPr lang="hu-HU" b="1" dirty="0" err="1"/>
              <a:t>eFt</a:t>
            </a:r>
            <a:r>
              <a:rPr lang="hu-HU" dirty="0"/>
              <a:t> értékben!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966528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KKV ügyfélkör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848544" y="1268760"/>
            <a:ext cx="777686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hu-HU" dirty="0"/>
              <a:t>56 ezer működő vállalkozás van Magyarországon, ahol 5-20 főt foglalkoztatnak.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hu-HU" dirty="0"/>
              <a:t>A vállalati ügyfelekre is igaz: több szerződés sokkal nagyobb lojalitást és stabilabb ügyfélkapcsolatot eredményez.</a:t>
            </a:r>
          </a:p>
          <a:p>
            <a:endParaRPr lang="hu-H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696" y="3236979"/>
            <a:ext cx="5472608" cy="364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8797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heart.org/idc/groups/heart-public/@wcm/@adv/documents/image/ucm_4550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650" y="747797"/>
            <a:ext cx="2658894" cy="334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– Vagyonőr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416496" y="980728"/>
            <a:ext cx="77768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tx2"/>
              </a:buClr>
              <a:defRPr/>
            </a:pPr>
            <a:r>
              <a:rPr lang="hu-HU" b="1" dirty="0"/>
              <a:t>Cégpaletta  speciális csomagok</a:t>
            </a:r>
          </a:p>
          <a:p>
            <a:pPr>
              <a:lnSpc>
                <a:spcPct val="150000"/>
              </a:lnSpc>
            </a:pPr>
            <a:r>
              <a:rPr lang="hu-HU" b="1" dirty="0">
                <a:solidFill>
                  <a:srgbClr val="C00000"/>
                </a:solidFill>
              </a:rPr>
              <a:t>E</a:t>
            </a:r>
            <a:r>
              <a:rPr lang="hu-HU" b="1" dirty="0" smtClean="0">
                <a:solidFill>
                  <a:srgbClr val="C00000"/>
                </a:solidFill>
              </a:rPr>
              <a:t>gészségügyi </a:t>
            </a:r>
            <a:r>
              <a:rPr lang="hu-HU" b="1" dirty="0">
                <a:solidFill>
                  <a:srgbClr val="C00000"/>
                </a:solidFill>
              </a:rPr>
              <a:t>szolgáltatók részére</a:t>
            </a:r>
          </a:p>
          <a:p>
            <a:pPr>
              <a:lnSpc>
                <a:spcPct val="150000"/>
              </a:lnSpc>
            </a:pPr>
            <a:r>
              <a:rPr lang="hu-HU" dirty="0"/>
              <a:t>(gyógyszertárak, fogorvosok és humán egészségügyi szolgáltatók</a:t>
            </a:r>
            <a:r>
              <a:rPr lang="hu-HU" dirty="0" smtClean="0"/>
              <a:t>)</a:t>
            </a:r>
          </a:p>
          <a:p>
            <a:pPr>
              <a:lnSpc>
                <a:spcPct val="150000"/>
              </a:lnSpc>
              <a:buClr>
                <a:srgbClr val="BD1E20"/>
              </a:buClr>
            </a:pPr>
            <a:endParaRPr lang="hu-HU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b="1" dirty="0" smtClean="0">
                <a:solidFill>
                  <a:srgbClr val="C00000"/>
                </a:solidFill>
              </a:rPr>
              <a:t>Orvostechnikai </a:t>
            </a:r>
            <a:r>
              <a:rPr lang="hu-HU" b="1" dirty="0">
                <a:solidFill>
                  <a:srgbClr val="C00000"/>
                </a:solidFill>
              </a:rPr>
              <a:t>eszközök biztosítása (ZA1605) </a:t>
            </a:r>
          </a:p>
          <a:p>
            <a:pPr>
              <a:lnSpc>
                <a:spcPct val="150000"/>
              </a:lnSpc>
              <a:buClr>
                <a:srgbClr val="BD1E20"/>
              </a:buClr>
            </a:pPr>
            <a:r>
              <a:rPr lang="hu-HU" dirty="0" smtClean="0"/>
              <a:t>külön </a:t>
            </a:r>
            <a:r>
              <a:rPr lang="hu-HU" dirty="0"/>
              <a:t>díj ellenében biztosítási védelmet</a:t>
            </a:r>
            <a:r>
              <a:rPr lang="hu-H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</a:t>
            </a:r>
            <a:r>
              <a:rPr lang="hu-HU" dirty="0"/>
              <a:t> nyújt a vállalkozás számára fontos orvostechnikai berendezésekre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(</a:t>
            </a:r>
            <a:r>
              <a:rPr lang="hu-HU" dirty="0"/>
              <a:t>pl.: diagnosztikai eszközök, mérési eszközök, laboratóriumi eszközök, sürgősségi eszközök) akár túlfeszültség, kezelési hiba vagy leesés miatt keletkezett károk esetén is. </a:t>
            </a:r>
          </a:p>
          <a:p>
            <a:pPr>
              <a:lnSpc>
                <a:spcPct val="150000"/>
              </a:lnSpc>
              <a:buClr>
                <a:srgbClr val="BD1E20"/>
              </a:buClr>
            </a:pPr>
            <a:r>
              <a:rPr lang="hu-HU" b="1" dirty="0"/>
              <a:t>A hordozható eszközökre a fedezet Magyarország teljes területén érvényes. </a:t>
            </a:r>
          </a:p>
          <a:p>
            <a:pPr>
              <a:lnSpc>
                <a:spcPct val="150000"/>
              </a:lnSpc>
              <a:buClr>
                <a:srgbClr val="BD1E20"/>
              </a:buClr>
            </a:pPr>
            <a:r>
              <a:rPr lang="hu-HU" sz="1200" dirty="0"/>
              <a:t>(A fedezet nem terjed ki a beteg testén tartósan (24 órás) üzemelő hordozható gyógyászati és diagnosztikai eszközökre</a:t>
            </a:r>
            <a:r>
              <a:rPr lang="hu-HU" sz="1200" dirty="0" smtClean="0"/>
              <a:t>)</a:t>
            </a:r>
            <a:endParaRPr lang="hu-HU" dirty="0"/>
          </a:p>
        </p:txBody>
      </p:sp>
      <p:pic>
        <p:nvPicPr>
          <p:cNvPr id="5" name="Picture 8" descr="http://akoscomputer.hu/shop/files/uj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128" y="2420888"/>
            <a:ext cx="656960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7545288" y="4653136"/>
            <a:ext cx="2360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rgbClr val="C00000"/>
                </a:solidFill>
              </a:rPr>
              <a:t>Max BÖ: 5.000.000 Ft, </a:t>
            </a:r>
            <a:br>
              <a:rPr lang="hu-HU" sz="1600" b="1" dirty="0" smtClean="0">
                <a:solidFill>
                  <a:srgbClr val="C00000"/>
                </a:solidFill>
              </a:rPr>
            </a:br>
            <a:r>
              <a:rPr lang="hu-HU" sz="1600" b="1" dirty="0" smtClean="0">
                <a:solidFill>
                  <a:srgbClr val="C00000"/>
                </a:solidFill>
              </a:rPr>
              <a:t>de berendezésenként maximum 1.000.000 Ft</a:t>
            </a:r>
          </a:p>
        </p:txBody>
      </p:sp>
    </p:spTree>
    <p:extLst>
      <p:ext uri="{BB962C8B-B14F-4D97-AF65-F5344CB8AC3E}">
        <p14:creationId xmlns:p14="http://schemas.microsoft.com/office/powerpoint/2010/main" val="3616060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- Felelősségbiztosítások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32520" y="1268760"/>
            <a:ext cx="4464496" cy="433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hu-HU" dirty="0"/>
              <a:t>Pótdíjmentes szolgáltatások:</a:t>
            </a:r>
          </a:p>
          <a:p>
            <a:pPr marL="285750" indent="-285750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b="1" dirty="0" err="1"/>
              <a:t>Retroaktív</a:t>
            </a:r>
            <a:r>
              <a:rPr lang="hu-HU" b="1" dirty="0"/>
              <a:t> fedezet </a:t>
            </a:r>
          </a:p>
          <a:p>
            <a:pPr marL="355600">
              <a:lnSpc>
                <a:spcPct val="170000"/>
              </a:lnSpc>
              <a:spcBef>
                <a:spcPts val="0"/>
              </a:spcBef>
            </a:pPr>
            <a:r>
              <a:rPr lang="hu-HU" dirty="0"/>
              <a:t>(Általános- és szakmai felelősségbiztosítás esetén is)</a:t>
            </a:r>
          </a:p>
          <a:p>
            <a:pPr marL="285750" indent="-285750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b="1" dirty="0"/>
              <a:t>Tisztán vagyoni károk fedezete </a:t>
            </a:r>
          </a:p>
          <a:p>
            <a:pPr marL="355600">
              <a:lnSpc>
                <a:spcPct val="170000"/>
              </a:lnSpc>
              <a:spcBef>
                <a:spcPts val="0"/>
              </a:spcBef>
            </a:pPr>
            <a:r>
              <a:rPr lang="hu-HU" dirty="0"/>
              <a:t>(Általános felelősségbiztosítás esetén)</a:t>
            </a:r>
          </a:p>
          <a:p>
            <a:pPr marL="285750" indent="-285750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b="1" dirty="0"/>
              <a:t>Tartamkedvezmény</a:t>
            </a:r>
            <a:r>
              <a:rPr lang="hu-HU" dirty="0"/>
              <a:t> </a:t>
            </a:r>
          </a:p>
          <a:p>
            <a:pPr marL="35560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hu-HU" dirty="0"/>
              <a:t>(Általános- és szakmai felelősségbiztosítás esetén is)</a:t>
            </a:r>
          </a:p>
        </p:txBody>
      </p:sp>
      <p:pic>
        <p:nvPicPr>
          <p:cNvPr id="4098" name="Picture 2" descr="Százalék, Kedvezmény, Elfogadása Statisztika, Aján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590" y="1772816"/>
            <a:ext cx="444392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6696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isszavonás, Arrow, Visszatér Hát, Visszaállítá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2204863"/>
            <a:ext cx="3744416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- Felelősségbiztosítások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848544" y="1268760"/>
            <a:ext cx="7776864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b="1" dirty="0" err="1">
                <a:solidFill>
                  <a:srgbClr val="C00000"/>
                </a:solidFill>
              </a:rPr>
              <a:t>Retroaktív</a:t>
            </a:r>
            <a:r>
              <a:rPr lang="hu-HU" b="1" dirty="0">
                <a:solidFill>
                  <a:srgbClr val="C00000"/>
                </a:solidFill>
              </a:rPr>
              <a:t> fedezet</a:t>
            </a:r>
          </a:p>
          <a:p>
            <a:pPr marL="285750" indent="-28575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dirty="0"/>
              <a:t>A biztosítási fedezet kiterjed a </a:t>
            </a:r>
            <a:r>
              <a:rPr lang="hu-HU" b="1" dirty="0"/>
              <a:t>szerződés kötést megelőző három évben okozott és bekövetkezett károkra is</a:t>
            </a:r>
          </a:p>
          <a:p>
            <a:pPr marL="285750" indent="-28575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dirty="0"/>
              <a:t>Nem szükséges utófedezet a korábbi </a:t>
            </a:r>
            <a:r>
              <a:rPr lang="hu-HU" dirty="0" smtClean="0"/>
              <a:t>biztosítónál</a:t>
            </a:r>
            <a:endParaRPr lang="hu-HU" dirty="0"/>
          </a:p>
          <a:p>
            <a:pPr marL="265113">
              <a:lnSpc>
                <a:spcPct val="200000"/>
              </a:lnSpc>
              <a:spcBef>
                <a:spcPts val="600"/>
              </a:spcBef>
            </a:pPr>
            <a:r>
              <a:rPr lang="hu-HU" dirty="0"/>
              <a:t>(Konkurencia kizárólag bizonyos szakmai felelősségbiztosítások esetén </a:t>
            </a:r>
            <a:r>
              <a:rPr lang="hu-HU" dirty="0" smtClean="0"/>
              <a:t>alkalmazza, </a:t>
            </a:r>
            <a:r>
              <a:rPr lang="hu-HU" dirty="0"/>
              <a:t>külön díj ellenében)</a:t>
            </a:r>
          </a:p>
          <a:p>
            <a:pPr>
              <a:lnSpc>
                <a:spcPct val="200000"/>
              </a:lnSpc>
              <a:spcBef>
                <a:spcPts val="1200"/>
              </a:spcBef>
            </a:pPr>
            <a:r>
              <a:rPr lang="hu-HU" dirty="0">
                <a:solidFill>
                  <a:srgbClr val="C00000"/>
                </a:solidFill>
              </a:rPr>
              <a:t>	</a:t>
            </a:r>
            <a:r>
              <a:rPr lang="hu-HU" b="1" dirty="0">
                <a:solidFill>
                  <a:srgbClr val="C00000"/>
                </a:solidFill>
              </a:rPr>
              <a:t>Ingyenes szolgáltatás csak a Cégpalettában!</a:t>
            </a:r>
          </a:p>
          <a:p>
            <a:pPr>
              <a:lnSpc>
                <a:spcPct val="200000"/>
              </a:lnSpc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15201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- Felelősségbiztosítások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488504" y="980728"/>
            <a:ext cx="52565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b="1" dirty="0">
                <a:solidFill>
                  <a:srgbClr val="C00000"/>
                </a:solidFill>
              </a:rPr>
              <a:t>Tisztán vagyoni károk fedezete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b="1" dirty="0"/>
              <a:t>Nem személysérüléses, nem dologi</a:t>
            </a:r>
            <a:r>
              <a:rPr lang="hu-HU" dirty="0"/>
              <a:t> és nem is ezekre visszavezethető károk fedezete </a:t>
            </a:r>
            <a:r>
              <a:rPr lang="hu-HU" b="1" dirty="0"/>
              <a:t>1.000.000,- Ft/kár és év </a:t>
            </a:r>
            <a:r>
              <a:rPr lang="hu-HU" dirty="0" smtClean="0"/>
              <a:t>mértékben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dirty="0" smtClean="0"/>
              <a:t>Tanácsadó tevékenységekre javasolt fedezet</a:t>
            </a:r>
          </a:p>
          <a:p>
            <a:pPr marL="355600" indent="-90488">
              <a:lnSpc>
                <a:spcPct val="200000"/>
              </a:lnSpc>
            </a:pPr>
            <a:r>
              <a:rPr lang="hu-HU" dirty="0" smtClean="0"/>
              <a:t>(tűz és munkavédelmi, szakmai tanácsadás)</a:t>
            </a:r>
          </a:p>
          <a:p>
            <a:pPr marL="265113">
              <a:lnSpc>
                <a:spcPct val="200000"/>
              </a:lnSpc>
            </a:pPr>
            <a:r>
              <a:rPr lang="hu-HU" dirty="0" smtClean="0"/>
              <a:t>(Konkurencia pótdíjért vállalja általános felelősségben)</a:t>
            </a:r>
            <a:endParaRPr lang="hu-HU" dirty="0" smtClean="0">
              <a:solidFill>
                <a:schemeClr val="accent5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146" name="Picture 2" descr="Pénz Ügy, Vagyon, Pénzügy, Piaci, Üzleti, Fizeté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273" y="2205667"/>
            <a:ext cx="3995239" cy="266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640632" y="5505043"/>
            <a:ext cx="6624736" cy="1114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hu-HU" b="1" dirty="0">
                <a:solidFill>
                  <a:srgbClr val="C00000"/>
                </a:solidFill>
              </a:rPr>
              <a:t>Ingyenes szolgáltatás csak a Cégpalettában!</a:t>
            </a:r>
          </a:p>
          <a:p>
            <a:pPr algn="ctr">
              <a:lnSpc>
                <a:spcPct val="200000"/>
              </a:lnSpc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11866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- Felelősségbiztosítások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488504" y="1574790"/>
            <a:ext cx="51845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b="1" dirty="0">
                <a:solidFill>
                  <a:srgbClr val="C00000"/>
                </a:solidFill>
              </a:rPr>
              <a:t>Tartamkedvezmény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dirty="0"/>
              <a:t>Az ügyfél 3 évre lemond a felmondási jogáról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dirty="0"/>
              <a:t>15% Extra kedvezmény Általános és Szakmai  felelősségbiztosítás </a:t>
            </a:r>
            <a:r>
              <a:rPr lang="hu-HU" dirty="0" smtClean="0"/>
              <a:t>esetén</a:t>
            </a:r>
            <a:endParaRPr lang="hu-HU" b="1" dirty="0" smtClean="0">
              <a:solidFill>
                <a:srgbClr val="C00000"/>
              </a:solidFill>
            </a:endParaRPr>
          </a:p>
          <a:p>
            <a:pPr>
              <a:lnSpc>
                <a:spcPct val="200000"/>
              </a:lnSpc>
            </a:pPr>
            <a:endParaRPr lang="hu-HU" dirty="0"/>
          </a:p>
        </p:txBody>
      </p:sp>
      <p:pic>
        <p:nvPicPr>
          <p:cNvPr id="7170" name="Picture 2" descr="Százalék, Kedvezmény, Elfogadása Statisztika, Ajánl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516" y="1844825"/>
            <a:ext cx="3942748" cy="287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424608" y="5199583"/>
            <a:ext cx="6984776" cy="560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hu-HU" b="1" dirty="0">
                <a:solidFill>
                  <a:srgbClr val="C00000"/>
                </a:solidFill>
              </a:rPr>
              <a:t>Egyedülálló lehetőség kizárólag Cégpaletta csomagban</a:t>
            </a:r>
            <a:r>
              <a:rPr lang="hu-HU" b="1" dirty="0" smtClean="0">
                <a:solidFill>
                  <a:srgbClr val="C00000"/>
                </a:solidFill>
              </a:rPr>
              <a:t>!</a:t>
            </a:r>
            <a:endParaRPr lang="hu-H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866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Vezető tisztségviselők felelősségbiztosítása – D&amp;O</a:t>
            </a:r>
          </a:p>
        </p:txBody>
      </p:sp>
      <p:pic>
        <p:nvPicPr>
          <p:cNvPr id="8194" name="Picture 2" descr="Üzletember, Csapatszellem, Csapatmunka, Euro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6" y="718366"/>
            <a:ext cx="9144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848544" y="1268760"/>
            <a:ext cx="7776864" cy="499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600" b="1" dirty="0"/>
              <a:t>Védi a </a:t>
            </a:r>
            <a:r>
              <a:rPr lang="hu-HU" b="1" dirty="0"/>
              <a:t>magánvagyont </a:t>
            </a:r>
            <a:r>
              <a:rPr lang="hu-HU" dirty="0"/>
              <a:t>azokra a károkra vonatkozóan,amelyeket </a:t>
            </a:r>
          </a:p>
          <a:p>
            <a:pPr>
              <a:lnSpc>
                <a:spcPct val="200000"/>
              </a:lnSpc>
            </a:pPr>
            <a:r>
              <a:rPr lang="hu-HU" dirty="0"/>
              <a:t>vezető tisztségviselőként, felügyelőbizottsági tagként illetve vezető állású munkavállalóként okoz.</a:t>
            </a:r>
          </a:p>
          <a:p>
            <a:pPr>
              <a:lnSpc>
                <a:spcPct val="200000"/>
              </a:lnSpc>
            </a:pPr>
            <a:r>
              <a:rPr lang="hu-HU" dirty="0"/>
              <a:t>Szolgáltatások: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dirty="0"/>
              <a:t>Mind a </a:t>
            </a:r>
            <a:r>
              <a:rPr lang="hu-HU" b="1" dirty="0"/>
              <a:t>cégnek</a:t>
            </a:r>
            <a:r>
              <a:rPr lang="hu-HU" dirty="0"/>
              <a:t>, mind a cégen </a:t>
            </a:r>
            <a:r>
              <a:rPr lang="hu-HU" b="1" dirty="0"/>
              <a:t>kívülálló </a:t>
            </a:r>
            <a:r>
              <a:rPr lang="hu-HU" b="1" dirty="0" smtClean="0"/>
              <a:t>személynek </a:t>
            </a:r>
            <a:r>
              <a:rPr lang="hu-HU" dirty="0"/>
              <a:t>okozott kárt </a:t>
            </a:r>
            <a:r>
              <a:rPr lang="hu-HU" b="1" dirty="0"/>
              <a:t>megtérítjük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dirty="0"/>
              <a:t>Fedezetet nyújtunk számos </a:t>
            </a:r>
            <a:r>
              <a:rPr lang="hu-HU" b="1" dirty="0"/>
              <a:t>jogi eljárás </a:t>
            </a:r>
            <a:r>
              <a:rPr lang="hu-HU" dirty="0"/>
              <a:t>költségére.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dirty="0"/>
              <a:t>Védelemben biztosítjuk </a:t>
            </a:r>
            <a:r>
              <a:rPr lang="hu-HU" b="1" dirty="0"/>
              <a:t>házastársat</a:t>
            </a:r>
            <a:r>
              <a:rPr lang="hu-HU" dirty="0"/>
              <a:t> is.</a:t>
            </a:r>
          </a:p>
          <a:p>
            <a:pPr>
              <a:lnSpc>
                <a:spcPct val="170000"/>
              </a:lnSpc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11866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isszavonás, Arrow, Visszatér Hát, Visszaállítá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00" y="2852936"/>
            <a:ext cx="3744416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– D&amp;O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848544" y="1268760"/>
            <a:ext cx="77768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b="1" dirty="0" err="1">
                <a:solidFill>
                  <a:srgbClr val="C00000"/>
                </a:solidFill>
              </a:rPr>
              <a:t>Retroaktív</a:t>
            </a:r>
            <a:r>
              <a:rPr lang="hu-HU" b="1" dirty="0">
                <a:solidFill>
                  <a:srgbClr val="C00000"/>
                </a:solidFill>
              </a:rPr>
              <a:t> fedezet </a:t>
            </a:r>
            <a:r>
              <a:rPr lang="hu-HU" dirty="0">
                <a:solidFill>
                  <a:srgbClr val="C00000"/>
                </a:solidFill>
              </a:rPr>
              <a:t/>
            </a:r>
            <a:br>
              <a:rPr lang="hu-HU" dirty="0">
                <a:solidFill>
                  <a:srgbClr val="C00000"/>
                </a:solidFill>
              </a:rPr>
            </a:br>
            <a:r>
              <a:rPr lang="hu-HU" dirty="0">
                <a:solidFill>
                  <a:srgbClr val="C00000"/>
                </a:solidFill>
              </a:rPr>
              <a:t>Vezető tisztségviselők (D&amp;O) felelősségbiztosítása esetén</a:t>
            </a:r>
          </a:p>
          <a:p>
            <a:pPr>
              <a:lnSpc>
                <a:spcPct val="200000"/>
              </a:lnSpc>
            </a:pPr>
            <a:r>
              <a:rPr lang="hu-HU" dirty="0"/>
              <a:t>A biztosítási fedezet kiterjed a biztosítás hatályba lépését </a:t>
            </a:r>
            <a:r>
              <a:rPr lang="hu-HU" b="1" dirty="0"/>
              <a:t>megelőző 1 évben okozott és bekövetkezett, </a:t>
            </a:r>
            <a:r>
              <a:rPr lang="hu-HU" dirty="0"/>
              <a:t>de a biztosítónak a szerződés megkötése után bejelentett káreseményekre. </a:t>
            </a:r>
          </a:p>
          <a:p>
            <a:pPr>
              <a:lnSpc>
                <a:spcPct val="200000"/>
              </a:lnSpc>
            </a:pPr>
            <a:endParaRPr lang="hu-HU" dirty="0"/>
          </a:p>
          <a:p>
            <a:pPr algn="ctr">
              <a:lnSpc>
                <a:spcPct val="200000"/>
              </a:lnSpc>
            </a:pPr>
            <a:r>
              <a:rPr lang="hu-HU" b="1" dirty="0">
                <a:solidFill>
                  <a:srgbClr val="C00000"/>
                </a:solidFill>
              </a:rPr>
              <a:t>Ingyenes szolgáltatás csak a Cégpalettában!</a:t>
            </a:r>
          </a:p>
          <a:p>
            <a:endParaRPr lang="hu-H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6696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– Agrárőr</a:t>
            </a:r>
            <a:br>
              <a:rPr lang="hu-HU" dirty="0"/>
            </a:b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848544" y="1268760"/>
            <a:ext cx="77768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dirty="0"/>
              <a:t>Mezőgazdasági felelősségbiztosítás + Agrárőr vagyonbiztosítást</a:t>
            </a:r>
            <a:br>
              <a:rPr lang="hu-HU" dirty="0"/>
            </a:br>
            <a:r>
              <a:rPr lang="hu-HU" dirty="0"/>
              <a:t>	</a:t>
            </a:r>
            <a:r>
              <a:rPr lang="hu-HU" b="1" dirty="0"/>
              <a:t>Tanulókat szakmai gyakorlaton </a:t>
            </a:r>
            <a:r>
              <a:rPr lang="hu-HU" dirty="0"/>
              <a:t>foglalkoztatók felelősségbiztosításának megkötési lehetősége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dirty="0"/>
              <a:t>Biztosítható </a:t>
            </a:r>
            <a:r>
              <a:rPr lang="hu-HU" b="1" dirty="0"/>
              <a:t>egyedi kockázat </a:t>
            </a:r>
            <a:r>
              <a:rPr lang="hu-HU" dirty="0"/>
              <a:t>az </a:t>
            </a:r>
            <a:r>
              <a:rPr lang="hu-HU" b="1" dirty="0"/>
              <a:t>ültetvények állóeszköz és állagkára </a:t>
            </a:r>
            <a:r>
              <a:rPr lang="hu-HU" dirty="0"/>
              <a:t>is</a:t>
            </a:r>
          </a:p>
          <a:p>
            <a:endParaRPr lang="hu-HU" dirty="0"/>
          </a:p>
        </p:txBody>
      </p:sp>
      <p:cxnSp>
        <p:nvCxnSpPr>
          <p:cNvPr id="4" name="Egyenes összekötő nyíllal 3"/>
          <p:cNvCxnSpPr/>
          <p:nvPr/>
        </p:nvCxnSpPr>
        <p:spPr>
          <a:xfrm>
            <a:off x="1086473" y="2204864"/>
            <a:ext cx="648072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2" descr="http://www.sztekarrier.hu/File/DownloadPicture-600360997475e411af5f005056b7005f/Medium?downloadName=Business-Partnersh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712" y="4025601"/>
            <a:ext cx="4842067" cy="213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2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– Agrárőr</a:t>
            </a:r>
            <a:br>
              <a:rPr lang="hu-HU" dirty="0"/>
            </a:b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560512" y="1124744"/>
            <a:ext cx="89289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b="1" dirty="0"/>
              <a:t>Munkahelyi baleset biztosítás</a:t>
            </a:r>
            <a:r>
              <a:rPr lang="hu-HU" dirty="0"/>
              <a:t> kötése esetén a vállalt </a:t>
            </a:r>
            <a:r>
              <a:rPr lang="hu-HU" b="1" dirty="0" smtClean="0"/>
              <a:t>négy alap kockázaton </a:t>
            </a:r>
            <a:r>
              <a:rPr lang="hu-HU" b="1" dirty="0"/>
              <a:t>túl</a:t>
            </a:r>
            <a:r>
              <a:rPr lang="hu-HU" dirty="0"/>
              <a:t>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(</a:t>
            </a:r>
            <a:r>
              <a:rPr lang="hu-HU" dirty="0"/>
              <a:t>baleseti halál, rokkantság, kórházi napi térítés, csonttrés),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az </a:t>
            </a:r>
            <a:r>
              <a:rPr lang="hu-HU" dirty="0"/>
              <a:t>alábbi két kockázatra is fedezetet nyújtunk:</a:t>
            </a:r>
          </a:p>
          <a:p>
            <a:pPr marL="900113" lvl="2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b="1" dirty="0"/>
              <a:t>baleseti keresőképtelenség a 15. naptól</a:t>
            </a:r>
          </a:p>
          <a:p>
            <a:pPr marL="900113" lvl="2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b="1" dirty="0"/>
              <a:t>baleseti műtéti térítés</a:t>
            </a:r>
            <a:endParaRPr lang="hu-HU" dirty="0"/>
          </a:p>
          <a:p>
            <a:endParaRPr lang="hu-HU" dirty="0"/>
          </a:p>
        </p:txBody>
      </p:sp>
      <p:pic>
        <p:nvPicPr>
          <p:cNvPr id="10242" name="Picture 2" descr="Röntgen, X Ray Kép, Klinika, Orvosi, Kórház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r="17411" b="6531"/>
          <a:stretch/>
        </p:blipFill>
        <p:spPr bwMode="auto">
          <a:xfrm>
            <a:off x="6105128" y="2492896"/>
            <a:ext cx="335594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05956" y="4005064"/>
            <a:ext cx="5743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dirty="0"/>
              <a:t>Amennyiben </a:t>
            </a:r>
            <a:r>
              <a:rPr lang="hu-HU" b="1" dirty="0"/>
              <a:t>több, mint 3 főre </a:t>
            </a:r>
            <a:r>
              <a:rPr lang="hu-HU" dirty="0"/>
              <a:t>köt balesetbiztosítást a vállalkozás, 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76536" y="5085184"/>
            <a:ext cx="7488832" cy="560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b="1" dirty="0"/>
              <a:t>3 főnek ingyen </a:t>
            </a:r>
            <a:r>
              <a:rPr lang="hu-HU" dirty="0"/>
              <a:t>adjuk ezt a bővített fedezetű balesetbiztosítást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242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Gépjármű biztosítások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32520" y="1268760"/>
            <a:ext cx="8784976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>
              <a:lnSpc>
                <a:spcPct val="150000"/>
              </a:lnSpc>
              <a:buNone/>
            </a:pPr>
            <a:r>
              <a:rPr lang="hu-HU" dirty="0"/>
              <a:t>Flotta gépjármű biztosítások			Belépő az ügyfélhez</a:t>
            </a:r>
          </a:p>
          <a:p>
            <a:pPr>
              <a:lnSpc>
                <a:spcPct val="150000"/>
              </a:lnSpc>
            </a:pPr>
            <a:endParaRPr lang="hu-HU" dirty="0"/>
          </a:p>
          <a:p>
            <a:pPr>
              <a:lnSpc>
                <a:spcPct val="150000"/>
              </a:lnSpc>
            </a:pPr>
            <a:r>
              <a:rPr lang="hu-HU" dirty="0" smtClean="0"/>
              <a:t>Egyből </a:t>
            </a:r>
            <a:r>
              <a:rPr lang="hu-HU" dirty="0"/>
              <a:t>kettő lesz		</a:t>
            </a:r>
            <a:r>
              <a:rPr lang="hu-HU" dirty="0" smtClean="0"/>
              <a:t>		Két </a:t>
            </a:r>
            <a:r>
              <a:rPr lang="hu-HU" dirty="0"/>
              <a:t>termék egy palettán</a:t>
            </a:r>
            <a:br>
              <a:rPr lang="hu-HU" dirty="0"/>
            </a:br>
            <a:endParaRPr lang="hu-HU" dirty="0" smtClean="0"/>
          </a:p>
          <a:p>
            <a:pPr>
              <a:lnSpc>
                <a:spcPct val="150000"/>
              </a:lnSpc>
            </a:pPr>
            <a:endParaRPr lang="hu-HU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hu-HU" dirty="0"/>
              <a:t>Kötelező flotta biztosítások			Casco </a:t>
            </a:r>
            <a:r>
              <a:rPr lang="hu-HU" dirty="0" smtClean="0"/>
              <a:t>flotta biztosítások</a:t>
            </a:r>
          </a:p>
          <a:p>
            <a:pPr lvl="1" algn="ctr">
              <a:lnSpc>
                <a:spcPct val="150000"/>
              </a:lnSpc>
              <a:spcBef>
                <a:spcPts val="1800"/>
              </a:spcBef>
            </a:pPr>
            <a:endParaRPr lang="hu-HU" b="1" dirty="0" smtClean="0">
              <a:solidFill>
                <a:srgbClr val="C00000"/>
              </a:solidFill>
            </a:endParaRPr>
          </a:p>
          <a:p>
            <a:pPr lvl="1" algn="ctr">
              <a:lnSpc>
                <a:spcPct val="150000"/>
              </a:lnSpc>
              <a:spcBef>
                <a:spcPts val="1800"/>
              </a:spcBef>
            </a:pPr>
            <a:r>
              <a:rPr lang="hu-HU" b="1" dirty="0" smtClean="0">
                <a:solidFill>
                  <a:srgbClr val="C00000"/>
                </a:solidFill>
              </a:rPr>
              <a:t>Javasoljuk </a:t>
            </a:r>
            <a:r>
              <a:rPr lang="hu-HU" b="1" dirty="0">
                <a:solidFill>
                  <a:srgbClr val="C00000"/>
                </a:solidFill>
              </a:rPr>
              <a:t>a két termék együttkötését a gyorsabb, hatékonyabb ügyintézés és kárrendezés érdekében</a:t>
            </a:r>
          </a:p>
          <a:p>
            <a:endParaRPr lang="hu-HU" dirty="0"/>
          </a:p>
        </p:txBody>
      </p:sp>
      <p:sp>
        <p:nvSpPr>
          <p:cNvPr id="7" name="Jobbra nyíl 6"/>
          <p:cNvSpPr/>
          <p:nvPr/>
        </p:nvSpPr>
        <p:spPr>
          <a:xfrm>
            <a:off x="4664968" y="1484784"/>
            <a:ext cx="864096" cy="21602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Jobbra nyíl 7"/>
          <p:cNvSpPr/>
          <p:nvPr/>
        </p:nvSpPr>
        <p:spPr>
          <a:xfrm>
            <a:off x="4232920" y="2204864"/>
            <a:ext cx="864096" cy="21602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Bal oldali kapcsos zárójel 8"/>
          <p:cNvSpPr/>
          <p:nvPr/>
        </p:nvSpPr>
        <p:spPr>
          <a:xfrm rot="5400000">
            <a:off x="4340932" y="656691"/>
            <a:ext cx="720081" cy="4968553"/>
          </a:xfrm>
          <a:prstGeom prst="leftBrace">
            <a:avLst>
              <a:gd name="adj1" fmla="val 8333"/>
              <a:gd name="adj2" fmla="val 48045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42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KKV értékesítési program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560512" y="1257317"/>
            <a:ext cx="9073008" cy="224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hu-HU" dirty="0">
                <a:solidFill>
                  <a:srgbClr val="000000">
                    <a:lumMod val="95000"/>
                    <a:lumOff val="5000"/>
                  </a:srgbClr>
                </a:solidFill>
              </a:rPr>
              <a:t>Cégpaletta – megoldás az ügyfeleink valós </a:t>
            </a:r>
            <a:r>
              <a:rPr lang="hu-HU" dirty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igényeire</a:t>
            </a:r>
            <a:endParaRPr lang="hu-HU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hu-HU" dirty="0">
                <a:solidFill>
                  <a:srgbClr val="000000">
                    <a:lumMod val="95000"/>
                    <a:lumOff val="5000"/>
                  </a:srgbClr>
                </a:solidFill>
              </a:rPr>
              <a:t>Ügyféligény alapú értékesítési </a:t>
            </a:r>
            <a:r>
              <a:rPr lang="hu-HU" dirty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program</a:t>
            </a:r>
            <a:endParaRPr lang="hu-HU" dirty="0">
              <a:solidFill>
                <a:srgbClr val="000000">
                  <a:lumMod val="95000"/>
                  <a:lumOff val="5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hu-HU" dirty="0">
                <a:solidFill>
                  <a:srgbClr val="000000">
                    <a:lumMod val="95000"/>
                    <a:lumOff val="5000"/>
                  </a:srgbClr>
                </a:solidFill>
              </a:rPr>
              <a:t>Ügyfélközpontú gondolkodás – </a:t>
            </a:r>
            <a:r>
              <a:rPr lang="hu-HU" dirty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 egy </a:t>
            </a:r>
            <a:r>
              <a:rPr lang="hu-HU" dirty="0">
                <a:solidFill>
                  <a:srgbClr val="000000">
                    <a:lumMod val="95000"/>
                    <a:lumOff val="5000"/>
                  </a:srgbClr>
                </a:solidFill>
              </a:rPr>
              <a:t>termék helyett teljes körű megoldást </a:t>
            </a:r>
            <a:r>
              <a:rPr lang="hu-HU" dirty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kínálunk</a:t>
            </a:r>
            <a:endParaRPr lang="hu-HU" dirty="0">
              <a:solidFill>
                <a:srgbClr val="C00000"/>
              </a:solidFill>
            </a:endParaRPr>
          </a:p>
          <a:p>
            <a:pPr marL="342900" lvl="0" indent="-342900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hu-HU" dirty="0">
              <a:solidFill>
                <a:srgbClr val="87001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582" y="3418267"/>
            <a:ext cx="7092787" cy="325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8797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Flotta </a:t>
            </a:r>
            <a:r>
              <a:rPr lang="hu-HU" dirty="0">
                <a:solidFill>
                  <a:srgbClr val="C00000"/>
                </a:solidFill>
              </a:rPr>
              <a:t>kötelező</a:t>
            </a:r>
            <a:r>
              <a:rPr lang="hu-HU" dirty="0"/>
              <a:t> gépjármű felelősségbiztosítás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848544" y="908720"/>
            <a:ext cx="77768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dirty="0"/>
              <a:t>Legalább </a:t>
            </a:r>
            <a:r>
              <a:rPr lang="hu-HU" b="1" dirty="0"/>
              <a:t>5 db gépjármű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dirty="0">
                <a:ea typeface="ＭＳ Ｐゴシック" charset="-128"/>
                <a:cs typeface="Arial" pitchFamily="34" charset="0"/>
              </a:rPr>
              <a:t>A kiegészítő biztosítás csak </a:t>
            </a:r>
            <a:r>
              <a:rPr lang="hu-HU" b="1" dirty="0">
                <a:ea typeface="ＭＳ Ｐゴシック" charset="-128"/>
                <a:cs typeface="Arial" pitchFamily="34" charset="0"/>
              </a:rPr>
              <a:t>személygépkocsira és </a:t>
            </a:r>
            <a:r>
              <a:rPr lang="hu-HU" b="1" dirty="0" err="1">
                <a:ea typeface="ＭＳ Ｐゴシック" charset="-128"/>
                <a:cs typeface="Arial" pitchFamily="34" charset="0"/>
              </a:rPr>
              <a:t>max</a:t>
            </a:r>
            <a:r>
              <a:rPr lang="hu-HU" b="1" dirty="0">
                <a:ea typeface="ＭＳ Ｐゴシック" charset="-128"/>
                <a:cs typeface="Arial" pitchFamily="34" charset="0"/>
              </a:rPr>
              <a:t>. 3,5 tonna </a:t>
            </a:r>
            <a:r>
              <a:rPr lang="hu-HU" dirty="0">
                <a:ea typeface="ＭＳ Ｐゴシック" charset="-128"/>
                <a:cs typeface="Arial" pitchFamily="34" charset="0"/>
              </a:rPr>
              <a:t>össztömegű tehergépkocsira köthető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dirty="0"/>
              <a:t>A kiegészítő biztosításra rögzített károk </a:t>
            </a:r>
            <a:r>
              <a:rPr lang="hu-HU" b="1" dirty="0"/>
              <a:t>nem érintik a KGFB </a:t>
            </a:r>
            <a:r>
              <a:rPr lang="hu-HU" b="1" dirty="0" err="1"/>
              <a:t>bonus-malus</a:t>
            </a:r>
            <a:r>
              <a:rPr lang="hu-HU" b="1" dirty="0"/>
              <a:t> f</a:t>
            </a:r>
            <a:r>
              <a:rPr lang="hu-HU" dirty="0"/>
              <a:t>okozatát</a:t>
            </a:r>
          </a:p>
          <a:p>
            <a:endParaRPr lang="hu-HU" dirty="0"/>
          </a:p>
        </p:txBody>
      </p:sp>
      <p:pic>
        <p:nvPicPr>
          <p:cNvPr id="11266" name="Picture 2" descr="Autók, Technológia, Vw, Parkolóház, Raktár, Járműve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3"/>
          <a:stretch/>
        </p:blipFill>
        <p:spPr bwMode="auto">
          <a:xfrm>
            <a:off x="2648744" y="3717032"/>
            <a:ext cx="4608512" cy="283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2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-  </a:t>
            </a:r>
            <a:br>
              <a:rPr lang="hu-HU" dirty="0"/>
            </a:br>
            <a:r>
              <a:rPr lang="hu-HU" dirty="0"/>
              <a:t>flotta </a:t>
            </a:r>
            <a:r>
              <a:rPr lang="hu-HU" dirty="0" err="1"/>
              <a:t>kgfb</a:t>
            </a:r>
            <a:r>
              <a:rPr lang="hu-HU" dirty="0"/>
              <a:t> szerződésekhez</a:t>
            </a:r>
            <a:r>
              <a:rPr lang="hu-HU" b="1" dirty="0"/>
              <a:t/>
            </a:r>
            <a:br>
              <a:rPr lang="hu-HU" b="1" dirty="0"/>
            </a:b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848544" y="1268760"/>
            <a:ext cx="7776864" cy="1745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hu-HU" b="1" dirty="0">
                <a:ea typeface="ＭＳ Ｐゴシック" charset="-128"/>
                <a:cs typeface="Arial" pitchFamily="34" charset="0"/>
              </a:rPr>
              <a:t>Vállalkozásra szabott díjak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u-HU" dirty="0">
                <a:ea typeface="ＭＳ Ｐゴシック" charset="-128"/>
                <a:cs typeface="Arial" pitchFamily="34" charset="0"/>
              </a:rPr>
              <a:t>A felsoroltak közül bármelyik </a:t>
            </a:r>
            <a:r>
              <a:rPr lang="hu-HU" u="sng" dirty="0">
                <a:ea typeface="ＭＳ Ｐゴシック" charset="-128"/>
                <a:cs typeface="Arial" pitchFamily="34" charset="0"/>
              </a:rPr>
              <a:t>választott </a:t>
            </a:r>
            <a:r>
              <a:rPr lang="hu-HU" b="1" u="sng" dirty="0">
                <a:ea typeface="ＭＳ Ｐゴシック" charset="-128"/>
                <a:cs typeface="Arial" pitchFamily="34" charset="0"/>
              </a:rPr>
              <a:t>2 db </a:t>
            </a:r>
            <a:r>
              <a:rPr lang="hu-HU" b="1" dirty="0">
                <a:ea typeface="ＭＳ Ｐゴシック" charset="-128"/>
                <a:cs typeface="Arial" pitchFamily="34" charset="0"/>
              </a:rPr>
              <a:t>kiegészítő </a:t>
            </a:r>
            <a:r>
              <a:rPr lang="hu-HU" dirty="0">
                <a:ea typeface="ＭＳ Ｐゴシック" charset="-128"/>
                <a:cs typeface="Arial" pitchFamily="34" charset="0"/>
              </a:rPr>
              <a:t>biztosítás </a:t>
            </a:r>
            <a:r>
              <a:rPr lang="hu-HU" b="1" dirty="0">
                <a:ea typeface="ＭＳ Ｐゴシック" charset="-128"/>
                <a:cs typeface="Arial" pitchFamily="34" charset="0"/>
              </a:rPr>
              <a:t>ingyenesen </a:t>
            </a:r>
            <a:r>
              <a:rPr lang="hu-HU" dirty="0">
                <a:ea typeface="ＭＳ Ｐゴシック" charset="-128"/>
                <a:cs typeface="Arial" pitchFamily="34" charset="0"/>
              </a:rPr>
              <a:t>adható az új szerződésre</a:t>
            </a:r>
            <a:endParaRPr lang="hu-HU" dirty="0"/>
          </a:p>
        </p:txBody>
      </p:sp>
      <p:sp>
        <p:nvSpPr>
          <p:cNvPr id="4" name="Lefelé nyíl 3"/>
          <p:cNvSpPr/>
          <p:nvPr/>
        </p:nvSpPr>
        <p:spPr>
          <a:xfrm>
            <a:off x="4322420" y="3314688"/>
            <a:ext cx="720080" cy="97840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42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Kiegészítő biztosítások a flotta </a:t>
            </a:r>
            <a:r>
              <a:rPr lang="hu-HU" dirty="0" err="1"/>
              <a:t>kgfb-ben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848544" y="1268760"/>
            <a:ext cx="7776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lang="hu-HU" b="1" dirty="0">
                <a:solidFill>
                  <a:srgbClr val="C00000"/>
                </a:solidFill>
              </a:rPr>
              <a:t>Autós segítségnyújtás</a:t>
            </a:r>
            <a:r>
              <a:rPr lang="hu-HU" b="1" dirty="0"/>
              <a:t/>
            </a:r>
            <a:br>
              <a:rPr lang="hu-HU" b="1" dirty="0"/>
            </a:br>
            <a:r>
              <a:rPr lang="hu-HU" dirty="0" smtClean="0"/>
              <a:t>(</a:t>
            </a:r>
            <a:r>
              <a:rPr lang="hu-HU" dirty="0"/>
              <a:t>Baleset és műszaki ok miatt  </a:t>
            </a:r>
            <a:r>
              <a:rPr lang="hu-HU" dirty="0" smtClean="0"/>
              <a:t>30.000 </a:t>
            </a:r>
            <a:r>
              <a:rPr lang="hu-HU" dirty="0"/>
              <a:t>Ft/év)</a:t>
            </a:r>
          </a:p>
          <a:p>
            <a:endParaRPr lang="hu-H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717" y="1268752"/>
            <a:ext cx="2053659" cy="2025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49" y="3645010"/>
            <a:ext cx="1947143" cy="195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églalap 5"/>
          <p:cNvSpPr/>
          <p:nvPr/>
        </p:nvSpPr>
        <p:spPr>
          <a:xfrm>
            <a:off x="3800872" y="3789040"/>
            <a:ext cx="56166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>
              <a:lnSpc>
                <a:spcPct val="200000"/>
              </a:lnSpc>
              <a:spcBef>
                <a:spcPts val="1800"/>
              </a:spcBef>
            </a:pPr>
            <a:r>
              <a:rPr lang="hu-HU" b="1" dirty="0" err="1">
                <a:solidFill>
                  <a:srgbClr val="C00000"/>
                </a:solidFill>
              </a:rPr>
              <a:t>AutósTárs</a:t>
            </a:r>
            <a:r>
              <a:rPr lang="hu-HU" b="1" dirty="0">
                <a:solidFill>
                  <a:srgbClr val="C00000"/>
                </a:solidFill>
              </a:rPr>
              <a:t> gépjármű jogvédelmi </a:t>
            </a:r>
            <a:r>
              <a:rPr lang="hu-HU" b="1" dirty="0" smtClean="0">
                <a:solidFill>
                  <a:srgbClr val="C00000"/>
                </a:solidFill>
              </a:rPr>
              <a:t>biztosítás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dirty="0" smtClean="0"/>
              <a:t>(Autó </a:t>
            </a:r>
            <a:r>
              <a:rPr lang="hu-HU" dirty="0"/>
              <a:t>üzemeltetéssel kapcsolatos jogi érdeksérelem esetén 1.000.000 Ft/év)</a:t>
            </a:r>
          </a:p>
        </p:txBody>
      </p:sp>
    </p:spTree>
    <p:extLst>
      <p:ext uri="{BB962C8B-B14F-4D97-AF65-F5344CB8AC3E}">
        <p14:creationId xmlns:p14="http://schemas.microsoft.com/office/powerpoint/2010/main" val="2859273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Kiegészítő biztosítások a flotta </a:t>
            </a:r>
            <a:r>
              <a:rPr lang="hu-HU" dirty="0" err="1"/>
              <a:t>kgfb-ben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848544" y="1268760"/>
            <a:ext cx="5184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lang="hu-HU" b="1" dirty="0">
                <a:solidFill>
                  <a:srgbClr val="C00000"/>
                </a:solidFill>
              </a:rPr>
              <a:t>Kátyúkár </a:t>
            </a:r>
            <a:r>
              <a:rPr lang="hu-HU" b="1" dirty="0" smtClean="0">
                <a:solidFill>
                  <a:srgbClr val="C00000"/>
                </a:solidFill>
              </a:rPr>
              <a:t>biztosítás</a:t>
            </a:r>
            <a:br>
              <a:rPr lang="hu-HU" b="1" dirty="0" smtClean="0">
                <a:solidFill>
                  <a:srgbClr val="C00000"/>
                </a:solidFill>
              </a:rPr>
            </a:br>
            <a:r>
              <a:rPr lang="hu-HU" dirty="0" smtClean="0"/>
              <a:t>(Autó </a:t>
            </a:r>
            <a:r>
              <a:rPr lang="hu-HU" dirty="0"/>
              <a:t>futómű sérülése esetén </a:t>
            </a:r>
            <a:r>
              <a:rPr lang="hu-HU" dirty="0" smtClean="0"/>
              <a:t>50.000 </a:t>
            </a:r>
            <a:r>
              <a:rPr lang="hu-HU" dirty="0"/>
              <a:t>Ft/év)</a:t>
            </a:r>
          </a:p>
          <a:p>
            <a:endParaRPr lang="hu-HU" dirty="0"/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120" y="1268760"/>
            <a:ext cx="1941531" cy="194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59" y="3356992"/>
            <a:ext cx="1992033" cy="205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3584848" y="3750229"/>
            <a:ext cx="561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b="1" dirty="0">
                <a:solidFill>
                  <a:srgbClr val="C00000"/>
                </a:solidFill>
              </a:rPr>
              <a:t>Poggyászkár biztosítás</a:t>
            </a:r>
          </a:p>
          <a:p>
            <a:pPr>
              <a:lnSpc>
                <a:spcPct val="200000"/>
              </a:lnSpc>
            </a:pPr>
            <a:r>
              <a:rPr lang="hu-HU" dirty="0"/>
              <a:t>(Személyi használatú tárgyakra elemi kár, töréskár, lopás és rablás esetén 100.000 Ft/év)</a:t>
            </a:r>
          </a:p>
        </p:txBody>
      </p:sp>
    </p:spTree>
    <p:extLst>
      <p:ext uri="{BB962C8B-B14F-4D97-AF65-F5344CB8AC3E}">
        <p14:creationId xmlns:p14="http://schemas.microsoft.com/office/powerpoint/2010/main" val="2859273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Kiegészítő biztosítások a flotta </a:t>
            </a:r>
            <a:r>
              <a:rPr lang="hu-HU" dirty="0" err="1"/>
              <a:t>kgfb-ben</a:t>
            </a:r>
            <a:endParaRPr lang="hu-HU" dirty="0"/>
          </a:p>
        </p:txBody>
      </p:sp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853" y="1268760"/>
            <a:ext cx="1941531" cy="193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68" y="3933055"/>
            <a:ext cx="1941531" cy="194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4016896" y="4293096"/>
            <a:ext cx="56886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lang="hu-HU" b="1" dirty="0">
                <a:solidFill>
                  <a:srgbClr val="C00000"/>
                </a:solidFill>
              </a:rPr>
              <a:t>Természeti kár </a:t>
            </a:r>
            <a:r>
              <a:rPr lang="hu-HU" b="1" dirty="0" smtClean="0">
                <a:solidFill>
                  <a:srgbClr val="C00000"/>
                </a:solidFill>
              </a:rPr>
              <a:t>biztosítás</a:t>
            </a:r>
            <a:br>
              <a:rPr lang="hu-HU" b="1" dirty="0" smtClean="0">
                <a:solidFill>
                  <a:srgbClr val="C00000"/>
                </a:solidFill>
              </a:rPr>
            </a:br>
            <a:r>
              <a:rPr lang="hu-HU" dirty="0" smtClean="0"/>
              <a:t>(Önrész:10</a:t>
            </a:r>
            <a:r>
              <a:rPr lang="hu-HU" dirty="0"/>
              <a:t>%, de min. 50.000Ft)</a:t>
            </a:r>
          </a:p>
          <a:p>
            <a:pPr>
              <a:lnSpc>
                <a:spcPct val="200000"/>
              </a:lnSpc>
            </a:pP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632520" y="1537710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b="1" dirty="0">
                <a:solidFill>
                  <a:srgbClr val="C00000"/>
                </a:solidFill>
              </a:rPr>
              <a:t>Bennülők </a:t>
            </a:r>
            <a:r>
              <a:rPr lang="hu-HU" b="1" dirty="0" smtClean="0">
                <a:solidFill>
                  <a:srgbClr val="C00000"/>
                </a:solidFill>
              </a:rPr>
              <a:t>balesetbiztosítás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dirty="0" smtClean="0"/>
              <a:t>(Baleseti </a:t>
            </a:r>
            <a:r>
              <a:rPr lang="hu-HU" dirty="0"/>
              <a:t>halál és rokkantság </a:t>
            </a:r>
            <a:r>
              <a:rPr lang="hu-HU" dirty="0" smtClean="0"/>
              <a:t>esetén 1.000.000Ft/év</a:t>
            </a:r>
            <a:r>
              <a:rPr lang="hu-HU" sz="1600" dirty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59273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Flotta casco gépjármű biztosítás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767940" y="1263957"/>
            <a:ext cx="77768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b="1" dirty="0"/>
              <a:t>Legalább 5 db </a:t>
            </a:r>
            <a:r>
              <a:rPr lang="hu-HU" dirty="0"/>
              <a:t>gépjármű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dirty="0">
                <a:ea typeface="ＭＳ Ｐゴシック" charset="-128"/>
                <a:cs typeface="Arial" pitchFamily="34" charset="0"/>
              </a:rPr>
              <a:t>A kiegészítő biztosítás csak </a:t>
            </a:r>
            <a:r>
              <a:rPr lang="hu-HU" b="1" dirty="0">
                <a:ea typeface="ＭＳ Ｐゴシック" charset="-128"/>
                <a:cs typeface="Arial" pitchFamily="34" charset="0"/>
              </a:rPr>
              <a:t>személygépkocsira és </a:t>
            </a:r>
            <a:r>
              <a:rPr lang="hu-HU" b="1" dirty="0" err="1">
                <a:ea typeface="ＭＳ Ｐゴシック" charset="-128"/>
                <a:cs typeface="Arial" pitchFamily="34" charset="0"/>
              </a:rPr>
              <a:t>max</a:t>
            </a:r>
            <a:r>
              <a:rPr lang="hu-HU" b="1" dirty="0">
                <a:ea typeface="ＭＳ Ｐゴシック" charset="-128"/>
                <a:cs typeface="Arial" pitchFamily="34" charset="0"/>
              </a:rPr>
              <a:t>. 3,5 tonna</a:t>
            </a:r>
            <a:r>
              <a:rPr lang="hu-HU" dirty="0">
                <a:ea typeface="ＭＳ Ｐゴシック" charset="-128"/>
                <a:cs typeface="Arial" pitchFamily="34" charset="0"/>
              </a:rPr>
              <a:t> össztömegű tehergépkocsira köthető</a:t>
            </a:r>
          </a:p>
          <a:p>
            <a:endParaRPr lang="hu-HU" dirty="0"/>
          </a:p>
        </p:txBody>
      </p:sp>
      <p:pic>
        <p:nvPicPr>
          <p:cNvPr id="12290" name="Picture 2" descr="Autó, Autóipari, Autók, Kereskedelmi, Kereskedő, Ú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24" y="3158563"/>
            <a:ext cx="5121164" cy="341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273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- flotta casco szerződésekhez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09294" y="1844824"/>
            <a:ext cx="6336704" cy="2222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200000"/>
              </a:lnSpc>
            </a:pPr>
            <a:r>
              <a:rPr lang="hu-HU" b="1" dirty="0">
                <a:solidFill>
                  <a:srgbClr val="C00000"/>
                </a:solidFill>
              </a:rPr>
              <a:t>Kölcsöngépjármű szolgáltatás </a:t>
            </a:r>
            <a:r>
              <a:rPr lang="hu-HU" b="1" dirty="0"/>
              <a:t/>
            </a:r>
            <a:br>
              <a:rPr lang="hu-HU" b="1" dirty="0"/>
            </a:br>
            <a:r>
              <a:rPr lang="hu-HU" dirty="0" smtClean="0"/>
              <a:t>(</a:t>
            </a:r>
            <a:r>
              <a:rPr lang="hu-HU" dirty="0"/>
              <a:t>lopás, totálkár esetén</a:t>
            </a:r>
            <a:r>
              <a:rPr lang="hu-HU" dirty="0" smtClean="0"/>
              <a:t>)</a:t>
            </a:r>
            <a:br>
              <a:rPr lang="hu-HU" dirty="0" smtClean="0"/>
            </a:br>
            <a:r>
              <a:rPr lang="hu-HU" dirty="0" smtClean="0"/>
              <a:t>A biztosító </a:t>
            </a:r>
            <a:r>
              <a:rPr lang="hu-HU" dirty="0"/>
              <a:t>megtéríti a kölcsöngépjármű bérleti díját, </a:t>
            </a:r>
            <a:br>
              <a:rPr lang="hu-HU" dirty="0"/>
            </a:br>
            <a:r>
              <a:rPr lang="hu-HU" dirty="0"/>
              <a:t>biztosítási évente maximum 100.000,</a:t>
            </a:r>
            <a:r>
              <a:rPr lang="hu-HU" dirty="0" err="1"/>
              <a:t>-Ft</a:t>
            </a:r>
            <a:r>
              <a:rPr lang="hu-HU" dirty="0"/>
              <a:t> összeghatárig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3368824" y="4293096"/>
            <a:ext cx="6321152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200000"/>
              </a:lnSpc>
            </a:pPr>
            <a:r>
              <a:rPr lang="hu-HU" b="1" dirty="0">
                <a:solidFill>
                  <a:srgbClr val="C00000"/>
                </a:solidFill>
              </a:rPr>
              <a:t>Bennülők </a:t>
            </a:r>
            <a:r>
              <a:rPr lang="hu-HU" b="1" dirty="0" smtClean="0">
                <a:solidFill>
                  <a:srgbClr val="C00000"/>
                </a:solidFill>
              </a:rPr>
              <a:t>balesetbiztosítás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dirty="0" smtClean="0"/>
              <a:t>(baleseti </a:t>
            </a:r>
            <a:r>
              <a:rPr lang="hu-HU" dirty="0"/>
              <a:t>halál esetén:1.000.000,</a:t>
            </a:r>
            <a:r>
              <a:rPr lang="hu-HU" dirty="0" err="1"/>
              <a:t>-</a:t>
            </a:r>
            <a:r>
              <a:rPr lang="hu-HU" dirty="0" err="1" smtClean="0"/>
              <a:t>Ft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baleseti </a:t>
            </a:r>
            <a:r>
              <a:rPr lang="hu-HU" dirty="0"/>
              <a:t>tartós rokkantság esetén: </a:t>
            </a:r>
            <a:r>
              <a:rPr lang="hu-HU" dirty="0" err="1" smtClean="0"/>
              <a:t>max</a:t>
            </a:r>
            <a:r>
              <a:rPr lang="hu-HU" dirty="0"/>
              <a:t>. 1.000.000,</a:t>
            </a:r>
            <a:r>
              <a:rPr lang="hu-HU" dirty="0" err="1"/>
              <a:t>-Ft</a:t>
            </a:r>
            <a:r>
              <a:rPr lang="hu-HU" dirty="0"/>
              <a:t>)</a:t>
            </a:r>
          </a:p>
          <a:p>
            <a:pPr>
              <a:spcBef>
                <a:spcPts val="1800"/>
              </a:spcBef>
            </a:pPr>
            <a:endParaRPr lang="hu-H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240" y="1971616"/>
            <a:ext cx="1968818" cy="196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61" y="4437112"/>
            <a:ext cx="1941531" cy="193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488504" y="1124744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>
                <a:ea typeface="ＭＳ Ｐゴシック" charset="-128"/>
                <a:cs typeface="Arial" pitchFamily="34" charset="0"/>
              </a:rPr>
              <a:t>Meghatározott</a:t>
            </a:r>
            <a:r>
              <a:rPr lang="hu-HU" b="1" dirty="0">
                <a:ea typeface="ＭＳ Ｐゴシック" charset="-128"/>
                <a:cs typeface="Arial" pitchFamily="34" charset="0"/>
              </a:rPr>
              <a:t> 2 db kiegészítő biztosítás ingyenesen adható az új szerződésekre!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59273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Ingyenes kiegészítő biztosítások kérése a flotta ajánlatadóban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920552" y="1224914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A flotta ajánlatadó felületen </a:t>
            </a:r>
            <a:r>
              <a:rPr lang="hu-HU" dirty="0"/>
              <a:t>lehet kérni a </a:t>
            </a:r>
            <a:r>
              <a:rPr lang="hu-HU" b="1" dirty="0"/>
              <a:t>cégpaletta ikon </a:t>
            </a:r>
            <a:r>
              <a:rPr lang="hu-HU" dirty="0"/>
              <a:t>megjelölésével</a:t>
            </a:r>
          </a:p>
          <a:p>
            <a:endParaRPr lang="hu-H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/>
          <a:stretch/>
        </p:blipFill>
        <p:spPr bwMode="auto">
          <a:xfrm>
            <a:off x="1050582" y="1719468"/>
            <a:ext cx="7862858" cy="4661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757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Ingyenes kiegészítő biztosítások kérése a flotta ajánlatadóban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560512" y="980728"/>
            <a:ext cx="8712968" cy="54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200000"/>
              </a:lnSpc>
              <a:spcBef>
                <a:spcPct val="20000"/>
              </a:spcBef>
            </a:pPr>
            <a:r>
              <a:rPr lang="hu-HU" dirty="0"/>
              <a:t>Kiegészítő biztosítások </a:t>
            </a:r>
            <a:r>
              <a:rPr lang="hu-HU" b="1" dirty="0"/>
              <a:t>kiválasztása</a:t>
            </a:r>
          </a:p>
          <a:p>
            <a:pPr lvl="1">
              <a:lnSpc>
                <a:spcPct val="200000"/>
              </a:lnSpc>
              <a:spcBef>
                <a:spcPct val="20000"/>
              </a:spcBef>
            </a:pPr>
            <a:endParaRPr lang="hu-HU" dirty="0" smtClean="0"/>
          </a:p>
          <a:p>
            <a:pPr lvl="1">
              <a:lnSpc>
                <a:spcPct val="200000"/>
              </a:lnSpc>
              <a:spcBef>
                <a:spcPct val="20000"/>
              </a:spcBef>
            </a:pPr>
            <a:endParaRPr lang="hu-HU" dirty="0"/>
          </a:p>
          <a:p>
            <a:pPr lvl="1" algn="ctr">
              <a:lnSpc>
                <a:spcPct val="200000"/>
              </a:lnSpc>
              <a:spcBef>
                <a:spcPct val="20000"/>
              </a:spcBef>
            </a:pPr>
            <a:r>
              <a:rPr lang="hu-HU" b="1" dirty="0"/>
              <a:t>100% kedvezmény kérése </a:t>
            </a:r>
            <a:r>
              <a:rPr lang="hu-HU" dirty="0"/>
              <a:t>a kiegészítőre </a:t>
            </a:r>
          </a:p>
          <a:p>
            <a:pPr lvl="1">
              <a:lnSpc>
                <a:spcPct val="200000"/>
              </a:lnSpc>
              <a:spcBef>
                <a:spcPct val="20000"/>
              </a:spcBef>
            </a:pPr>
            <a:endParaRPr lang="hu-HU" dirty="0" smtClean="0"/>
          </a:p>
          <a:p>
            <a:pPr lvl="1">
              <a:lnSpc>
                <a:spcPct val="200000"/>
              </a:lnSpc>
              <a:spcBef>
                <a:spcPct val="20000"/>
              </a:spcBef>
            </a:pPr>
            <a:endParaRPr lang="hu-HU" dirty="0"/>
          </a:p>
          <a:p>
            <a:pPr lvl="1" algn="ctr">
              <a:lnSpc>
                <a:spcPct val="200000"/>
              </a:lnSpc>
              <a:spcBef>
                <a:spcPct val="20000"/>
              </a:spcBef>
            </a:pPr>
            <a:r>
              <a:rPr lang="hu-HU" b="1" dirty="0"/>
              <a:t>Több kiegészítő </a:t>
            </a:r>
            <a:r>
              <a:rPr lang="hu-HU" dirty="0"/>
              <a:t>kérés esetén </a:t>
            </a:r>
            <a:r>
              <a:rPr lang="hu-HU" b="1" dirty="0"/>
              <a:t>naplóba jelezni</a:t>
            </a:r>
            <a:r>
              <a:rPr lang="hu-HU" dirty="0"/>
              <a:t>, hogy </a:t>
            </a:r>
            <a:r>
              <a:rPr lang="hu-HU" b="1" dirty="0"/>
              <a:t>melyik kettő legyen ingyenes </a:t>
            </a:r>
            <a:r>
              <a:rPr lang="hu-HU" dirty="0"/>
              <a:t>(</a:t>
            </a:r>
            <a:r>
              <a:rPr lang="hu-HU" dirty="0" err="1"/>
              <a:t>kgfb</a:t>
            </a:r>
            <a:r>
              <a:rPr lang="hu-HU" dirty="0"/>
              <a:t>)</a:t>
            </a:r>
          </a:p>
          <a:p>
            <a:pPr>
              <a:lnSpc>
                <a:spcPct val="200000"/>
              </a:lnSpc>
            </a:pPr>
            <a:endParaRPr lang="hu-HU" dirty="0"/>
          </a:p>
        </p:txBody>
      </p:sp>
      <p:sp>
        <p:nvSpPr>
          <p:cNvPr id="4" name="Jobbra nyíl 3"/>
          <p:cNvSpPr/>
          <p:nvPr/>
        </p:nvSpPr>
        <p:spPr>
          <a:xfrm rot="5400000">
            <a:off x="4628963" y="2096851"/>
            <a:ext cx="720080" cy="36004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Jobbra nyíl 4"/>
          <p:cNvSpPr/>
          <p:nvPr/>
        </p:nvSpPr>
        <p:spPr>
          <a:xfrm rot="5400000">
            <a:off x="4628963" y="3897052"/>
            <a:ext cx="720080" cy="36004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8757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72480" y="332656"/>
            <a:ext cx="9633520" cy="575105"/>
          </a:xfrm>
        </p:spPr>
        <p:txBody>
          <a:bodyPr/>
          <a:lstStyle/>
          <a:p>
            <a:r>
              <a:rPr lang="hu-HU" dirty="0"/>
              <a:t>Generali Kollektív </a:t>
            </a:r>
            <a:r>
              <a:rPr lang="hu-HU" dirty="0" smtClean="0"/>
              <a:t>– </a:t>
            </a:r>
            <a:br>
              <a:rPr lang="hu-HU" dirty="0" smtClean="0"/>
            </a:br>
            <a:r>
              <a:rPr lang="hu-HU" dirty="0" smtClean="0"/>
              <a:t>csoportos </a:t>
            </a:r>
            <a:r>
              <a:rPr lang="hu-HU" dirty="0"/>
              <a:t>jogvédelmi és munkavállalói felelősségbiztosítás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építőipari </a:t>
            </a:r>
            <a:r>
              <a:rPr lang="hu-HU" dirty="0"/>
              <a:t>tevékenységet folytató vállalkozásoknak és egyéb szervezeteknek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517242"/>
            <a:ext cx="9211366" cy="457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757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A programot alkotó termékek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848544" y="836712"/>
            <a:ext cx="7776864" cy="585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i="1" dirty="0" err="1"/>
              <a:t>VagyonŐr</a:t>
            </a:r>
            <a:r>
              <a:rPr lang="hu-HU" i="1" dirty="0"/>
              <a:t> – vállalkozói vagyonbiztosítás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i="1" dirty="0"/>
              <a:t>Általános és szakmai felelősségbiztosítások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i="1" dirty="0"/>
              <a:t>Gépjármű flotta biztosítások – KGFB, CASCO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i="1" dirty="0" err="1"/>
              <a:t>AgrárŐr</a:t>
            </a:r>
            <a:r>
              <a:rPr lang="hu-HU" i="1" dirty="0"/>
              <a:t> – mezőgazdasági vállalkozások vagyonbiztosítása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i="1" dirty="0"/>
              <a:t>Vezető tisztségviselők felelősségbiztosítása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i="1" dirty="0"/>
              <a:t>Generali Kollektív - </a:t>
            </a:r>
            <a:br>
              <a:rPr lang="hu-HU" i="1" dirty="0"/>
            </a:br>
            <a:r>
              <a:rPr lang="hu-HU" i="1" dirty="0"/>
              <a:t>csoportos jogvédelmi és munkavállalói felelősségbiztosítás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i="1" dirty="0"/>
              <a:t>Pajzs munkáltatói élet-, baleset- és egészségbiztosítása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i="1" dirty="0"/>
              <a:t>Egyéni Testőr a cégvezetők kockázati élet-, egészség- és balesetbiztosítása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i="1" dirty="0"/>
              <a:t>Generali </a:t>
            </a:r>
            <a:r>
              <a:rPr lang="hu-HU" i="1" dirty="0" err="1"/>
              <a:t>Company</a:t>
            </a:r>
            <a:r>
              <a:rPr lang="hu-HU" i="1" dirty="0"/>
              <a:t> </a:t>
            </a:r>
            <a:r>
              <a:rPr lang="hu-HU" i="1" dirty="0" err="1"/>
              <a:t>Care</a:t>
            </a:r>
            <a:r>
              <a:rPr lang="hu-HU" i="1" dirty="0"/>
              <a:t> egészségbiztosítás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i="1" dirty="0"/>
              <a:t>+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i="1" dirty="0"/>
              <a:t>Generali Egészségpénztár (közvetített termék!)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i="1" dirty="0" err="1"/>
              <a:t>Company</a:t>
            </a:r>
            <a:r>
              <a:rPr lang="hu-HU" i="1" dirty="0"/>
              <a:t> utasbiztosítások – EUB (közvetített termék!)</a:t>
            </a:r>
          </a:p>
        </p:txBody>
      </p:sp>
    </p:spTree>
    <p:extLst>
      <p:ext uri="{BB962C8B-B14F-4D97-AF65-F5344CB8AC3E}">
        <p14:creationId xmlns:p14="http://schemas.microsoft.com/office/powerpoint/2010/main" val="22248797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pPr lvl="0"/>
            <a:r>
              <a:rPr lang="hu-HU" dirty="0">
                <a:solidFill>
                  <a:srgbClr val="C00000"/>
                </a:solidFill>
                <a:latin typeface="HelveticaNeueLT Std Lt" pitchFamily="34" charset="0"/>
              </a:rPr>
              <a:t>Cégpaletta Előnyök - Generali Kollektív </a:t>
            </a:r>
            <a:r>
              <a:rPr lang="hu-HU" dirty="0" smtClean="0">
                <a:solidFill>
                  <a:srgbClr val="C00000"/>
                </a:solidFill>
                <a:latin typeface="HelveticaNeueLT Std Lt" pitchFamily="34" charset="0"/>
              </a:rPr>
              <a:t/>
            </a:r>
            <a:br>
              <a:rPr lang="hu-HU" dirty="0" smtClean="0">
                <a:solidFill>
                  <a:srgbClr val="C00000"/>
                </a:solidFill>
                <a:latin typeface="HelveticaNeueLT Std Lt" pitchFamily="34" charset="0"/>
              </a:rPr>
            </a:br>
            <a:r>
              <a:rPr lang="hu-HU" dirty="0" smtClean="0">
                <a:solidFill>
                  <a:srgbClr val="C00000"/>
                </a:solidFill>
              </a:rPr>
              <a:t>csoportos </a:t>
            </a:r>
            <a:r>
              <a:rPr lang="hu-HU" dirty="0">
                <a:solidFill>
                  <a:srgbClr val="C00000"/>
                </a:solidFill>
              </a:rPr>
              <a:t>jogvédelmi és munkavállalói felelősségbiztosításhoz</a:t>
            </a:r>
            <a:r>
              <a:rPr lang="hu-HU" altLang="hu-HU" dirty="0">
                <a:solidFill>
                  <a:srgbClr val="C00000"/>
                </a:solidFill>
                <a:latin typeface="Arial" pitchFamily="34" charset="0"/>
                <a:ea typeface="MS PGothic" pitchFamily="34" charset="-128"/>
              </a:rPr>
              <a:t/>
            </a:r>
            <a:br>
              <a:rPr lang="hu-HU" altLang="hu-HU" dirty="0">
                <a:solidFill>
                  <a:srgbClr val="C00000"/>
                </a:solidFill>
                <a:latin typeface="Arial" pitchFamily="34" charset="0"/>
                <a:ea typeface="MS PGothic" pitchFamily="34" charset="-128"/>
              </a:rPr>
            </a:b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848544" y="1268760"/>
            <a:ext cx="7776864" cy="166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hu-HU" altLang="hu-HU" b="1" i="1" dirty="0"/>
              <a:t>A Cégpaletta program ajánlatunkban a Generali Kollektív éves biztosítási díjából további 10% kedvezményt adunk!</a:t>
            </a:r>
          </a:p>
          <a:p>
            <a:pPr>
              <a:lnSpc>
                <a:spcPct val="200000"/>
              </a:lnSpc>
            </a:pPr>
            <a:endParaRPr lang="hu-HU" dirty="0"/>
          </a:p>
        </p:txBody>
      </p:sp>
      <p:pic>
        <p:nvPicPr>
          <p:cNvPr id="4" name="Picture 2" descr="http://blog.mixedchicks.net/wp-content/uploads/2013/08/6_10Pct-Discou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744" y="3140968"/>
            <a:ext cx="467507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757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pPr lvl="0"/>
            <a:r>
              <a:rPr lang="hu-HU" dirty="0">
                <a:solidFill>
                  <a:srgbClr val="C00000"/>
                </a:solidFill>
                <a:latin typeface="HelveticaNeueLT Std Lt" pitchFamily="34" charset="0"/>
              </a:rPr>
              <a:t>Cégpaletta Előnyök - Generali Kollektív </a:t>
            </a:r>
            <a:r>
              <a:rPr lang="hu-HU" dirty="0" smtClean="0">
                <a:solidFill>
                  <a:srgbClr val="C00000"/>
                </a:solidFill>
                <a:latin typeface="HelveticaNeueLT Std Lt" pitchFamily="34" charset="0"/>
              </a:rPr>
              <a:t/>
            </a:r>
            <a:br>
              <a:rPr lang="hu-HU" dirty="0" smtClean="0">
                <a:solidFill>
                  <a:srgbClr val="C00000"/>
                </a:solidFill>
                <a:latin typeface="HelveticaNeueLT Std Lt" pitchFamily="34" charset="0"/>
              </a:rPr>
            </a:br>
            <a:r>
              <a:rPr lang="hu-HU" dirty="0" smtClean="0">
                <a:solidFill>
                  <a:srgbClr val="C00000"/>
                </a:solidFill>
              </a:rPr>
              <a:t>csoportos </a:t>
            </a:r>
            <a:r>
              <a:rPr lang="hu-HU" dirty="0">
                <a:solidFill>
                  <a:srgbClr val="C00000"/>
                </a:solidFill>
              </a:rPr>
              <a:t>jogvédelmi és munkavállalói </a:t>
            </a:r>
            <a:r>
              <a:rPr lang="hu-HU" dirty="0" smtClean="0">
                <a:solidFill>
                  <a:srgbClr val="C00000"/>
                </a:solidFill>
              </a:rPr>
              <a:t>felelősségbiztosításhoz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848544" y="1268760"/>
            <a:ext cx="77768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hu-HU" altLang="hu-HU" b="1" dirty="0">
                <a:solidFill>
                  <a:srgbClr val="C00000"/>
                </a:solidFill>
                <a:latin typeface="HelveticaNeueLT Std Lt" pitchFamily="34" charset="0"/>
              </a:rPr>
              <a:t>Speciális ajánlat építőipari </a:t>
            </a:r>
            <a:r>
              <a:rPr lang="hu-HU" altLang="hu-HU" b="1" dirty="0" smtClean="0">
                <a:solidFill>
                  <a:srgbClr val="C00000"/>
                </a:solidFill>
                <a:latin typeface="HelveticaNeueLT Std Lt" pitchFamily="34" charset="0"/>
              </a:rPr>
              <a:t>vállalkozásoknak</a:t>
            </a:r>
          </a:p>
          <a:p>
            <a:pPr lvl="0">
              <a:lnSpc>
                <a:spcPct val="150000"/>
              </a:lnSpc>
            </a:pPr>
            <a:endParaRPr lang="hu-HU" altLang="hu-HU" b="1" dirty="0" smtClean="0">
              <a:solidFill>
                <a:srgbClr val="C00000"/>
              </a:solidFill>
              <a:latin typeface="HelveticaNeueLT Std Lt" pitchFamily="34" charset="0"/>
            </a:endParaRPr>
          </a:p>
          <a:p>
            <a:pPr>
              <a:lnSpc>
                <a:spcPct val="150000"/>
              </a:lnSpc>
            </a:pPr>
            <a:r>
              <a:rPr lang="hu-HU" b="1" dirty="0"/>
              <a:t>Munkavállalói felelősségbiztosítás megkötése esetén </a:t>
            </a:r>
            <a:r>
              <a:rPr lang="hu-HU" b="1" dirty="0">
                <a:solidFill>
                  <a:srgbClr val="FF6D70"/>
                </a:solidFill>
              </a:rPr>
              <a:t>ingyenes Büntető és szabálysértési jogvédelmi szolgáltatás.</a:t>
            </a:r>
          </a:p>
          <a:p>
            <a:pPr lvl="0"/>
            <a:endParaRPr lang="hu-HU" altLang="hu-HU" b="1" dirty="0">
              <a:solidFill>
                <a:srgbClr val="C00000"/>
              </a:solidFill>
              <a:latin typeface="HelveticaNeueLT Std Lt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r="1498"/>
          <a:stretch/>
        </p:blipFill>
        <p:spPr bwMode="auto">
          <a:xfrm>
            <a:off x="986414" y="3291830"/>
            <a:ext cx="8010618" cy="78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Jobbra nyíl 4"/>
          <p:cNvSpPr/>
          <p:nvPr/>
        </p:nvSpPr>
        <p:spPr>
          <a:xfrm rot="18903729">
            <a:off x="110283" y="3974234"/>
            <a:ext cx="1112827" cy="41910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632520" y="5293657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FF6D70"/>
                </a:solidFill>
              </a:rPr>
              <a:t>Az ajánlaton</a:t>
            </a:r>
          </a:p>
          <a:p>
            <a:r>
              <a:rPr lang="hu-HU" sz="2000" b="1" dirty="0" smtClean="0">
                <a:solidFill>
                  <a:srgbClr val="FF6D70"/>
                </a:solidFill>
              </a:rPr>
              <a:t>nem kell külön ráklikkelni!</a:t>
            </a:r>
            <a:endParaRPr lang="hu-HU" sz="2000" b="1" dirty="0">
              <a:solidFill>
                <a:srgbClr val="FF6D7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66" y="4185979"/>
            <a:ext cx="4251960" cy="239344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757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pPr lvl="0"/>
            <a:r>
              <a:rPr lang="hu-HU" dirty="0">
                <a:solidFill>
                  <a:srgbClr val="C00000"/>
                </a:solidFill>
                <a:latin typeface="HelveticaNeueLT Std Lt" pitchFamily="34" charset="0"/>
              </a:rPr>
              <a:t>Cégpaletta Előnyök - Generali Kollektív </a:t>
            </a:r>
            <a:r>
              <a:rPr lang="hu-HU" dirty="0" smtClean="0">
                <a:solidFill>
                  <a:srgbClr val="C00000"/>
                </a:solidFill>
                <a:latin typeface="HelveticaNeueLT Std Lt" pitchFamily="34" charset="0"/>
              </a:rPr>
              <a:t/>
            </a:r>
            <a:br>
              <a:rPr lang="hu-HU" dirty="0" smtClean="0">
                <a:solidFill>
                  <a:srgbClr val="C00000"/>
                </a:solidFill>
                <a:latin typeface="HelveticaNeueLT Std Lt" pitchFamily="34" charset="0"/>
              </a:rPr>
            </a:br>
            <a:r>
              <a:rPr lang="hu-HU" dirty="0" smtClean="0">
                <a:solidFill>
                  <a:srgbClr val="C00000"/>
                </a:solidFill>
              </a:rPr>
              <a:t>csoportos </a:t>
            </a:r>
            <a:r>
              <a:rPr lang="hu-HU" dirty="0">
                <a:solidFill>
                  <a:srgbClr val="C00000"/>
                </a:solidFill>
              </a:rPr>
              <a:t>jogvédelmi és munkavállalói </a:t>
            </a:r>
            <a:r>
              <a:rPr lang="hu-HU" dirty="0" smtClean="0">
                <a:solidFill>
                  <a:srgbClr val="C00000"/>
                </a:solidFill>
              </a:rPr>
              <a:t>felelősségbiztosításhoz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88504" y="1268760"/>
            <a:ext cx="77768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hu-HU" altLang="hu-HU" b="1" dirty="0">
                <a:solidFill>
                  <a:srgbClr val="C00000"/>
                </a:solidFill>
                <a:latin typeface="HelveticaNeueLT Std Lt" pitchFamily="34" charset="0"/>
              </a:rPr>
              <a:t>Speciális ajánlat építőipari </a:t>
            </a:r>
            <a:r>
              <a:rPr lang="hu-HU" altLang="hu-HU" b="1" dirty="0" smtClean="0">
                <a:solidFill>
                  <a:srgbClr val="C00000"/>
                </a:solidFill>
                <a:latin typeface="HelveticaNeueLT Std Lt" pitchFamily="34" charset="0"/>
              </a:rPr>
              <a:t>vállalkozásoknak</a:t>
            </a:r>
          </a:p>
          <a:p>
            <a:pPr lvl="0">
              <a:lnSpc>
                <a:spcPct val="150000"/>
              </a:lnSpc>
            </a:pPr>
            <a:endParaRPr lang="hu-HU" altLang="hu-HU" b="1" dirty="0" smtClean="0">
              <a:solidFill>
                <a:srgbClr val="C00000"/>
              </a:solidFill>
              <a:latin typeface="HelveticaNeueLT Std Lt" pitchFamily="34" charset="0"/>
            </a:endParaRPr>
          </a:p>
          <a:p>
            <a:pPr>
              <a:lnSpc>
                <a:spcPct val="150000"/>
              </a:lnSpc>
            </a:pPr>
            <a:r>
              <a:rPr lang="hu-HU" b="1" dirty="0"/>
              <a:t>Munkavállalói felelősségbiztosítás megkötése esetén </a:t>
            </a:r>
            <a:r>
              <a:rPr lang="hu-HU" b="1" dirty="0">
                <a:solidFill>
                  <a:srgbClr val="FF6D70"/>
                </a:solidFill>
              </a:rPr>
              <a:t>ingyenes Büntető és szabálysértési jogvédelmi szolgáltatás</a:t>
            </a:r>
            <a:r>
              <a:rPr lang="hu-HU" b="1" dirty="0" smtClean="0">
                <a:solidFill>
                  <a:srgbClr val="FF6D7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hu-HU" b="1" dirty="0">
              <a:solidFill>
                <a:srgbClr val="FF6D70"/>
              </a:solidFill>
            </a:endParaRPr>
          </a:p>
          <a:p>
            <a:pPr>
              <a:lnSpc>
                <a:spcPct val="150000"/>
              </a:lnSpc>
            </a:pPr>
            <a:r>
              <a:rPr lang="hu-HU" i="1" dirty="0"/>
              <a:t>Példák: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i="1" dirty="0"/>
              <a:t>Villanyszerelő cég alkalmazottja szakszerűtlenül vezette be az áramot a családi házba, aminek következtében az elektromos konyhai berendezés megrázta a tulajdonost, aki elhunyt.</a:t>
            </a:r>
          </a:p>
          <a:p>
            <a:pPr marL="271463" indent="-271463">
              <a:lnSpc>
                <a:spcPct val="150000"/>
              </a:lnSpc>
            </a:pPr>
            <a:r>
              <a:rPr lang="hu-HU" i="1" dirty="0"/>
              <a:t>     </a:t>
            </a:r>
            <a:r>
              <a:rPr lang="hu-HU" i="1" dirty="0" smtClean="0"/>
              <a:t>A </a:t>
            </a:r>
            <a:r>
              <a:rPr lang="hu-HU" i="1" dirty="0"/>
              <a:t>rendőrség halált okozó, foglalkozás körében elkövetett gondatlan   veszélyeztetés vétségének alapos gyanúja miatt indította meg a nyomozást</a:t>
            </a:r>
            <a:r>
              <a:rPr lang="hu-HU" i="1" dirty="0" smtClean="0"/>
              <a:t>.</a:t>
            </a:r>
            <a:endParaRPr lang="hu-HU" i="1" dirty="0"/>
          </a:p>
        </p:txBody>
      </p:sp>
      <p:pic>
        <p:nvPicPr>
          <p:cNvPr id="8" name="Picture 6" descr="http://spyrkaelectric.com/wp-content/uploads/2014/11/Common-Electrical-Accidents-Electrician-Santa-Rosa-CA-214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069" y="1268760"/>
            <a:ext cx="2125459" cy="297961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2534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pPr lvl="0"/>
            <a:r>
              <a:rPr lang="hu-HU" dirty="0">
                <a:solidFill>
                  <a:srgbClr val="C00000"/>
                </a:solidFill>
                <a:latin typeface="HelveticaNeueLT Std Lt" pitchFamily="34" charset="0"/>
              </a:rPr>
              <a:t>Cégpaletta Előnyök - Generali Kollektív </a:t>
            </a:r>
            <a:r>
              <a:rPr lang="hu-HU" dirty="0" smtClean="0">
                <a:solidFill>
                  <a:srgbClr val="C00000"/>
                </a:solidFill>
                <a:latin typeface="HelveticaNeueLT Std Lt" pitchFamily="34" charset="0"/>
              </a:rPr>
              <a:t/>
            </a:r>
            <a:br>
              <a:rPr lang="hu-HU" dirty="0" smtClean="0">
                <a:solidFill>
                  <a:srgbClr val="C00000"/>
                </a:solidFill>
                <a:latin typeface="HelveticaNeueLT Std Lt" pitchFamily="34" charset="0"/>
              </a:rPr>
            </a:br>
            <a:r>
              <a:rPr lang="hu-HU" dirty="0" smtClean="0">
                <a:solidFill>
                  <a:srgbClr val="C00000"/>
                </a:solidFill>
              </a:rPr>
              <a:t>csoportos </a:t>
            </a:r>
            <a:r>
              <a:rPr lang="hu-HU" dirty="0">
                <a:solidFill>
                  <a:srgbClr val="C00000"/>
                </a:solidFill>
              </a:rPr>
              <a:t>jogvédelmi és munkavállalói </a:t>
            </a:r>
            <a:r>
              <a:rPr lang="hu-HU" dirty="0" smtClean="0">
                <a:solidFill>
                  <a:srgbClr val="C00000"/>
                </a:solidFill>
              </a:rPr>
              <a:t>felelősségbiztosításhoz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88504" y="1268760"/>
            <a:ext cx="7776864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hu-HU" altLang="hu-HU" b="1" dirty="0">
                <a:solidFill>
                  <a:srgbClr val="C00000"/>
                </a:solidFill>
                <a:latin typeface="HelveticaNeueLT Std Lt" pitchFamily="34" charset="0"/>
              </a:rPr>
              <a:t>Speciális ajánlat építőipari </a:t>
            </a:r>
            <a:r>
              <a:rPr lang="hu-HU" altLang="hu-HU" b="1" dirty="0" smtClean="0">
                <a:solidFill>
                  <a:srgbClr val="C00000"/>
                </a:solidFill>
                <a:latin typeface="HelveticaNeueLT Std Lt" pitchFamily="34" charset="0"/>
              </a:rPr>
              <a:t>vállalkozásoknak</a:t>
            </a:r>
          </a:p>
          <a:p>
            <a:pPr lvl="0">
              <a:lnSpc>
                <a:spcPct val="150000"/>
              </a:lnSpc>
            </a:pPr>
            <a:endParaRPr lang="hu-HU" altLang="hu-HU" b="1" dirty="0" smtClean="0">
              <a:solidFill>
                <a:srgbClr val="C00000"/>
              </a:solidFill>
              <a:latin typeface="HelveticaNeueLT Std Lt" pitchFamily="34" charset="0"/>
            </a:endParaRPr>
          </a:p>
          <a:p>
            <a:pPr>
              <a:lnSpc>
                <a:spcPct val="150000"/>
              </a:lnSpc>
            </a:pPr>
            <a:r>
              <a:rPr lang="hu-HU" b="1" dirty="0"/>
              <a:t>Munkavállalói felelősségbiztosítás megkötése esetén </a:t>
            </a:r>
            <a:r>
              <a:rPr lang="hu-HU" b="1" dirty="0">
                <a:solidFill>
                  <a:srgbClr val="FF6D70"/>
                </a:solidFill>
              </a:rPr>
              <a:t>ingyenes Büntető és szabálysértési jogvédelmi szolgáltatás</a:t>
            </a:r>
            <a:r>
              <a:rPr lang="hu-HU" b="1" dirty="0" smtClean="0">
                <a:solidFill>
                  <a:srgbClr val="FF6D7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hu-HU" b="1" dirty="0">
              <a:solidFill>
                <a:srgbClr val="FF6D70"/>
              </a:solidFill>
            </a:endParaRPr>
          </a:p>
          <a:p>
            <a:pPr>
              <a:lnSpc>
                <a:spcPct val="150000"/>
              </a:lnSpc>
            </a:pPr>
            <a:r>
              <a:rPr lang="hu-HU" i="1" dirty="0"/>
              <a:t>Példák: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i="1" dirty="0"/>
              <a:t>A kivitelező cég alkalmazottja a KRESZ szabályait megszegve, </a:t>
            </a:r>
          </a:p>
          <a:p>
            <a:pPr>
              <a:lnSpc>
                <a:spcPct val="150000"/>
              </a:lnSpc>
            </a:pPr>
            <a:r>
              <a:rPr lang="hu-HU" i="1" dirty="0"/>
              <a:t>      nem az út- és látási viszonyoknak megfelelően vezette túlterhelt </a:t>
            </a:r>
          </a:p>
          <a:p>
            <a:pPr>
              <a:lnSpc>
                <a:spcPct val="150000"/>
              </a:lnSpc>
            </a:pPr>
            <a:r>
              <a:rPr lang="hu-HU" i="1" dirty="0"/>
              <a:t>      teherautót, megpördült és egy másik gépjárműnek ütközött.</a:t>
            </a:r>
          </a:p>
          <a:p>
            <a:pPr>
              <a:lnSpc>
                <a:spcPct val="150000"/>
              </a:lnSpc>
            </a:pPr>
            <a:r>
              <a:rPr lang="hu-HU" i="1" dirty="0"/>
              <a:t>      Szabálysértési eljárás indult a sofőrrel szemben a közúti</a:t>
            </a:r>
          </a:p>
          <a:p>
            <a:pPr>
              <a:lnSpc>
                <a:spcPct val="150000"/>
              </a:lnSpc>
            </a:pPr>
            <a:r>
              <a:rPr lang="hu-HU" i="1" dirty="0"/>
              <a:t>      közlekedés rendjének megzavarása miatt.</a:t>
            </a:r>
          </a:p>
          <a:p>
            <a:endParaRPr lang="hu-HU" sz="1600" dirty="0"/>
          </a:p>
        </p:txBody>
      </p:sp>
      <p:pic>
        <p:nvPicPr>
          <p:cNvPr id="8" name="Picture 6" descr="http://spyrkaelectric.com/wp-content/uploads/2014/11/Common-Electrical-Accidents-Electrician-Santa-Rosa-CA-214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069" y="1268760"/>
            <a:ext cx="2125459" cy="297961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700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- Pajzs</a:t>
            </a:r>
            <a:br>
              <a:rPr lang="hu-HU" dirty="0"/>
            </a:b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848544" y="1268760"/>
            <a:ext cx="7776864" cy="3330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813">
              <a:lnSpc>
                <a:spcPct val="200000"/>
              </a:lnSpc>
              <a:tabLst>
                <a:tab pos="525463" algn="l"/>
              </a:tabLst>
              <a:defRPr/>
            </a:pPr>
            <a:r>
              <a:rPr lang="hu-HU" b="1" dirty="0">
                <a:solidFill>
                  <a:srgbClr val="C00000"/>
                </a:solidFill>
                <a:ea typeface="ＭＳ Ｐゴシック" charset="-128"/>
                <a:cs typeface="Arial" pitchFamily="34" charset="0"/>
              </a:rPr>
              <a:t>2 egyedi kockázatra is fedezetet nyújtunk</a:t>
            </a:r>
          </a:p>
          <a:p>
            <a:pPr marL="285750" indent="-285750" defTabSz="912813">
              <a:lnSpc>
                <a:spcPct val="200000"/>
              </a:lnSpc>
              <a:buFont typeface="Wingdings" panose="05000000000000000000" pitchFamily="2" charset="2"/>
              <a:buChar char="§"/>
              <a:tabLst>
                <a:tab pos="525463" algn="l"/>
              </a:tabLst>
              <a:defRPr/>
            </a:pPr>
            <a:r>
              <a:rPr lang="hu-HU" dirty="0">
                <a:ea typeface="ＭＳ Ｐゴシック" charset="-128"/>
                <a:cs typeface="Arial" pitchFamily="34" charset="0"/>
              </a:rPr>
              <a:t>Keresőképtelenség többszöri térítéssel</a:t>
            </a:r>
          </a:p>
          <a:p>
            <a:pPr marL="285750" indent="-285750" defTabSz="912813">
              <a:lnSpc>
                <a:spcPct val="200000"/>
              </a:lnSpc>
              <a:buFont typeface="Wingdings" panose="05000000000000000000" pitchFamily="2" charset="2"/>
              <a:buChar char="§"/>
              <a:tabLst>
                <a:tab pos="525463" algn="l"/>
              </a:tabLst>
              <a:defRPr/>
            </a:pPr>
            <a:r>
              <a:rPr lang="hu-HU" dirty="0">
                <a:ea typeface="ＭＳ Ｐゴシック" charset="-128"/>
                <a:cs typeface="Arial" pitchFamily="34" charset="0"/>
              </a:rPr>
              <a:t>Kórházi egyösszegű térítés</a:t>
            </a:r>
          </a:p>
          <a:p>
            <a:pPr marL="285750" indent="-285750" defTabSz="912813">
              <a:lnSpc>
                <a:spcPct val="200000"/>
              </a:lnSpc>
              <a:buFont typeface="Wingdings" panose="05000000000000000000" pitchFamily="2" charset="2"/>
              <a:buChar char="§"/>
              <a:tabLst>
                <a:tab pos="525463" algn="l"/>
              </a:tabLst>
              <a:defRPr/>
            </a:pPr>
            <a:endParaRPr lang="hu-HU" b="1" dirty="0">
              <a:ea typeface="ＭＳ Ｐゴシック" charset="-128"/>
              <a:cs typeface="Arial" pitchFamily="34" charset="0"/>
            </a:endParaRPr>
          </a:p>
          <a:p>
            <a:pPr algn="ctr" defTabSz="912813">
              <a:lnSpc>
                <a:spcPct val="200000"/>
              </a:lnSpc>
              <a:tabLst>
                <a:tab pos="525463" algn="l"/>
              </a:tabLst>
              <a:defRPr/>
            </a:pPr>
            <a:r>
              <a:rPr lang="hu-HU" b="1" dirty="0">
                <a:solidFill>
                  <a:srgbClr val="C00000"/>
                </a:solidFill>
                <a:ea typeface="ＭＳ Ｐゴシック" charset="-128"/>
                <a:cs typeface="Arial" pitchFamily="34" charset="0"/>
              </a:rPr>
              <a:t>Kizárólag Cégpaletta ajánlatunkban választható!</a:t>
            </a:r>
          </a:p>
          <a:p>
            <a:pPr>
              <a:lnSpc>
                <a:spcPct val="200000"/>
              </a:lnSpc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39725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44488" y="404664"/>
            <a:ext cx="9085577" cy="575105"/>
          </a:xfrm>
        </p:spPr>
        <p:txBody>
          <a:bodyPr/>
          <a:lstStyle/>
          <a:p>
            <a:r>
              <a:rPr lang="hu-HU" dirty="0"/>
              <a:t>Cégpaletta Előnyök - Pajzs</a:t>
            </a:r>
            <a:br>
              <a:rPr lang="hu-HU" dirty="0"/>
            </a:b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848544" y="980728"/>
            <a:ext cx="7776864" cy="554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600"/>
              </a:spcBef>
            </a:pPr>
            <a:r>
              <a:rPr lang="hu-HU" b="1" dirty="0"/>
              <a:t>Keresőképtelenség többszöri térítéssel</a:t>
            </a:r>
            <a:endParaRPr lang="hu-HU" dirty="0"/>
          </a:p>
          <a:p>
            <a:pPr>
              <a:lnSpc>
                <a:spcPct val="150000"/>
              </a:lnSpc>
              <a:spcBef>
                <a:spcPts val="1600"/>
              </a:spcBef>
            </a:pPr>
            <a:r>
              <a:rPr lang="hu-HU" dirty="0"/>
              <a:t>Biztosító szolgáltatása:</a:t>
            </a:r>
          </a:p>
          <a:p>
            <a:pPr>
              <a:lnSpc>
                <a:spcPct val="150000"/>
              </a:lnSpc>
              <a:spcBef>
                <a:spcPts val="1600"/>
              </a:spcBef>
            </a:pPr>
            <a:r>
              <a:rPr lang="hu-HU" dirty="0"/>
              <a:t>Ha a biztosított folyamatos keresőképtelensége  egyazon biztosítási esemény következtében, egy keresőképtelenségi időszakon belül eléri</a:t>
            </a:r>
          </a:p>
          <a:p>
            <a:pPr>
              <a:lnSpc>
                <a:spcPct val="150000"/>
              </a:lnSpc>
              <a:spcBef>
                <a:spcPts val="1600"/>
              </a:spcBef>
            </a:pPr>
            <a:r>
              <a:rPr lang="hu-HU" dirty="0"/>
              <a:t>a </a:t>
            </a:r>
            <a:r>
              <a:rPr lang="hu-HU" b="1" dirty="0"/>
              <a:t>15. napot             BÖ 20%</a:t>
            </a:r>
          </a:p>
          <a:p>
            <a:pPr>
              <a:lnSpc>
                <a:spcPct val="150000"/>
              </a:lnSpc>
              <a:spcBef>
                <a:spcPts val="1600"/>
              </a:spcBef>
            </a:pPr>
            <a:r>
              <a:rPr lang="hu-HU" dirty="0"/>
              <a:t>a </a:t>
            </a:r>
            <a:r>
              <a:rPr lang="hu-HU" b="1" dirty="0"/>
              <a:t>30. napot             BÖ 30%</a:t>
            </a:r>
          </a:p>
          <a:p>
            <a:pPr>
              <a:lnSpc>
                <a:spcPct val="150000"/>
              </a:lnSpc>
              <a:spcBef>
                <a:spcPts val="1600"/>
              </a:spcBef>
            </a:pPr>
            <a:r>
              <a:rPr lang="hu-HU" dirty="0"/>
              <a:t>a </a:t>
            </a:r>
            <a:r>
              <a:rPr lang="hu-HU" b="1" dirty="0"/>
              <a:t>60. napot             BÖ 50%-át fizeti ki a biztosító.</a:t>
            </a:r>
          </a:p>
          <a:p>
            <a:pPr>
              <a:lnSpc>
                <a:spcPct val="150000"/>
              </a:lnSpc>
              <a:spcBef>
                <a:spcPts val="1600"/>
              </a:spcBef>
            </a:pPr>
            <a:r>
              <a:rPr lang="hu-HU" dirty="0"/>
              <a:t>Egy biztosítási éven belül legfeljebb két keresőképtelenségi időszak</a:t>
            </a:r>
          </a:p>
          <a:p>
            <a:pPr>
              <a:lnSpc>
                <a:spcPct val="150000"/>
              </a:lnSpc>
              <a:spcBef>
                <a:spcPts val="1600"/>
              </a:spcBef>
            </a:pPr>
            <a:r>
              <a:rPr lang="hu-HU" dirty="0"/>
              <a:t>Egy keresőképtelenségi  időszakra  </a:t>
            </a:r>
            <a:r>
              <a:rPr lang="hu-HU" dirty="0" err="1"/>
              <a:t>max</a:t>
            </a:r>
            <a:r>
              <a:rPr lang="hu-HU" dirty="0"/>
              <a:t>. a biztosítási összeg 100%-a </a:t>
            </a:r>
          </a:p>
          <a:p>
            <a:endParaRPr lang="hu-HU" dirty="0"/>
          </a:p>
        </p:txBody>
      </p:sp>
      <p:sp>
        <p:nvSpPr>
          <p:cNvPr id="4" name="Jobbra nyíl 3"/>
          <p:cNvSpPr/>
          <p:nvPr/>
        </p:nvSpPr>
        <p:spPr>
          <a:xfrm>
            <a:off x="2360712" y="3429000"/>
            <a:ext cx="504056" cy="21602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Jobbra nyíl 4"/>
          <p:cNvSpPr/>
          <p:nvPr/>
        </p:nvSpPr>
        <p:spPr>
          <a:xfrm>
            <a:off x="2360712" y="4005064"/>
            <a:ext cx="504056" cy="21602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Jobbra nyíl 5"/>
          <p:cNvSpPr/>
          <p:nvPr/>
        </p:nvSpPr>
        <p:spPr>
          <a:xfrm>
            <a:off x="2360712" y="4653136"/>
            <a:ext cx="504056" cy="21602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9725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- Pajzs</a:t>
            </a:r>
            <a:br>
              <a:rPr lang="hu-HU" dirty="0"/>
            </a:b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848544" y="126876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68" y="1124744"/>
            <a:ext cx="881311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0368" y="1749332"/>
            <a:ext cx="2980463" cy="17516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18" y="5386346"/>
            <a:ext cx="7783611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725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- </a:t>
            </a:r>
            <a:r>
              <a:rPr lang="hu-HU" dirty="0" smtClean="0"/>
              <a:t>Pajzs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704528" y="1268760"/>
            <a:ext cx="892899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813">
              <a:lnSpc>
                <a:spcPct val="150000"/>
              </a:lnSpc>
              <a:tabLst>
                <a:tab pos="525463" algn="l"/>
              </a:tabLst>
              <a:defRPr/>
            </a:pPr>
            <a:r>
              <a:rPr lang="hu-HU" b="1" dirty="0">
                <a:solidFill>
                  <a:srgbClr val="C00000"/>
                </a:solidFill>
              </a:rPr>
              <a:t>Kórházi egyösszegű térítés</a:t>
            </a:r>
            <a:endParaRPr lang="hu-HU" dirty="0">
              <a:solidFill>
                <a:srgbClr val="C00000"/>
              </a:solidFill>
              <a:ea typeface="ＭＳ Ｐゴシック" charset="-128"/>
              <a:cs typeface="Arial" pitchFamily="34" charset="0"/>
            </a:endParaRPr>
          </a:p>
          <a:p>
            <a:pPr defTabSz="912813">
              <a:lnSpc>
                <a:spcPct val="150000"/>
              </a:lnSpc>
              <a:tabLst>
                <a:tab pos="525463" algn="l"/>
              </a:tabLst>
              <a:defRPr/>
            </a:pPr>
            <a:r>
              <a:rPr lang="hu-HU" dirty="0">
                <a:ea typeface="ＭＳ Ｐゴシック" charset="-128"/>
                <a:cs typeface="Arial" pitchFamily="34" charset="0"/>
              </a:rPr>
              <a:t>A biztosító a biztosított</a:t>
            </a:r>
          </a:p>
          <a:p>
            <a:pPr defTabSz="912813">
              <a:lnSpc>
                <a:spcPct val="150000"/>
              </a:lnSpc>
              <a:tabLst>
                <a:tab pos="525463" algn="l"/>
              </a:tabLst>
              <a:defRPr/>
            </a:pPr>
            <a:r>
              <a:rPr lang="hu-HU" b="1" dirty="0">
                <a:ea typeface="ＭＳ Ｐゴシック" charset="-128"/>
                <a:cs typeface="Arial" pitchFamily="34" charset="0"/>
              </a:rPr>
              <a:t>betegsége</a:t>
            </a:r>
            <a:r>
              <a:rPr lang="hu-HU" dirty="0">
                <a:ea typeface="ＭＳ Ｐゴシック" charset="-128"/>
                <a:cs typeface="Arial" pitchFamily="34" charset="0"/>
              </a:rPr>
              <a:t> esetén a </a:t>
            </a:r>
            <a:r>
              <a:rPr lang="hu-HU" b="1" dirty="0">
                <a:ea typeface="ＭＳ Ｐゴシック" charset="-128"/>
                <a:cs typeface="Arial" pitchFamily="34" charset="0"/>
              </a:rPr>
              <a:t>kockázatviselés tartama </a:t>
            </a:r>
            <a:r>
              <a:rPr lang="hu-HU" dirty="0">
                <a:ea typeface="ＭＳ Ｐゴシック" charset="-128"/>
                <a:cs typeface="Arial" pitchFamily="34" charset="0"/>
              </a:rPr>
              <a:t>alatt, </a:t>
            </a:r>
          </a:p>
          <a:p>
            <a:pPr defTabSz="912813">
              <a:lnSpc>
                <a:spcPct val="150000"/>
              </a:lnSpc>
              <a:tabLst>
                <a:tab pos="525463" algn="l"/>
              </a:tabLst>
              <a:defRPr/>
            </a:pPr>
            <a:r>
              <a:rPr lang="hu-HU" b="1" dirty="0">
                <a:ea typeface="ＭＳ Ｐゴシック" charset="-128"/>
                <a:cs typeface="Arial" pitchFamily="34" charset="0"/>
              </a:rPr>
              <a:t>balesete</a:t>
            </a:r>
            <a:r>
              <a:rPr lang="hu-HU" dirty="0">
                <a:ea typeface="ＭＳ Ｐゴシック" charset="-128"/>
                <a:cs typeface="Arial" pitchFamily="34" charset="0"/>
              </a:rPr>
              <a:t> esetén a baleset napjától számított </a:t>
            </a:r>
            <a:r>
              <a:rPr lang="hu-HU" b="1" dirty="0">
                <a:ea typeface="ＭＳ Ｐゴシック" charset="-128"/>
                <a:cs typeface="Arial" pitchFamily="34" charset="0"/>
              </a:rPr>
              <a:t>két éven belül</a:t>
            </a:r>
            <a:r>
              <a:rPr lang="hu-HU" dirty="0">
                <a:ea typeface="ＭＳ Ｐゴシック" charset="-128"/>
                <a:cs typeface="Arial" pitchFamily="34" charset="0"/>
              </a:rPr>
              <a:t>, a baleseti következmények elhárítása miatt szükségessé vált </a:t>
            </a:r>
            <a:endParaRPr lang="hu-HU" b="1" dirty="0">
              <a:ea typeface="ＭＳ Ｐゴシック" charset="-128"/>
              <a:cs typeface="Arial" pitchFamily="34" charset="0"/>
            </a:endParaRPr>
          </a:p>
          <a:p>
            <a:pPr defTabSz="912813">
              <a:lnSpc>
                <a:spcPct val="150000"/>
              </a:lnSpc>
              <a:tabLst>
                <a:tab pos="525463" algn="l"/>
              </a:tabLst>
              <a:defRPr/>
            </a:pPr>
            <a:r>
              <a:rPr lang="hu-HU" b="1" dirty="0">
                <a:ea typeface="ＭＳ Ｐゴシック" charset="-128"/>
                <a:cs typeface="Arial" pitchFamily="34" charset="0"/>
              </a:rPr>
              <a:t>kórházi fekvőbeteg-ellátásra </a:t>
            </a:r>
            <a:r>
              <a:rPr lang="hu-HU" dirty="0">
                <a:ea typeface="ＭＳ Ｐゴシック" charset="-128"/>
                <a:cs typeface="Arial" pitchFamily="34" charset="0"/>
              </a:rPr>
              <a:t>az önrészt meghaladó ellátási nap esetén </a:t>
            </a:r>
            <a:r>
              <a:rPr lang="hu-HU" b="1" dirty="0">
                <a:ea typeface="ＭＳ Ｐゴシック" charset="-128"/>
                <a:cs typeface="Arial" pitchFamily="34" charset="0"/>
              </a:rPr>
              <a:t>nyújt </a:t>
            </a:r>
            <a:r>
              <a:rPr lang="hu-HU" b="1" dirty="0" smtClean="0">
                <a:ea typeface="ＭＳ Ｐゴシック" charset="-128"/>
                <a:cs typeface="Arial" pitchFamily="34" charset="0"/>
              </a:rPr>
              <a:t>szolgáltatást.</a:t>
            </a:r>
            <a:endParaRPr lang="hu-HU" b="1" dirty="0">
              <a:ea typeface="ＭＳ Ｐゴシック" charset="-128"/>
              <a:cs typeface="Arial" pitchFamily="34" charset="0"/>
            </a:endParaRPr>
          </a:p>
          <a:p>
            <a:pPr defTabSz="912813">
              <a:lnSpc>
                <a:spcPct val="150000"/>
              </a:lnSpc>
              <a:tabLst>
                <a:tab pos="525463" algn="l"/>
              </a:tabLst>
              <a:defRPr/>
            </a:pPr>
            <a:endParaRPr lang="hu-HU" b="1" dirty="0">
              <a:ea typeface="ＭＳ Ｐゴシック" charset="-128"/>
              <a:cs typeface="Arial" pitchFamily="34" charset="0"/>
            </a:endParaRPr>
          </a:p>
          <a:p>
            <a:pPr defTabSz="912813">
              <a:lnSpc>
                <a:spcPct val="150000"/>
              </a:lnSpc>
              <a:tabLst>
                <a:tab pos="525463" algn="l"/>
              </a:tabLst>
              <a:defRPr/>
            </a:pPr>
            <a:endParaRPr lang="hu-HU" b="1" dirty="0">
              <a:ea typeface="ＭＳ Ｐゴシック" charset="-128"/>
              <a:cs typeface="Arial" pitchFamily="34" charset="0"/>
            </a:endParaRPr>
          </a:p>
          <a:p>
            <a:pPr defTabSz="912813">
              <a:lnSpc>
                <a:spcPct val="150000"/>
              </a:lnSpc>
              <a:tabLst>
                <a:tab pos="525463" algn="l"/>
              </a:tabLst>
              <a:defRPr/>
            </a:pPr>
            <a:endParaRPr lang="hu-HU" b="1" dirty="0">
              <a:ea typeface="ＭＳ Ｐゴシック" charset="-128"/>
              <a:cs typeface="Arial" pitchFamily="34" charset="0"/>
            </a:endParaRPr>
          </a:p>
          <a:p>
            <a:pPr defTabSz="912813">
              <a:lnSpc>
                <a:spcPct val="150000"/>
              </a:lnSpc>
              <a:tabLst>
                <a:tab pos="525463" algn="l"/>
              </a:tabLst>
              <a:defRPr/>
            </a:pPr>
            <a:r>
              <a:rPr lang="hu-HU" dirty="0">
                <a:ea typeface="ＭＳ Ｐゴシック" charset="-128"/>
                <a:cs typeface="Arial" pitchFamily="34" charset="0"/>
              </a:rPr>
              <a:t>(Egy biztosítási eseményre, egy biztosítási éven belül legfeljebb egy alkalommal</a:t>
            </a:r>
            <a:r>
              <a:rPr lang="hu-HU" dirty="0" smtClean="0">
                <a:ea typeface="ＭＳ Ｐゴシック" charset="-128"/>
                <a:cs typeface="Arial" pitchFamily="34" charset="0"/>
              </a:rPr>
              <a:t>)</a:t>
            </a:r>
            <a:endParaRPr lang="hu-HU" dirty="0">
              <a:ea typeface="ＭＳ Ｐゴシック" charset="-128"/>
              <a:cs typeface="Arial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086365" y="4437112"/>
            <a:ext cx="7560840" cy="72008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/>
              <a:t>Választható önrész: 7 vagy 14 nap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839725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- </a:t>
            </a:r>
            <a:r>
              <a:rPr lang="hu-HU" dirty="0" smtClean="0"/>
              <a:t>Pajzs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848544" y="1268760"/>
            <a:ext cx="777686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813">
              <a:lnSpc>
                <a:spcPct val="200000"/>
              </a:lnSpc>
              <a:tabLst>
                <a:tab pos="525463" algn="l"/>
              </a:tabLst>
              <a:defRPr/>
            </a:pPr>
            <a:r>
              <a:rPr lang="hu-HU" sz="2000" b="1" dirty="0">
                <a:solidFill>
                  <a:srgbClr val="C00000"/>
                </a:solidFill>
              </a:rPr>
              <a:t>Cégpaletta kedvezmény</a:t>
            </a:r>
            <a:endParaRPr lang="hu-HU" sz="2000" b="1" dirty="0">
              <a:solidFill>
                <a:srgbClr val="C00000"/>
              </a:solidFill>
              <a:ea typeface="ＭＳ Ｐゴシック" charset="-128"/>
              <a:cs typeface="Arial" pitchFamily="34" charset="0"/>
            </a:endParaRPr>
          </a:p>
          <a:p>
            <a:pPr algn="ctr">
              <a:lnSpc>
                <a:spcPct val="200000"/>
              </a:lnSpc>
              <a:buNone/>
            </a:pPr>
            <a:r>
              <a:rPr lang="hu-HU" dirty="0"/>
              <a:t>A Cégpaletta stratégiai program keretében megkötött szerződés végső fizetendő díjból </a:t>
            </a:r>
            <a:r>
              <a:rPr lang="hu-HU" b="1" dirty="0"/>
              <a:t>további kedvezményt </a:t>
            </a:r>
            <a:r>
              <a:rPr lang="hu-HU" dirty="0"/>
              <a:t>adható!</a:t>
            </a:r>
          </a:p>
          <a:p>
            <a:pPr algn="ctr">
              <a:lnSpc>
                <a:spcPct val="200000"/>
              </a:lnSpc>
              <a:buNone/>
            </a:pPr>
            <a:endParaRPr lang="hu-HU" dirty="0"/>
          </a:p>
          <a:p>
            <a:pPr algn="ctr">
              <a:lnSpc>
                <a:spcPct val="200000"/>
              </a:lnSpc>
              <a:buNone/>
            </a:pPr>
            <a:r>
              <a:rPr lang="hu-HU" dirty="0"/>
              <a:t>Kedvezmény mértéke: </a:t>
            </a:r>
          </a:p>
          <a:p>
            <a:pPr algn="ctr">
              <a:lnSpc>
                <a:spcPct val="200000"/>
              </a:lnSpc>
              <a:buNone/>
            </a:pPr>
            <a:endParaRPr lang="hu-HU" dirty="0">
              <a:solidFill>
                <a:schemeClr val="accent5"/>
              </a:solidFill>
            </a:endParaRPr>
          </a:p>
          <a:p>
            <a:pPr algn="ctr">
              <a:lnSpc>
                <a:spcPct val="200000"/>
              </a:lnSpc>
              <a:buNone/>
            </a:pPr>
            <a:r>
              <a:rPr lang="hu-HU" b="1" dirty="0"/>
              <a:t>0% - 10% között szabadon állítható </a:t>
            </a:r>
          </a:p>
          <a:p>
            <a:endParaRPr lang="hu-HU" dirty="0">
              <a:solidFill>
                <a:schemeClr val="accent5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69522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 smtClean="0"/>
              <a:t>Generali </a:t>
            </a:r>
            <a:r>
              <a:rPr lang="hu-HU" dirty="0" err="1" smtClean="0"/>
              <a:t>Company</a:t>
            </a:r>
            <a:r>
              <a:rPr lang="hu-HU" dirty="0" smtClean="0"/>
              <a:t> </a:t>
            </a:r>
            <a:r>
              <a:rPr lang="hu-HU" dirty="0" err="1" smtClean="0"/>
              <a:t>Care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Egészségbiztosítás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848544" y="1268760"/>
            <a:ext cx="777686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dirty="0"/>
              <a:t>Szolgáltatás finanszírozó egészségbiztosítás, amely lehetővé teszi a </a:t>
            </a:r>
            <a:r>
              <a:rPr lang="hu-HU" b="1" dirty="0"/>
              <a:t>gyors és minőségi egészségügyi ellátást. </a:t>
            </a:r>
            <a:r>
              <a:rPr lang="hu-HU" dirty="0"/>
              <a:t/>
            </a:r>
            <a:br>
              <a:rPr lang="hu-HU" dirty="0"/>
            </a:br>
            <a:r>
              <a:rPr lang="hu-HU" b="1" dirty="0"/>
              <a:t>Teljes körű védelmet </a:t>
            </a:r>
            <a:r>
              <a:rPr lang="hu-HU" dirty="0"/>
              <a:t>nyújt a szűrőprogramoktól kezdve a </a:t>
            </a:r>
            <a:r>
              <a:rPr lang="hu-HU" dirty="0" err="1"/>
              <a:t>járóbeteg</a:t>
            </a:r>
            <a:r>
              <a:rPr lang="hu-HU" dirty="0"/>
              <a:t> szakellátás, labor- és diagnosztikai vizsgálatokon keresztül a VIP kórházi ellátásig. </a:t>
            </a:r>
          </a:p>
          <a:p>
            <a:pPr algn="ctr">
              <a:lnSpc>
                <a:spcPct val="200000"/>
              </a:lnSpc>
            </a:pPr>
            <a:endParaRPr lang="hu-HU" sz="900" dirty="0">
              <a:solidFill>
                <a:schemeClr val="accent5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hu-HU" b="1" dirty="0">
                <a:solidFill>
                  <a:srgbClr val="C00000"/>
                </a:solidFill>
              </a:rPr>
              <a:t>Mindezt várakozás és várólisták nélkül! </a:t>
            </a:r>
          </a:p>
          <a:p>
            <a:pPr algn="ctr">
              <a:lnSpc>
                <a:spcPct val="200000"/>
              </a:lnSpc>
            </a:pPr>
            <a:endParaRPr lang="hu-HU" sz="900" dirty="0">
              <a:solidFill>
                <a:schemeClr val="accent5"/>
              </a:solidFill>
            </a:endParaRPr>
          </a:p>
          <a:p>
            <a:pPr>
              <a:lnSpc>
                <a:spcPct val="200000"/>
              </a:lnSpc>
            </a:pPr>
            <a:r>
              <a:rPr lang="hu-HU" b="1" dirty="0"/>
              <a:t>Három, illetve négy csomag </a:t>
            </a:r>
            <a:r>
              <a:rPr lang="hu-HU" dirty="0"/>
              <a:t>közül választhatja ki az ügyfél munkatársai számára a leginkább megfelelőt.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69522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Felépítése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848544" y="764704"/>
            <a:ext cx="77768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dirty="0"/>
              <a:t>Standard termékek</a:t>
            </a:r>
          </a:p>
          <a:p>
            <a:pPr>
              <a:lnSpc>
                <a:spcPct val="200000"/>
              </a:lnSpc>
            </a:pPr>
            <a:r>
              <a:rPr lang="hu-HU" b="1" dirty="0"/>
              <a:t>Két vagy több biztosítási </a:t>
            </a:r>
            <a:r>
              <a:rPr lang="hu-HU" dirty="0"/>
              <a:t>termék megléte esetén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dirty="0"/>
              <a:t>Termékenként </a:t>
            </a:r>
            <a:r>
              <a:rPr lang="hu-HU" b="1" dirty="0"/>
              <a:t>egyedülálló kiegészítő kockázatok</a:t>
            </a:r>
            <a:r>
              <a:rPr lang="hu-HU" dirty="0"/>
              <a:t>, engedmények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dirty="0"/>
              <a:t>Célcsoporttól függő </a:t>
            </a:r>
            <a:r>
              <a:rPr lang="hu-HU" b="1" dirty="0"/>
              <a:t>új kiegészítők folyamatos fejlesztése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b="1" dirty="0"/>
              <a:t>Ügyfélszintű kockázatvállalás, díjmegá</a:t>
            </a:r>
            <a:r>
              <a:rPr lang="hu-HU" dirty="0"/>
              <a:t>llapítás</a:t>
            </a:r>
          </a:p>
          <a:p>
            <a:endParaRPr lang="hu-HU" dirty="0"/>
          </a:p>
        </p:txBody>
      </p:sp>
      <p:pic>
        <p:nvPicPr>
          <p:cNvPr id="2052" name="Picture 4" descr="Umbrella, Sárga, Fekete, Fehér, Kijelölés, Különös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720" y="3717032"/>
            <a:ext cx="4506163" cy="300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8797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16496" y="404664"/>
            <a:ext cx="9085577" cy="575105"/>
          </a:xfrm>
        </p:spPr>
        <p:txBody>
          <a:bodyPr/>
          <a:lstStyle/>
          <a:p>
            <a:r>
              <a:rPr lang="hu-HU" dirty="0" smtClean="0"/>
              <a:t>Generali </a:t>
            </a:r>
            <a:r>
              <a:rPr lang="hu-HU" dirty="0" err="1" smtClean="0"/>
              <a:t>Company</a:t>
            </a:r>
            <a:r>
              <a:rPr lang="hu-HU" dirty="0" smtClean="0"/>
              <a:t> </a:t>
            </a:r>
            <a:r>
              <a:rPr lang="hu-HU" dirty="0" err="1" smtClean="0"/>
              <a:t>Care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Egészségbiztosítás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704528" y="1340768"/>
            <a:ext cx="8352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hu-HU" dirty="0">
                <a:solidFill>
                  <a:srgbClr val="C00000"/>
                </a:solidFill>
              </a:rPr>
              <a:t>Előnyök: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dirty="0"/>
              <a:t>Adó- és járulékmentes juttatás </a:t>
            </a:r>
            <a:br>
              <a:rPr lang="hu-HU" dirty="0"/>
            </a:br>
            <a:r>
              <a:rPr lang="hu-HU" dirty="0"/>
              <a:t>(minimálbér 30%-ig adómentes, fölötte 51%-os adóteher, </a:t>
            </a:r>
            <a:br>
              <a:rPr lang="hu-HU" dirty="0"/>
            </a:br>
            <a:r>
              <a:rPr lang="hu-HU" dirty="0"/>
              <a:t>a biztosítás díja költségként elszámolható)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b="1" dirty="0" err="1"/>
              <a:t>Kafeteria</a:t>
            </a:r>
            <a:r>
              <a:rPr lang="hu-HU" b="1" dirty="0"/>
              <a:t> rendszeren keresztül </a:t>
            </a:r>
            <a:r>
              <a:rPr lang="hu-HU" dirty="0"/>
              <a:t>adható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dirty="0"/>
              <a:t>Jobb ellátás miatt gyorsabb gyógyulás, </a:t>
            </a:r>
            <a:br>
              <a:rPr lang="hu-HU" dirty="0"/>
            </a:br>
            <a:r>
              <a:rPr lang="hu-HU" b="1" dirty="0"/>
              <a:t>kevesebb munkáltatói többletköltség</a:t>
            </a:r>
          </a:p>
        </p:txBody>
      </p:sp>
    </p:spTree>
    <p:extLst>
      <p:ext uri="{BB962C8B-B14F-4D97-AF65-F5344CB8AC3E}">
        <p14:creationId xmlns:p14="http://schemas.microsoft.com/office/powerpoint/2010/main" val="22109160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 err="1" smtClean="0"/>
              <a:t>Company</a:t>
            </a:r>
            <a:r>
              <a:rPr lang="hu-HU" dirty="0" smtClean="0"/>
              <a:t> utasbiztosítások - </a:t>
            </a:r>
            <a:r>
              <a:rPr lang="hu-HU" dirty="0"/>
              <a:t>EUB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560512" y="1268760"/>
            <a:ext cx="885698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b="1" dirty="0"/>
              <a:t>Közvetített termék</a:t>
            </a:r>
          </a:p>
          <a:p>
            <a:pPr>
              <a:lnSpc>
                <a:spcPct val="200000"/>
              </a:lnSpc>
            </a:pPr>
            <a:r>
              <a:rPr lang="hu-HU" dirty="0"/>
              <a:t>Olyan vállalkozások számára, akinek alkalmazottai </a:t>
            </a:r>
            <a:r>
              <a:rPr lang="hu-HU" dirty="0" smtClean="0"/>
              <a:t>egy </a:t>
            </a:r>
            <a:r>
              <a:rPr lang="hu-HU" b="1" dirty="0"/>
              <a:t>éven belül többször </a:t>
            </a:r>
            <a:r>
              <a:rPr lang="hu-HU" dirty="0"/>
              <a:t>utaznak </a:t>
            </a:r>
            <a:r>
              <a:rPr lang="hu-HU" b="1" dirty="0"/>
              <a:t>külföldre</a:t>
            </a:r>
            <a:r>
              <a:rPr lang="hu-HU" dirty="0"/>
              <a:t>. </a:t>
            </a:r>
            <a:br>
              <a:rPr lang="hu-HU" dirty="0"/>
            </a:br>
            <a:r>
              <a:rPr lang="hu-HU" b="1" dirty="0"/>
              <a:t>Teljes körű védelmet </a:t>
            </a:r>
            <a:r>
              <a:rPr lang="hu-HU" dirty="0"/>
              <a:t>nyújt a biztosított alkalmazottnak.</a:t>
            </a:r>
          </a:p>
          <a:p>
            <a:pPr>
              <a:lnSpc>
                <a:spcPct val="200000"/>
              </a:lnSpc>
            </a:pPr>
            <a:r>
              <a:rPr lang="hu-HU" dirty="0"/>
              <a:t>A vállalkozás a </a:t>
            </a:r>
            <a:r>
              <a:rPr lang="hu-HU" b="1" dirty="0"/>
              <a:t>keretnapokat szabadon használhatja </a:t>
            </a:r>
            <a:r>
              <a:rPr lang="hu-HU" dirty="0"/>
              <a:t>fel</a:t>
            </a:r>
            <a:r>
              <a:rPr lang="hu-HU" dirty="0" smtClean="0"/>
              <a:t>.</a:t>
            </a:r>
            <a:endParaRPr lang="hu-HU" b="1" dirty="0" smtClean="0">
              <a:solidFill>
                <a:srgbClr val="C00000"/>
              </a:solidFill>
            </a:endParaRPr>
          </a:p>
          <a:p>
            <a:pPr algn="ctr">
              <a:lnSpc>
                <a:spcPct val="200000"/>
              </a:lnSpc>
            </a:pPr>
            <a:endParaRPr lang="hu-HU" sz="1000" b="1" dirty="0" smtClean="0">
              <a:solidFill>
                <a:srgbClr val="C0000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hu-HU" b="1" dirty="0" smtClean="0">
                <a:solidFill>
                  <a:srgbClr val="C00000"/>
                </a:solidFill>
              </a:rPr>
              <a:t>Cégpaletta Előny:</a:t>
            </a:r>
          </a:p>
          <a:p>
            <a:pPr algn="ctr">
              <a:lnSpc>
                <a:spcPct val="200000"/>
              </a:lnSpc>
            </a:pPr>
            <a:endParaRPr lang="hu-HU" sz="1000" b="1" dirty="0">
              <a:solidFill>
                <a:srgbClr val="C0000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hu-HU" dirty="0" smtClean="0"/>
              <a:t>minden </a:t>
            </a:r>
            <a:r>
              <a:rPr lang="hu-HU" dirty="0"/>
              <a:t>szolgáltatásunknál </a:t>
            </a:r>
            <a:r>
              <a:rPr lang="hu-HU" b="1" dirty="0"/>
              <a:t>VIP kárrendezést </a:t>
            </a:r>
            <a:r>
              <a:rPr lang="hu-HU" dirty="0"/>
              <a:t>biztosítunk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69522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 smtClean="0"/>
              <a:t>Generali egészségpénztár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848544" y="1052736"/>
            <a:ext cx="80648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b="1" dirty="0"/>
              <a:t>Közvetített termék</a:t>
            </a:r>
          </a:p>
          <a:p>
            <a:pPr>
              <a:lnSpc>
                <a:spcPct val="200000"/>
              </a:lnSpc>
            </a:pPr>
            <a:r>
              <a:rPr lang="hu-HU" dirty="0"/>
              <a:t>A béren kívüli juttatások közül az </a:t>
            </a:r>
            <a:r>
              <a:rPr lang="hu-HU" b="1" dirty="0"/>
              <a:t>egészségpénztári számlára fizetett munkáltatói tagdíj-hozzájárulás</a:t>
            </a:r>
            <a:r>
              <a:rPr lang="hu-HU" dirty="0"/>
              <a:t> felhasználásának lehetőségei állnak legközelebb a </a:t>
            </a:r>
            <a:r>
              <a:rPr lang="hu-HU" b="1" dirty="0"/>
              <a:t>bérjuttatáshoz</a:t>
            </a:r>
          </a:p>
          <a:p>
            <a:endParaRPr lang="hu-HU" dirty="0"/>
          </a:p>
        </p:txBody>
      </p:sp>
      <p:pic>
        <p:nvPicPr>
          <p:cNvPr id="13316" name="Picture 4" descr="Orvosi, Szív, Görbe, Tanfolyam, Hirdetés, Orvos, Csem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728" y="3356992"/>
            <a:ext cx="4896544" cy="32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429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 smtClean="0"/>
              <a:t>Generali Önkéntes Nyugdíjpénztár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848544" y="1268760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b="1" dirty="0"/>
              <a:t>Közvetített termék</a:t>
            </a:r>
          </a:p>
          <a:p>
            <a:pPr>
              <a:lnSpc>
                <a:spcPct val="200000"/>
              </a:lnSpc>
            </a:pPr>
            <a:r>
              <a:rPr lang="hu-HU" dirty="0"/>
              <a:t>Ahhoz, hogy a munkavállalók </a:t>
            </a:r>
            <a:r>
              <a:rPr lang="hu-HU" b="1" dirty="0"/>
              <a:t>nyugdíjas éveikben </a:t>
            </a:r>
            <a:r>
              <a:rPr lang="hu-HU" dirty="0"/>
              <a:t>is élvezni tudják aktív dolgozóként megteremtett életszínvonalukat, elengedhetetlen az </a:t>
            </a:r>
            <a:r>
              <a:rPr lang="hu-HU" b="1" dirty="0"/>
              <a:t>öngondoskodás</a:t>
            </a:r>
          </a:p>
        </p:txBody>
      </p:sp>
      <p:pic>
        <p:nvPicPr>
          <p:cNvPr id="14338" name="Picture 2" descr="Idős Emberek, Nyugdíjasok, Panzió, Pénz, Pénznem, Eu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688" y="3594618"/>
            <a:ext cx="5328592" cy="293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429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Hogyan működik?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488503" y="1196752"/>
            <a:ext cx="7776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dirty="0"/>
              <a:t>G3 fájl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dirty="0"/>
              <a:t>Kitöltött adatlap</a:t>
            </a:r>
          </a:p>
          <a:p>
            <a:endParaRPr lang="hu-H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44" y="620688"/>
            <a:ext cx="4230434" cy="6007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429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Támogató anyagok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488504" y="1124744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hu-HU" dirty="0">
                <a:cs typeface="Calibri" pitchFamily="34" charset="0"/>
              </a:rPr>
              <a:t>Igényfelmérő </a:t>
            </a:r>
            <a:r>
              <a:rPr lang="hu-HU" dirty="0" smtClean="0">
                <a:cs typeface="Calibri" pitchFamily="34" charset="0"/>
              </a:rPr>
              <a:t>(</a:t>
            </a:r>
            <a:r>
              <a:rPr lang="hu-HU" dirty="0">
                <a:cs typeface="Calibri" pitchFamily="34" charset="0"/>
              </a:rPr>
              <a:t>papíron és portálon)</a:t>
            </a:r>
          </a:p>
          <a:p>
            <a:endParaRPr lang="hu-H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6" y="1700808"/>
            <a:ext cx="3908874" cy="4686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056" y="883502"/>
            <a:ext cx="3677984" cy="520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429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Támogató anyagok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488504" y="908720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hu-HU" dirty="0" smtClean="0">
                <a:cs typeface="Calibri" pitchFamily="34" charset="0"/>
              </a:rPr>
              <a:t>Ügyfél-tájékoztató</a:t>
            </a:r>
            <a:br>
              <a:rPr lang="hu-HU" dirty="0" smtClean="0">
                <a:cs typeface="Calibri" pitchFamily="34" charset="0"/>
              </a:rPr>
            </a:br>
            <a:r>
              <a:rPr lang="hu-HU" dirty="0" smtClean="0">
                <a:cs typeface="Calibri" pitchFamily="34" charset="0"/>
              </a:rPr>
              <a:t>(papíron </a:t>
            </a:r>
            <a:r>
              <a:rPr lang="hu-HU" dirty="0">
                <a:cs typeface="Calibri" pitchFamily="34" charset="0"/>
              </a:rPr>
              <a:t>és portálon</a:t>
            </a:r>
            <a:r>
              <a:rPr lang="hu-HU" dirty="0" smtClean="0">
                <a:cs typeface="Calibri" pitchFamily="34" charset="0"/>
              </a:rPr>
              <a:t>)</a:t>
            </a:r>
            <a:endParaRPr lang="hu-HU" dirty="0">
              <a:cs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6" r="15484"/>
          <a:stretch/>
        </p:blipFill>
        <p:spPr bwMode="auto">
          <a:xfrm>
            <a:off x="416496" y="1844824"/>
            <a:ext cx="4625464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5" r="22136"/>
          <a:stretch/>
        </p:blipFill>
        <p:spPr bwMode="auto">
          <a:xfrm>
            <a:off x="5378459" y="1196752"/>
            <a:ext cx="4327069" cy="424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393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Támogató anyagok elérhetősége / PP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4" t="4202" r="14102"/>
          <a:stretch/>
        </p:blipFill>
        <p:spPr bwMode="auto">
          <a:xfrm>
            <a:off x="868933" y="991100"/>
            <a:ext cx="7612459" cy="560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Jobbra nyíl 4"/>
          <p:cNvSpPr/>
          <p:nvPr/>
        </p:nvSpPr>
        <p:spPr>
          <a:xfrm rot="19232173">
            <a:off x="4811018" y="2950937"/>
            <a:ext cx="2592288" cy="936104"/>
          </a:xfrm>
          <a:prstGeom prst="rightArrow">
            <a:avLst/>
          </a:prstGeom>
          <a:solidFill>
            <a:srgbClr val="C00000"/>
          </a:solidFill>
          <a:ln>
            <a:solidFill>
              <a:srgbClr val="8700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5393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Támogató anyagok elérhetősége / PP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0" t="-296" r="14053" b="2917"/>
          <a:stretch/>
        </p:blipFill>
        <p:spPr bwMode="auto">
          <a:xfrm>
            <a:off x="992560" y="980728"/>
            <a:ext cx="7632848" cy="548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Jobbra nyíl 4"/>
          <p:cNvSpPr/>
          <p:nvPr/>
        </p:nvSpPr>
        <p:spPr>
          <a:xfrm rot="19232173">
            <a:off x="4594963" y="2972183"/>
            <a:ext cx="2592288" cy="93610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5393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Támogató anyagok elérhetősége / PP</a:t>
            </a:r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3536" r="13536"/>
          <a:stretch/>
        </p:blipFill>
        <p:spPr bwMode="auto">
          <a:xfrm>
            <a:off x="816346" y="836712"/>
            <a:ext cx="7737054" cy="564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393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Hogyan működik?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416496" y="1710436"/>
            <a:ext cx="43204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hu-HU" dirty="0" smtClean="0"/>
              <a:t> </a:t>
            </a:r>
            <a:r>
              <a:rPr lang="hu-HU" dirty="0"/>
              <a:t>már </a:t>
            </a:r>
            <a:r>
              <a:rPr lang="hu-HU" b="1" dirty="0"/>
              <a:t>van</a:t>
            </a:r>
            <a:r>
              <a:rPr lang="hu-HU" dirty="0"/>
              <a:t> </a:t>
            </a:r>
            <a:r>
              <a:rPr lang="hu-HU" b="1" dirty="0"/>
              <a:t>élő </a:t>
            </a:r>
            <a:r>
              <a:rPr lang="hu-HU" b="1" u="sng" dirty="0" err="1"/>
              <a:t>generalis</a:t>
            </a:r>
            <a:r>
              <a:rPr lang="hu-HU" b="1" dirty="0"/>
              <a:t> biztosítás</a:t>
            </a:r>
            <a:r>
              <a:rPr lang="hu-HU" dirty="0"/>
              <a:t>i</a:t>
            </a:r>
            <a:r>
              <a:rPr lang="hu-HU" b="1" dirty="0"/>
              <a:t> </a:t>
            </a:r>
            <a:r>
              <a:rPr lang="hu-HU" dirty="0"/>
              <a:t>szerződése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dirty="0"/>
              <a:t>A </a:t>
            </a:r>
            <a:r>
              <a:rPr lang="hu-HU" b="1" dirty="0" smtClean="0"/>
              <a:t>kedvezmények </a:t>
            </a:r>
            <a:r>
              <a:rPr lang="hu-HU" b="1" dirty="0"/>
              <a:t>az új termékre </a:t>
            </a:r>
            <a:r>
              <a:rPr lang="hu-HU" dirty="0" smtClean="0"/>
              <a:t>vonatkoznak</a:t>
            </a:r>
            <a:br>
              <a:rPr lang="hu-HU" dirty="0" smtClean="0"/>
            </a:br>
            <a:r>
              <a:rPr lang="hu-HU" dirty="0" smtClean="0"/>
              <a:t>Pl. </a:t>
            </a:r>
            <a:r>
              <a:rPr lang="hu-HU" dirty="0"/>
              <a:t>é</a:t>
            </a:r>
            <a:r>
              <a:rPr lang="hu-HU" dirty="0" smtClean="0"/>
              <a:t>lő </a:t>
            </a:r>
            <a:r>
              <a:rPr lang="hu-HU" dirty="0"/>
              <a:t>Vagyonőr mellé köt </a:t>
            </a:r>
            <a:r>
              <a:rPr lang="hu-HU" dirty="0" smtClean="0"/>
              <a:t>felelősséget,</a:t>
            </a:r>
            <a:br>
              <a:rPr lang="hu-HU" dirty="0" smtClean="0"/>
            </a:br>
            <a:r>
              <a:rPr lang="hu-HU" dirty="0" smtClean="0"/>
              <a:t>a </a:t>
            </a:r>
            <a:r>
              <a:rPr lang="hu-HU" dirty="0"/>
              <a:t>felelősségre járnak a Cégpalettás </a:t>
            </a:r>
            <a:r>
              <a:rPr lang="hu-HU" dirty="0" smtClean="0"/>
              <a:t>szolgáltatások</a:t>
            </a:r>
            <a:endParaRPr lang="hu-HU" dirty="0">
              <a:solidFill>
                <a:srgbClr val="C00000"/>
              </a:solidFill>
            </a:endParaRPr>
          </a:p>
          <a:p>
            <a:pPr lvl="0" algn="ctr">
              <a:lnSpc>
                <a:spcPct val="200000"/>
              </a:lnSpc>
            </a:pPr>
            <a:r>
              <a:rPr lang="hu-HU" dirty="0">
                <a:solidFill>
                  <a:srgbClr val="C00000"/>
                </a:solidFill>
              </a:rPr>
              <a:t>A meglévő termék átdolgozható </a:t>
            </a:r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5241032" y="1700808"/>
            <a:ext cx="43924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hu-HU" dirty="0" smtClean="0"/>
              <a:t> </a:t>
            </a:r>
            <a:r>
              <a:rPr lang="hu-HU" b="1" dirty="0"/>
              <a:t>nincs még </a:t>
            </a:r>
            <a:r>
              <a:rPr lang="hu-HU" dirty="0"/>
              <a:t>szerződése ebből a termékcsoportból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dirty="0"/>
              <a:t>Legalább</a:t>
            </a:r>
            <a:r>
              <a:rPr lang="hu-HU" dirty="0">
                <a:solidFill>
                  <a:schemeClr val="accent5"/>
                </a:solidFill>
              </a:rPr>
              <a:t> </a:t>
            </a:r>
            <a:r>
              <a:rPr lang="hu-HU" b="1" dirty="0"/>
              <a:t>2 </a:t>
            </a:r>
            <a:r>
              <a:rPr lang="hu-HU" b="1" u="sng" dirty="0" err="1"/>
              <a:t>generalis</a:t>
            </a:r>
            <a:r>
              <a:rPr lang="hu-HU" b="1" dirty="0"/>
              <a:t> biztosítás</a:t>
            </a:r>
            <a:r>
              <a:rPr lang="hu-HU" dirty="0"/>
              <a:t>i</a:t>
            </a:r>
            <a:r>
              <a:rPr lang="hu-HU" b="1" dirty="0"/>
              <a:t> </a:t>
            </a:r>
            <a:r>
              <a:rPr lang="hu-HU" dirty="0"/>
              <a:t>termék megkötése esetén vehetők igénybe a </a:t>
            </a:r>
            <a:r>
              <a:rPr lang="hu-HU" dirty="0" smtClean="0"/>
              <a:t>cégpalettás kedvezmények</a:t>
            </a:r>
            <a:br>
              <a:rPr lang="hu-HU" dirty="0" smtClean="0"/>
            </a:br>
            <a:r>
              <a:rPr lang="hu-HU" dirty="0" smtClean="0"/>
              <a:t>Pl. együtt </a:t>
            </a:r>
            <a:r>
              <a:rPr lang="hu-HU" dirty="0"/>
              <a:t>köt Vagyonőrt és Flotta </a:t>
            </a:r>
            <a:r>
              <a:rPr lang="hu-HU" dirty="0" err="1"/>
              <a:t>GFB-t</a:t>
            </a:r>
            <a:r>
              <a:rPr lang="hu-HU" dirty="0"/>
              <a:t> </a:t>
            </a:r>
            <a:r>
              <a:rPr lang="hu-HU" dirty="0" smtClean="0"/>
              <a:t>, </a:t>
            </a:r>
            <a:r>
              <a:rPr lang="hu-HU" b="1" dirty="0" smtClean="0"/>
              <a:t>mindkét </a:t>
            </a:r>
            <a:r>
              <a:rPr lang="hu-HU" b="1" dirty="0"/>
              <a:t>termékre </a:t>
            </a:r>
            <a:r>
              <a:rPr lang="hu-HU" dirty="0"/>
              <a:t>járnak a </a:t>
            </a:r>
            <a:r>
              <a:rPr lang="hu-HU" b="1" dirty="0"/>
              <a:t>Cégpaletta szolgáltatások</a:t>
            </a: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2720752" y="62068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Ha ügyfelünknek </a:t>
            </a:r>
            <a:endParaRPr lang="hu-HU" dirty="0"/>
          </a:p>
        </p:txBody>
      </p:sp>
      <p:sp>
        <p:nvSpPr>
          <p:cNvPr id="7" name="Lefelé nyíl 6"/>
          <p:cNvSpPr/>
          <p:nvPr/>
        </p:nvSpPr>
        <p:spPr>
          <a:xfrm rot="18930821">
            <a:off x="6389670" y="1016928"/>
            <a:ext cx="432048" cy="83569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Lefelé nyíl 7"/>
          <p:cNvSpPr/>
          <p:nvPr/>
        </p:nvSpPr>
        <p:spPr>
          <a:xfrm rot="2898050">
            <a:off x="2360713" y="1028677"/>
            <a:ext cx="432048" cy="83569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48797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" b="5503"/>
          <a:stretch/>
        </p:blipFill>
        <p:spPr bwMode="auto">
          <a:xfrm>
            <a:off x="246209" y="836712"/>
            <a:ext cx="949414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Genius</a:t>
            </a:r>
          </a:p>
        </p:txBody>
      </p:sp>
      <p:sp>
        <p:nvSpPr>
          <p:cNvPr id="5" name="Ellipszis 4"/>
          <p:cNvSpPr/>
          <p:nvPr/>
        </p:nvSpPr>
        <p:spPr>
          <a:xfrm>
            <a:off x="331567" y="3573016"/>
            <a:ext cx="3528392" cy="648072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3859959" y="4111051"/>
            <a:ext cx="5629545" cy="133451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hu-HU" b="1" i="1" dirty="0">
                <a:solidFill>
                  <a:schemeClr val="bg1"/>
                </a:solidFill>
              </a:rPr>
              <a:t>Cégpaletta </a:t>
            </a:r>
            <a:r>
              <a:rPr lang="hu-HU" b="1" i="1" dirty="0" err="1">
                <a:solidFill>
                  <a:schemeClr val="bg1"/>
                </a:solidFill>
              </a:rPr>
              <a:t>tarifálás</a:t>
            </a:r>
            <a:r>
              <a:rPr lang="hu-HU" b="1" i="1" dirty="0">
                <a:solidFill>
                  <a:schemeClr val="bg1"/>
                </a:solidFill>
              </a:rPr>
              <a:t> választása</a:t>
            </a:r>
          </a:p>
          <a:p>
            <a:pPr>
              <a:buNone/>
            </a:pPr>
            <a:r>
              <a:rPr lang="hu-HU" b="1" i="1" dirty="0">
                <a:solidFill>
                  <a:schemeClr val="bg1"/>
                </a:solidFill>
              </a:rPr>
              <a:t>esetén figyelmeztető üzenet </a:t>
            </a:r>
            <a:r>
              <a:rPr lang="hu-HU" b="1" i="1" dirty="0" smtClean="0">
                <a:solidFill>
                  <a:schemeClr val="bg1"/>
                </a:solidFill>
              </a:rPr>
              <a:t>fog megjelenni </a:t>
            </a:r>
            <a:r>
              <a:rPr lang="hu-HU" b="1" i="1" dirty="0">
                <a:solidFill>
                  <a:schemeClr val="bg1"/>
                </a:solidFill>
              </a:rPr>
              <a:t>az éppen aktuális</a:t>
            </a:r>
          </a:p>
          <a:p>
            <a:pPr>
              <a:buNone/>
            </a:pPr>
            <a:r>
              <a:rPr lang="hu-HU" b="1" i="1" dirty="0" err="1">
                <a:solidFill>
                  <a:schemeClr val="bg1"/>
                </a:solidFill>
              </a:rPr>
              <a:t>szubkampánnyal</a:t>
            </a:r>
            <a:r>
              <a:rPr lang="hu-HU" b="1" i="1" dirty="0">
                <a:solidFill>
                  <a:schemeClr val="bg1"/>
                </a:solidFill>
              </a:rPr>
              <a:t> kapcsolatban.</a:t>
            </a:r>
          </a:p>
        </p:txBody>
      </p:sp>
      <p:sp>
        <p:nvSpPr>
          <p:cNvPr id="3" name="Lefelé nyíl 2"/>
          <p:cNvSpPr/>
          <p:nvPr/>
        </p:nvSpPr>
        <p:spPr>
          <a:xfrm rot="4348514">
            <a:off x="4511452" y="2746430"/>
            <a:ext cx="504056" cy="17281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Lefelé nyíl 8"/>
          <p:cNvSpPr/>
          <p:nvPr/>
        </p:nvSpPr>
        <p:spPr>
          <a:xfrm rot="4348514">
            <a:off x="4808764" y="5172644"/>
            <a:ext cx="504056" cy="17281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416496" y="6093296"/>
            <a:ext cx="3528392" cy="648072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5393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" b="5163"/>
          <a:stretch/>
        </p:blipFill>
        <p:spPr bwMode="auto">
          <a:xfrm>
            <a:off x="272480" y="944880"/>
            <a:ext cx="9361040" cy="573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Genius</a:t>
            </a:r>
          </a:p>
        </p:txBody>
      </p:sp>
      <p:sp>
        <p:nvSpPr>
          <p:cNvPr id="6" name="Ellipszis 5"/>
          <p:cNvSpPr/>
          <p:nvPr/>
        </p:nvSpPr>
        <p:spPr>
          <a:xfrm>
            <a:off x="56456" y="2996952"/>
            <a:ext cx="2016224" cy="3024336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1424608" y="2564904"/>
            <a:ext cx="2160240" cy="648072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166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Ajánlati nyomtatvány</a:t>
            </a:r>
          </a:p>
        </p:txBody>
      </p:sp>
      <p:sp>
        <p:nvSpPr>
          <p:cNvPr id="7" name="Téglalap 6"/>
          <p:cNvSpPr/>
          <p:nvPr/>
        </p:nvSpPr>
        <p:spPr>
          <a:xfrm>
            <a:off x="488504" y="1052736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hu-HU" dirty="0">
                <a:solidFill>
                  <a:srgbClr val="C00000"/>
                </a:solidFill>
              </a:rPr>
              <a:t>Az ajánlat 2. oldalán összefoglaló táblázat a Cégpaletta előnyeiről.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7" t="29637" r="27000" b="18333"/>
          <a:stretch/>
        </p:blipFill>
        <p:spPr bwMode="auto">
          <a:xfrm>
            <a:off x="344488" y="1519134"/>
            <a:ext cx="9217024" cy="507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zis 2"/>
          <p:cNvSpPr/>
          <p:nvPr/>
        </p:nvSpPr>
        <p:spPr>
          <a:xfrm>
            <a:off x="272480" y="1916832"/>
            <a:ext cx="6048672" cy="576064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704528" y="3933056"/>
            <a:ext cx="8424936" cy="2664296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166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Generali Cégpaletta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344489" y="1268760"/>
            <a:ext cx="33217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i="1" dirty="0"/>
              <a:t>A Cégpaletta a Generali vállalkozói biztosítási programja, amelyet kifejezetten a magyarországi kis- és középvállalkozások számára hoztunk</a:t>
            </a:r>
          </a:p>
          <a:p>
            <a:pPr>
              <a:lnSpc>
                <a:spcPct val="200000"/>
              </a:lnSpc>
            </a:pPr>
            <a:r>
              <a:rPr lang="hu-HU" i="1" dirty="0"/>
              <a:t>létre.</a:t>
            </a:r>
          </a:p>
          <a:p>
            <a:endParaRPr lang="hu-H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54" y="1268760"/>
            <a:ext cx="6039293" cy="264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3440832" y="4221088"/>
            <a:ext cx="56886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i="1" dirty="0"/>
              <a:t>Ez egy olyan speciálisan összeállított program, amely tartalmazza mindazon biztosítási termékeket, amelyre ma egy vállalkozásnak szüksége lehet.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1166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- Vagyonőr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848544" y="1268760"/>
            <a:ext cx="4032448" cy="3945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b="1" dirty="0">
                <a:solidFill>
                  <a:srgbClr val="C00000"/>
                </a:solidFill>
              </a:rPr>
              <a:t>Vandalizmus Plusz csomag</a:t>
            </a:r>
          </a:p>
          <a:p>
            <a:pPr>
              <a:lnSpc>
                <a:spcPct val="200000"/>
              </a:lnSpc>
            </a:pPr>
            <a:r>
              <a:rPr lang="hu-HU" dirty="0"/>
              <a:t>KF 340. - Vandalizmus fedezet kiegészítéseként</a:t>
            </a:r>
          </a:p>
          <a:p>
            <a:pPr>
              <a:lnSpc>
                <a:spcPct val="200000"/>
              </a:lnSpc>
            </a:pPr>
            <a:endParaRPr lang="hu-HU" sz="2000" b="1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b="1" dirty="0" err="1"/>
              <a:t>Graffitivel</a:t>
            </a:r>
            <a:r>
              <a:rPr lang="hu-HU" b="1" dirty="0"/>
              <a:t>, összefestéssel okozott esztétikai károk helyreállítása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544" y="1484784"/>
            <a:ext cx="4131461" cy="387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8797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6241" y="377397"/>
            <a:ext cx="9085577" cy="575105"/>
          </a:xfrm>
        </p:spPr>
        <p:txBody>
          <a:bodyPr/>
          <a:lstStyle/>
          <a:p>
            <a:r>
              <a:rPr lang="hu-HU" dirty="0"/>
              <a:t>Cégpaletta Előnyök - Vagyonőr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848544" y="1268760"/>
            <a:ext cx="4320480" cy="4438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b="1" dirty="0" smtClean="0">
                <a:solidFill>
                  <a:srgbClr val="C00000"/>
                </a:solidFill>
              </a:rPr>
              <a:t>Vandalizmus </a:t>
            </a:r>
            <a:r>
              <a:rPr lang="hu-HU" b="1" dirty="0">
                <a:solidFill>
                  <a:srgbClr val="C00000"/>
                </a:solidFill>
              </a:rPr>
              <a:t>Plusz csomag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hu-HU" b="1" dirty="0"/>
              <a:t>Eltulajdonítás</a:t>
            </a:r>
          </a:p>
          <a:p>
            <a:pPr>
              <a:lnSpc>
                <a:spcPct val="200000"/>
              </a:lnSpc>
            </a:pPr>
            <a:r>
              <a:rPr lang="hu-HU" dirty="0"/>
              <a:t>kaputelefon rendszer, elektromos kapumozgató szerkezetek, csatornarendszer, lámpatest, biztonsági kamera, </a:t>
            </a:r>
            <a:r>
              <a:rPr lang="hu-HU" dirty="0" err="1"/>
              <a:t>behatolásjelző</a:t>
            </a:r>
            <a:r>
              <a:rPr lang="hu-HU" dirty="0"/>
              <a:t> sziréna, klímaberendezés, antenna, napellenző </a:t>
            </a:r>
          </a:p>
          <a:p>
            <a:pPr>
              <a:lnSpc>
                <a:spcPct val="200000"/>
              </a:lnSpc>
            </a:pPr>
            <a:endParaRPr lang="hu-H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144" y="1139976"/>
            <a:ext cx="2664296" cy="2602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267" y="3861048"/>
            <a:ext cx="2805113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8797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llap">
  <a:themeElements>
    <a:clrScheme name="Generali színséma">
      <a:dk1>
        <a:srgbClr val="870011"/>
      </a:dk1>
      <a:lt1>
        <a:sysClr val="window" lastClr="FFFFFF"/>
      </a:lt1>
      <a:dk2>
        <a:srgbClr val="870011"/>
      </a:dk2>
      <a:lt2>
        <a:srgbClr val="EEECE1"/>
      </a:lt2>
      <a:accent1>
        <a:srgbClr val="938953"/>
      </a:accent1>
      <a:accent2>
        <a:srgbClr val="C4BD97"/>
      </a:accent2>
      <a:accent3>
        <a:srgbClr val="7F7F7F"/>
      </a:accent3>
      <a:accent4>
        <a:srgbClr val="3F3F3F"/>
      </a:accent4>
      <a:accent5>
        <a:srgbClr val="000000"/>
      </a:accent5>
      <a:accent6>
        <a:srgbClr val="953734"/>
      </a:accent6>
      <a:hlink>
        <a:srgbClr val="FF0000"/>
      </a:hlink>
      <a:folHlink>
        <a:srgbClr val="8DB3E2"/>
      </a:folHlink>
    </a:clrScheme>
    <a:fontScheme name="Generali">
      <a:majorFont>
        <a:latin typeface="HelveticaNeueLT Std Lt"/>
        <a:ea typeface=""/>
        <a:cs typeface=""/>
      </a:majorFont>
      <a:minorFont>
        <a:latin typeface="HelveticaNeueLT Std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zentáció sablon">
  <a:themeElements>
    <a:clrScheme name="Generali_colori_C">
      <a:dk1>
        <a:sysClr val="windowText" lastClr="000000"/>
      </a:dk1>
      <a:lt1>
        <a:sysClr val="window" lastClr="FFFFFF"/>
      </a:lt1>
      <a:dk2>
        <a:srgbClr val="BD2027"/>
      </a:dk2>
      <a:lt2>
        <a:srgbClr val="FEEEE6"/>
      </a:lt2>
      <a:accent1>
        <a:srgbClr val="BD2027"/>
      </a:accent1>
      <a:accent2>
        <a:srgbClr val="C25439"/>
      </a:accent2>
      <a:accent3>
        <a:srgbClr val="E9B09A"/>
      </a:accent3>
      <a:accent4>
        <a:srgbClr val="5C5D5F"/>
      </a:accent4>
      <a:accent5>
        <a:srgbClr val="CFD0D2"/>
      </a:accent5>
      <a:accent6>
        <a:srgbClr val="A1A3A4"/>
      </a:accent6>
      <a:hlink>
        <a:srgbClr val="BD2027"/>
      </a:hlink>
      <a:folHlink>
        <a:srgbClr val="C25439"/>
      </a:folHlink>
    </a:clrScheme>
    <a:fontScheme name="BE_typografia">
      <a:majorFont>
        <a:latin typeface="Arial Regular"/>
        <a:ea typeface="Arial Italic"/>
        <a:cs typeface=""/>
      </a:majorFont>
      <a:minorFont>
        <a:latin typeface="Arial Regular"/>
        <a:ea typeface="Arial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6E30E9DCF8FE4542B39E01146FAE5619" ma:contentTypeVersion="0" ma:contentTypeDescription="Új dokumentum létrehozása." ma:contentTypeScope="" ma:versionID="d824719102c7715776e4a4040014603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272c3706e31d85aa278778a1025862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516503-7EC4-4AD6-A4EF-8ED21D9F73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3729A21-60E5-47E9-A79E-8A376CC9C892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C2CD646-9DED-41DC-9D68-F2713D530B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1855</TotalTime>
  <Words>1980</Words>
  <Application>Microsoft Office PowerPoint</Application>
  <PresentationFormat>A4 (210x297 mm)</PresentationFormat>
  <Paragraphs>407</Paragraphs>
  <Slides>73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73</vt:i4>
      </vt:variant>
    </vt:vector>
  </HeadingPairs>
  <TitlesOfParts>
    <vt:vector size="75" baseType="lpstr">
      <vt:lpstr>Bellap</vt:lpstr>
      <vt:lpstr>Prezentáció sablon</vt:lpstr>
      <vt:lpstr>PowerPoint bemutató</vt:lpstr>
      <vt:lpstr>Generali Cégpaletta</vt:lpstr>
      <vt:lpstr>KKV ügyfélkör</vt:lpstr>
      <vt:lpstr>KKV értékesítési program</vt:lpstr>
      <vt:lpstr>A programot alkotó termékek</vt:lpstr>
      <vt:lpstr>Felépítése</vt:lpstr>
      <vt:lpstr>Hogyan működik?</vt:lpstr>
      <vt:lpstr>Cégpaletta Előnyök - Vagyonőr</vt:lpstr>
      <vt:lpstr>Cégpaletta Előnyök - Vagyonőr</vt:lpstr>
      <vt:lpstr>Cégpaletta Előnyök - Vagyonőr</vt:lpstr>
      <vt:lpstr>Cégpaletta Előnyök - Vagyonőr</vt:lpstr>
      <vt:lpstr>Cégpaletta Előnyök – Vagyonőr</vt:lpstr>
      <vt:lpstr>Cégpaletta Előnyök – Vagyonőr</vt:lpstr>
      <vt:lpstr>Cégpaletta Előnyök – Vagyonőr</vt:lpstr>
      <vt:lpstr>Cégpaletta Előnyök – Vagyonőr</vt:lpstr>
      <vt:lpstr>Cégpaletta Előnyök – Vagyonőr</vt:lpstr>
      <vt:lpstr>Cégpaletta Előnyök – Vagyonőr</vt:lpstr>
      <vt:lpstr>Cégpaletta Előnyök - Vagyonőr</vt:lpstr>
      <vt:lpstr>Cégpaletta Előnyök – Vagyonőr</vt:lpstr>
      <vt:lpstr>Cégpaletta Előnyök – Vagyonőr</vt:lpstr>
      <vt:lpstr>Cégpaletta Előnyök – Vagyonőr</vt:lpstr>
      <vt:lpstr>Cégpaletta Előnyök – Vagyonőr</vt:lpstr>
      <vt:lpstr>Cégpaletta Előnyök – Vagyonőr</vt:lpstr>
      <vt:lpstr>Cégpaletta Előnyök – Vagyonőr</vt:lpstr>
      <vt:lpstr>Cégpaletta Előnyök – Vagyonőr</vt:lpstr>
      <vt:lpstr>Cégpaletta Előnyök – Vagyonőr</vt:lpstr>
      <vt:lpstr>Cégpaletta Előnyök – Vagyonőr</vt:lpstr>
      <vt:lpstr>Cégpaletta Előnyök – Vagyonőr</vt:lpstr>
      <vt:lpstr>Cégpaletta Előnyök – Vagyonőr</vt:lpstr>
      <vt:lpstr>Cégpaletta Előnyök – Vagyonőr</vt:lpstr>
      <vt:lpstr>Cégpaletta Előnyök - Felelősségbiztosítások</vt:lpstr>
      <vt:lpstr>Cégpaletta Előnyök - Felelősségbiztosítások</vt:lpstr>
      <vt:lpstr>Cégpaletta Előnyök - Felelősségbiztosítások</vt:lpstr>
      <vt:lpstr>Cégpaletta Előnyök - Felelősségbiztosítások</vt:lpstr>
      <vt:lpstr>Vezető tisztségviselők felelősségbiztosítása – D&amp;O</vt:lpstr>
      <vt:lpstr>Cégpaletta Előnyök – D&amp;O</vt:lpstr>
      <vt:lpstr>Cégpaletta Előnyök – Agrárőr </vt:lpstr>
      <vt:lpstr>Cégpaletta Előnyök – Agrárőr </vt:lpstr>
      <vt:lpstr>Gépjármű biztosítások</vt:lpstr>
      <vt:lpstr>Flotta kötelező gépjármű felelősségbiztosítás</vt:lpstr>
      <vt:lpstr>Cégpaletta Előnyök -   flotta kgfb szerződésekhez </vt:lpstr>
      <vt:lpstr>Kiegészítő biztosítások a flotta kgfb-ben</vt:lpstr>
      <vt:lpstr>Kiegészítő biztosítások a flotta kgfb-ben</vt:lpstr>
      <vt:lpstr>Kiegészítő biztosítások a flotta kgfb-ben</vt:lpstr>
      <vt:lpstr>Flotta casco gépjármű biztosítás</vt:lpstr>
      <vt:lpstr>Cégpaletta Előnyök - flotta casco szerződésekhez</vt:lpstr>
      <vt:lpstr>Ingyenes kiegészítő biztosítások kérése a flotta ajánlatadóban</vt:lpstr>
      <vt:lpstr>Ingyenes kiegészítő biztosítások kérése a flotta ajánlatadóban</vt:lpstr>
      <vt:lpstr>Generali Kollektív –  csoportos jogvédelmi és munkavállalói felelősségbiztosítás  építőipari tevékenységet folytató vállalkozásoknak és egyéb szervezeteknek</vt:lpstr>
      <vt:lpstr>Cégpaletta Előnyök - Generali Kollektív  csoportos jogvédelmi és munkavállalói felelősségbiztosításhoz </vt:lpstr>
      <vt:lpstr>Cégpaletta Előnyök - Generali Kollektív  csoportos jogvédelmi és munkavállalói felelősségbiztosításhoz</vt:lpstr>
      <vt:lpstr>Cégpaletta Előnyök - Generali Kollektív  csoportos jogvédelmi és munkavállalói felelősségbiztosításhoz</vt:lpstr>
      <vt:lpstr>Cégpaletta Előnyök - Generali Kollektív  csoportos jogvédelmi és munkavállalói felelősségbiztosításhoz</vt:lpstr>
      <vt:lpstr>Cégpaletta Előnyök - Pajzs </vt:lpstr>
      <vt:lpstr>Cégpaletta Előnyök - Pajzs </vt:lpstr>
      <vt:lpstr>Cégpaletta Előnyök - Pajzs </vt:lpstr>
      <vt:lpstr>Cégpaletta Előnyök - Pajzs</vt:lpstr>
      <vt:lpstr>Cégpaletta Előnyök - Pajzs</vt:lpstr>
      <vt:lpstr>Generali Company Care Egészségbiztosítás</vt:lpstr>
      <vt:lpstr>Generali Company Care Egészségbiztosítás</vt:lpstr>
      <vt:lpstr>Company utasbiztosítások - EUB</vt:lpstr>
      <vt:lpstr>Generali egészségpénztár</vt:lpstr>
      <vt:lpstr>Generali Önkéntes Nyugdíjpénztár</vt:lpstr>
      <vt:lpstr>Hogyan működik?</vt:lpstr>
      <vt:lpstr>Támogató anyagok</vt:lpstr>
      <vt:lpstr>Támogató anyagok</vt:lpstr>
      <vt:lpstr>Támogató anyagok elérhetősége / PP</vt:lpstr>
      <vt:lpstr>Támogató anyagok elérhetősége / PP</vt:lpstr>
      <vt:lpstr>Támogató anyagok elérhetősége / PP</vt:lpstr>
      <vt:lpstr>Genius</vt:lpstr>
      <vt:lpstr>Genius</vt:lpstr>
      <vt:lpstr>Ajánlati nyomtatvány</vt:lpstr>
      <vt:lpstr>Generali Cégpaletta</vt:lpstr>
    </vt:vector>
  </TitlesOfParts>
  <Company>Twist Advertising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Komjáti Zsuzsanna</dc:creator>
  <cp:lastModifiedBy>Tóth Vilmos</cp:lastModifiedBy>
  <cp:revision>152</cp:revision>
  <dcterms:created xsi:type="dcterms:W3CDTF">2013-08-26T14:00:33Z</dcterms:created>
  <dcterms:modified xsi:type="dcterms:W3CDTF">2018-05-24T05:37:37Z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0x0101006E30E9DCF8FE4542B39E01146FAE5619</vt:lpwstr>
  </property>
</Properties>
</file>