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302" r:id="rId4"/>
    <p:sldId id="313" r:id="rId5"/>
    <p:sldId id="297" r:id="rId6"/>
    <p:sldId id="309" r:id="rId7"/>
    <p:sldId id="310" r:id="rId8"/>
    <p:sldId id="311" r:id="rId9"/>
    <p:sldId id="312" r:id="rId10"/>
    <p:sldId id="303" r:id="rId11"/>
  </p:sldIdLst>
  <p:sldSz cx="9144000" cy="6858000" type="screen4x3"/>
  <p:notesSz cx="6669088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ász Éva" initials="SzÉ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0229" autoAdjust="0"/>
  </p:normalViewPr>
  <p:slideViewPr>
    <p:cSldViewPr>
      <p:cViewPr>
        <p:scale>
          <a:sx n="90" d="100"/>
          <a:sy n="90" d="100"/>
        </p:scale>
        <p:origin x="-816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914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1743366A-84AF-4DFA-96BE-541D7A1A2DDF}" type="datetimeFigureOut">
              <a:rPr lang="hu-HU" smtClean="0"/>
              <a:t>2015.03.01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BF5884DF-948D-4E89-8E79-F7431218682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68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218276D8-6D2A-49AD-83B6-A3014B22D099}" type="datetimeFigureOut">
              <a:rPr lang="hu-HU" smtClean="0"/>
              <a:t>2015.03.01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8275F63C-76D7-4D32-8A69-E310A03F6C1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686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113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547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031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715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2616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261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057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9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507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pic>
        <p:nvPicPr>
          <p:cNvPr id="9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96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36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9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519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44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373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193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496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336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027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8513-9094-46F1-91CD-270C740F81FC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946422" y="6349221"/>
            <a:ext cx="288032" cy="20632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88513-9094-46F1-91CD-270C740F81FC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956" y="6381328"/>
            <a:ext cx="19727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  -  2015.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03.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09.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148" y="6384473"/>
            <a:ext cx="26040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Speciális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személybiztosítás fejlesztési csoport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nerali.h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47300" y="1916832"/>
            <a:ext cx="8386686" cy="403244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pPr algn="l"/>
            <a:r>
              <a:rPr lang="hu-HU" sz="3300" b="1" dirty="0" err="1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</a:t>
            </a:r>
            <a:b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tanuló balesetbiztosítás</a:t>
            </a:r>
            <a:b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2015/2016-os tanév</a:t>
            </a:r>
            <a:b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/>
            </a:r>
            <a:br>
              <a:rPr lang="hu-HU" sz="33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Újdonságok</a:t>
            </a:r>
            <a:b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/>
            </a:r>
            <a:br>
              <a:rPr lang="hu-HU" sz="33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/>
            </a:r>
            <a:b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/>
            </a:r>
            <a:b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</a:t>
            </a:r>
            <a:endParaRPr lang="it-IT" sz="32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 rotWithShape="1">
          <a:blip r:embed="rId4"/>
          <a:srcRect r="21050"/>
          <a:stretch/>
        </p:blipFill>
        <p:spPr>
          <a:xfrm>
            <a:off x="0" y="0"/>
            <a:ext cx="213233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00392" y="6093296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2" t="38172" r="6834" b="26618"/>
          <a:stretch/>
        </p:blipFill>
        <p:spPr bwMode="auto">
          <a:xfrm>
            <a:off x="5221902" y="2547961"/>
            <a:ext cx="3240360" cy="354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4593580" cy="634082"/>
          </a:xfrm>
        </p:spPr>
        <p:txBody>
          <a:bodyPr>
            <a:noAutofit/>
          </a:bodyPr>
          <a:lstStyle/>
          <a:p>
            <a:pPr lvl="0"/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Ú</a:t>
            </a:r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j arculat kialakítása</a:t>
            </a:r>
            <a:endParaRPr lang="hu-HU" sz="2800" dirty="0">
              <a:latin typeface="HelveticaNeueLT Pro 55 Roman" panose="020B0604020202020204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836712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</a:t>
            </a:r>
            <a:r>
              <a:rPr lang="hu-HU" sz="26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  </a:t>
            </a:r>
            <a:r>
              <a:rPr lang="hu-HU" sz="2600" b="1" dirty="0" err="1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26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</a:t>
            </a:r>
            <a:r>
              <a:rPr lang="hu-HU" sz="26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Kalauz </a:t>
            </a:r>
            <a:r>
              <a:rPr lang="hu-HU" sz="26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megújítása</a:t>
            </a:r>
          </a:p>
          <a:p>
            <a:pPr>
              <a:lnSpc>
                <a:spcPts val="2600"/>
              </a:lnSpc>
              <a:spcBef>
                <a:spcPts val="524"/>
              </a:spcBef>
              <a:buFont typeface="Wingdings" panose="05000000000000000000" pitchFamily="2" charset="2"/>
              <a:buChar char="ü"/>
            </a:pPr>
            <a:endParaRPr lang="hu-HU" sz="2600" b="1" dirty="0" smtClean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ú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j „</a:t>
            </a:r>
            <a:r>
              <a:rPr lang="hu-HU" sz="1900" b="1" dirty="0" err="1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generalis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” arculat,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hajtogatós + fotó a címoldalon,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a </a:t>
            </a: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Kalauzon a szülő az aláírásával megerősíti, hogy a </a:t>
            </a:r>
            <a:r>
              <a:rPr lang="hu-HU" sz="1900" b="1" dirty="0" err="1"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 tanuló balesetbiztosítás feltételeit és a </a:t>
            </a:r>
            <a:r>
              <a:rPr lang="hu-HU" sz="1900" b="1" dirty="0" err="1"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 terméktájékoztatót 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a </a:t>
            </a:r>
            <a:r>
              <a:rPr lang="hu-HU" sz="1900" b="1" dirty="0" err="1">
                <a:latin typeface="HelveticaNeueLT Pro 55 Roman" panose="020B0604020202020204" pitchFamily="34" charset="-18"/>
                <a:cs typeface="Arial" panose="020B0604020202020204" pitchFamily="34" charset="0"/>
                <a:hlinkClick r:id="rId3"/>
              </a:rPr>
              <a:t>generali.hu</a:t>
            </a: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 weboldalról letöltötte, megismerte és 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elfogadta,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„Miért érdemes </a:t>
            </a:r>
            <a:r>
              <a:rPr lang="hu-HU" sz="1900" b="1" dirty="0" err="1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 biztosítást választani?” – érvek </a:t>
            </a:r>
          </a:p>
          <a:p>
            <a:pPr marL="457200" lvl="1" indent="0">
              <a:buNone/>
            </a:pP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     a </a:t>
            </a:r>
            <a:r>
              <a:rPr lang="hu-HU" sz="1900" b="1" dirty="0" err="1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 mellett,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900" b="1" dirty="0" err="1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 „Terméktájékoztató”- új</a:t>
            </a: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, önálló pdf 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dokumentum,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Generali Gyermekjövő Program ajánlása,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Új </a:t>
            </a:r>
            <a:r>
              <a:rPr lang="hu-HU" sz="1900" b="1" dirty="0" err="1"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19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 </a:t>
            </a:r>
            <a:r>
              <a:rPr lang="hu-HU" sz="19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logó! </a:t>
            </a:r>
            <a:endParaRPr lang="hu-HU" sz="1900" b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1900" b="1" dirty="0" smtClean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1500" b="1" dirty="0" smtClean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hu-HU" sz="1500" b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10</a:t>
            </a:fld>
            <a:endParaRPr lang="hu-HU" dirty="0"/>
          </a:p>
        </p:txBody>
      </p:sp>
      <p:pic>
        <p:nvPicPr>
          <p:cNvPr id="7" name="Kép 6"/>
          <p:cNvPicPr/>
          <p:nvPr/>
        </p:nvPicPr>
        <p:blipFill rotWithShape="1">
          <a:blip r:embed="rId4"/>
          <a:srcRect l="26116" t="11707" r="24463" b="47025"/>
          <a:stretch/>
        </p:blipFill>
        <p:spPr bwMode="auto">
          <a:xfrm>
            <a:off x="5508105" y="260648"/>
            <a:ext cx="3386944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Képernyőrész kivágá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573016"/>
            <a:ext cx="1613767" cy="25191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8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97993" y="1052736"/>
            <a:ext cx="735838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800" b="1" dirty="0" err="1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2015/2016-os tanév újdonságai:</a:t>
            </a:r>
            <a:endParaRPr lang="hu-HU" sz="28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lvl="0"/>
            <a:endParaRPr lang="hu-HU" sz="32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Csomagok optimalizálása. </a:t>
            </a:r>
            <a:endParaRPr lang="hu-HU" sz="2800" b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Ú</a:t>
            </a:r>
            <a:r>
              <a:rPr lang="hu-HU" sz="28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j szolgáltatások bevezetése.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Ú</a:t>
            </a:r>
            <a:r>
              <a:rPr lang="hu-HU" sz="28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j </a:t>
            </a:r>
            <a:r>
              <a:rPr lang="hu-HU" sz="28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arculat </a:t>
            </a:r>
            <a:r>
              <a:rPr lang="hu-HU" sz="2800" b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kialakítása</a:t>
            </a:r>
            <a:r>
              <a:rPr lang="hu-HU" sz="2800" b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.</a:t>
            </a:r>
            <a:endParaRPr lang="hu-HU" sz="2800" b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endParaRPr lang="hu-HU" sz="2800" b="1" dirty="0" smtClean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4936" y="5044925"/>
            <a:ext cx="8919060" cy="110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54" y="-30832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 err="1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28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csomagok </a:t>
            </a:r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optimalizálása</a:t>
            </a:r>
            <a:endParaRPr lang="hu-HU" sz="28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hu-H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5969" y="1268760"/>
            <a:ext cx="8694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b="1" dirty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Kevesebb </a:t>
            </a:r>
            <a:r>
              <a:rPr lang="hu-HU" sz="2000" b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csomag / Új csomagnevek </a:t>
            </a:r>
            <a:endParaRPr lang="hu-HU" sz="2000" b="1" dirty="0">
              <a:solidFill>
                <a:srgbClr val="0070C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9 </a:t>
            </a: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helyett </a:t>
            </a:r>
            <a:r>
              <a:rPr lang="hu-HU" sz="2000" b="1" i="1" dirty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7</a:t>
            </a:r>
            <a:r>
              <a:rPr lang="hu-HU" sz="2000" b="1" i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csomag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/ új csomagnevek: A-B-C-D-E-F-G,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000" b="1" i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megszűnt az 1.500 Ft-os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(korábbi 3-as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), és </a:t>
            </a:r>
            <a:r>
              <a:rPr lang="hu-HU" sz="2000" b="1" i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a 4.000 Ft-os 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(korábbi 6-os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) csomag,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a </a:t>
            </a:r>
            <a:r>
              <a:rPr lang="hu-HU" sz="2000" b="1" i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6.000 Ft-os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(korábbi 8-as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) </a:t>
            </a:r>
            <a:r>
              <a:rPr lang="hu-HU" sz="2000" b="1" i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csomag díja 7.000 Ft-ra </a:t>
            </a:r>
            <a:r>
              <a:rPr lang="hu-HU" sz="2000" b="1" i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nőtt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.</a:t>
            </a:r>
            <a:endParaRPr lang="hu-HU" sz="2000" b="1" i="1" dirty="0" smtClean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lvl="1"/>
            <a:endParaRPr lang="hu-HU" sz="2000" b="1" i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b="1" dirty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Szolgáltatási összegek </a:t>
            </a:r>
            <a:r>
              <a:rPr lang="hu-HU" sz="2000" b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növelése</a:t>
            </a:r>
            <a:r>
              <a:rPr lang="hu-HU" sz="2000" b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(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a megmaradt csomagokban – csomagdíj módosítás nélkül – nőtt egyes kockázatok szolgáltatási összege)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000" b="1" i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b="1" dirty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Új szolgáltatások bevezetése </a:t>
            </a: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(speciális balesetek, fertőző betegségek, speciális műtétek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).</a:t>
            </a:r>
            <a:endParaRPr lang="hu-HU" sz="2000" b="1" i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r>
              <a:rPr lang="hu-HU" sz="2800" b="1" dirty="0" err="1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Szimba</a:t>
            </a:r>
            <a:r>
              <a:rPr lang="hu-HU" sz="28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 csomagok optimalizálása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4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51520" y="1052736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b="1" i="1" dirty="0">
              <a:solidFill>
                <a:srgbClr val="0070C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Csökkent a </a:t>
            </a:r>
            <a:r>
              <a:rPr lang="hu-HU" sz="2000" b="1" dirty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baleseti halál </a:t>
            </a: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kockázat s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zolgáltatási </a:t>
            </a: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összege (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hozzájárulás a </a:t>
            </a: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temetési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költségekhez 300.000 </a:t>
            </a: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Ft-tól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 500.000 Ft-ig).</a:t>
            </a:r>
          </a:p>
          <a:p>
            <a:pPr lvl="1"/>
            <a:endParaRPr lang="hu-HU" sz="2000" b="1" i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Megszűnt a </a:t>
            </a:r>
            <a:r>
              <a:rPr lang="hu-HU" sz="2000" b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közlekedési </a:t>
            </a:r>
            <a:r>
              <a:rPr lang="hu-HU" sz="2000" b="1" dirty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baleseti halál </a:t>
            </a: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szolgáltatás.</a:t>
            </a:r>
            <a:endParaRPr lang="hu-HU" sz="2000" b="1" i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u-HU" sz="2000" b="1" i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000" b="1" i="1" dirty="0" smtClean="0">
                <a:latin typeface="HelveticaNeueLT Pro 55 Roman" panose="020B0604020202020204" pitchFamily="34" charset="-18"/>
                <a:cs typeface="Arial" panose="020B0604020202020204" pitchFamily="34" charset="0"/>
              </a:rPr>
              <a:t>Módosult a </a:t>
            </a:r>
            <a:r>
              <a:rPr lang="hu-HU" sz="2000" b="1" dirty="0" smtClean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szolgáltatások sorrendje </a:t>
            </a: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(a „legnépszerűbb” és az új kockázatok kerültek előre).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u-HU" sz="2000" b="1" i="1" dirty="0"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000" b="1" i="1" dirty="0">
                <a:latin typeface="HelveticaNeueLT Pro 55 Roman" panose="020B0604020202020204" pitchFamily="34" charset="-18"/>
                <a:cs typeface="Arial" panose="020B0604020202020204" pitchFamily="34" charset="0"/>
              </a:rPr>
              <a:t>Egyre </a:t>
            </a:r>
            <a:r>
              <a:rPr lang="hu-HU" sz="2000" b="1" dirty="0">
                <a:solidFill>
                  <a:srgbClr val="0070C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csökken az egymást követő csomagok szolgáltatásainak a száma, a biztosítási összegek és a csomagdíj.</a:t>
            </a:r>
          </a:p>
        </p:txBody>
      </p:sp>
    </p:spTree>
    <p:extLst>
      <p:ext uri="{BB962C8B-B14F-4D97-AF65-F5344CB8AC3E}">
        <p14:creationId xmlns:p14="http://schemas.microsoft.com/office/powerpoint/2010/main" val="39735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5</a:t>
            </a:fld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4986" r="16458" b="9257"/>
          <a:stretch/>
        </p:blipFill>
        <p:spPr bwMode="auto">
          <a:xfrm>
            <a:off x="0" y="260648"/>
            <a:ext cx="907762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6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5213" y="2606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Új </a:t>
            </a:r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szolgáltatások</a:t>
            </a:r>
            <a:r>
              <a:rPr lang="hu-HU" sz="32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…</a:t>
            </a:r>
            <a:endParaRPr lang="hu-HU" sz="32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5576" y="1340768"/>
            <a:ext cx="75011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Speciális balesetek </a:t>
            </a:r>
            <a:r>
              <a:rPr lang="hu-HU" sz="24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- 1</a:t>
            </a:r>
            <a:endParaRPr lang="hu-HU" sz="2400" b="1" dirty="0" smtClean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endParaRPr lang="hu-HU" sz="24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HelveticaNeueLT Pro 55 Roman" panose="020B0604020202020204" pitchFamily="34" charset="-18"/>
              </a:rPr>
              <a:t>egy biztosítási éven belül ugyanazon biztosított esetében a </a:t>
            </a:r>
            <a:r>
              <a:rPr lang="hu-HU" b="1" dirty="0">
                <a:latin typeface="HelveticaNeueLT Pro 55 Roman" panose="020B0604020202020204" pitchFamily="34" charset="-18"/>
              </a:rPr>
              <a:t>biztosító </a:t>
            </a:r>
            <a:r>
              <a:rPr lang="hu-HU" b="1" dirty="0" smtClean="0">
                <a:latin typeface="HelveticaNeueLT Pro 55 Roman" panose="020B0604020202020204" pitchFamily="34" charset="-18"/>
              </a:rPr>
              <a:t> legfeljebb egy alkalommal</a:t>
            </a:r>
            <a:r>
              <a:rPr lang="hu-HU" dirty="0" smtClean="0">
                <a:latin typeface="HelveticaNeueLT Pro 55 Roman" panose="020B0604020202020204" pitchFamily="34" charset="-18"/>
              </a:rPr>
              <a:t> </a:t>
            </a:r>
            <a:r>
              <a:rPr lang="hu-HU" b="1" dirty="0" smtClean="0">
                <a:latin typeface="HelveticaNeueLT Pro 55 Roman" panose="020B0604020202020204" pitchFamily="34" charset="-18"/>
              </a:rPr>
              <a:t>nyújt a biztosítási összeg erejéig szolgáltatást:</a:t>
            </a:r>
          </a:p>
          <a:p>
            <a:endParaRPr lang="hu-HU" dirty="0" smtClean="0">
              <a:latin typeface="HelveticaNeueLT Pro 55 Roman" panose="020B0604020202020204" pitchFamily="34" charset="-18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állatharapás</a:t>
            </a:r>
            <a:r>
              <a:rPr lang="hu-HU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 </a:t>
            </a:r>
            <a:r>
              <a:rPr lang="hu-HU" dirty="0" smtClean="0">
                <a:latin typeface="HelveticaNeueLT Pro 55 Roman" panose="020B0604020202020204" pitchFamily="34" charset="-18"/>
              </a:rPr>
              <a:t> </a:t>
            </a:r>
            <a:r>
              <a:rPr lang="hu-HU" i="1" dirty="0" smtClean="0">
                <a:latin typeface="HelveticaNeueLT Pro 55 Roman" panose="020B0604020202020204" pitchFamily="34" charset="-18"/>
              </a:rPr>
              <a:t>(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gerinces állat által okozott harapás, mely miatt a bőr alapvető sebtisztításán túlmenően varrat, </a:t>
            </a:r>
            <a:r>
              <a:rPr lang="hu-HU" b="1" i="1" dirty="0" err="1" smtClean="0">
                <a:latin typeface="HelveticaNeueLT Pro 55 Roman" panose="020B0604020202020204" pitchFamily="34" charset="-18"/>
              </a:rPr>
              <a:t>drainezés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, vagy a roncsolt terület kimetszése is szükséges),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u-HU" i="1" dirty="0">
              <a:latin typeface="HelveticaNeueLT Pro 55 Roman" panose="020B0604020202020204" pitchFamily="34" charset="-18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áramütés </a:t>
            </a:r>
            <a:r>
              <a:rPr lang="hu-HU" b="1" dirty="0" smtClean="0">
                <a:latin typeface="HelveticaNeueLT Pro 55 Roman" panose="020B0604020202020204" pitchFamily="34" charset="-18"/>
              </a:rPr>
              <a:t> </a:t>
            </a:r>
            <a:r>
              <a:rPr lang="hu-HU" i="1" dirty="0">
                <a:latin typeface="HelveticaNeueLT Pro 55 Roman" panose="020B0604020202020204" pitchFamily="34" charset="-18"/>
              </a:rPr>
              <a:t>(</a:t>
            </a:r>
            <a:r>
              <a:rPr lang="hu-HU" b="1" i="1" dirty="0">
                <a:latin typeface="HelveticaNeueLT Pro 55 Roman" panose="020B0604020202020204" pitchFamily="34" charset="-18"/>
              </a:rPr>
              <a:t>az az áramütés, amely következtében haladéktalanul kórházi fekvőbeteg-ellátására kerül sor, és a kórházban tartózkodás időtartama meghaladja a 24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órát</a:t>
            </a:r>
            <a:r>
              <a:rPr lang="hu-HU" b="1" dirty="0" smtClean="0">
                <a:latin typeface="HelveticaNeueLT Pro 55 Roman" panose="020B0604020202020204" pitchFamily="34" charset="-18"/>
              </a:rPr>
              <a:t>),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u-HU" dirty="0" smtClean="0">
              <a:latin typeface="HelveticaNeueLT Pro 55 Roman" panose="020B0604020202020204" pitchFamily="34" charset="-18"/>
            </a:endParaRPr>
          </a:p>
          <a:p>
            <a:pPr lvl="1"/>
            <a:endParaRPr lang="hu-HU" i="1" dirty="0" smtClean="0">
              <a:latin typeface="HelveticaNeueLT Pro 55 Roman" panose="020B06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032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7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5213" y="2606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Új </a:t>
            </a:r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szolgáltatások</a:t>
            </a:r>
            <a:r>
              <a:rPr lang="hu-HU" sz="32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…</a:t>
            </a:r>
            <a:endParaRPr lang="hu-HU" sz="32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05214" y="824071"/>
            <a:ext cx="75129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Speciális balesetek </a:t>
            </a:r>
            <a:r>
              <a:rPr lang="hu-HU" sz="24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- 2</a:t>
            </a:r>
            <a:endParaRPr lang="hu-HU" sz="24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HelveticaNeueLT Pro 55 Roman" panose="020B0604020202020204" pitchFamily="34" charset="-18"/>
              </a:rPr>
              <a:t>egy biztosítási éven belül ugyanazon biztosított esetében a </a:t>
            </a:r>
            <a:r>
              <a:rPr lang="hu-HU" b="1" dirty="0">
                <a:latin typeface="HelveticaNeueLT Pro 55 Roman" panose="020B0604020202020204" pitchFamily="34" charset="-18"/>
              </a:rPr>
              <a:t>biztosító </a:t>
            </a:r>
            <a:r>
              <a:rPr lang="hu-HU" b="1" dirty="0" smtClean="0">
                <a:latin typeface="HelveticaNeueLT Pro 55 Roman" panose="020B0604020202020204" pitchFamily="34" charset="-18"/>
              </a:rPr>
              <a:t> legfeljebb egy alkalommal</a:t>
            </a:r>
            <a:r>
              <a:rPr lang="hu-HU" dirty="0" smtClean="0">
                <a:latin typeface="HelveticaNeueLT Pro 55 Roman" panose="020B0604020202020204" pitchFamily="34" charset="-18"/>
              </a:rPr>
              <a:t> </a:t>
            </a:r>
            <a:r>
              <a:rPr lang="hu-HU" b="1" dirty="0" smtClean="0">
                <a:latin typeface="HelveticaNeueLT Pro 55 Roman" panose="020B0604020202020204" pitchFamily="34" charset="-18"/>
              </a:rPr>
              <a:t>nyújt a biztosítási összeg erejéig </a:t>
            </a:r>
            <a:r>
              <a:rPr lang="hu-HU" b="1" dirty="0" smtClean="0">
                <a:latin typeface="HelveticaNeueLT Pro 55 Roman" panose="020B0604020202020204" pitchFamily="34" charset="-18"/>
              </a:rPr>
              <a:t>szolgáltatást:</a:t>
            </a:r>
          </a:p>
          <a:p>
            <a:endParaRPr lang="hu-HU" b="1" dirty="0">
              <a:solidFill>
                <a:srgbClr val="C00000"/>
              </a:solidFill>
              <a:latin typeface="HelveticaNeueLT Pro 55 Roman" panose="020B0604020202020204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kullancscsípés </a:t>
            </a: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okozta agyburok és/vagy agyvelőgyulladás,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(ha </a:t>
            </a:r>
            <a:r>
              <a:rPr lang="hu-HU" b="1" i="1" dirty="0">
                <a:latin typeface="HelveticaNeueLT Pro 55 Roman" panose="020B0604020202020204" pitchFamily="34" charset="-18"/>
              </a:rPr>
              <a:t>a betegséget szerológiai módszerrel kimutatták, és az legkorábban 15 nappal a kockázatviselés kezdete után, legkésőbb pedig 15 nappal annak befejeződése után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jelentkezik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b="1" i="1" dirty="0" smtClean="0">
              <a:latin typeface="HelveticaNeueLT Pro 55 Roman" panose="020B0604020202020204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Lyme-kór</a:t>
            </a:r>
            <a:r>
              <a:rPr lang="hu-HU" b="1" dirty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(</a:t>
            </a:r>
            <a:r>
              <a:rPr lang="en-US" b="1" i="1" dirty="0">
                <a:latin typeface="HelveticaNeueLT Pro 55 Roman" panose="020B0604020202020204" pitchFamily="34" charset="-18"/>
              </a:rPr>
              <a:t>ha a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betegséget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szerológiai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módszerrel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kimutatták</a:t>
            </a:r>
            <a:r>
              <a:rPr lang="en-US" b="1" i="1" dirty="0">
                <a:latin typeface="HelveticaNeueLT Pro 55 Roman" panose="020B0604020202020204" pitchFamily="34" charset="-18"/>
              </a:rPr>
              <a:t>, és a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betegségre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jellemző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bőrelváltozás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legkorábban</a:t>
            </a:r>
            <a:r>
              <a:rPr lang="en-US" b="1" i="1" dirty="0">
                <a:latin typeface="HelveticaNeueLT Pro 55 Roman" panose="020B0604020202020204" pitchFamily="34" charset="-18"/>
              </a:rPr>
              <a:t> 2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nappal</a:t>
            </a:r>
            <a:r>
              <a:rPr lang="en-US" b="1" i="1" dirty="0">
                <a:latin typeface="HelveticaNeueLT Pro 55 Roman" panose="020B0604020202020204" pitchFamily="34" charset="-18"/>
              </a:rPr>
              <a:t> a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kockázatviselés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kezdete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után</a:t>
            </a:r>
            <a:r>
              <a:rPr lang="en-US" b="1" i="1" dirty="0">
                <a:latin typeface="HelveticaNeueLT Pro 55 Roman" panose="020B0604020202020204" pitchFamily="34" charset="-18"/>
              </a:rPr>
              <a:t>,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legkésőbb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pedig</a:t>
            </a:r>
            <a:r>
              <a:rPr lang="en-US" b="1" i="1" dirty="0">
                <a:latin typeface="HelveticaNeueLT Pro 55 Roman" panose="020B0604020202020204" pitchFamily="34" charset="-18"/>
              </a:rPr>
              <a:t> 15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nappal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annak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befejeződése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után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jelentkezik</a:t>
            </a:r>
            <a:r>
              <a:rPr lang="en-US" b="1" i="1" dirty="0">
                <a:latin typeface="HelveticaNeueLT Pro 55 Roman" panose="020B0604020202020204" pitchFamily="34" charset="-18"/>
              </a:rPr>
              <a:t>. A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jellegzetes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bőrtünet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nélkül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kialakult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esetekben</a:t>
            </a:r>
            <a:r>
              <a:rPr lang="en-US" b="1" i="1" dirty="0">
                <a:latin typeface="HelveticaNeueLT Pro 55 Roman" panose="020B0604020202020204" pitchFamily="34" charset="-18"/>
              </a:rPr>
              <a:t> a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lappangási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idő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legkésőbbi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dátumára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vonatkozó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korlátozás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nincs</a:t>
            </a:r>
            <a:r>
              <a:rPr lang="en-US" b="1" i="1" dirty="0">
                <a:latin typeface="HelveticaNeueLT Pro 55 Roman" panose="020B0604020202020204" pitchFamily="34" charset="-18"/>
              </a:rPr>
              <a:t>, de a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szerológiai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eredmény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dátuma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nem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lehet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későbbi</a:t>
            </a:r>
            <a:r>
              <a:rPr lang="en-US" b="1" i="1" dirty="0">
                <a:latin typeface="HelveticaNeueLT Pro 55 Roman" panose="020B0604020202020204" pitchFamily="34" charset="-18"/>
              </a:rPr>
              <a:t>, mint a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kockázatviselési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időszak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utolsó</a:t>
            </a:r>
            <a:r>
              <a:rPr lang="en-US" b="1" i="1" dirty="0">
                <a:latin typeface="HelveticaNeueLT Pro 55 Roman" panose="020B0604020202020204" pitchFamily="34" charset="-18"/>
              </a:rPr>
              <a:t> </a:t>
            </a:r>
            <a:r>
              <a:rPr lang="en-US" b="1" i="1" dirty="0" err="1">
                <a:latin typeface="HelveticaNeueLT Pro 55 Roman" panose="020B0604020202020204" pitchFamily="34" charset="-18"/>
              </a:rPr>
              <a:t>napja</a:t>
            </a:r>
            <a:r>
              <a:rPr lang="en-US" b="1" i="1" dirty="0">
                <a:latin typeface="HelveticaNeueLT Pro 55 Roman" panose="020B0604020202020204" pitchFamily="34" charset="-18"/>
              </a:rPr>
              <a:t>.</a:t>
            </a:r>
            <a:r>
              <a:rPr lang="hu-HU" b="1" i="1" dirty="0">
                <a:latin typeface="HelveticaNeueLT Pro 55 Roman" panose="020B0604020202020204" pitchFamily="34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67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8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3568" y="908720"/>
            <a:ext cx="79879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hu-HU" sz="24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Fertőző betegségek </a:t>
            </a:r>
          </a:p>
          <a:p>
            <a:r>
              <a:rPr lang="hu-HU" b="1" dirty="0">
                <a:latin typeface="HelveticaNeueLT Pro 55 Roman" panose="020B0604020202020204" pitchFamily="34" charset="-18"/>
              </a:rPr>
              <a:t>egy biztosítási éven belül ugyanazon biztosított esetében a biztosító  legfeljebb egy alkalommal</a:t>
            </a:r>
            <a:r>
              <a:rPr lang="hu-HU" dirty="0">
                <a:latin typeface="HelveticaNeueLT Pro 55 Roman" panose="020B0604020202020204" pitchFamily="34" charset="-18"/>
              </a:rPr>
              <a:t> </a:t>
            </a:r>
            <a:r>
              <a:rPr lang="hu-HU" b="1" dirty="0">
                <a:latin typeface="HelveticaNeueLT Pro 55 Roman" panose="020B0604020202020204" pitchFamily="34" charset="-18"/>
              </a:rPr>
              <a:t>nyújt a biztosítási összeg erejéig </a:t>
            </a:r>
            <a:r>
              <a:rPr lang="hu-HU" b="1" dirty="0" smtClean="0">
                <a:latin typeface="HelveticaNeueLT Pro 55 Roman" panose="020B0604020202020204" pitchFamily="34" charset="-18"/>
              </a:rPr>
              <a:t>szolgáltatást:</a:t>
            </a:r>
          </a:p>
          <a:p>
            <a:endParaRPr lang="hu-HU" b="1" dirty="0">
              <a:solidFill>
                <a:srgbClr val="C00000"/>
              </a:solidFill>
              <a:latin typeface="HelveticaNeueLT Pro 55 Roman" panose="020B0604020202020204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b="1" dirty="0" err="1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rotavírus</a:t>
            </a: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 </a:t>
            </a: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fertőzés</a:t>
            </a:r>
            <a:r>
              <a:rPr lang="hu-HU" dirty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 </a:t>
            </a:r>
            <a:r>
              <a:rPr lang="hu-HU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(ha </a:t>
            </a:r>
            <a:r>
              <a:rPr lang="hu-HU" b="1" i="1" dirty="0">
                <a:latin typeface="HelveticaNeueLT Pro 55 Roman" panose="020B0604020202020204" pitchFamily="34" charset="-18"/>
              </a:rPr>
              <a:t>a fertőzést szerológiai módszerrel kimutatták, és ha az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több, </a:t>
            </a:r>
            <a:r>
              <a:rPr lang="hu-HU" b="1" i="1" dirty="0">
                <a:latin typeface="HelveticaNeueLT Pro 55 Roman" panose="020B0604020202020204" pitchFamily="34" charset="-18"/>
              </a:rPr>
              <a:t>mint 24 órás kórházi fekvőbeteg-ellátást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igényel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),</a:t>
            </a:r>
          </a:p>
          <a:p>
            <a:endParaRPr lang="hu-HU" b="1" i="1" dirty="0" smtClean="0">
              <a:latin typeface="HelveticaNeueLT Pro 55 Roman" panose="020B0604020202020204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Szalmonella </a:t>
            </a: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fertőzés</a:t>
            </a:r>
            <a:r>
              <a:rPr lang="hu-HU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 </a:t>
            </a:r>
            <a:r>
              <a:rPr lang="hu-HU" b="1" i="1" dirty="0">
                <a:latin typeface="HelveticaNeueLT Pro 55 Roman" panose="020B0604020202020204" pitchFamily="34" charset="-18"/>
              </a:rPr>
              <a:t>(ha a fertőzést szerológiai módszerrel kimutatták, és ha az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több, </a:t>
            </a:r>
            <a:r>
              <a:rPr lang="hu-HU" b="1" i="1" dirty="0">
                <a:latin typeface="HelveticaNeueLT Pro 55 Roman" panose="020B0604020202020204" pitchFamily="34" charset="-18"/>
              </a:rPr>
              <a:t>mint 24 órás kórházi fekvőbeteg-ellátást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igényel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),</a:t>
            </a:r>
          </a:p>
          <a:p>
            <a:endParaRPr lang="hu-HU" b="1" i="1" dirty="0" smtClean="0">
              <a:latin typeface="HelveticaNeueLT Pro 55 Roman" panose="020B0604020202020204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fertőzés </a:t>
            </a:r>
            <a:r>
              <a:rPr lang="hu-HU" b="1" dirty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következtében kialakuló agyburok- és/vagy </a:t>
            </a: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agyvelőgyulladás</a:t>
            </a:r>
            <a:r>
              <a:rPr lang="hu-HU" dirty="0" smtClean="0">
                <a:latin typeface="HelveticaNeueLT Pro 55 Roman" panose="020B0604020202020204" pitchFamily="34" charset="-18"/>
              </a:rPr>
              <a:t> </a:t>
            </a:r>
            <a:r>
              <a:rPr lang="hu-HU" b="1" i="1" dirty="0">
                <a:latin typeface="HelveticaNeueLT Pro 55 Roman" panose="020B0604020202020204" pitchFamily="34" charset="-18"/>
              </a:rPr>
              <a:t>(ha a betegséget szerológiai módszerrel kimutatták, és az legkorábban 15 nappal a kockázatviselés kezdete után, legkésőbb pedig 15 nappal annak befejeződése után jelentkezik. </a:t>
            </a:r>
            <a:r>
              <a:rPr lang="hu-HU" b="1" i="1" dirty="0" smtClean="0">
                <a:latin typeface="HelveticaNeueLT Pro 55 Roman" panose="020B0604020202020204" pitchFamily="34" charset="-18"/>
              </a:rPr>
              <a:t>Kullancscsípés által okozott agyburok és/vagy agyvelőgyulladás esetén nem jelen kockázat, hanem kizárólag a speciális baleset kockázatra nyújt szolgáltatást a biztosító). </a:t>
            </a:r>
          </a:p>
        </p:txBody>
      </p:sp>
      <p:sp>
        <p:nvSpPr>
          <p:cNvPr id="6" name="Téglalap 5"/>
          <p:cNvSpPr/>
          <p:nvPr/>
        </p:nvSpPr>
        <p:spPr>
          <a:xfrm>
            <a:off x="683568" y="188640"/>
            <a:ext cx="350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Új </a:t>
            </a:r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szolgáltatások…</a:t>
            </a:r>
            <a:endParaRPr lang="hu-HU" sz="2800" b="1" dirty="0">
              <a:solidFill>
                <a:srgbClr val="C0000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673849" cy="1138138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Új szolgáltatások</a:t>
            </a:r>
            <a:r>
              <a:rPr lang="hu-HU" sz="28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…</a:t>
            </a:r>
            <a:endParaRPr lang="hu-HU" sz="2800" dirty="0">
              <a:latin typeface="HelveticaNeueLT Pro 55 Roman" panose="020B0604020202020204" pitchFamily="34" charset="-18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8513-9094-46F1-91CD-270C740F81FC}" type="slidenum">
              <a:rPr lang="hu-HU" smtClean="0"/>
              <a:t>9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50316" y="1412776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hu-HU" sz="2400" b="1" dirty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Speciális </a:t>
            </a:r>
            <a:r>
              <a:rPr lang="hu-HU" sz="2400" b="1" dirty="0" smtClean="0">
                <a:solidFill>
                  <a:srgbClr val="C0000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műtétek</a:t>
            </a:r>
          </a:p>
          <a:p>
            <a:pPr fontAlgn="auto"/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r>
              <a:rPr lang="hu-HU" b="1" dirty="0">
                <a:latin typeface="HelveticaNeueLT Pro 55 Roman" panose="020B0604020202020204" pitchFamily="34" charset="-18"/>
              </a:rPr>
              <a:t>Biztosítási esemény a kockázatviselés tartama alatt elvégzett </a:t>
            </a:r>
            <a:endParaRPr lang="hu-HU" b="1" dirty="0" smtClean="0">
              <a:latin typeface="HelveticaNeueLT Pro 55 Roman" panose="020B0604020202020204" pitchFamily="34" charset="-18"/>
            </a:endParaRPr>
          </a:p>
          <a:p>
            <a:pPr fontAlgn="auto"/>
            <a:endParaRPr lang="hu-HU" dirty="0" smtClean="0">
              <a:latin typeface="HelveticaNeueLT Pro 55 Roman" panose="020B0604020202020204" pitchFamily="34" charset="-18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garatmandula-műtét</a:t>
            </a:r>
            <a:r>
              <a:rPr lang="hu-HU" b="1" dirty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, </a:t>
            </a:r>
            <a:endParaRPr lang="hu-HU" b="1" dirty="0" smtClean="0">
              <a:solidFill>
                <a:srgbClr val="C00000"/>
              </a:solidFill>
              <a:latin typeface="HelveticaNeueLT Pro 55 Roman" panose="020B0604020202020204" pitchFamily="34" charset="-18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u-HU" b="1" dirty="0" smtClean="0">
              <a:solidFill>
                <a:srgbClr val="C00000"/>
              </a:solidFill>
              <a:latin typeface="HelveticaNeueLT Pro 55 Roman" panose="020B0604020202020204" pitchFamily="34" charset="-18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vakbélműtét</a:t>
            </a:r>
            <a:r>
              <a:rPr lang="hu-HU" b="1" dirty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, </a:t>
            </a:r>
            <a:endParaRPr lang="hu-HU" b="1" dirty="0" smtClean="0">
              <a:solidFill>
                <a:srgbClr val="C00000"/>
              </a:solidFill>
              <a:latin typeface="HelveticaNeueLT Pro 55 Roman" panose="020B0604020202020204" pitchFamily="34" charset="-18"/>
            </a:endParaRPr>
          </a:p>
          <a:p>
            <a:pPr lvl="1"/>
            <a:endParaRPr lang="hu-HU" b="1" dirty="0" smtClean="0">
              <a:solidFill>
                <a:srgbClr val="C00000"/>
              </a:solidFill>
              <a:latin typeface="HelveticaNeueLT Pro 55 Roman" panose="020B0604020202020204" pitchFamily="34" charset="-18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lágyéksérv </a:t>
            </a:r>
            <a:r>
              <a:rPr lang="hu-HU" b="1" dirty="0">
                <a:solidFill>
                  <a:srgbClr val="C00000"/>
                </a:solidFill>
                <a:latin typeface="HelveticaNeueLT Pro 55 Roman" panose="020B0604020202020204" pitchFamily="34" charset="-18"/>
              </a:rPr>
              <a:t>műtét. </a:t>
            </a:r>
            <a:endParaRPr lang="hu-HU" dirty="0">
              <a:solidFill>
                <a:srgbClr val="C00000"/>
              </a:solidFill>
              <a:latin typeface="HelveticaNeueLT Pro 55 Roman" panose="020B0604020202020204" pitchFamily="34" charset="-18"/>
            </a:endParaRPr>
          </a:p>
          <a:p>
            <a:pPr fontAlgn="auto"/>
            <a:endParaRPr lang="hu-HU" dirty="0" smtClean="0">
              <a:latin typeface="HelveticaNeueLT Pro 55 Roman" panose="020B0604020202020204" pitchFamily="34" charset="-18"/>
            </a:endParaRPr>
          </a:p>
          <a:p>
            <a:pPr fontAlgn="auto"/>
            <a:r>
              <a:rPr lang="hu-HU" b="1" dirty="0" smtClean="0">
                <a:latin typeface="HelveticaNeueLT Pro 55 Roman" panose="020B0604020202020204" pitchFamily="34" charset="-18"/>
              </a:rPr>
              <a:t>A </a:t>
            </a:r>
            <a:r>
              <a:rPr lang="hu-HU" b="1" dirty="0">
                <a:latin typeface="HelveticaNeueLT Pro 55 Roman" panose="020B0604020202020204" pitchFamily="34" charset="-18"/>
              </a:rPr>
              <a:t>fentiekben felsorolt műtétek bármelyikének bekövetkezése esetén a biztosító egy biztosítási éven belül ugyanazon biztosított esetében legfeljebb egy </a:t>
            </a:r>
            <a:r>
              <a:rPr lang="hu-HU" b="1" dirty="0" smtClean="0">
                <a:latin typeface="HelveticaNeueLT Pro 55 Roman" panose="020B0604020202020204" pitchFamily="34" charset="-18"/>
              </a:rPr>
              <a:t>alkalommal </a:t>
            </a:r>
            <a:r>
              <a:rPr lang="hu-HU" b="1" dirty="0">
                <a:latin typeface="HelveticaNeueLT Pro 55 Roman" panose="020B0604020202020204" pitchFamily="34" charset="-18"/>
              </a:rPr>
              <a:t>nyújt </a:t>
            </a:r>
            <a:r>
              <a:rPr lang="hu-HU" b="1" dirty="0" smtClean="0">
                <a:latin typeface="HelveticaNeueLT Pro 55 Roman" panose="020B0604020202020204" pitchFamily="34" charset="-18"/>
              </a:rPr>
              <a:t>- a biztosítási </a:t>
            </a:r>
            <a:r>
              <a:rPr lang="hu-HU" b="1" dirty="0">
                <a:latin typeface="HelveticaNeueLT Pro 55 Roman" panose="020B0604020202020204" pitchFamily="34" charset="-18"/>
              </a:rPr>
              <a:t>összeg erejéig </a:t>
            </a:r>
            <a:r>
              <a:rPr lang="hu-HU" b="1" dirty="0" smtClean="0">
                <a:latin typeface="HelveticaNeueLT Pro 55 Roman" panose="020B0604020202020204" pitchFamily="34" charset="-18"/>
              </a:rPr>
              <a:t>- szolgáltatást.</a:t>
            </a:r>
          </a:p>
        </p:txBody>
      </p:sp>
    </p:spTree>
    <p:extLst>
      <p:ext uri="{BB962C8B-B14F-4D97-AF65-F5344CB8AC3E}">
        <p14:creationId xmlns:p14="http://schemas.microsoft.com/office/powerpoint/2010/main" val="39911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098AA4264FE1A418A12003336AB11BE" ma:contentTypeVersion="3" ma:contentTypeDescription="Új dokumentum létrehozása." ma:contentTypeScope="" ma:versionID="d450d1a6eb49301dd06fbe7df9998416">
  <xsd:schema xmlns:xsd="http://www.w3.org/2001/XMLSchema" xmlns:xs="http://www.w3.org/2001/XMLSchema" xmlns:p="http://schemas.microsoft.com/office/2006/metadata/properties" xmlns:ns2="f2962600-e254-4b65-8dee-9b01518696ef" targetNamespace="http://schemas.microsoft.com/office/2006/metadata/properties" ma:root="true" ma:fieldsID="790a7b608fa205dad159f2245504ccaa" ns2:_="">
    <xsd:import namespace="f2962600-e254-4b65-8dee-9b01518696ef"/>
    <xsd:element name="properties">
      <xsd:complexType>
        <xsd:sequence>
          <xsd:element name="documentManagement">
            <xsd:complexType>
              <xsd:all>
                <xsd:element ref="ns2:ETGeneraliId" minOccurs="0"/>
                <xsd:element ref="ns2:ETVersion" minOccurs="0"/>
                <xsd:element ref="ns2:ETSt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62600-e254-4b65-8dee-9b01518696ef" elementFormDefault="qualified">
    <xsd:import namespace="http://schemas.microsoft.com/office/2006/documentManagement/types"/>
    <xsd:import namespace="http://schemas.microsoft.com/office/infopath/2007/PartnerControls"/>
    <xsd:element name="ETGeneraliId" ma:index="8" nillable="true" ma:displayName="ETGeneraliId" ma:internalName="ETGeneraliId">
      <xsd:simpleType>
        <xsd:restriction base="dms:Text">
          <xsd:maxLength value="255"/>
        </xsd:restriction>
      </xsd:simpleType>
    </xsd:element>
    <xsd:element name="ETVersion" ma:index="9" nillable="true" ma:displayName="ETVersion" ma:internalName="ETVersion">
      <xsd:simpleType>
        <xsd:restriction base="dms:Text">
          <xsd:maxLength value="255"/>
        </xsd:restriction>
      </xsd:simpleType>
    </xsd:element>
    <xsd:element name="ETState" ma:index="10" nillable="true" ma:displayName="ETState" ma:internalName="ETSt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Version xmlns="f2962600-e254-4b65-8dee-9b01518696ef">3.0</ETVersion>
    <ETGeneraliId xmlns="f2962600-e254-4b65-8dee-9b01518696ef">OKT-661</ETGeneraliId>
    <ETState xmlns="f2962600-e254-4b65-8dee-9b01518696ef">Jóváhagyott</ETState>
  </documentManagement>
</p:properties>
</file>

<file path=customXml/itemProps1.xml><?xml version="1.0" encoding="utf-8"?>
<ds:datastoreItem xmlns:ds="http://schemas.openxmlformats.org/officeDocument/2006/customXml" ds:itemID="{FE69E5A6-DC97-4B03-BCA9-6446D2CF9F31}"/>
</file>

<file path=customXml/itemProps2.xml><?xml version="1.0" encoding="utf-8"?>
<ds:datastoreItem xmlns:ds="http://schemas.openxmlformats.org/officeDocument/2006/customXml" ds:itemID="{CC1423D5-E2F3-4938-96AA-DE5DE302D868}"/>
</file>

<file path=customXml/itemProps3.xml><?xml version="1.0" encoding="utf-8"?>
<ds:datastoreItem xmlns:ds="http://schemas.openxmlformats.org/officeDocument/2006/customXml" ds:itemID="{6FC05474-5462-4677-B1AA-A601A8968615}"/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621</Words>
  <Application>Microsoft Office PowerPoint</Application>
  <PresentationFormat>Diavetítés a képernyőre (4:3 oldalarány)</PresentationFormat>
  <Paragraphs>89</Paragraphs>
  <Slides>10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Szimba  tanuló balesetbiztosítás 2015/2016-os tanév  Újdonságok     </vt:lpstr>
      <vt:lpstr>PowerPoint bemutató</vt:lpstr>
      <vt:lpstr>Szimba csomagok optimalizálása</vt:lpstr>
      <vt:lpstr>Szimba csomagok optimalizálása</vt:lpstr>
      <vt:lpstr>PowerPoint bemutató</vt:lpstr>
      <vt:lpstr>PowerPoint bemutató</vt:lpstr>
      <vt:lpstr>PowerPoint bemutató</vt:lpstr>
      <vt:lpstr>PowerPoint bemutató</vt:lpstr>
      <vt:lpstr>Új szolgáltatások…</vt:lpstr>
      <vt:lpstr>Új arculat kialakítása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Szimba újdonságok 2015/2016-os tanév (ppt)_x000d_
</dc:title>
  <dc:creator>Hack András</dc:creator>
  <cp:lastModifiedBy>Szász Éva</cp:lastModifiedBy>
  <cp:revision>227</cp:revision>
  <cp:lastPrinted>2015-02-18T07:36:01Z</cp:lastPrinted>
  <dcterms:created xsi:type="dcterms:W3CDTF">2014-01-20T09:38:39Z</dcterms:created>
  <dcterms:modified xsi:type="dcterms:W3CDTF">2015-03-01T15:11:28Z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0x0101005098AA4264FE1A418A12003336AB11BE</vt:lpwstr>
  </property>
</Properties>
</file>