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AB610-2910-4A3C-BF00-F0056ABC0EEE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B80E8-3BF6-48B3-A886-A2FE17F465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74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2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836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189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 userDrawn="1"/>
        </p:nvSpPr>
        <p:spPr bwMode="auto">
          <a:xfrm>
            <a:off x="922354" y="6513740"/>
            <a:ext cx="3588070" cy="9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</a:pPr>
            <a:r>
              <a:rPr lang="hu-HU"/>
              <a:t>Készítette: Marketing osztály </a:t>
            </a:r>
            <a:r>
              <a:rPr lang="hu-HU" b="1">
                <a:solidFill>
                  <a:srgbClr val="9B0012"/>
                </a:solidFill>
              </a:rPr>
              <a:t>|</a:t>
            </a:r>
            <a:r>
              <a:rPr lang="hu-HU"/>
              <a:t> dátum: </a:t>
            </a:r>
            <a:fld id="{93B36220-AB03-41CF-AB4D-6BC03BDEA881}" type="datetime1">
              <a:rPr lang="hu-HU"/>
              <a:pPr>
                <a:spcBef>
                  <a:spcPct val="0"/>
                </a:spcBef>
              </a:pPr>
              <a:t>2012.10.10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7191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3708657" y="6381750"/>
            <a:ext cx="2133343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A3292F-30B3-4728-BF09-DEA1262D8370}" type="datetime1">
              <a:rPr lang="hu-HU"/>
              <a:pPr>
                <a:defRPr/>
              </a:pPr>
              <a:t>2012.10.10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68233" y="6381750"/>
            <a:ext cx="3382818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Készítette: Tóth Tibor </a:t>
            </a:r>
            <a:r>
              <a:rPr lang="hu-HU">
                <a:solidFill>
                  <a:srgbClr val="990000"/>
                </a:solidFill>
              </a:rPr>
              <a:t>|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88606" y="6381750"/>
            <a:ext cx="2133344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A2E7678-4616-4C89-B50A-6CD4F3BE520E}" type="slidenum">
              <a:rPr lang="hu-HU"/>
              <a:pPr>
                <a:defRPr/>
              </a:pPr>
              <a:t>‹#›</a:t>
            </a:fld>
            <a:r>
              <a:rPr lang="hu-H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91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"/>
          <p:cNvSpPr>
            <a:spLocks noChangeArrowheads="1"/>
          </p:cNvSpPr>
          <p:nvPr userDrawn="1"/>
        </p:nvSpPr>
        <p:spPr bwMode="auto">
          <a:xfrm>
            <a:off x="922354" y="6513740"/>
            <a:ext cx="3588070" cy="9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</a:pPr>
            <a:r>
              <a:rPr lang="hu-HU"/>
              <a:t>Készítette: Marketing osztály </a:t>
            </a:r>
            <a:r>
              <a:rPr lang="hu-HU" b="1">
                <a:solidFill>
                  <a:srgbClr val="9B0012"/>
                </a:solidFill>
              </a:rPr>
              <a:t>|</a:t>
            </a:r>
            <a:r>
              <a:rPr lang="hu-HU"/>
              <a:t> dátum: </a:t>
            </a:r>
            <a:fld id="{61F4EE7E-0825-40D5-931B-DB55369847BE}" type="datetime1">
              <a:rPr lang="hu-HU"/>
              <a:pPr>
                <a:spcBef>
                  <a:spcPct val="0"/>
                </a:spcBef>
              </a:pPr>
              <a:t>2012.10.10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7191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3708657" y="6381750"/>
            <a:ext cx="2133343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F6AB2EB-C24F-4E43-B408-8273DCB15169}" type="datetime1">
              <a:rPr lang="hu-HU"/>
              <a:pPr>
                <a:defRPr/>
              </a:pPr>
              <a:t>2012.10.10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68233" y="6381750"/>
            <a:ext cx="3382818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Készítette: Tóth Tibor </a:t>
            </a:r>
            <a:r>
              <a:rPr lang="hu-HU">
                <a:solidFill>
                  <a:srgbClr val="990000"/>
                </a:solidFill>
              </a:rPr>
              <a:t>|</a:t>
            </a:r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88606" y="6381750"/>
            <a:ext cx="2133344" cy="476250"/>
          </a:xfrm>
          <a:prstGeom prst="rect">
            <a:avLst/>
          </a:prstGeom>
        </p:spPr>
        <p:txBody>
          <a:bodyPr lIns="91436" tIns="45719" rIns="91436" bIns="45719"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BD3FAA-5D57-4492-802A-A8B987E5FB64}" type="slidenum">
              <a:rPr lang="hu-HU"/>
              <a:pPr>
                <a:defRPr/>
              </a:pPr>
              <a:t>‹#›</a:t>
            </a:fld>
            <a:r>
              <a:rPr lang="hu-H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44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15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955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53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5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73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31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929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4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FD68-8F75-45A0-A6BE-CCE08089ADA8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B689-B2E7-4FA2-B4E6-63F70A7B4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94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bg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70617" y="1298122"/>
            <a:ext cx="7295444" cy="12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3600" b="1">
                <a:solidFill>
                  <a:srgbClr val="FFFFFF"/>
                </a:solidFill>
              </a:rPr>
              <a:t>VAGYONŐR</a:t>
            </a:r>
          </a:p>
          <a:p>
            <a:r>
              <a:rPr lang="hu-HU" sz="3600" b="1">
                <a:solidFill>
                  <a:srgbClr val="FFFFFF"/>
                </a:solidFill>
              </a:rPr>
              <a:t>Vállalkozói biztosítás</a:t>
            </a:r>
          </a:p>
        </p:txBody>
      </p:sp>
      <p:pic>
        <p:nvPicPr>
          <p:cNvPr id="88068" name="Picture 6" descr="hammersa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7" y="2820761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5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0" descr="text_inverzbg_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64" y="2177143"/>
            <a:ext cx="7433990" cy="229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Cím 1"/>
          <p:cNvSpPr>
            <a:spLocks noGrp="1"/>
          </p:cNvSpPr>
          <p:nvPr>
            <p:ph type="title"/>
          </p:nvPr>
        </p:nvSpPr>
        <p:spPr>
          <a:xfrm>
            <a:off x="860779" y="342900"/>
            <a:ext cx="7289030" cy="506186"/>
          </a:xfrm>
        </p:spPr>
        <p:txBody>
          <a:bodyPr/>
          <a:lstStyle/>
          <a:p>
            <a:r>
              <a:rPr lang="hu-HU" b="1" smtClean="0"/>
              <a:t>Új engedmény</a:t>
            </a:r>
          </a:p>
        </p:txBody>
      </p:sp>
      <p:sp>
        <p:nvSpPr>
          <p:cNvPr id="97284" name="Tartalom helye 2"/>
          <p:cNvSpPr>
            <a:spLocks noGrp="1"/>
          </p:cNvSpPr>
          <p:nvPr>
            <p:ph type="body" sz="half" idx="1"/>
          </p:nvPr>
        </p:nvSpPr>
        <p:spPr>
          <a:xfrm>
            <a:off x="886435" y="2177144"/>
            <a:ext cx="7432707" cy="1914525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hu-HU" sz="2000">
                <a:solidFill>
                  <a:schemeClr val="bg1"/>
                </a:solidFill>
              </a:rPr>
              <a:t>A Szerződő már rendelkezik élő, legalább 10.000 Ft éves biztosítási díjú egyéb biztosítási szerződéssel a Generali-Providencia Zrt.-nél, vagy jelen biztosítással együtt köti meg. </a:t>
            </a:r>
            <a:r>
              <a:rPr lang="hu-HU" sz="2000" b="1" i="1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50000"/>
              </a:lnSpc>
            </a:pPr>
            <a:r>
              <a:rPr lang="hu-HU" sz="2000">
                <a:solidFill>
                  <a:schemeClr val="bg1"/>
                </a:solidFill>
              </a:rPr>
              <a:t>A kedvezmény ÚJ és MÓDOSÍTÓ ajánlatokra is alkalmazható.</a:t>
            </a: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860779" y="5789840"/>
            <a:ext cx="5645727" cy="49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1300" b="1" i="1">
                <a:solidFill>
                  <a:schemeClr val="accent1"/>
                </a:solidFill>
              </a:rPr>
              <a:t>FIGYELEM! </a:t>
            </a:r>
          </a:p>
          <a:p>
            <a:r>
              <a:rPr lang="hu-HU" sz="1300" b="1" i="1">
                <a:solidFill>
                  <a:schemeClr val="accent1"/>
                </a:solidFill>
              </a:rPr>
              <a:t>NEM a VAGYONŐR almódozataiként megkötve !</a:t>
            </a:r>
          </a:p>
        </p:txBody>
      </p:sp>
      <p:sp>
        <p:nvSpPr>
          <p:cNvPr id="97286" name="Szövegdoboz 11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7287" name="Picture 11" descr="hammer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8" name="Tartalom helye 2"/>
          <p:cNvSpPr txBox="1">
            <a:spLocks/>
          </p:cNvSpPr>
          <p:nvPr/>
        </p:nvSpPr>
        <p:spPr bwMode="auto">
          <a:xfrm>
            <a:off x="727364" y="1537608"/>
            <a:ext cx="7433989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u-HU" sz="2000" b="1"/>
              <a:t>Több szerződéses kedvezmény 	5%</a:t>
            </a:r>
            <a:endParaRPr lang="hu-HU" sz="2000" b="1">
              <a:solidFill>
                <a:schemeClr val="bg1"/>
              </a:solidFill>
            </a:endParaRPr>
          </a:p>
        </p:txBody>
      </p:sp>
      <p:pic>
        <p:nvPicPr>
          <p:cNvPr id="97289" name="Picture 14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788" y="1717222"/>
            <a:ext cx="510566" cy="23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173" y="300718"/>
            <a:ext cx="7289030" cy="506186"/>
          </a:xfrm>
        </p:spPr>
        <p:txBody>
          <a:bodyPr/>
          <a:lstStyle/>
          <a:p>
            <a:r>
              <a:rPr lang="hu-HU" b="1" smtClean="0"/>
              <a:t>Almódozatok biztosítási összeg emelése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567" y="1548493"/>
            <a:ext cx="7273636" cy="4483554"/>
          </a:xfrm>
        </p:spPr>
        <p:txBody>
          <a:bodyPr/>
          <a:lstStyle/>
          <a:p>
            <a:pPr marL="284058" indent="-284058">
              <a:buFont typeface="Wingdings" pitchFamily="2" charset="2"/>
              <a:buChar char="§"/>
            </a:pPr>
            <a:r>
              <a:rPr lang="hu-HU" sz="3000"/>
              <a:t>irodai elektronikus berendezések</a:t>
            </a:r>
          </a:p>
          <a:p>
            <a:pPr marL="284058" indent="-284058"/>
            <a:r>
              <a:rPr lang="hu-HU" sz="3000"/>
              <a:t>	  	</a:t>
            </a:r>
            <a:r>
              <a:rPr lang="hu-HU" sz="3000">
                <a:solidFill>
                  <a:schemeClr val="accent1"/>
                </a:solidFill>
              </a:rPr>
              <a:t>20MFt </a:t>
            </a:r>
            <a:r>
              <a:rPr lang="hu-HU" sz="30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hu-HU" sz="3000">
                <a:solidFill>
                  <a:schemeClr val="accent1"/>
                </a:solidFill>
                <a:cs typeface="Arial" charset="0"/>
              </a:rPr>
              <a:t> </a:t>
            </a:r>
            <a:r>
              <a:rPr lang="hu-HU" sz="3000">
                <a:solidFill>
                  <a:schemeClr val="accent1"/>
                </a:solidFill>
              </a:rPr>
              <a:t>50 MFt</a:t>
            </a:r>
            <a:br>
              <a:rPr lang="hu-HU" sz="3000">
                <a:solidFill>
                  <a:schemeClr val="accent1"/>
                </a:solidFill>
              </a:rPr>
            </a:br>
            <a:endParaRPr lang="hu-HU" sz="3000">
              <a:solidFill>
                <a:schemeClr val="accent1"/>
              </a:solidFill>
            </a:endParaRPr>
          </a:p>
          <a:p>
            <a:pPr marL="284058" indent="-284058">
              <a:buFont typeface="Wingdings" pitchFamily="2" charset="2"/>
              <a:buChar char="§"/>
            </a:pPr>
            <a:r>
              <a:rPr lang="hu-HU" sz="3000"/>
              <a:t>szállítmánybiztosítás</a:t>
            </a:r>
          </a:p>
          <a:p>
            <a:pPr marL="370854" lvl="1" indent="0">
              <a:buNone/>
            </a:pPr>
            <a:r>
              <a:rPr lang="hu-HU" sz="3000">
                <a:solidFill>
                  <a:schemeClr val="accent1"/>
                </a:solidFill>
              </a:rPr>
              <a:t>	12 db szállítójármű </a:t>
            </a:r>
            <a:r>
              <a:rPr lang="hu-HU" sz="30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hu-HU" sz="3000">
                <a:solidFill>
                  <a:schemeClr val="accent1"/>
                </a:solidFill>
              </a:rPr>
              <a:t> Σ 60 MFt</a:t>
            </a:r>
            <a:br>
              <a:rPr lang="hu-HU" sz="3000">
                <a:solidFill>
                  <a:schemeClr val="accent1"/>
                </a:solidFill>
              </a:rPr>
            </a:br>
            <a:endParaRPr lang="hu-HU" sz="3000">
              <a:solidFill>
                <a:schemeClr val="accent1"/>
              </a:solidFill>
            </a:endParaRPr>
          </a:p>
          <a:p>
            <a:pPr marL="284058" indent="-284058">
              <a:buFont typeface="Wingdings" pitchFamily="2" charset="2"/>
              <a:buChar char="§"/>
            </a:pPr>
            <a:r>
              <a:rPr lang="hu-HU" sz="3000"/>
              <a:t>üzemszünet biztosítás</a:t>
            </a:r>
          </a:p>
          <a:p>
            <a:pPr marL="370854" lvl="1" indent="0">
              <a:buNone/>
            </a:pPr>
            <a:r>
              <a:rPr lang="hu-HU" sz="3000">
                <a:solidFill>
                  <a:schemeClr val="accent1"/>
                </a:solidFill>
              </a:rPr>
              <a:t>	100MFt </a:t>
            </a:r>
            <a:r>
              <a:rPr lang="hu-HU" sz="3000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hu-HU" sz="3000">
                <a:solidFill>
                  <a:schemeClr val="accent1"/>
                </a:solidFill>
                <a:cs typeface="Arial" charset="0"/>
              </a:rPr>
              <a:t> 2</a:t>
            </a:r>
            <a:r>
              <a:rPr lang="hu-HU" sz="3000">
                <a:solidFill>
                  <a:schemeClr val="accent1"/>
                </a:solidFill>
              </a:rPr>
              <a:t>50 MFt</a:t>
            </a:r>
          </a:p>
        </p:txBody>
      </p:sp>
      <p:sp>
        <p:nvSpPr>
          <p:cNvPr id="98308" name="Szövegdoboz 7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8309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1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2" y="1260022"/>
            <a:ext cx="7082495" cy="4631871"/>
          </a:xfrm>
        </p:spPr>
        <p:txBody>
          <a:bodyPr/>
          <a:lstStyle/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biztosító által elvárt minimális védelmi szint a tevékenység függvényében (ajánlaton, kötvény feltüntetve) 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szerződéskötéskor nem vizsgáljuk*</a:t>
            </a:r>
            <a:endParaRPr lang="hu-HU" sz="2000">
              <a:sym typeface="Symbol" pitchFamily="18" charset="2"/>
            </a:endParaRP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biztosítási szolgáltatás a káridőponti tényleges védelmi szintnek megfelelő mértékben (ld. köv. dia)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6 védelmi szint a mechanikai és elektronikai védelem kombinálásával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elvártnál magasabb védelmi szint esetén engedményadás így nem lehetséges 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876172" y="6019800"/>
            <a:ext cx="7776480" cy="30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1400" b="1">
                <a:solidFill>
                  <a:schemeClr val="accent1"/>
                </a:solidFill>
              </a:rPr>
              <a:t>* Kivétel a Kockázat Vállalói Csoport engedély köteles (veszélyes) tevékenységek esetén!</a:t>
            </a:r>
          </a:p>
        </p:txBody>
      </p:sp>
      <p:sp>
        <p:nvSpPr>
          <p:cNvPr id="99332" name="Rectangle 2"/>
          <p:cNvSpPr txBox="1">
            <a:spLocks noChangeArrowheads="1"/>
          </p:cNvSpPr>
          <p:nvPr/>
        </p:nvSpPr>
        <p:spPr bwMode="auto">
          <a:xfrm>
            <a:off x="876173" y="300718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defTabSz="110331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sz="2300" b="1">
                <a:solidFill>
                  <a:srgbClr val="9B0012"/>
                </a:solidFill>
              </a:rPr>
              <a:t>Betöréses lopás</a:t>
            </a:r>
          </a:p>
        </p:txBody>
      </p:sp>
      <p:sp>
        <p:nvSpPr>
          <p:cNvPr id="99333" name="Szövegdoboz 9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9334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5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89" name="Group 29"/>
          <p:cNvGraphicFramePr>
            <a:graphicFrameLocks noGrp="1"/>
          </p:cNvGraphicFramePr>
          <p:nvPr>
            <p:ph idx="1"/>
          </p:nvPr>
        </p:nvGraphicFramePr>
        <p:xfrm>
          <a:off x="940313" y="1816554"/>
          <a:ext cx="7240283" cy="3499758"/>
        </p:xfrm>
        <a:graphic>
          <a:graphicData uri="http://schemas.openxmlformats.org/drawingml/2006/table">
            <a:tbl>
              <a:tblPr/>
              <a:tblGrid>
                <a:gridCol w="4015253"/>
                <a:gridCol w="3225030"/>
              </a:tblGrid>
              <a:tr h="64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Kárid</a:t>
                      </a: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ő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ponti tényleges védelmi szint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biztosító szolgáltatásának mértéke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tevékenységhez elvárt minimális védelmi szint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megállapított kárösszeg 100%-a (- önrész)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tevékenységhez elvártnál eggyel alacsonyabb védelmi szint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megállapított kárösszeg 50%-a (- önrész)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tevékenységhez elvártnál kettővel alacsonyabb védelmi szint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megállapított kárösszeg 25%-a (- önrész)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tevékenységhez elvártnál hárommal vagy annál több szinttel alacsonyabb védelmi szint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 biztosító mentesül a  szolgáltatás alól</a:t>
                      </a:r>
                    </a:p>
                  </a:txBody>
                  <a:tcPr marL="91433" marR="91433"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374" name="Rectangle 2"/>
          <p:cNvSpPr txBox="1">
            <a:spLocks noChangeArrowheads="1"/>
          </p:cNvSpPr>
          <p:nvPr/>
        </p:nvSpPr>
        <p:spPr bwMode="auto">
          <a:xfrm>
            <a:off x="876173" y="300718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defTabSz="110331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sz="2300" b="1">
                <a:solidFill>
                  <a:srgbClr val="9B0012"/>
                </a:solidFill>
              </a:rPr>
              <a:t>Betöréses lopás – bizt. szolgáltatás</a:t>
            </a:r>
          </a:p>
        </p:txBody>
      </p:sp>
      <p:sp>
        <p:nvSpPr>
          <p:cNvPr id="100375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0376" name="Picture 30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3" y="1457326"/>
            <a:ext cx="7273636" cy="4483553"/>
          </a:xfrm>
        </p:spPr>
        <p:txBody>
          <a:bodyPr/>
          <a:lstStyle/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 b="1"/>
              <a:t>alacsonyabb díjtételek és minimáldíjak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egyszerűsített módozat – csak a Vagyonőr csomagban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szűkített tevékenységjegyzék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szűkített kockázati kör (</a:t>
            </a:r>
            <a:r>
              <a:rPr lang="hu-HU" b="1" smtClean="0">
                <a:solidFill>
                  <a:srgbClr val="8A0000"/>
                </a:solidFill>
              </a:rPr>
              <a:t>így is piac feletti szolgáltatási tartalom!</a:t>
            </a:r>
            <a:r>
              <a:rPr lang="hu-HU" sz="2000"/>
              <a:t>)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alacsonyabb biztosítási összeg lehetőségek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eltérő igények csak önálló felelősségbiztosítási szerződésben biztosíthatók</a:t>
            </a:r>
          </a:p>
          <a:p>
            <a:pPr marL="284058" indent="-284058">
              <a:buFont typeface="Wingdings" pitchFamily="2" charset="2"/>
              <a:buChar char="ü"/>
            </a:pPr>
            <a:endParaRPr lang="hu-HU" sz="2000"/>
          </a:p>
        </p:txBody>
      </p:sp>
      <p:sp>
        <p:nvSpPr>
          <p:cNvPr id="101379" name="Rectangle 2"/>
          <p:cNvSpPr txBox="1">
            <a:spLocks noChangeArrowheads="1"/>
          </p:cNvSpPr>
          <p:nvPr/>
        </p:nvSpPr>
        <p:spPr bwMode="auto">
          <a:xfrm>
            <a:off x="876173" y="40005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defTabSz="110331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sz="2300" b="1">
                <a:solidFill>
                  <a:srgbClr val="9B0012"/>
                </a:solidFill>
              </a:rPr>
              <a:t>Vagyonőr vállalkozói felelősségbiztosítás</a:t>
            </a:r>
          </a:p>
        </p:txBody>
      </p:sp>
      <p:sp>
        <p:nvSpPr>
          <p:cNvPr id="101380" name="Szövegdoboz 9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1381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6173" y="327932"/>
            <a:ext cx="7289030" cy="506186"/>
          </a:xfrm>
        </p:spPr>
        <p:txBody>
          <a:bodyPr/>
          <a:lstStyle/>
          <a:p>
            <a:r>
              <a:rPr lang="hu-HU" b="1" smtClean="0"/>
              <a:t>Felelősség - Biztosítható kockázatok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567" y="1054554"/>
            <a:ext cx="7273636" cy="4958443"/>
          </a:xfrm>
        </p:spPr>
        <p:txBody>
          <a:bodyPr/>
          <a:lstStyle/>
          <a:p>
            <a:pPr marL="284058" indent="-284058"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vállalkozói tevékenységi felelősség 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hu-HU" sz="1300"/>
              <a:t>vállalkozási tevékenységgel összefüggésben, szerződésen kívül, személysérüléses és dologi károk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hu-HU" sz="1300"/>
              <a:t>épület üzembentartói minőségben</a:t>
            </a:r>
          </a:p>
          <a:p>
            <a:pPr marL="284058" indent="-284058">
              <a:lnSpc>
                <a:spcPct val="90000"/>
              </a:lnSpc>
              <a:buFont typeface="Wingdings" pitchFamily="2" charset="2"/>
              <a:buChar char="ü"/>
            </a:pPr>
            <a:endParaRPr lang="hu-HU" smtClean="0"/>
          </a:p>
          <a:p>
            <a:pPr marL="284058" indent="-284058">
              <a:lnSpc>
                <a:spcPct val="90000"/>
              </a:lnSpc>
              <a:buFont typeface="Wingdings" pitchFamily="2" charset="2"/>
              <a:buChar char="§"/>
            </a:pPr>
            <a:r>
              <a:rPr lang="hu-HU" sz="2000"/>
              <a:t>termék gyártója, forgalmazója, importálója, </a:t>
            </a:r>
            <a:r>
              <a:rPr lang="hu-HU" sz="1300"/>
              <a:t>stb. minőségben a termék hibája által okozott személyi sérülés és 500 </a:t>
            </a:r>
            <a:r>
              <a:rPr lang="hu-HU" sz="1300">
                <a:cs typeface="Arial" charset="0"/>
              </a:rPr>
              <a:t>€ feletti </a:t>
            </a:r>
            <a:r>
              <a:rPr lang="hu-HU" sz="1300"/>
              <a:t>dologi károk miatti felelősség (tv.szerint)</a:t>
            </a:r>
          </a:p>
          <a:p>
            <a:pPr marL="284058" indent="-284058">
              <a:lnSpc>
                <a:spcPct val="90000"/>
              </a:lnSpc>
              <a:buFontTx/>
              <a:buChar char="•"/>
            </a:pPr>
            <a:endParaRPr lang="hu-HU" smtClean="0"/>
          </a:p>
          <a:p>
            <a:pPr marL="284058" indent="-284058">
              <a:buFont typeface="Wingdings" pitchFamily="2" charset="2"/>
              <a:buChar char="§"/>
            </a:pPr>
            <a:r>
              <a:rPr lang="hu-HU" sz="2000"/>
              <a:t>a biztosítottal munkavégzéssel kapcs. jogviszonyban álló személyek</a:t>
            </a:r>
          </a:p>
          <a:p>
            <a:pPr lvl="1">
              <a:buFontTx/>
              <a:buChar char="–"/>
            </a:pPr>
            <a:r>
              <a:rPr lang="hu-HU" sz="1300"/>
              <a:t>munkabalesete</a:t>
            </a:r>
          </a:p>
          <a:p>
            <a:pPr lvl="1">
              <a:buFontTx/>
              <a:buChar char="–"/>
            </a:pPr>
            <a:r>
              <a:rPr lang="hu-HU" sz="1300"/>
              <a:t>munkavégzéssel kapcsolatos közlekedés, anyagmozgatás, munkáltató által nyújtott egyéb szolgáltatás igénybevétele során hirtelen bekövetkezett sérülése, mérgezése, egyéb egészségkárosodása vagy halála miatti felelősség</a:t>
            </a:r>
          </a:p>
          <a:p>
            <a:pPr marL="284058" indent="-284058">
              <a:buFont typeface="Wingdings" pitchFamily="2" charset="2"/>
              <a:buChar char="ü"/>
            </a:pPr>
            <a:endParaRPr lang="hu-HU" smtClean="0"/>
          </a:p>
          <a:p>
            <a:pPr marL="284058" indent="-284058">
              <a:buFont typeface="Wingdings" pitchFamily="2" charset="2"/>
              <a:buChar char="§"/>
            </a:pPr>
            <a:r>
              <a:rPr lang="hu-HU" sz="2000"/>
              <a:t>környezetveszélyeztető tevékenységgel okozott</a:t>
            </a:r>
          </a:p>
          <a:p>
            <a:pPr lvl="1">
              <a:buFontTx/>
              <a:buChar char="–"/>
            </a:pPr>
            <a:r>
              <a:rPr lang="hu-HU" sz="1300"/>
              <a:t>előreláthatatlan,</a:t>
            </a:r>
          </a:p>
          <a:p>
            <a:pPr lvl="1">
              <a:buFontTx/>
              <a:buChar char="–"/>
            </a:pPr>
            <a:r>
              <a:rPr lang="hu-HU" sz="1300"/>
              <a:t>hirtelen és váratlan,</a:t>
            </a:r>
          </a:p>
          <a:p>
            <a:pPr lvl="1">
              <a:buFontTx/>
              <a:buChar char="–"/>
            </a:pPr>
            <a:r>
              <a:rPr lang="hu-HU" sz="1300"/>
              <a:t>normális üzemi folyamattól eltérő eseményre visszavezethető dologi és személysérüléses károk miatti felelősség</a:t>
            </a:r>
            <a:endParaRPr lang="hu-HU" sz="1300" i="1"/>
          </a:p>
          <a:p>
            <a:pPr marL="284058" indent="-284058"/>
            <a:endParaRPr lang="hu-HU" smtClean="0"/>
          </a:p>
        </p:txBody>
      </p:sp>
      <p:sp>
        <p:nvSpPr>
          <p:cNvPr id="102404" name="Szövegdoboz 6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2405" name="Picture 6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3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657" y="333375"/>
            <a:ext cx="8229343" cy="647700"/>
          </a:xfrm>
        </p:spPr>
        <p:txBody>
          <a:bodyPr/>
          <a:lstStyle/>
          <a:p>
            <a:r>
              <a:rPr lang="hu-HU" b="1" smtClean="0"/>
              <a:t>Felelősség - Tarifálás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657" y="1019175"/>
            <a:ext cx="6595020" cy="5250996"/>
          </a:xfrm>
        </p:spPr>
        <p:txBody>
          <a:bodyPr/>
          <a:lstStyle/>
          <a:p>
            <a:pPr marL="284058" indent="-284058">
              <a:buClr>
                <a:schemeClr val="tx1"/>
              </a:buClr>
              <a:buFont typeface="Wingdings" pitchFamily="2" charset="2"/>
              <a:buChar char="§"/>
            </a:pPr>
            <a:r>
              <a:rPr lang="hu-HU" sz="2000"/>
              <a:t>Díjszámítás alapja: 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biztosított tevékenység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forgalom (nettó árbevétel), max. 300 MFt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munkavállalói létszám</a:t>
            </a:r>
            <a:br>
              <a:rPr lang="hu-HU" sz="2000"/>
            </a:br>
            <a:endParaRPr lang="hu-HU" sz="2000"/>
          </a:p>
          <a:p>
            <a:pPr marL="284058" indent="-284058">
              <a:buClr>
                <a:schemeClr val="tx1"/>
              </a:buClr>
              <a:buFont typeface="Wingdings" pitchFamily="2" charset="2"/>
              <a:buChar char="§"/>
            </a:pPr>
            <a:r>
              <a:rPr lang="hu-HU" sz="2000"/>
              <a:t>Önrész: kár 10%-a, de min. 10 000 Ft/kár (módosítható)</a:t>
            </a:r>
          </a:p>
          <a:p>
            <a:pPr lvl="1">
              <a:buClr>
                <a:schemeClr val="tx1"/>
              </a:buClr>
              <a:buFontTx/>
              <a:buChar char="–"/>
            </a:pPr>
            <a:endParaRPr lang="hu-HU" sz="2000"/>
          </a:p>
          <a:p>
            <a:pPr marL="284058" indent="-284058">
              <a:buClr>
                <a:schemeClr val="tx1"/>
              </a:buClr>
              <a:buFont typeface="Wingdings" pitchFamily="2" charset="2"/>
              <a:buChar char="§"/>
            </a:pPr>
            <a:r>
              <a:rPr lang="hu-HU" sz="2000"/>
              <a:t>Biztosítási összeg: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alap:   1 mFt/kár és  3 mFt/év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max.: 20 mFt/kár és 40 mFt/év</a:t>
            </a:r>
          </a:p>
          <a:p>
            <a:pPr lvl="1">
              <a:buClr>
                <a:schemeClr val="tx1"/>
              </a:buClr>
              <a:buFontTx/>
              <a:buChar char="–"/>
            </a:pPr>
            <a:r>
              <a:rPr lang="hu-HU" sz="2000"/>
              <a:t>környezetszennyezési felelősség: a választott biztosítási összeg 20%-a</a:t>
            </a:r>
          </a:p>
          <a:p>
            <a:pPr lvl="1">
              <a:buClr>
                <a:schemeClr val="tx1"/>
              </a:buClr>
            </a:pPr>
            <a:endParaRPr lang="hu-HU" sz="2000"/>
          </a:p>
          <a:p>
            <a:pPr marL="284058" indent="-284058">
              <a:buClr>
                <a:schemeClr val="tx1"/>
              </a:buClr>
              <a:buFont typeface="Wingdings" pitchFamily="2" charset="2"/>
              <a:buChar char="§"/>
            </a:pPr>
            <a:r>
              <a:rPr lang="hu-HU" sz="2000"/>
              <a:t>Minimáldíj:	  5.000 Ft/kockázat</a:t>
            </a:r>
          </a:p>
        </p:txBody>
      </p:sp>
      <p:sp>
        <p:nvSpPr>
          <p:cNvPr id="103428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3429" name="Picture 6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6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758" y="262618"/>
            <a:ext cx="4115313" cy="718457"/>
          </a:xfrm>
        </p:spPr>
        <p:txBody>
          <a:bodyPr/>
          <a:lstStyle/>
          <a:p>
            <a:r>
              <a:rPr lang="hu-HU" b="1" smtClean="0"/>
              <a:t>Üvegbiztosítás – új opció</a:t>
            </a:r>
          </a:p>
        </p:txBody>
      </p:sp>
      <p:graphicFrame>
        <p:nvGraphicFramePr>
          <p:cNvPr id="70678" name="Group 22"/>
          <p:cNvGraphicFramePr>
            <a:graphicFrameLocks noGrp="1"/>
          </p:cNvGraphicFramePr>
          <p:nvPr>
            <p:ph sz="half" idx="2"/>
          </p:nvPr>
        </p:nvGraphicFramePr>
        <p:xfrm>
          <a:off x="999324" y="4136572"/>
          <a:ext cx="6126788" cy="1336221"/>
        </p:xfrm>
        <a:graphic>
          <a:graphicData uri="http://schemas.openxmlformats.org/drawingml/2006/table">
            <a:tbl>
              <a:tblPr/>
              <a:tblGrid>
                <a:gridCol w="3027475"/>
                <a:gridCol w="3099313"/>
              </a:tblGrid>
              <a:tr h="429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é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ves kártérítési limit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éves díj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150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EF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</a:t>
                      </a: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6.000 Ft</a:t>
                      </a: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300 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Ft</a:t>
                      </a: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10.000 Ft</a:t>
                      </a:r>
                    </a:p>
                  </a:txBody>
                  <a:tcPr marL="91425" marR="91425" marT="45758" marB="45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65" name="Rectangle 92"/>
          <p:cNvSpPr>
            <a:spLocks noGrp="1" noChangeArrowheads="1"/>
          </p:cNvSpPr>
          <p:nvPr>
            <p:ph type="body" idx="1"/>
          </p:nvPr>
        </p:nvSpPr>
        <p:spPr>
          <a:xfrm>
            <a:off x="824859" y="1288597"/>
            <a:ext cx="7396788" cy="1495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2000" b="1"/>
              <a:t>Nem biztosított épületek üvegbiztosítása: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az üvegek megnevezése és méretük felmérése nélkül;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minden üvegtípus, ami az </a:t>
            </a:r>
            <a:r>
              <a:rPr lang="hu-HU" sz="2000" i="1"/>
              <a:t>átalányban</a:t>
            </a:r>
            <a:r>
              <a:rPr lang="hu-HU" sz="2000"/>
              <a:t> lehetséges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hu-HU" smtClean="0"/>
          </a:p>
        </p:txBody>
      </p:sp>
      <p:sp>
        <p:nvSpPr>
          <p:cNvPr id="104466" name="Text Box 93"/>
          <p:cNvSpPr txBox="1">
            <a:spLocks noChangeArrowheads="1"/>
          </p:cNvSpPr>
          <p:nvPr/>
        </p:nvSpPr>
        <p:spPr bwMode="auto">
          <a:xfrm>
            <a:off x="824859" y="3262993"/>
            <a:ext cx="4166517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9" rIns="91436" bIns="45719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400" b="1">
                <a:solidFill>
                  <a:schemeClr val="accent1"/>
                </a:solidFill>
              </a:rPr>
              <a:t>Fix összegű üvegbiztosítás</a:t>
            </a:r>
          </a:p>
        </p:txBody>
      </p:sp>
      <p:sp>
        <p:nvSpPr>
          <p:cNvPr id="104467" name="Szövegdoboz 9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4468" name="Picture 23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átum helye 3"/>
          <p:cNvSpPr>
            <a:spLocks noGrp="1"/>
          </p:cNvSpPr>
          <p:nvPr>
            <p:ph type="dt" sz="quarter" idx="4294967295"/>
          </p:nvPr>
        </p:nvSpPr>
        <p:spPr bwMode="auto">
          <a:xfrm>
            <a:off x="3708657" y="6381750"/>
            <a:ext cx="213334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4F629E-5487-45CB-B14F-BDA6D45C9AB7}" type="datetime1">
              <a:rPr lang="hu-HU"/>
              <a:pPr/>
              <a:t>2012.10.10</a:t>
            </a:fld>
            <a:endParaRPr lang="hu-H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3" y="1300843"/>
            <a:ext cx="7273636" cy="448355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b="1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Ruházat, személyes tárgyak (táska, mobiltelefon, stb.) 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Pótlási, letiltási költségek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bankkártyák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SIM kártyák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személyi okmányok pótlása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Többletköltségen belül 100/500 eFt kártérítési limittel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Nem térítjük: készpénz, ékszer, kulcsok, dokumentumok, szőrmeruházati cikkek </a:t>
            </a: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>
          <a:xfrm>
            <a:off x="876173" y="314325"/>
            <a:ext cx="7289030" cy="506186"/>
          </a:xfrm>
        </p:spPr>
        <p:txBody>
          <a:bodyPr/>
          <a:lstStyle/>
          <a:p>
            <a:r>
              <a:rPr lang="hu-HU" b="1" smtClean="0"/>
              <a:t>Munkatársak saját használati tárgyai</a:t>
            </a:r>
            <a:endParaRPr lang="hu-HU" smtClean="0"/>
          </a:p>
        </p:txBody>
      </p:sp>
      <p:sp>
        <p:nvSpPr>
          <p:cNvPr id="105477" name="Szövegdoboz 6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5478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5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6173" y="327932"/>
            <a:ext cx="7289030" cy="506186"/>
          </a:xfrm>
        </p:spPr>
        <p:txBody>
          <a:bodyPr/>
          <a:lstStyle/>
          <a:p>
            <a:r>
              <a:rPr lang="hu-HU" b="1" smtClean="0"/>
              <a:t>Kármegelőzési akció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567" y="1219200"/>
            <a:ext cx="7273636" cy="4807404"/>
          </a:xfrm>
        </p:spPr>
        <p:txBody>
          <a:bodyPr/>
          <a:lstStyle/>
          <a:p>
            <a:pPr>
              <a:defRPr/>
            </a:pPr>
            <a:r>
              <a:rPr lang="hu-HU" sz="2000" b="1" dirty="0">
                <a:solidFill>
                  <a:srgbClr val="8A0000"/>
                </a:solidFill>
              </a:rPr>
              <a:t>Kármegelőzési kupont adunk ÚJ szerződések mellé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 minimum 70.000 Ft éves díj felett,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 3 éves megállapodás megkötése esetén,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2013.01.31-ig megkötött szerződésekre.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hu-HU" sz="2000" dirty="0"/>
              <a:t>Halasztottan is! Kezdet legfeljebb az aláírást követő 270. nap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hu-HU" sz="2000" b="1" dirty="0">
                <a:solidFill>
                  <a:srgbClr val="8A0000"/>
                </a:solidFill>
              </a:rPr>
              <a:t>A kupon</a:t>
            </a:r>
            <a:endParaRPr lang="hu-HU" sz="2000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értéke 20.000 Ft,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meghatározott termékekre és szolgáltatásokra vonatkozik,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2013.12.31-ig váltható be.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hu-HU" sz="2000" dirty="0"/>
          </a:p>
        </p:txBody>
      </p:sp>
      <p:sp>
        <p:nvSpPr>
          <p:cNvPr id="106500" name="Dia számának helye 5"/>
          <p:cNvSpPr txBox="1">
            <a:spLocks/>
          </p:cNvSpPr>
          <p:nvPr/>
        </p:nvSpPr>
        <p:spPr bwMode="auto">
          <a:xfrm>
            <a:off x="6588606" y="6381750"/>
            <a:ext cx="2133344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32C8F26-10A6-4799-80A2-6B3E71DFD3C1}" type="slidenum">
              <a:rPr lang="hu-HU"/>
              <a:pPr/>
              <a:t>19</a:t>
            </a:fld>
            <a:r>
              <a:rPr lang="hu-HU"/>
              <a:t>.</a:t>
            </a:r>
          </a:p>
        </p:txBody>
      </p:sp>
      <p:sp>
        <p:nvSpPr>
          <p:cNvPr id="106501" name="Szövegdoboz 7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6502" name="Picture 8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3" name="Picture 10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606" y="1219200"/>
            <a:ext cx="1848556" cy="151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5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445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180.000 aktív (társas)vállalkozás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100.000 biztosított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chemeClr val="bg1"/>
                </a:solidFill>
                <a:latin typeface="Arial" pitchFamily="34" charset="0"/>
              </a:rPr>
              <a:t>80.000 biztosítatlan vállalkozás</a:t>
            </a:r>
          </a:p>
          <a:p>
            <a:pPr>
              <a:tabLst>
                <a:tab pos="526034" algn="l"/>
              </a:tabLst>
              <a:defRPr/>
            </a:pPr>
            <a:endParaRPr lang="hu-HU" sz="2000" b="1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PIAC - lehetőségek</a:t>
            </a:r>
            <a:endParaRPr lang="hu-HU" b="1" dirty="0"/>
          </a:p>
        </p:txBody>
      </p:sp>
      <p:sp>
        <p:nvSpPr>
          <p:cNvPr id="89094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89095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89096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89097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89098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2292804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9" name="Picture 13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38" y="4031797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0" name="Picture 15" descr="hammersa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3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567" y="1081768"/>
            <a:ext cx="7273636" cy="4483553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hu-HU" sz="2000" b="1" dirty="0">
                <a:solidFill>
                  <a:schemeClr val="accent1"/>
                </a:solidFill>
              </a:rPr>
              <a:t>Minden ÚJ szerződéshez választható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„A” korlátozott tűzüzemszüneti fedezet díjmentesen</a:t>
            </a:r>
          </a:p>
          <a:p>
            <a:pPr lvl="1">
              <a:lnSpc>
                <a:spcPct val="150000"/>
              </a:lnSpc>
              <a:buFontTx/>
              <a:buChar char="–"/>
              <a:defRPr/>
            </a:pPr>
            <a:r>
              <a:rPr lang="hu-HU" sz="2000" dirty="0"/>
              <a:t>fedezeti tartam: 10 nap</a:t>
            </a:r>
          </a:p>
          <a:p>
            <a:pPr lvl="1">
              <a:lnSpc>
                <a:spcPct val="150000"/>
              </a:lnSpc>
              <a:buFontTx/>
              <a:buChar char="–"/>
              <a:defRPr/>
            </a:pPr>
            <a:r>
              <a:rPr lang="hu-HU" sz="2000" dirty="0"/>
              <a:t>időbeni önrész: 2 nap</a:t>
            </a:r>
          </a:p>
          <a:p>
            <a:pPr lvl="1">
              <a:lnSpc>
                <a:spcPct val="150000"/>
              </a:lnSpc>
              <a:buFontTx/>
              <a:buNone/>
              <a:defRPr/>
            </a:pPr>
            <a:r>
              <a:rPr lang="hu-HU" sz="2000" b="1" dirty="0">
                <a:solidFill>
                  <a:schemeClr val="accent1"/>
                </a:solidFill>
              </a:rPr>
              <a:t>vagy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„B” korlátozott balesetbiztosítási fedezet díjmentesen</a:t>
            </a:r>
          </a:p>
          <a:p>
            <a:pPr lvl="1">
              <a:lnSpc>
                <a:spcPct val="150000"/>
              </a:lnSpc>
              <a:buFontTx/>
              <a:buChar char="–"/>
              <a:defRPr/>
            </a:pPr>
            <a:r>
              <a:rPr lang="hu-HU" sz="2000" dirty="0"/>
              <a:t>biztosítási összeg 1 </a:t>
            </a:r>
            <a:r>
              <a:rPr lang="hu-HU" sz="2000" dirty="0" err="1"/>
              <a:t>MFt</a:t>
            </a:r>
            <a:endParaRPr lang="hu-HU" sz="2000" dirty="0"/>
          </a:p>
          <a:p>
            <a:pPr lvl="1">
              <a:lnSpc>
                <a:spcPct val="150000"/>
              </a:lnSpc>
              <a:buFontTx/>
              <a:buChar char="–"/>
              <a:defRPr/>
            </a:pPr>
            <a:r>
              <a:rPr lang="hu-HU" sz="2000" dirty="0"/>
              <a:t>létszám: 1 fő (vállalkozás vezetője, ajánlat aláírója)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hu-HU" sz="2000" dirty="0"/>
              <a:t>2013.01.31-ig megkötött szerződésekre.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hu-HU" sz="2000" dirty="0"/>
              <a:t>Halasztottan is! Kezdet legfeljebb az aláírást követő 270. nap</a:t>
            </a:r>
          </a:p>
          <a:p>
            <a:pPr lvl="1">
              <a:lnSpc>
                <a:spcPct val="150000"/>
              </a:lnSpc>
              <a:buFontTx/>
              <a:buChar char="–"/>
              <a:defRPr/>
            </a:pPr>
            <a:endParaRPr lang="hu-HU" sz="2000" dirty="0"/>
          </a:p>
        </p:txBody>
      </p:sp>
      <p:sp>
        <p:nvSpPr>
          <p:cNvPr id="107523" name="Rectangle 2"/>
          <p:cNvSpPr txBox="1">
            <a:spLocks noChangeArrowheads="1"/>
          </p:cNvSpPr>
          <p:nvPr/>
        </p:nvSpPr>
        <p:spPr bwMode="auto">
          <a:xfrm>
            <a:off x="876173" y="28575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defTabSz="110331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u-HU" sz="2300" b="1">
                <a:solidFill>
                  <a:srgbClr val="9B0012"/>
                </a:solidFill>
              </a:rPr>
              <a:t>Bónusz kockázatok akció </a:t>
            </a:r>
          </a:p>
        </p:txBody>
      </p:sp>
      <p:sp>
        <p:nvSpPr>
          <p:cNvPr id="107524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7525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6" name="Picture 8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46" y="2329543"/>
            <a:ext cx="1848556" cy="151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átum helye 3"/>
          <p:cNvSpPr>
            <a:spLocks noGrp="1"/>
          </p:cNvSpPr>
          <p:nvPr>
            <p:ph type="dt" sz="quarter" idx="4294967295"/>
          </p:nvPr>
        </p:nvSpPr>
        <p:spPr bwMode="auto">
          <a:xfrm>
            <a:off x="3708657" y="6381750"/>
            <a:ext cx="213334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9" rIns="91436" bIns="45719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F4B0B4-8B7B-4F0E-8D95-74CF1F96A019}" type="datetime1">
              <a:rPr lang="hu-HU"/>
              <a:pPr/>
              <a:t>2012.10.10</a:t>
            </a:fld>
            <a:endParaRPr lang="hu-HU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173" y="356507"/>
            <a:ext cx="7289030" cy="506186"/>
          </a:xfrm>
        </p:spPr>
        <p:txBody>
          <a:bodyPr/>
          <a:lstStyle/>
          <a:p>
            <a:r>
              <a:rPr lang="hu-HU" b="1" smtClean="0"/>
              <a:t>Bónusz jutalék akció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759" y="1343025"/>
            <a:ext cx="7273636" cy="4887686"/>
          </a:xfrm>
        </p:spPr>
        <p:txBody>
          <a:bodyPr/>
          <a:lstStyle/>
          <a:p>
            <a:pPr marL="0" indent="0">
              <a:lnSpc>
                <a:spcPct val="150000"/>
              </a:lnSpc>
              <a:defRPr/>
            </a:pPr>
            <a:endParaRPr lang="hu-HU" sz="2000" b="1" dirty="0">
              <a:solidFill>
                <a:srgbClr val="9B0012"/>
              </a:solidFill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hu-HU" sz="2000" b="1" dirty="0">
                <a:solidFill>
                  <a:srgbClr val="9B0012"/>
                </a:solidFill>
              </a:rPr>
              <a:t>Minden Új Vagyonőr szerződésre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 legalább 5 megkötött </a:t>
            </a:r>
            <a:r>
              <a:rPr lang="hu-HU" sz="2000" dirty="0" err="1"/>
              <a:t>almódozat</a:t>
            </a:r>
            <a:r>
              <a:rPr lang="hu-HU" sz="2000" dirty="0"/>
              <a:t>* esetén,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 +3% bónusz jutalék a kötési jutalék mellé,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sz="2000" dirty="0"/>
              <a:t>2013.01.31-ig megkötött szerződésekre.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hu-HU" sz="2000" dirty="0"/>
              <a:t>Halasztottan is! Kezdet legfeljebb az aláírást követő 270. nap</a:t>
            </a:r>
          </a:p>
          <a:p>
            <a:pPr marL="0" indent="0">
              <a:lnSpc>
                <a:spcPct val="150000"/>
              </a:lnSpc>
              <a:defRPr/>
            </a:pPr>
            <a:endParaRPr lang="hu-HU" dirty="0" smtClean="0"/>
          </a:p>
          <a:p>
            <a:pPr marL="0" indent="0">
              <a:lnSpc>
                <a:spcPct val="150000"/>
              </a:lnSpc>
              <a:defRPr/>
            </a:pPr>
            <a:r>
              <a:rPr lang="hu-HU" dirty="0" smtClean="0"/>
              <a:t>*Az </a:t>
            </a:r>
            <a:r>
              <a:rPr lang="hu-HU" dirty="0" err="1" smtClean="0"/>
              <a:t>Assistance</a:t>
            </a:r>
            <a:r>
              <a:rPr lang="hu-HU" dirty="0" smtClean="0"/>
              <a:t> és az akciós bónusz szolgáltatások nem számítanak bele az 5 </a:t>
            </a:r>
            <a:r>
              <a:rPr lang="hu-HU" dirty="0" err="1" smtClean="0"/>
              <a:t>almódozatba</a:t>
            </a:r>
            <a:r>
              <a:rPr lang="hu-HU" dirty="0" smtClean="0"/>
              <a:t>.</a:t>
            </a:r>
          </a:p>
        </p:txBody>
      </p:sp>
      <p:sp>
        <p:nvSpPr>
          <p:cNvPr id="108549" name="Szövegdoboz 6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08550" name="Picture 8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1" name="Picture 9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838" y="1967593"/>
            <a:ext cx="1848556" cy="151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5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buFont typeface="Wingdings" pitchFamily="2" charset="2"/>
              <a:buChar char="§"/>
            </a:pPr>
            <a:r>
              <a:rPr lang="hu-HU" sz="2300" b="1">
                <a:solidFill>
                  <a:schemeClr val="bg1"/>
                </a:solidFill>
              </a:rPr>
              <a:t> egyszerűség</a:t>
            </a:r>
          </a:p>
          <a:p>
            <a:pPr defTabSz="913984">
              <a:spcBef>
                <a:spcPct val="0"/>
              </a:spcBef>
              <a:buFont typeface="Wingdings" pitchFamily="2" charset="2"/>
              <a:buChar char="§"/>
            </a:pPr>
            <a:r>
              <a:rPr lang="hu-HU" sz="2300" b="1">
                <a:solidFill>
                  <a:schemeClr val="bg1"/>
                </a:solidFill>
              </a:rPr>
              <a:t> versenyképesség</a:t>
            </a:r>
          </a:p>
          <a:p>
            <a:pPr defTabSz="913984">
              <a:spcBef>
                <a:spcPct val="0"/>
              </a:spcBef>
              <a:buFont typeface="Wingdings" pitchFamily="2" charset="2"/>
              <a:buChar char="§"/>
            </a:pPr>
            <a:r>
              <a:rPr lang="hu-HU" sz="2300" b="1">
                <a:solidFill>
                  <a:schemeClr val="bg1"/>
                </a:solidFill>
              </a:rPr>
              <a:t> ügyfélközpontúság</a:t>
            </a:r>
            <a:br>
              <a:rPr lang="hu-HU" sz="2300" b="1">
                <a:solidFill>
                  <a:schemeClr val="bg1"/>
                </a:solidFill>
              </a:rPr>
            </a:br>
            <a:r>
              <a:rPr lang="hu-HU" sz="2300" b="1">
                <a:solidFill>
                  <a:schemeClr val="bg1"/>
                </a:solidFill>
              </a:rPr>
              <a:t/>
            </a:r>
            <a:br>
              <a:rPr lang="hu-HU" sz="2300" b="1">
                <a:solidFill>
                  <a:schemeClr val="bg1"/>
                </a:solidFill>
              </a:rPr>
            </a:br>
            <a:r>
              <a:rPr lang="hu-HU" sz="2300" b="1">
                <a:solidFill>
                  <a:schemeClr val="bg1"/>
                </a:solidFill>
              </a:rPr>
              <a:t>Ez a Generali partnerség!</a:t>
            </a:r>
          </a:p>
        </p:txBody>
      </p:sp>
    </p:spTree>
    <p:extLst>
      <p:ext uri="{BB962C8B-B14F-4D97-AF65-F5344CB8AC3E}">
        <p14:creationId xmlns:p14="http://schemas.microsoft.com/office/powerpoint/2010/main" val="16876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kiszámíthatóság: gazdaságpolitika, jogbiztonság, devizamozgások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vállalkozásokat támogató programok (pl. Széchenyi kártya)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működési kockázat minimalizálása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chemeClr val="accent1"/>
                </a:solidFill>
                <a:latin typeface="Arial" pitchFamily="34" charset="0"/>
              </a:rPr>
              <a:t>BIZTOSÍTÁS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Vállalkozók - igények</a:t>
            </a:r>
            <a:endParaRPr lang="hu-HU" b="1" dirty="0"/>
          </a:p>
        </p:txBody>
      </p:sp>
      <p:sp>
        <p:nvSpPr>
          <p:cNvPr id="90117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0118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0119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0120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0121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596" y="4414157"/>
            <a:ext cx="377152" cy="93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2" name="Picture 12" descr="hammer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0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tényleges kockázatok biztosítva legyenek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értékarányos díj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kár esetén fizessen a biztosító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rgbClr val="74000E"/>
                </a:solidFill>
                <a:latin typeface="Arial" pitchFamily="34" charset="0"/>
              </a:rPr>
              <a:t>GENERALI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b="1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Vállalkozók - biztosítás</a:t>
            </a:r>
            <a:endParaRPr lang="hu-HU" b="1" dirty="0"/>
          </a:p>
        </p:txBody>
      </p:sp>
      <p:sp>
        <p:nvSpPr>
          <p:cNvPr id="91141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1142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1143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1144" name="Szövegdoboz 10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1145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3921578"/>
            <a:ext cx="377152" cy="93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6" name="Picture 12" descr="hammer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5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KKV </a:t>
            </a:r>
            <a:r>
              <a:rPr lang="hu-HU" b="1" dirty="0" err="1" smtClean="0"/>
              <a:t>bizt</a:t>
            </a:r>
            <a:r>
              <a:rPr lang="hu-HU" b="1" dirty="0" smtClean="0"/>
              <a:t>. piac – 2012. I-II. negyedév</a:t>
            </a:r>
            <a:endParaRPr lang="hu-HU" b="1" dirty="0"/>
          </a:p>
        </p:txBody>
      </p:sp>
      <p:sp>
        <p:nvSpPr>
          <p:cNvPr id="92163" name="Szövegdoboz 11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2164" name="Picture 181" descr="hammer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65" name="Object 183"/>
          <p:cNvGraphicFramePr>
            <a:graphicFrameLocks noChangeAspect="1"/>
          </p:cNvGraphicFramePr>
          <p:nvPr/>
        </p:nvGraphicFramePr>
        <p:xfrm>
          <a:off x="537506" y="1104900"/>
          <a:ext cx="8088232" cy="467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4" imgW="7172325" imgH="3905250" progId="Excel.Chart.8">
                  <p:embed/>
                </p:oleObj>
              </mc:Choice>
              <mc:Fallback>
                <p:oleObj name="Chart" r:id="rId4" imgW="7172325" imgH="39052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06" y="1104900"/>
                        <a:ext cx="8088232" cy="4671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66" name="Picture 184" descr="nyil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4048">
            <a:off x="7842033" y="2924384"/>
            <a:ext cx="646339" cy="14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0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 a GENERALI a piacvezetők között a KKV biztosítási piacon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 Vagyonőr eddig: nagyon jó volt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 Vagyonőr ezután: még jobb lesz/lett!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accent1"/>
                </a:solidFill>
                <a:latin typeface="Arial" pitchFamily="34" charset="0"/>
              </a:rPr>
              <a:t>VAGYONŐR 2012. OKTÓBER 4.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b="1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Vállalkozói biztosítás - VAGYONŐR</a:t>
            </a:r>
            <a:endParaRPr lang="hu-HU" b="1" dirty="0"/>
          </a:p>
        </p:txBody>
      </p:sp>
      <p:sp>
        <p:nvSpPr>
          <p:cNvPr id="93189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3190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3191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93192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3193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596" y="3933826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4" name="Picture 12" descr="hammer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 descr="compendium_metrique_balance_roberval_img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87" y="2381250"/>
            <a:ext cx="6512919" cy="372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1" name="Picture 13" descr="ball-bearing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3" r="16615"/>
          <a:stretch>
            <a:fillRect/>
          </a:stretch>
        </p:blipFill>
        <p:spPr bwMode="auto">
          <a:xfrm>
            <a:off x="1839576" y="1914525"/>
            <a:ext cx="1405980" cy="14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2" name="Group 26"/>
          <p:cNvGrpSpPr>
            <a:grpSpLocks/>
          </p:cNvGrpSpPr>
          <p:nvPr/>
        </p:nvGrpSpPr>
        <p:grpSpPr bwMode="auto">
          <a:xfrm>
            <a:off x="5867657" y="2177143"/>
            <a:ext cx="1264869" cy="964747"/>
            <a:chOff x="1237" y="1519"/>
            <a:chExt cx="541" cy="397"/>
          </a:xfrm>
        </p:grpSpPr>
        <p:pic>
          <p:nvPicPr>
            <p:cNvPr id="94221" name="Picture 15" descr="ball-bearing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3" r="16615"/>
            <a:stretch>
              <a:fillRect/>
            </a:stretch>
          </p:blipFill>
          <p:spPr bwMode="auto">
            <a:xfrm>
              <a:off x="1237" y="1519"/>
              <a:ext cx="389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222" name="Group 23"/>
            <p:cNvGrpSpPr>
              <a:grpSpLocks/>
            </p:cNvGrpSpPr>
            <p:nvPr/>
          </p:nvGrpSpPr>
          <p:grpSpPr bwMode="auto">
            <a:xfrm>
              <a:off x="1450" y="1652"/>
              <a:ext cx="260" cy="264"/>
              <a:chOff x="1357" y="1697"/>
              <a:chExt cx="260" cy="264"/>
            </a:xfrm>
          </p:grpSpPr>
          <p:sp>
            <p:nvSpPr>
              <p:cNvPr id="94229" name="Oval 19"/>
              <p:cNvSpPr>
                <a:spLocks noChangeArrowheads="1"/>
              </p:cNvSpPr>
              <p:nvPr/>
            </p:nvSpPr>
            <p:spPr bwMode="auto">
              <a:xfrm>
                <a:off x="1398" y="1718"/>
                <a:ext cx="186" cy="141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pic>
            <p:nvPicPr>
              <p:cNvPr id="94230" name="Picture 16" descr="ball-bearing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3" r="16615"/>
              <a:stretch>
                <a:fillRect/>
              </a:stretch>
            </p:blipFill>
            <p:spPr bwMode="auto">
              <a:xfrm>
                <a:off x="1357" y="1697"/>
                <a:ext cx="260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4223" name="Group 25"/>
            <p:cNvGrpSpPr>
              <a:grpSpLocks/>
            </p:cNvGrpSpPr>
            <p:nvPr/>
          </p:nvGrpSpPr>
          <p:grpSpPr bwMode="auto">
            <a:xfrm>
              <a:off x="1319" y="1684"/>
              <a:ext cx="220" cy="224"/>
              <a:chOff x="2009" y="1630"/>
              <a:chExt cx="220" cy="224"/>
            </a:xfrm>
          </p:grpSpPr>
          <p:sp>
            <p:nvSpPr>
              <p:cNvPr id="94227" name="Oval 21"/>
              <p:cNvSpPr>
                <a:spLocks noChangeArrowheads="1"/>
              </p:cNvSpPr>
              <p:nvPr/>
            </p:nvSpPr>
            <p:spPr bwMode="auto">
              <a:xfrm>
                <a:off x="2081" y="1649"/>
                <a:ext cx="99" cy="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pic>
            <p:nvPicPr>
              <p:cNvPr id="94228" name="Picture 17" descr="ball-bearing2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3" r="16615"/>
              <a:stretch>
                <a:fillRect/>
              </a:stretch>
            </p:blipFill>
            <p:spPr bwMode="auto">
              <a:xfrm>
                <a:off x="2009" y="1630"/>
                <a:ext cx="220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4224" name="Group 24"/>
            <p:cNvGrpSpPr>
              <a:grpSpLocks/>
            </p:cNvGrpSpPr>
            <p:nvPr/>
          </p:nvGrpSpPr>
          <p:grpSpPr bwMode="auto">
            <a:xfrm>
              <a:off x="1598" y="1733"/>
              <a:ext cx="180" cy="183"/>
              <a:chOff x="1835" y="1715"/>
              <a:chExt cx="180" cy="183"/>
            </a:xfrm>
          </p:grpSpPr>
          <p:sp>
            <p:nvSpPr>
              <p:cNvPr id="94225" name="Oval 20"/>
              <p:cNvSpPr>
                <a:spLocks noChangeArrowheads="1"/>
              </p:cNvSpPr>
              <p:nvPr/>
            </p:nvSpPr>
            <p:spPr bwMode="auto">
              <a:xfrm>
                <a:off x="1882" y="1726"/>
                <a:ext cx="99" cy="6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pic>
            <p:nvPicPr>
              <p:cNvPr id="94226" name="Picture 18" descr="ball-bearing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923" r="16615"/>
              <a:stretch>
                <a:fillRect/>
              </a:stretch>
            </p:blipFill>
            <p:spPr bwMode="auto">
              <a:xfrm>
                <a:off x="1835" y="1715"/>
                <a:ext cx="180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Új </a:t>
            </a:r>
            <a:r>
              <a:rPr lang="hu-HU" b="1" dirty="0" err="1" smtClean="0"/>
              <a:t>tarifálási</a:t>
            </a:r>
            <a:r>
              <a:rPr lang="hu-HU" b="1" dirty="0" smtClean="0"/>
              <a:t> logika</a:t>
            </a:r>
            <a:endParaRPr lang="hu-HU" b="1" dirty="0"/>
          </a:p>
        </p:txBody>
      </p:sp>
      <p:sp>
        <p:nvSpPr>
          <p:cNvPr id="942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Kockázat szűkítés helyett bővítés</a:t>
            </a:r>
          </a:p>
        </p:txBody>
      </p:sp>
      <p:sp>
        <p:nvSpPr>
          <p:cNvPr id="94215" name="Szövegdoboz 22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4216" name="Picture 21" descr="hammersa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7" name="Rectangle 22"/>
          <p:cNvSpPr>
            <a:spLocks noChangeArrowheads="1"/>
          </p:cNvSpPr>
          <p:nvPr/>
        </p:nvSpPr>
        <p:spPr bwMode="auto">
          <a:xfrm>
            <a:off x="6365395" y="1181100"/>
            <a:ext cx="2092293" cy="47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/>
          <a:p>
            <a:pPr marL="155180" indent="-155180" defTabSz="913984">
              <a:tabLst>
                <a:tab pos="526034" algn="l"/>
              </a:tabLst>
            </a:pPr>
            <a:r>
              <a:rPr lang="hu-HU" sz="1300" b="1" i="1">
                <a:solidFill>
                  <a:srgbClr val="9B0012"/>
                </a:solidFill>
              </a:rPr>
              <a:t>+ kiegészítő kockázatok </a:t>
            </a:r>
          </a:p>
          <a:p>
            <a:pPr marL="155180" indent="-155180" defTabSz="913984">
              <a:tabLst>
                <a:tab pos="526034" algn="l"/>
              </a:tabLst>
            </a:pPr>
            <a:r>
              <a:rPr lang="hu-HU" sz="1300" b="1" i="1">
                <a:solidFill>
                  <a:srgbClr val="9B0012"/>
                </a:solidFill>
              </a:rPr>
              <a:t>+ 0 Ft önrész díja</a:t>
            </a:r>
          </a:p>
        </p:txBody>
      </p:sp>
      <p:pic>
        <p:nvPicPr>
          <p:cNvPr id="94218" name="Picture 23" descr="nyil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67" y="1706336"/>
            <a:ext cx="266828" cy="65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9" name="Picture 24" descr="nyil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111" y="2036990"/>
            <a:ext cx="266828" cy="6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0" name="Picture 25" descr="nyil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40" y="1760764"/>
            <a:ext cx="266828" cy="65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1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1365" y="1147082"/>
            <a:ext cx="7913767" cy="1147082"/>
          </a:xfrm>
        </p:spPr>
        <p:txBody>
          <a:bodyPr/>
          <a:lstStyle/>
          <a:p>
            <a:pPr marL="0" indent="0"/>
            <a:r>
              <a:rPr lang="hu-HU" sz="2000"/>
              <a:t>Tűz és betöréses lopás almódozatokban a „nagy összegű” (100 mFt feletti bö) biztosítások esetében általános, biztosítási összeg-függő díjcsökkentés, max. 20%-os mértékig</a:t>
            </a:r>
          </a:p>
        </p:txBody>
      </p:sp>
      <p:grpSp>
        <p:nvGrpSpPr>
          <p:cNvPr id="95235" name="Group 21"/>
          <p:cNvGrpSpPr>
            <a:grpSpLocks/>
          </p:cNvGrpSpPr>
          <p:nvPr/>
        </p:nvGrpSpPr>
        <p:grpSpPr bwMode="auto">
          <a:xfrm>
            <a:off x="894132" y="2422072"/>
            <a:ext cx="7862454" cy="3652157"/>
            <a:chOff x="804" y="2009"/>
            <a:chExt cx="4612" cy="1817"/>
          </a:xfrm>
        </p:grpSpPr>
        <p:graphicFrame>
          <p:nvGraphicFramePr>
            <p:cNvPr id="95240" name="Object 10"/>
            <p:cNvGraphicFramePr>
              <a:graphicFrameLocks noChangeAspect="1"/>
            </p:cNvGraphicFramePr>
            <p:nvPr/>
          </p:nvGraphicFramePr>
          <p:xfrm>
            <a:off x="804" y="2009"/>
            <a:ext cx="3897" cy="1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Chart" r:id="rId3" imgW="7191451" imgH="3533851" progId="Excel.Chart.8">
                    <p:embed/>
                  </p:oleObj>
                </mc:Choice>
                <mc:Fallback>
                  <p:oleObj name="Chart" r:id="rId3" imgW="7191451" imgH="35338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" y="2009"/>
                          <a:ext cx="3897" cy="1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5241" name="Group 20"/>
            <p:cNvGrpSpPr>
              <a:grpSpLocks/>
            </p:cNvGrpSpPr>
            <p:nvPr/>
          </p:nvGrpSpPr>
          <p:grpSpPr bwMode="auto">
            <a:xfrm>
              <a:off x="4375" y="2225"/>
              <a:ext cx="1041" cy="244"/>
              <a:chOff x="4375" y="2225"/>
              <a:chExt cx="1041" cy="244"/>
            </a:xfrm>
          </p:grpSpPr>
          <p:sp>
            <p:nvSpPr>
              <p:cNvPr id="95242" name="Line 13"/>
              <p:cNvSpPr>
                <a:spLocks noChangeShapeType="1"/>
              </p:cNvSpPr>
              <p:nvPr/>
            </p:nvSpPr>
            <p:spPr bwMode="auto">
              <a:xfrm>
                <a:off x="4377" y="2467"/>
                <a:ext cx="22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5243" name="AutoShape 15"/>
              <p:cNvSpPr>
                <a:spLocks noChangeArrowheads="1"/>
              </p:cNvSpPr>
              <p:nvPr/>
            </p:nvSpPr>
            <p:spPr bwMode="auto">
              <a:xfrm>
                <a:off x="4521" y="2234"/>
                <a:ext cx="91" cy="235"/>
              </a:xfrm>
              <a:prstGeom prst="upDownArrow">
                <a:avLst>
                  <a:gd name="adj1" fmla="val 50000"/>
                  <a:gd name="adj2" fmla="val 51648"/>
                </a:avLst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95244" name="Line 16"/>
              <p:cNvSpPr>
                <a:spLocks noChangeShapeType="1"/>
              </p:cNvSpPr>
              <p:nvPr/>
            </p:nvSpPr>
            <p:spPr bwMode="auto">
              <a:xfrm>
                <a:off x="4375" y="2231"/>
                <a:ext cx="22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5245" name="Text Box 17"/>
              <p:cNvSpPr txBox="1">
                <a:spLocks noChangeArrowheads="1"/>
              </p:cNvSpPr>
              <p:nvPr/>
            </p:nvSpPr>
            <p:spPr bwMode="auto">
              <a:xfrm>
                <a:off x="4611" y="2225"/>
                <a:ext cx="805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hu-HU" sz="2400" b="1">
                    <a:solidFill>
                      <a:schemeClr val="accent1"/>
                    </a:solidFill>
                  </a:rPr>
                  <a:t>- 20%</a:t>
                </a:r>
              </a:p>
            </p:txBody>
          </p:sp>
        </p:grpSp>
      </p:grp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Biztosítási összegfüggő díjcsökkentés</a:t>
            </a:r>
            <a:endParaRPr lang="hu-HU" b="1" dirty="0"/>
          </a:p>
        </p:txBody>
      </p:sp>
      <p:sp>
        <p:nvSpPr>
          <p:cNvPr id="95237" name="Szövegdoboz 15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5238" name="Picture 13" descr="nyil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728" y="3343276"/>
            <a:ext cx="487475" cy="120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9" name="Picture 14" descr="hammersa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Új engedményrendszer</a:t>
            </a:r>
            <a:endParaRPr lang="hu-HU" b="1" dirty="0"/>
          </a:p>
        </p:txBody>
      </p:sp>
      <p:sp>
        <p:nvSpPr>
          <p:cNvPr id="96259" name="Rectangle 3"/>
          <p:cNvSpPr txBox="1">
            <a:spLocks noChangeArrowheads="1"/>
          </p:cNvSpPr>
          <p:nvPr/>
        </p:nvSpPr>
        <p:spPr bwMode="auto">
          <a:xfrm>
            <a:off x="876173" y="1590676"/>
            <a:ext cx="7913767" cy="440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 defTabSz="1103313"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  <a:tab pos="3940175" algn="l"/>
                <a:tab pos="61007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000"/>
              <a:t>Tarifális engedmények:	eddig	ezután</a:t>
            </a:r>
          </a:p>
          <a:p>
            <a:endParaRPr lang="hu-HU" sz="2000"/>
          </a:p>
          <a:p>
            <a:pPr>
              <a:buFont typeface="Wingdings" pitchFamily="2" charset="2"/>
              <a:buChar char="§"/>
            </a:pPr>
            <a:r>
              <a:rPr lang="hu-HU" sz="2000"/>
              <a:t> Féléves díjfizetés	4%		4%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 Éves díjfizetés	8%		8%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solidFill>
                  <a:srgbClr val="74000E"/>
                </a:solidFill>
              </a:rPr>
              <a:t> </a:t>
            </a:r>
            <a:r>
              <a:rPr lang="hu-HU" sz="2000">
                <a:solidFill>
                  <a:srgbClr val="8A0000"/>
                </a:solidFill>
              </a:rPr>
              <a:t>Csomag engedmény	5%		10%</a:t>
            </a:r>
          </a:p>
          <a:p>
            <a:pPr>
              <a:buFont typeface="Wingdings" pitchFamily="2" charset="2"/>
              <a:buNone/>
            </a:pPr>
            <a:r>
              <a:rPr lang="hu-HU" sz="2000">
                <a:solidFill>
                  <a:srgbClr val="8A0000"/>
                </a:solidFill>
              </a:rPr>
              <a:t> (4 almód., 100 EFt díj)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solidFill>
                  <a:srgbClr val="8A0000"/>
                </a:solidFill>
              </a:rPr>
              <a:t> Tartam (3 év)	5%		15%</a:t>
            </a:r>
          </a:p>
          <a:p>
            <a:pPr>
              <a:buFont typeface="Wingdings" pitchFamily="2" charset="2"/>
              <a:buChar char="§"/>
            </a:pPr>
            <a:r>
              <a:rPr lang="hu-HU" sz="2000">
                <a:solidFill>
                  <a:srgbClr val="8A0000"/>
                </a:solidFill>
              </a:rPr>
              <a:t> Több szerződés* – ÚJ!	-		5%</a:t>
            </a:r>
          </a:p>
          <a:p>
            <a:pPr>
              <a:buFont typeface="Wingdings" pitchFamily="2" charset="2"/>
              <a:buNone/>
            </a:pPr>
            <a:r>
              <a:rPr lang="hu-HU" sz="2000" b="1">
                <a:solidFill>
                  <a:srgbClr val="8A0000"/>
                </a:solidFill>
              </a:rPr>
              <a:t>Összesen:	18%		38%</a:t>
            </a:r>
          </a:p>
          <a:p>
            <a:pPr>
              <a:buFont typeface="Wingdings" pitchFamily="2" charset="2"/>
              <a:buChar char="§"/>
            </a:pPr>
            <a:endParaRPr lang="hu-HU" sz="2000"/>
          </a:p>
          <a:p>
            <a:r>
              <a:rPr lang="hu-HU" sz="2000" b="1">
                <a:solidFill>
                  <a:schemeClr val="accent1"/>
                </a:solidFill>
              </a:rPr>
              <a:t>ÜP engedmények:	10 – 40%</a:t>
            </a:r>
            <a:endParaRPr lang="hu-HU" sz="2000"/>
          </a:p>
        </p:txBody>
      </p:sp>
      <p:sp>
        <p:nvSpPr>
          <p:cNvPr id="96260" name="Szövegdoboz 11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96261" name="Picture 7" descr="hamme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2290"/>
            <a:ext cx="694011" cy="57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9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48" y="2445204"/>
            <a:ext cx="510566" cy="23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10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31" y="2850697"/>
            <a:ext cx="510566" cy="23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1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48" y="3151415"/>
            <a:ext cx="510566" cy="23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2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748" y="3890282"/>
            <a:ext cx="510566" cy="23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6" name="Picture 13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31" y="4678136"/>
            <a:ext cx="510566" cy="23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Picture 14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31" y="4308022"/>
            <a:ext cx="510566" cy="23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9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797</Words>
  <Application>Microsoft Office PowerPoint</Application>
  <PresentationFormat>Diavetítés a képernyőre (4:3 oldalarány)</PresentationFormat>
  <Paragraphs>178</Paragraphs>
  <Slides>22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4" baseType="lpstr">
      <vt:lpstr>Office-téma</vt:lpstr>
      <vt:lpstr>Microsoft Office Excel Chart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Kockázat szűkítés helyett bővítés</vt:lpstr>
      <vt:lpstr>PowerPoint bemutató</vt:lpstr>
      <vt:lpstr>PowerPoint bemutató</vt:lpstr>
      <vt:lpstr>Új engedmény</vt:lpstr>
      <vt:lpstr>Almódozatok biztosítási összeg emelése</vt:lpstr>
      <vt:lpstr>PowerPoint bemutató</vt:lpstr>
      <vt:lpstr>PowerPoint bemutató</vt:lpstr>
      <vt:lpstr>PowerPoint bemutató</vt:lpstr>
      <vt:lpstr>Felelősség - Biztosítható kockázatok </vt:lpstr>
      <vt:lpstr>Felelősség - Tarifálás</vt:lpstr>
      <vt:lpstr>Üvegbiztosítás – új opció</vt:lpstr>
      <vt:lpstr>Munkatársak saját használati tárgyai</vt:lpstr>
      <vt:lpstr>Kármegelőzési akció</vt:lpstr>
      <vt:lpstr>PowerPoint bemutató</vt:lpstr>
      <vt:lpstr>Bónusz jutalék akció</vt:lpstr>
      <vt:lpstr>PowerPoint bemutató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Somogyi Csilla</dc:creator>
  <cp:lastModifiedBy>Somogyi Csilla</cp:lastModifiedBy>
  <cp:revision>1</cp:revision>
  <dcterms:created xsi:type="dcterms:W3CDTF">2012-10-10T10:37:05Z</dcterms:created>
  <dcterms:modified xsi:type="dcterms:W3CDTF">2012-10-10T10:38:07Z</dcterms:modified>
</cp:coreProperties>
</file>