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F96A9-AF15-4F9B-9F70-9699DFC51FF0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DA752-0254-4DB5-A468-5E0B16F796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10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8435E7-341F-48B5-A196-7A56D9740A67}" type="slidenum">
              <a:rPr lang="hu-HU" smtClean="0">
                <a:solidFill>
                  <a:srgbClr val="000000"/>
                </a:solidFill>
              </a:rPr>
              <a:pPr/>
              <a:t>18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E3F2-62F2-4625-8891-2D67B54FC8F6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853-2BAB-43E6-BA5D-8BBCF18ABB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261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E3F2-62F2-4625-8891-2D67B54FC8F6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853-2BAB-43E6-BA5D-8BBCF18ABB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274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E3F2-62F2-4625-8891-2D67B54FC8F6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853-2BAB-43E6-BA5D-8BBCF18ABB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136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E3F2-62F2-4625-8891-2D67B54FC8F6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853-2BAB-43E6-BA5D-8BBCF18ABB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561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E3F2-62F2-4625-8891-2D67B54FC8F6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853-2BAB-43E6-BA5D-8BBCF18ABB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947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E3F2-62F2-4625-8891-2D67B54FC8F6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853-2BAB-43E6-BA5D-8BBCF18ABB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54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E3F2-62F2-4625-8891-2D67B54FC8F6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853-2BAB-43E6-BA5D-8BBCF18ABB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6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E3F2-62F2-4625-8891-2D67B54FC8F6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853-2BAB-43E6-BA5D-8BBCF18ABB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28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E3F2-62F2-4625-8891-2D67B54FC8F6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853-2BAB-43E6-BA5D-8BBCF18ABB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53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E3F2-62F2-4625-8891-2D67B54FC8F6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853-2BAB-43E6-BA5D-8BBCF18ABB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075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E3F2-62F2-4625-8891-2D67B54FC8F6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853-2BAB-43E6-BA5D-8BBCF18ABB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389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E3F2-62F2-4625-8891-2D67B54FC8F6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3A853-2BAB-43E6-BA5D-8BBCF18ABB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18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bg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4919" y="9526"/>
            <a:ext cx="11478748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923637" y="2449286"/>
            <a:ext cx="7295445" cy="324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hu-HU" sz="2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923637" y="2449286"/>
            <a:ext cx="7295445" cy="3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00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0" y="1298122"/>
            <a:ext cx="7295445" cy="308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3600" b="1">
                <a:solidFill>
                  <a:srgbClr val="FFFFFF"/>
                </a:solidFill>
              </a:rPr>
              <a:t>Generali Biztosító</a:t>
            </a:r>
          </a:p>
          <a:p>
            <a:pPr>
              <a:spcBef>
                <a:spcPct val="50000"/>
              </a:spcBef>
            </a:pPr>
            <a:r>
              <a:rPr lang="hu-HU" sz="3000">
                <a:solidFill>
                  <a:srgbClr val="FFFFFF"/>
                </a:solidFill>
              </a:rPr>
              <a:t>Szakmai nap</a:t>
            </a:r>
            <a:endParaRPr lang="hu-HU" sz="200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endParaRPr lang="hu-HU" sz="200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endParaRPr lang="hu-HU" sz="200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endParaRPr lang="hu-HU" sz="200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endParaRPr lang="hu-HU" sz="200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fld id="{50905CF1-05EE-4D5B-8A78-A5014A2C3545}" type="datetime1">
              <a:rPr lang="hu-HU" sz="20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2012.10.10</a:t>
            </a:fld>
            <a:endParaRPr lang="hu-HU" sz="200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endParaRPr lang="hu-HU" sz="2000">
              <a:solidFill>
                <a:srgbClr val="FFFFFF"/>
              </a:solidFill>
            </a:endParaRPr>
          </a:p>
        </p:txBody>
      </p:sp>
      <p:pic>
        <p:nvPicPr>
          <p:cNvPr id="4102" name="Picture 5" descr="Genereli_Biztosito_RGB_logo_INVE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45" y="6121854"/>
            <a:ext cx="15958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5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35182" y="6464754"/>
            <a:ext cx="1744646" cy="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r>
              <a:rPr lang="hu-HU">
                <a:solidFill>
                  <a:srgbClr val="000000"/>
                </a:solidFill>
              </a:rPr>
              <a:t>Készítette </a:t>
            </a:r>
            <a:r>
              <a:rPr lang="hu-HU" b="1">
                <a:solidFill>
                  <a:srgbClr val="9B0012"/>
                </a:solidFill>
              </a:rPr>
              <a:t>|</a:t>
            </a:r>
            <a:r>
              <a:rPr lang="hu-HU">
                <a:solidFill>
                  <a:srgbClr val="000000"/>
                </a:solidFill>
              </a:rPr>
              <a:t> dátum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22354" y="408214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</a:pPr>
            <a:r>
              <a:rPr lang="hu-HU" sz="2300">
                <a:solidFill>
                  <a:srgbClr val="9B0012"/>
                </a:solidFill>
              </a:rPr>
              <a:t>TestŐr termékjellemzők</a:t>
            </a:r>
            <a:endParaRPr lang="hu-HU" sz="1700">
              <a:solidFill>
                <a:srgbClr val="9B0012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22354" y="1084490"/>
            <a:ext cx="7289030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lnSpc>
                <a:spcPct val="130000"/>
              </a:lnSpc>
            </a:pPr>
            <a:endParaRPr lang="hu-HU" sz="1700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335213" y="6464754"/>
            <a:ext cx="876172" cy="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fld id="{8EB3FBAD-37B9-45AE-9AEB-3960A2DA7816}" type="slidenum">
              <a:rPr lang="hu-HU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10</a:t>
            </a:fld>
            <a:endParaRPr 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4342" name="Picture 6" descr="Genereli_Biztosito_RGB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90" y="201386"/>
            <a:ext cx="141239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922354" y="6366783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922354" y="914400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922354" y="1084490"/>
            <a:ext cx="7289030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lnSpc>
                <a:spcPct val="80000"/>
              </a:lnSpc>
            </a:pPr>
            <a:r>
              <a:rPr lang="hu-HU" sz="2000" b="1">
                <a:solidFill>
                  <a:srgbClr val="9B0012"/>
                </a:solidFill>
              </a:rPr>
              <a:t>Ami megkülönböztet</a:t>
            </a:r>
          </a:p>
          <a:p>
            <a:pPr marL="157810" indent="-157810" defTabSz="315620">
              <a:lnSpc>
                <a:spcPct val="80000"/>
              </a:lnSpc>
            </a:pPr>
            <a:endParaRPr lang="hu-HU" sz="2000" b="1">
              <a:solidFill>
                <a:srgbClr val="9B0012"/>
              </a:solidFill>
            </a:endParaRPr>
          </a:p>
          <a:p>
            <a:pPr marL="157810" indent="-157810" defTabSz="315620">
              <a:lnSpc>
                <a:spcPct val="15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Keveset dohányzó/nem dohányzó ügyfeleknek piacvezető életbiztosítási díjak</a:t>
            </a:r>
          </a:p>
          <a:p>
            <a:pPr marL="157810" indent="-157810" defTabSz="315620">
              <a:lnSpc>
                <a:spcPct val="15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20% bónusz visszatérítés hűséges és kármentes ügyfeleinknek</a:t>
            </a:r>
          </a:p>
          <a:p>
            <a:pPr marL="157810" indent="-157810" defTabSz="315620">
              <a:lnSpc>
                <a:spcPct val="15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Rugalmasan alakítható az igényekhez </a:t>
            </a:r>
          </a:p>
          <a:p>
            <a:pPr marL="157810" indent="-157810" defTabSz="315620">
              <a:lnSpc>
                <a:spcPct val="15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Magas életkorhatárok</a:t>
            </a:r>
          </a:p>
          <a:p>
            <a:pPr marL="157810" indent="-157810" defTabSz="315620">
              <a:lnSpc>
                <a:spcPct val="15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Gyors, egyszerű és kényelmes folyamatok</a:t>
            </a:r>
          </a:p>
          <a:p>
            <a:pPr marL="758804" lvl="1" indent="-285374" defTabSz="315620">
              <a:lnSpc>
                <a:spcPct val="15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Telefonos egészségi nyilatkozat</a:t>
            </a:r>
          </a:p>
          <a:p>
            <a:pPr marL="758804" lvl="1" indent="-285374" defTabSz="315620">
              <a:lnSpc>
                <a:spcPct val="15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Mobilnővér </a:t>
            </a:r>
          </a:p>
        </p:txBody>
      </p:sp>
      <p:pic>
        <p:nvPicPr>
          <p:cNvPr id="14346" name="Picture 11" descr="fami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670920" cy="5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Szövegdoboz 4"/>
          <p:cNvSpPr txBox="1">
            <a:spLocks noChangeArrowheads="1"/>
          </p:cNvSpPr>
          <p:nvPr/>
        </p:nvSpPr>
        <p:spPr bwMode="auto">
          <a:xfrm>
            <a:off x="927486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4348" name="Picture 13" descr="p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14" y="2690133"/>
            <a:ext cx="2316788" cy="190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8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 descr="text_inverzbg_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67" y="4101193"/>
            <a:ext cx="7319818" cy="113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935182" y="6464754"/>
            <a:ext cx="1744646" cy="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r>
              <a:rPr lang="hu-HU">
                <a:solidFill>
                  <a:srgbClr val="000000"/>
                </a:solidFill>
              </a:rPr>
              <a:t>Készítette </a:t>
            </a:r>
            <a:r>
              <a:rPr lang="hu-HU" b="1">
                <a:solidFill>
                  <a:srgbClr val="9B0012"/>
                </a:solidFill>
              </a:rPr>
              <a:t>|</a:t>
            </a:r>
            <a:r>
              <a:rPr lang="hu-HU">
                <a:solidFill>
                  <a:srgbClr val="000000"/>
                </a:solidFill>
              </a:rPr>
              <a:t> dátum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922354" y="408214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</a:pPr>
            <a:r>
              <a:rPr lang="hu-HU" sz="2300">
                <a:solidFill>
                  <a:srgbClr val="9B0012"/>
                </a:solidFill>
              </a:rPr>
              <a:t>TestŐr előnyök az értékesítő számára</a:t>
            </a:r>
            <a:endParaRPr lang="hu-HU" sz="1700">
              <a:solidFill>
                <a:srgbClr val="9B0012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922354" y="1084490"/>
            <a:ext cx="7289030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lnSpc>
                <a:spcPct val="130000"/>
              </a:lnSpc>
            </a:pPr>
            <a:endParaRPr lang="hu-HU" sz="1700">
              <a:solidFill>
                <a:srgbClr val="000000"/>
              </a:solidFill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7335213" y="6464754"/>
            <a:ext cx="876172" cy="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fld id="{9365761F-E632-4549-90B5-663757CD59CA}" type="slidenum">
              <a:rPr lang="hu-HU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11</a:t>
            </a:fld>
            <a:endParaRPr 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367" name="Picture 6" descr="Genereli_Biztosito_RGB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90" y="201386"/>
            <a:ext cx="141239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922354" y="6366783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922354" y="914400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922354" y="1084490"/>
            <a:ext cx="7289030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lnSpc>
                <a:spcPct val="80000"/>
              </a:lnSpc>
            </a:pPr>
            <a:endParaRPr lang="hu-HU" sz="2000">
              <a:solidFill>
                <a:srgbClr val="9B0012"/>
              </a:solidFill>
            </a:endParaRPr>
          </a:p>
          <a:p>
            <a:pPr marL="157810" indent="-157810" defTabSz="315620">
              <a:lnSpc>
                <a:spcPct val="80000"/>
              </a:lnSpc>
            </a:pPr>
            <a:r>
              <a:rPr lang="hu-HU" sz="2000" b="1">
                <a:solidFill>
                  <a:srgbClr val="9B0012"/>
                </a:solidFill>
              </a:rPr>
              <a:t>Egy termék, aminek:</a:t>
            </a:r>
          </a:p>
          <a:p>
            <a:pPr marL="157810" indent="-157810" defTabSz="315620">
              <a:lnSpc>
                <a:spcPct val="80000"/>
              </a:lnSpc>
            </a:pPr>
            <a:endParaRPr lang="hu-HU" sz="2000" b="1">
              <a:solidFill>
                <a:srgbClr val="9B0012"/>
              </a:solidFill>
            </a:endParaRP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 az átlagdíja ötszöröse a kgfb-nek</a:t>
            </a: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 jutalékkulcsa ötszöröse a kgfb-nek</a:t>
            </a: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 egyszerű kötési folyamat</a:t>
            </a: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 hatalmas piaci potenciál</a:t>
            </a: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endParaRPr lang="hu-HU" sz="800" b="1">
              <a:solidFill>
                <a:srgbClr val="9B0012"/>
              </a:solidFill>
            </a:endParaRPr>
          </a:p>
          <a:p>
            <a:pPr marL="157810" indent="-157810" algn="ctr" defTabSz="315620">
              <a:lnSpc>
                <a:spcPct val="160000"/>
              </a:lnSpc>
            </a:pPr>
            <a:r>
              <a:rPr lang="hu-HU" b="1">
                <a:solidFill>
                  <a:schemeClr val="bg1"/>
                </a:solidFill>
              </a:rPr>
              <a:t>Az alkuszok számára az első lépés a saját életbiztosítási üzletáguk felépítéséhez: a TestŐr!</a:t>
            </a:r>
            <a:endParaRPr lang="hu-HU" sz="1700" b="1">
              <a:solidFill>
                <a:schemeClr val="bg1"/>
              </a:solidFill>
            </a:endParaRPr>
          </a:p>
        </p:txBody>
      </p:sp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6119091" y="2241097"/>
            <a:ext cx="138802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5372" name="Szövegdoboz 4"/>
          <p:cNvSpPr txBox="1">
            <a:spLocks noChangeArrowheads="1"/>
          </p:cNvSpPr>
          <p:nvPr/>
        </p:nvSpPr>
        <p:spPr bwMode="auto">
          <a:xfrm>
            <a:off x="927486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5373" name="Picture 14" descr="fami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670920" cy="5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5" descr="pl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05" y="1913164"/>
            <a:ext cx="2053808" cy="16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 descr="text_inverzbg_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54" y="4374697"/>
            <a:ext cx="7350606" cy="80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953142" y="1092654"/>
            <a:ext cx="7289030" cy="42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15620"/>
            <a:endParaRPr lang="hu-HU" sz="1700">
              <a:solidFill>
                <a:srgbClr val="000000"/>
              </a:solidFill>
              <a:cs typeface="Arial" charset="0"/>
            </a:endParaRPr>
          </a:p>
          <a:p>
            <a:pPr defTabSz="315620"/>
            <a:endParaRPr lang="hu-HU" sz="1700">
              <a:solidFill>
                <a:srgbClr val="000000"/>
              </a:solidFill>
            </a:endParaRPr>
          </a:p>
          <a:p>
            <a:pPr defTabSz="315620"/>
            <a:endParaRPr lang="hu-HU" sz="1500">
              <a:solidFill>
                <a:srgbClr val="000000"/>
              </a:solidFill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935182" y="6464754"/>
            <a:ext cx="1744646" cy="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r>
              <a:rPr lang="hu-HU">
                <a:solidFill>
                  <a:srgbClr val="000000"/>
                </a:solidFill>
              </a:rPr>
              <a:t>Készítette </a:t>
            </a:r>
            <a:r>
              <a:rPr lang="hu-HU" b="1">
                <a:solidFill>
                  <a:srgbClr val="9B0012"/>
                </a:solidFill>
              </a:rPr>
              <a:t>|</a:t>
            </a:r>
            <a:r>
              <a:rPr lang="hu-HU">
                <a:solidFill>
                  <a:srgbClr val="000000"/>
                </a:solidFill>
              </a:rPr>
              <a:t> dátum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935183" y="2694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</a:pPr>
            <a:r>
              <a:rPr lang="hu-HU" sz="2300">
                <a:solidFill>
                  <a:srgbClr val="9B0012"/>
                </a:solidFill>
              </a:rPr>
              <a:t>Generali Egészségprogram:</a:t>
            </a:r>
          </a:p>
          <a:p>
            <a:pPr defTabSz="913984">
              <a:spcBef>
                <a:spcPct val="0"/>
              </a:spcBef>
            </a:pPr>
            <a:r>
              <a:rPr lang="hu-HU" sz="2300">
                <a:solidFill>
                  <a:srgbClr val="9B0012"/>
                </a:solidFill>
              </a:rPr>
              <a:t> egy jobb életminőségért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7335213" y="6464754"/>
            <a:ext cx="876172" cy="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fld id="{D487BD60-E617-4719-B807-BAF7D3EDCBA0}" type="slidenum">
              <a:rPr lang="hu-HU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12</a:t>
            </a:fld>
            <a:endParaRPr 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6391" name="Picture 6" descr="Genereli_Biztosito_RGB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90" y="201386"/>
            <a:ext cx="141239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922354" y="6366783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922354" y="914400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922354" y="1416504"/>
            <a:ext cx="7289030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lnSpc>
                <a:spcPct val="80000"/>
              </a:lnSpc>
            </a:pPr>
            <a:endParaRPr lang="hu-HU" sz="2000">
              <a:solidFill>
                <a:srgbClr val="9B0012"/>
              </a:solidFill>
            </a:endParaRPr>
          </a:p>
          <a:p>
            <a:pPr marL="157810" indent="-157810" defTabSz="315620">
              <a:lnSpc>
                <a:spcPct val="80000"/>
              </a:lnSpc>
            </a:pPr>
            <a:r>
              <a:rPr lang="hu-HU" sz="2000" b="1">
                <a:solidFill>
                  <a:srgbClr val="9B0012"/>
                </a:solidFill>
              </a:rPr>
              <a:t>Egy termék, ami:</a:t>
            </a:r>
          </a:p>
          <a:p>
            <a:pPr marL="157810" indent="-157810" defTabSz="315620">
              <a:lnSpc>
                <a:spcPct val="80000"/>
              </a:lnSpc>
            </a:pPr>
            <a:endParaRPr lang="hu-HU" sz="2000" b="1">
              <a:solidFill>
                <a:srgbClr val="9B0012"/>
              </a:solidFill>
            </a:endParaRP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 segít az egészségmegőrzésben a szűrővizsgálatoknak köszönhetően</a:t>
            </a: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 várólista helyett gyors és szakszerű egészségügyi ellátást biztosít</a:t>
            </a: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 korlátlan számú járóbeteg-szakellátásra jogosító „éves bérlet”</a:t>
            </a: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hatalmas piaci lehetőség, mert:</a:t>
            </a:r>
          </a:p>
          <a:p>
            <a:pPr marL="157810" indent="-157810" algn="ctr" defTabSz="315620">
              <a:lnSpc>
                <a:spcPct val="160000"/>
              </a:lnSpc>
            </a:pPr>
            <a:endParaRPr lang="hu-HU" sz="800" b="1">
              <a:solidFill>
                <a:srgbClr val="9B0012"/>
              </a:solidFill>
            </a:endParaRPr>
          </a:p>
          <a:p>
            <a:pPr marL="157810" indent="-157810" algn="ctr" defTabSz="315620">
              <a:lnSpc>
                <a:spcPct val="160000"/>
              </a:lnSpc>
            </a:pPr>
            <a:r>
              <a:rPr lang="hu-HU" b="1">
                <a:solidFill>
                  <a:schemeClr val="bg1"/>
                </a:solidFill>
              </a:rPr>
              <a:t>a magyar lakosság 99 %-a nem rendelkezik ilyen típusú termékkel!</a:t>
            </a:r>
            <a:r>
              <a:rPr lang="hu-HU" sz="17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395" name="Szövegdoboz 4"/>
          <p:cNvSpPr txBox="1">
            <a:spLocks noChangeArrowheads="1"/>
          </p:cNvSpPr>
          <p:nvPr/>
        </p:nvSpPr>
        <p:spPr bwMode="auto">
          <a:xfrm>
            <a:off x="927486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6396" name="Picture 13" descr="fami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670920" cy="5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935182" y="6464754"/>
            <a:ext cx="1744646" cy="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r>
              <a:rPr lang="hu-HU">
                <a:solidFill>
                  <a:srgbClr val="000000"/>
                </a:solidFill>
              </a:rPr>
              <a:t>Készítette </a:t>
            </a:r>
            <a:r>
              <a:rPr lang="hu-HU" b="1">
                <a:solidFill>
                  <a:srgbClr val="9B0012"/>
                </a:solidFill>
              </a:rPr>
              <a:t>|</a:t>
            </a:r>
            <a:r>
              <a:rPr lang="hu-HU">
                <a:solidFill>
                  <a:srgbClr val="000000"/>
                </a:solidFill>
              </a:rPr>
              <a:t> dátum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22354" y="408214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</a:pPr>
            <a:r>
              <a:rPr lang="hu-HU" sz="2300">
                <a:solidFill>
                  <a:srgbClr val="9B0012"/>
                </a:solidFill>
              </a:rPr>
              <a:t>Generali Egészségprogram termékjellemzők</a:t>
            </a:r>
            <a:endParaRPr lang="hu-HU" sz="1700">
              <a:solidFill>
                <a:srgbClr val="9B0012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922354" y="1084490"/>
            <a:ext cx="7289030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lnSpc>
                <a:spcPct val="130000"/>
              </a:lnSpc>
            </a:pPr>
            <a:endParaRPr lang="hu-HU" sz="1700">
              <a:solidFill>
                <a:srgbClr val="000000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335213" y="6464754"/>
            <a:ext cx="876172" cy="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fld id="{B800E37C-D061-49E7-B97E-410FE5399478}" type="slidenum">
              <a:rPr lang="hu-HU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13</a:t>
            </a:fld>
            <a:endParaRPr 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7414" name="Picture 6" descr="Genereli_Biztosito_RGB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90" y="201386"/>
            <a:ext cx="141239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922354" y="6366783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922354" y="914400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graphicFrame>
        <p:nvGraphicFramePr>
          <p:cNvPr id="15397" name="Group 37"/>
          <p:cNvGraphicFramePr>
            <a:graphicFrameLocks noGrp="1"/>
          </p:cNvGraphicFramePr>
          <p:nvPr/>
        </p:nvGraphicFramePr>
        <p:xfrm>
          <a:off x="3712505" y="1736272"/>
          <a:ext cx="5154404" cy="2871107"/>
        </p:xfrm>
        <a:graphic>
          <a:graphicData uri="http://schemas.openxmlformats.org/drawingml/2006/table">
            <a:tbl>
              <a:tblPr/>
              <a:tblGrid>
                <a:gridCol w="1616364"/>
                <a:gridCol w="1747212"/>
                <a:gridCol w="1790828"/>
              </a:tblGrid>
              <a:tr h="3297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Alap</a:t>
                      </a:r>
                    </a:p>
                  </a:txBody>
                  <a:tcPr marL="89183" marR="89183" marT="47292" marB="47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6C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Ideál</a:t>
                      </a:r>
                    </a:p>
                  </a:txBody>
                  <a:tcPr marL="89183" marR="89183" marT="47292" marB="47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Extra</a:t>
                      </a:r>
                    </a:p>
                  </a:txBody>
                  <a:tcPr marL="89183" marR="89183" marT="47292" marB="47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413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 leggyakoribb, mindennapos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alap-belgyógyászati és járóbeteg szakellátásokra,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minőségi színvonalon.</a:t>
                      </a:r>
                    </a:p>
                  </a:txBody>
                  <a:tcPr marL="89183" marR="89183" marT="47292" marB="47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6C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Komplex járóbeteg ellátás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széleskörű, fejlett diagnosztikai vizsgálatokkal,  terhesgondozással, házivizittel, betegszállítással, és ambuláns műtéttel.</a:t>
                      </a:r>
                    </a:p>
                  </a:txBody>
                  <a:tcPr marL="89183" marR="89183" marT="47292" marB="47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Teljes körű megoldás,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kórházi ellátással, műtéttel, várólista nélkül,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V.I.P. színvonalon.</a:t>
                      </a:r>
                    </a:p>
                  </a:txBody>
                  <a:tcPr marL="89183" marR="89183" marT="47292" marB="47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473364" y="1084490"/>
            <a:ext cx="3239141" cy="522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/>
          <a:p>
            <a:pPr marL="226195" indent="-226195">
              <a:spcBef>
                <a:spcPct val="0"/>
              </a:spcBef>
            </a:pPr>
            <a:r>
              <a:rPr lang="hu-HU" sz="1700">
                <a:solidFill>
                  <a:srgbClr val="990000"/>
                </a:solidFill>
              </a:rPr>
              <a:t>Olyan </a:t>
            </a:r>
            <a:r>
              <a:rPr lang="hu-HU" sz="1700" u="sng">
                <a:solidFill>
                  <a:srgbClr val="990000"/>
                </a:solidFill>
              </a:rPr>
              <a:t>egészségbiztosítás</a:t>
            </a:r>
            <a:r>
              <a:rPr lang="hu-HU" sz="1700">
                <a:solidFill>
                  <a:srgbClr val="990000"/>
                </a:solidFill>
              </a:rPr>
              <a:t>, amely…</a:t>
            </a:r>
          </a:p>
          <a:p>
            <a:pPr marL="226195" indent="-226195">
              <a:spcBef>
                <a:spcPct val="0"/>
              </a:spcBef>
            </a:pPr>
            <a:endParaRPr lang="hu-HU" sz="1700">
              <a:solidFill>
                <a:srgbClr val="990000"/>
              </a:solidFill>
            </a:endParaRPr>
          </a:p>
          <a:p>
            <a:pPr marL="226195" indent="-226195">
              <a:spcBef>
                <a:spcPct val="0"/>
              </a:spcBef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Szolgáltatásfinanszírozó</a:t>
            </a:r>
          </a:p>
          <a:p>
            <a:pPr marL="226195" indent="-226195">
              <a:spcBef>
                <a:spcPct val="0"/>
              </a:spcBef>
              <a:buFont typeface="Wingdings" pitchFamily="2" charset="2"/>
              <a:buChar char="§"/>
            </a:pPr>
            <a:endParaRPr lang="hu-HU" sz="1700">
              <a:solidFill>
                <a:srgbClr val="000000"/>
              </a:solidFill>
            </a:endParaRPr>
          </a:p>
          <a:p>
            <a:pPr marL="226195" indent="-226195">
              <a:spcBef>
                <a:spcPct val="0"/>
              </a:spcBef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országos szolgáltatói háttérrel rendelkező szolgáltató és ellátásszervező</a:t>
            </a:r>
          </a:p>
          <a:p>
            <a:pPr marL="226195" indent="-226195">
              <a:spcBef>
                <a:spcPct val="0"/>
              </a:spcBef>
              <a:buFont typeface="Wingdings" pitchFamily="2" charset="2"/>
              <a:buChar char="§"/>
            </a:pPr>
            <a:endParaRPr lang="hu-HU" sz="1700">
              <a:solidFill>
                <a:srgbClr val="000000"/>
              </a:solidFill>
            </a:endParaRPr>
          </a:p>
          <a:p>
            <a:pPr marL="226195" indent="-226195">
              <a:spcBef>
                <a:spcPct val="0"/>
              </a:spcBef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széleskörű járó- és fekvőbeteg szakellátásokat tartalmaz</a:t>
            </a:r>
          </a:p>
          <a:p>
            <a:pPr marL="226195" indent="-226195">
              <a:spcBef>
                <a:spcPct val="0"/>
              </a:spcBef>
              <a:buFont typeface="Wingdings" pitchFamily="2" charset="2"/>
              <a:buChar char="§"/>
            </a:pPr>
            <a:endParaRPr lang="hu-HU" sz="1700">
              <a:solidFill>
                <a:srgbClr val="000000"/>
              </a:solidFill>
            </a:endParaRPr>
          </a:p>
          <a:p>
            <a:pPr marL="226195" indent="-226195">
              <a:spcBef>
                <a:spcPct val="0"/>
              </a:spcBef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 labor- és diagnosztikai vizsgálatok+szakrendelések+ kórházak </a:t>
            </a:r>
          </a:p>
          <a:p>
            <a:pPr marL="226195" indent="-226195">
              <a:spcBef>
                <a:spcPct val="0"/>
              </a:spcBef>
              <a:buFont typeface="Wingdings" pitchFamily="2" charset="2"/>
              <a:buChar char="§"/>
            </a:pPr>
            <a:endParaRPr lang="hu-HU" sz="1700">
              <a:solidFill>
                <a:srgbClr val="000000"/>
              </a:solidFill>
            </a:endParaRPr>
          </a:p>
          <a:p>
            <a:pPr marL="226195" indent="-226195">
              <a:spcBef>
                <a:spcPct val="0"/>
              </a:spcBef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24 órás egészségügyi tanácsadó vonal</a:t>
            </a:r>
          </a:p>
          <a:p>
            <a:pPr marL="226195" indent="-226195">
              <a:spcBef>
                <a:spcPct val="0"/>
              </a:spcBef>
              <a:buFont typeface="Wingdings" pitchFamily="2" charset="2"/>
              <a:buChar char="§"/>
            </a:pPr>
            <a:endParaRPr lang="hu-HU" sz="1700">
              <a:solidFill>
                <a:srgbClr val="000000"/>
              </a:solidFill>
            </a:endParaRPr>
          </a:p>
          <a:p>
            <a:pPr marL="226195" indent="-226195">
              <a:spcBef>
                <a:spcPct val="0"/>
              </a:spcBef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egyéni, családi és  kollektív csomagok</a:t>
            </a:r>
          </a:p>
        </p:txBody>
      </p:sp>
      <p:sp>
        <p:nvSpPr>
          <p:cNvPr id="17432" name="Szövegdoboz 4"/>
          <p:cNvSpPr txBox="1">
            <a:spLocks noChangeArrowheads="1"/>
          </p:cNvSpPr>
          <p:nvPr/>
        </p:nvSpPr>
        <p:spPr bwMode="auto">
          <a:xfrm>
            <a:off x="927486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7433" name="Picture 38" descr="fami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670920" cy="5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2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35182" y="6464754"/>
            <a:ext cx="1744646" cy="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r>
              <a:rPr lang="hu-HU">
                <a:solidFill>
                  <a:srgbClr val="000000"/>
                </a:solidFill>
              </a:rPr>
              <a:t>Készítette </a:t>
            </a:r>
            <a:r>
              <a:rPr lang="hu-HU" b="1">
                <a:solidFill>
                  <a:srgbClr val="9B0012"/>
                </a:solidFill>
              </a:rPr>
              <a:t>|</a:t>
            </a:r>
            <a:r>
              <a:rPr lang="hu-HU">
                <a:solidFill>
                  <a:srgbClr val="000000"/>
                </a:solidFill>
              </a:rPr>
              <a:t> dátum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22354" y="408214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</a:pPr>
            <a:r>
              <a:rPr lang="hu-HU" sz="2300">
                <a:solidFill>
                  <a:srgbClr val="9B0012"/>
                </a:solidFill>
              </a:rPr>
              <a:t>Generali Egészségprogram termékjellemzők</a:t>
            </a:r>
            <a:endParaRPr lang="hu-HU" sz="1700">
              <a:solidFill>
                <a:srgbClr val="9B0012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922354" y="1084490"/>
            <a:ext cx="7289030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lnSpc>
                <a:spcPct val="130000"/>
              </a:lnSpc>
            </a:pPr>
            <a:endParaRPr lang="hu-HU" sz="1700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335213" y="6464754"/>
            <a:ext cx="876172" cy="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fld id="{CFC67546-0F8C-4D34-86FA-5061EF2CF7D7}" type="slidenum">
              <a:rPr lang="hu-HU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14</a:t>
            </a:fld>
            <a:endParaRPr 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8438" name="Picture 6" descr="Genereli_Biztosito_RGB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90" y="201386"/>
            <a:ext cx="141239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922354" y="6366783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922354" y="914400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graphicFrame>
        <p:nvGraphicFramePr>
          <p:cNvPr id="16432" name="Group 48"/>
          <p:cNvGraphicFramePr>
            <a:graphicFrameLocks noGrp="1"/>
          </p:cNvGraphicFramePr>
          <p:nvPr/>
        </p:nvGraphicFramePr>
        <p:xfrm>
          <a:off x="935183" y="1084490"/>
          <a:ext cx="7463494" cy="4011550"/>
        </p:xfrm>
        <a:graphic>
          <a:graphicData uri="http://schemas.openxmlformats.org/drawingml/2006/table">
            <a:tbl>
              <a:tblPr/>
              <a:tblGrid>
                <a:gridCol w="1654848"/>
                <a:gridCol w="1633040"/>
                <a:gridCol w="1865232"/>
                <a:gridCol w="2310374"/>
              </a:tblGrid>
              <a:tr h="7755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Ügyfélkör</a:t>
                      </a:r>
                    </a:p>
                  </a:txBody>
                  <a:tcPr marL="43625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Biztosítottak száma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Belépési kor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Feltétel</a:t>
                      </a:r>
                    </a:p>
                  </a:txBody>
                  <a:tcPr marL="89168" marR="89168" marT="47289" marB="47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0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Egyéni</a:t>
                      </a:r>
                    </a:p>
                  </a:txBody>
                  <a:tcPr marL="43625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 fő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18 - 59 év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Egyéni: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Kockázat-elbírálás van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3 hónap várakozási idő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Nem lehet kiemelt/versenysportoló</a:t>
                      </a:r>
                    </a:p>
                  </a:txBody>
                  <a:tcPr marL="89168" marR="89168" marT="47289" marB="47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96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Családi</a:t>
                      </a:r>
                    </a:p>
                  </a:txBody>
                  <a:tcPr marL="43625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2-6 fő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6 hó – 59 év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224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Kisvállalati</a:t>
                      </a:r>
                    </a:p>
                  </a:txBody>
                  <a:tcPr marL="43625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1-9 fő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18 – 59 év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41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Nagyvállalati</a:t>
                      </a:r>
                    </a:p>
                  </a:txBody>
                  <a:tcPr marL="43625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10 főtől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18 – 59 év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Kollektív: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Nincs kockázat-elbírálás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Nincs várakozási idő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Lehet kiemelt/versenysportoló</a:t>
                      </a:r>
                    </a:p>
                  </a:txBody>
                  <a:tcPr marL="89168" marR="89168" marT="47289" marB="47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8471" name="Rectangle 59"/>
          <p:cNvSpPr>
            <a:spLocks noChangeArrowheads="1"/>
          </p:cNvSpPr>
          <p:nvPr/>
        </p:nvSpPr>
        <p:spPr bwMode="auto">
          <a:xfrm>
            <a:off x="935183" y="5259161"/>
            <a:ext cx="5163383" cy="59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>
            <a:spAutoFit/>
          </a:bodyPr>
          <a:lstStyle/>
          <a:p>
            <a:pPr marL="155180" indent="-155180" defTabSz="913984">
              <a:tabLst>
                <a:tab pos="526034" algn="l"/>
              </a:tabLst>
            </a:pPr>
            <a:r>
              <a:rPr lang="hu-HU" sz="1700" b="1">
                <a:solidFill>
                  <a:schemeClr val="accent1"/>
                </a:solidFill>
              </a:rPr>
              <a:t>Belépési kor engedéllyel 63 év! </a:t>
            </a:r>
          </a:p>
          <a:p>
            <a:pPr marL="155180" indent="-155180" defTabSz="913984">
              <a:tabLst>
                <a:tab pos="526034" algn="l"/>
              </a:tabLst>
            </a:pPr>
            <a:r>
              <a:rPr lang="hu-HU" sz="1700" b="1">
                <a:solidFill>
                  <a:schemeClr val="accent1"/>
                </a:solidFill>
              </a:rPr>
              <a:t>Lejárati kor egységesen 65 év</a:t>
            </a:r>
          </a:p>
        </p:txBody>
      </p:sp>
      <p:sp>
        <p:nvSpPr>
          <p:cNvPr id="18472" name="Szövegdoboz 4"/>
          <p:cNvSpPr txBox="1">
            <a:spLocks noChangeArrowheads="1"/>
          </p:cNvSpPr>
          <p:nvPr/>
        </p:nvSpPr>
        <p:spPr bwMode="auto">
          <a:xfrm>
            <a:off x="927486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8473" name="Picture 51" descr="fami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670920" cy="5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935182" y="6464754"/>
            <a:ext cx="1744646" cy="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r>
              <a:rPr lang="hu-HU">
                <a:solidFill>
                  <a:srgbClr val="000000"/>
                </a:solidFill>
              </a:rPr>
              <a:t>Készítette </a:t>
            </a:r>
            <a:r>
              <a:rPr lang="hu-HU" b="1">
                <a:solidFill>
                  <a:srgbClr val="9B0012"/>
                </a:solidFill>
              </a:rPr>
              <a:t>|</a:t>
            </a:r>
            <a:r>
              <a:rPr lang="hu-HU">
                <a:solidFill>
                  <a:srgbClr val="000000"/>
                </a:solidFill>
              </a:rPr>
              <a:t> dátum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922354" y="408214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</a:pPr>
            <a:r>
              <a:rPr lang="hu-HU" sz="2300">
                <a:solidFill>
                  <a:srgbClr val="9B0012"/>
                </a:solidFill>
              </a:rPr>
              <a:t>Generali Egészségprogram termékjellemzők</a:t>
            </a:r>
            <a:endParaRPr lang="hu-HU" sz="1700">
              <a:solidFill>
                <a:srgbClr val="9B0012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22354" y="1084490"/>
            <a:ext cx="7289030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lnSpc>
                <a:spcPct val="130000"/>
              </a:lnSpc>
            </a:pPr>
            <a:endParaRPr lang="hu-HU" sz="1700">
              <a:solidFill>
                <a:srgbClr val="000000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7335213" y="6464754"/>
            <a:ext cx="876172" cy="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fld id="{066DED2C-4E80-44FC-BC3E-B44A007BC6ED}" type="slidenum">
              <a:rPr lang="hu-HU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15</a:t>
            </a:fld>
            <a:endParaRPr 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9462" name="Picture 6" descr="Genereli_Biztosito_RGB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90" y="201386"/>
            <a:ext cx="141239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922354" y="6366783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922354" y="914400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19465" name="Rectangle 40"/>
          <p:cNvSpPr>
            <a:spLocks noChangeArrowheads="1"/>
          </p:cNvSpPr>
          <p:nvPr/>
        </p:nvSpPr>
        <p:spPr bwMode="auto">
          <a:xfrm>
            <a:off x="935183" y="1133475"/>
            <a:ext cx="5877919" cy="384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62750" tIns="31375" rIns="62750" bIns="31375"/>
          <a:lstStyle/>
          <a:p>
            <a:pPr marL="343238" indent="-343238" defTabSz="913984"/>
            <a:r>
              <a:rPr lang="hu-HU" sz="2200" b="1">
                <a:solidFill>
                  <a:srgbClr val="000000"/>
                </a:solidFill>
              </a:rPr>
              <a:t>Ami megkülönböztet</a:t>
            </a:r>
          </a:p>
          <a:p>
            <a:pPr marL="343238" indent="-343238" defTabSz="913984"/>
            <a:endParaRPr lang="hu-HU" sz="2200" b="1">
              <a:solidFill>
                <a:srgbClr val="000000"/>
              </a:solidFill>
            </a:endParaRPr>
          </a:p>
          <a:p>
            <a:pPr marL="343238" indent="-343238" defTabSz="913984">
              <a:lnSpc>
                <a:spcPct val="140000"/>
              </a:lnSpc>
              <a:buFont typeface="Wingdings" pitchFamily="2" charset="2"/>
              <a:buChar char="§"/>
            </a:pPr>
            <a:r>
              <a:rPr lang="hu-HU" sz="1500">
                <a:solidFill>
                  <a:srgbClr val="000000"/>
                </a:solidFill>
              </a:rPr>
              <a:t> Generali Extra Prevenciós Program évente, már az első évben is</a:t>
            </a:r>
          </a:p>
          <a:p>
            <a:pPr marL="343238" indent="-343238" defTabSz="913984">
              <a:lnSpc>
                <a:spcPct val="140000"/>
              </a:lnSpc>
              <a:buFont typeface="Wingdings" pitchFamily="2" charset="2"/>
              <a:buChar char="§"/>
            </a:pPr>
            <a:r>
              <a:rPr lang="hu-HU" sz="1500">
                <a:solidFill>
                  <a:srgbClr val="000000"/>
                </a:solidFill>
              </a:rPr>
              <a:t> Évente fogászati szűrés fogkőlevétellel és fogpolírozással</a:t>
            </a:r>
          </a:p>
          <a:p>
            <a:pPr marL="343238" indent="-343238" defTabSz="913984">
              <a:lnSpc>
                <a:spcPct val="140000"/>
              </a:lnSpc>
              <a:buFont typeface="Wingdings" pitchFamily="2" charset="2"/>
              <a:buChar char="§"/>
            </a:pPr>
            <a:r>
              <a:rPr lang="hu-HU" sz="1500">
                <a:solidFill>
                  <a:srgbClr val="000000"/>
                </a:solidFill>
              </a:rPr>
              <a:t> Kétévente anyajegy (melanoma) szűrés</a:t>
            </a:r>
          </a:p>
          <a:p>
            <a:pPr marL="343238" indent="-343238" defTabSz="913984">
              <a:lnSpc>
                <a:spcPct val="140000"/>
              </a:lnSpc>
              <a:buFont typeface="Wingdings" pitchFamily="2" charset="2"/>
              <a:buChar char="§"/>
            </a:pPr>
            <a:r>
              <a:rPr lang="hu-HU" sz="1500">
                <a:solidFill>
                  <a:srgbClr val="000000"/>
                </a:solidFill>
              </a:rPr>
              <a:t> E-pszichológiai tanácsadás</a:t>
            </a:r>
          </a:p>
          <a:p>
            <a:pPr marL="343238" indent="-343238" defTabSz="913984">
              <a:lnSpc>
                <a:spcPct val="140000"/>
              </a:lnSpc>
              <a:buFont typeface="Wingdings" pitchFamily="2" charset="2"/>
              <a:buChar char="§"/>
            </a:pPr>
            <a:r>
              <a:rPr lang="hu-HU" sz="1500">
                <a:solidFill>
                  <a:srgbClr val="000000"/>
                </a:solidFill>
              </a:rPr>
              <a:t> Korlátlan igénybevétel</a:t>
            </a:r>
          </a:p>
          <a:p>
            <a:pPr marL="743023" lvl="1" indent="-285374" defTabSz="913984">
              <a:lnSpc>
                <a:spcPct val="140000"/>
              </a:lnSpc>
              <a:buFont typeface="Wingdings" pitchFamily="2" charset="2"/>
              <a:buChar char="§"/>
            </a:pPr>
            <a:r>
              <a:rPr lang="hu-HU" sz="1500">
                <a:solidFill>
                  <a:srgbClr val="000000"/>
                </a:solidFill>
              </a:rPr>
              <a:t>Járóbeteg ellátásokra</a:t>
            </a:r>
          </a:p>
          <a:p>
            <a:pPr marL="743023" lvl="1" indent="-285374" defTabSz="913984">
              <a:lnSpc>
                <a:spcPct val="140000"/>
              </a:lnSpc>
              <a:buFont typeface="Wingdings" pitchFamily="2" charset="2"/>
              <a:buChar char="§"/>
            </a:pPr>
            <a:r>
              <a:rPr lang="hu-HU" sz="1500">
                <a:solidFill>
                  <a:srgbClr val="000000"/>
                </a:solidFill>
              </a:rPr>
              <a:t>Diagnosztikai és laborvizsgálatokra</a:t>
            </a:r>
          </a:p>
          <a:p>
            <a:pPr marL="743023" lvl="1" indent="-285374" defTabSz="913984">
              <a:lnSpc>
                <a:spcPct val="140000"/>
              </a:lnSpc>
              <a:buFont typeface="Wingdings" pitchFamily="2" charset="2"/>
              <a:buChar char="§"/>
            </a:pPr>
            <a:r>
              <a:rPr lang="hu-HU" sz="1500">
                <a:solidFill>
                  <a:srgbClr val="000000"/>
                </a:solidFill>
              </a:rPr>
              <a:t>Házivizitre</a:t>
            </a:r>
          </a:p>
          <a:p>
            <a:pPr marL="743023" lvl="1" indent="-285374" defTabSz="913984">
              <a:lnSpc>
                <a:spcPct val="140000"/>
              </a:lnSpc>
              <a:buFont typeface="Wingdings" pitchFamily="2" charset="2"/>
              <a:buChar char="§"/>
            </a:pPr>
            <a:r>
              <a:rPr lang="hu-HU" sz="1500">
                <a:solidFill>
                  <a:srgbClr val="000000"/>
                </a:solidFill>
              </a:rPr>
              <a:t>Ambuláns műtétekre és egynapos sebészetre</a:t>
            </a:r>
          </a:p>
          <a:p>
            <a:pPr marL="343238" indent="-343238" defTabSz="913984">
              <a:lnSpc>
                <a:spcPct val="140000"/>
              </a:lnSpc>
            </a:pPr>
            <a:endParaRPr lang="hu-HU" sz="2200">
              <a:solidFill>
                <a:srgbClr val="000000"/>
              </a:solidFill>
            </a:endParaRPr>
          </a:p>
        </p:txBody>
      </p:sp>
      <p:sp>
        <p:nvSpPr>
          <p:cNvPr id="19466" name="Szövegdoboz 4"/>
          <p:cNvSpPr txBox="1">
            <a:spLocks noChangeArrowheads="1"/>
          </p:cNvSpPr>
          <p:nvPr/>
        </p:nvSpPr>
        <p:spPr bwMode="auto">
          <a:xfrm>
            <a:off x="927486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9467" name="Picture 12" descr="fami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670920" cy="5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5" descr="p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67" y="3283404"/>
            <a:ext cx="2053808" cy="16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5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3" descr="text_inverzbg_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66" y="4465865"/>
            <a:ext cx="7897091" cy="104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922354" y="1084490"/>
            <a:ext cx="7866303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lnSpc>
                <a:spcPct val="80000"/>
              </a:lnSpc>
            </a:pPr>
            <a:endParaRPr lang="hu-HU" sz="2000">
              <a:solidFill>
                <a:srgbClr val="9B0012"/>
              </a:solidFill>
            </a:endParaRPr>
          </a:p>
          <a:p>
            <a:pPr marL="157810" indent="-157810" defTabSz="315620">
              <a:lnSpc>
                <a:spcPct val="80000"/>
              </a:lnSpc>
            </a:pPr>
            <a:r>
              <a:rPr lang="hu-HU" sz="2000" b="1">
                <a:solidFill>
                  <a:srgbClr val="9B0012"/>
                </a:solidFill>
              </a:rPr>
              <a:t>Egy termék, aminek:</a:t>
            </a:r>
          </a:p>
          <a:p>
            <a:pPr marL="157810" indent="-157810" defTabSz="315620">
              <a:lnSpc>
                <a:spcPct val="80000"/>
              </a:lnSpc>
            </a:pPr>
            <a:endParaRPr lang="hu-HU" sz="2000" b="1">
              <a:solidFill>
                <a:srgbClr val="9B0012"/>
              </a:solidFill>
            </a:endParaRP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 az átlagdíja negyvenszerese a kgfb-nek</a:t>
            </a: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 magas jutaléktartalmú</a:t>
            </a: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 egyszerű a kötési folyamat</a:t>
            </a: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 szakértő segítség</a:t>
            </a: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 hatalmas piaci potenciál</a:t>
            </a: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endParaRPr lang="hu-HU" sz="800" b="1">
              <a:solidFill>
                <a:srgbClr val="9B0012"/>
              </a:solidFill>
            </a:endParaRPr>
          </a:p>
          <a:p>
            <a:pPr marL="157810" indent="-157810" algn="ctr" defTabSz="315620">
              <a:lnSpc>
                <a:spcPct val="110000"/>
              </a:lnSpc>
            </a:pPr>
            <a:r>
              <a:rPr lang="hu-HU" b="1">
                <a:solidFill>
                  <a:schemeClr val="bg1"/>
                </a:solidFill>
              </a:rPr>
              <a:t>Az Egészségbiztosítás egy olyan új piaci lehetőség, ami megalapozhatja az alkuszok növekedését és nyereségességét a következő években!</a:t>
            </a:r>
            <a:endParaRPr lang="hu-HU" sz="1700" b="1">
              <a:solidFill>
                <a:schemeClr val="bg1"/>
              </a:solidFill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935182" y="6464754"/>
            <a:ext cx="1744646" cy="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r>
              <a:rPr lang="hu-HU">
                <a:solidFill>
                  <a:srgbClr val="000000"/>
                </a:solidFill>
              </a:rPr>
              <a:t>Készítette </a:t>
            </a:r>
            <a:r>
              <a:rPr lang="hu-HU" b="1">
                <a:solidFill>
                  <a:srgbClr val="9B0012"/>
                </a:solidFill>
              </a:rPr>
              <a:t>|</a:t>
            </a:r>
            <a:r>
              <a:rPr lang="hu-HU">
                <a:solidFill>
                  <a:srgbClr val="000000"/>
                </a:solidFill>
              </a:rPr>
              <a:t> dátum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922354" y="258536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</a:pPr>
            <a:r>
              <a:rPr lang="hu-HU" sz="2300">
                <a:solidFill>
                  <a:srgbClr val="9B0012"/>
                </a:solidFill>
              </a:rPr>
              <a:t>Generali Egészségprogram előnyök </a:t>
            </a:r>
            <a:br>
              <a:rPr lang="hu-HU" sz="2300">
                <a:solidFill>
                  <a:srgbClr val="9B0012"/>
                </a:solidFill>
              </a:rPr>
            </a:br>
            <a:r>
              <a:rPr lang="hu-HU" sz="2300">
                <a:solidFill>
                  <a:srgbClr val="9B0012"/>
                </a:solidFill>
              </a:rPr>
              <a:t>az értékesítő számára</a:t>
            </a:r>
            <a:endParaRPr lang="hu-HU" sz="1700">
              <a:solidFill>
                <a:srgbClr val="9B0012"/>
              </a:solidFill>
            </a:endParaRPr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922354" y="1084490"/>
            <a:ext cx="7289030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lnSpc>
                <a:spcPct val="130000"/>
              </a:lnSpc>
            </a:pPr>
            <a:endParaRPr lang="hu-HU" sz="1700">
              <a:solidFill>
                <a:srgbClr val="000000"/>
              </a:solidFill>
            </a:endParaRP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7335213" y="6464754"/>
            <a:ext cx="876172" cy="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fld id="{9EF22AB3-37E9-46F8-84DE-0655B62B0697}" type="slidenum">
              <a:rPr lang="hu-HU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16</a:t>
            </a:fld>
            <a:endParaRPr 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488" name="Picture 6" descr="Genereli_Biztosito_RGB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90" y="201386"/>
            <a:ext cx="141239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Line 7"/>
          <p:cNvSpPr>
            <a:spLocks noChangeShapeType="1"/>
          </p:cNvSpPr>
          <p:nvPr/>
        </p:nvSpPr>
        <p:spPr bwMode="auto">
          <a:xfrm>
            <a:off x="922354" y="6366783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20490" name="Line 8"/>
          <p:cNvSpPr>
            <a:spLocks noChangeShapeType="1"/>
          </p:cNvSpPr>
          <p:nvPr/>
        </p:nvSpPr>
        <p:spPr bwMode="auto">
          <a:xfrm>
            <a:off x="922354" y="914400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6119091" y="2241097"/>
            <a:ext cx="138802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20492" name="Szövegdoboz 4"/>
          <p:cNvSpPr txBox="1">
            <a:spLocks noChangeArrowheads="1"/>
          </p:cNvSpPr>
          <p:nvPr/>
        </p:nvSpPr>
        <p:spPr bwMode="auto">
          <a:xfrm>
            <a:off x="927486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20493" name="Picture 14" descr="fami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670920" cy="5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1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text_inverzbg_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15" y="5320393"/>
            <a:ext cx="7319818" cy="104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953142" y="1092654"/>
            <a:ext cx="7289030" cy="42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15620"/>
            <a:endParaRPr lang="hu-HU" sz="1700">
              <a:solidFill>
                <a:srgbClr val="000000"/>
              </a:solidFill>
              <a:cs typeface="Arial" charset="0"/>
            </a:endParaRPr>
          </a:p>
          <a:p>
            <a:pPr defTabSz="315620"/>
            <a:endParaRPr lang="hu-HU" sz="1700">
              <a:solidFill>
                <a:srgbClr val="000000"/>
              </a:solidFill>
            </a:endParaRPr>
          </a:p>
          <a:p>
            <a:pPr defTabSz="315620"/>
            <a:endParaRPr lang="hu-HU" sz="1500">
              <a:solidFill>
                <a:srgbClr val="000000"/>
              </a:solidFill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935182" y="6464754"/>
            <a:ext cx="1744646" cy="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r>
              <a:rPr lang="hu-HU">
                <a:solidFill>
                  <a:srgbClr val="000000"/>
                </a:solidFill>
              </a:rPr>
              <a:t>Készítette </a:t>
            </a:r>
            <a:r>
              <a:rPr lang="hu-HU" b="1">
                <a:solidFill>
                  <a:srgbClr val="9B0012"/>
                </a:solidFill>
              </a:rPr>
              <a:t>|</a:t>
            </a:r>
            <a:r>
              <a:rPr lang="hu-HU">
                <a:solidFill>
                  <a:srgbClr val="000000"/>
                </a:solidFill>
              </a:rPr>
              <a:t> dátum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935183" y="323850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</a:pPr>
            <a:r>
              <a:rPr lang="hu-HU" sz="2300">
                <a:solidFill>
                  <a:srgbClr val="9B0012"/>
                </a:solidFill>
              </a:rPr>
              <a:t>CLaVis: A JÖVŐ ANYAGI BIZTONSÁGÁÉRT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7335213" y="6464754"/>
            <a:ext cx="876172" cy="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fld id="{B1F849DA-DB75-451D-B0F4-AF2C26E72638}" type="slidenum">
              <a:rPr lang="hu-HU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17</a:t>
            </a:fld>
            <a:endParaRPr 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1511" name="Picture 6" descr="Genereli_Biztosito_RGB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90" y="201386"/>
            <a:ext cx="141239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922354" y="6366783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922354" y="914400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922354" y="1416504"/>
            <a:ext cx="7289030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lnSpc>
                <a:spcPct val="80000"/>
              </a:lnSpc>
            </a:pPr>
            <a:endParaRPr lang="hu-HU" sz="2000">
              <a:solidFill>
                <a:srgbClr val="9B0012"/>
              </a:solidFill>
            </a:endParaRPr>
          </a:p>
          <a:p>
            <a:pPr marL="157810" indent="-157810" defTabSz="315620">
              <a:lnSpc>
                <a:spcPct val="80000"/>
              </a:lnSpc>
            </a:pPr>
            <a:r>
              <a:rPr lang="hu-HU" sz="2000" b="1">
                <a:solidFill>
                  <a:srgbClr val="9B0012"/>
                </a:solidFill>
              </a:rPr>
              <a:t>Egy termék, ami:</a:t>
            </a:r>
          </a:p>
          <a:p>
            <a:pPr marL="157810" indent="-157810" defTabSz="315620">
              <a:lnSpc>
                <a:spcPct val="80000"/>
              </a:lnSpc>
            </a:pPr>
            <a:endParaRPr lang="hu-HU" sz="2000" b="1">
              <a:solidFill>
                <a:srgbClr val="9B0012"/>
              </a:solidFill>
            </a:endParaRP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 bónusszal ösztönzi a hosszú távú célok elérését</a:t>
            </a: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 többféle élethelyzethez igazítható</a:t>
            </a: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 a Szerződéseim on-line rendszer és a Trendfigyelő és segítségével átlátható, biztonságos megtakarítás</a:t>
            </a: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 magas jutalék tartalmú</a:t>
            </a: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 hatalmas piaci lehetőség, mert:</a:t>
            </a:r>
          </a:p>
          <a:p>
            <a:pPr marL="157810" indent="-157810" algn="ctr" defTabSz="315620">
              <a:lnSpc>
                <a:spcPct val="160000"/>
              </a:lnSpc>
            </a:pPr>
            <a:endParaRPr lang="hu-HU" sz="800" b="1">
              <a:solidFill>
                <a:srgbClr val="9B0012"/>
              </a:solidFill>
            </a:endParaRPr>
          </a:p>
          <a:p>
            <a:pPr marL="157810" indent="-157810" algn="ctr" defTabSz="315620">
              <a:lnSpc>
                <a:spcPct val="160000"/>
              </a:lnSpc>
            </a:pPr>
            <a:r>
              <a:rPr lang="hu-HU" b="1">
                <a:solidFill>
                  <a:schemeClr val="bg1"/>
                </a:solidFill>
              </a:rPr>
              <a:t>a magyar lakosság 72 %-a nem rendelkezik hosszú távú megtakarítással!</a:t>
            </a:r>
            <a:r>
              <a:rPr lang="hu-HU" sz="17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515" name="Szövegdoboz 4"/>
          <p:cNvSpPr txBox="1">
            <a:spLocks noChangeArrowheads="1"/>
          </p:cNvSpPr>
          <p:nvPr/>
        </p:nvSpPr>
        <p:spPr bwMode="auto">
          <a:xfrm>
            <a:off x="927486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21516" name="Picture 13" descr="fami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670920" cy="5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3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iagram_al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47" y="1100819"/>
            <a:ext cx="6496242" cy="441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59435" y="26806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/>
          <a:p>
            <a:pPr defTabSz="913984">
              <a:spcBef>
                <a:spcPct val="0"/>
              </a:spcBef>
            </a:pPr>
            <a:endParaRPr lang="hu-HU" sz="2000" b="1">
              <a:solidFill>
                <a:srgbClr val="9B0012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857536" y="5780314"/>
            <a:ext cx="4987636" cy="26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>
            <a:spAutoFit/>
          </a:bodyPr>
          <a:lstStyle>
            <a:lvl1pPr marL="187325" indent="-187325" defTabSz="1103313"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03313"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03313"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03313"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03313"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hu-HU" u="sng">
              <a:solidFill>
                <a:srgbClr val="000000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09284" y="5498647"/>
            <a:ext cx="7539181" cy="82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>
            <a:spAutoFit/>
          </a:bodyPr>
          <a:lstStyle/>
          <a:p>
            <a:pPr lvl="1" defTabSz="913984">
              <a:lnSpc>
                <a:spcPct val="105000"/>
              </a:lnSpc>
              <a:spcBef>
                <a:spcPct val="90000"/>
              </a:spcBef>
              <a:tabLst>
                <a:tab pos="526034" algn="l"/>
              </a:tabLst>
            </a:pPr>
            <a:r>
              <a:rPr lang="hu-HU" sz="1500">
                <a:solidFill>
                  <a:srgbClr val="000000"/>
                </a:solidFill>
              </a:rPr>
              <a:t>3%-os díjnövelést és 5%-os hozamot feltételezve, a jóváírt bónusz hozamokkal növelt értéke elérheti a </a:t>
            </a:r>
            <a:r>
              <a:rPr lang="hu-HU" sz="1500" b="1">
                <a:solidFill>
                  <a:schemeClr val="accent1"/>
                </a:solidFill>
              </a:rPr>
              <a:t>kötéskori éves díj négyszeresét</a:t>
            </a:r>
            <a:r>
              <a:rPr lang="hu-HU" sz="1500">
                <a:solidFill>
                  <a:schemeClr val="accent1"/>
                </a:solidFill>
              </a:rPr>
              <a:t>.</a:t>
            </a:r>
            <a:br>
              <a:rPr lang="hu-HU" sz="1500">
                <a:solidFill>
                  <a:schemeClr val="accent1"/>
                </a:solidFill>
              </a:rPr>
            </a:br>
            <a:r>
              <a:rPr lang="hu-HU" sz="1500">
                <a:solidFill>
                  <a:srgbClr val="000000"/>
                </a:solidFill>
              </a:rPr>
              <a:t>240 000 Ft-os éves díj esetében a jóváírt bónusz így 945 500 Ft.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68294" y="431347"/>
            <a:ext cx="4255141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/>
          <a:p>
            <a:pPr algn="ctr" defTabSz="913984">
              <a:spcBef>
                <a:spcPct val="0"/>
              </a:spcBef>
            </a:pPr>
            <a:r>
              <a:rPr lang="en-US" sz="2300" b="1">
                <a:solidFill>
                  <a:srgbClr val="800000"/>
                </a:solidFill>
              </a:rPr>
              <a:t>B</a:t>
            </a:r>
            <a:r>
              <a:rPr lang="hu-HU" sz="2300" b="1">
                <a:solidFill>
                  <a:srgbClr val="800000"/>
                </a:solidFill>
              </a:rPr>
              <a:t>ónusz</a:t>
            </a:r>
            <a:r>
              <a:rPr lang="en-US" sz="2300" b="1">
                <a:solidFill>
                  <a:srgbClr val="800000"/>
                </a:solidFill>
              </a:rPr>
              <a:t>j</a:t>
            </a:r>
            <a:r>
              <a:rPr lang="hu-HU" sz="2300" b="1">
                <a:solidFill>
                  <a:srgbClr val="800000"/>
                </a:solidFill>
              </a:rPr>
              <a:t>óváírás hozammal</a:t>
            </a:r>
            <a:endParaRPr lang="hu-HU" sz="2300" b="1" baseline="30000">
              <a:solidFill>
                <a:srgbClr val="800000"/>
              </a:solidFill>
            </a:endParaRPr>
          </a:p>
        </p:txBody>
      </p:sp>
      <p:pic>
        <p:nvPicPr>
          <p:cNvPr id="45063" name="Picture 7" descr="grafikonokhoz_segitseg_17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47" y="1006929"/>
            <a:ext cx="6496242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8" descr="grafikon_17_arany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6" y="1790700"/>
            <a:ext cx="6107546" cy="35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9" descr="grafikon_17_ezu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07" y="1817914"/>
            <a:ext cx="6107546" cy="353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146779" y="1823358"/>
            <a:ext cx="85949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500" b="1">
                <a:solidFill>
                  <a:srgbClr val="C0C0C0"/>
                </a:solidFill>
              </a:rPr>
              <a:t>Hozam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133950" y="2256064"/>
            <a:ext cx="1548373" cy="78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500" b="1">
                <a:solidFill>
                  <a:srgbClr val="C5892F"/>
                </a:solidFill>
              </a:rPr>
              <a:t>Szumma bónusz </a:t>
            </a:r>
            <a:br>
              <a:rPr lang="hu-HU" sz="1500" b="1">
                <a:solidFill>
                  <a:srgbClr val="C5892F"/>
                </a:solidFill>
              </a:rPr>
            </a:br>
            <a:r>
              <a:rPr lang="hu-HU" sz="1500" b="1">
                <a:solidFill>
                  <a:srgbClr val="C5892F"/>
                </a:solidFill>
              </a:rPr>
              <a:t>jóváírás</a:t>
            </a:r>
          </a:p>
        </p:txBody>
      </p:sp>
      <p:pic>
        <p:nvPicPr>
          <p:cNvPr id="45068" name="Picture 12" descr="grafikon_17_szumma_bonusz"/>
          <p:cNvPicPr>
            <a:picLocks noChangeAspect="1" noChangeArrowheads="1"/>
          </p:cNvPicPr>
          <p:nvPr/>
        </p:nvPicPr>
        <p:blipFill>
          <a:blip r:embed="rId7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21" y="2472419"/>
            <a:ext cx="265546" cy="36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 descr="grafikon_17_hoza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11" y="1824719"/>
            <a:ext cx="211667" cy="35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Genereli_Biztosito_RGB_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90" y="201386"/>
            <a:ext cx="141239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922354" y="914400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922354" y="6366783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935182" y="6464754"/>
            <a:ext cx="1744646" cy="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r>
              <a:rPr lang="hu-HU">
                <a:solidFill>
                  <a:srgbClr val="000000"/>
                </a:solidFill>
              </a:rPr>
              <a:t>Készítette </a:t>
            </a:r>
            <a:r>
              <a:rPr lang="hu-HU" b="1">
                <a:solidFill>
                  <a:srgbClr val="9B0012"/>
                </a:solidFill>
              </a:rPr>
              <a:t>|</a:t>
            </a:r>
            <a:r>
              <a:rPr lang="hu-HU">
                <a:solidFill>
                  <a:srgbClr val="000000"/>
                </a:solidFill>
              </a:rPr>
              <a:t> dátum</a:t>
            </a: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7335213" y="6464754"/>
            <a:ext cx="876172" cy="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fld id="{CDA5D27A-6D27-482C-A135-64860F8A55BD}" type="slidenum">
              <a:rPr lang="hu-HU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18</a:t>
            </a:fld>
            <a:endParaRPr 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7" name="Szövegdoboz 4"/>
          <p:cNvSpPr txBox="1">
            <a:spLocks noChangeArrowheads="1"/>
          </p:cNvSpPr>
          <p:nvPr/>
        </p:nvSpPr>
        <p:spPr bwMode="auto">
          <a:xfrm>
            <a:off x="927486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22548" name="Picture 21" descr="famil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670920" cy="5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633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3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3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922354" y="408214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</a:pPr>
            <a:r>
              <a:rPr lang="hu-HU" sz="2300">
                <a:solidFill>
                  <a:srgbClr val="9B0012"/>
                </a:solidFill>
              </a:rPr>
              <a:t>CLaVis termékjellemzők</a:t>
            </a:r>
            <a:endParaRPr lang="hu-HU" sz="1700">
              <a:solidFill>
                <a:srgbClr val="9B0012"/>
              </a:solidFill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922354" y="1084490"/>
            <a:ext cx="7289030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lnSpc>
                <a:spcPct val="130000"/>
              </a:lnSpc>
            </a:pPr>
            <a:endParaRPr lang="hu-HU" sz="1700">
              <a:solidFill>
                <a:srgbClr val="000000"/>
              </a:solidFill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335213" y="6464754"/>
            <a:ext cx="876172" cy="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fld id="{BC7E8ADC-B774-470B-897E-75CC68304826}" type="slidenum">
              <a:rPr lang="hu-HU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19</a:t>
            </a:fld>
            <a:endParaRPr 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3557" name="Picture 6" descr="Genereli_Biztosito_RGB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90" y="201386"/>
            <a:ext cx="141239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922354" y="6366783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>
            <a:off x="922354" y="914400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922354" y="1084490"/>
            <a:ext cx="7289030" cy="496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70854" indent="-370854" defTabSz="315620">
              <a:spcBef>
                <a:spcPct val="50000"/>
              </a:spcBef>
            </a:pPr>
            <a:r>
              <a:rPr lang="hu-HU" sz="1700" b="1">
                <a:solidFill>
                  <a:srgbClr val="9B0012"/>
                </a:solidFill>
              </a:rPr>
              <a:t>Rendszeres díjas, befektetési egységekhez kötött, élethosszig tartó életbiztosítás</a:t>
            </a:r>
          </a:p>
          <a:p>
            <a:pPr marL="370854" indent="-370854" defTabSz="315620">
              <a:spcBef>
                <a:spcPct val="50000"/>
              </a:spcBef>
            </a:pPr>
            <a:endParaRPr lang="hu-HU" sz="1700" b="1">
              <a:solidFill>
                <a:srgbClr val="9B0012"/>
              </a:solidFill>
            </a:endParaRPr>
          </a:p>
          <a:p>
            <a:pPr marL="370854" indent="-370854" defTabSz="315620">
              <a:lnSpc>
                <a:spcPct val="110000"/>
              </a:lnSpc>
              <a:buFont typeface="Wingdings" pitchFamily="2" charset="2"/>
              <a:buChar char="§"/>
            </a:pPr>
            <a:r>
              <a:rPr lang="hu-HU" sz="1700" b="1">
                <a:solidFill>
                  <a:srgbClr val="9B0012"/>
                </a:solidFill>
              </a:rPr>
              <a:t>Rendszeres díjas</a:t>
            </a:r>
            <a:r>
              <a:rPr lang="hu-HU" sz="1700" b="1">
                <a:solidFill>
                  <a:srgbClr val="BC8E49"/>
                </a:solidFill>
              </a:rPr>
              <a:t/>
            </a:r>
            <a:br>
              <a:rPr lang="hu-HU" sz="1700" b="1">
                <a:solidFill>
                  <a:srgbClr val="BC8E49"/>
                </a:solidFill>
              </a:rPr>
            </a:br>
            <a:r>
              <a:rPr lang="hu-HU" sz="1700">
                <a:solidFill>
                  <a:srgbClr val="000000"/>
                </a:solidFill>
              </a:rPr>
              <a:t>…</a:t>
            </a:r>
            <a:r>
              <a:rPr lang="hu-HU" sz="1700" i="1">
                <a:solidFill>
                  <a:srgbClr val="000000"/>
                </a:solidFill>
              </a:rPr>
              <a:t>mert</a:t>
            </a:r>
            <a:r>
              <a:rPr lang="hu-HU" sz="1700">
                <a:solidFill>
                  <a:srgbClr val="000000"/>
                </a:solidFill>
              </a:rPr>
              <a:t> így relatív kis összegekből is </a:t>
            </a:r>
            <a:r>
              <a:rPr lang="hu-HU" sz="1700" b="1">
                <a:solidFill>
                  <a:srgbClr val="9B0012"/>
                </a:solidFill>
              </a:rPr>
              <a:t>összegyűjthető</a:t>
            </a:r>
            <a:r>
              <a:rPr lang="hu-HU" sz="1700">
                <a:solidFill>
                  <a:srgbClr val="000000"/>
                </a:solidFill>
              </a:rPr>
              <a:t> lehet az eltervezett megtakarítási összeg!</a:t>
            </a:r>
            <a:br>
              <a:rPr lang="hu-HU" sz="1700">
                <a:solidFill>
                  <a:srgbClr val="000000"/>
                </a:solidFill>
              </a:rPr>
            </a:br>
            <a:endParaRPr lang="hu-HU" sz="1700">
              <a:solidFill>
                <a:srgbClr val="000000"/>
              </a:solidFill>
            </a:endParaRPr>
          </a:p>
          <a:p>
            <a:pPr marL="370854" indent="-370854" defTabSz="315620">
              <a:lnSpc>
                <a:spcPct val="110000"/>
              </a:lnSpc>
              <a:buFont typeface="Wingdings" pitchFamily="2" charset="2"/>
              <a:buChar char="§"/>
            </a:pPr>
            <a:r>
              <a:rPr lang="hu-HU" sz="1700" b="1">
                <a:solidFill>
                  <a:srgbClr val="9B0012"/>
                </a:solidFill>
              </a:rPr>
              <a:t>Teljes életre szóló</a:t>
            </a:r>
            <a:r>
              <a:rPr lang="hu-HU" sz="1700">
                <a:solidFill>
                  <a:srgbClr val="000000"/>
                </a:solidFill>
              </a:rPr>
              <a:t> </a:t>
            </a:r>
            <a:br>
              <a:rPr lang="hu-HU" sz="1700">
                <a:solidFill>
                  <a:srgbClr val="000000"/>
                </a:solidFill>
              </a:rPr>
            </a:br>
            <a:r>
              <a:rPr lang="hu-HU" sz="1700">
                <a:solidFill>
                  <a:srgbClr val="000000"/>
                </a:solidFill>
              </a:rPr>
              <a:t>…</a:t>
            </a:r>
            <a:r>
              <a:rPr lang="hu-HU" sz="1700" i="1">
                <a:solidFill>
                  <a:srgbClr val="000000"/>
                </a:solidFill>
              </a:rPr>
              <a:t>mert</a:t>
            </a:r>
            <a:r>
              <a:rPr lang="hu-HU" sz="1700">
                <a:solidFill>
                  <a:srgbClr val="000000"/>
                </a:solidFill>
              </a:rPr>
              <a:t> modern,</a:t>
            </a:r>
            <a:r>
              <a:rPr lang="hu-HU" sz="1700">
                <a:solidFill>
                  <a:srgbClr val="9B0012"/>
                </a:solidFill>
              </a:rPr>
              <a:t> </a:t>
            </a:r>
            <a:r>
              <a:rPr lang="hu-HU" sz="1700" b="1">
                <a:solidFill>
                  <a:srgbClr val="9B0012"/>
                </a:solidFill>
              </a:rPr>
              <a:t>rugalmas</a:t>
            </a:r>
            <a:r>
              <a:rPr lang="hu-HU" sz="1700">
                <a:solidFill>
                  <a:srgbClr val="000000"/>
                </a:solidFill>
              </a:rPr>
              <a:t> termékre van szükség!</a:t>
            </a:r>
            <a:br>
              <a:rPr lang="hu-HU" sz="1700">
                <a:solidFill>
                  <a:srgbClr val="000000"/>
                </a:solidFill>
              </a:rPr>
            </a:br>
            <a:endParaRPr lang="hu-HU" sz="1700">
              <a:solidFill>
                <a:srgbClr val="000000"/>
              </a:solidFill>
            </a:endParaRPr>
          </a:p>
          <a:p>
            <a:pPr marL="370854" indent="-370854" defTabSz="315620">
              <a:lnSpc>
                <a:spcPct val="110000"/>
              </a:lnSpc>
              <a:buFont typeface="Wingdings" pitchFamily="2" charset="2"/>
              <a:buChar char="§"/>
            </a:pPr>
            <a:r>
              <a:rPr lang="hu-HU" sz="1700" b="1">
                <a:solidFill>
                  <a:srgbClr val="9B0012"/>
                </a:solidFill>
              </a:rPr>
              <a:t>Lejárati szolgáltatás igényelhető</a:t>
            </a:r>
            <a:r>
              <a:rPr lang="hu-HU" sz="1700" i="1">
                <a:solidFill>
                  <a:srgbClr val="000000"/>
                </a:solidFill>
              </a:rPr>
              <a:t> a 15. év után bármikor „tartamossá” tehető)</a:t>
            </a:r>
            <a:br>
              <a:rPr lang="hu-HU" sz="1700" i="1">
                <a:solidFill>
                  <a:srgbClr val="000000"/>
                </a:solidFill>
              </a:rPr>
            </a:br>
            <a:r>
              <a:rPr lang="hu-HU" sz="1700">
                <a:solidFill>
                  <a:srgbClr val="000000"/>
                </a:solidFill>
              </a:rPr>
              <a:t>....</a:t>
            </a:r>
            <a:r>
              <a:rPr lang="hu-HU" sz="1700" i="1">
                <a:solidFill>
                  <a:srgbClr val="000000"/>
                </a:solidFill>
              </a:rPr>
              <a:t>mert</a:t>
            </a:r>
            <a:r>
              <a:rPr lang="hu-HU" sz="1700">
                <a:solidFill>
                  <a:srgbClr val="000000"/>
                </a:solidFill>
              </a:rPr>
              <a:t> az ügyfeleinket </a:t>
            </a:r>
            <a:r>
              <a:rPr lang="hu-HU" sz="1700" b="1">
                <a:solidFill>
                  <a:srgbClr val="9B0012"/>
                </a:solidFill>
              </a:rPr>
              <a:t>megnyugtatja</a:t>
            </a:r>
            <a:r>
              <a:rPr lang="hu-HU" sz="1700">
                <a:solidFill>
                  <a:srgbClr val="9B0012"/>
                </a:solidFill>
              </a:rPr>
              <a:t>,</a:t>
            </a:r>
            <a:r>
              <a:rPr lang="hu-HU" sz="1700">
                <a:solidFill>
                  <a:srgbClr val="000000"/>
                </a:solidFill>
              </a:rPr>
              <a:t> ha a konkrét céljaikhoz megtakarítási időszakot is meg tudnak jelölni!</a:t>
            </a:r>
            <a:br>
              <a:rPr lang="hu-HU" sz="1700">
                <a:solidFill>
                  <a:srgbClr val="000000"/>
                </a:solidFill>
              </a:rPr>
            </a:br>
            <a:endParaRPr lang="hu-HU" sz="1700">
              <a:solidFill>
                <a:srgbClr val="000000"/>
              </a:solidFill>
            </a:endParaRPr>
          </a:p>
          <a:p>
            <a:pPr marL="370854" indent="-370854" defTabSz="315620">
              <a:lnSpc>
                <a:spcPct val="110000"/>
              </a:lnSpc>
              <a:buFont typeface="Wingdings" pitchFamily="2" charset="2"/>
              <a:buChar char="§"/>
            </a:pPr>
            <a:r>
              <a:rPr lang="hu-HU" sz="1700" i="1">
                <a:solidFill>
                  <a:srgbClr val="000000"/>
                </a:solidFill>
              </a:rPr>
              <a:t> </a:t>
            </a:r>
            <a:r>
              <a:rPr lang="hu-HU" sz="1700" b="1">
                <a:solidFill>
                  <a:srgbClr val="9B0012"/>
                </a:solidFill>
              </a:rPr>
              <a:t>Kiegészítő biztosítások köthetők mellé</a:t>
            </a:r>
            <a:br>
              <a:rPr lang="hu-HU" sz="1700" b="1">
                <a:solidFill>
                  <a:srgbClr val="9B0012"/>
                </a:solidFill>
              </a:rPr>
            </a:br>
            <a:r>
              <a:rPr lang="hu-HU" sz="1700">
                <a:solidFill>
                  <a:srgbClr val="000000"/>
                </a:solidFill>
              </a:rPr>
              <a:t>....</a:t>
            </a:r>
            <a:r>
              <a:rPr lang="hu-HU" sz="1700" i="1">
                <a:solidFill>
                  <a:srgbClr val="000000"/>
                </a:solidFill>
              </a:rPr>
              <a:t>hogy akkor is elérjék a céljukat, ha nem várt esemény történik</a:t>
            </a:r>
            <a:endParaRPr lang="hu-HU" sz="1700" b="1">
              <a:solidFill>
                <a:srgbClr val="9B0012"/>
              </a:solidFill>
            </a:endParaRPr>
          </a:p>
        </p:txBody>
      </p:sp>
      <p:sp>
        <p:nvSpPr>
          <p:cNvPr id="23561" name="Szövegdoboz 4"/>
          <p:cNvSpPr txBox="1">
            <a:spLocks noChangeArrowheads="1"/>
          </p:cNvSpPr>
          <p:nvPr/>
        </p:nvSpPr>
        <p:spPr bwMode="auto">
          <a:xfrm>
            <a:off x="927486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23562" name="Picture 12" descr="fami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670920" cy="5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0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35182" y="6464754"/>
            <a:ext cx="1744646" cy="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r>
              <a:rPr lang="hu-HU">
                <a:solidFill>
                  <a:srgbClr val="000000"/>
                </a:solidFill>
              </a:rPr>
              <a:t>Készítette </a:t>
            </a:r>
            <a:r>
              <a:rPr lang="hu-HU" b="1">
                <a:solidFill>
                  <a:srgbClr val="9B0012"/>
                </a:solidFill>
              </a:rPr>
              <a:t>|</a:t>
            </a:r>
            <a:r>
              <a:rPr lang="hu-HU">
                <a:solidFill>
                  <a:srgbClr val="000000"/>
                </a:solidFill>
              </a:rPr>
              <a:t> dátum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335213" y="6464754"/>
            <a:ext cx="876172" cy="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fld id="{17452E08-A4E9-4A8C-8050-F068E86DDC0D}" type="slidenum">
              <a:rPr lang="hu-HU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</a:t>
            </a:fld>
            <a:endParaRPr 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24" name="Picture 4" descr="Genereli_Biztosito_RGB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90" y="201386"/>
            <a:ext cx="141239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922354" y="6366783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922354" y="914400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5127" name="Rectangle 39"/>
          <p:cNvSpPr>
            <a:spLocks noChangeArrowheads="1"/>
          </p:cNvSpPr>
          <p:nvPr/>
        </p:nvSpPr>
        <p:spPr bwMode="auto">
          <a:xfrm>
            <a:off x="922354" y="146957"/>
            <a:ext cx="7594343" cy="7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</a:pPr>
            <a:r>
              <a:rPr lang="hu-HU" sz="2300" b="1">
                <a:solidFill>
                  <a:srgbClr val="9B0012"/>
                </a:solidFill>
              </a:rPr>
              <a:t>Teljeskörű partnerség</a:t>
            </a:r>
          </a:p>
        </p:txBody>
      </p:sp>
      <p:sp>
        <p:nvSpPr>
          <p:cNvPr id="5128" name="Rectangle 40"/>
          <p:cNvSpPr>
            <a:spLocks noChangeArrowheads="1"/>
          </p:cNvSpPr>
          <p:nvPr/>
        </p:nvSpPr>
        <p:spPr bwMode="gray">
          <a:xfrm>
            <a:off x="922354" y="914400"/>
            <a:ext cx="6632222" cy="410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4734" rIns="0" bIns="0"/>
          <a:lstStyle/>
          <a:p>
            <a:pPr marL="157810" indent="-157810"/>
            <a:endParaRPr lang="hu-HU" sz="1500">
              <a:solidFill>
                <a:srgbClr val="9B0012"/>
              </a:solidFill>
            </a:endParaRPr>
          </a:p>
        </p:txBody>
      </p:sp>
      <p:sp>
        <p:nvSpPr>
          <p:cNvPr id="5129" name="Text Box 52"/>
          <p:cNvSpPr txBox="1">
            <a:spLocks noChangeArrowheads="1"/>
          </p:cNvSpPr>
          <p:nvPr/>
        </p:nvSpPr>
        <p:spPr bwMode="auto">
          <a:xfrm>
            <a:off x="5037667" y="2924175"/>
            <a:ext cx="4106333" cy="33855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hu-HU" sz="20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hu-HU" sz="2000" b="1">
                <a:solidFill>
                  <a:schemeClr val="bg1"/>
                </a:solidFill>
              </a:rPr>
              <a:t>A közös egzisztenciát, komplett, holisztikus eszköztámogatással segítjük elő!</a:t>
            </a:r>
            <a:br>
              <a:rPr lang="hu-HU" sz="2000" b="1">
                <a:solidFill>
                  <a:schemeClr val="bg1"/>
                </a:solidFill>
              </a:rPr>
            </a:br>
            <a:r>
              <a:rPr lang="hu-HU" sz="2000" b="1">
                <a:solidFill>
                  <a:schemeClr val="bg1"/>
                </a:solidFill>
              </a:rPr>
              <a:t/>
            </a:r>
            <a:br>
              <a:rPr lang="hu-HU" sz="2000" b="1">
                <a:solidFill>
                  <a:schemeClr val="bg1"/>
                </a:solidFill>
              </a:rPr>
            </a:br>
            <a:r>
              <a:rPr lang="hu-HU" sz="2000" b="1">
                <a:solidFill>
                  <a:schemeClr val="bg1"/>
                </a:solidFill>
              </a:rPr>
              <a:t>Partnerek vagyunk, mert mi minden területen használható megoldásokkal segítjük a munkát!</a:t>
            </a:r>
          </a:p>
          <a:p>
            <a:pPr>
              <a:spcBef>
                <a:spcPct val="50000"/>
              </a:spcBef>
            </a:pPr>
            <a:endParaRPr lang="hu-HU" sz="2000" b="1">
              <a:solidFill>
                <a:schemeClr val="bg1"/>
              </a:solidFill>
            </a:endParaRPr>
          </a:p>
        </p:txBody>
      </p:sp>
      <p:sp>
        <p:nvSpPr>
          <p:cNvPr id="5130" name="Szövegdoboz 4"/>
          <p:cNvSpPr txBox="1">
            <a:spLocks noChangeArrowheads="1"/>
          </p:cNvSpPr>
          <p:nvPr/>
        </p:nvSpPr>
        <p:spPr bwMode="auto">
          <a:xfrm>
            <a:off x="927486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513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6686"/>
            <a:ext cx="4733636" cy="502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935182" y="6464754"/>
            <a:ext cx="1744646" cy="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r>
              <a:rPr lang="hu-HU">
                <a:solidFill>
                  <a:srgbClr val="000000"/>
                </a:solidFill>
              </a:rPr>
              <a:t>Készítette </a:t>
            </a:r>
            <a:r>
              <a:rPr lang="hu-HU" b="1">
                <a:solidFill>
                  <a:srgbClr val="9B0012"/>
                </a:solidFill>
              </a:rPr>
              <a:t>|</a:t>
            </a:r>
            <a:r>
              <a:rPr lang="hu-HU">
                <a:solidFill>
                  <a:srgbClr val="000000"/>
                </a:solidFill>
              </a:rPr>
              <a:t> dátum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922354" y="408214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</a:pPr>
            <a:r>
              <a:rPr lang="hu-HU" sz="2300">
                <a:solidFill>
                  <a:srgbClr val="9B0012"/>
                </a:solidFill>
              </a:rPr>
              <a:t>CLaVis termékjellemzők</a:t>
            </a:r>
            <a:endParaRPr lang="hu-HU" sz="1700">
              <a:solidFill>
                <a:srgbClr val="9B0012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922354" y="1084490"/>
            <a:ext cx="7289030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lnSpc>
                <a:spcPct val="130000"/>
              </a:lnSpc>
            </a:pPr>
            <a:endParaRPr lang="hu-HU" sz="1700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7335213" y="6464754"/>
            <a:ext cx="876172" cy="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fld id="{A7F1FA4D-6F05-46EC-AB97-88581C745D7B}" type="slidenum">
              <a:rPr lang="hu-HU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20</a:t>
            </a:fld>
            <a:endParaRPr 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4582" name="Picture 6" descr="Genereli_Biztosito_RGB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90" y="201386"/>
            <a:ext cx="141239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922354" y="6366783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922354" y="914400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922354" y="1084490"/>
            <a:ext cx="7289030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lnSpc>
                <a:spcPct val="80000"/>
              </a:lnSpc>
            </a:pPr>
            <a:r>
              <a:rPr lang="hu-HU" sz="2300" b="1">
                <a:solidFill>
                  <a:srgbClr val="9B0012"/>
                </a:solidFill>
              </a:rPr>
              <a:t>Ami megkülönböztet</a:t>
            </a:r>
          </a:p>
          <a:p>
            <a:pPr marL="157810" indent="-157810" defTabSz="315620">
              <a:lnSpc>
                <a:spcPct val="80000"/>
              </a:lnSpc>
            </a:pPr>
            <a:endParaRPr lang="hu-HU" sz="2300" b="1">
              <a:solidFill>
                <a:srgbClr val="9B0012"/>
              </a:solidFill>
            </a:endParaRPr>
          </a:p>
          <a:p>
            <a:pPr marL="157810" indent="-157810" defTabSz="315620">
              <a:lnSpc>
                <a:spcPct val="150000"/>
              </a:lnSpc>
              <a:buFont typeface="Wingdings" pitchFamily="2" charset="2"/>
              <a:buChar char="§"/>
            </a:pPr>
            <a:r>
              <a:rPr lang="hu-HU" sz="2000">
                <a:solidFill>
                  <a:srgbClr val="000000"/>
                </a:solidFill>
              </a:rPr>
              <a:t>155% bónusz a hosszú távú célok eléréséért</a:t>
            </a:r>
          </a:p>
          <a:p>
            <a:pPr marL="157810" indent="-157810" defTabSz="315620">
              <a:lnSpc>
                <a:spcPct val="150000"/>
              </a:lnSpc>
              <a:buFont typeface="Wingdings" pitchFamily="2" charset="2"/>
              <a:buChar char="§"/>
            </a:pPr>
            <a:r>
              <a:rPr lang="hu-HU" sz="2000">
                <a:solidFill>
                  <a:srgbClr val="000000"/>
                </a:solidFill>
              </a:rPr>
              <a:t>Nincs eladás/vételi árfolyam közti különbözet</a:t>
            </a:r>
          </a:p>
          <a:p>
            <a:pPr marL="157810" indent="-157810" defTabSz="315620">
              <a:lnSpc>
                <a:spcPct val="150000"/>
              </a:lnSpc>
              <a:buFont typeface="Wingdings" pitchFamily="2" charset="2"/>
              <a:buChar char="§"/>
            </a:pPr>
            <a:r>
              <a:rPr lang="hu-HU" sz="2000">
                <a:solidFill>
                  <a:srgbClr val="000000"/>
                </a:solidFill>
              </a:rPr>
              <a:t>Trendfigyelő a biztonságért</a:t>
            </a:r>
          </a:p>
          <a:p>
            <a:pPr marL="157810" indent="-157810" defTabSz="315620">
              <a:lnSpc>
                <a:spcPct val="150000"/>
              </a:lnSpc>
              <a:buFont typeface="Wingdings" pitchFamily="2" charset="2"/>
              <a:buChar char="§"/>
            </a:pPr>
            <a:r>
              <a:rPr lang="hu-HU" sz="2000">
                <a:solidFill>
                  <a:srgbClr val="000000"/>
                </a:solidFill>
              </a:rPr>
              <a:t>Szerződéseim on-line rendszer az átláthatóságért</a:t>
            </a:r>
          </a:p>
        </p:txBody>
      </p:sp>
      <p:sp>
        <p:nvSpPr>
          <p:cNvPr id="24586" name="Szövegdoboz 4"/>
          <p:cNvSpPr txBox="1">
            <a:spLocks noChangeArrowheads="1"/>
          </p:cNvSpPr>
          <p:nvPr/>
        </p:nvSpPr>
        <p:spPr bwMode="auto">
          <a:xfrm>
            <a:off x="927486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sp>
        <p:nvSpPr>
          <p:cNvPr id="24587" name="Szövegdoboz 4"/>
          <p:cNvSpPr txBox="1">
            <a:spLocks noChangeArrowheads="1"/>
          </p:cNvSpPr>
          <p:nvPr/>
        </p:nvSpPr>
        <p:spPr bwMode="auto">
          <a:xfrm>
            <a:off x="1101950" y="6638925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24588" name="Picture 13" descr="fami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670920" cy="5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4" descr="p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40" y="4063093"/>
            <a:ext cx="1856253" cy="152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2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 descr="text_inverzbg_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97" y="4773386"/>
            <a:ext cx="6665576" cy="118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935182" y="6464754"/>
            <a:ext cx="1744646" cy="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r>
              <a:rPr lang="hu-HU">
                <a:solidFill>
                  <a:srgbClr val="000000"/>
                </a:solidFill>
              </a:rPr>
              <a:t>Készítette </a:t>
            </a:r>
            <a:r>
              <a:rPr lang="hu-HU" b="1">
                <a:solidFill>
                  <a:srgbClr val="9B0012"/>
                </a:solidFill>
              </a:rPr>
              <a:t>|</a:t>
            </a:r>
            <a:r>
              <a:rPr lang="hu-HU">
                <a:solidFill>
                  <a:srgbClr val="000000"/>
                </a:solidFill>
              </a:rPr>
              <a:t> dátum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922354" y="408214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</a:pPr>
            <a:r>
              <a:rPr lang="hu-HU" sz="2300">
                <a:solidFill>
                  <a:srgbClr val="9B0012"/>
                </a:solidFill>
              </a:rPr>
              <a:t>CLaVis előnyök az értékesítő számára</a:t>
            </a:r>
            <a:endParaRPr lang="hu-HU" sz="1700">
              <a:solidFill>
                <a:srgbClr val="9B0012"/>
              </a:solidFill>
            </a:endParaRP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922354" y="1084490"/>
            <a:ext cx="7289030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lnSpc>
                <a:spcPct val="130000"/>
              </a:lnSpc>
            </a:pPr>
            <a:endParaRPr lang="hu-HU" sz="1700">
              <a:solidFill>
                <a:srgbClr val="000000"/>
              </a:solidFill>
            </a:endParaRP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7335213" y="6464754"/>
            <a:ext cx="876172" cy="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fld id="{DF0E9F4A-FA65-4FE9-A317-4BFEA43DD91D}" type="slidenum">
              <a:rPr lang="hu-HU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21</a:t>
            </a:fld>
            <a:endParaRPr 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5607" name="Picture 6" descr="Genereli_Biztosito_RGB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90" y="201386"/>
            <a:ext cx="141239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922354" y="6366783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922354" y="914400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922354" y="1084490"/>
            <a:ext cx="7289030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lnSpc>
                <a:spcPct val="80000"/>
              </a:lnSpc>
            </a:pPr>
            <a:endParaRPr lang="hu-HU" sz="2000">
              <a:solidFill>
                <a:srgbClr val="9B0012"/>
              </a:solidFill>
            </a:endParaRPr>
          </a:p>
          <a:p>
            <a:pPr marL="157810" indent="-157810" defTabSz="315620">
              <a:lnSpc>
                <a:spcPct val="80000"/>
              </a:lnSpc>
            </a:pPr>
            <a:r>
              <a:rPr lang="hu-HU" sz="2300" b="1">
                <a:solidFill>
                  <a:srgbClr val="9B0012"/>
                </a:solidFill>
              </a:rPr>
              <a:t>Egy termék, ami:</a:t>
            </a:r>
          </a:p>
          <a:p>
            <a:pPr marL="157810" indent="-157810" defTabSz="315620">
              <a:lnSpc>
                <a:spcPct val="80000"/>
              </a:lnSpc>
            </a:pPr>
            <a:endParaRPr lang="hu-HU" sz="2300" b="1">
              <a:solidFill>
                <a:srgbClr val="9B0012"/>
              </a:solidFill>
            </a:endParaRP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2000">
                <a:solidFill>
                  <a:srgbClr val="000000"/>
                </a:solidFill>
              </a:rPr>
              <a:t> már havi 8 ezer Ft-tól köthető</a:t>
            </a: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2000">
                <a:solidFill>
                  <a:srgbClr val="000000"/>
                </a:solidFill>
              </a:rPr>
              <a:t> egyszerű kötési folyamat</a:t>
            </a: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2000">
                <a:solidFill>
                  <a:srgbClr val="000000"/>
                </a:solidFill>
              </a:rPr>
              <a:t> szakértő segítség</a:t>
            </a: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2000">
                <a:solidFill>
                  <a:srgbClr val="000000"/>
                </a:solidFill>
              </a:rPr>
              <a:t> azonnali, biztos bevételt jelent</a:t>
            </a:r>
          </a:p>
          <a:p>
            <a:pPr marL="157810" indent="-157810" defTabSz="315620">
              <a:lnSpc>
                <a:spcPct val="160000"/>
              </a:lnSpc>
            </a:pPr>
            <a:endParaRPr lang="hu-HU" b="1">
              <a:solidFill>
                <a:srgbClr val="9B0012"/>
              </a:solidFill>
            </a:endParaRPr>
          </a:p>
          <a:p>
            <a:pPr marL="157810" indent="-157810" algn="ctr" defTabSz="315620">
              <a:lnSpc>
                <a:spcPct val="160000"/>
              </a:lnSpc>
            </a:pPr>
            <a:r>
              <a:rPr lang="hu-HU" sz="2200" b="1">
                <a:solidFill>
                  <a:schemeClr val="bg1"/>
                </a:solidFill>
              </a:rPr>
              <a:t>Tízszer annyi a jutaléka, mint egy kockázati biztosításnak!</a:t>
            </a:r>
            <a:r>
              <a:rPr lang="hu-HU" b="1">
                <a:solidFill>
                  <a:schemeClr val="bg1"/>
                </a:solidFill>
              </a:rPr>
              <a:t> </a:t>
            </a:r>
            <a:endParaRPr lang="hu-HU" sz="1700" b="1">
              <a:solidFill>
                <a:schemeClr val="bg1"/>
              </a:solidFill>
            </a:endParaRPr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6119091" y="2241097"/>
            <a:ext cx="138802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25612" name="Szövegdoboz 4"/>
          <p:cNvSpPr txBox="1">
            <a:spLocks noChangeArrowheads="1"/>
          </p:cNvSpPr>
          <p:nvPr/>
        </p:nvSpPr>
        <p:spPr bwMode="auto">
          <a:xfrm>
            <a:off x="927486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25613" name="Picture 14" descr="fami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670920" cy="5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2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922354" y="1092654"/>
            <a:ext cx="7289030" cy="479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tabLst>
                <a:tab pos="315620" algn="l"/>
              </a:tabLst>
            </a:pPr>
            <a:r>
              <a:rPr lang="hu-HU" sz="2000">
                <a:solidFill>
                  <a:srgbClr val="9B0012"/>
                </a:solidFill>
              </a:rPr>
              <a:t>Last minute lehetőség hölgyeknek</a:t>
            </a:r>
          </a:p>
          <a:p>
            <a:pPr marL="157810" indent="-157810" defTabSz="315620">
              <a:tabLst>
                <a:tab pos="315620" algn="l"/>
              </a:tabLst>
            </a:pPr>
            <a:endParaRPr lang="hu-HU" sz="2000">
              <a:solidFill>
                <a:srgbClr val="9B0012"/>
              </a:solidFill>
            </a:endParaRPr>
          </a:p>
          <a:p>
            <a:pPr marL="157810" indent="-157810" defTabSz="315620">
              <a:lnSpc>
                <a:spcPct val="140000"/>
              </a:lnSpc>
              <a:buFont typeface="Wingdings" pitchFamily="2" charset="2"/>
              <a:buChar char="§"/>
              <a:tabLst>
                <a:tab pos="315620" algn="l"/>
              </a:tabLst>
            </a:pPr>
            <a:r>
              <a:rPr lang="hu-HU" sz="2300">
                <a:solidFill>
                  <a:srgbClr val="000000"/>
                </a:solidFill>
              </a:rPr>
              <a:t> 2012. nov. 17-től már unisex tarifát kell alkalmaznunk</a:t>
            </a:r>
          </a:p>
          <a:p>
            <a:pPr marL="157810" indent="-157810" defTabSz="315620">
              <a:lnSpc>
                <a:spcPct val="140000"/>
              </a:lnSpc>
              <a:buFont typeface="Wingdings" pitchFamily="2" charset="2"/>
              <a:buChar char="§"/>
              <a:tabLst>
                <a:tab pos="315620" algn="l"/>
              </a:tabLst>
            </a:pPr>
            <a:r>
              <a:rPr lang="hu-HU" sz="2300">
                <a:solidFill>
                  <a:srgbClr val="000000"/>
                </a:solidFill>
              </a:rPr>
              <a:t> Addig is hölgyek előnyben:</a:t>
            </a:r>
          </a:p>
          <a:p>
            <a:pPr marL="631241" lvl="1" indent="-157810" defTabSz="315620">
              <a:lnSpc>
                <a:spcPct val="140000"/>
              </a:lnSpc>
              <a:buFont typeface="Wingdings" pitchFamily="2" charset="2"/>
              <a:buChar char="§"/>
              <a:tabLst>
                <a:tab pos="315620" algn="l"/>
              </a:tabLst>
            </a:pPr>
            <a:r>
              <a:rPr lang="hu-HU" sz="2300">
                <a:solidFill>
                  <a:srgbClr val="000000"/>
                </a:solidFill>
              </a:rPr>
              <a:t> TestŐr</a:t>
            </a:r>
          </a:p>
          <a:p>
            <a:pPr marL="631241" lvl="1" indent="-157810" defTabSz="315620">
              <a:lnSpc>
                <a:spcPct val="140000"/>
              </a:lnSpc>
              <a:buFont typeface="Wingdings" pitchFamily="2" charset="2"/>
              <a:buChar char="§"/>
              <a:tabLst>
                <a:tab pos="315620" algn="l"/>
              </a:tabLst>
            </a:pPr>
            <a:r>
              <a:rPr lang="hu-HU" sz="2300">
                <a:solidFill>
                  <a:srgbClr val="000000"/>
                </a:solidFill>
              </a:rPr>
              <a:t> Aranyszárnyak</a:t>
            </a:r>
          </a:p>
          <a:p>
            <a:pPr marL="631241" lvl="1" indent="-157810" defTabSz="315620">
              <a:lnSpc>
                <a:spcPct val="140000"/>
              </a:lnSpc>
              <a:buFont typeface="Wingdings" pitchFamily="2" charset="2"/>
              <a:buChar char="§"/>
              <a:tabLst>
                <a:tab pos="315620" algn="l"/>
              </a:tabLst>
            </a:pPr>
            <a:r>
              <a:rPr lang="hu-HU" sz="2300">
                <a:solidFill>
                  <a:srgbClr val="000000"/>
                </a:solidFill>
              </a:rPr>
              <a:t> Életbefektetés Extra</a:t>
            </a:r>
          </a:p>
          <a:p>
            <a:pPr marL="157810" indent="-157810" defTabSz="315620">
              <a:lnSpc>
                <a:spcPct val="140000"/>
              </a:lnSpc>
              <a:buFontTx/>
              <a:buChar char="•"/>
              <a:tabLst>
                <a:tab pos="315620" algn="l"/>
              </a:tabLst>
            </a:pPr>
            <a:endParaRPr lang="hu-HU" sz="2300">
              <a:solidFill>
                <a:srgbClr val="000000"/>
              </a:solidFill>
            </a:endParaRPr>
          </a:p>
          <a:p>
            <a:pPr marL="157810" indent="-157810" defTabSz="315620">
              <a:buFontTx/>
              <a:buChar char="•"/>
              <a:tabLst>
                <a:tab pos="315620" algn="l"/>
              </a:tabLst>
            </a:pPr>
            <a:endParaRPr lang="hu-HU" sz="2000">
              <a:solidFill>
                <a:srgbClr val="000000"/>
              </a:solidFill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7335213" y="6464754"/>
            <a:ext cx="876172" cy="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fld id="{0ED45D8C-5123-4F37-A46A-B577BEEC4DC0}" type="slidenum">
              <a:rPr lang="hu-HU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22</a:t>
            </a:fld>
            <a:endParaRPr 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6628" name="Picture 5" descr="Genereli_Biztosito_RGB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90" y="201386"/>
            <a:ext cx="141239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Line 6"/>
          <p:cNvSpPr>
            <a:spLocks noChangeShapeType="1"/>
          </p:cNvSpPr>
          <p:nvPr/>
        </p:nvSpPr>
        <p:spPr bwMode="auto">
          <a:xfrm>
            <a:off x="922354" y="6366783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922354" y="914400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922354" y="408214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</a:pPr>
            <a:r>
              <a:rPr lang="hu-HU" sz="2300">
                <a:solidFill>
                  <a:srgbClr val="9B0012"/>
                </a:solidFill>
              </a:rPr>
              <a:t>GENDER</a:t>
            </a:r>
          </a:p>
        </p:txBody>
      </p:sp>
      <p:sp>
        <p:nvSpPr>
          <p:cNvPr id="26632" name="Szövegdoboz 4"/>
          <p:cNvSpPr txBox="1">
            <a:spLocks noChangeArrowheads="1"/>
          </p:cNvSpPr>
          <p:nvPr/>
        </p:nvSpPr>
        <p:spPr bwMode="auto">
          <a:xfrm>
            <a:off x="927486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26633" name="Picture 11" descr="fami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670920" cy="5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3" descr="p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04" y="3438526"/>
            <a:ext cx="2135909" cy="175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7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bg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152" y="1"/>
            <a:ext cx="11499273" cy="686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973668" y="2774497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</a:pPr>
            <a:r>
              <a:rPr lang="hu-HU" sz="2300" b="1">
                <a:solidFill>
                  <a:schemeClr val="bg1"/>
                </a:solidFill>
              </a:rPr>
              <a:t>Sok sikert kívánok </a:t>
            </a:r>
            <a:br>
              <a:rPr lang="hu-HU" sz="2300" b="1">
                <a:solidFill>
                  <a:schemeClr val="bg1"/>
                </a:solidFill>
              </a:rPr>
            </a:br>
            <a:r>
              <a:rPr lang="hu-HU" sz="2300" b="1">
                <a:solidFill>
                  <a:schemeClr val="bg1"/>
                </a:solidFill>
              </a:rPr>
              <a:t>az értékesítéshez!</a:t>
            </a:r>
          </a:p>
        </p:txBody>
      </p:sp>
    </p:spTree>
    <p:extLst>
      <p:ext uri="{BB962C8B-B14F-4D97-AF65-F5344CB8AC3E}">
        <p14:creationId xmlns:p14="http://schemas.microsoft.com/office/powerpoint/2010/main" val="1035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4919" y="0"/>
            <a:ext cx="114787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70617" y="1298122"/>
            <a:ext cx="7295444" cy="123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hu-HU" sz="3600" b="1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r>
              <a:rPr lang="hu-HU" sz="3600" b="1">
                <a:solidFill>
                  <a:srgbClr val="FFFFFF"/>
                </a:solidFill>
              </a:rPr>
              <a:t>Személybiztosítások </a:t>
            </a:r>
            <a:endParaRPr lang="hu-HU" sz="6000">
              <a:solidFill>
                <a:srgbClr val="FFFFFF"/>
              </a:solidFill>
            </a:endParaRPr>
          </a:p>
        </p:txBody>
      </p:sp>
      <p:pic>
        <p:nvPicPr>
          <p:cNvPr id="6148" name="Picture 5" descr="fam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7" y="2797629"/>
            <a:ext cx="117122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8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35182" y="6464754"/>
            <a:ext cx="1744646" cy="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r>
              <a:rPr lang="hu-HU">
                <a:solidFill>
                  <a:srgbClr val="000000"/>
                </a:solidFill>
              </a:rPr>
              <a:t>Készítette </a:t>
            </a:r>
            <a:r>
              <a:rPr lang="hu-HU" b="1">
                <a:solidFill>
                  <a:srgbClr val="9B0012"/>
                </a:solidFill>
              </a:rPr>
              <a:t>|</a:t>
            </a:r>
            <a:r>
              <a:rPr lang="hu-HU">
                <a:solidFill>
                  <a:srgbClr val="000000"/>
                </a:solidFill>
              </a:rPr>
              <a:t> dátum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335213" y="6464754"/>
            <a:ext cx="876172" cy="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fld id="{40A0976C-7403-4FBC-AAEE-A769B7C92F31}" type="slidenum">
              <a:rPr lang="hu-HU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4</a:t>
            </a:fld>
            <a:endParaRPr 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196" name="Picture 4" descr="Genereli_Biztosito_RGB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90" y="201386"/>
            <a:ext cx="141239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922354" y="6366783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922354" y="914400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8199" name="Rectangle 39"/>
          <p:cNvSpPr>
            <a:spLocks noChangeArrowheads="1"/>
          </p:cNvSpPr>
          <p:nvPr/>
        </p:nvSpPr>
        <p:spPr bwMode="auto">
          <a:xfrm>
            <a:off x="922354" y="146957"/>
            <a:ext cx="7594343" cy="7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</a:pPr>
            <a:r>
              <a:rPr lang="hu-HU" sz="2300">
                <a:solidFill>
                  <a:srgbClr val="9B0012"/>
                </a:solidFill>
              </a:rPr>
              <a:t>Számíthatsz ránk!</a:t>
            </a:r>
          </a:p>
        </p:txBody>
      </p:sp>
      <p:sp>
        <p:nvSpPr>
          <p:cNvPr id="8200" name="Rectangle 40"/>
          <p:cNvSpPr>
            <a:spLocks noChangeArrowheads="1"/>
          </p:cNvSpPr>
          <p:nvPr/>
        </p:nvSpPr>
        <p:spPr bwMode="gray">
          <a:xfrm>
            <a:off x="922354" y="914400"/>
            <a:ext cx="6632222" cy="410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4734" rIns="0" bIns="0"/>
          <a:lstStyle/>
          <a:p>
            <a:pPr marL="157810" indent="-157810"/>
            <a:endParaRPr lang="hu-HU" sz="1500">
              <a:solidFill>
                <a:srgbClr val="9B0012"/>
              </a:solidFill>
            </a:endParaRPr>
          </a:p>
        </p:txBody>
      </p:sp>
      <p:sp>
        <p:nvSpPr>
          <p:cNvPr id="8201" name="Szövegdoboz 4"/>
          <p:cNvSpPr txBox="1">
            <a:spLocks noChangeArrowheads="1"/>
          </p:cNvSpPr>
          <p:nvPr/>
        </p:nvSpPr>
        <p:spPr bwMode="auto">
          <a:xfrm>
            <a:off x="927486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8202" name="Picture 16" descr="fami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670920" cy="5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922354" y="994682"/>
            <a:ext cx="7802162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algn="ctr" defTabSz="315620">
              <a:lnSpc>
                <a:spcPct val="150000"/>
              </a:lnSpc>
            </a:pPr>
            <a:r>
              <a:rPr lang="hu-HU" sz="1700" b="1">
                <a:solidFill>
                  <a:srgbClr val="9B0012"/>
                </a:solidFill>
              </a:rPr>
              <a:t>2011-ben értékesített életbiztosítások alapján</a:t>
            </a:r>
          </a:p>
          <a:p>
            <a:pPr marL="157810" indent="-157810" algn="ctr" defTabSz="315620">
              <a:lnSpc>
                <a:spcPct val="150000"/>
              </a:lnSpc>
            </a:pPr>
            <a:endParaRPr lang="hu-HU" sz="1700" b="1">
              <a:solidFill>
                <a:srgbClr val="9B0012"/>
              </a:solidFill>
            </a:endParaRPr>
          </a:p>
          <a:p>
            <a:pPr marL="157810" indent="-157810" algn="ctr" defTabSz="315620">
              <a:lnSpc>
                <a:spcPct val="150000"/>
              </a:lnSpc>
            </a:pPr>
            <a:r>
              <a:rPr lang="hu-HU" sz="2000" b="1">
                <a:solidFill>
                  <a:srgbClr val="9B0012"/>
                </a:solidFill>
              </a:rPr>
              <a:t>2. hely (20% részesedés)</a:t>
            </a:r>
          </a:p>
          <a:p>
            <a:pPr marL="157810" indent="-157810" algn="ctr" defTabSz="315620">
              <a:lnSpc>
                <a:spcPct val="150000"/>
              </a:lnSpc>
            </a:pPr>
            <a:r>
              <a:rPr lang="hu-HU" sz="1700" b="1">
                <a:solidFill>
                  <a:srgbClr val="9B0012"/>
                </a:solidFill>
              </a:rPr>
              <a:t>	</a:t>
            </a:r>
            <a:r>
              <a:rPr lang="hu-HU" sz="1500"/>
              <a:t>az 1. helyezett piaci részesedése 21%</a:t>
            </a:r>
          </a:p>
          <a:p>
            <a:pPr marL="157810" indent="-157810" algn="ctr" defTabSz="315620">
              <a:lnSpc>
                <a:spcPct val="80000"/>
              </a:lnSpc>
            </a:pPr>
            <a:endParaRPr lang="hu-HU" sz="1500" b="1"/>
          </a:p>
          <a:p>
            <a:pPr marL="157810" indent="-157810" algn="ctr" defTabSz="315620">
              <a:lnSpc>
                <a:spcPct val="160000"/>
              </a:lnSpc>
            </a:pPr>
            <a:endParaRPr lang="hu-HU" sz="1700" b="1">
              <a:solidFill>
                <a:srgbClr val="9B0012"/>
              </a:solidFill>
            </a:endParaRPr>
          </a:p>
          <a:p>
            <a:pPr marL="157810" indent="-157810" algn="ctr" defTabSz="315620">
              <a:lnSpc>
                <a:spcPct val="160000"/>
              </a:lnSpc>
            </a:pPr>
            <a:r>
              <a:rPr lang="hu-HU" sz="1700" b="1">
                <a:solidFill>
                  <a:srgbClr val="9B0012"/>
                </a:solidFill>
              </a:rPr>
              <a:t>2011 év végi élő életbiztosítási állomány alapján </a:t>
            </a:r>
          </a:p>
          <a:p>
            <a:pPr marL="157810" indent="-157810" algn="ctr" defTabSz="315620">
              <a:lnSpc>
                <a:spcPct val="160000"/>
              </a:lnSpc>
            </a:pPr>
            <a:endParaRPr lang="hu-HU" sz="1700" b="1">
              <a:solidFill>
                <a:srgbClr val="9B0012"/>
              </a:solidFill>
            </a:endParaRPr>
          </a:p>
          <a:p>
            <a:pPr marL="157810" indent="-157810" algn="ctr" defTabSz="315620">
              <a:lnSpc>
                <a:spcPct val="160000"/>
              </a:lnSpc>
            </a:pPr>
            <a:r>
              <a:rPr lang="hu-HU" sz="2000" b="1">
                <a:solidFill>
                  <a:srgbClr val="9B0012"/>
                </a:solidFill>
              </a:rPr>
              <a:t>1. hely (31% részesedés)</a:t>
            </a:r>
          </a:p>
          <a:p>
            <a:pPr marL="157810" indent="-157810" algn="ctr" defTabSz="315620">
              <a:lnSpc>
                <a:spcPct val="160000"/>
              </a:lnSpc>
            </a:pPr>
            <a:r>
              <a:rPr lang="hu-HU" sz="1700" b="1">
                <a:solidFill>
                  <a:srgbClr val="9B0012"/>
                </a:solidFill>
              </a:rPr>
              <a:t>	</a:t>
            </a:r>
            <a:r>
              <a:rPr lang="hu-HU" sz="1500"/>
              <a:t>a</a:t>
            </a:r>
            <a:r>
              <a:rPr lang="hu-HU" sz="1500">
                <a:solidFill>
                  <a:srgbClr val="9B0012"/>
                </a:solidFill>
              </a:rPr>
              <a:t> </a:t>
            </a:r>
            <a:r>
              <a:rPr lang="hu-HU" sz="1500"/>
              <a:t>2. helyezett piaci részesedése 19%</a:t>
            </a:r>
          </a:p>
          <a:p>
            <a:pPr marL="157810" indent="-157810" algn="ctr" defTabSz="315620">
              <a:lnSpc>
                <a:spcPct val="160000"/>
              </a:lnSpc>
            </a:pPr>
            <a:endParaRPr lang="hu-HU"/>
          </a:p>
          <a:p>
            <a:pPr marL="157810" indent="-157810" algn="ctr" defTabSz="315620">
              <a:lnSpc>
                <a:spcPct val="160000"/>
              </a:lnSpc>
            </a:pPr>
            <a:r>
              <a:rPr lang="hu-HU" sz="1700" b="1">
                <a:solidFill>
                  <a:srgbClr val="9B0012"/>
                </a:solidFill>
              </a:rPr>
              <a:t>FBAMSZ Szolgáltatás-minőségi verseny 2012. személybiztosítások 2. helyezés </a:t>
            </a:r>
          </a:p>
          <a:p>
            <a:pPr marL="157810" indent="-157810" algn="ctr" defTabSz="315620">
              <a:lnSpc>
                <a:spcPct val="160000"/>
              </a:lnSpc>
            </a:pPr>
            <a:endParaRPr lang="hu-HU" sz="1700" b="1">
              <a:solidFill>
                <a:srgbClr val="9B0012"/>
              </a:solidFill>
            </a:endParaRPr>
          </a:p>
          <a:p>
            <a:pPr marL="157810" indent="-157810" algn="ctr" defTabSz="315620">
              <a:lnSpc>
                <a:spcPct val="160000"/>
              </a:lnSpc>
            </a:pPr>
            <a:endParaRPr lang="hu-HU" sz="1700" b="1"/>
          </a:p>
        </p:txBody>
      </p:sp>
      <p:pic>
        <p:nvPicPr>
          <p:cNvPr id="8204" name="Picture 13" descr="nyi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98" y="1408340"/>
            <a:ext cx="209101" cy="51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nyi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08" y="3912054"/>
            <a:ext cx="209101" cy="51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56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35182" y="6464754"/>
            <a:ext cx="1744646" cy="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r>
              <a:rPr lang="hu-HU">
                <a:solidFill>
                  <a:srgbClr val="000000"/>
                </a:solidFill>
              </a:rPr>
              <a:t>Készítette </a:t>
            </a:r>
            <a:r>
              <a:rPr lang="hu-HU" b="1">
                <a:solidFill>
                  <a:srgbClr val="9B0012"/>
                </a:solidFill>
              </a:rPr>
              <a:t>|</a:t>
            </a:r>
            <a:r>
              <a:rPr lang="hu-HU">
                <a:solidFill>
                  <a:srgbClr val="000000"/>
                </a:solidFill>
              </a:rPr>
              <a:t> dátum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335213" y="6464754"/>
            <a:ext cx="876172" cy="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fld id="{CA020C3C-F650-430C-9B9E-E89439DD15AA}" type="slidenum">
              <a:rPr lang="hu-HU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5</a:t>
            </a:fld>
            <a:endParaRPr 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20" name="Picture 4" descr="Genereli_Biztosito_RGB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90" y="201386"/>
            <a:ext cx="141239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922354" y="6366783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922354" y="914400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9223" name="Rectangle 39"/>
          <p:cNvSpPr>
            <a:spLocks noChangeArrowheads="1"/>
          </p:cNvSpPr>
          <p:nvPr/>
        </p:nvSpPr>
        <p:spPr bwMode="auto">
          <a:xfrm>
            <a:off x="922354" y="146957"/>
            <a:ext cx="7594343" cy="7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</a:pPr>
            <a:r>
              <a:rPr lang="hu-HU" sz="2300">
                <a:solidFill>
                  <a:srgbClr val="9B0012"/>
                </a:solidFill>
              </a:rPr>
              <a:t>Mi a fontos egy család életében?</a:t>
            </a:r>
          </a:p>
        </p:txBody>
      </p:sp>
      <p:sp>
        <p:nvSpPr>
          <p:cNvPr id="9224" name="Rectangle 40"/>
          <p:cNvSpPr>
            <a:spLocks noChangeArrowheads="1"/>
          </p:cNvSpPr>
          <p:nvPr/>
        </p:nvSpPr>
        <p:spPr bwMode="gray">
          <a:xfrm>
            <a:off x="922354" y="914400"/>
            <a:ext cx="6632222" cy="410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4734" rIns="0" bIns="0"/>
          <a:lstStyle/>
          <a:p>
            <a:pPr marL="157810" indent="-157810"/>
            <a:endParaRPr lang="hu-HU" sz="1500">
              <a:solidFill>
                <a:srgbClr val="9B0012"/>
              </a:solidFill>
            </a:endParaRPr>
          </a:p>
        </p:txBody>
      </p:sp>
      <p:sp>
        <p:nvSpPr>
          <p:cNvPr id="9225" name="Text Box 50"/>
          <p:cNvSpPr txBox="1">
            <a:spLocks noChangeArrowheads="1"/>
          </p:cNvSpPr>
          <p:nvPr/>
        </p:nvSpPr>
        <p:spPr bwMode="auto">
          <a:xfrm>
            <a:off x="1504758" y="4710793"/>
            <a:ext cx="1581727" cy="62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solidFill>
                  <a:schemeClr val="accent1"/>
                </a:solidFill>
              </a:rPr>
              <a:t>Életminőség MOST</a:t>
            </a:r>
          </a:p>
        </p:txBody>
      </p:sp>
      <p:sp>
        <p:nvSpPr>
          <p:cNvPr id="9226" name="Text Box 51"/>
          <p:cNvSpPr txBox="1">
            <a:spLocks noChangeArrowheads="1"/>
          </p:cNvSpPr>
          <p:nvPr/>
        </p:nvSpPr>
        <p:spPr bwMode="auto">
          <a:xfrm>
            <a:off x="3031324" y="1819276"/>
            <a:ext cx="296974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solidFill>
                  <a:schemeClr val="accent1"/>
                </a:solidFill>
              </a:rPr>
              <a:t>A jövő anyagi biztonsága</a:t>
            </a:r>
          </a:p>
        </p:txBody>
      </p:sp>
      <p:sp>
        <p:nvSpPr>
          <p:cNvPr id="9227" name="Text Box 52"/>
          <p:cNvSpPr txBox="1">
            <a:spLocks noChangeArrowheads="1"/>
          </p:cNvSpPr>
          <p:nvPr/>
        </p:nvSpPr>
        <p:spPr bwMode="auto">
          <a:xfrm>
            <a:off x="6001071" y="4710793"/>
            <a:ext cx="1935788" cy="62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solidFill>
                  <a:schemeClr val="accent1"/>
                </a:solidFill>
              </a:rPr>
              <a:t>Vagyontárgyak biztonsága</a:t>
            </a:r>
          </a:p>
        </p:txBody>
      </p:sp>
      <p:sp>
        <p:nvSpPr>
          <p:cNvPr id="9228" name="Szövegdoboz 4"/>
          <p:cNvSpPr txBox="1">
            <a:spLocks noChangeArrowheads="1"/>
          </p:cNvSpPr>
          <p:nvPr/>
        </p:nvSpPr>
        <p:spPr bwMode="auto">
          <a:xfrm>
            <a:off x="927486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9229" name="Picture 16" descr="fami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670920" cy="5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7" descr="cir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11" y="2291443"/>
            <a:ext cx="4119161" cy="338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6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935182" y="6464754"/>
            <a:ext cx="1744646" cy="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r>
              <a:rPr lang="hu-HU">
                <a:solidFill>
                  <a:srgbClr val="000000"/>
                </a:solidFill>
              </a:rPr>
              <a:t>Készítette </a:t>
            </a:r>
            <a:r>
              <a:rPr lang="hu-HU" b="1">
                <a:solidFill>
                  <a:srgbClr val="9B0012"/>
                </a:solidFill>
              </a:rPr>
              <a:t>|</a:t>
            </a:r>
            <a:r>
              <a:rPr lang="hu-HU">
                <a:solidFill>
                  <a:srgbClr val="000000"/>
                </a:solidFill>
              </a:rPr>
              <a:t> dátum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335213" y="6464754"/>
            <a:ext cx="876172" cy="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fld id="{0B5B108F-2FB6-4F39-9ABB-D925EEC78C7F}" type="slidenum">
              <a:rPr lang="hu-HU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6</a:t>
            </a:fld>
            <a:endParaRPr 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44" name="Picture 4" descr="Genereli_Biztosito_RGB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90" y="201386"/>
            <a:ext cx="141239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922354" y="6366783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922354" y="914400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22354" y="146957"/>
            <a:ext cx="7594343" cy="7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</a:pPr>
            <a:r>
              <a:rPr lang="hu-HU" sz="2300">
                <a:solidFill>
                  <a:srgbClr val="9B0012"/>
                </a:solidFill>
              </a:rPr>
              <a:t>Teljes körű védelem minden ügyféligényre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gray">
          <a:xfrm>
            <a:off x="922354" y="1091293"/>
            <a:ext cx="6632222" cy="410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4734" rIns="0" bIns="0"/>
          <a:lstStyle/>
          <a:p>
            <a:pPr marL="157810" indent="-157810">
              <a:spcBef>
                <a:spcPct val="50000"/>
              </a:spcBef>
            </a:pPr>
            <a:r>
              <a:rPr lang="hu-HU" sz="1700" b="1">
                <a:solidFill>
                  <a:srgbClr val="000000"/>
                </a:solidFill>
              </a:rPr>
              <a:t>Életminőség MOST 			A jövő anyagi biztonsága</a:t>
            </a:r>
          </a:p>
          <a:p>
            <a:pPr marL="157810" indent="-157810"/>
            <a:r>
              <a:rPr lang="hu-HU" sz="2000" b="1">
                <a:solidFill>
                  <a:srgbClr val="9B0012"/>
                </a:solidFill>
              </a:rPr>
              <a:t>TestŐr 				Aranyszárny CLaVis</a:t>
            </a:r>
          </a:p>
          <a:p>
            <a:pPr marL="157810" indent="-157810"/>
            <a:endParaRPr lang="hu-HU" sz="2000" b="1">
              <a:solidFill>
                <a:srgbClr val="9B0012"/>
              </a:solidFill>
            </a:endParaRPr>
          </a:p>
          <a:p>
            <a:pPr marL="157810" indent="-157810">
              <a:lnSpc>
                <a:spcPct val="140000"/>
              </a:lnSpc>
              <a:buFont typeface="Wingdings" pitchFamily="2" charset="2"/>
              <a:buChar char="ü"/>
            </a:pPr>
            <a:endParaRPr lang="hu-HU" sz="2000">
              <a:solidFill>
                <a:srgbClr val="9B0012"/>
              </a:solidFill>
            </a:endParaRPr>
          </a:p>
          <a:p>
            <a:pPr marL="157810" indent="-157810">
              <a:spcBef>
                <a:spcPct val="50000"/>
              </a:spcBef>
            </a:pPr>
            <a:endParaRPr lang="hu-HU" sz="1700" b="1">
              <a:solidFill>
                <a:srgbClr val="000000"/>
              </a:solidFill>
            </a:endParaRP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54" y="1766208"/>
            <a:ext cx="1721556" cy="273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 descr="nagyonsokal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7" y="5045529"/>
            <a:ext cx="4040909" cy="132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Generali Clavis VEGLEGES logo_n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465" y="2084614"/>
            <a:ext cx="3109576" cy="241799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Szövegdoboz 4"/>
          <p:cNvSpPr txBox="1">
            <a:spLocks noChangeArrowheads="1"/>
          </p:cNvSpPr>
          <p:nvPr/>
        </p:nvSpPr>
        <p:spPr bwMode="auto">
          <a:xfrm>
            <a:off x="927486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927486" y="4849586"/>
            <a:ext cx="3505969" cy="3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>
            <a:spAutoFit/>
          </a:bodyPr>
          <a:lstStyle/>
          <a:p>
            <a:pPr marL="155180" indent="-155180" defTabSz="913984">
              <a:tabLst>
                <a:tab pos="526034" algn="l"/>
              </a:tabLst>
            </a:pPr>
            <a:r>
              <a:rPr lang="hu-HU" sz="2000" b="1">
                <a:solidFill>
                  <a:srgbClr val="9B0012"/>
                </a:solidFill>
              </a:rPr>
              <a:t>Generali Egészségprogram</a:t>
            </a:r>
          </a:p>
        </p:txBody>
      </p:sp>
      <p:pic>
        <p:nvPicPr>
          <p:cNvPr id="10254" name="Picture 15" descr="famil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670920" cy="5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5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text_inverzbg_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54" y="4905375"/>
            <a:ext cx="7319818" cy="80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953142" y="1092654"/>
            <a:ext cx="7289030" cy="42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15620"/>
            <a:endParaRPr lang="hu-HU" sz="1700">
              <a:solidFill>
                <a:srgbClr val="000000"/>
              </a:solidFill>
              <a:cs typeface="Arial" charset="0"/>
            </a:endParaRPr>
          </a:p>
          <a:p>
            <a:pPr defTabSz="315620"/>
            <a:endParaRPr lang="hu-HU" sz="1700">
              <a:solidFill>
                <a:srgbClr val="000000"/>
              </a:solidFill>
            </a:endParaRPr>
          </a:p>
          <a:p>
            <a:pPr defTabSz="315620"/>
            <a:endParaRPr lang="hu-HU" sz="1500">
              <a:solidFill>
                <a:srgbClr val="000000"/>
              </a:solidFill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935182" y="6464754"/>
            <a:ext cx="1744646" cy="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r>
              <a:rPr lang="hu-HU">
                <a:solidFill>
                  <a:srgbClr val="000000"/>
                </a:solidFill>
              </a:rPr>
              <a:t>Készítette </a:t>
            </a:r>
            <a:r>
              <a:rPr lang="hu-HU" b="1">
                <a:solidFill>
                  <a:srgbClr val="9B0012"/>
                </a:solidFill>
              </a:rPr>
              <a:t>|</a:t>
            </a:r>
            <a:r>
              <a:rPr lang="hu-HU">
                <a:solidFill>
                  <a:srgbClr val="000000"/>
                </a:solidFill>
              </a:rPr>
              <a:t> dátum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935183" y="323850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</a:pPr>
            <a:r>
              <a:rPr lang="hu-HU" sz="2300">
                <a:solidFill>
                  <a:srgbClr val="9B0012"/>
                </a:solidFill>
              </a:rPr>
              <a:t>TestŐr: A CSALÁD BIZTONSÁGÁÉRT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7335213" y="6464754"/>
            <a:ext cx="876172" cy="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fld id="{E66D91E0-38C0-4F7C-B1A7-B288942E776B}" type="slidenum">
              <a:rPr lang="hu-HU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7</a:t>
            </a:fld>
            <a:endParaRPr 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271" name="Picture 6" descr="Genereli_Biztosito_RGB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90" y="201386"/>
            <a:ext cx="141239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Line 7"/>
          <p:cNvSpPr>
            <a:spLocks noChangeShapeType="1"/>
          </p:cNvSpPr>
          <p:nvPr/>
        </p:nvSpPr>
        <p:spPr bwMode="auto">
          <a:xfrm>
            <a:off x="922354" y="6366783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922354" y="914400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922354" y="1416504"/>
            <a:ext cx="7289030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lnSpc>
                <a:spcPct val="80000"/>
              </a:lnSpc>
            </a:pPr>
            <a:endParaRPr lang="hu-HU" sz="2000">
              <a:solidFill>
                <a:srgbClr val="9B0012"/>
              </a:solidFill>
            </a:endParaRPr>
          </a:p>
          <a:p>
            <a:pPr marL="157810" indent="-157810" defTabSz="315620">
              <a:lnSpc>
                <a:spcPct val="80000"/>
              </a:lnSpc>
            </a:pPr>
            <a:r>
              <a:rPr lang="hu-HU" sz="2000" b="1">
                <a:solidFill>
                  <a:srgbClr val="9B0012"/>
                </a:solidFill>
              </a:rPr>
              <a:t>Egy termék, ami:</a:t>
            </a:r>
          </a:p>
          <a:p>
            <a:pPr marL="157810" indent="-157810" defTabSz="315620">
              <a:lnSpc>
                <a:spcPct val="80000"/>
              </a:lnSpc>
            </a:pPr>
            <a:endParaRPr lang="hu-HU" sz="2000" b="1">
              <a:solidFill>
                <a:srgbClr val="9B0012"/>
              </a:solidFill>
            </a:endParaRP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 biztosítja a család biztonságát</a:t>
            </a: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 személyre szabható</a:t>
            </a: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 egyszerűen megköthető</a:t>
            </a: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 magas jutalék tartalmú</a:t>
            </a:r>
          </a:p>
          <a:p>
            <a:pPr marL="157810" indent="-157810" defTabSz="315620">
              <a:lnSpc>
                <a:spcPct val="160000"/>
              </a:lnSpc>
              <a:buFont typeface="Wingdings" pitchFamily="2" charset="2"/>
              <a:buChar char="§"/>
            </a:pPr>
            <a:r>
              <a:rPr lang="hu-HU" sz="1700">
                <a:solidFill>
                  <a:srgbClr val="000000"/>
                </a:solidFill>
              </a:rPr>
              <a:t> hatalmas piaci lehetőség, mert:</a:t>
            </a:r>
          </a:p>
          <a:p>
            <a:pPr marL="157810" indent="-157810" algn="ctr" defTabSz="315620">
              <a:lnSpc>
                <a:spcPct val="160000"/>
              </a:lnSpc>
            </a:pPr>
            <a:endParaRPr lang="hu-HU" sz="800" b="1">
              <a:solidFill>
                <a:srgbClr val="9B0012"/>
              </a:solidFill>
            </a:endParaRPr>
          </a:p>
          <a:p>
            <a:pPr marL="157810" indent="-157810" algn="ctr" defTabSz="315620">
              <a:lnSpc>
                <a:spcPct val="160000"/>
              </a:lnSpc>
            </a:pPr>
            <a:r>
              <a:rPr lang="hu-HU" b="1">
                <a:solidFill>
                  <a:schemeClr val="bg1"/>
                </a:solidFill>
              </a:rPr>
              <a:t>a magyar lakosság 80 %-a nem rendelkezik ilyen típusú termékkel!</a:t>
            </a:r>
            <a:r>
              <a:rPr lang="hu-HU" sz="17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275" name="Szövegdoboz 4"/>
          <p:cNvSpPr txBox="1">
            <a:spLocks noChangeArrowheads="1"/>
          </p:cNvSpPr>
          <p:nvPr/>
        </p:nvSpPr>
        <p:spPr bwMode="auto">
          <a:xfrm>
            <a:off x="927486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1276" name="Picture 13" descr="fami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670920" cy="5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6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ChangeArrowheads="1"/>
          </p:cNvSpPr>
          <p:nvPr/>
        </p:nvSpPr>
        <p:spPr bwMode="auto">
          <a:xfrm>
            <a:off x="935182" y="6464754"/>
            <a:ext cx="1744646" cy="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r>
              <a:rPr lang="hu-HU">
                <a:solidFill>
                  <a:srgbClr val="000000"/>
                </a:solidFill>
              </a:rPr>
              <a:t>Készítette </a:t>
            </a:r>
            <a:r>
              <a:rPr lang="hu-HU" b="1">
                <a:solidFill>
                  <a:srgbClr val="9B0012"/>
                </a:solidFill>
              </a:rPr>
              <a:t>|</a:t>
            </a:r>
            <a:r>
              <a:rPr lang="hu-HU">
                <a:solidFill>
                  <a:srgbClr val="000000"/>
                </a:solidFill>
              </a:rPr>
              <a:t> dátum</a:t>
            </a:r>
          </a:p>
        </p:txBody>
      </p:sp>
      <p:sp>
        <p:nvSpPr>
          <p:cNvPr id="12291" name="Rectangle 1027"/>
          <p:cNvSpPr>
            <a:spLocks noChangeArrowheads="1"/>
          </p:cNvSpPr>
          <p:nvPr/>
        </p:nvSpPr>
        <p:spPr bwMode="auto">
          <a:xfrm>
            <a:off x="922354" y="408214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</a:pPr>
            <a:r>
              <a:rPr lang="hu-HU" sz="2300">
                <a:solidFill>
                  <a:srgbClr val="9B0012"/>
                </a:solidFill>
              </a:rPr>
              <a:t>TestŐr termékjellemzők</a:t>
            </a:r>
            <a:endParaRPr lang="hu-HU" sz="1700">
              <a:solidFill>
                <a:srgbClr val="9B0012"/>
              </a:solidFill>
            </a:endParaRPr>
          </a:p>
        </p:txBody>
      </p:sp>
      <p:sp>
        <p:nvSpPr>
          <p:cNvPr id="12292" name="Rectangle 1028"/>
          <p:cNvSpPr>
            <a:spLocks noChangeArrowheads="1"/>
          </p:cNvSpPr>
          <p:nvPr/>
        </p:nvSpPr>
        <p:spPr bwMode="auto">
          <a:xfrm>
            <a:off x="922354" y="1084490"/>
            <a:ext cx="7289030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lnSpc>
                <a:spcPct val="130000"/>
              </a:lnSpc>
            </a:pPr>
            <a:endParaRPr lang="hu-HU" sz="1700">
              <a:solidFill>
                <a:srgbClr val="000000"/>
              </a:solidFill>
            </a:endParaRPr>
          </a:p>
        </p:txBody>
      </p:sp>
      <p:sp>
        <p:nvSpPr>
          <p:cNvPr id="12293" name="Rectangle 1029"/>
          <p:cNvSpPr>
            <a:spLocks noChangeArrowheads="1"/>
          </p:cNvSpPr>
          <p:nvPr/>
        </p:nvSpPr>
        <p:spPr bwMode="auto">
          <a:xfrm>
            <a:off x="7335213" y="6464754"/>
            <a:ext cx="876172" cy="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fld id="{DDEDCCC5-2CC0-42B2-8820-75555891923C}" type="slidenum">
              <a:rPr lang="hu-HU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8</a:t>
            </a:fld>
            <a:endParaRPr 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2294" name="Picture 1030" descr="Genereli_Biztosito_RGB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90" y="201386"/>
            <a:ext cx="141239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Line 1031"/>
          <p:cNvSpPr>
            <a:spLocks noChangeShapeType="1"/>
          </p:cNvSpPr>
          <p:nvPr/>
        </p:nvSpPr>
        <p:spPr bwMode="auto">
          <a:xfrm>
            <a:off x="922354" y="6366783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12296" name="Line 1032"/>
          <p:cNvSpPr>
            <a:spLocks noChangeShapeType="1"/>
          </p:cNvSpPr>
          <p:nvPr/>
        </p:nvSpPr>
        <p:spPr bwMode="auto">
          <a:xfrm>
            <a:off x="922354" y="914400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12297" name="Rectangle 1033"/>
          <p:cNvSpPr>
            <a:spLocks noChangeArrowheads="1"/>
          </p:cNvSpPr>
          <p:nvPr/>
        </p:nvSpPr>
        <p:spPr bwMode="auto">
          <a:xfrm>
            <a:off x="922354" y="1084490"/>
            <a:ext cx="7289030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lnSpc>
                <a:spcPct val="80000"/>
              </a:lnSpc>
            </a:pPr>
            <a:r>
              <a:rPr lang="hu-HU" sz="2000">
                <a:solidFill>
                  <a:srgbClr val="9B0012"/>
                </a:solidFill>
              </a:rPr>
              <a:t>Kockázati élet- egészség és balesetbiztosítás</a:t>
            </a:r>
            <a:endParaRPr lang="hu-HU" sz="1700" b="1">
              <a:solidFill>
                <a:srgbClr val="9B0012"/>
              </a:solidFill>
            </a:endParaRPr>
          </a:p>
        </p:txBody>
      </p:sp>
      <p:graphicFrame>
        <p:nvGraphicFramePr>
          <p:cNvPr id="10250" name="Group 1034"/>
          <p:cNvGraphicFramePr>
            <a:graphicFrameLocks noGrp="1"/>
          </p:cNvGraphicFramePr>
          <p:nvPr/>
        </p:nvGraphicFramePr>
        <p:xfrm>
          <a:off x="935182" y="1634218"/>
          <a:ext cx="6691232" cy="4603570"/>
        </p:xfrm>
        <a:graphic>
          <a:graphicData uri="http://schemas.openxmlformats.org/drawingml/2006/table">
            <a:tbl>
              <a:tblPr/>
              <a:tblGrid>
                <a:gridCol w="2627232"/>
                <a:gridCol w="1366212"/>
                <a:gridCol w="1348253"/>
                <a:gridCol w="1349535"/>
              </a:tblGrid>
              <a:tr h="7130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Kockázatok</a:t>
                      </a:r>
                    </a:p>
                  </a:txBody>
                  <a:tcPr marL="73891" marR="73891" marT="39189" marB="391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Belépési életkorok</a:t>
                      </a:r>
                    </a:p>
                  </a:txBody>
                  <a:tcPr marL="73891" marR="73891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Max. lejárati életkorok</a:t>
                      </a:r>
                    </a:p>
                  </a:txBody>
                  <a:tcPr marL="73891" marR="73891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Tartam</a:t>
                      </a:r>
                    </a:p>
                  </a:txBody>
                  <a:tcPr marL="73891" marR="73891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Kockázati életbiztosítás</a:t>
                      </a:r>
                    </a:p>
                  </a:txBody>
                  <a:tcPr marL="73891" marR="73891" marT="39189" marB="391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14-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marL="73891" marR="73891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marL="73891" marR="73891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5-30</a:t>
                      </a:r>
                    </a:p>
                  </a:txBody>
                  <a:tcPr marL="73891" marR="73891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9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Kockázati életbiztosítás rokkantsági díjátvállalással </a:t>
                      </a:r>
                    </a:p>
                  </a:txBody>
                  <a:tcPr marL="73891" marR="73891" marT="39189" marB="391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20-60</a:t>
                      </a:r>
                    </a:p>
                  </a:txBody>
                  <a:tcPr marL="73891" marR="73891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</a:t>
                      </a:r>
                    </a:p>
                  </a:txBody>
                  <a:tcPr marL="73891" marR="73891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5-30</a:t>
                      </a:r>
                    </a:p>
                  </a:txBody>
                  <a:tcPr marL="73891" marR="73891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0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Balesetbiztosítások</a:t>
                      </a:r>
                    </a:p>
                  </a:txBody>
                  <a:tcPr marL="73891" marR="73891" marT="39189" marB="391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0-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marL="73891" marR="73891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marL="73891" marR="73891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5-30</a:t>
                      </a:r>
                    </a:p>
                  </a:txBody>
                  <a:tcPr marL="73891" marR="73891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6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Baleseti keresőképtelenség a 15. naptól</a:t>
                      </a:r>
                    </a:p>
                  </a:txBody>
                  <a:tcPr marL="73891" marR="73891" marT="39189" marB="391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17-60</a:t>
                      </a:r>
                    </a:p>
                  </a:txBody>
                  <a:tcPr marL="73891" marR="73891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marL="73891" marR="73891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5-30</a:t>
                      </a:r>
                    </a:p>
                  </a:txBody>
                  <a:tcPr marL="73891" marR="73891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7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Egészségbiztosítások</a:t>
                      </a:r>
                    </a:p>
                  </a:txBody>
                  <a:tcPr marL="73891" marR="73891" marT="39189" marB="391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</a:rPr>
                        <a:t>65</a:t>
                      </a:r>
                    </a:p>
                  </a:txBody>
                  <a:tcPr marL="73891" marR="73891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</a:rPr>
                        <a:t>70</a:t>
                      </a:r>
                    </a:p>
                  </a:txBody>
                  <a:tcPr marL="73891" marR="73891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5-30</a:t>
                      </a:r>
                    </a:p>
                  </a:txBody>
                  <a:tcPr marL="73891" marR="73891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28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I.-II. és I.-II.-III. csoportú rokkantság, keresőképtelenségi napi térítés</a:t>
                      </a:r>
                    </a:p>
                  </a:txBody>
                  <a:tcPr marL="73891" marR="73891" marT="39189" marB="391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17-60</a:t>
                      </a:r>
                    </a:p>
                  </a:txBody>
                  <a:tcPr marL="73891" marR="73891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</a:rPr>
                        <a:t>70</a:t>
                      </a:r>
                    </a:p>
                  </a:txBody>
                  <a:tcPr marL="73891" marR="73891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5-30</a:t>
                      </a:r>
                    </a:p>
                  </a:txBody>
                  <a:tcPr marL="73891" marR="73891" marT="39189" marB="391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40" name="Oval 1076"/>
          <p:cNvSpPr>
            <a:spLocks noChangeArrowheads="1"/>
          </p:cNvSpPr>
          <p:nvPr/>
        </p:nvSpPr>
        <p:spPr bwMode="auto">
          <a:xfrm>
            <a:off x="5032536" y="3196319"/>
            <a:ext cx="1048070" cy="2407103"/>
          </a:xfrm>
          <a:prstGeom prst="ellipse">
            <a:avLst/>
          </a:prstGeom>
          <a:noFill/>
          <a:ln w="3492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pPr>
              <a:spcBef>
                <a:spcPct val="0"/>
              </a:spcBef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2341" name="Oval 1077"/>
          <p:cNvSpPr>
            <a:spLocks noChangeArrowheads="1"/>
          </p:cNvSpPr>
          <p:nvPr/>
        </p:nvSpPr>
        <p:spPr bwMode="auto">
          <a:xfrm>
            <a:off x="5215980" y="2364922"/>
            <a:ext cx="697859" cy="297997"/>
          </a:xfrm>
          <a:prstGeom prst="ellipse">
            <a:avLst/>
          </a:prstGeom>
          <a:noFill/>
          <a:ln w="3492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pPr>
              <a:spcBef>
                <a:spcPct val="0"/>
              </a:spcBef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2342" name="Szövegdoboz 4"/>
          <p:cNvSpPr txBox="1">
            <a:spLocks noChangeArrowheads="1"/>
          </p:cNvSpPr>
          <p:nvPr/>
        </p:nvSpPr>
        <p:spPr bwMode="auto">
          <a:xfrm>
            <a:off x="927486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2343" name="Picture 56" descr="fami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670920" cy="5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7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35182" y="6464754"/>
            <a:ext cx="1744646" cy="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r>
              <a:rPr lang="hu-HU">
                <a:solidFill>
                  <a:srgbClr val="000000"/>
                </a:solidFill>
              </a:rPr>
              <a:t>Készítette </a:t>
            </a:r>
            <a:r>
              <a:rPr lang="hu-HU" b="1">
                <a:solidFill>
                  <a:srgbClr val="9B0012"/>
                </a:solidFill>
              </a:rPr>
              <a:t>|</a:t>
            </a:r>
            <a:r>
              <a:rPr lang="hu-HU">
                <a:solidFill>
                  <a:srgbClr val="000000"/>
                </a:solidFill>
              </a:rPr>
              <a:t> dátum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22354" y="408214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</a:pPr>
            <a:r>
              <a:rPr lang="hu-HU" sz="2300">
                <a:solidFill>
                  <a:srgbClr val="9B0012"/>
                </a:solidFill>
              </a:rPr>
              <a:t>TestŐr termékjellemzők</a:t>
            </a:r>
            <a:endParaRPr lang="hu-HU" sz="1700">
              <a:solidFill>
                <a:srgbClr val="9B0012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22354" y="1084490"/>
            <a:ext cx="7289030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lnSpc>
                <a:spcPct val="130000"/>
              </a:lnSpc>
            </a:pPr>
            <a:endParaRPr lang="hu-HU" sz="1700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335213" y="6464754"/>
            <a:ext cx="876172" cy="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fld id="{C0716044-308B-424F-ABC1-6BC6744C761E}" type="slidenum">
              <a:rPr lang="hu-HU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9</a:t>
            </a:fld>
            <a:endParaRPr 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318" name="Picture 6" descr="Genereli_Biztosito_RGB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90" y="201386"/>
            <a:ext cx="141239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922354" y="6366783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922354" y="914400"/>
            <a:ext cx="728903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/>
          <a:p>
            <a:endParaRPr lang="hu-HU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922354" y="1084490"/>
            <a:ext cx="7289030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lnSpc>
                <a:spcPct val="80000"/>
              </a:lnSpc>
            </a:pPr>
            <a:endParaRPr lang="hu-HU" sz="1700" b="1">
              <a:solidFill>
                <a:srgbClr val="9B0012"/>
              </a:solidFill>
            </a:endParaRPr>
          </a:p>
        </p:txBody>
      </p:sp>
      <p:graphicFrame>
        <p:nvGraphicFramePr>
          <p:cNvPr id="10264" name="Group 24"/>
          <p:cNvGraphicFramePr>
            <a:graphicFrameLocks noGrp="1"/>
          </p:cNvGraphicFramePr>
          <p:nvPr/>
        </p:nvGraphicFramePr>
        <p:xfrm>
          <a:off x="922354" y="1096736"/>
          <a:ext cx="7289031" cy="5434186"/>
        </p:xfrm>
        <a:graphic>
          <a:graphicData uri="http://schemas.openxmlformats.org/drawingml/2006/table">
            <a:tbl>
              <a:tblPr/>
              <a:tblGrid>
                <a:gridCol w="3644515"/>
                <a:gridCol w="3644516"/>
              </a:tblGrid>
              <a:tr h="587866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Baleseti kockázatok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Egészségi kockázatok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14812">
                <a:tc>
                  <a:txBody>
                    <a:bodyPr/>
                    <a:lstStyle/>
                    <a:p>
                      <a:pPr marL="352425" marR="0" lvl="0" indent="-27305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Baleseti halál</a:t>
                      </a:r>
                    </a:p>
                    <a:p>
                      <a:pPr marL="352425" marR="0" lvl="0" indent="-27305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Baleseti eredetű maradandó egészségkárosodás, lineáris térítéssel</a:t>
                      </a:r>
                    </a:p>
                    <a:p>
                      <a:pPr marL="352425" marR="0" lvl="0" indent="-27305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Baleseti eredetű maradandó egészségkárosodás, progresszív térítéssel</a:t>
                      </a:r>
                    </a:p>
                    <a:p>
                      <a:pPr marL="352425" marR="0" lvl="0" indent="-27305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Baleseti eredetű 50%-ot meghaladó maradandó egészségkárosodás</a:t>
                      </a:r>
                    </a:p>
                    <a:p>
                      <a:pPr marL="352425" marR="0" lvl="0" indent="-27305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Csonttörés</a:t>
                      </a:r>
                    </a:p>
                    <a:p>
                      <a:pPr marL="352425" marR="0" lvl="0" indent="-27305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Baleseti kórházi napi térítés az 1. naptól</a:t>
                      </a:r>
                    </a:p>
                    <a:p>
                      <a:pPr marL="352425" marR="0" lvl="0" indent="-27305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Baleseti műtéti térítés</a:t>
                      </a:r>
                    </a:p>
                    <a:p>
                      <a:pPr marL="352425" marR="0" lvl="0" indent="-27305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Égési sérülés</a:t>
                      </a:r>
                    </a:p>
                    <a:p>
                      <a:pPr marL="352425" marR="0" lvl="0" indent="-27305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Baleseti keresőképtelenség a 15. naptól</a:t>
                      </a:r>
                    </a:p>
                    <a:p>
                      <a:pPr marL="352425" marR="0" lvl="0" indent="-27305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Közlekedési baleseti halál</a:t>
                      </a:r>
                    </a:p>
                    <a:p>
                      <a:pPr marL="352425" marR="0" lvl="0" indent="-27305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Közlekedési baleseti eredetű maradandó egészségkárosodás</a:t>
                      </a:r>
                    </a:p>
                    <a:p>
                      <a:pPr marL="352425" marR="0" lvl="0" indent="-27305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Baleseti költségtérítés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9263" marR="0" lvl="0" indent="-273050" algn="l" defTabSz="1103313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Kórházi napi térítés az 1. naptól</a:t>
                      </a:r>
                    </a:p>
                    <a:p>
                      <a:pPr marL="449263" marR="0" lvl="0" indent="-273050" algn="l" defTabSz="110331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Műtéti térítés</a:t>
                      </a:r>
                    </a:p>
                    <a:p>
                      <a:pPr marL="449263" marR="0" lvl="0" indent="-273050" algn="l" defTabSz="110331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Kiemelt kockázatú betegségek</a:t>
                      </a:r>
                    </a:p>
                    <a:p>
                      <a:pPr marL="449263" marR="0" lvl="0" indent="-273050" algn="l" defTabSz="110331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I.-II. csoportú  rokkantság</a:t>
                      </a:r>
                    </a:p>
                    <a:p>
                      <a:pPr marL="449263" marR="0" lvl="0" indent="-273050" algn="l" defTabSz="110331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I.-II.-III. csoportú rokkantság</a:t>
                      </a:r>
                    </a:p>
                    <a:p>
                      <a:pPr marL="449263" marR="0" lvl="0" indent="-273050" algn="l" defTabSz="110331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Keresőképtelenségi napi térítés a 15. naptól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3" name="Szövegdoboz 4"/>
          <p:cNvSpPr txBox="1">
            <a:spLocks noChangeArrowheads="1"/>
          </p:cNvSpPr>
          <p:nvPr/>
        </p:nvSpPr>
        <p:spPr bwMode="auto">
          <a:xfrm>
            <a:off x="927486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3334" name="Picture 25" descr="fami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670920" cy="5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5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935</Words>
  <Application>Microsoft Office PowerPoint</Application>
  <PresentationFormat>Diavetítés a képernyőre (4:3 oldalarány)</PresentationFormat>
  <Paragraphs>304</Paragraphs>
  <Slides>23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Generali-Providencia Zrt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Somogyi Csilla</dc:creator>
  <cp:lastModifiedBy>Somogyi Csilla</cp:lastModifiedBy>
  <cp:revision>2</cp:revision>
  <dcterms:created xsi:type="dcterms:W3CDTF">2012-10-10T10:28:56Z</dcterms:created>
  <dcterms:modified xsi:type="dcterms:W3CDTF">2012-10-10T10:48:28Z</dcterms:modified>
</cp:coreProperties>
</file>