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0ED8B-2F79-45C9-A01F-F0E25067DBB9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4B3B1-DAB4-4D5E-9B8F-56E0319D7E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7066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0707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2755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03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5827" name="Jegyzetek hely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E69B-E5B2-441B-BC07-1666BF9443E6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F937-3F9C-43C6-9437-A24823FA7F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3072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E69B-E5B2-441B-BC07-1666BF9443E6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F937-3F9C-43C6-9437-A24823FA7F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74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E69B-E5B2-441B-BC07-1666BF9443E6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F937-3F9C-43C6-9437-A24823FA7F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670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E69B-E5B2-441B-BC07-1666BF9443E6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F937-3F9C-43C6-9437-A24823FA7F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4486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E69B-E5B2-441B-BC07-1666BF9443E6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F937-3F9C-43C6-9437-A24823FA7F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8157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E69B-E5B2-441B-BC07-1666BF9443E6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F937-3F9C-43C6-9437-A24823FA7F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422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E69B-E5B2-441B-BC07-1666BF9443E6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F937-3F9C-43C6-9437-A24823FA7F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895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E69B-E5B2-441B-BC07-1666BF9443E6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F937-3F9C-43C6-9437-A24823FA7F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438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E69B-E5B2-441B-BC07-1666BF9443E6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F937-3F9C-43C6-9437-A24823FA7F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297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E69B-E5B2-441B-BC07-1666BF9443E6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F937-3F9C-43C6-9437-A24823FA7F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792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E69B-E5B2-441B-BC07-1666BF9443E6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4F937-3F9C-43C6-9437-A24823FA7F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31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EE69B-E5B2-441B-BC07-1666BF9443E6}" type="datetimeFigureOut">
              <a:rPr lang="hu-HU" smtClean="0"/>
              <a:t>2012.10.10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4F937-3F9C-43C6-9437-A24823FA7F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989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4" name="Picture 2" descr="bg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4919" y="0"/>
            <a:ext cx="1147874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315" name="Text Box 4"/>
          <p:cNvSpPr txBox="1">
            <a:spLocks noChangeArrowheads="1"/>
          </p:cNvSpPr>
          <p:nvPr/>
        </p:nvSpPr>
        <p:spPr bwMode="auto">
          <a:xfrm>
            <a:off x="170617" y="1298122"/>
            <a:ext cx="7295444" cy="1234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 sz="3600" b="1">
                <a:solidFill>
                  <a:srgbClr val="FFFFFF"/>
                </a:solidFill>
              </a:rPr>
              <a:t>Nagyipari </a:t>
            </a:r>
          </a:p>
          <a:p>
            <a:r>
              <a:rPr lang="hu-HU" sz="3600" b="1">
                <a:solidFill>
                  <a:srgbClr val="FFFFFF"/>
                </a:solidFill>
              </a:rPr>
              <a:t>biztosítások</a:t>
            </a:r>
          </a:p>
        </p:txBody>
      </p:sp>
    </p:spTree>
    <p:extLst>
      <p:ext uri="{BB962C8B-B14F-4D97-AF65-F5344CB8AC3E}">
        <p14:creationId xmlns:p14="http://schemas.microsoft.com/office/powerpoint/2010/main" val="417336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8" name="Picture 14" descr="text_inverzbg_transpar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00" y="5000626"/>
            <a:ext cx="6391051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40"/>
          <p:cNvSpPr>
            <a:spLocks noChangeArrowheads="1"/>
          </p:cNvSpPr>
          <p:nvPr/>
        </p:nvSpPr>
        <p:spPr bwMode="gray">
          <a:xfrm>
            <a:off x="940314" y="1260022"/>
            <a:ext cx="7289030" cy="445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 algn="ctr">
              <a:tabLst>
                <a:tab pos="526034" algn="l"/>
              </a:tabLst>
              <a:defRPr/>
            </a:pPr>
            <a:endParaRPr lang="hu-HU" sz="2000" dirty="0">
              <a:latin typeface="Arial" pitchFamily="34" charset="0"/>
            </a:endParaRPr>
          </a:p>
          <a:p>
            <a:pPr algn="just">
              <a:tabLst>
                <a:tab pos="526034" algn="l"/>
              </a:tabLst>
              <a:defRPr/>
            </a:pPr>
            <a:r>
              <a:rPr lang="hu-HU" sz="3000" dirty="0">
                <a:latin typeface="Arial" pitchFamily="34" charset="0"/>
              </a:rPr>
              <a:t>Nagyvállalatok száma				4.000</a:t>
            </a:r>
          </a:p>
          <a:p>
            <a:pPr algn="just">
              <a:tabLst>
                <a:tab pos="526034" algn="l"/>
              </a:tabLst>
              <a:defRPr/>
            </a:pPr>
            <a:r>
              <a:rPr lang="hu-HU" sz="3000" dirty="0">
                <a:solidFill>
                  <a:srgbClr val="8A0000"/>
                </a:solidFill>
                <a:latin typeface="Arial" pitchFamily="34" charset="0"/>
              </a:rPr>
              <a:t>Generali</a:t>
            </a:r>
            <a:r>
              <a:rPr lang="hu-HU" sz="3000" dirty="0">
                <a:latin typeface="Arial" pitchFamily="34" charset="0"/>
              </a:rPr>
              <a:t> nagyvállalati </a:t>
            </a:r>
            <a:r>
              <a:rPr lang="hu-HU" sz="3000" dirty="0" err="1">
                <a:latin typeface="Arial" pitchFamily="34" charset="0"/>
              </a:rPr>
              <a:t>ügyf</a:t>
            </a:r>
            <a:r>
              <a:rPr lang="hu-HU" sz="3000" dirty="0">
                <a:latin typeface="Arial" pitchFamily="34" charset="0"/>
              </a:rPr>
              <a:t>.		2.200</a:t>
            </a:r>
          </a:p>
          <a:p>
            <a:pPr algn="ctr">
              <a:tabLst>
                <a:tab pos="526034" algn="l"/>
              </a:tabLst>
              <a:defRPr/>
            </a:pPr>
            <a:endParaRPr lang="hu-HU" sz="3000" dirty="0">
              <a:latin typeface="Arial" pitchFamily="34" charset="0"/>
            </a:endParaRPr>
          </a:p>
          <a:p>
            <a:pPr algn="just">
              <a:tabLst>
                <a:tab pos="526034" algn="l"/>
              </a:tabLst>
              <a:defRPr/>
            </a:pPr>
            <a:r>
              <a:rPr lang="hu-HU" sz="3000" dirty="0">
                <a:latin typeface="Arial" pitchFamily="34" charset="0"/>
              </a:rPr>
              <a:t>Középvállalatok száma			13.000</a:t>
            </a:r>
          </a:p>
          <a:p>
            <a:pPr algn="just">
              <a:tabLst>
                <a:tab pos="526034" algn="l"/>
              </a:tabLst>
              <a:defRPr/>
            </a:pPr>
            <a:r>
              <a:rPr lang="hu-HU" sz="3000" dirty="0">
                <a:solidFill>
                  <a:srgbClr val="8A0000"/>
                </a:solidFill>
                <a:latin typeface="Arial" pitchFamily="34" charset="0"/>
              </a:rPr>
              <a:t>Generali</a:t>
            </a:r>
            <a:r>
              <a:rPr lang="hu-HU" sz="3000" dirty="0">
                <a:latin typeface="Arial" pitchFamily="34" charset="0"/>
              </a:rPr>
              <a:t> középvállalati </a:t>
            </a:r>
            <a:r>
              <a:rPr lang="hu-HU" sz="3000" dirty="0" err="1">
                <a:latin typeface="Arial" pitchFamily="34" charset="0"/>
              </a:rPr>
              <a:t>ügyf</a:t>
            </a:r>
            <a:r>
              <a:rPr lang="hu-HU" sz="3000" dirty="0">
                <a:latin typeface="Arial" pitchFamily="34" charset="0"/>
              </a:rPr>
              <a:t>.		7.000</a:t>
            </a:r>
          </a:p>
          <a:p>
            <a:pPr algn="ctr">
              <a:tabLst>
                <a:tab pos="526034" algn="l"/>
              </a:tabLst>
              <a:defRPr/>
            </a:pPr>
            <a:endParaRPr lang="hu-HU" sz="3000" dirty="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r>
              <a:rPr lang="hu-HU" sz="3000" b="1" dirty="0">
                <a:solidFill>
                  <a:schemeClr val="bg1"/>
                </a:solidFill>
                <a:latin typeface="Arial" pitchFamily="34" charset="0"/>
              </a:rPr>
              <a:t>A vállalatok fele ügyfelünk!</a:t>
            </a:r>
          </a:p>
          <a:p>
            <a:pPr>
              <a:tabLst>
                <a:tab pos="526034" algn="l"/>
              </a:tabLst>
              <a:defRPr/>
            </a:pPr>
            <a:endParaRPr lang="hu-HU" sz="2000" b="1" dirty="0">
              <a:solidFill>
                <a:schemeClr val="bg1"/>
              </a:solidFill>
              <a:latin typeface="Arial" pitchFamily="34" charset="0"/>
            </a:endParaRPr>
          </a:p>
          <a:p>
            <a:pPr>
              <a:tabLst>
                <a:tab pos="526034" algn="l"/>
              </a:tabLst>
              <a:defRPr/>
            </a:pPr>
            <a:endParaRPr lang="hu-HU" sz="2000" dirty="0">
              <a:latin typeface="Arial" pitchFamily="34" charset="0"/>
            </a:endParaRPr>
          </a:p>
          <a:p>
            <a:pPr>
              <a:tabLst>
                <a:tab pos="526034" algn="l"/>
              </a:tabLst>
              <a:defRPr/>
            </a:pPr>
            <a:endParaRPr lang="hu-HU" sz="2000" dirty="0">
              <a:latin typeface="Arial" pitchFamily="34" charset="0"/>
            </a:endParaRPr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A Generali és a vállalati ügyfelek</a:t>
            </a:r>
            <a:endParaRPr lang="hu-HU" b="1" dirty="0"/>
          </a:p>
        </p:txBody>
      </p:sp>
      <p:sp>
        <p:nvSpPr>
          <p:cNvPr id="142342" name="Lefelé nyíl 1"/>
          <p:cNvSpPr>
            <a:spLocks noChangeArrowheads="1"/>
          </p:cNvSpPr>
          <p:nvPr/>
        </p:nvSpPr>
        <p:spPr bwMode="auto">
          <a:xfrm>
            <a:off x="4138404" y="2122714"/>
            <a:ext cx="118020" cy="342900"/>
          </a:xfrm>
          <a:prstGeom prst="downArrow">
            <a:avLst>
              <a:gd name="adj1" fmla="val 50000"/>
              <a:gd name="adj2" fmla="val 5034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42343" name="Lefelé nyíl 2"/>
          <p:cNvSpPr>
            <a:spLocks noChangeArrowheads="1"/>
          </p:cNvSpPr>
          <p:nvPr/>
        </p:nvSpPr>
        <p:spPr bwMode="auto">
          <a:xfrm>
            <a:off x="4917081" y="2122715"/>
            <a:ext cx="2135909" cy="1212397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42344" name="Lefelé nyíl 3"/>
          <p:cNvSpPr>
            <a:spLocks noChangeArrowheads="1"/>
          </p:cNvSpPr>
          <p:nvPr/>
        </p:nvSpPr>
        <p:spPr bwMode="auto">
          <a:xfrm>
            <a:off x="4138405" y="2294164"/>
            <a:ext cx="228343" cy="583747"/>
          </a:xfrm>
          <a:prstGeom prst="downArrow">
            <a:avLst>
              <a:gd name="adj1" fmla="val 50000"/>
              <a:gd name="adj2" fmla="val 4996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42345" name="Szövegdoboz 6"/>
          <p:cNvSpPr txBox="1">
            <a:spLocks noChangeArrowheads="1"/>
          </p:cNvSpPr>
          <p:nvPr/>
        </p:nvSpPr>
        <p:spPr bwMode="auto">
          <a:xfrm>
            <a:off x="917223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42346" name="Picture 12" descr="nyil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667" y="1722665"/>
            <a:ext cx="878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2347" name="Picture 12" descr="nyil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667" y="2328183"/>
            <a:ext cx="878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2348" name="Picture 12" descr="nyil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667" y="3458936"/>
            <a:ext cx="878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2349" name="Picture 12" descr="nyil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667" y="4029076"/>
            <a:ext cx="878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514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Picture 14" descr="text_inverzbg_transpar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00" y="5000626"/>
            <a:ext cx="6391051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40"/>
          <p:cNvSpPr>
            <a:spLocks noChangeArrowheads="1"/>
          </p:cNvSpPr>
          <p:nvPr/>
        </p:nvSpPr>
        <p:spPr bwMode="gray">
          <a:xfrm>
            <a:off x="917223" y="1299483"/>
            <a:ext cx="7289030" cy="292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 algn="just">
              <a:tabLst>
                <a:tab pos="526034" algn="l"/>
              </a:tabLst>
              <a:defRPr/>
            </a:pPr>
            <a:r>
              <a:rPr lang="hu-HU" sz="3000" dirty="0">
                <a:latin typeface="Arial" pitchFamily="34" charset="0"/>
              </a:rPr>
              <a:t>Összes szerződéseink* száma:</a:t>
            </a:r>
          </a:p>
          <a:p>
            <a:pPr algn="just">
              <a:tabLst>
                <a:tab pos="526034" algn="l"/>
              </a:tabLst>
              <a:defRPr/>
            </a:pPr>
            <a:endParaRPr lang="hu-HU" sz="3000" dirty="0">
              <a:latin typeface="Arial" pitchFamily="34" charset="0"/>
            </a:endParaRPr>
          </a:p>
          <a:p>
            <a:pPr algn="just">
              <a:tabLst>
                <a:tab pos="526034" algn="l"/>
              </a:tabLst>
              <a:defRPr/>
            </a:pPr>
            <a:r>
              <a:rPr lang="hu-HU" sz="3000" dirty="0">
                <a:latin typeface="Arial" pitchFamily="34" charset="0"/>
              </a:rPr>
              <a:t>Nagyvállalatoknál				55.000 db</a:t>
            </a:r>
          </a:p>
          <a:p>
            <a:pPr algn="just">
              <a:tabLst>
                <a:tab pos="526034" algn="l"/>
              </a:tabLst>
              <a:defRPr/>
            </a:pPr>
            <a:endParaRPr lang="hu-HU" sz="3000" dirty="0">
              <a:latin typeface="Arial" pitchFamily="34" charset="0"/>
            </a:endParaRPr>
          </a:p>
          <a:p>
            <a:pPr algn="just">
              <a:tabLst>
                <a:tab pos="526034" algn="l"/>
              </a:tabLst>
              <a:defRPr/>
            </a:pPr>
            <a:r>
              <a:rPr lang="hu-HU" sz="3000" dirty="0">
                <a:latin typeface="Arial" pitchFamily="34" charset="0"/>
              </a:rPr>
              <a:t>Középvállalatoknál			55.000 db</a:t>
            </a:r>
          </a:p>
          <a:p>
            <a:pPr algn="ctr">
              <a:tabLst>
                <a:tab pos="526034" algn="l"/>
              </a:tabLst>
              <a:defRPr/>
            </a:pPr>
            <a:endParaRPr lang="hu-HU" sz="2000" dirty="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endParaRPr lang="hu-HU" sz="3000" dirty="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r>
              <a:rPr lang="hu-HU" sz="3000" b="1" dirty="0">
                <a:solidFill>
                  <a:schemeClr val="bg1"/>
                </a:solidFill>
                <a:latin typeface="Arial" pitchFamily="34" charset="0"/>
              </a:rPr>
              <a:t>110.000 db szerződés!</a:t>
            </a:r>
          </a:p>
          <a:p>
            <a:pPr>
              <a:tabLst>
                <a:tab pos="526034" algn="l"/>
              </a:tabLst>
              <a:defRPr/>
            </a:pPr>
            <a:endParaRPr lang="hu-HU" sz="2000" b="1" dirty="0">
              <a:solidFill>
                <a:schemeClr val="bg1"/>
              </a:solidFill>
              <a:latin typeface="Arial" pitchFamily="34" charset="0"/>
            </a:endParaRPr>
          </a:p>
          <a:p>
            <a:pPr>
              <a:tabLst>
                <a:tab pos="526034" algn="l"/>
              </a:tabLst>
              <a:defRPr/>
            </a:pPr>
            <a:r>
              <a:rPr lang="hu-HU" dirty="0">
                <a:latin typeface="Arial" pitchFamily="34" charset="0"/>
              </a:rPr>
              <a:t>* Nem csak nagyipari módozat</a:t>
            </a:r>
          </a:p>
          <a:p>
            <a:pPr>
              <a:tabLst>
                <a:tab pos="526034" algn="l"/>
              </a:tabLst>
              <a:defRPr/>
            </a:pPr>
            <a:endParaRPr lang="hu-HU" sz="2000" dirty="0">
              <a:latin typeface="Arial" pitchFamily="34" charset="0"/>
            </a:endParaRPr>
          </a:p>
          <a:p>
            <a:pPr>
              <a:tabLst>
                <a:tab pos="526034" algn="l"/>
              </a:tabLst>
              <a:defRPr/>
            </a:pPr>
            <a:endParaRPr lang="hu-HU" sz="2000" dirty="0">
              <a:latin typeface="Arial" pitchFamily="34" charset="0"/>
            </a:endParaRPr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A Generali és a vállalati ügyfelek</a:t>
            </a:r>
            <a:endParaRPr lang="hu-HU" b="1" dirty="0"/>
          </a:p>
        </p:txBody>
      </p:sp>
      <p:sp>
        <p:nvSpPr>
          <p:cNvPr id="143366" name="Lefelé nyíl 1"/>
          <p:cNvSpPr>
            <a:spLocks noChangeArrowheads="1"/>
          </p:cNvSpPr>
          <p:nvPr/>
        </p:nvSpPr>
        <p:spPr bwMode="auto">
          <a:xfrm>
            <a:off x="4138404" y="2122714"/>
            <a:ext cx="118020" cy="342900"/>
          </a:xfrm>
          <a:prstGeom prst="downArrow">
            <a:avLst>
              <a:gd name="adj1" fmla="val 50000"/>
              <a:gd name="adj2" fmla="val 5034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43367" name="Lefelé nyíl 2"/>
          <p:cNvSpPr>
            <a:spLocks noChangeArrowheads="1"/>
          </p:cNvSpPr>
          <p:nvPr/>
        </p:nvSpPr>
        <p:spPr bwMode="auto">
          <a:xfrm>
            <a:off x="4917081" y="2122715"/>
            <a:ext cx="2135909" cy="1212397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43368" name="Lefelé nyíl 3"/>
          <p:cNvSpPr>
            <a:spLocks noChangeArrowheads="1"/>
          </p:cNvSpPr>
          <p:nvPr/>
        </p:nvSpPr>
        <p:spPr bwMode="auto">
          <a:xfrm>
            <a:off x="4138405" y="2294164"/>
            <a:ext cx="228343" cy="583747"/>
          </a:xfrm>
          <a:prstGeom prst="downArrow">
            <a:avLst>
              <a:gd name="adj1" fmla="val 50000"/>
              <a:gd name="adj2" fmla="val 4996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43369" name="Szövegdoboz 6"/>
          <p:cNvSpPr txBox="1">
            <a:spLocks noChangeArrowheads="1"/>
          </p:cNvSpPr>
          <p:nvPr/>
        </p:nvSpPr>
        <p:spPr bwMode="auto">
          <a:xfrm>
            <a:off x="917223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43370" name="Picture 12" descr="nyil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687" y="2464254"/>
            <a:ext cx="878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71" name="Picture 12" descr="nyil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737" y="3615419"/>
            <a:ext cx="878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340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6" name="Picture 14" descr="text_inverzbg_transpar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00" y="5000626"/>
            <a:ext cx="6391051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40"/>
          <p:cNvSpPr>
            <a:spLocks noChangeArrowheads="1"/>
          </p:cNvSpPr>
          <p:nvPr/>
        </p:nvSpPr>
        <p:spPr bwMode="gray">
          <a:xfrm>
            <a:off x="917223" y="1299483"/>
            <a:ext cx="7289030" cy="292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 algn="just">
              <a:tabLst>
                <a:tab pos="526034" algn="l"/>
              </a:tabLst>
              <a:defRPr/>
            </a:pPr>
            <a:r>
              <a:rPr lang="hu-HU" sz="3000" dirty="0">
                <a:latin typeface="Arial" pitchFamily="34" charset="0"/>
              </a:rPr>
              <a:t>Összes nagyipari szerződések száma:</a:t>
            </a:r>
          </a:p>
          <a:p>
            <a:pPr algn="just">
              <a:tabLst>
                <a:tab pos="526034" algn="l"/>
              </a:tabLst>
              <a:defRPr/>
            </a:pPr>
            <a:endParaRPr lang="hu-HU" sz="3000" dirty="0">
              <a:latin typeface="Arial" pitchFamily="34" charset="0"/>
            </a:endParaRPr>
          </a:p>
          <a:p>
            <a:pPr algn="just">
              <a:tabLst>
                <a:tab pos="526034" algn="l"/>
              </a:tabLst>
              <a:defRPr/>
            </a:pPr>
            <a:r>
              <a:rPr lang="hu-HU" sz="3000" dirty="0">
                <a:latin typeface="Arial" pitchFamily="34" charset="0"/>
              </a:rPr>
              <a:t>Nagyvállalatoknál				500 db</a:t>
            </a:r>
          </a:p>
          <a:p>
            <a:pPr algn="just">
              <a:tabLst>
                <a:tab pos="526034" algn="l"/>
              </a:tabLst>
              <a:defRPr/>
            </a:pPr>
            <a:endParaRPr lang="hu-HU" sz="3000" dirty="0">
              <a:latin typeface="Arial" pitchFamily="34" charset="0"/>
            </a:endParaRPr>
          </a:p>
          <a:p>
            <a:pPr algn="just">
              <a:tabLst>
                <a:tab pos="526034" algn="l"/>
              </a:tabLst>
              <a:defRPr/>
            </a:pPr>
            <a:r>
              <a:rPr lang="hu-HU" sz="3000" dirty="0">
                <a:latin typeface="Arial" pitchFamily="34" charset="0"/>
              </a:rPr>
              <a:t>Középvállalatoknál			1.000 db</a:t>
            </a:r>
          </a:p>
          <a:p>
            <a:pPr algn="ctr">
              <a:tabLst>
                <a:tab pos="526034" algn="l"/>
              </a:tabLst>
              <a:defRPr/>
            </a:pPr>
            <a:endParaRPr lang="hu-HU" sz="2000" dirty="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endParaRPr lang="hu-HU" sz="3000" dirty="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r>
              <a:rPr lang="hu-HU" sz="3000" b="1" dirty="0">
                <a:solidFill>
                  <a:schemeClr val="bg1"/>
                </a:solidFill>
                <a:latin typeface="Arial" pitchFamily="34" charset="0"/>
              </a:rPr>
              <a:t>1.500 db szerződés!</a:t>
            </a:r>
          </a:p>
          <a:p>
            <a:pPr>
              <a:tabLst>
                <a:tab pos="526034" algn="l"/>
              </a:tabLst>
              <a:defRPr/>
            </a:pPr>
            <a:endParaRPr lang="hu-HU" sz="2000" b="1" dirty="0">
              <a:solidFill>
                <a:schemeClr val="bg1"/>
              </a:solidFill>
              <a:latin typeface="Arial" pitchFamily="34" charset="0"/>
            </a:endParaRPr>
          </a:p>
          <a:p>
            <a:pPr>
              <a:tabLst>
                <a:tab pos="526034" algn="l"/>
              </a:tabLst>
              <a:defRPr/>
            </a:pPr>
            <a:endParaRPr lang="hu-HU" sz="2000" dirty="0">
              <a:latin typeface="Arial" pitchFamily="34" charset="0"/>
            </a:endParaRPr>
          </a:p>
          <a:p>
            <a:pPr>
              <a:tabLst>
                <a:tab pos="526034" algn="l"/>
              </a:tabLst>
              <a:defRPr/>
            </a:pPr>
            <a:endParaRPr lang="hu-HU" sz="2000" dirty="0">
              <a:latin typeface="Arial" pitchFamily="34" charset="0"/>
            </a:endParaRPr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A Generali és a vállalati ügyfelek</a:t>
            </a:r>
            <a:endParaRPr lang="hu-HU" b="1" dirty="0"/>
          </a:p>
        </p:txBody>
      </p:sp>
      <p:sp>
        <p:nvSpPr>
          <p:cNvPr id="144390" name="Lefelé nyíl 1"/>
          <p:cNvSpPr>
            <a:spLocks noChangeArrowheads="1"/>
          </p:cNvSpPr>
          <p:nvPr/>
        </p:nvSpPr>
        <p:spPr bwMode="auto">
          <a:xfrm>
            <a:off x="4138404" y="2122714"/>
            <a:ext cx="118020" cy="342900"/>
          </a:xfrm>
          <a:prstGeom prst="downArrow">
            <a:avLst>
              <a:gd name="adj1" fmla="val 50000"/>
              <a:gd name="adj2" fmla="val 5034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44391" name="Lefelé nyíl 2"/>
          <p:cNvSpPr>
            <a:spLocks noChangeArrowheads="1"/>
          </p:cNvSpPr>
          <p:nvPr/>
        </p:nvSpPr>
        <p:spPr bwMode="auto">
          <a:xfrm>
            <a:off x="4917081" y="2122715"/>
            <a:ext cx="2135909" cy="1212397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44392" name="Lefelé nyíl 3"/>
          <p:cNvSpPr>
            <a:spLocks noChangeArrowheads="1"/>
          </p:cNvSpPr>
          <p:nvPr/>
        </p:nvSpPr>
        <p:spPr bwMode="auto">
          <a:xfrm>
            <a:off x="4138405" y="2294164"/>
            <a:ext cx="228343" cy="583747"/>
          </a:xfrm>
          <a:prstGeom prst="downArrow">
            <a:avLst>
              <a:gd name="adj1" fmla="val 50000"/>
              <a:gd name="adj2" fmla="val 4996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44393" name="Szövegdoboz 6"/>
          <p:cNvSpPr txBox="1">
            <a:spLocks noChangeArrowheads="1"/>
          </p:cNvSpPr>
          <p:nvPr/>
        </p:nvSpPr>
        <p:spPr bwMode="auto">
          <a:xfrm>
            <a:off x="917223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44394" name="Picture 12" descr="nyil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627" y="2464254"/>
            <a:ext cx="878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395" name="Picture 12" descr="nyil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737" y="3615419"/>
            <a:ext cx="878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855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0" name="Picture 14" descr="text_inverzbg_transpar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00" y="5000626"/>
            <a:ext cx="6391051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40"/>
          <p:cNvSpPr>
            <a:spLocks noChangeArrowheads="1"/>
          </p:cNvSpPr>
          <p:nvPr/>
        </p:nvSpPr>
        <p:spPr bwMode="gray">
          <a:xfrm>
            <a:off x="904395" y="1299483"/>
            <a:ext cx="7289030" cy="292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 algn="just">
              <a:tabLst>
                <a:tab pos="526034" algn="l"/>
              </a:tabLst>
              <a:defRPr/>
            </a:pPr>
            <a:r>
              <a:rPr lang="hu-HU" sz="3000" dirty="0">
                <a:latin typeface="Arial" pitchFamily="34" charset="0"/>
              </a:rPr>
              <a:t>Kifizetett károk az elmúlt 2 évben:</a:t>
            </a:r>
          </a:p>
          <a:p>
            <a:pPr algn="just">
              <a:tabLst>
                <a:tab pos="526034" algn="l"/>
              </a:tabLst>
              <a:defRPr/>
            </a:pPr>
            <a:endParaRPr lang="hu-HU" sz="3000" dirty="0">
              <a:latin typeface="Arial" pitchFamily="34" charset="0"/>
            </a:endParaRPr>
          </a:p>
          <a:p>
            <a:pPr algn="just">
              <a:tabLst>
                <a:tab pos="526034" algn="l"/>
              </a:tabLst>
              <a:defRPr/>
            </a:pPr>
            <a:r>
              <a:rPr lang="hu-HU" sz="3000" dirty="0">
                <a:latin typeface="Arial" pitchFamily="34" charset="0"/>
              </a:rPr>
              <a:t>Nagyvállalatoknál				17 milliárd Ft</a:t>
            </a:r>
          </a:p>
          <a:p>
            <a:pPr algn="just">
              <a:tabLst>
                <a:tab pos="526034" algn="l"/>
              </a:tabLst>
              <a:defRPr/>
            </a:pPr>
            <a:endParaRPr lang="hu-HU" sz="3000" dirty="0">
              <a:latin typeface="Arial" pitchFamily="34" charset="0"/>
            </a:endParaRPr>
          </a:p>
          <a:p>
            <a:pPr algn="just">
              <a:tabLst>
                <a:tab pos="526034" algn="l"/>
              </a:tabLst>
              <a:defRPr/>
            </a:pPr>
            <a:r>
              <a:rPr lang="hu-HU" sz="3000" dirty="0">
                <a:latin typeface="Arial" pitchFamily="34" charset="0"/>
              </a:rPr>
              <a:t>Középvállalatoknál			 8 milliárd Ft</a:t>
            </a:r>
          </a:p>
          <a:p>
            <a:pPr algn="ctr">
              <a:tabLst>
                <a:tab pos="526034" algn="l"/>
              </a:tabLst>
              <a:defRPr/>
            </a:pPr>
            <a:endParaRPr lang="hu-HU" sz="2000" dirty="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endParaRPr lang="hu-HU" sz="3000" dirty="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r>
              <a:rPr lang="hu-HU" sz="3000" b="1" dirty="0">
                <a:solidFill>
                  <a:schemeClr val="bg1"/>
                </a:solidFill>
                <a:latin typeface="Arial" pitchFamily="34" charset="0"/>
              </a:rPr>
              <a:t>25 milliárd Ft kifizetett kár</a:t>
            </a:r>
          </a:p>
          <a:p>
            <a:pPr>
              <a:tabLst>
                <a:tab pos="526034" algn="l"/>
              </a:tabLst>
              <a:defRPr/>
            </a:pPr>
            <a:endParaRPr lang="hu-HU" sz="2000" b="1" dirty="0">
              <a:solidFill>
                <a:schemeClr val="bg1"/>
              </a:solidFill>
              <a:latin typeface="Arial" pitchFamily="34" charset="0"/>
            </a:endParaRPr>
          </a:p>
          <a:p>
            <a:pPr>
              <a:tabLst>
                <a:tab pos="526034" algn="l"/>
              </a:tabLst>
              <a:defRPr/>
            </a:pPr>
            <a:endParaRPr lang="hu-HU" sz="2000" dirty="0">
              <a:latin typeface="Arial" pitchFamily="34" charset="0"/>
            </a:endParaRPr>
          </a:p>
          <a:p>
            <a:pPr>
              <a:tabLst>
                <a:tab pos="526034" algn="l"/>
              </a:tabLst>
              <a:defRPr/>
            </a:pPr>
            <a:endParaRPr lang="hu-HU" sz="2000" dirty="0">
              <a:latin typeface="Arial" pitchFamily="34" charset="0"/>
            </a:endParaRPr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A Generali és a vállalati ügyfelek</a:t>
            </a:r>
            <a:endParaRPr lang="hu-HU" b="1" dirty="0"/>
          </a:p>
        </p:txBody>
      </p:sp>
      <p:sp>
        <p:nvSpPr>
          <p:cNvPr id="145414" name="Lefelé nyíl 1"/>
          <p:cNvSpPr>
            <a:spLocks noChangeArrowheads="1"/>
          </p:cNvSpPr>
          <p:nvPr/>
        </p:nvSpPr>
        <p:spPr bwMode="auto">
          <a:xfrm>
            <a:off x="4138404" y="2122714"/>
            <a:ext cx="118020" cy="342900"/>
          </a:xfrm>
          <a:prstGeom prst="downArrow">
            <a:avLst>
              <a:gd name="adj1" fmla="val 50000"/>
              <a:gd name="adj2" fmla="val 5034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45415" name="Lefelé nyíl 2"/>
          <p:cNvSpPr>
            <a:spLocks noChangeArrowheads="1"/>
          </p:cNvSpPr>
          <p:nvPr/>
        </p:nvSpPr>
        <p:spPr bwMode="auto">
          <a:xfrm>
            <a:off x="4917081" y="2122715"/>
            <a:ext cx="2135909" cy="1212397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45416" name="Lefelé nyíl 3"/>
          <p:cNvSpPr>
            <a:spLocks noChangeArrowheads="1"/>
          </p:cNvSpPr>
          <p:nvPr/>
        </p:nvSpPr>
        <p:spPr bwMode="auto">
          <a:xfrm>
            <a:off x="4138405" y="2294164"/>
            <a:ext cx="228343" cy="583747"/>
          </a:xfrm>
          <a:prstGeom prst="downArrow">
            <a:avLst>
              <a:gd name="adj1" fmla="val 50000"/>
              <a:gd name="adj2" fmla="val 4996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45417" name="Szövegdoboz 6"/>
          <p:cNvSpPr txBox="1">
            <a:spLocks noChangeArrowheads="1"/>
          </p:cNvSpPr>
          <p:nvPr/>
        </p:nvSpPr>
        <p:spPr bwMode="auto">
          <a:xfrm>
            <a:off x="917223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  <p:pic>
        <p:nvPicPr>
          <p:cNvPr id="145418" name="Picture 12" descr="nyil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627" y="2464254"/>
            <a:ext cx="878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419" name="Picture 12" descr="nyil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737" y="3615419"/>
            <a:ext cx="878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077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4" name="Picture 14" descr="text_inverzbg_transpar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00" y="5000626"/>
            <a:ext cx="6391051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40"/>
          <p:cNvSpPr>
            <a:spLocks noChangeArrowheads="1"/>
          </p:cNvSpPr>
          <p:nvPr/>
        </p:nvSpPr>
        <p:spPr bwMode="gray">
          <a:xfrm>
            <a:off x="904395" y="1299483"/>
            <a:ext cx="7289030" cy="292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44734" rIns="0" bIns="0"/>
          <a:lstStyle/>
          <a:p>
            <a:pPr marL="473431" indent="-473431" algn="just"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 dirty="0">
                <a:latin typeface="Arial" pitchFamily="34" charset="0"/>
              </a:rPr>
              <a:t>Nagyipari kockázatvállalásunk piacvezető</a:t>
            </a:r>
          </a:p>
          <a:p>
            <a:pPr marL="473431" indent="-473431" algn="just"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 dirty="0">
                <a:latin typeface="Arial" pitchFamily="34" charset="0"/>
              </a:rPr>
              <a:t>Közbeszerzési tendereken indulunk</a:t>
            </a:r>
          </a:p>
          <a:p>
            <a:pPr marL="473431" indent="-473431"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 dirty="0">
                <a:latin typeface="Arial" pitchFamily="34" charset="0"/>
              </a:rPr>
              <a:t>A piacon nehezen elhelyezhető kockázatokat is vállalunk</a:t>
            </a:r>
          </a:p>
          <a:p>
            <a:pPr marL="473431" indent="-473431" algn="just">
              <a:buFont typeface="Wingdings" pitchFamily="2" charset="2"/>
              <a:buChar char="§"/>
              <a:tabLst>
                <a:tab pos="526034" algn="l"/>
              </a:tabLst>
              <a:defRPr/>
            </a:pPr>
            <a:r>
              <a:rPr lang="hu-HU" sz="3000" dirty="0">
                <a:latin typeface="Arial" pitchFamily="34" charset="0"/>
              </a:rPr>
              <a:t>Rövid határidős ajánlat kidolgozás</a:t>
            </a:r>
          </a:p>
          <a:p>
            <a:pPr algn="ctr">
              <a:tabLst>
                <a:tab pos="526034" algn="l"/>
              </a:tabLst>
              <a:defRPr/>
            </a:pPr>
            <a:endParaRPr lang="hu-HU" sz="2300" dirty="0">
              <a:latin typeface="Arial" pitchFamily="34" charset="0"/>
            </a:endParaRPr>
          </a:p>
          <a:p>
            <a:pPr algn="ctr">
              <a:tabLst>
                <a:tab pos="526034" algn="l"/>
              </a:tabLst>
              <a:defRPr/>
            </a:pPr>
            <a:endParaRPr lang="hu-HU" sz="3000" dirty="0">
              <a:latin typeface="Arial" pitchFamily="34" charset="0"/>
            </a:endParaRPr>
          </a:p>
          <a:p>
            <a:pPr algn="ctr">
              <a:defRPr/>
            </a:pPr>
            <a:r>
              <a:rPr lang="hu-HU" sz="2700" b="1" dirty="0" err="1">
                <a:solidFill>
                  <a:schemeClr val="bg1"/>
                </a:solidFill>
                <a:latin typeface="Arial" pitchFamily="34" charset="0"/>
              </a:rPr>
              <a:t>ertekesitestamogatas</a:t>
            </a:r>
            <a:r>
              <a:rPr lang="hu-HU" sz="2700" b="1" dirty="0">
                <a:solidFill>
                  <a:schemeClr val="bg1"/>
                </a:solidFill>
                <a:latin typeface="Arial" pitchFamily="34" charset="0"/>
              </a:rPr>
              <a:t>@</a:t>
            </a:r>
            <a:r>
              <a:rPr lang="hu-HU" sz="2700" b="1" dirty="0" err="1">
                <a:solidFill>
                  <a:schemeClr val="bg1"/>
                </a:solidFill>
                <a:latin typeface="Arial" pitchFamily="34" charset="0"/>
              </a:rPr>
              <a:t>generali.hu</a:t>
            </a:r>
            <a:endParaRPr lang="hu-HU" sz="2700" b="1" dirty="0">
              <a:solidFill>
                <a:schemeClr val="bg1"/>
              </a:solidFill>
              <a:latin typeface="Arial" pitchFamily="34" charset="0"/>
            </a:endParaRPr>
          </a:p>
          <a:p>
            <a:pPr>
              <a:tabLst>
                <a:tab pos="526034" algn="l"/>
              </a:tabLst>
              <a:defRPr/>
            </a:pPr>
            <a:endParaRPr lang="hu-HU" sz="2000" b="1" dirty="0">
              <a:solidFill>
                <a:schemeClr val="bg1"/>
              </a:solidFill>
              <a:latin typeface="Arial" pitchFamily="34" charset="0"/>
            </a:endParaRPr>
          </a:p>
          <a:p>
            <a:pPr>
              <a:tabLst>
                <a:tab pos="526034" algn="l"/>
              </a:tabLst>
              <a:defRPr/>
            </a:pPr>
            <a:endParaRPr lang="hu-HU" sz="2000" dirty="0">
              <a:latin typeface="Arial" pitchFamily="34" charset="0"/>
            </a:endParaRPr>
          </a:p>
          <a:p>
            <a:pPr>
              <a:tabLst>
                <a:tab pos="526034" algn="l"/>
              </a:tabLst>
              <a:defRPr/>
            </a:pPr>
            <a:endParaRPr lang="hu-HU" sz="2000" dirty="0">
              <a:latin typeface="Arial" pitchFamily="34" charset="0"/>
            </a:endParaRPr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40314" y="764721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  <a:defRPr/>
            </a:pPr>
            <a:endParaRPr lang="hu-HU" sz="2700" dirty="0">
              <a:solidFill>
                <a:schemeClr val="accent1"/>
              </a:solidFill>
              <a:latin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76173" y="341540"/>
            <a:ext cx="7289030" cy="5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75749" tIns="37874" rIns="75749" bIns="37874" anchor="ctr"/>
          <a:lstStyle>
            <a:lvl1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+mj-lt"/>
                <a:ea typeface="+mj-ea"/>
                <a:cs typeface="+mj-cs"/>
              </a:defRPr>
            </a:lvl1pPr>
            <a:lvl2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2pPr>
            <a:lvl3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3pPr>
            <a:lvl4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4pPr>
            <a:lvl5pPr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5pPr>
            <a:lvl6pPr marL="4572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6pPr>
            <a:lvl7pPr marL="9144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7pPr>
            <a:lvl8pPr marL="13716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8pPr>
            <a:lvl9pPr marL="1828800" algn="l" defTabSz="1103313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9B001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hu-HU" b="1" dirty="0" smtClean="0"/>
              <a:t>A Generali a legjobb választás, mert…</a:t>
            </a:r>
            <a:endParaRPr lang="hu-HU" b="1" dirty="0"/>
          </a:p>
        </p:txBody>
      </p:sp>
      <p:sp>
        <p:nvSpPr>
          <p:cNvPr id="146438" name="Lefelé nyíl 1"/>
          <p:cNvSpPr>
            <a:spLocks noChangeArrowheads="1"/>
          </p:cNvSpPr>
          <p:nvPr/>
        </p:nvSpPr>
        <p:spPr bwMode="auto">
          <a:xfrm>
            <a:off x="4138404" y="2122714"/>
            <a:ext cx="118020" cy="342900"/>
          </a:xfrm>
          <a:prstGeom prst="downArrow">
            <a:avLst>
              <a:gd name="adj1" fmla="val 50000"/>
              <a:gd name="adj2" fmla="val 5034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46439" name="Lefelé nyíl 2"/>
          <p:cNvSpPr>
            <a:spLocks noChangeArrowheads="1"/>
          </p:cNvSpPr>
          <p:nvPr/>
        </p:nvSpPr>
        <p:spPr bwMode="auto">
          <a:xfrm>
            <a:off x="4917081" y="2122715"/>
            <a:ext cx="2135909" cy="1212397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46440" name="Lefelé nyíl 3"/>
          <p:cNvSpPr>
            <a:spLocks noChangeArrowheads="1"/>
          </p:cNvSpPr>
          <p:nvPr/>
        </p:nvSpPr>
        <p:spPr bwMode="auto">
          <a:xfrm>
            <a:off x="4138405" y="2294164"/>
            <a:ext cx="228343" cy="583747"/>
          </a:xfrm>
          <a:prstGeom prst="downArrow">
            <a:avLst>
              <a:gd name="adj1" fmla="val 50000"/>
              <a:gd name="adj2" fmla="val 4996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/>
          <a:lstStyle/>
          <a:p>
            <a:pPr marL="155180" indent="-155180" defTabSz="913984">
              <a:tabLst>
                <a:tab pos="526034" algn="l"/>
              </a:tabLst>
            </a:pPr>
            <a:endParaRPr lang="hu-HU"/>
          </a:p>
        </p:txBody>
      </p:sp>
      <p:sp>
        <p:nvSpPr>
          <p:cNvPr id="146441" name="Szövegdoboz 6"/>
          <p:cNvSpPr txBox="1">
            <a:spLocks noChangeArrowheads="1"/>
          </p:cNvSpPr>
          <p:nvPr/>
        </p:nvSpPr>
        <p:spPr bwMode="auto">
          <a:xfrm>
            <a:off x="917223" y="6453869"/>
            <a:ext cx="4271818" cy="2611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541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58" name="Picture 2" descr="bg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7152" y="1"/>
            <a:ext cx="11499273" cy="6860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459" name="Rectangle 8"/>
          <p:cNvSpPr>
            <a:spLocks noChangeArrowheads="1"/>
          </p:cNvSpPr>
          <p:nvPr/>
        </p:nvSpPr>
        <p:spPr bwMode="auto">
          <a:xfrm>
            <a:off x="973668" y="2774497"/>
            <a:ext cx="7289030" cy="655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913984">
              <a:spcBef>
                <a:spcPct val="0"/>
              </a:spcBef>
            </a:pPr>
            <a:r>
              <a:rPr lang="hu-HU" sz="2300" b="1">
                <a:solidFill>
                  <a:schemeClr val="bg1"/>
                </a:solidFill>
              </a:rPr>
              <a:t>Nagyban is játszunk,</a:t>
            </a:r>
          </a:p>
          <a:p>
            <a:pPr defTabSz="913984">
              <a:spcBef>
                <a:spcPct val="0"/>
              </a:spcBef>
            </a:pPr>
            <a:r>
              <a:rPr lang="hu-HU" sz="2300" b="1">
                <a:solidFill>
                  <a:schemeClr val="bg1"/>
                </a:solidFill>
              </a:rPr>
              <a:t>partner a Generali!</a:t>
            </a:r>
          </a:p>
        </p:txBody>
      </p:sp>
    </p:spTree>
    <p:extLst>
      <p:ext uri="{BB962C8B-B14F-4D97-AF65-F5344CB8AC3E}">
        <p14:creationId xmlns:p14="http://schemas.microsoft.com/office/powerpoint/2010/main" val="282670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Diavetítés a képernyőre (4:3 oldalarány)</PresentationFormat>
  <Paragraphs>54</Paragraphs>
  <Slides>7</Slides>
  <Notes>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Generali-Providencia Zrt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Somogyi Csilla</dc:creator>
  <cp:lastModifiedBy>Somogyi Csilla</cp:lastModifiedBy>
  <cp:revision>1</cp:revision>
  <dcterms:created xsi:type="dcterms:W3CDTF">2012-10-10T10:45:20Z</dcterms:created>
  <dcterms:modified xsi:type="dcterms:W3CDTF">2012-10-10T10:46:01Z</dcterms:modified>
</cp:coreProperties>
</file>