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1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9"/>
  </p:notesMasterIdLst>
  <p:handoutMasterIdLst>
    <p:handoutMasterId r:id="rId120"/>
  </p:handoutMasterIdLst>
  <p:sldIdLst>
    <p:sldId id="321" r:id="rId5"/>
    <p:sldId id="322" r:id="rId6"/>
    <p:sldId id="402" r:id="rId7"/>
    <p:sldId id="324" r:id="rId8"/>
    <p:sldId id="325" r:id="rId9"/>
    <p:sldId id="326" r:id="rId10"/>
    <p:sldId id="361" r:id="rId11"/>
    <p:sldId id="327" r:id="rId12"/>
    <p:sldId id="328" r:id="rId13"/>
    <p:sldId id="329" r:id="rId14"/>
    <p:sldId id="332" r:id="rId15"/>
    <p:sldId id="331" r:id="rId16"/>
    <p:sldId id="403" r:id="rId17"/>
    <p:sldId id="330" r:id="rId18"/>
    <p:sldId id="333" r:id="rId19"/>
    <p:sldId id="362" r:id="rId20"/>
    <p:sldId id="334" r:id="rId21"/>
    <p:sldId id="335" r:id="rId22"/>
    <p:sldId id="338" r:id="rId23"/>
    <p:sldId id="336" r:id="rId24"/>
    <p:sldId id="337" r:id="rId25"/>
    <p:sldId id="339" r:id="rId26"/>
    <p:sldId id="344" r:id="rId27"/>
    <p:sldId id="340" r:id="rId28"/>
    <p:sldId id="341" r:id="rId29"/>
    <p:sldId id="342" r:id="rId30"/>
    <p:sldId id="343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52" r:id="rId39"/>
    <p:sldId id="353" r:id="rId40"/>
    <p:sldId id="354" r:id="rId41"/>
    <p:sldId id="355" r:id="rId42"/>
    <p:sldId id="356" r:id="rId43"/>
    <p:sldId id="357" r:id="rId44"/>
    <p:sldId id="358" r:id="rId45"/>
    <p:sldId id="359" r:id="rId46"/>
    <p:sldId id="360" r:id="rId47"/>
    <p:sldId id="363" r:id="rId48"/>
    <p:sldId id="364" r:id="rId49"/>
    <p:sldId id="367" r:id="rId50"/>
    <p:sldId id="375" r:id="rId51"/>
    <p:sldId id="368" r:id="rId52"/>
    <p:sldId id="369" r:id="rId53"/>
    <p:sldId id="370" r:id="rId54"/>
    <p:sldId id="371" r:id="rId55"/>
    <p:sldId id="365" r:id="rId56"/>
    <p:sldId id="372" r:id="rId57"/>
    <p:sldId id="434" r:id="rId58"/>
    <p:sldId id="366" r:id="rId59"/>
    <p:sldId id="376" r:id="rId60"/>
    <p:sldId id="373" r:id="rId61"/>
    <p:sldId id="374" r:id="rId62"/>
    <p:sldId id="378" r:id="rId63"/>
    <p:sldId id="377" r:id="rId64"/>
    <p:sldId id="379" r:id="rId65"/>
    <p:sldId id="384" r:id="rId66"/>
    <p:sldId id="380" r:id="rId67"/>
    <p:sldId id="381" r:id="rId68"/>
    <p:sldId id="382" r:id="rId69"/>
    <p:sldId id="383" r:id="rId70"/>
    <p:sldId id="385" r:id="rId71"/>
    <p:sldId id="386" r:id="rId72"/>
    <p:sldId id="387" r:id="rId73"/>
    <p:sldId id="388" r:id="rId74"/>
    <p:sldId id="389" r:id="rId75"/>
    <p:sldId id="390" r:id="rId76"/>
    <p:sldId id="391" r:id="rId77"/>
    <p:sldId id="392" r:id="rId78"/>
    <p:sldId id="393" r:id="rId79"/>
    <p:sldId id="394" r:id="rId80"/>
    <p:sldId id="395" r:id="rId81"/>
    <p:sldId id="396" r:id="rId82"/>
    <p:sldId id="397" r:id="rId83"/>
    <p:sldId id="398" r:id="rId84"/>
    <p:sldId id="399" r:id="rId85"/>
    <p:sldId id="400" r:id="rId86"/>
    <p:sldId id="401" r:id="rId87"/>
    <p:sldId id="404" r:id="rId88"/>
    <p:sldId id="405" r:id="rId89"/>
    <p:sldId id="407" r:id="rId90"/>
    <p:sldId id="413" r:id="rId91"/>
    <p:sldId id="408" r:id="rId92"/>
    <p:sldId id="409" r:id="rId93"/>
    <p:sldId id="410" r:id="rId94"/>
    <p:sldId id="406" r:id="rId95"/>
    <p:sldId id="411" r:id="rId96"/>
    <p:sldId id="412" r:id="rId97"/>
    <p:sldId id="414" r:id="rId98"/>
    <p:sldId id="415" r:id="rId99"/>
    <p:sldId id="416" r:id="rId100"/>
    <p:sldId id="417" r:id="rId101"/>
    <p:sldId id="418" r:id="rId102"/>
    <p:sldId id="419" r:id="rId103"/>
    <p:sldId id="420" r:id="rId104"/>
    <p:sldId id="421" r:id="rId105"/>
    <p:sldId id="422" r:id="rId106"/>
    <p:sldId id="423" r:id="rId107"/>
    <p:sldId id="424" r:id="rId108"/>
    <p:sldId id="425" r:id="rId109"/>
    <p:sldId id="426" r:id="rId110"/>
    <p:sldId id="427" r:id="rId111"/>
    <p:sldId id="428" r:id="rId112"/>
    <p:sldId id="429" r:id="rId113"/>
    <p:sldId id="430" r:id="rId114"/>
    <p:sldId id="431" r:id="rId115"/>
    <p:sldId id="432" r:id="rId116"/>
    <p:sldId id="433" r:id="rId117"/>
    <p:sldId id="320" r:id="rId11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70">
          <p15:clr>
            <a:srgbClr val="A4A3A4"/>
          </p15:clr>
        </p15:guide>
        <p15:guide id="2" pos="55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D1E20"/>
    <a:srgbClr val="DF4133"/>
    <a:srgbClr val="E73139"/>
    <a:srgbClr val="D22D32"/>
    <a:srgbClr val="7F7F7F"/>
    <a:srgbClr val="AF0819"/>
    <a:srgbClr val="BD0D22"/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46"/>
  </p:normalViewPr>
  <p:slideViewPr>
    <p:cSldViewPr snapToGrid="0" snapToObjects="1">
      <p:cViewPr>
        <p:scale>
          <a:sx n="100" d="100"/>
          <a:sy n="100" d="100"/>
        </p:scale>
        <p:origin x="1376" y="-80"/>
      </p:cViewPr>
      <p:guideLst>
        <p:guide orient="horz" pos="3770"/>
        <p:guide pos="55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slide" Target="slides/slide63.xml"/><Relationship Id="rId68" Type="http://schemas.openxmlformats.org/officeDocument/2006/relationships/slide" Target="slides/slide64.xml"/><Relationship Id="rId69" Type="http://schemas.openxmlformats.org/officeDocument/2006/relationships/slide" Target="slides/slide65.xml"/><Relationship Id="rId120" Type="http://schemas.openxmlformats.org/officeDocument/2006/relationships/handoutMaster" Target="handoutMasters/handoutMaster1.xml"/><Relationship Id="rId121" Type="http://schemas.openxmlformats.org/officeDocument/2006/relationships/presProps" Target="presProps.xml"/><Relationship Id="rId122" Type="http://schemas.openxmlformats.org/officeDocument/2006/relationships/viewProps" Target="viewProps.xml"/><Relationship Id="rId123" Type="http://schemas.openxmlformats.org/officeDocument/2006/relationships/theme" Target="theme/theme1.xml"/><Relationship Id="rId124" Type="http://schemas.openxmlformats.org/officeDocument/2006/relationships/tableStyles" Target="tableStyles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90" Type="http://schemas.openxmlformats.org/officeDocument/2006/relationships/slide" Target="slides/slide86.xml"/><Relationship Id="rId91" Type="http://schemas.openxmlformats.org/officeDocument/2006/relationships/slide" Target="slides/slide87.xml"/><Relationship Id="rId92" Type="http://schemas.openxmlformats.org/officeDocument/2006/relationships/slide" Target="slides/slide88.xml"/><Relationship Id="rId93" Type="http://schemas.openxmlformats.org/officeDocument/2006/relationships/slide" Target="slides/slide89.xml"/><Relationship Id="rId94" Type="http://schemas.openxmlformats.org/officeDocument/2006/relationships/slide" Target="slides/slide90.xml"/><Relationship Id="rId95" Type="http://schemas.openxmlformats.org/officeDocument/2006/relationships/slide" Target="slides/slide91.xml"/><Relationship Id="rId96" Type="http://schemas.openxmlformats.org/officeDocument/2006/relationships/slide" Target="slides/slide92.xml"/><Relationship Id="rId101" Type="http://schemas.openxmlformats.org/officeDocument/2006/relationships/slide" Target="slides/slide97.xml"/><Relationship Id="rId102" Type="http://schemas.openxmlformats.org/officeDocument/2006/relationships/slide" Target="slides/slide98.xml"/><Relationship Id="rId103" Type="http://schemas.openxmlformats.org/officeDocument/2006/relationships/slide" Target="slides/slide99.xml"/><Relationship Id="rId104" Type="http://schemas.openxmlformats.org/officeDocument/2006/relationships/slide" Target="slides/slide100.xml"/><Relationship Id="rId105" Type="http://schemas.openxmlformats.org/officeDocument/2006/relationships/slide" Target="slides/slide101.xml"/><Relationship Id="rId106" Type="http://schemas.openxmlformats.org/officeDocument/2006/relationships/slide" Target="slides/slide102.xml"/><Relationship Id="rId107" Type="http://schemas.openxmlformats.org/officeDocument/2006/relationships/slide" Target="slides/slide103.xml"/><Relationship Id="rId108" Type="http://schemas.openxmlformats.org/officeDocument/2006/relationships/slide" Target="slides/slide104.xml"/><Relationship Id="rId109" Type="http://schemas.openxmlformats.org/officeDocument/2006/relationships/slide" Target="slides/slide105.xml"/><Relationship Id="rId97" Type="http://schemas.openxmlformats.org/officeDocument/2006/relationships/slide" Target="slides/slide93.xml"/><Relationship Id="rId98" Type="http://schemas.openxmlformats.org/officeDocument/2006/relationships/slide" Target="slides/slide94.xml"/><Relationship Id="rId99" Type="http://schemas.openxmlformats.org/officeDocument/2006/relationships/slide" Target="slides/slide95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00" Type="http://schemas.openxmlformats.org/officeDocument/2006/relationships/slide" Target="slides/slide96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70" Type="http://schemas.openxmlformats.org/officeDocument/2006/relationships/slide" Target="slides/slide66.xml"/><Relationship Id="rId71" Type="http://schemas.openxmlformats.org/officeDocument/2006/relationships/slide" Target="slides/slide67.xml"/><Relationship Id="rId72" Type="http://schemas.openxmlformats.org/officeDocument/2006/relationships/slide" Target="slides/slide68.xml"/><Relationship Id="rId73" Type="http://schemas.openxmlformats.org/officeDocument/2006/relationships/slide" Target="slides/slide69.xml"/><Relationship Id="rId74" Type="http://schemas.openxmlformats.org/officeDocument/2006/relationships/slide" Target="slides/slide70.xml"/><Relationship Id="rId75" Type="http://schemas.openxmlformats.org/officeDocument/2006/relationships/slide" Target="slides/slide71.xml"/><Relationship Id="rId76" Type="http://schemas.openxmlformats.org/officeDocument/2006/relationships/slide" Target="slides/slide72.xml"/><Relationship Id="rId77" Type="http://schemas.openxmlformats.org/officeDocument/2006/relationships/slide" Target="slides/slide73.xml"/><Relationship Id="rId78" Type="http://schemas.openxmlformats.org/officeDocument/2006/relationships/slide" Target="slides/slide74.xml"/><Relationship Id="rId79" Type="http://schemas.openxmlformats.org/officeDocument/2006/relationships/slide" Target="slides/slide75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110" Type="http://schemas.openxmlformats.org/officeDocument/2006/relationships/slide" Target="slides/slide106.xml"/><Relationship Id="rId111" Type="http://schemas.openxmlformats.org/officeDocument/2006/relationships/slide" Target="slides/slide107.xml"/><Relationship Id="rId112" Type="http://schemas.openxmlformats.org/officeDocument/2006/relationships/slide" Target="slides/slide108.xml"/><Relationship Id="rId113" Type="http://schemas.openxmlformats.org/officeDocument/2006/relationships/slide" Target="slides/slide109.xml"/><Relationship Id="rId114" Type="http://schemas.openxmlformats.org/officeDocument/2006/relationships/slide" Target="slides/slide110.xml"/><Relationship Id="rId115" Type="http://schemas.openxmlformats.org/officeDocument/2006/relationships/slide" Target="slides/slide111.xml"/><Relationship Id="rId116" Type="http://schemas.openxmlformats.org/officeDocument/2006/relationships/slide" Target="slides/slide112.xml"/><Relationship Id="rId117" Type="http://schemas.openxmlformats.org/officeDocument/2006/relationships/slide" Target="slides/slide113.xml"/><Relationship Id="rId118" Type="http://schemas.openxmlformats.org/officeDocument/2006/relationships/slide" Target="slides/slide114.xml"/><Relationship Id="rId119" Type="http://schemas.openxmlformats.org/officeDocument/2006/relationships/notesMaster" Target="notesMasters/notesMaster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80" Type="http://schemas.openxmlformats.org/officeDocument/2006/relationships/slide" Target="slides/slide76.xml"/><Relationship Id="rId81" Type="http://schemas.openxmlformats.org/officeDocument/2006/relationships/slide" Target="slides/slide77.xml"/><Relationship Id="rId82" Type="http://schemas.openxmlformats.org/officeDocument/2006/relationships/slide" Target="slides/slide78.xml"/><Relationship Id="rId83" Type="http://schemas.openxmlformats.org/officeDocument/2006/relationships/slide" Target="slides/slide79.xml"/><Relationship Id="rId84" Type="http://schemas.openxmlformats.org/officeDocument/2006/relationships/slide" Target="slides/slide80.xml"/><Relationship Id="rId85" Type="http://schemas.openxmlformats.org/officeDocument/2006/relationships/slide" Target="slides/slide81.xml"/><Relationship Id="rId86" Type="http://schemas.openxmlformats.org/officeDocument/2006/relationships/slide" Target="slides/slide82.xml"/><Relationship Id="rId87" Type="http://schemas.openxmlformats.org/officeDocument/2006/relationships/slide" Target="slides/slide83.xml"/><Relationship Id="rId88" Type="http://schemas.openxmlformats.org/officeDocument/2006/relationships/slide" Target="slides/slide84.xml"/><Relationship Id="rId89" Type="http://schemas.openxmlformats.org/officeDocument/2006/relationships/slide" Target="slides/slide8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HU000000SF002\DATEN\VIG\ELET\TERM&#201;KFEJLESZT&#201;S\VUL\2017-es%20UL-ek\T&#233;mak&#246;r&#246;k\oktat&#225;si%20anyagok\grafikonok_Csab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/HU000000SF002\D_VIGELET\TERM&#201;KFEJLESZT&#201;S\VUL\2017-es%20UL-ek\T&#233;mak&#246;r&#246;k\oktat&#225;si%20anyagok\Oktat&#243;kt&#243;l\U60E\Prezihez%20sz&#225;mok,%20diagramok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/HU000000SF002\D_VIGELET\TERM&#201;KFEJLESZT&#201;S\VUL\2017-es%20UL-ek\T&#233;mak&#246;r&#246;k\oktat&#225;si%20anyagok\Oktat&#243;kt&#243;l\U60E\Prezihez%20sz&#225;mok,%20diagramo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HU000000SF002\DATEN\VIG\ELET\TERM&#201;KFEJLESZT&#201;S\VUL\2017-es%20UL-ek\T&#233;mak&#246;r&#246;k\oktat&#225;si%20anyagok\grafikonok_Csab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/HU000000SF002\DATEN\VIG\ELET\TERM&#201;KFEJLESZT&#201;S\VUL\2017-es%20UL-ek\T&#233;mak&#246;r&#246;k\oktat&#225;si%20anyagok\grafikonok_Csab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/HU000000SF002\DATEN\VIG\ELET\TERM&#201;KFEJLESZT&#201;S\VUL\2017-es%20UL-ek\T&#233;mak&#246;r&#246;k\oktat&#225;si%20anyagok\grafikonok_Csab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/HU000000SF002\DATEN\VIG\ELET\TERM&#201;KFEJLESZT&#201;S\VUL\2017-es%20UL-ek\T&#233;mak&#246;r&#246;k\oktat&#225;si%20anyagok\Oktat&#243;kt&#243;l\U66\sz&#225;m&#237;t&#225;sok_grafikonok_20160909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/HU000000SF002\DATEN\VIG\ELET\TERM&#201;KFEJLESZT&#201;S\VUL\2017-es%20UL-ek\T&#233;mak&#246;r&#246;k\oktat&#225;si%20anyagok\Oktat&#243;kt&#243;l\U66\sz&#225;m&#237;t&#225;sok_grafikonok_20160909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/HU000000SF002\DATEN\VIG\ELET\TERM&#201;KFEJLESZT&#201;S\VUL\2017-es%20UL-ek\T&#233;mak&#246;r&#246;k\oktat&#225;si%20anyagok\Oktat&#243;kt&#243;l\Kieg&#233;sz&#237;t&#337;k\Sz&#225;mol&#225;sok\Sz&#225;mol&#225;sok-kieg&#233;sz&#237;t&#337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/HU000000SF002\DATEN\VIG\ELET\TERM&#201;KFEJLESZT&#201;S\VUL\2017-es%20UL-ek\T&#233;mak&#246;r&#246;k\oktat&#225;si%20anyagok\Oktat&#243;kt&#243;l\U66\sz&#225;m&#237;t&#225;sok_grafikonok_20160909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/HU000000SF002\D_VIGELET\TERM&#201;KFEJLESZT&#201;S\VUL\2017-es%20UL-ek\T&#233;mak&#246;r&#246;k\oktat&#225;si%20anyagok\Oktat&#243;kt&#243;l\U60E\Prezihez%20sz&#225;mok,%20diagramo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0890637047939339"/>
          <c:w val="0.995828360904492"/>
          <c:h val="0.731936881669927"/>
        </c:manualLayout>
      </c:layout>
      <c:barChart>
        <c:barDir val="col"/>
        <c:grouping val="stacked"/>
        <c:varyColors val="0"/>
        <c:ser>
          <c:idx val="0"/>
          <c:order val="0"/>
          <c:tx>
            <c:v>Megtakarítási díjrész aktuális értéke (hozammal)</c:v>
          </c:tx>
          <c:invertIfNegative val="0"/>
          <c:val>
            <c:numRef>
              <c:f>'aktuális érték'!$F$7:$F$36</c:f>
              <c:numCache>
                <c:formatCode>_-* #,##0\ _F_t_-;\-* #,##0\ _F_t_-;_-* "-"??\ _F_t_-;_-@_-</c:formatCode>
                <c:ptCount val="30"/>
                <c:pt idx="0">
                  <c:v>58441.54777969672</c:v>
                </c:pt>
                <c:pt idx="1">
                  <c:v>199612.0801903013</c:v>
                </c:pt>
                <c:pt idx="2">
                  <c:v>433764.6616434048</c:v>
                </c:pt>
                <c:pt idx="3">
                  <c:v>680708.0023781331</c:v>
                </c:pt>
                <c:pt idx="4">
                  <c:v>946576.5605048023</c:v>
                </c:pt>
                <c:pt idx="5">
                  <c:v>1.23249600349783E6</c:v>
                </c:pt>
                <c:pt idx="6">
                  <c:v>1.53965279558762E6</c:v>
                </c:pt>
                <c:pt idx="7">
                  <c:v>1.86929733091204E6</c:v>
                </c:pt>
                <c:pt idx="8">
                  <c:v>2.22274722408598E6</c:v>
                </c:pt>
                <c:pt idx="9">
                  <c:v>2.60139076598404E6</c:v>
                </c:pt>
                <c:pt idx="10">
                  <c:v>3.00669055291394E6</c:v>
                </c:pt>
                <c:pt idx="11">
                  <c:v>3.44018729775966E6</c:v>
                </c:pt>
                <c:pt idx="12">
                  <c:v>3.90350383209433E6</c:v>
                </c:pt>
                <c:pt idx="13">
                  <c:v>4.3983493087044E6</c:v>
                </c:pt>
                <c:pt idx="14">
                  <c:v>4.92652361442965E6</c:v>
                </c:pt>
                <c:pt idx="15">
                  <c:v>5.48992200370932E6</c:v>
                </c:pt>
                <c:pt idx="16">
                  <c:v>6.09053996373428E6</c:v>
                </c:pt>
                <c:pt idx="17">
                  <c:v>6.7304783226388E6</c:v>
                </c:pt>
                <c:pt idx="18">
                  <c:v>7.41194861272648E6</c:v>
                </c:pt>
                <c:pt idx="19">
                  <c:v>8.13727870131226E6</c:v>
                </c:pt>
                <c:pt idx="20">
                  <c:v>8.97007300727251E6</c:v>
                </c:pt>
                <c:pt idx="21">
                  <c:v>9.8565529035379E6</c:v>
                </c:pt>
                <c:pt idx="22">
                  <c:v>1.07997193495914E7</c:v>
                </c:pt>
                <c:pt idx="23">
                  <c:v>1.1802730688079E7</c:v>
                </c:pt>
                <c:pt idx="24">
                  <c:v>1.28689106291351E7</c:v>
                </c:pt>
                <c:pt idx="25">
                  <c:v>1.40017566322973E7</c:v>
                </c:pt>
                <c:pt idx="26">
                  <c:v>1.52049487055968E7</c:v>
                </c:pt>
                <c:pt idx="27">
                  <c:v>1.64823586423664E7</c:v>
                </c:pt>
                <c:pt idx="28">
                  <c:v>1.7838059717314E7</c:v>
                </c:pt>
                <c:pt idx="29">
                  <c:v>1.92763368644647E7</c:v>
                </c:pt>
              </c:numCache>
            </c:numRef>
          </c:val>
        </c:ser>
        <c:ser>
          <c:idx val="1"/>
          <c:order val="1"/>
          <c:tx>
            <c:v>Hűségszámla</c:v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val>
            <c:numRef>
              <c:f>'aktuális érték'!$G$7:$G$36</c:f>
              <c:numCache>
                <c:formatCode>_-* #,##0\ _F_t_-;\-* #,##0\ _F_t_-;_-* "-"??\ _F_t_-;_-@_-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35404.35480000001</c:v>
                </c:pt>
                <c:pt idx="4">
                  <c:v>71870.84024399988</c:v>
                </c:pt>
                <c:pt idx="5">
                  <c:v>109431.32025132</c:v>
                </c:pt>
                <c:pt idx="6">
                  <c:v>148118.6146588597</c:v>
                </c:pt>
                <c:pt idx="7">
                  <c:v>187966.5278986255</c:v>
                </c:pt>
                <c:pt idx="8">
                  <c:v>229009.8785355843</c:v>
                </c:pt>
                <c:pt idx="9">
                  <c:v>54256.9059383303</c:v>
                </c:pt>
                <c:pt idx="10">
                  <c:v>97799.79662907959</c:v>
                </c:pt>
                <c:pt idx="11">
                  <c:v>142648.974040552</c:v>
                </c:pt>
                <c:pt idx="12">
                  <c:v>188843.6267743681</c:v>
                </c:pt>
                <c:pt idx="13">
                  <c:v>236424.1190901987</c:v>
                </c:pt>
                <c:pt idx="14">
                  <c:v>57086.4052351008</c:v>
                </c:pt>
                <c:pt idx="15">
                  <c:v>107564.5495329655</c:v>
                </c:pt>
                <c:pt idx="16">
                  <c:v>159557.0381597663</c:v>
                </c:pt>
                <c:pt idx="17">
                  <c:v>213109.3014453709</c:v>
                </c:pt>
                <c:pt idx="18">
                  <c:v>268268.1326295439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</c:numCache>
            </c:numRef>
          </c:val>
        </c:ser>
        <c:ser>
          <c:idx val="2"/>
          <c:order val="2"/>
          <c:tx>
            <c:v>Hűségjóváírás és vagyonarányos bónusz hozammal</c:v>
          </c:tx>
          <c:invertIfNegative val="0"/>
          <c:val>
            <c:numRef>
              <c:f>'aktuális érték'!$H$7:$H$36</c:f>
              <c:numCache>
                <c:formatCode>_-* #,##0\ _F_t_-;\-* #,##0\ _F_t_-;_-* "-"??\ _F_t_-;_-@_-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217027.6237533213</c:v>
                </c:pt>
                <c:pt idx="10">
                  <c:v>227541.0351580352</c:v>
                </c:pt>
                <c:pt idx="11">
                  <c:v>238563.7449527567</c:v>
                </c:pt>
                <c:pt idx="12">
                  <c:v>250120.4249438178</c:v>
                </c:pt>
                <c:pt idx="13">
                  <c:v>262236.9421072968</c:v>
                </c:pt>
                <c:pt idx="14">
                  <c:v>503286.0374267118</c:v>
                </c:pt>
                <c:pt idx="15">
                  <c:v>527666.5889629963</c:v>
                </c:pt>
                <c:pt idx="16">
                  <c:v>553228.2010672484</c:v>
                </c:pt>
                <c:pt idx="17">
                  <c:v>580028.0875421622</c:v>
                </c:pt>
                <c:pt idx="18">
                  <c:v>608126.2337834517</c:v>
                </c:pt>
                <c:pt idx="19">
                  <c:v>962667.25979262</c:v>
                </c:pt>
                <c:pt idx="20">
                  <c:v>1.07378658769404E6</c:v>
                </c:pt>
                <c:pt idx="21">
                  <c:v>1.19676102670495E6</c:v>
                </c:pt>
                <c:pt idx="22">
                  <c:v>1.33258023908701E6</c:v>
                </c:pt>
                <c:pt idx="23">
                  <c:v>1.48230500575696E6</c:v>
                </c:pt>
                <c:pt idx="24">
                  <c:v>1.64707188586586E6</c:v>
                </c:pt>
                <c:pt idx="25">
                  <c:v>1.82809816367949E6</c:v>
                </c:pt>
                <c:pt idx="26">
                  <c:v>2.02668709974306E6</c:v>
                </c:pt>
                <c:pt idx="27">
                  <c:v>2.24423350428696E6</c:v>
                </c:pt>
                <c:pt idx="28">
                  <c:v>2.48222965185871E6</c:v>
                </c:pt>
                <c:pt idx="29">
                  <c:v>2.74227155725212E6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52838208"/>
        <c:axId val="152840528"/>
      </c:barChart>
      <c:lineChart>
        <c:grouping val="stacked"/>
        <c:varyColors val="0"/>
        <c:ser>
          <c:idx val="3"/>
          <c:order val="3"/>
          <c:tx>
            <c:v>Befizetett megtakarítási díjrész összesen</c:v>
          </c:tx>
          <c:spPr>
            <a:ln w="15875">
              <a:solidFill>
                <a:schemeClr val="accent6"/>
              </a:solidFill>
            </a:ln>
          </c:spPr>
          <c:marker>
            <c:symbol val="none"/>
          </c:marker>
          <c:val>
            <c:numRef>
              <c:f>'aktuális érték'!$D$7:$D$36</c:f>
              <c:numCache>
                <c:formatCode>_-* #,##0\ _F_t_-;\-* #,##0\ _F_t_-;_-* "-"??\ _F_t_-;_-@_-</c:formatCode>
                <c:ptCount val="30"/>
                <c:pt idx="0">
                  <c:v>240000.0</c:v>
                </c:pt>
                <c:pt idx="1">
                  <c:v>487200.0</c:v>
                </c:pt>
                <c:pt idx="2">
                  <c:v>741816.0</c:v>
                </c:pt>
                <c:pt idx="3">
                  <c:v>1.00407048E6</c:v>
                </c:pt>
                <c:pt idx="4">
                  <c:v>1.2741925944E6</c:v>
                </c:pt>
                <c:pt idx="5">
                  <c:v>1.552418372232E6</c:v>
                </c:pt>
                <c:pt idx="6">
                  <c:v>1.83899092339896E6</c:v>
                </c:pt>
                <c:pt idx="7">
                  <c:v>2.13416065110093E6</c:v>
                </c:pt>
                <c:pt idx="8">
                  <c:v>2.43818547063396E6</c:v>
                </c:pt>
                <c:pt idx="9">
                  <c:v>2.75133103475298E6</c:v>
                </c:pt>
                <c:pt idx="10">
                  <c:v>3.07387096579556E6</c:v>
                </c:pt>
                <c:pt idx="11">
                  <c:v>3.40608709476943E6</c:v>
                </c:pt>
                <c:pt idx="12">
                  <c:v>3.74826970761251E6</c:v>
                </c:pt>
                <c:pt idx="13">
                  <c:v>4.10071779884089E6</c:v>
                </c:pt>
                <c:pt idx="14">
                  <c:v>4.46373933280612E6</c:v>
                </c:pt>
                <c:pt idx="15">
                  <c:v>4.8376515127903E6</c:v>
                </c:pt>
                <c:pt idx="16">
                  <c:v>5.22278105817401E6</c:v>
                </c:pt>
                <c:pt idx="17">
                  <c:v>5.61946448991923E6</c:v>
                </c:pt>
                <c:pt idx="18">
                  <c:v>6.0280484246168E6</c:v>
                </c:pt>
                <c:pt idx="19">
                  <c:v>6.44888987735531E6</c:v>
                </c:pt>
                <c:pt idx="20">
                  <c:v>6.88235657367597E6</c:v>
                </c:pt>
                <c:pt idx="21">
                  <c:v>7.32882727088625E6</c:v>
                </c:pt>
                <c:pt idx="22">
                  <c:v>7.78869208901283E6</c:v>
                </c:pt>
                <c:pt idx="23">
                  <c:v>8.26235285168322E6</c:v>
                </c:pt>
                <c:pt idx="24">
                  <c:v>8.75022343723371E6</c:v>
                </c:pt>
                <c:pt idx="25">
                  <c:v>9.25273014035073E6</c:v>
                </c:pt>
                <c:pt idx="26">
                  <c:v>9.77031204456124E6</c:v>
                </c:pt>
                <c:pt idx="27">
                  <c:v>1.03034214058981E7</c:v>
                </c:pt>
                <c:pt idx="28">
                  <c:v>1.0852524048075E7</c:v>
                </c:pt>
                <c:pt idx="29">
                  <c:v>1.14180997695173E7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838208"/>
        <c:axId val="152840528"/>
      </c:lineChart>
      <c:catAx>
        <c:axId val="1528382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152840528"/>
        <c:crosses val="autoZero"/>
        <c:auto val="1"/>
        <c:lblAlgn val="ctr"/>
        <c:lblOffset val="100"/>
        <c:noMultiLvlLbl val="0"/>
      </c:catAx>
      <c:valAx>
        <c:axId val="152840528"/>
        <c:scaling>
          <c:orientation val="minMax"/>
        </c:scaling>
        <c:delete val="1"/>
        <c:axPos val="l"/>
        <c:numFmt formatCode="_-* #,##0\ _F_t_-;\-* #,##0\ _F_t_-;_-* &quot;-&quot;??\ _F_t_-;_-@_-" sourceLinked="1"/>
        <c:majorTickMark val="none"/>
        <c:minorTickMark val="none"/>
        <c:tickLblPos val="nextTo"/>
        <c:crossAx val="1528382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Hűségjóváírás!$A$11</c:f>
              <c:strCache>
                <c:ptCount val="1"/>
                <c:pt idx="0">
                  <c:v>5. év végi jóváírás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Hűségjóváírás!$B$10:$F$10</c:f>
              <c:strCache>
                <c:ptCount val="5"/>
                <c:pt idx="0">
                  <c:v>6 év</c:v>
                </c:pt>
                <c:pt idx="1">
                  <c:v>7 év</c:v>
                </c:pt>
                <c:pt idx="2">
                  <c:v>8 év</c:v>
                </c:pt>
                <c:pt idx="3">
                  <c:v>9 év</c:v>
                </c:pt>
                <c:pt idx="4">
                  <c:v>10 év</c:v>
                </c:pt>
              </c:strCache>
            </c:strRef>
          </c:cat>
          <c:val>
            <c:numRef>
              <c:f>Hűségjóváírás!$B$11:$F$11</c:f>
              <c:numCache>
                <c:formatCode>_-* #,##0\ _F_t_-;\-* #,##0\ _F_t_-;_-* "-"??\ _F_t_-;_-@_-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17000.0</c:v>
                </c:pt>
                <c:pt idx="3">
                  <c:v>19125.0</c:v>
                </c:pt>
                <c:pt idx="4">
                  <c:v>21250.0</c:v>
                </c:pt>
              </c:numCache>
            </c:numRef>
          </c:val>
        </c:ser>
        <c:ser>
          <c:idx val="1"/>
          <c:order val="1"/>
          <c:tx>
            <c:strRef>
              <c:f>Hűségjóváírás!$A$12</c:f>
              <c:strCache>
                <c:ptCount val="1"/>
                <c:pt idx="0">
                  <c:v>Hozam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Hűségjóváírás!$B$10:$F$10</c:f>
              <c:strCache>
                <c:ptCount val="5"/>
                <c:pt idx="0">
                  <c:v>6 év</c:v>
                </c:pt>
                <c:pt idx="1">
                  <c:v>7 év</c:v>
                </c:pt>
                <c:pt idx="2">
                  <c:v>8 év</c:v>
                </c:pt>
                <c:pt idx="3">
                  <c:v>9 év</c:v>
                </c:pt>
                <c:pt idx="4">
                  <c:v>10 év</c:v>
                </c:pt>
              </c:strCache>
            </c:strRef>
          </c:cat>
          <c:val>
            <c:numRef>
              <c:f>Hűségjóváírás!$B$12:$F$12</c:f>
              <c:numCache>
                <c:formatCode>_-* #,##0\ _F_t_-;\-* #,##0\ _F_t_-;_-* "-"??\ _F_t_-;_-@_-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1644.352701362776</c:v>
                </c:pt>
                <c:pt idx="3">
                  <c:v>2505.47029245767</c:v>
                </c:pt>
                <c:pt idx="4">
                  <c:v>3535.03760306284</c:v>
                </c:pt>
              </c:numCache>
            </c:numRef>
          </c:val>
        </c:ser>
        <c:ser>
          <c:idx val="2"/>
          <c:order val="2"/>
          <c:tx>
            <c:strRef>
              <c:f>Hűségjóváírás!$A$13</c:f>
              <c:strCache>
                <c:ptCount val="1"/>
                <c:pt idx="0">
                  <c:v>Tartam végi jóváírás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Hűségjóváírás!$B$10:$F$10</c:f>
              <c:strCache>
                <c:ptCount val="5"/>
                <c:pt idx="0">
                  <c:v>6 év</c:v>
                </c:pt>
                <c:pt idx="1">
                  <c:v>7 év</c:v>
                </c:pt>
                <c:pt idx="2">
                  <c:v>8 év</c:v>
                </c:pt>
                <c:pt idx="3">
                  <c:v>9 év</c:v>
                </c:pt>
                <c:pt idx="4">
                  <c:v>10 év</c:v>
                </c:pt>
              </c:strCache>
            </c:strRef>
          </c:cat>
          <c:val>
            <c:numRef>
              <c:f>Hűségjóváírás!$B$13:$F$13</c:f>
              <c:numCache>
                <c:formatCode>_-* #,##0\ _F_t_-;\-* #,##0\ _F_t_-;_-* "-"??\ _F_t_-;_-@_-</c:formatCode>
                <c:ptCount val="5"/>
                <c:pt idx="0">
                  <c:v>25500.0</c:v>
                </c:pt>
                <c:pt idx="1">
                  <c:v>29750.0</c:v>
                </c:pt>
                <c:pt idx="2">
                  <c:v>17000.0</c:v>
                </c:pt>
                <c:pt idx="3">
                  <c:v>19125.0</c:v>
                </c:pt>
                <c:pt idx="4">
                  <c:v>21250.0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56152464"/>
        <c:axId val="156155216"/>
      </c:barChart>
      <c:catAx>
        <c:axId val="15615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HelveticaNeue" panose="020B0500040000020004" pitchFamily="34" charset="-18"/>
                <a:ea typeface="+mn-ea"/>
                <a:cs typeface="+mn-cs"/>
              </a:defRPr>
            </a:pPr>
            <a:endParaRPr lang="hu-HU"/>
          </a:p>
        </c:txPr>
        <c:crossAx val="156155216"/>
        <c:crosses val="autoZero"/>
        <c:auto val="1"/>
        <c:lblAlgn val="ctr"/>
        <c:lblOffset val="100"/>
        <c:noMultiLvlLbl val="0"/>
      </c:catAx>
      <c:valAx>
        <c:axId val="15615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F_t_-;\-* #,##0\ _F_t_-;_-* &quot;-&quot;??\ _F_t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HelveticaNeue" panose="020B0500040000020004" pitchFamily="34" charset="-18"/>
                <a:ea typeface="+mn-ea"/>
                <a:cs typeface="+mn-cs"/>
              </a:defRPr>
            </a:pPr>
            <a:endParaRPr lang="hu-HU"/>
          </a:p>
        </c:txPr>
        <c:crossAx val="156152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'U60E nyugdíj'!$C$76</c:f>
              <c:strCache>
                <c:ptCount val="1"/>
                <c:pt idx="0">
                  <c:v>aktuális érték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'U60E nyugdíj'!$C$77:$C$86</c:f>
              <c:numCache>
                <c:formatCode>_-* #,##0\ _F_t_-;\-* #,##0\ _F_t_-;_-* "-"??\ _F_t_-;_-@_-</c:formatCode>
                <c:ptCount val="10"/>
                <c:pt idx="0">
                  <c:v>662177.7208615612</c:v>
                </c:pt>
                <c:pt idx="1">
                  <c:v>680433.7428836522</c:v>
                </c:pt>
                <c:pt idx="2">
                  <c:v>696230.6522619622</c:v>
                </c:pt>
                <c:pt idx="3">
                  <c:v>712426.6024303376</c:v>
                </c:pt>
                <c:pt idx="4">
                  <c:v>729031.1057942931</c:v>
                </c:pt>
                <c:pt idx="5">
                  <c:v>746053.8795659533</c:v>
                </c:pt>
                <c:pt idx="6">
                  <c:v>763504.8492740581</c:v>
                </c:pt>
                <c:pt idx="7">
                  <c:v>781394.1522932992</c:v>
                </c:pt>
                <c:pt idx="8">
                  <c:v>799732.1413907843</c:v>
                </c:pt>
                <c:pt idx="9">
                  <c:v>818529.3882872394</c:v>
                </c:pt>
              </c:numCache>
            </c:numRef>
          </c:val>
        </c:ser>
        <c:ser>
          <c:idx val="1"/>
          <c:order val="1"/>
          <c:tx>
            <c:strRef>
              <c:f>'U60E nyugdíj'!$D$76</c:f>
              <c:strCache>
                <c:ptCount val="1"/>
                <c:pt idx="0">
                  <c:v>bónusz hozammal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'U60E nyugdíj'!$D$77:$D$86</c:f>
              <c:numCache>
                <c:formatCode>_-* #,##0\ _F_t_-;\-* #,##0\ _F_t_-;_-* "-"??\ _F_t_-;_-@_-</c:formatCode>
                <c:ptCount val="1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16575.0</c:v>
                </c:pt>
                <c:pt idx="6">
                  <c:v>19337.5</c:v>
                </c:pt>
                <c:pt idx="7">
                  <c:v>23168.82925588573</c:v>
                </c:pt>
                <c:pt idx="8">
                  <c:v>26491.05569009748</c:v>
                </c:pt>
                <c:pt idx="9">
                  <c:v>29922.77444199086</c:v>
                </c:pt>
              </c:numCache>
            </c:numRef>
          </c:val>
        </c:ser>
        <c:ser>
          <c:idx val="2"/>
          <c:order val="2"/>
          <c:tx>
            <c:strRef>
              <c:f>'U60E nyugdíj'!$E$76</c:f>
              <c:strCache>
                <c:ptCount val="1"/>
                <c:pt idx="0">
                  <c:v>adójóváírás hozammal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'U60E nyugdíj'!$E$77:$E$86</c:f>
              <c:numCache>
                <c:formatCode>_-* #,##0\ _F_t_-;\-* #,##0\ _F_t_-;_-* "-"??\ _F_t_-;_-@_-</c:formatCode>
                <c:ptCount val="10"/>
                <c:pt idx="0">
                  <c:v>132354.9722178585</c:v>
                </c:pt>
                <c:pt idx="1">
                  <c:v>136491.7464630545</c:v>
                </c:pt>
                <c:pt idx="2">
                  <c:v>140757.8161995265</c:v>
                </c:pt>
                <c:pt idx="3">
                  <c:v>145157.22257699</c:v>
                </c:pt>
                <c:pt idx="4">
                  <c:v>149694.1330518927</c:v>
                </c:pt>
                <c:pt idx="5">
                  <c:v>154372.8453351511</c:v>
                </c:pt>
                <c:pt idx="6">
                  <c:v>159197.7914632717</c:v>
                </c:pt>
                <c:pt idx="7">
                  <c:v>164173.5419967187</c:v>
                </c:pt>
                <c:pt idx="8">
                  <c:v>169304.8103494992</c:v>
                </c:pt>
                <c:pt idx="9">
                  <c:v>174596.4572540731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75243200"/>
        <c:axId val="75245408"/>
      </c:barChart>
      <c:catAx>
        <c:axId val="7524320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5245408"/>
        <c:crosses val="autoZero"/>
        <c:auto val="1"/>
        <c:lblAlgn val="ctr"/>
        <c:lblOffset val="100"/>
        <c:noMultiLvlLbl val="0"/>
      </c:catAx>
      <c:valAx>
        <c:axId val="75245408"/>
        <c:scaling>
          <c:orientation val="minMax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5243200"/>
        <c:crosses val="autoZero"/>
        <c:crossBetween val="between"/>
        <c:majorUnit val="100000.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HelveticaNeue" panose="020B0500040000020004" pitchFamily="34" charset="-18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bónuszok!$D$7</c:f>
              <c:strCache>
                <c:ptCount val="1"/>
                <c:pt idx="0">
                  <c:v>0%</c:v>
                </c:pt>
              </c:strCache>
            </c:strRef>
          </c:tx>
          <c:invertIfNegative val="0"/>
          <c:cat>
            <c:numRef>
              <c:f>bónuszok!$C$17:$C$27</c:f>
              <c:numCache>
                <c:formatCode>General</c:formatCode>
                <c:ptCount val="11"/>
                <c:pt idx="0">
                  <c:v>10.0</c:v>
                </c:pt>
                <c:pt idx="1">
                  <c:v>11.0</c:v>
                </c:pt>
                <c:pt idx="2">
                  <c:v>12.0</c:v>
                </c:pt>
                <c:pt idx="3">
                  <c:v>13.0</c:v>
                </c:pt>
                <c:pt idx="4">
                  <c:v>14.0</c:v>
                </c:pt>
                <c:pt idx="5">
                  <c:v>15.0</c:v>
                </c:pt>
                <c:pt idx="6">
                  <c:v>16.0</c:v>
                </c:pt>
                <c:pt idx="7">
                  <c:v>17.0</c:v>
                </c:pt>
                <c:pt idx="8">
                  <c:v>18.0</c:v>
                </c:pt>
                <c:pt idx="9">
                  <c:v>19.0</c:v>
                </c:pt>
                <c:pt idx="10">
                  <c:v>20.0</c:v>
                </c:pt>
              </c:numCache>
            </c:numRef>
          </c:cat>
          <c:val>
            <c:numRef>
              <c:f>bónuszok!$D$17:$D$27</c:f>
              <c:numCache>
                <c:formatCode>_-* #,##0\ _F_t_-;\-* #,##0\ _F_t_-;_-* "-"??\ _F_t_-;_-@_-</c:formatCode>
                <c:ptCount val="11"/>
                <c:pt idx="0">
                  <c:v>181440.0</c:v>
                </c:pt>
                <c:pt idx="1">
                  <c:v>190229.4496206594</c:v>
                </c:pt>
                <c:pt idx="2">
                  <c:v>199444.6842095404</c:v>
                </c:pt>
                <c:pt idx="3">
                  <c:v>209106.3299545146</c:v>
                </c:pt>
                <c:pt idx="4">
                  <c:v>219236.0122323817</c:v>
                </c:pt>
                <c:pt idx="5">
                  <c:v>395744.4040123136</c:v>
                </c:pt>
                <c:pt idx="6">
                  <c:v>414915.3448286941</c:v>
                </c:pt>
                <c:pt idx="7">
                  <c:v>435014.9784277373</c:v>
                </c:pt>
                <c:pt idx="8">
                  <c:v>456088.293226695</c:v>
                </c:pt>
                <c:pt idx="9">
                  <c:v>478182.4570047405</c:v>
                </c:pt>
                <c:pt idx="10">
                  <c:v>704818.9224772184</c:v>
                </c:pt>
              </c:numCache>
            </c:numRef>
          </c:val>
        </c:ser>
        <c:ser>
          <c:idx val="1"/>
          <c:order val="1"/>
          <c:tx>
            <c:strRef>
              <c:f>bónuszok!$E$7</c:f>
              <c:strCache>
                <c:ptCount val="1"/>
                <c:pt idx="0">
                  <c:v>3%</c:v>
                </c:pt>
              </c:strCache>
            </c:strRef>
          </c:tx>
          <c:invertIfNegative val="0"/>
          <c:cat>
            <c:numRef>
              <c:f>bónuszok!$C$17:$C$27</c:f>
              <c:numCache>
                <c:formatCode>General</c:formatCode>
                <c:ptCount val="11"/>
                <c:pt idx="0">
                  <c:v>10.0</c:v>
                </c:pt>
                <c:pt idx="1">
                  <c:v>11.0</c:v>
                </c:pt>
                <c:pt idx="2">
                  <c:v>12.0</c:v>
                </c:pt>
                <c:pt idx="3">
                  <c:v>13.0</c:v>
                </c:pt>
                <c:pt idx="4">
                  <c:v>14.0</c:v>
                </c:pt>
                <c:pt idx="5">
                  <c:v>15.0</c:v>
                </c:pt>
                <c:pt idx="6">
                  <c:v>16.0</c:v>
                </c:pt>
                <c:pt idx="7">
                  <c:v>17.0</c:v>
                </c:pt>
                <c:pt idx="8">
                  <c:v>18.0</c:v>
                </c:pt>
                <c:pt idx="9">
                  <c:v>19.0</c:v>
                </c:pt>
                <c:pt idx="10">
                  <c:v>20.0</c:v>
                </c:pt>
              </c:numCache>
            </c:numRef>
          </c:cat>
          <c:val>
            <c:numRef>
              <c:f>bónuszok!$E$17:$E$27</c:f>
              <c:numCache>
                <c:formatCode>_-* #,##0\ _F_t_-;\-* #,##0\ _F_t_-;_-* "-"??\ _F_t_-;_-@_-</c:formatCode>
                <c:ptCount val="11"/>
                <c:pt idx="0">
                  <c:v>217027.6237533213</c:v>
                </c:pt>
                <c:pt idx="1">
                  <c:v>227541.0351580352</c:v>
                </c:pt>
                <c:pt idx="2">
                  <c:v>238563.7449527567</c:v>
                </c:pt>
                <c:pt idx="3">
                  <c:v>250120.4249438178</c:v>
                </c:pt>
                <c:pt idx="4">
                  <c:v>262236.9421072968</c:v>
                </c:pt>
                <c:pt idx="5">
                  <c:v>503286.0374267118</c:v>
                </c:pt>
                <c:pt idx="6">
                  <c:v>527666.5889629963</c:v>
                </c:pt>
                <c:pt idx="7">
                  <c:v>553228.2010672484</c:v>
                </c:pt>
                <c:pt idx="8">
                  <c:v>580028.0875421622</c:v>
                </c:pt>
                <c:pt idx="9">
                  <c:v>608126.2337834517</c:v>
                </c:pt>
                <c:pt idx="10">
                  <c:v>962667.25979262</c:v>
                </c:pt>
              </c:numCache>
            </c:numRef>
          </c:val>
        </c:ser>
        <c:ser>
          <c:idx val="2"/>
          <c:order val="2"/>
          <c:tx>
            <c:strRef>
              <c:f>bónuszok!$F$7</c:f>
              <c:strCache>
                <c:ptCount val="1"/>
                <c:pt idx="0">
                  <c:v>5%</c:v>
                </c:pt>
              </c:strCache>
            </c:strRef>
          </c:tx>
          <c:invertIfNegative val="0"/>
          <c:cat>
            <c:numRef>
              <c:f>bónuszok!$C$17:$C$27</c:f>
              <c:numCache>
                <c:formatCode>General</c:formatCode>
                <c:ptCount val="11"/>
                <c:pt idx="0">
                  <c:v>10.0</c:v>
                </c:pt>
                <c:pt idx="1">
                  <c:v>11.0</c:v>
                </c:pt>
                <c:pt idx="2">
                  <c:v>12.0</c:v>
                </c:pt>
                <c:pt idx="3">
                  <c:v>13.0</c:v>
                </c:pt>
                <c:pt idx="4">
                  <c:v>14.0</c:v>
                </c:pt>
                <c:pt idx="5">
                  <c:v>15.0</c:v>
                </c:pt>
                <c:pt idx="6">
                  <c:v>16.0</c:v>
                </c:pt>
                <c:pt idx="7">
                  <c:v>17.0</c:v>
                </c:pt>
                <c:pt idx="8">
                  <c:v>18.0</c:v>
                </c:pt>
                <c:pt idx="9">
                  <c:v>19.0</c:v>
                </c:pt>
                <c:pt idx="10">
                  <c:v>20.0</c:v>
                </c:pt>
              </c:numCache>
            </c:numRef>
          </c:cat>
          <c:val>
            <c:numRef>
              <c:f>bónuszok!$F$17:$F$27</c:f>
              <c:numCache>
                <c:formatCode>_-* #,##0\ _F_t_-;\-* #,##0\ _F_t_-;_-* "-"??\ _F_t_-;_-@_-</c:formatCode>
                <c:ptCount val="11"/>
                <c:pt idx="0">
                  <c:v>244306.1745214257</c:v>
                </c:pt>
                <c:pt idx="1">
                  <c:v>256141.0334994465</c:v>
                </c:pt>
                <c:pt idx="2">
                  <c:v>268549.2054004995</c:v>
                </c:pt>
                <c:pt idx="3">
                  <c:v>281558.4630698989</c:v>
                </c:pt>
                <c:pt idx="4">
                  <c:v>295197.9247455118</c:v>
                </c:pt>
                <c:pt idx="5">
                  <c:v>591656.747821963</c:v>
                </c:pt>
                <c:pt idx="6">
                  <c:v>620318.2181576354</c:v>
                </c:pt>
                <c:pt idx="7">
                  <c:v>650368.1284710935</c:v>
                </c:pt>
                <c:pt idx="8">
                  <c:v>681873.7385905773</c:v>
                </c:pt>
                <c:pt idx="9">
                  <c:v>714905.5665942851</c:v>
                </c:pt>
                <c:pt idx="10">
                  <c:v>1.19226865647135E6</c:v>
                </c:pt>
              </c:numCache>
            </c:numRef>
          </c:val>
        </c:ser>
        <c:ser>
          <c:idx val="3"/>
          <c:order val="3"/>
          <c:tx>
            <c:strRef>
              <c:f>bónuszok!$G$7</c:f>
              <c:strCache>
                <c:ptCount val="1"/>
                <c:pt idx="0">
                  <c:v>8%</c:v>
                </c:pt>
              </c:strCache>
            </c:strRef>
          </c:tx>
          <c:invertIfNegative val="0"/>
          <c:cat>
            <c:numRef>
              <c:f>bónuszok!$C$17:$C$27</c:f>
              <c:numCache>
                <c:formatCode>General</c:formatCode>
                <c:ptCount val="11"/>
                <c:pt idx="0">
                  <c:v>10.0</c:v>
                </c:pt>
                <c:pt idx="1">
                  <c:v>11.0</c:v>
                </c:pt>
                <c:pt idx="2">
                  <c:v>12.0</c:v>
                </c:pt>
                <c:pt idx="3">
                  <c:v>13.0</c:v>
                </c:pt>
                <c:pt idx="4">
                  <c:v>14.0</c:v>
                </c:pt>
                <c:pt idx="5">
                  <c:v>15.0</c:v>
                </c:pt>
                <c:pt idx="6">
                  <c:v>16.0</c:v>
                </c:pt>
                <c:pt idx="7">
                  <c:v>17.0</c:v>
                </c:pt>
                <c:pt idx="8">
                  <c:v>18.0</c:v>
                </c:pt>
                <c:pt idx="9">
                  <c:v>19.0</c:v>
                </c:pt>
                <c:pt idx="10">
                  <c:v>20.0</c:v>
                </c:pt>
              </c:numCache>
            </c:numRef>
          </c:cat>
          <c:val>
            <c:numRef>
              <c:f>bónuszok!$G$17:$G$27</c:f>
              <c:numCache>
                <c:formatCode>_-* #,##0\ _F_t_-;\-* #,##0\ _F_t_-;_-* "-"??\ _F_t_-;_-@_-</c:formatCode>
                <c:ptCount val="11"/>
                <c:pt idx="0">
                  <c:v>291345.0111163825</c:v>
                </c:pt>
                <c:pt idx="1">
                  <c:v>305458.5599338315</c:v>
                </c:pt>
                <c:pt idx="2">
                  <c:v>320255.8076396164</c:v>
                </c:pt>
                <c:pt idx="3">
                  <c:v>335769.8744769844</c:v>
                </c:pt>
                <c:pt idx="4">
                  <c:v>352035.4851243093</c:v>
                </c:pt>
                <c:pt idx="5">
                  <c:v>755649.142525449</c:v>
                </c:pt>
                <c:pt idx="6">
                  <c:v>792254.852782955</c:v>
                </c:pt>
                <c:pt idx="7">
                  <c:v>830633.8437180236</c:v>
                </c:pt>
                <c:pt idx="8">
                  <c:v>870872.0178944698</c:v>
                </c:pt>
                <c:pt idx="9">
                  <c:v>913059.4392311405</c:v>
                </c:pt>
                <c:pt idx="10">
                  <c:v>1.65688971062478E6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74790208"/>
        <c:axId val="74793200"/>
      </c:barChart>
      <c:catAx>
        <c:axId val="7479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74793200"/>
        <c:crosses val="autoZero"/>
        <c:auto val="1"/>
        <c:lblAlgn val="ctr"/>
        <c:lblOffset val="100"/>
        <c:noMultiLvlLbl val="0"/>
      </c:catAx>
      <c:valAx>
        <c:axId val="74793200"/>
        <c:scaling>
          <c:orientation val="minMax"/>
        </c:scaling>
        <c:delete val="0"/>
        <c:axPos val="l"/>
        <c:majorGridlines/>
        <c:numFmt formatCode="_-* #,##0\ _F_t_-;\-* #,##0\ _F_t_-;_-* &quot;-&quot;??\ _F_t_-;_-@_-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/>
            </a:pPr>
            <a:endParaRPr lang="hu-HU"/>
          </a:p>
        </c:txPr>
        <c:crossAx val="7479020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bónuszok!$I$7</c:f>
              <c:strCache>
                <c:ptCount val="1"/>
                <c:pt idx="0">
                  <c:v>0%</c:v>
                </c:pt>
              </c:strCache>
            </c:strRef>
          </c:tx>
          <c:invertIfNegative val="0"/>
          <c:cat>
            <c:numRef>
              <c:f>bónuszok!$C$28:$C$37</c:f>
              <c:numCache>
                <c:formatCode>General</c:formatCode>
                <c:ptCount val="10"/>
                <c:pt idx="0">
                  <c:v>21.0</c:v>
                </c:pt>
                <c:pt idx="1">
                  <c:v>22.0</c:v>
                </c:pt>
                <c:pt idx="2">
                  <c:v>23.0</c:v>
                </c:pt>
                <c:pt idx="3">
                  <c:v>24.0</c:v>
                </c:pt>
                <c:pt idx="4">
                  <c:v>25.0</c:v>
                </c:pt>
                <c:pt idx="5">
                  <c:v>26.0</c:v>
                </c:pt>
                <c:pt idx="6">
                  <c:v>27.0</c:v>
                </c:pt>
                <c:pt idx="7">
                  <c:v>28.0</c:v>
                </c:pt>
                <c:pt idx="8">
                  <c:v>29.0</c:v>
                </c:pt>
                <c:pt idx="9">
                  <c:v>30.0</c:v>
                </c:pt>
              </c:numCache>
            </c:numRef>
          </c:cat>
          <c:val>
            <c:numRef>
              <c:f>bónuszok!$I$28:$I$37</c:f>
              <c:numCache>
                <c:formatCode>_-* #,##0\ _F_t_-;\-* #,##0\ _F_t_-;_-* "-"??\ _F_t_-;_-@_-</c:formatCode>
                <c:ptCount val="10"/>
                <c:pt idx="0">
                  <c:v>48658.42550279311</c:v>
                </c:pt>
                <c:pt idx="1">
                  <c:v>52818.99585426012</c:v>
                </c:pt>
                <c:pt idx="2">
                  <c:v>57181.11560771913</c:v>
                </c:pt>
                <c:pt idx="3">
                  <c:v>61754.5483671984</c:v>
                </c:pt>
                <c:pt idx="4">
                  <c:v>66549.53071239698</c:v>
                </c:pt>
                <c:pt idx="5">
                  <c:v>71576.79511091938</c:v>
                </c:pt>
                <c:pt idx="6">
                  <c:v>76847.59394044126</c:v>
                </c:pt>
                <c:pt idx="7">
                  <c:v>82373.72467457467</c:v>
                </c:pt>
                <c:pt idx="8">
                  <c:v>88167.55628880535</c:v>
                </c:pt>
                <c:pt idx="9">
                  <c:v>94242.0569456058</c:v>
                </c:pt>
              </c:numCache>
            </c:numRef>
          </c:val>
        </c:ser>
        <c:ser>
          <c:idx val="1"/>
          <c:order val="1"/>
          <c:tx>
            <c:strRef>
              <c:f>bónuszok!$J$7</c:f>
              <c:strCache>
                <c:ptCount val="1"/>
                <c:pt idx="0">
                  <c:v>3%</c:v>
                </c:pt>
              </c:strCache>
            </c:strRef>
          </c:tx>
          <c:invertIfNegative val="0"/>
          <c:cat>
            <c:numRef>
              <c:f>bónuszok!$C$28:$C$37</c:f>
              <c:numCache>
                <c:formatCode>General</c:formatCode>
                <c:ptCount val="10"/>
                <c:pt idx="0">
                  <c:v>21.0</c:v>
                </c:pt>
                <c:pt idx="1">
                  <c:v>22.0</c:v>
                </c:pt>
                <c:pt idx="2">
                  <c:v>23.0</c:v>
                </c:pt>
                <c:pt idx="3">
                  <c:v>24.0</c:v>
                </c:pt>
                <c:pt idx="4">
                  <c:v>25.0</c:v>
                </c:pt>
                <c:pt idx="5">
                  <c:v>26.0</c:v>
                </c:pt>
                <c:pt idx="6">
                  <c:v>27.0</c:v>
                </c:pt>
                <c:pt idx="7">
                  <c:v>28.0</c:v>
                </c:pt>
                <c:pt idx="8">
                  <c:v>29.0</c:v>
                </c:pt>
                <c:pt idx="9">
                  <c:v>30.0</c:v>
                </c:pt>
              </c:numCache>
            </c:numRef>
          </c:cat>
          <c:val>
            <c:numRef>
              <c:f>bónuszok!$J$28:$J$37</c:f>
              <c:numCache>
                <c:formatCode>_-* #,##0\ _F_t_-;\-* #,##0\ _F_t_-;_-* "-"??\ _F_t_-;_-@_-</c:formatCode>
                <c:ptCount val="10"/>
                <c:pt idx="0">
                  <c:v>64485.09409737916</c:v>
                </c:pt>
                <c:pt idx="1">
                  <c:v>70957.28118530674</c:v>
                </c:pt>
                <c:pt idx="2">
                  <c:v>77844.83654326673</c:v>
                </c:pt>
                <c:pt idx="3">
                  <c:v>85170.9368808086</c:v>
                </c:pt>
                <c:pt idx="4">
                  <c:v>92959.97330470251</c:v>
                </c:pt>
                <c:pt idx="5">
                  <c:v>101237.6128972832</c:v>
                </c:pt>
                <c:pt idx="6">
                  <c:v>110030.8633603047</c:v>
                </c:pt>
                <c:pt idx="7">
                  <c:v>119368.1408752828</c:v>
                </c:pt>
                <c:pt idx="8">
                  <c:v>129279.341338692</c:v>
                </c:pt>
                <c:pt idx="9">
                  <c:v>139795.9151381254</c:v>
                </c:pt>
              </c:numCache>
            </c:numRef>
          </c:val>
        </c:ser>
        <c:ser>
          <c:idx val="2"/>
          <c:order val="2"/>
          <c:tx>
            <c:strRef>
              <c:f>bónuszok!$K$7</c:f>
              <c:strCache>
                <c:ptCount val="1"/>
                <c:pt idx="0">
                  <c:v>5%</c:v>
                </c:pt>
              </c:strCache>
            </c:strRef>
          </c:tx>
          <c:invertIfNegative val="0"/>
          <c:cat>
            <c:numRef>
              <c:f>bónuszok!$C$28:$C$37</c:f>
              <c:numCache>
                <c:formatCode>General</c:formatCode>
                <c:ptCount val="10"/>
                <c:pt idx="0">
                  <c:v>21.0</c:v>
                </c:pt>
                <c:pt idx="1">
                  <c:v>22.0</c:v>
                </c:pt>
                <c:pt idx="2">
                  <c:v>23.0</c:v>
                </c:pt>
                <c:pt idx="3">
                  <c:v>24.0</c:v>
                </c:pt>
                <c:pt idx="4">
                  <c:v>25.0</c:v>
                </c:pt>
                <c:pt idx="5">
                  <c:v>26.0</c:v>
                </c:pt>
                <c:pt idx="6">
                  <c:v>27.0</c:v>
                </c:pt>
                <c:pt idx="7">
                  <c:v>28.0</c:v>
                </c:pt>
                <c:pt idx="8">
                  <c:v>29.0</c:v>
                </c:pt>
                <c:pt idx="9">
                  <c:v>30.0</c:v>
                </c:pt>
              </c:numCache>
            </c:numRef>
          </c:cat>
          <c:val>
            <c:numRef>
              <c:f>bónuszok!$K$28:$K$37</c:f>
              <c:numCache>
                <c:formatCode>_-* #,##0\ _F_t_-;\-* #,##0\ _F_t_-;_-* "-"??\ _F_t_-;_-@_-</c:formatCode>
                <c:ptCount val="10"/>
                <c:pt idx="0">
                  <c:v>78570.32861952888</c:v>
                </c:pt>
                <c:pt idx="1">
                  <c:v>87369.91651844235</c:v>
                </c:pt>
                <c:pt idx="2">
                  <c:v>96847.76391176631</c:v>
                </c:pt>
                <c:pt idx="3">
                  <c:v>107049.326713649</c:v>
                </c:pt>
                <c:pt idx="4">
                  <c:v>118022.8928054884</c:v>
                </c:pt>
                <c:pt idx="5">
                  <c:v>129819.7507220931</c:v>
                </c:pt>
                <c:pt idx="6">
                  <c:v>142494.3680843566</c:v>
                </c:pt>
                <c:pt idx="7">
                  <c:v>156104.580329342</c:v>
                </c:pt>
                <c:pt idx="8">
                  <c:v>170711.7903192888</c:v>
                </c:pt>
                <c:pt idx="9">
                  <c:v>186381.1794433661</c:v>
                </c:pt>
              </c:numCache>
            </c:numRef>
          </c:val>
        </c:ser>
        <c:ser>
          <c:idx val="3"/>
          <c:order val="3"/>
          <c:tx>
            <c:strRef>
              <c:f>bónuszok!$L$7</c:f>
              <c:strCache>
                <c:ptCount val="1"/>
                <c:pt idx="0">
                  <c:v>8%</c:v>
                </c:pt>
              </c:strCache>
            </c:strRef>
          </c:tx>
          <c:invertIfNegative val="0"/>
          <c:cat>
            <c:numRef>
              <c:f>bónuszok!$C$28:$C$37</c:f>
              <c:numCache>
                <c:formatCode>General</c:formatCode>
                <c:ptCount val="10"/>
                <c:pt idx="0">
                  <c:v>21.0</c:v>
                </c:pt>
                <c:pt idx="1">
                  <c:v>22.0</c:v>
                </c:pt>
                <c:pt idx="2">
                  <c:v>23.0</c:v>
                </c:pt>
                <c:pt idx="3">
                  <c:v>24.0</c:v>
                </c:pt>
                <c:pt idx="4">
                  <c:v>25.0</c:v>
                </c:pt>
                <c:pt idx="5">
                  <c:v>26.0</c:v>
                </c:pt>
                <c:pt idx="6">
                  <c:v>27.0</c:v>
                </c:pt>
                <c:pt idx="7">
                  <c:v>28.0</c:v>
                </c:pt>
                <c:pt idx="8">
                  <c:v>29.0</c:v>
                </c:pt>
                <c:pt idx="9">
                  <c:v>30.0</c:v>
                </c:pt>
              </c:numCache>
            </c:numRef>
          </c:cat>
          <c:val>
            <c:numRef>
              <c:f>bónuszok!$L$28:$L$37</c:f>
              <c:numCache>
                <c:formatCode>_-* #,##0\ _F_t_-;\-* #,##0\ _F_t_-;_-* "-"??\ _F_t_-;_-@_-</c:formatCode>
                <c:ptCount val="10"/>
                <c:pt idx="0">
                  <c:v>107122.7718457653</c:v>
                </c:pt>
                <c:pt idx="1">
                  <c:v>121257.9443792153</c:v>
                </c:pt>
                <c:pt idx="2">
                  <c:v>136797.230851597</c:v>
                </c:pt>
                <c:pt idx="3">
                  <c:v>153866.1997837728</c:v>
                </c:pt>
                <c:pt idx="4">
                  <c:v>172601.1065312827</c:v>
                </c:pt>
                <c:pt idx="5">
                  <c:v>193149.7793000112</c:v>
                </c:pt>
                <c:pt idx="6">
                  <c:v>215672.5775481703</c:v>
                </c:pt>
                <c:pt idx="7">
                  <c:v>240343.4286384118</c:v>
                </c:pt>
                <c:pt idx="8">
                  <c:v>267350.9490765228</c:v>
                </c:pt>
                <c:pt idx="9">
                  <c:v>296899.6571837712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74799216"/>
        <c:axId val="74801936"/>
      </c:barChart>
      <c:catAx>
        <c:axId val="7479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74801936"/>
        <c:crosses val="autoZero"/>
        <c:auto val="1"/>
        <c:lblAlgn val="ctr"/>
        <c:lblOffset val="100"/>
        <c:noMultiLvlLbl val="0"/>
      </c:catAx>
      <c:valAx>
        <c:axId val="74801936"/>
        <c:scaling>
          <c:orientation val="minMax"/>
        </c:scaling>
        <c:delete val="0"/>
        <c:axPos val="l"/>
        <c:majorGridlines/>
        <c:numFmt formatCode="_-* #,##0\ _F_t_-;\-* #,##0\ _F_t_-;_-* &quot;-&quot;??\ _F_t_-;_-@_-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/>
            </a:pPr>
            <a:endParaRPr lang="hu-HU"/>
          </a:p>
        </c:txPr>
        <c:crossAx val="7479921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Megtakarítási díjrész aktuális értéke (hozammal)</c:v>
          </c:tx>
          <c:invertIfNegative val="0"/>
          <c:val>
            <c:numRef>
              <c:f>'aktuális érték'!$F$7:$F$36</c:f>
              <c:numCache>
                <c:formatCode>_-* #,##0\ _F_t_-;\-* #,##0\ _F_t_-;_-* "-"??\ _F_t_-;_-@_-</c:formatCode>
                <c:ptCount val="30"/>
                <c:pt idx="0">
                  <c:v>58441.54777969672</c:v>
                </c:pt>
                <c:pt idx="1">
                  <c:v>199612.0801903013</c:v>
                </c:pt>
                <c:pt idx="2">
                  <c:v>433764.6616434048</c:v>
                </c:pt>
                <c:pt idx="3">
                  <c:v>680708.0023781331</c:v>
                </c:pt>
                <c:pt idx="4">
                  <c:v>946576.5605048023</c:v>
                </c:pt>
                <c:pt idx="5">
                  <c:v>1.23249600349783E6</c:v>
                </c:pt>
                <c:pt idx="6">
                  <c:v>1.53965279558762E6</c:v>
                </c:pt>
                <c:pt idx="7">
                  <c:v>1.86929733091204E6</c:v>
                </c:pt>
                <c:pt idx="8">
                  <c:v>2.22274722408598E6</c:v>
                </c:pt>
                <c:pt idx="9">
                  <c:v>2.60139076598404E6</c:v>
                </c:pt>
                <c:pt idx="10">
                  <c:v>3.00669055291394E6</c:v>
                </c:pt>
                <c:pt idx="11">
                  <c:v>3.44018729775966E6</c:v>
                </c:pt>
                <c:pt idx="12">
                  <c:v>3.90350383209433E6</c:v>
                </c:pt>
                <c:pt idx="13">
                  <c:v>4.3983493087044E6</c:v>
                </c:pt>
                <c:pt idx="14">
                  <c:v>4.92652361442965E6</c:v>
                </c:pt>
                <c:pt idx="15">
                  <c:v>5.48992200370932E6</c:v>
                </c:pt>
                <c:pt idx="16">
                  <c:v>6.09053996373428E6</c:v>
                </c:pt>
                <c:pt idx="17">
                  <c:v>6.7304783226388E6</c:v>
                </c:pt>
                <c:pt idx="18">
                  <c:v>7.41194861272648E6</c:v>
                </c:pt>
                <c:pt idx="19">
                  <c:v>8.13727870131226E6</c:v>
                </c:pt>
                <c:pt idx="20">
                  <c:v>8.97007300727251E6</c:v>
                </c:pt>
                <c:pt idx="21">
                  <c:v>9.8565529035379E6</c:v>
                </c:pt>
                <c:pt idx="22">
                  <c:v>1.07997193495914E7</c:v>
                </c:pt>
                <c:pt idx="23">
                  <c:v>1.1802730688079E7</c:v>
                </c:pt>
                <c:pt idx="24">
                  <c:v>1.28689106291351E7</c:v>
                </c:pt>
                <c:pt idx="25">
                  <c:v>1.40017566322973E7</c:v>
                </c:pt>
                <c:pt idx="26">
                  <c:v>1.52049487055968E7</c:v>
                </c:pt>
                <c:pt idx="27">
                  <c:v>1.64823586423664E7</c:v>
                </c:pt>
                <c:pt idx="28">
                  <c:v>1.7838059717314E7</c:v>
                </c:pt>
                <c:pt idx="29">
                  <c:v>1.92763368644647E7</c:v>
                </c:pt>
              </c:numCache>
            </c:numRef>
          </c:val>
        </c:ser>
        <c:ser>
          <c:idx val="1"/>
          <c:order val="1"/>
          <c:tx>
            <c:v>Hűségszámla</c:v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val>
            <c:numRef>
              <c:f>'aktuális érték'!$G$7:$G$36</c:f>
              <c:numCache>
                <c:formatCode>_-* #,##0\ _F_t_-;\-* #,##0\ _F_t_-;_-* "-"??\ _F_t_-;_-@_-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35404.35480000001</c:v>
                </c:pt>
                <c:pt idx="4">
                  <c:v>71870.84024399988</c:v>
                </c:pt>
                <c:pt idx="5">
                  <c:v>109431.32025132</c:v>
                </c:pt>
                <c:pt idx="6">
                  <c:v>148118.6146588597</c:v>
                </c:pt>
                <c:pt idx="7">
                  <c:v>187966.5278986255</c:v>
                </c:pt>
                <c:pt idx="8">
                  <c:v>229009.8785355843</c:v>
                </c:pt>
                <c:pt idx="9">
                  <c:v>54256.9059383303</c:v>
                </c:pt>
                <c:pt idx="10">
                  <c:v>97799.79662907959</c:v>
                </c:pt>
                <c:pt idx="11">
                  <c:v>142648.974040552</c:v>
                </c:pt>
                <c:pt idx="12">
                  <c:v>188843.6267743681</c:v>
                </c:pt>
                <c:pt idx="13">
                  <c:v>236424.1190901987</c:v>
                </c:pt>
                <c:pt idx="14">
                  <c:v>57086.4052351008</c:v>
                </c:pt>
                <c:pt idx="15">
                  <c:v>107564.5495329655</c:v>
                </c:pt>
                <c:pt idx="16">
                  <c:v>159557.0381597663</c:v>
                </c:pt>
                <c:pt idx="17">
                  <c:v>213109.3014453709</c:v>
                </c:pt>
                <c:pt idx="18">
                  <c:v>268268.1326295439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</c:numCache>
            </c:numRef>
          </c:val>
        </c:ser>
        <c:ser>
          <c:idx val="2"/>
          <c:order val="2"/>
          <c:tx>
            <c:v>Hűségjóváírás és vagyonarányos bónusz hozammal</c:v>
          </c:tx>
          <c:invertIfNegative val="0"/>
          <c:val>
            <c:numRef>
              <c:f>'aktuális érték'!$H$7:$H$36</c:f>
              <c:numCache>
                <c:formatCode>_-* #,##0\ _F_t_-;\-* #,##0\ _F_t_-;_-* "-"??\ _F_t_-;_-@_-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217027.6237533213</c:v>
                </c:pt>
                <c:pt idx="10">
                  <c:v>227541.0351580352</c:v>
                </c:pt>
                <c:pt idx="11">
                  <c:v>238563.7449527567</c:v>
                </c:pt>
                <c:pt idx="12">
                  <c:v>250120.4249438178</c:v>
                </c:pt>
                <c:pt idx="13">
                  <c:v>262236.9421072968</c:v>
                </c:pt>
                <c:pt idx="14">
                  <c:v>503286.0374267118</c:v>
                </c:pt>
                <c:pt idx="15">
                  <c:v>527666.5889629963</c:v>
                </c:pt>
                <c:pt idx="16">
                  <c:v>553228.2010672484</c:v>
                </c:pt>
                <c:pt idx="17">
                  <c:v>580028.0875421622</c:v>
                </c:pt>
                <c:pt idx="18">
                  <c:v>608126.2337834517</c:v>
                </c:pt>
                <c:pt idx="19">
                  <c:v>962667.25979262</c:v>
                </c:pt>
                <c:pt idx="20">
                  <c:v>1.07378658769404E6</c:v>
                </c:pt>
                <c:pt idx="21">
                  <c:v>1.19676102670495E6</c:v>
                </c:pt>
                <c:pt idx="22">
                  <c:v>1.33258023908701E6</c:v>
                </c:pt>
                <c:pt idx="23">
                  <c:v>1.48230500575696E6</c:v>
                </c:pt>
                <c:pt idx="24">
                  <c:v>1.64707188586586E6</c:v>
                </c:pt>
                <c:pt idx="25">
                  <c:v>1.82809816367949E6</c:v>
                </c:pt>
                <c:pt idx="26">
                  <c:v>2.02668709974306E6</c:v>
                </c:pt>
                <c:pt idx="27">
                  <c:v>2.24423350428696E6</c:v>
                </c:pt>
                <c:pt idx="28">
                  <c:v>2.48222965185871E6</c:v>
                </c:pt>
                <c:pt idx="29">
                  <c:v>2.74227155725212E6</c:v>
                </c:pt>
              </c:numCache>
            </c:numRef>
          </c:val>
        </c:ser>
        <c:ser>
          <c:idx val="4"/>
          <c:order val="4"/>
          <c:tx>
            <c:v>Adójóváírás hozammal</c:v>
          </c:tx>
          <c:invertIfNegative val="0"/>
          <c:val>
            <c:numRef>
              <c:f>'aktuális érték'!$I$7:$I$36</c:f>
              <c:numCache>
                <c:formatCode>_-* #,##0\ _F_t_-;\-* #,##0\ _F_t_-;_-* "-"??\ _F_t_-;_-@_-</c:formatCode>
                <c:ptCount val="30"/>
                <c:pt idx="0">
                  <c:v>0.0</c:v>
                </c:pt>
                <c:pt idx="1">
                  <c:v>49537.91384435914</c:v>
                </c:pt>
                <c:pt idx="2">
                  <c:v>102961.7170774153</c:v>
                </c:pt>
                <c:pt idx="3">
                  <c:v>160504.236926861</c:v>
                </c:pt>
                <c:pt idx="4">
                  <c:v>222410.916931475</c:v>
                </c:pt>
                <c:pt idx="5">
                  <c:v>288940.4682354321</c:v>
                </c:pt>
                <c:pt idx="6">
                  <c:v>360365.5536368614</c:v>
                </c:pt>
                <c:pt idx="7">
                  <c:v>436973.5060134695</c:v>
                </c:pt>
                <c:pt idx="8">
                  <c:v>519067.0828277477</c:v>
                </c:pt>
                <c:pt idx="9">
                  <c:v>606965.258497872</c:v>
                </c:pt>
                <c:pt idx="10">
                  <c:v>701004.056508054</c:v>
                </c:pt>
                <c:pt idx="11">
                  <c:v>801537.423224118</c:v>
                </c:pt>
                <c:pt idx="12">
                  <c:v>908938.145476438</c:v>
                </c:pt>
                <c:pt idx="13">
                  <c:v>1.0235988140736E6</c:v>
                </c:pt>
                <c:pt idx="14">
                  <c:v>1.14593283551619E6</c:v>
                </c:pt>
                <c:pt idx="15">
                  <c:v>1.27637549429144E6</c:v>
                </c:pt>
                <c:pt idx="16">
                  <c:v>1.41538506824604E6</c:v>
                </c:pt>
                <c:pt idx="17">
                  <c:v>1.56344399965705E6</c:v>
                </c:pt>
                <c:pt idx="18">
                  <c:v>1.72106012474886E6</c:v>
                </c:pt>
                <c:pt idx="19">
                  <c:v>1.88876796453924E6</c:v>
                </c:pt>
                <c:pt idx="20">
                  <c:v>2.06713008003815E6</c:v>
                </c:pt>
                <c:pt idx="21">
                  <c:v>2.25673849497164E6</c:v>
                </c:pt>
                <c:pt idx="22">
                  <c:v>2.45821618935809E6</c:v>
                </c:pt>
                <c:pt idx="23">
                  <c:v>2.67221866742687E6</c:v>
                </c:pt>
                <c:pt idx="24">
                  <c:v>2.89943560354082E6</c:v>
                </c:pt>
                <c:pt idx="25">
                  <c:v>3.14059256996234E6</c:v>
                </c:pt>
                <c:pt idx="26">
                  <c:v>3.3964528504915E6</c:v>
                </c:pt>
                <c:pt idx="27">
                  <c:v>3.66781934420096E6</c:v>
                </c:pt>
                <c:pt idx="28">
                  <c:v>3.95553656369968E6</c:v>
                </c:pt>
                <c:pt idx="29">
                  <c:v>4.26049273257368E6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55394576"/>
        <c:axId val="153128032"/>
      </c:barChart>
      <c:lineChart>
        <c:grouping val="stacked"/>
        <c:varyColors val="0"/>
        <c:ser>
          <c:idx val="3"/>
          <c:order val="3"/>
          <c:tx>
            <c:v>Befizetett megtakarítási díjrész összesen</c:v>
          </c:tx>
          <c:spPr>
            <a:ln w="15875">
              <a:solidFill>
                <a:schemeClr val="accent6"/>
              </a:solidFill>
            </a:ln>
          </c:spPr>
          <c:marker>
            <c:symbol val="none"/>
          </c:marker>
          <c:val>
            <c:numRef>
              <c:f>'aktuális érték'!$D$7:$D$36</c:f>
              <c:numCache>
                <c:formatCode>_-* #,##0\ _F_t_-;\-* #,##0\ _F_t_-;_-* "-"??\ _F_t_-;_-@_-</c:formatCode>
                <c:ptCount val="30"/>
                <c:pt idx="0">
                  <c:v>240000.0</c:v>
                </c:pt>
                <c:pt idx="1">
                  <c:v>487200.0</c:v>
                </c:pt>
                <c:pt idx="2">
                  <c:v>741816.0</c:v>
                </c:pt>
                <c:pt idx="3">
                  <c:v>1.00407048E6</c:v>
                </c:pt>
                <c:pt idx="4">
                  <c:v>1.2741925944E6</c:v>
                </c:pt>
                <c:pt idx="5">
                  <c:v>1.552418372232E6</c:v>
                </c:pt>
                <c:pt idx="6">
                  <c:v>1.83899092339896E6</c:v>
                </c:pt>
                <c:pt idx="7">
                  <c:v>2.13416065110093E6</c:v>
                </c:pt>
                <c:pt idx="8">
                  <c:v>2.43818547063396E6</c:v>
                </c:pt>
                <c:pt idx="9">
                  <c:v>2.75133103475298E6</c:v>
                </c:pt>
                <c:pt idx="10">
                  <c:v>3.07387096579556E6</c:v>
                </c:pt>
                <c:pt idx="11">
                  <c:v>3.40608709476943E6</c:v>
                </c:pt>
                <c:pt idx="12">
                  <c:v>3.74826970761251E6</c:v>
                </c:pt>
                <c:pt idx="13">
                  <c:v>4.10071779884089E6</c:v>
                </c:pt>
                <c:pt idx="14">
                  <c:v>4.46373933280612E6</c:v>
                </c:pt>
                <c:pt idx="15">
                  <c:v>4.8376515127903E6</c:v>
                </c:pt>
                <c:pt idx="16">
                  <c:v>5.22278105817401E6</c:v>
                </c:pt>
                <c:pt idx="17">
                  <c:v>5.61946448991923E6</c:v>
                </c:pt>
                <c:pt idx="18">
                  <c:v>6.0280484246168E6</c:v>
                </c:pt>
                <c:pt idx="19">
                  <c:v>6.44888987735531E6</c:v>
                </c:pt>
                <c:pt idx="20">
                  <c:v>6.88235657367597E6</c:v>
                </c:pt>
                <c:pt idx="21">
                  <c:v>7.32882727088625E6</c:v>
                </c:pt>
                <c:pt idx="22">
                  <c:v>7.78869208901283E6</c:v>
                </c:pt>
                <c:pt idx="23">
                  <c:v>8.26235285168322E6</c:v>
                </c:pt>
                <c:pt idx="24">
                  <c:v>8.75022343723371E6</c:v>
                </c:pt>
                <c:pt idx="25">
                  <c:v>9.25273014035073E6</c:v>
                </c:pt>
                <c:pt idx="26">
                  <c:v>9.77031204456124E6</c:v>
                </c:pt>
                <c:pt idx="27">
                  <c:v>1.03034214058981E7</c:v>
                </c:pt>
                <c:pt idx="28">
                  <c:v>1.0852524048075E7</c:v>
                </c:pt>
                <c:pt idx="29">
                  <c:v>1.14180997695173E7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394576"/>
        <c:axId val="153128032"/>
      </c:lineChart>
      <c:catAx>
        <c:axId val="1553945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153128032"/>
        <c:crosses val="autoZero"/>
        <c:auto val="1"/>
        <c:lblAlgn val="ctr"/>
        <c:lblOffset val="100"/>
        <c:noMultiLvlLbl val="0"/>
      </c:catAx>
      <c:valAx>
        <c:axId val="153128032"/>
        <c:scaling>
          <c:orientation val="minMax"/>
        </c:scaling>
        <c:delete val="0"/>
        <c:axPos val="l"/>
        <c:majorGridlines/>
        <c:numFmt formatCode="_-* #,##0\ _F_t_-;\-* #,##0\ _F_t_-;_-* &quot;-&quot;??\ _F_t_-;_-@_-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/>
            </a:pPr>
            <a:endParaRPr lang="hu-HU"/>
          </a:p>
        </c:txPr>
        <c:crossAx val="1553945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378332281094956"/>
          <c:y val="0.88006143625302"/>
          <c:w val="0.960444549479937"/>
          <c:h val="0.107016397245713"/>
        </c:manualLayout>
      </c:layout>
      <c:overlay val="0"/>
      <c:txPr>
        <a:bodyPr/>
        <a:lstStyle/>
        <a:p>
          <a:pPr>
            <a:defRPr sz="1200"/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2000">
                <a:solidFill>
                  <a:srgbClr val="C00000"/>
                </a:solidFill>
              </a:defRPr>
            </a:pPr>
            <a:r>
              <a:rPr lang="hu-HU" sz="2000" b="0" baseline="0" dirty="0" err="1">
                <a:solidFill>
                  <a:srgbClr val="C00000"/>
                </a:solidFill>
              </a:rPr>
              <a:t>MyLife</a:t>
            </a:r>
            <a:r>
              <a:rPr lang="hu-HU" sz="2000" b="0" baseline="0" dirty="0">
                <a:solidFill>
                  <a:srgbClr val="C00000"/>
                </a:solidFill>
              </a:rPr>
              <a:t> </a:t>
            </a:r>
            <a:r>
              <a:rPr lang="hu-HU" sz="2000" b="0" baseline="0" dirty="0" smtClean="0">
                <a:solidFill>
                  <a:srgbClr val="C00000"/>
                </a:solidFill>
              </a:rPr>
              <a:t>– szerződés aktuális értékének </a:t>
            </a:r>
            <a:r>
              <a:rPr lang="hu-HU" sz="2000" b="0" baseline="0" dirty="0">
                <a:solidFill>
                  <a:srgbClr val="C00000"/>
                </a:solidFill>
              </a:rPr>
              <a:t>alakulása</a:t>
            </a:r>
          </a:p>
          <a:p>
            <a:pPr algn="l">
              <a:defRPr sz="2000">
                <a:solidFill>
                  <a:srgbClr val="C00000"/>
                </a:solidFill>
              </a:defRPr>
            </a:pPr>
            <a:r>
              <a:rPr lang="hu-HU" sz="1400" b="0" baseline="0" dirty="0">
                <a:solidFill>
                  <a:srgbClr val="C00000"/>
                </a:solidFill>
              </a:rPr>
              <a:t>(havi megtakarítási díjrész: 20.000 Ft; inkasszós; index: 3%/év; éves hozam: 6,75%)</a:t>
            </a:r>
            <a:endParaRPr lang="hu-HU" sz="1400" b="0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0391874283115301"/>
          <c:y val="0.018201005131764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680653284265636"/>
          <c:y val="0.124533603632056"/>
          <c:w val="0.921499541581111"/>
          <c:h val="0.768189146274634"/>
        </c:manualLayout>
      </c:layout>
      <c:barChart>
        <c:barDir val="col"/>
        <c:grouping val="stacked"/>
        <c:varyColors val="0"/>
        <c:ser>
          <c:idx val="0"/>
          <c:order val="0"/>
          <c:tx>
            <c:v>Megtakarítási díjrész aktuális értéke (hozammal)</c:v>
          </c:tx>
          <c:invertIfNegative val="0"/>
          <c:cat>
            <c:numRef>
              <c:f>U66_indexekkel!$L$7:$L$36</c:f>
              <c:numCache>
                <c:formatCode>General</c:formatCode>
                <c:ptCount val="3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</c:numCache>
            </c:numRef>
          </c:cat>
          <c:val>
            <c:numRef>
              <c:f>U66_indexekkel!$Z$7:$Z$36</c:f>
              <c:numCache>
                <c:formatCode>_-* #,##0\ _F_t_-;\-* #,##0\ _F_t_-;_-* "-"??\ _F_t_-;_-@_-</c:formatCode>
                <c:ptCount val="30"/>
                <c:pt idx="0">
                  <c:v>70227.86607576131</c:v>
                </c:pt>
                <c:pt idx="1">
                  <c:v>318752.0824766306</c:v>
                </c:pt>
                <c:pt idx="2">
                  <c:v>587090.7052720361</c:v>
                </c:pt>
                <c:pt idx="3">
                  <c:v>876452.4356749622</c:v>
                </c:pt>
                <c:pt idx="4">
                  <c:v>1.188112767224E6</c:v>
                </c:pt>
                <c:pt idx="5">
                  <c:v>1.52341750706346E6</c:v>
                </c:pt>
                <c:pt idx="6">
                  <c:v>1.88378647828752E6</c:v>
                </c:pt>
                <c:pt idx="7">
                  <c:v>2.27071741252894E6</c:v>
                </c:pt>
                <c:pt idx="8">
                  <c:v>2.68579004243518E6</c:v>
                </c:pt>
                <c:pt idx="9">
                  <c:v>3.13067040415932E6</c:v>
                </c:pt>
                <c:pt idx="10">
                  <c:v>3.60711536050224E6</c:v>
                </c:pt>
                <c:pt idx="11">
                  <c:v>4.11697735587746E6</c:v>
                </c:pt>
                <c:pt idx="12">
                  <c:v>4.66220941483117E6</c:v>
                </c:pt>
                <c:pt idx="13">
                  <c:v>5.24487039643936E6</c:v>
                </c:pt>
                <c:pt idx="14">
                  <c:v>5.86713051752326E6</c:v>
                </c:pt>
                <c:pt idx="15">
                  <c:v>6.53895524438488E6</c:v>
                </c:pt>
                <c:pt idx="16">
                  <c:v>7.25568910672843E6</c:v>
                </c:pt>
                <c:pt idx="17">
                  <c:v>8.01990975737176E6</c:v>
                </c:pt>
                <c:pt idx="18">
                  <c:v>8.83433333278541E6</c:v>
                </c:pt>
                <c:pt idx="19">
                  <c:v>9.70182164717029E6</c:v>
                </c:pt>
                <c:pt idx="20">
                  <c:v>1.06253897534347E7</c:v>
                </c:pt>
                <c:pt idx="21">
                  <c:v>1.16082138895868E7</c:v>
                </c:pt>
                <c:pt idx="22">
                  <c:v>1.26536398299872E7</c:v>
                </c:pt>
                <c:pt idx="23">
                  <c:v>1.37651916618815E7</c:v>
                </c:pt>
                <c:pt idx="24">
                  <c:v>1.49465810086562E7</c:v>
                </c:pt>
                <c:pt idx="25">
                  <c:v>1.6201716722338E7</c:v>
                </c:pt>
                <c:pt idx="26">
                  <c:v>1.75347150689812E7</c:v>
                </c:pt>
                <c:pt idx="27">
                  <c:v>1.89499104317791E7</c:v>
                </c:pt>
                <c:pt idx="28">
                  <c:v>2.04518665579734E7</c:v>
                </c:pt>
                <c:pt idx="29">
                  <c:v>2.2045388376946E7</c:v>
                </c:pt>
              </c:numCache>
            </c:numRef>
          </c:val>
        </c:ser>
        <c:ser>
          <c:idx val="2"/>
          <c:order val="1"/>
          <c:tx>
            <c:v>Vagyonarányos bónusz hozammal</c:v>
          </c:tx>
          <c:invertIfNegative val="0"/>
          <c:cat>
            <c:numRef>
              <c:f>U66_indexekkel!$L$7:$L$36</c:f>
              <c:numCache>
                <c:formatCode>General</c:formatCode>
                <c:ptCount val="3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</c:numCache>
            </c:numRef>
          </c:cat>
          <c:val>
            <c:numRef>
              <c:f>U66_indexekkel!$AA$7:$AA$36</c:f>
              <c:numCache>
                <c:formatCode>_-* #,##0\ _F_t_-;\-* #,##0\ _F_t_-;_-* "-"??\ _F_t_-;_-@_-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16957.90240522971</c:v>
                </c:pt>
                <c:pt idx="11">
                  <c:v>37234.19535801055</c:v>
                </c:pt>
                <c:pt idx="12">
                  <c:v>61166.39136154547</c:v>
                </c:pt>
                <c:pt idx="13">
                  <c:v>89118.84217764897</c:v>
                </c:pt>
                <c:pt idx="14">
                  <c:v>121484.6176136806</c:v>
                </c:pt>
                <c:pt idx="15">
                  <c:v>158708.1757586035</c:v>
                </c:pt>
                <c:pt idx="16">
                  <c:v>201266.6029629866</c:v>
                </c:pt>
                <c:pt idx="17">
                  <c:v>249656.8602265768</c:v>
                </c:pt>
                <c:pt idx="18">
                  <c:v>304413.888360375</c:v>
                </c:pt>
                <c:pt idx="19">
                  <c:v>366113.2084699563</c:v>
                </c:pt>
                <c:pt idx="20">
                  <c:v>435373.6887003043</c:v>
                </c:pt>
                <c:pt idx="21">
                  <c:v>512860.4873928441</c:v>
                </c:pt>
                <c:pt idx="22">
                  <c:v>599288.1834050921</c:v>
                </c:pt>
                <c:pt idx="23">
                  <c:v>695424.1049776619</c:v>
                </c:pt>
                <c:pt idx="24">
                  <c:v>802091.869204224</c:v>
                </c:pt>
                <c:pt idx="25">
                  <c:v>920175.1448694718</c:v>
                </c:pt>
                <c:pt idx="26">
                  <c:v>1.05062165217044E6</c:v>
                </c:pt>
                <c:pt idx="27">
                  <c:v>1.19444741362982E6</c:v>
                </c:pt>
                <c:pt idx="28">
                  <c:v>1.35274127134885E6</c:v>
                </c:pt>
                <c:pt idx="29">
                  <c:v>1.52666968663424E6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55472576"/>
        <c:axId val="155475328"/>
      </c:barChart>
      <c:lineChart>
        <c:grouping val="standard"/>
        <c:varyColors val="0"/>
        <c:ser>
          <c:idx val="1"/>
          <c:order val="2"/>
          <c:tx>
            <c:v>Összegzett befizetett megtakarítási díjrész</c:v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val>
            <c:numRef>
              <c:f>U66_indexekkel!$Y$7:$Y$36</c:f>
              <c:numCache>
                <c:formatCode>_-* #,##0\ _F_t_-;\-* #,##0\ _F_t_-;_-* "-"??\ _F_t_-;_-@_-</c:formatCode>
                <c:ptCount val="30"/>
                <c:pt idx="0">
                  <c:v>240000.0</c:v>
                </c:pt>
                <c:pt idx="1">
                  <c:v>487200.0</c:v>
                </c:pt>
                <c:pt idx="2">
                  <c:v>741816.0</c:v>
                </c:pt>
                <c:pt idx="3">
                  <c:v>1.00407048E6</c:v>
                </c:pt>
                <c:pt idx="4">
                  <c:v>1.2741925944E6</c:v>
                </c:pt>
                <c:pt idx="5">
                  <c:v>1.552418372232E6</c:v>
                </c:pt>
                <c:pt idx="6">
                  <c:v>1.83899092339896E6</c:v>
                </c:pt>
                <c:pt idx="7">
                  <c:v>2.13416065110093E6</c:v>
                </c:pt>
                <c:pt idx="8">
                  <c:v>2.43818547063396E6</c:v>
                </c:pt>
                <c:pt idx="9">
                  <c:v>2.75133103475298E6</c:v>
                </c:pt>
                <c:pt idx="10">
                  <c:v>3.07387096579556E6</c:v>
                </c:pt>
                <c:pt idx="11">
                  <c:v>3.40608709476943E6</c:v>
                </c:pt>
                <c:pt idx="12">
                  <c:v>3.74826970761251E6</c:v>
                </c:pt>
                <c:pt idx="13">
                  <c:v>4.10071779884089E6</c:v>
                </c:pt>
                <c:pt idx="14">
                  <c:v>4.46373933280612E6</c:v>
                </c:pt>
                <c:pt idx="15">
                  <c:v>4.8376515127903E6</c:v>
                </c:pt>
                <c:pt idx="16">
                  <c:v>5.22278105817401E6</c:v>
                </c:pt>
                <c:pt idx="17">
                  <c:v>5.61946448991923E6</c:v>
                </c:pt>
                <c:pt idx="18">
                  <c:v>6.0280484246168E6</c:v>
                </c:pt>
                <c:pt idx="19">
                  <c:v>6.44888987735531E6</c:v>
                </c:pt>
                <c:pt idx="20">
                  <c:v>6.88235657367597E6</c:v>
                </c:pt>
                <c:pt idx="21">
                  <c:v>7.32882727088625E6</c:v>
                </c:pt>
                <c:pt idx="22">
                  <c:v>7.78869208901283E6</c:v>
                </c:pt>
                <c:pt idx="23">
                  <c:v>8.26235285168322E6</c:v>
                </c:pt>
                <c:pt idx="24">
                  <c:v>8.75022343723371E6</c:v>
                </c:pt>
                <c:pt idx="25">
                  <c:v>9.25273014035073E6</c:v>
                </c:pt>
                <c:pt idx="26">
                  <c:v>9.77031204456124E6</c:v>
                </c:pt>
                <c:pt idx="27">
                  <c:v>1.03034214058981E7</c:v>
                </c:pt>
                <c:pt idx="28">
                  <c:v>1.0852524048075E7</c:v>
                </c:pt>
                <c:pt idx="29">
                  <c:v>1.14180997695173E7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472576"/>
        <c:axId val="155475328"/>
      </c:lineChart>
      <c:catAx>
        <c:axId val="15547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hu-HU"/>
          </a:p>
        </c:txPr>
        <c:crossAx val="155475328"/>
        <c:crosses val="autoZero"/>
        <c:auto val="1"/>
        <c:lblAlgn val="ctr"/>
        <c:lblOffset val="100"/>
        <c:noMultiLvlLbl val="0"/>
      </c:catAx>
      <c:valAx>
        <c:axId val="155475328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hu-HU"/>
          </a:p>
        </c:txPr>
        <c:crossAx val="1554725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U66_indexekkel!$M$5</c:f>
              <c:strCache>
                <c:ptCount val="1"/>
                <c:pt idx="0">
                  <c:v>0%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U66_indexekkel!$L$17:$L$36</c:f>
              <c:numCache>
                <c:formatCode>General</c:formatCode>
                <c:ptCount val="20"/>
                <c:pt idx="0">
                  <c:v>11.0</c:v>
                </c:pt>
                <c:pt idx="1">
                  <c:v>12.0</c:v>
                </c:pt>
                <c:pt idx="2">
                  <c:v>13.0</c:v>
                </c:pt>
                <c:pt idx="3">
                  <c:v>14.0</c:v>
                </c:pt>
                <c:pt idx="4">
                  <c:v>15.0</c:v>
                </c:pt>
                <c:pt idx="5">
                  <c:v>16.0</c:v>
                </c:pt>
                <c:pt idx="6">
                  <c:v>17.0</c:v>
                </c:pt>
                <c:pt idx="7">
                  <c:v>18.0</c:v>
                </c:pt>
                <c:pt idx="8">
                  <c:v>19.0</c:v>
                </c:pt>
                <c:pt idx="9">
                  <c:v>20.0</c:v>
                </c:pt>
                <c:pt idx="10">
                  <c:v>21.0</c:v>
                </c:pt>
                <c:pt idx="11">
                  <c:v>22.0</c:v>
                </c:pt>
                <c:pt idx="12">
                  <c:v>23.0</c:v>
                </c:pt>
                <c:pt idx="13">
                  <c:v>24.0</c:v>
                </c:pt>
                <c:pt idx="14">
                  <c:v>25.0</c:v>
                </c:pt>
                <c:pt idx="15">
                  <c:v>26.0</c:v>
                </c:pt>
                <c:pt idx="16">
                  <c:v>27.0</c:v>
                </c:pt>
                <c:pt idx="17">
                  <c:v>28.0</c:v>
                </c:pt>
                <c:pt idx="18">
                  <c:v>29.0</c:v>
                </c:pt>
                <c:pt idx="19">
                  <c:v>30.0</c:v>
                </c:pt>
              </c:numCache>
            </c:numRef>
          </c:cat>
          <c:val>
            <c:numRef>
              <c:f>U66_indexekkel!$M$17:$M$36</c:f>
              <c:numCache>
                <c:formatCode>_-* #,##0\ _F_t_-;\-* #,##0\ _F_t_-;_-* "-"??\ _F_t_-;_-@_-</c:formatCode>
                <c:ptCount val="20"/>
                <c:pt idx="0">
                  <c:v>14661.53148003403</c:v>
                </c:pt>
                <c:pt idx="1">
                  <c:v>31971.13264528646</c:v>
                </c:pt>
                <c:pt idx="2">
                  <c:v>52155.81956148715</c:v>
                </c:pt>
                <c:pt idx="3">
                  <c:v>75458.6333790123</c:v>
                </c:pt>
                <c:pt idx="4">
                  <c:v>102139.6725088995</c:v>
                </c:pt>
                <c:pt idx="5">
                  <c:v>132490.4548783927</c:v>
                </c:pt>
                <c:pt idx="6">
                  <c:v>166821.2734056898</c:v>
                </c:pt>
                <c:pt idx="7">
                  <c:v>205452.7915715674</c:v>
                </c:pt>
                <c:pt idx="8">
                  <c:v>248727.7166067867</c:v>
                </c:pt>
                <c:pt idx="9">
                  <c:v>297012.1986153107</c:v>
                </c:pt>
                <c:pt idx="10">
                  <c:v>350697.3143224165</c:v>
                </c:pt>
                <c:pt idx="11">
                  <c:v>410200.64040356</c:v>
                </c:pt>
                <c:pt idx="12">
                  <c:v>475967.921633441</c:v>
                </c:pt>
                <c:pt idx="13">
                  <c:v>548474.8393942434</c:v>
                </c:pt>
                <c:pt idx="14">
                  <c:v>628228.886398397</c:v>
                </c:pt>
                <c:pt idx="15">
                  <c:v>715771.353815338</c:v>
                </c:pt>
                <c:pt idx="16">
                  <c:v>811679.4373446153</c:v>
                </c:pt>
                <c:pt idx="17">
                  <c:v>916568.4691503843</c:v>
                </c:pt>
                <c:pt idx="18">
                  <c:v>1.03109428296584E6</c:v>
                </c:pt>
                <c:pt idx="19">
                  <c:v>1.1559557200918E6</c:v>
                </c:pt>
              </c:numCache>
            </c:numRef>
          </c:val>
        </c:ser>
        <c:ser>
          <c:idx val="1"/>
          <c:order val="1"/>
          <c:tx>
            <c:strRef>
              <c:f>U66_indexekkel!$N$5</c:f>
              <c:strCache>
                <c:ptCount val="1"/>
                <c:pt idx="0">
                  <c:v>3%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U66_indexekkel!$L$17:$L$36</c:f>
              <c:numCache>
                <c:formatCode>General</c:formatCode>
                <c:ptCount val="20"/>
                <c:pt idx="0">
                  <c:v>11.0</c:v>
                </c:pt>
                <c:pt idx="1">
                  <c:v>12.0</c:v>
                </c:pt>
                <c:pt idx="2">
                  <c:v>13.0</c:v>
                </c:pt>
                <c:pt idx="3">
                  <c:v>14.0</c:v>
                </c:pt>
                <c:pt idx="4">
                  <c:v>15.0</c:v>
                </c:pt>
                <c:pt idx="5">
                  <c:v>16.0</c:v>
                </c:pt>
                <c:pt idx="6">
                  <c:v>17.0</c:v>
                </c:pt>
                <c:pt idx="7">
                  <c:v>18.0</c:v>
                </c:pt>
                <c:pt idx="8">
                  <c:v>19.0</c:v>
                </c:pt>
                <c:pt idx="9">
                  <c:v>20.0</c:v>
                </c:pt>
                <c:pt idx="10">
                  <c:v>21.0</c:v>
                </c:pt>
                <c:pt idx="11">
                  <c:v>22.0</c:v>
                </c:pt>
                <c:pt idx="12">
                  <c:v>23.0</c:v>
                </c:pt>
                <c:pt idx="13">
                  <c:v>24.0</c:v>
                </c:pt>
                <c:pt idx="14">
                  <c:v>25.0</c:v>
                </c:pt>
                <c:pt idx="15">
                  <c:v>26.0</c:v>
                </c:pt>
                <c:pt idx="16">
                  <c:v>27.0</c:v>
                </c:pt>
                <c:pt idx="17">
                  <c:v>28.0</c:v>
                </c:pt>
                <c:pt idx="18">
                  <c:v>29.0</c:v>
                </c:pt>
                <c:pt idx="19">
                  <c:v>30.0</c:v>
                </c:pt>
              </c:numCache>
            </c:numRef>
          </c:cat>
          <c:val>
            <c:numRef>
              <c:f>U66_indexekkel!$N$17:$N$36</c:f>
              <c:numCache>
                <c:formatCode>_-* #,##0\ _F_t_-;\-* #,##0\ _F_t_-;_-* "-"??\ _F_t_-;_-@_-</c:formatCode>
                <c:ptCount val="20"/>
                <c:pt idx="0">
                  <c:v>16957.90240522971</c:v>
                </c:pt>
                <c:pt idx="1">
                  <c:v>37234.19535801055</c:v>
                </c:pt>
                <c:pt idx="2">
                  <c:v>61166.39136154547</c:v>
                </c:pt>
                <c:pt idx="3">
                  <c:v>89118.84217764897</c:v>
                </c:pt>
                <c:pt idx="4">
                  <c:v>121484.6176136806</c:v>
                </c:pt>
                <c:pt idx="5">
                  <c:v>158708.1757586035</c:v>
                </c:pt>
                <c:pt idx="6">
                  <c:v>201266.6029629866</c:v>
                </c:pt>
                <c:pt idx="7">
                  <c:v>249656.8602265768</c:v>
                </c:pt>
                <c:pt idx="8">
                  <c:v>304413.888360375</c:v>
                </c:pt>
                <c:pt idx="9">
                  <c:v>366113.2084699563</c:v>
                </c:pt>
                <c:pt idx="10">
                  <c:v>435373.6887003043</c:v>
                </c:pt>
                <c:pt idx="11">
                  <c:v>512860.4873928441</c:v>
                </c:pt>
                <c:pt idx="12">
                  <c:v>599288.1834050921</c:v>
                </c:pt>
                <c:pt idx="13">
                  <c:v>695424.1049776619</c:v>
                </c:pt>
                <c:pt idx="14">
                  <c:v>802091.869204224</c:v>
                </c:pt>
                <c:pt idx="15">
                  <c:v>920175.1448694718</c:v>
                </c:pt>
                <c:pt idx="16">
                  <c:v>1.05062165217044E6</c:v>
                </c:pt>
                <c:pt idx="17">
                  <c:v>1.19444741362982E6</c:v>
                </c:pt>
                <c:pt idx="18">
                  <c:v>1.35274127134885E6</c:v>
                </c:pt>
                <c:pt idx="19">
                  <c:v>1.52666968663424E6</c:v>
                </c:pt>
              </c:numCache>
            </c:numRef>
          </c:val>
        </c:ser>
        <c:ser>
          <c:idx val="2"/>
          <c:order val="2"/>
          <c:tx>
            <c:strRef>
              <c:f>U66_indexekkel!$O$5</c:f>
              <c:strCache>
                <c:ptCount val="1"/>
                <c:pt idx="0">
                  <c:v>5%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U66_indexekkel!$L$17:$L$36</c:f>
              <c:numCache>
                <c:formatCode>General</c:formatCode>
                <c:ptCount val="20"/>
                <c:pt idx="0">
                  <c:v>11.0</c:v>
                </c:pt>
                <c:pt idx="1">
                  <c:v>12.0</c:v>
                </c:pt>
                <c:pt idx="2">
                  <c:v>13.0</c:v>
                </c:pt>
                <c:pt idx="3">
                  <c:v>14.0</c:v>
                </c:pt>
                <c:pt idx="4">
                  <c:v>15.0</c:v>
                </c:pt>
                <c:pt idx="5">
                  <c:v>16.0</c:v>
                </c:pt>
                <c:pt idx="6">
                  <c:v>17.0</c:v>
                </c:pt>
                <c:pt idx="7">
                  <c:v>18.0</c:v>
                </c:pt>
                <c:pt idx="8">
                  <c:v>19.0</c:v>
                </c:pt>
                <c:pt idx="9">
                  <c:v>20.0</c:v>
                </c:pt>
                <c:pt idx="10">
                  <c:v>21.0</c:v>
                </c:pt>
                <c:pt idx="11">
                  <c:v>22.0</c:v>
                </c:pt>
                <c:pt idx="12">
                  <c:v>23.0</c:v>
                </c:pt>
                <c:pt idx="13">
                  <c:v>24.0</c:v>
                </c:pt>
                <c:pt idx="14">
                  <c:v>25.0</c:v>
                </c:pt>
                <c:pt idx="15">
                  <c:v>26.0</c:v>
                </c:pt>
                <c:pt idx="16">
                  <c:v>27.0</c:v>
                </c:pt>
                <c:pt idx="17">
                  <c:v>28.0</c:v>
                </c:pt>
                <c:pt idx="18">
                  <c:v>29.0</c:v>
                </c:pt>
                <c:pt idx="19">
                  <c:v>30.0</c:v>
                </c:pt>
              </c:numCache>
            </c:numRef>
          </c:cat>
          <c:val>
            <c:numRef>
              <c:f>U66_indexekkel!$O$17:$O$36</c:f>
              <c:numCache>
                <c:formatCode>_-* #,##0\ _F_t_-;\-* #,##0\ _F_t_-;_-* "-"??\ _F_t_-;_-@_-</c:formatCode>
                <c:ptCount val="20"/>
                <c:pt idx="0">
                  <c:v>18711.5882047002</c:v>
                </c:pt>
                <c:pt idx="1">
                  <c:v>41287.20435115435</c:v>
                </c:pt>
                <c:pt idx="2">
                  <c:v>68165.85744682606</c:v>
                </c:pt>
                <c:pt idx="3">
                  <c:v>99825.70738625417</c:v>
                </c:pt>
                <c:pt idx="4">
                  <c:v>136787.1250862736</c:v>
                </c:pt>
                <c:pt idx="5">
                  <c:v>179643.5540117661</c:v>
                </c:pt>
                <c:pt idx="6">
                  <c:v>229037.701951551</c:v>
                </c:pt>
                <c:pt idx="7">
                  <c:v>285645.2855798122</c:v>
                </c:pt>
                <c:pt idx="8">
                  <c:v>350199.6262854022</c:v>
                </c:pt>
                <c:pt idx="9">
                  <c:v>423496.0364057751</c:v>
                </c:pt>
                <c:pt idx="10">
                  <c:v>506396.5156362796</c:v>
                </c:pt>
                <c:pt idx="11">
                  <c:v>599834.7784355883</c:v>
                </c:pt>
                <c:pt idx="12">
                  <c:v>704821.6345926546</c:v>
                </c:pt>
                <c:pt idx="13">
                  <c:v>822450.7465494969</c:v>
                </c:pt>
                <c:pt idx="14">
                  <c:v>953904.7885924312</c:v>
                </c:pt>
                <c:pt idx="15">
                  <c:v>1.1004620346377E6</c:v>
                </c:pt>
                <c:pt idx="16">
                  <c:v>1.26350340305127E6</c:v>
                </c:pt>
                <c:pt idx="17">
                  <c:v>1.44451998876375E6</c:v>
                </c:pt>
                <c:pt idx="18">
                  <c:v>1.64512111487493E6</c:v>
                </c:pt>
                <c:pt idx="19">
                  <c:v>1.8670429379978E6</c:v>
                </c:pt>
              </c:numCache>
            </c:numRef>
          </c:val>
        </c:ser>
        <c:ser>
          <c:idx val="3"/>
          <c:order val="3"/>
          <c:tx>
            <c:strRef>
              <c:f>U66_indexekkel!$P$5</c:f>
              <c:strCache>
                <c:ptCount val="1"/>
                <c:pt idx="0">
                  <c:v>8%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U66_indexekkel!$L$17:$L$36</c:f>
              <c:numCache>
                <c:formatCode>General</c:formatCode>
                <c:ptCount val="20"/>
                <c:pt idx="0">
                  <c:v>11.0</c:v>
                </c:pt>
                <c:pt idx="1">
                  <c:v>12.0</c:v>
                </c:pt>
                <c:pt idx="2">
                  <c:v>13.0</c:v>
                </c:pt>
                <c:pt idx="3">
                  <c:v>14.0</c:v>
                </c:pt>
                <c:pt idx="4">
                  <c:v>15.0</c:v>
                </c:pt>
                <c:pt idx="5">
                  <c:v>16.0</c:v>
                </c:pt>
                <c:pt idx="6">
                  <c:v>17.0</c:v>
                </c:pt>
                <c:pt idx="7">
                  <c:v>18.0</c:v>
                </c:pt>
                <c:pt idx="8">
                  <c:v>19.0</c:v>
                </c:pt>
                <c:pt idx="9">
                  <c:v>20.0</c:v>
                </c:pt>
                <c:pt idx="10">
                  <c:v>21.0</c:v>
                </c:pt>
                <c:pt idx="11">
                  <c:v>22.0</c:v>
                </c:pt>
                <c:pt idx="12">
                  <c:v>23.0</c:v>
                </c:pt>
                <c:pt idx="13">
                  <c:v>24.0</c:v>
                </c:pt>
                <c:pt idx="14">
                  <c:v>25.0</c:v>
                </c:pt>
                <c:pt idx="15">
                  <c:v>26.0</c:v>
                </c:pt>
                <c:pt idx="16">
                  <c:v>27.0</c:v>
                </c:pt>
                <c:pt idx="17">
                  <c:v>28.0</c:v>
                </c:pt>
                <c:pt idx="18">
                  <c:v>29.0</c:v>
                </c:pt>
                <c:pt idx="19">
                  <c:v>30.0</c:v>
                </c:pt>
              </c:numCache>
            </c:numRef>
          </c:cat>
          <c:val>
            <c:numRef>
              <c:f>U66_indexekkel!$P$17:$P$36</c:f>
              <c:numCache>
                <c:formatCode>_-* #,##0\ _F_t_-;\-* #,##0\ _F_t_-;_-* "-"??\ _F_t_-;_-@_-</c:formatCode>
                <c:ptCount val="20"/>
                <c:pt idx="0">
                  <c:v>21728.72766026955</c:v>
                </c:pt>
                <c:pt idx="1">
                  <c:v>48321.61053723181</c:v>
                </c:pt>
                <c:pt idx="2">
                  <c:v>80426.31398992227</c:v>
                </c:pt>
                <c:pt idx="3">
                  <c:v>118760.2943441437</c:v>
                </c:pt>
                <c:pt idx="4">
                  <c:v>164117.530592712</c:v>
                </c:pt>
                <c:pt idx="5">
                  <c:v>217417.9497476131</c:v>
                </c:pt>
                <c:pt idx="6">
                  <c:v>279674.9983075052</c:v>
                </c:pt>
                <c:pt idx="7">
                  <c:v>351973.923781367</c:v>
                </c:pt>
                <c:pt idx="8">
                  <c:v>435511.8537648178</c:v>
                </c:pt>
                <c:pt idx="9">
                  <c:v>531608.326621369</c:v>
                </c:pt>
                <c:pt idx="10">
                  <c:v>641716.7597985826</c:v>
                </c:pt>
                <c:pt idx="11">
                  <c:v>767436.9363475854</c:v>
                </c:pt>
                <c:pt idx="12">
                  <c:v>910528.5969771142</c:v>
                </c:pt>
                <c:pt idx="13">
                  <c:v>1.07292623229502E6</c:v>
                </c:pt>
                <c:pt idx="14">
                  <c:v>1.25675517781623E6</c:v>
                </c:pt>
                <c:pt idx="15">
                  <c:v>1.46434912289633E6</c:v>
                </c:pt>
                <c:pt idx="16">
                  <c:v>1.69826915403743E6</c:v>
                </c:pt>
                <c:pt idx="17">
                  <c:v>1.96132446306542E6</c:v>
                </c:pt>
                <c:pt idx="18">
                  <c:v>2.25659486155798E6</c:v>
                </c:pt>
                <c:pt idx="19">
                  <c:v>2.58745525467756E6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53245824"/>
        <c:axId val="153248112"/>
      </c:barChart>
      <c:catAx>
        <c:axId val="15324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53248112"/>
        <c:crosses val="autoZero"/>
        <c:auto val="1"/>
        <c:lblAlgn val="ctr"/>
        <c:lblOffset val="100"/>
        <c:noMultiLvlLbl val="0"/>
      </c:catAx>
      <c:valAx>
        <c:axId val="15324811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5324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Munka1!$O$3</c:f>
              <c:strCache>
                <c:ptCount val="1"/>
                <c:pt idx="0">
                  <c:v>Kockázati díj - 2016. december 31-ig értékesíthető UL módozatokhoz</c:v>
                </c:pt>
              </c:strCache>
            </c:strRef>
          </c:tx>
          <c:marker>
            <c:symbol val="none"/>
          </c:marker>
          <c:xVal>
            <c:numRef>
              <c:f>Munka1!$N$4:$N$49</c:f>
              <c:numCache>
                <c:formatCode>General</c:formatCode>
                <c:ptCount val="46"/>
                <c:pt idx="0">
                  <c:v>20.0</c:v>
                </c:pt>
                <c:pt idx="1">
                  <c:v>21.0</c:v>
                </c:pt>
                <c:pt idx="2">
                  <c:v>22.0</c:v>
                </c:pt>
                <c:pt idx="3">
                  <c:v>23.0</c:v>
                </c:pt>
                <c:pt idx="4">
                  <c:v>24.0</c:v>
                </c:pt>
                <c:pt idx="5">
                  <c:v>25.0</c:v>
                </c:pt>
                <c:pt idx="6">
                  <c:v>26.0</c:v>
                </c:pt>
                <c:pt idx="7">
                  <c:v>27.0</c:v>
                </c:pt>
                <c:pt idx="8">
                  <c:v>28.0</c:v>
                </c:pt>
                <c:pt idx="9">
                  <c:v>29.0</c:v>
                </c:pt>
                <c:pt idx="10">
                  <c:v>30.0</c:v>
                </c:pt>
                <c:pt idx="11">
                  <c:v>31.0</c:v>
                </c:pt>
                <c:pt idx="12">
                  <c:v>32.0</c:v>
                </c:pt>
                <c:pt idx="13">
                  <c:v>33.0</c:v>
                </c:pt>
                <c:pt idx="14">
                  <c:v>34.0</c:v>
                </c:pt>
                <c:pt idx="15">
                  <c:v>35.0</c:v>
                </c:pt>
                <c:pt idx="16">
                  <c:v>36.0</c:v>
                </c:pt>
                <c:pt idx="17">
                  <c:v>37.0</c:v>
                </c:pt>
                <c:pt idx="18">
                  <c:v>38.0</c:v>
                </c:pt>
                <c:pt idx="19">
                  <c:v>39.0</c:v>
                </c:pt>
                <c:pt idx="20">
                  <c:v>40.0</c:v>
                </c:pt>
                <c:pt idx="21">
                  <c:v>41.0</c:v>
                </c:pt>
                <c:pt idx="22">
                  <c:v>42.0</c:v>
                </c:pt>
                <c:pt idx="23">
                  <c:v>43.0</c:v>
                </c:pt>
                <c:pt idx="24">
                  <c:v>44.0</c:v>
                </c:pt>
                <c:pt idx="25">
                  <c:v>45.0</c:v>
                </c:pt>
                <c:pt idx="26">
                  <c:v>46.0</c:v>
                </c:pt>
                <c:pt idx="27">
                  <c:v>47.0</c:v>
                </c:pt>
                <c:pt idx="28">
                  <c:v>48.0</c:v>
                </c:pt>
                <c:pt idx="29">
                  <c:v>49.0</c:v>
                </c:pt>
                <c:pt idx="30">
                  <c:v>50.0</c:v>
                </c:pt>
                <c:pt idx="31">
                  <c:v>51.0</c:v>
                </c:pt>
                <c:pt idx="32">
                  <c:v>52.0</c:v>
                </c:pt>
                <c:pt idx="33">
                  <c:v>53.0</c:v>
                </c:pt>
                <c:pt idx="34">
                  <c:v>54.0</c:v>
                </c:pt>
                <c:pt idx="35">
                  <c:v>55.0</c:v>
                </c:pt>
                <c:pt idx="36">
                  <c:v>56.0</c:v>
                </c:pt>
                <c:pt idx="37">
                  <c:v>57.0</c:v>
                </c:pt>
                <c:pt idx="38">
                  <c:v>58.0</c:v>
                </c:pt>
                <c:pt idx="39">
                  <c:v>59.0</c:v>
                </c:pt>
                <c:pt idx="40">
                  <c:v>60.0</c:v>
                </c:pt>
                <c:pt idx="41">
                  <c:v>61.0</c:v>
                </c:pt>
                <c:pt idx="42">
                  <c:v>62.0</c:v>
                </c:pt>
                <c:pt idx="43">
                  <c:v>63.0</c:v>
                </c:pt>
                <c:pt idx="44">
                  <c:v>64.0</c:v>
                </c:pt>
                <c:pt idx="45">
                  <c:v>65.0</c:v>
                </c:pt>
              </c:numCache>
            </c:numRef>
          </c:xVal>
          <c:yVal>
            <c:numRef>
              <c:f>Munka1!$O$4:$O$49</c:f>
              <c:numCache>
                <c:formatCode>General</c:formatCode>
                <c:ptCount val="46"/>
                <c:pt idx="0">
                  <c:v>1.79</c:v>
                </c:pt>
                <c:pt idx="1">
                  <c:v>1.97</c:v>
                </c:pt>
                <c:pt idx="2">
                  <c:v>2.16</c:v>
                </c:pt>
                <c:pt idx="3">
                  <c:v>2.38</c:v>
                </c:pt>
                <c:pt idx="4">
                  <c:v>2.61</c:v>
                </c:pt>
                <c:pt idx="5">
                  <c:v>2.87</c:v>
                </c:pt>
                <c:pt idx="6">
                  <c:v>3.15</c:v>
                </c:pt>
                <c:pt idx="7">
                  <c:v>3.46</c:v>
                </c:pt>
                <c:pt idx="8">
                  <c:v>3.8</c:v>
                </c:pt>
                <c:pt idx="9">
                  <c:v>4.18</c:v>
                </c:pt>
                <c:pt idx="10">
                  <c:v>4.59</c:v>
                </c:pt>
                <c:pt idx="11">
                  <c:v>5.04</c:v>
                </c:pt>
                <c:pt idx="12">
                  <c:v>5.54</c:v>
                </c:pt>
                <c:pt idx="13">
                  <c:v>6.09</c:v>
                </c:pt>
                <c:pt idx="14">
                  <c:v>6.689999999999999</c:v>
                </c:pt>
                <c:pt idx="15">
                  <c:v>7.35</c:v>
                </c:pt>
                <c:pt idx="16">
                  <c:v>8.08</c:v>
                </c:pt>
                <c:pt idx="17">
                  <c:v>8.88</c:v>
                </c:pt>
                <c:pt idx="18">
                  <c:v>9.76</c:v>
                </c:pt>
                <c:pt idx="19">
                  <c:v>10.72</c:v>
                </c:pt>
                <c:pt idx="20">
                  <c:v>11.78</c:v>
                </c:pt>
                <c:pt idx="21">
                  <c:v>12.95</c:v>
                </c:pt>
                <c:pt idx="22">
                  <c:v>14.23</c:v>
                </c:pt>
                <c:pt idx="23">
                  <c:v>15.63</c:v>
                </c:pt>
                <c:pt idx="24">
                  <c:v>17.18</c:v>
                </c:pt>
                <c:pt idx="25">
                  <c:v>18.88</c:v>
                </c:pt>
                <c:pt idx="26">
                  <c:v>20.74</c:v>
                </c:pt>
                <c:pt idx="27">
                  <c:v>22.79</c:v>
                </c:pt>
                <c:pt idx="28">
                  <c:v>25.05</c:v>
                </c:pt>
                <c:pt idx="29">
                  <c:v>27.52</c:v>
                </c:pt>
                <c:pt idx="30">
                  <c:v>30.24</c:v>
                </c:pt>
                <c:pt idx="31">
                  <c:v>33.23000000000001</c:v>
                </c:pt>
                <c:pt idx="32">
                  <c:v>36.52</c:v>
                </c:pt>
                <c:pt idx="33">
                  <c:v>40.13</c:v>
                </c:pt>
                <c:pt idx="34">
                  <c:v>44.1</c:v>
                </c:pt>
                <c:pt idx="35">
                  <c:v>48.46</c:v>
                </c:pt>
                <c:pt idx="36">
                  <c:v>53.25</c:v>
                </c:pt>
                <c:pt idx="37">
                  <c:v>58.52</c:v>
                </c:pt>
                <c:pt idx="38">
                  <c:v>64.31</c:v>
                </c:pt>
                <c:pt idx="39">
                  <c:v>70.66999999999998</c:v>
                </c:pt>
                <c:pt idx="40">
                  <c:v>77.65</c:v>
                </c:pt>
                <c:pt idx="41">
                  <c:v>85.33</c:v>
                </c:pt>
                <c:pt idx="42">
                  <c:v>93.77</c:v>
                </c:pt>
                <c:pt idx="43">
                  <c:v>103.04</c:v>
                </c:pt>
                <c:pt idx="44">
                  <c:v>113.23</c:v>
                </c:pt>
                <c:pt idx="45">
                  <c:v>113.23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Munka1!$P$3</c:f>
              <c:strCache>
                <c:ptCount val="1"/>
                <c:pt idx="0">
                  <c:v>Kockázati díj - 2016. október 28-ától értékesíthető UL módozatokhoz</c:v>
                </c:pt>
              </c:strCache>
            </c:strRef>
          </c:tx>
          <c:marker>
            <c:symbol val="none"/>
          </c:marker>
          <c:xVal>
            <c:numRef>
              <c:f>Munka1!$N$4:$N$49</c:f>
              <c:numCache>
                <c:formatCode>General</c:formatCode>
                <c:ptCount val="46"/>
                <c:pt idx="0">
                  <c:v>20.0</c:v>
                </c:pt>
                <c:pt idx="1">
                  <c:v>21.0</c:v>
                </c:pt>
                <c:pt idx="2">
                  <c:v>22.0</c:v>
                </c:pt>
                <c:pt idx="3">
                  <c:v>23.0</c:v>
                </c:pt>
                <c:pt idx="4">
                  <c:v>24.0</c:v>
                </c:pt>
                <c:pt idx="5">
                  <c:v>25.0</c:v>
                </c:pt>
                <c:pt idx="6">
                  <c:v>26.0</c:v>
                </c:pt>
                <c:pt idx="7">
                  <c:v>27.0</c:v>
                </c:pt>
                <c:pt idx="8">
                  <c:v>28.0</c:v>
                </c:pt>
                <c:pt idx="9">
                  <c:v>29.0</c:v>
                </c:pt>
                <c:pt idx="10">
                  <c:v>30.0</c:v>
                </c:pt>
                <c:pt idx="11">
                  <c:v>31.0</c:v>
                </c:pt>
                <c:pt idx="12">
                  <c:v>32.0</c:v>
                </c:pt>
                <c:pt idx="13">
                  <c:v>33.0</c:v>
                </c:pt>
                <c:pt idx="14">
                  <c:v>34.0</c:v>
                </c:pt>
                <c:pt idx="15">
                  <c:v>35.0</c:v>
                </c:pt>
                <c:pt idx="16">
                  <c:v>36.0</c:v>
                </c:pt>
                <c:pt idx="17">
                  <c:v>37.0</c:v>
                </c:pt>
                <c:pt idx="18">
                  <c:v>38.0</c:v>
                </c:pt>
                <c:pt idx="19">
                  <c:v>39.0</c:v>
                </c:pt>
                <c:pt idx="20">
                  <c:v>40.0</c:v>
                </c:pt>
                <c:pt idx="21">
                  <c:v>41.0</c:v>
                </c:pt>
                <c:pt idx="22">
                  <c:v>42.0</c:v>
                </c:pt>
                <c:pt idx="23">
                  <c:v>43.0</c:v>
                </c:pt>
                <c:pt idx="24">
                  <c:v>44.0</c:v>
                </c:pt>
                <c:pt idx="25">
                  <c:v>45.0</c:v>
                </c:pt>
                <c:pt idx="26">
                  <c:v>46.0</c:v>
                </c:pt>
                <c:pt idx="27">
                  <c:v>47.0</c:v>
                </c:pt>
                <c:pt idx="28">
                  <c:v>48.0</c:v>
                </c:pt>
                <c:pt idx="29">
                  <c:v>49.0</c:v>
                </c:pt>
                <c:pt idx="30">
                  <c:v>50.0</c:v>
                </c:pt>
                <c:pt idx="31">
                  <c:v>51.0</c:v>
                </c:pt>
                <c:pt idx="32">
                  <c:v>52.0</c:v>
                </c:pt>
                <c:pt idx="33">
                  <c:v>53.0</c:v>
                </c:pt>
                <c:pt idx="34">
                  <c:v>54.0</c:v>
                </c:pt>
                <c:pt idx="35">
                  <c:v>55.0</c:v>
                </c:pt>
                <c:pt idx="36">
                  <c:v>56.0</c:v>
                </c:pt>
                <c:pt idx="37">
                  <c:v>57.0</c:v>
                </c:pt>
                <c:pt idx="38">
                  <c:v>58.0</c:v>
                </c:pt>
                <c:pt idx="39">
                  <c:v>59.0</c:v>
                </c:pt>
                <c:pt idx="40">
                  <c:v>60.0</c:v>
                </c:pt>
                <c:pt idx="41">
                  <c:v>61.0</c:v>
                </c:pt>
                <c:pt idx="42">
                  <c:v>62.0</c:v>
                </c:pt>
                <c:pt idx="43">
                  <c:v>63.0</c:v>
                </c:pt>
                <c:pt idx="44">
                  <c:v>64.0</c:v>
                </c:pt>
                <c:pt idx="45">
                  <c:v>65.0</c:v>
                </c:pt>
              </c:numCache>
            </c:numRef>
          </c:xVal>
          <c:yVal>
            <c:numRef>
              <c:f>Munka1!$P$4:$P$49</c:f>
              <c:numCache>
                <c:formatCode>General</c:formatCode>
                <c:ptCount val="46"/>
                <c:pt idx="0">
                  <c:v>2.0867</c:v>
                </c:pt>
                <c:pt idx="1">
                  <c:v>2.2745</c:v>
                </c:pt>
                <c:pt idx="2">
                  <c:v>2.4792</c:v>
                </c:pt>
                <c:pt idx="3">
                  <c:v>2.7023</c:v>
                </c:pt>
                <c:pt idx="4">
                  <c:v>2.9455</c:v>
                </c:pt>
                <c:pt idx="5">
                  <c:v>3.2106</c:v>
                </c:pt>
                <c:pt idx="6">
                  <c:v>3.499499999999998</c:v>
                </c:pt>
                <c:pt idx="7">
                  <c:v>3.814499999999998</c:v>
                </c:pt>
                <c:pt idx="8">
                  <c:v>4.157799999999995</c:v>
                </c:pt>
                <c:pt idx="9">
                  <c:v>4.532</c:v>
                </c:pt>
                <c:pt idx="10">
                  <c:v>4.9399</c:v>
                </c:pt>
                <c:pt idx="11">
                  <c:v>5.384499999999996</c:v>
                </c:pt>
                <c:pt idx="12">
                  <c:v>5.869099999999999</c:v>
                </c:pt>
                <c:pt idx="13">
                  <c:v>6.397299999999999</c:v>
                </c:pt>
                <c:pt idx="14">
                  <c:v>6.973</c:v>
                </c:pt>
                <c:pt idx="15">
                  <c:v>7.6006</c:v>
                </c:pt>
                <c:pt idx="16">
                  <c:v>8.2847</c:v>
                </c:pt>
                <c:pt idx="17">
                  <c:v>9.030299999999998</c:v>
                </c:pt>
                <c:pt idx="18">
                  <c:v>9.843</c:v>
                </c:pt>
                <c:pt idx="19">
                  <c:v>10.7289</c:v>
                </c:pt>
                <c:pt idx="20">
                  <c:v>11.6945</c:v>
                </c:pt>
                <c:pt idx="21">
                  <c:v>12.747</c:v>
                </c:pt>
                <c:pt idx="22">
                  <c:v>13.8942</c:v>
                </c:pt>
                <c:pt idx="23">
                  <c:v>15.1447</c:v>
                </c:pt>
                <c:pt idx="24">
                  <c:v>16.5077</c:v>
                </c:pt>
                <c:pt idx="25">
                  <c:v>17.9934</c:v>
                </c:pt>
                <c:pt idx="26">
                  <c:v>19.6128</c:v>
                </c:pt>
                <c:pt idx="27">
                  <c:v>21.3779</c:v>
                </c:pt>
                <c:pt idx="28">
                  <c:v>23.302</c:v>
                </c:pt>
                <c:pt idx="29">
                  <c:v>25.3991</c:v>
                </c:pt>
                <c:pt idx="30">
                  <c:v>27.68509999999998</c:v>
                </c:pt>
                <c:pt idx="31">
                  <c:v>30.1767</c:v>
                </c:pt>
                <c:pt idx="32">
                  <c:v>32.8926</c:v>
                </c:pt>
                <c:pt idx="33">
                  <c:v>35.853</c:v>
                </c:pt>
                <c:pt idx="34">
                  <c:v>39.0797</c:v>
                </c:pt>
                <c:pt idx="35">
                  <c:v>42.5969</c:v>
                </c:pt>
                <c:pt idx="36">
                  <c:v>46.43060000000001</c:v>
                </c:pt>
                <c:pt idx="37">
                  <c:v>50.6094</c:v>
                </c:pt>
                <c:pt idx="38">
                  <c:v>55.1642</c:v>
                </c:pt>
                <c:pt idx="39">
                  <c:v>60.12900000000001</c:v>
                </c:pt>
                <c:pt idx="40">
                  <c:v>65.5406</c:v>
                </c:pt>
                <c:pt idx="41">
                  <c:v>71.4393</c:v>
                </c:pt>
                <c:pt idx="42">
                  <c:v>77.86879999999998</c:v>
                </c:pt>
                <c:pt idx="43">
                  <c:v>84.87699999999998</c:v>
                </c:pt>
                <c:pt idx="44">
                  <c:v>92.5159</c:v>
                </c:pt>
                <c:pt idx="45">
                  <c:v>100.8423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559744"/>
        <c:axId val="155563776"/>
      </c:scatterChart>
      <c:valAx>
        <c:axId val="155559744"/>
        <c:scaling>
          <c:orientation val="minMax"/>
          <c:max val="65.0"/>
          <c:min val="20.0"/>
        </c:scaling>
        <c:delete val="0"/>
        <c:axPos val="b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Belépési életkor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hu-HU"/>
          </a:p>
        </c:txPr>
        <c:crossAx val="155563776"/>
        <c:crosses val="autoZero"/>
        <c:crossBetween val="midCat"/>
      </c:valAx>
      <c:valAx>
        <c:axId val="1555637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/>
                  <a:t>1000 Ft biztosítási összeg kockázati díja, </a:t>
                </a:r>
              </a:p>
              <a:p>
                <a:pPr>
                  <a:defRPr/>
                </a:pPr>
                <a:r>
                  <a:rPr lang="hu-HU"/>
                  <a:t>1 éves tartamra</a:t>
                </a:r>
              </a:p>
            </c:rich>
          </c:tx>
          <c:layout>
            <c:manualLayout>
              <c:xMode val="edge"/>
              <c:yMode val="edge"/>
              <c:x val="0.0121633994690245"/>
              <c:y val="0.20451006354485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hu-HU"/>
          </a:p>
        </c:txPr>
        <c:crossAx val="155559744"/>
        <c:crosses val="autoZero"/>
        <c:crossBetween val="midCat"/>
      </c:valAx>
    </c:plotArea>
    <c:legend>
      <c:legendPos val="t"/>
      <c:legendEntry>
        <c:idx val="0"/>
        <c:txPr>
          <a:bodyPr rot="0" vert="horz"/>
          <a:lstStyle/>
          <a:p>
            <a:pPr>
              <a:defRPr/>
            </a:pPr>
            <a:endParaRPr lang="hu-HU"/>
          </a:p>
        </c:txPr>
      </c:legendEntry>
      <c:legendEntry>
        <c:idx val="1"/>
        <c:txPr>
          <a:bodyPr rot="0" vert="horz"/>
          <a:lstStyle/>
          <a:p>
            <a:pPr>
              <a:defRPr/>
            </a:pPr>
            <a:endParaRPr lang="hu-HU"/>
          </a:p>
        </c:txPr>
      </c:legendEntry>
      <c:layout>
        <c:manualLayout>
          <c:xMode val="edge"/>
          <c:yMode val="edge"/>
          <c:x val="0.0454386773117163"/>
          <c:y val="0.000260216988640606"/>
          <c:w val="0.822458304441269"/>
          <c:h val="0.152877822318467"/>
        </c:manualLayout>
      </c:layout>
      <c:overlay val="0"/>
      <c:txPr>
        <a:bodyPr rot="0" vert="horz"/>
        <a:lstStyle/>
        <a:p>
          <a:pPr>
            <a:defRPr/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2400">
                <a:solidFill>
                  <a:srgbClr val="C00000"/>
                </a:solidFill>
              </a:defRPr>
            </a:pPr>
            <a:r>
              <a:rPr lang="hu-HU" sz="2000" b="0" baseline="0" dirty="0" err="1">
                <a:solidFill>
                  <a:srgbClr val="C00000"/>
                </a:solidFill>
                <a:latin typeface="+mj-lt"/>
                <a:ea typeface="Gungsuh" panose="02030600000101010101" pitchFamily="18" charset="-127"/>
              </a:rPr>
              <a:t>MyLife</a:t>
            </a:r>
            <a:r>
              <a:rPr lang="hu-HU" sz="2000" b="0" baseline="0" dirty="0">
                <a:solidFill>
                  <a:srgbClr val="C00000"/>
                </a:solidFill>
                <a:latin typeface="+mj-lt"/>
                <a:ea typeface="Gungsuh" panose="02030600000101010101" pitchFamily="18" charset="-127"/>
              </a:rPr>
              <a:t> </a:t>
            </a:r>
            <a:r>
              <a:rPr lang="hu-HU" sz="2000" b="0" baseline="0" dirty="0" smtClean="0">
                <a:solidFill>
                  <a:srgbClr val="C00000"/>
                </a:solidFill>
                <a:latin typeface="+mj-lt"/>
                <a:ea typeface="Gungsuh" panose="02030600000101010101" pitchFamily="18" charset="-127"/>
              </a:rPr>
              <a:t>U66 nyugdíjbiztosítás </a:t>
            </a:r>
            <a:r>
              <a:rPr lang="hu-HU" sz="2000" b="0" baseline="0" dirty="0">
                <a:solidFill>
                  <a:srgbClr val="C00000"/>
                </a:solidFill>
                <a:latin typeface="+mj-lt"/>
                <a:ea typeface="Gungsuh" panose="02030600000101010101" pitchFamily="18" charset="-127"/>
              </a:rPr>
              <a:t>- aktuális érték alakulása</a:t>
            </a:r>
          </a:p>
          <a:p>
            <a:pPr algn="l">
              <a:defRPr sz="2400">
                <a:solidFill>
                  <a:srgbClr val="C00000"/>
                </a:solidFill>
              </a:defRPr>
            </a:pPr>
            <a:r>
              <a:rPr lang="hu-HU" sz="1600" b="0" baseline="0" dirty="0">
                <a:solidFill>
                  <a:srgbClr val="C00000"/>
                </a:solidFill>
                <a:latin typeface="+mj-lt"/>
              </a:rPr>
              <a:t>(havi megtakarítási díjrész: 20.000 Ft; inkasszós; index: 3%/év; éves hozam: 6,75%)</a:t>
            </a:r>
            <a:endParaRPr lang="hu-HU" sz="1600" b="0" dirty="0">
              <a:solidFill>
                <a:srgbClr val="C00000"/>
              </a:solidFill>
              <a:latin typeface="+mj-lt"/>
            </a:endParaRPr>
          </a:p>
        </c:rich>
      </c:tx>
      <c:layout>
        <c:manualLayout>
          <c:xMode val="edge"/>
          <c:yMode val="edge"/>
          <c:x val="0.0378637399238561"/>
          <c:y val="0.03921711438983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995881561229392"/>
          <c:y val="0.168885885338583"/>
          <c:w val="0.885134064428485"/>
          <c:h val="0.663736644742344"/>
        </c:manualLayout>
      </c:layout>
      <c:barChart>
        <c:barDir val="col"/>
        <c:grouping val="stacked"/>
        <c:varyColors val="0"/>
        <c:ser>
          <c:idx val="0"/>
          <c:order val="0"/>
          <c:tx>
            <c:v>Megtakarítási díjrész aktuális értéke (hozammal)</c:v>
          </c:tx>
          <c:invertIfNegative val="0"/>
          <c:cat>
            <c:numRef>
              <c:f>U66_indexekkel!$L$7:$L$36</c:f>
              <c:numCache>
                <c:formatCode>General</c:formatCode>
                <c:ptCount val="3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</c:numCache>
            </c:numRef>
          </c:cat>
          <c:val>
            <c:numRef>
              <c:f>U66_indexekkel!$Z$40:$Z$69</c:f>
              <c:numCache>
                <c:formatCode>_-* #,##0\ _F_t_-;\-* #,##0\ _F_t_-;_-* "-"??\ _F_t_-;_-@_-</c:formatCode>
                <c:ptCount val="30"/>
                <c:pt idx="0">
                  <c:v>70227.86607576131</c:v>
                </c:pt>
                <c:pt idx="1">
                  <c:v>318752.0824766306</c:v>
                </c:pt>
                <c:pt idx="2">
                  <c:v>587090.7052720361</c:v>
                </c:pt>
                <c:pt idx="3">
                  <c:v>876452.4356749622</c:v>
                </c:pt>
                <c:pt idx="4">
                  <c:v>1.188112767224E6</c:v>
                </c:pt>
                <c:pt idx="5">
                  <c:v>1.52341750706346E6</c:v>
                </c:pt>
                <c:pt idx="6">
                  <c:v>1.88378647828752E6</c:v>
                </c:pt>
                <c:pt idx="7">
                  <c:v>2.27071741252894E6</c:v>
                </c:pt>
                <c:pt idx="8">
                  <c:v>2.68579004243518E6</c:v>
                </c:pt>
                <c:pt idx="9">
                  <c:v>3.13067040415932E6</c:v>
                </c:pt>
                <c:pt idx="10">
                  <c:v>3.60711536050224E6</c:v>
                </c:pt>
                <c:pt idx="11">
                  <c:v>4.11697735587746E6</c:v>
                </c:pt>
                <c:pt idx="12">
                  <c:v>4.66220941483117E6</c:v>
                </c:pt>
                <c:pt idx="13">
                  <c:v>5.24487039643936E6</c:v>
                </c:pt>
                <c:pt idx="14">
                  <c:v>5.86713051752326E6</c:v>
                </c:pt>
                <c:pt idx="15">
                  <c:v>6.53895524438488E6</c:v>
                </c:pt>
                <c:pt idx="16">
                  <c:v>7.25568910672843E6</c:v>
                </c:pt>
                <c:pt idx="17">
                  <c:v>8.01990975737176E6</c:v>
                </c:pt>
                <c:pt idx="18">
                  <c:v>8.83433333278541E6</c:v>
                </c:pt>
                <c:pt idx="19">
                  <c:v>9.70182164717029E6</c:v>
                </c:pt>
                <c:pt idx="20">
                  <c:v>1.06253897534347E7</c:v>
                </c:pt>
                <c:pt idx="21">
                  <c:v>1.16082138895868E7</c:v>
                </c:pt>
                <c:pt idx="22">
                  <c:v>1.26536398299872E7</c:v>
                </c:pt>
                <c:pt idx="23">
                  <c:v>1.37651916618815E7</c:v>
                </c:pt>
                <c:pt idx="24">
                  <c:v>1.49465810086562E7</c:v>
                </c:pt>
                <c:pt idx="25">
                  <c:v>1.6201716722338E7</c:v>
                </c:pt>
                <c:pt idx="26">
                  <c:v>1.75347150689812E7</c:v>
                </c:pt>
                <c:pt idx="27">
                  <c:v>1.89499104317791E7</c:v>
                </c:pt>
                <c:pt idx="28">
                  <c:v>2.04518665579734E7</c:v>
                </c:pt>
                <c:pt idx="29">
                  <c:v>2.2045388376946E7</c:v>
                </c:pt>
              </c:numCache>
            </c:numRef>
          </c:val>
        </c:ser>
        <c:ser>
          <c:idx val="2"/>
          <c:order val="1"/>
          <c:tx>
            <c:v>Vagyonarányos bónusz hozammal</c:v>
          </c:tx>
          <c:invertIfNegative val="0"/>
          <c:cat>
            <c:numRef>
              <c:f>U66_indexekkel!$L$7:$L$36</c:f>
              <c:numCache>
                <c:formatCode>General</c:formatCode>
                <c:ptCount val="3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</c:numCache>
            </c:numRef>
          </c:cat>
          <c:val>
            <c:numRef>
              <c:f>U66_indexekkel!$AA$40:$AA$69</c:f>
              <c:numCache>
                <c:formatCode>_-* #,##0\ _F_t_-;\-* #,##0\ _F_t_-;_-* "-"??\ _F_t_-;_-@_-</c:formatCode>
                <c:ptCount val="3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16957.90240522971</c:v>
                </c:pt>
                <c:pt idx="11">
                  <c:v>37234.19535801055</c:v>
                </c:pt>
                <c:pt idx="12">
                  <c:v>61166.39136154547</c:v>
                </c:pt>
                <c:pt idx="13">
                  <c:v>89118.84217764897</c:v>
                </c:pt>
                <c:pt idx="14">
                  <c:v>121484.6176136806</c:v>
                </c:pt>
                <c:pt idx="15">
                  <c:v>158708.1757586035</c:v>
                </c:pt>
                <c:pt idx="16">
                  <c:v>201266.6029629866</c:v>
                </c:pt>
                <c:pt idx="17">
                  <c:v>249656.8602265768</c:v>
                </c:pt>
                <c:pt idx="18">
                  <c:v>304413.888360375</c:v>
                </c:pt>
                <c:pt idx="19">
                  <c:v>366113.2084699563</c:v>
                </c:pt>
                <c:pt idx="20">
                  <c:v>435373.6887003043</c:v>
                </c:pt>
                <c:pt idx="21">
                  <c:v>512860.4873928441</c:v>
                </c:pt>
                <c:pt idx="22">
                  <c:v>599288.1834050921</c:v>
                </c:pt>
                <c:pt idx="23">
                  <c:v>695424.1049776619</c:v>
                </c:pt>
                <c:pt idx="24">
                  <c:v>802091.869204224</c:v>
                </c:pt>
                <c:pt idx="25">
                  <c:v>920175.1448694718</c:v>
                </c:pt>
                <c:pt idx="26">
                  <c:v>1.05062165217044E6</c:v>
                </c:pt>
                <c:pt idx="27">
                  <c:v>1.19444741362982E6</c:v>
                </c:pt>
                <c:pt idx="28">
                  <c:v>1.35274127134885E6</c:v>
                </c:pt>
                <c:pt idx="29">
                  <c:v>1.52666968663424E6</c:v>
                </c:pt>
              </c:numCache>
            </c:numRef>
          </c:val>
        </c:ser>
        <c:ser>
          <c:idx val="3"/>
          <c:order val="3"/>
          <c:tx>
            <c:v>Adójóváírás hozammal</c:v>
          </c:tx>
          <c:invertIfNegative val="0"/>
          <c:val>
            <c:numRef>
              <c:f>U66_indexekkel!$AD$40:$AD$69</c:f>
              <c:numCache>
                <c:formatCode>_-* #,##0\ _F_t_-;\-* #,##0\ _F_t_-;_-* "-"??\ _F_t_-;_-@_-</c:formatCode>
                <c:ptCount val="30"/>
                <c:pt idx="0">
                  <c:v>4114.8011782298</c:v>
                </c:pt>
                <c:pt idx="1">
                  <c:v>53820.37916447518</c:v>
                </c:pt>
                <c:pt idx="2">
                  <c:v>107481.5275761322</c:v>
                </c:pt>
                <c:pt idx="3">
                  <c:v>165339.4028600335</c:v>
                </c:pt>
                <c:pt idx="4">
                  <c:v>227648.484298834</c:v>
                </c:pt>
                <c:pt idx="5">
                  <c:v>294677.2762977645</c:v>
                </c:pt>
                <c:pt idx="6">
                  <c:v>366709.0467803348</c:v>
                </c:pt>
                <c:pt idx="7">
                  <c:v>444042.6035238127</c:v>
                </c:pt>
                <c:pt idx="8">
                  <c:v>526993.110357383</c:v>
                </c:pt>
                <c:pt idx="9">
                  <c:v>615892.9452425882</c:v>
                </c:pt>
                <c:pt idx="10">
                  <c:v>711092.6023571723</c:v>
                </c:pt>
                <c:pt idx="11">
                  <c:v>812961.640410067</c:v>
                </c:pt>
                <c:pt idx="12">
                  <c:v>921889.679527197</c:v>
                </c:pt>
                <c:pt idx="13">
                  <c:v>1.03828744916534E6</c:v>
                </c:pt>
                <c:pt idx="14">
                  <c:v>1.16258788963468E6</c:v>
                </c:pt>
                <c:pt idx="15">
                  <c:v>1.29524730994032E6</c:v>
                </c:pt>
                <c:pt idx="16">
                  <c:v>1.43674660478907E6</c:v>
                </c:pt>
                <c:pt idx="17">
                  <c:v>1.58759253375072E6</c:v>
                </c:pt>
                <c:pt idx="18">
                  <c:v>1.7483190657131E6</c:v>
                </c:pt>
                <c:pt idx="19">
                  <c:v>1.91948879192754E6</c:v>
                </c:pt>
                <c:pt idx="20">
                  <c:v>2.10169441110726E6</c:v>
                </c:pt>
                <c:pt idx="21">
                  <c:v>2.295560290214E6</c:v>
                </c:pt>
                <c:pt idx="22">
                  <c:v>2.5017441047516E6</c:v>
                </c:pt>
                <c:pt idx="23">
                  <c:v>2.720938562576E6</c:v>
                </c:pt>
                <c:pt idx="24">
                  <c:v>2.95387321543228E6</c:v>
                </c:pt>
                <c:pt idx="25">
                  <c:v>3.20131636264058E6</c:v>
                </c:pt>
                <c:pt idx="26">
                  <c:v>3.46407705157438E6</c:v>
                </c:pt>
                <c:pt idx="27">
                  <c:v>3.7430071798071E6</c:v>
                </c:pt>
                <c:pt idx="28">
                  <c:v>4.03900370404752E6</c:v>
                </c:pt>
                <c:pt idx="29">
                  <c:v>4.45669984350522E6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58641648"/>
        <c:axId val="158644400"/>
      </c:barChart>
      <c:lineChart>
        <c:grouping val="standard"/>
        <c:varyColors val="0"/>
        <c:ser>
          <c:idx val="1"/>
          <c:order val="2"/>
          <c:tx>
            <c:v>Összegzett befizetett megtakarítási díjrész</c:v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val>
            <c:numRef>
              <c:f>U66_indexekkel!$Y$40:$Y$69</c:f>
              <c:numCache>
                <c:formatCode>_-* #,##0\ _F_t_-;\-* #,##0\ _F_t_-;_-* "-"??\ _F_t_-;_-@_-</c:formatCode>
                <c:ptCount val="30"/>
                <c:pt idx="0">
                  <c:v>240000.0</c:v>
                </c:pt>
                <c:pt idx="1">
                  <c:v>487200.0</c:v>
                </c:pt>
                <c:pt idx="2">
                  <c:v>741816.0</c:v>
                </c:pt>
                <c:pt idx="3">
                  <c:v>1.00407048E6</c:v>
                </c:pt>
                <c:pt idx="4">
                  <c:v>1.2741925944E6</c:v>
                </c:pt>
                <c:pt idx="5">
                  <c:v>1.552418372232E6</c:v>
                </c:pt>
                <c:pt idx="6">
                  <c:v>1.83899092339896E6</c:v>
                </c:pt>
                <c:pt idx="7">
                  <c:v>2.13416065110093E6</c:v>
                </c:pt>
                <c:pt idx="8">
                  <c:v>2.43818547063396E6</c:v>
                </c:pt>
                <c:pt idx="9">
                  <c:v>2.75133103475298E6</c:v>
                </c:pt>
                <c:pt idx="10">
                  <c:v>3.07387096579556E6</c:v>
                </c:pt>
                <c:pt idx="11">
                  <c:v>3.40608709476943E6</c:v>
                </c:pt>
                <c:pt idx="12">
                  <c:v>3.74826970761251E6</c:v>
                </c:pt>
                <c:pt idx="13">
                  <c:v>4.10071779884089E6</c:v>
                </c:pt>
                <c:pt idx="14">
                  <c:v>4.46373933280612E6</c:v>
                </c:pt>
                <c:pt idx="15">
                  <c:v>4.8376515127903E6</c:v>
                </c:pt>
                <c:pt idx="16">
                  <c:v>5.22278105817401E6</c:v>
                </c:pt>
                <c:pt idx="17">
                  <c:v>5.61946448991923E6</c:v>
                </c:pt>
                <c:pt idx="18">
                  <c:v>6.0280484246168E6</c:v>
                </c:pt>
                <c:pt idx="19">
                  <c:v>6.44888987735531E6</c:v>
                </c:pt>
                <c:pt idx="20">
                  <c:v>6.88235657367597E6</c:v>
                </c:pt>
                <c:pt idx="21">
                  <c:v>7.32882727088625E6</c:v>
                </c:pt>
                <c:pt idx="22">
                  <c:v>7.78869208901283E6</c:v>
                </c:pt>
                <c:pt idx="23">
                  <c:v>8.26235285168322E6</c:v>
                </c:pt>
                <c:pt idx="24">
                  <c:v>8.75022343723371E6</c:v>
                </c:pt>
                <c:pt idx="25">
                  <c:v>9.25273014035073E6</c:v>
                </c:pt>
                <c:pt idx="26">
                  <c:v>9.77031204456124E6</c:v>
                </c:pt>
                <c:pt idx="27">
                  <c:v>1.03034214058981E7</c:v>
                </c:pt>
                <c:pt idx="28">
                  <c:v>1.0852524048075E7</c:v>
                </c:pt>
                <c:pt idx="29">
                  <c:v>1.14180997695173E7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641648"/>
        <c:axId val="158644400"/>
      </c:lineChart>
      <c:catAx>
        <c:axId val="15864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hu-HU"/>
          </a:p>
        </c:txPr>
        <c:crossAx val="158644400"/>
        <c:crosses val="autoZero"/>
        <c:auto val="1"/>
        <c:lblAlgn val="ctr"/>
        <c:lblOffset val="100"/>
        <c:noMultiLvlLbl val="0"/>
      </c:catAx>
      <c:valAx>
        <c:axId val="158644400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hu-HU"/>
          </a:p>
        </c:txPr>
        <c:crossAx val="1586416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285525718167312"/>
          <c:y val="0.892760096761736"/>
          <c:w val="0.956864168510955"/>
          <c:h val="0.107239903238265"/>
        </c:manualLayout>
      </c:layout>
      <c:overlay val="0"/>
      <c:txPr>
        <a:bodyPr/>
        <a:lstStyle/>
        <a:p>
          <a:pPr>
            <a:defRPr sz="1400"/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U60E_G60E!$B$76</c:f>
              <c:strCache>
                <c:ptCount val="1"/>
                <c:pt idx="0">
                  <c:v>U60E elérési összeg</c:v>
                </c:pt>
              </c:strCache>
            </c:strRef>
          </c:tx>
          <c:invertIfNegative val="0"/>
          <c:val>
            <c:numRef>
              <c:f>U60E_G60E!$B$77:$B$86</c:f>
              <c:numCache>
                <c:formatCode>_-* #,##0\ _F_t_-;\-* #,##0\ _F_t_-;_-* "-"??\ _F_t_-;_-@_-</c:formatCode>
                <c:ptCount val="10"/>
                <c:pt idx="0">
                  <c:v>1.02004903859624E6</c:v>
                </c:pt>
                <c:pt idx="1">
                  <c:v>1.04949038161906E6</c:v>
                </c:pt>
                <c:pt idx="2">
                  <c:v>1.07519083000003E6</c:v>
                </c:pt>
                <c:pt idx="3">
                  <c:v>1.10154886669805E6</c:v>
                </c:pt>
                <c:pt idx="4">
                  <c:v>1.12858049138955E6</c:v>
                </c:pt>
                <c:pt idx="5">
                  <c:v>1.15630206150776E6</c:v>
                </c:pt>
                <c:pt idx="6">
                  <c:v>1.18473029897642E6</c:v>
                </c:pt>
                <c:pt idx="7">
                  <c:v>1.21388229701479E6</c:v>
                </c:pt>
                <c:pt idx="8">
                  <c:v>1.24377552701213E6</c:v>
                </c:pt>
                <c:pt idx="9">
                  <c:v>1.27442784546909E6</c:v>
                </c:pt>
              </c:numCache>
            </c:numRef>
          </c:val>
        </c:ser>
        <c:ser>
          <c:idx val="1"/>
          <c:order val="1"/>
          <c:tx>
            <c:strRef>
              <c:f>U60E_G60E!$C$76</c:f>
              <c:strCache>
                <c:ptCount val="1"/>
                <c:pt idx="0">
                  <c:v>U60E Hűségjóváírás</c:v>
                </c:pt>
              </c:strCache>
            </c:strRef>
          </c:tx>
          <c:invertIfNegative val="0"/>
          <c:val>
            <c:numRef>
              <c:f>U60E_G60E!$C$77:$C$86</c:f>
              <c:numCache>
                <c:formatCode>_-* #,##0\ _F_t_-;\-* #,##0\ _F_t_-;_-* "-"??\ _F_t_-;_-@_-</c:formatCode>
                <c:ptCount val="1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25500.0</c:v>
                </c:pt>
                <c:pt idx="6">
                  <c:v>29750.0</c:v>
                </c:pt>
                <c:pt idx="7">
                  <c:v>35644.35270136278</c:v>
                </c:pt>
                <c:pt idx="8">
                  <c:v>40755.47029245767</c:v>
                </c:pt>
                <c:pt idx="9">
                  <c:v>46035.03760306282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56031424"/>
        <c:axId val="156034176"/>
      </c:barChart>
      <c:catAx>
        <c:axId val="15603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hu-HU"/>
          </a:p>
        </c:txPr>
        <c:crossAx val="156034176"/>
        <c:crosses val="autoZero"/>
        <c:auto val="1"/>
        <c:lblAlgn val="ctr"/>
        <c:lblOffset val="100"/>
        <c:noMultiLvlLbl val="0"/>
      </c:catAx>
      <c:valAx>
        <c:axId val="156034176"/>
        <c:scaling>
          <c:orientation val="minMax"/>
          <c:max val="1.35E6"/>
          <c:min val="1.0E6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hu-HU"/>
          </a:p>
        </c:txPr>
        <c:crossAx val="156031424"/>
        <c:crosses val="autoZero"/>
        <c:crossBetween val="between"/>
        <c:majorUnit val="50000.0"/>
      </c:valAx>
    </c:plotArea>
    <c:legend>
      <c:legendPos val="b"/>
      <c:overlay val="0"/>
      <c:txPr>
        <a:bodyPr rot="0" vert="horz"/>
        <a:lstStyle/>
        <a:p>
          <a:pPr>
            <a:defRPr/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9B431-7C8C-274A-BA33-7C21C85E3BE4}" type="datetime1">
              <a:rPr lang="it-IT" smtClean="0"/>
              <a:t>26/01/18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03916-887A-F043-AD49-BF0A69ACF5F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81277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9682E-FB58-D249-BB85-C718355B86BE}" type="datetime1">
              <a:rPr lang="it-IT" smtClean="0"/>
              <a:t>26/01/18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168C7-CDE6-B24B-B7C6-F8E72CFBA85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0630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korábbi alapkezelési díjjal</a:t>
            </a:r>
            <a:r>
              <a:rPr lang="hu-HU" baseline="0" dirty="0" smtClean="0"/>
              <a:t> megfeleltethető költségtípus. Ezt a költséget a </a:t>
            </a:r>
            <a:r>
              <a:rPr lang="hu-HU" baseline="0" dirty="0" err="1" smtClean="0"/>
              <a:t>MyLife</a:t>
            </a:r>
            <a:r>
              <a:rPr lang="hu-HU" baseline="0" dirty="0" smtClean="0"/>
              <a:t> termékeknél a szerződő számlájáról, vonjuk le, tehát ez az érték elvben növeli az eszközalap értékét, hozamát. Korábban az alapkezelési díjat az eszközalap értékéből vontuk, s a feltüntetett érték, hozam, már a levonást követően került megállapításra.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2129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visszavásárlási költség a kondíciós lista szerint egyéb költségnek minősül. Számításának alapja</a:t>
            </a:r>
            <a:r>
              <a:rPr lang="hu-HU" baseline="0" dirty="0" smtClean="0"/>
              <a:t> a megtakarítási díjrész aktuális értéke.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50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8250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beépített kockázatok</a:t>
            </a:r>
            <a:r>
              <a:rPr lang="hu-HU" baseline="0" dirty="0" smtClean="0"/>
              <a:t> választása nem opcionális, a módozat kiválasztásával automatikusan életbe lépnek. Ügyfelünk kiegészítő kockázatok választásával egészítheti ki kockázati védelmét.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52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4677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5F63C-76D7-4D32-8A69-E310A03F6C1E}" type="slidenum">
              <a:rPr lang="hu-HU" smtClean="0"/>
              <a:t>54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8626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beépített kockázati elemek nem módosíthatóak!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81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0877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hu-HU" dirty="0" smtClean="0"/>
              <a:t>Nem </a:t>
            </a:r>
            <a:r>
              <a:rPr lang="hu-HU" dirty="0" err="1" smtClean="0"/>
              <a:t>TKM</a:t>
            </a:r>
            <a:r>
              <a:rPr lang="hu-HU" sz="600" dirty="0" err="1" smtClean="0"/>
              <a:t>NY</a:t>
            </a:r>
            <a:r>
              <a:rPr lang="hu-HU" dirty="0" err="1" smtClean="0"/>
              <a:t>-et</a:t>
            </a:r>
            <a:r>
              <a:rPr lang="hu-HU" dirty="0" smtClean="0"/>
              <a:t> számoltunk, hiszen</a:t>
            </a:r>
            <a:r>
              <a:rPr lang="hu-HU" baseline="0" dirty="0" smtClean="0"/>
              <a:t> nem nyugdíjbiztosítás</a:t>
            </a:r>
            <a:endParaRPr lang="hu-HU" dirty="0" smtClean="0"/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endParaRPr lang="hu-HU" altLang="hu-HU" sz="1200" b="1" kern="0" dirty="0" smtClean="0">
              <a:solidFill>
                <a:srgbClr val="000000"/>
              </a:solidFill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pt-BR" altLang="hu-HU" sz="1200" b="1" kern="0" dirty="0" smtClean="0">
                <a:solidFill>
                  <a:srgbClr val="000000"/>
                </a:solidFill>
              </a:rPr>
              <a:t>Átváltási költség: </a:t>
            </a:r>
            <a:endParaRPr lang="hu-HU" altLang="hu-HU" sz="1200" b="1" kern="0" dirty="0" smtClean="0">
              <a:solidFill>
                <a:srgbClr val="000000"/>
              </a:solidFill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pt-BR" altLang="hu-HU" sz="1200" kern="0" dirty="0" smtClean="0">
                <a:solidFill>
                  <a:srgbClr val="000000"/>
                </a:solidFill>
              </a:rPr>
              <a:t>biztosítási évente az els</a:t>
            </a:r>
            <a:r>
              <a:rPr lang="hu-HU" altLang="hu-HU" sz="1200" kern="0" dirty="0" smtClean="0">
                <a:solidFill>
                  <a:srgbClr val="000000"/>
                </a:solidFill>
              </a:rPr>
              <a:t>ő</a:t>
            </a:r>
            <a:r>
              <a:rPr lang="pt-BR" altLang="hu-HU" sz="1200" kern="0" dirty="0" smtClean="0">
                <a:solidFill>
                  <a:srgbClr val="000000"/>
                </a:solidFill>
              </a:rPr>
              <a:t> két átváltás ingyenes,</a:t>
            </a:r>
            <a:endParaRPr lang="hu-HU" altLang="hu-HU" sz="1200" kern="0" dirty="0" smtClean="0">
              <a:solidFill>
                <a:srgbClr val="000000"/>
              </a:solidFill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pt-BR" altLang="hu-HU" sz="1200" kern="0" dirty="0" smtClean="0">
                <a:solidFill>
                  <a:srgbClr val="000000"/>
                </a:solidFill>
              </a:rPr>
              <a:t>minden további átváltás költsége az átváltott összeg 0,3%-a, de legalább 400 Ft és legfeljebb 3 500 Ft.</a:t>
            </a:r>
            <a:endParaRPr lang="hu-HU" altLang="hu-HU" sz="1200" kern="0" dirty="0" smtClean="0">
              <a:solidFill>
                <a:srgbClr val="000000"/>
              </a:solidFill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endParaRPr lang="hu-HU" altLang="hu-HU" sz="800" kern="0" dirty="0" smtClean="0">
              <a:solidFill>
                <a:srgbClr val="000000"/>
              </a:solidFill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pt-BR" altLang="hu-HU" sz="1200" b="1" kern="0" dirty="0" smtClean="0">
                <a:solidFill>
                  <a:srgbClr val="000000"/>
                </a:solidFill>
              </a:rPr>
              <a:t>Részleges visszavásárlás</a:t>
            </a:r>
            <a:r>
              <a:rPr lang="hu-HU" altLang="hu-HU" sz="1200" b="1" kern="0" dirty="0" smtClean="0">
                <a:solidFill>
                  <a:srgbClr val="000000"/>
                </a:solidFill>
              </a:rPr>
              <a:t> és a r</a:t>
            </a:r>
            <a:r>
              <a:rPr lang="pt-BR" altLang="hu-HU" sz="1200" b="1" kern="0" dirty="0" smtClean="0">
                <a:solidFill>
                  <a:srgbClr val="000000"/>
                </a:solidFill>
              </a:rPr>
              <a:t>endszeres pénzkivonás költsége</a:t>
            </a:r>
            <a:r>
              <a:rPr lang="hu-HU" altLang="hu-HU" sz="1200" b="1" kern="0" dirty="0" smtClean="0">
                <a:solidFill>
                  <a:srgbClr val="000000"/>
                </a:solidFill>
              </a:rPr>
              <a:t>:   </a:t>
            </a: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hu-HU" altLang="hu-HU" sz="1200" kern="0" dirty="0" smtClean="0">
                <a:solidFill>
                  <a:srgbClr val="000000"/>
                </a:solidFill>
              </a:rPr>
              <a:t>a kifizetett összeg </a:t>
            </a:r>
            <a:r>
              <a:rPr lang="pt-BR" altLang="hu-HU" sz="1200" kern="0" dirty="0" smtClean="0">
                <a:solidFill>
                  <a:srgbClr val="000000"/>
                </a:solidFill>
              </a:rPr>
              <a:t>0,3%-a, de legalább 400 Ft és legfeljebb 3 500 Ft.</a:t>
            </a:r>
            <a:endParaRPr lang="hu-HU" altLang="hu-HU" sz="1200" kern="0" dirty="0" smtClean="0">
              <a:solidFill>
                <a:srgbClr val="000000"/>
              </a:solidFill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endParaRPr lang="hu-HU" altLang="hu-HU" sz="800" b="1" kern="0" dirty="0" smtClean="0">
              <a:solidFill>
                <a:srgbClr val="000000"/>
              </a:solidFill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pt-BR" altLang="hu-HU" sz="1200" b="1" kern="0" dirty="0" smtClean="0">
                <a:solidFill>
                  <a:srgbClr val="000000"/>
                </a:solidFill>
              </a:rPr>
              <a:t>Számlakivonat költsége:</a:t>
            </a:r>
            <a:r>
              <a:rPr lang="hu-HU" altLang="hu-HU" sz="1200" b="1" kern="0" dirty="0" smtClean="0">
                <a:solidFill>
                  <a:srgbClr val="000000"/>
                </a:solidFill>
              </a:rPr>
              <a:t>   </a:t>
            </a:r>
            <a:r>
              <a:rPr lang="pt-BR" altLang="hu-HU" sz="1200" b="1" kern="0" dirty="0" smtClean="0">
                <a:solidFill>
                  <a:srgbClr val="000000"/>
                </a:solidFill>
              </a:rPr>
              <a:t> </a:t>
            </a:r>
            <a:endParaRPr lang="hu-HU" altLang="hu-HU" sz="1200" b="1" kern="0" dirty="0" smtClean="0">
              <a:solidFill>
                <a:srgbClr val="000000"/>
              </a:solidFill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hu-HU" altLang="hu-HU" sz="1200" kern="0" dirty="0" smtClean="0">
                <a:solidFill>
                  <a:srgbClr val="000000"/>
                </a:solidFill>
              </a:rPr>
              <a:t>A</a:t>
            </a:r>
            <a:r>
              <a:rPr lang="pt-BR" altLang="hu-HU" sz="1200" kern="0" dirty="0" smtClean="0">
                <a:solidFill>
                  <a:srgbClr val="000000"/>
                </a:solidFill>
              </a:rPr>
              <a:t> biztosítási évfordulón kiküldött </a:t>
            </a:r>
            <a:r>
              <a:rPr lang="hu-HU" altLang="hu-HU" sz="1200" kern="0" dirty="0" smtClean="0">
                <a:solidFill>
                  <a:srgbClr val="000000"/>
                </a:solidFill>
              </a:rPr>
              <a:t> </a:t>
            </a:r>
            <a:r>
              <a:rPr lang="pt-BR" altLang="hu-HU" sz="1200" kern="0" dirty="0" smtClean="0">
                <a:solidFill>
                  <a:srgbClr val="000000"/>
                </a:solidFill>
              </a:rPr>
              <a:t>számlakivonat ingyenes, minden további 300 Ft/számlakivonat</a:t>
            </a:r>
            <a:endParaRPr lang="hu-HU" altLang="hu-HU" sz="1200" kern="0" dirty="0" smtClean="0">
              <a:solidFill>
                <a:srgbClr val="000000"/>
              </a:solidFill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endParaRPr lang="hu-HU" altLang="hu-HU" sz="800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pt-BR" altLang="hu-HU" sz="1200" b="1" kern="0" dirty="0" smtClean="0">
                <a:solidFill>
                  <a:srgbClr val="000000"/>
                </a:solidFill>
              </a:rPr>
              <a:t>Kötvényesítési költség: </a:t>
            </a:r>
            <a:r>
              <a:rPr lang="pt-BR" altLang="hu-HU" sz="1200" kern="0" dirty="0" smtClean="0">
                <a:solidFill>
                  <a:srgbClr val="000000"/>
                </a:solidFill>
              </a:rPr>
              <a:t>8 000 Ft</a:t>
            </a:r>
            <a:r>
              <a:rPr lang="hu-HU" altLang="hu-HU" sz="1200" kern="0" dirty="0" smtClean="0">
                <a:solidFill>
                  <a:srgbClr val="000000"/>
                </a:solidFill>
              </a:rPr>
              <a:t> 	(30 napon belüli felmondás esetén)</a:t>
            </a: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endParaRPr lang="hu-HU" altLang="hu-HU" kern="0" dirty="0" smtClean="0">
              <a:solidFill>
                <a:srgbClr val="000000"/>
              </a:solidFill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hu-HU" altLang="hu-HU" sz="1200" b="1" kern="0" dirty="0" smtClean="0">
                <a:solidFill>
                  <a:srgbClr val="E73139"/>
                </a:solidFill>
              </a:rPr>
              <a:t>Figyelem! </a:t>
            </a:r>
            <a:r>
              <a:rPr lang="hu-HU" altLang="hu-HU" sz="1200" kern="0" dirty="0" smtClean="0">
                <a:solidFill>
                  <a:srgbClr val="000000"/>
                </a:solidFill>
              </a:rPr>
              <a:t>A kezelési költség és a tranzakciós költségek eseti díjból származó befektetési egység terhére is érvényesíthetők!</a:t>
            </a: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endParaRPr lang="hu-HU" altLang="hu-HU" kern="0" dirty="0" smtClean="0">
              <a:solidFill>
                <a:srgbClr val="000000"/>
              </a:solidFill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hu-HU" altLang="hu-HU" sz="1200" b="1" kern="0" dirty="0" smtClean="0">
                <a:solidFill>
                  <a:srgbClr val="000000"/>
                </a:solidFill>
              </a:rPr>
              <a:t>Kötvénykölcsön nincs.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82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94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korlátozás</a:t>
            </a:r>
            <a:r>
              <a:rPr lang="hu-HU" baseline="0" dirty="0" smtClean="0"/>
              <a:t> az adott eszközalapok magasabb működési költsége miatt történik – a TKM érték meghaladná az előírt limitet, ha az egyszeri díjból is vásárolhatna az ügyfél az érintett eszközalapokban.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83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2632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korlátozás</a:t>
            </a:r>
            <a:r>
              <a:rPr lang="hu-HU" baseline="0" dirty="0" smtClean="0"/>
              <a:t> az adott eszközalapok magasabb működési költsége miatt történik – a TKM érték meghaladná az előírt limitet, ha az egyszeri díjból is vásárolhatna az ügyfél az érintett eszközalapokban.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86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2632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korábbi alapkezelési díjjal</a:t>
            </a:r>
            <a:r>
              <a:rPr lang="hu-HU" baseline="0" dirty="0" smtClean="0"/>
              <a:t> megfeleltethető költségtípus. Ezt a költséget a </a:t>
            </a:r>
            <a:r>
              <a:rPr lang="hu-HU" baseline="0" dirty="0" err="1" smtClean="0"/>
              <a:t>MyLife</a:t>
            </a:r>
            <a:r>
              <a:rPr lang="hu-HU" baseline="0" dirty="0" smtClean="0"/>
              <a:t> termékeknél a szerződő számlájáról vonjuk le, tehát ez az érték elvben növeli az eszközalap értékét, hozamát. Korábban az alapkezelési díjat az eszközalap értékéből vontuk, s a feltüntetett érték, hozam, már a levonást követően került megállapításra.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87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21298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Hűségjóváírásra való jogosultság megszűnik, ha a szerződő pénzt von</a:t>
            </a:r>
            <a:r>
              <a:rPr lang="hu-HU" baseline="0" dirty="0" smtClean="0"/>
              <a:t> ki a szerződésből az egyszeri díjból keletkezett egységek terhére (részleges visszavásárlás, vagy rendszeres pénzkivonás). Az eseti díjából keletkezett egységekből következmények nélkül vonhat ki pénzt.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88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21298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Sem díjbeszedési költség, sem kockázati költség nem merül fel. Nincs rendszeres díj, így értelmezhetetlen a díjbeszedés költsége, ill. nem</a:t>
            </a:r>
            <a:r>
              <a:rPr lang="hu-HU" baseline="0" dirty="0" smtClean="0"/>
              <a:t> választhatóak kiegészítő kockázatok, a beépített kockázatok pedig díjmentesek, így nem értelmezhető a kockázati költség sem.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90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1987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Hűségalapba</a:t>
            </a:r>
            <a:r>
              <a:rPr lang="hu-HU" baseline="0" dirty="0" smtClean="0"/>
              <a:t> a rendszeres díjból származó megtakarítási díjrésszel egyidejűleg helyezzük a pénz 10 %-át. </a:t>
            </a:r>
            <a:r>
              <a:rPr lang="hu-HU" dirty="0" smtClean="0"/>
              <a:t>A Hűségalap növelésével egyidejűleg jegyezzük elő a Hűségprémiumot az ügyfél számláján. </a:t>
            </a:r>
          </a:p>
          <a:p>
            <a:r>
              <a:rPr lang="hu-HU" dirty="0" smtClean="0"/>
              <a:t>A Hűségszámlán lévő összeget elkülönítetten kezeljük, nem kerül befektetésre.</a:t>
            </a:r>
          </a:p>
          <a:p>
            <a:r>
              <a:rPr lang="hu-HU" dirty="0" smtClean="0"/>
              <a:t>A Hűségszámlát kifizetjük, ha szerződés biztosítási szolgáltatással</a:t>
            </a:r>
            <a:r>
              <a:rPr lang="hu-HU" baseline="0" dirty="0" smtClean="0"/>
              <a:t> szűnik meg. Ha a szerződés biztosítási esemény nélkül szűnik meg (</a:t>
            </a:r>
            <a:r>
              <a:rPr lang="hu-HU" baseline="0" dirty="0" err="1" smtClean="0"/>
              <a:t>pl</a:t>
            </a:r>
            <a:r>
              <a:rPr lang="hu-HU" baseline="0" dirty="0" smtClean="0"/>
              <a:t> visszavásárlás), akkor a Hűségszámlát nem fizetjük ki.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21298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beépített kockázati elemek nem módosíthatóak!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91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08777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beépített kockázati elemek nem módosíthatóak!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101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08777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beépített kockázati elemek nem módosíthatóak!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111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08777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hu-HU" dirty="0" smtClean="0"/>
              <a:t>Nem </a:t>
            </a:r>
            <a:r>
              <a:rPr lang="hu-HU" dirty="0" err="1" smtClean="0"/>
              <a:t>TKM</a:t>
            </a:r>
            <a:r>
              <a:rPr lang="hu-HU" sz="600" dirty="0" err="1" smtClean="0"/>
              <a:t>NY</a:t>
            </a:r>
            <a:r>
              <a:rPr lang="hu-HU" dirty="0" err="1" smtClean="0"/>
              <a:t>-et</a:t>
            </a:r>
            <a:r>
              <a:rPr lang="hu-HU" dirty="0" smtClean="0"/>
              <a:t> számoltunk, hiszen</a:t>
            </a:r>
            <a:r>
              <a:rPr lang="hu-HU" baseline="0" dirty="0" smtClean="0"/>
              <a:t> nem nyugdíjbiztosítás</a:t>
            </a:r>
            <a:endParaRPr lang="hu-HU" dirty="0" smtClean="0"/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endParaRPr lang="hu-HU" altLang="hu-HU" sz="1200" b="1" kern="0" dirty="0" smtClean="0">
              <a:solidFill>
                <a:srgbClr val="000000"/>
              </a:solidFill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pt-BR" altLang="hu-HU" sz="1200" b="1" kern="0" dirty="0" smtClean="0">
                <a:solidFill>
                  <a:srgbClr val="000000"/>
                </a:solidFill>
              </a:rPr>
              <a:t>Átváltási költség: </a:t>
            </a:r>
            <a:endParaRPr lang="hu-HU" altLang="hu-HU" sz="1200" b="1" kern="0" dirty="0" smtClean="0">
              <a:solidFill>
                <a:srgbClr val="000000"/>
              </a:solidFill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pt-BR" altLang="hu-HU" sz="1200" kern="0" dirty="0" smtClean="0">
                <a:solidFill>
                  <a:srgbClr val="000000"/>
                </a:solidFill>
              </a:rPr>
              <a:t>biztosítási évente az els</a:t>
            </a:r>
            <a:r>
              <a:rPr lang="hu-HU" altLang="hu-HU" sz="1200" kern="0" dirty="0" smtClean="0">
                <a:solidFill>
                  <a:srgbClr val="000000"/>
                </a:solidFill>
              </a:rPr>
              <a:t>ő</a:t>
            </a:r>
            <a:r>
              <a:rPr lang="pt-BR" altLang="hu-HU" sz="1200" kern="0" dirty="0" smtClean="0">
                <a:solidFill>
                  <a:srgbClr val="000000"/>
                </a:solidFill>
              </a:rPr>
              <a:t> két átváltás ingyenes,</a:t>
            </a:r>
            <a:endParaRPr lang="hu-HU" altLang="hu-HU" sz="1200" kern="0" dirty="0" smtClean="0">
              <a:solidFill>
                <a:srgbClr val="000000"/>
              </a:solidFill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pt-BR" altLang="hu-HU" sz="1200" kern="0" dirty="0" smtClean="0">
                <a:solidFill>
                  <a:srgbClr val="000000"/>
                </a:solidFill>
              </a:rPr>
              <a:t>minden további átváltás költsége az átváltott összeg 0,3%-a, de legalább 400 Ft és legfeljebb 3 500 Ft.</a:t>
            </a:r>
            <a:endParaRPr lang="hu-HU" altLang="hu-HU" sz="1200" kern="0" dirty="0" smtClean="0">
              <a:solidFill>
                <a:srgbClr val="000000"/>
              </a:solidFill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endParaRPr lang="hu-HU" altLang="hu-HU" sz="800" kern="0" dirty="0" smtClean="0">
              <a:solidFill>
                <a:srgbClr val="000000"/>
              </a:solidFill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pt-BR" altLang="hu-HU" sz="1200" b="1" kern="0" dirty="0" smtClean="0">
                <a:solidFill>
                  <a:srgbClr val="000000"/>
                </a:solidFill>
              </a:rPr>
              <a:t>Részleges visszavásárlás</a:t>
            </a:r>
            <a:r>
              <a:rPr lang="hu-HU" altLang="hu-HU" sz="1200" b="1" kern="0" dirty="0" smtClean="0">
                <a:solidFill>
                  <a:srgbClr val="000000"/>
                </a:solidFill>
              </a:rPr>
              <a:t> és a r</a:t>
            </a:r>
            <a:r>
              <a:rPr lang="pt-BR" altLang="hu-HU" sz="1200" b="1" kern="0" dirty="0" smtClean="0">
                <a:solidFill>
                  <a:srgbClr val="000000"/>
                </a:solidFill>
              </a:rPr>
              <a:t>endszeres pénzkivonás költsége</a:t>
            </a:r>
            <a:r>
              <a:rPr lang="hu-HU" altLang="hu-HU" sz="1200" b="1" kern="0" dirty="0" smtClean="0">
                <a:solidFill>
                  <a:srgbClr val="000000"/>
                </a:solidFill>
              </a:rPr>
              <a:t>:   </a:t>
            </a: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hu-HU" altLang="hu-HU" sz="1200" kern="0" dirty="0" smtClean="0">
                <a:solidFill>
                  <a:srgbClr val="000000"/>
                </a:solidFill>
              </a:rPr>
              <a:t>a kifizetett összeg </a:t>
            </a:r>
            <a:r>
              <a:rPr lang="pt-BR" altLang="hu-HU" sz="1200" kern="0" dirty="0" smtClean="0">
                <a:solidFill>
                  <a:srgbClr val="000000"/>
                </a:solidFill>
              </a:rPr>
              <a:t>0,3%-a, de legalább 400 Ft és legfeljebb 3 500 Ft.</a:t>
            </a:r>
            <a:endParaRPr lang="hu-HU" altLang="hu-HU" sz="1200" kern="0" dirty="0" smtClean="0">
              <a:solidFill>
                <a:srgbClr val="000000"/>
              </a:solidFill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endParaRPr lang="hu-HU" altLang="hu-HU" sz="800" b="1" kern="0" dirty="0" smtClean="0">
              <a:solidFill>
                <a:srgbClr val="000000"/>
              </a:solidFill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pt-BR" altLang="hu-HU" sz="1200" b="1" kern="0" dirty="0" smtClean="0">
                <a:solidFill>
                  <a:srgbClr val="000000"/>
                </a:solidFill>
              </a:rPr>
              <a:t>Számlakivonat költsége:</a:t>
            </a:r>
            <a:r>
              <a:rPr lang="hu-HU" altLang="hu-HU" sz="1200" b="1" kern="0" dirty="0" smtClean="0">
                <a:solidFill>
                  <a:srgbClr val="000000"/>
                </a:solidFill>
              </a:rPr>
              <a:t>   </a:t>
            </a:r>
            <a:r>
              <a:rPr lang="pt-BR" altLang="hu-HU" sz="1200" b="1" kern="0" dirty="0" smtClean="0">
                <a:solidFill>
                  <a:srgbClr val="000000"/>
                </a:solidFill>
              </a:rPr>
              <a:t> </a:t>
            </a:r>
            <a:endParaRPr lang="hu-HU" altLang="hu-HU" sz="1200" b="1" kern="0" dirty="0" smtClean="0">
              <a:solidFill>
                <a:srgbClr val="000000"/>
              </a:solidFill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hu-HU" altLang="hu-HU" sz="1200" kern="0" dirty="0" smtClean="0">
                <a:solidFill>
                  <a:srgbClr val="000000"/>
                </a:solidFill>
              </a:rPr>
              <a:t>A</a:t>
            </a:r>
            <a:r>
              <a:rPr lang="pt-BR" altLang="hu-HU" sz="1200" kern="0" dirty="0" smtClean="0">
                <a:solidFill>
                  <a:srgbClr val="000000"/>
                </a:solidFill>
              </a:rPr>
              <a:t> biztosítási évfordulón kiküldött </a:t>
            </a:r>
            <a:r>
              <a:rPr lang="hu-HU" altLang="hu-HU" sz="1200" kern="0" dirty="0" smtClean="0">
                <a:solidFill>
                  <a:srgbClr val="000000"/>
                </a:solidFill>
              </a:rPr>
              <a:t> </a:t>
            </a:r>
            <a:r>
              <a:rPr lang="pt-BR" altLang="hu-HU" sz="1200" kern="0" dirty="0" smtClean="0">
                <a:solidFill>
                  <a:srgbClr val="000000"/>
                </a:solidFill>
              </a:rPr>
              <a:t>számlakivonat ingyenes, minden további 300 Ft/számlakivonat</a:t>
            </a:r>
            <a:endParaRPr lang="hu-HU" altLang="hu-HU" sz="1200" kern="0" dirty="0" smtClean="0">
              <a:solidFill>
                <a:srgbClr val="000000"/>
              </a:solidFill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endParaRPr lang="hu-HU" altLang="hu-HU" sz="800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pt-BR" altLang="hu-HU" sz="1200" b="1" kern="0" dirty="0" smtClean="0">
                <a:solidFill>
                  <a:srgbClr val="000000"/>
                </a:solidFill>
              </a:rPr>
              <a:t>Kötvényesítési költség: </a:t>
            </a:r>
            <a:r>
              <a:rPr lang="pt-BR" altLang="hu-HU" sz="1200" kern="0" dirty="0" smtClean="0">
                <a:solidFill>
                  <a:srgbClr val="000000"/>
                </a:solidFill>
              </a:rPr>
              <a:t>8 000 Ft</a:t>
            </a:r>
            <a:r>
              <a:rPr lang="hu-HU" altLang="hu-HU" sz="1200" kern="0" dirty="0" smtClean="0">
                <a:solidFill>
                  <a:srgbClr val="000000"/>
                </a:solidFill>
              </a:rPr>
              <a:t> 	(30 napon belüli felmondás esetén)</a:t>
            </a: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endParaRPr lang="hu-HU" altLang="hu-HU" kern="0" dirty="0" smtClean="0">
              <a:solidFill>
                <a:srgbClr val="000000"/>
              </a:solidFill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hu-HU" altLang="hu-HU" sz="1200" b="1" kern="0" dirty="0" smtClean="0">
                <a:solidFill>
                  <a:srgbClr val="E73139"/>
                </a:solidFill>
              </a:rPr>
              <a:t>Figyelem! </a:t>
            </a:r>
            <a:r>
              <a:rPr lang="hu-HU" altLang="hu-HU" sz="1200" kern="0" dirty="0" smtClean="0">
                <a:solidFill>
                  <a:srgbClr val="000000"/>
                </a:solidFill>
              </a:rPr>
              <a:t>A kezelési költség és a tranzakciós költségek eseti díjból származó befektetési egység terhére is érvényesíthetők!</a:t>
            </a: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endParaRPr lang="hu-HU" altLang="hu-HU" kern="0" dirty="0" smtClean="0">
              <a:solidFill>
                <a:srgbClr val="000000"/>
              </a:solidFill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hu-HU" altLang="hu-HU" sz="1200" b="1" kern="0" dirty="0" smtClean="0">
                <a:solidFill>
                  <a:srgbClr val="000000"/>
                </a:solidFill>
              </a:rPr>
              <a:t>Kötvénykölcsön nincs.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112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949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korlátozás</a:t>
            </a:r>
            <a:r>
              <a:rPr lang="hu-HU" baseline="0" dirty="0" smtClean="0"/>
              <a:t> az adott eszközalapok magasabb működési költsége miatt történik – a TKM érték meghaladná az előírt limitet, ha az egyszeri díjból is vásárolhatna az ügyfél az érintett eszközalapokban.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113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2632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Hűségalapba</a:t>
            </a:r>
            <a:r>
              <a:rPr lang="hu-HU" baseline="0" dirty="0" smtClean="0"/>
              <a:t> a rendszeres díjból származó megtakarítási díjrésszel egyidejűleg helyezzük a pénz 10 %-át. </a:t>
            </a:r>
            <a:r>
              <a:rPr lang="hu-HU" dirty="0" smtClean="0"/>
              <a:t>A Hűségalap növelésével egyidejűleg jegyezzük elő a Hűségprémiumot az ügyfél számláján. </a:t>
            </a:r>
          </a:p>
          <a:p>
            <a:r>
              <a:rPr lang="hu-HU" dirty="0" smtClean="0"/>
              <a:t>A Hűségszámlán lévő összeget elkülönítetten kezeljük, nem kerül befektetésre.</a:t>
            </a:r>
          </a:p>
          <a:p>
            <a:r>
              <a:rPr lang="hu-HU" dirty="0" smtClean="0"/>
              <a:t>A Hűségszámlát kifizetjük, ha szerződés biztosítási szolgáltatással</a:t>
            </a:r>
            <a:r>
              <a:rPr lang="hu-HU" baseline="0" dirty="0" smtClean="0"/>
              <a:t> szűnik meg. Ha a szerződés biztosítási esemény nélkül szűnik meg (</a:t>
            </a:r>
            <a:r>
              <a:rPr lang="hu-HU" baseline="0" dirty="0" err="1" smtClean="0"/>
              <a:t>pl</a:t>
            </a:r>
            <a:r>
              <a:rPr lang="hu-HU" baseline="0" dirty="0" smtClean="0"/>
              <a:t> visszavásárlás), akkor a Hűségszámlát nem fizetjük ki.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2129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korábbi alapkezelési díjjal</a:t>
            </a:r>
            <a:r>
              <a:rPr lang="hu-HU" baseline="0" dirty="0" smtClean="0"/>
              <a:t> megfeleltethető költségtípus. Ezt a költséget a </a:t>
            </a:r>
            <a:r>
              <a:rPr lang="hu-HU" baseline="0" dirty="0" err="1" smtClean="0"/>
              <a:t>MyLife</a:t>
            </a:r>
            <a:r>
              <a:rPr lang="hu-HU" baseline="0" dirty="0" smtClean="0"/>
              <a:t> termékeknél a szerződő számlájáról, vonjuk le, tehát ez az érték elvben növeli az eszközalap értékét, hozamát. Korábban az alapkezelési díjat az eszközalap értékéből vontuk, s a feltüntetett érték, hozam, már a levonást követően került megállapításra.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2129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431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beépített kockázati elemek nem módosíthatóak!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0877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hu-HU" dirty="0" smtClean="0"/>
              <a:t>Nem </a:t>
            </a:r>
            <a:r>
              <a:rPr lang="hu-HU" dirty="0" err="1" smtClean="0"/>
              <a:t>TKM</a:t>
            </a:r>
            <a:r>
              <a:rPr lang="hu-HU" sz="600" dirty="0" err="1" smtClean="0"/>
              <a:t>NY</a:t>
            </a:r>
            <a:r>
              <a:rPr lang="hu-HU" dirty="0" err="1" smtClean="0"/>
              <a:t>-et</a:t>
            </a:r>
            <a:r>
              <a:rPr lang="hu-HU" dirty="0" smtClean="0"/>
              <a:t> számoltunk, hiszen</a:t>
            </a:r>
            <a:r>
              <a:rPr lang="hu-HU" baseline="0" dirty="0" smtClean="0"/>
              <a:t> nem nyugdíjbiztosítás</a:t>
            </a:r>
            <a:endParaRPr lang="hu-HU" dirty="0" smtClean="0"/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endParaRPr lang="hu-HU" altLang="hu-HU" sz="1200" b="1" kern="0" dirty="0" smtClean="0">
              <a:solidFill>
                <a:srgbClr val="000000"/>
              </a:solidFill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pt-BR" altLang="hu-HU" sz="1200" b="1" kern="0" dirty="0" smtClean="0">
                <a:solidFill>
                  <a:srgbClr val="000000"/>
                </a:solidFill>
              </a:rPr>
              <a:t>Átváltási költség: </a:t>
            </a:r>
            <a:endParaRPr lang="hu-HU" altLang="hu-HU" sz="1200" b="1" kern="0" dirty="0" smtClean="0">
              <a:solidFill>
                <a:srgbClr val="000000"/>
              </a:solidFill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pt-BR" altLang="hu-HU" sz="1200" kern="0" dirty="0" smtClean="0">
                <a:solidFill>
                  <a:srgbClr val="000000"/>
                </a:solidFill>
              </a:rPr>
              <a:t>biztosítási évente az els</a:t>
            </a:r>
            <a:r>
              <a:rPr lang="hu-HU" altLang="hu-HU" sz="1200" kern="0" dirty="0" smtClean="0">
                <a:solidFill>
                  <a:srgbClr val="000000"/>
                </a:solidFill>
              </a:rPr>
              <a:t>ő</a:t>
            </a:r>
            <a:r>
              <a:rPr lang="pt-BR" altLang="hu-HU" sz="1200" kern="0" dirty="0" smtClean="0">
                <a:solidFill>
                  <a:srgbClr val="000000"/>
                </a:solidFill>
              </a:rPr>
              <a:t> két átváltás ingyenes,</a:t>
            </a:r>
            <a:endParaRPr lang="hu-HU" altLang="hu-HU" sz="1200" kern="0" dirty="0" smtClean="0">
              <a:solidFill>
                <a:srgbClr val="000000"/>
              </a:solidFill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pt-BR" altLang="hu-HU" sz="1200" kern="0" dirty="0" smtClean="0">
                <a:solidFill>
                  <a:srgbClr val="000000"/>
                </a:solidFill>
              </a:rPr>
              <a:t>minden további átváltás költsége az átváltott összeg 0,3%-a, de legalább 400 Ft és legfeljebb 3 500 Ft.</a:t>
            </a:r>
            <a:endParaRPr lang="hu-HU" altLang="hu-HU" sz="1200" kern="0" dirty="0" smtClean="0">
              <a:solidFill>
                <a:srgbClr val="000000"/>
              </a:solidFill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endParaRPr lang="hu-HU" altLang="hu-HU" sz="800" kern="0" dirty="0" smtClean="0">
              <a:solidFill>
                <a:srgbClr val="000000"/>
              </a:solidFill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pt-BR" altLang="hu-HU" sz="1200" b="1" kern="0" dirty="0" smtClean="0">
                <a:solidFill>
                  <a:srgbClr val="000000"/>
                </a:solidFill>
              </a:rPr>
              <a:t>Részleges visszavásárlás</a:t>
            </a:r>
            <a:r>
              <a:rPr lang="hu-HU" altLang="hu-HU" sz="1200" b="1" kern="0" dirty="0" smtClean="0">
                <a:solidFill>
                  <a:srgbClr val="000000"/>
                </a:solidFill>
              </a:rPr>
              <a:t> és a r</a:t>
            </a:r>
            <a:r>
              <a:rPr lang="pt-BR" altLang="hu-HU" sz="1200" b="1" kern="0" dirty="0" smtClean="0">
                <a:solidFill>
                  <a:srgbClr val="000000"/>
                </a:solidFill>
              </a:rPr>
              <a:t>endszeres pénzkivonás költsége</a:t>
            </a:r>
            <a:r>
              <a:rPr lang="hu-HU" altLang="hu-HU" sz="1200" b="1" kern="0" dirty="0" smtClean="0">
                <a:solidFill>
                  <a:srgbClr val="000000"/>
                </a:solidFill>
              </a:rPr>
              <a:t>:   </a:t>
            </a: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hu-HU" altLang="hu-HU" sz="1200" kern="0" dirty="0" smtClean="0">
                <a:solidFill>
                  <a:srgbClr val="000000"/>
                </a:solidFill>
              </a:rPr>
              <a:t>a kifizetett összeg </a:t>
            </a:r>
            <a:r>
              <a:rPr lang="pt-BR" altLang="hu-HU" sz="1200" kern="0" dirty="0" smtClean="0">
                <a:solidFill>
                  <a:srgbClr val="000000"/>
                </a:solidFill>
              </a:rPr>
              <a:t>0,3%-a, de legalább 400 Ft és legfeljebb 3 500 Ft.</a:t>
            </a:r>
            <a:endParaRPr lang="hu-HU" altLang="hu-HU" sz="1200" kern="0" dirty="0" smtClean="0">
              <a:solidFill>
                <a:srgbClr val="000000"/>
              </a:solidFill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endParaRPr lang="hu-HU" altLang="hu-HU" sz="800" b="1" kern="0" dirty="0" smtClean="0">
              <a:solidFill>
                <a:srgbClr val="000000"/>
              </a:solidFill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pt-BR" altLang="hu-HU" sz="1200" b="1" kern="0" dirty="0" smtClean="0">
                <a:solidFill>
                  <a:srgbClr val="000000"/>
                </a:solidFill>
              </a:rPr>
              <a:t>Számlakivonat költsége:</a:t>
            </a:r>
            <a:r>
              <a:rPr lang="hu-HU" altLang="hu-HU" sz="1200" b="1" kern="0" dirty="0" smtClean="0">
                <a:solidFill>
                  <a:srgbClr val="000000"/>
                </a:solidFill>
              </a:rPr>
              <a:t>   </a:t>
            </a:r>
            <a:r>
              <a:rPr lang="pt-BR" altLang="hu-HU" sz="1200" b="1" kern="0" dirty="0" smtClean="0">
                <a:solidFill>
                  <a:srgbClr val="000000"/>
                </a:solidFill>
              </a:rPr>
              <a:t> </a:t>
            </a:r>
            <a:endParaRPr lang="hu-HU" altLang="hu-HU" sz="1200" b="1" kern="0" dirty="0" smtClean="0">
              <a:solidFill>
                <a:srgbClr val="000000"/>
              </a:solidFill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hu-HU" altLang="hu-HU" sz="1200" kern="0" dirty="0" smtClean="0">
                <a:solidFill>
                  <a:srgbClr val="000000"/>
                </a:solidFill>
              </a:rPr>
              <a:t>A</a:t>
            </a:r>
            <a:r>
              <a:rPr lang="pt-BR" altLang="hu-HU" sz="1200" kern="0" dirty="0" smtClean="0">
                <a:solidFill>
                  <a:srgbClr val="000000"/>
                </a:solidFill>
              </a:rPr>
              <a:t> biztosítási évfordulón kiküldött </a:t>
            </a:r>
            <a:r>
              <a:rPr lang="hu-HU" altLang="hu-HU" sz="1200" kern="0" dirty="0" smtClean="0">
                <a:solidFill>
                  <a:srgbClr val="000000"/>
                </a:solidFill>
              </a:rPr>
              <a:t> </a:t>
            </a:r>
            <a:r>
              <a:rPr lang="pt-BR" altLang="hu-HU" sz="1200" kern="0" dirty="0" smtClean="0">
                <a:solidFill>
                  <a:srgbClr val="000000"/>
                </a:solidFill>
              </a:rPr>
              <a:t>számlakivonat ingyenes, minden további 300 Ft/számlakivonat</a:t>
            </a:r>
            <a:endParaRPr lang="hu-HU" altLang="hu-HU" sz="1200" kern="0" dirty="0" smtClean="0">
              <a:solidFill>
                <a:srgbClr val="000000"/>
              </a:solidFill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endParaRPr lang="hu-HU" altLang="hu-HU" sz="800" kern="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pt-BR" altLang="hu-HU" sz="1200" b="1" kern="0" dirty="0" smtClean="0">
                <a:solidFill>
                  <a:srgbClr val="000000"/>
                </a:solidFill>
              </a:rPr>
              <a:t>Kötvényesítési költség: </a:t>
            </a:r>
            <a:r>
              <a:rPr lang="pt-BR" altLang="hu-HU" sz="1200" kern="0" dirty="0" smtClean="0">
                <a:solidFill>
                  <a:srgbClr val="000000"/>
                </a:solidFill>
              </a:rPr>
              <a:t>8 000 Ft</a:t>
            </a:r>
            <a:r>
              <a:rPr lang="hu-HU" altLang="hu-HU" sz="1200" kern="0" dirty="0" smtClean="0">
                <a:solidFill>
                  <a:srgbClr val="000000"/>
                </a:solidFill>
              </a:rPr>
              <a:t> 	(30 napon belüli felmondás esetén)</a:t>
            </a: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endParaRPr lang="hu-HU" altLang="hu-HU" kern="0" dirty="0" smtClean="0">
              <a:solidFill>
                <a:srgbClr val="000000"/>
              </a:solidFill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hu-HU" altLang="hu-HU" sz="1200" b="1" kern="0" dirty="0" smtClean="0">
                <a:solidFill>
                  <a:srgbClr val="E73139"/>
                </a:solidFill>
              </a:rPr>
              <a:t>Figyelem! </a:t>
            </a:r>
            <a:r>
              <a:rPr lang="hu-HU" altLang="hu-HU" sz="1200" kern="0" dirty="0" smtClean="0">
                <a:solidFill>
                  <a:srgbClr val="000000"/>
                </a:solidFill>
              </a:rPr>
              <a:t>A kezelési költség és a tranzakciós költségek eseti díjból származó befektetési egység terhére is érvényesíthetők!</a:t>
            </a: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endParaRPr lang="hu-HU" altLang="hu-HU" kern="0" dirty="0" smtClean="0">
              <a:solidFill>
                <a:srgbClr val="000000"/>
              </a:solidFill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buSzPct val="100000"/>
            </a:pPr>
            <a:r>
              <a:rPr lang="hu-HU" altLang="hu-HU" sz="1200" b="1" kern="0" dirty="0" smtClean="0">
                <a:solidFill>
                  <a:srgbClr val="000000"/>
                </a:solidFill>
              </a:rPr>
              <a:t>Kötvénykölcsön nincs.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94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korlátozás</a:t>
            </a:r>
            <a:r>
              <a:rPr lang="hu-HU" baseline="0" dirty="0" smtClean="0"/>
              <a:t> az adott eszközalapok magasabb működési költsége miatt történik – a TKM érték meghaladná az előírt limitet, ha az egyszeri díjból is vásárolhatna az ügyfél az érintett eszközalapokban.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2632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korábbi alapkezelési díjjal</a:t>
            </a:r>
            <a:r>
              <a:rPr lang="hu-HU" baseline="0" dirty="0" smtClean="0"/>
              <a:t> megfeleltethető költségtípus. Ezt a költséget a </a:t>
            </a:r>
            <a:r>
              <a:rPr lang="hu-HU" baseline="0" dirty="0" err="1" smtClean="0"/>
              <a:t>MyLife</a:t>
            </a:r>
            <a:r>
              <a:rPr lang="hu-HU" baseline="0" dirty="0" smtClean="0"/>
              <a:t> termékeknél a szerződő számlájáról, vonjuk le, tehát ez az érték elvben növeli az eszközalap értékét, hozamát. Korábban az alapkezelési díjat az eszközalap értékéből vontuk, s a feltüntetett érték, hozam, már a levonást követően került megállapításra.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2129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Prezentáció 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5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6338689" y="511079"/>
            <a:ext cx="2387600" cy="3556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Szervezeti egység neve</a:t>
            </a:r>
            <a:endParaRPr lang="it-IT" dirty="0" smtClean="0"/>
          </a:p>
        </p:txBody>
      </p:sp>
      <p:sp>
        <p:nvSpPr>
          <p:cNvPr id="16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6338689" y="1096050"/>
            <a:ext cx="2387600" cy="355600"/>
          </a:xfrm>
        </p:spPr>
        <p:txBody>
          <a:bodyPr/>
          <a:lstStyle>
            <a:lvl1pPr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Ország neve</a:t>
            </a:r>
            <a:endParaRPr lang="it-IT" dirty="0" smtClean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/>
          <a:srcRect r="21050"/>
          <a:stretch/>
        </p:blipFill>
        <p:spPr>
          <a:xfrm>
            <a:off x="0" y="0"/>
            <a:ext cx="200533" cy="6858000"/>
          </a:xfrm>
          <a:prstGeom prst="rect">
            <a:avLst/>
          </a:prstGeom>
        </p:spPr>
      </p:pic>
      <p:pic>
        <p:nvPicPr>
          <p:cNvPr id="19" name="Immagin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300" y="287166"/>
            <a:ext cx="864000" cy="70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59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able + Text Big bulle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20" name="Segnaposto tabella 4"/>
          <p:cNvSpPr>
            <a:spLocks noGrp="1"/>
          </p:cNvSpPr>
          <p:nvPr>
            <p:ph type="tbl" sz="quarter" idx="19"/>
          </p:nvPr>
        </p:nvSpPr>
        <p:spPr>
          <a:xfrm>
            <a:off x="347663" y="1682750"/>
            <a:ext cx="8386762" cy="2976563"/>
          </a:xfrm>
        </p:spPr>
        <p:txBody>
          <a:bodyPr/>
          <a:lstStyle/>
          <a:p>
            <a:r>
              <a:rPr lang="hu-HU" smtClean="0"/>
              <a:t>Táblázat beszúrásához kattintson az ikonra</a:t>
            </a:r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6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4763496"/>
            <a:ext cx="8391525" cy="1302390"/>
          </a:xfrm>
        </p:spPr>
        <p:txBody>
          <a:bodyPr wrap="square"/>
          <a:lstStyle>
            <a:lvl1pPr marL="0" indent="0" algn="l">
              <a:lnSpc>
                <a:spcPts val="2200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410400" indent="-194400">
              <a:lnSpc>
                <a:spcPts val="1600"/>
              </a:lnSpc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sz="1000" baseline="0"/>
            </a:lvl2pPr>
            <a:lvl3pPr marL="410400" indent="-194400">
              <a:buClr>
                <a:schemeClr val="tx1"/>
              </a:buClr>
              <a:buFont typeface="Lucida Grande"/>
              <a:buChar char="-"/>
              <a:defRPr sz="1000"/>
            </a:lvl3pPr>
            <a:lvl4pPr marL="410400" indent="-194400">
              <a:defRPr sz="1000"/>
            </a:lvl4pPr>
            <a:lvl5pPr marL="410400" indent="-194400">
              <a:buClr>
                <a:schemeClr val="tx1"/>
              </a:buClr>
              <a:buFont typeface="Wingdings" charset="2"/>
              <a:buChar char="Ø"/>
              <a:defRPr sz="10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6963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harts + Tables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  <p:sp>
        <p:nvSpPr>
          <p:cNvPr id="18" name="Segnaposto grafico 17"/>
          <p:cNvSpPr>
            <a:spLocks noGrp="1"/>
          </p:cNvSpPr>
          <p:nvPr>
            <p:ph type="chart" sz="quarter" idx="17"/>
          </p:nvPr>
        </p:nvSpPr>
        <p:spPr>
          <a:xfrm>
            <a:off x="4613300" y="1698839"/>
            <a:ext cx="4126071" cy="2101273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it-IT"/>
          </a:p>
        </p:txBody>
      </p:sp>
      <p:sp>
        <p:nvSpPr>
          <p:cNvPr id="24" name="Segnaposto tabella 2"/>
          <p:cNvSpPr>
            <a:spLocks noGrp="1"/>
          </p:cNvSpPr>
          <p:nvPr>
            <p:ph type="tbl" sz="quarter" idx="21"/>
          </p:nvPr>
        </p:nvSpPr>
        <p:spPr>
          <a:xfrm>
            <a:off x="4613301" y="4066642"/>
            <a:ext cx="4120686" cy="2016945"/>
          </a:xfrm>
        </p:spPr>
        <p:txBody>
          <a:bodyPr/>
          <a:lstStyle/>
          <a:p>
            <a:r>
              <a:rPr lang="hu-HU" smtClean="0"/>
              <a:t>Táblázat beszúrásához kattintson az ikonra</a:t>
            </a:r>
            <a:endParaRPr lang="it-IT"/>
          </a:p>
        </p:txBody>
      </p:sp>
      <p:sp>
        <p:nvSpPr>
          <p:cNvPr id="25" name="Segnaposto grafico 17"/>
          <p:cNvSpPr>
            <a:spLocks noGrp="1"/>
          </p:cNvSpPr>
          <p:nvPr>
            <p:ph type="chart" sz="quarter" idx="22"/>
          </p:nvPr>
        </p:nvSpPr>
        <p:spPr>
          <a:xfrm>
            <a:off x="347300" y="1698839"/>
            <a:ext cx="4126071" cy="2101273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it-IT"/>
          </a:p>
        </p:txBody>
      </p:sp>
      <p:sp>
        <p:nvSpPr>
          <p:cNvPr id="26" name="Segnaposto tabella 2"/>
          <p:cNvSpPr>
            <a:spLocks noGrp="1"/>
          </p:cNvSpPr>
          <p:nvPr>
            <p:ph type="tbl" sz="quarter" idx="23"/>
          </p:nvPr>
        </p:nvSpPr>
        <p:spPr>
          <a:xfrm>
            <a:off x="347301" y="4066642"/>
            <a:ext cx="4120686" cy="2016945"/>
          </a:xfrm>
        </p:spPr>
        <p:txBody>
          <a:bodyPr/>
          <a:lstStyle/>
          <a:p>
            <a:r>
              <a:rPr lang="hu-HU" smtClean="0"/>
              <a:t>Táblázat beszúrásához kattintson az ikonra</a:t>
            </a:r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7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7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</a:t>
            </a:r>
            <a:r>
              <a:rPr lang="it-IT" dirty="0" smtClean="0"/>
              <a:t> 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832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2" name="Freccia destra 1"/>
          <p:cNvSpPr/>
          <p:nvPr userDrawn="1"/>
        </p:nvSpPr>
        <p:spPr>
          <a:xfrm flipV="1">
            <a:off x="347301" y="3728136"/>
            <a:ext cx="8392070" cy="235526"/>
          </a:xfrm>
          <a:prstGeom prst="rightArrow">
            <a:avLst>
              <a:gd name="adj1" fmla="val 50000"/>
              <a:gd name="adj2" fmla="val 15130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161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10" name="Connettore 1 9"/>
          <p:cNvCxnSpPr/>
          <p:nvPr userDrawn="1"/>
        </p:nvCxnSpPr>
        <p:spPr>
          <a:xfrm>
            <a:off x="347300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 userDrawn="1"/>
        </p:nvCxnSpPr>
        <p:spPr>
          <a:xfrm flipV="1">
            <a:off x="1047724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51630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32" name="Connettore 1 31"/>
          <p:cNvCxnSpPr/>
          <p:nvPr userDrawn="1"/>
        </p:nvCxnSpPr>
        <p:spPr>
          <a:xfrm>
            <a:off x="117044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 userDrawn="1"/>
        </p:nvCxnSpPr>
        <p:spPr>
          <a:xfrm flipV="1">
            <a:off x="187086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Segnaposto tes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306144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35" name="Connettore 1 34"/>
          <p:cNvCxnSpPr/>
          <p:nvPr userDrawn="1"/>
        </p:nvCxnSpPr>
        <p:spPr>
          <a:xfrm>
            <a:off x="1960283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 userDrawn="1"/>
        </p:nvCxnSpPr>
        <p:spPr>
          <a:xfrm flipV="1">
            <a:off x="2660707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egnaposto testo 3"/>
          <p:cNvSpPr>
            <a:spLocks noGrp="1"/>
          </p:cNvSpPr>
          <p:nvPr>
            <p:ph type="body" sz="quarter" idx="17" hasCustomPrompt="1"/>
          </p:nvPr>
        </p:nvSpPr>
        <p:spPr>
          <a:xfrm>
            <a:off x="314036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41" name="Connettore 1 40"/>
          <p:cNvCxnSpPr/>
          <p:nvPr userDrawn="1"/>
        </p:nvCxnSpPr>
        <p:spPr>
          <a:xfrm>
            <a:off x="279450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 userDrawn="1"/>
        </p:nvCxnSpPr>
        <p:spPr>
          <a:xfrm flipV="1">
            <a:off x="349492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egnaposto testo 3"/>
          <p:cNvSpPr>
            <a:spLocks noGrp="1"/>
          </p:cNvSpPr>
          <p:nvPr>
            <p:ph type="body" sz="quarter" idx="18" hasCustomPrompt="1"/>
          </p:nvPr>
        </p:nvSpPr>
        <p:spPr>
          <a:xfrm>
            <a:off x="3921076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44" name="Connettore 1 43"/>
          <p:cNvCxnSpPr/>
          <p:nvPr userDrawn="1"/>
        </p:nvCxnSpPr>
        <p:spPr>
          <a:xfrm>
            <a:off x="3575215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 userDrawn="1"/>
        </p:nvCxnSpPr>
        <p:spPr>
          <a:xfrm flipV="1">
            <a:off x="4275639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Segnaposto testo 3"/>
          <p:cNvSpPr>
            <a:spLocks noGrp="1"/>
          </p:cNvSpPr>
          <p:nvPr>
            <p:ph type="body" sz="quarter" idx="19" hasCustomPrompt="1"/>
          </p:nvPr>
        </p:nvSpPr>
        <p:spPr>
          <a:xfrm>
            <a:off x="476442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47" name="Connettore 1 46"/>
          <p:cNvCxnSpPr/>
          <p:nvPr userDrawn="1"/>
        </p:nvCxnSpPr>
        <p:spPr>
          <a:xfrm>
            <a:off x="441856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 userDrawn="1"/>
        </p:nvCxnSpPr>
        <p:spPr>
          <a:xfrm flipV="1">
            <a:off x="511898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Segnaposto tes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373091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50" name="Connettore 1 49"/>
          <p:cNvCxnSpPr/>
          <p:nvPr userDrawn="1"/>
        </p:nvCxnSpPr>
        <p:spPr>
          <a:xfrm>
            <a:off x="6027230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 userDrawn="1"/>
        </p:nvCxnSpPr>
        <p:spPr>
          <a:xfrm flipV="1">
            <a:off x="6727654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Segnaposto tes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557715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53" name="Connettore 1 52"/>
          <p:cNvCxnSpPr/>
          <p:nvPr userDrawn="1"/>
        </p:nvCxnSpPr>
        <p:spPr>
          <a:xfrm>
            <a:off x="5211854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 userDrawn="1"/>
        </p:nvCxnSpPr>
        <p:spPr>
          <a:xfrm flipV="1">
            <a:off x="5912278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Segnaposto testo 3"/>
          <p:cNvSpPr>
            <a:spLocks noGrp="1"/>
          </p:cNvSpPr>
          <p:nvPr>
            <p:ph type="body" sz="quarter" idx="22" hasCustomPrompt="1"/>
          </p:nvPr>
        </p:nvSpPr>
        <p:spPr>
          <a:xfrm>
            <a:off x="7166350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56" name="Connettore 1 55"/>
          <p:cNvCxnSpPr/>
          <p:nvPr userDrawn="1"/>
        </p:nvCxnSpPr>
        <p:spPr>
          <a:xfrm>
            <a:off x="6820489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 userDrawn="1"/>
        </p:nvCxnSpPr>
        <p:spPr>
          <a:xfrm flipV="1">
            <a:off x="7520913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Segnaposto testo 59"/>
          <p:cNvSpPr>
            <a:spLocks noGrp="1"/>
          </p:cNvSpPr>
          <p:nvPr>
            <p:ph type="body" sz="quarter" idx="23"/>
          </p:nvPr>
        </p:nvSpPr>
        <p:spPr>
          <a:xfrm>
            <a:off x="347663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61" name="Segnaposto testo 59"/>
          <p:cNvSpPr>
            <a:spLocks noGrp="1"/>
          </p:cNvSpPr>
          <p:nvPr>
            <p:ph type="body" sz="quarter" idx="24"/>
          </p:nvPr>
        </p:nvSpPr>
        <p:spPr>
          <a:xfrm>
            <a:off x="1972526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62" name="Segnaposto testo 59"/>
          <p:cNvSpPr>
            <a:spLocks noGrp="1"/>
          </p:cNvSpPr>
          <p:nvPr>
            <p:ph type="body" sz="quarter" idx="25"/>
          </p:nvPr>
        </p:nvSpPr>
        <p:spPr>
          <a:xfrm>
            <a:off x="3575215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63" name="Segnaposto testo 59"/>
          <p:cNvSpPr>
            <a:spLocks noGrp="1"/>
          </p:cNvSpPr>
          <p:nvPr>
            <p:ph type="body" sz="quarter" idx="26"/>
          </p:nvPr>
        </p:nvSpPr>
        <p:spPr>
          <a:xfrm>
            <a:off x="5222869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64" name="Segnaposto testo 59"/>
          <p:cNvSpPr>
            <a:spLocks noGrp="1"/>
          </p:cNvSpPr>
          <p:nvPr>
            <p:ph type="body" sz="quarter" idx="27"/>
          </p:nvPr>
        </p:nvSpPr>
        <p:spPr>
          <a:xfrm>
            <a:off x="6844542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70" name="Segnaposto testo 59"/>
          <p:cNvSpPr>
            <a:spLocks noGrp="1"/>
          </p:cNvSpPr>
          <p:nvPr>
            <p:ph type="body" sz="quarter" idx="29"/>
          </p:nvPr>
        </p:nvSpPr>
        <p:spPr>
          <a:xfrm>
            <a:off x="1172318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71" name="Segnaposto testo 59"/>
          <p:cNvSpPr>
            <a:spLocks noGrp="1"/>
          </p:cNvSpPr>
          <p:nvPr>
            <p:ph type="body" sz="quarter" idx="30"/>
          </p:nvPr>
        </p:nvSpPr>
        <p:spPr>
          <a:xfrm>
            <a:off x="2794962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72" name="Segnaposto testo 59"/>
          <p:cNvSpPr>
            <a:spLocks noGrp="1"/>
          </p:cNvSpPr>
          <p:nvPr>
            <p:ph type="body" sz="quarter" idx="31"/>
          </p:nvPr>
        </p:nvSpPr>
        <p:spPr>
          <a:xfrm>
            <a:off x="4430806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73" name="Segnaposto testo 59"/>
          <p:cNvSpPr>
            <a:spLocks noGrp="1"/>
          </p:cNvSpPr>
          <p:nvPr>
            <p:ph type="body" sz="quarter" idx="32"/>
          </p:nvPr>
        </p:nvSpPr>
        <p:spPr>
          <a:xfrm>
            <a:off x="6027689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319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1943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0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4601683" y="1682750"/>
            <a:ext cx="4132303" cy="4378325"/>
          </a:xfrm>
        </p:spPr>
        <p:txBody>
          <a:bodyPr tIns="46800"/>
          <a:lstStyle>
            <a:lvl1pPr>
              <a:lnSpc>
                <a:spcPts val="2600"/>
              </a:lnSpc>
              <a:spcBef>
                <a:spcPts val="0"/>
              </a:spcBef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endParaRPr lang="it-IT" dirty="0" smtClean="0"/>
          </a:p>
        </p:txBody>
      </p:sp>
      <p:sp>
        <p:nvSpPr>
          <p:cNvPr id="11" name="Segnaposto testo 18"/>
          <p:cNvSpPr>
            <a:spLocks noGrp="1"/>
          </p:cNvSpPr>
          <p:nvPr>
            <p:ph type="body" sz="quarter" idx="15"/>
          </p:nvPr>
        </p:nvSpPr>
        <p:spPr>
          <a:xfrm>
            <a:off x="347300" y="1682750"/>
            <a:ext cx="4132303" cy="4378325"/>
          </a:xfrm>
        </p:spPr>
        <p:txBody>
          <a:bodyPr tIns="50400"/>
          <a:lstStyle>
            <a:lvl1pPr>
              <a:lnSpc>
                <a:spcPts val="3800"/>
              </a:lnSpc>
              <a:defRPr sz="3600" b="1" i="0" baseline="0">
                <a:solidFill>
                  <a:schemeClr val="tx2"/>
                </a:solidFill>
              </a:defRPr>
            </a:lvl1pPr>
          </a:lstStyle>
          <a:p>
            <a:pPr lvl="0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332001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am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  <p:sp>
        <p:nvSpPr>
          <p:cNvPr id="14" name="object 3"/>
          <p:cNvSpPr txBox="1"/>
          <p:nvPr userDrawn="1"/>
        </p:nvSpPr>
        <p:spPr>
          <a:xfrm>
            <a:off x="357773" y="716294"/>
            <a:ext cx="1730333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lang="hu-HU" sz="2000" spc="0" dirty="0" smtClean="0">
                <a:solidFill>
                  <a:schemeClr val="tx2"/>
                </a:solidFill>
                <a:latin typeface="Arial"/>
                <a:cs typeface="Arial"/>
              </a:rPr>
              <a:t>Csoporttagok</a:t>
            </a:r>
            <a:endParaRPr sz="20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Segnaposto testo 5"/>
          <p:cNvSpPr>
            <a:spLocks noGrp="1"/>
          </p:cNvSpPr>
          <p:nvPr>
            <p:ph type="body" sz="quarter" idx="14" hasCustomPrompt="1"/>
          </p:nvPr>
        </p:nvSpPr>
        <p:spPr>
          <a:xfrm>
            <a:off x="347300" y="1223964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18" name="Segnaposto testo 5"/>
          <p:cNvSpPr>
            <a:spLocks noGrp="1"/>
          </p:cNvSpPr>
          <p:nvPr>
            <p:ph type="body" sz="quarter" idx="16" hasCustomPrompt="1"/>
          </p:nvPr>
        </p:nvSpPr>
        <p:spPr>
          <a:xfrm>
            <a:off x="347300" y="146257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19" name="Segnaposto testo 5"/>
          <p:cNvSpPr>
            <a:spLocks noGrp="1"/>
          </p:cNvSpPr>
          <p:nvPr>
            <p:ph type="body" sz="quarter" idx="17" hasCustomPrompt="1"/>
          </p:nvPr>
        </p:nvSpPr>
        <p:spPr>
          <a:xfrm>
            <a:off x="347663" y="1678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0" name="Segnaposto testo 5"/>
          <p:cNvSpPr>
            <a:spLocks noGrp="1"/>
          </p:cNvSpPr>
          <p:nvPr>
            <p:ph type="body" sz="quarter" idx="18" hasCustomPrompt="1"/>
          </p:nvPr>
        </p:nvSpPr>
        <p:spPr>
          <a:xfrm>
            <a:off x="347300" y="189360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1" name="Segnaposto testo 5"/>
          <p:cNvSpPr>
            <a:spLocks noGrp="1"/>
          </p:cNvSpPr>
          <p:nvPr>
            <p:ph type="body" sz="quarter" idx="19" hasCustomPrompt="1"/>
          </p:nvPr>
        </p:nvSpPr>
        <p:spPr>
          <a:xfrm>
            <a:off x="347300" y="2216873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22" name="Segnaposto testo 5"/>
          <p:cNvSpPr>
            <a:spLocks noGrp="1"/>
          </p:cNvSpPr>
          <p:nvPr>
            <p:ph type="body" sz="quarter" idx="20" hasCustomPrompt="1"/>
          </p:nvPr>
        </p:nvSpPr>
        <p:spPr>
          <a:xfrm>
            <a:off x="347300" y="245547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23" name="Segnaposto testo 5"/>
          <p:cNvSpPr>
            <a:spLocks noGrp="1"/>
          </p:cNvSpPr>
          <p:nvPr>
            <p:ph type="body" sz="quarter" idx="21" hasCustomPrompt="1"/>
          </p:nvPr>
        </p:nvSpPr>
        <p:spPr>
          <a:xfrm>
            <a:off x="347663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4" name="Segnaposto testo 5"/>
          <p:cNvSpPr>
            <a:spLocks noGrp="1"/>
          </p:cNvSpPr>
          <p:nvPr>
            <p:ph type="body" sz="quarter" idx="22" hasCustomPrompt="1"/>
          </p:nvPr>
        </p:nvSpPr>
        <p:spPr>
          <a:xfrm>
            <a:off x="347300" y="2886510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5" name="Segnaposto testo 5"/>
          <p:cNvSpPr>
            <a:spLocks noGrp="1"/>
          </p:cNvSpPr>
          <p:nvPr>
            <p:ph type="body" sz="quarter" idx="23" hasCustomPrompt="1"/>
          </p:nvPr>
        </p:nvSpPr>
        <p:spPr>
          <a:xfrm>
            <a:off x="347300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26" name="Segnaposto testo 5"/>
          <p:cNvSpPr>
            <a:spLocks noGrp="1"/>
          </p:cNvSpPr>
          <p:nvPr>
            <p:ph type="body" sz="quarter" idx="24" hasCustomPrompt="1"/>
          </p:nvPr>
        </p:nvSpPr>
        <p:spPr>
          <a:xfrm>
            <a:off x="347300" y="3456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27" name="Segnaposto testo 5"/>
          <p:cNvSpPr>
            <a:spLocks noGrp="1"/>
          </p:cNvSpPr>
          <p:nvPr>
            <p:ph type="body" sz="quarter" idx="25" hasCustomPrompt="1"/>
          </p:nvPr>
        </p:nvSpPr>
        <p:spPr>
          <a:xfrm>
            <a:off x="347663" y="367160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8" name="Segnaposto testo 5"/>
          <p:cNvSpPr>
            <a:spLocks noGrp="1"/>
          </p:cNvSpPr>
          <p:nvPr>
            <p:ph type="body" sz="quarter" idx="26" hasCustomPrompt="1"/>
          </p:nvPr>
        </p:nvSpPr>
        <p:spPr>
          <a:xfrm>
            <a:off x="347300" y="3887116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9" name="Segnaposto testo 5"/>
          <p:cNvSpPr>
            <a:spLocks noGrp="1"/>
          </p:cNvSpPr>
          <p:nvPr>
            <p:ph type="body" sz="quarter" idx="27" hasCustomPrompt="1"/>
          </p:nvPr>
        </p:nvSpPr>
        <p:spPr>
          <a:xfrm>
            <a:off x="347300" y="421038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30" name="Segnaposto testo 5"/>
          <p:cNvSpPr>
            <a:spLocks noGrp="1"/>
          </p:cNvSpPr>
          <p:nvPr>
            <p:ph type="body" sz="quarter" idx="28" hasCustomPrompt="1"/>
          </p:nvPr>
        </p:nvSpPr>
        <p:spPr>
          <a:xfrm>
            <a:off x="347300" y="4448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31" name="Segnaposto testo 5"/>
          <p:cNvSpPr>
            <a:spLocks noGrp="1"/>
          </p:cNvSpPr>
          <p:nvPr>
            <p:ph type="body" sz="quarter" idx="29" hasCustomPrompt="1"/>
          </p:nvPr>
        </p:nvSpPr>
        <p:spPr>
          <a:xfrm>
            <a:off x="347663" y="466450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32" name="Segnaposto testo 5"/>
          <p:cNvSpPr>
            <a:spLocks noGrp="1"/>
          </p:cNvSpPr>
          <p:nvPr>
            <p:ph type="body" sz="quarter" idx="30" hasCustomPrompt="1"/>
          </p:nvPr>
        </p:nvSpPr>
        <p:spPr>
          <a:xfrm>
            <a:off x="347300" y="488002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33" name="Segnaposto testo 5"/>
          <p:cNvSpPr>
            <a:spLocks noGrp="1"/>
          </p:cNvSpPr>
          <p:nvPr>
            <p:ph type="body" sz="quarter" idx="31" hasCustomPrompt="1"/>
          </p:nvPr>
        </p:nvSpPr>
        <p:spPr>
          <a:xfrm>
            <a:off x="347300" y="520329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34" name="Segnaposto testo 5"/>
          <p:cNvSpPr>
            <a:spLocks noGrp="1"/>
          </p:cNvSpPr>
          <p:nvPr>
            <p:ph type="body" sz="quarter" idx="32" hasCustomPrompt="1"/>
          </p:nvPr>
        </p:nvSpPr>
        <p:spPr>
          <a:xfrm>
            <a:off x="347300" y="544190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35" name="Segnaposto testo 5"/>
          <p:cNvSpPr>
            <a:spLocks noGrp="1"/>
          </p:cNvSpPr>
          <p:nvPr>
            <p:ph type="body" sz="quarter" idx="33" hasCustomPrompt="1"/>
          </p:nvPr>
        </p:nvSpPr>
        <p:spPr>
          <a:xfrm>
            <a:off x="347663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36" name="Segnaposto testo 5"/>
          <p:cNvSpPr>
            <a:spLocks noGrp="1"/>
          </p:cNvSpPr>
          <p:nvPr>
            <p:ph type="body" sz="quarter" idx="34" hasCustomPrompt="1"/>
          </p:nvPr>
        </p:nvSpPr>
        <p:spPr>
          <a:xfrm>
            <a:off x="347300" y="587293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37" name="Segnaposto testo 5"/>
          <p:cNvSpPr>
            <a:spLocks noGrp="1"/>
          </p:cNvSpPr>
          <p:nvPr>
            <p:ph type="body" sz="quarter" idx="35" hasCustomPrompt="1"/>
          </p:nvPr>
        </p:nvSpPr>
        <p:spPr>
          <a:xfrm>
            <a:off x="4615095" y="1223964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38" name="Segnaposto testo 5"/>
          <p:cNvSpPr>
            <a:spLocks noGrp="1"/>
          </p:cNvSpPr>
          <p:nvPr>
            <p:ph type="body" sz="quarter" idx="36" hasCustomPrompt="1"/>
          </p:nvPr>
        </p:nvSpPr>
        <p:spPr>
          <a:xfrm>
            <a:off x="4615095" y="146257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39" name="Segnaposto testo 5"/>
          <p:cNvSpPr>
            <a:spLocks noGrp="1"/>
          </p:cNvSpPr>
          <p:nvPr>
            <p:ph type="body" sz="quarter" idx="37" hasCustomPrompt="1"/>
          </p:nvPr>
        </p:nvSpPr>
        <p:spPr>
          <a:xfrm>
            <a:off x="4615458" y="1678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0" name="Segnaposto testo 5"/>
          <p:cNvSpPr>
            <a:spLocks noGrp="1"/>
          </p:cNvSpPr>
          <p:nvPr>
            <p:ph type="body" sz="quarter" idx="38" hasCustomPrompt="1"/>
          </p:nvPr>
        </p:nvSpPr>
        <p:spPr>
          <a:xfrm>
            <a:off x="4615095" y="189360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41" name="Segnaposto testo 5"/>
          <p:cNvSpPr>
            <a:spLocks noGrp="1"/>
          </p:cNvSpPr>
          <p:nvPr>
            <p:ph type="body" sz="quarter" idx="39" hasCustomPrompt="1"/>
          </p:nvPr>
        </p:nvSpPr>
        <p:spPr>
          <a:xfrm>
            <a:off x="4615095" y="2216873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42" name="Segnaposto testo 5"/>
          <p:cNvSpPr>
            <a:spLocks noGrp="1"/>
          </p:cNvSpPr>
          <p:nvPr>
            <p:ph type="body" sz="quarter" idx="40" hasCustomPrompt="1"/>
          </p:nvPr>
        </p:nvSpPr>
        <p:spPr>
          <a:xfrm>
            <a:off x="4615095" y="245547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43" name="Segnaposto testo 5"/>
          <p:cNvSpPr>
            <a:spLocks noGrp="1"/>
          </p:cNvSpPr>
          <p:nvPr>
            <p:ph type="body" sz="quarter" idx="41" hasCustomPrompt="1"/>
          </p:nvPr>
        </p:nvSpPr>
        <p:spPr>
          <a:xfrm>
            <a:off x="4615458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4" name="Segnaposto testo 5"/>
          <p:cNvSpPr>
            <a:spLocks noGrp="1"/>
          </p:cNvSpPr>
          <p:nvPr>
            <p:ph type="body" sz="quarter" idx="42" hasCustomPrompt="1"/>
          </p:nvPr>
        </p:nvSpPr>
        <p:spPr>
          <a:xfrm>
            <a:off x="4615095" y="2886510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45" name="Segnaposto testo 5"/>
          <p:cNvSpPr>
            <a:spLocks noGrp="1"/>
          </p:cNvSpPr>
          <p:nvPr>
            <p:ph type="body" sz="quarter" idx="43" hasCustomPrompt="1"/>
          </p:nvPr>
        </p:nvSpPr>
        <p:spPr>
          <a:xfrm>
            <a:off x="4615095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46" name="Segnaposto testo 5"/>
          <p:cNvSpPr>
            <a:spLocks noGrp="1"/>
          </p:cNvSpPr>
          <p:nvPr>
            <p:ph type="body" sz="quarter" idx="44" hasCustomPrompt="1"/>
          </p:nvPr>
        </p:nvSpPr>
        <p:spPr>
          <a:xfrm>
            <a:off x="4615095" y="3456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47" name="Segnaposto testo 5"/>
          <p:cNvSpPr>
            <a:spLocks noGrp="1"/>
          </p:cNvSpPr>
          <p:nvPr>
            <p:ph type="body" sz="quarter" idx="45" hasCustomPrompt="1"/>
          </p:nvPr>
        </p:nvSpPr>
        <p:spPr>
          <a:xfrm>
            <a:off x="4615458" y="367160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8" name="Segnaposto testo 5"/>
          <p:cNvSpPr>
            <a:spLocks noGrp="1"/>
          </p:cNvSpPr>
          <p:nvPr>
            <p:ph type="body" sz="quarter" idx="46" hasCustomPrompt="1"/>
          </p:nvPr>
        </p:nvSpPr>
        <p:spPr>
          <a:xfrm>
            <a:off x="4615095" y="3887116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49" name="Segnaposto testo 5"/>
          <p:cNvSpPr>
            <a:spLocks noGrp="1"/>
          </p:cNvSpPr>
          <p:nvPr>
            <p:ph type="body" sz="quarter" idx="47" hasCustomPrompt="1"/>
          </p:nvPr>
        </p:nvSpPr>
        <p:spPr>
          <a:xfrm>
            <a:off x="4615095" y="421038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50" name="Segnaposto testo 5"/>
          <p:cNvSpPr>
            <a:spLocks noGrp="1"/>
          </p:cNvSpPr>
          <p:nvPr>
            <p:ph type="body" sz="quarter" idx="48" hasCustomPrompt="1"/>
          </p:nvPr>
        </p:nvSpPr>
        <p:spPr>
          <a:xfrm>
            <a:off x="4615095" y="4448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51" name="Segnaposto testo 5"/>
          <p:cNvSpPr>
            <a:spLocks noGrp="1"/>
          </p:cNvSpPr>
          <p:nvPr>
            <p:ph type="body" sz="quarter" idx="49" hasCustomPrompt="1"/>
          </p:nvPr>
        </p:nvSpPr>
        <p:spPr>
          <a:xfrm>
            <a:off x="4615458" y="466450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52" name="Segnaposto testo 5"/>
          <p:cNvSpPr>
            <a:spLocks noGrp="1"/>
          </p:cNvSpPr>
          <p:nvPr>
            <p:ph type="body" sz="quarter" idx="50" hasCustomPrompt="1"/>
          </p:nvPr>
        </p:nvSpPr>
        <p:spPr>
          <a:xfrm>
            <a:off x="4615095" y="488002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53" name="Segnaposto testo 5"/>
          <p:cNvSpPr>
            <a:spLocks noGrp="1"/>
          </p:cNvSpPr>
          <p:nvPr>
            <p:ph type="body" sz="quarter" idx="51" hasCustomPrompt="1"/>
          </p:nvPr>
        </p:nvSpPr>
        <p:spPr>
          <a:xfrm>
            <a:off x="4615095" y="520329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54" name="Segnaposto testo 5"/>
          <p:cNvSpPr>
            <a:spLocks noGrp="1"/>
          </p:cNvSpPr>
          <p:nvPr>
            <p:ph type="body" sz="quarter" idx="52" hasCustomPrompt="1"/>
          </p:nvPr>
        </p:nvSpPr>
        <p:spPr>
          <a:xfrm>
            <a:off x="4615095" y="544190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55" name="Segnaposto testo 5"/>
          <p:cNvSpPr>
            <a:spLocks noGrp="1"/>
          </p:cNvSpPr>
          <p:nvPr>
            <p:ph type="body" sz="quarter" idx="53" hasCustomPrompt="1"/>
          </p:nvPr>
        </p:nvSpPr>
        <p:spPr>
          <a:xfrm>
            <a:off x="4615458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56" name="Segnaposto testo 5"/>
          <p:cNvSpPr>
            <a:spLocks noGrp="1"/>
          </p:cNvSpPr>
          <p:nvPr>
            <p:ph type="body" sz="quarter" idx="54" hasCustomPrompt="1"/>
          </p:nvPr>
        </p:nvSpPr>
        <p:spPr>
          <a:xfrm>
            <a:off x="4615095" y="587293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276931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  <p:sp>
        <p:nvSpPr>
          <p:cNvPr id="9" name="object 3"/>
          <p:cNvSpPr txBox="1"/>
          <p:nvPr userDrawn="1"/>
        </p:nvSpPr>
        <p:spPr>
          <a:xfrm>
            <a:off x="357774" y="716294"/>
            <a:ext cx="2613256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lang="hu-HU" sz="2000" spc="0" dirty="0" smtClean="0">
                <a:solidFill>
                  <a:schemeClr val="tx2"/>
                </a:solidFill>
                <a:latin typeface="Arial"/>
                <a:cs typeface="Arial"/>
              </a:rPr>
              <a:t>Következő lépések</a:t>
            </a:r>
            <a:endParaRPr sz="20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1" name="Picture 16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89" name="Segnaposto testo 54"/>
          <p:cNvSpPr>
            <a:spLocks noGrp="1"/>
          </p:cNvSpPr>
          <p:nvPr>
            <p:ph type="body" sz="quarter" idx="43" hasCustomPrompt="1"/>
          </p:nvPr>
        </p:nvSpPr>
        <p:spPr>
          <a:xfrm>
            <a:off x="358143" y="1223964"/>
            <a:ext cx="4117610" cy="169334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90" name="Segnaposto testo 54"/>
          <p:cNvSpPr>
            <a:spLocks noGrp="1"/>
          </p:cNvSpPr>
          <p:nvPr>
            <p:ph type="body" sz="quarter" idx="44" hasCustomPrompt="1"/>
          </p:nvPr>
        </p:nvSpPr>
        <p:spPr>
          <a:xfrm>
            <a:off x="358144" y="1400995"/>
            <a:ext cx="4117607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91" name="Segnaposto testo 54"/>
          <p:cNvSpPr>
            <a:spLocks noGrp="1"/>
          </p:cNvSpPr>
          <p:nvPr>
            <p:ph type="body" sz="quarter" idx="45" hasCustomPrompt="1"/>
          </p:nvPr>
        </p:nvSpPr>
        <p:spPr>
          <a:xfrm>
            <a:off x="358106" y="1939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92" name="Segnaposto testo 54"/>
          <p:cNvSpPr>
            <a:spLocks noGrp="1"/>
          </p:cNvSpPr>
          <p:nvPr>
            <p:ph type="body" sz="quarter" idx="46" hasCustomPrompt="1"/>
          </p:nvPr>
        </p:nvSpPr>
        <p:spPr>
          <a:xfrm>
            <a:off x="358144" y="2093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3" name="Segnaposto testo 54"/>
          <p:cNvSpPr>
            <a:spLocks noGrp="1"/>
          </p:cNvSpPr>
          <p:nvPr>
            <p:ph type="body" sz="quarter" idx="47" hasCustomPrompt="1"/>
          </p:nvPr>
        </p:nvSpPr>
        <p:spPr>
          <a:xfrm>
            <a:off x="358106" y="2632510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04" name="Segnaposto testo 54"/>
          <p:cNvSpPr>
            <a:spLocks noGrp="1"/>
          </p:cNvSpPr>
          <p:nvPr>
            <p:ph type="body" sz="quarter" idx="48" hasCustomPrompt="1"/>
          </p:nvPr>
        </p:nvSpPr>
        <p:spPr>
          <a:xfrm>
            <a:off x="358144" y="2786450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5" name="Segnaposto testo 54"/>
          <p:cNvSpPr>
            <a:spLocks noGrp="1"/>
          </p:cNvSpPr>
          <p:nvPr>
            <p:ph type="body" sz="quarter" idx="49" hasCustomPrompt="1"/>
          </p:nvPr>
        </p:nvSpPr>
        <p:spPr>
          <a:xfrm>
            <a:off x="358106" y="3332934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06" name="Segnaposto testo 54"/>
          <p:cNvSpPr>
            <a:spLocks noGrp="1"/>
          </p:cNvSpPr>
          <p:nvPr>
            <p:ph type="body" sz="quarter" idx="50" hasCustomPrompt="1"/>
          </p:nvPr>
        </p:nvSpPr>
        <p:spPr>
          <a:xfrm>
            <a:off x="358144" y="3486874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7" name="Segnaposto testo 54"/>
          <p:cNvSpPr>
            <a:spLocks noGrp="1"/>
          </p:cNvSpPr>
          <p:nvPr>
            <p:ph type="body" sz="quarter" idx="51" hasCustomPrompt="1"/>
          </p:nvPr>
        </p:nvSpPr>
        <p:spPr>
          <a:xfrm>
            <a:off x="358106" y="4033358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08" name="Segnaposto testo 54"/>
          <p:cNvSpPr>
            <a:spLocks noGrp="1"/>
          </p:cNvSpPr>
          <p:nvPr>
            <p:ph type="body" sz="quarter" idx="52" hasCustomPrompt="1"/>
          </p:nvPr>
        </p:nvSpPr>
        <p:spPr>
          <a:xfrm>
            <a:off x="358144" y="4187298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9" name="Segnaposto testo 54"/>
          <p:cNvSpPr>
            <a:spLocks noGrp="1"/>
          </p:cNvSpPr>
          <p:nvPr>
            <p:ph type="body" sz="quarter" idx="53" hasCustomPrompt="1"/>
          </p:nvPr>
        </p:nvSpPr>
        <p:spPr>
          <a:xfrm>
            <a:off x="358106" y="4733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0" name="Segnaposto testo 54"/>
          <p:cNvSpPr>
            <a:spLocks noGrp="1"/>
          </p:cNvSpPr>
          <p:nvPr>
            <p:ph type="body" sz="quarter" idx="54" hasCustomPrompt="1"/>
          </p:nvPr>
        </p:nvSpPr>
        <p:spPr>
          <a:xfrm>
            <a:off x="358144" y="4887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1" name="Segnaposto testo 54"/>
          <p:cNvSpPr>
            <a:spLocks noGrp="1"/>
          </p:cNvSpPr>
          <p:nvPr>
            <p:ph type="body" sz="quarter" idx="55" hasCustomPrompt="1"/>
          </p:nvPr>
        </p:nvSpPr>
        <p:spPr>
          <a:xfrm>
            <a:off x="358106" y="5418813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2" name="Segnaposto testo 54"/>
          <p:cNvSpPr>
            <a:spLocks noGrp="1"/>
          </p:cNvSpPr>
          <p:nvPr>
            <p:ph type="body" sz="quarter" idx="56" hasCustomPrompt="1"/>
          </p:nvPr>
        </p:nvSpPr>
        <p:spPr>
          <a:xfrm>
            <a:off x="358144" y="5572753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3" name="Segnaposto testo 54"/>
          <p:cNvSpPr>
            <a:spLocks noGrp="1"/>
          </p:cNvSpPr>
          <p:nvPr>
            <p:ph type="body" sz="quarter" idx="57" hasCustomPrompt="1"/>
          </p:nvPr>
        </p:nvSpPr>
        <p:spPr>
          <a:xfrm>
            <a:off x="4613299" y="1223964"/>
            <a:ext cx="4117610" cy="169334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4" name="Segnaposto testo 54"/>
          <p:cNvSpPr>
            <a:spLocks noGrp="1"/>
          </p:cNvSpPr>
          <p:nvPr>
            <p:ph type="body" sz="quarter" idx="58" hasCustomPrompt="1"/>
          </p:nvPr>
        </p:nvSpPr>
        <p:spPr>
          <a:xfrm>
            <a:off x="4613300" y="1400995"/>
            <a:ext cx="4117607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5" name="Segnaposto testo 54"/>
          <p:cNvSpPr>
            <a:spLocks noGrp="1"/>
          </p:cNvSpPr>
          <p:nvPr>
            <p:ph type="body" sz="quarter" idx="59" hasCustomPrompt="1"/>
          </p:nvPr>
        </p:nvSpPr>
        <p:spPr>
          <a:xfrm>
            <a:off x="4613262" y="1939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6" name="Segnaposto testo 54"/>
          <p:cNvSpPr>
            <a:spLocks noGrp="1"/>
          </p:cNvSpPr>
          <p:nvPr>
            <p:ph type="body" sz="quarter" idx="60" hasCustomPrompt="1"/>
          </p:nvPr>
        </p:nvSpPr>
        <p:spPr>
          <a:xfrm>
            <a:off x="4613300" y="2093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7" name="Segnaposto testo 54"/>
          <p:cNvSpPr>
            <a:spLocks noGrp="1"/>
          </p:cNvSpPr>
          <p:nvPr>
            <p:ph type="body" sz="quarter" idx="61" hasCustomPrompt="1"/>
          </p:nvPr>
        </p:nvSpPr>
        <p:spPr>
          <a:xfrm>
            <a:off x="4613262" y="2632510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8" name="Segnaposto testo 54"/>
          <p:cNvSpPr>
            <a:spLocks noGrp="1"/>
          </p:cNvSpPr>
          <p:nvPr>
            <p:ph type="body" sz="quarter" idx="62" hasCustomPrompt="1"/>
          </p:nvPr>
        </p:nvSpPr>
        <p:spPr>
          <a:xfrm>
            <a:off x="4613300" y="2786450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9" name="Segnaposto testo 54"/>
          <p:cNvSpPr>
            <a:spLocks noGrp="1"/>
          </p:cNvSpPr>
          <p:nvPr>
            <p:ph type="body" sz="quarter" idx="63" hasCustomPrompt="1"/>
          </p:nvPr>
        </p:nvSpPr>
        <p:spPr>
          <a:xfrm>
            <a:off x="4613262" y="3332934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0" name="Segnaposto testo 54"/>
          <p:cNvSpPr>
            <a:spLocks noGrp="1"/>
          </p:cNvSpPr>
          <p:nvPr>
            <p:ph type="body" sz="quarter" idx="64" hasCustomPrompt="1"/>
          </p:nvPr>
        </p:nvSpPr>
        <p:spPr>
          <a:xfrm>
            <a:off x="4613300" y="3486874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1" name="Segnaposto testo 54"/>
          <p:cNvSpPr>
            <a:spLocks noGrp="1"/>
          </p:cNvSpPr>
          <p:nvPr>
            <p:ph type="body" sz="quarter" idx="65" hasCustomPrompt="1"/>
          </p:nvPr>
        </p:nvSpPr>
        <p:spPr>
          <a:xfrm>
            <a:off x="4613262" y="4033358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2" name="Segnaposto testo 54"/>
          <p:cNvSpPr>
            <a:spLocks noGrp="1"/>
          </p:cNvSpPr>
          <p:nvPr>
            <p:ph type="body" sz="quarter" idx="66" hasCustomPrompt="1"/>
          </p:nvPr>
        </p:nvSpPr>
        <p:spPr>
          <a:xfrm>
            <a:off x="4613300" y="4187298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3" name="Segnaposto testo 54"/>
          <p:cNvSpPr>
            <a:spLocks noGrp="1"/>
          </p:cNvSpPr>
          <p:nvPr>
            <p:ph type="body" sz="quarter" idx="67" hasCustomPrompt="1"/>
          </p:nvPr>
        </p:nvSpPr>
        <p:spPr>
          <a:xfrm>
            <a:off x="4613262" y="4733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4" name="Segnaposto testo 54"/>
          <p:cNvSpPr>
            <a:spLocks noGrp="1"/>
          </p:cNvSpPr>
          <p:nvPr>
            <p:ph type="body" sz="quarter" idx="68" hasCustomPrompt="1"/>
          </p:nvPr>
        </p:nvSpPr>
        <p:spPr>
          <a:xfrm>
            <a:off x="4613300" y="4887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5" name="Segnaposto testo 54"/>
          <p:cNvSpPr>
            <a:spLocks noGrp="1"/>
          </p:cNvSpPr>
          <p:nvPr>
            <p:ph type="body" sz="quarter" idx="69" hasCustomPrompt="1"/>
          </p:nvPr>
        </p:nvSpPr>
        <p:spPr>
          <a:xfrm>
            <a:off x="4613262" y="5418813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6" name="Segnaposto testo 54"/>
          <p:cNvSpPr>
            <a:spLocks noGrp="1"/>
          </p:cNvSpPr>
          <p:nvPr>
            <p:ph type="body" sz="quarter" idx="70" hasCustomPrompt="1"/>
          </p:nvPr>
        </p:nvSpPr>
        <p:spPr>
          <a:xfrm>
            <a:off x="4613300" y="5572753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8171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hart + Numeric Highlight: 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  <p:sp>
        <p:nvSpPr>
          <p:cNvPr id="17" name="Segnaposto grafico 20"/>
          <p:cNvSpPr>
            <a:spLocks noGrp="1"/>
          </p:cNvSpPr>
          <p:nvPr>
            <p:ph type="chart" sz="quarter" idx="17"/>
          </p:nvPr>
        </p:nvSpPr>
        <p:spPr>
          <a:xfrm>
            <a:off x="347300" y="1682750"/>
            <a:ext cx="4125913" cy="4378325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it-IT" dirty="0"/>
          </a:p>
        </p:txBody>
      </p:sp>
      <p:sp>
        <p:nvSpPr>
          <p:cNvPr id="20" name="Segnaposto testo 2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0" y="1682750"/>
            <a:ext cx="3976334" cy="1525588"/>
          </a:xfrm>
        </p:spPr>
        <p:txBody>
          <a:bodyPr numCol="1" spcCol="144000"/>
          <a:lstStyle>
            <a:lvl1pPr>
              <a:lnSpc>
                <a:spcPts val="6300"/>
              </a:lnSpc>
              <a:spcAft>
                <a:spcPts val="1800"/>
              </a:spcAft>
              <a:defRPr sz="7200" b="1" i="0" baseline="0">
                <a:solidFill>
                  <a:srgbClr val="BD0D22"/>
                </a:solidFill>
              </a:defRPr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it-IT" dirty="0" smtClean="0"/>
              <a:t>000,1%</a:t>
            </a:r>
          </a:p>
        </p:txBody>
      </p:sp>
      <p:sp>
        <p:nvSpPr>
          <p:cNvPr id="21" name="Segnaposto testo 2"/>
          <p:cNvSpPr>
            <a:spLocks noGrp="1"/>
          </p:cNvSpPr>
          <p:nvPr>
            <p:ph type="body" sz="quarter" idx="18"/>
          </p:nvPr>
        </p:nvSpPr>
        <p:spPr>
          <a:xfrm>
            <a:off x="4648200" y="3367465"/>
            <a:ext cx="3962400" cy="2693610"/>
          </a:xfrm>
        </p:spPr>
        <p:txBody>
          <a:bodyPr/>
          <a:lstStyle>
            <a:lvl1pPr>
              <a:defRPr b="1" i="0">
                <a:solidFill>
                  <a:schemeClr val="accent4"/>
                </a:solidFill>
              </a:defRPr>
            </a:lvl1pPr>
          </a:lstStyle>
          <a:p>
            <a:pPr lvl="0"/>
            <a:endParaRPr lang="it-IT" dirty="0" smtClean="0"/>
          </a:p>
        </p:txBody>
      </p:sp>
      <p:pic>
        <p:nvPicPr>
          <p:cNvPr id="23" name="Immagin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6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5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016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/>
          <a:srcRect r="21050"/>
          <a:stretch/>
        </p:blipFill>
        <p:spPr>
          <a:xfrm>
            <a:off x="0" y="0"/>
            <a:ext cx="200533" cy="6858000"/>
          </a:xfrm>
          <a:prstGeom prst="rect">
            <a:avLst/>
          </a:prstGeom>
        </p:spPr>
      </p:pic>
      <p:pic>
        <p:nvPicPr>
          <p:cNvPr id="19" name="Immagin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300" y="287166"/>
            <a:ext cx="864000" cy="703434"/>
          </a:xfrm>
          <a:prstGeom prst="rect">
            <a:avLst/>
          </a:prstGeom>
        </p:spPr>
      </p:pic>
      <p:sp>
        <p:nvSpPr>
          <p:cNvPr id="12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347300" y="5351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0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347300" y="5605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1" name="Segnaposto testo 3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5859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Honlap</a:t>
            </a:r>
            <a:endParaRPr lang="it-IT" dirty="0" smtClean="0"/>
          </a:p>
        </p:txBody>
      </p:sp>
      <p:sp>
        <p:nvSpPr>
          <p:cNvPr id="22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347300" y="5097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23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347300" y="4838077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Szervezeti egység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78865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Back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fld id="{6D80EE89-5913-7647-8C31-0801FAD3084B}" type="datetime4">
              <a:rPr lang="it-IT" smtClean="0"/>
              <a:t>26 gennaio 2018</a:t>
            </a:fld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Presentation Title</a:t>
            </a:r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sp>
        <p:nvSpPr>
          <p:cNvPr id="10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 smtClean="0"/>
              <a:t>Back-Up</a:t>
            </a:r>
            <a:endParaRPr lang="it-IT" dirty="0"/>
          </a:p>
        </p:txBody>
      </p:sp>
      <p:sp>
        <p:nvSpPr>
          <p:cNvPr id="1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Back-Up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2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sz="3300" b="1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Back-Up Title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</a:p>
        </p:txBody>
      </p:sp>
    </p:spTree>
    <p:extLst>
      <p:ext uri="{BB962C8B-B14F-4D97-AF65-F5344CB8AC3E}">
        <p14:creationId xmlns:p14="http://schemas.microsoft.com/office/powerpoint/2010/main" val="3442326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Fejezet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Fejezet 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sz="3300" b="1" i="0" baseline="0"/>
            </a:lvl1pPr>
          </a:lstStyle>
          <a:p>
            <a:pPr lvl="0"/>
            <a:r>
              <a:rPr lang="hu-HU" dirty="0" smtClean="0"/>
              <a:t>Fejezet 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1910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pic>
        <p:nvPicPr>
          <p:cNvPr id="7" name="Picture 20"/>
          <p:cNvPicPr>
            <a:picLocks noChangeAspect="1"/>
          </p:cNvPicPr>
          <p:nvPr userDrawn="1"/>
        </p:nvPicPr>
        <p:blipFill rotWithShape="1">
          <a:blip r:embed="rId2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0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4" name="object 3"/>
          <p:cNvSpPr txBox="1"/>
          <p:nvPr userDrawn="1"/>
        </p:nvSpPr>
        <p:spPr>
          <a:xfrm>
            <a:off x="357774" y="716294"/>
            <a:ext cx="2139766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lang="hu-HU" sz="2000" spc="0" dirty="0" smtClean="0">
                <a:solidFill>
                  <a:schemeClr val="tx2"/>
                </a:solidFill>
                <a:latin typeface="Arial"/>
                <a:cs typeface="Arial"/>
              </a:rPr>
              <a:t>Tartalomjegyzék</a:t>
            </a:r>
            <a:endParaRPr sz="20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57188" y="1224439"/>
            <a:ext cx="8382000" cy="4861256"/>
          </a:xfrm>
        </p:spPr>
        <p:txBody>
          <a:bodyPr bIns="0" numCol="2" spcCol="216000">
            <a:noAutofit/>
          </a:bodyPr>
          <a:lstStyle>
            <a:lvl1pPr marL="171450"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-"/>
              <a:defRPr sz="1200" b="1" i="0" baseline="0"/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200" baseline="0"/>
            </a:lvl2pPr>
            <a:lvl3pPr marL="5400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200" baseline="0"/>
            </a:lvl3pPr>
            <a:lvl4pPr marL="7344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charset="2"/>
              <a:buChar char="²"/>
              <a:defRPr sz="1200" baseline="0"/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defRPr sz="1200" baseline="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3186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ic Slide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  <p:sp>
        <p:nvSpPr>
          <p:cNvPr id="14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5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8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6" name="Segnaposto contenuto 2"/>
          <p:cNvSpPr>
            <a:spLocks noGrp="1"/>
          </p:cNvSpPr>
          <p:nvPr>
            <p:ph sz="quarter" idx="15"/>
          </p:nvPr>
        </p:nvSpPr>
        <p:spPr>
          <a:xfrm>
            <a:off x="347663" y="1682750"/>
            <a:ext cx="8391525" cy="4378325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855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20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8391525" cy="4378325"/>
          </a:xfrm>
        </p:spPr>
        <p:txBody>
          <a:bodyPr numCol="2" spcCol="18000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005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8391525" cy="4378325"/>
          </a:xfrm>
        </p:spPr>
        <p:txBody>
          <a:bodyPr wrap="square"/>
          <a:lstStyle>
            <a:lvl1pPr marL="0" indent="0" algn="l">
              <a:lnSpc>
                <a:spcPts val="2200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0" indent="-180000">
              <a:lnSpc>
                <a:spcPts val="1600"/>
              </a:lnSpc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000" baseline="0"/>
            </a:lvl2pPr>
            <a:lvl3pPr marL="0" indent="-180000">
              <a:buFont typeface="Arial"/>
              <a:buChar char="•"/>
              <a:defRPr sz="1000"/>
            </a:lvl3pPr>
            <a:lvl4pPr marL="0" indent="-180000">
              <a:defRPr sz="1000"/>
            </a:lvl4pPr>
            <a:lvl5pPr marL="0" indent="-180000">
              <a:buFont typeface="Arial"/>
              <a:buChar char="•"/>
              <a:defRPr sz="1000"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7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2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164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Item +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8"/>
          </p:nvPr>
        </p:nvSpPr>
        <p:spPr>
          <a:xfrm>
            <a:off x="347663" y="4758685"/>
            <a:ext cx="8391525" cy="1302390"/>
          </a:xfrm>
        </p:spPr>
        <p:txBody>
          <a:bodyPr wrap="square" lIns="72000" tIns="72000" rIns="72000"/>
          <a:lstStyle>
            <a:lvl1pPr>
              <a:lnSpc>
                <a:spcPts val="1000"/>
              </a:lnSpc>
              <a:defRPr sz="800"/>
            </a:lvl1pPr>
            <a:lvl2pPr marL="194400" indent="-194400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60800" indent="-194400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60800" indent="-194400">
              <a:lnSpc>
                <a:spcPts val="1000"/>
              </a:lnSpc>
              <a:defRPr sz="800"/>
            </a:lvl4pPr>
            <a:lvl5pPr marL="460800" indent="-194400">
              <a:lnSpc>
                <a:spcPts val="1000"/>
              </a:lnSpc>
              <a:defRPr sz="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4" name="Rettangolo 3"/>
          <p:cNvSpPr/>
          <p:nvPr userDrawn="1"/>
        </p:nvSpPr>
        <p:spPr>
          <a:xfrm>
            <a:off x="347300" y="4758685"/>
            <a:ext cx="8392071" cy="13023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7" name="Segnaposto contenuto 4"/>
          <p:cNvSpPr>
            <a:spLocks noGrp="1"/>
          </p:cNvSpPr>
          <p:nvPr>
            <p:ph sz="quarter" idx="21"/>
          </p:nvPr>
        </p:nvSpPr>
        <p:spPr>
          <a:xfrm>
            <a:off x="347663" y="1682750"/>
            <a:ext cx="8391525" cy="29765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8711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xt 1 + Ite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20"/>
          </p:nvPr>
        </p:nvSpPr>
        <p:spPr>
          <a:xfrm>
            <a:off x="347663" y="1682750"/>
            <a:ext cx="8391525" cy="1302390"/>
          </a:xfrm>
        </p:spPr>
        <p:txBody>
          <a:bodyPr wrap="square" lIns="72000" tIns="72000" rIns="72000"/>
          <a:lstStyle>
            <a:lvl1pPr>
              <a:lnSpc>
                <a:spcPts val="1000"/>
              </a:lnSpc>
              <a:defRPr sz="800"/>
            </a:lvl1pPr>
            <a:lvl2pPr marL="194400" indent="-194400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60800" indent="-194400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60800" indent="-194400">
              <a:lnSpc>
                <a:spcPts val="1000"/>
              </a:lnSpc>
              <a:defRPr sz="800"/>
            </a:lvl4pPr>
            <a:lvl5pPr marL="460800" indent="-194400">
              <a:lnSpc>
                <a:spcPts val="1000"/>
              </a:lnSpc>
              <a:defRPr sz="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21" name="Rettangolo 20"/>
          <p:cNvSpPr/>
          <p:nvPr userDrawn="1"/>
        </p:nvSpPr>
        <p:spPr>
          <a:xfrm>
            <a:off x="347300" y="1682750"/>
            <a:ext cx="8392071" cy="13023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20" name="Segnaposto contenuto 2"/>
          <p:cNvSpPr>
            <a:spLocks noGrp="1"/>
          </p:cNvSpPr>
          <p:nvPr>
            <p:ph sz="quarter" idx="22"/>
          </p:nvPr>
        </p:nvSpPr>
        <p:spPr>
          <a:xfrm>
            <a:off x="347663" y="3084513"/>
            <a:ext cx="8391525" cy="297656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5899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xt + Item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4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4132303" cy="43783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"/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9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3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5" name="Segnaposto contenuto 2"/>
          <p:cNvSpPr>
            <a:spLocks noGrp="1"/>
          </p:cNvSpPr>
          <p:nvPr>
            <p:ph sz="quarter" idx="17"/>
          </p:nvPr>
        </p:nvSpPr>
        <p:spPr>
          <a:xfrm>
            <a:off x="4613275" y="1682750"/>
            <a:ext cx="4125913" cy="43783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8321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66544" y="6356350"/>
            <a:ext cx="420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806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51" r:id="rId2"/>
    <p:sldLayoutId id="2147483660" r:id="rId3"/>
    <p:sldLayoutId id="2147483652" r:id="rId4"/>
    <p:sldLayoutId id="2147483653" r:id="rId5"/>
    <p:sldLayoutId id="2147483677" r:id="rId6"/>
    <p:sldLayoutId id="2147483663" r:id="rId7"/>
    <p:sldLayoutId id="2147483664" r:id="rId8"/>
    <p:sldLayoutId id="2147483655" r:id="rId9"/>
    <p:sldLayoutId id="2147483694" r:id="rId10"/>
    <p:sldLayoutId id="2147483666" r:id="rId11"/>
    <p:sldLayoutId id="2147483689" r:id="rId12"/>
    <p:sldLayoutId id="2147483690" r:id="rId13"/>
    <p:sldLayoutId id="2147483698" r:id="rId14"/>
    <p:sldLayoutId id="2147483678" r:id="rId15"/>
    <p:sldLayoutId id="2147483679" r:id="rId16"/>
    <p:sldLayoutId id="2147483669" r:id="rId17"/>
    <p:sldLayoutId id="2147483703" r:id="rId18"/>
    <p:sldLayoutId id="2147483704" r:id="rId19"/>
    <p:sldLayoutId id="2147483705" r:id="rId20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200"/>
        </a:lnSpc>
        <a:spcBef>
          <a:spcPts val="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Clr>
          <a:schemeClr val="tx2"/>
        </a:buClr>
        <a:buFont typeface="Wingdings" charset="2"/>
        <a:buChar char="§"/>
        <a:defRPr sz="1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Lucida Grande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44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108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Wingdings" charset="2"/>
        <a:buChar char="Ø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1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7" Type="http://schemas.openxmlformats.org/officeDocument/2006/relationships/image" Target="../media/image18.emf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Relationship Id="rId3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Relationship Id="rId3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Az új UL termékcsalád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/>
              <a:t>MyLife</a:t>
            </a:r>
            <a:r>
              <a:rPr lang="hu-HU" dirty="0"/>
              <a:t> Prémium (U72); </a:t>
            </a:r>
            <a:r>
              <a:rPr lang="hu-HU" dirty="0" err="1"/>
              <a:t>MyLife</a:t>
            </a:r>
            <a:r>
              <a:rPr lang="hu-HU" dirty="0"/>
              <a:t> </a:t>
            </a:r>
            <a:r>
              <a:rPr lang="hu-HU" dirty="0" smtClean="0"/>
              <a:t>(U66); </a:t>
            </a:r>
            <a:r>
              <a:rPr lang="hu-HU" dirty="0" err="1" smtClean="0"/>
              <a:t>MyLife</a:t>
            </a:r>
            <a:r>
              <a:rPr lang="hu-HU" dirty="0" smtClean="0"/>
              <a:t> (U60E)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 smtClean="0"/>
              <a:t>Alkusz és </a:t>
            </a:r>
            <a:r>
              <a:rPr lang="hu-HU" dirty="0" err="1" smtClean="0"/>
              <a:t>Dealer</a:t>
            </a:r>
            <a:r>
              <a:rPr lang="hu-HU" dirty="0" smtClean="0"/>
              <a:t> Igazgatóság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u-HU" dirty="0" smtClean="0"/>
              <a:t>Magyarország</a:t>
            </a:r>
            <a:endParaRPr lang="it-IT" dirty="0"/>
          </a:p>
        </p:txBody>
      </p:sp>
      <p:sp>
        <p:nvSpPr>
          <p:cNvPr id="7" name="Segnaposto data 3"/>
          <p:cNvSpPr txBox="1">
            <a:spLocks/>
          </p:cNvSpPr>
          <p:nvPr/>
        </p:nvSpPr>
        <p:spPr>
          <a:xfrm>
            <a:off x="349628" y="6455372"/>
            <a:ext cx="799200" cy="114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l" defTabSz="4572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95825"/>
              </a:lnSpc>
              <a:spcBef>
                <a:spcPts val="10"/>
              </a:spcBef>
              <a:defRPr/>
            </a:pPr>
            <a:r>
              <a:rPr lang="hu-HU" dirty="0" smtClean="0">
                <a:latin typeface="Arial"/>
                <a:cs typeface="Arial"/>
              </a:rPr>
              <a:t>© Jogi személyiség</a:t>
            </a:r>
            <a:endParaRPr lang="hu-HU" dirty="0">
              <a:latin typeface="Arial"/>
              <a:cs typeface="Arial"/>
            </a:endParaRPr>
          </a:p>
        </p:txBody>
      </p:sp>
      <p:sp>
        <p:nvSpPr>
          <p:cNvPr id="8" name="Segnaposto data 3"/>
          <p:cNvSpPr txBox="1">
            <a:spLocks/>
          </p:cNvSpPr>
          <p:nvPr/>
        </p:nvSpPr>
        <p:spPr>
          <a:xfrm>
            <a:off x="2480988" y="6457644"/>
            <a:ext cx="799200" cy="114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l" defTabSz="4572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95825"/>
              </a:lnSpc>
              <a:spcBef>
                <a:spcPts val="10"/>
              </a:spcBef>
              <a:defRPr/>
            </a:pPr>
            <a:r>
              <a:rPr lang="hu-HU" dirty="0" smtClean="0">
                <a:latin typeface="Arial"/>
                <a:cs typeface="Arial"/>
              </a:rPr>
              <a:t>2016. október 30.</a:t>
            </a:r>
            <a:endParaRPr lang="hu-HU" dirty="0">
              <a:latin typeface="Arial"/>
              <a:cs typeface="Arial"/>
            </a:endParaRPr>
          </a:p>
        </p:txBody>
      </p:sp>
      <p:sp>
        <p:nvSpPr>
          <p:cNvPr id="11" name="CasellaDiTesto 12"/>
          <p:cNvSpPr txBox="1"/>
          <p:nvPr/>
        </p:nvSpPr>
        <p:spPr>
          <a:xfrm>
            <a:off x="6337919" y="304800"/>
            <a:ext cx="1428323" cy="1985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hu-HU" sz="1200" b="1" dirty="0" smtClean="0">
                <a:solidFill>
                  <a:schemeClr val="tx2"/>
                </a:solidFill>
              </a:rPr>
              <a:t>Szervezeti egység</a:t>
            </a:r>
            <a:r>
              <a:rPr lang="it-IT" sz="1200" b="1" dirty="0" smtClean="0">
                <a:solidFill>
                  <a:schemeClr val="tx2"/>
                </a:solidFill>
              </a:rPr>
              <a:t>:</a:t>
            </a:r>
            <a:endParaRPr lang="it-IT" sz="1200" b="1" dirty="0">
              <a:solidFill>
                <a:schemeClr val="tx2"/>
              </a:solidFill>
            </a:endParaRPr>
          </a:p>
        </p:txBody>
      </p:sp>
      <p:sp>
        <p:nvSpPr>
          <p:cNvPr id="12" name="CasellaDiTesto 13"/>
          <p:cNvSpPr txBox="1"/>
          <p:nvPr/>
        </p:nvSpPr>
        <p:spPr>
          <a:xfrm>
            <a:off x="6337919" y="889000"/>
            <a:ext cx="1428323" cy="2070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hu-HU" sz="1200" b="1" dirty="0" smtClean="0">
                <a:solidFill>
                  <a:schemeClr val="tx2"/>
                </a:solidFill>
              </a:rPr>
              <a:t>Ország</a:t>
            </a:r>
            <a:r>
              <a:rPr lang="it-IT" sz="1200" b="1" dirty="0" smtClean="0">
                <a:solidFill>
                  <a:schemeClr val="tx2"/>
                </a:solidFill>
              </a:rPr>
              <a:t>:</a:t>
            </a:r>
            <a:endParaRPr lang="it-IT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8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6684482"/>
              </p:ext>
            </p:extLst>
          </p:nvPr>
        </p:nvGraphicFramePr>
        <p:xfrm>
          <a:off x="0" y="1105468"/>
          <a:ext cx="9144000" cy="5752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/>
          <a:lstStyle/>
          <a:p>
            <a:r>
              <a:rPr lang="hu-HU" dirty="0" smtClean="0"/>
              <a:t>Bónusz – </a:t>
            </a:r>
            <a:r>
              <a:rPr lang="hu-HU" dirty="0" err="1" smtClean="0"/>
              <a:t>MyLife</a:t>
            </a:r>
            <a:r>
              <a:rPr lang="hu-HU" dirty="0" smtClean="0"/>
              <a:t> Prémium vagyonarányos bónusz jóváírás</a:t>
            </a:r>
            <a:r>
              <a:rPr lang="hu-HU" dirty="0"/>
              <a:t/>
            </a:r>
            <a:br>
              <a:rPr lang="hu-HU" dirty="0"/>
            </a:br>
            <a:r>
              <a:rPr lang="hu-HU" sz="1400" dirty="0"/>
              <a:t>min 20 éves tartam; havi megtakarítási díjrész: 20 </a:t>
            </a:r>
            <a:r>
              <a:rPr lang="hu-HU" sz="1400" dirty="0" err="1"/>
              <a:t>eFt</a:t>
            </a:r>
            <a:r>
              <a:rPr lang="hu-HU" sz="1400" dirty="0"/>
              <a:t>; inkasszós; </a:t>
            </a:r>
            <a:r>
              <a:rPr lang="hu-HU" sz="1400" dirty="0" smtClean="0"/>
              <a:t>hozam</a:t>
            </a:r>
            <a:r>
              <a:rPr lang="hu-HU" sz="1400" dirty="0"/>
              <a:t>: 6,75%/</a:t>
            </a:r>
            <a:r>
              <a:rPr lang="hu-HU" sz="1400" dirty="0" smtClean="0"/>
              <a:t>év; változó index</a:t>
            </a:r>
            <a:r>
              <a:rPr lang="hu-HU" sz="1400" dirty="0"/>
              <a:t/>
            </a:r>
            <a:br>
              <a:rPr lang="hu-HU" sz="1400" dirty="0"/>
            </a:br>
            <a:endParaRPr lang="hu-HU" sz="1400" dirty="0"/>
          </a:p>
        </p:txBody>
      </p:sp>
      <p:sp>
        <p:nvSpPr>
          <p:cNvPr id="5" name="Szöveg helye 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 Prémium  U72</a:t>
            </a:r>
            <a:endParaRPr lang="hu-HU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6" name="Lekerekített téglalap 5"/>
          <p:cNvSpPr/>
          <p:nvPr/>
        </p:nvSpPr>
        <p:spPr>
          <a:xfrm>
            <a:off x="1187713" y="1119032"/>
            <a:ext cx="7341912" cy="106461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vagyonarányos bónusz értéke – indexálás nélkül is – </a:t>
            </a:r>
            <a:r>
              <a:rPr lang="hu-HU" b="1" dirty="0" smtClean="0"/>
              <a:t>évi</a:t>
            </a:r>
            <a:r>
              <a:rPr lang="hu-HU" dirty="0" smtClean="0"/>
              <a:t> 50-100 ezer Ft lehet a 21-30. évek között.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95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/>
              <a:t>MyLife</a:t>
            </a:r>
            <a:r>
              <a:rPr lang="hu-HU" dirty="0"/>
              <a:t> U60E </a:t>
            </a:r>
            <a:r>
              <a:rPr lang="hu-HU" dirty="0" smtClean="0"/>
              <a:t>Nyugdíjbiztosítás – </a:t>
            </a:r>
            <a:r>
              <a:rPr lang="hu-HU" dirty="0"/>
              <a:t>elérési értéke</a:t>
            </a:r>
            <a:br>
              <a:rPr lang="hu-HU" dirty="0"/>
            </a:br>
            <a:r>
              <a:rPr lang="hu-HU" sz="1400" dirty="0" smtClean="0"/>
              <a:t>650 </a:t>
            </a:r>
            <a:r>
              <a:rPr lang="hu-HU" sz="1400" dirty="0" err="1" smtClean="0"/>
              <a:t>eFt</a:t>
            </a:r>
            <a:r>
              <a:rPr lang="hu-HU" sz="1400" dirty="0" smtClean="0"/>
              <a:t> </a:t>
            </a:r>
            <a:r>
              <a:rPr lang="hu-HU" sz="1400" dirty="0"/>
              <a:t>egyszeri díj; hozam: 5%/</a:t>
            </a:r>
            <a:r>
              <a:rPr lang="hu-HU" sz="1400" dirty="0" smtClean="0"/>
              <a:t>év; adójóváírással</a:t>
            </a:r>
            <a:endParaRPr lang="hu-HU" sz="1400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345510"/>
              </p:ext>
            </p:extLst>
          </p:nvPr>
        </p:nvGraphicFramePr>
        <p:xfrm>
          <a:off x="-14230" y="1119116"/>
          <a:ext cx="9158229" cy="5738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zöveg helye 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U60E Nyugdíjbiztosítás</a:t>
            </a:r>
            <a:endParaRPr lang="hu-HU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043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Biztosítási események és szolgáltatások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Elérés (öregségi nyugdíjkorhatár), haláleset, illetve közlekedési baleseti halál</a:t>
            </a:r>
            <a:endParaRPr lang="hu-HU" dirty="0"/>
          </a:p>
        </p:txBody>
      </p:sp>
      <p:sp>
        <p:nvSpPr>
          <p:cNvPr id="8" name="Jobbra nyíl 7"/>
          <p:cNvSpPr/>
          <p:nvPr/>
        </p:nvSpPr>
        <p:spPr>
          <a:xfrm>
            <a:off x="532263" y="1815152"/>
            <a:ext cx="8024883" cy="464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" name="Egyenes összekötő 9"/>
          <p:cNvCxnSpPr/>
          <p:nvPr/>
        </p:nvCxnSpPr>
        <p:spPr>
          <a:xfrm>
            <a:off x="873457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577953" y="1309506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1. évf.</a:t>
            </a:r>
            <a:endParaRPr lang="hu-HU" sz="1200" dirty="0"/>
          </a:p>
        </p:txBody>
      </p:sp>
      <p:cxnSp>
        <p:nvCxnSpPr>
          <p:cNvPr id="12" name="Egyenes összekötő 11"/>
          <p:cNvCxnSpPr/>
          <p:nvPr/>
        </p:nvCxnSpPr>
        <p:spPr>
          <a:xfrm>
            <a:off x="5543266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5240939" y="1309505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10. évf.</a:t>
            </a:r>
            <a:endParaRPr lang="hu-HU" sz="1200" dirty="0"/>
          </a:p>
        </p:txBody>
      </p:sp>
      <p:sp>
        <p:nvSpPr>
          <p:cNvPr id="14" name="Jobb oldali kapcsos zárójel 13"/>
          <p:cNvSpPr/>
          <p:nvPr/>
        </p:nvSpPr>
        <p:spPr>
          <a:xfrm rot="5400000">
            <a:off x="2735907" y="1740260"/>
            <a:ext cx="646194" cy="5053482"/>
          </a:xfrm>
          <a:prstGeom prst="rightBrace">
            <a:avLst>
              <a:gd name="adj1" fmla="val 8333"/>
              <a:gd name="adj2" fmla="val 5083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Jobb oldali kapcsos zárójel 15"/>
          <p:cNvSpPr/>
          <p:nvPr/>
        </p:nvSpPr>
        <p:spPr>
          <a:xfrm rot="5400000">
            <a:off x="393409" y="2745274"/>
            <a:ext cx="646194" cy="341194"/>
          </a:xfrm>
          <a:prstGeom prst="rightBrace">
            <a:avLst>
              <a:gd name="adj1" fmla="val 8333"/>
              <a:gd name="adj2" fmla="val 5083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2286998" y="4810415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aktuális érték - </a:t>
            </a:r>
            <a:r>
              <a:rPr lang="hu-HU" dirty="0" smtClean="0">
                <a:solidFill>
                  <a:srgbClr val="C00000"/>
                </a:solidFill>
              </a:rPr>
              <a:t>halál esetén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5585745" y="4727625"/>
            <a:ext cx="2974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aktuális érték + 50 </a:t>
            </a:r>
            <a:r>
              <a:rPr lang="hu-HU" dirty="0" err="1" smtClean="0"/>
              <a:t>eFt</a:t>
            </a:r>
            <a:r>
              <a:rPr lang="hu-HU" dirty="0" smtClean="0"/>
              <a:t> - </a:t>
            </a:r>
            <a:r>
              <a:rPr lang="hu-HU" dirty="0" smtClean="0">
                <a:solidFill>
                  <a:srgbClr val="C00000"/>
                </a:solidFill>
              </a:rPr>
              <a:t>halál esetén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79624" y="3238968"/>
            <a:ext cx="2974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az egyszeri díj 10%-a, min 100 </a:t>
            </a:r>
            <a:r>
              <a:rPr lang="hu-HU" dirty="0" err="1" smtClean="0"/>
              <a:t>eFt</a:t>
            </a:r>
            <a:r>
              <a:rPr lang="hu-HU" dirty="0"/>
              <a:t> </a:t>
            </a:r>
            <a:r>
              <a:rPr lang="hu-HU" dirty="0" smtClean="0"/>
              <a:t>- </a:t>
            </a:r>
            <a:r>
              <a:rPr lang="hu-HU" dirty="0" err="1" smtClean="0">
                <a:solidFill>
                  <a:srgbClr val="C00000"/>
                </a:solidFill>
              </a:rPr>
              <a:t>közl.halál</a:t>
            </a:r>
            <a:r>
              <a:rPr lang="hu-HU" dirty="0" smtClean="0">
                <a:solidFill>
                  <a:srgbClr val="C00000"/>
                </a:solidFill>
              </a:rPr>
              <a:t> esetén</a:t>
            </a:r>
            <a:endParaRPr lang="hu-HU" dirty="0">
              <a:solidFill>
                <a:srgbClr val="C00000"/>
              </a:solidFill>
            </a:endParaRPr>
          </a:p>
        </p:txBody>
      </p:sp>
      <p:cxnSp>
        <p:nvCxnSpPr>
          <p:cNvPr id="20" name="Egyenes összekötő 19"/>
          <p:cNvCxnSpPr/>
          <p:nvPr/>
        </p:nvCxnSpPr>
        <p:spPr>
          <a:xfrm>
            <a:off x="520891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>
            <a:off x="8543499" y="161043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zövegdoboz 21"/>
          <p:cNvSpPr txBox="1"/>
          <p:nvPr/>
        </p:nvSpPr>
        <p:spPr>
          <a:xfrm>
            <a:off x="8205516" y="1323405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lejárat</a:t>
            </a:r>
            <a:endParaRPr lang="hu-HU" sz="1200" dirty="0"/>
          </a:p>
        </p:txBody>
      </p:sp>
      <p:cxnSp>
        <p:nvCxnSpPr>
          <p:cNvPr id="7" name="Egyenes összekötő nyíllal 6"/>
          <p:cNvCxnSpPr>
            <a:stCxn id="8" idx="3"/>
          </p:cNvCxnSpPr>
          <p:nvPr/>
        </p:nvCxnSpPr>
        <p:spPr>
          <a:xfrm flipH="1">
            <a:off x="8205516" y="2047164"/>
            <a:ext cx="351630" cy="8687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6048281" y="2947615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aktuális érték - </a:t>
            </a:r>
            <a:r>
              <a:rPr lang="hu-HU" dirty="0" smtClean="0">
                <a:solidFill>
                  <a:srgbClr val="C00000"/>
                </a:solidFill>
              </a:rPr>
              <a:t>elérési </a:t>
            </a:r>
            <a:r>
              <a:rPr lang="hu-HU" dirty="0" err="1" smtClean="0">
                <a:solidFill>
                  <a:srgbClr val="C00000"/>
                </a:solidFill>
              </a:rPr>
              <a:t>szolg</a:t>
            </a:r>
            <a:r>
              <a:rPr lang="hu-HU" dirty="0" smtClean="0">
                <a:solidFill>
                  <a:srgbClr val="C00000"/>
                </a:solidFill>
              </a:rPr>
              <a:t>.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23" name="Jobb oldali kapcsos zárójel 22"/>
          <p:cNvSpPr/>
          <p:nvPr/>
        </p:nvSpPr>
        <p:spPr>
          <a:xfrm rot="5400000">
            <a:off x="6748348" y="2781301"/>
            <a:ext cx="646194" cy="2971401"/>
          </a:xfrm>
          <a:prstGeom prst="rightBrace">
            <a:avLst>
              <a:gd name="adj1" fmla="val 8333"/>
              <a:gd name="adj2" fmla="val 5083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Szöveg helye 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U60E Nyugdíjbiztosítás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5562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Biztosítási események és szolgáltatások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Öregségi nyugdíj, saját jogú nyugdíj, 39%-ot meghaladó </a:t>
            </a:r>
            <a:r>
              <a:rPr lang="hu-HU" dirty="0" err="1" smtClean="0"/>
              <a:t>eg.károsodás</a:t>
            </a:r>
            <a:endParaRPr lang="hu-HU" dirty="0"/>
          </a:p>
        </p:txBody>
      </p:sp>
      <p:sp>
        <p:nvSpPr>
          <p:cNvPr id="8" name="Jobbra nyíl 7"/>
          <p:cNvSpPr/>
          <p:nvPr/>
        </p:nvSpPr>
        <p:spPr>
          <a:xfrm>
            <a:off x="532263" y="1815152"/>
            <a:ext cx="8006941" cy="464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" name="Egyenes összekötő 9"/>
          <p:cNvCxnSpPr/>
          <p:nvPr/>
        </p:nvCxnSpPr>
        <p:spPr>
          <a:xfrm>
            <a:off x="873457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577953" y="1309506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1. évf.</a:t>
            </a:r>
            <a:endParaRPr lang="hu-HU" sz="1200" dirty="0"/>
          </a:p>
        </p:txBody>
      </p:sp>
      <p:cxnSp>
        <p:nvCxnSpPr>
          <p:cNvPr id="12" name="Egyenes összekötő 11"/>
          <p:cNvCxnSpPr/>
          <p:nvPr/>
        </p:nvCxnSpPr>
        <p:spPr>
          <a:xfrm>
            <a:off x="5543266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5240939" y="1309505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10. évf.</a:t>
            </a:r>
            <a:endParaRPr lang="hu-HU" sz="1200" dirty="0"/>
          </a:p>
        </p:txBody>
      </p:sp>
      <p:sp>
        <p:nvSpPr>
          <p:cNvPr id="14" name="Jobb oldali kapcsos zárójel 13"/>
          <p:cNvSpPr/>
          <p:nvPr/>
        </p:nvSpPr>
        <p:spPr>
          <a:xfrm rot="5400000">
            <a:off x="4222872" y="-890843"/>
            <a:ext cx="646194" cy="8022863"/>
          </a:xfrm>
          <a:prstGeom prst="rightBrace">
            <a:avLst>
              <a:gd name="adj1" fmla="val 8333"/>
              <a:gd name="adj2" fmla="val 5083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3696927" y="3677651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aktuális érték</a:t>
            </a:r>
            <a:endParaRPr lang="hu-HU" dirty="0"/>
          </a:p>
        </p:txBody>
      </p:sp>
      <p:cxnSp>
        <p:nvCxnSpPr>
          <p:cNvPr id="20" name="Egyenes összekötő 19"/>
          <p:cNvCxnSpPr/>
          <p:nvPr/>
        </p:nvCxnSpPr>
        <p:spPr>
          <a:xfrm>
            <a:off x="520891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>
            <a:off x="8543754" y="1658203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zövegdoboz 21"/>
          <p:cNvSpPr txBox="1"/>
          <p:nvPr/>
        </p:nvSpPr>
        <p:spPr>
          <a:xfrm>
            <a:off x="8183411" y="1329043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lejárat</a:t>
            </a:r>
            <a:endParaRPr lang="hu-HU" sz="12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577953" y="4517409"/>
            <a:ext cx="7979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 a szerződéskötést követő 10 éven belül kerül sor a fenti szolgáltatások egyikére, akkor nem csökkenő összegű járadék formájában fizetjük ki a szolgáltatási összeget (amennyiben a járadék havi mértéke eléri a 10 </a:t>
            </a:r>
            <a:r>
              <a:rPr lang="hu-HU" dirty="0" err="1" smtClean="0"/>
              <a:t>eFt-ot</a:t>
            </a:r>
            <a:r>
              <a:rPr lang="hu-HU" dirty="0" smtClean="0"/>
              <a:t>, 2018. jan. 1-től az 5 </a:t>
            </a:r>
            <a:r>
              <a:rPr lang="hu-HU" dirty="0" err="1" smtClean="0"/>
              <a:t>eFt-ot</a:t>
            </a:r>
            <a:r>
              <a:rPr lang="hu-HU" dirty="0" smtClean="0"/>
              <a:t>)</a:t>
            </a:r>
          </a:p>
          <a:p>
            <a:r>
              <a:rPr lang="hu-HU" dirty="0" smtClean="0"/>
              <a:t>Ha a szerződés lejárata előtt nem nyújtanak be szolgáltatási igényt, akkor a lejáratkor elérési szolgáltatást nyújtunk.</a:t>
            </a:r>
            <a:endParaRPr lang="hu-HU" dirty="0"/>
          </a:p>
        </p:txBody>
      </p:sp>
      <p:sp>
        <p:nvSpPr>
          <p:cNvPr id="18" name="Szöveg helye 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U60E Nyugdíjbiztosítás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5487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Díjakat terhelő költségek – kockázati díjak – NINCS!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Az egyszeri díjas módozatnál nincs kockázati díjrész, kiegészítők nem választhatóak,</a:t>
            </a:r>
          </a:p>
          <a:p>
            <a:r>
              <a:rPr lang="hu-HU" dirty="0" smtClean="0"/>
              <a:t> a beépített kockázatok is díjmentesek!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254020" y="1637731"/>
            <a:ext cx="2041058" cy="4994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err="1" smtClean="0"/>
              <a:t>Életbizt</a:t>
            </a:r>
            <a:r>
              <a:rPr lang="hu-HU" sz="1600" dirty="0" smtClean="0"/>
              <a:t>. kockázat</a:t>
            </a:r>
            <a:endParaRPr lang="hu-HU" sz="1600" dirty="0"/>
          </a:p>
        </p:txBody>
      </p:sp>
      <p:sp>
        <p:nvSpPr>
          <p:cNvPr id="11" name="Téglalap 10"/>
          <p:cNvSpPr/>
          <p:nvPr/>
        </p:nvSpPr>
        <p:spPr>
          <a:xfrm>
            <a:off x="2451987" y="1637730"/>
            <a:ext cx="2041058" cy="4994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Baleseti kockázatok</a:t>
            </a:r>
            <a:endParaRPr lang="hu-HU" sz="1600" dirty="0"/>
          </a:p>
        </p:txBody>
      </p:sp>
      <p:sp>
        <p:nvSpPr>
          <p:cNvPr id="13" name="Téglalap 12"/>
          <p:cNvSpPr/>
          <p:nvPr/>
        </p:nvSpPr>
        <p:spPr>
          <a:xfrm>
            <a:off x="4661006" y="1637729"/>
            <a:ext cx="2041058" cy="4994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err="1" smtClean="0"/>
              <a:t>Egészségbizt</a:t>
            </a:r>
            <a:r>
              <a:rPr lang="hu-HU" sz="1600" dirty="0" smtClean="0"/>
              <a:t>. kockázatok</a:t>
            </a:r>
            <a:endParaRPr lang="hu-HU" sz="1600" dirty="0"/>
          </a:p>
        </p:txBody>
      </p:sp>
      <p:sp>
        <p:nvSpPr>
          <p:cNvPr id="15" name="Téglalap 14"/>
          <p:cNvSpPr/>
          <p:nvPr/>
        </p:nvSpPr>
        <p:spPr>
          <a:xfrm>
            <a:off x="6862188" y="1637731"/>
            <a:ext cx="2041058" cy="4994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Díjátvállalás kockázat</a:t>
            </a:r>
            <a:endParaRPr lang="hu-HU" sz="16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300660" y="2296633"/>
            <a:ext cx="1947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Halál esetére vonatkozó kiegészítő életbiztosítás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2498627" y="2296633"/>
            <a:ext cx="19477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Baleseti halál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Baleseti rokkantság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Baleseti kórházi napi térítés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Baleseti műtéti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Csonttörés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Égési sérülés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err="1" smtClean="0"/>
              <a:t>Közl</a:t>
            </a:r>
            <a:r>
              <a:rPr lang="hu-HU" dirty="0" smtClean="0"/>
              <a:t>. bal. hal.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err="1" smtClean="0"/>
              <a:t>Közl</a:t>
            </a:r>
            <a:r>
              <a:rPr lang="hu-HU" dirty="0" smtClean="0"/>
              <a:t>. bal </a:t>
            </a:r>
            <a:r>
              <a:rPr lang="hu-HU" dirty="0" err="1" smtClean="0"/>
              <a:t>rokk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4707646" y="2296633"/>
            <a:ext cx="19477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40 elemű kiemelt kockázatok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Műtéti térítés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Kórházi napi térítés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39%-ot meghaladó </a:t>
            </a:r>
            <a:r>
              <a:rPr lang="hu-HU" dirty="0" err="1" smtClean="0"/>
              <a:t>eg.károsodás</a:t>
            </a:r>
            <a:endParaRPr lang="hu-H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69%-ot meghaladó </a:t>
            </a:r>
            <a:r>
              <a:rPr lang="hu-HU" dirty="0" err="1" smtClean="0"/>
              <a:t>eg.károsodás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6862188" y="2296632"/>
            <a:ext cx="19477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Díjátvállalás halál esetén kiegészítő életbiztosítás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FIGYELEM! Ebben az esetben 1 fő vagyonkezelő jelölése is szükséges!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2" name="Szövegdoboz 1"/>
          <p:cNvSpPr txBox="1"/>
          <p:nvPr/>
        </p:nvSpPr>
        <p:spPr>
          <a:xfrm rot="20036222">
            <a:off x="-280626" y="3132109"/>
            <a:ext cx="9797185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BD1E20"/>
            </a:solidFill>
          </a:ln>
        </p:spPr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rgbClr val="C00000"/>
                </a:solidFill>
              </a:rPr>
              <a:t>Kockázati kiegészítők nem választhatóak!</a:t>
            </a:r>
            <a:endParaRPr lang="hu-HU" sz="4000" dirty="0">
              <a:solidFill>
                <a:srgbClr val="C00000"/>
              </a:solidFill>
            </a:endParaRPr>
          </a:p>
        </p:txBody>
      </p:sp>
      <p:sp>
        <p:nvSpPr>
          <p:cNvPr id="19" name="Szöveg helye 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U60E Nyugdíjbiztosítás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4982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További eltérés az alapmódozattól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Az utolsó, tört év specialitásai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586854" y="1937982"/>
            <a:ext cx="7902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A törtévben már nincs visszavásárlási költség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A hűségjóváírás az utolsó biztosítási évfordulón kerül jóváírásra (tehát nem a lejáratkor!)</a:t>
            </a:r>
            <a:endParaRPr lang="hu-HU" dirty="0"/>
          </a:p>
        </p:txBody>
      </p:sp>
      <p:sp>
        <p:nvSpPr>
          <p:cNvPr id="8" name="Szöveg helye 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U60E Nyugdíjbiztosítás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5246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PortfólióMenedzser</a:t>
            </a:r>
            <a:r>
              <a:rPr lang="hu-HU" dirty="0" smtClean="0"/>
              <a:t> – nyugdíjbiztosítás esetén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 kezdeti és a tartam során szükséges befektetési döntések „terhétől” szabadítja meg az ügyfelet és a tanácsadót.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4336284" cy="178318"/>
          </a:xfrm>
        </p:spPr>
        <p:txBody>
          <a:bodyPr>
            <a:normAutofit/>
          </a:bodyPr>
          <a:lstStyle/>
          <a:p>
            <a:r>
              <a:rPr lang="hu-HU" dirty="0" smtClean="0"/>
              <a:t>Portfólió Menedzser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627797" y="1873113"/>
            <a:ext cx="81115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A szolgáltatás befektetési logikájában fő szerepet kap a szerződés tartamából még hátralévő idő.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A szolgáltatás befektetési politikájának megvalósításához öt alapot alkalmaz.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Az alapok között előre meghatározott időpontban (ütemezett) átváltást és átirányítást alkalmaz.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A szolgáltatás alkalmazása esetén ügyfelünknek nem szükséges önálló befektetési döntéseket hoznia.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Költségek nem merülnek fel: a szolgáltatás díjmentes, az alkalmazott tranzakciók szintén.</a:t>
            </a:r>
            <a:endParaRPr lang="hu-HU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214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Az alkalmazott alapok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Jobb oldali kapcsos zárójel 6"/>
          <p:cNvSpPr/>
          <p:nvPr/>
        </p:nvSpPr>
        <p:spPr>
          <a:xfrm>
            <a:off x="3930555" y="1630978"/>
            <a:ext cx="682745" cy="187642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5377218" y="2019869"/>
            <a:ext cx="3138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PM szolgáltatásban szereplő eszközalapok.</a:t>
            </a:r>
            <a:endParaRPr lang="hu-HU" dirty="0"/>
          </a:p>
        </p:txBody>
      </p:sp>
      <p:sp>
        <p:nvSpPr>
          <p:cNvPr id="9" name="Bal oldali kapcsos zárójel 8"/>
          <p:cNvSpPr/>
          <p:nvPr/>
        </p:nvSpPr>
        <p:spPr>
          <a:xfrm>
            <a:off x="2570424" y="3794078"/>
            <a:ext cx="636800" cy="2456597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614149" y="4585648"/>
            <a:ext cx="1839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Mikor, melyiket?</a:t>
            </a:r>
            <a:endParaRPr lang="hu-HU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00217" y="1830526"/>
            <a:ext cx="30444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Pézpiaci</a:t>
            </a:r>
            <a:r>
              <a:rPr lang="hu-HU" dirty="0" smtClean="0"/>
              <a:t> 2016 eszközalap</a:t>
            </a:r>
          </a:p>
          <a:p>
            <a:r>
              <a:rPr lang="hu-HU" dirty="0" smtClean="0"/>
              <a:t>Tallózó abszolút eszközalap</a:t>
            </a:r>
          </a:p>
          <a:p>
            <a:r>
              <a:rPr lang="hu-HU" dirty="0" smtClean="0"/>
              <a:t>Horizont 5+ eszközalap</a:t>
            </a:r>
          </a:p>
          <a:p>
            <a:r>
              <a:rPr lang="hu-HU" dirty="0" smtClean="0"/>
              <a:t>Horizont 10+eszközalap</a:t>
            </a:r>
          </a:p>
          <a:p>
            <a:r>
              <a:rPr lang="hu-HU" dirty="0" smtClean="0"/>
              <a:t>Horizont 15+eszközalap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3207224" y="4189863"/>
            <a:ext cx="58208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15 év felett 			Horizont 15+ vegyes eszközalap</a:t>
            </a:r>
          </a:p>
          <a:p>
            <a:r>
              <a:rPr lang="hu-HU" dirty="0" smtClean="0"/>
              <a:t>15, 14, 13, 12, 11 év 	Horizont 10+ vegyes eszközalap</a:t>
            </a:r>
          </a:p>
          <a:p>
            <a:r>
              <a:rPr lang="hu-HU" dirty="0" smtClean="0"/>
              <a:t>10, 9, 8, 7, 6 év 		Horizont 5+ eszközalap</a:t>
            </a:r>
          </a:p>
          <a:p>
            <a:r>
              <a:rPr lang="hu-HU" dirty="0" smtClean="0"/>
              <a:t>5, 4, 3, 2 év			Tallózó abszolút eszközalap</a:t>
            </a:r>
          </a:p>
          <a:p>
            <a:r>
              <a:rPr lang="hu-HU" dirty="0" smtClean="0"/>
              <a:t>1 év					Pénzpiaci2016 eszközalap</a:t>
            </a:r>
            <a:endParaRPr lang="hu-HU" dirty="0"/>
          </a:p>
        </p:txBody>
      </p:sp>
      <p:sp>
        <p:nvSpPr>
          <p:cNvPr id="19" name="Szöveg helye 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4336284" cy="178318"/>
          </a:xfrm>
        </p:spPr>
        <p:txBody>
          <a:bodyPr>
            <a:normAutofit/>
          </a:bodyPr>
          <a:lstStyle/>
          <a:p>
            <a:r>
              <a:rPr lang="hu-HU" dirty="0" smtClean="0"/>
              <a:t>Portfólió Menedzser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941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Hogyan működik?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Kiindulási helyzet</a:t>
            </a:r>
            <a:endParaRPr lang="hu-H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16" y="1365133"/>
            <a:ext cx="8715168" cy="420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4592" y="5545499"/>
            <a:ext cx="9067922" cy="7774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700"/>
              </a:lnSpc>
              <a:spcBef>
                <a:spcPts val="0"/>
              </a:spcBef>
              <a:buFontTx/>
              <a:buNone/>
              <a:defRPr sz="15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u-HU" altLang="hu-H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szerződésen lévő összes befektetési egység - akár rendszeres díjból származik, akár esetiből, akár adójóváírásból – egy adott időpontban mindig egy eszközalapban van.</a:t>
            </a:r>
          </a:p>
        </p:txBody>
      </p:sp>
      <p:sp>
        <p:nvSpPr>
          <p:cNvPr id="2" name="Lekerekített téglalap 1"/>
          <p:cNvSpPr/>
          <p:nvPr/>
        </p:nvSpPr>
        <p:spPr>
          <a:xfrm>
            <a:off x="1405719" y="4790364"/>
            <a:ext cx="1528550" cy="3002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Horizont 15+</a:t>
            </a:r>
            <a:endParaRPr lang="hu-HU" dirty="0"/>
          </a:p>
        </p:txBody>
      </p:sp>
      <p:sp>
        <p:nvSpPr>
          <p:cNvPr id="9" name="Lekerekített téglalap 8"/>
          <p:cNvSpPr/>
          <p:nvPr/>
        </p:nvSpPr>
        <p:spPr>
          <a:xfrm>
            <a:off x="3728113" y="4790363"/>
            <a:ext cx="1528550" cy="3002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Horizont 10+</a:t>
            </a:r>
            <a:endParaRPr lang="hu-HU" dirty="0"/>
          </a:p>
        </p:txBody>
      </p:sp>
      <p:sp>
        <p:nvSpPr>
          <p:cNvPr id="10" name="Lekerekített téglalap 9"/>
          <p:cNvSpPr/>
          <p:nvPr/>
        </p:nvSpPr>
        <p:spPr>
          <a:xfrm>
            <a:off x="5256663" y="4790362"/>
            <a:ext cx="1430740" cy="3002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Horizont 5+</a:t>
            </a:r>
            <a:endParaRPr lang="hu-HU" dirty="0"/>
          </a:p>
        </p:txBody>
      </p:sp>
      <p:sp>
        <p:nvSpPr>
          <p:cNvPr id="11" name="Lekerekített téglalap 10"/>
          <p:cNvSpPr/>
          <p:nvPr/>
        </p:nvSpPr>
        <p:spPr>
          <a:xfrm>
            <a:off x="6746901" y="4790363"/>
            <a:ext cx="1075898" cy="3002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Tallózó</a:t>
            </a:r>
            <a:endParaRPr lang="hu-HU" dirty="0"/>
          </a:p>
        </p:txBody>
      </p:sp>
      <p:sp>
        <p:nvSpPr>
          <p:cNvPr id="12" name="Lekerekített téglalap 11"/>
          <p:cNvSpPr/>
          <p:nvPr/>
        </p:nvSpPr>
        <p:spPr>
          <a:xfrm>
            <a:off x="7810488" y="4749419"/>
            <a:ext cx="923498" cy="43218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/>
              <a:t>Pénzpiaci2016</a:t>
            </a:r>
            <a:endParaRPr lang="hu-HU" sz="1200" dirty="0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17" name="Szöveg helye 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4336284" cy="178318"/>
          </a:xfrm>
        </p:spPr>
        <p:txBody>
          <a:bodyPr>
            <a:normAutofit/>
          </a:bodyPr>
          <a:lstStyle/>
          <a:p>
            <a:r>
              <a:rPr lang="hu-HU" dirty="0" smtClean="0"/>
              <a:t>Portfólió Menedzser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950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Hogyan működik?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Működés</a:t>
            </a:r>
            <a:endParaRPr lang="hu-HU" dirty="0"/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167624" y="1527031"/>
            <a:ext cx="8791810" cy="2944005"/>
            <a:chOff x="261501" y="1695399"/>
            <a:chExt cx="8791810" cy="2944005"/>
          </a:xfrm>
        </p:grpSpPr>
        <p:grpSp>
          <p:nvGrpSpPr>
            <p:cNvPr id="16" name="Csoportba foglalás 15"/>
            <p:cNvGrpSpPr/>
            <p:nvPr/>
          </p:nvGrpSpPr>
          <p:grpSpPr>
            <a:xfrm>
              <a:off x="261501" y="1695399"/>
              <a:ext cx="8791810" cy="2941927"/>
              <a:chOff x="166260" y="2418744"/>
              <a:chExt cx="8791810" cy="2941927"/>
            </a:xfrm>
          </p:grpSpPr>
          <p:pic>
            <p:nvPicPr>
              <p:cNvPr id="3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260" y="2418744"/>
                <a:ext cx="8791810" cy="2941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Téglalap 36"/>
              <p:cNvSpPr/>
              <p:nvPr/>
            </p:nvSpPr>
            <p:spPr>
              <a:xfrm>
                <a:off x="3116266" y="2418744"/>
                <a:ext cx="2902397" cy="5564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cxnSp>
          <p:nvCxnSpPr>
            <p:cNvPr id="17" name="Egyenes összekötő nyíllal 16"/>
            <p:cNvCxnSpPr/>
            <p:nvPr/>
          </p:nvCxnSpPr>
          <p:spPr>
            <a:xfrm>
              <a:off x="4657406" y="2704928"/>
              <a:ext cx="0" cy="982639"/>
            </a:xfrm>
            <a:prstGeom prst="straightConnector1">
              <a:avLst/>
            </a:prstGeom>
            <a:ln w="12700">
              <a:solidFill>
                <a:srgbClr val="DF413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Visszakanyarodó nyíl 17"/>
            <p:cNvSpPr/>
            <p:nvPr/>
          </p:nvSpPr>
          <p:spPr>
            <a:xfrm>
              <a:off x="3394041" y="2674948"/>
              <a:ext cx="984963" cy="987183"/>
            </a:xfrm>
            <a:prstGeom prst="uturnArrow">
              <a:avLst>
                <a:gd name="adj1" fmla="val 6013"/>
                <a:gd name="adj2" fmla="val 25000"/>
                <a:gd name="adj3" fmla="val 12768"/>
                <a:gd name="adj4" fmla="val 39003"/>
                <a:gd name="adj5" fmla="val 10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19" name="Visszakanyarodó nyíl 18"/>
            <p:cNvSpPr/>
            <p:nvPr/>
          </p:nvSpPr>
          <p:spPr>
            <a:xfrm>
              <a:off x="4880551" y="2677448"/>
              <a:ext cx="984963" cy="987183"/>
            </a:xfrm>
            <a:prstGeom prst="uturnArrow">
              <a:avLst>
                <a:gd name="adj1" fmla="val 6013"/>
                <a:gd name="adj2" fmla="val 25000"/>
                <a:gd name="adj3" fmla="val 12768"/>
                <a:gd name="adj4" fmla="val 39003"/>
                <a:gd name="adj5" fmla="val 10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20" name="Visszakanyarodó nyíl 19"/>
            <p:cNvSpPr/>
            <p:nvPr/>
          </p:nvSpPr>
          <p:spPr>
            <a:xfrm>
              <a:off x="6382051" y="2694938"/>
              <a:ext cx="984963" cy="987183"/>
            </a:xfrm>
            <a:prstGeom prst="uturnArrow">
              <a:avLst>
                <a:gd name="adj1" fmla="val 6013"/>
                <a:gd name="adj2" fmla="val 25000"/>
                <a:gd name="adj3" fmla="val 12768"/>
                <a:gd name="adj4" fmla="val 39003"/>
                <a:gd name="adj5" fmla="val 10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21" name="Visszakanyarodó nyíl 20"/>
            <p:cNvSpPr/>
            <p:nvPr/>
          </p:nvSpPr>
          <p:spPr>
            <a:xfrm>
              <a:off x="7508801" y="2712428"/>
              <a:ext cx="984963" cy="987183"/>
            </a:xfrm>
            <a:prstGeom prst="uturnArrow">
              <a:avLst>
                <a:gd name="adj1" fmla="val 6013"/>
                <a:gd name="adj2" fmla="val 25000"/>
                <a:gd name="adj3" fmla="val 12768"/>
                <a:gd name="adj4" fmla="val 39003"/>
                <a:gd name="adj5" fmla="val 10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cxnSp>
          <p:nvCxnSpPr>
            <p:cNvPr id="22" name="Egyenes összekötő nyíllal 21"/>
            <p:cNvCxnSpPr/>
            <p:nvPr/>
          </p:nvCxnSpPr>
          <p:spPr>
            <a:xfrm>
              <a:off x="4517195" y="2692437"/>
              <a:ext cx="0" cy="982639"/>
            </a:xfrm>
            <a:prstGeom prst="straightConnector1">
              <a:avLst/>
            </a:prstGeom>
            <a:ln w="12700">
              <a:solidFill>
                <a:srgbClr val="DF413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gyenes összekötő nyíllal 22"/>
            <p:cNvCxnSpPr/>
            <p:nvPr/>
          </p:nvCxnSpPr>
          <p:spPr>
            <a:xfrm>
              <a:off x="4370268" y="2694938"/>
              <a:ext cx="0" cy="982639"/>
            </a:xfrm>
            <a:prstGeom prst="straightConnector1">
              <a:avLst/>
            </a:prstGeom>
            <a:ln w="12700">
              <a:solidFill>
                <a:srgbClr val="DF413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gyenes összekötő nyíllal 23"/>
            <p:cNvCxnSpPr/>
            <p:nvPr/>
          </p:nvCxnSpPr>
          <p:spPr>
            <a:xfrm>
              <a:off x="6143916" y="2722418"/>
              <a:ext cx="0" cy="982639"/>
            </a:xfrm>
            <a:prstGeom prst="straightConnector1">
              <a:avLst/>
            </a:prstGeom>
            <a:ln w="12700">
              <a:solidFill>
                <a:srgbClr val="DF413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gyenes összekötő nyíllal 24"/>
            <p:cNvCxnSpPr/>
            <p:nvPr/>
          </p:nvCxnSpPr>
          <p:spPr>
            <a:xfrm>
              <a:off x="6003705" y="2709927"/>
              <a:ext cx="0" cy="982639"/>
            </a:xfrm>
            <a:prstGeom prst="straightConnector1">
              <a:avLst/>
            </a:prstGeom>
            <a:ln w="12700">
              <a:solidFill>
                <a:srgbClr val="DF413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gyenes összekötő nyíllal 25"/>
            <p:cNvCxnSpPr/>
            <p:nvPr/>
          </p:nvCxnSpPr>
          <p:spPr>
            <a:xfrm>
              <a:off x="5856778" y="2712428"/>
              <a:ext cx="0" cy="982639"/>
            </a:xfrm>
            <a:prstGeom prst="straightConnector1">
              <a:avLst/>
            </a:prstGeom>
            <a:ln w="12700">
              <a:solidFill>
                <a:srgbClr val="DF413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gyenes összekötő nyíllal 26"/>
            <p:cNvCxnSpPr/>
            <p:nvPr/>
          </p:nvCxnSpPr>
          <p:spPr>
            <a:xfrm>
              <a:off x="7405576" y="2739908"/>
              <a:ext cx="0" cy="982639"/>
            </a:xfrm>
            <a:prstGeom prst="straightConnector1">
              <a:avLst/>
            </a:prstGeom>
            <a:ln w="12700">
              <a:solidFill>
                <a:srgbClr val="DF413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gyenes összekötő nyíllal 27"/>
            <p:cNvCxnSpPr/>
            <p:nvPr/>
          </p:nvCxnSpPr>
          <p:spPr>
            <a:xfrm>
              <a:off x="7295345" y="2727417"/>
              <a:ext cx="0" cy="982639"/>
            </a:xfrm>
            <a:prstGeom prst="straightConnector1">
              <a:avLst/>
            </a:prstGeom>
            <a:ln w="12700">
              <a:solidFill>
                <a:srgbClr val="DF413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gyenes összekötő nyíllal 28"/>
            <p:cNvCxnSpPr/>
            <p:nvPr/>
          </p:nvCxnSpPr>
          <p:spPr>
            <a:xfrm>
              <a:off x="8497518" y="2729918"/>
              <a:ext cx="0" cy="982639"/>
            </a:xfrm>
            <a:prstGeom prst="straightConnector1">
              <a:avLst/>
            </a:prstGeom>
            <a:ln w="12700">
              <a:solidFill>
                <a:srgbClr val="DF413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gyenes összekötő nyíllal 29"/>
            <p:cNvCxnSpPr/>
            <p:nvPr/>
          </p:nvCxnSpPr>
          <p:spPr>
            <a:xfrm>
              <a:off x="8616965" y="2729917"/>
              <a:ext cx="0" cy="982639"/>
            </a:xfrm>
            <a:prstGeom prst="straightConnector1">
              <a:avLst/>
            </a:prstGeom>
            <a:ln w="12700">
              <a:solidFill>
                <a:srgbClr val="DF413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Szövegdoboz 30"/>
            <p:cNvSpPr txBox="1"/>
            <p:nvPr/>
          </p:nvSpPr>
          <p:spPr>
            <a:xfrm>
              <a:off x="1499016" y="4002374"/>
              <a:ext cx="136410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sz="1600" dirty="0" smtClean="0">
                  <a:solidFill>
                    <a:srgbClr val="AF0819"/>
                  </a:solidFill>
                </a:rPr>
                <a:t>Horizont 15+</a:t>
              </a:r>
              <a:endParaRPr lang="hu-HU" sz="1600" dirty="0">
                <a:solidFill>
                  <a:srgbClr val="AF0819"/>
                </a:solidFill>
              </a:endParaRPr>
            </a:p>
          </p:txBody>
        </p:sp>
        <p:sp>
          <p:nvSpPr>
            <p:cNvPr id="32" name="Szövegdoboz 31"/>
            <p:cNvSpPr txBox="1"/>
            <p:nvPr/>
          </p:nvSpPr>
          <p:spPr>
            <a:xfrm>
              <a:off x="3854946" y="4019864"/>
              <a:ext cx="136410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sz="1600" dirty="0" smtClean="0">
                  <a:solidFill>
                    <a:srgbClr val="AF0819"/>
                  </a:solidFill>
                </a:rPr>
                <a:t>Horizont 10+</a:t>
              </a:r>
              <a:endParaRPr lang="hu-HU" sz="1600" dirty="0">
                <a:solidFill>
                  <a:srgbClr val="AF0819"/>
                </a:solidFill>
              </a:endParaRPr>
            </a:p>
          </p:txBody>
        </p:sp>
        <p:sp>
          <p:nvSpPr>
            <p:cNvPr id="33" name="Szövegdoboz 32"/>
            <p:cNvSpPr txBox="1"/>
            <p:nvPr/>
          </p:nvSpPr>
          <p:spPr>
            <a:xfrm>
              <a:off x="5461376" y="4022364"/>
              <a:ext cx="125421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sz="1600" dirty="0" smtClean="0">
                  <a:solidFill>
                    <a:srgbClr val="AF0819"/>
                  </a:solidFill>
                </a:rPr>
                <a:t>Horizont 5+</a:t>
              </a:r>
              <a:endParaRPr lang="hu-HU" sz="1600" dirty="0">
                <a:solidFill>
                  <a:srgbClr val="AF0819"/>
                </a:solidFill>
              </a:endParaRPr>
            </a:p>
          </p:txBody>
        </p:sp>
        <p:sp>
          <p:nvSpPr>
            <p:cNvPr id="34" name="Szövegdoboz 33"/>
            <p:cNvSpPr txBox="1"/>
            <p:nvPr/>
          </p:nvSpPr>
          <p:spPr>
            <a:xfrm>
              <a:off x="6928082" y="4024250"/>
              <a:ext cx="89550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sz="1600" dirty="0" smtClean="0">
                  <a:solidFill>
                    <a:srgbClr val="AF0819"/>
                  </a:solidFill>
                </a:rPr>
                <a:t>Tallózó</a:t>
              </a:r>
              <a:endParaRPr lang="hu-HU" sz="1600" dirty="0">
                <a:solidFill>
                  <a:srgbClr val="AF0819"/>
                </a:solidFill>
              </a:endParaRPr>
            </a:p>
          </p:txBody>
        </p:sp>
        <p:sp>
          <p:nvSpPr>
            <p:cNvPr id="35" name="Szövegdoboz 34"/>
            <p:cNvSpPr txBox="1"/>
            <p:nvPr/>
          </p:nvSpPr>
          <p:spPr>
            <a:xfrm>
              <a:off x="7966615" y="4039240"/>
              <a:ext cx="744976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rIns="36000" rtlCol="0">
              <a:spAutoFit/>
            </a:bodyPr>
            <a:lstStyle/>
            <a:p>
              <a:r>
                <a:rPr lang="hu-HU" sz="1100" dirty="0" smtClean="0">
                  <a:solidFill>
                    <a:srgbClr val="AF0819"/>
                  </a:solidFill>
                </a:rPr>
                <a:t>Pénzpiaci</a:t>
              </a:r>
            </a:p>
            <a:p>
              <a:pPr algn="ctr"/>
              <a:r>
                <a:rPr lang="hu-HU" sz="1100" dirty="0" smtClean="0">
                  <a:solidFill>
                    <a:srgbClr val="AF0819"/>
                  </a:solidFill>
                </a:rPr>
                <a:t>2016</a:t>
              </a:r>
              <a:endParaRPr lang="hu-HU" sz="1100" dirty="0">
                <a:solidFill>
                  <a:srgbClr val="AF0819"/>
                </a:solidFill>
              </a:endParaRPr>
            </a:p>
          </p:txBody>
        </p:sp>
      </p:grpSp>
      <p:sp>
        <p:nvSpPr>
          <p:cNvPr id="3" name="Szövegdoboz 2"/>
          <p:cNvSpPr txBox="1"/>
          <p:nvPr/>
        </p:nvSpPr>
        <p:spPr>
          <a:xfrm>
            <a:off x="518615" y="4776716"/>
            <a:ext cx="8099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Ügyfelünknek a szerződéskötéskor van lehetősége a szolgáltatás igénylésére. A szolgáltatás később nem kérhető. A PM bármikor lemondható, a működése ingyenes. Lemondást követően újra nem indítható.</a:t>
            </a:r>
            <a:endParaRPr lang="hu-HU" dirty="0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39" name="Lekerekített téglalap 38"/>
          <p:cNvSpPr/>
          <p:nvPr/>
        </p:nvSpPr>
        <p:spPr>
          <a:xfrm>
            <a:off x="2388358" y="1651378"/>
            <a:ext cx="2736816" cy="5322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eseti díjak befizetésére értendő!</a:t>
            </a:r>
            <a:endParaRPr lang="hu-HU" dirty="0"/>
          </a:p>
        </p:txBody>
      </p:sp>
      <p:cxnSp>
        <p:nvCxnSpPr>
          <p:cNvPr id="42" name="Egyenes összekötő nyíllal 41"/>
          <p:cNvCxnSpPr/>
          <p:nvPr/>
        </p:nvCxnSpPr>
        <p:spPr>
          <a:xfrm>
            <a:off x="4107976" y="2183641"/>
            <a:ext cx="177151" cy="2183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Szöveg helye 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4336284" cy="178318"/>
          </a:xfrm>
        </p:spPr>
        <p:txBody>
          <a:bodyPr>
            <a:normAutofit/>
          </a:bodyPr>
          <a:lstStyle/>
          <a:p>
            <a:r>
              <a:rPr lang="hu-HU" dirty="0" smtClean="0"/>
              <a:t>Portfólió Menedzser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6959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Aktív Megtakarítás (U65EV) – nyugdíjbiztosítás esetén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Likvid számla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341914" y="2005987"/>
            <a:ext cx="839207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Egyszeri díjas, befektetési egységekhez kötött életbiztosítás (G65EV)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100.000 Ft ingyenes baleseti halál (más kockázat nem választható)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Minimális egyszeri díj: 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30.000 Ft (bevezető időszak!)</a:t>
            </a: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Minimális eseti díj: 10.000 Ft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Minden Generali UL nyugdíjbiztosítás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mellé köthető (akár utólag is), egy 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szerződés mellé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egy 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U65EV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Átvezetés a nyugdíjbiztosításra nem kérhető, ezzel a céllal részleges visszavásárlást kell indítani.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Kötvénykölcsön nem igényelhető!</a:t>
            </a: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 helye 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/>
          <a:lstStyle/>
          <a:p>
            <a:r>
              <a:rPr lang="hu-HU" dirty="0" smtClean="0"/>
              <a:t>U65EV – Aktív Megtakarítás</a:t>
            </a:r>
            <a:endParaRPr lang="hu-HU" dirty="0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435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ekerekített téglalap feliratnak 17"/>
          <p:cNvSpPr/>
          <p:nvPr/>
        </p:nvSpPr>
        <p:spPr>
          <a:xfrm>
            <a:off x="6707872" y="60278"/>
            <a:ext cx="2374711" cy="1329520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befektetésre szánt pénzek elkülönülnek a kockázati díjaktól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Díjakat terhelő </a:t>
            </a:r>
            <a:r>
              <a:rPr lang="hu-HU" dirty="0"/>
              <a:t>költségek</a:t>
            </a:r>
            <a:br>
              <a:rPr lang="hu-HU" dirty="0"/>
            </a:br>
            <a:r>
              <a:rPr lang="hu-HU" sz="1600" dirty="0"/>
              <a:t>TKM és </a:t>
            </a:r>
            <a:r>
              <a:rPr lang="hu-HU" sz="1600" dirty="0" err="1"/>
              <a:t>TKM</a:t>
            </a:r>
            <a:r>
              <a:rPr lang="hu-HU" sz="1600" baseline="30000" dirty="0" err="1"/>
              <a:t>ny</a:t>
            </a:r>
            <a:r>
              <a:rPr lang="hu-HU" sz="1600" baseline="30000" dirty="0"/>
              <a:t> :</a:t>
            </a:r>
            <a:r>
              <a:rPr lang="hu-HU" sz="1600" dirty="0"/>
              <a:t> 15 évnél: </a:t>
            </a:r>
            <a:r>
              <a:rPr lang="hu-HU" sz="1600" dirty="0" smtClean="0"/>
              <a:t>3,48 </a:t>
            </a:r>
            <a:r>
              <a:rPr lang="mr-IN" sz="1600" dirty="0" smtClean="0"/>
              <a:t>–</a:t>
            </a:r>
            <a:r>
              <a:rPr lang="hu-HU" sz="1600" dirty="0" smtClean="0"/>
              <a:t> 4,78%; </a:t>
            </a:r>
            <a:r>
              <a:rPr lang="hu-HU" sz="1600" dirty="0"/>
              <a:t>20 évnél: </a:t>
            </a:r>
            <a:r>
              <a:rPr lang="hu-HU" sz="1600" dirty="0" smtClean="0"/>
              <a:t>2,79 </a:t>
            </a:r>
            <a:r>
              <a:rPr lang="hu-HU" sz="1600" dirty="0"/>
              <a:t>– </a:t>
            </a:r>
            <a:r>
              <a:rPr lang="hu-HU" sz="1600" dirty="0" smtClean="0"/>
              <a:t>4,15%</a:t>
            </a:r>
            <a:endParaRPr lang="hu-HU" sz="1600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Megtakarítási díjrész (MD); Kockázati díjrész (KD) és Díjbeszedési díjrész (DD)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Prémium U72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347299" y="3070746"/>
            <a:ext cx="2477787" cy="2930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Megtakarítási díjrész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347300" y="2183642"/>
            <a:ext cx="2477786" cy="7915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Kockázati díjrész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347300" y="1883390"/>
            <a:ext cx="2477786" cy="1705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Díjbeszedési díjrész</a:t>
            </a:r>
            <a:endParaRPr lang="hu-HU" sz="1400" dirty="0"/>
          </a:p>
        </p:txBody>
      </p:sp>
      <p:sp>
        <p:nvSpPr>
          <p:cNvPr id="10" name="Szaggatott nyíl jobbra 9"/>
          <p:cNvSpPr/>
          <p:nvPr/>
        </p:nvSpPr>
        <p:spPr>
          <a:xfrm>
            <a:off x="3521120" y="1850975"/>
            <a:ext cx="1092179" cy="235425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5404511" y="1784021"/>
            <a:ext cx="260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díjbeszedés költsége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5404511" y="2394761"/>
            <a:ext cx="3329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kockázati kiegészítők költsége</a:t>
            </a:r>
            <a:endParaRPr lang="hu-HU" dirty="0"/>
          </a:p>
        </p:txBody>
      </p:sp>
      <p:sp>
        <p:nvSpPr>
          <p:cNvPr id="15" name="Szaggatott nyíl jobbra 14"/>
          <p:cNvSpPr/>
          <p:nvPr/>
        </p:nvSpPr>
        <p:spPr>
          <a:xfrm>
            <a:off x="3521297" y="2461714"/>
            <a:ext cx="1092179" cy="235425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aggatott nyíl jobbra 15"/>
          <p:cNvSpPr/>
          <p:nvPr/>
        </p:nvSpPr>
        <p:spPr>
          <a:xfrm>
            <a:off x="3521119" y="4418199"/>
            <a:ext cx="1092179" cy="235425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5404510" y="4074247"/>
            <a:ext cx="3329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forgalmazási költség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adminisztrációs költség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vagyonarányos költség</a:t>
            </a:r>
          </a:p>
        </p:txBody>
      </p:sp>
    </p:spTree>
    <p:extLst>
      <p:ext uri="{BB962C8B-B14F-4D97-AF65-F5344CB8AC3E}">
        <p14:creationId xmlns:p14="http://schemas.microsoft.com/office/powerpoint/2010/main" val="272184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Likvid számla: Aktív Megtakarítás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347300" y="1935010"/>
            <a:ext cx="838668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Az Aktív Megtakarítás szerződője, biztosítottja, elérési és haláleseti kedvezményezettje megegyezik a kapcsolódó 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nyugdíjbiztosítás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ugyanazon </a:t>
            </a:r>
            <a:r>
              <a:rPr lang="hu-HU" altLang="hu-HU" u="sng" dirty="0">
                <a:latin typeface="Arial" panose="020B0604020202020204" pitchFamily="34" charset="0"/>
                <a:cs typeface="Arial" panose="020B0604020202020204" pitchFamily="34" charset="0"/>
              </a:rPr>
              <a:t>szereplő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jével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Ha a kapcsolódó 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nyugdíjbiztosítás valamely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szereplője (szerződő, haláleseti kedvezményezett) </a:t>
            </a:r>
            <a:r>
              <a:rPr lang="hu-HU" altLang="hu-HU" u="sng" dirty="0">
                <a:latin typeface="Arial" panose="020B0604020202020204" pitchFamily="34" charset="0"/>
                <a:cs typeface="Arial" panose="020B0604020202020204" pitchFamily="34" charset="0"/>
              </a:rPr>
              <a:t>változik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, akkor az Aktív Megtakarításnál 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is változtatni kell</a:t>
            </a: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u-HU" altLang="hu-HU" u="sng" dirty="0">
                <a:latin typeface="Arial" panose="020B0604020202020204" pitchFamily="34" charset="0"/>
                <a:cs typeface="Arial" panose="020B0604020202020204" pitchFamily="34" charset="0"/>
              </a:rPr>
              <a:t>Lejárati időpont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ja megegyezik a kapcsolódó 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nyugdíjbiztosítás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lejárati időpontjával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A mennyiben valamilyen okból a kapcsolódó 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nyugdíjbiztosítás </a:t>
            </a:r>
            <a:r>
              <a:rPr lang="hu-HU" altLang="hu-HU" u="sng" dirty="0">
                <a:latin typeface="Arial" panose="020B0604020202020204" pitchFamily="34" charset="0"/>
                <a:cs typeface="Arial" panose="020B0604020202020204" pitchFamily="34" charset="0"/>
              </a:rPr>
              <a:t>megszűnik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, automatikusan megszűnik az Aktív Megtakarítás is: minden esetben az aktuális érék kerül </a:t>
            </a:r>
            <a:r>
              <a:rPr lang="hu-HU" altLang="hu-HU" dirty="0" smtClean="0">
                <a:solidFill>
                  <a:srgbClr val="BD1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kifizetésre a szerződőnek (!)</a:t>
            </a:r>
            <a:endParaRPr lang="hu-HU" altLang="hu-HU" dirty="0">
              <a:solidFill>
                <a:srgbClr val="BD1E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 helye 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/>
          <a:lstStyle/>
          <a:p>
            <a:r>
              <a:rPr lang="hu-HU" dirty="0" smtClean="0"/>
              <a:t>U65EV – Aktív Megtakarítás</a:t>
            </a:r>
            <a:endParaRPr lang="hu-HU" dirty="0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522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Biztosítási események és szolgáltatások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Elérés (öregségi nyugdíjkorhatár), haláleset, illetve közlekedési baleseti halál</a:t>
            </a:r>
            <a:endParaRPr lang="hu-HU" dirty="0"/>
          </a:p>
        </p:txBody>
      </p:sp>
      <p:sp>
        <p:nvSpPr>
          <p:cNvPr id="8" name="Jobbra nyíl 7"/>
          <p:cNvSpPr/>
          <p:nvPr/>
        </p:nvSpPr>
        <p:spPr>
          <a:xfrm>
            <a:off x="532263" y="1815152"/>
            <a:ext cx="8024883" cy="464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" name="Egyenes összekötő 9"/>
          <p:cNvCxnSpPr/>
          <p:nvPr/>
        </p:nvCxnSpPr>
        <p:spPr>
          <a:xfrm>
            <a:off x="873457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577953" y="1309506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1. évf.</a:t>
            </a:r>
            <a:endParaRPr lang="hu-HU" sz="1200" dirty="0"/>
          </a:p>
        </p:txBody>
      </p:sp>
      <p:cxnSp>
        <p:nvCxnSpPr>
          <p:cNvPr id="12" name="Egyenes összekötő 11"/>
          <p:cNvCxnSpPr/>
          <p:nvPr/>
        </p:nvCxnSpPr>
        <p:spPr>
          <a:xfrm>
            <a:off x="5543266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5240939" y="1309505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10. évf.</a:t>
            </a:r>
            <a:endParaRPr lang="hu-HU" sz="1200" dirty="0"/>
          </a:p>
        </p:txBody>
      </p:sp>
      <p:sp>
        <p:nvSpPr>
          <p:cNvPr id="14" name="Jobb oldali kapcsos zárójel 13"/>
          <p:cNvSpPr/>
          <p:nvPr/>
        </p:nvSpPr>
        <p:spPr>
          <a:xfrm rot="5400000">
            <a:off x="4221607" y="254559"/>
            <a:ext cx="646194" cy="8024883"/>
          </a:xfrm>
          <a:prstGeom prst="rightBrace">
            <a:avLst>
              <a:gd name="adj1" fmla="val 8333"/>
              <a:gd name="adj2" fmla="val 5083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Jobb oldali kapcsos zárójel 15"/>
          <p:cNvSpPr/>
          <p:nvPr/>
        </p:nvSpPr>
        <p:spPr>
          <a:xfrm rot="5400000">
            <a:off x="393409" y="2745274"/>
            <a:ext cx="646194" cy="341194"/>
          </a:xfrm>
          <a:prstGeom prst="rightBrace">
            <a:avLst>
              <a:gd name="adj1" fmla="val 8333"/>
              <a:gd name="adj2" fmla="val 5083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2475088" y="4810415"/>
            <a:ext cx="3910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aktuális érték + 10 </a:t>
            </a:r>
            <a:r>
              <a:rPr lang="hu-HU" dirty="0" err="1" smtClean="0"/>
              <a:t>eFt</a:t>
            </a:r>
            <a:r>
              <a:rPr lang="hu-HU" dirty="0" smtClean="0"/>
              <a:t> - </a:t>
            </a:r>
            <a:r>
              <a:rPr lang="hu-HU" dirty="0" smtClean="0">
                <a:solidFill>
                  <a:srgbClr val="C00000"/>
                </a:solidFill>
              </a:rPr>
              <a:t>halál esetén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79624" y="3238968"/>
            <a:ext cx="2974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az egyszeri díj 10%-a, min 100 </a:t>
            </a:r>
            <a:r>
              <a:rPr lang="hu-HU" dirty="0" err="1" smtClean="0"/>
              <a:t>eFt</a:t>
            </a:r>
            <a:r>
              <a:rPr lang="hu-HU" dirty="0"/>
              <a:t> </a:t>
            </a:r>
            <a:r>
              <a:rPr lang="hu-HU" dirty="0" smtClean="0"/>
              <a:t>- </a:t>
            </a:r>
            <a:r>
              <a:rPr lang="hu-HU" dirty="0" err="1" smtClean="0">
                <a:solidFill>
                  <a:srgbClr val="C00000"/>
                </a:solidFill>
              </a:rPr>
              <a:t>közl.halál</a:t>
            </a:r>
            <a:r>
              <a:rPr lang="hu-HU" dirty="0" smtClean="0">
                <a:solidFill>
                  <a:srgbClr val="C00000"/>
                </a:solidFill>
              </a:rPr>
              <a:t> esetén</a:t>
            </a:r>
            <a:endParaRPr lang="hu-HU" dirty="0">
              <a:solidFill>
                <a:srgbClr val="C00000"/>
              </a:solidFill>
            </a:endParaRPr>
          </a:p>
        </p:txBody>
      </p:sp>
      <p:cxnSp>
        <p:nvCxnSpPr>
          <p:cNvPr id="20" name="Egyenes összekötő 19"/>
          <p:cNvCxnSpPr/>
          <p:nvPr/>
        </p:nvCxnSpPr>
        <p:spPr>
          <a:xfrm>
            <a:off x="520891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>
            <a:off x="8543499" y="161043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zövegdoboz 21"/>
          <p:cNvSpPr txBox="1"/>
          <p:nvPr/>
        </p:nvSpPr>
        <p:spPr>
          <a:xfrm>
            <a:off x="8205516" y="1323405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lejárat</a:t>
            </a:r>
            <a:endParaRPr lang="hu-HU" sz="1200" dirty="0"/>
          </a:p>
        </p:txBody>
      </p:sp>
      <p:cxnSp>
        <p:nvCxnSpPr>
          <p:cNvPr id="7" name="Egyenes összekötő nyíllal 6"/>
          <p:cNvCxnSpPr>
            <a:stCxn id="8" idx="3"/>
          </p:cNvCxnSpPr>
          <p:nvPr/>
        </p:nvCxnSpPr>
        <p:spPr>
          <a:xfrm flipH="1">
            <a:off x="8205516" y="2047164"/>
            <a:ext cx="351630" cy="8687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6048281" y="2947615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aktuális érték - </a:t>
            </a:r>
            <a:r>
              <a:rPr lang="hu-HU" dirty="0" smtClean="0">
                <a:solidFill>
                  <a:srgbClr val="C00000"/>
                </a:solidFill>
              </a:rPr>
              <a:t>elérési </a:t>
            </a:r>
            <a:r>
              <a:rPr lang="hu-HU" dirty="0" err="1" smtClean="0">
                <a:solidFill>
                  <a:srgbClr val="C00000"/>
                </a:solidFill>
              </a:rPr>
              <a:t>szolg</a:t>
            </a:r>
            <a:r>
              <a:rPr lang="hu-HU" dirty="0" smtClean="0">
                <a:solidFill>
                  <a:srgbClr val="C00000"/>
                </a:solidFill>
              </a:rPr>
              <a:t>.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25" name="Szöveg helye 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/>
          <a:lstStyle/>
          <a:p>
            <a:r>
              <a:rPr lang="hu-HU" dirty="0" smtClean="0"/>
              <a:t>U65EV – Aktív Megtakarítás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1746913" y="5615632"/>
            <a:ext cx="6199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beépített kockázatok ingyenesek és nem módosíthatóak!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7409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Likvid számla: Aktív Megtakarítás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z="1700" dirty="0" smtClean="0">
                <a:solidFill>
                  <a:srgbClr val="BD1E20"/>
                </a:solidFill>
              </a:rPr>
              <a:t>Költségek</a:t>
            </a:r>
            <a:endParaRPr lang="hu-HU" sz="1700" dirty="0">
              <a:solidFill>
                <a:srgbClr val="BD1E20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47300" y="1815595"/>
            <a:ext cx="8386686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u-HU" altLang="hu-HU" kern="0" dirty="0">
                <a:solidFill>
                  <a:srgbClr val="000000"/>
                </a:solidFill>
              </a:rPr>
              <a:t>Forgalmazási költség egyszeri és eseti díjra: </a:t>
            </a:r>
            <a:r>
              <a:rPr lang="pt-BR" altLang="hu-HU" kern="0" dirty="0">
                <a:solidFill>
                  <a:srgbClr val="000000"/>
                </a:solidFill>
              </a:rPr>
              <a:t>1%</a:t>
            </a:r>
            <a:r>
              <a:rPr lang="hu-HU" altLang="hu-HU" kern="0" dirty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Adminisztrációs költség: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50 Ft/hó</a:t>
            </a:r>
          </a:p>
          <a:p>
            <a:pPr marL="285750" lvl="0" indent="-285750" defTabSz="914400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hu-HU" altLang="hu-HU" kern="0" dirty="0" smtClean="0">
                <a:solidFill>
                  <a:srgbClr val="000000"/>
                </a:solidFill>
              </a:rPr>
              <a:t>Tranzakciós </a:t>
            </a:r>
            <a:r>
              <a:rPr lang="hu-HU" altLang="hu-HU" kern="0" dirty="0">
                <a:solidFill>
                  <a:srgbClr val="000000"/>
                </a:solidFill>
              </a:rPr>
              <a:t>költségek a szokásosak.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alt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Vagyonarányos költség: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hu-HU" dirty="0" smtClean="0"/>
              <a:t>Pénzpiaci </a:t>
            </a:r>
            <a:r>
              <a:rPr lang="hu-HU" dirty="0"/>
              <a:t>2016 </a:t>
            </a:r>
            <a:r>
              <a:rPr lang="hu-HU" dirty="0" smtClean="0"/>
              <a:t>eszközalap: 0,12</a:t>
            </a:r>
            <a:r>
              <a:rPr lang="hu-HU" dirty="0"/>
              <a:t>%/hó, azaz évi 1,45%</a:t>
            </a:r>
          </a:p>
          <a:p>
            <a:r>
              <a:rPr lang="hu-HU" dirty="0" smtClean="0"/>
              <a:t>					Minden </a:t>
            </a:r>
            <a:r>
              <a:rPr lang="hu-HU" dirty="0"/>
              <a:t>más </a:t>
            </a:r>
            <a:r>
              <a:rPr lang="hu-HU" dirty="0" smtClean="0"/>
              <a:t>eszközalapnál: 0,15</a:t>
            </a:r>
            <a:r>
              <a:rPr lang="hu-HU" dirty="0"/>
              <a:t>%/hó, azaz évi 1,8%</a:t>
            </a:r>
          </a:p>
          <a:p>
            <a:pPr marL="285750" lvl="0" indent="-285750" defTabSz="914400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hu-HU" altLang="hu-HU" kern="0" dirty="0" smtClean="0">
                <a:solidFill>
                  <a:srgbClr val="000000"/>
                </a:solidFill>
              </a:rPr>
              <a:t>Visszavásárlási </a:t>
            </a:r>
            <a:r>
              <a:rPr lang="hu-HU" altLang="hu-HU" kern="0" dirty="0">
                <a:solidFill>
                  <a:srgbClr val="000000"/>
                </a:solidFill>
              </a:rPr>
              <a:t>érték </a:t>
            </a:r>
            <a:r>
              <a:rPr lang="hu-HU" altLang="hu-HU" kern="0" dirty="0" smtClean="0">
                <a:solidFill>
                  <a:srgbClr val="000000"/>
                </a:solidFill>
              </a:rPr>
              <a:t>= befektetési </a:t>
            </a:r>
            <a:r>
              <a:rPr lang="hu-HU" altLang="hu-HU" kern="0" dirty="0">
                <a:solidFill>
                  <a:srgbClr val="000000"/>
                </a:solidFill>
              </a:rPr>
              <a:t>egységek aktuális </a:t>
            </a:r>
            <a:r>
              <a:rPr lang="hu-HU" altLang="hu-HU" kern="0" dirty="0" smtClean="0">
                <a:solidFill>
                  <a:srgbClr val="000000"/>
                </a:solidFill>
              </a:rPr>
              <a:t>értéke</a:t>
            </a:r>
            <a:endParaRPr lang="hu-HU" altLang="hu-HU" kern="0" dirty="0">
              <a:solidFill>
                <a:srgbClr val="000000"/>
              </a:solidFill>
            </a:endParaRPr>
          </a:p>
        </p:txBody>
      </p:sp>
      <p:sp>
        <p:nvSpPr>
          <p:cNvPr id="9" name="Szöveg helye 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/>
          <a:lstStyle/>
          <a:p>
            <a:r>
              <a:rPr lang="hu-HU" dirty="0" smtClean="0"/>
              <a:t>U65EV – Aktív Megtakarítás</a:t>
            </a:r>
            <a:endParaRPr lang="hu-HU" dirty="0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241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D:\DATA\y037269\My Documents\Oktatási anyagok - 2016\GML_MUNKA\Kép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1719618"/>
            <a:ext cx="7816850" cy="448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31" name="Lekerekített téglalap 30"/>
          <p:cNvSpPr/>
          <p:nvPr/>
        </p:nvSpPr>
        <p:spPr>
          <a:xfrm>
            <a:off x="5909481" y="1897039"/>
            <a:ext cx="2934268" cy="4148919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12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Választható eszközalapok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Portfólió Menedzser szolgáltatás nem választható</a:t>
            </a:r>
            <a:endParaRPr lang="hu-HU" dirty="0"/>
          </a:p>
        </p:txBody>
      </p:sp>
      <p:graphicFrame>
        <p:nvGraphicFramePr>
          <p:cNvPr id="25" name="Tábláza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163610"/>
              </p:ext>
            </p:extLst>
          </p:nvPr>
        </p:nvGraphicFramePr>
        <p:xfrm>
          <a:off x="480879" y="5043233"/>
          <a:ext cx="2520280" cy="864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20280"/>
              </a:tblGrid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Alacsony kockázatú</a:t>
                      </a:r>
                      <a:endParaRPr lang="hu-HU" sz="1800" dirty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Pénzpiaci 2016</a:t>
                      </a:r>
                      <a:endParaRPr lang="hu-HU" sz="1800" dirty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Hazai kötvény</a:t>
                      </a:r>
                      <a:endParaRPr lang="hu-HU" sz="1800" dirty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26" name="Táblázat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689390"/>
              </p:ext>
            </p:extLst>
          </p:nvPr>
        </p:nvGraphicFramePr>
        <p:xfrm>
          <a:off x="1746914" y="3481768"/>
          <a:ext cx="2732906" cy="14400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32906"/>
              </a:tblGrid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Közepes kockázatú</a:t>
                      </a:r>
                      <a:endParaRPr lang="hu-HU" sz="1800" dirty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Tallózó abszolút hozam</a:t>
                      </a:r>
                      <a:endParaRPr lang="hu-HU" sz="1800" dirty="0" smtClean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9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Világjáró kötvény</a:t>
                      </a:r>
                      <a:endParaRPr lang="hu-HU" sz="1800" dirty="0" smtClean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Horizont 5+ vegyes</a:t>
                      </a:r>
                      <a:endParaRPr lang="hu-HU" sz="1800" dirty="0" smtClean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Horizont 10+ vegyes</a:t>
                      </a:r>
                      <a:endParaRPr lang="hu-HU" sz="1800" dirty="0" smtClean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27" name="Táblázat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174831"/>
              </p:ext>
            </p:extLst>
          </p:nvPr>
        </p:nvGraphicFramePr>
        <p:xfrm>
          <a:off x="3126159" y="2464335"/>
          <a:ext cx="2646844" cy="864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6844"/>
              </a:tblGrid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Magas kockázatú</a:t>
                      </a:r>
                      <a:endParaRPr lang="hu-HU" sz="1800" dirty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Hazai részvény</a:t>
                      </a:r>
                      <a:endParaRPr lang="hu-HU" sz="1800" dirty="0" smtClean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  <a:ea typeface="Calibri"/>
                          <a:cs typeface="Times New Roman"/>
                        </a:rPr>
                        <a:t>Horizont 15+ vegyes</a:t>
                      </a: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28" name="Táblázat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938670"/>
              </p:ext>
            </p:extLst>
          </p:nvPr>
        </p:nvGraphicFramePr>
        <p:xfrm>
          <a:off x="6087142" y="3272604"/>
          <a:ext cx="2646844" cy="115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6844"/>
              </a:tblGrid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Magas kockázatú</a:t>
                      </a:r>
                      <a:endParaRPr lang="hu-HU" sz="1800" dirty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 smtClean="0">
                          <a:effectLst/>
                          <a:latin typeface="Helvetica Neue" panose="02000503000000020004" pitchFamily="2" charset="0"/>
                        </a:rPr>
                        <a:t>Világmárkák részvény </a:t>
                      </a:r>
                      <a:endParaRPr lang="hu-HU" sz="1800" dirty="0" smtClean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Helvetica Neue" panose="02000503000000020004" pitchFamily="2" charset="0"/>
                        </a:rPr>
                        <a:t>Fejlett világ </a:t>
                      </a: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részvény</a:t>
                      </a:r>
                      <a:endParaRPr lang="hu-HU" sz="1800" dirty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Helvetica Neue" panose="02000503000000020004" pitchFamily="2" charset="0"/>
                        </a:rPr>
                        <a:t>Fejlődő világ </a:t>
                      </a: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részvény</a:t>
                      </a:r>
                      <a:endParaRPr lang="hu-HU" sz="1800" dirty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5" name="Szövegdoboz 14"/>
          <p:cNvSpPr txBox="1"/>
          <p:nvPr/>
        </p:nvSpPr>
        <p:spPr>
          <a:xfrm>
            <a:off x="1746914" y="2033516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Egyszeri és eseti díjhoz</a:t>
            </a:r>
            <a:endParaRPr lang="hu-HU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6436178" y="203351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Csak eseti díjhoz</a:t>
            </a:r>
            <a:endParaRPr lang="hu-HU" dirty="0"/>
          </a:p>
        </p:txBody>
      </p:sp>
      <p:sp>
        <p:nvSpPr>
          <p:cNvPr id="32" name="Lekerekített téglalap 31"/>
          <p:cNvSpPr/>
          <p:nvPr/>
        </p:nvSpPr>
        <p:spPr>
          <a:xfrm>
            <a:off x="229315" y="1897039"/>
            <a:ext cx="5543688" cy="4148919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 helye 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/>
          <a:lstStyle/>
          <a:p>
            <a:r>
              <a:rPr lang="hu-HU" dirty="0" smtClean="0"/>
              <a:t>U65EV – Aktív Megtakarítás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1769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955" y="5681830"/>
            <a:ext cx="307952" cy="307952"/>
          </a:xfrm>
          <a:prstGeom prst="rect">
            <a:avLst/>
          </a:prstGeom>
        </p:spPr>
      </p:pic>
      <p:pic>
        <p:nvPicPr>
          <p:cNvPr id="9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932" y="5681830"/>
            <a:ext cx="307952" cy="307952"/>
          </a:xfrm>
          <a:prstGeom prst="rect">
            <a:avLst/>
          </a:prstGeom>
        </p:spPr>
      </p:pic>
      <p:pic>
        <p:nvPicPr>
          <p:cNvPr id="10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8557" y="5681830"/>
            <a:ext cx="307952" cy="307952"/>
          </a:xfrm>
          <a:prstGeom prst="rect">
            <a:avLst/>
          </a:prstGeom>
        </p:spPr>
      </p:pic>
      <p:pic>
        <p:nvPicPr>
          <p:cNvPr id="11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9906" y="5681830"/>
            <a:ext cx="307952" cy="307952"/>
          </a:xfrm>
          <a:prstGeom prst="rect">
            <a:avLst/>
          </a:prstGeom>
        </p:spPr>
      </p:pic>
      <p:pic>
        <p:nvPicPr>
          <p:cNvPr id="12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1255" y="5681830"/>
            <a:ext cx="307952" cy="307952"/>
          </a:xfrm>
          <a:prstGeom prst="rect">
            <a:avLst/>
          </a:prstGeom>
        </p:spPr>
      </p:pic>
      <p:pic>
        <p:nvPicPr>
          <p:cNvPr id="13" name="Pictur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6307" y="5681830"/>
            <a:ext cx="307952" cy="307952"/>
          </a:xfrm>
          <a:prstGeom prst="rect">
            <a:avLst/>
          </a:prstGeom>
        </p:spPr>
      </p:pic>
      <p:sp>
        <p:nvSpPr>
          <p:cNvPr id="15" name="CasellaDiTesto 10"/>
          <p:cNvSpPr txBox="1"/>
          <p:nvPr/>
        </p:nvSpPr>
        <p:spPr>
          <a:xfrm>
            <a:off x="347301" y="3031067"/>
            <a:ext cx="8399832" cy="5078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hu-HU" sz="3300" b="1" baseline="0" dirty="0" smtClean="0">
                <a:solidFill>
                  <a:schemeClr val="tx2"/>
                </a:solidFill>
              </a:rPr>
              <a:t>Sikeres értékesítést!</a:t>
            </a:r>
            <a:endParaRPr lang="it-IT" sz="3300" b="1" baseline="0" dirty="0">
              <a:solidFill>
                <a:schemeClr val="tx2"/>
              </a:solidFill>
            </a:endParaRPr>
          </a:p>
        </p:txBody>
      </p:sp>
      <p:sp>
        <p:nvSpPr>
          <p:cNvPr id="16" name="Segnaposto data 3"/>
          <p:cNvSpPr txBox="1">
            <a:spLocks/>
          </p:cNvSpPr>
          <p:nvPr/>
        </p:nvSpPr>
        <p:spPr>
          <a:xfrm>
            <a:off x="349628" y="6455372"/>
            <a:ext cx="799200" cy="114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l" defTabSz="4572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95825"/>
              </a:lnSpc>
              <a:spcBef>
                <a:spcPts val="10"/>
              </a:spcBef>
              <a:defRPr/>
            </a:pPr>
            <a:r>
              <a:rPr lang="hu-HU" dirty="0" smtClean="0">
                <a:latin typeface="Arial"/>
                <a:cs typeface="Arial"/>
              </a:rPr>
              <a:t>© Jogi személyiség</a:t>
            </a:r>
            <a:endParaRPr lang="hu-HU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82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Díjakat terhelő költségek – díjbeszedési költség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 díjbeszedési díjrésszel azonos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Prémium U72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9" y="1581150"/>
            <a:ext cx="49053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zövegdoboz 11"/>
          <p:cNvSpPr txBox="1"/>
          <p:nvPr/>
        </p:nvSpPr>
        <p:spPr>
          <a:xfrm>
            <a:off x="5580852" y="1608446"/>
            <a:ext cx="292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Mértéke a díjfizetés ütemétől és módjától függ.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347300" y="3903260"/>
            <a:ext cx="81535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Díjmentesítés, díjszüneteltetés és díjátvállalás alatt lévő szerződés esetén nem vonjuk.</a:t>
            </a:r>
          </a:p>
          <a:p>
            <a:endParaRPr lang="hu-HU" dirty="0"/>
          </a:p>
          <a:p>
            <a:r>
              <a:rPr lang="hu-HU" dirty="0" smtClean="0"/>
              <a:t>Havonta érvényesítjük, az esedékesség, vagy díj beérkezése közül a későbbi napon, </a:t>
            </a:r>
            <a:r>
              <a:rPr lang="hu-HU" dirty="0"/>
              <a:t>a hónap első munkanapjára érvényes árfolyam alapján.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Eseti díj befizetése esetén díjbeszedési költséget nem érvényesítünk.</a:t>
            </a:r>
            <a:endParaRPr lang="hu-HU" dirty="0"/>
          </a:p>
        </p:txBody>
      </p:sp>
      <p:sp>
        <p:nvSpPr>
          <p:cNvPr id="9" name="Lekerekített téglalap feliratnak 8"/>
          <p:cNvSpPr/>
          <p:nvPr/>
        </p:nvSpPr>
        <p:spPr>
          <a:xfrm>
            <a:off x="6691368" y="177750"/>
            <a:ext cx="2374711" cy="1329520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ügyfelünk akár költségmentesen is fizetheti díját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7735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Biztosítási események és szolgáltatások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Elérés, haláleset, közlekedési baleseti halál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</a:t>
            </a:r>
            <a:r>
              <a:rPr lang="hu-HU" dirty="0"/>
              <a:t> </a:t>
            </a:r>
            <a:r>
              <a:rPr lang="hu-HU" dirty="0" smtClean="0"/>
              <a:t>Prémium U72</a:t>
            </a:r>
            <a:endParaRPr lang="hu-HU" dirty="0"/>
          </a:p>
        </p:txBody>
      </p:sp>
      <p:sp>
        <p:nvSpPr>
          <p:cNvPr id="8" name="Jobbra nyíl 7"/>
          <p:cNvSpPr/>
          <p:nvPr/>
        </p:nvSpPr>
        <p:spPr>
          <a:xfrm>
            <a:off x="532263" y="1815152"/>
            <a:ext cx="8201723" cy="464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" name="Egyenes összekötő 9"/>
          <p:cNvCxnSpPr/>
          <p:nvPr/>
        </p:nvCxnSpPr>
        <p:spPr>
          <a:xfrm>
            <a:off x="873457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577953" y="1309506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1. évf.</a:t>
            </a:r>
            <a:endParaRPr lang="hu-HU" sz="1200" dirty="0"/>
          </a:p>
        </p:txBody>
      </p:sp>
      <p:cxnSp>
        <p:nvCxnSpPr>
          <p:cNvPr id="12" name="Egyenes összekötő 11"/>
          <p:cNvCxnSpPr/>
          <p:nvPr/>
        </p:nvCxnSpPr>
        <p:spPr>
          <a:xfrm>
            <a:off x="4599653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4268494" y="1367556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10. évf.</a:t>
            </a:r>
            <a:endParaRPr lang="hu-HU" sz="1200" dirty="0"/>
          </a:p>
        </p:txBody>
      </p:sp>
      <p:sp>
        <p:nvSpPr>
          <p:cNvPr id="14" name="Jobb oldali kapcsos zárójel 13"/>
          <p:cNvSpPr/>
          <p:nvPr/>
        </p:nvSpPr>
        <p:spPr>
          <a:xfrm rot="5400000">
            <a:off x="4310027" y="166139"/>
            <a:ext cx="646194" cy="8201723"/>
          </a:xfrm>
          <a:prstGeom prst="rightBrace">
            <a:avLst>
              <a:gd name="adj1" fmla="val 8333"/>
              <a:gd name="adj2" fmla="val 5083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Jobb oldali kapcsos zárójel 15"/>
          <p:cNvSpPr/>
          <p:nvPr/>
        </p:nvSpPr>
        <p:spPr>
          <a:xfrm rot="5400000">
            <a:off x="393409" y="2745274"/>
            <a:ext cx="646194" cy="341194"/>
          </a:xfrm>
          <a:prstGeom prst="rightBrace">
            <a:avLst>
              <a:gd name="adj1" fmla="val 8333"/>
              <a:gd name="adj2" fmla="val 5083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2286998" y="4810415"/>
            <a:ext cx="53719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aktuális érték + Hűségszámla értéke (halál esetén)</a:t>
            </a:r>
          </a:p>
          <a:p>
            <a:pPr algn="ctr"/>
            <a:r>
              <a:rPr lang="hu-HU" i="1" dirty="0" smtClean="0"/>
              <a:t>ha a Hűségszámla értéke 0 Ft, akkor:</a:t>
            </a:r>
          </a:p>
          <a:p>
            <a:pPr algn="ctr"/>
            <a:r>
              <a:rPr lang="hu-HU" dirty="0" smtClean="0"/>
              <a:t>aktuális érték + AÉ 10 %-a, de </a:t>
            </a:r>
            <a:r>
              <a:rPr lang="hu-HU" dirty="0" err="1" smtClean="0"/>
              <a:t>max</a:t>
            </a:r>
            <a:r>
              <a:rPr lang="hu-HU" dirty="0" smtClean="0"/>
              <a:t> 100 </a:t>
            </a:r>
            <a:r>
              <a:rPr lang="hu-HU" dirty="0" err="1" smtClean="0"/>
              <a:t>eFt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79624" y="3339698"/>
            <a:ext cx="2974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100 </a:t>
            </a:r>
            <a:r>
              <a:rPr lang="hu-HU" dirty="0" err="1" smtClean="0"/>
              <a:t>eFt</a:t>
            </a:r>
            <a:r>
              <a:rPr lang="hu-HU" dirty="0" smtClean="0"/>
              <a:t> (</a:t>
            </a:r>
            <a:r>
              <a:rPr lang="hu-HU" dirty="0" err="1" smtClean="0"/>
              <a:t>közl.halál</a:t>
            </a:r>
            <a:r>
              <a:rPr lang="hu-HU" dirty="0" smtClean="0"/>
              <a:t> esetén)</a:t>
            </a:r>
            <a:endParaRPr lang="hu-HU" dirty="0"/>
          </a:p>
        </p:txBody>
      </p:sp>
      <p:cxnSp>
        <p:nvCxnSpPr>
          <p:cNvPr id="20" name="Egyenes összekötő 19"/>
          <p:cNvCxnSpPr/>
          <p:nvPr/>
        </p:nvCxnSpPr>
        <p:spPr>
          <a:xfrm>
            <a:off x="520891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>
            <a:off x="8750267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zövegdoboz 21"/>
          <p:cNvSpPr txBox="1"/>
          <p:nvPr/>
        </p:nvSpPr>
        <p:spPr>
          <a:xfrm>
            <a:off x="8389180" y="1367556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lejárat</a:t>
            </a:r>
            <a:endParaRPr lang="hu-HU" sz="1200" dirty="0"/>
          </a:p>
        </p:txBody>
      </p:sp>
      <p:cxnSp>
        <p:nvCxnSpPr>
          <p:cNvPr id="9" name="Egyenes összekötő nyíllal 8"/>
          <p:cNvCxnSpPr>
            <a:stCxn id="8" idx="3"/>
          </p:cNvCxnSpPr>
          <p:nvPr/>
        </p:nvCxnSpPr>
        <p:spPr>
          <a:xfrm flipH="1">
            <a:off x="8389180" y="2047164"/>
            <a:ext cx="344806" cy="6960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Szövegdoboz 22"/>
          <p:cNvSpPr txBox="1"/>
          <p:nvPr/>
        </p:nvSpPr>
        <p:spPr>
          <a:xfrm>
            <a:off x="5465481" y="2756848"/>
            <a:ext cx="3525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elérési szolgáltatás: aktuális érték + Hűségszámla (ha szerződés rövidebb mint 20 év)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3358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Díjakat terhelő költségek – kockázati díjak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 kockázati díjrésszel azonos - A főmódozat kockázati elemei díjmentesek!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Prémium U72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254020" y="1637731"/>
            <a:ext cx="2041058" cy="4994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err="1" smtClean="0"/>
              <a:t>Életbizt</a:t>
            </a:r>
            <a:r>
              <a:rPr lang="hu-HU" sz="1600" dirty="0" smtClean="0"/>
              <a:t>. kockázat</a:t>
            </a:r>
            <a:endParaRPr lang="hu-HU" sz="1600" dirty="0"/>
          </a:p>
        </p:txBody>
      </p:sp>
      <p:sp>
        <p:nvSpPr>
          <p:cNvPr id="11" name="Téglalap 10"/>
          <p:cNvSpPr/>
          <p:nvPr/>
        </p:nvSpPr>
        <p:spPr>
          <a:xfrm>
            <a:off x="2451987" y="1637730"/>
            <a:ext cx="2041058" cy="4994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Baleseti kockázatok</a:t>
            </a:r>
            <a:endParaRPr lang="hu-HU" sz="1600" dirty="0"/>
          </a:p>
        </p:txBody>
      </p:sp>
      <p:sp>
        <p:nvSpPr>
          <p:cNvPr id="13" name="Téglalap 12"/>
          <p:cNvSpPr/>
          <p:nvPr/>
        </p:nvSpPr>
        <p:spPr>
          <a:xfrm>
            <a:off x="4661006" y="1637729"/>
            <a:ext cx="2041058" cy="4994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err="1" smtClean="0"/>
              <a:t>Egészségbizt</a:t>
            </a:r>
            <a:r>
              <a:rPr lang="hu-HU" sz="1600" dirty="0" smtClean="0"/>
              <a:t>. kockázatok</a:t>
            </a:r>
            <a:endParaRPr lang="hu-HU" sz="1600" dirty="0"/>
          </a:p>
        </p:txBody>
      </p:sp>
      <p:sp>
        <p:nvSpPr>
          <p:cNvPr id="15" name="Téglalap 14"/>
          <p:cNvSpPr/>
          <p:nvPr/>
        </p:nvSpPr>
        <p:spPr>
          <a:xfrm>
            <a:off x="6862188" y="1637731"/>
            <a:ext cx="2041058" cy="4994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Díjátvállalás kockázat</a:t>
            </a:r>
            <a:endParaRPr lang="hu-HU" sz="16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300660" y="2296633"/>
            <a:ext cx="19477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Halál esetére vonatkozó kiegészítő életbiztosítás (9%)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2498627" y="2296633"/>
            <a:ext cx="19477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Baleseti halál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Baleseti rokkantság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Baleseti kórházi napi térítés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Baleseti műtéti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Csonttörés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Égési sérülés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err="1" smtClean="0"/>
              <a:t>Közl</a:t>
            </a:r>
            <a:r>
              <a:rPr lang="hu-HU" dirty="0" smtClean="0"/>
              <a:t>. bal. hal.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err="1" smtClean="0"/>
              <a:t>Közl</a:t>
            </a:r>
            <a:r>
              <a:rPr lang="hu-HU" dirty="0" smtClean="0"/>
              <a:t>. bal </a:t>
            </a:r>
            <a:r>
              <a:rPr lang="hu-HU" dirty="0" err="1" smtClean="0"/>
              <a:t>rokk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4613300" y="2296633"/>
            <a:ext cx="24562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Műtéti </a:t>
            </a:r>
            <a:r>
              <a:rPr lang="hu-HU" dirty="0" smtClean="0"/>
              <a:t>térítés (3%)</a:t>
            </a:r>
            <a:endParaRPr lang="hu-H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Kórházi napi </a:t>
            </a:r>
            <a:r>
              <a:rPr lang="hu-HU" dirty="0" smtClean="0"/>
              <a:t>térítés (3%)</a:t>
            </a:r>
            <a:endParaRPr lang="hu-H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40 elemű kiemelt kockázatok (6%)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39%-ot meghaladó </a:t>
            </a:r>
            <a:r>
              <a:rPr lang="hu-HU" dirty="0" err="1" smtClean="0"/>
              <a:t>eg.károsodás</a:t>
            </a:r>
            <a:r>
              <a:rPr lang="hu-HU" dirty="0" smtClean="0"/>
              <a:t> (9%)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69%-ot meghaladó </a:t>
            </a:r>
            <a:r>
              <a:rPr lang="hu-HU" dirty="0" err="1" smtClean="0"/>
              <a:t>eg.károsodás</a:t>
            </a:r>
            <a:r>
              <a:rPr lang="hu-HU" dirty="0" smtClean="0"/>
              <a:t> (9%)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6862188" y="2296632"/>
            <a:ext cx="19477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Díjátvállalás halál esetén kiegészítő életbiztosítás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FIGYELEM! Ebben az esetben 1 fő vagyonkezelő jelölése is szükséges!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475145" y="5825301"/>
            <a:ext cx="7538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srgbClr val="C00000"/>
                </a:solidFill>
              </a:rPr>
              <a:t>A kockázati díjak a szerződés tartama alatt a biztosított életkorának változásával emelkednek! (A kockázati díjrész növekszik!)</a:t>
            </a:r>
          </a:p>
          <a:p>
            <a:pPr algn="ctr"/>
            <a:r>
              <a:rPr lang="hu-HU" sz="1600" dirty="0" smtClean="0"/>
              <a:t>A kockázatok díját havonta, a hónap elején vonjuk le.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4454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Díjakat terhelő költségek – forgalmazási költség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 megtakarítási díjrész (</a:t>
            </a:r>
            <a:r>
              <a:rPr lang="hu-HU" dirty="0" err="1" smtClean="0"/>
              <a:t>md</a:t>
            </a:r>
            <a:r>
              <a:rPr lang="hu-HU" dirty="0" smtClean="0"/>
              <a:t>) százalékában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Prémium  U72</a:t>
            </a:r>
            <a:endParaRPr lang="hu-HU" dirty="0"/>
          </a:p>
        </p:txBody>
      </p:sp>
      <p:sp>
        <p:nvSpPr>
          <p:cNvPr id="10" name="Jobbra nyíl 9"/>
          <p:cNvSpPr/>
          <p:nvPr/>
        </p:nvSpPr>
        <p:spPr>
          <a:xfrm>
            <a:off x="532263" y="1951632"/>
            <a:ext cx="8461612" cy="464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520891" y="178103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873457" y="178103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5543266" y="178103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5240939" y="1445985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10. évf.</a:t>
            </a:r>
            <a:endParaRPr lang="hu-HU" sz="1200" dirty="0"/>
          </a:p>
        </p:txBody>
      </p:sp>
      <p:cxnSp>
        <p:nvCxnSpPr>
          <p:cNvPr id="18" name="Egyenes összekötő 17"/>
          <p:cNvCxnSpPr/>
          <p:nvPr/>
        </p:nvCxnSpPr>
        <p:spPr>
          <a:xfrm>
            <a:off x="7920251" y="1781037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/>
        </p:nvSpPr>
        <p:spPr>
          <a:xfrm>
            <a:off x="7575445" y="1445985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20. évf.</a:t>
            </a:r>
            <a:endParaRPr lang="hu-HU" sz="1200" dirty="0"/>
          </a:p>
        </p:txBody>
      </p:sp>
      <p:sp>
        <p:nvSpPr>
          <p:cNvPr id="20" name="Jobb oldali kapcsos zárójel 19"/>
          <p:cNvSpPr/>
          <p:nvPr/>
        </p:nvSpPr>
        <p:spPr>
          <a:xfrm rot="5400000">
            <a:off x="393409" y="2881754"/>
            <a:ext cx="646194" cy="341194"/>
          </a:xfrm>
          <a:prstGeom prst="rightBrace">
            <a:avLst>
              <a:gd name="adj1" fmla="val 8333"/>
              <a:gd name="adj2" fmla="val 5083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Jobb oldali kapcsos zárójel 20"/>
          <p:cNvSpPr/>
          <p:nvPr/>
        </p:nvSpPr>
        <p:spPr>
          <a:xfrm rot="5400000">
            <a:off x="4425750" y="-119053"/>
            <a:ext cx="646194" cy="6342807"/>
          </a:xfrm>
          <a:prstGeom prst="rightBrace">
            <a:avLst>
              <a:gd name="adj1" fmla="val 8333"/>
              <a:gd name="adj2" fmla="val 5054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Jobb oldali kapcsos zárójel 21"/>
          <p:cNvSpPr/>
          <p:nvPr/>
        </p:nvSpPr>
        <p:spPr>
          <a:xfrm rot="5400000">
            <a:off x="8049356" y="2613795"/>
            <a:ext cx="646194" cy="877111"/>
          </a:xfrm>
          <a:prstGeom prst="rightBrace">
            <a:avLst>
              <a:gd name="adj1" fmla="val 8333"/>
              <a:gd name="adj2" fmla="val 5083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Szövegdoboz 22"/>
          <p:cNvSpPr txBox="1"/>
          <p:nvPr/>
        </p:nvSpPr>
        <p:spPr>
          <a:xfrm>
            <a:off x="121698" y="3322137"/>
            <a:ext cx="936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74%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3076464" y="3473865"/>
            <a:ext cx="3256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3,75 %/év (a tartam végéig, legfeljebb 20.évf-ig)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7624550" y="3449896"/>
            <a:ext cx="187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0 %/év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406847" y="1342365"/>
            <a:ext cx="311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rgbClr val="C00000"/>
                </a:solidFill>
              </a:rPr>
              <a:t>a rendszeres díjból: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1406846" y="5507218"/>
            <a:ext cx="7327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rgbClr val="C00000"/>
                </a:solidFill>
              </a:rPr>
              <a:t>az eseti díjból: </a:t>
            </a:r>
            <a:r>
              <a:rPr lang="hu-HU" dirty="0" smtClean="0"/>
              <a:t>	1% díjbefizetéskor</a:t>
            </a:r>
          </a:p>
          <a:p>
            <a:pPr lvl="4"/>
            <a:r>
              <a:rPr lang="hu-HU" dirty="0" smtClean="0"/>
              <a:t>	3,75 % szüneteltetés alatti befizetés esetén</a:t>
            </a:r>
            <a:endParaRPr lang="hu-HU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1406845" y="4408228"/>
            <a:ext cx="7094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Befizetéskor érvényesítjük, az esedékesség, vagy díj beérkezése közül a későbbi napon, az esedékesség napjára érvényes árfolyam alapján.</a:t>
            </a:r>
            <a:endParaRPr lang="hu-HU" dirty="0"/>
          </a:p>
        </p:txBody>
      </p:sp>
      <p:cxnSp>
        <p:nvCxnSpPr>
          <p:cNvPr id="28" name="Egyenes összekötő 27"/>
          <p:cNvCxnSpPr/>
          <p:nvPr/>
        </p:nvCxnSpPr>
        <p:spPr>
          <a:xfrm>
            <a:off x="1205150" y="178103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/>
          <p:nvPr/>
        </p:nvCxnSpPr>
        <p:spPr>
          <a:xfrm>
            <a:off x="1516031" y="178103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Jobb oldali kapcsos zárójel 29"/>
          <p:cNvSpPr/>
          <p:nvPr/>
        </p:nvSpPr>
        <p:spPr>
          <a:xfrm rot="5400000">
            <a:off x="734604" y="2881754"/>
            <a:ext cx="646194" cy="341194"/>
          </a:xfrm>
          <a:prstGeom prst="rightBrace">
            <a:avLst>
              <a:gd name="adj1" fmla="val 8333"/>
              <a:gd name="adj2" fmla="val 5083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Jobb oldali kapcsos zárójel 30"/>
          <p:cNvSpPr/>
          <p:nvPr/>
        </p:nvSpPr>
        <p:spPr>
          <a:xfrm rot="5400000">
            <a:off x="1083750" y="2892929"/>
            <a:ext cx="646194" cy="341194"/>
          </a:xfrm>
          <a:prstGeom prst="rightBrace">
            <a:avLst>
              <a:gd name="adj1" fmla="val 8333"/>
              <a:gd name="adj2" fmla="val 5083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776108" y="356619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44%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318457" y="332213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14%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692645" y="1445985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1.</a:t>
            </a:r>
            <a:endParaRPr lang="hu-HU" sz="1200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1005551" y="1434698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2.</a:t>
            </a:r>
            <a:endParaRPr lang="hu-HU" sz="1200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1366401" y="1434698"/>
            <a:ext cx="561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3.évf.</a:t>
            </a:r>
            <a:endParaRPr lang="hu-HU" sz="1200" dirty="0"/>
          </a:p>
        </p:txBody>
      </p:sp>
      <p:cxnSp>
        <p:nvCxnSpPr>
          <p:cNvPr id="34" name="Egyenes összekötő 33"/>
          <p:cNvCxnSpPr/>
          <p:nvPr/>
        </p:nvCxnSpPr>
        <p:spPr>
          <a:xfrm>
            <a:off x="8980228" y="1760570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Szövegdoboz 34"/>
          <p:cNvSpPr txBox="1"/>
          <p:nvPr/>
        </p:nvSpPr>
        <p:spPr>
          <a:xfrm>
            <a:off x="8542553" y="1445984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lejárat</a:t>
            </a:r>
            <a:endParaRPr lang="hu-HU" sz="1200" dirty="0"/>
          </a:p>
        </p:txBody>
      </p:sp>
      <p:sp>
        <p:nvSpPr>
          <p:cNvPr id="36" name="Lekerekített téglalap feliratnak 35"/>
          <p:cNvSpPr/>
          <p:nvPr/>
        </p:nvSpPr>
        <p:spPr>
          <a:xfrm>
            <a:off x="5745707" y="103750"/>
            <a:ext cx="3398293" cy="1329520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az első években viszonylag magas a költségelvonás, de a TKM értékek így is alacsonyak maradnak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577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Díjakat terhelő költségek – forgalmazási költség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 megtakarítási díjrész (</a:t>
            </a:r>
            <a:r>
              <a:rPr lang="hu-HU" dirty="0" err="1" smtClean="0"/>
              <a:t>md</a:t>
            </a:r>
            <a:r>
              <a:rPr lang="hu-HU" dirty="0" smtClean="0"/>
              <a:t>) százalékában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Prémium  U72</a:t>
            </a:r>
            <a:endParaRPr lang="hu-HU" dirty="0"/>
          </a:p>
        </p:txBody>
      </p:sp>
      <p:sp>
        <p:nvSpPr>
          <p:cNvPr id="10" name="Jobbra nyíl 9"/>
          <p:cNvSpPr/>
          <p:nvPr/>
        </p:nvSpPr>
        <p:spPr>
          <a:xfrm>
            <a:off x="473706" y="3819228"/>
            <a:ext cx="8461612" cy="464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466882" y="3648631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zövegdoboz 23"/>
          <p:cNvSpPr txBox="1"/>
          <p:nvPr/>
        </p:nvSpPr>
        <p:spPr>
          <a:xfrm>
            <a:off x="4252803" y="2718516"/>
            <a:ext cx="3256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3,75 %/év (a tartam végéig, legfeljebb 20.évf-ig)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47300" y="1449350"/>
            <a:ext cx="311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rgbClr val="C00000"/>
                </a:solidFill>
              </a:rPr>
              <a:t>a rendszeres díjból: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347300" y="5516223"/>
            <a:ext cx="7327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rgbClr val="C00000"/>
                </a:solidFill>
              </a:rPr>
              <a:t>az eseti díjból: </a:t>
            </a:r>
            <a:r>
              <a:rPr lang="hu-HU" dirty="0" smtClean="0"/>
              <a:t>	1% díjbefizetéskor</a:t>
            </a:r>
          </a:p>
          <a:p>
            <a:pPr lvl="4"/>
            <a:r>
              <a:rPr lang="hu-HU" dirty="0" smtClean="0"/>
              <a:t>	3,75 % szüneteltetés alatti befizetés esetén</a:t>
            </a:r>
            <a:endParaRPr lang="hu-HU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1406845" y="4408228"/>
            <a:ext cx="7094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Befizetéskor érvényesítjük, az esedékesség, vagy díj beérkezése közül a későbbi napon, az esedékesség napjára érvényes árfolyam alapján.</a:t>
            </a:r>
            <a:endParaRPr lang="hu-HU" dirty="0"/>
          </a:p>
        </p:txBody>
      </p:sp>
      <p:cxnSp>
        <p:nvCxnSpPr>
          <p:cNvPr id="34" name="Egyenes összekötő 33"/>
          <p:cNvCxnSpPr/>
          <p:nvPr/>
        </p:nvCxnSpPr>
        <p:spPr>
          <a:xfrm>
            <a:off x="8966581" y="3648631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Szövegdoboz 34"/>
          <p:cNvSpPr txBox="1"/>
          <p:nvPr/>
        </p:nvSpPr>
        <p:spPr>
          <a:xfrm>
            <a:off x="8500890" y="3229804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lejárat</a:t>
            </a:r>
            <a:endParaRPr lang="hu-HU" sz="1200" dirty="0"/>
          </a:p>
        </p:txBody>
      </p:sp>
      <p:sp>
        <p:nvSpPr>
          <p:cNvPr id="36" name="Lekerekített téglalap feliratnak 35"/>
          <p:cNvSpPr/>
          <p:nvPr/>
        </p:nvSpPr>
        <p:spPr>
          <a:xfrm>
            <a:off x="5745707" y="103750"/>
            <a:ext cx="3398293" cy="1329520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az első években viszonylag magas a költségelvonás, de a TKM értékek így is alacsonyak maradnak</a:t>
            </a:r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466882" y="1964515"/>
            <a:ext cx="461166" cy="1966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Téglalap 36"/>
          <p:cNvSpPr/>
          <p:nvPr/>
        </p:nvSpPr>
        <p:spPr>
          <a:xfrm>
            <a:off x="1078432" y="1964515"/>
            <a:ext cx="461166" cy="1966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Téglalap 37"/>
          <p:cNvSpPr/>
          <p:nvPr/>
        </p:nvSpPr>
        <p:spPr>
          <a:xfrm>
            <a:off x="1671998" y="1964515"/>
            <a:ext cx="461166" cy="1966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Téglalap 38"/>
          <p:cNvSpPr/>
          <p:nvPr/>
        </p:nvSpPr>
        <p:spPr>
          <a:xfrm>
            <a:off x="2285564" y="1964515"/>
            <a:ext cx="461166" cy="1966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Téglalap 39"/>
          <p:cNvSpPr/>
          <p:nvPr/>
        </p:nvSpPr>
        <p:spPr>
          <a:xfrm>
            <a:off x="2899130" y="1964515"/>
            <a:ext cx="461166" cy="1966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Téglalap 40"/>
          <p:cNvSpPr/>
          <p:nvPr/>
        </p:nvSpPr>
        <p:spPr>
          <a:xfrm>
            <a:off x="3519346" y="1964515"/>
            <a:ext cx="461166" cy="1966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466882" y="2538484"/>
            <a:ext cx="461166" cy="139207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Téglalap 41"/>
          <p:cNvSpPr/>
          <p:nvPr/>
        </p:nvSpPr>
        <p:spPr>
          <a:xfrm>
            <a:off x="1078432" y="3070746"/>
            <a:ext cx="461166" cy="85980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Téglalap 42"/>
          <p:cNvSpPr/>
          <p:nvPr/>
        </p:nvSpPr>
        <p:spPr>
          <a:xfrm>
            <a:off x="1671998" y="3648631"/>
            <a:ext cx="461166" cy="2819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Téglalap 43"/>
          <p:cNvSpPr/>
          <p:nvPr/>
        </p:nvSpPr>
        <p:spPr>
          <a:xfrm>
            <a:off x="2285564" y="3819228"/>
            <a:ext cx="461166" cy="1113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Téglalap 44"/>
          <p:cNvSpPr/>
          <p:nvPr/>
        </p:nvSpPr>
        <p:spPr>
          <a:xfrm>
            <a:off x="2899130" y="3821502"/>
            <a:ext cx="461166" cy="1113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Téglalap 45"/>
          <p:cNvSpPr/>
          <p:nvPr/>
        </p:nvSpPr>
        <p:spPr>
          <a:xfrm>
            <a:off x="3519346" y="3821502"/>
            <a:ext cx="461166" cy="1113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Szövegdoboz 22"/>
          <p:cNvSpPr txBox="1"/>
          <p:nvPr/>
        </p:nvSpPr>
        <p:spPr>
          <a:xfrm>
            <a:off x="216774" y="2708584"/>
            <a:ext cx="936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74%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985849" y="318363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44%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579415" y="357032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14%</a:t>
            </a:r>
            <a:endParaRPr lang="hu-HU" dirty="0"/>
          </a:p>
        </p:txBody>
      </p:sp>
      <p:cxnSp>
        <p:nvCxnSpPr>
          <p:cNvPr id="47" name="Egyenes összekötő nyíllal 46"/>
          <p:cNvCxnSpPr>
            <a:stCxn id="44" idx="2"/>
          </p:cNvCxnSpPr>
          <p:nvPr/>
        </p:nvCxnSpPr>
        <p:spPr>
          <a:xfrm flipV="1">
            <a:off x="2516147" y="2947536"/>
            <a:ext cx="1905728" cy="9830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nyíllal 48"/>
          <p:cNvCxnSpPr>
            <a:stCxn id="45" idx="2"/>
          </p:cNvCxnSpPr>
          <p:nvPr/>
        </p:nvCxnSpPr>
        <p:spPr>
          <a:xfrm flipV="1">
            <a:off x="3129713" y="3041681"/>
            <a:ext cx="1292162" cy="8911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nyíllal 51"/>
          <p:cNvCxnSpPr>
            <a:stCxn id="46" idx="2"/>
          </p:cNvCxnSpPr>
          <p:nvPr/>
        </p:nvCxnSpPr>
        <p:spPr>
          <a:xfrm flipV="1">
            <a:off x="3749929" y="3077916"/>
            <a:ext cx="671946" cy="8549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28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Díjakat terhelő költségek – adminisztrációs költség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A megtakarítási </a:t>
            </a:r>
            <a:r>
              <a:rPr lang="hu-HU" dirty="0" smtClean="0"/>
              <a:t>díjrész </a:t>
            </a:r>
            <a:r>
              <a:rPr lang="hu-HU" dirty="0"/>
              <a:t>(</a:t>
            </a:r>
            <a:r>
              <a:rPr lang="hu-HU" dirty="0" err="1"/>
              <a:t>md</a:t>
            </a:r>
            <a:r>
              <a:rPr lang="hu-HU" dirty="0"/>
              <a:t>) </a:t>
            </a:r>
            <a:r>
              <a:rPr lang="hu-HU" dirty="0" smtClean="0"/>
              <a:t>mértéke alapján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 Prémium U72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580852" y="1608446"/>
            <a:ext cx="2920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Mértéke az aktuális éves megtakarítási díjrésztől függ.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347300" y="4204016"/>
            <a:ext cx="8153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Havonta érvényesítjük, a hónap első munkanapjára érvényes árfolyam alapján.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49" y="1608446"/>
            <a:ext cx="47339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79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Díjakat terhelő költségek – vagyonarányos költség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smtClean="0"/>
              <a:t>rendszeres és eseti befizetésekből keletkezett befektetési egységek értéke alapján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Prémium U72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347300" y="4204016"/>
            <a:ext cx="8153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Havonta érvényesítjük, a hónap utolsó napjára érvényes árfolyam alapján. („visszamenőleg”)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477673" y="1924334"/>
            <a:ext cx="8023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vagyon kezelésével összefüggő költség, ezért eszközalaponként és egységtípusonként érvényesítjük, de csak a 3. évfordulót követően!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477673" y="3166281"/>
            <a:ext cx="6083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Pénzpiaci 2016 eszközalap: 	0,12%/hó, azaz évi 1,45%</a:t>
            </a:r>
          </a:p>
          <a:p>
            <a:r>
              <a:rPr lang="hu-HU" dirty="0" smtClean="0"/>
              <a:t>Minden más eszközalapnál:	0,15%/hó, azaz évi 1,8%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19186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Egyéb költségek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Prémium U72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347300" y="2047163"/>
            <a:ext cx="83866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Kötvényesítési</a:t>
            </a:r>
            <a:r>
              <a:rPr lang="hu-HU" dirty="0" smtClean="0"/>
              <a:t> költség: 8000 Ft. A szerződő 30 napon belüli rendkívüli felmondása esetén alkalmazzuk.</a:t>
            </a:r>
          </a:p>
          <a:p>
            <a:endParaRPr lang="hu-HU" dirty="0"/>
          </a:p>
          <a:p>
            <a:r>
              <a:rPr lang="hu-HU" dirty="0" smtClean="0"/>
              <a:t>Számlakivonat költsége: évfordulókon ingyenes, minden más esetben 300 Ft/számlakivonat.</a:t>
            </a:r>
          </a:p>
          <a:p>
            <a:endParaRPr lang="hu-HU" dirty="0"/>
          </a:p>
          <a:p>
            <a:r>
              <a:rPr lang="hu-HU" dirty="0" smtClean="0"/>
              <a:t>Kifizetések költsége: 	átutalás esetén 0%</a:t>
            </a:r>
          </a:p>
          <a:p>
            <a:r>
              <a:rPr lang="hu-HU" dirty="0"/>
              <a:t>	</a:t>
            </a:r>
            <a:r>
              <a:rPr lang="hu-HU" dirty="0" smtClean="0"/>
              <a:t>				postai kifizetés esetén 0,5%</a:t>
            </a:r>
          </a:p>
          <a:p>
            <a:endParaRPr lang="hu-HU" dirty="0"/>
          </a:p>
          <a:p>
            <a:r>
              <a:rPr lang="hu-HU" dirty="0" smtClean="0"/>
              <a:t>Eszközalapokhoz kapcsolódó (ügyfélszámlán nem megjelenő) költségek:</a:t>
            </a:r>
          </a:p>
          <a:p>
            <a:r>
              <a:rPr lang="hu-HU" dirty="0" smtClean="0"/>
              <a:t>					portfólió kezelési díj</a:t>
            </a:r>
          </a:p>
          <a:p>
            <a:r>
              <a:rPr lang="hu-HU" dirty="0"/>
              <a:t>	</a:t>
            </a:r>
            <a:r>
              <a:rPr lang="hu-HU" dirty="0" smtClean="0"/>
              <a:t>				letétkezelői díj</a:t>
            </a:r>
          </a:p>
          <a:p>
            <a:r>
              <a:rPr lang="hu-HU" dirty="0"/>
              <a:t>	</a:t>
            </a:r>
            <a:r>
              <a:rPr lang="hu-HU" dirty="0" smtClean="0"/>
              <a:t>				értékpapír adásvétele után felszámított díj (brókeri díj)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1792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1" b="-1"/>
          <a:stretch/>
        </p:blipFill>
        <p:spPr>
          <a:xfrm>
            <a:off x="0" y="1335025"/>
            <a:ext cx="9144000" cy="552297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578436" y="465927"/>
            <a:ext cx="8386686" cy="869098"/>
          </a:xfrm>
        </p:spPr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Prémium (U72)</a:t>
            </a:r>
            <a:endParaRPr lang="hu-HU" dirty="0"/>
          </a:p>
        </p:txBody>
      </p:sp>
      <p:sp>
        <p:nvSpPr>
          <p:cNvPr id="7" name="AutoShape 4" descr="Képtalálat a következőre: „route 72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300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3862316" y="3524364"/>
            <a:ext cx="1883391" cy="419839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Jobbra nyíl 20"/>
          <p:cNvSpPr/>
          <p:nvPr/>
        </p:nvSpPr>
        <p:spPr>
          <a:xfrm>
            <a:off x="532263" y="1815152"/>
            <a:ext cx="8201723" cy="464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Visszavásárlás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VV érték = Aktuális érték (- el nem számolt költség)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</a:t>
            </a:r>
            <a:r>
              <a:rPr lang="hu-HU" dirty="0"/>
              <a:t> </a:t>
            </a:r>
            <a:r>
              <a:rPr lang="hu-HU" dirty="0" smtClean="0"/>
              <a:t>Prémium U72</a:t>
            </a:r>
            <a:endParaRPr lang="hu-HU" dirty="0"/>
          </a:p>
        </p:txBody>
      </p:sp>
      <p:cxnSp>
        <p:nvCxnSpPr>
          <p:cNvPr id="12" name="Egyenes összekötő 11"/>
          <p:cNvCxnSpPr/>
          <p:nvPr/>
        </p:nvCxnSpPr>
        <p:spPr>
          <a:xfrm>
            <a:off x="4455057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4110251" y="1309505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10. évf.</a:t>
            </a:r>
            <a:endParaRPr lang="hu-HU" sz="1200" dirty="0"/>
          </a:p>
        </p:txBody>
      </p:sp>
      <p:sp>
        <p:nvSpPr>
          <p:cNvPr id="14" name="Jobb oldali kapcsos zárójel 13"/>
          <p:cNvSpPr/>
          <p:nvPr/>
        </p:nvSpPr>
        <p:spPr>
          <a:xfrm rot="5400000">
            <a:off x="4310027" y="-1184990"/>
            <a:ext cx="646196" cy="8201724"/>
          </a:xfrm>
          <a:prstGeom prst="rightBrace">
            <a:avLst>
              <a:gd name="adj1" fmla="val 0"/>
              <a:gd name="adj2" fmla="val 5054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övegdoboz 17"/>
          <p:cNvSpPr txBox="1"/>
          <p:nvPr/>
        </p:nvSpPr>
        <p:spPr>
          <a:xfrm>
            <a:off x="3323229" y="3524364"/>
            <a:ext cx="29746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C00000"/>
                </a:solidFill>
              </a:rPr>
              <a:t>aktuális érték!</a:t>
            </a:r>
          </a:p>
          <a:p>
            <a:pPr algn="ctr"/>
            <a:endParaRPr lang="hu-HU" dirty="0" smtClean="0"/>
          </a:p>
          <a:p>
            <a:pPr algn="ctr"/>
            <a:r>
              <a:rPr lang="hu-HU" dirty="0">
                <a:solidFill>
                  <a:srgbClr val="C00000"/>
                </a:solidFill>
              </a:rPr>
              <a:t>V</a:t>
            </a:r>
            <a:r>
              <a:rPr lang="hu-HU" dirty="0" smtClean="0">
                <a:solidFill>
                  <a:srgbClr val="C00000"/>
                </a:solidFill>
              </a:rPr>
              <a:t>isszavásárlás esetén a Hűségszámla értékét nem fizetjük ki!</a:t>
            </a:r>
            <a:endParaRPr lang="hu-HU" dirty="0">
              <a:solidFill>
                <a:srgbClr val="C00000"/>
              </a:solidFill>
            </a:endParaRPr>
          </a:p>
        </p:txBody>
      </p:sp>
      <p:cxnSp>
        <p:nvCxnSpPr>
          <p:cNvPr id="20" name="Egyenes összekötő 19"/>
          <p:cNvCxnSpPr/>
          <p:nvPr/>
        </p:nvCxnSpPr>
        <p:spPr>
          <a:xfrm>
            <a:off x="520891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>
            <a:off x="8750267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Szövegdoboz 22"/>
          <p:cNvSpPr txBox="1"/>
          <p:nvPr/>
        </p:nvSpPr>
        <p:spPr>
          <a:xfrm>
            <a:off x="8389180" y="1367556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lejárat</a:t>
            </a:r>
            <a:endParaRPr lang="hu-HU" sz="1200" dirty="0"/>
          </a:p>
        </p:txBody>
      </p:sp>
      <p:sp>
        <p:nvSpPr>
          <p:cNvPr id="24" name="Lekerekített téglalap feliratnak 23"/>
          <p:cNvSpPr/>
          <p:nvPr/>
        </p:nvSpPr>
        <p:spPr>
          <a:xfrm>
            <a:off x="6615916" y="118484"/>
            <a:ext cx="2374711" cy="1329520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visszavásárlási értékek kedvezőbbek, mint korábban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81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Tranzakciók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Lehetőségek a szerződés kezelésére, s azok költségei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Prémium U72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696036" y="1883391"/>
            <a:ext cx="80433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átváltás:					évente az első kettő ingyenes, a továbbiak: 								0,3%, min 400, </a:t>
            </a:r>
            <a:r>
              <a:rPr lang="hu-HU" dirty="0" err="1" smtClean="0"/>
              <a:t>max</a:t>
            </a:r>
            <a:r>
              <a:rPr lang="hu-HU" dirty="0" smtClean="0"/>
              <a:t> 3500 Ft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átirányítás:				jelenleg ingyenes (hivatalosan 250Ft/</a:t>
            </a:r>
            <a:r>
              <a:rPr lang="hu-HU" dirty="0" err="1" smtClean="0"/>
              <a:t>alk</a:t>
            </a:r>
            <a:r>
              <a:rPr lang="hu-HU" dirty="0" smtClean="0"/>
              <a:t>.)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részleges visszavásárlás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rendszeres pénzkivonás</a:t>
            </a:r>
          </a:p>
          <a:p>
            <a:r>
              <a:rPr lang="hu-HU" dirty="0" smtClean="0"/>
              <a:t>	(min 15 </a:t>
            </a:r>
            <a:r>
              <a:rPr lang="hu-HU" dirty="0" err="1" smtClean="0"/>
              <a:t>eFt</a:t>
            </a:r>
            <a:r>
              <a:rPr lang="hu-HU" dirty="0" smtClean="0"/>
              <a:t>/hó)</a:t>
            </a:r>
            <a:endParaRPr lang="hu-HU" dirty="0"/>
          </a:p>
        </p:txBody>
      </p:sp>
      <p:sp>
        <p:nvSpPr>
          <p:cNvPr id="8" name="Jobb oldali kapcsos zárójel 7"/>
          <p:cNvSpPr/>
          <p:nvPr/>
        </p:nvSpPr>
        <p:spPr>
          <a:xfrm>
            <a:off x="3507475" y="4107976"/>
            <a:ext cx="354841" cy="146873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3924089" y="3725839"/>
            <a:ext cx="50697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 rendszeres díjakból származó egységekből (nincs időbeli korlátozás!)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költsége az érintett/havonta érintett összeg 0,3%-a, min 400, </a:t>
            </a:r>
            <a:r>
              <a:rPr lang="hu-HU" dirty="0" err="1" smtClean="0"/>
              <a:t>max</a:t>
            </a:r>
            <a:r>
              <a:rPr lang="hu-HU" dirty="0" smtClean="0"/>
              <a:t> 3500 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C00000"/>
                </a:solidFill>
              </a:rPr>
              <a:t>a tranzakciót követően a szerződés visszavásárlási értékének (=aktuális érték, Hűségszámla nélkül!) el kell érnie a: 100 </a:t>
            </a:r>
            <a:r>
              <a:rPr lang="hu-HU" dirty="0" err="1" smtClean="0">
                <a:solidFill>
                  <a:srgbClr val="C00000"/>
                </a:solidFill>
              </a:rPr>
              <a:t>eFt-ot</a:t>
            </a:r>
            <a:endParaRPr lang="hu-HU" dirty="0" smtClean="0">
              <a:solidFill>
                <a:srgbClr val="C00000"/>
              </a:solidFill>
            </a:endParaRPr>
          </a:p>
          <a:p>
            <a:endParaRPr lang="hu-HU" dirty="0"/>
          </a:p>
          <a:p>
            <a:endParaRPr lang="hu-HU" dirty="0"/>
          </a:p>
        </p:txBody>
      </p:sp>
      <p:sp>
        <p:nvSpPr>
          <p:cNvPr id="10" name="Lekerekített téglalap 9"/>
          <p:cNvSpPr/>
          <p:nvPr/>
        </p:nvSpPr>
        <p:spPr>
          <a:xfrm>
            <a:off x="6619164" y="229736"/>
            <a:ext cx="2374711" cy="10940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00000"/>
                </a:solidFill>
              </a:rPr>
              <a:t>ügyfelünk akár már az első évben is vehet ki pénzt szerződéséből</a:t>
            </a:r>
            <a:endParaRPr lang="hu-H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12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Értékkövetés, díjnövelés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Ügyfél által választott értékkövetési index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 Prémium U72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47301" y="1746913"/>
            <a:ext cx="83866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megtakarítási díjrész a következő fizetési esedékességtől kezdődően növelhető. Ez befolyásolhatja a díjátvállalás kiegészítő biztosítás díját is.</a:t>
            </a:r>
          </a:p>
          <a:p>
            <a:endParaRPr lang="hu-HU" dirty="0"/>
          </a:p>
          <a:p>
            <a:r>
              <a:rPr lang="hu-HU" dirty="0" smtClean="0"/>
              <a:t>A biztosítási összegek is növelhetők (ezzel a díjak is növekednek), a módosítási kérelemben megjelölt hónaptól.</a:t>
            </a:r>
          </a:p>
          <a:p>
            <a:endParaRPr lang="hu-HU" dirty="0"/>
          </a:p>
          <a:p>
            <a:r>
              <a:rPr lang="hu-HU" b="1" dirty="0" smtClean="0">
                <a:solidFill>
                  <a:srgbClr val="C00000"/>
                </a:solidFill>
              </a:rPr>
              <a:t>A szerződő az ajánlattételkor választhat automatikus értékkövetési indexet (8, 5, 3 és 0% mértékben). </a:t>
            </a:r>
            <a:r>
              <a:rPr lang="hu-HU" dirty="0" smtClean="0"/>
              <a:t>Az index a megtakarítási díjrészre és a biztosítási összegekre is vonatkozik.</a:t>
            </a:r>
          </a:p>
          <a:p>
            <a:r>
              <a:rPr lang="hu-HU" dirty="0" smtClean="0"/>
              <a:t>Az index a tartam során módosítható (növelhető – </a:t>
            </a:r>
            <a:r>
              <a:rPr lang="hu-HU" dirty="0" err="1" smtClean="0"/>
              <a:t>kockázatelbírálást</a:t>
            </a:r>
            <a:r>
              <a:rPr lang="hu-HU" dirty="0" smtClean="0"/>
              <a:t> alkalmazhatunk).</a:t>
            </a:r>
          </a:p>
          <a:p>
            <a:endParaRPr lang="hu-HU" dirty="0" smtClean="0"/>
          </a:p>
          <a:p>
            <a:r>
              <a:rPr lang="hu-HU" dirty="0" smtClean="0"/>
              <a:t>Az indexszámtól függetlenül lehetőség van akár a megtakarítási díjrész, akár a biztosítási összegek növelésére.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8" name="Lekerekített téglalap 7"/>
          <p:cNvSpPr/>
          <p:nvPr/>
        </p:nvSpPr>
        <p:spPr>
          <a:xfrm>
            <a:off x="6638918" y="133636"/>
            <a:ext cx="2374711" cy="10940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00000"/>
                </a:solidFill>
              </a:rPr>
              <a:t>ügyfelünk választhat automatikus indexet, de ez nem kötelező</a:t>
            </a:r>
            <a:endParaRPr lang="hu-H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75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Díjfizetés elmaradása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Átvezetés, vagy díjmentesítés, vagy szüneteltetés?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Prémium U72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347301" y="1746913"/>
            <a:ext cx="8386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 a szerződés rendelkezik legalább kéthavi rendszeres díjnak megfelelő eseti díjjal, akkor a biztosító automatikusan átvezetést alkalmaz.</a:t>
            </a:r>
          </a:p>
          <a:p>
            <a:endParaRPr lang="hu-HU" dirty="0"/>
          </a:p>
          <a:p>
            <a:r>
              <a:rPr lang="hu-HU" dirty="0" smtClean="0"/>
              <a:t>Ha nem rendelkezik, akkor a kockázati biztosítások életben tartása mellett:</a:t>
            </a:r>
            <a:endParaRPr lang="hu-HU" dirty="0"/>
          </a:p>
        </p:txBody>
      </p:sp>
      <p:sp>
        <p:nvSpPr>
          <p:cNvPr id="9" name="Jobbra nyíl 8"/>
          <p:cNvSpPr/>
          <p:nvPr/>
        </p:nvSpPr>
        <p:spPr>
          <a:xfrm>
            <a:off x="309838" y="3439236"/>
            <a:ext cx="8461612" cy="464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" name="Egyenes összekötő 9"/>
          <p:cNvCxnSpPr/>
          <p:nvPr/>
        </p:nvCxnSpPr>
        <p:spPr>
          <a:xfrm>
            <a:off x="333653" y="3268639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1673408" y="3268639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1377904" y="2947241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1. évf.</a:t>
            </a:r>
            <a:endParaRPr lang="hu-HU" sz="1200" dirty="0"/>
          </a:p>
        </p:txBody>
      </p:sp>
      <p:sp>
        <p:nvSpPr>
          <p:cNvPr id="13" name="Jobb oldali kapcsos zárójel 12"/>
          <p:cNvSpPr/>
          <p:nvPr/>
        </p:nvSpPr>
        <p:spPr>
          <a:xfrm rot="5400000">
            <a:off x="708086" y="3938676"/>
            <a:ext cx="646194" cy="1311743"/>
          </a:xfrm>
          <a:prstGeom prst="rightBrace">
            <a:avLst>
              <a:gd name="adj1" fmla="val 8333"/>
              <a:gd name="adj2" fmla="val 5083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361663" y="5103674"/>
            <a:ext cx="1426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biztosítás kifizetés nélkül megszűnik!</a:t>
            </a: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2999515" y="3268639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4271031" y="3268639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3935991" y="3010931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3. évf.</a:t>
            </a:r>
            <a:endParaRPr lang="hu-HU" sz="1200" dirty="0"/>
          </a:p>
        </p:txBody>
      </p:sp>
      <p:sp>
        <p:nvSpPr>
          <p:cNvPr id="18" name="Jobb oldali kapcsos zárójel 17"/>
          <p:cNvSpPr/>
          <p:nvPr/>
        </p:nvSpPr>
        <p:spPr>
          <a:xfrm rot="5400000">
            <a:off x="2655944" y="3288915"/>
            <a:ext cx="646196" cy="2611270"/>
          </a:xfrm>
          <a:prstGeom prst="rightBrace">
            <a:avLst>
              <a:gd name="adj1" fmla="val 8333"/>
              <a:gd name="adj2" fmla="val 5083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Szövegdoboz 18"/>
          <p:cNvSpPr txBox="1"/>
          <p:nvPr/>
        </p:nvSpPr>
        <p:spPr>
          <a:xfrm>
            <a:off x="2181387" y="5103674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Díjmentesítés</a:t>
            </a:r>
            <a:endParaRPr lang="hu-HU" dirty="0"/>
          </a:p>
        </p:txBody>
      </p:sp>
      <p:sp>
        <p:nvSpPr>
          <p:cNvPr id="20" name="Jobb oldali kapcsos zárójel 19"/>
          <p:cNvSpPr/>
          <p:nvPr/>
        </p:nvSpPr>
        <p:spPr>
          <a:xfrm rot="5400000">
            <a:off x="6218624" y="2364820"/>
            <a:ext cx="646193" cy="4459458"/>
          </a:xfrm>
          <a:prstGeom prst="rightBrace">
            <a:avLst>
              <a:gd name="adj1" fmla="val 8333"/>
              <a:gd name="adj2" fmla="val 5083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zövegdoboz 20"/>
          <p:cNvSpPr txBox="1"/>
          <p:nvPr/>
        </p:nvSpPr>
        <p:spPr>
          <a:xfrm>
            <a:off x="4673260" y="5103674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Díjszüneteltetés határozatlan időre</a:t>
            </a:r>
            <a:endParaRPr lang="hu-HU" dirty="0"/>
          </a:p>
        </p:txBody>
      </p:sp>
      <p:sp>
        <p:nvSpPr>
          <p:cNvPr id="22" name="Lekerekített téglalap 21"/>
          <p:cNvSpPr/>
          <p:nvPr/>
        </p:nvSpPr>
        <p:spPr>
          <a:xfrm>
            <a:off x="6652565" y="165482"/>
            <a:ext cx="2374711" cy="10940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00000"/>
                </a:solidFill>
              </a:rPr>
              <a:t>rugalmas megoldások fizetési probléma esetére</a:t>
            </a:r>
            <a:endParaRPr lang="hu-H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3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Mentőövek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Átvezetés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 Prémium U72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47300" y="1678675"/>
            <a:ext cx="83920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 a szerződő számláján van eseti díj, akkor kérheti a rendszeres díjra történő átvezetést. Ebben az esetben érvényesítjük az esedékes rendszeres díjra vonatkozó forgalmazási költséget.</a:t>
            </a:r>
          </a:p>
          <a:p>
            <a:endParaRPr lang="hu-HU" dirty="0" smtClean="0"/>
          </a:p>
          <a:p>
            <a:r>
              <a:rPr lang="hu-HU" dirty="0" smtClean="0"/>
              <a:t>Ha a szerződésen van legalább kéthavi díj, akkor díjelmaradás esetén a biztosító automatikusan élhet az átvezetés eszközével.</a:t>
            </a:r>
          </a:p>
          <a:p>
            <a:endParaRPr lang="hu-HU" dirty="0"/>
          </a:p>
          <a:p>
            <a:r>
              <a:rPr lang="hu-HU" dirty="0" smtClean="0"/>
              <a:t>Féléves vagy éves díjfizetésű szerződés esetén az automatikus átvezetés alkalmazása előtt a szerződő beleegyezését kéri.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6642398" y="229736"/>
            <a:ext cx="2374711" cy="10940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00000"/>
                </a:solidFill>
              </a:rPr>
              <a:t>eseti díj fizethető</a:t>
            </a:r>
            <a:endParaRPr lang="hu-H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54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Mentőövek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Díjszüneteltetés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Prémium U72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47300" y="1678675"/>
            <a:ext cx="83920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3, díjjal rendezett év után kérhető.</a:t>
            </a:r>
          </a:p>
          <a:p>
            <a:endParaRPr lang="hu-HU" dirty="0" smtClean="0"/>
          </a:p>
          <a:p>
            <a:r>
              <a:rPr lang="hu-HU" dirty="0" smtClean="0"/>
              <a:t>Minden 10 éves biztosítási időszakban – a technikai kezdettől számítva -, összesen </a:t>
            </a:r>
            <a:r>
              <a:rPr lang="hu-HU" dirty="0" err="1" smtClean="0"/>
              <a:t>max</a:t>
            </a:r>
            <a:r>
              <a:rPr lang="hu-HU" dirty="0" smtClean="0"/>
              <a:t> 24 hónapra a szerződő (a biztosított hozzájárulásával) kérheti a díjfizetés szüneteltetését.</a:t>
            </a:r>
          </a:p>
          <a:p>
            <a:endParaRPr lang="hu-HU" dirty="0" smtClean="0"/>
          </a:p>
          <a:p>
            <a:r>
              <a:rPr lang="hu-HU" dirty="0" smtClean="0"/>
              <a:t>A szüneteltetés alatt bármikor kérhető a díjfizetés visszaállítása.</a:t>
            </a:r>
          </a:p>
          <a:p>
            <a:endParaRPr lang="hu-HU" dirty="0" smtClean="0"/>
          </a:p>
          <a:p>
            <a:r>
              <a:rPr lang="hu-HU" dirty="0" smtClean="0"/>
              <a:t>Az elmaradt díjakat a szüneteltetés végével nem kell megfizetni.</a:t>
            </a:r>
          </a:p>
          <a:p>
            <a:endParaRPr lang="hu-HU" dirty="0" smtClean="0"/>
          </a:p>
          <a:p>
            <a:r>
              <a:rPr lang="hu-HU" dirty="0" smtClean="0"/>
              <a:t>Szüneteltetésre  automatikusan sor kerülhet díjelmaradás esetén, bizonyos feltételekkel.</a:t>
            </a:r>
            <a:endParaRPr lang="hu-HU" dirty="0"/>
          </a:p>
        </p:txBody>
      </p:sp>
      <p:sp>
        <p:nvSpPr>
          <p:cNvPr id="8" name="Lekerekített téglalap 7"/>
          <p:cNvSpPr/>
          <p:nvPr/>
        </p:nvSpPr>
        <p:spPr>
          <a:xfrm>
            <a:off x="6628750" y="172870"/>
            <a:ext cx="2374711" cy="10940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00000"/>
                </a:solidFill>
              </a:rPr>
              <a:t>10 éves ciklusokban akár 24 hónapra szüneteltethető</a:t>
            </a:r>
            <a:endParaRPr lang="hu-H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89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Mentőövek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Díjcsökkentés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Prémium  U72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47300" y="1678675"/>
            <a:ext cx="83920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3, díjjal rendezett év után kérhető,  a biztosított hozzájárulásával</a:t>
            </a:r>
          </a:p>
          <a:p>
            <a:endParaRPr lang="hu-HU" dirty="0"/>
          </a:p>
          <a:p>
            <a:r>
              <a:rPr lang="hu-HU" dirty="0" smtClean="0"/>
              <a:t>A megtakarítási díjrész nem csökkenthető a szerződéskötéskori díj 80%-a alá, de legfeljebb 120 </a:t>
            </a:r>
            <a:r>
              <a:rPr lang="hu-HU" dirty="0" err="1" smtClean="0"/>
              <a:t>eFt</a:t>
            </a:r>
            <a:r>
              <a:rPr lang="hu-HU" dirty="0" smtClean="0"/>
              <a:t> év díjrészig.</a:t>
            </a:r>
          </a:p>
          <a:p>
            <a:endParaRPr lang="hu-HU" dirty="0"/>
          </a:p>
          <a:p>
            <a:r>
              <a:rPr lang="hu-HU" dirty="0" smtClean="0"/>
              <a:t>A megtakarítási díjrész csökkentése módosíthatja a haláleseti díjátvállalás díját is.</a:t>
            </a:r>
          </a:p>
          <a:p>
            <a:endParaRPr lang="hu-HU" dirty="0"/>
          </a:p>
          <a:p>
            <a:r>
              <a:rPr lang="hu-HU" dirty="0" smtClean="0"/>
              <a:t>3, díjjal rendezett év után a kockázati biztosítási összegek is csökkenthetők, illetve a kiegészítők megszüntethetők. A módosítási kérelemben meghatározott hónap elsejétől lép hatályba.</a:t>
            </a:r>
          </a:p>
          <a:p>
            <a:endParaRPr lang="hu-HU" dirty="0"/>
          </a:p>
          <a:p>
            <a:r>
              <a:rPr lang="hu-HU" dirty="0" smtClean="0"/>
              <a:t>Továbbá lehetőség van a szerződéskötéskor vállalt alap értékkövetési indexszám csökkentésére, illetve az abból következő értékkövetés elutasítására.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2884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Mentőövek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,Kötvénykölcsön,díjmentesítés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 Prémium U72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47300" y="1678675"/>
            <a:ext cx="83920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  <a:p>
            <a:r>
              <a:rPr lang="hu-HU" dirty="0" smtClean="0"/>
              <a:t>Kötvénykölcsön kérhető (min 80 </a:t>
            </a:r>
            <a:r>
              <a:rPr lang="hu-HU" dirty="0" err="1" smtClean="0"/>
              <a:t>eFt</a:t>
            </a:r>
            <a:r>
              <a:rPr lang="hu-HU" dirty="0" smtClean="0"/>
              <a:t>), az alapja a visszavásárlási érték (</a:t>
            </a:r>
            <a:r>
              <a:rPr lang="hu-HU" dirty="0" err="1" smtClean="0"/>
              <a:t>max</a:t>
            </a:r>
            <a:r>
              <a:rPr lang="hu-HU" dirty="0" smtClean="0"/>
              <a:t> a VV érték 90%-a csökkentve a kölcsön kamataival. 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Díjmenetesítés nem kérhető – díjfizetés elmulasztása esetén ( a megfelelő feltételekkel), szüneteltetés lép életbe.</a:t>
            </a:r>
            <a:endParaRPr lang="hu-HU" dirty="0"/>
          </a:p>
          <a:p>
            <a:endParaRPr lang="hu-HU" dirty="0"/>
          </a:p>
        </p:txBody>
      </p:sp>
      <p:sp>
        <p:nvSpPr>
          <p:cNvPr id="8" name="Lekerekített téglalap 7"/>
          <p:cNvSpPr/>
          <p:nvPr/>
        </p:nvSpPr>
        <p:spPr>
          <a:xfrm>
            <a:off x="6645877" y="188793"/>
            <a:ext cx="2374711" cy="10940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00000"/>
                </a:solidFill>
              </a:rPr>
              <a:t>kötvénykölcsönnel tudjuk segíteni ügyfelünket</a:t>
            </a:r>
            <a:endParaRPr lang="hu-H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64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Egyéb feltételek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 Prémium U72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47300" y="2060812"/>
            <a:ext cx="83920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Tartam: 							15-30</a:t>
            </a:r>
          </a:p>
          <a:p>
            <a:endParaRPr lang="hu-HU" dirty="0"/>
          </a:p>
          <a:p>
            <a:r>
              <a:rPr lang="hu-HU" dirty="0" smtClean="0"/>
              <a:t>Belépési kor:						15-60</a:t>
            </a:r>
          </a:p>
          <a:p>
            <a:endParaRPr lang="hu-HU" dirty="0"/>
          </a:p>
          <a:p>
            <a:r>
              <a:rPr lang="hu-HU" dirty="0" smtClean="0"/>
              <a:t>Minimális megtakarítási díjrész:		</a:t>
            </a:r>
            <a:r>
              <a:rPr lang="hu-HU" dirty="0" smtClean="0"/>
              <a:t>150 </a:t>
            </a:r>
            <a:r>
              <a:rPr lang="hu-HU" dirty="0" err="1" smtClean="0"/>
              <a:t>eFt</a:t>
            </a:r>
            <a:r>
              <a:rPr lang="hu-HU" dirty="0" smtClean="0"/>
              <a:t> (120 </a:t>
            </a:r>
            <a:r>
              <a:rPr lang="hu-HU" dirty="0" err="1" smtClean="0"/>
              <a:t>eFt</a:t>
            </a:r>
            <a:r>
              <a:rPr lang="hu-HU" dirty="0" smtClean="0"/>
              <a:t>)</a:t>
            </a:r>
          </a:p>
          <a:p>
            <a:endParaRPr lang="hu-HU" dirty="0"/>
          </a:p>
          <a:p>
            <a:r>
              <a:rPr lang="hu-HU" dirty="0" smtClean="0"/>
              <a:t>Minimális eseti díj:				10 </a:t>
            </a:r>
            <a:r>
              <a:rPr lang="hu-HU" dirty="0" err="1" smtClean="0"/>
              <a:t>eFt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9624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MyLife</a:t>
            </a:r>
            <a:r>
              <a:rPr lang="hu-HU" dirty="0" smtClean="0"/>
              <a:t> U72 – mint nyugdíjbiztosítás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Nyugdíjzáradék alkalmazása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Prémium U72 Nyugdíjbiztosítás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47300" y="2060812"/>
            <a:ext cx="83920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Tartam: 							15-50 év</a:t>
            </a:r>
          </a:p>
          <a:p>
            <a:endParaRPr lang="hu-HU" dirty="0"/>
          </a:p>
          <a:p>
            <a:r>
              <a:rPr lang="hu-HU" dirty="0" smtClean="0"/>
              <a:t>Belépési kor:						15-50</a:t>
            </a:r>
          </a:p>
          <a:p>
            <a:endParaRPr lang="hu-HU" dirty="0"/>
          </a:p>
          <a:p>
            <a:r>
              <a:rPr lang="hu-HU" dirty="0" smtClean="0"/>
              <a:t>Minimális megtakarítási díjrész:		</a:t>
            </a:r>
            <a:r>
              <a:rPr lang="hu-HU" dirty="0" smtClean="0"/>
              <a:t>150 </a:t>
            </a:r>
            <a:r>
              <a:rPr lang="hu-HU" dirty="0" err="1" smtClean="0"/>
              <a:t>eFt</a:t>
            </a:r>
            <a:r>
              <a:rPr lang="hu-HU" dirty="0" smtClean="0"/>
              <a:t> (120 </a:t>
            </a:r>
            <a:r>
              <a:rPr lang="hu-HU" dirty="0" err="1" smtClean="0"/>
              <a:t>eFt</a:t>
            </a:r>
            <a:r>
              <a:rPr lang="hu-HU" dirty="0" smtClean="0"/>
              <a:t>)</a:t>
            </a:r>
          </a:p>
          <a:p>
            <a:endParaRPr lang="hu-HU" dirty="0"/>
          </a:p>
          <a:p>
            <a:r>
              <a:rPr lang="hu-HU" dirty="0" smtClean="0"/>
              <a:t>Minimális eseti díj:				10 </a:t>
            </a:r>
            <a:r>
              <a:rPr lang="hu-HU" dirty="0" err="1" smtClean="0"/>
              <a:t>eFt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A szerződéskötéskor nyugdíjbiztosítási </a:t>
            </a:r>
            <a:r>
              <a:rPr lang="hu-HU" dirty="0" err="1" smtClean="0"/>
              <a:t>feltételkiegészítéssel</a:t>
            </a:r>
            <a:r>
              <a:rPr lang="hu-HU" dirty="0" smtClean="0"/>
              <a:t> látjuk el a szerződést (NYBUT/2016)</a:t>
            </a:r>
          </a:p>
          <a:p>
            <a:endParaRPr lang="hu-HU" dirty="0"/>
          </a:p>
          <a:p>
            <a:r>
              <a:rPr lang="hu-HU" dirty="0" smtClean="0"/>
              <a:t>A már megkötött U72 utólag nem alakítható nyugdíjbiztosítássá!</a:t>
            </a:r>
          </a:p>
          <a:p>
            <a:endParaRPr lang="hu-HU" dirty="0"/>
          </a:p>
          <a:p>
            <a:r>
              <a:rPr lang="hu-HU" dirty="0"/>
              <a:t>Szerződés lejárati </a:t>
            </a:r>
            <a:r>
              <a:rPr lang="hu-HU" dirty="0" smtClean="0"/>
              <a:t>időpontja:  </a:t>
            </a:r>
            <a:r>
              <a:rPr lang="hu-HU" dirty="0"/>
              <a:t>a biztosítottnak a szerződés létrejöttekor érvényes öregségi nyugdíjkorhatár betöltésének időpontja.</a:t>
            </a:r>
          </a:p>
          <a:p>
            <a:endParaRPr lang="hu-HU" dirty="0"/>
          </a:p>
        </p:txBody>
      </p:sp>
      <p:sp>
        <p:nvSpPr>
          <p:cNvPr id="8" name="Lekerekített téglalap 7"/>
          <p:cNvSpPr/>
          <p:nvPr/>
        </p:nvSpPr>
        <p:spPr>
          <a:xfrm>
            <a:off x="6642396" y="273559"/>
            <a:ext cx="2374711" cy="10940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C00000"/>
                </a:solidFill>
              </a:rPr>
              <a:t>nyugdíjbiztosítás-ként is köthető</a:t>
            </a:r>
            <a:endParaRPr lang="hu-H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6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4117746"/>
              </p:ext>
            </p:extLst>
          </p:nvPr>
        </p:nvGraphicFramePr>
        <p:xfrm>
          <a:off x="95052" y="389549"/>
          <a:ext cx="9036496" cy="7259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7" name="Cím 3"/>
          <p:cNvSpPr txBox="1">
            <a:spLocks/>
          </p:cNvSpPr>
          <p:nvPr/>
        </p:nvSpPr>
        <p:spPr>
          <a:xfrm>
            <a:off x="347300" y="451877"/>
            <a:ext cx="8386686" cy="5574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0" i="0" kern="1200" baseline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hu-HU" dirty="0" err="1" smtClean="0"/>
              <a:t>MyLife</a:t>
            </a:r>
            <a:r>
              <a:rPr lang="hu-HU" dirty="0" smtClean="0"/>
              <a:t> U72  – aktuális érték</a:t>
            </a:r>
          </a:p>
          <a:p>
            <a:r>
              <a:rPr lang="hu-HU" sz="1400" dirty="0" smtClean="0"/>
              <a:t>min 20 éves tartam; havi megtakarítási díjrész: 20 </a:t>
            </a:r>
            <a:r>
              <a:rPr lang="hu-HU" sz="1400" dirty="0" err="1" smtClean="0"/>
              <a:t>eFt</a:t>
            </a:r>
            <a:r>
              <a:rPr lang="hu-HU" sz="1400" dirty="0" smtClean="0"/>
              <a:t>; inkasszós; index: 3%/év; hozam: 6,75%/év</a:t>
            </a:r>
            <a:endParaRPr lang="hu-HU" sz="1400" dirty="0"/>
          </a:p>
        </p:txBody>
      </p:sp>
      <p:sp>
        <p:nvSpPr>
          <p:cNvPr id="10" name="Szöveg helye 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</a:t>
            </a:r>
            <a:r>
              <a:rPr lang="hu-HU" dirty="0"/>
              <a:t> </a:t>
            </a:r>
            <a:r>
              <a:rPr lang="hu-HU" dirty="0" smtClean="0"/>
              <a:t>Prémium  U72</a:t>
            </a:r>
            <a:endParaRPr lang="hu-HU" dirty="0"/>
          </a:p>
        </p:txBody>
      </p:sp>
      <p:sp>
        <p:nvSpPr>
          <p:cNvPr id="6" name="Lekerekített téglalap feliratnak 5"/>
          <p:cNvSpPr/>
          <p:nvPr/>
        </p:nvSpPr>
        <p:spPr>
          <a:xfrm>
            <a:off x="4026088" y="3289111"/>
            <a:ext cx="2374711" cy="1329520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ügyfelünk 11 új eszközalap közül választhat </a:t>
            </a:r>
          </a:p>
        </p:txBody>
      </p:sp>
      <p:sp>
        <p:nvSpPr>
          <p:cNvPr id="13" name="Lekerekített téglalap feliratnak 12"/>
          <p:cNvSpPr/>
          <p:nvPr/>
        </p:nvSpPr>
        <p:spPr>
          <a:xfrm>
            <a:off x="2838732" y="3441511"/>
            <a:ext cx="2374711" cy="1329520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Hűségszámlát hozunk létre és arra 35% bónuszt fizetünk</a:t>
            </a:r>
          </a:p>
        </p:txBody>
      </p:sp>
      <p:sp>
        <p:nvSpPr>
          <p:cNvPr id="14" name="Lekerekített téglalap feliratnak 13"/>
          <p:cNvSpPr/>
          <p:nvPr/>
        </p:nvSpPr>
        <p:spPr>
          <a:xfrm>
            <a:off x="5213442" y="2265528"/>
            <a:ext cx="2374711" cy="1329520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 20. </a:t>
            </a:r>
            <a:r>
              <a:rPr lang="hu-HU" dirty="0" err="1" smtClean="0"/>
              <a:t>évf.tól</a:t>
            </a:r>
            <a:r>
              <a:rPr lang="hu-HU" dirty="0" smtClean="0"/>
              <a:t> 0,75% vagyonarányos </a:t>
            </a:r>
            <a:r>
              <a:rPr lang="hu-HU" dirty="0"/>
              <a:t>bónuszt fizetünk</a:t>
            </a:r>
          </a:p>
        </p:txBody>
      </p:sp>
      <p:sp>
        <p:nvSpPr>
          <p:cNvPr id="15" name="Lekerekített téglalap feliratnak 14"/>
          <p:cNvSpPr/>
          <p:nvPr/>
        </p:nvSpPr>
        <p:spPr>
          <a:xfrm>
            <a:off x="1776481" y="3753135"/>
            <a:ext cx="2374711" cy="1329520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befektetésre szánt pénzek elkülönülnek a kockázati díjaktól</a:t>
            </a:r>
            <a:endParaRPr lang="hu-HU" dirty="0"/>
          </a:p>
        </p:txBody>
      </p:sp>
      <p:sp>
        <p:nvSpPr>
          <p:cNvPr id="16" name="Lekerekített téglalap feliratnak 15"/>
          <p:cNvSpPr/>
          <p:nvPr/>
        </p:nvSpPr>
        <p:spPr>
          <a:xfrm>
            <a:off x="6610063" y="2417930"/>
            <a:ext cx="2374711" cy="1329520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ügyfelünk akár költségmentesen is fizetheti díját</a:t>
            </a:r>
            <a:endParaRPr lang="hu-HU" dirty="0"/>
          </a:p>
        </p:txBody>
      </p:sp>
      <p:sp>
        <p:nvSpPr>
          <p:cNvPr id="17" name="Lekerekített téglalap feliratnak 16"/>
          <p:cNvSpPr/>
          <p:nvPr/>
        </p:nvSpPr>
        <p:spPr>
          <a:xfrm>
            <a:off x="0" y="4106271"/>
            <a:ext cx="3398293" cy="1329520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az első években viszonylag magas a költségelvonás, de a TKM értékek így is alacsonyak maradnak</a:t>
            </a:r>
            <a:endParaRPr lang="hu-HU" dirty="0"/>
          </a:p>
        </p:txBody>
      </p:sp>
      <p:sp>
        <p:nvSpPr>
          <p:cNvPr id="18" name="Lekerekített téglalap feliratnak 17"/>
          <p:cNvSpPr/>
          <p:nvPr/>
        </p:nvSpPr>
        <p:spPr>
          <a:xfrm>
            <a:off x="195713" y="4171100"/>
            <a:ext cx="2374711" cy="1329520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visszavásárlási értékek kedvezőbbek, mint korábban</a:t>
            </a:r>
            <a:endParaRPr lang="hu-HU" dirty="0"/>
          </a:p>
        </p:txBody>
      </p:sp>
      <p:sp>
        <p:nvSpPr>
          <p:cNvPr id="19" name="Lekerekített téglalap 18"/>
          <p:cNvSpPr/>
          <p:nvPr/>
        </p:nvSpPr>
        <p:spPr>
          <a:xfrm>
            <a:off x="347299" y="1323833"/>
            <a:ext cx="2374711" cy="10940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00000"/>
                </a:solidFill>
              </a:rPr>
              <a:t>ügyfelünk akár már az első évben is vehet ki pénzt szerződéséből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20" name="Lekerekített téglalap 19"/>
          <p:cNvSpPr/>
          <p:nvPr/>
        </p:nvSpPr>
        <p:spPr>
          <a:xfrm>
            <a:off x="347300" y="2535641"/>
            <a:ext cx="2374711" cy="10940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00000"/>
                </a:solidFill>
              </a:rPr>
              <a:t>ügyfelünk választhat automatikus indexet, de ez nem kötelező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21" name="Lekerekített téglalap 20"/>
          <p:cNvSpPr/>
          <p:nvPr/>
        </p:nvSpPr>
        <p:spPr>
          <a:xfrm>
            <a:off x="3353287" y="1323833"/>
            <a:ext cx="2374711" cy="10940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00000"/>
                </a:solidFill>
              </a:rPr>
              <a:t>eseti díj fizethető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22" name="Lekerekített téglalap 21"/>
          <p:cNvSpPr/>
          <p:nvPr/>
        </p:nvSpPr>
        <p:spPr>
          <a:xfrm>
            <a:off x="3353287" y="2547581"/>
            <a:ext cx="2374711" cy="10940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00000"/>
                </a:solidFill>
              </a:rPr>
              <a:t>10 éves ciklusokban akár 24 hónapra szüneteltethető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24" name="Lekerekített téglalap 23"/>
          <p:cNvSpPr/>
          <p:nvPr/>
        </p:nvSpPr>
        <p:spPr>
          <a:xfrm>
            <a:off x="6359274" y="1323833"/>
            <a:ext cx="2374711" cy="10940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00000"/>
                </a:solidFill>
              </a:rPr>
              <a:t>kötvénykölcsönnel tudjuk segíteni ügyfelünket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25" name="Lekerekített téglalap 24"/>
          <p:cNvSpPr/>
          <p:nvPr/>
        </p:nvSpPr>
        <p:spPr>
          <a:xfrm>
            <a:off x="347300" y="3782138"/>
            <a:ext cx="2374711" cy="10940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00000"/>
                </a:solidFill>
              </a:rPr>
              <a:t>rugalmas megoldások fizetési probléma esetére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26" name="Lekerekített téglalap 25"/>
          <p:cNvSpPr/>
          <p:nvPr/>
        </p:nvSpPr>
        <p:spPr>
          <a:xfrm>
            <a:off x="3353286" y="3782138"/>
            <a:ext cx="2374711" cy="10940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C00000"/>
                </a:solidFill>
              </a:rPr>
              <a:t>nyugdíjbiztosítás-ként is köthető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27" name="Lekerekített téglalap 26"/>
          <p:cNvSpPr/>
          <p:nvPr/>
        </p:nvSpPr>
        <p:spPr>
          <a:xfrm>
            <a:off x="6359275" y="2547582"/>
            <a:ext cx="2374711" cy="10940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rgbClr val="C00000"/>
                </a:solidFill>
              </a:rPr>
              <a:t>nyugdíjbizt</a:t>
            </a:r>
            <a:r>
              <a:rPr lang="hu-HU" dirty="0" smtClean="0">
                <a:solidFill>
                  <a:srgbClr val="C00000"/>
                </a:solidFill>
              </a:rPr>
              <a:t>. mellé </a:t>
            </a:r>
            <a:r>
              <a:rPr lang="hu-HU" dirty="0" err="1" smtClean="0">
                <a:solidFill>
                  <a:srgbClr val="C00000"/>
                </a:solidFill>
              </a:rPr>
              <a:t>PortfólióMenedzser</a:t>
            </a:r>
            <a:r>
              <a:rPr lang="hu-HU" dirty="0" smtClean="0">
                <a:solidFill>
                  <a:srgbClr val="C00000"/>
                </a:solidFill>
              </a:rPr>
              <a:t> kérhető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28" name="Lekerekített téglalap 27"/>
          <p:cNvSpPr/>
          <p:nvPr/>
        </p:nvSpPr>
        <p:spPr>
          <a:xfrm>
            <a:off x="6359275" y="3782138"/>
            <a:ext cx="2374711" cy="10940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rgbClr val="C00000"/>
                </a:solidFill>
              </a:rPr>
              <a:t>nyugdíjbizt</a:t>
            </a:r>
            <a:r>
              <a:rPr lang="hu-HU" dirty="0" smtClean="0">
                <a:solidFill>
                  <a:srgbClr val="C00000"/>
                </a:solidFill>
              </a:rPr>
              <a:t>. mellé </a:t>
            </a:r>
            <a:r>
              <a:rPr lang="hu-HU" dirty="0" err="1" smtClean="0">
                <a:solidFill>
                  <a:srgbClr val="C00000"/>
                </a:solidFill>
              </a:rPr>
              <a:t>AktívMegtakarítás</a:t>
            </a:r>
            <a:r>
              <a:rPr lang="hu-HU" dirty="0" smtClean="0">
                <a:solidFill>
                  <a:srgbClr val="C00000"/>
                </a:solidFill>
              </a:rPr>
              <a:t> is létrehozható</a:t>
            </a:r>
            <a:endParaRPr lang="hu-H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60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3"/>
          <p:cNvSpPr txBox="1">
            <a:spLocks/>
          </p:cNvSpPr>
          <p:nvPr/>
        </p:nvSpPr>
        <p:spPr>
          <a:xfrm>
            <a:off x="347300" y="451877"/>
            <a:ext cx="8386686" cy="5574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0" i="0" kern="1200" baseline="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hu-HU" dirty="0" err="1" smtClean="0"/>
              <a:t>MyLife</a:t>
            </a:r>
            <a:r>
              <a:rPr lang="hu-HU" dirty="0" smtClean="0"/>
              <a:t> U72 nyugdíjbiztosítás – aktuális érték</a:t>
            </a:r>
          </a:p>
          <a:p>
            <a:r>
              <a:rPr lang="hu-HU" sz="1400" dirty="0" smtClean="0"/>
              <a:t>min 20 éves tartam; havi megtakarítási díjrész: 20 </a:t>
            </a:r>
            <a:r>
              <a:rPr lang="hu-HU" sz="1400" dirty="0" err="1" smtClean="0"/>
              <a:t>eFt</a:t>
            </a:r>
            <a:r>
              <a:rPr lang="hu-HU" sz="1400" dirty="0" smtClean="0"/>
              <a:t>; inkasszós; index: 3%/év</a:t>
            </a:r>
            <a:endParaRPr lang="hu-HU" sz="1400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4549756"/>
              </p:ext>
            </p:extLst>
          </p:nvPr>
        </p:nvGraphicFramePr>
        <p:xfrm>
          <a:off x="0" y="1009335"/>
          <a:ext cx="9143999" cy="5896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zöveg helye 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Prémium U72 Nyugdíjbiztosítás</a:t>
            </a:r>
            <a:endParaRPr lang="hu-HU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327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Biztosítási események és szolgáltatások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H</a:t>
            </a:r>
            <a:r>
              <a:rPr lang="hu-HU" dirty="0" smtClean="0"/>
              <a:t>aláleset, illetve közlekedési baleseti halál esetén változatlan szolgáltatások</a:t>
            </a:r>
            <a:endParaRPr lang="hu-HU" dirty="0"/>
          </a:p>
        </p:txBody>
      </p:sp>
      <p:sp>
        <p:nvSpPr>
          <p:cNvPr id="8" name="Jobbra nyíl 7"/>
          <p:cNvSpPr/>
          <p:nvPr/>
        </p:nvSpPr>
        <p:spPr>
          <a:xfrm>
            <a:off x="532263" y="1815152"/>
            <a:ext cx="8006941" cy="464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" name="Egyenes összekötő 9"/>
          <p:cNvCxnSpPr/>
          <p:nvPr/>
        </p:nvCxnSpPr>
        <p:spPr>
          <a:xfrm>
            <a:off x="873457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577953" y="1309506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1. évf.</a:t>
            </a:r>
            <a:endParaRPr lang="hu-HU" sz="1200" dirty="0"/>
          </a:p>
        </p:txBody>
      </p:sp>
      <p:cxnSp>
        <p:nvCxnSpPr>
          <p:cNvPr id="12" name="Egyenes összekötő 11"/>
          <p:cNvCxnSpPr/>
          <p:nvPr/>
        </p:nvCxnSpPr>
        <p:spPr>
          <a:xfrm>
            <a:off x="5543266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5240939" y="1309505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10. évf.</a:t>
            </a:r>
            <a:endParaRPr lang="hu-HU" sz="1200" dirty="0"/>
          </a:p>
        </p:txBody>
      </p:sp>
      <p:sp>
        <p:nvSpPr>
          <p:cNvPr id="14" name="Jobb oldali kapcsos zárójel 13"/>
          <p:cNvSpPr/>
          <p:nvPr/>
        </p:nvSpPr>
        <p:spPr>
          <a:xfrm rot="5400000">
            <a:off x="4185101" y="291065"/>
            <a:ext cx="646194" cy="7951871"/>
          </a:xfrm>
          <a:prstGeom prst="rightBrace">
            <a:avLst>
              <a:gd name="adj1" fmla="val 8333"/>
              <a:gd name="adj2" fmla="val 5083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Jobb oldali kapcsos zárójel 15"/>
          <p:cNvSpPr/>
          <p:nvPr/>
        </p:nvSpPr>
        <p:spPr>
          <a:xfrm rot="5400000">
            <a:off x="393409" y="2745274"/>
            <a:ext cx="646194" cy="341194"/>
          </a:xfrm>
          <a:prstGeom prst="rightBrace">
            <a:avLst>
              <a:gd name="adj1" fmla="val 8333"/>
              <a:gd name="adj2" fmla="val 5083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577953" y="4810415"/>
            <a:ext cx="7318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aktuális érték + Hűségszámla (ha van) </a:t>
            </a:r>
            <a:r>
              <a:rPr lang="hu-HU" i="1" dirty="0"/>
              <a:t>ha a Hűségszámla értéke 0 Ft, akkor:</a:t>
            </a:r>
          </a:p>
          <a:p>
            <a:pPr algn="ctr"/>
            <a:r>
              <a:rPr lang="hu-HU" dirty="0"/>
              <a:t>aktuális érték + AÉ 10 %-a, de </a:t>
            </a:r>
            <a:r>
              <a:rPr lang="hu-HU" dirty="0" err="1"/>
              <a:t>max</a:t>
            </a:r>
            <a:r>
              <a:rPr lang="hu-HU" dirty="0"/>
              <a:t> 100 </a:t>
            </a:r>
            <a:r>
              <a:rPr lang="hu-HU" dirty="0" err="1"/>
              <a:t>eFt</a:t>
            </a:r>
            <a:endParaRPr lang="hu-HU" dirty="0"/>
          </a:p>
          <a:p>
            <a:pPr algn="ctr"/>
            <a:r>
              <a:rPr lang="hu-HU" i="1" dirty="0" smtClean="0"/>
              <a:t> - halál esetén</a:t>
            </a:r>
            <a:endParaRPr lang="hu-HU" i="1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79624" y="3339698"/>
            <a:ext cx="2974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100 </a:t>
            </a:r>
            <a:r>
              <a:rPr lang="hu-HU" dirty="0" err="1" smtClean="0"/>
              <a:t>eFt</a:t>
            </a:r>
            <a:r>
              <a:rPr lang="hu-HU" dirty="0" smtClean="0"/>
              <a:t> - </a:t>
            </a:r>
            <a:r>
              <a:rPr lang="hu-HU" i="1" dirty="0" err="1" smtClean="0"/>
              <a:t>közl.halál</a:t>
            </a:r>
            <a:r>
              <a:rPr lang="hu-HU" i="1" dirty="0" smtClean="0"/>
              <a:t> esetén</a:t>
            </a:r>
            <a:endParaRPr lang="hu-HU" i="1" dirty="0"/>
          </a:p>
        </p:txBody>
      </p:sp>
      <p:cxnSp>
        <p:nvCxnSpPr>
          <p:cNvPr id="20" name="Egyenes összekötő 19"/>
          <p:cNvCxnSpPr/>
          <p:nvPr/>
        </p:nvCxnSpPr>
        <p:spPr>
          <a:xfrm>
            <a:off x="520891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>
            <a:off x="8543754" y="1658203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zövegdoboz 21"/>
          <p:cNvSpPr txBox="1"/>
          <p:nvPr/>
        </p:nvSpPr>
        <p:spPr>
          <a:xfrm>
            <a:off x="8183411" y="1329043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lejárat</a:t>
            </a:r>
            <a:endParaRPr lang="hu-HU" sz="1200" dirty="0"/>
          </a:p>
        </p:txBody>
      </p:sp>
      <p:sp>
        <p:nvSpPr>
          <p:cNvPr id="23" name="Szöveg helye 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Prémium U72 Nyugdíjbiztosítás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3500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Biztosítási események és szolgáltatások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Öregségi nyugdíj, saját jogú nyugdíj, 39%-ot meghaladó </a:t>
            </a:r>
            <a:r>
              <a:rPr lang="hu-HU" dirty="0" err="1" smtClean="0"/>
              <a:t>eg.károsodás</a:t>
            </a:r>
            <a:endParaRPr lang="hu-HU" dirty="0"/>
          </a:p>
        </p:txBody>
      </p:sp>
      <p:sp>
        <p:nvSpPr>
          <p:cNvPr id="8" name="Jobbra nyíl 7"/>
          <p:cNvSpPr/>
          <p:nvPr/>
        </p:nvSpPr>
        <p:spPr>
          <a:xfrm>
            <a:off x="532263" y="1815152"/>
            <a:ext cx="8006941" cy="464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" name="Egyenes összekötő 9"/>
          <p:cNvCxnSpPr/>
          <p:nvPr/>
        </p:nvCxnSpPr>
        <p:spPr>
          <a:xfrm>
            <a:off x="873457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577953" y="1309506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1. évf.</a:t>
            </a:r>
            <a:endParaRPr lang="hu-HU" sz="1200" dirty="0"/>
          </a:p>
        </p:txBody>
      </p:sp>
      <p:cxnSp>
        <p:nvCxnSpPr>
          <p:cNvPr id="12" name="Egyenes összekötő 11"/>
          <p:cNvCxnSpPr/>
          <p:nvPr/>
        </p:nvCxnSpPr>
        <p:spPr>
          <a:xfrm>
            <a:off x="5543266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5240939" y="1309505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10. évf.</a:t>
            </a:r>
            <a:endParaRPr lang="hu-HU" sz="1200" dirty="0"/>
          </a:p>
        </p:txBody>
      </p:sp>
      <p:sp>
        <p:nvSpPr>
          <p:cNvPr id="14" name="Jobb oldali kapcsos zárójel 13"/>
          <p:cNvSpPr/>
          <p:nvPr/>
        </p:nvSpPr>
        <p:spPr>
          <a:xfrm rot="5400000">
            <a:off x="4222872" y="-890843"/>
            <a:ext cx="646194" cy="8022863"/>
          </a:xfrm>
          <a:prstGeom prst="rightBrace">
            <a:avLst>
              <a:gd name="adj1" fmla="val 8333"/>
              <a:gd name="adj2" fmla="val 5083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3696927" y="3677651"/>
            <a:ext cx="4115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aktuális érték + Hűségszámla (ha van)</a:t>
            </a:r>
            <a:endParaRPr lang="hu-HU" dirty="0"/>
          </a:p>
        </p:txBody>
      </p:sp>
      <p:cxnSp>
        <p:nvCxnSpPr>
          <p:cNvPr id="20" name="Egyenes összekötő 19"/>
          <p:cNvCxnSpPr/>
          <p:nvPr/>
        </p:nvCxnSpPr>
        <p:spPr>
          <a:xfrm>
            <a:off x="520891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>
            <a:off x="8543754" y="1658203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zövegdoboz 21"/>
          <p:cNvSpPr txBox="1"/>
          <p:nvPr/>
        </p:nvSpPr>
        <p:spPr>
          <a:xfrm>
            <a:off x="8183411" y="1329043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lejárat</a:t>
            </a:r>
            <a:endParaRPr lang="hu-HU" sz="12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577953" y="4517409"/>
            <a:ext cx="7979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 a szerződéskötést követő 10 éven belül kerül sor a fenti szolgáltatások egyikére, akkor nem csökkenő összegű járadék formájában fizetjük ki a szolgáltatási összeget (amennyiben a járadék havi mértéke eléri a 10 </a:t>
            </a:r>
            <a:r>
              <a:rPr lang="hu-HU" dirty="0" err="1" smtClean="0"/>
              <a:t>eFt-ot</a:t>
            </a:r>
            <a:r>
              <a:rPr lang="hu-HU" dirty="0" smtClean="0"/>
              <a:t>, 2017. jan. 1-től az 5 </a:t>
            </a:r>
            <a:r>
              <a:rPr lang="hu-HU" dirty="0" err="1" smtClean="0"/>
              <a:t>eFt-ot</a:t>
            </a:r>
            <a:r>
              <a:rPr lang="hu-HU" dirty="0" smtClean="0"/>
              <a:t>)</a:t>
            </a:r>
          </a:p>
          <a:p>
            <a:r>
              <a:rPr lang="hu-HU" dirty="0" smtClean="0"/>
              <a:t>Ha a szerződés lejárata előtt nem nyújtanak be szolgáltatási igényt, akkor a lejáratkor elérési szolgáltatást nyújtunk.</a:t>
            </a:r>
            <a:endParaRPr lang="hu-HU" dirty="0"/>
          </a:p>
        </p:txBody>
      </p:sp>
      <p:sp>
        <p:nvSpPr>
          <p:cNvPr id="18" name="Szöveg helye 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Prémium U72 Nyugdíjbiztosítás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1033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Kiegészítő biztosítások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 kiegészítő biztosítások díja nem alapja az adójóváírásnak!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254020" y="1637731"/>
            <a:ext cx="2041058" cy="4994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err="1" smtClean="0"/>
              <a:t>Életbizt</a:t>
            </a:r>
            <a:r>
              <a:rPr lang="hu-HU" sz="1600" dirty="0" smtClean="0"/>
              <a:t>. kockázat</a:t>
            </a:r>
            <a:endParaRPr lang="hu-HU" sz="1600" dirty="0"/>
          </a:p>
        </p:txBody>
      </p:sp>
      <p:sp>
        <p:nvSpPr>
          <p:cNvPr id="11" name="Téglalap 10"/>
          <p:cNvSpPr/>
          <p:nvPr/>
        </p:nvSpPr>
        <p:spPr>
          <a:xfrm>
            <a:off x="2451987" y="1637730"/>
            <a:ext cx="2041058" cy="4994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Baleseti kockázatok</a:t>
            </a:r>
            <a:endParaRPr lang="hu-HU" sz="1600" dirty="0"/>
          </a:p>
        </p:txBody>
      </p:sp>
      <p:sp>
        <p:nvSpPr>
          <p:cNvPr id="13" name="Téglalap 12"/>
          <p:cNvSpPr/>
          <p:nvPr/>
        </p:nvSpPr>
        <p:spPr>
          <a:xfrm>
            <a:off x="4661006" y="1637729"/>
            <a:ext cx="2041058" cy="4994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err="1" smtClean="0"/>
              <a:t>Egészségbizt</a:t>
            </a:r>
            <a:r>
              <a:rPr lang="hu-HU" sz="1600" dirty="0" smtClean="0"/>
              <a:t>. kockázatok</a:t>
            </a:r>
            <a:endParaRPr lang="hu-HU" sz="1600" dirty="0"/>
          </a:p>
        </p:txBody>
      </p:sp>
      <p:sp>
        <p:nvSpPr>
          <p:cNvPr id="15" name="Téglalap 14"/>
          <p:cNvSpPr/>
          <p:nvPr/>
        </p:nvSpPr>
        <p:spPr>
          <a:xfrm>
            <a:off x="6862188" y="1637731"/>
            <a:ext cx="2041058" cy="4994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Díjátvállalás kockázat</a:t>
            </a:r>
            <a:endParaRPr lang="hu-HU" sz="16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300660" y="2296633"/>
            <a:ext cx="1947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Halál esetére vonatkozó kiegészítő életbiztosítás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2498627" y="2296633"/>
            <a:ext cx="19477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Baleseti halál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Baleseti rokkantság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Baleseti kórházi napi térítés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Baleseti műtéti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Csonttörés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Égési sérülés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err="1" smtClean="0"/>
              <a:t>Közl</a:t>
            </a:r>
            <a:r>
              <a:rPr lang="hu-HU" dirty="0" smtClean="0"/>
              <a:t>. bal. hal.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err="1" smtClean="0"/>
              <a:t>Közl</a:t>
            </a:r>
            <a:r>
              <a:rPr lang="hu-HU" dirty="0" smtClean="0"/>
              <a:t>. bal </a:t>
            </a:r>
            <a:r>
              <a:rPr lang="hu-HU" dirty="0" err="1" smtClean="0"/>
              <a:t>rokk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4707646" y="2296633"/>
            <a:ext cx="19477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40 elemű kiemelt kockázatok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Műtéti térítés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Kórházi napi térítés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39%-ot meghaladó </a:t>
            </a:r>
            <a:r>
              <a:rPr lang="hu-HU" dirty="0" err="1" smtClean="0"/>
              <a:t>eg.károsodás</a:t>
            </a:r>
            <a:endParaRPr lang="hu-H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69%-ot meghaladó </a:t>
            </a:r>
            <a:r>
              <a:rPr lang="hu-HU" dirty="0" err="1" smtClean="0"/>
              <a:t>eg.károsodás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6862188" y="2942963"/>
            <a:ext cx="1947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Díjátvállalás nem köthető!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475145" y="5825301"/>
            <a:ext cx="7538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C00000"/>
                </a:solidFill>
              </a:rPr>
              <a:t>Díjmentesítés, díjszüneteltetés alatt a kiegészítő biztosítások automatikusan megszűnnek!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3" name="Szorzás 2"/>
          <p:cNvSpPr/>
          <p:nvPr/>
        </p:nvSpPr>
        <p:spPr>
          <a:xfrm>
            <a:off x="6751080" y="581076"/>
            <a:ext cx="2169994" cy="2612721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19" name="Szöveg helye 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Prémium U72 Nyugdíjbiztosítás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8585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További eltérés az alapmódozattól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Az utolsó, tört év specialitásai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586854" y="1937982"/>
            <a:ext cx="76700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Nincs forgalmazási költség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Nincs Hűségszámla – az utolsó egész év évfordulóján jóváírásra kerül (15. és 20. évforduló között merülhet fel)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Nincs vagyonarányos bónusz – az utolsó egész év végén fizetjük utoljára (a 20. évfordulót követően merülhet fel)</a:t>
            </a:r>
            <a:endParaRPr lang="hu-HU" dirty="0"/>
          </a:p>
        </p:txBody>
      </p:sp>
      <p:sp>
        <p:nvSpPr>
          <p:cNvPr id="8" name="Szöveg helye 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Prémium U72 Nyugdíjbiztosítás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9628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kerekített téglalap 7"/>
          <p:cNvSpPr/>
          <p:nvPr/>
        </p:nvSpPr>
        <p:spPr>
          <a:xfrm>
            <a:off x="6769289" y="0"/>
            <a:ext cx="2374711" cy="10940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rgbClr val="C00000"/>
                </a:solidFill>
              </a:rPr>
              <a:t>nyugdíjbizt</a:t>
            </a:r>
            <a:r>
              <a:rPr lang="hu-HU" dirty="0" smtClean="0">
                <a:solidFill>
                  <a:srgbClr val="C00000"/>
                </a:solidFill>
              </a:rPr>
              <a:t>. mellé </a:t>
            </a:r>
            <a:r>
              <a:rPr lang="hu-HU" dirty="0" err="1" smtClean="0">
                <a:solidFill>
                  <a:srgbClr val="C00000"/>
                </a:solidFill>
              </a:rPr>
              <a:t>PortfólióMenedzser</a:t>
            </a:r>
            <a:r>
              <a:rPr lang="hu-HU" dirty="0" smtClean="0">
                <a:solidFill>
                  <a:srgbClr val="C00000"/>
                </a:solidFill>
              </a:rPr>
              <a:t> kérhető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PortfólióMenedzser</a:t>
            </a:r>
            <a:r>
              <a:rPr lang="hu-HU" dirty="0" smtClean="0"/>
              <a:t> – nyugdíjbiztosítás esetén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 kezdeti és a tartam során szükséges befektetési döntések „terhétől” szabadítja meg az ügyfelet és a tanácsadót.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4336284" cy="178318"/>
          </a:xfrm>
        </p:spPr>
        <p:txBody>
          <a:bodyPr>
            <a:normAutofit/>
          </a:bodyPr>
          <a:lstStyle/>
          <a:p>
            <a:r>
              <a:rPr lang="hu-HU" dirty="0" smtClean="0"/>
              <a:t>Portfólió Menedzser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627797" y="1873113"/>
            <a:ext cx="81115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A szolgáltatás befektetési logikájában fő szerepet kap a szerződés tartamából még hátralévő idő.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A szolgáltatás befektetési politikájának megvalósításához öt alapot alkalmaz.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Az alapok között előre meghatározott időpontban (ütemezett) átváltást és átirányítást alkalmaz.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A szolgáltatás alkalmazása esetén ügyfelünknek nem szükséges önálló befektetési döntéseket hoznia.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Költségek nem merülnek fel: a szolgáltatás díjmentes, az alkalmazott tranzakciók szintén.</a:t>
            </a:r>
            <a:endParaRPr lang="hu-HU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277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Az alkalmazott alapok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Jobb oldali kapcsos zárójel 6"/>
          <p:cNvSpPr/>
          <p:nvPr/>
        </p:nvSpPr>
        <p:spPr>
          <a:xfrm>
            <a:off x="3930555" y="1630978"/>
            <a:ext cx="682745" cy="187642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5377218" y="2019869"/>
            <a:ext cx="3138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PM szolgáltatásban szereplő eszközalapok.</a:t>
            </a:r>
            <a:endParaRPr lang="hu-HU" dirty="0"/>
          </a:p>
        </p:txBody>
      </p:sp>
      <p:sp>
        <p:nvSpPr>
          <p:cNvPr id="9" name="Bal oldali kapcsos zárójel 8"/>
          <p:cNvSpPr/>
          <p:nvPr/>
        </p:nvSpPr>
        <p:spPr>
          <a:xfrm>
            <a:off x="2570424" y="3794078"/>
            <a:ext cx="636800" cy="2456597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614149" y="4585648"/>
            <a:ext cx="1839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Mikor, melyiket?</a:t>
            </a:r>
            <a:endParaRPr lang="hu-HU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00217" y="1830526"/>
            <a:ext cx="30444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Pézpiaci</a:t>
            </a:r>
            <a:r>
              <a:rPr lang="hu-HU" dirty="0" smtClean="0"/>
              <a:t> 2016 eszközalap</a:t>
            </a:r>
          </a:p>
          <a:p>
            <a:r>
              <a:rPr lang="hu-HU" dirty="0" smtClean="0"/>
              <a:t>Tallózó abszolút eszközalap</a:t>
            </a:r>
          </a:p>
          <a:p>
            <a:r>
              <a:rPr lang="hu-HU" dirty="0" smtClean="0"/>
              <a:t>Horizont 5+ eszközalap</a:t>
            </a:r>
          </a:p>
          <a:p>
            <a:r>
              <a:rPr lang="hu-HU" dirty="0" smtClean="0"/>
              <a:t>Horizont 10+eszközalap</a:t>
            </a:r>
          </a:p>
          <a:p>
            <a:r>
              <a:rPr lang="hu-HU" dirty="0" smtClean="0"/>
              <a:t>Horizont 15+eszközalap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3207224" y="4189863"/>
            <a:ext cx="58208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15 év felett 			Horizont 15+ vegyes eszközalap</a:t>
            </a:r>
          </a:p>
          <a:p>
            <a:r>
              <a:rPr lang="hu-HU" dirty="0" smtClean="0"/>
              <a:t>15, 14, 13, 12, 11 év 	Horizont 10+ vegyes eszközalap</a:t>
            </a:r>
          </a:p>
          <a:p>
            <a:r>
              <a:rPr lang="hu-HU" dirty="0" smtClean="0"/>
              <a:t>10, 9, 8, 7, 6 év 		Horizont 5+ eszközalap</a:t>
            </a:r>
          </a:p>
          <a:p>
            <a:r>
              <a:rPr lang="hu-HU" dirty="0" smtClean="0"/>
              <a:t>5, 4, 3, 2 év			Tallózó abszolút eszközalap</a:t>
            </a:r>
          </a:p>
          <a:p>
            <a:r>
              <a:rPr lang="hu-HU" dirty="0" smtClean="0"/>
              <a:t>1 év					Pénzpiaci2016 eszközalap</a:t>
            </a:r>
            <a:endParaRPr lang="hu-HU" dirty="0"/>
          </a:p>
        </p:txBody>
      </p:sp>
      <p:sp>
        <p:nvSpPr>
          <p:cNvPr id="19" name="Szöveg helye 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4336284" cy="178318"/>
          </a:xfrm>
        </p:spPr>
        <p:txBody>
          <a:bodyPr>
            <a:normAutofit/>
          </a:bodyPr>
          <a:lstStyle/>
          <a:p>
            <a:r>
              <a:rPr lang="hu-HU" dirty="0" smtClean="0"/>
              <a:t>Portfólió Menedzser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1547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Hogyan működik?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Kiindulási helyzet</a:t>
            </a:r>
            <a:endParaRPr lang="hu-H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16" y="1365133"/>
            <a:ext cx="8715168" cy="420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4592" y="5545499"/>
            <a:ext cx="9067922" cy="7774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700"/>
              </a:lnSpc>
              <a:spcBef>
                <a:spcPts val="0"/>
              </a:spcBef>
              <a:buFontTx/>
              <a:buNone/>
              <a:defRPr sz="15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u-HU" altLang="hu-H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szerződésen lévő összes befektetési egység - akár rendszeres díjból származik, akár esetiből, akár adójóváírásból – egy adott időpontban mindig egy eszközalapban van.</a:t>
            </a:r>
          </a:p>
        </p:txBody>
      </p:sp>
      <p:sp>
        <p:nvSpPr>
          <p:cNvPr id="2" name="Lekerekített téglalap 1"/>
          <p:cNvSpPr/>
          <p:nvPr/>
        </p:nvSpPr>
        <p:spPr>
          <a:xfrm>
            <a:off x="1405719" y="4790364"/>
            <a:ext cx="1528550" cy="3002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Horizont 15+</a:t>
            </a:r>
            <a:endParaRPr lang="hu-HU" dirty="0"/>
          </a:p>
        </p:txBody>
      </p:sp>
      <p:sp>
        <p:nvSpPr>
          <p:cNvPr id="9" name="Lekerekített téglalap 8"/>
          <p:cNvSpPr/>
          <p:nvPr/>
        </p:nvSpPr>
        <p:spPr>
          <a:xfrm>
            <a:off x="3728113" y="4790363"/>
            <a:ext cx="1528550" cy="3002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Horizont 10+</a:t>
            </a:r>
            <a:endParaRPr lang="hu-HU" dirty="0"/>
          </a:p>
        </p:txBody>
      </p:sp>
      <p:sp>
        <p:nvSpPr>
          <p:cNvPr id="10" name="Lekerekített téglalap 9"/>
          <p:cNvSpPr/>
          <p:nvPr/>
        </p:nvSpPr>
        <p:spPr>
          <a:xfrm>
            <a:off x="5256663" y="4790362"/>
            <a:ext cx="1430740" cy="3002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Horizont 5+</a:t>
            </a:r>
            <a:endParaRPr lang="hu-HU" dirty="0"/>
          </a:p>
        </p:txBody>
      </p:sp>
      <p:sp>
        <p:nvSpPr>
          <p:cNvPr id="11" name="Lekerekített téglalap 10"/>
          <p:cNvSpPr/>
          <p:nvPr/>
        </p:nvSpPr>
        <p:spPr>
          <a:xfrm>
            <a:off x="6746901" y="4790363"/>
            <a:ext cx="1075898" cy="3002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Tallózó</a:t>
            </a:r>
            <a:endParaRPr lang="hu-HU" dirty="0"/>
          </a:p>
        </p:txBody>
      </p:sp>
      <p:sp>
        <p:nvSpPr>
          <p:cNvPr id="12" name="Lekerekített téglalap 11"/>
          <p:cNvSpPr/>
          <p:nvPr/>
        </p:nvSpPr>
        <p:spPr>
          <a:xfrm>
            <a:off x="7810488" y="4749419"/>
            <a:ext cx="923498" cy="43218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/>
              <a:t>Pénzpiaci2016</a:t>
            </a:r>
            <a:endParaRPr lang="hu-HU" sz="1200" dirty="0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17" name="Szöveg helye 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4336284" cy="178318"/>
          </a:xfrm>
        </p:spPr>
        <p:txBody>
          <a:bodyPr>
            <a:normAutofit/>
          </a:bodyPr>
          <a:lstStyle/>
          <a:p>
            <a:r>
              <a:rPr lang="hu-HU" dirty="0" smtClean="0"/>
              <a:t>Portfólió Menedzser</a:t>
            </a:r>
            <a:endParaRPr lang="hu-HU" dirty="0"/>
          </a:p>
        </p:txBody>
      </p:sp>
      <p:sp>
        <p:nvSpPr>
          <p:cNvPr id="13" name="Lekerekített téglalap 12"/>
          <p:cNvSpPr/>
          <p:nvPr/>
        </p:nvSpPr>
        <p:spPr>
          <a:xfrm>
            <a:off x="6687403" y="150126"/>
            <a:ext cx="2374711" cy="10940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rgbClr val="C00000"/>
                </a:solidFill>
              </a:rPr>
              <a:t>nyugdíjbizt</a:t>
            </a:r>
            <a:r>
              <a:rPr lang="hu-HU" dirty="0" smtClean="0">
                <a:solidFill>
                  <a:srgbClr val="C00000"/>
                </a:solidFill>
              </a:rPr>
              <a:t>. mellé </a:t>
            </a:r>
            <a:r>
              <a:rPr lang="hu-HU" dirty="0" err="1" smtClean="0">
                <a:solidFill>
                  <a:srgbClr val="C00000"/>
                </a:solidFill>
              </a:rPr>
              <a:t>PortfólióMenedzser</a:t>
            </a:r>
            <a:r>
              <a:rPr lang="hu-HU" dirty="0" smtClean="0">
                <a:solidFill>
                  <a:srgbClr val="C00000"/>
                </a:solidFill>
              </a:rPr>
              <a:t> kérhető</a:t>
            </a:r>
            <a:endParaRPr lang="hu-H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92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Hogyan működik?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Működés</a:t>
            </a:r>
            <a:endParaRPr lang="hu-HU" dirty="0"/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167624" y="1527031"/>
            <a:ext cx="8791810" cy="2944005"/>
            <a:chOff x="261501" y="1695399"/>
            <a:chExt cx="8791810" cy="2944005"/>
          </a:xfrm>
        </p:grpSpPr>
        <p:grpSp>
          <p:nvGrpSpPr>
            <p:cNvPr id="16" name="Csoportba foglalás 15"/>
            <p:cNvGrpSpPr/>
            <p:nvPr/>
          </p:nvGrpSpPr>
          <p:grpSpPr>
            <a:xfrm>
              <a:off x="261501" y="1695399"/>
              <a:ext cx="8791810" cy="2941927"/>
              <a:chOff x="166260" y="2418744"/>
              <a:chExt cx="8791810" cy="2941927"/>
            </a:xfrm>
          </p:grpSpPr>
          <p:pic>
            <p:nvPicPr>
              <p:cNvPr id="3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260" y="2418744"/>
                <a:ext cx="8791810" cy="2941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Téglalap 36"/>
              <p:cNvSpPr/>
              <p:nvPr/>
            </p:nvSpPr>
            <p:spPr>
              <a:xfrm>
                <a:off x="3116266" y="2418744"/>
                <a:ext cx="2902397" cy="5564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cxnSp>
          <p:nvCxnSpPr>
            <p:cNvPr id="17" name="Egyenes összekötő nyíllal 16"/>
            <p:cNvCxnSpPr/>
            <p:nvPr/>
          </p:nvCxnSpPr>
          <p:spPr>
            <a:xfrm>
              <a:off x="4657406" y="2704928"/>
              <a:ext cx="0" cy="982639"/>
            </a:xfrm>
            <a:prstGeom prst="straightConnector1">
              <a:avLst/>
            </a:prstGeom>
            <a:ln w="12700">
              <a:solidFill>
                <a:srgbClr val="DF413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Visszakanyarodó nyíl 17"/>
            <p:cNvSpPr/>
            <p:nvPr/>
          </p:nvSpPr>
          <p:spPr>
            <a:xfrm>
              <a:off x="3394041" y="2674948"/>
              <a:ext cx="984963" cy="987183"/>
            </a:xfrm>
            <a:prstGeom prst="uturnArrow">
              <a:avLst>
                <a:gd name="adj1" fmla="val 6013"/>
                <a:gd name="adj2" fmla="val 25000"/>
                <a:gd name="adj3" fmla="val 12768"/>
                <a:gd name="adj4" fmla="val 39003"/>
                <a:gd name="adj5" fmla="val 10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19" name="Visszakanyarodó nyíl 18"/>
            <p:cNvSpPr/>
            <p:nvPr/>
          </p:nvSpPr>
          <p:spPr>
            <a:xfrm>
              <a:off x="4880551" y="2677448"/>
              <a:ext cx="984963" cy="987183"/>
            </a:xfrm>
            <a:prstGeom prst="uturnArrow">
              <a:avLst>
                <a:gd name="adj1" fmla="val 6013"/>
                <a:gd name="adj2" fmla="val 25000"/>
                <a:gd name="adj3" fmla="val 12768"/>
                <a:gd name="adj4" fmla="val 39003"/>
                <a:gd name="adj5" fmla="val 10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20" name="Visszakanyarodó nyíl 19"/>
            <p:cNvSpPr/>
            <p:nvPr/>
          </p:nvSpPr>
          <p:spPr>
            <a:xfrm>
              <a:off x="6382051" y="2694938"/>
              <a:ext cx="984963" cy="987183"/>
            </a:xfrm>
            <a:prstGeom prst="uturnArrow">
              <a:avLst>
                <a:gd name="adj1" fmla="val 6013"/>
                <a:gd name="adj2" fmla="val 25000"/>
                <a:gd name="adj3" fmla="val 12768"/>
                <a:gd name="adj4" fmla="val 39003"/>
                <a:gd name="adj5" fmla="val 10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21" name="Visszakanyarodó nyíl 20"/>
            <p:cNvSpPr/>
            <p:nvPr/>
          </p:nvSpPr>
          <p:spPr>
            <a:xfrm>
              <a:off x="7508801" y="2712428"/>
              <a:ext cx="984963" cy="987183"/>
            </a:xfrm>
            <a:prstGeom prst="uturnArrow">
              <a:avLst>
                <a:gd name="adj1" fmla="val 6013"/>
                <a:gd name="adj2" fmla="val 25000"/>
                <a:gd name="adj3" fmla="val 12768"/>
                <a:gd name="adj4" fmla="val 39003"/>
                <a:gd name="adj5" fmla="val 10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cxnSp>
          <p:nvCxnSpPr>
            <p:cNvPr id="22" name="Egyenes összekötő nyíllal 21"/>
            <p:cNvCxnSpPr/>
            <p:nvPr/>
          </p:nvCxnSpPr>
          <p:spPr>
            <a:xfrm>
              <a:off x="4517195" y="2692437"/>
              <a:ext cx="0" cy="982639"/>
            </a:xfrm>
            <a:prstGeom prst="straightConnector1">
              <a:avLst/>
            </a:prstGeom>
            <a:ln w="12700">
              <a:solidFill>
                <a:srgbClr val="DF413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gyenes összekötő nyíllal 22"/>
            <p:cNvCxnSpPr/>
            <p:nvPr/>
          </p:nvCxnSpPr>
          <p:spPr>
            <a:xfrm>
              <a:off x="4370268" y="2694938"/>
              <a:ext cx="0" cy="982639"/>
            </a:xfrm>
            <a:prstGeom prst="straightConnector1">
              <a:avLst/>
            </a:prstGeom>
            <a:ln w="12700">
              <a:solidFill>
                <a:srgbClr val="DF413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gyenes összekötő nyíllal 23"/>
            <p:cNvCxnSpPr/>
            <p:nvPr/>
          </p:nvCxnSpPr>
          <p:spPr>
            <a:xfrm>
              <a:off x="6143916" y="2722418"/>
              <a:ext cx="0" cy="982639"/>
            </a:xfrm>
            <a:prstGeom prst="straightConnector1">
              <a:avLst/>
            </a:prstGeom>
            <a:ln w="12700">
              <a:solidFill>
                <a:srgbClr val="DF413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gyenes összekötő nyíllal 24"/>
            <p:cNvCxnSpPr/>
            <p:nvPr/>
          </p:nvCxnSpPr>
          <p:spPr>
            <a:xfrm>
              <a:off x="6003705" y="2709927"/>
              <a:ext cx="0" cy="982639"/>
            </a:xfrm>
            <a:prstGeom prst="straightConnector1">
              <a:avLst/>
            </a:prstGeom>
            <a:ln w="12700">
              <a:solidFill>
                <a:srgbClr val="DF413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gyenes összekötő nyíllal 25"/>
            <p:cNvCxnSpPr/>
            <p:nvPr/>
          </p:nvCxnSpPr>
          <p:spPr>
            <a:xfrm>
              <a:off x="5856778" y="2712428"/>
              <a:ext cx="0" cy="982639"/>
            </a:xfrm>
            <a:prstGeom prst="straightConnector1">
              <a:avLst/>
            </a:prstGeom>
            <a:ln w="12700">
              <a:solidFill>
                <a:srgbClr val="DF413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gyenes összekötő nyíllal 26"/>
            <p:cNvCxnSpPr/>
            <p:nvPr/>
          </p:nvCxnSpPr>
          <p:spPr>
            <a:xfrm>
              <a:off x="7405576" y="2739908"/>
              <a:ext cx="0" cy="982639"/>
            </a:xfrm>
            <a:prstGeom prst="straightConnector1">
              <a:avLst/>
            </a:prstGeom>
            <a:ln w="12700">
              <a:solidFill>
                <a:srgbClr val="DF413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gyenes összekötő nyíllal 27"/>
            <p:cNvCxnSpPr/>
            <p:nvPr/>
          </p:nvCxnSpPr>
          <p:spPr>
            <a:xfrm>
              <a:off x="7295345" y="2727417"/>
              <a:ext cx="0" cy="982639"/>
            </a:xfrm>
            <a:prstGeom prst="straightConnector1">
              <a:avLst/>
            </a:prstGeom>
            <a:ln w="12700">
              <a:solidFill>
                <a:srgbClr val="DF413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gyenes összekötő nyíllal 28"/>
            <p:cNvCxnSpPr/>
            <p:nvPr/>
          </p:nvCxnSpPr>
          <p:spPr>
            <a:xfrm>
              <a:off x="8497518" y="2729918"/>
              <a:ext cx="0" cy="982639"/>
            </a:xfrm>
            <a:prstGeom prst="straightConnector1">
              <a:avLst/>
            </a:prstGeom>
            <a:ln w="12700">
              <a:solidFill>
                <a:srgbClr val="DF413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gyenes összekötő nyíllal 29"/>
            <p:cNvCxnSpPr/>
            <p:nvPr/>
          </p:nvCxnSpPr>
          <p:spPr>
            <a:xfrm>
              <a:off x="8616965" y="2729917"/>
              <a:ext cx="0" cy="982639"/>
            </a:xfrm>
            <a:prstGeom prst="straightConnector1">
              <a:avLst/>
            </a:prstGeom>
            <a:ln w="12700">
              <a:solidFill>
                <a:srgbClr val="DF413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Szövegdoboz 30"/>
            <p:cNvSpPr txBox="1"/>
            <p:nvPr/>
          </p:nvSpPr>
          <p:spPr>
            <a:xfrm>
              <a:off x="1499016" y="4002374"/>
              <a:ext cx="136410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sz="1600" dirty="0" smtClean="0">
                  <a:solidFill>
                    <a:srgbClr val="AF0819"/>
                  </a:solidFill>
                </a:rPr>
                <a:t>Horizont 15+</a:t>
              </a:r>
              <a:endParaRPr lang="hu-HU" sz="1600" dirty="0">
                <a:solidFill>
                  <a:srgbClr val="AF0819"/>
                </a:solidFill>
              </a:endParaRPr>
            </a:p>
          </p:txBody>
        </p:sp>
        <p:sp>
          <p:nvSpPr>
            <p:cNvPr id="32" name="Szövegdoboz 31"/>
            <p:cNvSpPr txBox="1"/>
            <p:nvPr/>
          </p:nvSpPr>
          <p:spPr>
            <a:xfrm>
              <a:off x="3854946" y="4019864"/>
              <a:ext cx="136410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sz="1600" dirty="0" smtClean="0">
                  <a:solidFill>
                    <a:srgbClr val="AF0819"/>
                  </a:solidFill>
                </a:rPr>
                <a:t>Horizont 10+</a:t>
              </a:r>
              <a:endParaRPr lang="hu-HU" sz="1600" dirty="0">
                <a:solidFill>
                  <a:srgbClr val="AF0819"/>
                </a:solidFill>
              </a:endParaRPr>
            </a:p>
          </p:txBody>
        </p:sp>
        <p:sp>
          <p:nvSpPr>
            <p:cNvPr id="33" name="Szövegdoboz 32"/>
            <p:cNvSpPr txBox="1"/>
            <p:nvPr/>
          </p:nvSpPr>
          <p:spPr>
            <a:xfrm>
              <a:off x="5461376" y="4022364"/>
              <a:ext cx="125421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sz="1600" dirty="0" smtClean="0">
                  <a:solidFill>
                    <a:srgbClr val="AF0819"/>
                  </a:solidFill>
                </a:rPr>
                <a:t>Horizont 5+</a:t>
              </a:r>
              <a:endParaRPr lang="hu-HU" sz="1600" dirty="0">
                <a:solidFill>
                  <a:srgbClr val="AF0819"/>
                </a:solidFill>
              </a:endParaRPr>
            </a:p>
          </p:txBody>
        </p:sp>
        <p:sp>
          <p:nvSpPr>
            <p:cNvPr id="34" name="Szövegdoboz 33"/>
            <p:cNvSpPr txBox="1"/>
            <p:nvPr/>
          </p:nvSpPr>
          <p:spPr>
            <a:xfrm>
              <a:off x="6928082" y="4024250"/>
              <a:ext cx="89550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sz="1600" dirty="0" smtClean="0">
                  <a:solidFill>
                    <a:srgbClr val="AF0819"/>
                  </a:solidFill>
                </a:rPr>
                <a:t>Tallózó</a:t>
              </a:r>
              <a:endParaRPr lang="hu-HU" sz="1600" dirty="0">
                <a:solidFill>
                  <a:srgbClr val="AF0819"/>
                </a:solidFill>
              </a:endParaRPr>
            </a:p>
          </p:txBody>
        </p:sp>
        <p:sp>
          <p:nvSpPr>
            <p:cNvPr id="35" name="Szövegdoboz 34"/>
            <p:cNvSpPr txBox="1"/>
            <p:nvPr/>
          </p:nvSpPr>
          <p:spPr>
            <a:xfrm>
              <a:off x="7966615" y="4039240"/>
              <a:ext cx="744976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rIns="36000" rtlCol="0">
              <a:spAutoFit/>
            </a:bodyPr>
            <a:lstStyle/>
            <a:p>
              <a:r>
                <a:rPr lang="hu-HU" sz="1100" dirty="0" smtClean="0">
                  <a:solidFill>
                    <a:srgbClr val="AF0819"/>
                  </a:solidFill>
                </a:rPr>
                <a:t>Pénzpiaci</a:t>
              </a:r>
            </a:p>
            <a:p>
              <a:pPr algn="ctr"/>
              <a:r>
                <a:rPr lang="hu-HU" sz="1100" dirty="0" smtClean="0">
                  <a:solidFill>
                    <a:srgbClr val="AF0819"/>
                  </a:solidFill>
                </a:rPr>
                <a:t>2016</a:t>
              </a:r>
              <a:endParaRPr lang="hu-HU" sz="1100" dirty="0">
                <a:solidFill>
                  <a:srgbClr val="AF0819"/>
                </a:solidFill>
              </a:endParaRPr>
            </a:p>
          </p:txBody>
        </p:sp>
      </p:grpSp>
      <p:sp>
        <p:nvSpPr>
          <p:cNvPr id="3" name="Szövegdoboz 2"/>
          <p:cNvSpPr txBox="1"/>
          <p:nvPr/>
        </p:nvSpPr>
        <p:spPr>
          <a:xfrm>
            <a:off x="518615" y="4776716"/>
            <a:ext cx="8099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Ügyfelünknek a szerződéskötéskor van lehetősége a szolgáltatás igénylésére. A szolgáltatás később nem kérhető. A PM bármikor lemondható, a működése ingyenes. Lemondást követően újra nem indítható.</a:t>
            </a:r>
            <a:endParaRPr lang="hu-HU" dirty="0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5" name="Szöveg helye 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4336284" cy="178318"/>
          </a:xfrm>
        </p:spPr>
        <p:txBody>
          <a:bodyPr>
            <a:normAutofit/>
          </a:bodyPr>
          <a:lstStyle/>
          <a:p>
            <a:r>
              <a:rPr lang="hu-HU" dirty="0" smtClean="0"/>
              <a:t>Portfólió Menedzser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3987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Aktív Megtakarítás (U65EV) – nyugdíjbiztosítás esetén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Likvid számla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341913" y="1733032"/>
            <a:ext cx="83920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Egyszeri díjas, befektetési egységekhez kötött életbiztosítás (G65EV)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100.000 Ft ingyenes baleseti halál (más kockázat nem választható)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Minimális egyszeri díj: 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30.000 Ft (bevezető időszak!)</a:t>
            </a: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Minimális eseti díj: 10.000 Ft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Minden Generali UL nyugdíjbiztosítás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mellé köthető (akár utólag is), egy 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szerződés mellé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egy 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U65EV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Átvezetés a nyugdíjbiztosításra nem kérhető, ezzel a céllal részleges visszavásárlást kell indítani.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hu-HU" alt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Kötvénykölcsön nem igényelhető!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 helye 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/>
          <a:lstStyle/>
          <a:p>
            <a:r>
              <a:rPr lang="hu-HU" dirty="0" smtClean="0"/>
              <a:t>U65EV – Aktív Megtakarítás</a:t>
            </a:r>
            <a:endParaRPr lang="hu-HU" dirty="0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10" name="Lekerekített téglalap 9"/>
          <p:cNvSpPr/>
          <p:nvPr/>
        </p:nvSpPr>
        <p:spPr>
          <a:xfrm>
            <a:off x="6687401" y="137081"/>
            <a:ext cx="2374711" cy="10940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rgbClr val="C00000"/>
                </a:solidFill>
              </a:rPr>
              <a:t>nyugdíjbizt</a:t>
            </a:r>
            <a:r>
              <a:rPr lang="hu-HU" dirty="0" smtClean="0">
                <a:solidFill>
                  <a:srgbClr val="C00000"/>
                </a:solidFill>
              </a:rPr>
              <a:t>. mellé </a:t>
            </a:r>
            <a:r>
              <a:rPr lang="hu-HU" dirty="0" err="1" smtClean="0">
                <a:solidFill>
                  <a:srgbClr val="C00000"/>
                </a:solidFill>
              </a:rPr>
              <a:t>AktívMegtakarítás</a:t>
            </a:r>
            <a:r>
              <a:rPr lang="hu-HU" dirty="0" smtClean="0">
                <a:solidFill>
                  <a:srgbClr val="C00000"/>
                </a:solidFill>
              </a:rPr>
              <a:t> is létrehozható</a:t>
            </a:r>
            <a:endParaRPr lang="hu-H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80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Választható eszközalapok</a:t>
            </a:r>
            <a:endParaRPr lang="hu-HU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Prémium U72</a:t>
            </a:r>
            <a:endParaRPr lang="hu-HU" dirty="0"/>
          </a:p>
        </p:txBody>
      </p:sp>
      <p:pic>
        <p:nvPicPr>
          <p:cNvPr id="6" name="Picture 2" descr="D:\DATA\y037269\My Documents\Oktatási anyagok - 2016\GML_MUNKA\Kép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1842448"/>
            <a:ext cx="7816850" cy="43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091069"/>
              </p:ext>
            </p:extLst>
          </p:nvPr>
        </p:nvGraphicFramePr>
        <p:xfrm>
          <a:off x="347300" y="1579836"/>
          <a:ext cx="2520280" cy="864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20280"/>
              </a:tblGrid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Alacsony kockázatú</a:t>
                      </a:r>
                      <a:endParaRPr lang="hu-HU" sz="1800" dirty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Pénzpiaci 2016</a:t>
                      </a:r>
                      <a:endParaRPr lang="hu-HU" sz="1800" dirty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Hazai kötvény</a:t>
                      </a:r>
                      <a:endParaRPr lang="hu-HU" sz="1800" dirty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421978"/>
              </p:ext>
            </p:extLst>
          </p:nvPr>
        </p:nvGraphicFramePr>
        <p:xfrm>
          <a:off x="3059832" y="1579836"/>
          <a:ext cx="2732906" cy="14400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32906"/>
              </a:tblGrid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Közepes kockázatú</a:t>
                      </a:r>
                      <a:endParaRPr lang="hu-HU" sz="1800" dirty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Tallózó abszolút hozam</a:t>
                      </a:r>
                      <a:endParaRPr lang="hu-HU" sz="1800" dirty="0" smtClean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9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Világjáró kötvény</a:t>
                      </a:r>
                      <a:endParaRPr lang="hu-HU" sz="1800" dirty="0" smtClean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Horizont 5+ vegyes</a:t>
                      </a:r>
                      <a:endParaRPr lang="hu-HU" sz="1800" dirty="0" smtClean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Horizont 10+ vegyes</a:t>
                      </a:r>
                      <a:endParaRPr lang="hu-HU" sz="1800" dirty="0" smtClean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792502"/>
              </p:ext>
            </p:extLst>
          </p:nvPr>
        </p:nvGraphicFramePr>
        <p:xfrm>
          <a:off x="5978292" y="1556984"/>
          <a:ext cx="2646844" cy="1728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6844"/>
              </a:tblGrid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Magas kockázatú</a:t>
                      </a:r>
                      <a:endParaRPr lang="hu-HU" sz="1800" dirty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Hazai részvény</a:t>
                      </a:r>
                      <a:endParaRPr lang="hu-HU" sz="1800" dirty="0" smtClean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 smtClean="0">
                          <a:effectLst/>
                          <a:latin typeface="Helvetica Neue" panose="02000503000000020004" pitchFamily="2" charset="0"/>
                        </a:rPr>
                        <a:t>Világmárkák részvény </a:t>
                      </a:r>
                      <a:endParaRPr lang="hu-HU" sz="1800" dirty="0" smtClean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Helvetica Neue" panose="02000503000000020004" pitchFamily="2" charset="0"/>
                        </a:rPr>
                        <a:t>Fejlett világ </a:t>
                      </a: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részvény</a:t>
                      </a:r>
                      <a:endParaRPr lang="hu-HU" sz="1800" dirty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Helvetica Neue" panose="02000503000000020004" pitchFamily="2" charset="0"/>
                        </a:rPr>
                        <a:t>Fejlődő világ </a:t>
                      </a: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részvény</a:t>
                      </a:r>
                      <a:endParaRPr lang="hu-HU" sz="1800" dirty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Horizont 15+ vegyes</a:t>
                      </a:r>
                      <a:endParaRPr lang="hu-HU" sz="1800" dirty="0" smtClean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" name="Lekerekített téglalap 10"/>
          <p:cNvSpPr/>
          <p:nvPr/>
        </p:nvSpPr>
        <p:spPr>
          <a:xfrm>
            <a:off x="347300" y="3780429"/>
            <a:ext cx="8386685" cy="14193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/>
              <a:t>Eszközalapokhoz kapcsolódó (ügyfélszámlán nem megjelenő) költségek:</a:t>
            </a:r>
          </a:p>
          <a:p>
            <a:r>
              <a:rPr lang="hu-HU" dirty="0"/>
              <a:t>					portfólió kezelési díj</a:t>
            </a:r>
          </a:p>
          <a:p>
            <a:r>
              <a:rPr lang="hu-HU" dirty="0"/>
              <a:t>					letétkezelői díj</a:t>
            </a:r>
          </a:p>
          <a:p>
            <a:r>
              <a:rPr lang="hu-HU" dirty="0"/>
              <a:t>					értékpapír adásvétele után felszámított díj (brókeri díj)</a:t>
            </a:r>
          </a:p>
        </p:txBody>
      </p:sp>
      <p:sp>
        <p:nvSpPr>
          <p:cNvPr id="14" name="Lekerekített téglalap 13"/>
          <p:cNvSpPr/>
          <p:nvPr/>
        </p:nvSpPr>
        <p:spPr>
          <a:xfrm>
            <a:off x="347299" y="5496516"/>
            <a:ext cx="8386685" cy="70968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altLang="hu-HU" dirty="0"/>
              <a:t>Mind rendszeres díjhoz, mind eseti díjhoz az összes eszközalap választható</a:t>
            </a:r>
            <a:r>
              <a:rPr lang="hu-HU" altLang="hu-HU" b="1" dirty="0"/>
              <a:t>.</a:t>
            </a:r>
          </a:p>
        </p:txBody>
      </p:sp>
      <p:sp>
        <p:nvSpPr>
          <p:cNvPr id="15" name="Lekerekített téglalap feliratnak 14"/>
          <p:cNvSpPr/>
          <p:nvPr/>
        </p:nvSpPr>
        <p:spPr>
          <a:xfrm>
            <a:off x="6673753" y="95534"/>
            <a:ext cx="2374711" cy="1329520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ügyfelünk 11 új eszközalap közül választhat </a:t>
            </a:r>
          </a:p>
        </p:txBody>
      </p:sp>
    </p:spTree>
    <p:extLst>
      <p:ext uri="{BB962C8B-B14F-4D97-AF65-F5344CB8AC3E}">
        <p14:creationId xmlns:p14="http://schemas.microsoft.com/office/powerpoint/2010/main" val="289553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Likvid számla: Aktív Megtakarítás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347300" y="1935010"/>
            <a:ext cx="838668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Az Aktív Megtakarítás szerződője, biztosítottja, elérési és haláleseti kedvezményezettje megegyezik a kapcsolódó 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nyugdíjbiztosítás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ugyanazon </a:t>
            </a:r>
            <a:r>
              <a:rPr lang="hu-HU" altLang="hu-HU" u="sng" dirty="0">
                <a:latin typeface="Arial" panose="020B0604020202020204" pitchFamily="34" charset="0"/>
                <a:cs typeface="Arial" panose="020B0604020202020204" pitchFamily="34" charset="0"/>
              </a:rPr>
              <a:t>szereplő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jével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Ha a kapcsolódó 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nyugdíjbiztosítás valamely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szereplője (szerződő, haláleseti kedvezményezett) </a:t>
            </a:r>
            <a:r>
              <a:rPr lang="hu-HU" altLang="hu-HU" u="sng" dirty="0">
                <a:latin typeface="Arial" panose="020B0604020202020204" pitchFamily="34" charset="0"/>
                <a:cs typeface="Arial" panose="020B0604020202020204" pitchFamily="34" charset="0"/>
              </a:rPr>
              <a:t>változik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, akkor az Aktív Megtakarításnál 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is változtatni kell</a:t>
            </a: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u-HU" altLang="hu-HU" u="sng" dirty="0">
                <a:latin typeface="Arial" panose="020B0604020202020204" pitchFamily="34" charset="0"/>
                <a:cs typeface="Arial" panose="020B0604020202020204" pitchFamily="34" charset="0"/>
              </a:rPr>
              <a:t>Lejárati időpont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ja megegyezik a kapcsolódó 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nyugdíjbiztosítás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lejárati időpontjával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A mennyiben valamilyen okból a kapcsolódó 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nyugdíjbiztosítás </a:t>
            </a:r>
            <a:r>
              <a:rPr lang="hu-HU" altLang="hu-HU" u="sng" dirty="0">
                <a:latin typeface="Arial" panose="020B0604020202020204" pitchFamily="34" charset="0"/>
                <a:cs typeface="Arial" panose="020B0604020202020204" pitchFamily="34" charset="0"/>
              </a:rPr>
              <a:t>megszűnik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, automatikusan megszűnik az Aktív Megtakarítás is: minden esetben az aktuális érék kerül </a:t>
            </a:r>
            <a:r>
              <a:rPr lang="hu-HU" altLang="hu-HU" dirty="0" smtClean="0">
                <a:solidFill>
                  <a:srgbClr val="BD1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kifizetésre a szerződőnek (!)</a:t>
            </a:r>
            <a:endParaRPr lang="hu-HU" altLang="hu-HU" dirty="0">
              <a:solidFill>
                <a:srgbClr val="BD1E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 helye 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/>
          <a:lstStyle/>
          <a:p>
            <a:r>
              <a:rPr lang="hu-HU" dirty="0" smtClean="0"/>
              <a:t>U65EV – Aktív Megtakarítás</a:t>
            </a:r>
            <a:endParaRPr lang="hu-HU" dirty="0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165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Biztosítási események és szolgáltatások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Elérés (öregségi nyugdíjkorhatár), haláleset, illetve közlekedési baleseti halál</a:t>
            </a:r>
            <a:endParaRPr lang="hu-HU" dirty="0"/>
          </a:p>
        </p:txBody>
      </p:sp>
      <p:sp>
        <p:nvSpPr>
          <p:cNvPr id="8" name="Jobbra nyíl 7"/>
          <p:cNvSpPr/>
          <p:nvPr/>
        </p:nvSpPr>
        <p:spPr>
          <a:xfrm>
            <a:off x="532263" y="1815152"/>
            <a:ext cx="8024883" cy="464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" name="Egyenes összekötő 9"/>
          <p:cNvCxnSpPr/>
          <p:nvPr/>
        </p:nvCxnSpPr>
        <p:spPr>
          <a:xfrm>
            <a:off x="873457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577953" y="1309506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1. évf.</a:t>
            </a:r>
            <a:endParaRPr lang="hu-HU" sz="1200" dirty="0"/>
          </a:p>
        </p:txBody>
      </p:sp>
      <p:cxnSp>
        <p:nvCxnSpPr>
          <p:cNvPr id="12" name="Egyenes összekötő 11"/>
          <p:cNvCxnSpPr/>
          <p:nvPr/>
        </p:nvCxnSpPr>
        <p:spPr>
          <a:xfrm>
            <a:off x="5543266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5240939" y="1309505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10. évf.</a:t>
            </a:r>
            <a:endParaRPr lang="hu-HU" sz="1200" dirty="0"/>
          </a:p>
        </p:txBody>
      </p:sp>
      <p:sp>
        <p:nvSpPr>
          <p:cNvPr id="14" name="Jobb oldali kapcsos zárójel 13"/>
          <p:cNvSpPr/>
          <p:nvPr/>
        </p:nvSpPr>
        <p:spPr>
          <a:xfrm rot="5400000">
            <a:off x="4221607" y="254559"/>
            <a:ext cx="646194" cy="8024883"/>
          </a:xfrm>
          <a:prstGeom prst="rightBrace">
            <a:avLst>
              <a:gd name="adj1" fmla="val 8333"/>
              <a:gd name="adj2" fmla="val 5083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Jobb oldali kapcsos zárójel 15"/>
          <p:cNvSpPr/>
          <p:nvPr/>
        </p:nvSpPr>
        <p:spPr>
          <a:xfrm rot="5400000">
            <a:off x="393409" y="2745274"/>
            <a:ext cx="646194" cy="341194"/>
          </a:xfrm>
          <a:prstGeom prst="rightBrace">
            <a:avLst>
              <a:gd name="adj1" fmla="val 8333"/>
              <a:gd name="adj2" fmla="val 5083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2475088" y="4810415"/>
            <a:ext cx="3910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aktuális érték + 10 </a:t>
            </a:r>
            <a:r>
              <a:rPr lang="hu-HU" dirty="0" err="1" smtClean="0"/>
              <a:t>eFt</a:t>
            </a:r>
            <a:r>
              <a:rPr lang="hu-HU" dirty="0" smtClean="0"/>
              <a:t> - </a:t>
            </a:r>
            <a:r>
              <a:rPr lang="hu-HU" dirty="0" smtClean="0">
                <a:solidFill>
                  <a:srgbClr val="C00000"/>
                </a:solidFill>
              </a:rPr>
              <a:t>halál esetén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79624" y="3238968"/>
            <a:ext cx="2974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az egyszeri díj 10%-a, min 100 </a:t>
            </a:r>
            <a:r>
              <a:rPr lang="hu-HU" dirty="0" err="1" smtClean="0"/>
              <a:t>eFt</a:t>
            </a:r>
            <a:r>
              <a:rPr lang="hu-HU" dirty="0"/>
              <a:t> </a:t>
            </a:r>
            <a:r>
              <a:rPr lang="hu-HU" dirty="0" smtClean="0"/>
              <a:t>- </a:t>
            </a:r>
            <a:r>
              <a:rPr lang="hu-HU" dirty="0" err="1" smtClean="0">
                <a:solidFill>
                  <a:srgbClr val="C00000"/>
                </a:solidFill>
              </a:rPr>
              <a:t>közl.halál</a:t>
            </a:r>
            <a:r>
              <a:rPr lang="hu-HU" dirty="0" smtClean="0">
                <a:solidFill>
                  <a:srgbClr val="C00000"/>
                </a:solidFill>
              </a:rPr>
              <a:t> esetén</a:t>
            </a:r>
            <a:endParaRPr lang="hu-HU" dirty="0">
              <a:solidFill>
                <a:srgbClr val="C00000"/>
              </a:solidFill>
            </a:endParaRPr>
          </a:p>
        </p:txBody>
      </p:sp>
      <p:cxnSp>
        <p:nvCxnSpPr>
          <p:cNvPr id="20" name="Egyenes összekötő 19"/>
          <p:cNvCxnSpPr/>
          <p:nvPr/>
        </p:nvCxnSpPr>
        <p:spPr>
          <a:xfrm>
            <a:off x="520891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>
            <a:off x="8543499" y="161043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zövegdoboz 21"/>
          <p:cNvSpPr txBox="1"/>
          <p:nvPr/>
        </p:nvSpPr>
        <p:spPr>
          <a:xfrm>
            <a:off x="8205516" y="1323405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lejárat</a:t>
            </a:r>
            <a:endParaRPr lang="hu-HU" sz="1200" dirty="0"/>
          </a:p>
        </p:txBody>
      </p:sp>
      <p:cxnSp>
        <p:nvCxnSpPr>
          <p:cNvPr id="7" name="Egyenes összekötő nyíllal 6"/>
          <p:cNvCxnSpPr>
            <a:stCxn id="8" idx="3"/>
          </p:cNvCxnSpPr>
          <p:nvPr/>
        </p:nvCxnSpPr>
        <p:spPr>
          <a:xfrm flipH="1">
            <a:off x="8205516" y="2047164"/>
            <a:ext cx="351630" cy="8687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6048281" y="2947615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aktuális érték - </a:t>
            </a:r>
            <a:r>
              <a:rPr lang="hu-HU" dirty="0" smtClean="0">
                <a:solidFill>
                  <a:srgbClr val="C00000"/>
                </a:solidFill>
              </a:rPr>
              <a:t>elérési </a:t>
            </a:r>
            <a:r>
              <a:rPr lang="hu-HU" dirty="0" err="1" smtClean="0">
                <a:solidFill>
                  <a:srgbClr val="C00000"/>
                </a:solidFill>
              </a:rPr>
              <a:t>szolg</a:t>
            </a:r>
            <a:r>
              <a:rPr lang="hu-HU" dirty="0" smtClean="0">
                <a:solidFill>
                  <a:srgbClr val="C00000"/>
                </a:solidFill>
              </a:rPr>
              <a:t>.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25" name="Szöveg helye 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/>
          <a:lstStyle/>
          <a:p>
            <a:r>
              <a:rPr lang="hu-HU" dirty="0" smtClean="0"/>
              <a:t>U65EV – Aktív Megtakarítás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1746913" y="5615632"/>
            <a:ext cx="6199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beépített kockázatok ingyenesek és nem módosíthatóak!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109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Likvid számla: Aktív Megtakarítás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z="1700" dirty="0" smtClean="0">
                <a:solidFill>
                  <a:srgbClr val="BD1E20"/>
                </a:solidFill>
              </a:rPr>
              <a:t>Költségek</a:t>
            </a:r>
            <a:endParaRPr lang="hu-HU" sz="1700" dirty="0">
              <a:solidFill>
                <a:srgbClr val="BD1E20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47300" y="1815595"/>
            <a:ext cx="8386686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u-HU" altLang="hu-HU" kern="0" dirty="0">
                <a:solidFill>
                  <a:srgbClr val="000000"/>
                </a:solidFill>
              </a:rPr>
              <a:t>Forgalmazási költség egyszeri és eseti díjra: </a:t>
            </a:r>
            <a:r>
              <a:rPr lang="pt-BR" altLang="hu-HU" kern="0" dirty="0">
                <a:solidFill>
                  <a:srgbClr val="000000"/>
                </a:solidFill>
              </a:rPr>
              <a:t>1%</a:t>
            </a:r>
            <a:r>
              <a:rPr lang="hu-HU" altLang="hu-HU" kern="0" dirty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Adminisztrációs költség: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50 Ft/hó</a:t>
            </a:r>
          </a:p>
          <a:p>
            <a:pPr marL="285750" lvl="0" indent="-285750" defTabSz="914400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hu-HU" altLang="hu-HU" kern="0" dirty="0" smtClean="0">
                <a:solidFill>
                  <a:srgbClr val="000000"/>
                </a:solidFill>
              </a:rPr>
              <a:t>Tranzakciós </a:t>
            </a:r>
            <a:r>
              <a:rPr lang="hu-HU" altLang="hu-HU" kern="0" dirty="0">
                <a:solidFill>
                  <a:srgbClr val="000000"/>
                </a:solidFill>
              </a:rPr>
              <a:t>költségek a szokásosak.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alt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Vagyonarányos költség: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hu-HU" dirty="0" smtClean="0"/>
              <a:t>Pénzpiaci </a:t>
            </a:r>
            <a:r>
              <a:rPr lang="hu-HU" dirty="0"/>
              <a:t>2016 </a:t>
            </a:r>
            <a:r>
              <a:rPr lang="hu-HU" dirty="0" smtClean="0"/>
              <a:t>eszközalap: 0,12</a:t>
            </a:r>
            <a:r>
              <a:rPr lang="hu-HU" dirty="0"/>
              <a:t>%/hó, azaz évi 1,45%</a:t>
            </a:r>
          </a:p>
          <a:p>
            <a:r>
              <a:rPr lang="hu-HU" dirty="0" smtClean="0"/>
              <a:t>					Minden </a:t>
            </a:r>
            <a:r>
              <a:rPr lang="hu-HU" dirty="0"/>
              <a:t>más </a:t>
            </a:r>
            <a:r>
              <a:rPr lang="hu-HU" dirty="0" smtClean="0"/>
              <a:t>eszközalapnál: 0,15</a:t>
            </a:r>
            <a:r>
              <a:rPr lang="hu-HU" dirty="0"/>
              <a:t>%/hó, azaz évi 1,8%</a:t>
            </a:r>
          </a:p>
          <a:p>
            <a:pPr marL="285750" lvl="0" indent="-285750" defTabSz="914400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hu-HU" altLang="hu-HU" kern="0" dirty="0" smtClean="0">
                <a:solidFill>
                  <a:srgbClr val="000000"/>
                </a:solidFill>
              </a:rPr>
              <a:t>Visszavásárlási </a:t>
            </a:r>
            <a:r>
              <a:rPr lang="hu-HU" altLang="hu-HU" kern="0" dirty="0">
                <a:solidFill>
                  <a:srgbClr val="000000"/>
                </a:solidFill>
              </a:rPr>
              <a:t>érték </a:t>
            </a:r>
            <a:r>
              <a:rPr lang="hu-HU" altLang="hu-HU" kern="0" dirty="0" smtClean="0">
                <a:solidFill>
                  <a:srgbClr val="000000"/>
                </a:solidFill>
              </a:rPr>
              <a:t>= befektetési </a:t>
            </a:r>
            <a:r>
              <a:rPr lang="hu-HU" altLang="hu-HU" kern="0" dirty="0">
                <a:solidFill>
                  <a:srgbClr val="000000"/>
                </a:solidFill>
              </a:rPr>
              <a:t>egységek aktuális </a:t>
            </a:r>
            <a:r>
              <a:rPr lang="hu-HU" altLang="hu-HU" kern="0" dirty="0" smtClean="0">
                <a:solidFill>
                  <a:srgbClr val="000000"/>
                </a:solidFill>
              </a:rPr>
              <a:t>értéke</a:t>
            </a:r>
          </a:p>
          <a:p>
            <a:pPr marL="285750" indent="-285750" defTabSz="914400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hu-HU" altLang="hu-HU" kern="0" dirty="0">
                <a:solidFill>
                  <a:srgbClr val="000000"/>
                </a:solidFill>
              </a:rPr>
              <a:t>Visszavásárlási költség és díjbeszedési költség nincs.</a:t>
            </a:r>
          </a:p>
          <a:p>
            <a:pPr marL="285750" lvl="0" indent="-285750" defTabSz="914400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§"/>
            </a:pPr>
            <a:endParaRPr lang="hu-HU" altLang="hu-HU" kern="0" dirty="0">
              <a:solidFill>
                <a:srgbClr val="000000"/>
              </a:solidFill>
            </a:endParaRPr>
          </a:p>
        </p:txBody>
      </p:sp>
      <p:sp>
        <p:nvSpPr>
          <p:cNvPr id="9" name="Szöveg helye 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/>
          <a:lstStyle/>
          <a:p>
            <a:r>
              <a:rPr lang="hu-HU" dirty="0" smtClean="0"/>
              <a:t>U65EV – Aktív Megtakarítás</a:t>
            </a:r>
            <a:endParaRPr lang="hu-HU" dirty="0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415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D:\DATA\y037269\My Documents\Oktatási anyagok - 2016\GML_MUNKA\Kép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1719618"/>
            <a:ext cx="7816850" cy="448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31" name="Lekerekített téglalap 30"/>
          <p:cNvSpPr/>
          <p:nvPr/>
        </p:nvSpPr>
        <p:spPr>
          <a:xfrm>
            <a:off x="5909481" y="1897039"/>
            <a:ext cx="2934268" cy="4148919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12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Választható eszközalapok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Portfólió Menedzser szolgáltatás nem választható</a:t>
            </a:r>
            <a:endParaRPr lang="hu-HU" dirty="0"/>
          </a:p>
        </p:txBody>
      </p:sp>
      <p:graphicFrame>
        <p:nvGraphicFramePr>
          <p:cNvPr id="25" name="Tábláza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238969"/>
              </p:ext>
            </p:extLst>
          </p:nvPr>
        </p:nvGraphicFramePr>
        <p:xfrm>
          <a:off x="480879" y="5043233"/>
          <a:ext cx="2520280" cy="864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20280"/>
              </a:tblGrid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Alacsony kockázatú</a:t>
                      </a:r>
                      <a:endParaRPr lang="hu-HU" sz="1800" dirty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Pénzpiaci 2016</a:t>
                      </a:r>
                      <a:endParaRPr lang="hu-HU" sz="1800" dirty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Hazai kötvény</a:t>
                      </a:r>
                      <a:endParaRPr lang="hu-HU" sz="1800" dirty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26" name="Táblázat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62114"/>
              </p:ext>
            </p:extLst>
          </p:nvPr>
        </p:nvGraphicFramePr>
        <p:xfrm>
          <a:off x="1746914" y="3481768"/>
          <a:ext cx="2732906" cy="14400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32906"/>
              </a:tblGrid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Közepes kockázatú</a:t>
                      </a:r>
                      <a:endParaRPr lang="hu-HU" sz="1800" dirty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Tallózó abszolút hozam</a:t>
                      </a:r>
                      <a:endParaRPr lang="hu-HU" sz="1800" dirty="0" smtClean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9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Világjáró kötvény</a:t>
                      </a:r>
                      <a:endParaRPr lang="hu-HU" sz="1800" dirty="0" smtClean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Horizont 5+ vegyes</a:t>
                      </a:r>
                      <a:endParaRPr lang="hu-HU" sz="1800" dirty="0" smtClean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Horizont 10+ vegyes</a:t>
                      </a:r>
                      <a:endParaRPr lang="hu-HU" sz="1800" dirty="0" smtClean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27" name="Táblázat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670755"/>
              </p:ext>
            </p:extLst>
          </p:nvPr>
        </p:nvGraphicFramePr>
        <p:xfrm>
          <a:off x="3126159" y="2464335"/>
          <a:ext cx="2646844" cy="864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6844"/>
              </a:tblGrid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Magas kockázatú</a:t>
                      </a:r>
                      <a:endParaRPr lang="hu-HU" sz="1800" dirty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Hazai részvény</a:t>
                      </a:r>
                      <a:endParaRPr lang="hu-HU" sz="1800" dirty="0" smtClean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  <a:ea typeface="Calibri"/>
                          <a:cs typeface="Times New Roman"/>
                        </a:rPr>
                        <a:t>Horizont 15+ vegyes</a:t>
                      </a: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28" name="Táblázat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679986"/>
              </p:ext>
            </p:extLst>
          </p:nvPr>
        </p:nvGraphicFramePr>
        <p:xfrm>
          <a:off x="6087142" y="3272604"/>
          <a:ext cx="2646844" cy="115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6844"/>
              </a:tblGrid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Magas kockázatú</a:t>
                      </a:r>
                      <a:endParaRPr lang="hu-HU" sz="1800" dirty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 smtClean="0">
                          <a:effectLst/>
                          <a:latin typeface="Helvetica Neue" panose="02000503000000020004" pitchFamily="2" charset="0"/>
                        </a:rPr>
                        <a:t>Világmárkák részvény </a:t>
                      </a:r>
                      <a:endParaRPr lang="hu-HU" sz="1800" dirty="0" smtClean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Helvetica Neue" panose="02000503000000020004" pitchFamily="2" charset="0"/>
                        </a:rPr>
                        <a:t>Fejlett világ </a:t>
                      </a: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részvény</a:t>
                      </a:r>
                      <a:endParaRPr lang="hu-HU" sz="1800" dirty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Helvetica Neue" panose="02000503000000020004" pitchFamily="2" charset="0"/>
                        </a:rPr>
                        <a:t>Fejlődő világ </a:t>
                      </a: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részvény</a:t>
                      </a:r>
                      <a:endParaRPr lang="hu-HU" sz="1800" dirty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5" name="Szövegdoboz 14"/>
          <p:cNvSpPr txBox="1"/>
          <p:nvPr/>
        </p:nvSpPr>
        <p:spPr>
          <a:xfrm>
            <a:off x="1746914" y="2033516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Egyszeri és eseti díjhoz</a:t>
            </a:r>
            <a:endParaRPr lang="hu-HU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6436178" y="203351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Csak eseti díjhoz</a:t>
            </a:r>
            <a:endParaRPr lang="hu-HU" dirty="0"/>
          </a:p>
        </p:txBody>
      </p:sp>
      <p:sp>
        <p:nvSpPr>
          <p:cNvPr id="32" name="Lekerekített téglalap 31"/>
          <p:cNvSpPr/>
          <p:nvPr/>
        </p:nvSpPr>
        <p:spPr>
          <a:xfrm>
            <a:off x="229315" y="1897039"/>
            <a:ext cx="5543688" cy="4148919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 helye 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/>
          <a:lstStyle/>
          <a:p>
            <a:r>
              <a:rPr lang="hu-HU" dirty="0" smtClean="0"/>
              <a:t>U65EV – Aktív Megtakarítás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3189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08150"/>
            <a:ext cx="9144000" cy="514985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572001" y="441326"/>
            <a:ext cx="8386686" cy="869098"/>
          </a:xfrm>
        </p:spPr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(U66)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7395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93317"/>
              </p:ext>
            </p:extLst>
          </p:nvPr>
        </p:nvGraphicFramePr>
        <p:xfrm>
          <a:off x="0" y="260648"/>
          <a:ext cx="9036495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zöveg helye 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U66</a:t>
            </a:r>
            <a:endParaRPr lang="hu-HU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5" name="Lekerekített téglalap feliratnak 4"/>
          <p:cNvSpPr/>
          <p:nvPr/>
        </p:nvSpPr>
        <p:spPr>
          <a:xfrm>
            <a:off x="6482684" y="4076701"/>
            <a:ext cx="2374711" cy="1329520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ügyfelünk 11 új eszközalap közül választhat </a:t>
            </a:r>
          </a:p>
        </p:txBody>
      </p:sp>
      <p:sp>
        <p:nvSpPr>
          <p:cNvPr id="8" name="Lekerekített téglalap feliratnak 7"/>
          <p:cNvSpPr/>
          <p:nvPr/>
        </p:nvSpPr>
        <p:spPr>
          <a:xfrm>
            <a:off x="3889609" y="3302758"/>
            <a:ext cx="2374711" cy="1329520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 </a:t>
            </a:r>
            <a:r>
              <a:rPr lang="hu-HU" dirty="0" smtClean="0"/>
              <a:t>10. </a:t>
            </a:r>
            <a:r>
              <a:rPr lang="hu-HU" dirty="0" err="1" smtClean="0"/>
              <a:t>évf.tól</a:t>
            </a:r>
            <a:r>
              <a:rPr lang="hu-HU" dirty="0" smtClean="0"/>
              <a:t> 0,5% vagyonarányos </a:t>
            </a:r>
            <a:r>
              <a:rPr lang="hu-HU" dirty="0"/>
              <a:t>bónuszt fizetünk</a:t>
            </a:r>
          </a:p>
        </p:txBody>
      </p:sp>
      <p:sp>
        <p:nvSpPr>
          <p:cNvPr id="11" name="Lekerekített téglalap feliratnak 10"/>
          <p:cNvSpPr/>
          <p:nvPr/>
        </p:nvSpPr>
        <p:spPr>
          <a:xfrm>
            <a:off x="2702253" y="3874260"/>
            <a:ext cx="2374711" cy="1329520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ügyfelünk akár költségmentesen is fizetheti díját</a:t>
            </a:r>
            <a:endParaRPr lang="hu-HU" dirty="0"/>
          </a:p>
        </p:txBody>
      </p:sp>
      <p:sp>
        <p:nvSpPr>
          <p:cNvPr id="12" name="Lekerekített téglalap feliratnak 11"/>
          <p:cNvSpPr/>
          <p:nvPr/>
        </p:nvSpPr>
        <p:spPr>
          <a:xfrm>
            <a:off x="1271514" y="4203511"/>
            <a:ext cx="2374711" cy="1329520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befektetésre szánt pénzek elkülönülnek a kockázati díjaktól</a:t>
            </a:r>
            <a:endParaRPr lang="hu-HU" dirty="0"/>
          </a:p>
        </p:txBody>
      </p:sp>
      <p:sp>
        <p:nvSpPr>
          <p:cNvPr id="13" name="Lekerekített téglalap feliratnak 12"/>
          <p:cNvSpPr/>
          <p:nvPr/>
        </p:nvSpPr>
        <p:spPr>
          <a:xfrm>
            <a:off x="47049" y="4365579"/>
            <a:ext cx="3398293" cy="1329520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az első években viszonylag magas a költségelvonás, de a TKM értékek így is alacsonyak maradnak</a:t>
            </a:r>
            <a:endParaRPr lang="hu-HU" dirty="0"/>
          </a:p>
        </p:txBody>
      </p:sp>
      <p:sp>
        <p:nvSpPr>
          <p:cNvPr id="14" name="Lekerekített téglalap feliratnak 13"/>
          <p:cNvSpPr/>
          <p:nvPr/>
        </p:nvSpPr>
        <p:spPr>
          <a:xfrm>
            <a:off x="905397" y="4292224"/>
            <a:ext cx="2374711" cy="1329520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visszavásárlási értékek kedvezőbbek, mint korábban</a:t>
            </a:r>
            <a:endParaRPr lang="hu-HU" dirty="0"/>
          </a:p>
        </p:txBody>
      </p:sp>
      <p:sp>
        <p:nvSpPr>
          <p:cNvPr id="15" name="Lekerekített téglalap 14"/>
          <p:cNvSpPr/>
          <p:nvPr/>
        </p:nvSpPr>
        <p:spPr>
          <a:xfrm>
            <a:off x="347299" y="1323833"/>
            <a:ext cx="2374711" cy="10940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00000"/>
                </a:solidFill>
              </a:rPr>
              <a:t>ügyfelünk akár már a harmadik évben is vehet ki pénzt szerződéséből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6" name="Lekerekített téglalap 15"/>
          <p:cNvSpPr/>
          <p:nvPr/>
        </p:nvSpPr>
        <p:spPr>
          <a:xfrm>
            <a:off x="347300" y="2535641"/>
            <a:ext cx="2374711" cy="10940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00000"/>
                </a:solidFill>
              </a:rPr>
              <a:t>ügyfelünk választhat automatikus indexet, de ez nem kötelező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7" name="Lekerekített téglalap 16"/>
          <p:cNvSpPr/>
          <p:nvPr/>
        </p:nvSpPr>
        <p:spPr>
          <a:xfrm>
            <a:off x="3353287" y="1323833"/>
            <a:ext cx="2374711" cy="10940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00000"/>
                </a:solidFill>
              </a:rPr>
              <a:t>eseti díj fizethető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8" name="Lekerekített téglalap 17"/>
          <p:cNvSpPr/>
          <p:nvPr/>
        </p:nvSpPr>
        <p:spPr>
          <a:xfrm>
            <a:off x="3353287" y="2547581"/>
            <a:ext cx="2374711" cy="10940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00000"/>
                </a:solidFill>
              </a:rPr>
              <a:t>10 éves ciklusokban akár 24 hónapra szüneteltethető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9" name="Lekerekített téglalap 18"/>
          <p:cNvSpPr/>
          <p:nvPr/>
        </p:nvSpPr>
        <p:spPr>
          <a:xfrm>
            <a:off x="6359274" y="1323833"/>
            <a:ext cx="2374711" cy="10940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00000"/>
                </a:solidFill>
              </a:rPr>
              <a:t>kötvénykölcsönnel tudjuk segíteni ügyfelünket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20" name="Lekerekített téglalap 19"/>
          <p:cNvSpPr/>
          <p:nvPr/>
        </p:nvSpPr>
        <p:spPr>
          <a:xfrm>
            <a:off x="347300" y="3782138"/>
            <a:ext cx="2374711" cy="10940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00000"/>
                </a:solidFill>
              </a:rPr>
              <a:t>rugalmas megoldások fizetési probléma esetére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21" name="Lekerekített téglalap 20"/>
          <p:cNvSpPr/>
          <p:nvPr/>
        </p:nvSpPr>
        <p:spPr>
          <a:xfrm>
            <a:off x="3353286" y="3782138"/>
            <a:ext cx="2374711" cy="10940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C00000"/>
                </a:solidFill>
              </a:rPr>
              <a:t>nyugdíjbiztosítás-ként is köthető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22" name="Lekerekített téglalap 21"/>
          <p:cNvSpPr/>
          <p:nvPr/>
        </p:nvSpPr>
        <p:spPr>
          <a:xfrm>
            <a:off x="6359275" y="2547582"/>
            <a:ext cx="2374711" cy="10940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rgbClr val="C00000"/>
                </a:solidFill>
              </a:rPr>
              <a:t>nyugdíjbizt</a:t>
            </a:r>
            <a:r>
              <a:rPr lang="hu-HU" dirty="0" smtClean="0">
                <a:solidFill>
                  <a:srgbClr val="C00000"/>
                </a:solidFill>
              </a:rPr>
              <a:t>. mellé </a:t>
            </a:r>
            <a:r>
              <a:rPr lang="hu-HU" dirty="0" err="1" smtClean="0">
                <a:solidFill>
                  <a:srgbClr val="C00000"/>
                </a:solidFill>
              </a:rPr>
              <a:t>PortfólióMenedzser</a:t>
            </a:r>
            <a:r>
              <a:rPr lang="hu-HU" dirty="0" smtClean="0">
                <a:solidFill>
                  <a:srgbClr val="C00000"/>
                </a:solidFill>
              </a:rPr>
              <a:t> kérhető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23" name="Lekerekített téglalap 22"/>
          <p:cNvSpPr/>
          <p:nvPr/>
        </p:nvSpPr>
        <p:spPr>
          <a:xfrm>
            <a:off x="6359275" y="3782138"/>
            <a:ext cx="2374711" cy="10940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rgbClr val="C00000"/>
                </a:solidFill>
              </a:rPr>
              <a:t>nyugdíjbizt</a:t>
            </a:r>
            <a:r>
              <a:rPr lang="hu-HU" dirty="0" smtClean="0">
                <a:solidFill>
                  <a:srgbClr val="C00000"/>
                </a:solidFill>
              </a:rPr>
              <a:t>. mellé </a:t>
            </a:r>
            <a:r>
              <a:rPr lang="hu-HU" dirty="0" err="1" smtClean="0">
                <a:solidFill>
                  <a:srgbClr val="C00000"/>
                </a:solidFill>
              </a:rPr>
              <a:t>AktívMegtakarítás</a:t>
            </a:r>
            <a:r>
              <a:rPr lang="hu-HU" dirty="0" smtClean="0">
                <a:solidFill>
                  <a:srgbClr val="C00000"/>
                </a:solidFill>
              </a:rPr>
              <a:t> is létrehozható</a:t>
            </a:r>
            <a:endParaRPr lang="hu-H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767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Választható eszközalapok</a:t>
            </a:r>
            <a:endParaRPr lang="hu-HU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U66</a:t>
            </a:r>
            <a:endParaRPr lang="hu-HU" dirty="0"/>
          </a:p>
        </p:txBody>
      </p:sp>
      <p:pic>
        <p:nvPicPr>
          <p:cNvPr id="6" name="Picture 2" descr="D:\DATA\y037269\My Documents\Oktatási anyagok - 2016\GML_MUNKA\Kép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1678675"/>
            <a:ext cx="7816850" cy="452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881849"/>
              </p:ext>
            </p:extLst>
          </p:nvPr>
        </p:nvGraphicFramePr>
        <p:xfrm>
          <a:off x="420383" y="4437112"/>
          <a:ext cx="2520280" cy="864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20280"/>
              </a:tblGrid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Alacsony kockázatú</a:t>
                      </a:r>
                      <a:endParaRPr lang="hu-HU" sz="1800" dirty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Pénzpiaci 2016</a:t>
                      </a:r>
                      <a:endParaRPr lang="hu-HU" sz="1800" dirty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Hazai kötvény</a:t>
                      </a:r>
                      <a:endParaRPr lang="hu-HU" sz="1800" dirty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627577"/>
              </p:ext>
            </p:extLst>
          </p:nvPr>
        </p:nvGraphicFramePr>
        <p:xfrm>
          <a:off x="3059832" y="3068960"/>
          <a:ext cx="2732906" cy="14400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32906"/>
              </a:tblGrid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Közepes kockázatú</a:t>
                      </a:r>
                      <a:endParaRPr lang="hu-HU" sz="1800" dirty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Tallózó abszolút hozam</a:t>
                      </a:r>
                      <a:endParaRPr lang="hu-HU" sz="1800" dirty="0" smtClean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9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Világjáró kötvény</a:t>
                      </a:r>
                      <a:endParaRPr lang="hu-HU" sz="1800" dirty="0" smtClean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Horizont 5+ vegyes</a:t>
                      </a:r>
                      <a:endParaRPr lang="hu-HU" sz="1800" dirty="0" smtClean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Horizont 10+ vegyes</a:t>
                      </a:r>
                      <a:endParaRPr lang="hu-HU" sz="1800" dirty="0" smtClean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734086"/>
              </p:ext>
            </p:extLst>
          </p:nvPr>
        </p:nvGraphicFramePr>
        <p:xfrm>
          <a:off x="5978292" y="1556984"/>
          <a:ext cx="2646844" cy="1728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6844"/>
              </a:tblGrid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Magas kockázatú</a:t>
                      </a:r>
                      <a:endParaRPr lang="hu-HU" sz="1800" dirty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Hazai részvény</a:t>
                      </a:r>
                      <a:endParaRPr lang="hu-HU" sz="1800" dirty="0" smtClean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 smtClean="0">
                          <a:effectLst/>
                          <a:latin typeface="Helvetica Neue" panose="02000503000000020004" pitchFamily="2" charset="0"/>
                        </a:rPr>
                        <a:t>Világmárkák részvény </a:t>
                      </a:r>
                      <a:endParaRPr lang="hu-HU" sz="1800" dirty="0" smtClean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Helvetica Neue" panose="02000503000000020004" pitchFamily="2" charset="0"/>
                        </a:rPr>
                        <a:t>Fejlett világ </a:t>
                      </a: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részvény</a:t>
                      </a:r>
                      <a:endParaRPr lang="hu-HU" sz="1800" dirty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Helvetica Neue" panose="02000503000000020004" pitchFamily="2" charset="0"/>
                        </a:rPr>
                        <a:t>Fejlődő világ </a:t>
                      </a: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részvény</a:t>
                      </a:r>
                      <a:endParaRPr lang="hu-HU" sz="1800" dirty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Horizont 15+ vegyes</a:t>
                      </a:r>
                      <a:endParaRPr lang="hu-HU" sz="1800" dirty="0" smtClean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151268" y="5733256"/>
            <a:ext cx="8841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2000" dirty="0" smtClean="0"/>
              <a:t>Mind rendszeres díjhoz, mind eseti díjhoz az összes eszközalap választható</a:t>
            </a:r>
            <a:r>
              <a:rPr lang="hu-HU" altLang="hu-HU" sz="2000" b="1" dirty="0" smtClean="0"/>
              <a:t>.</a:t>
            </a:r>
            <a:endParaRPr lang="hu-HU" alt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4011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Díjakat terhelő költségek – vagyonarányos költség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smtClean="0"/>
              <a:t>rendszeres és eseti befizetésekből keletkezett befektetési egységek értéke alapján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U66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347300" y="4204016"/>
            <a:ext cx="8153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Havonta érvényesítjük, a hónap utolsó napjára érvényes árfolyam alapján. („visszamenőleg”)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477673" y="1924334"/>
            <a:ext cx="8023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vagyon kezelésével összefüggő költség, ezért eszközalaponként és egységtípusonként érvényesítjük, már az első évben is!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477673" y="3166281"/>
            <a:ext cx="6083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Pénzpiaci 2016 eszközalap: 	0,12%/hó, azaz évi 1,45%</a:t>
            </a:r>
          </a:p>
          <a:p>
            <a:r>
              <a:rPr lang="hu-HU" dirty="0" smtClean="0"/>
              <a:t>Minden más eszközalapnál:	0,14%/hó, azaz évi 1,7%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5558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Bónusz – vagyonarányos bónusz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A rendszeres díjból keletkezett befektetési egységek értéke alapján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U66</a:t>
            </a:r>
            <a:endParaRPr lang="hu-HU" dirty="0"/>
          </a:p>
        </p:txBody>
      </p:sp>
      <p:sp>
        <p:nvSpPr>
          <p:cNvPr id="8" name="Jobbra nyíl 7"/>
          <p:cNvSpPr/>
          <p:nvPr/>
        </p:nvSpPr>
        <p:spPr>
          <a:xfrm>
            <a:off x="532263" y="1815152"/>
            <a:ext cx="8461612" cy="464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" name="Egyenes összekötő 9"/>
          <p:cNvCxnSpPr/>
          <p:nvPr/>
        </p:nvCxnSpPr>
        <p:spPr>
          <a:xfrm>
            <a:off x="873457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577953" y="1309506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1. évf.</a:t>
            </a:r>
            <a:endParaRPr lang="hu-HU" sz="1200" dirty="0"/>
          </a:p>
        </p:txBody>
      </p:sp>
      <p:cxnSp>
        <p:nvCxnSpPr>
          <p:cNvPr id="12" name="Egyenes összekötő 11"/>
          <p:cNvCxnSpPr/>
          <p:nvPr/>
        </p:nvCxnSpPr>
        <p:spPr>
          <a:xfrm>
            <a:off x="5543266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5198460" y="1309505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10. évf.</a:t>
            </a:r>
            <a:endParaRPr lang="hu-HU" sz="1200" dirty="0"/>
          </a:p>
        </p:txBody>
      </p:sp>
      <p:sp>
        <p:nvSpPr>
          <p:cNvPr id="15" name="Jobb oldali kapcsos zárójel 14"/>
          <p:cNvSpPr/>
          <p:nvPr/>
        </p:nvSpPr>
        <p:spPr>
          <a:xfrm rot="5400000">
            <a:off x="6854041" y="1281999"/>
            <a:ext cx="646194" cy="3267743"/>
          </a:xfrm>
          <a:prstGeom prst="rightBrace">
            <a:avLst>
              <a:gd name="adj1" fmla="val 8333"/>
              <a:gd name="adj2" fmla="val 5083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övegdoboz 17"/>
          <p:cNvSpPr txBox="1"/>
          <p:nvPr/>
        </p:nvSpPr>
        <p:spPr>
          <a:xfrm>
            <a:off x="5911197" y="3374320"/>
            <a:ext cx="2974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0,5 %</a:t>
            </a:r>
            <a:endParaRPr lang="hu-HU" dirty="0"/>
          </a:p>
        </p:txBody>
      </p:sp>
      <p:cxnSp>
        <p:nvCxnSpPr>
          <p:cNvPr id="20" name="Egyenes összekötő 19"/>
          <p:cNvCxnSpPr/>
          <p:nvPr/>
        </p:nvCxnSpPr>
        <p:spPr>
          <a:xfrm>
            <a:off x="520891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/>
        </p:nvSpPr>
        <p:spPr>
          <a:xfrm>
            <a:off x="347300" y="3743652"/>
            <a:ext cx="81535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biztosítási év végén, az évfordulót megelőző naptári napra érvényes árfolyamon, eseti díjként írja jóvá a szerződésen. (Tehát bármikor vissza is vásárolható!)</a:t>
            </a:r>
          </a:p>
          <a:p>
            <a:endParaRPr lang="hu-HU" dirty="0" smtClean="0"/>
          </a:p>
          <a:p>
            <a:r>
              <a:rPr lang="hu-HU" dirty="0" smtClean="0"/>
              <a:t>Alapja a szerződés rendszeres díjból származó hó végi aktuális értékeinek – vagyonarányos költség levonása előtti - átlaga. </a:t>
            </a:r>
          </a:p>
          <a:p>
            <a:endParaRPr lang="hu-HU" dirty="0"/>
          </a:p>
          <a:p>
            <a:r>
              <a:rPr lang="hu-HU" dirty="0" smtClean="0"/>
              <a:t>Díjmentesített, szüneteltetett és díjátvállalás alatt álló szerződésre nem fizetjük.</a:t>
            </a:r>
            <a:endParaRPr lang="hu-HU" dirty="0"/>
          </a:p>
        </p:txBody>
      </p:sp>
      <p:cxnSp>
        <p:nvCxnSpPr>
          <p:cNvPr id="22" name="Egyenes összekötő 21"/>
          <p:cNvCxnSpPr/>
          <p:nvPr/>
        </p:nvCxnSpPr>
        <p:spPr>
          <a:xfrm>
            <a:off x="5916904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Lekerekített téglalap feliratnak 15"/>
          <p:cNvSpPr/>
          <p:nvPr/>
        </p:nvSpPr>
        <p:spPr>
          <a:xfrm>
            <a:off x="6619164" y="118485"/>
            <a:ext cx="2374711" cy="1329520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 </a:t>
            </a:r>
            <a:r>
              <a:rPr lang="hu-HU" dirty="0" smtClean="0"/>
              <a:t>10. </a:t>
            </a:r>
            <a:r>
              <a:rPr lang="hu-HU" dirty="0" err="1" smtClean="0"/>
              <a:t>évf.tól</a:t>
            </a:r>
            <a:r>
              <a:rPr lang="hu-HU" dirty="0" smtClean="0"/>
              <a:t> 0,5% vagyonarányos </a:t>
            </a:r>
            <a:r>
              <a:rPr lang="hu-HU" dirty="0"/>
              <a:t>bónuszt fizetünk</a:t>
            </a:r>
          </a:p>
        </p:txBody>
      </p:sp>
    </p:spTree>
    <p:extLst>
      <p:ext uri="{BB962C8B-B14F-4D97-AF65-F5344CB8AC3E}">
        <p14:creationId xmlns:p14="http://schemas.microsoft.com/office/powerpoint/2010/main" val="373168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4439077"/>
              </p:ext>
            </p:extLst>
          </p:nvPr>
        </p:nvGraphicFramePr>
        <p:xfrm>
          <a:off x="0" y="1078172"/>
          <a:ext cx="9144000" cy="5779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zöveg helye 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U66</a:t>
            </a:r>
            <a:endParaRPr lang="hu-HU" dirty="0"/>
          </a:p>
        </p:txBody>
      </p:sp>
      <p:sp>
        <p:nvSpPr>
          <p:cNvPr id="12" name="Cím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MyLife</a:t>
            </a:r>
            <a:r>
              <a:rPr lang="hu-HU" dirty="0" smtClean="0"/>
              <a:t> U66 – összegzett vagyonarányos bónusz</a:t>
            </a:r>
            <a:br>
              <a:rPr lang="hu-HU" dirty="0" smtClean="0"/>
            </a:br>
            <a:r>
              <a:rPr lang="hu-HU" sz="1400" dirty="0" smtClean="0"/>
              <a:t>havi megtakarítási díjrész: 20 </a:t>
            </a:r>
            <a:r>
              <a:rPr lang="hu-HU" sz="1400" dirty="0" err="1" smtClean="0"/>
              <a:t>eFt</a:t>
            </a:r>
            <a:r>
              <a:rPr lang="hu-HU" sz="1400" dirty="0" smtClean="0"/>
              <a:t>; éves hozam: 6,75%; változó index</a:t>
            </a:r>
            <a:endParaRPr lang="hu-HU" sz="1400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720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Vagyonarányos költség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smtClean="0"/>
              <a:t>rendszeres és eseti befizetésekből keletkezett befektetési egységek értéke alapján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Prémium U72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347300" y="4204016"/>
            <a:ext cx="8153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Havonta érvényesítjük, a hónap utolsó napjára érvényes árfolyam alapján. („visszamenőleg”)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477673" y="1924334"/>
            <a:ext cx="8023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vagyon kezelésével összefüggő költség, ezért eszközalaponként és egységtípusonként érvényesítjük, de csak a 3. évfordulót követően!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477673" y="3166281"/>
            <a:ext cx="6083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Pénzpiaci 2016 eszközalap: 	0,12%/hó, azaz évi 1,45%</a:t>
            </a:r>
          </a:p>
          <a:p>
            <a:r>
              <a:rPr lang="hu-HU" dirty="0" smtClean="0"/>
              <a:t>Minden más eszközalapnál:	0,15%/hó, azaz évi 1,8%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0808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1600" dirty="0" smtClean="0"/>
              <a:t>Díjakat terhelő </a:t>
            </a:r>
            <a:r>
              <a:rPr lang="hu-HU" sz="1600" dirty="0"/>
              <a:t>költségek</a:t>
            </a:r>
            <a:br>
              <a:rPr lang="hu-HU" sz="1600" dirty="0"/>
            </a:br>
            <a:r>
              <a:rPr lang="hu-HU" sz="1600" dirty="0" smtClean="0"/>
              <a:t>TKM: 10 év: 3,90% </a:t>
            </a:r>
            <a:r>
              <a:rPr lang="mr-IN" sz="1600" dirty="0" smtClean="0"/>
              <a:t>–</a:t>
            </a:r>
            <a:r>
              <a:rPr lang="hu-HU" sz="1600" dirty="0" smtClean="0"/>
              <a:t> </a:t>
            </a:r>
            <a:r>
              <a:rPr lang="hu-HU" sz="1600" smtClean="0"/>
              <a:t>5,18%, 15 év: 2,53% - 3,84%, 20 év: 1,98% - 3,3%</a:t>
            </a:r>
            <a:endParaRPr lang="hu-HU" sz="1600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Megtakarítási díjrész (MD); Kockázati díjrész (KD) és Díjbeszedési díjrész (DD)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U66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347299" y="3070746"/>
            <a:ext cx="2477787" cy="2930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Megtakarítási díjrész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347300" y="2183642"/>
            <a:ext cx="2477786" cy="7915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Kockázati díjrész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347300" y="1883390"/>
            <a:ext cx="2477786" cy="1705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Díjbeszedési díjrész</a:t>
            </a:r>
            <a:endParaRPr lang="hu-HU" sz="1400" dirty="0"/>
          </a:p>
        </p:txBody>
      </p:sp>
      <p:sp>
        <p:nvSpPr>
          <p:cNvPr id="10" name="Szaggatott nyíl jobbra 9"/>
          <p:cNvSpPr/>
          <p:nvPr/>
        </p:nvSpPr>
        <p:spPr>
          <a:xfrm>
            <a:off x="3521120" y="1850975"/>
            <a:ext cx="1092179" cy="235425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5404511" y="1784021"/>
            <a:ext cx="260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díjbeszedés költsége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5404511" y="2394761"/>
            <a:ext cx="3329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kockázati kiegészítők költsége</a:t>
            </a:r>
            <a:endParaRPr lang="hu-HU" dirty="0"/>
          </a:p>
        </p:txBody>
      </p:sp>
      <p:sp>
        <p:nvSpPr>
          <p:cNvPr id="15" name="Szaggatott nyíl jobbra 14"/>
          <p:cNvSpPr/>
          <p:nvPr/>
        </p:nvSpPr>
        <p:spPr>
          <a:xfrm>
            <a:off x="3521297" y="2461714"/>
            <a:ext cx="1092179" cy="235425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aggatott nyíl jobbra 15"/>
          <p:cNvSpPr/>
          <p:nvPr/>
        </p:nvSpPr>
        <p:spPr>
          <a:xfrm>
            <a:off x="3521119" y="4418199"/>
            <a:ext cx="1092179" cy="235425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5404510" y="4074247"/>
            <a:ext cx="33294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forgalmazási költség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adminisztrációs költség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vagyonarányos költség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/>
          </a:p>
          <a:p>
            <a:r>
              <a:rPr lang="hu-HU" dirty="0" smtClean="0"/>
              <a:t>egyéb költség: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visszavásárlási költség*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144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Díjakat terhelő költségek – díjbeszedési költség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 díjbeszedési díjrésszel azonos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U66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9" y="1581150"/>
            <a:ext cx="49053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zövegdoboz 11"/>
          <p:cNvSpPr txBox="1"/>
          <p:nvPr/>
        </p:nvSpPr>
        <p:spPr>
          <a:xfrm>
            <a:off x="5580852" y="1608446"/>
            <a:ext cx="292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Mértéke a díjfizetés ütemétől és módjától függ.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347300" y="3903260"/>
            <a:ext cx="81535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Díjmentesítés, díjszüneteltetés és díjátvállalás alatt lévő szerződés esetén nem vonjuk.</a:t>
            </a:r>
          </a:p>
          <a:p>
            <a:endParaRPr lang="hu-HU" dirty="0"/>
          </a:p>
          <a:p>
            <a:r>
              <a:rPr lang="hu-HU" dirty="0" smtClean="0"/>
              <a:t>Havonta érvényesítjük, az esedékesség, vagy díj beérkezése közül a későbbi napon, </a:t>
            </a:r>
            <a:r>
              <a:rPr lang="hu-HU" dirty="0"/>
              <a:t>a hónap első munkanapjára érvényes árfolyam alapján.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Eseti díj befizetése esetén díjbeszedési költséget nem érvényesítünk.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658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Biztosítási események és szolgáltatások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Haláleset, illetve közlekedési baleseti halál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U66</a:t>
            </a:r>
            <a:endParaRPr lang="hu-HU" dirty="0"/>
          </a:p>
        </p:txBody>
      </p:sp>
      <p:sp>
        <p:nvSpPr>
          <p:cNvPr id="8" name="Jobbra nyíl 7"/>
          <p:cNvSpPr/>
          <p:nvPr/>
        </p:nvSpPr>
        <p:spPr>
          <a:xfrm>
            <a:off x="532263" y="1815152"/>
            <a:ext cx="8461612" cy="464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" name="Egyenes összekötő 9"/>
          <p:cNvCxnSpPr/>
          <p:nvPr/>
        </p:nvCxnSpPr>
        <p:spPr>
          <a:xfrm>
            <a:off x="873457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577953" y="1309506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1. évf.</a:t>
            </a:r>
            <a:endParaRPr lang="hu-HU" sz="1200" dirty="0"/>
          </a:p>
        </p:txBody>
      </p:sp>
      <p:cxnSp>
        <p:nvCxnSpPr>
          <p:cNvPr id="12" name="Egyenes összekötő 11"/>
          <p:cNvCxnSpPr/>
          <p:nvPr/>
        </p:nvCxnSpPr>
        <p:spPr>
          <a:xfrm>
            <a:off x="5543266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5240939" y="1309505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10. évf.</a:t>
            </a:r>
            <a:endParaRPr lang="hu-HU" sz="1200" dirty="0"/>
          </a:p>
        </p:txBody>
      </p:sp>
      <p:sp>
        <p:nvSpPr>
          <p:cNvPr id="14" name="Jobb oldali kapcsos zárójel 13"/>
          <p:cNvSpPr/>
          <p:nvPr/>
        </p:nvSpPr>
        <p:spPr>
          <a:xfrm rot="5400000">
            <a:off x="2735907" y="1740260"/>
            <a:ext cx="646194" cy="5053482"/>
          </a:xfrm>
          <a:prstGeom prst="rightBrace">
            <a:avLst>
              <a:gd name="adj1" fmla="val 8333"/>
              <a:gd name="adj2" fmla="val 5083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Jobb oldali kapcsos zárójel 14"/>
          <p:cNvSpPr/>
          <p:nvPr/>
        </p:nvSpPr>
        <p:spPr>
          <a:xfrm rot="5400000">
            <a:off x="6875280" y="1507956"/>
            <a:ext cx="646194" cy="3225264"/>
          </a:xfrm>
          <a:prstGeom prst="rightBrace">
            <a:avLst>
              <a:gd name="adj1" fmla="val 8333"/>
              <a:gd name="adj2" fmla="val 5083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Jobb oldali kapcsos zárójel 15"/>
          <p:cNvSpPr/>
          <p:nvPr/>
        </p:nvSpPr>
        <p:spPr>
          <a:xfrm rot="5400000">
            <a:off x="393409" y="2745274"/>
            <a:ext cx="646194" cy="341194"/>
          </a:xfrm>
          <a:prstGeom prst="rightBrace">
            <a:avLst>
              <a:gd name="adj1" fmla="val 8333"/>
              <a:gd name="adj2" fmla="val 5083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2286998" y="4810415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aktuális érték (halál esetén)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5930551" y="3628724"/>
            <a:ext cx="2974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aktuális érték + az AÉ 10%-a, </a:t>
            </a:r>
            <a:r>
              <a:rPr lang="hu-HU" dirty="0" err="1" smtClean="0"/>
              <a:t>max</a:t>
            </a:r>
            <a:r>
              <a:rPr lang="hu-HU" dirty="0" smtClean="0"/>
              <a:t>. 100 </a:t>
            </a:r>
            <a:r>
              <a:rPr lang="hu-HU" dirty="0" err="1" smtClean="0"/>
              <a:t>eFt</a:t>
            </a:r>
            <a:r>
              <a:rPr lang="hu-HU" dirty="0" smtClean="0"/>
              <a:t> (halál esetén)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79624" y="3339698"/>
            <a:ext cx="2974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100 </a:t>
            </a:r>
            <a:r>
              <a:rPr lang="hu-HU" dirty="0" err="1" smtClean="0"/>
              <a:t>eFt</a:t>
            </a:r>
            <a:r>
              <a:rPr lang="hu-HU" dirty="0" smtClean="0"/>
              <a:t> (</a:t>
            </a:r>
            <a:r>
              <a:rPr lang="hu-HU" dirty="0" err="1" smtClean="0"/>
              <a:t>közl.halál</a:t>
            </a:r>
            <a:r>
              <a:rPr lang="hu-HU" dirty="0" smtClean="0"/>
              <a:t> esetén)</a:t>
            </a:r>
            <a:endParaRPr lang="hu-HU" dirty="0"/>
          </a:p>
        </p:txBody>
      </p:sp>
      <p:cxnSp>
        <p:nvCxnSpPr>
          <p:cNvPr id="20" name="Egyenes összekötő 19"/>
          <p:cNvCxnSpPr/>
          <p:nvPr/>
        </p:nvCxnSpPr>
        <p:spPr>
          <a:xfrm>
            <a:off x="520891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Lekerekített téglalap feliratnak 21"/>
          <p:cNvSpPr/>
          <p:nvPr/>
        </p:nvSpPr>
        <p:spPr>
          <a:xfrm>
            <a:off x="6619164" y="104837"/>
            <a:ext cx="2374711" cy="1329520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befektetésre szánt pénzek elkülönülnek a kockázati díjaktól</a:t>
            </a:r>
            <a:endParaRPr lang="hu-HU" dirty="0"/>
          </a:p>
        </p:txBody>
      </p:sp>
      <p:sp>
        <p:nvSpPr>
          <p:cNvPr id="2" name="Lekerekített téglalap 1"/>
          <p:cNvSpPr/>
          <p:nvPr/>
        </p:nvSpPr>
        <p:spPr>
          <a:xfrm>
            <a:off x="801116" y="5459104"/>
            <a:ext cx="7923905" cy="64144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Az alapmódozatban szereplő beépített kockázatok díjai ingyenesek.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0939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Díjakat terhelő költségek – kockázati díjak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 kockázati díjrésszel azonos - A főmódozat kockázati elemei díjmentesek!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U66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254020" y="1637731"/>
            <a:ext cx="2041058" cy="4994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err="1" smtClean="0"/>
              <a:t>Életbizt</a:t>
            </a:r>
            <a:r>
              <a:rPr lang="hu-HU" sz="1600" dirty="0" smtClean="0"/>
              <a:t>. kockázat</a:t>
            </a:r>
            <a:endParaRPr lang="hu-HU" sz="1600" dirty="0"/>
          </a:p>
        </p:txBody>
      </p:sp>
      <p:sp>
        <p:nvSpPr>
          <p:cNvPr id="11" name="Téglalap 10"/>
          <p:cNvSpPr/>
          <p:nvPr/>
        </p:nvSpPr>
        <p:spPr>
          <a:xfrm>
            <a:off x="2451987" y="1637730"/>
            <a:ext cx="2041058" cy="4994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Baleseti kockázatok</a:t>
            </a:r>
            <a:endParaRPr lang="hu-HU" sz="1600" dirty="0"/>
          </a:p>
        </p:txBody>
      </p:sp>
      <p:sp>
        <p:nvSpPr>
          <p:cNvPr id="13" name="Téglalap 12"/>
          <p:cNvSpPr/>
          <p:nvPr/>
        </p:nvSpPr>
        <p:spPr>
          <a:xfrm>
            <a:off x="4661006" y="1637729"/>
            <a:ext cx="2041058" cy="4994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err="1" smtClean="0"/>
              <a:t>Egészségbizt</a:t>
            </a:r>
            <a:r>
              <a:rPr lang="hu-HU" sz="1600" dirty="0" smtClean="0"/>
              <a:t>. kockázatok</a:t>
            </a:r>
            <a:endParaRPr lang="hu-HU" sz="1600" dirty="0"/>
          </a:p>
        </p:txBody>
      </p:sp>
      <p:sp>
        <p:nvSpPr>
          <p:cNvPr id="15" name="Téglalap 14"/>
          <p:cNvSpPr/>
          <p:nvPr/>
        </p:nvSpPr>
        <p:spPr>
          <a:xfrm>
            <a:off x="6862188" y="1637731"/>
            <a:ext cx="2041058" cy="4994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Díjátvállalás kockázat</a:t>
            </a:r>
            <a:endParaRPr lang="hu-HU" sz="16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300660" y="2296633"/>
            <a:ext cx="1947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Halál esetére vonatkozó kiegészítő életbiztosítás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2498627" y="2296633"/>
            <a:ext cx="19477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Baleseti halál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Baleseti rokkantság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Baleseti kórházi napi térítés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Baleseti műtéti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Csonttörés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Égési sérülés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err="1" smtClean="0"/>
              <a:t>Közl</a:t>
            </a:r>
            <a:r>
              <a:rPr lang="hu-HU" dirty="0" smtClean="0"/>
              <a:t>. bal. hal.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err="1" smtClean="0"/>
              <a:t>Közl</a:t>
            </a:r>
            <a:r>
              <a:rPr lang="hu-HU" dirty="0" smtClean="0"/>
              <a:t>. bal </a:t>
            </a:r>
            <a:r>
              <a:rPr lang="hu-HU" dirty="0" err="1" smtClean="0"/>
              <a:t>rokk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4707646" y="2296633"/>
            <a:ext cx="19477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40 elemű kiemelt kockázatok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Műtéti térítés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Kórházi napi térítés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39%-ot meghaladó </a:t>
            </a:r>
            <a:r>
              <a:rPr lang="hu-HU" dirty="0" err="1" smtClean="0"/>
              <a:t>eg.károsodás</a:t>
            </a:r>
            <a:endParaRPr lang="hu-H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69%-ot meghaladó </a:t>
            </a:r>
            <a:r>
              <a:rPr lang="hu-HU" dirty="0" err="1" smtClean="0"/>
              <a:t>eg.károsodás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6862188" y="2296632"/>
            <a:ext cx="19477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Díjátvállalás halál esetén kiegészítő életbiztosítás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FIGYELEM! Ebben az esetben 1 fő vagyonkezelő jelölése is szükséges!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475145" y="5825301"/>
            <a:ext cx="7538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A kockázati díjak a szerződés tartama alatt a biztosított életkorának változásával emelkednek! (A kockázati díjrész növekszik!)</a:t>
            </a:r>
          </a:p>
          <a:p>
            <a:pPr algn="ctr"/>
            <a:r>
              <a:rPr lang="hu-HU" sz="1600" dirty="0" smtClean="0"/>
              <a:t>A kockázatok díját havonta, a hónap elején vonjuk le.</a:t>
            </a:r>
            <a:endParaRPr lang="hu-HU" sz="160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256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8142" y="1487606"/>
            <a:ext cx="8229600" cy="4566549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23528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39 %-ot </a:t>
            </a:r>
            <a:r>
              <a:rPr lang="hu-H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meghaladó </a:t>
            </a:r>
            <a:r>
              <a:rPr lang="hu-H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mértékű egészségkárosodás (</a:t>
            </a:r>
            <a:r>
              <a:rPr lang="hu-H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EK104)</a:t>
            </a:r>
            <a:endParaRPr lang="hu-HU" sz="2800" baseline="30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hu-HU" sz="28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Biztosítási </a:t>
            </a:r>
            <a:r>
              <a:rPr lang="hu-HU" sz="280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díj</a:t>
            </a:r>
          </a:p>
          <a:p>
            <a:pPr algn="l"/>
            <a:r>
              <a:rPr lang="hu-H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hu-H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1443939"/>
              </p:ext>
            </p:extLst>
          </p:nvPr>
        </p:nvGraphicFramePr>
        <p:xfrm>
          <a:off x="200200" y="1883390"/>
          <a:ext cx="8352928" cy="4425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églalap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Változás: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továbbra is korfüggő a díjtétel,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de évről évre azonos arányban, 9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%-kal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növekszik.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lcím 4"/>
          <p:cNvSpPr txBox="1">
            <a:spLocks/>
          </p:cNvSpPr>
          <p:nvPr/>
        </p:nvSpPr>
        <p:spPr>
          <a:xfrm>
            <a:off x="328142" y="848517"/>
            <a:ext cx="8386686" cy="4564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200"/>
              </a:lnSpc>
              <a:spcBef>
                <a:spcPts val="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sz="1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4400" indent="-180000" algn="l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0800" indent="-180000" algn="l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u-HU" sz="1600" dirty="0"/>
              <a:t>T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ovábbra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is korfüggő a díjtétel, </a:t>
            </a: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de évről évre azonos arányban, 9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%-kal</a:t>
            </a: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növekszik</a:t>
            </a:r>
            <a:r>
              <a:rPr lang="hu-HU" alt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38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Visszavásárlás (nincs lejárati szolgáltatás!)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VV érték = AÉ – (VV költség + el nem számolt költség)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U66</a:t>
            </a:r>
            <a:endParaRPr lang="hu-HU" dirty="0"/>
          </a:p>
        </p:txBody>
      </p:sp>
      <p:sp>
        <p:nvSpPr>
          <p:cNvPr id="8" name="Jobbra nyíl 7"/>
          <p:cNvSpPr/>
          <p:nvPr/>
        </p:nvSpPr>
        <p:spPr>
          <a:xfrm>
            <a:off x="532263" y="1815152"/>
            <a:ext cx="8461612" cy="464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2" name="Egyenes összekötő 11"/>
          <p:cNvCxnSpPr/>
          <p:nvPr/>
        </p:nvCxnSpPr>
        <p:spPr>
          <a:xfrm>
            <a:off x="5543266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5240939" y="1309505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10. évf.</a:t>
            </a:r>
            <a:endParaRPr lang="hu-HU" sz="1200" dirty="0"/>
          </a:p>
        </p:txBody>
      </p:sp>
      <p:sp>
        <p:nvSpPr>
          <p:cNvPr id="14" name="Jobb oldali kapcsos zárójel 13"/>
          <p:cNvSpPr/>
          <p:nvPr/>
        </p:nvSpPr>
        <p:spPr>
          <a:xfrm rot="5400000">
            <a:off x="2735907" y="389130"/>
            <a:ext cx="646194" cy="5053482"/>
          </a:xfrm>
          <a:prstGeom prst="rightBrace">
            <a:avLst>
              <a:gd name="adj1" fmla="val 8333"/>
              <a:gd name="adj2" fmla="val 5054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Jobb oldali kapcsos zárójel 14"/>
          <p:cNvSpPr/>
          <p:nvPr/>
        </p:nvSpPr>
        <p:spPr>
          <a:xfrm rot="5400000">
            <a:off x="6875280" y="1303239"/>
            <a:ext cx="646194" cy="3225264"/>
          </a:xfrm>
          <a:prstGeom prst="rightBrace">
            <a:avLst>
              <a:gd name="adj1" fmla="val 8333"/>
              <a:gd name="adj2" fmla="val 5083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1380898" y="3519519"/>
            <a:ext cx="386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aktuális érték – VV költség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5711061" y="3379061"/>
            <a:ext cx="2974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aktuális érték</a:t>
            </a:r>
            <a:endParaRPr lang="hu-HU" dirty="0"/>
          </a:p>
        </p:txBody>
      </p:sp>
      <p:cxnSp>
        <p:nvCxnSpPr>
          <p:cNvPr id="20" name="Egyenes összekötő 19"/>
          <p:cNvCxnSpPr/>
          <p:nvPr/>
        </p:nvCxnSpPr>
        <p:spPr>
          <a:xfrm>
            <a:off x="520891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39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Díjakat terhelő költségek – visszavásárlási költség</a:t>
            </a: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A rendszeres díjból keletkezett befektetési egységek értéke alapján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U66</a:t>
            </a:r>
            <a:endParaRPr lang="hu-HU" dirty="0"/>
          </a:p>
        </p:txBody>
      </p:sp>
      <p:sp>
        <p:nvSpPr>
          <p:cNvPr id="8" name="Jobbra nyíl 7"/>
          <p:cNvSpPr/>
          <p:nvPr/>
        </p:nvSpPr>
        <p:spPr>
          <a:xfrm>
            <a:off x="532263" y="1815152"/>
            <a:ext cx="8461612" cy="464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577953" y="1309506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1. évf.</a:t>
            </a:r>
            <a:endParaRPr lang="hu-HU" sz="1200" dirty="0"/>
          </a:p>
        </p:txBody>
      </p:sp>
      <p:cxnSp>
        <p:nvCxnSpPr>
          <p:cNvPr id="12" name="Egyenes összekötő 11"/>
          <p:cNvCxnSpPr/>
          <p:nvPr/>
        </p:nvCxnSpPr>
        <p:spPr>
          <a:xfrm>
            <a:off x="5543266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5240939" y="1309505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10. évf.</a:t>
            </a:r>
            <a:endParaRPr lang="hu-HU" sz="1200" dirty="0"/>
          </a:p>
        </p:txBody>
      </p:sp>
      <p:sp>
        <p:nvSpPr>
          <p:cNvPr id="14" name="Jobb oldali kapcsos zárójel 13"/>
          <p:cNvSpPr/>
          <p:nvPr/>
        </p:nvSpPr>
        <p:spPr>
          <a:xfrm rot="5400000">
            <a:off x="2735907" y="389130"/>
            <a:ext cx="646194" cy="5053482"/>
          </a:xfrm>
          <a:prstGeom prst="rightBrace">
            <a:avLst>
              <a:gd name="adj1" fmla="val 8333"/>
              <a:gd name="adj2" fmla="val 5054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Jobb oldali kapcsos zárójel 14"/>
          <p:cNvSpPr/>
          <p:nvPr/>
        </p:nvSpPr>
        <p:spPr>
          <a:xfrm rot="5400000">
            <a:off x="6875280" y="1303239"/>
            <a:ext cx="646194" cy="3225264"/>
          </a:xfrm>
          <a:prstGeom prst="rightBrace">
            <a:avLst>
              <a:gd name="adj1" fmla="val 8333"/>
              <a:gd name="adj2" fmla="val 5083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1380898" y="3519519"/>
            <a:ext cx="3860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az aktuális érték 26%-a, de maximum az első éves MD 60%-a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5711061" y="3379061"/>
            <a:ext cx="2974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0 Ft</a:t>
            </a:r>
            <a:endParaRPr lang="hu-HU" dirty="0"/>
          </a:p>
        </p:txBody>
      </p:sp>
      <p:cxnSp>
        <p:nvCxnSpPr>
          <p:cNvPr id="20" name="Egyenes összekötő 19"/>
          <p:cNvCxnSpPr/>
          <p:nvPr/>
        </p:nvCxnSpPr>
        <p:spPr>
          <a:xfrm>
            <a:off x="520891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/>
        </p:nvSpPr>
        <p:spPr>
          <a:xfrm>
            <a:off x="347300" y="4850347"/>
            <a:ext cx="8153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Alapja a visszavásárlási kérelemnek a biztosítóhoz történő beérkezését követő értékelési napon megállapított aktuális érték.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1020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Díjakat terhelő költségek – forgalmazási költség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 megtakarítási díjrész (</a:t>
            </a:r>
            <a:r>
              <a:rPr lang="hu-HU" dirty="0" err="1" smtClean="0"/>
              <a:t>md</a:t>
            </a:r>
            <a:r>
              <a:rPr lang="hu-HU" dirty="0" smtClean="0"/>
              <a:t>) százalékában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U66</a:t>
            </a:r>
            <a:endParaRPr lang="hu-HU" dirty="0"/>
          </a:p>
        </p:txBody>
      </p:sp>
      <p:sp>
        <p:nvSpPr>
          <p:cNvPr id="10" name="Jobbra nyíl 9"/>
          <p:cNvSpPr/>
          <p:nvPr/>
        </p:nvSpPr>
        <p:spPr>
          <a:xfrm>
            <a:off x="532263" y="1951632"/>
            <a:ext cx="8461612" cy="464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520891" y="178103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873457" y="178103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577953" y="1445986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1. évf.</a:t>
            </a:r>
            <a:endParaRPr lang="hu-HU" sz="1200" dirty="0"/>
          </a:p>
        </p:txBody>
      </p:sp>
      <p:cxnSp>
        <p:nvCxnSpPr>
          <p:cNvPr id="16" name="Egyenes összekötő 15"/>
          <p:cNvCxnSpPr/>
          <p:nvPr/>
        </p:nvCxnSpPr>
        <p:spPr>
          <a:xfrm>
            <a:off x="5543266" y="178103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5240939" y="1445985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10. évf.</a:t>
            </a:r>
            <a:endParaRPr lang="hu-HU" sz="1200" dirty="0"/>
          </a:p>
        </p:txBody>
      </p:sp>
      <p:cxnSp>
        <p:nvCxnSpPr>
          <p:cNvPr id="18" name="Egyenes összekötő 17"/>
          <p:cNvCxnSpPr/>
          <p:nvPr/>
        </p:nvCxnSpPr>
        <p:spPr>
          <a:xfrm>
            <a:off x="7360693" y="178103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/>
        </p:nvSpPr>
        <p:spPr>
          <a:xfrm>
            <a:off x="7029534" y="1504036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15. évf.</a:t>
            </a:r>
            <a:endParaRPr lang="hu-HU" sz="1200" dirty="0"/>
          </a:p>
        </p:txBody>
      </p:sp>
      <p:sp>
        <p:nvSpPr>
          <p:cNvPr id="20" name="Jobb oldali kapcsos zárójel 19"/>
          <p:cNvSpPr/>
          <p:nvPr/>
        </p:nvSpPr>
        <p:spPr>
          <a:xfrm rot="5400000">
            <a:off x="393409" y="2881754"/>
            <a:ext cx="646194" cy="341194"/>
          </a:xfrm>
          <a:prstGeom prst="rightBrace">
            <a:avLst>
              <a:gd name="adj1" fmla="val 8333"/>
              <a:gd name="adj2" fmla="val 5083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Jobb oldali kapcsos zárójel 20"/>
          <p:cNvSpPr/>
          <p:nvPr/>
        </p:nvSpPr>
        <p:spPr>
          <a:xfrm rot="5400000">
            <a:off x="3800801" y="-184444"/>
            <a:ext cx="646194" cy="6473589"/>
          </a:xfrm>
          <a:prstGeom prst="rightBrace">
            <a:avLst>
              <a:gd name="adj1" fmla="val 8333"/>
              <a:gd name="adj2" fmla="val 5054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Jobb oldali kapcsos zárójel 21"/>
          <p:cNvSpPr/>
          <p:nvPr/>
        </p:nvSpPr>
        <p:spPr>
          <a:xfrm rot="5400000">
            <a:off x="7769577" y="2334016"/>
            <a:ext cx="646194" cy="1436669"/>
          </a:xfrm>
          <a:prstGeom prst="rightBrace">
            <a:avLst>
              <a:gd name="adj1" fmla="val 8333"/>
              <a:gd name="adj2" fmla="val 5083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Szövegdoboz 22"/>
          <p:cNvSpPr txBox="1"/>
          <p:nvPr/>
        </p:nvSpPr>
        <p:spPr>
          <a:xfrm>
            <a:off x="-219497" y="3476178"/>
            <a:ext cx="187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70 %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3187895" y="3476178"/>
            <a:ext cx="187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2</a:t>
            </a:r>
            <a:r>
              <a:rPr lang="hu-HU" dirty="0" smtClean="0"/>
              <a:t> %/év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7135874" y="3476178"/>
            <a:ext cx="187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0 %/év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406847" y="1342365"/>
            <a:ext cx="311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rgbClr val="C00000"/>
                </a:solidFill>
              </a:rPr>
              <a:t>a rendszeres díjból: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1406846" y="5507218"/>
            <a:ext cx="6685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rgbClr val="C00000"/>
                </a:solidFill>
              </a:rPr>
              <a:t>az eseti díjból: </a:t>
            </a:r>
            <a:r>
              <a:rPr lang="hu-HU" dirty="0" smtClean="0"/>
              <a:t>	1% díjbefizetéskor</a:t>
            </a:r>
          </a:p>
          <a:p>
            <a:pPr lvl="4"/>
            <a:r>
              <a:rPr lang="hu-HU" dirty="0" smtClean="0"/>
              <a:t>2% szüneteltetés alatti befizetés esetén</a:t>
            </a:r>
            <a:endParaRPr lang="hu-HU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1406846" y="4107977"/>
            <a:ext cx="7094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Befizetéskor érvényesítjük, az esedékesség, vagy díj beérkezése közül a későbbi napon, az esedékesség napjára érvényes árfolyam alapján.</a:t>
            </a:r>
            <a:endParaRPr lang="hu-HU" dirty="0"/>
          </a:p>
        </p:txBody>
      </p:sp>
      <p:sp>
        <p:nvSpPr>
          <p:cNvPr id="28" name="Lekerekített téglalap feliratnak 27"/>
          <p:cNvSpPr/>
          <p:nvPr/>
        </p:nvSpPr>
        <p:spPr>
          <a:xfrm>
            <a:off x="5745707" y="12845"/>
            <a:ext cx="3398293" cy="1329520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az első években viszonylag magas a költségelvonás, de a TKM értékek így is alacsonyak maradnak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1474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Díjakat terhelő költségek – adminisztrációs költség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A megtakarítási </a:t>
            </a:r>
            <a:r>
              <a:rPr lang="hu-HU" dirty="0" smtClean="0"/>
              <a:t>díjrész </a:t>
            </a:r>
            <a:r>
              <a:rPr lang="hu-HU" dirty="0"/>
              <a:t>(</a:t>
            </a:r>
            <a:r>
              <a:rPr lang="hu-HU" dirty="0" err="1"/>
              <a:t>md</a:t>
            </a:r>
            <a:r>
              <a:rPr lang="hu-HU" dirty="0"/>
              <a:t>) </a:t>
            </a:r>
            <a:r>
              <a:rPr lang="hu-HU" dirty="0" smtClean="0"/>
              <a:t>mértéke alapján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U66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580852" y="1608446"/>
            <a:ext cx="2920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Mértéke az aktuális éves megtakarítási díjrésztől függ.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347300" y="4204016"/>
            <a:ext cx="8153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Havonta érvényesítjük, a hónap első munkanapjára érvényes árfolyam alapján.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96" y="1527031"/>
            <a:ext cx="47434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6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Egyéb költségek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U66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347300" y="2047163"/>
            <a:ext cx="83866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Kötvényesítési</a:t>
            </a:r>
            <a:r>
              <a:rPr lang="hu-HU" dirty="0" smtClean="0"/>
              <a:t> költség: 8000 Ft. A szerződő 30 napon belüli rendkívüli felmondása esetén alkalmazzuk.</a:t>
            </a:r>
          </a:p>
          <a:p>
            <a:endParaRPr lang="hu-HU" dirty="0"/>
          </a:p>
          <a:p>
            <a:r>
              <a:rPr lang="hu-HU" dirty="0" smtClean="0"/>
              <a:t>Számlakivonat költsége: évfordulókon ingyenes, minden más esetben 300 Ft/számlakivonat.</a:t>
            </a:r>
          </a:p>
          <a:p>
            <a:endParaRPr lang="hu-HU" dirty="0"/>
          </a:p>
          <a:p>
            <a:r>
              <a:rPr lang="hu-HU" dirty="0" smtClean="0"/>
              <a:t>Kifizetések költsége: 	átutalás esetén 0%</a:t>
            </a:r>
          </a:p>
          <a:p>
            <a:r>
              <a:rPr lang="hu-HU" dirty="0"/>
              <a:t>	</a:t>
            </a:r>
            <a:r>
              <a:rPr lang="hu-HU" dirty="0" smtClean="0"/>
              <a:t>				postai kifizetés esetén 0,5%</a:t>
            </a:r>
          </a:p>
          <a:p>
            <a:endParaRPr lang="hu-HU" dirty="0"/>
          </a:p>
          <a:p>
            <a:r>
              <a:rPr lang="hu-HU" dirty="0" smtClean="0"/>
              <a:t>Eszközalapokhoz kapcsolódó (ügyfélszámlán nem megjelenő) költségek:</a:t>
            </a:r>
          </a:p>
          <a:p>
            <a:r>
              <a:rPr lang="hu-HU" dirty="0" smtClean="0"/>
              <a:t>					portfólió kezelési díj</a:t>
            </a:r>
          </a:p>
          <a:p>
            <a:r>
              <a:rPr lang="hu-HU" dirty="0"/>
              <a:t>	</a:t>
            </a:r>
            <a:r>
              <a:rPr lang="hu-HU" dirty="0" smtClean="0"/>
              <a:t>				letétkezelői díj</a:t>
            </a:r>
          </a:p>
          <a:p>
            <a:r>
              <a:rPr lang="hu-HU" dirty="0"/>
              <a:t>	</a:t>
            </a:r>
            <a:r>
              <a:rPr lang="hu-HU" dirty="0" smtClean="0"/>
              <a:t>				értékpapír adásvétele után felszámított díj (brókeri díj)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93823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Lekerekített téglalap feliratnak 35"/>
          <p:cNvSpPr/>
          <p:nvPr/>
        </p:nvSpPr>
        <p:spPr>
          <a:xfrm>
            <a:off x="6810233" y="116464"/>
            <a:ext cx="2209187" cy="1329520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Hűségszámlát hozunk létre és arra 35% bónuszt fizetünk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Bónusz – </a:t>
            </a:r>
            <a:r>
              <a:rPr lang="hu-HU" dirty="0" err="1" smtClean="0"/>
              <a:t>MyLife</a:t>
            </a:r>
            <a:r>
              <a:rPr lang="hu-HU" dirty="0" smtClean="0"/>
              <a:t> Prémium Hűségszámla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smtClean="0"/>
              <a:t>rendszeres befizetésekből keletkezett befektetési egységek értéke alapján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Prémium U72</a:t>
            </a:r>
            <a:endParaRPr lang="hu-HU" dirty="0"/>
          </a:p>
        </p:txBody>
      </p:sp>
      <p:sp>
        <p:nvSpPr>
          <p:cNvPr id="9" name="Jobbra nyíl 8"/>
          <p:cNvSpPr/>
          <p:nvPr/>
        </p:nvSpPr>
        <p:spPr>
          <a:xfrm>
            <a:off x="532263" y="1815152"/>
            <a:ext cx="8201723" cy="464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" name="Egyenes összekötő 9"/>
          <p:cNvCxnSpPr/>
          <p:nvPr/>
        </p:nvCxnSpPr>
        <p:spPr>
          <a:xfrm>
            <a:off x="520891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873457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8720339" y="1658203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1188825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1516031" y="1644555"/>
            <a:ext cx="0" cy="15353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1367531" y="1381204"/>
            <a:ext cx="561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3.évf.</a:t>
            </a:r>
            <a:endParaRPr lang="hu-HU" sz="1200" dirty="0"/>
          </a:p>
        </p:txBody>
      </p:sp>
      <p:sp>
        <p:nvSpPr>
          <p:cNvPr id="17" name="Jobbra nyíl 16"/>
          <p:cNvSpPr/>
          <p:nvPr/>
        </p:nvSpPr>
        <p:spPr>
          <a:xfrm>
            <a:off x="1529679" y="2424752"/>
            <a:ext cx="5979221" cy="464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Hűségszámla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8542553" y="1445984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lejárat</a:t>
            </a:r>
            <a:endParaRPr lang="hu-HU" sz="1200" dirty="0"/>
          </a:p>
        </p:txBody>
      </p:sp>
      <p:sp>
        <p:nvSpPr>
          <p:cNvPr id="21" name="Téglalap 20"/>
          <p:cNvSpPr/>
          <p:nvPr/>
        </p:nvSpPr>
        <p:spPr>
          <a:xfrm>
            <a:off x="973860" y="3596412"/>
            <a:ext cx="1219219" cy="17059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2000" dirty="0" smtClean="0"/>
              <a:t>Hűségalap</a:t>
            </a:r>
            <a:endParaRPr lang="hu-HU" sz="2000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2644078" y="4126231"/>
            <a:ext cx="6199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rendszeres díjból származó megtakarítási díjrész 10%-a – ez az ügyfél pénze.</a:t>
            </a:r>
            <a:endParaRPr lang="hu-HU" dirty="0"/>
          </a:p>
        </p:txBody>
      </p:sp>
      <p:sp>
        <p:nvSpPr>
          <p:cNvPr id="28" name="Téglalap 27"/>
          <p:cNvSpPr/>
          <p:nvPr/>
        </p:nvSpPr>
        <p:spPr>
          <a:xfrm>
            <a:off x="973860" y="5379798"/>
            <a:ext cx="1219219" cy="532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Hűség-prémium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9" name="Bal oldali kapcsos zárójel 28"/>
          <p:cNvSpPr/>
          <p:nvPr/>
        </p:nvSpPr>
        <p:spPr>
          <a:xfrm>
            <a:off x="511072" y="3596413"/>
            <a:ext cx="376031" cy="231564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Szövegdoboz 29"/>
          <p:cNvSpPr txBox="1"/>
          <p:nvPr/>
        </p:nvSpPr>
        <p:spPr>
          <a:xfrm>
            <a:off x="192686" y="3202901"/>
            <a:ext cx="2244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</a:rPr>
              <a:t>Hűségszámla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2570424" y="5265729"/>
            <a:ext cx="6199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Hűségalapba évente kerülő összeg 35%-a – ez a Generali által nyújtott bónusz.</a:t>
            </a:r>
            <a:endParaRPr lang="hu-HU" dirty="0"/>
          </a:p>
        </p:txBody>
      </p:sp>
      <p:cxnSp>
        <p:nvCxnSpPr>
          <p:cNvPr id="34" name="Egyenes összekötő 33"/>
          <p:cNvCxnSpPr/>
          <p:nvPr/>
        </p:nvCxnSpPr>
        <p:spPr>
          <a:xfrm>
            <a:off x="4247858" y="1644554"/>
            <a:ext cx="0" cy="15353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Szövegdoboz 34"/>
          <p:cNvSpPr txBox="1"/>
          <p:nvPr/>
        </p:nvSpPr>
        <p:spPr>
          <a:xfrm>
            <a:off x="3973446" y="1364350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10.évf.</a:t>
            </a:r>
            <a:endParaRPr lang="hu-HU" sz="1200" dirty="0"/>
          </a:p>
        </p:txBody>
      </p:sp>
      <p:cxnSp>
        <p:nvCxnSpPr>
          <p:cNvPr id="48" name="Egyenes összekötő 47"/>
          <p:cNvCxnSpPr/>
          <p:nvPr/>
        </p:nvCxnSpPr>
        <p:spPr>
          <a:xfrm>
            <a:off x="5887864" y="1644555"/>
            <a:ext cx="0" cy="15353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Szövegdoboz 54"/>
          <p:cNvSpPr txBox="1"/>
          <p:nvPr/>
        </p:nvSpPr>
        <p:spPr>
          <a:xfrm>
            <a:off x="5564698" y="138853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15.évf.</a:t>
            </a:r>
            <a:endParaRPr lang="hu-HU" sz="1200" dirty="0"/>
          </a:p>
        </p:txBody>
      </p:sp>
      <p:cxnSp>
        <p:nvCxnSpPr>
          <p:cNvPr id="56" name="Egyenes összekötő 55"/>
          <p:cNvCxnSpPr/>
          <p:nvPr/>
        </p:nvCxnSpPr>
        <p:spPr>
          <a:xfrm>
            <a:off x="7508900" y="1644555"/>
            <a:ext cx="0" cy="15353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Szövegdoboz 56"/>
          <p:cNvSpPr txBox="1"/>
          <p:nvPr/>
        </p:nvSpPr>
        <p:spPr>
          <a:xfrm>
            <a:off x="7185734" y="138853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20.évf.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53906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Tranzakciók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Lehetőségek a szerződés kezelésére, s azok költségei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696036" y="1883391"/>
            <a:ext cx="80433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átváltás:					évente az első kettő ingyenes, a továbbiak: 								0,3%, min 400, </a:t>
            </a:r>
            <a:r>
              <a:rPr lang="hu-HU" dirty="0" err="1" smtClean="0"/>
              <a:t>max</a:t>
            </a:r>
            <a:r>
              <a:rPr lang="hu-HU" dirty="0" smtClean="0"/>
              <a:t> 3500 Ft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átirányítás:				jelenleg ingyenes (hivatalosan 250Ft/</a:t>
            </a:r>
            <a:r>
              <a:rPr lang="hu-HU" dirty="0" err="1" smtClean="0"/>
              <a:t>alk</a:t>
            </a:r>
            <a:r>
              <a:rPr lang="hu-HU" dirty="0" smtClean="0"/>
              <a:t>.)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részleges visszavásárlás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rendszeres pénzkivonás</a:t>
            </a:r>
          </a:p>
          <a:p>
            <a:r>
              <a:rPr lang="hu-HU" dirty="0" smtClean="0"/>
              <a:t>	(min 15 </a:t>
            </a:r>
            <a:r>
              <a:rPr lang="hu-HU" dirty="0" err="1" smtClean="0"/>
              <a:t>eFt</a:t>
            </a:r>
            <a:r>
              <a:rPr lang="hu-HU" dirty="0" smtClean="0"/>
              <a:t>/hó)</a:t>
            </a:r>
            <a:endParaRPr lang="hu-HU" dirty="0"/>
          </a:p>
        </p:txBody>
      </p:sp>
      <p:sp>
        <p:nvSpPr>
          <p:cNvPr id="8" name="Jobb oldali kapcsos zárójel 7"/>
          <p:cNvSpPr/>
          <p:nvPr/>
        </p:nvSpPr>
        <p:spPr>
          <a:xfrm>
            <a:off x="3507475" y="4107976"/>
            <a:ext cx="354841" cy="146873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3924089" y="3725839"/>
            <a:ext cx="50697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 rendszeres díjakból származó egységekből 2 díjjal rendezett év után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költsége az érintett/havonta érintett összeg 0,3%-a, min 400, </a:t>
            </a:r>
            <a:r>
              <a:rPr lang="hu-HU" dirty="0" err="1" smtClean="0"/>
              <a:t>max</a:t>
            </a:r>
            <a:r>
              <a:rPr lang="hu-HU" dirty="0" smtClean="0"/>
              <a:t> 3500 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C00000"/>
                </a:solidFill>
              </a:rPr>
              <a:t>a tranzakciót követően a szerződés visszavásárlási értékének el kell érni a: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dirty="0" smtClean="0">
                <a:solidFill>
                  <a:srgbClr val="C00000"/>
                </a:solidFill>
              </a:rPr>
              <a:t>2-10 évf. között: az első éves MD 60%-át, de minimum 100 </a:t>
            </a:r>
            <a:r>
              <a:rPr lang="hu-HU" dirty="0" err="1" smtClean="0">
                <a:solidFill>
                  <a:srgbClr val="C00000"/>
                </a:solidFill>
              </a:rPr>
              <a:t>eFt-ot</a:t>
            </a:r>
            <a:endParaRPr lang="hu-HU" dirty="0" smtClean="0">
              <a:solidFill>
                <a:srgbClr val="C00000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dirty="0" smtClean="0">
                <a:solidFill>
                  <a:srgbClr val="C00000"/>
                </a:solidFill>
              </a:rPr>
              <a:t>10 </a:t>
            </a:r>
            <a:r>
              <a:rPr lang="hu-HU" dirty="0" err="1" smtClean="0">
                <a:solidFill>
                  <a:srgbClr val="C00000"/>
                </a:solidFill>
              </a:rPr>
              <a:t>évf-tól</a:t>
            </a:r>
            <a:r>
              <a:rPr lang="hu-HU" dirty="0" smtClean="0">
                <a:solidFill>
                  <a:srgbClr val="C00000"/>
                </a:solidFill>
              </a:rPr>
              <a:t>: 100 </a:t>
            </a:r>
            <a:r>
              <a:rPr lang="hu-HU" dirty="0" err="1" smtClean="0">
                <a:solidFill>
                  <a:srgbClr val="C00000"/>
                </a:solidFill>
              </a:rPr>
              <a:t>eFt-ot</a:t>
            </a:r>
            <a:endParaRPr lang="hu-HU" dirty="0">
              <a:solidFill>
                <a:srgbClr val="C00000"/>
              </a:solidFill>
            </a:endParaRPr>
          </a:p>
          <a:p>
            <a:endParaRPr lang="hu-HU" dirty="0"/>
          </a:p>
          <a:p>
            <a:endParaRPr lang="hu-HU" dirty="0"/>
          </a:p>
        </p:txBody>
      </p:sp>
      <p:sp>
        <p:nvSpPr>
          <p:cNvPr id="10" name="Szöveg helye 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U66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919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Értékkövetés, díjnövelés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Ügyfél által választott értékkövetési index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U66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47301" y="1746913"/>
            <a:ext cx="83866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megtakarítási díjrész a következő fizetési esedékességtől kezdődően növelhető. Ez befolyásolhatja a díjátvállalás kiegészítő biztosítás díját is.</a:t>
            </a:r>
          </a:p>
          <a:p>
            <a:endParaRPr lang="hu-HU" dirty="0"/>
          </a:p>
          <a:p>
            <a:r>
              <a:rPr lang="hu-HU" dirty="0" smtClean="0"/>
              <a:t>A biztosítási összegek is növelhetők (ezzel a díjak is növekednek), a módosítási kérelemben megjelölt hónaptól.</a:t>
            </a:r>
          </a:p>
          <a:p>
            <a:endParaRPr lang="hu-HU" dirty="0"/>
          </a:p>
          <a:p>
            <a:r>
              <a:rPr lang="hu-HU" b="1" dirty="0" smtClean="0">
                <a:solidFill>
                  <a:srgbClr val="C00000"/>
                </a:solidFill>
              </a:rPr>
              <a:t>A szerződő az ajánlattételkor választhat automatikus értékkövetési indexet (8, 5, 3 és 0% mértékben). </a:t>
            </a:r>
            <a:r>
              <a:rPr lang="hu-HU" dirty="0" smtClean="0"/>
              <a:t>Az index a megtakarítási díjrészre és a biztosítási összegekre is vonatkozik.</a:t>
            </a:r>
          </a:p>
          <a:p>
            <a:r>
              <a:rPr lang="hu-HU" dirty="0" smtClean="0"/>
              <a:t>Az index a tartam során módosítható (növelhető – </a:t>
            </a:r>
            <a:r>
              <a:rPr lang="hu-HU" dirty="0" err="1" smtClean="0"/>
              <a:t>kockázatelbírálást</a:t>
            </a:r>
            <a:r>
              <a:rPr lang="hu-HU" dirty="0" smtClean="0"/>
              <a:t> alkalmazhatunk).</a:t>
            </a:r>
          </a:p>
          <a:p>
            <a:endParaRPr lang="hu-HU" dirty="0" smtClean="0"/>
          </a:p>
          <a:p>
            <a:r>
              <a:rPr lang="hu-HU" dirty="0" smtClean="0"/>
              <a:t>Az indexszámtól függetlenül lehetőség van akár a megtakarítási díjrész, akár a biztosítási összegek növelésére.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3830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Díjfizetés elmaradása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Átvezetés, vagy díjmentesítés, vagy szüneteltetés?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U66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347301" y="1746913"/>
            <a:ext cx="8386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 a szerződés rendelkezik legalább kéthavi rendszeres díjnak megfelelő eseti díjjal, akkor a biztosító automatikusan átvezetést alkalmaz.</a:t>
            </a:r>
          </a:p>
          <a:p>
            <a:endParaRPr lang="hu-HU" dirty="0"/>
          </a:p>
          <a:p>
            <a:r>
              <a:rPr lang="hu-HU" dirty="0" smtClean="0"/>
              <a:t>Ha nem rendelkezik, akkor a kockázati biztosítások életben tartása mellett:</a:t>
            </a:r>
            <a:endParaRPr lang="hu-HU" dirty="0"/>
          </a:p>
        </p:txBody>
      </p:sp>
      <p:sp>
        <p:nvSpPr>
          <p:cNvPr id="9" name="Jobbra nyíl 8"/>
          <p:cNvSpPr/>
          <p:nvPr/>
        </p:nvSpPr>
        <p:spPr>
          <a:xfrm>
            <a:off x="309838" y="3439236"/>
            <a:ext cx="8461612" cy="464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" name="Egyenes összekötő 9"/>
          <p:cNvCxnSpPr/>
          <p:nvPr/>
        </p:nvCxnSpPr>
        <p:spPr>
          <a:xfrm>
            <a:off x="333653" y="3268639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1673408" y="3268639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1377904" y="2947241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1. évf.</a:t>
            </a:r>
            <a:endParaRPr lang="hu-HU" sz="1200" dirty="0"/>
          </a:p>
        </p:txBody>
      </p:sp>
      <p:sp>
        <p:nvSpPr>
          <p:cNvPr id="13" name="Jobb oldali kapcsos zárójel 12"/>
          <p:cNvSpPr/>
          <p:nvPr/>
        </p:nvSpPr>
        <p:spPr>
          <a:xfrm rot="5400000">
            <a:off x="708086" y="3938676"/>
            <a:ext cx="646194" cy="1311743"/>
          </a:xfrm>
          <a:prstGeom prst="rightBrace">
            <a:avLst>
              <a:gd name="adj1" fmla="val 8333"/>
              <a:gd name="adj2" fmla="val 5083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361663" y="5103674"/>
            <a:ext cx="1426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biztosítás kifizetés nélkül megszűnik!</a:t>
            </a: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2999515" y="3268639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4271031" y="3268639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3935991" y="3010931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3. évf.</a:t>
            </a:r>
            <a:endParaRPr lang="hu-HU" sz="1200" dirty="0"/>
          </a:p>
        </p:txBody>
      </p:sp>
      <p:sp>
        <p:nvSpPr>
          <p:cNvPr id="18" name="Jobb oldali kapcsos zárójel 17"/>
          <p:cNvSpPr/>
          <p:nvPr/>
        </p:nvSpPr>
        <p:spPr>
          <a:xfrm rot="5400000">
            <a:off x="2655944" y="3288915"/>
            <a:ext cx="646196" cy="2611270"/>
          </a:xfrm>
          <a:prstGeom prst="rightBrace">
            <a:avLst>
              <a:gd name="adj1" fmla="val 8333"/>
              <a:gd name="adj2" fmla="val 5083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Szövegdoboz 18"/>
          <p:cNvSpPr txBox="1"/>
          <p:nvPr/>
        </p:nvSpPr>
        <p:spPr>
          <a:xfrm>
            <a:off x="2181387" y="5103674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Díjmentesítés</a:t>
            </a:r>
            <a:endParaRPr lang="hu-HU" dirty="0"/>
          </a:p>
        </p:txBody>
      </p:sp>
      <p:sp>
        <p:nvSpPr>
          <p:cNvPr id="20" name="Jobb oldali kapcsos zárójel 19"/>
          <p:cNvSpPr/>
          <p:nvPr/>
        </p:nvSpPr>
        <p:spPr>
          <a:xfrm rot="5400000">
            <a:off x="6218624" y="2364820"/>
            <a:ext cx="646193" cy="4459458"/>
          </a:xfrm>
          <a:prstGeom prst="rightBrace">
            <a:avLst>
              <a:gd name="adj1" fmla="val 8333"/>
              <a:gd name="adj2" fmla="val 5083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zövegdoboz 20"/>
          <p:cNvSpPr txBox="1"/>
          <p:nvPr/>
        </p:nvSpPr>
        <p:spPr>
          <a:xfrm>
            <a:off x="4673260" y="5103674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Díjszüneteltetés határozatlan időre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9855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Mentőövek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Átvezetés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U66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47300" y="1678675"/>
            <a:ext cx="83920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 a szerződő számláján van eseti díj, akkor kérheti a rendszeres díjra történő átvezetést. Ebben az esetben érvényesítjük az esedékes rendszeres díjra vonatkozó forgalmazási költséget.</a:t>
            </a:r>
          </a:p>
          <a:p>
            <a:endParaRPr lang="hu-HU" dirty="0" smtClean="0"/>
          </a:p>
          <a:p>
            <a:r>
              <a:rPr lang="hu-HU" dirty="0" smtClean="0"/>
              <a:t>Ha a szerződésen van legalább kéthavi díj, akkor díjelmaradás esetén a biztosító automatikusan élhet az átvezetés eszközével.</a:t>
            </a:r>
          </a:p>
          <a:p>
            <a:endParaRPr lang="hu-HU" dirty="0"/>
          </a:p>
          <a:p>
            <a:r>
              <a:rPr lang="hu-HU" dirty="0" smtClean="0"/>
              <a:t>Féléves vagy éves díjfizetésű szerződés esetén az automatikus átvezetés alkalmazása előtt a szerződő beleegyezését kéri.</a:t>
            </a:r>
          </a:p>
        </p:txBody>
      </p:sp>
    </p:spTree>
    <p:extLst>
      <p:ext uri="{BB962C8B-B14F-4D97-AF65-F5344CB8AC3E}">
        <p14:creationId xmlns:p14="http://schemas.microsoft.com/office/powerpoint/2010/main" val="74722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Mentőövek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Díjszüneteltetés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U66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47300" y="1678675"/>
            <a:ext cx="83920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3, díjjal rendezett év után kérhető.</a:t>
            </a:r>
          </a:p>
          <a:p>
            <a:endParaRPr lang="hu-HU" dirty="0" smtClean="0"/>
          </a:p>
          <a:p>
            <a:r>
              <a:rPr lang="hu-HU" dirty="0" smtClean="0"/>
              <a:t>Minden 10 éves biztosítási időszakban – a technikai kezdettől számítva -, összesen </a:t>
            </a:r>
            <a:r>
              <a:rPr lang="hu-HU" dirty="0" err="1" smtClean="0"/>
              <a:t>max</a:t>
            </a:r>
            <a:r>
              <a:rPr lang="hu-HU" dirty="0" smtClean="0"/>
              <a:t> 24 hónapra a szerződő (a biztosított hozzájárulásával) kérheti a díjfizetés szüneteltetését.</a:t>
            </a:r>
          </a:p>
          <a:p>
            <a:endParaRPr lang="hu-HU" dirty="0" smtClean="0"/>
          </a:p>
          <a:p>
            <a:r>
              <a:rPr lang="hu-HU" dirty="0" smtClean="0"/>
              <a:t>A szüneteltetés alatt bármikor kérhető a díjfizetés visszaállítása.</a:t>
            </a:r>
          </a:p>
          <a:p>
            <a:endParaRPr lang="hu-HU" dirty="0" smtClean="0"/>
          </a:p>
          <a:p>
            <a:r>
              <a:rPr lang="hu-HU" dirty="0" smtClean="0"/>
              <a:t>Az elmaradt díjakat a szüneteltetés végével nem kell megfizetni.</a:t>
            </a:r>
          </a:p>
          <a:p>
            <a:endParaRPr lang="hu-HU" dirty="0" smtClean="0"/>
          </a:p>
          <a:p>
            <a:r>
              <a:rPr lang="hu-HU" dirty="0" smtClean="0"/>
              <a:t>Szüneteltetésre  automatikusan sor kerülhet díjelmaradás esetén, bizonyos feltételekkel.</a:t>
            </a:r>
            <a:endParaRPr lang="hu-HU" dirty="0"/>
          </a:p>
        </p:txBody>
      </p:sp>
      <p:sp>
        <p:nvSpPr>
          <p:cNvPr id="8" name="Lekerekített téglalap 7"/>
          <p:cNvSpPr/>
          <p:nvPr/>
        </p:nvSpPr>
        <p:spPr>
          <a:xfrm>
            <a:off x="6656045" y="145575"/>
            <a:ext cx="2374711" cy="10940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00000"/>
                </a:solidFill>
              </a:rPr>
              <a:t>10 éves ciklusokban akár 24 hónapra szüneteltethető</a:t>
            </a:r>
            <a:endParaRPr lang="hu-H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4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Mentőövek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Díjcsökkentés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U66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47300" y="1678675"/>
            <a:ext cx="83920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3, díjjal rendezett év után kérhető,  a biztosított hozzájárulásával</a:t>
            </a:r>
          </a:p>
          <a:p>
            <a:endParaRPr lang="hu-HU" dirty="0"/>
          </a:p>
          <a:p>
            <a:r>
              <a:rPr lang="hu-HU" dirty="0" smtClean="0"/>
              <a:t>A megtakarítási díjrész nem csökkenthető a szerződéskötéskori díj 80%-a alá, de legfeljebb 120 </a:t>
            </a:r>
            <a:r>
              <a:rPr lang="hu-HU" dirty="0" err="1" smtClean="0"/>
              <a:t>eFt</a:t>
            </a:r>
            <a:r>
              <a:rPr lang="hu-HU" dirty="0" smtClean="0"/>
              <a:t> év díjrészig.</a:t>
            </a:r>
          </a:p>
          <a:p>
            <a:endParaRPr lang="hu-HU" dirty="0"/>
          </a:p>
          <a:p>
            <a:r>
              <a:rPr lang="hu-HU" dirty="0" smtClean="0"/>
              <a:t>A megtakarítási díjrész csökkentése módosíthatja a haláleseti díjátvállalás díját is.</a:t>
            </a:r>
          </a:p>
          <a:p>
            <a:endParaRPr lang="hu-HU" dirty="0"/>
          </a:p>
          <a:p>
            <a:r>
              <a:rPr lang="hu-HU" dirty="0" smtClean="0"/>
              <a:t>A kockázati biztosítási összegek is csökkenthetők, illetve a kiegészítők megszüntethetők. A módosítási kérelemben meghatározott hónap elsejétől lép hatályba.</a:t>
            </a:r>
          </a:p>
          <a:p>
            <a:endParaRPr lang="hu-HU" dirty="0"/>
          </a:p>
          <a:p>
            <a:r>
              <a:rPr lang="hu-HU" dirty="0" smtClean="0"/>
              <a:t>Továbbá lehetőség van a szerződéskötéskor vállalt alap értékkövetési indexszám csökkentésére, illetve az abból következő értékkövetés elutasítására.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6704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Mentőövek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Díjmentesítés, kötvénykölcsön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U66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47300" y="1678675"/>
            <a:ext cx="83920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  <a:p>
            <a:r>
              <a:rPr lang="hu-HU" dirty="0" smtClean="0"/>
              <a:t>Kötvénykölcsön kérhető (min 80 </a:t>
            </a:r>
            <a:r>
              <a:rPr lang="hu-HU" dirty="0" err="1" smtClean="0"/>
              <a:t>eFt</a:t>
            </a:r>
            <a:r>
              <a:rPr lang="hu-HU" dirty="0" smtClean="0"/>
              <a:t>), az alapja a visszavásárlási érték (</a:t>
            </a:r>
            <a:r>
              <a:rPr lang="hu-HU" dirty="0" err="1" smtClean="0"/>
              <a:t>max</a:t>
            </a:r>
            <a:r>
              <a:rPr lang="hu-HU" dirty="0" smtClean="0"/>
              <a:t> a VV érték 90%-a csökkentve a kölcsön kamataival</a:t>
            </a:r>
            <a:r>
              <a:rPr lang="hu-HU" dirty="0"/>
              <a:t>. </a:t>
            </a:r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Díjmentesítés </a:t>
            </a:r>
            <a:r>
              <a:rPr lang="hu-HU" dirty="0"/>
              <a:t>nem kérhető – díjfizetés elmulasztása esetén </a:t>
            </a:r>
            <a:r>
              <a:rPr lang="hu-HU" dirty="0" smtClean="0"/>
              <a:t>(a </a:t>
            </a:r>
            <a:r>
              <a:rPr lang="hu-HU" dirty="0"/>
              <a:t>megfelelő feltételekkel), szüneteltetés lép életbe.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022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Egyéb feltételek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U66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47300" y="2060812"/>
            <a:ext cx="83920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Tartam: 							teljes életre szóló</a:t>
            </a:r>
          </a:p>
          <a:p>
            <a:endParaRPr lang="hu-HU" dirty="0"/>
          </a:p>
          <a:p>
            <a:r>
              <a:rPr lang="hu-HU" dirty="0" smtClean="0"/>
              <a:t>Belépési kor:						15-70</a:t>
            </a:r>
          </a:p>
          <a:p>
            <a:endParaRPr lang="hu-HU" dirty="0"/>
          </a:p>
          <a:p>
            <a:r>
              <a:rPr lang="hu-HU" dirty="0" smtClean="0"/>
              <a:t>Minimális díjfizetési tartam:		10 év</a:t>
            </a:r>
          </a:p>
          <a:p>
            <a:endParaRPr lang="hu-HU" dirty="0"/>
          </a:p>
          <a:p>
            <a:r>
              <a:rPr lang="hu-HU" dirty="0" smtClean="0"/>
              <a:t>Minimális megtakarítási díjrész:		</a:t>
            </a:r>
            <a:r>
              <a:rPr lang="hu-HU" dirty="0" smtClean="0"/>
              <a:t>150 </a:t>
            </a:r>
            <a:r>
              <a:rPr lang="hu-HU" dirty="0" err="1" smtClean="0"/>
              <a:t>eFt</a:t>
            </a:r>
            <a:r>
              <a:rPr lang="hu-HU" dirty="0" smtClean="0"/>
              <a:t> </a:t>
            </a:r>
            <a:r>
              <a:rPr lang="hu-HU" dirty="0" smtClean="0"/>
              <a:t>(120 </a:t>
            </a:r>
            <a:r>
              <a:rPr lang="hu-HU" dirty="0" err="1" smtClean="0"/>
              <a:t>eFt</a:t>
            </a:r>
            <a:r>
              <a:rPr lang="hu-HU" dirty="0" smtClean="0"/>
              <a:t>)</a:t>
            </a:r>
          </a:p>
          <a:p>
            <a:endParaRPr lang="hu-HU" dirty="0"/>
          </a:p>
          <a:p>
            <a:r>
              <a:rPr lang="hu-HU" dirty="0" smtClean="0"/>
              <a:t>Minimális eseti díj:				10 </a:t>
            </a:r>
            <a:r>
              <a:rPr lang="hu-HU" dirty="0" err="1" smtClean="0"/>
              <a:t>eFt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2226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MyLife</a:t>
            </a:r>
            <a:r>
              <a:rPr lang="hu-HU" dirty="0" smtClean="0"/>
              <a:t> U66 – mint nyugdíjbiztosítás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Nyugdíjzáradék alkalmazása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U66 Nyugdíjbiztosítás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47300" y="2060812"/>
            <a:ext cx="839207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C00000"/>
                </a:solidFill>
              </a:rPr>
              <a:t>Tartam: 							9-50 év</a:t>
            </a:r>
          </a:p>
          <a:p>
            <a:endParaRPr lang="hu-HU" dirty="0"/>
          </a:p>
          <a:p>
            <a:r>
              <a:rPr lang="hu-HU" dirty="0" smtClean="0"/>
              <a:t>Belépési kor:						15-56</a:t>
            </a:r>
          </a:p>
          <a:p>
            <a:endParaRPr lang="hu-HU" dirty="0"/>
          </a:p>
          <a:p>
            <a:r>
              <a:rPr lang="hu-HU" dirty="0" smtClean="0"/>
              <a:t>Minimális megtakarítási díjrész:		</a:t>
            </a:r>
            <a:r>
              <a:rPr lang="hu-HU" dirty="0" smtClean="0"/>
              <a:t>150 </a:t>
            </a:r>
            <a:r>
              <a:rPr lang="hu-HU" dirty="0" err="1" smtClean="0"/>
              <a:t>eFt</a:t>
            </a:r>
            <a:r>
              <a:rPr lang="hu-HU" dirty="0" smtClean="0"/>
              <a:t> </a:t>
            </a:r>
            <a:r>
              <a:rPr lang="hu-HU" dirty="0" smtClean="0"/>
              <a:t>(120eFt</a:t>
            </a:r>
            <a:r>
              <a:rPr lang="hu-HU" dirty="0" smtClean="0"/>
              <a:t>)</a:t>
            </a:r>
          </a:p>
          <a:p>
            <a:endParaRPr lang="hu-HU" dirty="0"/>
          </a:p>
          <a:p>
            <a:r>
              <a:rPr lang="hu-HU" dirty="0" smtClean="0"/>
              <a:t>Minimális eseti díj:				10 </a:t>
            </a:r>
            <a:r>
              <a:rPr lang="hu-HU" dirty="0" err="1" smtClean="0"/>
              <a:t>eFt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>
                <a:solidFill>
                  <a:srgbClr val="C00000"/>
                </a:solidFill>
              </a:rPr>
              <a:t>A már megkötött U66 utólag is nyugdíjbiztosítássá alakítható az NYBU1/2017 nyugdíjzáradék alkalmazásával.</a:t>
            </a:r>
          </a:p>
          <a:p>
            <a:endParaRPr lang="hu-HU" dirty="0"/>
          </a:p>
          <a:p>
            <a:r>
              <a:rPr lang="hu-HU" dirty="0"/>
              <a:t>Szerződés lejárati </a:t>
            </a:r>
            <a:r>
              <a:rPr lang="hu-HU" dirty="0" smtClean="0"/>
              <a:t>időpontja:  </a:t>
            </a:r>
            <a:r>
              <a:rPr lang="hu-HU" dirty="0"/>
              <a:t>a biztosítottnak a szerződés létrejöttekor érvényes öregségi nyugdíjkorhatár betöltésének időpontja.</a:t>
            </a:r>
          </a:p>
          <a:p>
            <a:endParaRPr lang="hu-HU" dirty="0"/>
          </a:p>
        </p:txBody>
      </p:sp>
      <p:sp>
        <p:nvSpPr>
          <p:cNvPr id="8" name="Lekerekített téglalap 7"/>
          <p:cNvSpPr/>
          <p:nvPr/>
        </p:nvSpPr>
        <p:spPr>
          <a:xfrm>
            <a:off x="6632230" y="125108"/>
            <a:ext cx="2374711" cy="10940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C00000"/>
                </a:solidFill>
              </a:rPr>
              <a:t>nyugdíjbiztosítás-ként is köthető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6632229" y="1332931"/>
            <a:ext cx="2374711" cy="10940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rgbClr val="C00000"/>
                </a:solidFill>
              </a:rPr>
              <a:t>nyugdíjbizt</a:t>
            </a:r>
            <a:r>
              <a:rPr lang="hu-HU" dirty="0" smtClean="0">
                <a:solidFill>
                  <a:srgbClr val="C00000"/>
                </a:solidFill>
              </a:rPr>
              <a:t>. mellé </a:t>
            </a:r>
            <a:r>
              <a:rPr lang="hu-HU" dirty="0" err="1" smtClean="0">
                <a:solidFill>
                  <a:srgbClr val="C00000"/>
                </a:solidFill>
              </a:rPr>
              <a:t>PortfólióMenedzser</a:t>
            </a:r>
            <a:r>
              <a:rPr lang="hu-HU" dirty="0" smtClean="0">
                <a:solidFill>
                  <a:srgbClr val="C00000"/>
                </a:solidFill>
              </a:rPr>
              <a:t> kérhető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6632230" y="2540192"/>
            <a:ext cx="2374711" cy="10940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rgbClr val="C00000"/>
                </a:solidFill>
              </a:rPr>
              <a:t>nyugdíjbizt</a:t>
            </a:r>
            <a:r>
              <a:rPr lang="hu-HU" dirty="0" smtClean="0">
                <a:solidFill>
                  <a:srgbClr val="C00000"/>
                </a:solidFill>
              </a:rPr>
              <a:t>. mellé </a:t>
            </a:r>
            <a:r>
              <a:rPr lang="hu-HU" dirty="0" err="1" smtClean="0">
                <a:solidFill>
                  <a:srgbClr val="C00000"/>
                </a:solidFill>
              </a:rPr>
              <a:t>AktívMegtakarítás</a:t>
            </a:r>
            <a:r>
              <a:rPr lang="hu-HU" dirty="0" smtClean="0">
                <a:solidFill>
                  <a:srgbClr val="C00000"/>
                </a:solidFill>
              </a:rPr>
              <a:t> is létrehozható</a:t>
            </a:r>
            <a:endParaRPr lang="hu-H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12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1166734"/>
              </p:ext>
            </p:extLst>
          </p:nvPr>
        </p:nvGraphicFramePr>
        <p:xfrm>
          <a:off x="0" y="116632"/>
          <a:ext cx="9143999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zöveg helye 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U66 Nyugdíjbiztosítás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3352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Bónusz – </a:t>
            </a:r>
            <a:r>
              <a:rPr lang="hu-HU" dirty="0" err="1" smtClean="0"/>
              <a:t>MyLife</a:t>
            </a:r>
            <a:r>
              <a:rPr lang="hu-HU" dirty="0" smtClean="0"/>
              <a:t> Prémium Hűségszámla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smtClean="0"/>
              <a:t>rendszeres befizetésekből keletkezett befektetési egységek értéke alapján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Prémium U72</a:t>
            </a:r>
            <a:endParaRPr lang="hu-HU" dirty="0"/>
          </a:p>
        </p:txBody>
      </p:sp>
      <p:sp>
        <p:nvSpPr>
          <p:cNvPr id="9" name="Jobbra nyíl 8"/>
          <p:cNvSpPr/>
          <p:nvPr/>
        </p:nvSpPr>
        <p:spPr>
          <a:xfrm>
            <a:off x="532263" y="1815152"/>
            <a:ext cx="8201723" cy="464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" name="Egyenes összekötő 9"/>
          <p:cNvCxnSpPr/>
          <p:nvPr/>
        </p:nvCxnSpPr>
        <p:spPr>
          <a:xfrm>
            <a:off x="520891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873457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8720339" y="1658203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1188825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1516031" y="1644555"/>
            <a:ext cx="0" cy="15353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1367531" y="1381204"/>
            <a:ext cx="561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3.évf.</a:t>
            </a:r>
            <a:endParaRPr lang="hu-HU" sz="1200" dirty="0"/>
          </a:p>
        </p:txBody>
      </p:sp>
      <p:sp>
        <p:nvSpPr>
          <p:cNvPr id="17" name="Jobbra nyíl 16"/>
          <p:cNvSpPr/>
          <p:nvPr/>
        </p:nvSpPr>
        <p:spPr>
          <a:xfrm>
            <a:off x="1529679" y="2424752"/>
            <a:ext cx="5979221" cy="464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Hűségszámla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8542553" y="1445984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lejárat</a:t>
            </a:r>
            <a:endParaRPr lang="hu-HU" sz="1200" dirty="0"/>
          </a:p>
        </p:txBody>
      </p:sp>
      <p:cxnSp>
        <p:nvCxnSpPr>
          <p:cNvPr id="34" name="Egyenes összekötő 33"/>
          <p:cNvCxnSpPr/>
          <p:nvPr/>
        </p:nvCxnSpPr>
        <p:spPr>
          <a:xfrm>
            <a:off x="4247858" y="1644554"/>
            <a:ext cx="0" cy="15353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Szövegdoboz 34"/>
          <p:cNvSpPr txBox="1"/>
          <p:nvPr/>
        </p:nvSpPr>
        <p:spPr>
          <a:xfrm>
            <a:off x="3973446" y="1364350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10.évf.</a:t>
            </a:r>
            <a:endParaRPr lang="hu-HU" sz="1200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1516031" y="3484559"/>
            <a:ext cx="5936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10. évfordulón a Hűségszámla értékének 80%-át eseti díjként jóváírjuk az ügyfél számláján.</a:t>
            </a:r>
            <a:endParaRPr lang="hu-HU" dirty="0"/>
          </a:p>
        </p:txBody>
      </p:sp>
      <p:cxnSp>
        <p:nvCxnSpPr>
          <p:cNvPr id="48" name="Egyenes összekötő 47"/>
          <p:cNvCxnSpPr/>
          <p:nvPr/>
        </p:nvCxnSpPr>
        <p:spPr>
          <a:xfrm>
            <a:off x="5887864" y="1644555"/>
            <a:ext cx="0" cy="15353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Szövegdoboz 48"/>
          <p:cNvSpPr txBox="1"/>
          <p:nvPr/>
        </p:nvSpPr>
        <p:spPr>
          <a:xfrm>
            <a:off x="1529679" y="4312184"/>
            <a:ext cx="676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15. évfordulón a Hűségszámla értékének 80%-át ismét jóváírjuk az ügyfél számláján.</a:t>
            </a:r>
            <a:endParaRPr lang="hu-HU" dirty="0"/>
          </a:p>
        </p:txBody>
      </p:sp>
      <p:sp>
        <p:nvSpPr>
          <p:cNvPr id="55" name="Szövegdoboz 54"/>
          <p:cNvSpPr txBox="1"/>
          <p:nvPr/>
        </p:nvSpPr>
        <p:spPr>
          <a:xfrm>
            <a:off x="5564698" y="138853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15.évf.</a:t>
            </a:r>
            <a:endParaRPr lang="hu-HU" sz="1200" dirty="0"/>
          </a:p>
        </p:txBody>
      </p:sp>
      <p:cxnSp>
        <p:nvCxnSpPr>
          <p:cNvPr id="56" name="Egyenes összekötő 55"/>
          <p:cNvCxnSpPr/>
          <p:nvPr/>
        </p:nvCxnSpPr>
        <p:spPr>
          <a:xfrm>
            <a:off x="7508900" y="1644555"/>
            <a:ext cx="0" cy="15353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Szövegdoboz 56"/>
          <p:cNvSpPr txBox="1"/>
          <p:nvPr/>
        </p:nvSpPr>
        <p:spPr>
          <a:xfrm>
            <a:off x="7185734" y="138853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20.évf.</a:t>
            </a:r>
            <a:endParaRPr lang="hu-HU" sz="1200" dirty="0"/>
          </a:p>
        </p:txBody>
      </p:sp>
      <p:sp>
        <p:nvSpPr>
          <p:cNvPr id="64" name="Szövegdoboz 63"/>
          <p:cNvSpPr txBox="1"/>
          <p:nvPr/>
        </p:nvSpPr>
        <p:spPr>
          <a:xfrm>
            <a:off x="1529679" y="5150019"/>
            <a:ext cx="7012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Lejáratkor, de legkésőbb 20. évfordulón jóváírjuk a 100%-ot.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534538" y="3179927"/>
            <a:ext cx="485518" cy="3100849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</a:rPr>
              <a:t>Jóváírások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36" name="Bal oldali kapcsos zárójel 35"/>
          <p:cNvSpPr/>
          <p:nvPr/>
        </p:nvSpPr>
        <p:spPr>
          <a:xfrm>
            <a:off x="1153648" y="3484559"/>
            <a:ext cx="376031" cy="231564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322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Biztosítási események és szolgáltatások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Haláleset, illetve közlekedési baleseti halál esetén változatlan szolgáltatások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U66 Nyugdíjbiztosítás</a:t>
            </a:r>
            <a:endParaRPr lang="hu-HU" dirty="0"/>
          </a:p>
        </p:txBody>
      </p:sp>
      <p:sp>
        <p:nvSpPr>
          <p:cNvPr id="8" name="Jobbra nyíl 7"/>
          <p:cNvSpPr/>
          <p:nvPr/>
        </p:nvSpPr>
        <p:spPr>
          <a:xfrm>
            <a:off x="532263" y="1815152"/>
            <a:ext cx="8006941" cy="464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" name="Egyenes összekötő 9"/>
          <p:cNvCxnSpPr/>
          <p:nvPr/>
        </p:nvCxnSpPr>
        <p:spPr>
          <a:xfrm>
            <a:off x="873457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577953" y="1309506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1. évf.</a:t>
            </a:r>
            <a:endParaRPr lang="hu-HU" sz="1200" dirty="0"/>
          </a:p>
        </p:txBody>
      </p:sp>
      <p:cxnSp>
        <p:nvCxnSpPr>
          <p:cNvPr id="12" name="Egyenes összekötő 11"/>
          <p:cNvCxnSpPr/>
          <p:nvPr/>
        </p:nvCxnSpPr>
        <p:spPr>
          <a:xfrm>
            <a:off x="5543266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5240939" y="1309505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10. évf.</a:t>
            </a:r>
            <a:endParaRPr lang="hu-HU" sz="1200" dirty="0"/>
          </a:p>
        </p:txBody>
      </p:sp>
      <p:sp>
        <p:nvSpPr>
          <p:cNvPr id="14" name="Jobb oldali kapcsos zárójel 13"/>
          <p:cNvSpPr/>
          <p:nvPr/>
        </p:nvSpPr>
        <p:spPr>
          <a:xfrm rot="5400000">
            <a:off x="2735907" y="1740260"/>
            <a:ext cx="646194" cy="5053482"/>
          </a:xfrm>
          <a:prstGeom prst="rightBrace">
            <a:avLst>
              <a:gd name="adj1" fmla="val 8333"/>
              <a:gd name="adj2" fmla="val 5083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Jobb oldali kapcsos zárójel 14"/>
          <p:cNvSpPr/>
          <p:nvPr/>
        </p:nvSpPr>
        <p:spPr>
          <a:xfrm rot="5400000">
            <a:off x="6875280" y="1507956"/>
            <a:ext cx="646194" cy="3225264"/>
          </a:xfrm>
          <a:prstGeom prst="rightBrace">
            <a:avLst>
              <a:gd name="adj1" fmla="val 8333"/>
              <a:gd name="adj2" fmla="val 5083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Jobb oldali kapcsos zárójel 15"/>
          <p:cNvSpPr/>
          <p:nvPr/>
        </p:nvSpPr>
        <p:spPr>
          <a:xfrm rot="5400000">
            <a:off x="393409" y="2745274"/>
            <a:ext cx="646194" cy="341194"/>
          </a:xfrm>
          <a:prstGeom prst="rightBrace">
            <a:avLst>
              <a:gd name="adj1" fmla="val 8333"/>
              <a:gd name="adj2" fmla="val 5083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2286998" y="4810415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aktuális érték (halál esetén)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5930551" y="3628724"/>
            <a:ext cx="2974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aktuális érték + az AÉ 10%-a, </a:t>
            </a:r>
            <a:r>
              <a:rPr lang="hu-HU" dirty="0" err="1" smtClean="0"/>
              <a:t>max</a:t>
            </a:r>
            <a:r>
              <a:rPr lang="hu-HU" dirty="0" smtClean="0"/>
              <a:t>. 100 </a:t>
            </a:r>
            <a:r>
              <a:rPr lang="hu-HU" dirty="0" err="1" smtClean="0"/>
              <a:t>eFt</a:t>
            </a:r>
            <a:r>
              <a:rPr lang="hu-HU" dirty="0" smtClean="0"/>
              <a:t> (halál esetén)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79624" y="3339698"/>
            <a:ext cx="2974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100 </a:t>
            </a:r>
            <a:r>
              <a:rPr lang="hu-HU" dirty="0" err="1" smtClean="0"/>
              <a:t>eFt</a:t>
            </a:r>
            <a:r>
              <a:rPr lang="hu-HU" dirty="0" smtClean="0"/>
              <a:t> (</a:t>
            </a:r>
            <a:r>
              <a:rPr lang="hu-HU" dirty="0" err="1" smtClean="0"/>
              <a:t>közl.halál</a:t>
            </a:r>
            <a:r>
              <a:rPr lang="hu-HU" dirty="0" smtClean="0"/>
              <a:t> esetén)</a:t>
            </a:r>
            <a:endParaRPr lang="hu-HU" dirty="0"/>
          </a:p>
        </p:txBody>
      </p:sp>
      <p:cxnSp>
        <p:nvCxnSpPr>
          <p:cNvPr id="20" name="Egyenes összekötő 19"/>
          <p:cNvCxnSpPr/>
          <p:nvPr/>
        </p:nvCxnSpPr>
        <p:spPr>
          <a:xfrm>
            <a:off x="520891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>
            <a:off x="8543754" y="1658203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zövegdoboz 21"/>
          <p:cNvSpPr txBox="1"/>
          <p:nvPr/>
        </p:nvSpPr>
        <p:spPr>
          <a:xfrm>
            <a:off x="8183411" y="1329043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lejárat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91925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Biztosítási események és szolgáltatások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Öregségi nyugdíj, saját jogú nyugdíj, 39%-ot meghaladó </a:t>
            </a:r>
            <a:r>
              <a:rPr lang="hu-HU" dirty="0" err="1" smtClean="0"/>
              <a:t>eg.károsodás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U66 Nyugdíjbiztosítás</a:t>
            </a:r>
            <a:endParaRPr lang="hu-HU" dirty="0"/>
          </a:p>
        </p:txBody>
      </p:sp>
      <p:sp>
        <p:nvSpPr>
          <p:cNvPr id="8" name="Jobbra nyíl 7"/>
          <p:cNvSpPr/>
          <p:nvPr/>
        </p:nvSpPr>
        <p:spPr>
          <a:xfrm>
            <a:off x="532263" y="1815152"/>
            <a:ext cx="8006941" cy="464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" name="Egyenes összekötő 9"/>
          <p:cNvCxnSpPr/>
          <p:nvPr/>
        </p:nvCxnSpPr>
        <p:spPr>
          <a:xfrm>
            <a:off x="873457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577953" y="1309506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1. évf.</a:t>
            </a:r>
            <a:endParaRPr lang="hu-HU" sz="1200" dirty="0"/>
          </a:p>
        </p:txBody>
      </p:sp>
      <p:cxnSp>
        <p:nvCxnSpPr>
          <p:cNvPr id="12" name="Egyenes összekötő 11"/>
          <p:cNvCxnSpPr/>
          <p:nvPr/>
        </p:nvCxnSpPr>
        <p:spPr>
          <a:xfrm>
            <a:off x="5543266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5240939" y="1309505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10. évf.</a:t>
            </a:r>
            <a:endParaRPr lang="hu-HU" sz="1200" dirty="0"/>
          </a:p>
        </p:txBody>
      </p:sp>
      <p:sp>
        <p:nvSpPr>
          <p:cNvPr id="14" name="Jobb oldali kapcsos zárójel 13"/>
          <p:cNvSpPr/>
          <p:nvPr/>
        </p:nvSpPr>
        <p:spPr>
          <a:xfrm rot="5400000">
            <a:off x="4222872" y="-890843"/>
            <a:ext cx="646194" cy="8022863"/>
          </a:xfrm>
          <a:prstGeom prst="rightBrace">
            <a:avLst>
              <a:gd name="adj1" fmla="val 8333"/>
              <a:gd name="adj2" fmla="val 5083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3696927" y="3677651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aktuális érték</a:t>
            </a:r>
            <a:endParaRPr lang="hu-HU" dirty="0"/>
          </a:p>
        </p:txBody>
      </p:sp>
      <p:cxnSp>
        <p:nvCxnSpPr>
          <p:cNvPr id="20" name="Egyenes összekötő 19"/>
          <p:cNvCxnSpPr/>
          <p:nvPr/>
        </p:nvCxnSpPr>
        <p:spPr>
          <a:xfrm>
            <a:off x="520891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>
            <a:off x="8543754" y="1658203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zövegdoboz 21"/>
          <p:cNvSpPr txBox="1"/>
          <p:nvPr/>
        </p:nvSpPr>
        <p:spPr>
          <a:xfrm>
            <a:off x="8183411" y="1329043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lejárat</a:t>
            </a:r>
            <a:endParaRPr lang="hu-HU" sz="12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577953" y="4517409"/>
            <a:ext cx="7979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 a szerződéskötést követő 10 éven belül kerül sor a fenti szolgáltatások egyikére, akkor nem csökkenő összegű járadék formájában fizetjük ki a szolgáltatási összeget (amennyiben a járadék havi mértéke eléri a 10 </a:t>
            </a:r>
            <a:r>
              <a:rPr lang="hu-HU" dirty="0" err="1" smtClean="0"/>
              <a:t>eFt-ot</a:t>
            </a:r>
            <a:r>
              <a:rPr lang="hu-HU" dirty="0" smtClean="0"/>
              <a:t>, 2018. jan. 1-től az 5 </a:t>
            </a:r>
            <a:r>
              <a:rPr lang="hu-HU" dirty="0" err="1" smtClean="0"/>
              <a:t>eFt-ot</a:t>
            </a:r>
            <a:r>
              <a:rPr lang="hu-HU" dirty="0" smtClean="0"/>
              <a:t>)</a:t>
            </a:r>
          </a:p>
          <a:p>
            <a:r>
              <a:rPr lang="hu-HU" dirty="0" smtClean="0"/>
              <a:t>Ha a szerződés lejárata előtt nem nyújtanak be szolgáltatási igényt, akkor a lejáratkor elérési szolgáltatást nyújtunk.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3389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Kiegészítő biztosítások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 kiegészítő biztosítások díja nem alapja az adójóváírásnak!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U66 Nyugdíjbiztosítás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254020" y="1637731"/>
            <a:ext cx="2041058" cy="4994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err="1" smtClean="0"/>
              <a:t>Életbizt</a:t>
            </a:r>
            <a:r>
              <a:rPr lang="hu-HU" sz="1600" dirty="0" smtClean="0"/>
              <a:t>. kockázat</a:t>
            </a:r>
            <a:endParaRPr lang="hu-HU" sz="1600" dirty="0"/>
          </a:p>
        </p:txBody>
      </p:sp>
      <p:sp>
        <p:nvSpPr>
          <p:cNvPr id="11" name="Téglalap 10"/>
          <p:cNvSpPr/>
          <p:nvPr/>
        </p:nvSpPr>
        <p:spPr>
          <a:xfrm>
            <a:off x="2451987" y="1637730"/>
            <a:ext cx="2041058" cy="4994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Baleseti kockázatok</a:t>
            </a:r>
            <a:endParaRPr lang="hu-HU" sz="1600" dirty="0"/>
          </a:p>
        </p:txBody>
      </p:sp>
      <p:sp>
        <p:nvSpPr>
          <p:cNvPr id="13" name="Téglalap 12"/>
          <p:cNvSpPr/>
          <p:nvPr/>
        </p:nvSpPr>
        <p:spPr>
          <a:xfrm>
            <a:off x="4661006" y="1637729"/>
            <a:ext cx="2041058" cy="4994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err="1" smtClean="0"/>
              <a:t>Egészségbizt</a:t>
            </a:r>
            <a:r>
              <a:rPr lang="hu-HU" sz="1600" dirty="0" smtClean="0"/>
              <a:t>. kockázatok</a:t>
            </a:r>
            <a:endParaRPr lang="hu-HU" sz="1600" dirty="0"/>
          </a:p>
        </p:txBody>
      </p:sp>
      <p:sp>
        <p:nvSpPr>
          <p:cNvPr id="15" name="Téglalap 14"/>
          <p:cNvSpPr/>
          <p:nvPr/>
        </p:nvSpPr>
        <p:spPr>
          <a:xfrm>
            <a:off x="6862188" y="1637731"/>
            <a:ext cx="2041058" cy="4994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Díjátvállalás kockázat</a:t>
            </a:r>
            <a:endParaRPr lang="hu-HU" sz="16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300660" y="2296633"/>
            <a:ext cx="1947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Halál esetére vonatkozó kiegészítő életbiztosítás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2498627" y="2296633"/>
            <a:ext cx="19477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Baleseti halál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Baleseti rokkantság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Baleseti kórházi napi térítés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Baleseti műtéti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Csonttörés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Égési sérülés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err="1" smtClean="0"/>
              <a:t>Közl</a:t>
            </a:r>
            <a:r>
              <a:rPr lang="hu-HU" dirty="0" smtClean="0"/>
              <a:t>. bal. hal.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err="1" smtClean="0"/>
              <a:t>Közl</a:t>
            </a:r>
            <a:r>
              <a:rPr lang="hu-HU" dirty="0" smtClean="0"/>
              <a:t>. bal </a:t>
            </a:r>
            <a:r>
              <a:rPr lang="hu-HU" dirty="0" err="1" smtClean="0"/>
              <a:t>rokk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4707646" y="2296633"/>
            <a:ext cx="19477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40 elemű kiemelt kockázatok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Műtéti térítés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Kórházi napi térítés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39%-ot meghaladó </a:t>
            </a:r>
            <a:r>
              <a:rPr lang="hu-HU" dirty="0" err="1" smtClean="0"/>
              <a:t>eg.károsodás</a:t>
            </a:r>
            <a:endParaRPr lang="hu-H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69%-ot meghaladó </a:t>
            </a:r>
            <a:r>
              <a:rPr lang="hu-HU" dirty="0" err="1" smtClean="0"/>
              <a:t>eg.károsodás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6862188" y="2942963"/>
            <a:ext cx="1947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Díjátvállalás nem köthető!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475145" y="5825301"/>
            <a:ext cx="7538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Díjmentesítés, díjszüneteltetés alatt a kiegészítő biztosítások automatikusan megszűnnek!</a:t>
            </a:r>
            <a:endParaRPr lang="hu-HU" dirty="0"/>
          </a:p>
        </p:txBody>
      </p:sp>
      <p:sp>
        <p:nvSpPr>
          <p:cNvPr id="3" name="Szorzás 2"/>
          <p:cNvSpPr/>
          <p:nvPr/>
        </p:nvSpPr>
        <p:spPr>
          <a:xfrm>
            <a:off x="6751080" y="581076"/>
            <a:ext cx="2169994" cy="2612721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767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Eltérés a forgalmazási költségben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Változás a 10 évnél rövidebb tartam esetén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U66 Nyugdíjbiztosítás</a:t>
            </a:r>
          </a:p>
        </p:txBody>
      </p:sp>
      <p:sp>
        <p:nvSpPr>
          <p:cNvPr id="10" name="Jobbra nyíl 9"/>
          <p:cNvSpPr/>
          <p:nvPr/>
        </p:nvSpPr>
        <p:spPr>
          <a:xfrm>
            <a:off x="532264" y="1951632"/>
            <a:ext cx="4913194" cy="464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520891" y="178103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873457" y="178103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577953" y="1445986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1. évf.</a:t>
            </a:r>
            <a:endParaRPr lang="hu-HU" sz="1200" dirty="0"/>
          </a:p>
        </p:txBody>
      </p:sp>
      <p:cxnSp>
        <p:nvCxnSpPr>
          <p:cNvPr id="16" name="Egyenes összekötő 15"/>
          <p:cNvCxnSpPr/>
          <p:nvPr/>
        </p:nvCxnSpPr>
        <p:spPr>
          <a:xfrm>
            <a:off x="5543266" y="178103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5240939" y="1445985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10. évf.</a:t>
            </a:r>
            <a:endParaRPr lang="hu-HU" sz="1200" dirty="0"/>
          </a:p>
        </p:txBody>
      </p:sp>
      <p:sp>
        <p:nvSpPr>
          <p:cNvPr id="20" name="Jobb oldali kapcsos zárójel 19"/>
          <p:cNvSpPr/>
          <p:nvPr/>
        </p:nvSpPr>
        <p:spPr>
          <a:xfrm rot="5400000">
            <a:off x="393409" y="2881754"/>
            <a:ext cx="646194" cy="341194"/>
          </a:xfrm>
          <a:prstGeom prst="rightBrace">
            <a:avLst>
              <a:gd name="adj1" fmla="val 8333"/>
              <a:gd name="adj2" fmla="val 5083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Jobb oldali kapcsos zárójel 20"/>
          <p:cNvSpPr/>
          <p:nvPr/>
        </p:nvSpPr>
        <p:spPr>
          <a:xfrm rot="5400000">
            <a:off x="2843184" y="773174"/>
            <a:ext cx="646194" cy="4558354"/>
          </a:xfrm>
          <a:prstGeom prst="rightBrace">
            <a:avLst>
              <a:gd name="adj1" fmla="val 8333"/>
              <a:gd name="adj2" fmla="val 5054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Szövegdoboz 22"/>
          <p:cNvSpPr txBox="1"/>
          <p:nvPr/>
        </p:nvSpPr>
        <p:spPr>
          <a:xfrm>
            <a:off x="-219497" y="3476178"/>
            <a:ext cx="187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C00000"/>
                </a:solidFill>
              </a:rPr>
              <a:t>54 %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3187895" y="3476178"/>
            <a:ext cx="187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2</a:t>
            </a:r>
            <a:r>
              <a:rPr lang="hu-HU" dirty="0" smtClean="0"/>
              <a:t> %/év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406847" y="1342365"/>
            <a:ext cx="311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rgbClr val="C00000"/>
                </a:solidFill>
              </a:rPr>
              <a:t>a rendszeres díjból: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16506" y="4653887"/>
            <a:ext cx="7822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tíz évet elérő tartamok esetén minden egyezik a nyugdíjzáradék nélkül létrejött szerződésekkel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423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Díjakat terhelő költségek – visszavásárlási költség</a:t>
            </a: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A rendszeres díjból keletkezett befektetési egységek értéke alapján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U66 Nyugdíjbiztosítás</a:t>
            </a:r>
            <a:endParaRPr lang="hu-HU" dirty="0"/>
          </a:p>
        </p:txBody>
      </p:sp>
      <p:sp>
        <p:nvSpPr>
          <p:cNvPr id="8" name="Jobbra nyíl 7"/>
          <p:cNvSpPr/>
          <p:nvPr/>
        </p:nvSpPr>
        <p:spPr>
          <a:xfrm>
            <a:off x="532262" y="1815152"/>
            <a:ext cx="4913195" cy="464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" name="Egyenes összekötő 9"/>
          <p:cNvCxnSpPr/>
          <p:nvPr/>
        </p:nvCxnSpPr>
        <p:spPr>
          <a:xfrm>
            <a:off x="873457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577953" y="1309506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1. évf.</a:t>
            </a:r>
            <a:endParaRPr lang="hu-HU" sz="1200" dirty="0"/>
          </a:p>
        </p:txBody>
      </p:sp>
      <p:cxnSp>
        <p:nvCxnSpPr>
          <p:cNvPr id="12" name="Egyenes összekötő 11"/>
          <p:cNvCxnSpPr/>
          <p:nvPr/>
        </p:nvCxnSpPr>
        <p:spPr>
          <a:xfrm>
            <a:off x="5543266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5240939" y="1309505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10. évf.</a:t>
            </a:r>
            <a:endParaRPr lang="hu-HU" sz="1200" dirty="0"/>
          </a:p>
        </p:txBody>
      </p:sp>
      <p:sp>
        <p:nvSpPr>
          <p:cNvPr id="14" name="Jobb oldali kapcsos zárójel 13"/>
          <p:cNvSpPr/>
          <p:nvPr/>
        </p:nvSpPr>
        <p:spPr>
          <a:xfrm rot="5400000">
            <a:off x="2591836" y="888041"/>
            <a:ext cx="646194" cy="4055659"/>
          </a:xfrm>
          <a:prstGeom prst="rightBrace">
            <a:avLst>
              <a:gd name="adj1" fmla="val 8333"/>
              <a:gd name="adj2" fmla="val 5054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1380899" y="3519519"/>
            <a:ext cx="3409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az aktuális érték 26%-a, de maximum az első éves MD 60%-a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-219497" y="3339698"/>
            <a:ext cx="187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nincs </a:t>
            </a:r>
            <a:r>
              <a:rPr lang="hu-HU" dirty="0" err="1" smtClean="0"/>
              <a:t>vv</a:t>
            </a:r>
            <a:r>
              <a:rPr lang="hu-HU" dirty="0" smtClean="0"/>
              <a:t> érték</a:t>
            </a:r>
            <a:endParaRPr lang="hu-HU" dirty="0"/>
          </a:p>
        </p:txBody>
      </p:sp>
      <p:cxnSp>
        <p:nvCxnSpPr>
          <p:cNvPr id="20" name="Egyenes összekötő 19"/>
          <p:cNvCxnSpPr/>
          <p:nvPr/>
        </p:nvCxnSpPr>
        <p:spPr>
          <a:xfrm>
            <a:off x="520891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/>
        </p:nvSpPr>
        <p:spPr>
          <a:xfrm>
            <a:off x="347300" y="4850347"/>
            <a:ext cx="8153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tört évben nem számítunk fel VV költséget – már ha valaki ekkor szeretne visszavásárolni. A 10 évnél hosszabb tartam esetén mindenben egyezik a nyugdíjzáradék nélküli szerződésekkel.</a:t>
            </a:r>
            <a:endParaRPr lang="hu-HU" dirty="0"/>
          </a:p>
        </p:txBody>
      </p:sp>
      <p:cxnSp>
        <p:nvCxnSpPr>
          <p:cNvPr id="9" name="Egyenes összekötő nyíllal 8"/>
          <p:cNvCxnSpPr>
            <a:endCxn id="19" idx="0"/>
          </p:cNvCxnSpPr>
          <p:nvPr/>
        </p:nvCxnSpPr>
        <p:spPr>
          <a:xfrm>
            <a:off x="716505" y="2279176"/>
            <a:ext cx="1" cy="10605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>
            <a:off x="4935940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Szövegdoboz 22"/>
          <p:cNvSpPr txBox="1"/>
          <p:nvPr/>
        </p:nvSpPr>
        <p:spPr>
          <a:xfrm>
            <a:off x="4613300" y="1309506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9</a:t>
            </a:r>
            <a:r>
              <a:rPr lang="hu-HU" sz="1200" dirty="0" smtClean="0"/>
              <a:t>. évf.</a:t>
            </a:r>
            <a:endParaRPr lang="hu-HU" sz="1200" dirty="0"/>
          </a:p>
        </p:txBody>
      </p:sp>
      <p:sp>
        <p:nvSpPr>
          <p:cNvPr id="24" name="Jobb oldali kapcsos zárójel 23"/>
          <p:cNvSpPr/>
          <p:nvPr/>
        </p:nvSpPr>
        <p:spPr>
          <a:xfrm rot="5400000">
            <a:off x="4870963" y="2664474"/>
            <a:ext cx="655394" cy="493594"/>
          </a:xfrm>
          <a:prstGeom prst="rightBrace">
            <a:avLst>
              <a:gd name="adj1" fmla="val 8333"/>
              <a:gd name="adj2" fmla="val 5083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4915626" y="3519519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0%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612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PortfólióMenedzser</a:t>
            </a:r>
            <a:r>
              <a:rPr lang="hu-HU" dirty="0" smtClean="0"/>
              <a:t> – nyugdíjbiztosítás esetén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 kezdeti és a tartam során szükséges befektetési döntések „terhétől” szabadítja meg az ügyfelet és a tanácsadót.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4336284" cy="178318"/>
          </a:xfrm>
        </p:spPr>
        <p:txBody>
          <a:bodyPr>
            <a:normAutofit/>
          </a:bodyPr>
          <a:lstStyle/>
          <a:p>
            <a:r>
              <a:rPr lang="hu-HU" dirty="0" smtClean="0"/>
              <a:t>Portfólió Menedzser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627797" y="1873113"/>
            <a:ext cx="81115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A szolgáltatás befektetési logikájában fő szerepet kap a szerződés tartamából még hátralévő idő.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A szolgáltatás befektetési politikájának megvalósításához öt alapot alkalmaz.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Az alapok között előre meghatározott időpontban (ütemezett) átváltást és átirányítást alkalmaz.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A szolgáltatás alkalmazása esetén ügyfelünknek nem szükséges önálló befektetési döntéseket hoznia.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Költségek nem merülnek fel: a szolgáltatás díjmentes, az alkalmazott tranzakciók szintén.</a:t>
            </a:r>
            <a:endParaRPr lang="hu-HU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044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Az alkalmazott alapok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Jobb oldali kapcsos zárójel 6"/>
          <p:cNvSpPr/>
          <p:nvPr/>
        </p:nvSpPr>
        <p:spPr>
          <a:xfrm>
            <a:off x="3930555" y="1630978"/>
            <a:ext cx="682745" cy="187642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5377218" y="2019869"/>
            <a:ext cx="3138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PM szolgáltatásban szereplő eszközalapok.</a:t>
            </a:r>
            <a:endParaRPr lang="hu-HU" dirty="0"/>
          </a:p>
        </p:txBody>
      </p:sp>
      <p:sp>
        <p:nvSpPr>
          <p:cNvPr id="9" name="Bal oldali kapcsos zárójel 8"/>
          <p:cNvSpPr/>
          <p:nvPr/>
        </p:nvSpPr>
        <p:spPr>
          <a:xfrm>
            <a:off x="2570424" y="3794078"/>
            <a:ext cx="636800" cy="2456597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614149" y="4585648"/>
            <a:ext cx="1839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Mikor, melyiket?</a:t>
            </a:r>
            <a:endParaRPr lang="hu-HU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00217" y="1830526"/>
            <a:ext cx="30444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Pézpiaci</a:t>
            </a:r>
            <a:r>
              <a:rPr lang="hu-HU" dirty="0" smtClean="0"/>
              <a:t> 2016 eszközalap</a:t>
            </a:r>
          </a:p>
          <a:p>
            <a:r>
              <a:rPr lang="hu-HU" dirty="0" smtClean="0"/>
              <a:t>Tallózó abszolút eszközalap</a:t>
            </a:r>
          </a:p>
          <a:p>
            <a:r>
              <a:rPr lang="hu-HU" dirty="0" smtClean="0"/>
              <a:t>Horizont 5+ eszközalap</a:t>
            </a:r>
          </a:p>
          <a:p>
            <a:r>
              <a:rPr lang="hu-HU" dirty="0" smtClean="0"/>
              <a:t>Horizont 10+eszközalap</a:t>
            </a:r>
          </a:p>
          <a:p>
            <a:r>
              <a:rPr lang="hu-HU" dirty="0" smtClean="0"/>
              <a:t>Horizont 15+eszközalap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3207224" y="4189863"/>
            <a:ext cx="58208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15 év felett 			Horizont 15+ vegyes eszközalap</a:t>
            </a:r>
          </a:p>
          <a:p>
            <a:r>
              <a:rPr lang="hu-HU" dirty="0" smtClean="0"/>
              <a:t>15, 14, 13, 12, 11 év 	Horizont 10+ vegyes eszközalap</a:t>
            </a:r>
          </a:p>
          <a:p>
            <a:r>
              <a:rPr lang="hu-HU" dirty="0" smtClean="0"/>
              <a:t>10, 9, 8, 7, 6 év 		Horizont 5+ eszközalap</a:t>
            </a:r>
          </a:p>
          <a:p>
            <a:r>
              <a:rPr lang="hu-HU" dirty="0" smtClean="0"/>
              <a:t>5, 4, 3, 2 év			Tallózó abszolút eszközalap</a:t>
            </a:r>
          </a:p>
          <a:p>
            <a:r>
              <a:rPr lang="hu-HU" dirty="0" smtClean="0"/>
              <a:t>1 év					Pénzpiaci2016 eszközalap</a:t>
            </a:r>
            <a:endParaRPr lang="hu-HU" dirty="0"/>
          </a:p>
        </p:txBody>
      </p:sp>
      <p:sp>
        <p:nvSpPr>
          <p:cNvPr id="19" name="Szöveg helye 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4336284" cy="178318"/>
          </a:xfrm>
        </p:spPr>
        <p:txBody>
          <a:bodyPr>
            <a:normAutofit/>
          </a:bodyPr>
          <a:lstStyle/>
          <a:p>
            <a:r>
              <a:rPr lang="hu-HU" dirty="0" smtClean="0"/>
              <a:t>Portfólió Menedzser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08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Hogyan működik?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Kiindulási helyzet</a:t>
            </a:r>
            <a:endParaRPr lang="hu-H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16" y="1365133"/>
            <a:ext cx="8715168" cy="420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4592" y="5545499"/>
            <a:ext cx="9067922" cy="7774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700"/>
              </a:lnSpc>
              <a:spcBef>
                <a:spcPts val="0"/>
              </a:spcBef>
              <a:buFontTx/>
              <a:buNone/>
              <a:defRPr sz="15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u-HU" altLang="hu-H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szerződésen lévő összes befektetési egység - akár rendszeres díjból származik, akár esetiből, akár adójóváírásból – egy adott időpontban mindig egy eszközalapban van.</a:t>
            </a:r>
          </a:p>
        </p:txBody>
      </p:sp>
      <p:sp>
        <p:nvSpPr>
          <p:cNvPr id="2" name="Lekerekített téglalap 1"/>
          <p:cNvSpPr/>
          <p:nvPr/>
        </p:nvSpPr>
        <p:spPr>
          <a:xfrm>
            <a:off x="1405719" y="4790364"/>
            <a:ext cx="1528550" cy="3002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Horizont 15+</a:t>
            </a:r>
            <a:endParaRPr lang="hu-HU" dirty="0"/>
          </a:p>
        </p:txBody>
      </p:sp>
      <p:sp>
        <p:nvSpPr>
          <p:cNvPr id="9" name="Lekerekített téglalap 8"/>
          <p:cNvSpPr/>
          <p:nvPr/>
        </p:nvSpPr>
        <p:spPr>
          <a:xfrm>
            <a:off x="3728113" y="4790363"/>
            <a:ext cx="1528550" cy="3002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Horizont 10+</a:t>
            </a:r>
            <a:endParaRPr lang="hu-HU" dirty="0"/>
          </a:p>
        </p:txBody>
      </p:sp>
      <p:sp>
        <p:nvSpPr>
          <p:cNvPr id="10" name="Lekerekített téglalap 9"/>
          <p:cNvSpPr/>
          <p:nvPr/>
        </p:nvSpPr>
        <p:spPr>
          <a:xfrm>
            <a:off x="5256663" y="4790362"/>
            <a:ext cx="1430740" cy="3002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Horizont 5+</a:t>
            </a:r>
            <a:endParaRPr lang="hu-HU" dirty="0"/>
          </a:p>
        </p:txBody>
      </p:sp>
      <p:sp>
        <p:nvSpPr>
          <p:cNvPr id="11" name="Lekerekített téglalap 10"/>
          <p:cNvSpPr/>
          <p:nvPr/>
        </p:nvSpPr>
        <p:spPr>
          <a:xfrm>
            <a:off x="6746901" y="4790363"/>
            <a:ext cx="1075898" cy="3002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Tallózó</a:t>
            </a:r>
            <a:endParaRPr lang="hu-HU" dirty="0"/>
          </a:p>
        </p:txBody>
      </p:sp>
      <p:sp>
        <p:nvSpPr>
          <p:cNvPr id="12" name="Lekerekített téglalap 11"/>
          <p:cNvSpPr/>
          <p:nvPr/>
        </p:nvSpPr>
        <p:spPr>
          <a:xfrm>
            <a:off x="7810488" y="4749419"/>
            <a:ext cx="923498" cy="43218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/>
              <a:t>Pénzpiaci2016</a:t>
            </a:r>
            <a:endParaRPr lang="hu-HU" sz="1200" dirty="0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17" name="Szöveg helye 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4336284" cy="178318"/>
          </a:xfrm>
        </p:spPr>
        <p:txBody>
          <a:bodyPr>
            <a:normAutofit/>
          </a:bodyPr>
          <a:lstStyle/>
          <a:p>
            <a:r>
              <a:rPr lang="hu-HU" dirty="0" smtClean="0"/>
              <a:t>Portfólió Menedzser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1026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Hogyan működik?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Működés</a:t>
            </a:r>
            <a:endParaRPr lang="hu-HU" dirty="0"/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167624" y="1527031"/>
            <a:ext cx="8791810" cy="2944005"/>
            <a:chOff x="261501" y="1695399"/>
            <a:chExt cx="8791810" cy="2944005"/>
          </a:xfrm>
        </p:grpSpPr>
        <p:grpSp>
          <p:nvGrpSpPr>
            <p:cNvPr id="16" name="Csoportba foglalás 15"/>
            <p:cNvGrpSpPr/>
            <p:nvPr/>
          </p:nvGrpSpPr>
          <p:grpSpPr>
            <a:xfrm>
              <a:off x="261501" y="1695399"/>
              <a:ext cx="8791810" cy="2941927"/>
              <a:chOff x="166260" y="2418744"/>
              <a:chExt cx="8791810" cy="2941927"/>
            </a:xfrm>
          </p:grpSpPr>
          <p:pic>
            <p:nvPicPr>
              <p:cNvPr id="3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260" y="2418744"/>
                <a:ext cx="8791810" cy="2941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Téglalap 36"/>
              <p:cNvSpPr/>
              <p:nvPr/>
            </p:nvSpPr>
            <p:spPr>
              <a:xfrm>
                <a:off x="3116266" y="2418744"/>
                <a:ext cx="2902397" cy="5564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cxnSp>
          <p:nvCxnSpPr>
            <p:cNvPr id="17" name="Egyenes összekötő nyíllal 16"/>
            <p:cNvCxnSpPr/>
            <p:nvPr/>
          </p:nvCxnSpPr>
          <p:spPr>
            <a:xfrm>
              <a:off x="4657406" y="2704928"/>
              <a:ext cx="0" cy="982639"/>
            </a:xfrm>
            <a:prstGeom prst="straightConnector1">
              <a:avLst/>
            </a:prstGeom>
            <a:ln w="12700">
              <a:solidFill>
                <a:srgbClr val="DF413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Visszakanyarodó nyíl 17"/>
            <p:cNvSpPr/>
            <p:nvPr/>
          </p:nvSpPr>
          <p:spPr>
            <a:xfrm>
              <a:off x="3394041" y="2674948"/>
              <a:ext cx="984963" cy="987183"/>
            </a:xfrm>
            <a:prstGeom prst="uturnArrow">
              <a:avLst>
                <a:gd name="adj1" fmla="val 6013"/>
                <a:gd name="adj2" fmla="val 25000"/>
                <a:gd name="adj3" fmla="val 12768"/>
                <a:gd name="adj4" fmla="val 39003"/>
                <a:gd name="adj5" fmla="val 10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19" name="Visszakanyarodó nyíl 18"/>
            <p:cNvSpPr/>
            <p:nvPr/>
          </p:nvSpPr>
          <p:spPr>
            <a:xfrm>
              <a:off x="4880551" y="2677448"/>
              <a:ext cx="984963" cy="987183"/>
            </a:xfrm>
            <a:prstGeom prst="uturnArrow">
              <a:avLst>
                <a:gd name="adj1" fmla="val 6013"/>
                <a:gd name="adj2" fmla="val 25000"/>
                <a:gd name="adj3" fmla="val 12768"/>
                <a:gd name="adj4" fmla="val 39003"/>
                <a:gd name="adj5" fmla="val 10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20" name="Visszakanyarodó nyíl 19"/>
            <p:cNvSpPr/>
            <p:nvPr/>
          </p:nvSpPr>
          <p:spPr>
            <a:xfrm>
              <a:off x="6382051" y="2694938"/>
              <a:ext cx="984963" cy="987183"/>
            </a:xfrm>
            <a:prstGeom prst="uturnArrow">
              <a:avLst>
                <a:gd name="adj1" fmla="val 6013"/>
                <a:gd name="adj2" fmla="val 25000"/>
                <a:gd name="adj3" fmla="val 12768"/>
                <a:gd name="adj4" fmla="val 39003"/>
                <a:gd name="adj5" fmla="val 10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21" name="Visszakanyarodó nyíl 20"/>
            <p:cNvSpPr/>
            <p:nvPr/>
          </p:nvSpPr>
          <p:spPr>
            <a:xfrm>
              <a:off x="7508801" y="2712428"/>
              <a:ext cx="984963" cy="987183"/>
            </a:xfrm>
            <a:prstGeom prst="uturnArrow">
              <a:avLst>
                <a:gd name="adj1" fmla="val 6013"/>
                <a:gd name="adj2" fmla="val 25000"/>
                <a:gd name="adj3" fmla="val 12768"/>
                <a:gd name="adj4" fmla="val 39003"/>
                <a:gd name="adj5" fmla="val 10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cxnSp>
          <p:nvCxnSpPr>
            <p:cNvPr id="22" name="Egyenes összekötő nyíllal 21"/>
            <p:cNvCxnSpPr/>
            <p:nvPr/>
          </p:nvCxnSpPr>
          <p:spPr>
            <a:xfrm>
              <a:off x="4517195" y="2692437"/>
              <a:ext cx="0" cy="982639"/>
            </a:xfrm>
            <a:prstGeom prst="straightConnector1">
              <a:avLst/>
            </a:prstGeom>
            <a:ln w="12700">
              <a:solidFill>
                <a:srgbClr val="DF413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gyenes összekötő nyíllal 22"/>
            <p:cNvCxnSpPr/>
            <p:nvPr/>
          </p:nvCxnSpPr>
          <p:spPr>
            <a:xfrm>
              <a:off x="4370268" y="2694938"/>
              <a:ext cx="0" cy="982639"/>
            </a:xfrm>
            <a:prstGeom prst="straightConnector1">
              <a:avLst/>
            </a:prstGeom>
            <a:ln w="12700">
              <a:solidFill>
                <a:srgbClr val="DF413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gyenes összekötő nyíllal 23"/>
            <p:cNvCxnSpPr/>
            <p:nvPr/>
          </p:nvCxnSpPr>
          <p:spPr>
            <a:xfrm>
              <a:off x="6143916" y="2722418"/>
              <a:ext cx="0" cy="982639"/>
            </a:xfrm>
            <a:prstGeom prst="straightConnector1">
              <a:avLst/>
            </a:prstGeom>
            <a:ln w="12700">
              <a:solidFill>
                <a:srgbClr val="DF413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gyenes összekötő nyíllal 24"/>
            <p:cNvCxnSpPr/>
            <p:nvPr/>
          </p:nvCxnSpPr>
          <p:spPr>
            <a:xfrm>
              <a:off x="6003705" y="2709927"/>
              <a:ext cx="0" cy="982639"/>
            </a:xfrm>
            <a:prstGeom prst="straightConnector1">
              <a:avLst/>
            </a:prstGeom>
            <a:ln w="12700">
              <a:solidFill>
                <a:srgbClr val="DF413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gyenes összekötő nyíllal 25"/>
            <p:cNvCxnSpPr/>
            <p:nvPr/>
          </p:nvCxnSpPr>
          <p:spPr>
            <a:xfrm>
              <a:off x="5856778" y="2712428"/>
              <a:ext cx="0" cy="982639"/>
            </a:xfrm>
            <a:prstGeom prst="straightConnector1">
              <a:avLst/>
            </a:prstGeom>
            <a:ln w="12700">
              <a:solidFill>
                <a:srgbClr val="DF413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gyenes összekötő nyíllal 26"/>
            <p:cNvCxnSpPr/>
            <p:nvPr/>
          </p:nvCxnSpPr>
          <p:spPr>
            <a:xfrm>
              <a:off x="7405576" y="2739908"/>
              <a:ext cx="0" cy="982639"/>
            </a:xfrm>
            <a:prstGeom prst="straightConnector1">
              <a:avLst/>
            </a:prstGeom>
            <a:ln w="12700">
              <a:solidFill>
                <a:srgbClr val="DF413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gyenes összekötő nyíllal 27"/>
            <p:cNvCxnSpPr/>
            <p:nvPr/>
          </p:nvCxnSpPr>
          <p:spPr>
            <a:xfrm>
              <a:off x="7295345" y="2727417"/>
              <a:ext cx="0" cy="982639"/>
            </a:xfrm>
            <a:prstGeom prst="straightConnector1">
              <a:avLst/>
            </a:prstGeom>
            <a:ln w="12700">
              <a:solidFill>
                <a:srgbClr val="DF413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gyenes összekötő nyíllal 28"/>
            <p:cNvCxnSpPr/>
            <p:nvPr/>
          </p:nvCxnSpPr>
          <p:spPr>
            <a:xfrm>
              <a:off x="8497518" y="2729918"/>
              <a:ext cx="0" cy="982639"/>
            </a:xfrm>
            <a:prstGeom prst="straightConnector1">
              <a:avLst/>
            </a:prstGeom>
            <a:ln w="12700">
              <a:solidFill>
                <a:srgbClr val="DF413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gyenes összekötő nyíllal 29"/>
            <p:cNvCxnSpPr/>
            <p:nvPr/>
          </p:nvCxnSpPr>
          <p:spPr>
            <a:xfrm>
              <a:off x="8616965" y="2729917"/>
              <a:ext cx="0" cy="982639"/>
            </a:xfrm>
            <a:prstGeom prst="straightConnector1">
              <a:avLst/>
            </a:prstGeom>
            <a:ln w="12700">
              <a:solidFill>
                <a:srgbClr val="DF413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Szövegdoboz 30"/>
            <p:cNvSpPr txBox="1"/>
            <p:nvPr/>
          </p:nvSpPr>
          <p:spPr>
            <a:xfrm>
              <a:off x="1499016" y="4002374"/>
              <a:ext cx="136410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sz="1600" dirty="0" smtClean="0">
                  <a:solidFill>
                    <a:srgbClr val="AF0819"/>
                  </a:solidFill>
                </a:rPr>
                <a:t>Horizont 15+</a:t>
              </a:r>
              <a:endParaRPr lang="hu-HU" sz="1600" dirty="0">
                <a:solidFill>
                  <a:srgbClr val="AF0819"/>
                </a:solidFill>
              </a:endParaRPr>
            </a:p>
          </p:txBody>
        </p:sp>
        <p:sp>
          <p:nvSpPr>
            <p:cNvPr id="32" name="Szövegdoboz 31"/>
            <p:cNvSpPr txBox="1"/>
            <p:nvPr/>
          </p:nvSpPr>
          <p:spPr>
            <a:xfrm>
              <a:off x="3854946" y="4019864"/>
              <a:ext cx="136410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sz="1600" dirty="0" smtClean="0">
                  <a:solidFill>
                    <a:srgbClr val="AF0819"/>
                  </a:solidFill>
                </a:rPr>
                <a:t>Horizont 10+</a:t>
              </a:r>
              <a:endParaRPr lang="hu-HU" sz="1600" dirty="0">
                <a:solidFill>
                  <a:srgbClr val="AF0819"/>
                </a:solidFill>
              </a:endParaRPr>
            </a:p>
          </p:txBody>
        </p:sp>
        <p:sp>
          <p:nvSpPr>
            <p:cNvPr id="33" name="Szövegdoboz 32"/>
            <p:cNvSpPr txBox="1"/>
            <p:nvPr/>
          </p:nvSpPr>
          <p:spPr>
            <a:xfrm>
              <a:off x="5461376" y="4022364"/>
              <a:ext cx="125421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sz="1600" dirty="0" smtClean="0">
                  <a:solidFill>
                    <a:srgbClr val="AF0819"/>
                  </a:solidFill>
                </a:rPr>
                <a:t>Horizont 5+</a:t>
              </a:r>
              <a:endParaRPr lang="hu-HU" sz="1600" dirty="0">
                <a:solidFill>
                  <a:srgbClr val="AF0819"/>
                </a:solidFill>
              </a:endParaRPr>
            </a:p>
          </p:txBody>
        </p:sp>
        <p:sp>
          <p:nvSpPr>
            <p:cNvPr id="34" name="Szövegdoboz 33"/>
            <p:cNvSpPr txBox="1"/>
            <p:nvPr/>
          </p:nvSpPr>
          <p:spPr>
            <a:xfrm>
              <a:off x="6928082" y="4024250"/>
              <a:ext cx="89550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sz="1600" dirty="0" smtClean="0">
                  <a:solidFill>
                    <a:srgbClr val="AF0819"/>
                  </a:solidFill>
                </a:rPr>
                <a:t>Tallózó</a:t>
              </a:r>
              <a:endParaRPr lang="hu-HU" sz="1600" dirty="0">
                <a:solidFill>
                  <a:srgbClr val="AF0819"/>
                </a:solidFill>
              </a:endParaRPr>
            </a:p>
          </p:txBody>
        </p:sp>
        <p:sp>
          <p:nvSpPr>
            <p:cNvPr id="35" name="Szövegdoboz 34"/>
            <p:cNvSpPr txBox="1"/>
            <p:nvPr/>
          </p:nvSpPr>
          <p:spPr>
            <a:xfrm>
              <a:off x="7966615" y="4039240"/>
              <a:ext cx="744976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rIns="36000" rtlCol="0">
              <a:spAutoFit/>
            </a:bodyPr>
            <a:lstStyle/>
            <a:p>
              <a:r>
                <a:rPr lang="hu-HU" sz="1100" dirty="0" smtClean="0">
                  <a:solidFill>
                    <a:srgbClr val="AF0819"/>
                  </a:solidFill>
                </a:rPr>
                <a:t>Pénzpiaci</a:t>
              </a:r>
            </a:p>
            <a:p>
              <a:pPr algn="ctr"/>
              <a:r>
                <a:rPr lang="hu-HU" sz="1100" dirty="0" smtClean="0">
                  <a:solidFill>
                    <a:srgbClr val="AF0819"/>
                  </a:solidFill>
                </a:rPr>
                <a:t>2016</a:t>
              </a:r>
              <a:endParaRPr lang="hu-HU" sz="1100" dirty="0">
                <a:solidFill>
                  <a:srgbClr val="AF0819"/>
                </a:solidFill>
              </a:endParaRPr>
            </a:p>
          </p:txBody>
        </p:sp>
      </p:grpSp>
      <p:sp>
        <p:nvSpPr>
          <p:cNvPr id="3" name="Szövegdoboz 2"/>
          <p:cNvSpPr txBox="1"/>
          <p:nvPr/>
        </p:nvSpPr>
        <p:spPr>
          <a:xfrm>
            <a:off x="518615" y="4776716"/>
            <a:ext cx="8099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Ügyfelünknek a szerződéskötéskor van lehetősége a szolgáltatás igénylésére. A szolgáltatás később nem kérhető. A PM bármikor lemondható, a működése ingyenes. Lemondást követően újra nem indítható.</a:t>
            </a:r>
            <a:endParaRPr lang="hu-HU" dirty="0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39" name="Lekerekített téglalap 38"/>
          <p:cNvSpPr/>
          <p:nvPr/>
        </p:nvSpPr>
        <p:spPr>
          <a:xfrm>
            <a:off x="2388358" y="1651378"/>
            <a:ext cx="2736816" cy="5322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eseti díjak befizetésére értendő!</a:t>
            </a:r>
            <a:endParaRPr lang="hu-HU" dirty="0"/>
          </a:p>
        </p:txBody>
      </p:sp>
      <p:cxnSp>
        <p:nvCxnSpPr>
          <p:cNvPr id="42" name="Egyenes összekötő nyíllal 41"/>
          <p:cNvCxnSpPr/>
          <p:nvPr/>
        </p:nvCxnSpPr>
        <p:spPr>
          <a:xfrm>
            <a:off x="4107976" y="2183641"/>
            <a:ext cx="177151" cy="2183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Szöveg helye 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4336284" cy="178318"/>
          </a:xfrm>
        </p:spPr>
        <p:txBody>
          <a:bodyPr>
            <a:normAutofit/>
          </a:bodyPr>
          <a:lstStyle/>
          <a:p>
            <a:r>
              <a:rPr lang="hu-HU" dirty="0" smtClean="0"/>
              <a:t>Portfólió Menedzser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8304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Aktív Megtakarítás (U65EV) – nyugdíjbiztosítás esetén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Likvid számla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341914" y="1733032"/>
            <a:ext cx="839207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Egyszeri díjas, befektetési egységekhez kötött életbiztosítás (G65EV)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100.000 Ft ingyenes baleseti halál (más kockázat nem választható)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Minimális egyszeri díj: 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30.000 Ft (bevezető időszak!)</a:t>
            </a: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Minimális eseti díj: 10.000 Ft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Minden Generali UL nyugdíjbiztosítás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mellé köthető (akár utólag is), egy 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szerződés mellé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egy 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U65EV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Átvezetés a nyugdíjbiztosításra nem kérhető, ezzel a céllal részleges visszavásárlást kell indítani.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Kötvénykölcsön nem igényelhető!</a:t>
            </a: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 helye 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/>
          <a:lstStyle/>
          <a:p>
            <a:r>
              <a:rPr lang="hu-HU" dirty="0" smtClean="0"/>
              <a:t>U65EV – Aktív Megtakarítás</a:t>
            </a:r>
            <a:endParaRPr lang="hu-HU" dirty="0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86947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rtalom hely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472982"/>
              </p:ext>
            </p:extLst>
          </p:nvPr>
        </p:nvGraphicFramePr>
        <p:xfrm>
          <a:off x="1" y="1235080"/>
          <a:ext cx="9144000" cy="5622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ím 3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/>
          <a:lstStyle/>
          <a:p>
            <a:r>
              <a:rPr lang="hu-HU" dirty="0" smtClean="0"/>
              <a:t>Bónusz – </a:t>
            </a:r>
            <a:r>
              <a:rPr lang="hu-HU" dirty="0" err="1" smtClean="0"/>
              <a:t>MyLife</a:t>
            </a:r>
            <a:r>
              <a:rPr lang="hu-HU" dirty="0" smtClean="0"/>
              <a:t> Prémium Hűségjóváírás</a:t>
            </a:r>
            <a:r>
              <a:rPr lang="hu-HU" dirty="0"/>
              <a:t/>
            </a:r>
            <a:br>
              <a:rPr lang="hu-HU" dirty="0"/>
            </a:br>
            <a:r>
              <a:rPr lang="hu-HU" sz="1400" dirty="0"/>
              <a:t>min 20 éves tartam; havi megtakarítási díjrész: 20 </a:t>
            </a:r>
            <a:r>
              <a:rPr lang="hu-HU" sz="1400" dirty="0" err="1"/>
              <a:t>eFt</a:t>
            </a:r>
            <a:r>
              <a:rPr lang="hu-HU" sz="1400" dirty="0"/>
              <a:t>; inkasszós; </a:t>
            </a:r>
            <a:r>
              <a:rPr lang="hu-HU" sz="1400" dirty="0" smtClean="0"/>
              <a:t>hozam</a:t>
            </a:r>
            <a:r>
              <a:rPr lang="hu-HU" sz="1400" dirty="0"/>
              <a:t>: 6,75%/</a:t>
            </a:r>
            <a:r>
              <a:rPr lang="hu-HU" sz="1400" dirty="0" smtClean="0"/>
              <a:t>év; változó index</a:t>
            </a:r>
            <a:r>
              <a:rPr lang="hu-HU" sz="1400" dirty="0"/>
              <a:t/>
            </a:r>
            <a:br>
              <a:rPr lang="hu-HU" sz="1400" dirty="0"/>
            </a:br>
            <a:endParaRPr lang="hu-HU" sz="1400" dirty="0"/>
          </a:p>
        </p:txBody>
      </p:sp>
      <p:sp>
        <p:nvSpPr>
          <p:cNvPr id="8" name="Szöveg helye 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 Prémium  U72</a:t>
            </a:r>
            <a:endParaRPr lang="hu-HU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9" name="Lekerekített téglalap 8"/>
          <p:cNvSpPr/>
          <p:nvPr/>
        </p:nvSpPr>
        <p:spPr>
          <a:xfrm>
            <a:off x="1201004" y="1787772"/>
            <a:ext cx="7341912" cy="106461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Hűségjóváírás értéke – hozammal – 700.000 – 1.650.000 Ft lehet indextől függően.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264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Likvid számla: Aktív Megtakarítás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347300" y="1935010"/>
            <a:ext cx="838668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Az Aktív Megtakarítás szerződője, biztosítottja, elérési és haláleseti kedvezményezettje megegyezik a kapcsolódó 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nyugdíjbiztosítás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ugyanazon </a:t>
            </a:r>
            <a:r>
              <a:rPr lang="hu-HU" altLang="hu-HU" u="sng" dirty="0">
                <a:latin typeface="Arial" panose="020B0604020202020204" pitchFamily="34" charset="0"/>
                <a:cs typeface="Arial" panose="020B0604020202020204" pitchFamily="34" charset="0"/>
              </a:rPr>
              <a:t>szereplő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jével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Ha a kapcsolódó 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nyugdíjbiztosítás valamely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szereplője (szerződő, haláleseti kedvezményezett) </a:t>
            </a:r>
            <a:r>
              <a:rPr lang="hu-HU" altLang="hu-HU" u="sng" dirty="0">
                <a:latin typeface="Arial" panose="020B0604020202020204" pitchFamily="34" charset="0"/>
                <a:cs typeface="Arial" panose="020B0604020202020204" pitchFamily="34" charset="0"/>
              </a:rPr>
              <a:t>változik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, akkor az Aktív Megtakarításnál 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is változtatni kell</a:t>
            </a: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u-HU" altLang="hu-HU" u="sng" dirty="0">
                <a:latin typeface="Arial" panose="020B0604020202020204" pitchFamily="34" charset="0"/>
                <a:cs typeface="Arial" panose="020B0604020202020204" pitchFamily="34" charset="0"/>
              </a:rPr>
              <a:t>Lejárati időpont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ja megegyezik a kapcsolódó 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nyugdíjbiztosítás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lejárati időpontjával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A mennyiben valamilyen okból a kapcsolódó 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nyugdíjbiztosítás </a:t>
            </a:r>
            <a:r>
              <a:rPr lang="hu-HU" altLang="hu-HU" u="sng" dirty="0">
                <a:latin typeface="Arial" panose="020B0604020202020204" pitchFamily="34" charset="0"/>
                <a:cs typeface="Arial" panose="020B0604020202020204" pitchFamily="34" charset="0"/>
              </a:rPr>
              <a:t>megszűnik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, automatikusan megszűnik az Aktív Megtakarítás is: minden esetben az aktuális érék kerül </a:t>
            </a:r>
            <a:r>
              <a:rPr lang="hu-HU" altLang="hu-HU" dirty="0" smtClean="0">
                <a:solidFill>
                  <a:srgbClr val="BD1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kifizetésre a szerződőnek (!)</a:t>
            </a:r>
            <a:endParaRPr lang="hu-HU" altLang="hu-HU" dirty="0">
              <a:solidFill>
                <a:srgbClr val="BD1E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 helye 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/>
          <a:lstStyle/>
          <a:p>
            <a:r>
              <a:rPr lang="hu-HU" dirty="0" smtClean="0"/>
              <a:t>U65EV – Aktív Megtakarítás</a:t>
            </a:r>
            <a:endParaRPr lang="hu-HU" dirty="0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3491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Biztosítási események és szolgáltatások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Elérés (öregségi nyugdíjkorhatár), haláleset, illetve közlekedési baleseti halál</a:t>
            </a:r>
            <a:endParaRPr lang="hu-HU" dirty="0"/>
          </a:p>
        </p:txBody>
      </p:sp>
      <p:sp>
        <p:nvSpPr>
          <p:cNvPr id="8" name="Jobbra nyíl 7"/>
          <p:cNvSpPr/>
          <p:nvPr/>
        </p:nvSpPr>
        <p:spPr>
          <a:xfrm>
            <a:off x="532263" y="1815152"/>
            <a:ext cx="8024883" cy="464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" name="Egyenes összekötő 9"/>
          <p:cNvCxnSpPr/>
          <p:nvPr/>
        </p:nvCxnSpPr>
        <p:spPr>
          <a:xfrm>
            <a:off x="873457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577953" y="1309506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1. évf.</a:t>
            </a:r>
            <a:endParaRPr lang="hu-HU" sz="1200" dirty="0"/>
          </a:p>
        </p:txBody>
      </p:sp>
      <p:cxnSp>
        <p:nvCxnSpPr>
          <p:cNvPr id="12" name="Egyenes összekötő 11"/>
          <p:cNvCxnSpPr/>
          <p:nvPr/>
        </p:nvCxnSpPr>
        <p:spPr>
          <a:xfrm>
            <a:off x="5543266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5240939" y="1309505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10. évf.</a:t>
            </a:r>
            <a:endParaRPr lang="hu-HU" sz="1200" dirty="0"/>
          </a:p>
        </p:txBody>
      </p:sp>
      <p:sp>
        <p:nvSpPr>
          <p:cNvPr id="14" name="Jobb oldali kapcsos zárójel 13"/>
          <p:cNvSpPr/>
          <p:nvPr/>
        </p:nvSpPr>
        <p:spPr>
          <a:xfrm rot="5400000">
            <a:off x="4221607" y="254559"/>
            <a:ext cx="646194" cy="8024883"/>
          </a:xfrm>
          <a:prstGeom prst="rightBrace">
            <a:avLst>
              <a:gd name="adj1" fmla="val 8333"/>
              <a:gd name="adj2" fmla="val 5083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Jobb oldali kapcsos zárójel 15"/>
          <p:cNvSpPr/>
          <p:nvPr/>
        </p:nvSpPr>
        <p:spPr>
          <a:xfrm rot="5400000">
            <a:off x="393409" y="2745274"/>
            <a:ext cx="646194" cy="341194"/>
          </a:xfrm>
          <a:prstGeom prst="rightBrace">
            <a:avLst>
              <a:gd name="adj1" fmla="val 8333"/>
              <a:gd name="adj2" fmla="val 5083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2475088" y="4810415"/>
            <a:ext cx="3910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aktuális érték + 10 </a:t>
            </a:r>
            <a:r>
              <a:rPr lang="hu-HU" dirty="0" err="1" smtClean="0"/>
              <a:t>eFt</a:t>
            </a:r>
            <a:r>
              <a:rPr lang="hu-HU" dirty="0" smtClean="0"/>
              <a:t> - </a:t>
            </a:r>
            <a:r>
              <a:rPr lang="hu-HU" dirty="0" smtClean="0">
                <a:solidFill>
                  <a:srgbClr val="C00000"/>
                </a:solidFill>
              </a:rPr>
              <a:t>halál esetén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79624" y="3238968"/>
            <a:ext cx="2974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az egyszeri díj 10%-a, min 100 </a:t>
            </a:r>
            <a:r>
              <a:rPr lang="hu-HU" dirty="0" err="1" smtClean="0"/>
              <a:t>eFt</a:t>
            </a:r>
            <a:r>
              <a:rPr lang="hu-HU" dirty="0"/>
              <a:t> </a:t>
            </a:r>
            <a:r>
              <a:rPr lang="hu-HU" dirty="0" smtClean="0"/>
              <a:t>- </a:t>
            </a:r>
            <a:r>
              <a:rPr lang="hu-HU" dirty="0" err="1" smtClean="0">
                <a:solidFill>
                  <a:srgbClr val="C00000"/>
                </a:solidFill>
              </a:rPr>
              <a:t>közl.halál</a:t>
            </a:r>
            <a:r>
              <a:rPr lang="hu-HU" dirty="0" smtClean="0">
                <a:solidFill>
                  <a:srgbClr val="C00000"/>
                </a:solidFill>
              </a:rPr>
              <a:t> esetén</a:t>
            </a:r>
            <a:endParaRPr lang="hu-HU" dirty="0">
              <a:solidFill>
                <a:srgbClr val="C00000"/>
              </a:solidFill>
            </a:endParaRPr>
          </a:p>
        </p:txBody>
      </p:sp>
      <p:cxnSp>
        <p:nvCxnSpPr>
          <p:cNvPr id="20" name="Egyenes összekötő 19"/>
          <p:cNvCxnSpPr/>
          <p:nvPr/>
        </p:nvCxnSpPr>
        <p:spPr>
          <a:xfrm>
            <a:off x="520891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>
            <a:off x="8543499" y="161043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zövegdoboz 21"/>
          <p:cNvSpPr txBox="1"/>
          <p:nvPr/>
        </p:nvSpPr>
        <p:spPr>
          <a:xfrm>
            <a:off x="8205516" y="1323405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lejárat</a:t>
            </a:r>
            <a:endParaRPr lang="hu-HU" sz="1200" dirty="0"/>
          </a:p>
        </p:txBody>
      </p:sp>
      <p:cxnSp>
        <p:nvCxnSpPr>
          <p:cNvPr id="7" name="Egyenes összekötő nyíllal 6"/>
          <p:cNvCxnSpPr>
            <a:stCxn id="8" idx="3"/>
          </p:cNvCxnSpPr>
          <p:nvPr/>
        </p:nvCxnSpPr>
        <p:spPr>
          <a:xfrm flipH="1">
            <a:off x="8205516" y="2047164"/>
            <a:ext cx="351630" cy="8687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6048281" y="2947615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aktuális érték - </a:t>
            </a:r>
            <a:r>
              <a:rPr lang="hu-HU" dirty="0" smtClean="0">
                <a:solidFill>
                  <a:srgbClr val="C00000"/>
                </a:solidFill>
              </a:rPr>
              <a:t>elérési </a:t>
            </a:r>
            <a:r>
              <a:rPr lang="hu-HU" dirty="0" err="1" smtClean="0">
                <a:solidFill>
                  <a:srgbClr val="C00000"/>
                </a:solidFill>
              </a:rPr>
              <a:t>szolg</a:t>
            </a:r>
            <a:r>
              <a:rPr lang="hu-HU" dirty="0" smtClean="0">
                <a:solidFill>
                  <a:srgbClr val="C00000"/>
                </a:solidFill>
              </a:rPr>
              <a:t>.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25" name="Szöveg helye 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/>
          <a:lstStyle/>
          <a:p>
            <a:r>
              <a:rPr lang="hu-HU" dirty="0" smtClean="0"/>
              <a:t>U65EV – Aktív Megtakarítás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1746913" y="5615632"/>
            <a:ext cx="6199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beépített kockázatok ingyenesek és nem módosíthatóak!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2780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Likvid számla: Aktív Megtakarítás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z="1700" dirty="0" smtClean="0">
                <a:solidFill>
                  <a:srgbClr val="BD1E20"/>
                </a:solidFill>
              </a:rPr>
              <a:t>Költségek</a:t>
            </a:r>
            <a:endParaRPr lang="hu-HU" sz="1700" dirty="0">
              <a:solidFill>
                <a:srgbClr val="BD1E20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47300" y="1815595"/>
            <a:ext cx="8386686" cy="344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u-HU" altLang="hu-HU" kern="0" dirty="0">
                <a:solidFill>
                  <a:srgbClr val="000000"/>
                </a:solidFill>
              </a:rPr>
              <a:t>Forgalmazási költség egyszeri és eseti díjra: </a:t>
            </a:r>
            <a:r>
              <a:rPr lang="pt-BR" altLang="hu-HU" kern="0" dirty="0">
                <a:solidFill>
                  <a:srgbClr val="000000"/>
                </a:solidFill>
              </a:rPr>
              <a:t>1%</a:t>
            </a:r>
            <a:r>
              <a:rPr lang="hu-HU" altLang="hu-HU" kern="0" dirty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Adminisztrációs költség: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50 Ft/hó</a:t>
            </a:r>
          </a:p>
          <a:p>
            <a:pPr marL="285750" lvl="0" indent="-285750" defTabSz="914400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hu-HU" altLang="hu-HU" kern="0" dirty="0" smtClean="0">
                <a:solidFill>
                  <a:srgbClr val="000000"/>
                </a:solidFill>
              </a:rPr>
              <a:t>Tranzakciós </a:t>
            </a:r>
            <a:r>
              <a:rPr lang="hu-HU" altLang="hu-HU" kern="0" dirty="0">
                <a:solidFill>
                  <a:srgbClr val="000000"/>
                </a:solidFill>
              </a:rPr>
              <a:t>költségek a szokásosak.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alt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Vagyonarányos költség: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hu-HU" dirty="0" smtClean="0"/>
              <a:t>Pénzpiaci </a:t>
            </a:r>
            <a:r>
              <a:rPr lang="hu-HU" dirty="0"/>
              <a:t>2016 </a:t>
            </a:r>
            <a:r>
              <a:rPr lang="hu-HU" dirty="0" smtClean="0"/>
              <a:t>eszközalap: 0,12</a:t>
            </a:r>
            <a:r>
              <a:rPr lang="hu-HU" dirty="0"/>
              <a:t>%/hó, azaz évi 1,45%</a:t>
            </a:r>
          </a:p>
          <a:p>
            <a:r>
              <a:rPr lang="hu-HU" dirty="0" smtClean="0"/>
              <a:t>					Minden </a:t>
            </a:r>
            <a:r>
              <a:rPr lang="hu-HU" dirty="0"/>
              <a:t>más </a:t>
            </a:r>
            <a:r>
              <a:rPr lang="hu-HU" dirty="0" smtClean="0"/>
              <a:t>eszközalapnál: 0,15</a:t>
            </a:r>
            <a:r>
              <a:rPr lang="hu-HU" dirty="0"/>
              <a:t>%/hó, azaz évi 1,8%</a:t>
            </a:r>
          </a:p>
          <a:p>
            <a:pPr marL="285750" lvl="0" indent="-285750" defTabSz="914400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hu-HU" altLang="hu-HU" kern="0" dirty="0" smtClean="0">
                <a:solidFill>
                  <a:srgbClr val="000000"/>
                </a:solidFill>
              </a:rPr>
              <a:t>Visszavásárlási </a:t>
            </a:r>
            <a:r>
              <a:rPr lang="hu-HU" altLang="hu-HU" kern="0" dirty="0">
                <a:solidFill>
                  <a:srgbClr val="000000"/>
                </a:solidFill>
              </a:rPr>
              <a:t>érték </a:t>
            </a:r>
            <a:r>
              <a:rPr lang="hu-HU" altLang="hu-HU" kern="0" dirty="0" smtClean="0">
                <a:solidFill>
                  <a:srgbClr val="000000"/>
                </a:solidFill>
              </a:rPr>
              <a:t>= befektetési </a:t>
            </a:r>
            <a:r>
              <a:rPr lang="hu-HU" altLang="hu-HU" kern="0" dirty="0">
                <a:solidFill>
                  <a:srgbClr val="000000"/>
                </a:solidFill>
              </a:rPr>
              <a:t>egységek aktuális </a:t>
            </a:r>
            <a:r>
              <a:rPr lang="hu-HU" altLang="hu-HU" kern="0" dirty="0" smtClean="0">
                <a:solidFill>
                  <a:srgbClr val="000000"/>
                </a:solidFill>
              </a:rPr>
              <a:t>értéke</a:t>
            </a:r>
          </a:p>
          <a:p>
            <a:pPr marL="285750" lvl="0" indent="-285750" defTabSz="914400">
              <a:lnSpc>
                <a:spcPct val="15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hu-HU" altLang="hu-HU" kern="0" dirty="0" smtClean="0">
                <a:solidFill>
                  <a:srgbClr val="000000"/>
                </a:solidFill>
              </a:rPr>
              <a:t>Visszavásárlási költség és díjbeszedési költség nincs.</a:t>
            </a:r>
            <a:endParaRPr lang="hu-HU" altLang="hu-HU" kern="0" dirty="0">
              <a:solidFill>
                <a:srgbClr val="000000"/>
              </a:solidFill>
            </a:endParaRPr>
          </a:p>
        </p:txBody>
      </p:sp>
      <p:sp>
        <p:nvSpPr>
          <p:cNvPr id="9" name="Szöveg helye 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/>
          <a:lstStyle/>
          <a:p>
            <a:r>
              <a:rPr lang="hu-HU" dirty="0" smtClean="0"/>
              <a:t>U65EV – Aktív Megtakarítás</a:t>
            </a:r>
            <a:endParaRPr lang="hu-HU" dirty="0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0488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D:\DATA\y037269\My Documents\Oktatási anyagok - 2016\GML_MUNKA\Kép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1719618"/>
            <a:ext cx="7816850" cy="448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31" name="Lekerekített téglalap 30"/>
          <p:cNvSpPr/>
          <p:nvPr/>
        </p:nvSpPr>
        <p:spPr>
          <a:xfrm>
            <a:off x="5909481" y="1897039"/>
            <a:ext cx="2934268" cy="4148919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12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Választható eszközalapok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Portfólió Menedzser szolgáltatás nem választható</a:t>
            </a:r>
            <a:endParaRPr lang="hu-HU" dirty="0"/>
          </a:p>
        </p:txBody>
      </p:sp>
      <p:graphicFrame>
        <p:nvGraphicFramePr>
          <p:cNvPr id="25" name="Tábláza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243569"/>
              </p:ext>
            </p:extLst>
          </p:nvPr>
        </p:nvGraphicFramePr>
        <p:xfrm>
          <a:off x="480879" y="5043233"/>
          <a:ext cx="2520280" cy="864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20280"/>
              </a:tblGrid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Alacsony kockázatú</a:t>
                      </a:r>
                      <a:endParaRPr lang="hu-HU" sz="1800" dirty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Pénzpiaci 2016</a:t>
                      </a:r>
                      <a:endParaRPr lang="hu-HU" sz="1800" dirty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Hazai kötvény</a:t>
                      </a:r>
                      <a:endParaRPr lang="hu-HU" sz="1800" dirty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26" name="Táblázat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641692"/>
              </p:ext>
            </p:extLst>
          </p:nvPr>
        </p:nvGraphicFramePr>
        <p:xfrm>
          <a:off x="1746914" y="3481768"/>
          <a:ext cx="2732906" cy="14400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32906"/>
              </a:tblGrid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Közepes kockázatú</a:t>
                      </a:r>
                      <a:endParaRPr lang="hu-HU" sz="1800" dirty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Tallózó abszolút hozam</a:t>
                      </a:r>
                      <a:endParaRPr lang="hu-HU" sz="1800" dirty="0" smtClean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9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Világjáró kötvény</a:t>
                      </a:r>
                      <a:endParaRPr lang="hu-HU" sz="1800" dirty="0" smtClean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Horizont 5+ vegyes</a:t>
                      </a:r>
                      <a:endParaRPr lang="hu-HU" sz="1800" dirty="0" smtClean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Horizont 10+ vegyes</a:t>
                      </a:r>
                      <a:endParaRPr lang="hu-HU" sz="1800" dirty="0" smtClean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27" name="Táblázat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588334"/>
              </p:ext>
            </p:extLst>
          </p:nvPr>
        </p:nvGraphicFramePr>
        <p:xfrm>
          <a:off x="3126159" y="2464335"/>
          <a:ext cx="2646844" cy="864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6844"/>
              </a:tblGrid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Magas kockázatú</a:t>
                      </a:r>
                      <a:endParaRPr lang="hu-HU" sz="1800" dirty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Hazai részvény</a:t>
                      </a:r>
                      <a:endParaRPr lang="hu-HU" sz="1800" dirty="0" smtClean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  <a:ea typeface="Calibri"/>
                          <a:cs typeface="Times New Roman"/>
                        </a:rPr>
                        <a:t>Horizont 15+ vegyes</a:t>
                      </a: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28" name="Táblázat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462913"/>
              </p:ext>
            </p:extLst>
          </p:nvPr>
        </p:nvGraphicFramePr>
        <p:xfrm>
          <a:off x="6087142" y="3272604"/>
          <a:ext cx="2646844" cy="115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6844"/>
              </a:tblGrid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Magas kockázatú</a:t>
                      </a:r>
                      <a:endParaRPr lang="hu-HU" sz="1800" dirty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 smtClean="0">
                          <a:effectLst/>
                          <a:latin typeface="Helvetica Neue" panose="02000503000000020004" pitchFamily="2" charset="0"/>
                        </a:rPr>
                        <a:t>Világmárkák részvény </a:t>
                      </a:r>
                      <a:endParaRPr lang="hu-HU" sz="1800" dirty="0" smtClean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Helvetica Neue" panose="02000503000000020004" pitchFamily="2" charset="0"/>
                        </a:rPr>
                        <a:t>Fejlett világ </a:t>
                      </a: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részvény</a:t>
                      </a:r>
                      <a:endParaRPr lang="hu-HU" sz="1800" dirty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Helvetica Neue" panose="02000503000000020004" pitchFamily="2" charset="0"/>
                        </a:rPr>
                        <a:t>Fejlődő világ </a:t>
                      </a: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részvény</a:t>
                      </a:r>
                      <a:endParaRPr lang="hu-HU" sz="1800" dirty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5" name="Szövegdoboz 14"/>
          <p:cNvSpPr txBox="1"/>
          <p:nvPr/>
        </p:nvSpPr>
        <p:spPr>
          <a:xfrm>
            <a:off x="1746914" y="2033516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Egyszeri és eseti díjhoz</a:t>
            </a:r>
            <a:endParaRPr lang="hu-HU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6436178" y="203351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Csak eseti díjhoz</a:t>
            </a:r>
            <a:endParaRPr lang="hu-HU" dirty="0"/>
          </a:p>
        </p:txBody>
      </p:sp>
      <p:sp>
        <p:nvSpPr>
          <p:cNvPr id="32" name="Lekerekített téglalap 31"/>
          <p:cNvSpPr/>
          <p:nvPr/>
        </p:nvSpPr>
        <p:spPr>
          <a:xfrm>
            <a:off x="229315" y="1897039"/>
            <a:ext cx="5543688" cy="4148919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 helye 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/>
          <a:lstStyle/>
          <a:p>
            <a:r>
              <a:rPr lang="hu-HU" dirty="0" smtClean="0"/>
              <a:t>U65EV – Aktív Megtakarítás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0459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(U60E)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Egyszeri díjas, befektetési egységekhez kötött, tartamos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 smtClean="0"/>
              <a:t>Alkusz és </a:t>
            </a:r>
            <a:r>
              <a:rPr lang="hu-HU" dirty="0" err="1" smtClean="0"/>
              <a:t>Dealer</a:t>
            </a:r>
            <a:r>
              <a:rPr lang="hu-HU" dirty="0" smtClean="0"/>
              <a:t> Igazgatóság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u-HU" dirty="0" smtClean="0"/>
              <a:t>Magyarország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72" y="3817575"/>
            <a:ext cx="4148919" cy="276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0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rtalom hely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7168151"/>
              </p:ext>
            </p:extLst>
          </p:nvPr>
        </p:nvGraphicFramePr>
        <p:xfrm>
          <a:off x="0" y="1146412"/>
          <a:ext cx="9143999" cy="5711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MyLife</a:t>
            </a:r>
            <a:r>
              <a:rPr lang="hu-HU" dirty="0" smtClean="0"/>
              <a:t> U60E – elérési értéke</a:t>
            </a:r>
            <a:br>
              <a:rPr lang="hu-HU" dirty="0" smtClean="0"/>
            </a:br>
            <a:r>
              <a:rPr lang="hu-HU" sz="1400" dirty="0" smtClean="0"/>
              <a:t>1 </a:t>
            </a:r>
            <a:r>
              <a:rPr lang="hu-HU" sz="1400" dirty="0" err="1" smtClean="0"/>
              <a:t>MFt</a:t>
            </a:r>
            <a:r>
              <a:rPr lang="hu-HU" sz="1400" dirty="0" smtClean="0"/>
              <a:t> egyszeri díj; hozam: 5%/év</a:t>
            </a:r>
            <a:endParaRPr lang="hu-HU" sz="1400" dirty="0"/>
          </a:p>
        </p:txBody>
      </p:sp>
      <p:sp>
        <p:nvSpPr>
          <p:cNvPr id="7" name="Szöveg helye 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U60E</a:t>
            </a:r>
            <a:endParaRPr lang="hu-HU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8" name="Lekerekített téglalap feliratnak 7"/>
          <p:cNvSpPr/>
          <p:nvPr/>
        </p:nvSpPr>
        <p:spPr>
          <a:xfrm>
            <a:off x="6359275" y="4244454"/>
            <a:ext cx="2374711" cy="1329520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ügyfelünk 11 új eszközalap közül választhat </a:t>
            </a:r>
          </a:p>
        </p:txBody>
      </p:sp>
      <p:sp>
        <p:nvSpPr>
          <p:cNvPr id="9" name="Lekerekített téglalap feliratnak 8"/>
          <p:cNvSpPr/>
          <p:nvPr/>
        </p:nvSpPr>
        <p:spPr>
          <a:xfrm>
            <a:off x="4844953" y="2073323"/>
            <a:ext cx="2374711" cy="1329520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Hűségjóváírást  fizetünk a 6. évtől</a:t>
            </a:r>
            <a:endParaRPr lang="hu-HU" dirty="0"/>
          </a:p>
        </p:txBody>
      </p:sp>
      <p:sp>
        <p:nvSpPr>
          <p:cNvPr id="10" name="Lekerekített téglalap feliratnak 9"/>
          <p:cNvSpPr/>
          <p:nvPr/>
        </p:nvSpPr>
        <p:spPr>
          <a:xfrm>
            <a:off x="1833346" y="2185918"/>
            <a:ext cx="2374711" cy="1329520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díjfizetés ingyenes, kockázati díjat sem számítunk fel</a:t>
            </a:r>
            <a:endParaRPr lang="hu-HU" dirty="0"/>
          </a:p>
        </p:txBody>
      </p:sp>
      <p:sp>
        <p:nvSpPr>
          <p:cNvPr id="12" name="Lekerekített téglalap feliratnak 11"/>
          <p:cNvSpPr/>
          <p:nvPr/>
        </p:nvSpPr>
        <p:spPr>
          <a:xfrm>
            <a:off x="655093" y="4106271"/>
            <a:ext cx="3398293" cy="1329520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az első évben viszonylag magas a költségelvonás, de a TKM értékek így is alacsonyak maradnak</a:t>
            </a:r>
            <a:endParaRPr lang="hu-HU" dirty="0"/>
          </a:p>
        </p:txBody>
      </p:sp>
      <p:sp>
        <p:nvSpPr>
          <p:cNvPr id="13" name="Lekerekített téglalap 12"/>
          <p:cNvSpPr/>
          <p:nvPr/>
        </p:nvSpPr>
        <p:spPr>
          <a:xfrm>
            <a:off x="347299" y="1323833"/>
            <a:ext cx="2374711" cy="10940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00000"/>
                </a:solidFill>
              </a:rPr>
              <a:t>ügyfelünk akár már az első évben is vehet ki pénzt szerződéséből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4" name="Lekerekített téglalap 13"/>
          <p:cNvSpPr/>
          <p:nvPr/>
        </p:nvSpPr>
        <p:spPr>
          <a:xfrm>
            <a:off x="3353287" y="1323833"/>
            <a:ext cx="2374711" cy="10940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00000"/>
                </a:solidFill>
              </a:rPr>
              <a:t>eseti díj fizethető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5" name="Lekerekített téglalap 14"/>
          <p:cNvSpPr/>
          <p:nvPr/>
        </p:nvSpPr>
        <p:spPr>
          <a:xfrm>
            <a:off x="3353286" y="3782138"/>
            <a:ext cx="2374711" cy="10940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C00000"/>
                </a:solidFill>
              </a:rPr>
              <a:t>nyugdíjbiztosítás-ként is köthető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16" name="Lekerekített téglalap 15"/>
          <p:cNvSpPr/>
          <p:nvPr/>
        </p:nvSpPr>
        <p:spPr>
          <a:xfrm>
            <a:off x="6359275" y="2547582"/>
            <a:ext cx="2374711" cy="10940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rgbClr val="C00000"/>
                </a:solidFill>
              </a:rPr>
              <a:t>nyugdíjbizt</a:t>
            </a:r>
            <a:r>
              <a:rPr lang="hu-HU" dirty="0" smtClean="0">
                <a:solidFill>
                  <a:srgbClr val="C00000"/>
                </a:solidFill>
              </a:rPr>
              <a:t>. mellé </a:t>
            </a:r>
            <a:r>
              <a:rPr lang="hu-HU" dirty="0" err="1" smtClean="0">
                <a:solidFill>
                  <a:srgbClr val="C00000"/>
                </a:solidFill>
              </a:rPr>
              <a:t>PortfólióMenedzser</a:t>
            </a:r>
            <a:r>
              <a:rPr lang="hu-HU" dirty="0" smtClean="0">
                <a:solidFill>
                  <a:srgbClr val="C00000"/>
                </a:solidFill>
              </a:rPr>
              <a:t> kérhető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7" name="Lekerekített téglalap 16"/>
          <p:cNvSpPr/>
          <p:nvPr/>
        </p:nvSpPr>
        <p:spPr>
          <a:xfrm>
            <a:off x="6359275" y="3782138"/>
            <a:ext cx="2374711" cy="10940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rgbClr val="C00000"/>
                </a:solidFill>
              </a:rPr>
              <a:t>nyugdíjbizt</a:t>
            </a:r>
            <a:r>
              <a:rPr lang="hu-HU" dirty="0" smtClean="0">
                <a:solidFill>
                  <a:srgbClr val="C00000"/>
                </a:solidFill>
              </a:rPr>
              <a:t>. mellé </a:t>
            </a:r>
            <a:r>
              <a:rPr lang="hu-HU" dirty="0" err="1" smtClean="0">
                <a:solidFill>
                  <a:srgbClr val="C00000"/>
                </a:solidFill>
              </a:rPr>
              <a:t>AktívMegtakarítás</a:t>
            </a:r>
            <a:r>
              <a:rPr lang="hu-HU" dirty="0" smtClean="0">
                <a:solidFill>
                  <a:srgbClr val="C00000"/>
                </a:solidFill>
              </a:rPr>
              <a:t> is létrehozható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8" name="Lekerekített téglalap 17"/>
          <p:cNvSpPr/>
          <p:nvPr/>
        </p:nvSpPr>
        <p:spPr>
          <a:xfrm>
            <a:off x="6359274" y="1323833"/>
            <a:ext cx="2374711" cy="10940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00000"/>
                </a:solidFill>
              </a:rPr>
              <a:t>kötvénykölcsönnel tudjuk segíteni ügyfelünket</a:t>
            </a:r>
            <a:endParaRPr lang="hu-H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551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D:\DATA\y037269\My Documents\Oktatási anyagok - 2016\GML_MUNKA\Kép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1719618"/>
            <a:ext cx="7816850" cy="448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31" name="Lekerekített téglalap 30"/>
          <p:cNvSpPr/>
          <p:nvPr/>
        </p:nvSpPr>
        <p:spPr>
          <a:xfrm>
            <a:off x="5909481" y="1897039"/>
            <a:ext cx="2934268" cy="4148919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12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Választható eszközalapok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U60E</a:t>
            </a:r>
            <a:endParaRPr lang="hu-HU" dirty="0"/>
          </a:p>
        </p:txBody>
      </p:sp>
      <p:graphicFrame>
        <p:nvGraphicFramePr>
          <p:cNvPr id="25" name="Tábláza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673199"/>
              </p:ext>
            </p:extLst>
          </p:nvPr>
        </p:nvGraphicFramePr>
        <p:xfrm>
          <a:off x="480879" y="5043233"/>
          <a:ext cx="2520280" cy="864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20280"/>
              </a:tblGrid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Alacsony kockázatú</a:t>
                      </a:r>
                      <a:endParaRPr lang="hu-HU" sz="1800" dirty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Pénzpiaci 2016</a:t>
                      </a:r>
                      <a:endParaRPr lang="hu-HU" sz="1800" dirty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Hazai kötvény</a:t>
                      </a:r>
                      <a:endParaRPr lang="hu-HU" sz="1800" dirty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26" name="Táblázat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651324"/>
              </p:ext>
            </p:extLst>
          </p:nvPr>
        </p:nvGraphicFramePr>
        <p:xfrm>
          <a:off x="1746914" y="3481768"/>
          <a:ext cx="2732906" cy="14400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32906"/>
              </a:tblGrid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Közepes kockázatú</a:t>
                      </a:r>
                      <a:endParaRPr lang="hu-HU" sz="1800" dirty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Tallózó abszolút hozam</a:t>
                      </a:r>
                      <a:endParaRPr lang="hu-HU" sz="1800" dirty="0" smtClean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9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Világjáró kötvény</a:t>
                      </a:r>
                      <a:endParaRPr lang="hu-HU" sz="1800" dirty="0" smtClean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Horizont 5+ vegyes</a:t>
                      </a:r>
                      <a:endParaRPr lang="hu-HU" sz="1800" dirty="0" smtClean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Horizont 10+ vegyes</a:t>
                      </a:r>
                      <a:endParaRPr lang="hu-HU" sz="1800" dirty="0" smtClean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27" name="Táblázat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06863"/>
              </p:ext>
            </p:extLst>
          </p:nvPr>
        </p:nvGraphicFramePr>
        <p:xfrm>
          <a:off x="3126159" y="2464335"/>
          <a:ext cx="2646844" cy="864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6844"/>
              </a:tblGrid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Magas kockázatú</a:t>
                      </a:r>
                      <a:endParaRPr lang="hu-HU" sz="1800" dirty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Hazai részvény</a:t>
                      </a:r>
                      <a:endParaRPr lang="hu-HU" sz="1800" dirty="0" smtClean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  <a:ea typeface="Calibri"/>
                          <a:cs typeface="Times New Roman"/>
                        </a:rPr>
                        <a:t>Horizont 15+ vegyes</a:t>
                      </a: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28" name="Táblázat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569730"/>
              </p:ext>
            </p:extLst>
          </p:nvPr>
        </p:nvGraphicFramePr>
        <p:xfrm>
          <a:off x="6087142" y="3272604"/>
          <a:ext cx="2646844" cy="115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6844"/>
              </a:tblGrid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Magas kockázatú</a:t>
                      </a:r>
                      <a:endParaRPr lang="hu-HU" sz="1800" dirty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 smtClean="0">
                          <a:effectLst/>
                          <a:latin typeface="Helvetica Neue" panose="02000503000000020004" pitchFamily="2" charset="0"/>
                        </a:rPr>
                        <a:t>Világmárkák részvény </a:t>
                      </a:r>
                      <a:endParaRPr lang="hu-HU" sz="1800" dirty="0" smtClean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Helvetica Neue" panose="02000503000000020004" pitchFamily="2" charset="0"/>
                        </a:rPr>
                        <a:t>Fejlett világ </a:t>
                      </a: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részvény</a:t>
                      </a:r>
                      <a:endParaRPr lang="hu-HU" sz="1800" dirty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Helvetica Neue" panose="02000503000000020004" pitchFamily="2" charset="0"/>
                        </a:rPr>
                        <a:t>Fejlődő világ </a:t>
                      </a:r>
                      <a:r>
                        <a:rPr lang="hu-HU" sz="1800" dirty="0" smtClean="0">
                          <a:effectLst/>
                          <a:latin typeface="Helvetica Neue" panose="02000503000000020004" pitchFamily="2" charset="0"/>
                        </a:rPr>
                        <a:t>részvény</a:t>
                      </a:r>
                      <a:endParaRPr lang="hu-HU" sz="1800" dirty="0">
                        <a:effectLst/>
                        <a:latin typeface="Helvetica Neue" panose="02000503000000020004" pitchFamily="2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5" name="Szövegdoboz 14"/>
          <p:cNvSpPr txBox="1"/>
          <p:nvPr/>
        </p:nvSpPr>
        <p:spPr>
          <a:xfrm>
            <a:off x="1746914" y="2033516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Egyszeri és eseti díjhoz</a:t>
            </a:r>
            <a:endParaRPr lang="hu-HU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6436178" y="203351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Csak eseti díjhoz</a:t>
            </a:r>
            <a:endParaRPr lang="hu-HU" dirty="0"/>
          </a:p>
        </p:txBody>
      </p:sp>
      <p:sp>
        <p:nvSpPr>
          <p:cNvPr id="32" name="Lekerekített téglalap 31"/>
          <p:cNvSpPr/>
          <p:nvPr/>
        </p:nvSpPr>
        <p:spPr>
          <a:xfrm>
            <a:off x="229315" y="1897039"/>
            <a:ext cx="5543688" cy="4148919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Lekerekített téglalap feliratnak 15"/>
          <p:cNvSpPr/>
          <p:nvPr/>
        </p:nvSpPr>
        <p:spPr>
          <a:xfrm>
            <a:off x="6646458" y="95535"/>
            <a:ext cx="2374711" cy="1329520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ügyfelünk 11 új eszközalap közül választhat </a:t>
            </a:r>
          </a:p>
        </p:txBody>
      </p:sp>
    </p:spTree>
    <p:extLst>
      <p:ext uri="{BB962C8B-B14F-4D97-AF65-F5344CB8AC3E}">
        <p14:creationId xmlns:p14="http://schemas.microsoft.com/office/powerpoint/2010/main" val="403238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Díjakat terhelő költségek – vagyonarányos költség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Az egyszeri és eseti befizetésekből keletkezett befektetési egységek értéke alapján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U60E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477673" y="4204015"/>
            <a:ext cx="8153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Havonta érvényesítjük, a hónap utolsó napjára érvényes árfolyam alapján. („visszamenőleg”)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477673" y="1924334"/>
            <a:ext cx="8023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vagyon kezelésével összefüggő költség, ezért eszközalaponként és egységtípusonként érvényesítjük, már az első évben is!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477673" y="3166281"/>
            <a:ext cx="6083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Pénzpiaci 2016 eszközalap: 	0,12%/hó, azaz évi 1,45%</a:t>
            </a:r>
          </a:p>
          <a:p>
            <a:r>
              <a:rPr lang="hu-HU" dirty="0" smtClean="0"/>
              <a:t>Minden más eszközalapnál:	0,15%/hó, azaz évi 1,8%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899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Bónusz – </a:t>
            </a:r>
            <a:r>
              <a:rPr lang="hu-HU" dirty="0" err="1" smtClean="0"/>
              <a:t>MyLife</a:t>
            </a:r>
            <a:r>
              <a:rPr lang="hu-HU" dirty="0" smtClean="0"/>
              <a:t> Hűségjóváírás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Az egyszeri megtakarítási díjrész alapján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>
          <a:xfrm>
            <a:off x="360948" y="273559"/>
            <a:ext cx="2223124" cy="115990"/>
          </a:xfrm>
        </p:spPr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 U60E</a:t>
            </a:r>
            <a:endParaRPr lang="hu-HU" dirty="0"/>
          </a:p>
        </p:txBody>
      </p:sp>
      <p:sp>
        <p:nvSpPr>
          <p:cNvPr id="9" name="Jobbra nyíl 8"/>
          <p:cNvSpPr/>
          <p:nvPr/>
        </p:nvSpPr>
        <p:spPr>
          <a:xfrm>
            <a:off x="527714" y="1828800"/>
            <a:ext cx="3402946" cy="464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6 éves tartam</a:t>
            </a:r>
            <a:endParaRPr lang="hu-HU" dirty="0"/>
          </a:p>
        </p:txBody>
      </p:sp>
      <p:cxnSp>
        <p:nvCxnSpPr>
          <p:cNvPr id="10" name="Egyenes összekötő 9"/>
          <p:cNvCxnSpPr/>
          <p:nvPr/>
        </p:nvCxnSpPr>
        <p:spPr>
          <a:xfrm>
            <a:off x="520891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4247655" y="2612514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3917013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3636327" y="1381204"/>
            <a:ext cx="561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6</a:t>
            </a:r>
            <a:r>
              <a:rPr lang="hu-HU" sz="1200" dirty="0" smtClean="0"/>
              <a:t>.évf.</a:t>
            </a:r>
            <a:endParaRPr lang="hu-HU" sz="12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5273954" y="4054300"/>
            <a:ext cx="561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9.évf.</a:t>
            </a:r>
            <a:endParaRPr lang="hu-HU" sz="1200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5705607" y="4981258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10.évf.</a:t>
            </a:r>
            <a:endParaRPr lang="hu-HU" sz="1200" dirty="0"/>
          </a:p>
        </p:txBody>
      </p:sp>
      <p:sp>
        <p:nvSpPr>
          <p:cNvPr id="55" name="Szövegdoboz 54"/>
          <p:cNvSpPr txBox="1"/>
          <p:nvPr/>
        </p:nvSpPr>
        <p:spPr>
          <a:xfrm>
            <a:off x="3966969" y="2292824"/>
            <a:ext cx="561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7</a:t>
            </a:r>
            <a:r>
              <a:rPr lang="hu-HU" sz="1200" dirty="0" smtClean="0"/>
              <a:t>.évf.</a:t>
            </a:r>
            <a:endParaRPr lang="hu-HU" sz="1200" dirty="0"/>
          </a:p>
        </p:txBody>
      </p:sp>
      <p:sp>
        <p:nvSpPr>
          <p:cNvPr id="57" name="Szövegdoboz 56"/>
          <p:cNvSpPr txBox="1"/>
          <p:nvPr/>
        </p:nvSpPr>
        <p:spPr>
          <a:xfrm>
            <a:off x="4629792" y="3215970"/>
            <a:ext cx="561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8</a:t>
            </a:r>
            <a:r>
              <a:rPr lang="hu-HU" sz="1200" dirty="0" smtClean="0"/>
              <a:t>.évf.</a:t>
            </a:r>
            <a:endParaRPr lang="hu-HU" sz="1200" dirty="0"/>
          </a:p>
        </p:txBody>
      </p:sp>
      <p:sp>
        <p:nvSpPr>
          <p:cNvPr id="36" name="Jobbra nyíl 35"/>
          <p:cNvSpPr/>
          <p:nvPr/>
        </p:nvSpPr>
        <p:spPr>
          <a:xfrm>
            <a:off x="534537" y="2760717"/>
            <a:ext cx="3726765" cy="464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7 éves tartam</a:t>
            </a:r>
            <a:endParaRPr lang="hu-HU" dirty="0"/>
          </a:p>
        </p:txBody>
      </p:sp>
      <p:cxnSp>
        <p:nvCxnSpPr>
          <p:cNvPr id="39" name="Egyenes összekötő 38"/>
          <p:cNvCxnSpPr/>
          <p:nvPr/>
        </p:nvCxnSpPr>
        <p:spPr>
          <a:xfrm>
            <a:off x="536815" y="2590120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Jobbra nyíl 39"/>
          <p:cNvSpPr/>
          <p:nvPr/>
        </p:nvSpPr>
        <p:spPr>
          <a:xfrm>
            <a:off x="536814" y="3663743"/>
            <a:ext cx="4390027" cy="464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8 éves tartam</a:t>
            </a:r>
            <a:endParaRPr lang="hu-HU" dirty="0"/>
          </a:p>
        </p:txBody>
      </p:sp>
      <p:sp>
        <p:nvSpPr>
          <p:cNvPr id="41" name="Jobbra nyíl 40"/>
          <p:cNvSpPr/>
          <p:nvPr/>
        </p:nvSpPr>
        <p:spPr>
          <a:xfrm>
            <a:off x="550463" y="4498531"/>
            <a:ext cx="5017824" cy="464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9 éves tartam</a:t>
            </a:r>
            <a:endParaRPr lang="hu-HU" dirty="0"/>
          </a:p>
        </p:txBody>
      </p:sp>
      <p:sp>
        <p:nvSpPr>
          <p:cNvPr id="42" name="Jobbra nyíl 41"/>
          <p:cNvSpPr/>
          <p:nvPr/>
        </p:nvSpPr>
        <p:spPr>
          <a:xfrm>
            <a:off x="550463" y="5428854"/>
            <a:ext cx="6232474" cy="464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10, vagy több éves tartam</a:t>
            </a:r>
            <a:endParaRPr lang="hu-HU" dirty="0"/>
          </a:p>
        </p:txBody>
      </p:sp>
      <p:cxnSp>
        <p:nvCxnSpPr>
          <p:cNvPr id="43" name="Egyenes összekötő 42"/>
          <p:cNvCxnSpPr/>
          <p:nvPr/>
        </p:nvCxnSpPr>
        <p:spPr>
          <a:xfrm>
            <a:off x="4910478" y="3493146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43"/>
          <p:cNvCxnSpPr/>
          <p:nvPr/>
        </p:nvCxnSpPr>
        <p:spPr>
          <a:xfrm>
            <a:off x="5554640" y="4327934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44"/>
          <p:cNvCxnSpPr/>
          <p:nvPr/>
        </p:nvCxnSpPr>
        <p:spPr>
          <a:xfrm>
            <a:off x="6015126" y="5258257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45"/>
          <p:cNvCxnSpPr/>
          <p:nvPr/>
        </p:nvCxnSpPr>
        <p:spPr>
          <a:xfrm>
            <a:off x="536816" y="3466354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49"/>
          <p:cNvCxnSpPr/>
          <p:nvPr/>
        </p:nvCxnSpPr>
        <p:spPr>
          <a:xfrm>
            <a:off x="550468" y="430728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50"/>
          <p:cNvCxnSpPr/>
          <p:nvPr/>
        </p:nvCxnSpPr>
        <p:spPr>
          <a:xfrm>
            <a:off x="550468" y="5271651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51"/>
          <p:cNvCxnSpPr/>
          <p:nvPr/>
        </p:nvCxnSpPr>
        <p:spPr>
          <a:xfrm>
            <a:off x="3489282" y="3466354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52"/>
          <p:cNvCxnSpPr/>
          <p:nvPr/>
        </p:nvCxnSpPr>
        <p:spPr>
          <a:xfrm>
            <a:off x="3516578" y="4331299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gyenes összekötő 57"/>
          <p:cNvCxnSpPr/>
          <p:nvPr/>
        </p:nvCxnSpPr>
        <p:spPr>
          <a:xfrm>
            <a:off x="3530225" y="5271651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Szövegdoboz 58"/>
          <p:cNvSpPr txBox="1"/>
          <p:nvPr/>
        </p:nvSpPr>
        <p:spPr>
          <a:xfrm>
            <a:off x="3208596" y="3168202"/>
            <a:ext cx="561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5.évf.</a:t>
            </a:r>
            <a:endParaRPr lang="hu-HU" sz="12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4520611" y="187614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2,55%</a:t>
            </a:r>
            <a:endParaRPr lang="hu-HU" dirty="0"/>
          </a:p>
        </p:txBody>
      </p:sp>
      <p:sp>
        <p:nvSpPr>
          <p:cNvPr id="61" name="Szövegdoboz 60"/>
          <p:cNvSpPr txBox="1"/>
          <p:nvPr/>
        </p:nvSpPr>
        <p:spPr>
          <a:xfrm>
            <a:off x="4926841" y="2808063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2,975%</a:t>
            </a:r>
            <a:endParaRPr lang="hu-HU" dirty="0"/>
          </a:p>
        </p:txBody>
      </p:sp>
      <p:sp>
        <p:nvSpPr>
          <p:cNvPr id="62" name="Szövegdoboz 61"/>
          <p:cNvSpPr txBox="1"/>
          <p:nvPr/>
        </p:nvSpPr>
        <p:spPr>
          <a:xfrm>
            <a:off x="5410306" y="3711089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1,7% + 1,7%</a:t>
            </a:r>
            <a:endParaRPr lang="hu-HU" dirty="0"/>
          </a:p>
        </p:txBody>
      </p:sp>
      <p:sp>
        <p:nvSpPr>
          <p:cNvPr id="63" name="Szövegdoboz 62"/>
          <p:cNvSpPr txBox="1"/>
          <p:nvPr/>
        </p:nvSpPr>
        <p:spPr>
          <a:xfrm>
            <a:off x="5893772" y="4549242"/>
            <a:ext cx="226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1,9125% + 1,9125%</a:t>
            </a:r>
            <a:endParaRPr lang="hu-HU" dirty="0"/>
          </a:p>
        </p:txBody>
      </p:sp>
      <p:sp>
        <p:nvSpPr>
          <p:cNvPr id="65" name="Szövegdoboz 64"/>
          <p:cNvSpPr txBox="1"/>
          <p:nvPr/>
        </p:nvSpPr>
        <p:spPr>
          <a:xfrm>
            <a:off x="6875430" y="5476200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2,125% + 2,125%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6159870" y="1658203"/>
            <a:ext cx="2727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bónuszt eseti díjként írjuk jóvá, az egyszeri díj felosztási arányával egyezően.</a:t>
            </a:r>
            <a:endParaRPr lang="hu-HU" dirty="0"/>
          </a:p>
        </p:txBody>
      </p:sp>
      <p:sp>
        <p:nvSpPr>
          <p:cNvPr id="37" name="Lekerekített téglalap feliratnak 36"/>
          <p:cNvSpPr/>
          <p:nvPr/>
        </p:nvSpPr>
        <p:spPr>
          <a:xfrm>
            <a:off x="6718365" y="190183"/>
            <a:ext cx="2374711" cy="1329520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Hűségjóváírást  fizetünk a 6. évtől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3014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/>
              <a:t>MyLife</a:t>
            </a:r>
            <a:r>
              <a:rPr lang="hu-HU" dirty="0"/>
              <a:t> U60E – </a:t>
            </a:r>
            <a:r>
              <a:rPr lang="hu-HU" dirty="0" smtClean="0"/>
              <a:t>hűségjóváírás</a:t>
            </a:r>
            <a:r>
              <a:rPr lang="hu-HU" dirty="0"/>
              <a:t/>
            </a:r>
            <a:br>
              <a:rPr lang="hu-HU" dirty="0"/>
            </a:br>
            <a:r>
              <a:rPr lang="hu-HU" sz="1400" dirty="0"/>
              <a:t>1 </a:t>
            </a:r>
            <a:r>
              <a:rPr lang="hu-HU" sz="1400" dirty="0" err="1"/>
              <a:t>MFt</a:t>
            </a:r>
            <a:r>
              <a:rPr lang="hu-HU" sz="1400" dirty="0"/>
              <a:t> egyszeri díj; hozam: 5%/év</a:t>
            </a:r>
          </a:p>
        </p:txBody>
      </p:sp>
      <p:graphicFrame>
        <p:nvGraphicFramePr>
          <p:cNvPr id="6" name="Tartalom hely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494209"/>
              </p:ext>
            </p:extLst>
          </p:nvPr>
        </p:nvGraphicFramePr>
        <p:xfrm>
          <a:off x="0" y="1252538"/>
          <a:ext cx="9144000" cy="5605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617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Lekerekített téglalap feliratnak 22"/>
          <p:cNvSpPr/>
          <p:nvPr/>
        </p:nvSpPr>
        <p:spPr>
          <a:xfrm>
            <a:off x="6660105" y="118484"/>
            <a:ext cx="2374711" cy="1329520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 20. évtől </a:t>
            </a:r>
            <a:r>
              <a:rPr lang="hu-HU" dirty="0" smtClean="0"/>
              <a:t>0,75% vagyonarányos </a:t>
            </a:r>
            <a:r>
              <a:rPr lang="hu-HU" dirty="0"/>
              <a:t>bónuszt fizetünk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Bónusz – vagyonarányos bónusz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A rendszeres díjból keletkezett befektetési egységek értéke alapján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 Prémium  U72</a:t>
            </a:r>
            <a:endParaRPr lang="hu-HU" dirty="0"/>
          </a:p>
        </p:txBody>
      </p:sp>
      <p:sp>
        <p:nvSpPr>
          <p:cNvPr id="8" name="Jobbra nyíl 7"/>
          <p:cNvSpPr/>
          <p:nvPr/>
        </p:nvSpPr>
        <p:spPr>
          <a:xfrm>
            <a:off x="532263" y="1815152"/>
            <a:ext cx="8201723" cy="464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" name="Egyenes összekötő 9"/>
          <p:cNvCxnSpPr/>
          <p:nvPr/>
        </p:nvCxnSpPr>
        <p:spPr>
          <a:xfrm>
            <a:off x="873457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577953" y="1309506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1. évf.</a:t>
            </a:r>
            <a:endParaRPr lang="hu-HU" sz="1200" dirty="0"/>
          </a:p>
        </p:txBody>
      </p:sp>
      <p:cxnSp>
        <p:nvCxnSpPr>
          <p:cNvPr id="12" name="Egyenes összekötő 11"/>
          <p:cNvCxnSpPr/>
          <p:nvPr/>
        </p:nvCxnSpPr>
        <p:spPr>
          <a:xfrm>
            <a:off x="4108860" y="1658203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3777701" y="1309505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10. évf.</a:t>
            </a:r>
            <a:endParaRPr lang="hu-HU" sz="1200" dirty="0"/>
          </a:p>
        </p:txBody>
      </p:sp>
      <p:sp>
        <p:nvSpPr>
          <p:cNvPr id="15" name="Jobb oldali kapcsos zárójel 14"/>
          <p:cNvSpPr/>
          <p:nvPr/>
        </p:nvSpPr>
        <p:spPr>
          <a:xfrm rot="5400000">
            <a:off x="7668656" y="2096615"/>
            <a:ext cx="646194" cy="1638512"/>
          </a:xfrm>
          <a:prstGeom prst="rightBrace">
            <a:avLst>
              <a:gd name="adj1" fmla="val 8333"/>
              <a:gd name="adj2" fmla="val 5083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övegdoboz 17"/>
          <p:cNvSpPr txBox="1"/>
          <p:nvPr/>
        </p:nvSpPr>
        <p:spPr>
          <a:xfrm>
            <a:off x="7303289" y="3374320"/>
            <a:ext cx="137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0,75 %</a:t>
            </a:r>
            <a:endParaRPr lang="hu-HU" dirty="0"/>
          </a:p>
        </p:txBody>
      </p:sp>
      <p:cxnSp>
        <p:nvCxnSpPr>
          <p:cNvPr id="20" name="Egyenes összekötő 19"/>
          <p:cNvCxnSpPr/>
          <p:nvPr/>
        </p:nvCxnSpPr>
        <p:spPr>
          <a:xfrm>
            <a:off x="520891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/>
        </p:nvSpPr>
        <p:spPr>
          <a:xfrm>
            <a:off x="347300" y="3743652"/>
            <a:ext cx="81535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biztosítási év végén, az évfordulót megelőző naptári napra érvényes árfolyamon, eseti díjként írja jóvá a szerződésen. (Tehát bármikor vissza is vásárolható!)</a:t>
            </a:r>
          </a:p>
          <a:p>
            <a:endParaRPr lang="hu-HU" dirty="0" smtClean="0"/>
          </a:p>
          <a:p>
            <a:r>
              <a:rPr lang="hu-HU" dirty="0" smtClean="0"/>
              <a:t>Alapja a szerződés rendszeres díjból származó hó végi aktuális értékeinek – vagyonarányos költség levonása előtti - átlaga. </a:t>
            </a:r>
          </a:p>
          <a:p>
            <a:endParaRPr lang="hu-HU" dirty="0"/>
          </a:p>
          <a:p>
            <a:r>
              <a:rPr lang="hu-HU" dirty="0" smtClean="0"/>
              <a:t>Díjmentesített, szüneteltetett és díjátvállalás alatt álló szerződésre nem fizetjük.</a:t>
            </a:r>
            <a:endParaRPr lang="hu-HU" dirty="0"/>
          </a:p>
        </p:txBody>
      </p:sp>
      <p:cxnSp>
        <p:nvCxnSpPr>
          <p:cNvPr id="22" name="Egyenes összekötő 21"/>
          <p:cNvCxnSpPr/>
          <p:nvPr/>
        </p:nvCxnSpPr>
        <p:spPr>
          <a:xfrm>
            <a:off x="7158850" y="1658203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8720339" y="1658203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6757951" y="1309506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/>
              <a:t>2</a:t>
            </a:r>
            <a:r>
              <a:rPr lang="hu-HU" sz="1200" dirty="0" smtClean="0"/>
              <a:t>0. évf.</a:t>
            </a:r>
            <a:endParaRPr lang="hu-HU" sz="1200" dirty="0"/>
          </a:p>
        </p:txBody>
      </p:sp>
      <p:cxnSp>
        <p:nvCxnSpPr>
          <p:cNvPr id="19" name="Egyenes összekötő 18"/>
          <p:cNvCxnSpPr/>
          <p:nvPr/>
        </p:nvCxnSpPr>
        <p:spPr>
          <a:xfrm>
            <a:off x="7440739" y="1658203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06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Díjakat terhelő költségek</a:t>
            </a:r>
            <a:br>
              <a:rPr lang="hu-HU" dirty="0" smtClean="0"/>
            </a:br>
            <a:r>
              <a:rPr lang="hu-HU" sz="1600" dirty="0" smtClean="0"/>
              <a:t>TKM és </a:t>
            </a:r>
            <a:r>
              <a:rPr lang="hu-HU" sz="1600" dirty="0" err="1" smtClean="0"/>
              <a:t>TKM</a:t>
            </a:r>
            <a:r>
              <a:rPr lang="hu-HU" sz="1600" baseline="30000" dirty="0" err="1" smtClean="0"/>
              <a:t>ny</a:t>
            </a:r>
            <a:r>
              <a:rPr lang="hu-HU" sz="1600" dirty="0" smtClean="0"/>
              <a:t>: 5 évnél: 2,11-3,19%; 10 évnél: 1,68-2,75%;</a:t>
            </a:r>
            <a:br>
              <a:rPr lang="hu-HU" sz="1600" dirty="0" smtClean="0"/>
            </a:br>
            <a:r>
              <a:rPr lang="hu-HU" sz="1600" dirty="0" smtClean="0"/>
              <a:t> 20 évnél: 1,67-2,75%</a:t>
            </a:r>
            <a:endParaRPr lang="hu-HU" sz="1600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>
          <a:xfrm>
            <a:off x="333650" y="1394567"/>
            <a:ext cx="8386686" cy="456408"/>
          </a:xfrm>
        </p:spPr>
        <p:txBody>
          <a:bodyPr/>
          <a:lstStyle/>
          <a:p>
            <a:r>
              <a:rPr lang="hu-HU" dirty="0" smtClean="0"/>
              <a:t>Megtakarítási díjrész (MD); Kockázati díjrész (KD) és Díjbeszedési díjrész (DD)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U60E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347299" y="3070746"/>
            <a:ext cx="2477787" cy="2930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Megtakarítási díjrész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347300" y="2183642"/>
            <a:ext cx="2477786" cy="7915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Kockázati díjrész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347300" y="1883390"/>
            <a:ext cx="2477786" cy="1705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Díjbeszedési díjrész</a:t>
            </a:r>
            <a:endParaRPr lang="hu-HU" sz="1400" dirty="0"/>
          </a:p>
        </p:txBody>
      </p:sp>
      <p:sp>
        <p:nvSpPr>
          <p:cNvPr id="10" name="Szaggatott nyíl jobbra 9"/>
          <p:cNvSpPr/>
          <p:nvPr/>
        </p:nvSpPr>
        <p:spPr>
          <a:xfrm>
            <a:off x="3521120" y="1850975"/>
            <a:ext cx="1092179" cy="235425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5404511" y="1784021"/>
            <a:ext cx="2606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díjbeszedés költsége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5404511" y="2394761"/>
            <a:ext cx="3329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kockázati kiegészítők költsége</a:t>
            </a:r>
            <a:endParaRPr lang="hu-HU" dirty="0"/>
          </a:p>
        </p:txBody>
      </p:sp>
      <p:sp>
        <p:nvSpPr>
          <p:cNvPr id="15" name="Szaggatott nyíl jobbra 14"/>
          <p:cNvSpPr/>
          <p:nvPr/>
        </p:nvSpPr>
        <p:spPr>
          <a:xfrm>
            <a:off x="3521297" y="2461714"/>
            <a:ext cx="1092179" cy="235425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aggatott nyíl jobbra 15"/>
          <p:cNvSpPr/>
          <p:nvPr/>
        </p:nvSpPr>
        <p:spPr>
          <a:xfrm>
            <a:off x="3521119" y="4418199"/>
            <a:ext cx="1092179" cy="235425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5404510" y="4074247"/>
            <a:ext cx="3329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forgalmazási költség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adminisztrációs költség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vagyonarányos költség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visszavásárlási költség</a:t>
            </a:r>
            <a:endParaRPr lang="hu-HU" dirty="0"/>
          </a:p>
        </p:txBody>
      </p:sp>
      <p:sp>
        <p:nvSpPr>
          <p:cNvPr id="2" name="Szorzás 1"/>
          <p:cNvSpPr/>
          <p:nvPr/>
        </p:nvSpPr>
        <p:spPr>
          <a:xfrm>
            <a:off x="859809" y="2119234"/>
            <a:ext cx="1487606" cy="88710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orzás 17"/>
          <p:cNvSpPr/>
          <p:nvPr/>
        </p:nvSpPr>
        <p:spPr>
          <a:xfrm>
            <a:off x="6021294" y="2183642"/>
            <a:ext cx="1487606" cy="88710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Szorzás 18"/>
          <p:cNvSpPr/>
          <p:nvPr/>
        </p:nvSpPr>
        <p:spPr>
          <a:xfrm>
            <a:off x="859809" y="1474461"/>
            <a:ext cx="1487606" cy="88710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orzás 19"/>
          <p:cNvSpPr/>
          <p:nvPr/>
        </p:nvSpPr>
        <p:spPr>
          <a:xfrm>
            <a:off x="6021294" y="1525135"/>
            <a:ext cx="1487606" cy="88710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Lekerekített téglalap feliratnak 20"/>
          <p:cNvSpPr/>
          <p:nvPr/>
        </p:nvSpPr>
        <p:spPr>
          <a:xfrm>
            <a:off x="6707872" y="106274"/>
            <a:ext cx="2374711" cy="1329520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díjfizetés ingyenes, kockázati díjat sem számítunk fel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0089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Biztosítási események és szolgáltatások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Elérés, haláleset, illetve közlekedési baleseti halál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U60E</a:t>
            </a:r>
            <a:endParaRPr lang="hu-HU" dirty="0"/>
          </a:p>
        </p:txBody>
      </p:sp>
      <p:sp>
        <p:nvSpPr>
          <p:cNvPr id="8" name="Jobbra nyíl 7"/>
          <p:cNvSpPr/>
          <p:nvPr/>
        </p:nvSpPr>
        <p:spPr>
          <a:xfrm>
            <a:off x="532263" y="1815152"/>
            <a:ext cx="8024883" cy="464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" name="Egyenes összekötő 9"/>
          <p:cNvCxnSpPr/>
          <p:nvPr/>
        </p:nvCxnSpPr>
        <p:spPr>
          <a:xfrm>
            <a:off x="873457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577953" y="1309506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1. évf.</a:t>
            </a:r>
            <a:endParaRPr lang="hu-HU" sz="1200" dirty="0"/>
          </a:p>
        </p:txBody>
      </p:sp>
      <p:cxnSp>
        <p:nvCxnSpPr>
          <p:cNvPr id="12" name="Egyenes összekötő 11"/>
          <p:cNvCxnSpPr/>
          <p:nvPr/>
        </p:nvCxnSpPr>
        <p:spPr>
          <a:xfrm>
            <a:off x="5543266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5240939" y="1309505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10. évf.</a:t>
            </a:r>
            <a:endParaRPr lang="hu-HU" sz="1200" dirty="0"/>
          </a:p>
        </p:txBody>
      </p:sp>
      <p:sp>
        <p:nvSpPr>
          <p:cNvPr id="14" name="Jobb oldali kapcsos zárójel 13"/>
          <p:cNvSpPr/>
          <p:nvPr/>
        </p:nvSpPr>
        <p:spPr>
          <a:xfrm rot="5400000">
            <a:off x="2735907" y="1740260"/>
            <a:ext cx="646194" cy="5053482"/>
          </a:xfrm>
          <a:prstGeom prst="rightBrace">
            <a:avLst>
              <a:gd name="adj1" fmla="val 8333"/>
              <a:gd name="adj2" fmla="val 5083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Jobb oldali kapcsos zárójel 15"/>
          <p:cNvSpPr/>
          <p:nvPr/>
        </p:nvSpPr>
        <p:spPr>
          <a:xfrm rot="5400000">
            <a:off x="393409" y="2745274"/>
            <a:ext cx="646194" cy="341194"/>
          </a:xfrm>
          <a:prstGeom prst="rightBrace">
            <a:avLst>
              <a:gd name="adj1" fmla="val 8333"/>
              <a:gd name="adj2" fmla="val 5083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2286998" y="4810415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aktuális érték - </a:t>
            </a:r>
            <a:r>
              <a:rPr lang="hu-HU" dirty="0" smtClean="0">
                <a:solidFill>
                  <a:srgbClr val="C00000"/>
                </a:solidFill>
              </a:rPr>
              <a:t>halál esetén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5585745" y="4727625"/>
            <a:ext cx="2974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aktuális érték + 50 </a:t>
            </a:r>
            <a:r>
              <a:rPr lang="hu-HU" dirty="0" err="1" smtClean="0"/>
              <a:t>eFt</a:t>
            </a:r>
            <a:r>
              <a:rPr lang="hu-HU" dirty="0" smtClean="0"/>
              <a:t> - </a:t>
            </a:r>
            <a:r>
              <a:rPr lang="hu-HU" dirty="0" smtClean="0">
                <a:solidFill>
                  <a:srgbClr val="C00000"/>
                </a:solidFill>
              </a:rPr>
              <a:t>halál esetén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79624" y="3238968"/>
            <a:ext cx="2974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az egyszeri díj 10%-a, min 100 </a:t>
            </a:r>
            <a:r>
              <a:rPr lang="hu-HU" dirty="0" err="1" smtClean="0"/>
              <a:t>eFt</a:t>
            </a:r>
            <a:r>
              <a:rPr lang="hu-HU" dirty="0"/>
              <a:t> </a:t>
            </a:r>
            <a:r>
              <a:rPr lang="hu-HU" dirty="0" smtClean="0"/>
              <a:t>- </a:t>
            </a:r>
            <a:r>
              <a:rPr lang="hu-HU" dirty="0" err="1" smtClean="0">
                <a:solidFill>
                  <a:srgbClr val="C00000"/>
                </a:solidFill>
              </a:rPr>
              <a:t>közl.halál</a:t>
            </a:r>
            <a:r>
              <a:rPr lang="hu-HU" dirty="0" smtClean="0">
                <a:solidFill>
                  <a:srgbClr val="C00000"/>
                </a:solidFill>
              </a:rPr>
              <a:t> esetén</a:t>
            </a:r>
            <a:endParaRPr lang="hu-HU" dirty="0">
              <a:solidFill>
                <a:srgbClr val="C00000"/>
              </a:solidFill>
            </a:endParaRPr>
          </a:p>
        </p:txBody>
      </p:sp>
      <p:cxnSp>
        <p:nvCxnSpPr>
          <p:cNvPr id="20" name="Egyenes összekötő 19"/>
          <p:cNvCxnSpPr/>
          <p:nvPr/>
        </p:nvCxnSpPr>
        <p:spPr>
          <a:xfrm>
            <a:off x="520891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>
            <a:off x="8543499" y="161043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zövegdoboz 21"/>
          <p:cNvSpPr txBox="1"/>
          <p:nvPr/>
        </p:nvSpPr>
        <p:spPr>
          <a:xfrm>
            <a:off x="8205516" y="1323405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lejárat</a:t>
            </a:r>
            <a:endParaRPr lang="hu-HU" sz="1200" dirty="0"/>
          </a:p>
        </p:txBody>
      </p:sp>
      <p:cxnSp>
        <p:nvCxnSpPr>
          <p:cNvPr id="7" name="Egyenes összekötő nyíllal 6"/>
          <p:cNvCxnSpPr>
            <a:stCxn id="8" idx="3"/>
          </p:cNvCxnSpPr>
          <p:nvPr/>
        </p:nvCxnSpPr>
        <p:spPr>
          <a:xfrm flipH="1">
            <a:off x="8205516" y="2047164"/>
            <a:ext cx="351630" cy="8687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6048281" y="2947615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aktuális érték - </a:t>
            </a:r>
            <a:r>
              <a:rPr lang="hu-HU" dirty="0" smtClean="0">
                <a:solidFill>
                  <a:srgbClr val="C00000"/>
                </a:solidFill>
              </a:rPr>
              <a:t>elérési </a:t>
            </a:r>
            <a:r>
              <a:rPr lang="hu-HU" dirty="0" err="1" smtClean="0">
                <a:solidFill>
                  <a:srgbClr val="C00000"/>
                </a:solidFill>
              </a:rPr>
              <a:t>szolg</a:t>
            </a:r>
            <a:r>
              <a:rPr lang="hu-HU" dirty="0" smtClean="0">
                <a:solidFill>
                  <a:srgbClr val="C00000"/>
                </a:solidFill>
              </a:rPr>
              <a:t>.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23" name="Jobb oldali kapcsos zárójel 22"/>
          <p:cNvSpPr/>
          <p:nvPr/>
        </p:nvSpPr>
        <p:spPr>
          <a:xfrm rot="5400000">
            <a:off x="6748348" y="2781301"/>
            <a:ext cx="646194" cy="2971401"/>
          </a:xfrm>
          <a:prstGeom prst="rightBrace">
            <a:avLst>
              <a:gd name="adj1" fmla="val 8333"/>
              <a:gd name="adj2" fmla="val 5083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362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Díjakat terhelő költségek – kockázati díjak – NINCS!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Az egyszeri díjas módozatnál nincs kockázati díjrész, kiegészítők nem választhatóak,</a:t>
            </a:r>
          </a:p>
          <a:p>
            <a:r>
              <a:rPr lang="hu-HU" dirty="0" smtClean="0"/>
              <a:t> a beépített kockázatok is díjmentesek!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U60E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254020" y="1637731"/>
            <a:ext cx="2041058" cy="4994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err="1" smtClean="0"/>
              <a:t>Életbizt</a:t>
            </a:r>
            <a:r>
              <a:rPr lang="hu-HU" sz="1600" dirty="0" smtClean="0"/>
              <a:t>. kockázat</a:t>
            </a:r>
            <a:endParaRPr lang="hu-HU" sz="1600" dirty="0"/>
          </a:p>
        </p:txBody>
      </p:sp>
      <p:sp>
        <p:nvSpPr>
          <p:cNvPr id="11" name="Téglalap 10"/>
          <p:cNvSpPr/>
          <p:nvPr/>
        </p:nvSpPr>
        <p:spPr>
          <a:xfrm>
            <a:off x="2451987" y="1637730"/>
            <a:ext cx="2041058" cy="4994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Baleseti kockázatok</a:t>
            </a:r>
            <a:endParaRPr lang="hu-HU" sz="1600" dirty="0"/>
          </a:p>
        </p:txBody>
      </p:sp>
      <p:sp>
        <p:nvSpPr>
          <p:cNvPr id="13" name="Téglalap 12"/>
          <p:cNvSpPr/>
          <p:nvPr/>
        </p:nvSpPr>
        <p:spPr>
          <a:xfrm>
            <a:off x="4661006" y="1637729"/>
            <a:ext cx="2041058" cy="4994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err="1" smtClean="0"/>
              <a:t>Egészségbizt</a:t>
            </a:r>
            <a:r>
              <a:rPr lang="hu-HU" sz="1600" dirty="0" smtClean="0"/>
              <a:t>. kockázatok</a:t>
            </a:r>
            <a:endParaRPr lang="hu-HU" sz="1600" dirty="0"/>
          </a:p>
        </p:txBody>
      </p:sp>
      <p:sp>
        <p:nvSpPr>
          <p:cNvPr id="15" name="Téglalap 14"/>
          <p:cNvSpPr/>
          <p:nvPr/>
        </p:nvSpPr>
        <p:spPr>
          <a:xfrm>
            <a:off x="6862188" y="1637731"/>
            <a:ext cx="2041058" cy="4994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/>
              <a:t>Díjátvállalás kockázat</a:t>
            </a:r>
            <a:endParaRPr lang="hu-HU" sz="16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300660" y="2296633"/>
            <a:ext cx="1947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Halál esetére vonatkozó kiegészítő életbiztosítás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2498627" y="2296633"/>
            <a:ext cx="19477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Baleseti halál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Baleseti rokkantság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Baleseti kórházi napi térítés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Baleseti műtéti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Csonttörés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Égési sérülés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err="1" smtClean="0"/>
              <a:t>Közl</a:t>
            </a:r>
            <a:r>
              <a:rPr lang="hu-HU" dirty="0" smtClean="0"/>
              <a:t>. bal. hal.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err="1" smtClean="0"/>
              <a:t>Közl</a:t>
            </a:r>
            <a:r>
              <a:rPr lang="hu-HU" dirty="0" smtClean="0"/>
              <a:t>. bal </a:t>
            </a:r>
            <a:r>
              <a:rPr lang="hu-HU" dirty="0" err="1" smtClean="0"/>
              <a:t>rokk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4707646" y="2296633"/>
            <a:ext cx="19477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40 elemű kiemelt kockázatok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Műtéti térítés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Kórházi napi térítés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39%-ot meghaladó </a:t>
            </a:r>
            <a:r>
              <a:rPr lang="hu-HU" dirty="0" err="1" smtClean="0"/>
              <a:t>eg.károsodás</a:t>
            </a:r>
            <a:endParaRPr lang="hu-H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69%-ot meghaladó </a:t>
            </a:r>
            <a:r>
              <a:rPr lang="hu-HU" dirty="0" err="1" smtClean="0"/>
              <a:t>eg.károsodás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6862188" y="2296632"/>
            <a:ext cx="19477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Díjátvállalás halál esetén kiegészítő életbiztosítás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FIGYELEM! Ebben az esetben 1 fő vagyonkezelő jelölése is szükséges!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2" name="Szövegdoboz 1"/>
          <p:cNvSpPr txBox="1"/>
          <p:nvPr/>
        </p:nvSpPr>
        <p:spPr>
          <a:xfrm rot="20036222">
            <a:off x="-280626" y="3132109"/>
            <a:ext cx="9797185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BD1E20"/>
            </a:solidFill>
          </a:ln>
        </p:spPr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rgbClr val="C00000"/>
                </a:solidFill>
              </a:rPr>
              <a:t>Kockázati kiegészítők nem választhatóak!</a:t>
            </a:r>
            <a:endParaRPr lang="hu-H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18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Díjakat terhelő költségek – forgalmazási költség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Az egyszeri díj százalékában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U60E</a:t>
            </a:r>
            <a:endParaRPr lang="hu-HU" dirty="0"/>
          </a:p>
        </p:txBody>
      </p:sp>
      <p:sp>
        <p:nvSpPr>
          <p:cNvPr id="10" name="Jobbra nyíl 9"/>
          <p:cNvSpPr/>
          <p:nvPr/>
        </p:nvSpPr>
        <p:spPr>
          <a:xfrm>
            <a:off x="532263" y="1951632"/>
            <a:ext cx="7186883" cy="464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520891" y="178103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1406847" y="1527031"/>
            <a:ext cx="311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rgbClr val="C00000"/>
                </a:solidFill>
              </a:rPr>
              <a:t>az egyszeri díjból: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1406845" y="4579170"/>
            <a:ext cx="668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rgbClr val="C00000"/>
                </a:solidFill>
              </a:rPr>
              <a:t>az eseti díjból: </a:t>
            </a:r>
            <a:r>
              <a:rPr lang="hu-HU" dirty="0" smtClean="0"/>
              <a:t>	1% díjbefizetéskor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2238233" y="3752294"/>
            <a:ext cx="6262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Befizetéskor érvényesítjük.</a:t>
            </a:r>
            <a:endParaRPr lang="hu-HU" dirty="0"/>
          </a:p>
        </p:txBody>
      </p:sp>
      <p:cxnSp>
        <p:nvCxnSpPr>
          <p:cNvPr id="8" name="Egyenes összekötő nyíllal 7"/>
          <p:cNvCxnSpPr>
            <a:stCxn id="10" idx="1"/>
          </p:cNvCxnSpPr>
          <p:nvPr/>
        </p:nvCxnSpPr>
        <p:spPr>
          <a:xfrm>
            <a:off x="532263" y="2183644"/>
            <a:ext cx="1378424" cy="7779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2238233" y="2961564"/>
            <a:ext cx="4449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forgalmazási költség = 0,425% x tartam; de min 0,85%, </a:t>
            </a:r>
            <a:r>
              <a:rPr lang="hu-HU" dirty="0" err="1" smtClean="0"/>
              <a:t>max</a:t>
            </a:r>
            <a:r>
              <a:rPr lang="hu-HU" dirty="0" smtClean="0"/>
              <a:t> 4,25%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115727" y="5554640"/>
            <a:ext cx="7268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 forgalmazási költséget Hűségjóváírásként visszaadjuk az ügyfélnek, amennyiben a megfelelő feltételek teljesülnek!</a:t>
            </a:r>
            <a:endParaRPr lang="hu-HU" dirty="0"/>
          </a:p>
        </p:txBody>
      </p:sp>
      <p:sp>
        <p:nvSpPr>
          <p:cNvPr id="14" name="Lekerekített téglalap feliratnak 13"/>
          <p:cNvSpPr/>
          <p:nvPr/>
        </p:nvSpPr>
        <p:spPr>
          <a:xfrm>
            <a:off x="5841242" y="197511"/>
            <a:ext cx="3289674" cy="1329520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az első években viszonylag magas a költségelvonás, de a TKM értékek így is alacsonyak maradnak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7498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Díjakat terhelő költségek – visszavásárlási költség</a:t>
            </a: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 visszavásárolt összeg arányában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U60E</a:t>
            </a:r>
            <a:endParaRPr lang="hu-HU" dirty="0"/>
          </a:p>
        </p:txBody>
      </p:sp>
      <p:sp>
        <p:nvSpPr>
          <p:cNvPr id="8" name="Jobbra nyíl 7"/>
          <p:cNvSpPr/>
          <p:nvPr/>
        </p:nvSpPr>
        <p:spPr>
          <a:xfrm>
            <a:off x="532263" y="1815152"/>
            <a:ext cx="7670041" cy="464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2" name="Egyenes összekötő 11"/>
          <p:cNvCxnSpPr/>
          <p:nvPr/>
        </p:nvCxnSpPr>
        <p:spPr>
          <a:xfrm>
            <a:off x="5543266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5240939" y="1309505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10. évf.</a:t>
            </a:r>
            <a:endParaRPr lang="hu-HU" sz="1200" dirty="0"/>
          </a:p>
        </p:txBody>
      </p:sp>
      <p:sp>
        <p:nvSpPr>
          <p:cNvPr id="14" name="Jobb oldali kapcsos zárójel 13"/>
          <p:cNvSpPr/>
          <p:nvPr/>
        </p:nvSpPr>
        <p:spPr>
          <a:xfrm rot="5400000">
            <a:off x="2758752" y="411975"/>
            <a:ext cx="646194" cy="5007792"/>
          </a:xfrm>
          <a:prstGeom prst="rightBrace">
            <a:avLst>
              <a:gd name="adj1" fmla="val 8333"/>
              <a:gd name="adj2" fmla="val 5054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1380898" y="3519519"/>
            <a:ext cx="3860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1%</a:t>
            </a:r>
          </a:p>
          <a:p>
            <a:pPr algn="ctr"/>
            <a:r>
              <a:rPr lang="hu-HU" dirty="0" smtClean="0"/>
              <a:t>a tartam végéig, de legfeljebb a 10. </a:t>
            </a:r>
            <a:r>
              <a:rPr lang="hu-HU" dirty="0" err="1" smtClean="0"/>
              <a:t>évf.-ig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5491447" y="3527664"/>
            <a:ext cx="2974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0 Ft</a:t>
            </a:r>
            <a:endParaRPr lang="hu-HU" dirty="0"/>
          </a:p>
        </p:txBody>
      </p:sp>
      <p:cxnSp>
        <p:nvCxnSpPr>
          <p:cNvPr id="20" name="Egyenes összekötő 19"/>
          <p:cNvCxnSpPr/>
          <p:nvPr/>
        </p:nvCxnSpPr>
        <p:spPr>
          <a:xfrm>
            <a:off x="520891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/>
        </p:nvSpPr>
        <p:spPr>
          <a:xfrm>
            <a:off x="347300" y="4850347"/>
            <a:ext cx="8153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Alapja a visszavásárlási kérelemnek a biztosítóhoz történő beérkezését követő értékelési napon megállapított aktuális érték.</a:t>
            </a:r>
            <a:endParaRPr lang="hu-HU" dirty="0"/>
          </a:p>
        </p:txBody>
      </p:sp>
      <p:cxnSp>
        <p:nvCxnSpPr>
          <p:cNvPr id="22" name="Egyenes összekötő 21"/>
          <p:cNvCxnSpPr/>
          <p:nvPr/>
        </p:nvCxnSpPr>
        <p:spPr>
          <a:xfrm>
            <a:off x="8206854" y="1644555"/>
            <a:ext cx="13647" cy="8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Szövegdoboz 22"/>
          <p:cNvSpPr txBox="1"/>
          <p:nvPr/>
        </p:nvSpPr>
        <p:spPr>
          <a:xfrm>
            <a:off x="7811280" y="1367556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lejárat</a:t>
            </a:r>
            <a:endParaRPr lang="hu-HU" sz="1200" dirty="0"/>
          </a:p>
        </p:txBody>
      </p:sp>
      <p:sp>
        <p:nvSpPr>
          <p:cNvPr id="24" name="Jobb oldali kapcsos zárójel 23"/>
          <p:cNvSpPr/>
          <p:nvPr/>
        </p:nvSpPr>
        <p:spPr>
          <a:xfrm rot="5400000">
            <a:off x="6570259" y="1606924"/>
            <a:ext cx="646194" cy="2617896"/>
          </a:xfrm>
          <a:prstGeom prst="rightBrace">
            <a:avLst>
              <a:gd name="adj1" fmla="val 8333"/>
              <a:gd name="adj2" fmla="val 5054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Lekerekített téglalap 18"/>
          <p:cNvSpPr/>
          <p:nvPr/>
        </p:nvSpPr>
        <p:spPr>
          <a:xfrm>
            <a:off x="6623924" y="188112"/>
            <a:ext cx="2374711" cy="10940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00000"/>
                </a:solidFill>
              </a:rPr>
              <a:t>ügyfelünk akár már az első évben is vehet ki pénzt szerződéséből</a:t>
            </a:r>
            <a:endParaRPr lang="hu-H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3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Tranzakciók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Lehetőségek a szerződés kezelésére, s azok költségei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U60E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696036" y="1883391"/>
            <a:ext cx="80433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átváltás:					évente az első kettő ingyenes, a továbbiak: 								0,3%, min 400, </a:t>
            </a:r>
            <a:r>
              <a:rPr lang="hu-HU" dirty="0" err="1" smtClean="0"/>
              <a:t>max</a:t>
            </a:r>
            <a:r>
              <a:rPr lang="hu-HU" dirty="0" smtClean="0"/>
              <a:t> 3500 Ft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részleges visszavásárlás </a:t>
            </a:r>
            <a:r>
              <a:rPr lang="hu-HU" dirty="0"/>
              <a:t>és rendszeres </a:t>
            </a:r>
            <a:r>
              <a:rPr lang="hu-HU" dirty="0" smtClean="0"/>
              <a:t>pénzkivonás (min </a:t>
            </a:r>
            <a:r>
              <a:rPr lang="hu-HU" dirty="0"/>
              <a:t>15 </a:t>
            </a:r>
            <a:r>
              <a:rPr lang="hu-HU" dirty="0" err="1"/>
              <a:t>eFt</a:t>
            </a:r>
            <a:r>
              <a:rPr lang="hu-HU" dirty="0"/>
              <a:t>/hó</a:t>
            </a:r>
            <a:r>
              <a:rPr lang="hu-HU" dirty="0" smtClean="0"/>
              <a:t>):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5131558" y="4007049"/>
            <a:ext cx="3352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költsége az érintett/havonta érintett összeg 0,3%-a, min 400, </a:t>
            </a:r>
            <a:r>
              <a:rPr lang="hu-HU" dirty="0" err="1" smtClean="0"/>
              <a:t>max</a:t>
            </a:r>
            <a:r>
              <a:rPr lang="hu-HU" dirty="0" smtClean="0"/>
              <a:t> 3500 Ft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924335" y="3513878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az egyszeri díjból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898107" y="3513878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az eseti díjból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365227" y="4030046"/>
            <a:ext cx="3352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1 </a:t>
            </a:r>
            <a:r>
              <a:rPr lang="hu-HU" dirty="0" smtClean="0"/>
              <a:t>% - a tartam végéig, de legfeljebb a 10. </a:t>
            </a:r>
            <a:r>
              <a:rPr lang="hu-HU" dirty="0" err="1" smtClean="0"/>
              <a:t>évf.-ig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		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791570" y="5472752"/>
            <a:ext cx="7692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egyszeri díjból történő részleges visszavásárlás, vagy rendszeres pénzkivonást követően a számlán maradó egységek visszavásárlási értékének el kell érnie a 100 </a:t>
            </a:r>
            <a:r>
              <a:rPr lang="hu-HU" dirty="0" err="1" smtClean="0"/>
              <a:t>eFt-ot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13" name="Lekerekített téglalap 12"/>
          <p:cNvSpPr/>
          <p:nvPr/>
        </p:nvSpPr>
        <p:spPr>
          <a:xfrm>
            <a:off x="6695761" y="95535"/>
            <a:ext cx="2374711" cy="10940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00000"/>
                </a:solidFill>
              </a:rPr>
              <a:t>eseti díj fizethető</a:t>
            </a:r>
            <a:endParaRPr lang="hu-H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1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Egyéb költségek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U60E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347300" y="1672318"/>
            <a:ext cx="838668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Adminisztrációs költség: 200 Ft/hó. Havonta érvényesítjük.</a:t>
            </a:r>
          </a:p>
          <a:p>
            <a:endParaRPr lang="hu-HU" dirty="0" smtClean="0"/>
          </a:p>
          <a:p>
            <a:r>
              <a:rPr lang="hu-HU" dirty="0" err="1" smtClean="0"/>
              <a:t>Kötvényesítési</a:t>
            </a:r>
            <a:r>
              <a:rPr lang="hu-HU" dirty="0" smtClean="0"/>
              <a:t> költség: 8000 Ft. A szerződő 30 napon belüli rendkívüli felmondása esetén alkalmazzuk.</a:t>
            </a:r>
          </a:p>
          <a:p>
            <a:endParaRPr lang="hu-HU" dirty="0"/>
          </a:p>
          <a:p>
            <a:r>
              <a:rPr lang="hu-HU" dirty="0" smtClean="0"/>
              <a:t>Számlakivonat költsége: évfordulókon ingyenes, minden más esetben 300 Ft/számlakivonat.</a:t>
            </a:r>
          </a:p>
          <a:p>
            <a:endParaRPr lang="hu-HU" dirty="0"/>
          </a:p>
          <a:p>
            <a:r>
              <a:rPr lang="hu-HU" dirty="0" smtClean="0"/>
              <a:t>Kifizetések költsége: 	átutalás esetén 0%</a:t>
            </a:r>
          </a:p>
          <a:p>
            <a:r>
              <a:rPr lang="hu-HU" dirty="0"/>
              <a:t>	</a:t>
            </a:r>
            <a:r>
              <a:rPr lang="hu-HU" dirty="0" smtClean="0"/>
              <a:t>				postai kifizetés esetén 0,5%</a:t>
            </a:r>
          </a:p>
          <a:p>
            <a:endParaRPr lang="hu-HU" dirty="0"/>
          </a:p>
          <a:p>
            <a:r>
              <a:rPr lang="hu-HU" dirty="0" smtClean="0"/>
              <a:t>Eszközalapokhoz kapcsolódó (ügyfélszámlán nem megjelenő) költségek:</a:t>
            </a:r>
          </a:p>
          <a:p>
            <a:r>
              <a:rPr lang="hu-HU" dirty="0" smtClean="0"/>
              <a:t>					portfólió kezelési díj</a:t>
            </a:r>
          </a:p>
          <a:p>
            <a:r>
              <a:rPr lang="hu-HU" dirty="0"/>
              <a:t>	</a:t>
            </a:r>
            <a:r>
              <a:rPr lang="hu-HU" dirty="0" smtClean="0"/>
              <a:t>				letétkezelői díj</a:t>
            </a:r>
          </a:p>
          <a:p>
            <a:r>
              <a:rPr lang="hu-HU" dirty="0"/>
              <a:t>	</a:t>
            </a:r>
            <a:r>
              <a:rPr lang="hu-HU" dirty="0" smtClean="0"/>
              <a:t>				értékpapír adásvétele után felszámított díj (brókeri díj)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5774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Díjfizetés elmaradása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Ha nem érkezik meg az ajánlatban jelzett egyszeri díj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U60E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347301" y="1746913"/>
            <a:ext cx="83866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 van megfizetett díjrészlet (egyszeri díjnak tekintve a teljes befizetett összeget), de az nem éri el a minimális egyszeri díj mértékét, (és felszólítást követően sem érkezik meg a hiányzó összeg) akkor a szerződést megszüntetjük, a befizetett összeget visszautaljuk.</a:t>
            </a:r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Ha a megfizetett díjrészlet eléri/meghaladja a minimális díj összegét, akkor a szerződés egyszeri díját a megfizetett összegre csökkentjük.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3410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Egyéb feltételek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U60E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47300" y="2060812"/>
            <a:ext cx="83920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Tartam: 						1-25 (meghosszabbítható)</a:t>
            </a:r>
          </a:p>
          <a:p>
            <a:endParaRPr lang="hu-HU" dirty="0"/>
          </a:p>
          <a:p>
            <a:r>
              <a:rPr lang="hu-HU" dirty="0" smtClean="0"/>
              <a:t>Belépési kor:					15-99</a:t>
            </a:r>
          </a:p>
          <a:p>
            <a:endParaRPr lang="hu-HU" dirty="0"/>
          </a:p>
          <a:p>
            <a:r>
              <a:rPr lang="hu-HU" dirty="0" smtClean="0"/>
              <a:t>Maximális lejárati kor:			100 év</a:t>
            </a:r>
          </a:p>
          <a:p>
            <a:endParaRPr lang="hu-HU" dirty="0"/>
          </a:p>
          <a:p>
            <a:r>
              <a:rPr lang="hu-HU" dirty="0" smtClean="0"/>
              <a:t>Minimális egyszeri megtakarítási díjrész,</a:t>
            </a:r>
          </a:p>
          <a:p>
            <a:r>
              <a:rPr lang="hu-HU" dirty="0"/>
              <a:t>	</a:t>
            </a:r>
            <a:r>
              <a:rPr lang="hu-HU" dirty="0" smtClean="0"/>
              <a:t>			1-3 éves tartam esetén:			500 </a:t>
            </a:r>
            <a:r>
              <a:rPr lang="hu-HU" dirty="0" err="1" smtClean="0"/>
              <a:t>eFt</a:t>
            </a:r>
            <a:endParaRPr lang="hu-HU" dirty="0" smtClean="0"/>
          </a:p>
          <a:p>
            <a:r>
              <a:rPr lang="hu-HU" dirty="0" smtClean="0"/>
              <a:t>				4 éves tartamtól:					200 </a:t>
            </a:r>
            <a:r>
              <a:rPr lang="hu-HU" dirty="0" err="1" smtClean="0"/>
              <a:t>eFt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			lejáróból akár egy éves tartamra is:	200 </a:t>
            </a:r>
            <a:r>
              <a:rPr lang="hu-HU" dirty="0" err="1" smtClean="0"/>
              <a:t>eFt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Minimális eseti díj:			10 </a:t>
            </a:r>
            <a:r>
              <a:rPr lang="hu-HU" dirty="0" err="1" smtClean="0"/>
              <a:t>eFt</a:t>
            </a:r>
            <a:endParaRPr lang="hu-HU" dirty="0" smtClean="0"/>
          </a:p>
          <a:p>
            <a:endParaRPr lang="hu-HU" dirty="0"/>
          </a:p>
          <a:p>
            <a:r>
              <a:rPr lang="hu-HU" dirty="0"/>
              <a:t>Kötvénykölcsön kérhető (min 80 </a:t>
            </a:r>
            <a:r>
              <a:rPr lang="hu-HU" dirty="0" err="1"/>
              <a:t>eFt</a:t>
            </a:r>
            <a:r>
              <a:rPr lang="hu-HU" dirty="0"/>
              <a:t>), az alapja a visszavásárlási érték (</a:t>
            </a:r>
            <a:r>
              <a:rPr lang="hu-HU" dirty="0" err="1"/>
              <a:t>max</a:t>
            </a:r>
            <a:r>
              <a:rPr lang="hu-HU" dirty="0"/>
              <a:t> a VV érték 90%-a csökkentve a kölcsön kamataival.</a:t>
            </a:r>
          </a:p>
          <a:p>
            <a:endParaRPr lang="hu-HU" dirty="0"/>
          </a:p>
        </p:txBody>
      </p:sp>
      <p:sp>
        <p:nvSpPr>
          <p:cNvPr id="8" name="Lekerekített téglalap 7"/>
          <p:cNvSpPr/>
          <p:nvPr/>
        </p:nvSpPr>
        <p:spPr>
          <a:xfrm>
            <a:off x="6673172" y="122830"/>
            <a:ext cx="2374711" cy="10940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00000"/>
                </a:solidFill>
              </a:rPr>
              <a:t>kötvénykölcsönnel tudjuk segíteni ügyfelünket</a:t>
            </a:r>
            <a:endParaRPr lang="hu-H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72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Generali MyLife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MyLife</a:t>
            </a:r>
            <a:r>
              <a:rPr lang="hu-HU" dirty="0" smtClean="0"/>
              <a:t> U60E – mint nyugdíjbiztosítás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Nyugdíjzáradék alkalmazása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Generali </a:t>
            </a:r>
            <a:r>
              <a:rPr lang="hu-HU" dirty="0" err="1" smtClean="0"/>
              <a:t>MyLife</a:t>
            </a:r>
            <a:r>
              <a:rPr lang="hu-HU" dirty="0" smtClean="0"/>
              <a:t> U60E Nyugdíjbiztosítás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41915" y="1554327"/>
            <a:ext cx="839207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Tartam: 						1-50 év</a:t>
            </a:r>
          </a:p>
          <a:p>
            <a:endParaRPr lang="hu-HU" dirty="0"/>
          </a:p>
          <a:p>
            <a:r>
              <a:rPr lang="hu-HU" dirty="0" smtClean="0"/>
              <a:t>Belépési kor:					15-64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Minimális díj:					1-10 éves tartamra 500 </a:t>
            </a:r>
            <a:r>
              <a:rPr lang="hu-HU" dirty="0" err="1" smtClean="0"/>
              <a:t>eFt</a:t>
            </a:r>
            <a:r>
              <a:rPr lang="hu-HU" dirty="0" smtClean="0"/>
              <a:t> (beletartozik a 								kötéskor fizetett eseti díj is: 200 </a:t>
            </a:r>
            <a:r>
              <a:rPr lang="hu-HU" dirty="0" err="1" smtClean="0"/>
              <a:t>eFt</a:t>
            </a:r>
            <a:r>
              <a:rPr lang="hu-HU" dirty="0" smtClean="0"/>
              <a:t> egyszeri + 							300 </a:t>
            </a:r>
            <a:r>
              <a:rPr lang="hu-HU" dirty="0" err="1" smtClean="0"/>
              <a:t>eFt</a:t>
            </a:r>
            <a:r>
              <a:rPr lang="hu-HU" dirty="0" smtClean="0"/>
              <a:t> eseti díj)</a:t>
            </a:r>
          </a:p>
          <a:p>
            <a:endParaRPr lang="hu-HU" dirty="0"/>
          </a:p>
          <a:p>
            <a:r>
              <a:rPr lang="hu-HU" dirty="0" smtClean="0"/>
              <a:t>							10 évnél hosszabb tartamra 200 </a:t>
            </a:r>
            <a:r>
              <a:rPr lang="hu-HU" dirty="0" err="1" smtClean="0"/>
              <a:t>eFt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Minimális eseti díj:			10 </a:t>
            </a:r>
            <a:r>
              <a:rPr lang="hu-HU" dirty="0" err="1" smtClean="0"/>
              <a:t>eFt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A már megkötött U60E utólag </a:t>
            </a:r>
            <a:r>
              <a:rPr lang="hu-HU" dirty="0"/>
              <a:t>nem </a:t>
            </a:r>
            <a:r>
              <a:rPr lang="hu-HU" dirty="0" smtClean="0"/>
              <a:t>alakítható nyugdíjbiztosítássá!</a:t>
            </a:r>
          </a:p>
          <a:p>
            <a:r>
              <a:rPr lang="hu-HU" dirty="0" smtClean="0"/>
              <a:t>Szerződés </a:t>
            </a:r>
            <a:r>
              <a:rPr lang="hu-HU" dirty="0"/>
              <a:t>lejárati </a:t>
            </a:r>
            <a:r>
              <a:rPr lang="hu-HU" dirty="0" smtClean="0"/>
              <a:t>időpontja:  </a:t>
            </a:r>
            <a:r>
              <a:rPr lang="hu-HU" dirty="0"/>
              <a:t>a biztosítottnak a szerződés létrejöttekor érvényes öregségi nyugdíjkorhatár betöltésének időpontja.</a:t>
            </a:r>
          </a:p>
          <a:p>
            <a:endParaRPr lang="hu-HU" dirty="0"/>
          </a:p>
        </p:txBody>
      </p:sp>
      <p:sp>
        <p:nvSpPr>
          <p:cNvPr id="8" name="Lekerekített téglalap 7"/>
          <p:cNvSpPr/>
          <p:nvPr/>
        </p:nvSpPr>
        <p:spPr>
          <a:xfrm>
            <a:off x="6769287" y="2188194"/>
            <a:ext cx="2374711" cy="10940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rgbClr val="C00000"/>
                </a:solidFill>
              </a:rPr>
              <a:t>nyugdíjbizt</a:t>
            </a:r>
            <a:r>
              <a:rPr lang="hu-HU" dirty="0" smtClean="0">
                <a:solidFill>
                  <a:srgbClr val="C00000"/>
                </a:solidFill>
              </a:rPr>
              <a:t>. mellé </a:t>
            </a:r>
            <a:r>
              <a:rPr lang="hu-HU" dirty="0" err="1" smtClean="0">
                <a:solidFill>
                  <a:srgbClr val="C00000"/>
                </a:solidFill>
              </a:rPr>
              <a:t>AktívMegtakarítás</a:t>
            </a:r>
            <a:r>
              <a:rPr lang="hu-HU" dirty="0" smtClean="0">
                <a:solidFill>
                  <a:srgbClr val="C00000"/>
                </a:solidFill>
              </a:rPr>
              <a:t> is létrehozható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6769289" y="0"/>
            <a:ext cx="2374711" cy="10940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C00000"/>
                </a:solidFill>
              </a:rPr>
              <a:t>nyugdíjbiztosítás-ként is köthető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6769288" y="1094097"/>
            <a:ext cx="2374711" cy="10940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rgbClr val="C00000"/>
                </a:solidFill>
              </a:rPr>
              <a:t>nyugdíjbizt</a:t>
            </a:r>
            <a:r>
              <a:rPr lang="hu-HU" dirty="0" smtClean="0">
                <a:solidFill>
                  <a:srgbClr val="C00000"/>
                </a:solidFill>
              </a:rPr>
              <a:t>. mellé </a:t>
            </a:r>
            <a:r>
              <a:rPr lang="hu-HU" dirty="0" err="1" smtClean="0">
                <a:solidFill>
                  <a:srgbClr val="C00000"/>
                </a:solidFill>
              </a:rPr>
              <a:t>PortfólióMenedzser</a:t>
            </a:r>
            <a:r>
              <a:rPr lang="hu-HU" dirty="0" smtClean="0">
                <a:solidFill>
                  <a:srgbClr val="C00000"/>
                </a:solidFill>
              </a:rPr>
              <a:t> kérhető</a:t>
            </a:r>
            <a:endParaRPr lang="hu-H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2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áció sablon">
  <a:themeElements>
    <a:clrScheme name="Generali_colori_C">
      <a:dk1>
        <a:sysClr val="windowText" lastClr="000000"/>
      </a:dk1>
      <a:lt1>
        <a:sysClr val="window" lastClr="FFFFFF"/>
      </a:lt1>
      <a:dk2>
        <a:srgbClr val="BD2027"/>
      </a:dk2>
      <a:lt2>
        <a:srgbClr val="FEEEE6"/>
      </a:lt2>
      <a:accent1>
        <a:srgbClr val="BD2027"/>
      </a:accent1>
      <a:accent2>
        <a:srgbClr val="C25439"/>
      </a:accent2>
      <a:accent3>
        <a:srgbClr val="E9B09A"/>
      </a:accent3>
      <a:accent4>
        <a:srgbClr val="5C5D5F"/>
      </a:accent4>
      <a:accent5>
        <a:srgbClr val="CFD0D2"/>
      </a:accent5>
      <a:accent6>
        <a:srgbClr val="A1A3A4"/>
      </a:accent6>
      <a:hlink>
        <a:srgbClr val="BD2027"/>
      </a:hlink>
      <a:folHlink>
        <a:srgbClr val="C25439"/>
      </a:folHlink>
    </a:clrScheme>
    <a:fontScheme name="BE_typografia">
      <a:majorFont>
        <a:latin typeface="Arial Regular"/>
        <a:ea typeface="Arial Italic"/>
        <a:cs typeface=""/>
      </a:majorFont>
      <a:minorFont>
        <a:latin typeface="Arial Regular"/>
        <a:ea typeface="Arial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3CD1BA-8A3D-47AB-9468-1881378C5F76}">
  <ds:schemaRefs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DBA4FA7-BCEB-4057-9813-5E24AC08F7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ECC774-76DD-4632-9640-C36DCB65A6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Prezentáció sablon</Template>
  <TotalTime>3051</TotalTime>
  <Words>8054</Words>
  <Application>Microsoft Macintosh PowerPoint</Application>
  <PresentationFormat>Diavetítés a képernyőre (4:3 oldalarány)</PresentationFormat>
  <Paragraphs>1535</Paragraphs>
  <Slides>114</Slides>
  <Notes>24</Notes>
  <HiddenSlides>12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114</vt:i4>
      </vt:variant>
    </vt:vector>
  </HeadingPairs>
  <TitlesOfParts>
    <vt:vector size="125" baseType="lpstr">
      <vt:lpstr>Arial</vt:lpstr>
      <vt:lpstr>Arial Italic</vt:lpstr>
      <vt:lpstr>Arial Regular</vt:lpstr>
      <vt:lpstr>Calibri</vt:lpstr>
      <vt:lpstr>Courier New</vt:lpstr>
      <vt:lpstr>Gungsuh</vt:lpstr>
      <vt:lpstr>Helvetica Neue</vt:lpstr>
      <vt:lpstr>Lucida Grande</vt:lpstr>
      <vt:lpstr>Times New Roman</vt:lpstr>
      <vt:lpstr>Wingdings</vt:lpstr>
      <vt:lpstr>Prezentáció sablon</vt:lpstr>
      <vt:lpstr>Generali MyLife Az új UL termékcsalád</vt:lpstr>
      <vt:lpstr>Generali MyLife Prémium (U72)</vt:lpstr>
      <vt:lpstr>PowerPoint bemutató</vt:lpstr>
      <vt:lpstr>Választható eszközalapok</vt:lpstr>
      <vt:lpstr>Vagyonarányos költség</vt:lpstr>
      <vt:lpstr>Bónusz – MyLife Prémium Hűségszámla</vt:lpstr>
      <vt:lpstr>Bónusz – MyLife Prémium Hűségszámla</vt:lpstr>
      <vt:lpstr>Bónusz – MyLife Prémium Hűségjóváírás min 20 éves tartam; havi megtakarítási díjrész: 20 eFt; inkasszós; hozam: 6,75%/év; változó index </vt:lpstr>
      <vt:lpstr>Bónusz – vagyonarányos bónusz</vt:lpstr>
      <vt:lpstr>Bónusz – MyLife Prémium vagyonarányos bónusz jóváírás min 20 éves tartam; havi megtakarítási díjrész: 20 eFt; inkasszós; hozam: 6,75%/év; változó index </vt:lpstr>
      <vt:lpstr>Díjakat terhelő költségek TKM és TKMny : 15 évnél: 3,48 – 4,78%; 20 évnél: 2,79 – 4,15%</vt:lpstr>
      <vt:lpstr>Díjakat terhelő költségek – díjbeszedési költség</vt:lpstr>
      <vt:lpstr>Biztosítási események és szolgáltatások</vt:lpstr>
      <vt:lpstr>Díjakat terhelő költségek – kockázati díjak</vt:lpstr>
      <vt:lpstr>Díjakat terhelő költségek – forgalmazási költség</vt:lpstr>
      <vt:lpstr>Díjakat terhelő költségek – forgalmazási költség</vt:lpstr>
      <vt:lpstr>Díjakat terhelő költségek – adminisztrációs költség</vt:lpstr>
      <vt:lpstr>Díjakat terhelő költségek – vagyonarányos költség</vt:lpstr>
      <vt:lpstr>Egyéb költségek</vt:lpstr>
      <vt:lpstr>Visszavásárlás</vt:lpstr>
      <vt:lpstr>Tranzakciók</vt:lpstr>
      <vt:lpstr>Értékkövetés, díjnövelés</vt:lpstr>
      <vt:lpstr>Díjfizetés elmaradása</vt:lpstr>
      <vt:lpstr>Mentőövek</vt:lpstr>
      <vt:lpstr>Mentőövek</vt:lpstr>
      <vt:lpstr>Mentőövek</vt:lpstr>
      <vt:lpstr>Mentőövek</vt:lpstr>
      <vt:lpstr>Egyéb feltételek</vt:lpstr>
      <vt:lpstr>MyLife U72 – mint nyugdíjbiztosítás</vt:lpstr>
      <vt:lpstr>PowerPoint bemutató</vt:lpstr>
      <vt:lpstr>Biztosítási események és szolgáltatások</vt:lpstr>
      <vt:lpstr>Biztosítási események és szolgáltatások</vt:lpstr>
      <vt:lpstr>Kiegészítő biztosítások</vt:lpstr>
      <vt:lpstr>További eltérés az alapmódozattól</vt:lpstr>
      <vt:lpstr>PortfólióMenedzser – nyugdíjbiztosítás esetén</vt:lpstr>
      <vt:lpstr>Az alkalmazott alapok</vt:lpstr>
      <vt:lpstr>Hogyan működik?</vt:lpstr>
      <vt:lpstr>Hogyan működik?</vt:lpstr>
      <vt:lpstr>Aktív Megtakarítás (U65EV) – nyugdíjbiztosítás esetén</vt:lpstr>
      <vt:lpstr>Likvid számla: Aktív Megtakarítás</vt:lpstr>
      <vt:lpstr>Biztosítási események és szolgáltatások</vt:lpstr>
      <vt:lpstr>Likvid számla: Aktív Megtakarítás</vt:lpstr>
      <vt:lpstr>Választható eszközalapok</vt:lpstr>
      <vt:lpstr>Generali MyLife (U66)</vt:lpstr>
      <vt:lpstr>PowerPoint bemutató</vt:lpstr>
      <vt:lpstr>Választható eszközalapok</vt:lpstr>
      <vt:lpstr>Díjakat terhelő költségek – vagyonarányos költség</vt:lpstr>
      <vt:lpstr>Bónusz – vagyonarányos bónusz</vt:lpstr>
      <vt:lpstr>MyLife U66 – összegzett vagyonarányos bónusz havi megtakarítási díjrész: 20 eFt; éves hozam: 6,75%; változó index</vt:lpstr>
      <vt:lpstr>Díjakat terhelő költségek TKM: 10 év: 3,90% – 5,18%, 15 év: 2,53% - 3,84%, 20 év: 1,98% - 3,3%</vt:lpstr>
      <vt:lpstr>Díjakat terhelő költségek – díjbeszedési költség</vt:lpstr>
      <vt:lpstr>Biztosítási események és szolgáltatások</vt:lpstr>
      <vt:lpstr>Díjakat terhelő költségek – kockázati díjak</vt:lpstr>
      <vt:lpstr>PowerPoint bemutató</vt:lpstr>
      <vt:lpstr>Visszavásárlás (nincs lejárati szolgáltatás!)</vt:lpstr>
      <vt:lpstr>Díjakat terhelő költségek – visszavásárlási költség</vt:lpstr>
      <vt:lpstr>Díjakat terhelő költségek – forgalmazási költség</vt:lpstr>
      <vt:lpstr>Díjakat terhelő költségek – adminisztrációs költség</vt:lpstr>
      <vt:lpstr>Egyéb költségek</vt:lpstr>
      <vt:lpstr>Tranzakciók</vt:lpstr>
      <vt:lpstr>Értékkövetés, díjnövelés</vt:lpstr>
      <vt:lpstr>Díjfizetés elmaradása</vt:lpstr>
      <vt:lpstr>Mentőövek</vt:lpstr>
      <vt:lpstr>Mentőövek</vt:lpstr>
      <vt:lpstr>Mentőövek</vt:lpstr>
      <vt:lpstr>Mentőövek</vt:lpstr>
      <vt:lpstr>Egyéb feltételek</vt:lpstr>
      <vt:lpstr>MyLife U66 – mint nyugdíjbiztosítás</vt:lpstr>
      <vt:lpstr>PowerPoint bemutató</vt:lpstr>
      <vt:lpstr>Biztosítási események és szolgáltatások</vt:lpstr>
      <vt:lpstr>Biztosítási események és szolgáltatások</vt:lpstr>
      <vt:lpstr>Kiegészítő biztosítások</vt:lpstr>
      <vt:lpstr>Eltérés a forgalmazási költségben</vt:lpstr>
      <vt:lpstr>Díjakat terhelő költségek – visszavásárlási költség</vt:lpstr>
      <vt:lpstr>PortfólióMenedzser – nyugdíjbiztosítás esetén</vt:lpstr>
      <vt:lpstr>Az alkalmazott alapok</vt:lpstr>
      <vt:lpstr>Hogyan működik?</vt:lpstr>
      <vt:lpstr>Hogyan működik?</vt:lpstr>
      <vt:lpstr>Aktív Megtakarítás (U65EV) – nyugdíjbiztosítás esetén</vt:lpstr>
      <vt:lpstr>Likvid számla: Aktív Megtakarítás</vt:lpstr>
      <vt:lpstr>Biztosítási események és szolgáltatások</vt:lpstr>
      <vt:lpstr>Likvid számla: Aktív Megtakarítás</vt:lpstr>
      <vt:lpstr>Választható eszközalapok</vt:lpstr>
      <vt:lpstr>Generali MyLife (U60E)</vt:lpstr>
      <vt:lpstr>MyLife U60E – elérési értéke 1 MFt egyszeri díj; hozam: 5%/év</vt:lpstr>
      <vt:lpstr>Választható eszközalapok</vt:lpstr>
      <vt:lpstr>Díjakat terhelő költségek – vagyonarányos költség</vt:lpstr>
      <vt:lpstr>Bónusz – MyLife Hűségjóváírás</vt:lpstr>
      <vt:lpstr>MyLife U60E – hűségjóváírás 1 MFt egyszeri díj; hozam: 5%/év</vt:lpstr>
      <vt:lpstr>Díjakat terhelő költségek TKM és TKMny: 5 évnél: 2,11-3,19%; 10 évnél: 1,68-2,75%;  20 évnél: 1,67-2,75%</vt:lpstr>
      <vt:lpstr>Biztosítási események és szolgáltatások</vt:lpstr>
      <vt:lpstr>Díjakat terhelő költségek – kockázati díjak – NINCS!</vt:lpstr>
      <vt:lpstr>Díjakat terhelő költségek – forgalmazási költség</vt:lpstr>
      <vt:lpstr>Díjakat terhelő költségek – visszavásárlási költség</vt:lpstr>
      <vt:lpstr>Tranzakciók</vt:lpstr>
      <vt:lpstr>Egyéb költségek</vt:lpstr>
      <vt:lpstr>Díjfizetés elmaradása</vt:lpstr>
      <vt:lpstr>Egyéb feltételek</vt:lpstr>
      <vt:lpstr>MyLife U60E – mint nyugdíjbiztosítás</vt:lpstr>
      <vt:lpstr>MyLife U60E Nyugdíjbiztosítás – elérési értéke 650 eFt egyszeri díj; hozam: 5%/év; adójóváírással</vt:lpstr>
      <vt:lpstr>Biztosítási események és szolgáltatások</vt:lpstr>
      <vt:lpstr>Biztosítási események és szolgáltatások</vt:lpstr>
      <vt:lpstr>Díjakat terhelő költségek – kockázati díjak – NINCS!</vt:lpstr>
      <vt:lpstr>További eltérés az alapmódozattól</vt:lpstr>
      <vt:lpstr>PortfólióMenedzser – nyugdíjbiztosítás esetén</vt:lpstr>
      <vt:lpstr>Az alkalmazott alapok</vt:lpstr>
      <vt:lpstr>Hogyan működik?</vt:lpstr>
      <vt:lpstr>Hogyan működik?</vt:lpstr>
      <vt:lpstr>Aktív Megtakarítás (U65EV) – nyugdíjbiztosítás esetén</vt:lpstr>
      <vt:lpstr>Likvid számla: Aktív Megtakarítás</vt:lpstr>
      <vt:lpstr>Biztosítási események és szolgáltatások</vt:lpstr>
      <vt:lpstr>Likvid számla: Aktív Megtakarítás</vt:lpstr>
      <vt:lpstr>Választható eszközalapok</vt:lpstr>
      <vt:lpstr>PowerPoint bemutató</vt:lpstr>
    </vt:vector>
  </TitlesOfParts>
  <Company>Generali-Providencia Zrt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 Arial Bold 33/35pt</dc:title>
  <dc:creator>Limbek László</dc:creator>
  <cp:lastModifiedBy>Szota Szabolcs</cp:lastModifiedBy>
  <cp:revision>74</cp:revision>
  <cp:lastPrinted>2013-10-04T10:49:32Z</cp:lastPrinted>
  <dcterms:created xsi:type="dcterms:W3CDTF">2014-01-14T08:31:55Z</dcterms:created>
  <dcterms:modified xsi:type="dcterms:W3CDTF">2018-01-26T10:24:10Z</dcterms:modified>
</cp:coreProperties>
</file>