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05" r:id="rId5"/>
    <p:sldId id="340" r:id="rId6"/>
    <p:sldId id="313" r:id="rId7"/>
    <p:sldId id="344" r:id="rId8"/>
    <p:sldId id="345" r:id="rId9"/>
    <p:sldId id="348" r:id="rId10"/>
    <p:sldId id="352" r:id="rId11"/>
    <p:sldId id="353" r:id="rId12"/>
    <p:sldId id="347" r:id="rId13"/>
    <p:sldId id="355" r:id="rId14"/>
    <p:sldId id="356" r:id="rId15"/>
    <p:sldId id="354" r:id="rId16"/>
    <p:sldId id="342" r:id="rId17"/>
    <p:sldId id="358" r:id="rId18"/>
    <p:sldId id="357" r:id="rId19"/>
    <p:sldId id="359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60" r:id="rId41"/>
    <p:sldId id="361" r:id="rId42"/>
    <p:sldId id="382" r:id="rId43"/>
    <p:sldId id="383" r:id="rId44"/>
    <p:sldId id="384" r:id="rId45"/>
    <p:sldId id="385" r:id="rId46"/>
    <p:sldId id="320" r:id="rId4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70">
          <p15:clr>
            <a:srgbClr val="A4A3A4"/>
          </p15:clr>
        </p15:guide>
        <p15:guide id="2" pos="55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9D9D9"/>
    <a:srgbClr val="FFFFFF"/>
    <a:srgbClr val="C21A16"/>
    <a:srgbClr val="EA573C"/>
    <a:srgbClr val="8E1230"/>
    <a:srgbClr val="BD1E20"/>
    <a:srgbClr val="DF4133"/>
    <a:srgbClr val="E73139"/>
    <a:srgbClr val="D22D32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95" autoAdjust="0"/>
    <p:restoredTop sz="85804" autoAdjust="0"/>
  </p:normalViewPr>
  <p:slideViewPr>
    <p:cSldViewPr snapToGrid="0" snapToObjects="1">
      <p:cViewPr varScale="1">
        <p:scale>
          <a:sx n="55" d="100"/>
          <a:sy n="55" d="100"/>
        </p:scale>
        <p:origin x="1264" y="192"/>
      </p:cViewPr>
      <p:guideLst>
        <p:guide orient="horz" pos="3770"/>
        <p:guide pos="55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B1221-D27E-E640-8B3B-E3DF34CA62D0}" type="doc">
      <dgm:prSet loTypeId="urn:microsoft.com/office/officeart/2008/layout/VerticalCurvedList" loCatId="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D169C89-D6DA-D540-BD26-0D1B082EA4BA}">
      <dgm:prSet phldrT="[Text]" custT="1"/>
      <dgm:spPr>
        <a:solidFill>
          <a:srgbClr val="C31A16"/>
        </a:solidFill>
      </dgm:spPr>
      <dgm:t>
        <a:bodyPr/>
        <a:lstStyle/>
        <a:p>
          <a:r>
            <a:rPr lang="hu-HU" sz="2500" noProof="0" dirty="0"/>
            <a:t>Hiányszakmák</a:t>
          </a:r>
          <a:r>
            <a:rPr lang="hu-HU" sz="2500" baseline="0" noProof="0" dirty="0"/>
            <a:t> alakulnak ki </a:t>
          </a:r>
          <a:br>
            <a:rPr lang="hu-HU" sz="3200" baseline="0" noProof="0" dirty="0"/>
          </a:br>
          <a:r>
            <a:rPr lang="hu-HU" sz="1800" baseline="0" noProof="0" dirty="0"/>
            <a:t>(informatika, kereskedelem, járműipar, építőipar, egészségügy)</a:t>
          </a:r>
          <a:endParaRPr lang="hu-HU" sz="3200" noProof="0" dirty="0"/>
        </a:p>
      </dgm:t>
    </dgm:pt>
    <dgm:pt modelId="{22E65512-B8AA-8D49-99CA-408B7A60CD5E}" type="parTrans" cxnId="{F2BE44F1-AE78-7E44-B012-82C80C218FEA}">
      <dgm:prSet/>
      <dgm:spPr/>
      <dgm:t>
        <a:bodyPr/>
        <a:lstStyle/>
        <a:p>
          <a:endParaRPr lang="en-US"/>
        </a:p>
      </dgm:t>
    </dgm:pt>
    <dgm:pt modelId="{BEEC3100-A999-324B-AEEC-8139927F9C23}" type="sibTrans" cxnId="{F2BE44F1-AE78-7E44-B012-82C80C218FEA}">
      <dgm:prSet/>
      <dgm:spPr/>
      <dgm:t>
        <a:bodyPr/>
        <a:lstStyle/>
        <a:p>
          <a:endParaRPr lang="en-US"/>
        </a:p>
      </dgm:t>
    </dgm:pt>
    <dgm:pt modelId="{365AAF1A-36C5-DD44-84D1-7A3301080552}">
      <dgm:prSet phldrT="[Text]"/>
      <dgm:spPr>
        <a:solidFill>
          <a:srgbClr val="851412"/>
        </a:solidFill>
      </dgm:spPr>
      <dgm:t>
        <a:bodyPr/>
        <a:lstStyle/>
        <a:p>
          <a:r>
            <a:rPr lang="hu-HU" noProof="0" dirty="0"/>
            <a:t>Felértékelődik a jó munkaerő</a:t>
          </a:r>
        </a:p>
      </dgm:t>
    </dgm:pt>
    <dgm:pt modelId="{D372D8CE-F34F-E54D-93CA-6A7B8FC7F598}" type="parTrans" cxnId="{324450EA-5F03-164D-A45F-FDD8DEF9AE13}">
      <dgm:prSet/>
      <dgm:spPr/>
      <dgm:t>
        <a:bodyPr/>
        <a:lstStyle/>
        <a:p>
          <a:endParaRPr lang="en-US"/>
        </a:p>
      </dgm:t>
    </dgm:pt>
    <dgm:pt modelId="{79CC114A-9DF8-984E-8674-BE8BBDA7EFA2}" type="sibTrans" cxnId="{324450EA-5F03-164D-A45F-FDD8DEF9AE13}">
      <dgm:prSet/>
      <dgm:spPr/>
      <dgm:t>
        <a:bodyPr/>
        <a:lstStyle/>
        <a:p>
          <a:endParaRPr lang="en-US"/>
        </a:p>
      </dgm:t>
    </dgm:pt>
    <dgm:pt modelId="{D39322F8-C01C-034B-8C64-A78D1FA3816E}">
      <dgm:prSet phldrT="[Text]"/>
      <dgm:spPr>
        <a:solidFill>
          <a:srgbClr val="8D1231"/>
        </a:solidFill>
      </dgm:spPr>
      <dgm:t>
        <a:bodyPr/>
        <a:lstStyle/>
        <a:p>
          <a:r>
            <a:rPr lang="hu-HU" noProof="0" dirty="0"/>
            <a:t>Egyre fontosabbá válik a megtartás</a:t>
          </a:r>
        </a:p>
      </dgm:t>
    </dgm:pt>
    <dgm:pt modelId="{336F08D9-A130-5440-9240-0E5DE87E12DB}" type="parTrans" cxnId="{5D767207-3034-5B42-87F7-ED278CC96B3D}">
      <dgm:prSet/>
      <dgm:spPr/>
      <dgm:t>
        <a:bodyPr/>
        <a:lstStyle/>
        <a:p>
          <a:endParaRPr lang="en-US"/>
        </a:p>
      </dgm:t>
    </dgm:pt>
    <dgm:pt modelId="{78413378-E344-8144-BCDE-B99833E35E9E}" type="sibTrans" cxnId="{5D767207-3034-5B42-87F7-ED278CC96B3D}">
      <dgm:prSet/>
      <dgm:spPr/>
      <dgm:t>
        <a:bodyPr/>
        <a:lstStyle/>
        <a:p>
          <a:endParaRPr lang="en-US"/>
        </a:p>
      </dgm:t>
    </dgm:pt>
    <dgm:pt modelId="{1A63CC7D-FBFF-8A48-B925-1EE5C1845025}">
      <dgm:prSet/>
      <dgm:spPr>
        <a:solidFill>
          <a:srgbClr val="E5553A"/>
        </a:solidFill>
      </dgm:spPr>
      <dgm:t>
        <a:bodyPr/>
        <a:lstStyle/>
        <a:p>
          <a:r>
            <a:rPr lang="hu-HU" noProof="0" dirty="0"/>
            <a:t>Erősödik</a:t>
          </a:r>
          <a:r>
            <a:rPr lang="hu-HU" baseline="0" noProof="0" dirty="0"/>
            <a:t> a tudatosság a </a:t>
          </a:r>
          <a:r>
            <a:rPr lang="hu-HU" baseline="0" noProof="0" dirty="0" err="1"/>
            <a:t>bérenkívüli</a:t>
          </a:r>
          <a:r>
            <a:rPr lang="hu-HU" baseline="0" noProof="0" dirty="0"/>
            <a:t> juttatások területén</a:t>
          </a:r>
          <a:endParaRPr lang="hu-HU" noProof="0" dirty="0"/>
        </a:p>
      </dgm:t>
    </dgm:pt>
    <dgm:pt modelId="{93441AEE-3975-B743-BAEA-6AC70BF8EBC8}" type="parTrans" cxnId="{C596D5D4-2EF7-704E-A5B5-F4C721BC3BF5}">
      <dgm:prSet/>
      <dgm:spPr/>
      <dgm:t>
        <a:bodyPr/>
        <a:lstStyle/>
        <a:p>
          <a:endParaRPr lang="en-US"/>
        </a:p>
      </dgm:t>
    </dgm:pt>
    <dgm:pt modelId="{F7E585D3-D641-104D-B16A-18C2E116CB5C}" type="sibTrans" cxnId="{C596D5D4-2EF7-704E-A5B5-F4C721BC3BF5}">
      <dgm:prSet/>
      <dgm:spPr/>
      <dgm:t>
        <a:bodyPr/>
        <a:lstStyle/>
        <a:p>
          <a:endParaRPr lang="en-US"/>
        </a:p>
      </dgm:t>
    </dgm:pt>
    <dgm:pt modelId="{899BE831-784E-1B44-906A-012AAE58013C}" type="pres">
      <dgm:prSet presAssocID="{1DCB1221-D27E-E640-8B3B-E3DF34CA62D0}" presName="Name0" presStyleCnt="0">
        <dgm:presLayoutVars>
          <dgm:chMax val="7"/>
          <dgm:chPref val="7"/>
          <dgm:dir/>
        </dgm:presLayoutVars>
      </dgm:prSet>
      <dgm:spPr/>
    </dgm:pt>
    <dgm:pt modelId="{AB5C6348-0C17-744F-B63C-4A49146F5490}" type="pres">
      <dgm:prSet presAssocID="{1DCB1221-D27E-E640-8B3B-E3DF34CA62D0}" presName="Name1" presStyleCnt="0"/>
      <dgm:spPr/>
    </dgm:pt>
    <dgm:pt modelId="{5CE2D61B-7150-814F-9181-398FB4AA8ABC}" type="pres">
      <dgm:prSet presAssocID="{1DCB1221-D27E-E640-8B3B-E3DF34CA62D0}" presName="cycle" presStyleCnt="0"/>
      <dgm:spPr/>
    </dgm:pt>
    <dgm:pt modelId="{04DA8939-1ABA-3E4B-9355-A606548E626A}" type="pres">
      <dgm:prSet presAssocID="{1DCB1221-D27E-E640-8B3B-E3DF34CA62D0}" presName="srcNode" presStyleLbl="node1" presStyleIdx="0" presStyleCnt="4"/>
      <dgm:spPr/>
    </dgm:pt>
    <dgm:pt modelId="{5DCEBDA6-1C95-444F-9392-BA46276FE1DB}" type="pres">
      <dgm:prSet presAssocID="{1DCB1221-D27E-E640-8B3B-E3DF34CA62D0}" presName="conn" presStyleLbl="parChTrans1D2" presStyleIdx="0" presStyleCnt="1"/>
      <dgm:spPr/>
    </dgm:pt>
    <dgm:pt modelId="{7760EBA7-94EF-734D-BD27-F8B070CFAEC2}" type="pres">
      <dgm:prSet presAssocID="{1DCB1221-D27E-E640-8B3B-E3DF34CA62D0}" presName="extraNode" presStyleLbl="node1" presStyleIdx="0" presStyleCnt="4"/>
      <dgm:spPr/>
    </dgm:pt>
    <dgm:pt modelId="{2EE91183-8184-2B4D-B6A4-7710A800E9E8}" type="pres">
      <dgm:prSet presAssocID="{1DCB1221-D27E-E640-8B3B-E3DF34CA62D0}" presName="dstNode" presStyleLbl="node1" presStyleIdx="0" presStyleCnt="4"/>
      <dgm:spPr/>
    </dgm:pt>
    <dgm:pt modelId="{E0EC04BA-0C49-3145-9315-1608D248C8D7}" type="pres">
      <dgm:prSet presAssocID="{4D169C89-D6DA-D540-BD26-0D1B082EA4BA}" presName="text_1" presStyleLbl="node1" presStyleIdx="0" presStyleCnt="4" custLinFactNeighborY="876">
        <dgm:presLayoutVars>
          <dgm:bulletEnabled val="1"/>
        </dgm:presLayoutVars>
      </dgm:prSet>
      <dgm:spPr/>
    </dgm:pt>
    <dgm:pt modelId="{A3015295-1BF1-9740-BE0F-B3A577C39F59}" type="pres">
      <dgm:prSet presAssocID="{4D169C89-D6DA-D540-BD26-0D1B082EA4BA}" presName="accent_1" presStyleCnt="0"/>
      <dgm:spPr/>
    </dgm:pt>
    <dgm:pt modelId="{8077FEFA-6544-8844-B26A-7FCA73F5846F}" type="pres">
      <dgm:prSet presAssocID="{4D169C89-D6DA-D540-BD26-0D1B082EA4BA}" presName="accentRepeatNode" presStyleLbl="solidFgAcc1" presStyleIdx="0" presStyleCnt="4"/>
      <dgm:spPr/>
    </dgm:pt>
    <dgm:pt modelId="{8ED2B55A-FD6A-C54B-ADEA-CACB33E678A9}" type="pres">
      <dgm:prSet presAssocID="{365AAF1A-36C5-DD44-84D1-7A3301080552}" presName="text_2" presStyleLbl="node1" presStyleIdx="1" presStyleCnt="4">
        <dgm:presLayoutVars>
          <dgm:bulletEnabled val="1"/>
        </dgm:presLayoutVars>
      </dgm:prSet>
      <dgm:spPr/>
    </dgm:pt>
    <dgm:pt modelId="{E2733815-02DB-2D47-B1A4-924E0A15C974}" type="pres">
      <dgm:prSet presAssocID="{365AAF1A-36C5-DD44-84D1-7A3301080552}" presName="accent_2" presStyleCnt="0"/>
      <dgm:spPr/>
    </dgm:pt>
    <dgm:pt modelId="{382EA0C6-3A9E-304B-9DB5-1C5C66404779}" type="pres">
      <dgm:prSet presAssocID="{365AAF1A-36C5-DD44-84D1-7A3301080552}" presName="accentRepeatNode" presStyleLbl="solidFgAcc1" presStyleIdx="1" presStyleCnt="4"/>
      <dgm:spPr/>
    </dgm:pt>
    <dgm:pt modelId="{87AB4962-2887-7B4E-BF0A-36A53C3A35D3}" type="pres">
      <dgm:prSet presAssocID="{D39322F8-C01C-034B-8C64-A78D1FA3816E}" presName="text_3" presStyleLbl="node1" presStyleIdx="2" presStyleCnt="4">
        <dgm:presLayoutVars>
          <dgm:bulletEnabled val="1"/>
        </dgm:presLayoutVars>
      </dgm:prSet>
      <dgm:spPr/>
    </dgm:pt>
    <dgm:pt modelId="{6FE2B0A9-2470-1845-9512-CC0439713D26}" type="pres">
      <dgm:prSet presAssocID="{D39322F8-C01C-034B-8C64-A78D1FA3816E}" presName="accent_3" presStyleCnt="0"/>
      <dgm:spPr/>
    </dgm:pt>
    <dgm:pt modelId="{E658E20E-8939-A04C-896C-51F030F9EE72}" type="pres">
      <dgm:prSet presAssocID="{D39322F8-C01C-034B-8C64-A78D1FA3816E}" presName="accentRepeatNode" presStyleLbl="solidFgAcc1" presStyleIdx="2" presStyleCnt="4"/>
      <dgm:spPr/>
    </dgm:pt>
    <dgm:pt modelId="{5D146676-C96F-BC40-AB2F-5FC2418ED87B}" type="pres">
      <dgm:prSet presAssocID="{1A63CC7D-FBFF-8A48-B925-1EE5C1845025}" presName="text_4" presStyleLbl="node1" presStyleIdx="3" presStyleCnt="4">
        <dgm:presLayoutVars>
          <dgm:bulletEnabled val="1"/>
        </dgm:presLayoutVars>
      </dgm:prSet>
      <dgm:spPr/>
    </dgm:pt>
    <dgm:pt modelId="{7FD16E60-A07F-B045-A707-6E5901B0493F}" type="pres">
      <dgm:prSet presAssocID="{1A63CC7D-FBFF-8A48-B925-1EE5C1845025}" presName="accent_4" presStyleCnt="0"/>
      <dgm:spPr/>
    </dgm:pt>
    <dgm:pt modelId="{6080D263-35A2-A845-BC34-16C4E7064F90}" type="pres">
      <dgm:prSet presAssocID="{1A63CC7D-FBFF-8A48-B925-1EE5C1845025}" presName="accentRepeatNode" presStyleLbl="solidFgAcc1" presStyleIdx="3" presStyleCnt="4"/>
      <dgm:spPr/>
    </dgm:pt>
  </dgm:ptLst>
  <dgm:cxnLst>
    <dgm:cxn modelId="{5D767207-3034-5B42-87F7-ED278CC96B3D}" srcId="{1DCB1221-D27E-E640-8B3B-E3DF34CA62D0}" destId="{D39322F8-C01C-034B-8C64-A78D1FA3816E}" srcOrd="2" destOrd="0" parTransId="{336F08D9-A130-5440-9240-0E5DE87E12DB}" sibTransId="{78413378-E344-8144-BCDE-B99833E35E9E}"/>
    <dgm:cxn modelId="{15DFE437-82C2-6C46-A312-70FC2DC8E6A0}" type="presOf" srcId="{365AAF1A-36C5-DD44-84D1-7A3301080552}" destId="{8ED2B55A-FD6A-C54B-ADEA-CACB33E678A9}" srcOrd="0" destOrd="0" presId="urn:microsoft.com/office/officeart/2008/layout/VerticalCurvedList"/>
    <dgm:cxn modelId="{12A5CA49-8C83-CE4D-A269-7BA03CA6A783}" type="presOf" srcId="{4D169C89-D6DA-D540-BD26-0D1B082EA4BA}" destId="{E0EC04BA-0C49-3145-9315-1608D248C8D7}" srcOrd="0" destOrd="0" presId="urn:microsoft.com/office/officeart/2008/layout/VerticalCurvedList"/>
    <dgm:cxn modelId="{59CCA162-E919-8943-A1B8-F8107A9A2E9B}" type="presOf" srcId="{BEEC3100-A999-324B-AEEC-8139927F9C23}" destId="{5DCEBDA6-1C95-444F-9392-BA46276FE1DB}" srcOrd="0" destOrd="0" presId="urn:microsoft.com/office/officeart/2008/layout/VerticalCurvedList"/>
    <dgm:cxn modelId="{93986B9E-0D42-A247-817D-14E6463469B9}" type="presOf" srcId="{1A63CC7D-FBFF-8A48-B925-1EE5C1845025}" destId="{5D146676-C96F-BC40-AB2F-5FC2418ED87B}" srcOrd="0" destOrd="0" presId="urn:microsoft.com/office/officeart/2008/layout/VerticalCurvedList"/>
    <dgm:cxn modelId="{C596D5D4-2EF7-704E-A5B5-F4C721BC3BF5}" srcId="{1DCB1221-D27E-E640-8B3B-E3DF34CA62D0}" destId="{1A63CC7D-FBFF-8A48-B925-1EE5C1845025}" srcOrd="3" destOrd="0" parTransId="{93441AEE-3975-B743-BAEA-6AC70BF8EBC8}" sibTransId="{F7E585D3-D641-104D-B16A-18C2E116CB5C}"/>
    <dgm:cxn modelId="{9EA30DDE-A439-6A48-A612-13FFB04D8BB1}" type="presOf" srcId="{1DCB1221-D27E-E640-8B3B-E3DF34CA62D0}" destId="{899BE831-784E-1B44-906A-012AAE58013C}" srcOrd="0" destOrd="0" presId="urn:microsoft.com/office/officeart/2008/layout/VerticalCurvedList"/>
    <dgm:cxn modelId="{324450EA-5F03-164D-A45F-FDD8DEF9AE13}" srcId="{1DCB1221-D27E-E640-8B3B-E3DF34CA62D0}" destId="{365AAF1A-36C5-DD44-84D1-7A3301080552}" srcOrd="1" destOrd="0" parTransId="{D372D8CE-F34F-E54D-93CA-6A7B8FC7F598}" sibTransId="{79CC114A-9DF8-984E-8674-BE8BBDA7EFA2}"/>
    <dgm:cxn modelId="{F2BE44F1-AE78-7E44-B012-82C80C218FEA}" srcId="{1DCB1221-D27E-E640-8B3B-E3DF34CA62D0}" destId="{4D169C89-D6DA-D540-BD26-0D1B082EA4BA}" srcOrd="0" destOrd="0" parTransId="{22E65512-B8AA-8D49-99CA-408B7A60CD5E}" sibTransId="{BEEC3100-A999-324B-AEEC-8139927F9C23}"/>
    <dgm:cxn modelId="{7C97CBF3-D806-1147-B6C2-6DBFC240F7E2}" type="presOf" srcId="{D39322F8-C01C-034B-8C64-A78D1FA3816E}" destId="{87AB4962-2887-7B4E-BF0A-36A53C3A35D3}" srcOrd="0" destOrd="0" presId="urn:microsoft.com/office/officeart/2008/layout/VerticalCurvedList"/>
    <dgm:cxn modelId="{DBDF31CF-3A91-9D4B-BD86-A47437A4B423}" type="presParOf" srcId="{899BE831-784E-1B44-906A-012AAE58013C}" destId="{AB5C6348-0C17-744F-B63C-4A49146F5490}" srcOrd="0" destOrd="0" presId="urn:microsoft.com/office/officeart/2008/layout/VerticalCurvedList"/>
    <dgm:cxn modelId="{81889126-0A46-BC4C-AFAE-2929DDDCE625}" type="presParOf" srcId="{AB5C6348-0C17-744F-B63C-4A49146F5490}" destId="{5CE2D61B-7150-814F-9181-398FB4AA8ABC}" srcOrd="0" destOrd="0" presId="urn:microsoft.com/office/officeart/2008/layout/VerticalCurvedList"/>
    <dgm:cxn modelId="{10E67CC1-ED9D-9A4C-ACD8-E214BF4CE5CB}" type="presParOf" srcId="{5CE2D61B-7150-814F-9181-398FB4AA8ABC}" destId="{04DA8939-1ABA-3E4B-9355-A606548E626A}" srcOrd="0" destOrd="0" presId="urn:microsoft.com/office/officeart/2008/layout/VerticalCurvedList"/>
    <dgm:cxn modelId="{B97992D3-13FD-D440-974F-96040A3EA84A}" type="presParOf" srcId="{5CE2D61B-7150-814F-9181-398FB4AA8ABC}" destId="{5DCEBDA6-1C95-444F-9392-BA46276FE1DB}" srcOrd="1" destOrd="0" presId="urn:microsoft.com/office/officeart/2008/layout/VerticalCurvedList"/>
    <dgm:cxn modelId="{ED08E424-8055-194C-A7B8-E89B17FB2FE9}" type="presParOf" srcId="{5CE2D61B-7150-814F-9181-398FB4AA8ABC}" destId="{7760EBA7-94EF-734D-BD27-F8B070CFAEC2}" srcOrd="2" destOrd="0" presId="urn:microsoft.com/office/officeart/2008/layout/VerticalCurvedList"/>
    <dgm:cxn modelId="{751A829A-BC7A-8147-BC72-7AF87DCBB11E}" type="presParOf" srcId="{5CE2D61B-7150-814F-9181-398FB4AA8ABC}" destId="{2EE91183-8184-2B4D-B6A4-7710A800E9E8}" srcOrd="3" destOrd="0" presId="urn:microsoft.com/office/officeart/2008/layout/VerticalCurvedList"/>
    <dgm:cxn modelId="{CE21E80F-6CC4-AB42-9446-15F4E17A8D4F}" type="presParOf" srcId="{AB5C6348-0C17-744F-B63C-4A49146F5490}" destId="{E0EC04BA-0C49-3145-9315-1608D248C8D7}" srcOrd="1" destOrd="0" presId="urn:microsoft.com/office/officeart/2008/layout/VerticalCurvedList"/>
    <dgm:cxn modelId="{1350A74E-4C32-534A-B6A0-28E368BBC31E}" type="presParOf" srcId="{AB5C6348-0C17-744F-B63C-4A49146F5490}" destId="{A3015295-1BF1-9740-BE0F-B3A577C39F59}" srcOrd="2" destOrd="0" presId="urn:microsoft.com/office/officeart/2008/layout/VerticalCurvedList"/>
    <dgm:cxn modelId="{95C817BD-8EBD-8942-BE2A-8B6009D23CA8}" type="presParOf" srcId="{A3015295-1BF1-9740-BE0F-B3A577C39F59}" destId="{8077FEFA-6544-8844-B26A-7FCA73F5846F}" srcOrd="0" destOrd="0" presId="urn:microsoft.com/office/officeart/2008/layout/VerticalCurvedList"/>
    <dgm:cxn modelId="{E90AE256-7C7B-7146-9506-56E000A57D2C}" type="presParOf" srcId="{AB5C6348-0C17-744F-B63C-4A49146F5490}" destId="{8ED2B55A-FD6A-C54B-ADEA-CACB33E678A9}" srcOrd="3" destOrd="0" presId="urn:microsoft.com/office/officeart/2008/layout/VerticalCurvedList"/>
    <dgm:cxn modelId="{A4C43EAD-2EEA-0B46-A135-160724A10A65}" type="presParOf" srcId="{AB5C6348-0C17-744F-B63C-4A49146F5490}" destId="{E2733815-02DB-2D47-B1A4-924E0A15C974}" srcOrd="4" destOrd="0" presId="urn:microsoft.com/office/officeart/2008/layout/VerticalCurvedList"/>
    <dgm:cxn modelId="{3708908D-3BE7-D843-A9D3-4BF5A5A0AF4A}" type="presParOf" srcId="{E2733815-02DB-2D47-B1A4-924E0A15C974}" destId="{382EA0C6-3A9E-304B-9DB5-1C5C66404779}" srcOrd="0" destOrd="0" presId="urn:microsoft.com/office/officeart/2008/layout/VerticalCurvedList"/>
    <dgm:cxn modelId="{AECB40E9-D2A5-9C42-AD23-116FAE055D96}" type="presParOf" srcId="{AB5C6348-0C17-744F-B63C-4A49146F5490}" destId="{87AB4962-2887-7B4E-BF0A-36A53C3A35D3}" srcOrd="5" destOrd="0" presId="urn:microsoft.com/office/officeart/2008/layout/VerticalCurvedList"/>
    <dgm:cxn modelId="{C0CCAA84-AF09-D749-B295-1A5C035BDFE4}" type="presParOf" srcId="{AB5C6348-0C17-744F-B63C-4A49146F5490}" destId="{6FE2B0A9-2470-1845-9512-CC0439713D26}" srcOrd="6" destOrd="0" presId="urn:microsoft.com/office/officeart/2008/layout/VerticalCurvedList"/>
    <dgm:cxn modelId="{B2100BAB-B1C7-F542-A75F-4D2B397C9A27}" type="presParOf" srcId="{6FE2B0A9-2470-1845-9512-CC0439713D26}" destId="{E658E20E-8939-A04C-896C-51F030F9EE72}" srcOrd="0" destOrd="0" presId="urn:microsoft.com/office/officeart/2008/layout/VerticalCurvedList"/>
    <dgm:cxn modelId="{CC8EA7D2-7673-544E-BEB1-EB0E0FF87836}" type="presParOf" srcId="{AB5C6348-0C17-744F-B63C-4A49146F5490}" destId="{5D146676-C96F-BC40-AB2F-5FC2418ED87B}" srcOrd="7" destOrd="0" presId="urn:microsoft.com/office/officeart/2008/layout/VerticalCurvedList"/>
    <dgm:cxn modelId="{27BCCB03-E3F7-A749-92D9-693E49FCA976}" type="presParOf" srcId="{AB5C6348-0C17-744F-B63C-4A49146F5490}" destId="{7FD16E60-A07F-B045-A707-6E5901B0493F}" srcOrd="8" destOrd="0" presId="urn:microsoft.com/office/officeart/2008/layout/VerticalCurvedList"/>
    <dgm:cxn modelId="{F971751D-9BC9-F549-83CA-7CED0B9FAE90}" type="presParOf" srcId="{7FD16E60-A07F-B045-A707-6E5901B0493F}" destId="{6080D263-35A2-A845-BC34-16C4E7064F9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9A894-56E5-4BFD-A028-CAE05E568D6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3D83DE9-8BAE-41A0-969E-691198E458B5}">
      <dgm:prSet phldrT="[Szöveg]"/>
      <dgm:spPr/>
      <dgm:t>
        <a:bodyPr/>
        <a:lstStyle/>
        <a:p>
          <a:r>
            <a:rPr lang="hu-HU" dirty="0"/>
            <a:t>Mi az okozott kár?</a:t>
          </a:r>
        </a:p>
      </dgm:t>
    </dgm:pt>
    <dgm:pt modelId="{F9F16360-064C-492E-BC39-6E0FC1BB31E6}" type="parTrans" cxnId="{3B714540-71AA-444E-A828-D2216CCF0298}">
      <dgm:prSet/>
      <dgm:spPr/>
      <dgm:t>
        <a:bodyPr/>
        <a:lstStyle/>
        <a:p>
          <a:endParaRPr lang="hu-HU"/>
        </a:p>
      </dgm:t>
    </dgm:pt>
    <dgm:pt modelId="{E1CA9913-8846-44FC-8E51-6813657D4B7E}" type="sibTrans" cxnId="{3B714540-71AA-444E-A828-D2216CCF0298}">
      <dgm:prSet/>
      <dgm:spPr/>
      <dgm:t>
        <a:bodyPr/>
        <a:lstStyle/>
        <a:p>
          <a:endParaRPr lang="hu-HU"/>
        </a:p>
      </dgm:t>
    </dgm:pt>
    <dgm:pt modelId="{9D526F2E-D368-4313-AABD-62FC6066E7A9}">
      <dgm:prSet phldrT="[Szöveg]"/>
      <dgm:spPr/>
      <dgm:t>
        <a:bodyPr/>
        <a:lstStyle/>
        <a:p>
          <a:r>
            <a:rPr lang="hu-HU" dirty="0"/>
            <a:t>Milyen segítsége van szükség?</a:t>
          </a:r>
        </a:p>
      </dgm:t>
    </dgm:pt>
    <dgm:pt modelId="{79E2BD20-F0F7-4E18-97D8-C09C656F5C45}" type="parTrans" cxnId="{52FB448F-912A-4D70-A474-08E364B23EEC}">
      <dgm:prSet/>
      <dgm:spPr/>
      <dgm:t>
        <a:bodyPr/>
        <a:lstStyle/>
        <a:p>
          <a:endParaRPr lang="hu-HU"/>
        </a:p>
      </dgm:t>
    </dgm:pt>
    <dgm:pt modelId="{880B68F7-3B05-4847-8037-A93AF4A7754C}" type="sibTrans" cxnId="{52FB448F-912A-4D70-A474-08E364B23EEC}">
      <dgm:prSet/>
      <dgm:spPr/>
      <dgm:t>
        <a:bodyPr/>
        <a:lstStyle/>
        <a:p>
          <a:endParaRPr lang="hu-HU"/>
        </a:p>
      </dgm:t>
    </dgm:pt>
    <dgm:pt modelId="{D2686E67-EE09-4F7A-92C4-A83D10990BF0}" type="pres">
      <dgm:prSet presAssocID="{9FD9A894-56E5-4BFD-A028-CAE05E568D6E}" presName="Name0" presStyleCnt="0">
        <dgm:presLayoutVars>
          <dgm:chMax val="7"/>
          <dgm:chPref val="7"/>
          <dgm:dir/>
        </dgm:presLayoutVars>
      </dgm:prSet>
      <dgm:spPr/>
    </dgm:pt>
    <dgm:pt modelId="{F014D27D-D416-46BD-9E66-7B3B78026B9D}" type="pres">
      <dgm:prSet presAssocID="{9FD9A894-56E5-4BFD-A028-CAE05E568D6E}" presName="Name1" presStyleCnt="0"/>
      <dgm:spPr/>
    </dgm:pt>
    <dgm:pt modelId="{C62EA2B3-E900-4A05-9D66-358162CF6557}" type="pres">
      <dgm:prSet presAssocID="{9FD9A894-56E5-4BFD-A028-CAE05E568D6E}" presName="cycle" presStyleCnt="0"/>
      <dgm:spPr/>
    </dgm:pt>
    <dgm:pt modelId="{EE752294-CFD8-480A-9F5C-78D44D2B8F60}" type="pres">
      <dgm:prSet presAssocID="{9FD9A894-56E5-4BFD-A028-CAE05E568D6E}" presName="srcNode" presStyleLbl="node1" presStyleIdx="0" presStyleCnt="2"/>
      <dgm:spPr/>
    </dgm:pt>
    <dgm:pt modelId="{0B6E5A6A-45BA-4F68-9834-EE933D2BCDC8}" type="pres">
      <dgm:prSet presAssocID="{9FD9A894-56E5-4BFD-A028-CAE05E568D6E}" presName="conn" presStyleLbl="parChTrans1D2" presStyleIdx="0" presStyleCnt="1"/>
      <dgm:spPr/>
    </dgm:pt>
    <dgm:pt modelId="{7A6EF6D6-ED42-408B-A2CE-501E585BA1CE}" type="pres">
      <dgm:prSet presAssocID="{9FD9A894-56E5-4BFD-A028-CAE05E568D6E}" presName="extraNode" presStyleLbl="node1" presStyleIdx="0" presStyleCnt="2"/>
      <dgm:spPr/>
    </dgm:pt>
    <dgm:pt modelId="{2FE7622F-EA9B-4E2B-8988-4D3EF55F2413}" type="pres">
      <dgm:prSet presAssocID="{9FD9A894-56E5-4BFD-A028-CAE05E568D6E}" presName="dstNode" presStyleLbl="node1" presStyleIdx="0" presStyleCnt="2"/>
      <dgm:spPr/>
    </dgm:pt>
    <dgm:pt modelId="{AAAE324D-37A1-4408-8FE3-632C4C5D52BD}" type="pres">
      <dgm:prSet presAssocID="{53D83DE9-8BAE-41A0-969E-691198E458B5}" presName="text_1" presStyleLbl="node1" presStyleIdx="0" presStyleCnt="2">
        <dgm:presLayoutVars>
          <dgm:bulletEnabled val="1"/>
        </dgm:presLayoutVars>
      </dgm:prSet>
      <dgm:spPr/>
    </dgm:pt>
    <dgm:pt modelId="{8DA04F02-6AB5-46F1-A0CC-7947D29BEC00}" type="pres">
      <dgm:prSet presAssocID="{53D83DE9-8BAE-41A0-969E-691198E458B5}" presName="accent_1" presStyleCnt="0"/>
      <dgm:spPr/>
    </dgm:pt>
    <dgm:pt modelId="{55FF03BE-3745-475F-B956-CE2F6EF10D91}" type="pres">
      <dgm:prSet presAssocID="{53D83DE9-8BAE-41A0-969E-691198E458B5}" presName="accentRepeatNode" presStyleLbl="solidFgAcc1" presStyleIdx="0" presStyleCnt="2"/>
      <dgm:spPr/>
    </dgm:pt>
    <dgm:pt modelId="{6B3CB318-435B-4584-AA03-08BA070EE61E}" type="pres">
      <dgm:prSet presAssocID="{9D526F2E-D368-4313-AABD-62FC6066E7A9}" presName="text_2" presStyleLbl="node1" presStyleIdx="1" presStyleCnt="2">
        <dgm:presLayoutVars>
          <dgm:bulletEnabled val="1"/>
        </dgm:presLayoutVars>
      </dgm:prSet>
      <dgm:spPr/>
    </dgm:pt>
    <dgm:pt modelId="{739CAFA9-EEB3-40EB-AE88-D30E826D2A99}" type="pres">
      <dgm:prSet presAssocID="{9D526F2E-D368-4313-AABD-62FC6066E7A9}" presName="accent_2" presStyleCnt="0"/>
      <dgm:spPr/>
    </dgm:pt>
    <dgm:pt modelId="{7773A6EC-C205-4EB5-8AD5-56396174FC38}" type="pres">
      <dgm:prSet presAssocID="{9D526F2E-D368-4313-AABD-62FC6066E7A9}" presName="accentRepeatNode" presStyleLbl="solidFgAcc1" presStyleIdx="1" presStyleCnt="2"/>
      <dgm:spPr/>
    </dgm:pt>
  </dgm:ptLst>
  <dgm:cxnLst>
    <dgm:cxn modelId="{0B27AE0D-3BB3-4E45-82B8-7C17FD635AA6}" type="presOf" srcId="{9D526F2E-D368-4313-AABD-62FC6066E7A9}" destId="{6B3CB318-435B-4584-AA03-08BA070EE61E}" srcOrd="0" destOrd="0" presId="urn:microsoft.com/office/officeart/2008/layout/VerticalCurvedList"/>
    <dgm:cxn modelId="{3B714540-71AA-444E-A828-D2216CCF0298}" srcId="{9FD9A894-56E5-4BFD-A028-CAE05E568D6E}" destId="{53D83DE9-8BAE-41A0-969E-691198E458B5}" srcOrd="0" destOrd="0" parTransId="{F9F16360-064C-492E-BC39-6E0FC1BB31E6}" sibTransId="{E1CA9913-8846-44FC-8E51-6813657D4B7E}"/>
    <dgm:cxn modelId="{9D0B5260-F615-48CC-BDD2-6380EC31BDD3}" type="presOf" srcId="{9FD9A894-56E5-4BFD-A028-CAE05E568D6E}" destId="{D2686E67-EE09-4F7A-92C4-A83D10990BF0}" srcOrd="0" destOrd="0" presId="urn:microsoft.com/office/officeart/2008/layout/VerticalCurvedList"/>
    <dgm:cxn modelId="{105C0466-F8A3-4FF6-99F7-61B1C99DAE84}" type="presOf" srcId="{53D83DE9-8BAE-41A0-969E-691198E458B5}" destId="{AAAE324D-37A1-4408-8FE3-632C4C5D52BD}" srcOrd="0" destOrd="0" presId="urn:microsoft.com/office/officeart/2008/layout/VerticalCurvedList"/>
    <dgm:cxn modelId="{52FB448F-912A-4D70-A474-08E364B23EEC}" srcId="{9FD9A894-56E5-4BFD-A028-CAE05E568D6E}" destId="{9D526F2E-D368-4313-AABD-62FC6066E7A9}" srcOrd="1" destOrd="0" parTransId="{79E2BD20-F0F7-4E18-97D8-C09C656F5C45}" sibTransId="{880B68F7-3B05-4847-8037-A93AF4A7754C}"/>
    <dgm:cxn modelId="{12C2BCD4-84C9-426E-B641-84614AA09C1D}" type="presOf" srcId="{E1CA9913-8846-44FC-8E51-6813657D4B7E}" destId="{0B6E5A6A-45BA-4F68-9834-EE933D2BCDC8}" srcOrd="0" destOrd="0" presId="urn:microsoft.com/office/officeart/2008/layout/VerticalCurvedList"/>
    <dgm:cxn modelId="{810DFE01-61BA-46D9-A339-DA30921FC26E}" type="presParOf" srcId="{D2686E67-EE09-4F7A-92C4-A83D10990BF0}" destId="{F014D27D-D416-46BD-9E66-7B3B78026B9D}" srcOrd="0" destOrd="0" presId="urn:microsoft.com/office/officeart/2008/layout/VerticalCurvedList"/>
    <dgm:cxn modelId="{C9B25C9E-006D-4027-8AE1-AFE8F144BD52}" type="presParOf" srcId="{F014D27D-D416-46BD-9E66-7B3B78026B9D}" destId="{C62EA2B3-E900-4A05-9D66-358162CF6557}" srcOrd="0" destOrd="0" presId="urn:microsoft.com/office/officeart/2008/layout/VerticalCurvedList"/>
    <dgm:cxn modelId="{347F4A74-AB9D-4D3D-8899-DC93BEB7E114}" type="presParOf" srcId="{C62EA2B3-E900-4A05-9D66-358162CF6557}" destId="{EE752294-CFD8-480A-9F5C-78D44D2B8F60}" srcOrd="0" destOrd="0" presId="urn:microsoft.com/office/officeart/2008/layout/VerticalCurvedList"/>
    <dgm:cxn modelId="{909EF2F7-DCDB-490D-8574-3F1A6F7BD820}" type="presParOf" srcId="{C62EA2B3-E900-4A05-9D66-358162CF6557}" destId="{0B6E5A6A-45BA-4F68-9834-EE933D2BCDC8}" srcOrd="1" destOrd="0" presId="urn:microsoft.com/office/officeart/2008/layout/VerticalCurvedList"/>
    <dgm:cxn modelId="{7374E19A-CF9B-49D8-80AE-4507CEFB76D0}" type="presParOf" srcId="{C62EA2B3-E900-4A05-9D66-358162CF6557}" destId="{7A6EF6D6-ED42-408B-A2CE-501E585BA1CE}" srcOrd="2" destOrd="0" presId="urn:microsoft.com/office/officeart/2008/layout/VerticalCurvedList"/>
    <dgm:cxn modelId="{3C02E4F7-B6AA-406C-A769-B8F743929602}" type="presParOf" srcId="{C62EA2B3-E900-4A05-9D66-358162CF6557}" destId="{2FE7622F-EA9B-4E2B-8988-4D3EF55F2413}" srcOrd="3" destOrd="0" presId="urn:microsoft.com/office/officeart/2008/layout/VerticalCurvedList"/>
    <dgm:cxn modelId="{68250AEE-04AC-4947-88A7-9CDE6F91E7B9}" type="presParOf" srcId="{F014D27D-D416-46BD-9E66-7B3B78026B9D}" destId="{AAAE324D-37A1-4408-8FE3-632C4C5D52BD}" srcOrd="1" destOrd="0" presId="urn:microsoft.com/office/officeart/2008/layout/VerticalCurvedList"/>
    <dgm:cxn modelId="{739E2BBD-0AFD-4BFD-8106-B59431965B24}" type="presParOf" srcId="{F014D27D-D416-46BD-9E66-7B3B78026B9D}" destId="{8DA04F02-6AB5-46F1-A0CC-7947D29BEC00}" srcOrd="2" destOrd="0" presId="urn:microsoft.com/office/officeart/2008/layout/VerticalCurvedList"/>
    <dgm:cxn modelId="{5533A436-3ACD-4389-BAF9-BEAE20620780}" type="presParOf" srcId="{8DA04F02-6AB5-46F1-A0CC-7947D29BEC00}" destId="{55FF03BE-3745-475F-B956-CE2F6EF10D91}" srcOrd="0" destOrd="0" presId="urn:microsoft.com/office/officeart/2008/layout/VerticalCurvedList"/>
    <dgm:cxn modelId="{B6370985-042B-4743-8E2A-1762C1ADA5EE}" type="presParOf" srcId="{F014D27D-D416-46BD-9E66-7B3B78026B9D}" destId="{6B3CB318-435B-4584-AA03-08BA070EE61E}" srcOrd="3" destOrd="0" presId="urn:microsoft.com/office/officeart/2008/layout/VerticalCurvedList"/>
    <dgm:cxn modelId="{9E31FAE7-2CC1-4D7E-BCD7-B97B74D6897F}" type="presParOf" srcId="{F014D27D-D416-46BD-9E66-7B3B78026B9D}" destId="{739CAFA9-EEB3-40EB-AE88-D30E826D2A99}" srcOrd="4" destOrd="0" presId="urn:microsoft.com/office/officeart/2008/layout/VerticalCurvedList"/>
    <dgm:cxn modelId="{1663B8EC-94E3-4C40-A4D1-B2A930EFD9D0}" type="presParOf" srcId="{739CAFA9-EEB3-40EB-AE88-D30E826D2A99}" destId="{7773A6EC-C205-4EB5-8AD5-56396174FC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DBC254-7E33-4F53-A88A-7D6B8054587D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BC95BEA-E6A7-4927-BD2E-35DEC931AE96}">
      <dgm:prSet phldrT="[Szöveg]"/>
      <dgm:spPr/>
      <dgm:t>
        <a:bodyPr/>
        <a:lstStyle/>
        <a:p>
          <a:r>
            <a:rPr lang="hu-HU" dirty="0"/>
            <a:t>Dologi kár</a:t>
          </a:r>
        </a:p>
      </dgm:t>
    </dgm:pt>
    <dgm:pt modelId="{DB3212C5-094D-45F1-9770-FCCEF24CD875}" type="parTrans" cxnId="{04C628E1-A901-48BC-BBBE-2478512EA221}">
      <dgm:prSet/>
      <dgm:spPr/>
      <dgm:t>
        <a:bodyPr/>
        <a:lstStyle/>
        <a:p>
          <a:endParaRPr lang="hu-HU"/>
        </a:p>
      </dgm:t>
    </dgm:pt>
    <dgm:pt modelId="{8FF1FE58-6C93-4138-A30E-1D2ED6816EE4}" type="sibTrans" cxnId="{04C628E1-A901-48BC-BBBE-2478512EA221}">
      <dgm:prSet/>
      <dgm:spPr/>
      <dgm:t>
        <a:bodyPr/>
        <a:lstStyle/>
        <a:p>
          <a:endParaRPr lang="hu-HU"/>
        </a:p>
      </dgm:t>
    </dgm:pt>
    <dgm:pt modelId="{C149A125-057C-4B3C-A6F1-D6579BF90B81}">
      <dgm:prSet phldrT="[Szöveg]"/>
      <dgm:spPr/>
      <dgm:t>
        <a:bodyPr/>
        <a:lstStyle/>
        <a:p>
          <a:r>
            <a:rPr lang="hu-HU" dirty="0"/>
            <a:t>Személyi sérüléses kár</a:t>
          </a:r>
        </a:p>
      </dgm:t>
    </dgm:pt>
    <dgm:pt modelId="{0857DF07-C73A-47AA-9BDF-2730CA9CB2F4}" type="parTrans" cxnId="{3287089B-EC78-475D-8EDE-131DA0EBEE19}">
      <dgm:prSet/>
      <dgm:spPr/>
      <dgm:t>
        <a:bodyPr/>
        <a:lstStyle/>
        <a:p>
          <a:endParaRPr lang="hu-HU"/>
        </a:p>
      </dgm:t>
    </dgm:pt>
    <dgm:pt modelId="{8386AE20-485D-4A6B-B789-5CDEB65378F2}" type="sibTrans" cxnId="{3287089B-EC78-475D-8EDE-131DA0EBEE19}">
      <dgm:prSet/>
      <dgm:spPr/>
      <dgm:t>
        <a:bodyPr/>
        <a:lstStyle/>
        <a:p>
          <a:endParaRPr lang="hu-HU"/>
        </a:p>
      </dgm:t>
    </dgm:pt>
    <dgm:pt modelId="{FF77D02A-7110-477A-80F6-A219ACF8A8EB}">
      <dgm:prSet phldrT="[Szöveg]"/>
      <dgm:spPr/>
      <dgm:t>
        <a:bodyPr/>
        <a:lstStyle/>
        <a:p>
          <a:r>
            <a:rPr lang="hu-HU" dirty="0"/>
            <a:t>Büntető eljárás indul a munkavállalóval szemben</a:t>
          </a:r>
        </a:p>
      </dgm:t>
    </dgm:pt>
    <dgm:pt modelId="{E8BCE9C7-F1D9-4931-BC0B-FD523500AF0C}" type="parTrans" cxnId="{B1F368B0-0243-4003-9031-4902D0EBDEA0}">
      <dgm:prSet/>
      <dgm:spPr/>
      <dgm:t>
        <a:bodyPr/>
        <a:lstStyle/>
        <a:p>
          <a:endParaRPr lang="hu-HU"/>
        </a:p>
      </dgm:t>
    </dgm:pt>
    <dgm:pt modelId="{FC04FAAE-239B-4480-BA34-83D724ED665D}" type="sibTrans" cxnId="{B1F368B0-0243-4003-9031-4902D0EBDEA0}">
      <dgm:prSet/>
      <dgm:spPr/>
      <dgm:t>
        <a:bodyPr/>
        <a:lstStyle/>
        <a:p>
          <a:endParaRPr lang="hu-HU"/>
        </a:p>
      </dgm:t>
    </dgm:pt>
    <dgm:pt modelId="{992343D1-DEEE-4E09-86A8-E1AB689DB343}" type="pres">
      <dgm:prSet presAssocID="{CADBC254-7E33-4F53-A88A-7D6B8054587D}" presName="Name0" presStyleCnt="0">
        <dgm:presLayoutVars>
          <dgm:chMax val="7"/>
          <dgm:chPref val="7"/>
          <dgm:dir/>
        </dgm:presLayoutVars>
      </dgm:prSet>
      <dgm:spPr/>
    </dgm:pt>
    <dgm:pt modelId="{E1DCDCD5-67D7-4252-B117-91CF928B5694}" type="pres">
      <dgm:prSet presAssocID="{CADBC254-7E33-4F53-A88A-7D6B8054587D}" presName="Name1" presStyleCnt="0"/>
      <dgm:spPr/>
    </dgm:pt>
    <dgm:pt modelId="{696135F4-21A9-4A74-B3C5-3010661F57BB}" type="pres">
      <dgm:prSet presAssocID="{CADBC254-7E33-4F53-A88A-7D6B8054587D}" presName="cycle" presStyleCnt="0"/>
      <dgm:spPr/>
    </dgm:pt>
    <dgm:pt modelId="{7C49EBA2-81DF-4C73-BC80-2706467BA67E}" type="pres">
      <dgm:prSet presAssocID="{CADBC254-7E33-4F53-A88A-7D6B8054587D}" presName="srcNode" presStyleLbl="node1" presStyleIdx="0" presStyleCnt="3"/>
      <dgm:spPr/>
    </dgm:pt>
    <dgm:pt modelId="{57D722B1-759C-4B35-8817-9B04DC88C84F}" type="pres">
      <dgm:prSet presAssocID="{CADBC254-7E33-4F53-A88A-7D6B8054587D}" presName="conn" presStyleLbl="parChTrans1D2" presStyleIdx="0" presStyleCnt="1"/>
      <dgm:spPr/>
    </dgm:pt>
    <dgm:pt modelId="{9B0969F5-E58B-4BDB-8B61-EC7DB6FC8088}" type="pres">
      <dgm:prSet presAssocID="{CADBC254-7E33-4F53-A88A-7D6B8054587D}" presName="extraNode" presStyleLbl="node1" presStyleIdx="0" presStyleCnt="3"/>
      <dgm:spPr/>
    </dgm:pt>
    <dgm:pt modelId="{4D8A40B7-965E-4F20-81DE-B75C12A99024}" type="pres">
      <dgm:prSet presAssocID="{CADBC254-7E33-4F53-A88A-7D6B8054587D}" presName="dstNode" presStyleLbl="node1" presStyleIdx="0" presStyleCnt="3"/>
      <dgm:spPr/>
    </dgm:pt>
    <dgm:pt modelId="{19D5CEA9-2596-4BB8-86AA-877C46B9B6FB}" type="pres">
      <dgm:prSet presAssocID="{ABC95BEA-E6A7-4927-BD2E-35DEC931AE96}" presName="text_1" presStyleLbl="node1" presStyleIdx="0" presStyleCnt="3">
        <dgm:presLayoutVars>
          <dgm:bulletEnabled val="1"/>
        </dgm:presLayoutVars>
      </dgm:prSet>
      <dgm:spPr/>
    </dgm:pt>
    <dgm:pt modelId="{43D058F7-E7AF-4762-88CE-D042B5E71C1D}" type="pres">
      <dgm:prSet presAssocID="{ABC95BEA-E6A7-4927-BD2E-35DEC931AE96}" presName="accent_1" presStyleCnt="0"/>
      <dgm:spPr/>
    </dgm:pt>
    <dgm:pt modelId="{311E98B4-32CC-49EC-A001-05581C5A392D}" type="pres">
      <dgm:prSet presAssocID="{ABC95BEA-E6A7-4927-BD2E-35DEC931AE96}" presName="accentRepeatNode" presStyleLbl="solidFgAcc1" presStyleIdx="0" presStyleCnt="3"/>
      <dgm:spPr/>
    </dgm:pt>
    <dgm:pt modelId="{E58DD307-7CDA-4C4F-9750-494F5515005F}" type="pres">
      <dgm:prSet presAssocID="{C149A125-057C-4B3C-A6F1-D6579BF90B81}" presName="text_2" presStyleLbl="node1" presStyleIdx="1" presStyleCnt="3">
        <dgm:presLayoutVars>
          <dgm:bulletEnabled val="1"/>
        </dgm:presLayoutVars>
      </dgm:prSet>
      <dgm:spPr/>
    </dgm:pt>
    <dgm:pt modelId="{0DA4FEBA-DC99-4397-9A0C-AAFC4992E4C5}" type="pres">
      <dgm:prSet presAssocID="{C149A125-057C-4B3C-A6F1-D6579BF90B81}" presName="accent_2" presStyleCnt="0"/>
      <dgm:spPr/>
    </dgm:pt>
    <dgm:pt modelId="{CB14FA86-8FA4-4D2B-9C83-D4C328C96A32}" type="pres">
      <dgm:prSet presAssocID="{C149A125-057C-4B3C-A6F1-D6579BF90B81}" presName="accentRepeatNode" presStyleLbl="solidFgAcc1" presStyleIdx="1" presStyleCnt="3"/>
      <dgm:spPr/>
    </dgm:pt>
    <dgm:pt modelId="{A152631C-6781-471A-AB39-056A3E657600}" type="pres">
      <dgm:prSet presAssocID="{FF77D02A-7110-477A-80F6-A219ACF8A8EB}" presName="text_3" presStyleLbl="node1" presStyleIdx="2" presStyleCnt="3">
        <dgm:presLayoutVars>
          <dgm:bulletEnabled val="1"/>
        </dgm:presLayoutVars>
      </dgm:prSet>
      <dgm:spPr/>
    </dgm:pt>
    <dgm:pt modelId="{796510B6-6E0C-4214-8C52-1EC5B81E2131}" type="pres">
      <dgm:prSet presAssocID="{FF77D02A-7110-477A-80F6-A219ACF8A8EB}" presName="accent_3" presStyleCnt="0"/>
      <dgm:spPr/>
    </dgm:pt>
    <dgm:pt modelId="{46A29399-2D8A-4078-99EF-66FD6A37C4EA}" type="pres">
      <dgm:prSet presAssocID="{FF77D02A-7110-477A-80F6-A219ACF8A8EB}" presName="accentRepeatNode" presStyleLbl="solidFgAcc1" presStyleIdx="2" presStyleCnt="3"/>
      <dgm:spPr/>
    </dgm:pt>
  </dgm:ptLst>
  <dgm:cxnLst>
    <dgm:cxn modelId="{194D1765-302B-4C4F-A4AB-EA1EF213075C}" type="presOf" srcId="{C149A125-057C-4B3C-A6F1-D6579BF90B81}" destId="{E58DD307-7CDA-4C4F-9750-494F5515005F}" srcOrd="0" destOrd="0" presId="urn:microsoft.com/office/officeart/2008/layout/VerticalCurvedList"/>
    <dgm:cxn modelId="{3287089B-EC78-475D-8EDE-131DA0EBEE19}" srcId="{CADBC254-7E33-4F53-A88A-7D6B8054587D}" destId="{C149A125-057C-4B3C-A6F1-D6579BF90B81}" srcOrd="1" destOrd="0" parTransId="{0857DF07-C73A-47AA-9BDF-2730CA9CB2F4}" sibTransId="{8386AE20-485D-4A6B-B789-5CDEB65378F2}"/>
    <dgm:cxn modelId="{EA534C9B-D969-482A-BBA9-1DD749C1DB4F}" type="presOf" srcId="{FF77D02A-7110-477A-80F6-A219ACF8A8EB}" destId="{A152631C-6781-471A-AB39-056A3E657600}" srcOrd="0" destOrd="0" presId="urn:microsoft.com/office/officeart/2008/layout/VerticalCurvedList"/>
    <dgm:cxn modelId="{063EDCA4-EF23-44C5-8534-A76B46691058}" type="presOf" srcId="{8FF1FE58-6C93-4138-A30E-1D2ED6816EE4}" destId="{57D722B1-759C-4B35-8817-9B04DC88C84F}" srcOrd="0" destOrd="0" presId="urn:microsoft.com/office/officeart/2008/layout/VerticalCurvedList"/>
    <dgm:cxn modelId="{B1F368B0-0243-4003-9031-4902D0EBDEA0}" srcId="{CADBC254-7E33-4F53-A88A-7D6B8054587D}" destId="{FF77D02A-7110-477A-80F6-A219ACF8A8EB}" srcOrd="2" destOrd="0" parTransId="{E8BCE9C7-F1D9-4931-BC0B-FD523500AF0C}" sibTransId="{FC04FAAE-239B-4480-BA34-83D724ED665D}"/>
    <dgm:cxn modelId="{04C628E1-A901-48BC-BBBE-2478512EA221}" srcId="{CADBC254-7E33-4F53-A88A-7D6B8054587D}" destId="{ABC95BEA-E6A7-4927-BD2E-35DEC931AE96}" srcOrd="0" destOrd="0" parTransId="{DB3212C5-094D-45F1-9770-FCCEF24CD875}" sibTransId="{8FF1FE58-6C93-4138-A30E-1D2ED6816EE4}"/>
    <dgm:cxn modelId="{3E4FF0E1-6395-4E6E-B46E-5D8CECAE851E}" type="presOf" srcId="{ABC95BEA-E6A7-4927-BD2E-35DEC931AE96}" destId="{19D5CEA9-2596-4BB8-86AA-877C46B9B6FB}" srcOrd="0" destOrd="0" presId="urn:microsoft.com/office/officeart/2008/layout/VerticalCurvedList"/>
    <dgm:cxn modelId="{CE3691F4-4258-4BE7-97AA-7A50A0ACBCDA}" type="presOf" srcId="{CADBC254-7E33-4F53-A88A-7D6B8054587D}" destId="{992343D1-DEEE-4E09-86A8-E1AB689DB343}" srcOrd="0" destOrd="0" presId="urn:microsoft.com/office/officeart/2008/layout/VerticalCurvedList"/>
    <dgm:cxn modelId="{4A7C0245-E340-40AE-8DE7-AD2F52252B4C}" type="presParOf" srcId="{992343D1-DEEE-4E09-86A8-E1AB689DB343}" destId="{E1DCDCD5-67D7-4252-B117-91CF928B5694}" srcOrd="0" destOrd="0" presId="urn:microsoft.com/office/officeart/2008/layout/VerticalCurvedList"/>
    <dgm:cxn modelId="{127FFF71-58B1-408C-844C-B4843954FC80}" type="presParOf" srcId="{E1DCDCD5-67D7-4252-B117-91CF928B5694}" destId="{696135F4-21A9-4A74-B3C5-3010661F57BB}" srcOrd="0" destOrd="0" presId="urn:microsoft.com/office/officeart/2008/layout/VerticalCurvedList"/>
    <dgm:cxn modelId="{A0BF5D50-286F-44F1-895C-671E3A519E72}" type="presParOf" srcId="{696135F4-21A9-4A74-B3C5-3010661F57BB}" destId="{7C49EBA2-81DF-4C73-BC80-2706467BA67E}" srcOrd="0" destOrd="0" presId="urn:microsoft.com/office/officeart/2008/layout/VerticalCurvedList"/>
    <dgm:cxn modelId="{AD2B7A4B-4C5B-4A13-9F3C-AD39D384D893}" type="presParOf" srcId="{696135F4-21A9-4A74-B3C5-3010661F57BB}" destId="{57D722B1-759C-4B35-8817-9B04DC88C84F}" srcOrd="1" destOrd="0" presId="urn:microsoft.com/office/officeart/2008/layout/VerticalCurvedList"/>
    <dgm:cxn modelId="{8740E97D-9B50-41CA-9EBC-8087ECE6D260}" type="presParOf" srcId="{696135F4-21A9-4A74-B3C5-3010661F57BB}" destId="{9B0969F5-E58B-4BDB-8B61-EC7DB6FC8088}" srcOrd="2" destOrd="0" presId="urn:microsoft.com/office/officeart/2008/layout/VerticalCurvedList"/>
    <dgm:cxn modelId="{FBEF369B-6E32-49B6-971E-8367F04B51FA}" type="presParOf" srcId="{696135F4-21A9-4A74-B3C5-3010661F57BB}" destId="{4D8A40B7-965E-4F20-81DE-B75C12A99024}" srcOrd="3" destOrd="0" presId="urn:microsoft.com/office/officeart/2008/layout/VerticalCurvedList"/>
    <dgm:cxn modelId="{0D4C7687-03FE-4D58-810E-06A77870AF92}" type="presParOf" srcId="{E1DCDCD5-67D7-4252-B117-91CF928B5694}" destId="{19D5CEA9-2596-4BB8-86AA-877C46B9B6FB}" srcOrd="1" destOrd="0" presId="urn:microsoft.com/office/officeart/2008/layout/VerticalCurvedList"/>
    <dgm:cxn modelId="{413DF8B4-6F87-4A9F-8152-8F69C71AE1F0}" type="presParOf" srcId="{E1DCDCD5-67D7-4252-B117-91CF928B5694}" destId="{43D058F7-E7AF-4762-88CE-D042B5E71C1D}" srcOrd="2" destOrd="0" presId="urn:microsoft.com/office/officeart/2008/layout/VerticalCurvedList"/>
    <dgm:cxn modelId="{C92936C4-FDF2-480F-BFE1-D9DB59B276AA}" type="presParOf" srcId="{43D058F7-E7AF-4762-88CE-D042B5E71C1D}" destId="{311E98B4-32CC-49EC-A001-05581C5A392D}" srcOrd="0" destOrd="0" presId="urn:microsoft.com/office/officeart/2008/layout/VerticalCurvedList"/>
    <dgm:cxn modelId="{79A4BA83-80A3-4FA4-ABF0-0148197643B9}" type="presParOf" srcId="{E1DCDCD5-67D7-4252-B117-91CF928B5694}" destId="{E58DD307-7CDA-4C4F-9750-494F5515005F}" srcOrd="3" destOrd="0" presId="urn:microsoft.com/office/officeart/2008/layout/VerticalCurvedList"/>
    <dgm:cxn modelId="{520327E7-9A13-44A0-904F-FD3144C62B03}" type="presParOf" srcId="{E1DCDCD5-67D7-4252-B117-91CF928B5694}" destId="{0DA4FEBA-DC99-4397-9A0C-AAFC4992E4C5}" srcOrd="4" destOrd="0" presId="urn:microsoft.com/office/officeart/2008/layout/VerticalCurvedList"/>
    <dgm:cxn modelId="{B56A988B-7BBB-438A-BACE-1E32D1A37AC9}" type="presParOf" srcId="{0DA4FEBA-DC99-4397-9A0C-AAFC4992E4C5}" destId="{CB14FA86-8FA4-4D2B-9C83-D4C328C96A32}" srcOrd="0" destOrd="0" presId="urn:microsoft.com/office/officeart/2008/layout/VerticalCurvedList"/>
    <dgm:cxn modelId="{D41B1771-7DCA-4A78-AD8B-E64E7ECDAB84}" type="presParOf" srcId="{E1DCDCD5-67D7-4252-B117-91CF928B5694}" destId="{A152631C-6781-471A-AB39-056A3E657600}" srcOrd="5" destOrd="0" presId="urn:microsoft.com/office/officeart/2008/layout/VerticalCurvedList"/>
    <dgm:cxn modelId="{5A4FB0F9-E025-474C-B5B1-16D59D8B787B}" type="presParOf" srcId="{E1DCDCD5-67D7-4252-B117-91CF928B5694}" destId="{796510B6-6E0C-4214-8C52-1EC5B81E2131}" srcOrd="6" destOrd="0" presId="urn:microsoft.com/office/officeart/2008/layout/VerticalCurvedList"/>
    <dgm:cxn modelId="{EB6C7E14-F360-48D3-B14F-A43E094C9DF0}" type="presParOf" srcId="{796510B6-6E0C-4214-8C52-1EC5B81E2131}" destId="{46A29399-2D8A-4078-99EF-66FD6A37C4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CEBDA6-1C95-444F-9392-BA46276FE1DB}">
      <dsp:nvSpPr>
        <dsp:cNvPr id="0" name=""/>
        <dsp:cNvSpPr/>
      </dsp:nvSpPr>
      <dsp:spPr>
        <a:xfrm>
          <a:off x="-6169793" y="-943919"/>
          <a:ext cx="7344346" cy="7344346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EC04BA-0C49-3145-9315-1608D248C8D7}">
      <dsp:nvSpPr>
        <dsp:cNvPr id="0" name=""/>
        <dsp:cNvSpPr/>
      </dsp:nvSpPr>
      <dsp:spPr>
        <a:xfrm>
          <a:off x="614705" y="426849"/>
          <a:ext cx="7492876" cy="839429"/>
        </a:xfrm>
        <a:prstGeom prst="rect">
          <a:avLst/>
        </a:prstGeom>
        <a:solidFill>
          <a:srgbClr val="C31A1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297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noProof="0" dirty="0"/>
            <a:t>Hiányszakmák</a:t>
          </a:r>
          <a:r>
            <a:rPr lang="hu-HU" sz="2500" kern="1200" baseline="0" noProof="0" dirty="0"/>
            <a:t> alakulnak ki </a:t>
          </a:r>
          <a:br>
            <a:rPr lang="hu-HU" sz="3200" kern="1200" baseline="0" noProof="0" dirty="0"/>
          </a:br>
          <a:r>
            <a:rPr lang="hu-HU" sz="1800" kern="1200" baseline="0" noProof="0" dirty="0"/>
            <a:t>(informatika, kereskedelem, járműipar, építőipar, egészségügy)</a:t>
          </a:r>
          <a:endParaRPr lang="hu-HU" sz="3200" kern="1200" noProof="0" dirty="0"/>
        </a:p>
      </dsp:txBody>
      <dsp:txXfrm>
        <a:off x="614705" y="426849"/>
        <a:ext cx="7492876" cy="839429"/>
      </dsp:txXfrm>
    </dsp:sp>
    <dsp:sp modelId="{8077FEFA-6544-8844-B26A-7FCA73F5846F}">
      <dsp:nvSpPr>
        <dsp:cNvPr id="0" name=""/>
        <dsp:cNvSpPr/>
      </dsp:nvSpPr>
      <dsp:spPr>
        <a:xfrm>
          <a:off x="90062" y="314567"/>
          <a:ext cx="1049286" cy="1049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2B55A-FD6A-C54B-ADEA-CACB33E678A9}">
      <dsp:nvSpPr>
        <dsp:cNvPr id="0" name=""/>
        <dsp:cNvSpPr/>
      </dsp:nvSpPr>
      <dsp:spPr>
        <a:xfrm>
          <a:off x="1095969" y="1678858"/>
          <a:ext cx="7011612" cy="839429"/>
        </a:xfrm>
        <a:prstGeom prst="rect">
          <a:avLst/>
        </a:prstGeom>
        <a:solidFill>
          <a:srgbClr val="8514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29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noProof="0" dirty="0"/>
            <a:t>Felértékelődik a jó munkaerő</a:t>
          </a:r>
        </a:p>
      </dsp:txBody>
      <dsp:txXfrm>
        <a:off x="1095969" y="1678858"/>
        <a:ext cx="7011612" cy="839429"/>
      </dsp:txXfrm>
    </dsp:sp>
    <dsp:sp modelId="{382EA0C6-3A9E-304B-9DB5-1C5C66404779}">
      <dsp:nvSpPr>
        <dsp:cNvPr id="0" name=""/>
        <dsp:cNvSpPr/>
      </dsp:nvSpPr>
      <dsp:spPr>
        <a:xfrm>
          <a:off x="571326" y="1573929"/>
          <a:ext cx="1049286" cy="1049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96062"/>
              <a:satOff val="-4223"/>
              <a:lumOff val="93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B4962-2887-7B4E-BF0A-36A53C3A35D3}">
      <dsp:nvSpPr>
        <dsp:cNvPr id="0" name=""/>
        <dsp:cNvSpPr/>
      </dsp:nvSpPr>
      <dsp:spPr>
        <a:xfrm>
          <a:off x="1095969" y="2938220"/>
          <a:ext cx="7011612" cy="839429"/>
        </a:xfrm>
        <a:prstGeom prst="rect">
          <a:avLst/>
        </a:prstGeom>
        <a:solidFill>
          <a:srgbClr val="8D123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29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noProof="0" dirty="0"/>
            <a:t>Egyre fontosabbá válik a megtartás</a:t>
          </a:r>
        </a:p>
      </dsp:txBody>
      <dsp:txXfrm>
        <a:off x="1095969" y="2938220"/>
        <a:ext cx="7011612" cy="839429"/>
      </dsp:txXfrm>
    </dsp:sp>
    <dsp:sp modelId="{E658E20E-8939-A04C-896C-51F030F9EE72}">
      <dsp:nvSpPr>
        <dsp:cNvPr id="0" name=""/>
        <dsp:cNvSpPr/>
      </dsp:nvSpPr>
      <dsp:spPr>
        <a:xfrm>
          <a:off x="571326" y="2833291"/>
          <a:ext cx="1049286" cy="1049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92124"/>
              <a:satOff val="-8446"/>
              <a:lumOff val="187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46676-C96F-BC40-AB2F-5FC2418ED87B}">
      <dsp:nvSpPr>
        <dsp:cNvPr id="0" name=""/>
        <dsp:cNvSpPr/>
      </dsp:nvSpPr>
      <dsp:spPr>
        <a:xfrm>
          <a:off x="614705" y="4197582"/>
          <a:ext cx="7492876" cy="839429"/>
        </a:xfrm>
        <a:prstGeom prst="rect">
          <a:avLst/>
        </a:prstGeom>
        <a:solidFill>
          <a:srgbClr val="E555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29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noProof="0" dirty="0"/>
            <a:t>Erősödik</a:t>
          </a:r>
          <a:r>
            <a:rPr lang="hu-HU" sz="2600" kern="1200" baseline="0" noProof="0" dirty="0"/>
            <a:t> a tudatosság a </a:t>
          </a:r>
          <a:r>
            <a:rPr lang="hu-HU" sz="2600" kern="1200" baseline="0" noProof="0" dirty="0" err="1"/>
            <a:t>bérenkívüli</a:t>
          </a:r>
          <a:r>
            <a:rPr lang="hu-HU" sz="2600" kern="1200" baseline="0" noProof="0" dirty="0"/>
            <a:t> juttatások területén</a:t>
          </a:r>
          <a:endParaRPr lang="hu-HU" sz="2600" kern="1200" noProof="0" dirty="0"/>
        </a:p>
      </dsp:txBody>
      <dsp:txXfrm>
        <a:off x="614705" y="4197582"/>
        <a:ext cx="7492876" cy="839429"/>
      </dsp:txXfrm>
    </dsp:sp>
    <dsp:sp modelId="{6080D263-35A2-A845-BC34-16C4E7064F90}">
      <dsp:nvSpPr>
        <dsp:cNvPr id="0" name=""/>
        <dsp:cNvSpPr/>
      </dsp:nvSpPr>
      <dsp:spPr>
        <a:xfrm>
          <a:off x="90062" y="4092653"/>
          <a:ext cx="1049286" cy="10492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88186"/>
              <a:satOff val="-12669"/>
              <a:lumOff val="281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E5A6A-45BA-4F68-9834-EE933D2BCDC8}">
      <dsp:nvSpPr>
        <dsp:cNvPr id="0" name=""/>
        <dsp:cNvSpPr/>
      </dsp:nvSpPr>
      <dsp:spPr>
        <a:xfrm>
          <a:off x="-3284606" y="-508604"/>
          <a:ext cx="3942818" cy="3942818"/>
        </a:xfrm>
        <a:prstGeom prst="blockArc">
          <a:avLst>
            <a:gd name="adj1" fmla="val 18900000"/>
            <a:gd name="adj2" fmla="val 2700000"/>
            <a:gd name="adj3" fmla="val 54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AE324D-37A1-4408-8FE3-632C4C5D52BD}">
      <dsp:nvSpPr>
        <dsp:cNvPr id="0" name=""/>
        <dsp:cNvSpPr/>
      </dsp:nvSpPr>
      <dsp:spPr>
        <a:xfrm>
          <a:off x="537800" y="417952"/>
          <a:ext cx="5445785" cy="8357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340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dirty="0"/>
            <a:t>Mi az okozott kár?</a:t>
          </a:r>
        </a:p>
      </dsp:txBody>
      <dsp:txXfrm>
        <a:off x="537800" y="417952"/>
        <a:ext cx="5445785" cy="835787"/>
      </dsp:txXfrm>
    </dsp:sp>
    <dsp:sp modelId="{55FF03BE-3745-475F-B956-CE2F6EF10D91}">
      <dsp:nvSpPr>
        <dsp:cNvPr id="0" name=""/>
        <dsp:cNvSpPr/>
      </dsp:nvSpPr>
      <dsp:spPr>
        <a:xfrm>
          <a:off x="15432" y="313479"/>
          <a:ext cx="1044734" cy="1044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3CB318-435B-4584-AA03-08BA070EE61E}">
      <dsp:nvSpPr>
        <dsp:cNvPr id="0" name=""/>
        <dsp:cNvSpPr/>
      </dsp:nvSpPr>
      <dsp:spPr>
        <a:xfrm>
          <a:off x="537800" y="1671868"/>
          <a:ext cx="5445785" cy="8357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63407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dirty="0"/>
            <a:t>Milyen segítsége van szükség?</a:t>
          </a:r>
        </a:p>
      </dsp:txBody>
      <dsp:txXfrm>
        <a:off x="537800" y="1671868"/>
        <a:ext cx="5445785" cy="835787"/>
      </dsp:txXfrm>
    </dsp:sp>
    <dsp:sp modelId="{7773A6EC-C205-4EB5-8AD5-56396174FC38}">
      <dsp:nvSpPr>
        <dsp:cNvPr id="0" name=""/>
        <dsp:cNvSpPr/>
      </dsp:nvSpPr>
      <dsp:spPr>
        <a:xfrm>
          <a:off x="15432" y="1567395"/>
          <a:ext cx="1044734" cy="10447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722B1-759C-4B35-8817-9B04DC88C84F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D5CEA9-2596-4BB8-86AA-877C46B9B6FB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Dologi kár</a:t>
          </a:r>
        </a:p>
      </dsp:txBody>
      <dsp:txXfrm>
        <a:off x="564979" y="406400"/>
        <a:ext cx="5475833" cy="812800"/>
      </dsp:txXfrm>
    </dsp:sp>
    <dsp:sp modelId="{311E98B4-32CC-49EC-A001-05581C5A392D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D307-7CDA-4C4F-9750-494F5515005F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Személyi sérüléses kár</a:t>
          </a:r>
        </a:p>
      </dsp:txBody>
      <dsp:txXfrm>
        <a:off x="860432" y="1625599"/>
        <a:ext cx="5180380" cy="812800"/>
      </dsp:txXfrm>
    </dsp:sp>
    <dsp:sp modelId="{CB14FA86-8FA4-4D2B-9C83-D4C328C96A32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52631C-6781-471A-AB39-056A3E657600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Büntető eljárás indul a munkavállalóval szemben</a:t>
          </a:r>
        </a:p>
      </dsp:txBody>
      <dsp:txXfrm>
        <a:off x="564979" y="2844800"/>
        <a:ext cx="5475833" cy="812800"/>
      </dsp:txXfrm>
    </dsp:sp>
    <dsp:sp modelId="{46A29399-2D8A-4078-99EF-66FD6A37C4EA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B431-7C8C-274A-BA33-7C21C85E3BE4}" type="datetime1">
              <a:rPr lang="it-IT" smtClean="0"/>
              <a:t>16/02/18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3916-887A-F043-AD49-BF0A69ACF5F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2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9682E-FB58-D249-BB85-C718355B86BE}" type="datetime1">
              <a:rPr lang="it-IT" smtClean="0"/>
              <a:t>16/02/18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68C7-CDE6-B24B-B7C6-F8E72CFBA8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6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107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5F63C-76D7-4D32-8A69-E310A03F6C1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283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7381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40,71% = 1,18 x (15% + 19,5%)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4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Mobilitás célú lakhatási támogatás:</a:t>
            </a:r>
          </a:p>
          <a:p>
            <a:r>
              <a:rPr lang="hu-HU" dirty="0"/>
              <a:t>Legalább 60 km-re lakó, vagy tömegközlekedéssel 3 óra</a:t>
            </a:r>
            <a:r>
              <a:rPr lang="hu-HU" baseline="0" dirty="0"/>
              <a:t> alatt nem elérhető helyen van az állandó lakóhelye a legalább heti 36 órában foglalkoztatott munkavállalónak</a:t>
            </a:r>
            <a:endParaRPr lang="hu-H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minimálbér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40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százalékáig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is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terjedhet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foglalkoztatás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évében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ezt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követő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évben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minimálbér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százaléka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még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egy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évig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százalékáig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terjedhetne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Lakáscélú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támogatásnál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össze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lehet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gyűjteni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a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támogatást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alatt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követően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március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31-ig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igazoltan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lakáscélra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fordítani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2018-es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minimálbér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138 000 Ft.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Így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40%-a 82 800 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25%-a: 55 200 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15%-a: 27 600 Ft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30%-a: 41 400 Ft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évente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496 800 Ft)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978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77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853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Alvállalkozókra is köthető kockázati biztosítás, mivel:</a:t>
            </a:r>
          </a:p>
          <a:p>
            <a:r>
              <a:rPr lang="hu-H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 Szja – az Art-</a:t>
            </a:r>
            <a:r>
              <a:rPr lang="hu-HU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hu-H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hivatkozva – különbséget tesz munkáltató és kifizető között (Szja 3. § 14., 81., Art 178. § 18.). A kifizető a nagyobb halmaz, az minden olyan más személyt magában foglal, aki magánszemélynek jövedelmet juttat. Értelemszerűen a munkáltató fogalmának terjedelme ennél szűkebb. Az Szja 1. sz. melléklet 6.3. pontja, amely a kockázati biztosítás mentességéről (kedvezményéről) rendelkezik, úgy szól, hogy: …adómentes…a kockázati biztosítás más személy által fizetett díja… (természetesen legfeljebb a minimálbér 30 %-</a:t>
            </a:r>
            <a:r>
              <a:rPr lang="hu-HU" sz="12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áig</a:t>
            </a:r>
            <a:r>
              <a:rPr lang="hu-H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Tehát, a juttató személyének körét nem szűkíti le például a munkáltatóra. Egyébként a jogalkotó kifejezett szándéka, hogy a személyi kör korlátozása nélkül kedvezményezze a kockázati biztosítás - kockázati élet-, baleset-, betegség- (egészség)-biztosítás - más személy által fizetett díját.</a:t>
            </a:r>
          </a:p>
          <a:p>
            <a:r>
              <a:rPr lang="hu-H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u-HU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Tao a vállalkozás érdekében felmerült ráfordítások, költségek között már nem ismeri el a vállalkozásban valamilyen – a törvényben felsorolt - formában tevékenységet nem végző személyek (például az alkalmazottak hozzátartozói) után fizetett biztosítási díjat (Tao 3. sz. mell. B) 8.).</a:t>
            </a:r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629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912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Prezentáció 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Szervezeti egység neve</a:t>
            </a:r>
            <a:endParaRPr lang="it-IT" dirty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/>
              <a:t>Ország neve</a:t>
            </a:r>
            <a:endParaRPr lang="it-IT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9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dirty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96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dirty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dirty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dirty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dirty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</a:t>
            </a:r>
            <a:r>
              <a:rPr lang="it-IT" dirty="0"/>
              <a:t> 00</a:t>
            </a:r>
          </a:p>
        </p:txBody>
      </p:sp>
    </p:spTree>
    <p:extLst>
      <p:ext uri="{BB962C8B-B14F-4D97-AF65-F5344CB8AC3E}">
        <p14:creationId xmlns:p14="http://schemas.microsoft.com/office/powerpoint/2010/main" val="264832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</a:t>
            </a:r>
            <a:r>
              <a:rPr lang="it-IT" dirty="0"/>
              <a:t> 00</a:t>
            </a:r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1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21943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2001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spc="0" dirty="0">
                <a:solidFill>
                  <a:schemeClr val="tx2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/>
              <a:t>Munkakör</a:t>
            </a:r>
            <a:endParaRPr lang="it-IT" dirty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6931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spc="0" dirty="0">
                <a:solidFill>
                  <a:schemeClr val="tx2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Adat</a:t>
            </a:r>
            <a:r>
              <a:rPr lang="it-IT" dirty="0"/>
              <a:t> Arial Regular 10pt</a:t>
            </a:r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/>
              <a:t>Esemény megnevezése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15/17pt </a:t>
            </a:r>
          </a:p>
        </p:txBody>
      </p:sp>
    </p:spTree>
    <p:extLst>
      <p:ext uri="{BB962C8B-B14F-4D97-AF65-F5344CB8AC3E}">
        <p14:creationId xmlns:p14="http://schemas.microsoft.com/office/powerpoint/2010/main" val="419817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dirty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8016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/>
              <a:t>Telefonszám</a:t>
            </a:r>
            <a:endParaRPr lang="it-IT" dirty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/>
              <a:t>Honlap</a:t>
            </a:r>
            <a:endParaRPr lang="it-IT" dirty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/>
              <a:t>Név</a:t>
            </a:r>
            <a:endParaRPr lang="it-IT" dirty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/>
              <a:t>Szervezeti egység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865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/>
              <a:t>16 febbraio 2018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Presentation Title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/>
              <a:t>Back-Up</a:t>
            </a:r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Back-Up </a:t>
            </a:r>
            <a:r>
              <a:rPr lang="it-IT" dirty="0" err="1"/>
              <a:t>Subtitle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/>
              <a:t>Back-Up Title 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442326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Fejezet</a:t>
            </a:r>
            <a:r>
              <a:rPr lang="it-IT" dirty="0"/>
              <a:t> 00</a:t>
            </a:r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Fejezet 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20/24pt</a:t>
            </a: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/>
              <a:t>Fejezet 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r>
              <a:rPr lang="it-IT" dirty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1910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57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293133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b="1" spc="0" dirty="0">
                <a:solidFill>
                  <a:schemeClr val="tx2"/>
                </a:solidFill>
                <a:latin typeface="Arial"/>
                <a:cs typeface="Arial"/>
              </a:rPr>
              <a:t>TARTALOMJEGYZÉK</a:t>
            </a:r>
            <a:endParaRPr sz="2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318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855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0053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6164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871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89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Slide </a:t>
            </a:r>
            <a:r>
              <a:rPr lang="hu-HU" dirty="0"/>
              <a:t>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20/22pt</a:t>
            </a:r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Slide </a:t>
            </a:r>
            <a:r>
              <a:rPr lang="hu-HU" dirty="0"/>
              <a:t>alcíme</a:t>
            </a:r>
            <a:br>
              <a:rPr lang="it-IT" dirty="0"/>
            </a:br>
            <a:r>
              <a:rPr lang="it-IT" dirty="0" err="1"/>
              <a:t>Arial</a:t>
            </a:r>
            <a:r>
              <a:rPr lang="it-IT" dirty="0"/>
              <a:t> Regular 15/17pt</a:t>
            </a:r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/>
              <a:t>Fejezet </a:t>
            </a:r>
            <a:r>
              <a:rPr lang="it-IT" dirty="0"/>
              <a:t>00</a:t>
            </a:r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832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60" r:id="rId3"/>
    <p:sldLayoutId id="2147483652" r:id="rId4"/>
    <p:sldLayoutId id="2147483653" r:id="rId5"/>
    <p:sldLayoutId id="2147483677" r:id="rId6"/>
    <p:sldLayoutId id="2147483663" r:id="rId7"/>
    <p:sldLayoutId id="2147483664" r:id="rId8"/>
    <p:sldLayoutId id="2147483655" r:id="rId9"/>
    <p:sldLayoutId id="2147483694" r:id="rId10"/>
    <p:sldLayoutId id="2147483666" r:id="rId11"/>
    <p:sldLayoutId id="2147483689" r:id="rId12"/>
    <p:sldLayoutId id="2147483690" r:id="rId13"/>
    <p:sldLayoutId id="2147483698" r:id="rId14"/>
    <p:sldLayoutId id="2147483678" r:id="rId15"/>
    <p:sldLayoutId id="2147483679" r:id="rId16"/>
    <p:sldLayoutId id="2147483669" r:id="rId17"/>
    <p:sldLayoutId id="2147483703" r:id="rId18"/>
    <p:sldLayoutId id="2147483704" r:id="rId19"/>
    <p:sldLayoutId id="2147483705" r:id="rId20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11" Type="http://schemas.openxmlformats.org/officeDocument/2006/relationships/diagramData" Target="../diagrams/data1.xml"/><Relationship Id="rId5" Type="http://schemas.openxmlformats.org/officeDocument/2006/relationships/image" Target="../media/image7.png"/><Relationship Id="rId15" Type="http://schemas.microsoft.com/office/2007/relationships/diagramDrawing" Target="../diagrams/drawing1.xml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Céges</a:t>
            </a:r>
            <a:r>
              <a:rPr lang="it-IT" dirty="0"/>
              <a:t> </a:t>
            </a:r>
            <a:r>
              <a:rPr lang="it-IT" dirty="0" err="1"/>
              <a:t>személybiztosítás</a:t>
            </a:r>
            <a:r>
              <a:rPr lang="it-IT" dirty="0"/>
              <a:t> </a:t>
            </a:r>
            <a:r>
              <a:rPr lang="it-IT" dirty="0" err="1"/>
              <a:t>értékesítés</a:t>
            </a:r>
            <a:r>
              <a:rPr lang="it-IT" dirty="0"/>
              <a:t> 2018-ban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7300" y="3220872"/>
            <a:ext cx="8386686" cy="900752"/>
          </a:xfrm>
        </p:spPr>
        <p:txBody>
          <a:bodyPr/>
          <a:lstStyle/>
          <a:p>
            <a:r>
              <a:rPr lang="hu-HU" dirty="0"/>
              <a:t>Adózási szabályok és </a:t>
            </a:r>
            <a:r>
              <a:rPr lang="hu-HU" dirty="0" err="1"/>
              <a:t>cafeteria</a:t>
            </a:r>
            <a:r>
              <a:rPr lang="hu-HU" dirty="0"/>
              <a:t> változások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Alkusz és Dealer Igazgatóság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Magyarország</a:t>
            </a:r>
            <a:endParaRPr lang="it-IT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406492" y="6457644"/>
            <a:ext cx="799200" cy="114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Keltezés</a:t>
            </a:r>
          </a:p>
        </p:txBody>
      </p:sp>
      <p:sp>
        <p:nvSpPr>
          <p:cNvPr id="11" name="CasellaDiTesto 12"/>
          <p:cNvSpPr txBox="1"/>
          <p:nvPr/>
        </p:nvSpPr>
        <p:spPr>
          <a:xfrm>
            <a:off x="6337919" y="304800"/>
            <a:ext cx="1428323" cy="198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chemeClr val="tx2"/>
                </a:solidFill>
              </a:rPr>
              <a:t>Szervezeti egység</a:t>
            </a:r>
            <a:r>
              <a:rPr lang="it-IT" sz="12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2" name="CasellaDiTesto 13"/>
          <p:cNvSpPr txBox="1"/>
          <p:nvPr/>
        </p:nvSpPr>
        <p:spPr>
          <a:xfrm>
            <a:off x="6337919" y="889000"/>
            <a:ext cx="1428323" cy="207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chemeClr val="tx2"/>
                </a:solidFill>
              </a:rPr>
              <a:t>Ország</a:t>
            </a:r>
            <a:r>
              <a:rPr lang="it-IT" sz="1200" b="1" dirty="0">
                <a:solidFill>
                  <a:schemeClr val="tx2"/>
                </a:solidFill>
              </a:rPr>
              <a:t>: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77A6823-D0C9-B848-8F61-4854D5AC9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10"/>
          <a:stretch/>
        </p:blipFill>
        <p:spPr>
          <a:xfrm>
            <a:off x="0" y="0"/>
            <a:ext cx="9550400" cy="743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Pajzs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300" y="783893"/>
            <a:ext cx="8386686" cy="225442"/>
          </a:xfrm>
        </p:spPr>
        <p:txBody>
          <a:bodyPr/>
          <a:lstStyle/>
          <a:p>
            <a:r>
              <a:rPr lang="hu-HU" dirty="0"/>
              <a:t>Jó választás a gondoskodásra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4FF7DA67-3293-264B-8A4E-F8F622BC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1351"/>
            <a:ext cx="9144000" cy="442081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FF67B2E-CB2E-E549-87E2-DF3B8321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42" y="5165996"/>
            <a:ext cx="4366274" cy="15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84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5F65F27-B6B7-8E4D-89EF-49B9837DDB8E}"/>
              </a:ext>
            </a:extLst>
          </p:cNvPr>
          <p:cNvSpPr txBox="1"/>
          <p:nvPr/>
        </p:nvSpPr>
        <p:spPr>
          <a:xfrm>
            <a:off x="6489088" y="5800512"/>
            <a:ext cx="111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PAJZS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Generali válasza a piaci kihívásokra: Munkavállalói lojalitás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40F4C7-9655-D34F-AC7B-CAEFFC2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3"/>
            <a:ext cx="6481854" cy="584866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D39DD1E-239D-F542-AF23-74B43F2CFB63}"/>
              </a:ext>
            </a:extLst>
          </p:cNvPr>
          <p:cNvSpPr txBox="1"/>
          <p:nvPr/>
        </p:nvSpPr>
        <p:spPr>
          <a:xfrm>
            <a:off x="3361386" y="5769735"/>
            <a:ext cx="26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Munkáltatói kockázati élet-,</a:t>
            </a:r>
          </a:p>
          <a:p>
            <a:r>
              <a:rPr lang="hu-HU" sz="1400" dirty="0">
                <a:solidFill>
                  <a:schemeClr val="bg1"/>
                </a:solidFill>
              </a:rPr>
              <a:t>baleset- és egészségbiztosítás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5F1316D-8BAC-CD45-BC2F-ECA8C8719E39}"/>
              </a:ext>
            </a:extLst>
          </p:cNvPr>
          <p:cNvSpPr txBox="1"/>
          <p:nvPr/>
        </p:nvSpPr>
        <p:spPr>
          <a:xfrm>
            <a:off x="3361386" y="4247882"/>
            <a:ext cx="1896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Szolgáltatást</a:t>
            </a:r>
          </a:p>
          <a:p>
            <a:r>
              <a:rPr lang="hu-HU" sz="1400" dirty="0">
                <a:solidFill>
                  <a:schemeClr val="bg1"/>
                </a:solidFill>
              </a:rPr>
              <a:t>finanszírozó</a:t>
            </a:r>
          </a:p>
          <a:p>
            <a:r>
              <a:rPr lang="hu-HU" sz="1400" dirty="0">
                <a:solidFill>
                  <a:schemeClr val="bg1"/>
                </a:solidFill>
              </a:rPr>
              <a:t>egészségbiztosítások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94DF55-8FD5-8040-8CD4-0504914F4E17}"/>
              </a:ext>
            </a:extLst>
          </p:cNvPr>
          <p:cNvSpPr txBox="1"/>
          <p:nvPr/>
        </p:nvSpPr>
        <p:spPr>
          <a:xfrm>
            <a:off x="6476637" y="4201715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C00000"/>
                </a:solidFill>
              </a:rPr>
              <a:t>Company</a:t>
            </a:r>
            <a:r>
              <a:rPr lang="hu-HU" sz="2400" dirty="0">
                <a:solidFill>
                  <a:srgbClr val="C00000"/>
                </a:solidFill>
              </a:rPr>
              <a:t> </a:t>
            </a:r>
            <a:r>
              <a:rPr lang="hu-HU" sz="2400" dirty="0" err="1">
                <a:solidFill>
                  <a:srgbClr val="C00000"/>
                </a:solidFill>
              </a:rPr>
              <a:t>Care</a:t>
            </a:r>
            <a:endParaRPr lang="hu-HU" sz="2400" dirty="0">
              <a:solidFill>
                <a:srgbClr val="C00000"/>
              </a:solidFill>
            </a:endParaRPr>
          </a:p>
          <a:p>
            <a:r>
              <a:rPr lang="hu-HU" sz="2400" dirty="0" err="1">
                <a:solidFill>
                  <a:srgbClr val="0070C0"/>
                </a:solidFill>
              </a:rPr>
              <a:t>MediHelp</a:t>
            </a:r>
            <a:endParaRPr lang="hu-H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79C88D-5088-E947-BC52-B12C4A17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7" name="Cím 16">
            <a:extLst>
              <a:ext uri="{FF2B5EF4-FFF2-40B4-BE49-F238E27FC236}">
                <a16:creationId xmlns:a16="http://schemas.microsoft.com/office/drawing/2014/main" id="{4020DBBB-4A8D-A047-9A08-96EAD0E86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Company</a:t>
            </a:r>
            <a:r>
              <a:rPr lang="hu-HU" dirty="0"/>
              <a:t> </a:t>
            </a:r>
            <a:r>
              <a:rPr lang="hu-HU" dirty="0" err="1"/>
              <a:t>Care</a:t>
            </a:r>
            <a:endParaRPr lang="hu-HU" dirty="0"/>
          </a:p>
        </p:txBody>
      </p:sp>
      <p:sp>
        <p:nvSpPr>
          <p:cNvPr id="18" name="Alcím 17">
            <a:extLst>
              <a:ext uri="{FF2B5EF4-FFF2-40B4-BE49-F238E27FC236}">
                <a16:creationId xmlns:a16="http://schemas.microsoft.com/office/drawing/2014/main" id="{A43AAF19-70C0-634E-BE9E-485C3575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00" y="800164"/>
            <a:ext cx="8386686" cy="325128"/>
          </a:xfrm>
        </p:spPr>
        <p:txBody>
          <a:bodyPr/>
          <a:lstStyle/>
          <a:p>
            <a:r>
              <a:rPr lang="hu-HU" dirty="0"/>
              <a:t>Egy megtapasztalható juttatás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7CA7C5AD-9A2C-0143-A40D-6FCF8B6D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3798" y="2464033"/>
            <a:ext cx="4208108" cy="4239419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7DF8F44F-F436-C041-AE56-EA91BB65A252}"/>
              </a:ext>
            </a:extLst>
          </p:cNvPr>
          <p:cNvSpPr txBox="1"/>
          <p:nvPr/>
        </p:nvSpPr>
        <p:spPr>
          <a:xfrm>
            <a:off x="329399" y="1203074"/>
            <a:ext cx="391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VÁLLALATVEZETŐNEK?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1025826E-3286-9B45-8724-700B8BC9AAD6}"/>
              </a:ext>
            </a:extLst>
          </p:cNvPr>
          <p:cNvSpPr txBox="1"/>
          <p:nvPr/>
        </p:nvSpPr>
        <p:spPr>
          <a:xfrm>
            <a:off x="329399" y="1588125"/>
            <a:ext cx="80602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Adó- és járulékmentes juttatás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/>
              <a:t>Betegség</a:t>
            </a:r>
            <a:r>
              <a:rPr lang="hu-HU" sz="1600" dirty="0"/>
              <a:t> </a:t>
            </a:r>
            <a:r>
              <a:rPr lang="hu-HU" sz="1600" dirty="0" err="1"/>
              <a:t>esetén</a:t>
            </a:r>
            <a:r>
              <a:rPr lang="hu-HU" sz="1600" dirty="0"/>
              <a:t> gyorsabb, kiszámíthatóbb </a:t>
            </a:r>
            <a:r>
              <a:rPr lang="hu-HU" sz="1600" dirty="0" err="1"/>
              <a:t>ellátás</a:t>
            </a:r>
            <a:r>
              <a:rPr lang="hu-HU" sz="1600" dirty="0"/>
              <a:t> </a:t>
            </a:r>
            <a:r>
              <a:rPr lang="hu-HU" sz="1600" dirty="0" err="1"/>
              <a:t>várható</a:t>
            </a:r>
            <a:r>
              <a:rPr lang="hu-HU" sz="1600" dirty="0"/>
              <a:t>, azaz </a:t>
            </a:r>
            <a:r>
              <a:rPr lang="hu-HU" sz="1600" dirty="0" err="1"/>
              <a:t>csökkenthetőek</a:t>
            </a:r>
            <a:r>
              <a:rPr lang="hu-HU" sz="1600" dirty="0"/>
              <a:t> a </a:t>
            </a:r>
            <a:br>
              <a:rPr lang="hu-HU" sz="1600" dirty="0"/>
            </a:br>
            <a:r>
              <a:rPr lang="hu-HU" sz="1600" dirty="0" err="1"/>
              <a:t>munkáltatói</a:t>
            </a:r>
            <a:r>
              <a:rPr lang="hu-HU" sz="1600" dirty="0"/>
              <a:t> </a:t>
            </a:r>
            <a:r>
              <a:rPr lang="hu-HU" sz="1600" dirty="0" err="1"/>
              <a:t>többletköltségek</a:t>
            </a:r>
            <a:r>
              <a:rPr lang="hu-HU" sz="1600" dirty="0"/>
              <a:t>, mint pl. a </a:t>
            </a:r>
            <a:r>
              <a:rPr lang="hu-HU" sz="1600" dirty="0" err="1"/>
              <a:t>táppénz</a:t>
            </a:r>
            <a:r>
              <a:rPr lang="hu-HU" sz="1600" dirty="0"/>
              <a:t> </a:t>
            </a:r>
            <a:r>
              <a:rPr lang="hu-HU" sz="1600" dirty="0" err="1"/>
              <a:t>és</a:t>
            </a:r>
            <a:r>
              <a:rPr lang="hu-HU" sz="1600" dirty="0"/>
              <a:t> </a:t>
            </a:r>
            <a:r>
              <a:rPr lang="hu-HU" sz="1600" dirty="0" err="1"/>
              <a:t>munkaerőpótlás</a:t>
            </a:r>
            <a:r>
              <a:rPr lang="hu-HU" sz="1600" dirty="0"/>
              <a:t> </a:t>
            </a:r>
            <a:r>
              <a:rPr lang="hu-HU" sz="1600" dirty="0" err="1"/>
              <a:t>költsége</a:t>
            </a:r>
            <a:r>
              <a:rPr lang="hu-HU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Egészségesebb környezet = hatékonyabb munkavégzés</a:t>
            </a:r>
          </a:p>
        </p:txBody>
      </p: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60DD51C8-50F2-EE4F-B8AB-8BDEA57D2D43}"/>
              </a:ext>
            </a:extLst>
          </p:cNvPr>
          <p:cNvSpPr txBox="1"/>
          <p:nvPr/>
        </p:nvSpPr>
        <p:spPr>
          <a:xfrm>
            <a:off x="4089052" y="2952454"/>
            <a:ext cx="3340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DOLGOZÓKNAK?</a:t>
            </a: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07B47F4A-0033-0047-BE97-DEBA5216F219}"/>
              </a:ext>
            </a:extLst>
          </p:cNvPr>
          <p:cNvSpPr txBox="1"/>
          <p:nvPr/>
        </p:nvSpPr>
        <p:spPr>
          <a:xfrm>
            <a:off x="4089052" y="3337505"/>
            <a:ext cx="45079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Minőségi ellátás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Gyorsabb gyógyulás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Nem kell saját zsebből magán ellátást fizetni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Szűrővizsgálatok a megelőzés érdekében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12E35D88-F7F8-F944-924F-070D9F86FCE7}"/>
              </a:ext>
            </a:extLst>
          </p:cNvPr>
          <p:cNvSpPr txBox="1"/>
          <p:nvPr/>
        </p:nvSpPr>
        <p:spPr>
          <a:xfrm>
            <a:off x="4121448" y="4738218"/>
            <a:ext cx="3369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ALKALMAZKODUNK AZ IGÉNYEKHEZ</a:t>
            </a:r>
          </a:p>
        </p:txBody>
      </p:sp>
      <p:sp>
        <p:nvSpPr>
          <p:cNvPr id="28" name="Szövegdoboz 27">
            <a:extLst>
              <a:ext uri="{FF2B5EF4-FFF2-40B4-BE49-F238E27FC236}">
                <a16:creationId xmlns:a16="http://schemas.microsoft.com/office/drawing/2014/main" id="{A2670E18-0783-D24B-A344-E6D96746EFED}"/>
              </a:ext>
            </a:extLst>
          </p:cNvPr>
          <p:cNvSpPr txBox="1"/>
          <p:nvPr/>
        </p:nvSpPr>
        <p:spPr>
          <a:xfrm>
            <a:off x="4121449" y="5045995"/>
            <a:ext cx="4807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4 különböző csomag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Összes munkavállaló, vagy csak meghatározott</a:t>
            </a:r>
            <a:br>
              <a:rPr lang="hu-HU" sz="1600" dirty="0"/>
            </a:br>
            <a:r>
              <a:rPr lang="hu-HU" sz="1600" dirty="0"/>
              <a:t>csoport a biztosításban (már 6 </a:t>
            </a:r>
            <a:r>
              <a:rPr lang="hu-HU" sz="1600" dirty="0" err="1"/>
              <a:t>főtől</a:t>
            </a:r>
            <a:r>
              <a:rPr lang="hu-HU" sz="1600" dirty="0"/>
              <a:t> elérhető)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Akár előzmény betegségek bevállalásával is!</a:t>
            </a:r>
          </a:p>
        </p:txBody>
      </p:sp>
    </p:spTree>
    <p:extLst>
      <p:ext uri="{BB962C8B-B14F-4D97-AF65-F5344CB8AC3E}">
        <p14:creationId xmlns:p14="http://schemas.microsoft.com/office/powerpoint/2010/main" val="16176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uiExpand="1" build="p"/>
      <p:bldP spid="25" grpId="0"/>
      <p:bldP spid="26" grpId="0" build="p"/>
      <p:bldP spid="27" grpId="0"/>
      <p:bldP spid="2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err="1"/>
              <a:t>CompanyCare</a:t>
            </a:r>
            <a:endParaRPr lang="hu-HU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Jó választás a munkavállalók egészségének megóvása érdekében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1527"/>
            <a:ext cx="9144000" cy="3571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73097" y="1512283"/>
            <a:ext cx="3170903" cy="357103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D:\Adatok\OKTATÓ 2016\SZOFI felelős\Emőtől képek\alm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4462" y="2044727"/>
            <a:ext cx="2429524" cy="27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7300" y="5554469"/>
            <a:ext cx="861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C21A16"/>
                </a:solidFill>
              </a:rPr>
              <a:t>A kiemelt szolgáltatást nyújtó Exkluzív csomag díja (már 10 </a:t>
            </a:r>
            <a:r>
              <a:rPr lang="hu-HU" dirty="0" err="1">
                <a:solidFill>
                  <a:srgbClr val="C21A16"/>
                </a:solidFill>
              </a:rPr>
              <a:t>főtől</a:t>
            </a:r>
            <a:r>
              <a:rPr lang="hu-HU" dirty="0">
                <a:solidFill>
                  <a:srgbClr val="C21A16"/>
                </a:solidFill>
              </a:rPr>
              <a:t>) 295 216 Ft/fő/év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0" y="3066459"/>
            <a:ext cx="5071927" cy="2016854"/>
            <a:chOff x="1" y="3081207"/>
            <a:chExt cx="4734232" cy="2016854"/>
          </a:xfrm>
        </p:grpSpPr>
        <p:sp>
          <p:nvSpPr>
            <p:cNvPr id="12" name="Rectangle 11"/>
            <p:cNvSpPr/>
            <p:nvPr/>
          </p:nvSpPr>
          <p:spPr>
            <a:xfrm>
              <a:off x="1" y="3081207"/>
              <a:ext cx="4734232" cy="2016854"/>
            </a:xfrm>
            <a:prstGeom prst="rect">
              <a:avLst/>
            </a:prstGeom>
            <a:solidFill>
              <a:schemeClr val="bg1">
                <a:alpha val="8902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066" y="3161180"/>
              <a:ext cx="4266174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hu-HU" sz="1600" dirty="0"/>
                <a:t>Minőségi szolgáltatópartnerek,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hu-HU" sz="1600" dirty="0"/>
                <a:t>Bővített szolgáltatás már „Normál” csomagtól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S</a:t>
              </a:r>
              <a:r>
                <a:rPr lang="hu-HU" sz="1600" dirty="0" err="1"/>
                <a:t>zabad</a:t>
              </a:r>
              <a:r>
                <a:rPr lang="hu-HU" sz="1600" dirty="0"/>
                <a:t> orvosválasztás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/>
                <a:t>D</a:t>
              </a:r>
              <a:r>
                <a:rPr lang="hu-HU" sz="1600" dirty="0" err="1"/>
                <a:t>aganatdiagnosztika</a:t>
              </a:r>
              <a:r>
                <a:rPr lang="hu-HU" sz="1600" dirty="0"/>
                <a:t>,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hu-HU" sz="1600" dirty="0"/>
                <a:t>Nemzetközi második orvosi szakvélemény, 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1600" dirty="0" err="1"/>
                <a:t>Ö</a:t>
              </a:r>
              <a:r>
                <a:rPr lang="hu-HU" sz="1600" dirty="0" err="1"/>
                <a:t>sszegbiztosítások</a:t>
              </a:r>
              <a:endParaRPr lang="hu-HU" sz="1600" dirty="0"/>
            </a:p>
            <a:p>
              <a:pPr marL="285750" indent="-285750">
                <a:buFont typeface="Arial" charset="0"/>
                <a:buChar char="•"/>
              </a:pPr>
              <a:r>
                <a:rPr lang="hu-HU" sz="1600" dirty="0"/>
                <a:t>külföldi sürgősségi ellátás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75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C79C88D-5088-E947-BC52-B12C4A17C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17" name="Cím 16">
            <a:extLst>
              <a:ext uri="{FF2B5EF4-FFF2-40B4-BE49-F238E27FC236}">
                <a16:creationId xmlns:a16="http://schemas.microsoft.com/office/drawing/2014/main" id="{4020DBBB-4A8D-A047-9A08-96EAD0E868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>
                <a:solidFill>
                  <a:srgbClr val="0070C0"/>
                </a:solidFill>
              </a:rPr>
              <a:t>MediHelp</a:t>
            </a:r>
            <a:endParaRPr lang="hu-HU" dirty="0">
              <a:solidFill>
                <a:srgbClr val="0070C0"/>
              </a:solidFill>
            </a:endParaRPr>
          </a:p>
        </p:txBody>
      </p:sp>
      <p:sp>
        <p:nvSpPr>
          <p:cNvPr id="18" name="Alcím 17">
            <a:extLst>
              <a:ext uri="{FF2B5EF4-FFF2-40B4-BE49-F238E27FC236}">
                <a16:creationId xmlns:a16="http://schemas.microsoft.com/office/drawing/2014/main" id="{A43AAF19-70C0-634E-BE9E-485C35751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300" y="800164"/>
            <a:ext cx="8386686" cy="325128"/>
          </a:xfrm>
        </p:spPr>
        <p:txBody>
          <a:bodyPr/>
          <a:lstStyle/>
          <a:p>
            <a:r>
              <a:rPr lang="hu-HU" dirty="0"/>
              <a:t>A teljeskörű nemzetközi egészségbiztosítás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5DCEC0F-0D0C-104F-827F-E7AE1062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26" y="1766325"/>
            <a:ext cx="6627432" cy="46622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0BE2325-5AA4-A44B-B983-CDB7682A2BCC}"/>
              </a:ext>
            </a:extLst>
          </p:cNvPr>
          <p:cNvSpPr txBox="1"/>
          <p:nvPr/>
        </p:nvSpPr>
        <p:spPr>
          <a:xfrm>
            <a:off x="357446" y="1291920"/>
            <a:ext cx="836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0070C0"/>
                </a:solidFill>
              </a:rPr>
              <a:t>MINIMUM EURÓPAI LEFEDETTSÉG, AMELY KITERJESZTHETŐ A VILÁG MINDEN ORSZÁGÁRA IS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0FE3E6A-86C0-7C43-BFAA-F299291967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57446" y="2240924"/>
            <a:ext cx="8543985" cy="22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5F65F27-B6B7-8E4D-89EF-49B9837DDB8E}"/>
              </a:ext>
            </a:extLst>
          </p:cNvPr>
          <p:cNvSpPr txBox="1"/>
          <p:nvPr/>
        </p:nvSpPr>
        <p:spPr>
          <a:xfrm>
            <a:off x="6489088" y="5800512"/>
            <a:ext cx="111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PAJZS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Generali válasza a piaci kihívásokra: Munkavállalói lojalitás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40F4C7-9655-D34F-AC7B-CAEFFC2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3"/>
            <a:ext cx="6481854" cy="584866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D39DD1E-239D-F542-AF23-74B43F2CFB63}"/>
              </a:ext>
            </a:extLst>
          </p:cNvPr>
          <p:cNvSpPr txBox="1"/>
          <p:nvPr/>
        </p:nvSpPr>
        <p:spPr>
          <a:xfrm>
            <a:off x="3271233" y="5769735"/>
            <a:ext cx="26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Munkáltatói kockázati élet-,</a:t>
            </a:r>
          </a:p>
          <a:p>
            <a:r>
              <a:rPr lang="hu-HU" sz="1400" dirty="0">
                <a:solidFill>
                  <a:schemeClr val="bg1"/>
                </a:solidFill>
              </a:rPr>
              <a:t>baleset- és egészségbiztosítás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5F1316D-8BAC-CD45-BC2F-ECA8C8719E39}"/>
              </a:ext>
            </a:extLst>
          </p:cNvPr>
          <p:cNvSpPr txBox="1"/>
          <p:nvPr/>
        </p:nvSpPr>
        <p:spPr>
          <a:xfrm>
            <a:off x="3258354" y="4247882"/>
            <a:ext cx="1896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Szolgáltatást</a:t>
            </a:r>
          </a:p>
          <a:p>
            <a:r>
              <a:rPr lang="hu-HU" sz="1400" dirty="0">
                <a:solidFill>
                  <a:schemeClr val="bg1"/>
                </a:solidFill>
              </a:rPr>
              <a:t>finanszírozó</a:t>
            </a:r>
          </a:p>
          <a:p>
            <a:r>
              <a:rPr lang="hu-HU" sz="1400" dirty="0">
                <a:solidFill>
                  <a:schemeClr val="bg1"/>
                </a:solidFill>
              </a:rPr>
              <a:t>egészségbiztosítások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94DF55-8FD5-8040-8CD4-0504914F4E17}"/>
              </a:ext>
            </a:extLst>
          </p:cNvPr>
          <p:cNvSpPr txBox="1"/>
          <p:nvPr/>
        </p:nvSpPr>
        <p:spPr>
          <a:xfrm>
            <a:off x="6476637" y="4201715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C00000"/>
                </a:solidFill>
              </a:rPr>
              <a:t>Company</a:t>
            </a:r>
            <a:r>
              <a:rPr lang="hu-HU" sz="2400" dirty="0">
                <a:solidFill>
                  <a:srgbClr val="C00000"/>
                </a:solidFill>
              </a:rPr>
              <a:t> </a:t>
            </a:r>
            <a:r>
              <a:rPr lang="hu-HU" sz="2400" dirty="0" err="1">
                <a:solidFill>
                  <a:srgbClr val="C00000"/>
                </a:solidFill>
              </a:rPr>
              <a:t>Care</a:t>
            </a:r>
            <a:endParaRPr lang="hu-HU" sz="2400" dirty="0">
              <a:solidFill>
                <a:srgbClr val="C00000"/>
              </a:solidFill>
            </a:endParaRPr>
          </a:p>
          <a:p>
            <a:r>
              <a:rPr lang="hu-HU" sz="2400" dirty="0" err="1">
                <a:solidFill>
                  <a:srgbClr val="0070C0"/>
                </a:solidFill>
              </a:rPr>
              <a:t>MediHelp</a:t>
            </a:r>
            <a:endParaRPr lang="hu-HU" sz="2400" dirty="0">
              <a:solidFill>
                <a:srgbClr val="0070C0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B3EDE65-5D56-6D40-8833-AABCB65F79DB}"/>
              </a:ext>
            </a:extLst>
          </p:cNvPr>
          <p:cNvSpPr txBox="1"/>
          <p:nvPr/>
        </p:nvSpPr>
        <p:spPr>
          <a:xfrm>
            <a:off x="3258354" y="2912673"/>
            <a:ext cx="11095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Felelősség-</a:t>
            </a:r>
          </a:p>
          <a:p>
            <a:r>
              <a:rPr lang="hu-HU" sz="1400" dirty="0">
                <a:solidFill>
                  <a:schemeClr val="bg1"/>
                </a:solidFill>
              </a:rPr>
              <a:t>Biztosítás,</a:t>
            </a:r>
          </a:p>
          <a:p>
            <a:r>
              <a:rPr lang="hu-HU" sz="1400" dirty="0">
                <a:solidFill>
                  <a:schemeClr val="bg1"/>
                </a:solidFill>
              </a:rPr>
              <a:t>jogvédelem</a:t>
            </a:r>
          </a:p>
        </p:txBody>
      </p:sp>
    </p:spTree>
    <p:extLst>
      <p:ext uri="{BB962C8B-B14F-4D97-AF65-F5344CB8AC3E}">
        <p14:creationId xmlns:p14="http://schemas.microsoft.com/office/powerpoint/2010/main" val="398204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5F65F27-B6B7-8E4D-89EF-49B9837DDB8E}"/>
              </a:ext>
            </a:extLst>
          </p:cNvPr>
          <p:cNvSpPr txBox="1"/>
          <p:nvPr/>
        </p:nvSpPr>
        <p:spPr>
          <a:xfrm>
            <a:off x="6489088" y="5800512"/>
            <a:ext cx="111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PAJZS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Generali válasza a piaci kihívásokra: Munkavállalói lojalitás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40F4C7-9655-D34F-AC7B-CAEFFC2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3"/>
            <a:ext cx="6481854" cy="584866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D39DD1E-239D-F542-AF23-74B43F2CFB63}"/>
              </a:ext>
            </a:extLst>
          </p:cNvPr>
          <p:cNvSpPr txBox="1"/>
          <p:nvPr/>
        </p:nvSpPr>
        <p:spPr>
          <a:xfrm>
            <a:off x="3271233" y="5769735"/>
            <a:ext cx="26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Munkáltatói kockázati élet-,</a:t>
            </a:r>
          </a:p>
          <a:p>
            <a:r>
              <a:rPr lang="hu-HU" sz="1400" dirty="0">
                <a:solidFill>
                  <a:schemeClr val="bg1"/>
                </a:solidFill>
              </a:rPr>
              <a:t>baleset- és egészségbiztosítás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5F1316D-8BAC-CD45-BC2F-ECA8C8719E39}"/>
              </a:ext>
            </a:extLst>
          </p:cNvPr>
          <p:cNvSpPr txBox="1"/>
          <p:nvPr/>
        </p:nvSpPr>
        <p:spPr>
          <a:xfrm>
            <a:off x="3258354" y="4247882"/>
            <a:ext cx="1896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Szolgáltatást</a:t>
            </a:r>
          </a:p>
          <a:p>
            <a:r>
              <a:rPr lang="hu-HU" sz="1400" dirty="0">
                <a:solidFill>
                  <a:schemeClr val="bg1"/>
                </a:solidFill>
              </a:rPr>
              <a:t>finanszírozó</a:t>
            </a:r>
          </a:p>
          <a:p>
            <a:r>
              <a:rPr lang="hu-HU" sz="1400" dirty="0">
                <a:solidFill>
                  <a:schemeClr val="bg1"/>
                </a:solidFill>
              </a:rPr>
              <a:t>egészségbiztosítások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94DF55-8FD5-8040-8CD4-0504914F4E17}"/>
              </a:ext>
            </a:extLst>
          </p:cNvPr>
          <p:cNvSpPr txBox="1"/>
          <p:nvPr/>
        </p:nvSpPr>
        <p:spPr>
          <a:xfrm>
            <a:off x="6476637" y="4201715"/>
            <a:ext cx="2257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rgbClr val="C00000"/>
                </a:solidFill>
              </a:rPr>
              <a:t>Company</a:t>
            </a:r>
            <a:r>
              <a:rPr lang="hu-HU" sz="2400" dirty="0">
                <a:solidFill>
                  <a:srgbClr val="C00000"/>
                </a:solidFill>
              </a:rPr>
              <a:t> </a:t>
            </a:r>
            <a:r>
              <a:rPr lang="hu-HU" sz="2400" dirty="0" err="1">
                <a:solidFill>
                  <a:srgbClr val="C00000"/>
                </a:solidFill>
              </a:rPr>
              <a:t>Care</a:t>
            </a:r>
            <a:endParaRPr lang="hu-HU" sz="2400" dirty="0">
              <a:solidFill>
                <a:srgbClr val="C00000"/>
              </a:solidFill>
            </a:endParaRPr>
          </a:p>
          <a:p>
            <a:r>
              <a:rPr lang="hu-HU" sz="2400" dirty="0" err="1">
                <a:solidFill>
                  <a:srgbClr val="0070C0"/>
                </a:solidFill>
              </a:rPr>
              <a:t>MediHelp</a:t>
            </a:r>
            <a:endParaRPr lang="hu-HU" sz="2400" dirty="0">
              <a:solidFill>
                <a:srgbClr val="0070C0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B3EDE65-5D56-6D40-8833-AABCB65F79DB}"/>
              </a:ext>
            </a:extLst>
          </p:cNvPr>
          <p:cNvSpPr txBox="1"/>
          <p:nvPr/>
        </p:nvSpPr>
        <p:spPr>
          <a:xfrm>
            <a:off x="3258354" y="2912673"/>
            <a:ext cx="11095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Felelősség-</a:t>
            </a:r>
          </a:p>
          <a:p>
            <a:r>
              <a:rPr lang="hu-HU" sz="1400" dirty="0">
                <a:solidFill>
                  <a:schemeClr val="bg1"/>
                </a:solidFill>
              </a:rPr>
              <a:t>Biztosítás,</a:t>
            </a:r>
          </a:p>
          <a:p>
            <a:r>
              <a:rPr lang="hu-HU" sz="1400" dirty="0">
                <a:solidFill>
                  <a:schemeClr val="bg1"/>
                </a:solidFill>
              </a:rPr>
              <a:t>jogvédelem</a:t>
            </a:r>
          </a:p>
        </p:txBody>
      </p:sp>
    </p:spTree>
    <p:extLst>
      <p:ext uri="{BB962C8B-B14F-4D97-AF65-F5344CB8AC3E}">
        <p14:creationId xmlns:p14="http://schemas.microsoft.com/office/powerpoint/2010/main" val="308419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hu-HU" sz="3200" dirty="0">
                <a:solidFill>
                  <a:srgbClr val="C00000"/>
                </a:solidFill>
                <a:cs typeface="Arial" pitchFamily="34" charset="0"/>
              </a:rPr>
            </a:br>
            <a:r>
              <a:rPr lang="hu-HU" sz="3200" dirty="0">
                <a:solidFill>
                  <a:srgbClr val="C00000"/>
                </a:solidFill>
                <a:cs typeface="Arial" pitchFamily="34" charset="0"/>
              </a:rPr>
              <a:t>A munkavállaló felelőssége </a:t>
            </a:r>
            <a:br>
              <a:rPr lang="it-IT" dirty="0"/>
            </a:b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dirty="0"/>
              <a:t>Alkusz és Dealer Igazgatóság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/>
              <a:t>Magyarország</a:t>
            </a:r>
            <a:endParaRPr lang="it-IT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406492" y="6457644"/>
            <a:ext cx="799200" cy="114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solidFill>
                  <a:srgbClr val="BD2027"/>
                </a:solidFill>
                <a:latin typeface="Arial"/>
                <a:cs typeface="Arial"/>
              </a:rPr>
              <a:t>Keltezés</a:t>
            </a:r>
          </a:p>
        </p:txBody>
      </p:sp>
      <p:sp>
        <p:nvSpPr>
          <p:cNvPr id="11" name="CasellaDiTesto 12"/>
          <p:cNvSpPr txBox="1"/>
          <p:nvPr/>
        </p:nvSpPr>
        <p:spPr>
          <a:xfrm>
            <a:off x="6337919" y="304800"/>
            <a:ext cx="1428323" cy="198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rgbClr val="BD2027"/>
                </a:solidFill>
              </a:rPr>
              <a:t>Szervezeti egység</a:t>
            </a:r>
            <a:r>
              <a:rPr lang="it-IT" sz="1200" b="1" dirty="0">
                <a:solidFill>
                  <a:srgbClr val="BD2027"/>
                </a:solidFill>
              </a:rPr>
              <a:t>:</a:t>
            </a:r>
          </a:p>
        </p:txBody>
      </p:sp>
      <p:sp>
        <p:nvSpPr>
          <p:cNvPr id="12" name="CasellaDiTesto 13"/>
          <p:cNvSpPr txBox="1"/>
          <p:nvPr/>
        </p:nvSpPr>
        <p:spPr>
          <a:xfrm>
            <a:off x="6337919" y="889000"/>
            <a:ext cx="1428323" cy="207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rgbClr val="BD2027"/>
                </a:solidFill>
              </a:rPr>
              <a:t>Ország</a:t>
            </a:r>
            <a:r>
              <a:rPr lang="it-IT" sz="1200" b="1" dirty="0">
                <a:solidFill>
                  <a:srgbClr val="BD2027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01078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6" name="Téglalap 5"/>
          <p:cNvSpPr/>
          <p:nvPr/>
        </p:nvSpPr>
        <p:spPr>
          <a:xfrm rot="10800000" flipV="1">
            <a:off x="521110" y="305838"/>
            <a:ext cx="8018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3200" dirty="0">
                <a:solidFill>
                  <a:srgbClr val="C00000"/>
                </a:solidFill>
                <a:latin typeface="Arial"/>
                <a:ea typeface="+mj-ea"/>
                <a:cs typeface="Arial" pitchFamily="34" charset="0"/>
              </a:rPr>
              <a:t>Jellemző káresemények…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7" y="4692479"/>
            <a:ext cx="2092029" cy="144256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éptalálat a következőre: „drill dropped construc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93480"/>
            <a:ext cx="2393661" cy="150120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éptalálat a következőre: „drill dropped construction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15" y="3036813"/>
            <a:ext cx="2256928" cy="13584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Képtalálat a következőre: „bobcat crashed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15" y="1284369"/>
            <a:ext cx="2243363" cy="16803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Képtalálat a következőre: „bobcat crashed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84501"/>
            <a:ext cx="2393660" cy="14505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Képtalálat a következőre: „bobcat crashed”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7" y="3114988"/>
            <a:ext cx="2416418" cy="12817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Képtalálat a következőre: „pickup crash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367" y="4552101"/>
            <a:ext cx="2332276" cy="16408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9" descr="Képtalálat a következőre: „dump truck crash minivan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szegedma.hu/images/makoiuzembaleset130304/0301mako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31" y="1226321"/>
            <a:ext cx="2115803" cy="158685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46" y="2938145"/>
            <a:ext cx="2212788" cy="158652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41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94154"/>
            <a:ext cx="2597994" cy="368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6" name="Téglalap 5"/>
          <p:cNvSpPr/>
          <p:nvPr/>
        </p:nvSpPr>
        <p:spPr>
          <a:xfrm rot="10800000" flipV="1">
            <a:off x="389378" y="325150"/>
            <a:ext cx="7306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3200" dirty="0">
                <a:solidFill>
                  <a:srgbClr val="C00000"/>
                </a:solidFill>
                <a:latin typeface="Arial"/>
                <a:ea typeface="+mj-ea"/>
                <a:cs typeface="Arial" pitchFamily="34" charset="0"/>
              </a:rPr>
              <a:t>Milyen kérdések merülnek fel?</a:t>
            </a:r>
          </a:p>
        </p:txBody>
      </p:sp>
      <p:sp>
        <p:nvSpPr>
          <p:cNvPr id="3" name="AutoShape 7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9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2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AutoShape 14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524000" y="1967335"/>
          <a:ext cx="5999018" cy="29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260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hu-HU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 történik itt?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38" y="980728"/>
            <a:ext cx="3763268" cy="1769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062" y="980728"/>
            <a:ext cx="4358439" cy="2044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38" y="2868947"/>
            <a:ext cx="3808606" cy="1505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39" y="4293096"/>
            <a:ext cx="4021434" cy="1119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836" y="4197051"/>
            <a:ext cx="4412687" cy="9748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836" y="5157192"/>
            <a:ext cx="4224604" cy="997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5373216"/>
            <a:ext cx="3866186" cy="849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062" y="3140968"/>
            <a:ext cx="4387461" cy="922783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54037365"/>
              </p:ext>
            </p:extLst>
          </p:nvPr>
        </p:nvGraphicFramePr>
        <p:xfrm>
          <a:off x="502038" y="836712"/>
          <a:ext cx="8184762" cy="545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Rectangle 11"/>
          <p:cNvSpPr/>
          <p:nvPr/>
        </p:nvSpPr>
        <p:spPr>
          <a:xfrm>
            <a:off x="1619672" y="6381328"/>
            <a:ext cx="6192688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CEBDA6-1C95-444F-9392-BA46276FE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5DCEBDA6-1C95-444F-9392-BA46276FE1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graphicEl>
                                              <a:dgm id="{5DCEBDA6-1C95-444F-9392-BA46276FE1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077FEFA-6544-8844-B26A-7FCA73F58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8077FEFA-6544-8844-B26A-7FCA73F58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077FEFA-6544-8844-B26A-7FCA73F58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EC04BA-0C49-3145-9315-1608D248C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0EC04BA-0C49-3145-9315-1608D248C8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E0EC04BA-0C49-3145-9315-1608D248C8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2EA0C6-3A9E-304B-9DB5-1C5C6640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82EA0C6-3A9E-304B-9DB5-1C5C664047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382EA0C6-3A9E-304B-9DB5-1C5C664047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D2B55A-FD6A-C54B-ADEA-CACB33E67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8ED2B55A-FD6A-C54B-ADEA-CACB33E678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8ED2B55A-FD6A-C54B-ADEA-CACB33E678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58E20E-8939-A04C-896C-51F030F9E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658E20E-8939-A04C-896C-51F030F9E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E658E20E-8939-A04C-896C-51F030F9E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AB4962-2887-7B4E-BF0A-36A53C3A3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87AB4962-2887-7B4E-BF0A-36A53C3A3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87AB4962-2887-7B4E-BF0A-36A53C3A35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080D263-35A2-A845-BC34-16C4E7064F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graphicEl>
                                              <a:dgm id="{6080D263-35A2-A845-BC34-16C4E7064F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6080D263-35A2-A845-BC34-16C4E7064F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D146676-C96F-BC40-AB2F-5FC2418ED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5D146676-C96F-BC40-AB2F-5FC2418ED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5D146676-C96F-BC40-AB2F-5FC2418ED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94154"/>
            <a:ext cx="2597994" cy="368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6" name="Téglalap 5"/>
          <p:cNvSpPr/>
          <p:nvPr/>
        </p:nvSpPr>
        <p:spPr>
          <a:xfrm rot="10800000" flipV="1">
            <a:off x="389378" y="325150"/>
            <a:ext cx="7306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3200" dirty="0">
                <a:solidFill>
                  <a:srgbClr val="C00000"/>
                </a:solidFill>
                <a:latin typeface="Arial"/>
                <a:ea typeface="+mj-ea"/>
                <a:cs typeface="Arial" pitchFamily="34" charset="0"/>
              </a:rPr>
              <a:t>Mi az okozott kár</a:t>
            </a:r>
          </a:p>
        </p:txBody>
      </p:sp>
      <p:sp>
        <p:nvSpPr>
          <p:cNvPr id="3" name="AutoShape 7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9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8" name="AutoShape 12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AutoShape 14" descr="data:image/jpeg;base64,/9j/4AAQSkZJRgABAQAAAQABAAD/2wCEAAkGBxMTEhUUExQWFhUXGR0XFxgXGBgeHxoYGRwcGBoYGhocHiggHBolHxUXITEhJSksLi4uGB8zODMsNygtLisBCgoKDg0OGxAQGywkHyQsLCwsLCwsLywsLCwsLCwsLCwsLCwsLCwsLCwsLCwsLCwsLCwsLCwsLCwsLCwsLCwsLP/AABEIAL4BCQMBIgACEQEDEQH/xAAbAAACAwEBAQAAAAAAAAAAAAADBAIFBgEAB//EAEIQAAECAwUFBQYDBgYCAwAAAAECEQADIQQSMUFRBSJhcYETMpGh8AYUUrHB0UJi4RUjM1OS8UNjcoKi0rLCFoOT/8QAGQEAAwEBAQAAAAAAAAAAAAAAAAECAwQF/8QAKBEAAgIBBAIBBAIDAAAAAAAAAAECESEDEjFRE0FhBCJxkaGxFCPB/9oADAMBAAIRAxEAPwDAJscqZNnX3SApi9GCUkkkXSRUZYVpCW1dkIQJapRvCYSyQSSEgO6nAUDjS6wBFTE7JMupYKABL3VJJRpVqgs2GmUEmIIICUhLJOC7wqod04iiNSa6xTpItLcJWHZM6aopl2dSylnABLXjdS+jksIYtuxrRJmdlNswQsMSCUlga1YsKZYxb7P2pNk3ezCUVdQAIBb4y7q1dRJ4wyv2hlBU1SgtS1JIKw6qkF1GpoKZ5Rl5E+DTxVlldL2IrszMHZMCwBQXJw15+Eds+zrSpKdyzstYlhwH3iwU2Nx6Pyh+2bbky5SZSr7necBxW9Rnb8Xlxhq2bdkqRLWFKRRk1JKTk7d3D9YSnTt5Q3CLwhXaPstbrIsoJks/eBvID1d7pKRlXN9Himt9otMsspY4FHZkYtkNcjpyjf2X2hnqS0+bNmyV7qmmO6CXVqC6bwrStTSEdtbOnTFGXKs89SZcxUyX2gUXkrDSwQQcFEkKcvhk8bRUZr7TOUXHkw37Wn0/eKIOgTy+GOS9qTT/AIivHi2kXlp9nFElITO7VNHu3QovhdJ3RVqE8sYqrRsiZLKO0SUlVxSS1CCTWlBEOFCpHrfaFBSmJDBixI41gk6W5Ql2ZIpWtDhxh/aE6zduR2V5roKxMITvXQzBLYliHyMJ7VUO2WdKj/dUf+QjCDbq00OUEvdihlMQdF8ckk/SAqSQp8m+SfnjBLxYVeisa4C6IIUEktdIrg9CxooZfWNayJCsgNXEOM9B+sGughk1JHxGm9E/dlpcjN3AHDiYHLllnS7sARd1rrDKHZVnSMg74vp1iQkAMUgO2D41+fGFkTFHM4q/CNKQZKFl6/hbujOEOxmWlJyGQ5EZecMbLtSUT5aghCwlQKgrukAkFJEVipe8anvaDIfpHLopXI5DR4B5PrHtps2zWmyC3WZIADCYgAbpNKgYFyBxcHOPlNqsr4Y0Zuhg9nUsi67JIFH4jENoY1+3vYgybPKtEuaJstV0lSXAGTN5VzBEPnIfDMPJW5YhjeOWQj0ybUJSN5jXIQKfIIINHqXr94lLs9KFt3J8yOPGELPAayS7hfHAKPrKkPzRnoa8jQ/fpFUqzmu9prx4w7ZZSSN5S3fJSm8IQArZZCgOmqXvFPw5unhi44wss3kgg5E+UPy5CCKqXRx3l4ZZ6NFd7vdvAcR82+cMmXAOyWfvc2jtpl3cImLM7lyKnXCIT7MAHeFtRSk6JWeUCKiIqkgKZYocDlyPGPWaQ4xI5QVVh/MYe1BuZKRLSCpsQK9T+kd7I+miVls912OLZaQe5EPDwbRVoBYrOXQTmAAzdfpF9ZpINpIYMAGDI0SOX4jFGvZ6pav3KwsUU6pawxxa6xwwxYweQu1BZmASr1BVC2o2TUwEDnG+V+yYxklwx6yJvSbQpj3VNRFN0nOoxyhHYezQZS1KDskqz0JbEapHjErOLSmWqWezZdO6t65Atwg9lkzUJUhKEEKF1yFuAzU3WBrEb4r2v2VtfTJS9kIFnvlNVLYEg0AvUFW/BpmYPbNgpShBa6blS2gDuXwd46qXMMoS7iKF7zLd95xp+KHUqWQAUAMG3UkdSSa4cMTEy1Y1yv2UoS6KSTZ5yFpDlP4QpLMzk7yWY4njzj66nZ9o7JCppVMSUBJVInzCpkkLQChwSQAom5eLmgAeMEhOG6qhegFeGLZw1ZbRNQpSxMmubxACQAHcpo5BAvq5vF6WvBctfsnU05PhG2m7AkzgiXLmqWgq/e3piyUqmJIKGe8FbpvJURTEOXAdreydmmSV3VLTNllKWWq9RSgEUoz3weEVEz2kmrumZKvKS2+lPZrAAIF1aFgpxqC4xoxaFtu7fUUKISprssBa0pSsGWpwbyFMol2e6kMBQNG/+RpPG5GL0ppcGV277MKlqViCkpmECoUkG6SFZMUzi35DwjO7XSoLm4Duh3oQlgCDpuRodrbW7VSJd6WtLpYoKi6UpZPeQFJIfAtVzV3hadIRMKlHtGWQruJoKkpH7wUN7oBxgk0pEYXLKazmiU6pBJ5rAH18RpA0s7oUCWrjiSHFWi4TZ0hQVvlkpDGWmpSKk/vMzVoRTshIBHaTHLF+yGX/ANucZ2r5Dcj0q0pNFULHF86UMem2YEghncVrlHUbMAp2qzRqyRq/82GZdnAP8RZDksZQpyN+Huj2NTRWdmGDsCBQ1Y1aCSZxBIIq6Ri0WSrPLIYrUHDfwhq/xwH3GX/OV3r1ZGDZPf4wbo9jtA02jh8R7w+8cVaD8J7ozGbfePIsCAAO3qxA/cKxJNcdI5M2eku08ZD+FMwFMtaQWuwUiaZ5funEDEfeLqw+1E9EhdnFZMx7ySAWaoKa0NPKKVGzU4menvE/wp3TKJSdlgf46MCP4c/Ev/lnWBNL2DkmXG2/Z60WeWlc2WyVpdJdJBBOoLYKEZlU0oJGW6MqUw8o+keze2ZRsqrFbpl6SzylpTOKpagMGMsOklz10NMFa9lkqLTUMVPhOwD/AOVxh3EGwInl8M9fWsSsto3g4occIENlLDfvZWecz6yxpEP2cv8Amy8DmeOoHCDAWWfaC9wIb7fXygFoIdxqH8QPk0ImwLyXLw+JPDXrB5MggMSl3FbyWoUnvO2UIUngimYQAwy+f94HPmljTLUQOfYFkkgo/rl/9oGrZszQGgwWjhxigsPY5pGA0zhkzjp5j7wlL2dNqyTlp9Dyg37LtFWlqx0yrDaGmP2Ny7hoP2cC2TY5qb15ChVxumH+xVor+hcYTT3HRCSSMn2874pnir7QH3yZ/MXj8SvtGxtVisgUVJXRI3UqDuupYqfAUD3AH5RXbP8AZ6bMkpUJc0OL17syUkPiCD9I38a6OW32Z/32Z/MX/Wr7R736Z/MX/UqNFP2bcooB+KWiilysXODjHSkLYhu+wXv80f4q/wCtUeRbV/Gr+ow/ZzcUFJLKBcEE0IzEPHaSVhp0iTMxN8Ay1uXLlUsgKqX3wqH44sVvsqBb1ZqUP9yoILafiV4n7xaSrLZVLBlTFyi43ZybwwOE2WHOQYyxzi/tGzpSRdUZd4G8f3aqA4JYJxzOdWyL5TjGJUYyl7MgLafiV4qhmz2s3V1LXS+P1i6nbHlKG6pAJPwTuOiDrCFrsHYhThnAIoa72V4AkZYdIhRiwlCUfZVyF1JSwGD4VPryiKbQySC5yBGVGHzhyXK3QK3jVgP9QB5VOGkBsigBNdIUbu6CzPfSCwOd0qPSNUS1RyyoUq4lKVqWqiQFKc9PXnBZ1nmIUUKExKhiCVAjRxHtoS0pnTQkJupUUgKqDdupwz7sXuzrdZpi5nvEsy1XmEyUCUpHdZUq8Cz13VDE0MJwb4Eox9lF2S/z+Ko80wfH/wAo0u0tmTEoMySJc6UCb0yUtZCBkZiXvS/96RXXGJbLsIXKSpYN438FLamGYjOUNRc0bLTg+GzLEr/P5/aOFS9Vef2jTbT2YA1wqTRJd3xBJxfOMibdNAO+aAfhGJPLSFFTfQpacI+2G7RXxKiAnrH4j4/pE025ZLFX4mwyHIYxMWtShQ5YGL2y6RO2Hb/QP3tfxnyjqbav4z4iAqtS0Bg396xxNuXoMWwg2y6QbY9/wNftGZ8Z8RHDtGZ8XygXvas0jPKOe9Gm4nCCn0GyPf8ABM22Zr8vvHPfF6jwEaT2Z9n02yRPVLKfeZTKTIbvy6OpKtQ9UtprGanKukgoFPWkOn0HjXZ731Wo8IJNtRCAaOT9zhC5WPg4RK2dxNOPl+sFfBMoV7Je/K0HhHjbj8IgKrvwlxQ1/WObmh8f1gSXQeP5Qf3/AFQPXSPHaCfgEA3eMeZOph0ug8fyg42gn4B66RL9pJ+HzhbshqY92Q1PlBSDYy6UucEKoGAOIJoxetfnDdh2fN7NLSZahdDEgPhjjj94Y2ohQkTaMEpIJBxUaDwcHnyMaKzLCUJS2AAw5DWN3IaMwqROB/hIFPPShweKC+tnqQS+LZ8+Mbu2zU3VGopoc3aMt2ITdAYsmtW04cIW4e1vKRVpUriH/Nz4wJbnLz4RcWWYpJvXMQwBKSwPA5t88oFKsawQgIVRhkfFjhQwNpBTND7KIlBEsqSLwdZJQFUSSpnKtEfC8PG2pFb04OXLFI1JNIdkdhLQP3bmoIoHBOFKMz+EK2pMkknsyAxLBbUGXdjglqKTw0dSi48pisq2IUHM+0DgsE9CUzOGkVW3JXZqQUlKipKVh3AIJUz3xwh+SmUzXZieqVf9YR2ra5SRUdoyk3QolJASCaNepU0hRk74sWok0VNnngKWu6QzBnfjQ54xGQq8ENUPdqTQLL0fCoy4wxNVKMjdSJdVEi+VG8ySKkA4vSFJcoJCaVF0v4kMcgQRHVB3eDlkqZG5fVMUzupan5qUqscsslZlqKQVA96hOYqfOOWa1CVeILlmZzTwxzMWnsssKmByoJAUFBNaEKbdzYqfoItWgSyW3sogpkuEpJVMUFE4hF1Lio1GFBGhQEhO6kJDlgAkNkWA6xzZEn93kRfWxwcBRALZOAC0GdCWvZnJsyePGODVk3J/k64pJApiUEOU1Zg4B4CKS32KQZZaXL74SLgCXFGqOflGjm2cgBhmNNQdYova4BMtOTqeFBuxtJlFP9n6EpURRRZQzIZneBH2XWMJqcKbp+8X0kns0vmEv1YfWDExr5ZdkeOJmJ3s1MVitGL/AIvtC8v2bmtijE5q5PhGuKohLFByEPzSDxRMXaLAtCgkiuAY0J4PziUzZ00C9cJDYgg/KGdpbQKZqhiynHQ0HnGowAHIffyBi3qNUStNWzMbLXabNNTOliYhaCCkhJx40ZsiIjt62qtE+ZNUhMsrUCUpSQkFmLAuamvWNeBAraNwjMhhzNIFrvgfiXZhCC/XSDWkbqBwP/rGgk2YS00F4uWyAaj+XGKi3JdY4/U1+UWp7mY6kKorl/XSBpGHOHpyCGfV4GlNB1PrwjVEMWQMI6Bh69YQwlPrxiTcsD9YYUGsGzDMRfcAAtUGC/sn86fONhZtjy0ICUdqfxEgJOVW4RL9mD/N/oT94wc3ZuoRrJZ+1kiULKZSCh1LkpAcEsqchycy7Fzzi7XJQXok9eZ0j5lM2ulSwtUwXryDUTamWSpILmocu3g0WZ9qXxVIPNSh8yYp60Pn9MS05fH7Rf7dsouMAzkPU5AxidolKSoEsoMObhz0r5Q1tX2iK0hKEoBJ7yCFcNIzEwLVfIWkXWYKcmYSWpwzemWsFKStGy13CGxFxZtsNMCQkC8QylVrlkw/WLizWjfIcm9Ul8X5c8eMY22zGS+buOkajZRKwJgoGfWmJFOUZ6mlujRMNV7rZcy7IovW4nF83GeuUDUtFxYVecAhw2dKAs+XNxC9o2ilAqSTQNnwp08oStG0QoEspyB4uLtBk7DLERx6OnNPjB1asoNc5LqybMExClpWQEu99IGAc4ExkdsIBXRQIehY1plR8Q2EWEu32ooMtBuJL3sK5HU5NSKC1zDLIBBwr9iY7IQimuzh1JthFqCElOAJL/ZoHPfAuWSWrhdFAOAYU0iSQ8obpIODAm6SQXccHHWF5hYFlHAZkYljjrGqfRiHl2VPZk5i9kckks+GIJgOyrWqVMCkkgjSkED9m6Vmj7u9nukijYHXB4VMti5qHY15+VIcPdjfqj6lsdSexlkuXAJIOL1JqdXhqUQySynYZjFucIbItkrsEIQtDiU91wDhvEjI3iYuAonADof0jz5p2zsUkLKUklJ33fBk6GMx7dL3UAPni3KNcUG8HTkczw4cYyHtpWdKS2gbmRFaayNseWGAGhHkR9o68QmKqOf0jzwgPTsDxDeNPrEoGs4cx5F/pElsz6VgGYi0G9aQP8xPmofaNrmOp+n/ALRidnb1qR/rfwCj9I18ydU8h5k/aN9T0jKHssEEHrFXtgELCgWupJTzLg/IRz3+YKAJYDN/vEhalKCr9w5J3S4vULVbxB4REY5LbwQcC6hLlgxOL6xRzW7RL4UfoVH6xfrwJ4GKAoKpzJqa4f6P1jSHJhq8pE7RIKrrbxYktlk0BNkXRkqwOXOLWXKKcQe79f0icmaGGPgYt6mcFeNPLKUyVDEHDSJIlEkDVh40+sW5XhXPDoYJZrMVLSo5Ea5F6NFKbZMtNLJq0WlJUxQPEV8R0xhq8j+TL/qT945ZZCVGpIDOSpyNcDiToKw/7tZv5kz/APNf2iYcDlR8YOKE81YjHKH7MSE1NSSTR/tlFa5vk4MnXNgIvUgNicOGDCDU4FpZsRtYWtglioAskA1FCWycOIqF20ud1jm8aiwgdsAzm6WBSGyrVvQih2ps9YuEOStLqB1epcmoPzioPsWos4KtU5zWNpsBBTJSHUxq1KPXR8DFDsrYzsqZQaa/pGysYDkYUocqZRzfU63qJ0/T6GLkhadZQVJvEgOXZnALVBYlhi3OLGxSkpnJSlIKKhaSQHQe+5OZSThpQQCbIyORyrhy4Q1ZlgXFBO8k1OL10y05h4r6PWUpbJ+/7F9XpOMd8fXP4EbelcuYUKnJSkEgrVKK3zSpkkFlAg8Iyu15aFqMwTQVE/wwDRL4lWAxwZ42+37Qiep1IDk7zuQWU6aOaOaiuIrGD9oLMJc28kMheQyahSwzBjTT0lCbXv8A4YasnKMZen/YazzVNLTLdibhUVNeNHAbAbw5+QPabTNlqKV9o6We7MUQL2HowrPU4lgAUAOONMGw/vEq9nNUfxLQnH8swgeCRF1ZjVkhtMHNXW6fm8ESe0SQl2VRxLRlxCXhvaMtxKQQBfSghZIoWKVVOAoM6Qjs68ht1lJvOXGBOTFs8on1hlRhb5K6SShd1Y4EKB8wYtUrloTMlgSwmY14b9Qkumt5qcIQtqUFSi90gMxaqvswNeAGYhvZNt3amLnbjaGlmrLr2VsV9apkkp/dhiDMWUuoKABFasCRygW29iKl3VTFqVee6BNvUDOd6XhVPjDVj9pJkpJCLodqgAuBhi4wMc2ttT3gp7ZCVlDpBITniWu0dhEXj5K2PiyttV1aWAWgmrpCXH/JMQsSCguqbNUGZilm40mH5Q8vZKJkp0Ds60Uz3gMQACNRWK+bsealIU4ILd1ZfeBUHBbSElgVTvk5OM1yU2ggO4CkzKY6JVrFhMtJKCBNF4hg4UA+GaMIBKsG65XMSc3CzVzgwNGu+cQXZiCWnFnLXknB2BP7tvrwhYfQ/wDYgGyrFcUVKXKfI9onMEGhI8xDE2bPvm4hCwWAPaI/70q+MCmBXa3BMF28wUQDRiXcMDhwg67ERjNksGckMK6m8QOpittu2id80NosU8ywq4HP4e0RSuZBOVdYcl2dVwFSEj4ldqosziiRJrWrA8Ix8+1AHuoPFLseTivnHjbpqkgFYSgBg5YfVR5DwhrTyX5cZLnbO0QkFEtSVqP4kOwGfeAL5YZxm5faKci+ohJUq65ISMVFsAMyYL2iACW7RviJQlzgwBC1Z5pidq2rNmy7hWQgVEpACJdKjcQACeJcxrGKjwZSk5MsbFaQLlXILE5kKDgnMsQfKHBakkABjgO8OWTxl0yFGilBA0zpwg8ogOAkmhxIx5YNR4UoJ5KjNo1CJiSAaeWTjrE7JNWJiGmICLyXBZ2cPl9YqbPJRNV/hpeu8QAkZB1Ev0cxf2DZkhCVOBNUrNExIIGYDoWTzpEeNe2OWsa+UsEAia9Aadn1Hd5ecT7P8w/pRGYtNklqlCX2c5OABSqWVG7XFknnSEf2GnS3+CfvE1+Ct6MpLRfW2pZxhF8Jf+qvrXgYzEoEskVJPqsM9lNSKgtz15dYclfsmEqXBfWOSe1UWvbooaYLVjSohSysSl0AslzgLx3XD0yOcVki0LFXJpdc1ppV4PJ2gpCh3CySGUFYFvhIL0hbX6G5plhs21O6SlmAajBgAC3g/UxbWOd9nOv9ooZVvK1hkpBehB/uYflquK4HX1kY5dfSz+Ts0NW4/g0CQ7Hp9vt1ginlKBbdVX6EHRnemUJon+B+eR8/OGCu8GzBeOOL2uzrktyHbfvkC/Ned+Ei8iXLSVByLyRLSLpeYApkg7ocvjfaSQpUoEBwSCVP3TQBTNgoEdXjb7GtDgoLs4WElmIQCo95QCVUBvYgoit2xJvIeaCgndPaYi4EjtLzATAVEKvgByVUpX1Zam+C1lysM81ae1y0X+UY7Z2zSZsmWsBQVWhxSD0+EhtItZ+yJcpYQsq7EvMvht1Q3WViQkBeIBNXLAExV2C3lFpCzLKroU4S5JDGr6PnkILO2h2s2WLUbqULvES35jDeKnZL5B2Yl4f3N/FGMdtfJoZns/LWmWRMWUoBKTeBBCiVn8MVO2ZKJR3FqJOCQkN4lTgcWYvDdttaEBQklSQVXl3yopL4slVQou9MSKtjFQoOCVPV6nvrLOOQND1iYQazJlNp4ihUWAzl6ny5cYZNjKAQwcA4aM+UXtiQAlF1IwGGpD+MOGxiaFFQBYMci2D0yGphPV3YRS06yZhnUByHSOGpjRo2PLvBXyUKHrCW1bFIlIUoKKiB3XAJPUfIQ008IbVBrJuhSDgwSbhfN3xx8oHtZQAQEqIZQvApU11KWctxLRS2PbRSliAnxw1qYLPt67QppSVLIcsBeLGjkJSGHONoJrkylJNUgNoXVyoY5AgsXOLORTOscn7TUCQFU6H/AMW8yCOkLT5a3EtRD1aXLZZ/plul+ZeGZWxJ7OJdwZFakXuiQd3kTFy2v0jNbuxWZbpvxKANd45dcceMKiWpZcBSzg7UfS8cMMKYRZI2UtKnKQvF7yk07rG6C5PepxizsdkSQrtEMw3WoHw1GVc3J5wltjkf3MpJWy1YrdKcykOOqj18ILbbEnsioJusprx7yi2FVkkcBpG/2K5CpR3U3GcA3tB3TTvH1SMv7VXQpUpLm6XcivnniX+eMTvTNFptGX92mXHqEBsdToPtEJNnmMSAWzIy6tD822BSQ/eThgxbF8ySOUXEpImSxdZL5JLEcvWcDk0JQTKWw2GV3lrV0GnHE+EPStnIIdM2jZoPU0MO7P2ahRUhYKVZEl7ySGxvEPj4iGZtgVLN8JoM04gkYGvHHCsJZ5bHTXCK5Oy8P3qNWIUPmIJZbMZSrwuEsRukH6QwvZzpCkKc40GvWkBlIIxxrieB04hoUvh2OPyhlFsVfVXAJTXqfqIe/aP5Ef8AP/tFNZ3vEFnNceQzEN3OI9dYyksmmDKokM1MMKwQJq9X5+HnDiTwiYUNPXWN6MFwCkTWG9i2OH0aO2eelLOHBIJGoo4dixYGsFTdPr7R0ykcPXOFtXQ3kJISi8hgmrYAhjixeuLQ/tST2ajX+7cdQ3hClhki8GN0JcvVgemeEM2u1IWXVNS5FSTd0AxYf2iJx3GunJRywVmW9HbLnD8u2jKrUrmIzk+cqUUkjFykpIILaEFogva6nJAAB1L11dhGEvp3I3j9RGJrxa1JUFIcqTUAMCc2D50fmIyc3avaqImJISe6hJYXsis4qbSmAiUjbKn3g41BqILtOyImFMxJDKO8Rg5LXjo+fEcYrRi9P7X7I15LUjuj6K1MzeLaMOWNdat4RYWS2LACEA3Sd4JJvLVk5xIGQHE41hM2K4s3lpV/p+/hF97PbNWtXaBapYDMQkMoPVNa9Rxjok9sbZyxVuiX/wAfmzACpSUn4MgNHH0EK7Q2fOky2LKlipN+t40AqnS7gBnFxbjNkrvKtaEy3e4pCb13QUvEtm0Ue1tsma4SSUO7kBINdXJPSMYOcueDVqES+TQDgIDN2+iUaKdQyFYytrt8xfeVTQUH6wOzWFa+6kkHPujxNT0io6KWZMT1bxFFnbdvrV3AEDm58MvKKu0TiS6mOt53LZEAxeWL2dfvzAPypN3xUanyiyOzJcooupRjRQYnu43jXSH5IRxElwlLkzdg2fMUsL7EFOXaFaUcDQhRGbPzi+Ts1a03Zy7yP5Uu7Llg63EM5GuMPrknIpPIu8DF4B2IGRiXqyZS00h+wWeWi6hKEoS4BuhIfqanxhvaM0JRUUfg1aH8vhhWKiTNWC6aHD1rC+1bWshKHYrWMQGoCXZuHWCEuxyiVux1kzpzglgwGLOquWgMWFoSNIHs/Z6EKUe0U6i5cCpq/wA4YmynffTjm+GtAfvBJ28Ak0V8wkGnzMKWxRIAVeUXoxq+TYxZzZH5ktxvDAf6f7xTbRBdnHBs+L0iopg6EwAhQvgg4Ea88osdj24SiQoG4TQ6etDFVMF81JCvn9+cFn7jFKnf01flF/DIv2bO1WcTEOhbuKEAnyionqtARcKVsMKEjmCQ4HDlzgFi20soCUkS1ZKADDQEMR5Q9OlT1EiZab2qUISB1JH0jNNrk1bTD7LSsSg9TUmvEx2VPWFANQAVp5+cRss0CWzk0OfOLKxJSpaQcNOnOJWWJ4QFNqJyjvvH5YuZuzJDEsQwJodK4RQXBFy06EppmfEuPGXDQlRLsxFkCN2OlHqsN9mI5u6QrChS6cj4RA2V8UA8xD/ajSPe8cYdsKKK3L3ggAAJoAONT9PCAXCcB9YLbqTiTga+McCVJOEaJYMnyDAqxocmpXSH9jWllXFNcViPzYU5vCZd7xyr1EAGIDA8P0GMTKKkqZUJuDtFzszawkLm3pQmuWS7UYqYk3S+WmEet/tJPmmhCBojH+oufpCcqwzFgAhkjC9QDkgZ84cl7JT+IlXkPARLUFl5GnJ4RXWaab4ui8t3FAskiv4nGRg1tmrdParrpiUg6UujkmLREsJwYNg1IgZacwD94e4aiFsyLPKN5aXOsyv6Do0XEm2WdaSUrZtC/Rv1EUC5N8MUggVgaJaUXrou3sQPXGMnp3yzRSr0aPPdUFD1kWgXaG+KYAnDiB9YzaNnJQsKF4EGoPyIh5JU4UFC6ARdvNWhcB+I9CJ8LXA/JayXyClWIIyca9B5UiUi7jvUxICsTloOvGM7MtlpS6pUxk4MSXOALNjiM84YG07QZYUq6smhBulrxbNyMIexi3Jsv2YVJY6jHh6EVduP76SMGvk+DcPigPvZQASC5LMONPQi5kbBmLlJnqXLRuEpSpBKnegcEYsH5g0hRRUqjyJrIjiZoSXIBBoQfVDHLciqbymVV2FC2PKBoDKD4Yv8g0Z8FPIvbZyQ5Teu41Hlx9c4qZovi9RLFyAcvXz6Ra7ctodCEEZkkZZDkcYqRZ1qcgA3UkqIIokNiCXb1lG0CJC81KVa8D6ziKVKAZTKSfVYilOnUHCCoRW7mRgfprGpiP7NlyiAGNFAO+N4+MWtsuISqhoMyTrkTGesFndV4KDAgsTVnckcmMWe1Jm8EgveKQ4569YykvuwaxeC3FmZADkMAK9BBTeSHSWbMU+UemTnYFSg5zSDxy5QVCE/Ekni4+cQrGdTtSaAoKJIIbAEsejwn2/FXgPvDswBKXKC35S/LSAe8StD66xd2LCEBLPoxwo9NHgPQiQTx8Y1MwKwPRgK0jjDgl8o8qUND0gAqyhWRHnHPdppBIIYY1GfMxZ9kP7xwyhAFFFarEo4lAIzKoSKlpoFAjoY065HCBmxpOQ8IakTtM4pK1Yu3T6Q5ZphSKJbkz+MWqbAnQR02IDIQOSY1EURaVRL3g5w7Lsg08HiYs3OItF5K7tScvnEkEmLL3ccOojnu49GC0FCaZB0gyEgefDENw1ggkDEHhHjL4/OFYAgjVyOmmtdPKOe7vQkg/CxrSlNXp1hggmlW5g+sT4xxKW4euEOwoWNlDgAOpwm6zF2GV4nEtk8ekyLpBdCiz3CCoFgrvNo15nyHKGrv9jV8mYjCsDEpsPXhFWKgiDWqVuCSbqmZKa0B3moXvHTVou07bWpCUBad0UTdW5YBi1AxGg4xUCVLKlFSVXSSwChR3Ld0A1atANDhAPdkhPdrV3Y5gggNzHGFihZG9or7VRKlyyEAN3klyXFGfpXCrAQkhMxVElyXAqDVIc1GAarwWdJlkJCEEKADqJIrmABShqFOMGaBTJLHequjKBZquXYbxL4u/EwtkSlORGVsYuCopBIoASSRViKcNYFb5YQbiHBwWdbwCserYDCOCz0L4aVfPAsQwwrkeoWm2fEMG6PTDLGuMOhXQn7tMKmSlych+pgS5ZB3gQU54sRXEUz6RZJkECgWCMTeYNkzVGPGOTFLU5c72IJJdsMXaHknkr0BblbOxcn7+tYascx5yAqjKBOeBc+hHJlnOIdILscaZh2DwKxBMuala7ykh3AFS4IzOpENoEa8yUlrqs9eH6wRCF6huIH0hRNskC4Sq4FJJAWDm2YcZHOGkWdK6y1pWPyLf7xytM3tHVjIoBcfhVHmT8KvGBqkTE601b5hvlEL6tD/wAvtDv5GJS31godsoGhYggOhjoMToAzEdBGTx0IMSKdYAOXScwY4mW+UdDcok2hhWM4EDiI72ejR1KiKQTtjmMOEIARS2UeppBLz5tHh06wgIBI1jxTEinh4R65zEAAyG1iDDWDmXxiHYmACIlR0y48ZUETLgAD2XKJdlDF2OXToDAAC4RnHCnl4Qe62IMRMAAAk+jHWPGGB0jl3h4QALlIjhrh84YKOccMuGAsqXw8oh2Qhns/TxC6eMMBYyBXz9dBHFyRoPAavp6FMKQyT6aPNyhki0iUcAQxYOatUHA0Zwl6ZdD6fZ0boCytsQEhLC8okOWc10IrjRoZuR1El+FCatkHzzgCirmWJxVINGDvTiGPp4RXsYYijZv940iZY1A6HHSkQKD6MMbVlfbLdaBd7NZDJANbwOeChjVukL/ti2/EP6Ef9YtjK4RHsRp5QqQZIImwS8NYDKI0g/ZwAESg5GJgqGMCSkiJImkwgRMqfGOBAiRVHGBhDOmTShjiUERIIjjGGB4hsY4FAxLtGiQY5Qm6AEXyiUtSszE1JHjEjIaEI4VnSOiYNIip4g7mGOwoUIIFHWFomwOsFAGv6iIlQiKRofGPKUYVATSvjEu15QDtOEeYGCgsPefECI7uhjgl6UjplkZw6A7dTqYkUBsYEpRFYgZg0hgEVLHCIKlxEMYkUNnAKwZiPqsEcxzoIYrI3eUdux2keUikA7Ik84h4QQoOsQVAFkDHmPoxBR4RHtBx8YYWf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2779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3" name="Téglalap 2"/>
          <p:cNvSpPr/>
          <p:nvPr/>
        </p:nvSpPr>
        <p:spPr>
          <a:xfrm>
            <a:off x="435198" y="1229752"/>
            <a:ext cx="81040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15913" eaLnBrk="0" hangingPunct="0">
              <a:spcBef>
                <a:spcPct val="20000"/>
              </a:spcBef>
            </a:pPr>
            <a:r>
              <a:rPr lang="hu-HU" sz="2400" dirty="0">
                <a:solidFill>
                  <a:srgbClr val="C00000"/>
                </a:solidFill>
                <a:cs typeface="Arial" charset="0"/>
              </a:rPr>
              <a:t>Mentesítjük a biztosítottat a kár megtérítése alól, </a:t>
            </a:r>
            <a:r>
              <a:rPr lang="hu-HU" sz="2400" dirty="0">
                <a:solidFill>
                  <a:srgbClr val="C00000"/>
                </a:solidFill>
                <a:cs typeface="Arial" charset="0"/>
                <a:sym typeface="Myriad Pro"/>
              </a:rPr>
              <a:t>ha nem úgy járt el, ahogy az adott helyzetben általában elvárható és ezzel </a:t>
            </a:r>
            <a:r>
              <a:rPr lang="hu-HU" sz="2400" dirty="0">
                <a:solidFill>
                  <a:srgbClr val="C00000"/>
                </a:solidFill>
                <a:cs typeface="Arial" charset="0"/>
              </a:rPr>
              <a:t>a munkáltatójának személyi sérüléses vagy dologi kárt okoz.</a:t>
            </a:r>
          </a:p>
        </p:txBody>
      </p:sp>
      <p:sp>
        <p:nvSpPr>
          <p:cNvPr id="10" name="Téglalap 9"/>
          <p:cNvSpPr/>
          <p:nvPr/>
        </p:nvSpPr>
        <p:spPr>
          <a:xfrm rot="10800000" flipV="1">
            <a:off x="389378" y="325150"/>
            <a:ext cx="7306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3200" dirty="0">
                <a:solidFill>
                  <a:schemeClr val="tx2"/>
                </a:solidFill>
                <a:latin typeface="Arial" pitchFamily="34" charset="0"/>
                <a:ea typeface="MS PGothic" pitchFamily="34" charset="-128"/>
              </a:rPr>
              <a:t>Munkavállalói felelősségbiztosítás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726519" y="3316893"/>
            <a:ext cx="3951372" cy="44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749" tIns="37874" rIns="75749" bIns="37874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hu-HU" sz="2400" b="1" dirty="0">
                <a:cs typeface="Arial" charset="0"/>
              </a:rPr>
              <a:t>Kárigény</a:t>
            </a:r>
            <a:r>
              <a:rPr lang="hu-HU" sz="2000" b="1" dirty="0">
                <a:cs typeface="Arial" charset="0"/>
              </a:rPr>
              <a:t> </a:t>
            </a:r>
            <a:r>
              <a:rPr lang="hu-HU" sz="2400" b="1" dirty="0">
                <a:cs typeface="Arial" charset="0"/>
              </a:rPr>
              <a:t>érvényesítése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09600" y="4457178"/>
            <a:ext cx="3461267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hu-HU" sz="2400" dirty="0">
                <a:cs typeface="Arial" charset="0"/>
              </a:rPr>
              <a:t>Fizetési felszólítással</a:t>
            </a:r>
          </a:p>
          <a:p>
            <a:pPr algn="ctr" eaLnBrk="0" hangingPunct="0">
              <a:spcBef>
                <a:spcPct val="20000"/>
              </a:spcBef>
            </a:pPr>
            <a:r>
              <a:rPr lang="hu-HU" sz="2400" dirty="0">
                <a:cs typeface="Arial" charset="0"/>
              </a:rPr>
              <a:t>(kisebb károknál)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2385752">
            <a:off x="3751686" y="3775401"/>
            <a:ext cx="241172" cy="555171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hu-HU" sz="1700" dirty="0">
              <a:latin typeface="Myriad Pro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771007" y="4455241"/>
            <a:ext cx="318150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hu-HU" sz="2400" dirty="0">
                <a:cs typeface="Arial" charset="0"/>
              </a:rPr>
              <a:t>Bírósági úton</a:t>
            </a:r>
          </a:p>
          <a:p>
            <a:pPr algn="ctr" eaLnBrk="0" hangingPunct="0">
              <a:spcBef>
                <a:spcPct val="20000"/>
              </a:spcBef>
            </a:pPr>
            <a:r>
              <a:rPr lang="hu-HU" sz="2400" dirty="0">
                <a:cs typeface="Arial" charset="0"/>
              </a:rPr>
              <a:t>(nagyobb károknál)</a:t>
            </a:r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 rot="19214248" flipH="1">
            <a:off x="5538922" y="3775399"/>
            <a:ext cx="241172" cy="555171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hu-HU" sz="17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7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208734" y="5094572"/>
            <a:ext cx="9722422" cy="74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2" bIns="0"/>
          <a:lstStyle/>
          <a:p>
            <a:endParaRPr lang="hu-HU" sz="2000" dirty="0">
              <a:cs typeface="Arial" charset="0"/>
            </a:endParaRPr>
          </a:p>
          <a:p>
            <a:r>
              <a:rPr lang="hu-HU" sz="2400" dirty="0">
                <a:solidFill>
                  <a:srgbClr val="C00000"/>
                </a:solidFill>
                <a:cs typeface="Arial" charset="0"/>
              </a:rPr>
              <a:t>Mindkét esetben a munkavállaló kötelezhető a kár megtérítésére!</a:t>
            </a:r>
          </a:p>
          <a:p>
            <a:endParaRPr lang="en-US" sz="2400" dirty="0">
              <a:solidFill>
                <a:srgbClr val="9B0012"/>
              </a:solidFill>
              <a:cs typeface="Arial" charset="0"/>
              <a:sym typeface="Minion Pro SmBd"/>
            </a:endParaRPr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1773382" y="1764623"/>
            <a:ext cx="55141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275"/>
              </a:spcBef>
            </a:pPr>
            <a:r>
              <a:rPr lang="hu-HU" sz="2400" b="1" dirty="0">
                <a:cs typeface="Arial" charset="0"/>
              </a:rPr>
              <a:t>Fedezetet nyújtunk a</a:t>
            </a:r>
            <a:br>
              <a:rPr lang="hu-HU" sz="2400" b="1" dirty="0">
                <a:cs typeface="Arial" charset="0"/>
              </a:rPr>
            </a:br>
            <a:r>
              <a:rPr lang="hu-HU" sz="2400" b="1" dirty="0">
                <a:cs typeface="Arial" charset="0"/>
              </a:rPr>
              <a:t>munkaviszonnyal összefüggésben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75877" y="3429722"/>
            <a:ext cx="3337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dirty="0">
                <a:cs typeface="Arial" charset="0"/>
              </a:rPr>
              <a:t>közvetlenül </a:t>
            </a:r>
            <a:br>
              <a:rPr lang="hu-HU" sz="2400" dirty="0">
                <a:cs typeface="Arial" charset="0"/>
              </a:rPr>
            </a:br>
            <a:r>
              <a:rPr lang="hu-HU" sz="2400" dirty="0">
                <a:cs typeface="Arial" charset="0"/>
              </a:rPr>
              <a:t>a munkáltatónak </a:t>
            </a:r>
            <a:br>
              <a:rPr lang="hu-HU" sz="2400" dirty="0">
                <a:cs typeface="Arial" charset="0"/>
              </a:rPr>
            </a:br>
            <a:r>
              <a:rPr lang="hu-HU" sz="2400" dirty="0">
                <a:cs typeface="Arial" charset="0"/>
              </a:rPr>
              <a:t>okozott károkra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133839" y="3474456"/>
            <a:ext cx="44975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dirty="0">
                <a:cs typeface="Arial" charset="0"/>
              </a:rPr>
              <a:t>3. személynek okozott károkra, amelyért a 3. személy felé a munkáltatója a felelős </a:t>
            </a:r>
          </a:p>
        </p:txBody>
      </p:sp>
      <p:sp>
        <p:nvSpPr>
          <p:cNvPr id="12" name="Téglalap 11"/>
          <p:cNvSpPr/>
          <p:nvPr/>
        </p:nvSpPr>
        <p:spPr>
          <a:xfrm rot="10800000" flipV="1">
            <a:off x="389378" y="325150"/>
            <a:ext cx="7306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A munkavállalói felelősség 2 irányú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rot="2385752">
            <a:off x="3045103" y="2693830"/>
            <a:ext cx="241172" cy="555171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hu-HU" sz="1700" dirty="0">
              <a:latin typeface="Myriad Pro" pitchFamily="34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rot="19214248" flipH="1">
            <a:off x="5621259" y="2693829"/>
            <a:ext cx="241172" cy="555171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accent2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hu-HU" sz="17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93340" y="1620712"/>
            <a:ext cx="8345864" cy="1398814"/>
          </a:xfrm>
        </p:spPr>
        <p:txBody>
          <a:bodyPr/>
          <a:lstStyle/>
          <a:p>
            <a:r>
              <a:rPr lang="hu-HU" sz="2400" dirty="0">
                <a:solidFill>
                  <a:srgbClr val="C00000"/>
                </a:solidFill>
                <a:latin typeface="Arial" charset="0"/>
                <a:cs typeface="Arial" charset="0"/>
              </a:rPr>
              <a:t>2012. július 1-től új Munka Törvénykönyve lépett hatályba, a munkavállalók kártérítési felelősségét sokkal szigorúbban szabályozza, mint a korábbi jogszabály. </a:t>
            </a:r>
          </a:p>
          <a:p>
            <a:endParaRPr lang="hu-HU" dirty="0">
              <a:latin typeface="Arial" charset="0"/>
              <a:cs typeface="Arial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45597" y="3017983"/>
            <a:ext cx="7838343" cy="3851880"/>
          </a:xfrm>
          <a:prstGeom prst="rect">
            <a:avLst/>
          </a:prstGeom>
          <a:noFill/>
        </p:spPr>
        <p:txBody>
          <a:bodyPr wrap="square" lIns="75749" tIns="37874" rIns="75749" bIns="37874">
            <a:spAutoFit/>
          </a:bodyPr>
          <a:lstStyle/>
          <a:p>
            <a:pPr>
              <a:spcBef>
                <a:spcPts val="228"/>
              </a:spcBef>
              <a:defRPr/>
            </a:pPr>
            <a:r>
              <a:rPr lang="hu-HU" sz="2400" b="1" dirty="0">
                <a:latin typeface="Arial" pitchFamily="34" charset="0"/>
                <a:cs typeface="Arial" pitchFamily="34" charset="0"/>
              </a:rPr>
              <a:t>Enyhén gondatlan károkozás esetén: </a:t>
            </a:r>
          </a:p>
          <a:p>
            <a:pPr marL="149920" lvl="1" indent="-149920">
              <a:spcBef>
                <a:spcPts val="228"/>
              </a:spcBef>
              <a:buClr>
                <a:srgbClr val="9B0012"/>
              </a:buClr>
              <a:buFont typeface="Wingdings" pitchFamily="2" charset="2"/>
              <a:buChar char="§"/>
              <a:defRPr/>
            </a:pPr>
            <a:r>
              <a:rPr lang="hu-HU" sz="2400" dirty="0">
                <a:latin typeface="Arial" pitchFamily="34" charset="0"/>
                <a:cs typeface="Arial" pitchFamily="34" charset="0"/>
              </a:rPr>
              <a:t>4 havi távolléti díj </a:t>
            </a:r>
          </a:p>
          <a:p>
            <a:pPr marL="0" lvl="1">
              <a:spcBef>
                <a:spcPts val="228"/>
              </a:spcBef>
              <a:buClr>
                <a:srgbClr val="9B0012"/>
              </a:buClr>
              <a:defRPr/>
            </a:pPr>
            <a:r>
              <a:rPr lang="hu-HU" sz="2400" dirty="0">
                <a:latin typeface="Arial" pitchFamily="34" charset="0"/>
                <a:cs typeface="Arial" pitchFamily="34" charset="0"/>
              </a:rPr>
              <a:t>kollektív szerződésben: </a:t>
            </a:r>
          </a:p>
          <a:p>
            <a:pPr marL="149920" lvl="1" indent="-149920">
              <a:spcBef>
                <a:spcPts val="228"/>
              </a:spcBef>
              <a:buClr>
                <a:srgbClr val="9B0012"/>
              </a:buClr>
              <a:buFont typeface="Wingdings" pitchFamily="2" charset="2"/>
              <a:buChar char="§"/>
              <a:defRPr/>
            </a:pPr>
            <a:r>
              <a:rPr lang="hu-HU" sz="2400" dirty="0">
                <a:latin typeface="Arial" pitchFamily="34" charset="0"/>
                <a:cs typeface="Arial" pitchFamily="34" charset="0"/>
              </a:rPr>
              <a:t>8 havi távolléti díj</a:t>
            </a:r>
          </a:p>
          <a:p>
            <a:pPr marL="149920" indent="-149920">
              <a:spcBef>
                <a:spcPts val="228"/>
              </a:spcBef>
              <a:defRPr/>
            </a:pPr>
            <a:endParaRPr lang="hu-HU" sz="2000" dirty="0">
              <a:latin typeface="Arial" pitchFamily="34" charset="0"/>
              <a:cs typeface="Arial" pitchFamily="34" charset="0"/>
            </a:endParaRPr>
          </a:p>
          <a:p>
            <a:pPr marL="149920" indent="-149920">
              <a:spcBef>
                <a:spcPts val="228"/>
              </a:spcBef>
              <a:defRPr/>
            </a:pPr>
            <a:r>
              <a:rPr lang="hu-HU" sz="2400" b="1" dirty="0">
                <a:latin typeface="Arial" pitchFamily="34" charset="0"/>
                <a:cs typeface="Arial" pitchFamily="34" charset="0"/>
              </a:rPr>
              <a:t>Súlyosan gondatlan és szándékos károkozás esetén: </a:t>
            </a:r>
          </a:p>
          <a:p>
            <a:pPr marL="149920" lvl="1" indent="-149920">
              <a:spcBef>
                <a:spcPts val="228"/>
              </a:spcBef>
              <a:buClr>
                <a:srgbClr val="9B0012"/>
              </a:buClr>
              <a:buFont typeface="Wingdings" pitchFamily="2" charset="2"/>
              <a:buChar char="§"/>
              <a:defRPr/>
            </a:pPr>
            <a:r>
              <a:rPr lang="hu-HU" sz="2400" dirty="0">
                <a:latin typeface="Arial" pitchFamily="34" charset="0"/>
                <a:cs typeface="Arial" pitchFamily="34" charset="0"/>
              </a:rPr>
              <a:t>a teljes kár</a:t>
            </a:r>
          </a:p>
          <a:p>
            <a:pPr>
              <a:spcBef>
                <a:spcPts val="228"/>
              </a:spcBef>
              <a:defRPr/>
            </a:pPr>
            <a:endParaRPr lang="hu-HU" sz="2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228"/>
              </a:spcBef>
              <a:defRPr/>
            </a:pP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Mekkora összeg követelhető a munkavállalón?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7905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pic>
        <p:nvPicPr>
          <p:cNvPr id="2050" name="Picture 2" descr="Képtalálat a következőre: „milk farm squeez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66" y="1028483"/>
            <a:ext cx="2374934" cy="15660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éptalálat a következőre: „dairy farm milk collecting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791" y="2791276"/>
            <a:ext cx="2365409" cy="15740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éptalálat a következőre: „milk truck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01" y="4473239"/>
            <a:ext cx="2254573" cy="16940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/>
          <p:cNvSpPr/>
          <p:nvPr/>
        </p:nvSpPr>
        <p:spPr>
          <a:xfrm rot="10800000" flipV="1">
            <a:off x="349627" y="1410651"/>
            <a:ext cx="5002957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dirty="0">
                <a:latin typeface="Arial" pitchFamily="34" charset="0"/>
                <a:ea typeface="MS PGothic" pitchFamily="34" charset="-128"/>
              </a:rPr>
              <a:t>Tejgazdaságban dolgozó alkalmazott a fejés közben nem nem figyelte a lefejt tejet és ezért nem megfelelő minőségű tej került a gyűjtőtartályba.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dirty="0">
                <a:latin typeface="Arial" pitchFamily="34" charset="0"/>
                <a:ea typeface="MS PGothic" pitchFamily="34" charset="-128"/>
              </a:rPr>
              <a:t>Több ezer liter friss tej veszett kárba a munkavállaló gondatlansága miatt.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0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" name="Téglalap 9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5526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6" name="Téglalap 15"/>
          <p:cNvSpPr/>
          <p:nvPr/>
        </p:nvSpPr>
        <p:spPr>
          <a:xfrm rot="10800000" flipV="1">
            <a:off x="349627" y="1480008"/>
            <a:ext cx="5002957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dirty="0">
                <a:latin typeface="Arial" pitchFamily="34" charset="0"/>
                <a:ea typeface="MS PGothic" pitchFamily="34" charset="-128"/>
              </a:rPr>
              <a:t>Ablakbeépítéssel foglalkozó cégnél dolgozó irodai alkalmazott tévesen elírta az adatokat és külföldről rossz méretet rendelt meg a gyártótól.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2400" dirty="0">
                <a:latin typeface="Arial" pitchFamily="34" charset="0"/>
                <a:ea typeface="MS PGothic" pitchFamily="34" charset="-128"/>
              </a:rPr>
              <a:t>A munkáltató az így megrendelt ablakokat nem tudta felhasználni, milliós nagyságrendű kárt okozott a munkavállaló gondatlansága.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3074" name="Picture 2" descr="Képtalálat a következőre: „doors and windows compan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65" y="1347533"/>
            <a:ext cx="3386787" cy="21603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windows and doors size pla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42" y="3876838"/>
            <a:ext cx="2700231" cy="22479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8346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6" name="Téglalap 15"/>
          <p:cNvSpPr/>
          <p:nvPr/>
        </p:nvSpPr>
        <p:spPr>
          <a:xfrm rot="10800000" flipV="1">
            <a:off x="349627" y="1595061"/>
            <a:ext cx="5002957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 sz="2400" dirty="0"/>
              <a:t>A boltvezető az időközönként jelentkező áramkimaradás elhárítása érdekében nem tette meg a szükséges intézkedéseket, és ezért az árukészlet egy része megromlott.</a:t>
            </a:r>
          </a:p>
          <a:p>
            <a:pPr algn="just"/>
            <a:endParaRPr lang="hu-HU" altLang="hu-HU" sz="2400" dirty="0"/>
          </a:p>
          <a:p>
            <a:pPr algn="just"/>
            <a:r>
              <a:rPr lang="hu-HU" altLang="hu-HU" sz="2400" dirty="0"/>
              <a:t>A munkavállaló gondatlanságából fakadóan több százezer forint értékű hús és tejtermék vált fogyasztásra alkalmatlanná.</a:t>
            </a:r>
            <a:endParaRPr lang="hu-HU" altLang="hu-HU" sz="2400" dirty="0">
              <a:latin typeface="Arial" pitchFamily="34" charset="0"/>
              <a:ea typeface="MS PGothic" pitchFamily="34" charset="-128"/>
            </a:endParaRP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" name="AutoShape 2" descr="Képtalálat a következőre: „power cut supermarket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ower cut supermarket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8" descr="Képtalálat a következőre: „romlott áruk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" name="Téglalap 13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9218" name="Picture 2" descr="Képtalálat a következőre: „hűtőpul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39" y="1565569"/>
            <a:ext cx="2854228" cy="22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éptalálat a következőre: „romlott hú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39" y="3894152"/>
            <a:ext cx="2714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046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6" name="Téglalap 15"/>
          <p:cNvSpPr/>
          <p:nvPr/>
        </p:nvSpPr>
        <p:spPr>
          <a:xfrm rot="10800000" flipV="1">
            <a:off x="349627" y="1700552"/>
            <a:ext cx="5002957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altLang="hu-HU" sz="2400" dirty="0"/>
              <a:t>Az építési vállalkozó cég alkalmazottja felgyújtotta a cég teherautóját. A tűz oka egy felhevült szerszám platóra helyezése.</a:t>
            </a:r>
          </a:p>
          <a:p>
            <a:pPr algn="just"/>
            <a:endParaRPr lang="hu-HU" altLang="hu-HU" sz="2400" dirty="0"/>
          </a:p>
          <a:p>
            <a:pPr algn="just"/>
            <a:r>
              <a:rPr lang="hu-HU" altLang="hu-HU" sz="2400" dirty="0"/>
              <a:t>A teherautó sofőrje súlyos égési sérüléseket szenvedett, illetve a teherautóban is jelentős anyagi kár keletkezett.</a:t>
            </a:r>
          </a:p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hu-HU" altLang="hu-HU" sz="2400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3" name="AutoShape 2" descr="Képtalálat a következőre: „power cut supermarket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ower cut supermarket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8" descr="Képtalálat a következőre: „romlott áruk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2" name="Picture 2" descr="Képtalálat a következőre: „burning truck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48" y="1302697"/>
            <a:ext cx="2639843" cy="175403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apcsolódó 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480" y="3516051"/>
            <a:ext cx="2841086" cy="21308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895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628" y="1198340"/>
            <a:ext cx="8060842" cy="4735505"/>
          </a:xfrm>
          <a:solidFill>
            <a:schemeClr val="bg1"/>
          </a:solidFill>
          <a:ln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wrap="square" lIns="75749" tIns="37874" rIns="75749" bIns="37874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z="2200" b="1" dirty="0">
                <a:solidFill>
                  <a:schemeClr val="hlink"/>
                </a:solidFill>
              </a:rPr>
              <a:t>Dologi károk:</a:t>
            </a:r>
            <a:endParaRPr lang="hu-HU" altLang="hu-HU" sz="600" dirty="0">
              <a:solidFill>
                <a:schemeClr val="hlink"/>
              </a:solidFill>
            </a:endParaRPr>
          </a:p>
          <a:p>
            <a:pPr marL="285750" lvl="0" indent="-285750" algn="just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prstClr val="black"/>
                </a:solidFill>
              </a:rPr>
              <a:t>A munkavállaló leejtette az értékes fúrókalapácsot, amely használhatatlanná vált.</a:t>
            </a:r>
          </a:p>
          <a:p>
            <a:pPr marL="285750" lvl="0" indent="-285750" algn="just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endParaRPr lang="hu-HU" altLang="hu-HU" dirty="0">
              <a:solidFill>
                <a:prstClr val="black"/>
              </a:solidFill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A targoncás nem megfelelően rögzítette az árut a raklapra, ami leborult, az áru jelentősen megsérült.</a:t>
            </a:r>
          </a:p>
          <a:p>
            <a:pPr algn="just"/>
            <a:endParaRPr lang="hu-HU" altLang="hu-HU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A szerződő cég munkavállalója az áruszállítás alkalmával nem megfelelően választotta meg a sebességet, aminek következtében a jármű felborult, a teherautóban jelentős kár keletkezett.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endParaRPr lang="hu-HU" altLang="hu-HU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A munkavállalók rakodás közben kárt tesznek a beépítésre szánt értékes kandallóban.</a:t>
            </a:r>
          </a:p>
          <a:p>
            <a:pPr marL="285750" indent="-285750" algn="just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hu-HU" altLang="hu-HU" sz="1900" dirty="0">
              <a:solidFill>
                <a:schemeClr val="tx1"/>
              </a:solidFill>
            </a:endParaRPr>
          </a:p>
          <a:p>
            <a:pPr marL="284058" indent="-284058"/>
            <a:endParaRPr lang="hu-HU" altLang="hu-HU" sz="1700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8" name="Téglalap 7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403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627" y="1261943"/>
            <a:ext cx="8189576" cy="4613125"/>
          </a:xfrm>
          <a:solidFill>
            <a:schemeClr val="bg1"/>
          </a:solidFill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z="2200" b="1" dirty="0">
                <a:solidFill>
                  <a:schemeClr val="hlink"/>
                </a:solidFill>
              </a:rPr>
              <a:t>Személyi sérüléses károk</a:t>
            </a:r>
          </a:p>
          <a:p>
            <a:endParaRPr lang="hu-HU" altLang="hu-HU" sz="2200" dirty="0">
              <a:solidFill>
                <a:schemeClr val="hlink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Fűtésszerelő cég alkalmazottja szakszerűtlenül szereli be a kazánt</a:t>
            </a:r>
          </a:p>
          <a:p>
            <a:pPr algn="just"/>
            <a:endParaRPr lang="hu-HU" altLang="hu-HU" dirty="0">
              <a:solidFill>
                <a:schemeClr val="tx1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	a családi házba, aminek következtében a gáz szivárogni kezdett, a tulajdonosok szén-monoxid mérgezést kaptak. Közvetlen kártérítési igény a munkáltatóval szemben, aki a kifizetett kártérítési összeg megtérítését  követeli a biztosított munkavállalótól.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hu-HU" altLang="hu-HU" dirty="0">
              <a:solidFill>
                <a:schemeClr val="tx1"/>
              </a:solidFill>
            </a:endParaRPr>
          </a:p>
          <a:p>
            <a:pPr marL="342900" lvl="0" indent="-342900" algn="just"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prstClr val="black"/>
                </a:solidFill>
              </a:rPr>
              <a:t>A betegszállító szállítás közben leejtette a műtétre váró idős beteget, aki az esés miatt elszenvedett koponyasérülésbe belehalt.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hu-HU" altLang="hu-HU" dirty="0">
              <a:solidFill>
                <a:schemeClr val="tx1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hu-HU" altLang="hu-HU" dirty="0">
                <a:solidFill>
                  <a:schemeClr val="tx1"/>
                </a:solidFill>
              </a:rPr>
              <a:t>A munkavállaló targoncával felnyársalja a másik munkavállaló bokáját, amely annyira roncsolódik, hogy alkalmatlanná válik a korábbi munkája elvégzésére.</a:t>
            </a:r>
          </a:p>
          <a:p>
            <a:pPr marL="342900" indent="-342900" algn="just">
              <a:buFontTx/>
              <a:buChar char="-"/>
            </a:pPr>
            <a:endParaRPr lang="hu-HU" altLang="hu-HU" sz="19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endParaRPr lang="hu-HU" altLang="hu-HU" sz="2000" b="1" dirty="0"/>
          </a:p>
          <a:p>
            <a:pPr marL="342900" indent="-342900">
              <a:buFontTx/>
              <a:buChar char="-"/>
            </a:pPr>
            <a:endParaRPr lang="hu-HU" altLang="hu-HU" sz="2000" dirty="0"/>
          </a:p>
        </p:txBody>
      </p:sp>
      <p:sp>
        <p:nvSpPr>
          <p:cNvPr id="11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8" name="Téglalap 7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Megtörtént esetek</a:t>
            </a:r>
            <a:endParaRPr lang="hu-HU" altLang="hu-HU" sz="3200" dirty="0">
              <a:solidFill>
                <a:schemeClr val="tx2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29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0263" cy="6100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7408" y="3106795"/>
            <a:ext cx="3882891" cy="914400"/>
          </a:xfrm>
          <a:prstGeom prst="rect">
            <a:avLst/>
          </a:prstGeom>
          <a:solidFill>
            <a:srgbClr val="C21A1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SZÉP </a:t>
            </a:r>
            <a:r>
              <a:rPr lang="en-US" dirty="0" err="1"/>
              <a:t>kártya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11868" y="4021195"/>
            <a:ext cx="3428430" cy="914400"/>
          </a:xfrm>
          <a:prstGeom prst="rect">
            <a:avLst/>
          </a:prstGeom>
          <a:solidFill>
            <a:srgbClr val="8E123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Készpénz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8452" y="6204603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21A16"/>
                </a:solidFill>
              </a:rPr>
              <a:t>Mik</a:t>
            </a:r>
            <a:r>
              <a:rPr lang="en-US" dirty="0">
                <a:solidFill>
                  <a:srgbClr val="C21A16"/>
                </a:solidFill>
              </a:rPr>
              <a:t> </a:t>
            </a:r>
            <a:r>
              <a:rPr lang="en-US" dirty="0" err="1">
                <a:solidFill>
                  <a:srgbClr val="C21A16"/>
                </a:solidFill>
              </a:rPr>
              <a:t>voltak</a:t>
            </a:r>
            <a:r>
              <a:rPr lang="en-US" dirty="0">
                <a:solidFill>
                  <a:srgbClr val="C21A16"/>
                </a:solidFill>
              </a:rPr>
              <a:t> a </a:t>
            </a:r>
            <a:r>
              <a:rPr lang="en-US" dirty="0" err="1">
                <a:solidFill>
                  <a:srgbClr val="C21A16"/>
                </a:solidFill>
              </a:rPr>
              <a:t>legkedveltebb</a:t>
            </a:r>
            <a:r>
              <a:rPr lang="en-US" dirty="0">
                <a:solidFill>
                  <a:srgbClr val="C21A16"/>
                </a:solidFill>
              </a:rPr>
              <a:t> Cafeteria </a:t>
            </a:r>
            <a:r>
              <a:rPr lang="en-US" dirty="0" err="1">
                <a:solidFill>
                  <a:srgbClr val="C21A16"/>
                </a:solidFill>
              </a:rPr>
              <a:t>elemek</a:t>
            </a:r>
            <a:r>
              <a:rPr lang="en-US" dirty="0">
                <a:solidFill>
                  <a:srgbClr val="C21A16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721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30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79436" y="1634873"/>
            <a:ext cx="8714439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prstClr val="black"/>
                </a:solidFill>
              </a:rPr>
              <a:t>Biztosítási összeg: </a:t>
            </a:r>
            <a:r>
              <a:rPr lang="hu-HU" sz="2400" b="1" dirty="0">
                <a:solidFill>
                  <a:prstClr val="black"/>
                </a:solidFill>
              </a:rPr>
              <a:t>2.000.000 Ft/kár és </a:t>
            </a:r>
          </a:p>
          <a:p>
            <a:r>
              <a:rPr lang="hu-HU" sz="2400" b="1" dirty="0">
                <a:solidFill>
                  <a:prstClr val="black"/>
                </a:solidFill>
              </a:rPr>
              <a:t>					    4.000.000 Ft/év/biztosított</a:t>
            </a:r>
          </a:p>
          <a:p>
            <a:endParaRPr lang="hu-HU" sz="2400" dirty="0">
              <a:solidFill>
                <a:prstClr val="black"/>
              </a:solidFill>
            </a:endParaRPr>
          </a:p>
          <a:p>
            <a:r>
              <a:rPr lang="hu-HU" sz="2400" dirty="0">
                <a:solidFill>
                  <a:prstClr val="black"/>
                </a:solidFill>
              </a:rPr>
              <a:t>Önrészesedés:</a:t>
            </a:r>
            <a:r>
              <a:rPr lang="hu-HU" sz="2400" b="1" dirty="0">
                <a:solidFill>
                  <a:prstClr val="black"/>
                </a:solidFill>
              </a:rPr>
              <a:t>10%, de minimum 10.000 Ft káronként</a:t>
            </a:r>
          </a:p>
          <a:p>
            <a:endParaRPr lang="hu-HU" sz="2400" dirty="0">
              <a:solidFill>
                <a:prstClr val="black"/>
              </a:solidFill>
            </a:endParaRPr>
          </a:p>
          <a:p>
            <a:endParaRPr lang="hu-HU" sz="2400" dirty="0">
              <a:solidFill>
                <a:prstClr val="black"/>
              </a:solidFill>
            </a:endParaRPr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solidFill>
                  <a:srgbClr val="BD2027"/>
                </a:solidFill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8" name="Téglalap 7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Biztosítási összeg és önrész</a:t>
            </a:r>
            <a:endParaRPr lang="hu-HU" altLang="hu-HU" sz="3200" dirty="0">
              <a:solidFill>
                <a:srgbClr val="BD2027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613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3" name="Téglalap 2"/>
          <p:cNvSpPr/>
          <p:nvPr/>
        </p:nvSpPr>
        <p:spPr>
          <a:xfrm>
            <a:off x="3567165" y="1253277"/>
            <a:ext cx="54435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600" b="1" dirty="0">
                <a:solidFill>
                  <a:srgbClr val="FF6D70"/>
                </a:solidFill>
              </a:rPr>
              <a:t>Védi a biztosított jogi érdekeit</a:t>
            </a:r>
            <a:r>
              <a:rPr lang="hu-HU" altLang="hu-HU" sz="1600" dirty="0"/>
              <a:t>, amennyiben </a:t>
            </a:r>
          </a:p>
          <a:p>
            <a:r>
              <a:rPr lang="hu-HU" altLang="hu-HU" sz="1600" dirty="0"/>
              <a:t>a munkavégzés során vagy azzal összefüggésben </a:t>
            </a:r>
          </a:p>
          <a:p>
            <a:endParaRPr lang="hu-HU" altLang="hu-HU" sz="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altLang="hu-HU" sz="1600" b="1" dirty="0">
                <a:solidFill>
                  <a:srgbClr val="FF6D70"/>
                </a:solidFill>
              </a:rPr>
              <a:t>jogi érdeksérelem éri </a:t>
            </a:r>
            <a:r>
              <a:rPr lang="hu-HU" altLang="hu-HU" sz="1600" dirty="0"/>
              <a:t>és az érdekeinek védelmében </a:t>
            </a:r>
          </a:p>
          <a:p>
            <a:pPr marL="271463"/>
            <a:r>
              <a:rPr lang="hu-HU" altLang="hu-HU" sz="1600" dirty="0"/>
              <a:t>jogi eljárás megindítása szükséges vagy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altLang="hu-HU" sz="1600" b="1" dirty="0">
                <a:solidFill>
                  <a:srgbClr val="FF6D70"/>
                </a:solidFill>
              </a:rPr>
              <a:t>ő okoz jogi érdeksérelmet másnak </a:t>
            </a:r>
            <a:r>
              <a:rPr lang="hu-HU" altLang="hu-HU" sz="1600" dirty="0"/>
              <a:t>és ezért jogi eljárást indítanak vele szemben.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9" y="1366577"/>
            <a:ext cx="3123656" cy="4682532"/>
          </a:xfrm>
          <a:prstGeom prst="rect">
            <a:avLst/>
          </a:prstGeom>
          <a:noFill/>
          <a:ln>
            <a:noFill/>
          </a:ln>
          <a:effectLst>
            <a:glow rad="127000">
              <a:srgbClr val="FFFFFF"/>
            </a:glow>
            <a:outerShdw dist="35921" dir="2700000" algn="ctr" rotWithShape="0">
              <a:schemeClr val="bg1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3726626" y="2946048"/>
            <a:ext cx="39991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>
              <a:defRPr/>
            </a:pPr>
            <a:r>
              <a:rPr lang="hu-HU" sz="1600" b="1" u="sng" dirty="0">
                <a:sym typeface="Myriad Pro" pitchFamily="34" charset="0"/>
              </a:rPr>
              <a:t>Mit szolgáltatunk?</a:t>
            </a:r>
          </a:p>
          <a:p>
            <a:pPr marL="39688">
              <a:defRPr/>
            </a:pPr>
            <a:endParaRPr lang="hu-HU" sz="800" b="1" dirty="0">
              <a:sym typeface="Myriad Pro" pitchFamily="34" charset="0"/>
            </a:endParaRPr>
          </a:p>
          <a:p>
            <a:pPr marL="382588" indent="-342900">
              <a:buFontTx/>
              <a:buAutoNum type="arabicPeriod"/>
              <a:defRPr/>
            </a:pPr>
            <a:r>
              <a:rPr lang="hu-HU" sz="1600" b="1" dirty="0">
                <a:solidFill>
                  <a:srgbClr val="FF6D70"/>
                </a:solidFill>
                <a:sym typeface="Myriad Pro" pitchFamily="34" charset="0"/>
              </a:rPr>
              <a:t>Ügyvéd ajánlása</a:t>
            </a:r>
          </a:p>
          <a:p>
            <a:pPr marL="382588" indent="-342900">
              <a:buFontTx/>
              <a:buAutoNum type="arabicPeriod"/>
              <a:defRPr/>
            </a:pPr>
            <a:endParaRPr lang="hu-HU" sz="800" b="1" dirty="0">
              <a:sym typeface="Myriad Pro" pitchFamily="34" charset="0"/>
            </a:endParaRPr>
          </a:p>
          <a:p>
            <a:pPr marL="382588" indent="-342900">
              <a:buFontTx/>
              <a:buAutoNum type="arabicPeriod"/>
              <a:defRPr/>
            </a:pPr>
            <a:r>
              <a:rPr lang="hu-HU" sz="1600" b="1" dirty="0">
                <a:solidFill>
                  <a:srgbClr val="FF6D70"/>
                </a:solidFill>
                <a:sym typeface="Myriad Pro" pitchFamily="34" charset="0"/>
              </a:rPr>
              <a:t>Jogi eljárások költségeinek fedezése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Ügyvédi díj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Jogi eljárások költsége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Ellenérdekű fél költsége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Végrehajtási költségek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Felszámolási eljárás költsége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Útiköltség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Szakvélemények költsége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Fordítási költség, tolmács díja </a:t>
            </a:r>
          </a:p>
          <a:p>
            <a:pPr lvl="1">
              <a:buFont typeface="Wingdings" pitchFamily="2" charset="2"/>
              <a:buChar char="§"/>
              <a:defRPr/>
            </a:pPr>
            <a:r>
              <a:rPr lang="hu-HU" sz="1600" dirty="0">
                <a:sym typeface="Myriad Pro" pitchFamily="34" charset="0"/>
              </a:rPr>
              <a:t>Óvadék, biztosíték</a:t>
            </a:r>
          </a:p>
        </p:txBody>
      </p:sp>
      <p:sp>
        <p:nvSpPr>
          <p:cNvPr id="8" name="Téglalap 7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Kollektív jogvédelem biztosítás</a:t>
            </a:r>
            <a:endParaRPr lang="hu-HU" altLang="hu-HU" sz="3200" dirty="0">
              <a:solidFill>
                <a:srgbClr val="BD2027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0056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6" name="Téglalap 5"/>
          <p:cNvSpPr/>
          <p:nvPr/>
        </p:nvSpPr>
        <p:spPr>
          <a:xfrm rot="10800000" flipV="1">
            <a:off x="968282" y="4145330"/>
            <a:ext cx="79140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defTabSz="914400" eaLnBrk="0" fontAlgn="base" hangingPunct="0">
              <a:spcAft>
                <a:spcPct val="0"/>
              </a:spcAft>
              <a:buFont typeface="Wingdings 2"/>
              <a:buChar char="F"/>
            </a:pPr>
            <a:r>
              <a:rPr lang="hu-HU" altLang="hu-HU" sz="2000" dirty="0">
                <a:latin typeface="Arial" pitchFamily="34" charset="0"/>
                <a:ea typeface="MS PGothic" pitchFamily="34" charset="-128"/>
                <a:sym typeface="Wingdings 2"/>
              </a:rPr>
              <a:t>Minél több szolgáltatási területet választ az ügyfél, annál kedvezőbb egy terület díja!</a:t>
            </a:r>
          </a:p>
          <a:p>
            <a:pPr marL="457200" lvl="0" indent="-457200" algn="just" defTabSz="914400" eaLnBrk="0" fontAlgn="base" hangingPunct="0">
              <a:spcAft>
                <a:spcPct val="0"/>
              </a:spcAft>
              <a:buFont typeface="Wingdings 2"/>
              <a:buChar char="F"/>
            </a:pPr>
            <a:endParaRPr lang="hu-HU" altLang="hu-HU" sz="2000" dirty="0">
              <a:latin typeface="Arial" pitchFamily="34" charset="0"/>
              <a:ea typeface="MS PGothic" pitchFamily="34" charset="-128"/>
              <a:sym typeface="Wingdings 2"/>
            </a:endParaRPr>
          </a:p>
          <a:p>
            <a:pPr marL="457200" lvl="0" indent="-457200" algn="just" defTabSz="914400" eaLnBrk="0" fontAlgn="base" hangingPunct="0">
              <a:spcAft>
                <a:spcPct val="0"/>
              </a:spcAft>
              <a:buFont typeface="Wingdings 2"/>
              <a:buChar char="F"/>
            </a:pPr>
            <a:r>
              <a:rPr lang="hu-HU" altLang="hu-HU" sz="2000" dirty="0">
                <a:latin typeface="Arial" pitchFamily="34" charset="0"/>
                <a:ea typeface="MS PGothic" pitchFamily="34" charset="-128"/>
                <a:sym typeface="Wingdings 2"/>
              </a:rPr>
              <a:t>200 fő feletti egyedi ajánlat esetén tovább szolgáltatási területek választhatóak.</a:t>
            </a:r>
          </a:p>
        </p:txBody>
      </p:sp>
      <p:sp>
        <p:nvSpPr>
          <p:cNvPr id="8" name="Téglalap 7"/>
          <p:cNvSpPr/>
          <p:nvPr/>
        </p:nvSpPr>
        <p:spPr>
          <a:xfrm>
            <a:off x="961751" y="1451911"/>
            <a:ext cx="7577453" cy="26545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Munkajogi jogvédelem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Büntetőjogi és szabálysértési jogvédelem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Személyiségi jogvédelem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Szociális és társadalombiztosítási jogvédelem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	Általános jogi tanácsadás jogvédelme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hu-H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églalap 11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altLang="hu-HU" sz="3200" dirty="0">
                <a:solidFill>
                  <a:schemeClr val="tx2"/>
                </a:solidFill>
              </a:rPr>
              <a:t>Jogvédelmi szolgáltatási területek</a:t>
            </a:r>
            <a:endParaRPr lang="hu-HU" altLang="hu-HU" sz="3200" dirty="0">
              <a:solidFill>
                <a:srgbClr val="BD2027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5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3" name="Téglalap 2"/>
          <p:cNvSpPr/>
          <p:nvPr/>
        </p:nvSpPr>
        <p:spPr>
          <a:xfrm>
            <a:off x="349628" y="1402861"/>
            <a:ext cx="8527207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sz="2400" b="1" dirty="0"/>
              <a:t>2.000.000 Ft/kár </a:t>
            </a:r>
            <a:r>
              <a:rPr lang="hu-HU" sz="2400" dirty="0"/>
              <a:t>és </a:t>
            </a:r>
            <a:r>
              <a:rPr lang="hu-HU" sz="2400" b="1" dirty="0"/>
              <a:t>4.000.000 Ft/év/biztosított</a:t>
            </a:r>
          </a:p>
          <a:p>
            <a:r>
              <a:rPr lang="hu-HU" sz="2400" dirty="0"/>
              <a:t>Óvadékra (biztosítékra): </a:t>
            </a:r>
            <a:r>
              <a:rPr lang="hu-HU" sz="2400" b="1" dirty="0"/>
              <a:t>5.000.000 Ft/kár és év/biztosított</a:t>
            </a:r>
          </a:p>
          <a:p>
            <a:endParaRPr lang="hu-HU" sz="1600" dirty="0"/>
          </a:p>
          <a:p>
            <a:r>
              <a:rPr lang="hu-HU" sz="2400" dirty="0"/>
              <a:t>Általános jogi tanácsadás: </a:t>
            </a:r>
          </a:p>
          <a:p>
            <a:r>
              <a:rPr lang="hu-HU" sz="2400" b="1" dirty="0"/>
              <a:t>évente legfeljebb 2 alkalommal</a:t>
            </a:r>
            <a:r>
              <a:rPr lang="hu-HU" sz="2400" dirty="0"/>
              <a:t>, biztosítási összeg: </a:t>
            </a:r>
            <a:r>
              <a:rPr lang="hu-HU" sz="2400" b="1" dirty="0"/>
              <a:t>30.000 Ft/kár</a:t>
            </a:r>
          </a:p>
          <a:p>
            <a:endParaRPr lang="hu-HU" sz="1600" dirty="0"/>
          </a:p>
          <a:p>
            <a:r>
              <a:rPr lang="hu-HU" sz="2400" dirty="0"/>
              <a:t>Önrészesedés </a:t>
            </a:r>
            <a:r>
              <a:rPr lang="hu-HU" sz="2400" b="1" dirty="0"/>
              <a:t>nincs</a:t>
            </a:r>
            <a:r>
              <a:rPr lang="hu-HU" sz="2400" dirty="0"/>
              <a:t>.</a:t>
            </a:r>
          </a:p>
          <a:p>
            <a:endParaRPr lang="hu-HU" sz="1600" b="1" dirty="0"/>
          </a:p>
          <a:p>
            <a:r>
              <a:rPr lang="hu-HU" sz="2400" dirty="0"/>
              <a:t>A szerződés biztosítási összege:</a:t>
            </a:r>
          </a:p>
          <a:p>
            <a:r>
              <a:rPr lang="hu-HU" sz="2400" dirty="0"/>
              <a:t>jogvédelmi és munkavállalói felelősségbiztosításra összesen (!) </a:t>
            </a:r>
            <a:r>
              <a:rPr lang="hu-HU" sz="2400" b="1" dirty="0"/>
              <a:t>50.000.000 Ft/év</a:t>
            </a:r>
            <a:r>
              <a:rPr lang="hu-HU" sz="2400" i="1" dirty="0"/>
              <a:t>* </a:t>
            </a:r>
            <a:endParaRPr lang="hu-HU" sz="2400" b="1" dirty="0"/>
          </a:p>
          <a:p>
            <a:endParaRPr lang="hu-HU" sz="2200" b="1" dirty="0"/>
          </a:p>
          <a:p>
            <a:r>
              <a:rPr lang="hu-HU" sz="2200" i="1" dirty="0"/>
              <a:t>* 200 fő felett, VIG ajánlatadás esetén egyedileg módosítható</a:t>
            </a:r>
          </a:p>
        </p:txBody>
      </p: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8" name="Téglalap 7"/>
          <p:cNvSpPr/>
          <p:nvPr/>
        </p:nvSpPr>
        <p:spPr>
          <a:xfrm rot="10800000" flipV="1">
            <a:off x="389376" y="325150"/>
            <a:ext cx="875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hu-HU" sz="3200" dirty="0">
                <a:solidFill>
                  <a:srgbClr val="C00000"/>
                </a:solidFill>
                <a:latin typeface="Arial" charset="0"/>
                <a:cs typeface="Arial" charset="0"/>
              </a:rPr>
              <a:t>Biztosítási összeg és önrész</a:t>
            </a:r>
            <a:endParaRPr lang="hu-HU" altLang="hu-HU" sz="3200" dirty="0">
              <a:solidFill>
                <a:srgbClr val="BD2027"/>
              </a:solidFill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388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11" name="Téglalap 10"/>
          <p:cNvSpPr/>
          <p:nvPr/>
        </p:nvSpPr>
        <p:spPr>
          <a:xfrm rot="10800000" flipV="1">
            <a:off x="636740" y="294632"/>
            <a:ext cx="8002521" cy="49244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295" eaLnBrk="0" hangingPunct="0"/>
            <a:r>
              <a:rPr lang="hu-HU" altLang="hu-HU" sz="2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Kedvezmény a Cégpaletta keretében</a:t>
            </a:r>
          </a:p>
        </p:txBody>
      </p:sp>
      <p:sp>
        <p:nvSpPr>
          <p:cNvPr id="7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pic>
        <p:nvPicPr>
          <p:cNvPr id="1026" name="Picture 2" descr="http://blog.mixedchicks.net/wp-content/uploads/2013/08/6_10Pct-Discou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718" y="2785294"/>
            <a:ext cx="5235044" cy="340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 rot="10800000" flipV="1">
            <a:off x="636740" y="1125853"/>
            <a:ext cx="7306453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914295" eaLnBrk="0" hangingPunct="0"/>
            <a:r>
              <a:rPr lang="hu-HU" altLang="hu-HU" sz="3000" dirty="0">
                <a:latin typeface="+mj-lt"/>
                <a:ea typeface="+mj-ea"/>
                <a:cs typeface="+mj-cs"/>
              </a:rPr>
              <a:t>A </a:t>
            </a:r>
            <a:r>
              <a:rPr lang="hu-HU" altLang="hu-HU" sz="3000" b="1" dirty="0">
                <a:latin typeface="+mj-lt"/>
                <a:ea typeface="+mj-ea"/>
                <a:cs typeface="+mj-cs"/>
              </a:rPr>
              <a:t>Cégpaletta </a:t>
            </a:r>
            <a:r>
              <a:rPr lang="hu-HU" altLang="hu-HU" sz="3000" dirty="0">
                <a:latin typeface="+mj-lt"/>
                <a:ea typeface="+mj-ea"/>
                <a:cs typeface="+mj-cs"/>
              </a:rPr>
              <a:t>program ajánlatunkban a Generali Kollektív munkavállalói felelősségbiztosításának éves biztosítási díjából további </a:t>
            </a:r>
            <a:r>
              <a:rPr lang="hu-HU" altLang="hu-HU" sz="3000" b="1" dirty="0">
                <a:latin typeface="+mj-lt"/>
                <a:ea typeface="+mj-ea"/>
                <a:cs typeface="+mj-cs"/>
              </a:rPr>
              <a:t>10% </a:t>
            </a:r>
            <a:r>
              <a:rPr lang="hu-HU" altLang="hu-HU" sz="3000" dirty="0">
                <a:latin typeface="+mj-lt"/>
                <a:ea typeface="+mj-ea"/>
                <a:cs typeface="+mj-cs"/>
              </a:rPr>
              <a:t>kedvezményt adunk!*</a:t>
            </a:r>
          </a:p>
        </p:txBody>
      </p:sp>
      <p:sp>
        <p:nvSpPr>
          <p:cNvPr id="12" name="Téglalap 11"/>
          <p:cNvSpPr/>
          <p:nvPr/>
        </p:nvSpPr>
        <p:spPr>
          <a:xfrm rot="10800000" flipV="1">
            <a:off x="387674" y="5981668"/>
            <a:ext cx="7306453" cy="338552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295" eaLnBrk="0" hangingPunct="0"/>
            <a:r>
              <a:rPr lang="hu-HU" altLang="hu-HU" sz="1100" dirty="0">
                <a:latin typeface="+mj-lt"/>
                <a:ea typeface="+mj-ea"/>
                <a:cs typeface="+mj-cs"/>
              </a:rPr>
              <a:t>* </a:t>
            </a:r>
            <a:r>
              <a:rPr lang="hu-HU" altLang="hu-HU" sz="1600" dirty="0">
                <a:latin typeface="+mj-lt"/>
                <a:ea typeface="+mj-ea"/>
                <a:cs typeface="+mj-cs"/>
              </a:rPr>
              <a:t>kizárólag a Cégpalettás ajánlaton tarifálható!</a:t>
            </a:r>
          </a:p>
        </p:txBody>
      </p:sp>
    </p:spTree>
    <p:extLst>
      <p:ext uri="{BB962C8B-B14F-4D97-AF65-F5344CB8AC3E}">
        <p14:creationId xmlns:p14="http://schemas.microsoft.com/office/powerpoint/2010/main" val="174214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35</a:t>
            </a:fld>
            <a:endParaRPr lang="it-IT" dirty="0"/>
          </a:p>
        </p:txBody>
      </p:sp>
      <p:pic>
        <p:nvPicPr>
          <p:cNvPr id="3080" name="Picture 8" descr="D:\DATA\y056616\Desktop\Névtel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28" y="183255"/>
            <a:ext cx="6736190" cy="61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ím 4"/>
          <p:cNvSpPr>
            <a:spLocks noGrp="1"/>
          </p:cNvSpPr>
          <p:nvPr>
            <p:ph type="ctrTitle"/>
          </p:nvPr>
        </p:nvSpPr>
        <p:spPr>
          <a:xfrm>
            <a:off x="7156688" y="2645685"/>
            <a:ext cx="1935352" cy="163971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hu-HU" sz="4600" dirty="0"/>
              <a:t> </a:t>
            </a:r>
            <a:br>
              <a:rPr lang="hu-HU" sz="4600" dirty="0"/>
            </a:br>
            <a:r>
              <a:rPr lang="hu-HU" sz="1400" b="1" dirty="0">
                <a:solidFill>
                  <a:schemeClr val="bg1"/>
                </a:solidFill>
              </a:rPr>
              <a:t>Összes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munkavállalót, 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illetve tagot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 biztosítani kell!</a:t>
            </a:r>
            <a:br>
              <a:rPr lang="hu-HU" b="1" dirty="0"/>
            </a:br>
            <a:endParaRPr lang="hu-HU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4926842" y="4476466"/>
            <a:ext cx="2374710" cy="1255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0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</p:spPr>
        <p:txBody>
          <a:bodyPr/>
          <a:lstStyle/>
          <a:p>
            <a:r>
              <a:rPr lang="hu-HU" dirty="0"/>
              <a:t>Generali Kollektív oktatási anyag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8637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36</a:t>
            </a:fld>
            <a:endParaRPr lang="it-IT" dirty="0"/>
          </a:p>
        </p:txBody>
      </p:sp>
      <p:pic>
        <p:nvPicPr>
          <p:cNvPr id="5122" name="Picture 2" descr="D:\DATA\y056616\Desktop\Névtelen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95" y="170127"/>
            <a:ext cx="6464038" cy="62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gyenes összekötő nyíllal 11"/>
          <p:cNvCxnSpPr/>
          <p:nvPr/>
        </p:nvCxnSpPr>
        <p:spPr>
          <a:xfrm flipV="1">
            <a:off x="5199797" y="4053365"/>
            <a:ext cx="1596788" cy="1951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3452884" y="846161"/>
            <a:ext cx="3193576" cy="2238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ím 4"/>
          <p:cNvSpPr>
            <a:spLocks noGrp="1"/>
          </p:cNvSpPr>
          <p:nvPr>
            <p:ph type="ctrTitle"/>
          </p:nvPr>
        </p:nvSpPr>
        <p:spPr>
          <a:xfrm>
            <a:off x="6951971" y="2645685"/>
            <a:ext cx="1935352" cy="181713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hu-HU" sz="4600" dirty="0"/>
              <a:t> </a:t>
            </a:r>
            <a:br>
              <a:rPr lang="hu-HU" sz="4600" dirty="0"/>
            </a:br>
            <a:r>
              <a:rPr lang="hu-HU" sz="1400" b="1" dirty="0">
                <a:solidFill>
                  <a:schemeClr val="bg1"/>
                </a:solidFill>
              </a:rPr>
              <a:t>A helyes tarifáláshoz</a:t>
            </a:r>
            <a:br>
              <a:rPr lang="hu-HU" sz="1400" b="1" dirty="0">
                <a:solidFill>
                  <a:schemeClr val="bg1"/>
                </a:solidFill>
              </a:rPr>
            </a:br>
            <a:r>
              <a:rPr lang="hu-HU" sz="1400" b="1" dirty="0">
                <a:solidFill>
                  <a:schemeClr val="bg1"/>
                </a:solidFill>
              </a:rPr>
              <a:t>lényeges a biztosítottak összlétszámának egyezése!</a:t>
            </a:r>
            <a:br>
              <a:rPr lang="hu-HU" b="1" dirty="0"/>
            </a:br>
            <a:endParaRPr lang="hu-HU" b="1" dirty="0"/>
          </a:p>
        </p:txBody>
      </p:sp>
      <p:sp>
        <p:nvSpPr>
          <p:cNvPr id="13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</p:spPr>
        <p:txBody>
          <a:bodyPr/>
          <a:lstStyle/>
          <a:p>
            <a:r>
              <a:rPr lang="hu-HU" dirty="0"/>
              <a:t>Generali Kollektív oktatási anyag</a:t>
            </a:r>
            <a:endParaRPr lang="it-IT" dirty="0"/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349627" y="6455372"/>
            <a:ext cx="1056091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</p:spTree>
    <p:extLst>
      <p:ext uri="{BB962C8B-B14F-4D97-AF65-F5344CB8AC3E}">
        <p14:creationId xmlns:p14="http://schemas.microsoft.com/office/powerpoint/2010/main" val="15680394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5F65F27-B6B7-8E4D-89EF-49B9837DDB8E}"/>
              </a:ext>
            </a:extLst>
          </p:cNvPr>
          <p:cNvSpPr txBox="1"/>
          <p:nvPr/>
        </p:nvSpPr>
        <p:spPr>
          <a:xfrm>
            <a:off x="6192872" y="5800512"/>
            <a:ext cx="111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PAJZS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Generali válasza a piaci kihívásokra: Munkavállalói lojalitás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40F4C7-9655-D34F-AC7B-CAEFFC2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3"/>
            <a:ext cx="6481854" cy="584866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D39DD1E-239D-F542-AF23-74B43F2CFB63}"/>
              </a:ext>
            </a:extLst>
          </p:cNvPr>
          <p:cNvSpPr txBox="1"/>
          <p:nvPr/>
        </p:nvSpPr>
        <p:spPr>
          <a:xfrm>
            <a:off x="3271233" y="5769735"/>
            <a:ext cx="26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Munkáltatói kockázati élet-,</a:t>
            </a:r>
          </a:p>
          <a:p>
            <a:r>
              <a:rPr lang="hu-HU" sz="1400" dirty="0">
                <a:solidFill>
                  <a:schemeClr val="bg1"/>
                </a:solidFill>
              </a:rPr>
              <a:t>baleset- és egészségbiztosítás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15F1316D-8BAC-CD45-BC2F-ECA8C8719E39}"/>
              </a:ext>
            </a:extLst>
          </p:cNvPr>
          <p:cNvSpPr txBox="1"/>
          <p:nvPr/>
        </p:nvSpPr>
        <p:spPr>
          <a:xfrm>
            <a:off x="3258354" y="4247882"/>
            <a:ext cx="18966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Szolgáltatást</a:t>
            </a:r>
          </a:p>
          <a:p>
            <a:r>
              <a:rPr lang="hu-HU" sz="1400" dirty="0">
                <a:solidFill>
                  <a:schemeClr val="bg1"/>
                </a:solidFill>
              </a:rPr>
              <a:t>finanszírozó</a:t>
            </a:r>
          </a:p>
          <a:p>
            <a:r>
              <a:rPr lang="hu-HU" sz="1400" dirty="0">
                <a:solidFill>
                  <a:schemeClr val="bg1"/>
                </a:solidFill>
              </a:rPr>
              <a:t>egészségbiztosítások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F94DF55-8FD5-8040-8CD4-0504914F4E17}"/>
              </a:ext>
            </a:extLst>
          </p:cNvPr>
          <p:cNvSpPr txBox="1"/>
          <p:nvPr/>
        </p:nvSpPr>
        <p:spPr>
          <a:xfrm>
            <a:off x="6180421" y="4201715"/>
            <a:ext cx="2653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COMPANY CARE</a:t>
            </a:r>
          </a:p>
          <a:p>
            <a:r>
              <a:rPr lang="hu-HU" sz="2400" dirty="0">
                <a:solidFill>
                  <a:srgbClr val="0070C0"/>
                </a:solidFill>
              </a:rPr>
              <a:t>MEDIHELP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B3EDE65-5D56-6D40-8833-AABCB65F79DB}"/>
              </a:ext>
            </a:extLst>
          </p:cNvPr>
          <p:cNvSpPr txBox="1"/>
          <p:nvPr/>
        </p:nvSpPr>
        <p:spPr>
          <a:xfrm>
            <a:off x="3258354" y="2912673"/>
            <a:ext cx="11095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Felelősség-</a:t>
            </a:r>
          </a:p>
          <a:p>
            <a:r>
              <a:rPr lang="hu-HU" sz="1400" dirty="0">
                <a:solidFill>
                  <a:schemeClr val="bg1"/>
                </a:solidFill>
              </a:rPr>
              <a:t>Biztosítás,</a:t>
            </a:r>
          </a:p>
          <a:p>
            <a:r>
              <a:rPr lang="hu-HU" sz="1400" dirty="0">
                <a:solidFill>
                  <a:schemeClr val="bg1"/>
                </a:solidFill>
              </a:rPr>
              <a:t>jogvédelem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88F4B34-1DBD-C949-970A-12B368666EED}"/>
              </a:ext>
            </a:extLst>
          </p:cNvPr>
          <p:cNvSpPr txBox="1"/>
          <p:nvPr/>
        </p:nvSpPr>
        <p:spPr>
          <a:xfrm>
            <a:off x="6180421" y="1639630"/>
            <a:ext cx="2571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MEGTAKARÍTÁS</a:t>
            </a:r>
          </a:p>
        </p:txBody>
      </p:sp>
    </p:spTree>
    <p:extLst>
      <p:ext uri="{BB962C8B-B14F-4D97-AF65-F5344CB8AC3E}">
        <p14:creationId xmlns:p14="http://schemas.microsoft.com/office/powerpoint/2010/main" val="2524713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DE4B2D0-78F9-764A-AD27-47F42F6F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9" name="Cím 8">
            <a:extLst>
              <a:ext uri="{FF2B5EF4-FFF2-40B4-BE49-F238E27FC236}">
                <a16:creationId xmlns:a16="http://schemas.microsoft.com/office/drawing/2014/main" id="{3D0BBF43-B49F-0D4A-9132-47DD5E0E3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Lojalitás program - megtakarítással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2EE3D90-306B-F748-8DD3-C8F3357BF8BA}"/>
              </a:ext>
            </a:extLst>
          </p:cNvPr>
          <p:cNvSpPr txBox="1"/>
          <p:nvPr/>
        </p:nvSpPr>
        <p:spPr>
          <a:xfrm>
            <a:off x="329399" y="1203074"/>
            <a:ext cx="391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VÁLLALATVEZETŐNEK?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2DFC2FE-55B8-9F46-B74D-F45A93F4FFD1}"/>
              </a:ext>
            </a:extLst>
          </p:cNvPr>
          <p:cNvSpPr txBox="1"/>
          <p:nvPr/>
        </p:nvSpPr>
        <p:spPr>
          <a:xfrm>
            <a:off x="329399" y="1588125"/>
            <a:ext cx="8630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munkáltató tőkét gyűjt a munkavállaló számára, azonban azt az érintett a megállapodott</a:t>
            </a:r>
            <a:br>
              <a:rPr lang="hu-HU" sz="1600" dirty="0"/>
            </a:br>
            <a:r>
              <a:rPr lang="hu-HU" sz="1600" dirty="0"/>
              <a:t>időszak végén kapja meg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meghatározott időszak végéig a megtakarítással a vállalat rendelkezik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Növeli a munkavállaló lojalitását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Csökkenti a fluktuációt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Erősíti a „hosszú távon tervezünk veled” üzenetet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D898B52-C81D-7748-A56C-56246108E6E2}"/>
              </a:ext>
            </a:extLst>
          </p:cNvPr>
          <p:cNvSpPr txBox="1"/>
          <p:nvPr/>
        </p:nvSpPr>
        <p:spPr>
          <a:xfrm>
            <a:off x="329399" y="3351524"/>
            <a:ext cx="3220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DOLGOZÓNAK?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EA36118-BC46-3048-B9B9-DFB2D19AC376}"/>
              </a:ext>
            </a:extLst>
          </p:cNvPr>
          <p:cNvSpPr txBox="1"/>
          <p:nvPr/>
        </p:nvSpPr>
        <p:spPr>
          <a:xfrm>
            <a:off x="329398" y="3736575"/>
            <a:ext cx="4316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munkáltató kiemelt juttatásban részesíti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juttatás adóelőnyt élvez a bér jellegű kifizetésekhez képest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felhalmozás időszakában hozamot is termel a megtakarítás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Anyagi segítséget kap távolabbi céljai eléréséhez</a:t>
            </a:r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A2D2D570-EEC3-1D47-8EBE-0007C036E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670" y="3351523"/>
            <a:ext cx="3383929" cy="3165611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CC2AE3C-0029-8C4B-A0C7-F211B810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50" y="5736341"/>
            <a:ext cx="3335595" cy="4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  <p:bldP spid="15" grpId="0"/>
      <p:bldP spid="16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7300" y="2130426"/>
            <a:ext cx="8386686" cy="938121"/>
          </a:xfrm>
        </p:spPr>
        <p:txBody>
          <a:bodyPr/>
          <a:lstStyle/>
          <a:p>
            <a:r>
              <a:rPr lang="hu-HU" dirty="0">
                <a:solidFill>
                  <a:srgbClr val="C00000"/>
                </a:solidFill>
              </a:rPr>
              <a:t>Munkaerőpiaci helyzet – biztosítási megoldások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49628" y="4005064"/>
            <a:ext cx="8386686" cy="2333469"/>
          </a:xfrm>
        </p:spPr>
        <p:txBody>
          <a:bodyPr/>
          <a:lstStyle/>
          <a:p>
            <a:endParaRPr lang="hu-HU" dirty="0"/>
          </a:p>
          <a:p>
            <a:r>
              <a:rPr lang="hu-HU" dirty="0"/>
              <a:t>József-Polonyi Gábor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Munkavállalói Lojalitás Nap</a:t>
            </a:r>
          </a:p>
          <a:p>
            <a:r>
              <a:rPr lang="hu-HU" dirty="0"/>
              <a:t>Budapest, 2018. február 16.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>
          <a:xfrm>
            <a:off x="6073254" y="511079"/>
            <a:ext cx="2653035" cy="355600"/>
          </a:xfrm>
        </p:spPr>
        <p:txBody>
          <a:bodyPr/>
          <a:lstStyle/>
          <a:p>
            <a:r>
              <a:rPr lang="hu-HU" dirty="0"/>
              <a:t>Generali Biztosító Zrt.</a:t>
            </a:r>
          </a:p>
          <a:p>
            <a:r>
              <a:rPr lang="hu-HU" dirty="0"/>
              <a:t>Pénzügyi és Számviteli Igazgatóság Adócsoport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2"/>
          </p:nvPr>
        </p:nvSpPr>
        <p:spPr>
          <a:xfrm>
            <a:off x="6065733" y="1242875"/>
            <a:ext cx="2387600" cy="355600"/>
          </a:xfrm>
        </p:spPr>
        <p:txBody>
          <a:bodyPr/>
          <a:lstStyle/>
          <a:p>
            <a:r>
              <a:rPr lang="hu-HU" dirty="0"/>
              <a:t>Magyarország</a:t>
            </a:r>
            <a:endParaRPr lang="it-IT" dirty="0"/>
          </a:p>
        </p:txBody>
      </p:sp>
      <p:sp>
        <p:nvSpPr>
          <p:cNvPr id="7" name="Segnaposto data 3"/>
          <p:cNvSpPr txBox="1">
            <a:spLocks/>
          </p:cNvSpPr>
          <p:nvPr/>
        </p:nvSpPr>
        <p:spPr>
          <a:xfrm>
            <a:off x="349628" y="6455372"/>
            <a:ext cx="1028796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1" name="CasellaDiTesto 12"/>
          <p:cNvSpPr txBox="1"/>
          <p:nvPr/>
        </p:nvSpPr>
        <p:spPr>
          <a:xfrm>
            <a:off x="6065733" y="304798"/>
            <a:ext cx="1428323" cy="1985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chemeClr val="tx2"/>
                </a:solidFill>
              </a:rPr>
              <a:t>Szervezeti egység</a:t>
            </a:r>
            <a:r>
              <a:rPr lang="it-IT" sz="12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2" name="CasellaDiTesto 13"/>
          <p:cNvSpPr txBox="1"/>
          <p:nvPr/>
        </p:nvSpPr>
        <p:spPr>
          <a:xfrm>
            <a:off x="6065734" y="1035826"/>
            <a:ext cx="1428323" cy="2070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200" b="1" dirty="0">
                <a:solidFill>
                  <a:schemeClr val="tx2"/>
                </a:solidFill>
              </a:rPr>
              <a:t>Ország</a:t>
            </a:r>
            <a:r>
              <a:rPr lang="it-IT" sz="12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4" name="Téglalap 3"/>
          <p:cNvSpPr/>
          <p:nvPr/>
        </p:nvSpPr>
        <p:spPr>
          <a:xfrm>
            <a:off x="251520" y="2883881"/>
            <a:ext cx="681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Téglalap 7"/>
          <p:cNvSpPr/>
          <p:nvPr/>
        </p:nvSpPr>
        <p:spPr>
          <a:xfrm>
            <a:off x="251520" y="3244208"/>
            <a:ext cx="6750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Vállalati juttatási rendszerek (kafetéria) és az adózás kapcsolata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0251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104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735" y="619276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21A16"/>
                </a:solidFill>
              </a:rPr>
              <a:t>Akkor</a:t>
            </a:r>
            <a:r>
              <a:rPr lang="en-US" dirty="0">
                <a:solidFill>
                  <a:srgbClr val="C21A16"/>
                </a:solidFill>
              </a:rPr>
              <a:t> </a:t>
            </a:r>
            <a:r>
              <a:rPr lang="en-US" dirty="0" err="1">
                <a:solidFill>
                  <a:srgbClr val="C21A16"/>
                </a:solidFill>
              </a:rPr>
              <a:t>nézzük</a:t>
            </a:r>
            <a:r>
              <a:rPr lang="en-US" dirty="0">
                <a:solidFill>
                  <a:srgbClr val="C21A16"/>
                </a:solidFill>
              </a:rPr>
              <a:t> </a:t>
            </a:r>
            <a:r>
              <a:rPr lang="en-US" dirty="0" err="1">
                <a:solidFill>
                  <a:srgbClr val="C21A16"/>
                </a:solidFill>
              </a:rPr>
              <a:t>miből</a:t>
            </a:r>
            <a:r>
              <a:rPr lang="en-US" dirty="0">
                <a:solidFill>
                  <a:srgbClr val="C21A16"/>
                </a:solidFill>
              </a:rPr>
              <a:t> </a:t>
            </a:r>
            <a:r>
              <a:rPr lang="en-US" dirty="0" err="1">
                <a:solidFill>
                  <a:srgbClr val="C21A16"/>
                </a:solidFill>
              </a:rPr>
              <a:t>játszhatunk</a:t>
            </a:r>
            <a:endParaRPr lang="en-US" dirty="0">
              <a:solidFill>
                <a:srgbClr val="C21A16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047135" y="147484"/>
            <a:ext cx="3834581" cy="1578077"/>
          </a:xfrm>
          <a:prstGeom prst="cloudCallout">
            <a:avLst/>
          </a:prstGeom>
          <a:solidFill>
            <a:srgbClr val="8E123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450 000 Ft-</a:t>
            </a:r>
            <a:r>
              <a:rPr lang="en-US" dirty="0" err="1"/>
              <a:t>ig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vagy</a:t>
            </a:r>
            <a:r>
              <a:rPr lang="en-US" dirty="0"/>
              <a:t> 200 000 Ft-</a:t>
            </a:r>
            <a:r>
              <a:rPr lang="en-US" dirty="0" err="1"/>
              <a:t>ig</a:t>
            </a:r>
            <a:r>
              <a:rPr lang="en-US" dirty="0"/>
              <a:t> 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095567" y="147484"/>
            <a:ext cx="3834581" cy="1578077"/>
          </a:xfrm>
          <a:prstGeom prst="cloudCallout">
            <a:avLst/>
          </a:prstGeom>
          <a:solidFill>
            <a:srgbClr val="EA573C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Korlátlanul</a:t>
            </a:r>
            <a:r>
              <a:rPr lang="en-US" dirty="0"/>
              <a:t>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901642"/>
              </p:ext>
            </p:extLst>
          </p:nvPr>
        </p:nvGraphicFramePr>
        <p:xfrm>
          <a:off x="1524000" y="2025040"/>
          <a:ext cx="6096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800" b="0" noProof="0" dirty="0"/>
                        <a:t>Kedvezményes</a:t>
                      </a:r>
                      <a:r>
                        <a:rPr lang="hu-HU" sz="1800" b="0" baseline="0" noProof="0" dirty="0"/>
                        <a:t> adózású juttatások (34,22%)</a:t>
                      </a:r>
                      <a:endParaRPr lang="hu-HU" sz="1800" b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/>
                        <a:t>Egyes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meghatározott</a:t>
                      </a:r>
                      <a:r>
                        <a:rPr lang="en-US" b="0" dirty="0"/>
                        <a:t> </a:t>
                      </a:r>
                      <a:r>
                        <a:rPr lang="en-US" b="0" dirty="0" err="1"/>
                        <a:t>juttatások</a:t>
                      </a:r>
                      <a:r>
                        <a:rPr lang="en-US" b="0" dirty="0"/>
                        <a:t> (40,71</a:t>
                      </a:r>
                      <a:r>
                        <a:rPr lang="en-US" b="0" baseline="0" dirty="0"/>
                        <a:t>%)</a:t>
                      </a:r>
                      <a:endParaRPr 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Készpénz </a:t>
                      </a:r>
                      <a:br>
                        <a:rPr lang="hu-HU" noProof="0" dirty="0">
                          <a:solidFill>
                            <a:srgbClr val="C21A16"/>
                          </a:solidFill>
                        </a:rPr>
                      </a:br>
                      <a:r>
                        <a:rPr lang="hu-HU" sz="1400" noProof="0" dirty="0">
                          <a:solidFill>
                            <a:srgbClr val="C21A16"/>
                          </a:solidFill>
                        </a:rPr>
                        <a:t>(évente 100 000 Ft-ig)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Munkahelyi étkeztetés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SZÉP kártya</a:t>
                      </a:r>
                      <a:br>
                        <a:rPr lang="hu-HU" noProof="0" dirty="0">
                          <a:solidFill>
                            <a:srgbClr val="C21A16"/>
                          </a:solidFill>
                        </a:rPr>
                      </a:br>
                      <a:r>
                        <a:rPr lang="hu-HU" sz="1400" noProof="0" dirty="0">
                          <a:solidFill>
                            <a:srgbClr val="C21A16"/>
                          </a:solidFill>
                        </a:rPr>
                        <a:t>vendéglátás </a:t>
                      </a:r>
                      <a:r>
                        <a:rPr lang="hu-HU" sz="1400" noProof="0" dirty="0" err="1">
                          <a:solidFill>
                            <a:srgbClr val="C21A16"/>
                          </a:solidFill>
                        </a:rPr>
                        <a:t>alszámla</a:t>
                      </a:r>
                      <a:r>
                        <a:rPr lang="hu-HU" sz="1400" noProof="0" dirty="0">
                          <a:solidFill>
                            <a:srgbClr val="C21A16"/>
                          </a:solidFill>
                        </a:rPr>
                        <a:t>:</a:t>
                      </a:r>
                      <a: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  <a:t> 150 000 Ft</a:t>
                      </a:r>
                      <a:b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</a:br>
                      <a: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  <a:t>szállás </a:t>
                      </a:r>
                      <a:r>
                        <a:rPr lang="hu-HU" sz="1400" baseline="0" noProof="0" dirty="0" err="1">
                          <a:solidFill>
                            <a:srgbClr val="C21A16"/>
                          </a:solidFill>
                        </a:rPr>
                        <a:t>alszámla</a:t>
                      </a:r>
                      <a: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  <a:t>: 225 000 Ft</a:t>
                      </a:r>
                      <a:b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</a:br>
                      <a: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  <a:t>szabadidő </a:t>
                      </a:r>
                      <a:r>
                        <a:rPr lang="hu-HU" sz="1400" baseline="0" noProof="0" dirty="0" err="1">
                          <a:solidFill>
                            <a:srgbClr val="C21A16"/>
                          </a:solidFill>
                        </a:rPr>
                        <a:t>alszámla</a:t>
                      </a:r>
                      <a:r>
                        <a:rPr lang="hu-HU" sz="1400" baseline="0" noProof="0" dirty="0">
                          <a:solidFill>
                            <a:srgbClr val="C21A16"/>
                          </a:solidFill>
                        </a:rPr>
                        <a:t>: 75 000 Ft</a:t>
                      </a:r>
                      <a:endParaRPr lang="hu-HU" sz="1400" noProof="0" dirty="0">
                        <a:solidFill>
                          <a:srgbClr val="C21A1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Erzsébet-utalvány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Helyi bérlet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Iskolakezdési támogatás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ÖNYP hozzájárulás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EP,ÖP hozzájárulás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noProof="0" dirty="0">
                          <a:solidFill>
                            <a:srgbClr val="C21A16"/>
                          </a:solidFill>
                        </a:rPr>
                        <a:t>Ajándékutalvány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64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40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4"/>
          </p:nvPr>
        </p:nvSpPr>
        <p:spPr>
          <a:xfrm>
            <a:off x="349628" y="908720"/>
            <a:ext cx="8391525" cy="2143440"/>
          </a:xfrm>
        </p:spPr>
        <p:txBody>
          <a:bodyPr/>
          <a:lstStyle/>
          <a:p>
            <a:pPr marL="360000" indent="-360000"/>
            <a:r>
              <a:rPr lang="hu-HU" sz="1800" b="0" dirty="0"/>
              <a:t>A kafetériarendszer a vállalkozás költségtervezési és </a:t>
            </a:r>
            <a:r>
              <a:rPr lang="hu-HU" sz="1800" b="0" dirty="0">
                <a:latin typeface="Arial Rounded MT Bold"/>
              </a:rPr>
              <a:t>-</a:t>
            </a:r>
            <a:r>
              <a:rPr lang="hu-HU" sz="1800" b="0" dirty="0"/>
              <a:t>követési technikája</a:t>
            </a:r>
          </a:p>
          <a:p>
            <a:pPr marL="360000" indent="-360000"/>
            <a:r>
              <a:rPr lang="hu-HU" sz="1800" b="0" dirty="0"/>
              <a:t>A kafetériarendszer keretében adott juttatás ösztönző eszköz is, célja a dolgozói elégedettség növelése</a:t>
            </a:r>
          </a:p>
          <a:p>
            <a:pPr marL="360000" indent="-360000"/>
            <a:r>
              <a:rPr lang="hu-HU" sz="1800" b="0" dirty="0"/>
              <a:t>A kafetériarendszert célszerű belső szabályozásba foglalni</a:t>
            </a:r>
          </a:p>
          <a:p>
            <a:pPr marL="360000" indent="-360000"/>
            <a:r>
              <a:rPr lang="hu-HU" sz="1800" b="0" dirty="0"/>
              <a:t>Gyakran tévesztik össze a kafetériarendszert az Szja szerinti kedvezményesen adózó béren kívüli, illetve a kifizetői adózás mellett adható juttatásokkal, ami tévedés</a:t>
            </a:r>
          </a:p>
          <a:p>
            <a:pPr marL="360000" indent="-360000"/>
            <a:r>
              <a:rPr lang="hu-HU" sz="1800" b="0" dirty="0"/>
              <a:t>A kafetériarendszer és a személyi jövedelemadó viszonya:</a:t>
            </a:r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Kafetériarendszer és az adózás kapcsolata</a:t>
            </a:r>
            <a:br>
              <a:rPr lang="hu-HU" b="1" dirty="0"/>
            </a:br>
            <a:br>
              <a:rPr lang="hu-HU" b="1" dirty="0"/>
            </a:br>
            <a:endParaRPr lang="hu-HU" b="1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349628" y="6455372"/>
            <a:ext cx="1028796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solidFill>
                  <a:srgbClr val="BD2027"/>
                </a:solidFill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10" name="Téglalap 9"/>
          <p:cNvSpPr/>
          <p:nvPr/>
        </p:nvSpPr>
        <p:spPr>
          <a:xfrm>
            <a:off x="704848" y="3838575"/>
            <a:ext cx="1304926" cy="1457325"/>
          </a:xfrm>
          <a:prstGeom prst="rect">
            <a:avLst/>
          </a:prstGeom>
          <a:gradFill>
            <a:gsLst>
              <a:gs pos="50000">
                <a:schemeClr val="tx2"/>
              </a:gs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tx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white"/>
              </a:solidFill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6393675" y="3838575"/>
            <a:ext cx="2145528" cy="1457325"/>
          </a:xfrm>
          <a:prstGeom prst="rect">
            <a:avLst/>
          </a:prstGeom>
          <a:gradFill>
            <a:gsLst>
              <a:gs pos="50000">
                <a:srgbClr val="92D050"/>
              </a:gs>
              <a:gs pos="0">
                <a:srgbClr val="92D050"/>
              </a:gs>
              <a:gs pos="100000">
                <a:schemeClr val="tx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white"/>
              </a:solidFill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4057650" y="3838573"/>
            <a:ext cx="2336025" cy="1457325"/>
          </a:xfrm>
          <a:prstGeom prst="rect">
            <a:avLst/>
          </a:prstGeom>
          <a:gradFill>
            <a:gsLst>
              <a:gs pos="50000">
                <a:srgbClr val="0070C0"/>
              </a:gs>
              <a:gs pos="0">
                <a:srgbClr val="0070C0"/>
              </a:gs>
              <a:gs pos="100000">
                <a:schemeClr val="tx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white"/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2009775" y="3838575"/>
            <a:ext cx="2047875" cy="1457325"/>
          </a:xfrm>
          <a:prstGeom prst="rect">
            <a:avLst/>
          </a:prstGeom>
          <a:gradFill>
            <a:gsLst>
              <a:gs pos="1000">
                <a:srgbClr val="FFC000"/>
              </a:gs>
              <a:gs pos="50000">
                <a:srgbClr val="FFC000"/>
              </a:gs>
              <a:gs pos="98000">
                <a:schemeClr val="tx2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white"/>
              </a:solidFill>
            </a:endParaRPr>
          </a:p>
        </p:txBody>
      </p:sp>
      <p:sp>
        <p:nvSpPr>
          <p:cNvPr id="20" name="Bal oldali kapcsos zárójel 19"/>
          <p:cNvSpPr/>
          <p:nvPr/>
        </p:nvSpPr>
        <p:spPr>
          <a:xfrm>
            <a:off x="4057650" y="3838575"/>
            <a:ext cx="403098" cy="914400"/>
          </a:xfrm>
          <a:prstGeom prst="leftBrace">
            <a:avLst>
              <a:gd name="adj1" fmla="val 8333"/>
              <a:gd name="adj2" fmla="val 37500"/>
            </a:avLst>
          </a:prstGeom>
          <a:scene3d>
            <a:camera prst="orthographicFront">
              <a:rot lat="54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black"/>
              </a:solidFill>
            </a:endParaRPr>
          </a:p>
        </p:txBody>
      </p:sp>
      <p:sp>
        <p:nvSpPr>
          <p:cNvPr id="22" name="Jobb oldali kapcsos zárójel 21"/>
          <p:cNvSpPr/>
          <p:nvPr/>
        </p:nvSpPr>
        <p:spPr>
          <a:xfrm rot="16200000">
            <a:off x="4477961" y="-294718"/>
            <a:ext cx="307184" cy="7853408"/>
          </a:xfrm>
          <a:prstGeom prst="rightBrace">
            <a:avLst>
              <a:gd name="adj1" fmla="val 26938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hu-HU">
              <a:solidFill>
                <a:prstClr val="black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709313" y="3152775"/>
            <a:ext cx="184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400" b="1" dirty="0">
                <a:solidFill>
                  <a:srgbClr val="C00000"/>
                </a:solidFill>
              </a:rPr>
              <a:t>kafetériarendszer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785811" y="3853755"/>
            <a:ext cx="1143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Jogviszony szerint adózó (bér) juttatások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Közteher: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82,05 %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2009775" y="3888220"/>
            <a:ext cx="2047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Kedvezményesen adózó egyéb béren kívüli juttatások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Közteher: 34,22 %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Csak 2 eleme van: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100 eFt, SZÉP-kártya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4520812" y="3995943"/>
            <a:ext cx="14097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Egyes meghatározott juttatások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Közteher: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40,71 %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6561564" y="4103664"/>
            <a:ext cx="1809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Adómentes juttatások, például biztosítási díj</a:t>
            </a:r>
          </a:p>
          <a:p>
            <a:pPr algn="ctr" defTabSz="457200"/>
            <a:r>
              <a:rPr lang="hu-HU" sz="1400" dirty="0">
                <a:solidFill>
                  <a:prstClr val="black"/>
                </a:solidFill>
              </a:rPr>
              <a:t>Közteher: 0 %</a:t>
            </a:r>
          </a:p>
        </p:txBody>
      </p:sp>
      <p:sp>
        <p:nvSpPr>
          <p:cNvPr id="30" name="Szöveg helye 3"/>
          <p:cNvSpPr>
            <a:spLocks noGrp="1"/>
          </p:cNvSpPr>
          <p:nvPr>
            <p:ph type="body" sz="quarter" idx="14"/>
          </p:nvPr>
        </p:nvSpPr>
        <p:spPr>
          <a:xfrm>
            <a:off x="704848" y="5416906"/>
            <a:ext cx="8029138" cy="676389"/>
          </a:xfrm>
        </p:spPr>
        <p:txBody>
          <a:bodyPr/>
          <a:lstStyle/>
          <a:p>
            <a:pPr>
              <a:buNone/>
            </a:pPr>
            <a:r>
              <a:rPr lang="hu-HU" sz="1600" b="0" i="1" dirty="0"/>
              <a:t>Az ábrában feltüntetett 2018-tól érvényes közterhek vetítési alapja a nettó (elfogyasztható) jövedelem</a:t>
            </a:r>
          </a:p>
        </p:txBody>
      </p:sp>
    </p:spTree>
    <p:extLst>
      <p:ext uri="{BB962C8B-B14F-4D97-AF65-F5344CB8AC3E}">
        <p14:creationId xmlns:p14="http://schemas.microsoft.com/office/powerpoint/2010/main" val="3754165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41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Kafetériarendszer és az adózás kapcsolata</a:t>
            </a:r>
            <a:br>
              <a:rPr lang="hu-HU" b="1" dirty="0"/>
            </a:br>
            <a:br>
              <a:rPr lang="hu-HU" b="1" dirty="0"/>
            </a:br>
            <a:endParaRPr lang="hu-HU" b="1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349628" y="6455372"/>
            <a:ext cx="1028796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solidFill>
                  <a:srgbClr val="BD2027"/>
                </a:solidFill>
                <a:latin typeface="Arial"/>
                <a:cs typeface="Arial"/>
              </a:rPr>
              <a:t>Generali Biztosító Zrt.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836712"/>
            <a:ext cx="786765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823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42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Kafetériarendszer és az adózás kapcsolata</a:t>
            </a:r>
            <a:br>
              <a:rPr lang="hu-HU" b="1" dirty="0"/>
            </a:br>
            <a:br>
              <a:rPr lang="hu-HU" b="1" dirty="0"/>
            </a:br>
            <a:endParaRPr lang="hu-HU" b="1" dirty="0"/>
          </a:p>
        </p:txBody>
      </p:sp>
      <p:sp>
        <p:nvSpPr>
          <p:cNvPr id="8" name="Segnaposto data 3"/>
          <p:cNvSpPr txBox="1">
            <a:spLocks/>
          </p:cNvSpPr>
          <p:nvPr/>
        </p:nvSpPr>
        <p:spPr>
          <a:xfrm>
            <a:off x="349628" y="6455372"/>
            <a:ext cx="1028796" cy="1165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solidFill>
                  <a:srgbClr val="BD2027"/>
                </a:solidFill>
                <a:latin typeface="Arial"/>
                <a:cs typeface="Arial"/>
              </a:rPr>
              <a:t>Generali Biztosító Zrt.</a:t>
            </a:r>
          </a:p>
        </p:txBody>
      </p:sp>
      <p:sp>
        <p:nvSpPr>
          <p:cNvPr id="24" name="Szöveg helye 3"/>
          <p:cNvSpPr>
            <a:spLocks noGrp="1"/>
          </p:cNvSpPr>
          <p:nvPr>
            <p:ph type="body" sz="quarter" idx="14"/>
          </p:nvPr>
        </p:nvSpPr>
        <p:spPr>
          <a:xfrm>
            <a:off x="349628" y="980728"/>
            <a:ext cx="8391525" cy="4968552"/>
          </a:xfrm>
        </p:spPr>
        <p:txBody>
          <a:bodyPr/>
          <a:lstStyle/>
          <a:p>
            <a:pPr marL="360000" indent="-360000"/>
            <a:r>
              <a:rPr lang="hu-HU" sz="1800" dirty="0"/>
              <a:t>Jogviszony szerint adózó juttatások:</a:t>
            </a:r>
          </a:p>
          <a:p>
            <a:pPr>
              <a:buNone/>
            </a:pPr>
            <a:r>
              <a:rPr lang="hu-HU" sz="1800" b="0" dirty="0"/>
              <a:t>		Azok a juttatások, amelyek tevékenység ellenértékének minősülnek				és/vagy nem felelnek meg a kifizetői adóztatás feltételeinek</a:t>
            </a:r>
          </a:p>
          <a:p>
            <a:pPr>
              <a:buNone/>
            </a:pPr>
            <a:endParaRPr lang="hu-HU" sz="1800" b="0" dirty="0"/>
          </a:p>
          <a:p>
            <a:pPr marL="285750" indent="-285750"/>
            <a:r>
              <a:rPr lang="hu-HU" sz="1800" dirty="0"/>
              <a:t>Kedvezményesen adható béren kívüli juttatások:</a:t>
            </a:r>
          </a:p>
          <a:p>
            <a:pPr>
              <a:buNone/>
            </a:pPr>
            <a:r>
              <a:rPr lang="hu-HU" sz="1800" dirty="0"/>
              <a:t>		</a:t>
            </a:r>
            <a:r>
              <a:rPr lang="hu-HU" sz="1800" b="0" dirty="0"/>
              <a:t>100 eFt készpénz, SZÉP-kártya 450 eFt (225 eFt + 150 eFt + 75 eFt)</a:t>
            </a:r>
            <a:endParaRPr lang="hu-HU" sz="1800" dirty="0"/>
          </a:p>
          <a:p>
            <a:pPr>
              <a:buNone/>
            </a:pPr>
            <a:endParaRPr lang="hu-HU" sz="1800" b="0" dirty="0"/>
          </a:p>
          <a:p>
            <a:pPr marL="285750" indent="-285750"/>
            <a:r>
              <a:rPr lang="hu-HU" sz="1800" dirty="0"/>
              <a:t>Egyes meghatározott juttatások:</a:t>
            </a:r>
          </a:p>
          <a:p>
            <a:pPr>
              <a:buNone/>
            </a:pPr>
            <a:r>
              <a:rPr lang="hu-HU" sz="1800" dirty="0"/>
              <a:t>		</a:t>
            </a:r>
            <a:r>
              <a:rPr lang="hu-HU" sz="1800" b="0" dirty="0"/>
              <a:t>E körben gyakorlatilag bármi adható, amely nem tevékenység ellenértéke 		és nem pénz, például: étkezési hozzájárulás, Erzsébet e-utalvány 				(étkezési/iskola/sport/kultúra/ajándék), bölcsődei, óvodai térítés, önkéntes 		biztosító pénztári munkáltatói hozzájárulás stb-stb.</a:t>
            </a:r>
          </a:p>
          <a:p>
            <a:pPr>
              <a:buNone/>
            </a:pPr>
            <a:endParaRPr lang="hu-HU" sz="1800" dirty="0"/>
          </a:p>
          <a:p>
            <a:pPr marL="285750" indent="-285750"/>
            <a:r>
              <a:rPr lang="hu-HU" sz="1800" dirty="0"/>
              <a:t>Adómentesen adható juttatások:</a:t>
            </a:r>
          </a:p>
          <a:p>
            <a:pPr marL="900000">
              <a:buNone/>
            </a:pPr>
            <a:r>
              <a:rPr lang="hu-HU" sz="1800" b="0" dirty="0"/>
              <a:t>Nagyon sok eleme lehet, de ilyen például a kockázati biztosítás díja, beleértve a szolgáltatás-finanszírozó egészségbiztosítást is a törvényi összeghatárig, a lakáscélú hiteltörlesztés támogatása stb-stb.</a:t>
            </a:r>
            <a:endParaRPr lang="hu-HU" sz="1800" dirty="0"/>
          </a:p>
          <a:p>
            <a:pPr marL="360000" indent="-360000"/>
            <a:endParaRPr lang="hu-HU" sz="1800" b="0" dirty="0"/>
          </a:p>
        </p:txBody>
      </p:sp>
    </p:spTree>
    <p:extLst>
      <p:ext uri="{BB962C8B-B14F-4D97-AF65-F5344CB8AC3E}">
        <p14:creationId xmlns:p14="http://schemas.microsoft.com/office/powerpoint/2010/main" val="4033213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Picture 3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9955" y="5681830"/>
            <a:ext cx="307952" cy="307952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932" y="5681830"/>
            <a:ext cx="307952" cy="307952"/>
          </a:xfrm>
          <a:prstGeom prst="rect">
            <a:avLst/>
          </a:prstGeom>
        </p:spPr>
      </p:pic>
      <p:pic>
        <p:nvPicPr>
          <p:cNvPr id="10" name="Picture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557" y="5681830"/>
            <a:ext cx="307952" cy="307952"/>
          </a:xfrm>
          <a:prstGeom prst="rect">
            <a:avLst/>
          </a:prstGeom>
        </p:spPr>
      </p:pic>
      <p:pic>
        <p:nvPicPr>
          <p:cNvPr id="11" name="Picture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906" y="5681830"/>
            <a:ext cx="307952" cy="307952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255" y="5681830"/>
            <a:ext cx="307952" cy="307952"/>
          </a:xfrm>
          <a:prstGeom prst="rect">
            <a:avLst/>
          </a:prstGeom>
        </p:spPr>
      </p:pic>
      <p:pic>
        <p:nvPicPr>
          <p:cNvPr id="13" name="Picture 4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307" y="5681830"/>
            <a:ext cx="307952" cy="307952"/>
          </a:xfrm>
          <a:prstGeom prst="rect">
            <a:avLst/>
          </a:prstGeom>
        </p:spPr>
      </p:pic>
      <p:sp>
        <p:nvSpPr>
          <p:cNvPr id="14" name="CasellaDiTesto 16"/>
          <p:cNvSpPr txBox="1"/>
          <p:nvPr/>
        </p:nvSpPr>
        <p:spPr>
          <a:xfrm>
            <a:off x="347301" y="4645123"/>
            <a:ext cx="4580465" cy="152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000" b="1" baseline="0" dirty="0">
                <a:solidFill>
                  <a:schemeClr val="tx2"/>
                </a:solidFill>
              </a:rPr>
              <a:t>Elérhetőségek</a:t>
            </a:r>
            <a:r>
              <a:rPr lang="it-IT" sz="1000" b="1" baseline="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9" name="Segnaposto data 3"/>
          <p:cNvSpPr txBox="1">
            <a:spLocks/>
          </p:cNvSpPr>
          <p:nvPr/>
        </p:nvSpPr>
        <p:spPr>
          <a:xfrm>
            <a:off x="365548" y="6457644"/>
            <a:ext cx="799200" cy="114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>
                <a:latin typeface="Arial"/>
                <a:cs typeface="Arial"/>
              </a:rPr>
              <a:t>Keltezés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7016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1" y="5865948"/>
            <a:ext cx="1077054" cy="8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79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735" y="6192768"/>
            <a:ext cx="2168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21A16"/>
                </a:solidFill>
              </a:rPr>
              <a:t>Van </a:t>
            </a:r>
            <a:r>
              <a:rPr lang="en-US" dirty="0" err="1">
                <a:solidFill>
                  <a:srgbClr val="C21A16"/>
                </a:solidFill>
              </a:rPr>
              <a:t>még</a:t>
            </a:r>
            <a:r>
              <a:rPr lang="en-US" dirty="0">
                <a:solidFill>
                  <a:srgbClr val="C21A16"/>
                </a:solidFill>
              </a:rPr>
              <a:t> </a:t>
            </a:r>
            <a:r>
              <a:rPr lang="en-US" dirty="0" err="1">
                <a:solidFill>
                  <a:srgbClr val="C21A16"/>
                </a:solidFill>
              </a:rPr>
              <a:t>valami</a:t>
            </a:r>
            <a:r>
              <a:rPr lang="en-US" dirty="0">
                <a:solidFill>
                  <a:srgbClr val="C21A16"/>
                </a:solidFill>
              </a:rPr>
              <a:t>?(!)</a:t>
            </a:r>
          </a:p>
        </p:txBody>
      </p:sp>
      <p:sp>
        <p:nvSpPr>
          <p:cNvPr id="8" name="Rectangle 7"/>
          <p:cNvSpPr/>
          <p:nvPr/>
        </p:nvSpPr>
        <p:spPr>
          <a:xfrm>
            <a:off x="5261109" y="284881"/>
            <a:ext cx="3882891" cy="914400"/>
          </a:xfrm>
          <a:prstGeom prst="rect">
            <a:avLst/>
          </a:prstGeom>
          <a:solidFill>
            <a:srgbClr val="C21A1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Sportrendezvény</a:t>
            </a:r>
            <a:r>
              <a:rPr lang="en-US" dirty="0"/>
              <a:t> </a:t>
            </a:r>
            <a:r>
              <a:rPr lang="en-US" dirty="0" err="1"/>
              <a:t>belépő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715569" y="1199281"/>
            <a:ext cx="3428430" cy="914400"/>
          </a:xfrm>
          <a:prstGeom prst="rect">
            <a:avLst/>
          </a:prstGeom>
          <a:solidFill>
            <a:srgbClr val="8E123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Kulturális</a:t>
            </a:r>
            <a:r>
              <a:rPr lang="en-US" dirty="0"/>
              <a:t> </a:t>
            </a:r>
            <a:r>
              <a:rPr lang="en-US" dirty="0" err="1"/>
              <a:t>belépő</a:t>
            </a:r>
            <a:br>
              <a:rPr lang="en-US" dirty="0"/>
            </a:br>
            <a:r>
              <a:rPr lang="en-US" sz="1400" dirty="0"/>
              <a:t>(</a:t>
            </a:r>
            <a:r>
              <a:rPr lang="en-US" sz="1400" dirty="0" err="1"/>
              <a:t>évente</a:t>
            </a:r>
            <a:r>
              <a:rPr lang="en-US" sz="1400" dirty="0"/>
              <a:t> 50 000 Ft-</a:t>
            </a:r>
            <a:r>
              <a:rPr lang="en-US" sz="1400" dirty="0" err="1"/>
              <a:t>ig</a:t>
            </a:r>
            <a:r>
              <a:rPr lang="en-US" sz="1400" dirty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515153" y="2113681"/>
            <a:ext cx="3628846" cy="914400"/>
          </a:xfrm>
          <a:prstGeom prst="rect">
            <a:avLst/>
          </a:prstGeom>
          <a:solidFill>
            <a:srgbClr val="EA573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Óvoda</a:t>
            </a:r>
            <a:r>
              <a:rPr lang="en-US" dirty="0"/>
              <a:t>, </a:t>
            </a:r>
            <a:r>
              <a:rPr lang="en-US" dirty="0" err="1"/>
              <a:t>bölcsőde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61108" y="3028081"/>
            <a:ext cx="3882891" cy="914400"/>
          </a:xfrm>
          <a:prstGeom prst="rect">
            <a:avLst/>
          </a:prstGeom>
          <a:solidFill>
            <a:srgbClr val="C21A16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Mobilitás</a:t>
            </a:r>
            <a:r>
              <a:rPr lang="en-US" dirty="0"/>
              <a:t> </a:t>
            </a:r>
            <a:r>
              <a:rPr lang="en-US" dirty="0" err="1"/>
              <a:t>célú</a:t>
            </a:r>
            <a:r>
              <a:rPr lang="en-US" dirty="0"/>
              <a:t> </a:t>
            </a:r>
            <a:r>
              <a:rPr lang="en-US" dirty="0" err="1"/>
              <a:t>lakhatási</a:t>
            </a:r>
            <a:r>
              <a:rPr lang="en-US" dirty="0"/>
              <a:t> </a:t>
            </a:r>
            <a:r>
              <a:rPr lang="en-US" dirty="0" err="1"/>
              <a:t>tám</a:t>
            </a:r>
            <a:r>
              <a:rPr lang="en-US" dirty="0"/>
              <a:t>. </a:t>
            </a:r>
            <a:br>
              <a:rPr lang="en-US" dirty="0"/>
            </a:br>
            <a:r>
              <a:rPr lang="en-US" sz="1400" dirty="0"/>
              <a:t>(felt. </a:t>
            </a:r>
            <a:r>
              <a:rPr lang="en-US" sz="1400" dirty="0" err="1"/>
              <a:t>szerint</a:t>
            </a:r>
            <a:r>
              <a:rPr lang="en-US" sz="1400" dirty="0"/>
              <a:t> max. a min. </a:t>
            </a:r>
            <a:r>
              <a:rPr lang="en-US" sz="1400" dirty="0" err="1"/>
              <a:t>bér</a:t>
            </a:r>
            <a:r>
              <a:rPr lang="en-US" sz="1400" dirty="0"/>
              <a:t> 60-40-20%-</a:t>
            </a:r>
            <a:r>
              <a:rPr lang="en-US" sz="1400" dirty="0" err="1"/>
              <a:t>áig</a:t>
            </a:r>
            <a:r>
              <a:rPr lang="en-US" sz="1400" dirty="0"/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5568" y="3942481"/>
            <a:ext cx="3428430" cy="914400"/>
          </a:xfrm>
          <a:prstGeom prst="rect">
            <a:avLst/>
          </a:prstGeom>
          <a:solidFill>
            <a:srgbClr val="8E1230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Lakáscélú</a:t>
            </a:r>
            <a:r>
              <a:rPr lang="en-US" dirty="0"/>
              <a:t> </a:t>
            </a:r>
            <a:r>
              <a:rPr lang="en-US" dirty="0" err="1"/>
              <a:t>támogatás</a:t>
            </a:r>
            <a:br>
              <a:rPr lang="en-US" dirty="0"/>
            </a:br>
            <a:r>
              <a:rPr lang="en-US" sz="1400" dirty="0"/>
              <a:t>(30%, max 5 </a:t>
            </a:r>
            <a:r>
              <a:rPr lang="en-US" sz="1400" dirty="0" err="1"/>
              <a:t>millió</a:t>
            </a:r>
            <a:r>
              <a:rPr lang="en-US" sz="1400" dirty="0"/>
              <a:t> Ft 5 </a:t>
            </a:r>
            <a:r>
              <a:rPr lang="en-US" sz="1400" dirty="0" err="1"/>
              <a:t>évben</a:t>
            </a:r>
            <a:r>
              <a:rPr lang="en-US" sz="1400" dirty="0"/>
              <a:t>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15152" y="4856881"/>
            <a:ext cx="3628846" cy="914400"/>
          </a:xfrm>
          <a:prstGeom prst="rect">
            <a:avLst/>
          </a:prstGeom>
          <a:solidFill>
            <a:srgbClr val="EA573C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Kockázati</a:t>
            </a:r>
            <a:r>
              <a:rPr lang="en-US" dirty="0"/>
              <a:t> </a:t>
            </a:r>
            <a:r>
              <a:rPr lang="en-US" dirty="0" err="1"/>
              <a:t>biztosítások</a:t>
            </a:r>
            <a:br>
              <a:rPr lang="en-US" dirty="0"/>
            </a:br>
            <a:r>
              <a:rPr lang="en-US" sz="1400" dirty="0"/>
              <a:t>(</a:t>
            </a:r>
            <a:r>
              <a:rPr lang="en-US" sz="1400" dirty="0" err="1"/>
              <a:t>minimálbér</a:t>
            </a:r>
            <a:r>
              <a:rPr lang="en-US" sz="1400" dirty="0"/>
              <a:t> 30%-</a:t>
            </a:r>
            <a:r>
              <a:rPr lang="en-US" sz="1400" dirty="0" err="1"/>
              <a:t>áig</a:t>
            </a:r>
            <a:r>
              <a:rPr lang="en-US" sz="1400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3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juttatásoknál viszont érdemes az alábbiakat átgondolni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36A8F83-2DCF-604D-9E0B-AFECA22F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804" y="1009335"/>
            <a:ext cx="3321677" cy="5783519"/>
          </a:xfrm>
          <a:prstGeom prst="rect">
            <a:avLst/>
          </a:prstGeom>
        </p:spPr>
      </p:pic>
      <p:sp>
        <p:nvSpPr>
          <p:cNvPr id="13" name="Lekerekített téglalap feliratnak 12">
            <a:extLst>
              <a:ext uri="{FF2B5EF4-FFF2-40B4-BE49-F238E27FC236}">
                <a16:creationId xmlns:a16="http://schemas.microsoft.com/office/drawing/2014/main" id="{CD834CAE-A0F8-0148-B616-16BE651107D4}"/>
              </a:ext>
            </a:extLst>
          </p:cNvPr>
          <p:cNvSpPr/>
          <p:nvPr/>
        </p:nvSpPr>
        <p:spPr>
          <a:xfrm>
            <a:off x="631065" y="1566793"/>
            <a:ext cx="2498501" cy="1378039"/>
          </a:xfrm>
          <a:prstGeom prst="wedgeRoundRectCallout">
            <a:avLst>
              <a:gd name="adj1" fmla="val 61125"/>
              <a:gd name="adj2" fmla="val 39135"/>
              <a:gd name="adj3" fmla="val 16667"/>
            </a:avLst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Magas motivációt szolgál?</a:t>
            </a:r>
          </a:p>
        </p:txBody>
      </p:sp>
      <p:sp>
        <p:nvSpPr>
          <p:cNvPr id="14" name="Lekerekített téglalap feliratnak 13">
            <a:extLst>
              <a:ext uri="{FF2B5EF4-FFF2-40B4-BE49-F238E27FC236}">
                <a16:creationId xmlns:a16="http://schemas.microsoft.com/office/drawing/2014/main" id="{48B015ED-6DD1-0A40-8815-9FC05241C1BB}"/>
              </a:ext>
            </a:extLst>
          </p:cNvPr>
          <p:cNvSpPr/>
          <p:nvPr/>
        </p:nvSpPr>
        <p:spPr>
          <a:xfrm>
            <a:off x="631065" y="3901094"/>
            <a:ext cx="2498501" cy="1378039"/>
          </a:xfrm>
          <a:prstGeom prst="wedgeRoundRectCallout">
            <a:avLst>
              <a:gd name="adj1" fmla="val 66795"/>
              <a:gd name="adj2" fmla="val -39370"/>
              <a:gd name="adj3" fmla="val 16667"/>
            </a:avLst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Csökkenti a fluktuációt?</a:t>
            </a:r>
          </a:p>
        </p:txBody>
      </p:sp>
      <p:sp>
        <p:nvSpPr>
          <p:cNvPr id="15" name="Lekerekített téglalap feliratnak 14">
            <a:extLst>
              <a:ext uri="{FF2B5EF4-FFF2-40B4-BE49-F238E27FC236}">
                <a16:creationId xmlns:a16="http://schemas.microsoft.com/office/drawing/2014/main" id="{65741DBD-6301-0946-9CDE-B9C687404A4F}"/>
              </a:ext>
            </a:extLst>
          </p:cNvPr>
          <p:cNvSpPr/>
          <p:nvPr/>
        </p:nvSpPr>
        <p:spPr>
          <a:xfrm>
            <a:off x="6040703" y="1566792"/>
            <a:ext cx="2498501" cy="1378039"/>
          </a:xfrm>
          <a:prstGeom prst="wedgeRoundRectCallout">
            <a:avLst>
              <a:gd name="adj1" fmla="val -67226"/>
              <a:gd name="adj2" fmla="val 37266"/>
              <a:gd name="adj3" fmla="val 16667"/>
            </a:avLst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Növeli a lojalitást?</a:t>
            </a:r>
          </a:p>
        </p:txBody>
      </p:sp>
    </p:spTree>
    <p:extLst>
      <p:ext uri="{BB962C8B-B14F-4D97-AF65-F5344CB8AC3E}">
        <p14:creationId xmlns:p14="http://schemas.microsoft.com/office/powerpoint/2010/main" val="20080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juttatásoknál viszont érdemes az alábbiakat átgondolni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036A8F83-2DCF-604D-9E0B-AFECA22F7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0" y="1009334"/>
            <a:ext cx="3321677" cy="578352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646BCC9-F70B-0441-8857-FCF188A6AC2E}"/>
              </a:ext>
            </a:extLst>
          </p:cNvPr>
          <p:cNvSpPr txBox="1"/>
          <p:nvPr/>
        </p:nvSpPr>
        <p:spPr>
          <a:xfrm>
            <a:off x="2676882" y="1663693"/>
            <a:ext cx="632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RÖVIDTÁVÚ ANYAGI HASZON = ALACSONY MOTIVÁCIÓ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2C30689-08D1-A14F-94F1-DCCC26598404}"/>
              </a:ext>
            </a:extLst>
          </p:cNvPr>
          <p:cNvSpPr txBox="1"/>
          <p:nvPr/>
        </p:nvSpPr>
        <p:spPr>
          <a:xfrm>
            <a:off x="2550886" y="3060175"/>
            <a:ext cx="657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HOSSZÚTÁVÚ GONDOSKODÁS = MAGASABB MOTIVÁCIÓ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5AAA5D6-05D1-D94D-B0F9-884244BEB835}"/>
              </a:ext>
            </a:extLst>
          </p:cNvPr>
          <p:cNvSpPr txBox="1"/>
          <p:nvPr/>
        </p:nvSpPr>
        <p:spPr>
          <a:xfrm>
            <a:off x="2676882" y="1998587"/>
            <a:ext cx="507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Béremelés, </a:t>
            </a:r>
            <a:r>
              <a:rPr lang="hu-HU" sz="1600" dirty="0" err="1"/>
              <a:t>cafeteria</a:t>
            </a:r>
            <a:r>
              <a:rPr lang="hu-HU" sz="1600" dirty="0"/>
              <a:t>, tárgyi ajándékok, éves prémium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56A0BF5-C6C6-A042-B603-635E468EB4E6}"/>
              </a:ext>
            </a:extLst>
          </p:cNvPr>
          <p:cNvSpPr txBox="1"/>
          <p:nvPr/>
        </p:nvSpPr>
        <p:spPr>
          <a:xfrm>
            <a:off x="2550886" y="3393263"/>
            <a:ext cx="6519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Pénztári hozzájárulás, vállalati egészségpolitika, lojalitás program, </a:t>
            </a:r>
            <a:r>
              <a:rPr lang="hu-HU" sz="1600" dirty="0" err="1"/>
              <a:t>stb</a:t>
            </a:r>
            <a:endParaRPr lang="hu-HU" sz="1600" dirty="0"/>
          </a:p>
        </p:txBody>
      </p:sp>
      <p:sp>
        <p:nvSpPr>
          <p:cNvPr id="10" name="Szaggatott nyíl jobbra 9">
            <a:extLst>
              <a:ext uri="{FF2B5EF4-FFF2-40B4-BE49-F238E27FC236}">
                <a16:creationId xmlns:a16="http://schemas.microsoft.com/office/drawing/2014/main" id="{2AD1BF43-BF47-DD4E-81C5-6B0F7D6C256F}"/>
              </a:ext>
            </a:extLst>
          </p:cNvPr>
          <p:cNvSpPr/>
          <p:nvPr/>
        </p:nvSpPr>
        <p:spPr>
          <a:xfrm rot="5400000">
            <a:off x="4782650" y="3817947"/>
            <a:ext cx="1545462" cy="1764406"/>
          </a:xfrm>
          <a:prstGeom prst="stripedRightArrow">
            <a:avLst>
              <a:gd name="adj1" fmla="val 50000"/>
              <a:gd name="adj2" fmla="val 3983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725A963-C60D-E842-9B83-78CBE7288623}"/>
              </a:ext>
            </a:extLst>
          </p:cNvPr>
          <p:cNvSpPr txBox="1"/>
          <p:nvPr/>
        </p:nvSpPr>
        <p:spPr>
          <a:xfrm>
            <a:off x="3716673" y="5608045"/>
            <a:ext cx="367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C00000"/>
                </a:solidFill>
              </a:rPr>
              <a:t>EZ A BIZTOSÍTÁSOK TERÜLETE</a:t>
            </a:r>
          </a:p>
        </p:txBody>
      </p:sp>
    </p:spTree>
    <p:extLst>
      <p:ext uri="{BB962C8B-B14F-4D97-AF65-F5344CB8AC3E}">
        <p14:creationId xmlns:p14="http://schemas.microsoft.com/office/powerpoint/2010/main" val="274065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9" grpId="0"/>
      <p:bldP spid="17" grpId="0"/>
      <p:bldP spid="10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>
            <a:extLst>
              <a:ext uri="{FF2B5EF4-FFF2-40B4-BE49-F238E27FC236}">
                <a16:creationId xmlns:a16="http://schemas.microsoft.com/office/drawing/2014/main" id="{25F65F27-B6B7-8E4D-89EF-49B9837DDB8E}"/>
              </a:ext>
            </a:extLst>
          </p:cNvPr>
          <p:cNvSpPr txBox="1"/>
          <p:nvPr/>
        </p:nvSpPr>
        <p:spPr>
          <a:xfrm>
            <a:off x="6489088" y="5800512"/>
            <a:ext cx="111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PAJZS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825EBE0-0ECE-9C42-A49F-4BCD89AE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1AB3DFB3-D0C1-7A49-80AA-B329185C8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 Generali válasza a piaci kihívásokra: Munkavállalói lojalitás program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040F4C7-9655-D34F-AC7B-CAEFFC24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303"/>
            <a:ext cx="6481854" cy="584866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D39DD1E-239D-F542-AF23-74B43F2CFB63}"/>
              </a:ext>
            </a:extLst>
          </p:cNvPr>
          <p:cNvSpPr txBox="1"/>
          <p:nvPr/>
        </p:nvSpPr>
        <p:spPr>
          <a:xfrm>
            <a:off x="3361386" y="5769735"/>
            <a:ext cx="26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Munkáltatói kockázati élet-,</a:t>
            </a:r>
          </a:p>
          <a:p>
            <a:r>
              <a:rPr lang="hu-HU" sz="1400" dirty="0">
                <a:solidFill>
                  <a:schemeClr val="bg1"/>
                </a:solidFill>
              </a:rPr>
              <a:t>baleset- és egészségbiztosítás</a:t>
            </a:r>
          </a:p>
        </p:txBody>
      </p:sp>
    </p:spTree>
    <p:extLst>
      <p:ext uri="{BB962C8B-B14F-4D97-AF65-F5344CB8AC3E}">
        <p14:creationId xmlns:p14="http://schemas.microsoft.com/office/powerpoint/2010/main" val="335124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5600"/>
            <a:ext cx="9144000" cy="3581851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/>
              <a:t>Pajzs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300" y="783893"/>
            <a:ext cx="8386686" cy="225442"/>
          </a:xfrm>
        </p:spPr>
        <p:txBody>
          <a:bodyPr/>
          <a:lstStyle/>
          <a:p>
            <a:r>
              <a:rPr lang="hu-HU" dirty="0"/>
              <a:t>Jó választás a gondoskodásra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AA4738E-6E9A-234E-B5AA-72671C8F69C4}"/>
              </a:ext>
            </a:extLst>
          </p:cNvPr>
          <p:cNvSpPr/>
          <p:nvPr/>
        </p:nvSpPr>
        <p:spPr>
          <a:xfrm>
            <a:off x="103030" y="1738648"/>
            <a:ext cx="6364334" cy="336138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3CDD0C24-FC39-5D48-8187-25FA4A0DD828}"/>
              </a:ext>
            </a:extLst>
          </p:cNvPr>
          <p:cNvSpPr txBox="1"/>
          <p:nvPr/>
        </p:nvSpPr>
        <p:spPr>
          <a:xfrm>
            <a:off x="154546" y="1815922"/>
            <a:ext cx="391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VÁLLALATVEZETŐNEK?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74E5CE6-D917-804C-AAD2-6F8D1D3FD2FF}"/>
              </a:ext>
            </a:extLst>
          </p:cNvPr>
          <p:cNvSpPr txBox="1"/>
          <p:nvPr/>
        </p:nvSpPr>
        <p:spPr>
          <a:xfrm>
            <a:off x="154546" y="2200973"/>
            <a:ext cx="63128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Gondoskodhat munkavállalóiról és családtagjaikról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biztosítás díja költségként elszámolható, adómentesen adható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szolgáltatás megosztható, ezáltal a munkából kieső</a:t>
            </a:r>
            <a:br>
              <a:rPr lang="hu-HU" sz="1600" dirty="0"/>
            </a:br>
            <a:r>
              <a:rPr lang="hu-HU" sz="1600" dirty="0"/>
              <a:t>dolgozó pótlása esetén felmerülő költségek mérsékelhetők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9BE12D3-867C-E646-919B-FD85D4F81C83}"/>
              </a:ext>
            </a:extLst>
          </p:cNvPr>
          <p:cNvSpPr txBox="1"/>
          <p:nvPr/>
        </p:nvSpPr>
        <p:spPr>
          <a:xfrm>
            <a:off x="163013" y="3410754"/>
            <a:ext cx="3340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rgbClr val="C00000"/>
                </a:solidFill>
              </a:rPr>
              <a:t>MIÉRT ELŐNYÖS A DOLGOZÓKNAK?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6028A59-9DFB-B945-8F9B-936154031959}"/>
              </a:ext>
            </a:extLst>
          </p:cNvPr>
          <p:cNvSpPr txBox="1"/>
          <p:nvPr/>
        </p:nvSpPr>
        <p:spPr>
          <a:xfrm>
            <a:off x="152398" y="3718535"/>
            <a:ext cx="6231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Váratlan baleset vagy betegség esetén anyagi segítséget jelent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biztosítási védelem azonnal életbe lép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A védelem az egész világra kiterjed</a:t>
            </a:r>
          </a:p>
        </p:txBody>
      </p:sp>
    </p:spTree>
    <p:extLst>
      <p:ext uri="{BB962C8B-B14F-4D97-AF65-F5344CB8AC3E}">
        <p14:creationId xmlns:p14="http://schemas.microsoft.com/office/powerpoint/2010/main" val="120545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  <p:bldP spid="9" grpId="0"/>
      <p:bldP spid="10" grpId="0" build="p"/>
    </p:bldLst>
  </p:timing>
</p:sld>
</file>

<file path=ppt/theme/theme1.xml><?xml version="1.0" encoding="utf-8"?>
<a:theme xmlns:a="http://schemas.openxmlformats.org/drawingml/2006/main" name="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DBA4FA7-BCEB-4057-9813-5E24AC08F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ECC774-76DD-4632-9640-C36DCB65A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3CD1BA-8A3D-47AB-9468-1881378C5F76}">
  <ds:schemaRefs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Prezentáció sablon</Template>
  <TotalTime>1548</TotalTime>
  <Words>1803</Words>
  <Application>Microsoft Macintosh PowerPoint</Application>
  <PresentationFormat>Diavetítés a képernyőre (4:3 oldalarány)</PresentationFormat>
  <Paragraphs>410</Paragraphs>
  <Slides>43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56" baseType="lpstr">
      <vt:lpstr>MS PGothic</vt:lpstr>
      <vt:lpstr>Arial</vt:lpstr>
      <vt:lpstr>Arial Italic</vt:lpstr>
      <vt:lpstr>Arial Regular</vt:lpstr>
      <vt:lpstr>Arial Rounded MT Bold</vt:lpstr>
      <vt:lpstr>Calibri</vt:lpstr>
      <vt:lpstr>Courier New</vt:lpstr>
      <vt:lpstr>Lucida Grande</vt:lpstr>
      <vt:lpstr>Minion Pro SmBd</vt:lpstr>
      <vt:lpstr>Myriad Pro</vt:lpstr>
      <vt:lpstr>Wingdings</vt:lpstr>
      <vt:lpstr>Wingdings 2</vt:lpstr>
      <vt:lpstr>Prezentáció sablon</vt:lpstr>
      <vt:lpstr>Céges személybiztosítás értékesítés 2018-ban </vt:lpstr>
      <vt:lpstr>Mi történik itt?</vt:lpstr>
      <vt:lpstr>PowerPoint-bemutató</vt:lpstr>
      <vt:lpstr>PowerPoint-bemutató</vt:lpstr>
      <vt:lpstr>PowerPoint-bemutató</vt:lpstr>
      <vt:lpstr>A juttatásoknál viszont érdemes az alábbiakat átgondolni</vt:lpstr>
      <vt:lpstr>A juttatásoknál viszont érdemes az alábbiakat átgondolni</vt:lpstr>
      <vt:lpstr>A Generali válasza a piaci kihívásokra: Munkavállalói lojalitás program</vt:lpstr>
      <vt:lpstr>Pajzs</vt:lpstr>
      <vt:lpstr>Pajzs</vt:lpstr>
      <vt:lpstr>A Generali válasza a piaci kihívásokra: Munkavállalói lojalitás program</vt:lpstr>
      <vt:lpstr>Company Care</vt:lpstr>
      <vt:lpstr>CompanyCare</vt:lpstr>
      <vt:lpstr>MediHelp</vt:lpstr>
      <vt:lpstr>A Generali válasza a piaci kihívásokra: Munkavállalói lojalitás program</vt:lpstr>
      <vt:lpstr>A Generali válasza a piaci kihívásokra: Munkavállalói lojalitás program</vt:lpstr>
      <vt:lpstr> A munkavállaló felelőssége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 Összes  munkavállalót,  illetve tagot  biztosítani kell! </vt:lpstr>
      <vt:lpstr>  A helyes tarifáláshoz lényeges a biztosítottak összlétszámának egyezése! </vt:lpstr>
      <vt:lpstr>A Generali válasza a piaci kihívásokra: Munkavállalói lojalitás program</vt:lpstr>
      <vt:lpstr>Lojalitás program - megtakarítással</vt:lpstr>
      <vt:lpstr>Munkaerőpiaci helyzet – biztosítási megoldások</vt:lpstr>
      <vt:lpstr>Kafetériarendszer és az adózás kapcsolata  </vt:lpstr>
      <vt:lpstr>Kafetériarendszer és az adózás kapcsolata  </vt:lpstr>
      <vt:lpstr>Kafetériarendszer és az adózás kapcsolata  </vt:lpstr>
      <vt:lpstr>PowerPoint-bemutató</vt:lpstr>
    </vt:vector>
  </TitlesOfParts>
  <Company>Generali-Providencia Zrt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Arial Bold 33/35pt</dc:title>
  <dc:creator>Limbek László</dc:creator>
  <cp:lastModifiedBy>Szota Szabolcs</cp:lastModifiedBy>
  <cp:revision>134</cp:revision>
  <cp:lastPrinted>2013-10-04T10:49:32Z</cp:lastPrinted>
  <dcterms:created xsi:type="dcterms:W3CDTF">2014-01-14T08:31:55Z</dcterms:created>
  <dcterms:modified xsi:type="dcterms:W3CDTF">2018-02-16T11:37:46Z</dcterms:modified>
</cp:coreProperties>
</file>