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FFEE7-278C-4C45-992C-984A70589FBD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F51CF-B859-490D-9ABC-8D1DD767D7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30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0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75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67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3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70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62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76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9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93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13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18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BF18-EFC3-4EA6-A5EF-91208A6F4598}" type="datetimeFigureOut">
              <a:rPr lang="hu-HU" smtClean="0"/>
              <a:t>2012.10.10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6C14-43DC-412E-9F94-108840BE7F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3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search.yahoo.com/images/view;_ylt=A0PDoQ49o1FQmm8AKSyJzbkF;_ylu=X3oDMTBlMTQ4cGxyBHNlYwNzcgRzbGsDaW1n?back=http%3A%2F%2Fimages.search.yahoo.com%2Fsearch%2Fimages%3Fp%3Dforklift%2Bfail%26sado%3D1%26n%3D30%26ei%3Dutf-8%26fr%3Dyfp-t-701%26fr2%3Dsg-gac%26tab%3Dorganic%26ri%3D217&amp;w=600&amp;h=462&amp;imgurl=insurance-jokes.com%2Fimages%2Ffork-lift-bomb-600.jpg&amp;rurl=http%3A%2F%2Finsurance-jokes.com%2F&amp;size=66.7+KB&amp;name=Extreme+Insurance+Jokes+and+Pictures&amp;p=forklift+fail&amp;oid=45f82f6321bae2dcc89b21fbe83af129&amp;fr2=sg-gac&amp;fr=yfp-t-701&amp;tt=Extreme%2BInsurance%2BJokes%2Band%2BPictures&amp;b=204&amp;ni=140&amp;no=217&amp;ts=&amp;tab=organic&amp;sigr=10r4i4153&amp;sigb=13s2jbhag&amp;sigi=11hpiib96&amp;.crumb=kfGPAko1R0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b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919" y="0"/>
            <a:ext cx="1147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170617" y="1298122"/>
            <a:ext cx="7295444" cy="123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sz="3600" b="1">
                <a:solidFill>
                  <a:srgbClr val="FFFFFF"/>
                </a:solidFill>
              </a:rPr>
              <a:t>Generali Juris</a:t>
            </a:r>
          </a:p>
          <a:p>
            <a:r>
              <a:rPr lang="hu-HU" sz="3600" b="1">
                <a:solidFill>
                  <a:srgbClr val="FFFFFF"/>
                </a:solidFill>
              </a:rPr>
              <a:t>jogvédelmi és</a:t>
            </a:r>
          </a:p>
          <a:p>
            <a:r>
              <a:rPr lang="hu-HU" sz="3600" b="1">
                <a:solidFill>
                  <a:srgbClr val="FFFFFF"/>
                </a:solidFill>
              </a:rPr>
              <a:t>felelősségbiztosítás</a:t>
            </a:r>
          </a:p>
        </p:txBody>
      </p:sp>
      <p:pic>
        <p:nvPicPr>
          <p:cNvPr id="128004" name="Picture 5" descr="para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7" y="3340554"/>
            <a:ext cx="1331576" cy="10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0" descr="2_o_baleset_think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33" y="1017815"/>
            <a:ext cx="1712576" cy="120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876173" y="951140"/>
            <a:ext cx="7273636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defTabSz="913984">
              <a:spcBef>
                <a:spcPct val="0"/>
              </a:spcBef>
            </a:pPr>
            <a:r>
              <a:rPr lang="hu-HU" sz="2200" b="1">
                <a:solidFill>
                  <a:srgbClr val="9B0012"/>
                </a:solidFill>
              </a:rPr>
              <a:t>Munkavállalói felelősségbiztosítás</a:t>
            </a:r>
          </a:p>
        </p:txBody>
      </p:sp>
      <p:sp>
        <p:nvSpPr>
          <p:cNvPr id="137220" name="Rectangle 3"/>
          <p:cNvSpPr>
            <a:spLocks noChangeArrowheads="1"/>
          </p:cNvSpPr>
          <p:nvPr/>
        </p:nvSpPr>
        <p:spPr bwMode="auto">
          <a:xfrm>
            <a:off x="876173" y="1970315"/>
            <a:ext cx="7273636" cy="448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>
                <a:sym typeface="Wingdings" pitchFamily="2" charset="2"/>
              </a:rPr>
              <a:t>	</a:t>
            </a:r>
            <a:endParaRPr lang="hu-HU" sz="1600">
              <a:sym typeface="Wingdings" pitchFamily="2" charset="2"/>
            </a:endParaRP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600">
                <a:sym typeface="Wingdings" pitchFamily="2" charset="2"/>
              </a:rPr>
              <a:t>2012. július 1-től új Munka Törvénykönyve lépett hatályba: </a:t>
            </a:r>
            <a:r>
              <a:rPr lang="hu-HU" sz="1600" b="1">
                <a:solidFill>
                  <a:schemeClr val="accent1"/>
                </a:solidFill>
                <a:sym typeface="Wingdings" pitchFamily="2" charset="2"/>
              </a:rPr>
              <a:t>a munkavállalók kártérítési felelősségét sokkal szigorúbban szabályozza, mint a korábbi jogszabály.</a:t>
            </a:r>
            <a:r>
              <a:rPr lang="hu-HU" sz="1600">
                <a:sym typeface="Wingdings" pitchFamily="2" charset="2"/>
              </a:rPr>
              <a:t> 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endParaRPr lang="hu-HU" sz="1600">
              <a:sym typeface="Wingdings" pitchFamily="2" charset="2"/>
            </a:endParaRP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endParaRPr lang="hu-HU" sz="500">
              <a:sym typeface="Wingdings" pitchFamily="2" charset="2"/>
            </a:endParaRP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600">
                <a:sym typeface="Wingdings" pitchFamily="2" charset="2"/>
              </a:rPr>
              <a:t>	</a:t>
            </a:r>
            <a:r>
              <a:rPr lang="hu-HU" sz="1600" b="1"/>
              <a:t>Eddigi szabályozás: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/>
              <a:t>		Gondatlan károkozás esetén: havi átlagkereset 50%-a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/>
              <a:t>			 munkaszerződésben: 1,5 havi átlagkereset 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/>
              <a:t>                                                      	 kollektív szerződésben: 6 havi átlagkereset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/>
              <a:t>		Szándékos károkozás esetén: teljes kár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endParaRPr lang="hu-HU" sz="700"/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 b="1"/>
              <a:t>	</a:t>
            </a:r>
            <a:r>
              <a:rPr lang="hu-HU" sz="1600" b="1">
                <a:solidFill>
                  <a:srgbClr val="8A0000"/>
                </a:solidFill>
              </a:rPr>
              <a:t>Új szabályozás: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/>
              <a:t>		Enyhén gondatlan károkozás esetén: </a:t>
            </a:r>
            <a:r>
              <a:rPr lang="hu-HU" sz="1500" u="sng"/>
              <a:t>4 havi</a:t>
            </a:r>
            <a:r>
              <a:rPr lang="hu-HU" sz="1500"/>
              <a:t> távolléti díj 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/>
              <a:t>         		kollektív szerződésben: </a:t>
            </a:r>
            <a:r>
              <a:rPr lang="hu-HU" sz="1500" u="sng"/>
              <a:t>8 havi</a:t>
            </a:r>
            <a:r>
              <a:rPr lang="hu-HU" sz="1500"/>
              <a:t> távolléti díj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r>
              <a:rPr lang="hu-HU" sz="1500">
                <a:solidFill>
                  <a:srgbClr val="8A0000"/>
                </a:solidFill>
              </a:rPr>
              <a:t> 	</a:t>
            </a:r>
            <a:r>
              <a:rPr lang="hu-HU" sz="1500" b="1">
                <a:solidFill>
                  <a:srgbClr val="8A0000"/>
                </a:solidFill>
              </a:rPr>
              <a:t>Súlyosan gondatlan (!!!) és szándékos károkozás esetén: teljes kár</a:t>
            </a:r>
          </a:p>
          <a:p>
            <a:pPr marL="72330" indent="-10521" defTabSz="913984">
              <a:tabLst>
                <a:tab pos="519459" algn="l"/>
                <a:tab pos="2968147" algn="l"/>
              </a:tabLst>
            </a:pPr>
            <a:endParaRPr lang="hu-HU" sz="1500" b="1">
              <a:sym typeface="Wingdings" pitchFamily="2" charset="2"/>
            </a:endParaRPr>
          </a:p>
        </p:txBody>
      </p:sp>
      <p:sp>
        <p:nvSpPr>
          <p:cNvPr id="137221" name="Line 4"/>
          <p:cNvSpPr>
            <a:spLocks noChangeShapeType="1"/>
          </p:cNvSpPr>
          <p:nvPr/>
        </p:nvSpPr>
        <p:spPr bwMode="auto">
          <a:xfrm>
            <a:off x="4766990" y="5690507"/>
            <a:ext cx="4361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1050637" y="1970314"/>
            <a:ext cx="7273636" cy="28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</p:txBody>
      </p:sp>
      <p:sp>
        <p:nvSpPr>
          <p:cNvPr id="137223" name="Rectangle 6"/>
          <p:cNvSpPr>
            <a:spLocks noChangeArrowheads="1"/>
          </p:cNvSpPr>
          <p:nvPr/>
        </p:nvSpPr>
        <p:spPr bwMode="auto">
          <a:xfrm>
            <a:off x="1050637" y="1970315"/>
            <a:ext cx="7273636" cy="161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  <a:p>
            <a:pPr marL="155180" indent="-155180" defTabSz="913984"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</p:txBody>
      </p:sp>
      <p:sp>
        <p:nvSpPr>
          <p:cNvPr id="137224" name="AutoShape 10" descr="2Q=="/>
          <p:cNvSpPr>
            <a:spLocks noChangeAspect="1" noChangeArrowheads="1"/>
          </p:cNvSpPr>
          <p:nvPr/>
        </p:nvSpPr>
        <p:spPr bwMode="auto">
          <a:xfrm>
            <a:off x="109041" y="39461"/>
            <a:ext cx="246303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37225" name="AutoShape 12" descr="2Q=="/>
          <p:cNvSpPr>
            <a:spLocks noChangeAspect="1" noChangeArrowheads="1"/>
          </p:cNvSpPr>
          <p:nvPr/>
        </p:nvSpPr>
        <p:spPr bwMode="auto">
          <a:xfrm>
            <a:off x="109041" y="39461"/>
            <a:ext cx="246303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37226" name="AutoShape 14" descr="2Q=="/>
          <p:cNvSpPr>
            <a:spLocks noChangeAspect="1" noChangeArrowheads="1"/>
          </p:cNvSpPr>
          <p:nvPr/>
        </p:nvSpPr>
        <p:spPr bwMode="auto">
          <a:xfrm>
            <a:off x="4448849" y="3298372"/>
            <a:ext cx="246303" cy="26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536222" y="372836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Generali </a:t>
            </a:r>
            <a:r>
              <a:rPr lang="hu-HU" sz="2200" b="1" dirty="0" err="1">
                <a:solidFill>
                  <a:srgbClr val="9B0012"/>
                </a:solidFill>
                <a:latin typeface="Arial" pitchFamily="34" charset="0"/>
              </a:rPr>
              <a:t>Juris</a:t>
            </a: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 jogvédelmi és felelősségbiztosítás</a:t>
            </a:r>
          </a:p>
        </p:txBody>
      </p:sp>
      <p:sp>
        <p:nvSpPr>
          <p:cNvPr id="137228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7229" name="Picture 14" descr="para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876173" y="1098097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defTabSz="913984">
              <a:spcBef>
                <a:spcPct val="0"/>
              </a:spcBef>
            </a:pPr>
            <a:r>
              <a:rPr lang="hu-HU" sz="2000" b="1">
                <a:solidFill>
                  <a:srgbClr val="9B0012"/>
                </a:solidFill>
              </a:rPr>
              <a:t/>
            </a:r>
            <a:br>
              <a:rPr lang="hu-HU" sz="2000" b="1">
                <a:solidFill>
                  <a:srgbClr val="9B0012"/>
                </a:solidFill>
              </a:rPr>
            </a:br>
            <a:r>
              <a:rPr lang="hu-HU" sz="2200" b="1">
                <a:solidFill>
                  <a:srgbClr val="9B0012"/>
                </a:solidFill>
              </a:rPr>
              <a:t>Munkavállalói felelősségbiztosítás </a:t>
            </a:r>
            <a:br>
              <a:rPr lang="hu-HU" sz="2200" b="1">
                <a:solidFill>
                  <a:srgbClr val="9B0012"/>
                </a:solidFill>
              </a:rPr>
            </a:br>
            <a:r>
              <a:rPr lang="hu-HU" sz="2200" b="1">
                <a:solidFill>
                  <a:srgbClr val="9B0012"/>
                </a:solidFill>
              </a:rPr>
              <a:t>Termékelőnyök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876173" y="2147207"/>
            <a:ext cx="7273636" cy="385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373484" indent="-311676" defTabSz="913984">
              <a:buFont typeface="Wingdings" pitchFamily="2" charset="2"/>
              <a:buChar char="§"/>
              <a:tabLst>
                <a:tab pos="519459" algn="l"/>
                <a:tab pos="2968147" algn="l"/>
              </a:tabLst>
            </a:pPr>
            <a:r>
              <a:rPr lang="hu-HU" sz="1700">
                <a:sym typeface="Wingdings" pitchFamily="2" charset="2"/>
              </a:rPr>
              <a:t>A </a:t>
            </a:r>
            <a:r>
              <a:rPr lang="hu-HU" sz="1700" b="1">
                <a:solidFill>
                  <a:schemeClr val="accent1"/>
                </a:solidFill>
                <a:sym typeface="Wingdings" pitchFamily="2" charset="2"/>
              </a:rPr>
              <a:t>piacon elsőként</a:t>
            </a:r>
            <a:r>
              <a:rPr lang="hu-HU" sz="1700">
                <a:sym typeface="Wingdings" pitchFamily="2" charset="2"/>
              </a:rPr>
              <a:t> a Generalinál!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endParaRPr lang="hu-HU" sz="1300">
              <a:sym typeface="Wingdings" pitchFamily="2" charset="2"/>
            </a:endParaRPr>
          </a:p>
          <a:p>
            <a:pPr marL="373484" indent="-311676" defTabSz="913984">
              <a:buFont typeface="Wingdings" pitchFamily="2" charset="2"/>
              <a:buChar char="§"/>
              <a:tabLst>
                <a:tab pos="519459" algn="l"/>
                <a:tab pos="2968147" algn="l"/>
              </a:tabLst>
            </a:pPr>
            <a:r>
              <a:rPr lang="hu-HU" sz="1700" b="1">
                <a:solidFill>
                  <a:schemeClr val="accent1"/>
                </a:solidFill>
                <a:sym typeface="Wingdings" pitchFamily="2" charset="2"/>
              </a:rPr>
              <a:t>Minden munkaviszonyban </a:t>
            </a:r>
            <a:r>
              <a:rPr lang="hu-HU" sz="1700">
                <a:sym typeface="Wingdings" pitchFamily="2" charset="2"/>
              </a:rPr>
              <a:t>(közszolgálati, közalkalmazotti, szolgálati jogviszonyban) dolgozó ügyfélnek kínálható 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endParaRPr lang="hu-HU" sz="1300">
              <a:sym typeface="Wingdings" pitchFamily="2" charset="2"/>
            </a:endParaRPr>
          </a:p>
          <a:p>
            <a:pPr marL="373484" indent="-311676" defTabSz="913984">
              <a:buFont typeface="Wingdings" pitchFamily="2" charset="2"/>
              <a:buChar char="§"/>
              <a:tabLst>
                <a:tab pos="519459" algn="l"/>
                <a:tab pos="2968147" algn="l"/>
              </a:tabLst>
            </a:pPr>
            <a:r>
              <a:rPr lang="hu-HU" sz="1700" b="1">
                <a:solidFill>
                  <a:schemeClr val="accent1"/>
                </a:solidFill>
                <a:sym typeface="Wingdings" pitchFamily="2" charset="2"/>
              </a:rPr>
              <a:t>Aktív csomag</a:t>
            </a:r>
            <a:r>
              <a:rPr lang="hu-HU" sz="1700" b="1">
                <a:sym typeface="Wingdings" pitchFamily="2" charset="2"/>
              </a:rPr>
              <a:t>:</a:t>
            </a:r>
            <a:r>
              <a:rPr lang="hu-HU" sz="1700">
                <a:sym typeface="Wingdings" pitchFamily="2" charset="2"/>
              </a:rPr>
              <a:t> 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r>
              <a:rPr lang="hu-HU" sz="1700">
                <a:sym typeface="Wingdings" pitchFamily="2" charset="2"/>
              </a:rPr>
              <a:t>	célzottan a munkavállalói felelősségbiztosítás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r>
              <a:rPr lang="hu-HU" sz="1700">
                <a:sym typeface="Wingdings" pitchFamily="2" charset="2"/>
              </a:rPr>
              <a:t>	iránt érdeklődő ügyfeleknek! Kedvező díjon 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r>
              <a:rPr lang="hu-HU" sz="1700">
                <a:sym typeface="Wingdings" pitchFamily="2" charset="2"/>
              </a:rPr>
              <a:t>	kizárólag munkajogi jogvédelemmel kiegészítve!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endParaRPr lang="hu-HU" sz="1300">
              <a:sym typeface="Wingdings" pitchFamily="2" charset="2"/>
            </a:endParaRPr>
          </a:p>
          <a:p>
            <a:pPr marL="373484" indent="-311676" defTabSz="913984">
              <a:buFont typeface="Wingdings" pitchFamily="2" charset="2"/>
              <a:buChar char="§"/>
              <a:tabLst>
                <a:tab pos="519459" algn="l"/>
                <a:tab pos="2968147" algn="l"/>
              </a:tabLst>
            </a:pPr>
            <a:r>
              <a:rPr lang="hu-HU" sz="1700">
                <a:sym typeface="Wingdings" pitchFamily="2" charset="2"/>
              </a:rPr>
              <a:t>Megoldás a változó jogi környezetre, 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r>
              <a:rPr lang="hu-HU" sz="1700">
                <a:sym typeface="Wingdings" pitchFamily="2" charset="2"/>
              </a:rPr>
              <a:t>	</a:t>
            </a:r>
            <a:r>
              <a:rPr lang="hu-HU" sz="1700">
                <a:solidFill>
                  <a:schemeClr val="accent1"/>
                </a:solidFill>
                <a:sym typeface="Wingdings" pitchFamily="2" charset="2"/>
              </a:rPr>
              <a:t>a</a:t>
            </a:r>
            <a:r>
              <a:rPr lang="hu-HU" sz="1700">
                <a:sym typeface="Wingdings" pitchFamily="2" charset="2"/>
              </a:rPr>
              <a:t> </a:t>
            </a:r>
            <a:r>
              <a:rPr lang="hu-HU" sz="1700" b="1">
                <a:solidFill>
                  <a:schemeClr val="accent1"/>
                </a:solidFill>
                <a:sym typeface="Wingdings" pitchFamily="2" charset="2"/>
              </a:rPr>
              <a:t>szigorúbb munkavállalói felelősségre</a:t>
            </a:r>
            <a:r>
              <a:rPr lang="hu-HU" sz="1700">
                <a:sym typeface="Wingdings" pitchFamily="2" charset="2"/>
              </a:rPr>
              <a:t>!</a:t>
            </a:r>
          </a:p>
          <a:p>
            <a:pPr marL="373484" indent="-311676" defTabSz="913984">
              <a:tabLst>
                <a:tab pos="519459" algn="l"/>
                <a:tab pos="2968147" algn="l"/>
              </a:tabLst>
            </a:pPr>
            <a:r>
              <a:rPr lang="hu-HU" sz="1700">
                <a:sym typeface="Wingdings" pitchFamily="2" charset="2"/>
              </a:rPr>
              <a:t>	</a:t>
            </a: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4766990" y="5690507"/>
            <a:ext cx="4361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050637" y="1970314"/>
            <a:ext cx="7273636" cy="28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>
              <a:sym typeface="Wingdings" pitchFamily="2" charset="2"/>
            </a:endParaRPr>
          </a:p>
        </p:txBody>
      </p:sp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>
                <a:solidFill>
                  <a:srgbClr val="9B0012"/>
                </a:solidFill>
                <a:latin typeface="Arial" pitchFamily="34" charset="0"/>
              </a:rPr>
              <a:t>Generali Juris jogvédelmi és felelősségbiztosítás</a:t>
            </a:r>
          </a:p>
        </p:txBody>
      </p:sp>
      <p:pic>
        <p:nvPicPr>
          <p:cNvPr id="138247" name="Picture 14" descr="thumbna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32" y="3453493"/>
            <a:ext cx="2609273" cy="212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8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8249" name="Picture 10" descr="para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876173" y="1351190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defTabSz="913984">
              <a:spcBef>
                <a:spcPct val="0"/>
              </a:spcBef>
            </a:pPr>
            <a:r>
              <a:rPr lang="hu-HU" sz="2200" b="1">
                <a:solidFill>
                  <a:srgbClr val="9B0012"/>
                </a:solidFill>
              </a:rPr>
              <a:t>Munkavállalói felelősségbiztosítás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876173" y="1970314"/>
            <a:ext cx="7273636" cy="141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373484" indent="-311676" defTabSz="913984">
              <a:buFont typeface="Wingdings" pitchFamily="2" charset="2"/>
              <a:buChar char="§"/>
            </a:pPr>
            <a:endParaRPr lang="hu-HU" sz="1500">
              <a:sym typeface="Wingdings" pitchFamily="2" charset="2"/>
            </a:endParaRPr>
          </a:p>
          <a:p>
            <a:pPr marL="373484" indent="-311676" defTabSz="913984">
              <a:buFont typeface="Wingdings" pitchFamily="2" charset="2"/>
              <a:buChar char="§"/>
            </a:pPr>
            <a:endParaRPr lang="hu-HU" sz="500">
              <a:sym typeface="Wingdings" pitchFamily="2" charset="2"/>
            </a:endParaRPr>
          </a:p>
          <a:p>
            <a:pPr marL="373484" indent="-311676" defTabSz="913984"/>
            <a:r>
              <a:rPr lang="hu-HU" sz="1700">
                <a:sym typeface="Wingdings" pitchFamily="2" charset="2"/>
              </a:rPr>
              <a:t>A biztosított által a </a:t>
            </a:r>
            <a:r>
              <a:rPr lang="hu-HU" sz="1700" b="1">
                <a:solidFill>
                  <a:schemeClr val="accent1"/>
                </a:solidFill>
                <a:sym typeface="Wingdings" pitchFamily="2" charset="2"/>
              </a:rPr>
              <a:t>munkaviszonyával összefüggésben</a:t>
            </a:r>
            <a:r>
              <a:rPr lang="hu-HU" sz="1700">
                <a:sym typeface="Wingdings" pitchFamily="2" charset="2"/>
              </a:rPr>
              <a:t> okozott  </a:t>
            </a:r>
          </a:p>
          <a:p>
            <a:pPr marL="373484" indent="-311676" defTabSz="913984">
              <a:buFontTx/>
              <a:buChar char="-"/>
            </a:pPr>
            <a:r>
              <a:rPr lang="hu-HU" sz="1700" b="1">
                <a:sym typeface="Wingdings" pitchFamily="2" charset="2"/>
              </a:rPr>
              <a:t>személyi sérüléses károkra</a:t>
            </a:r>
            <a:r>
              <a:rPr lang="hu-HU" sz="1700">
                <a:sym typeface="Wingdings" pitchFamily="2" charset="2"/>
              </a:rPr>
              <a:t> és </a:t>
            </a:r>
          </a:p>
          <a:p>
            <a:pPr marL="373484" indent="-311676" defTabSz="913984">
              <a:buFontTx/>
              <a:buChar char="-"/>
            </a:pPr>
            <a:r>
              <a:rPr lang="hu-HU" sz="1700" b="1">
                <a:sym typeface="Wingdings" pitchFamily="2" charset="2"/>
              </a:rPr>
              <a:t>dologi károkra</a:t>
            </a:r>
            <a:r>
              <a:rPr lang="hu-HU" sz="1700">
                <a:sym typeface="Wingdings" pitchFamily="2" charset="2"/>
              </a:rPr>
              <a:t> </a:t>
            </a:r>
          </a:p>
          <a:p>
            <a:pPr marL="373484" indent="-311676" defTabSz="913984"/>
            <a:r>
              <a:rPr lang="hu-HU" sz="1700">
                <a:sym typeface="Wingdings" pitchFamily="2" charset="2"/>
              </a:rPr>
              <a:t>nyújt biztosítási védelmet, amennyiben a biztosított a kárért a munkajog szabályai szerint a munkáltatójával szemben felelős.</a:t>
            </a:r>
          </a:p>
          <a:p>
            <a:pPr marL="373484" indent="-311676" defTabSz="913984"/>
            <a:endParaRPr lang="hu-HU" sz="1700">
              <a:sym typeface="Wingdings" pitchFamily="2" charset="2"/>
            </a:endParaRPr>
          </a:p>
          <a:p>
            <a:pPr marL="373484" indent="-311676" defTabSz="913984">
              <a:buFontTx/>
              <a:buChar char="-"/>
            </a:pPr>
            <a:endParaRPr lang="hu-HU" sz="1500">
              <a:sym typeface="Wingdings" pitchFamily="2" charset="2"/>
            </a:endParaRPr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4766990" y="5690507"/>
            <a:ext cx="4361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050637" y="1970314"/>
            <a:ext cx="7273636" cy="28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050637" y="1970315"/>
            <a:ext cx="7273636" cy="17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  <a:p>
            <a:pPr marL="155180" indent="-155180" defTabSz="913984"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</p:txBody>
      </p:sp>
      <p:graphicFrame>
        <p:nvGraphicFramePr>
          <p:cNvPr id="105506" name="Group 34"/>
          <p:cNvGraphicFramePr>
            <a:graphicFrameLocks noGrp="1"/>
          </p:cNvGraphicFramePr>
          <p:nvPr/>
        </p:nvGraphicFramePr>
        <p:xfrm>
          <a:off x="1050637" y="4088947"/>
          <a:ext cx="6934970" cy="1601561"/>
        </p:xfrm>
        <a:graphic>
          <a:graphicData uri="http://schemas.openxmlformats.org/drawingml/2006/table">
            <a:tbl>
              <a:tblPr/>
              <a:tblGrid>
                <a:gridCol w="1559919"/>
                <a:gridCol w="1285394"/>
                <a:gridCol w="1337989"/>
                <a:gridCol w="1307202"/>
                <a:gridCol w="1444465"/>
              </a:tblGrid>
              <a:tr h="568779">
                <a:tc rowSpan="2"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9" marB="391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Aktív csomag</a:t>
                      </a:r>
                    </a:p>
                  </a:txBody>
                  <a:tcPr marL="72727" marR="72727" marT="40114" marB="40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Ezüst csomag</a:t>
                      </a:r>
                    </a:p>
                  </a:txBody>
                  <a:tcPr marL="72727" marR="72727" marT="40114" marB="40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Arany csomag</a:t>
                      </a:r>
                    </a:p>
                  </a:txBody>
                  <a:tcPr marL="72727" marR="72727" marT="40114" marB="40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Platina csomag</a:t>
                      </a:r>
                    </a:p>
                  </a:txBody>
                  <a:tcPr marL="72727" marR="72727" marT="40114" marB="401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54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Külön díjért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Külön díjért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Külön díjért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354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Biztosítási összeg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 M Ft/kár és 10 M Ft/év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9293" name="Picture 38" descr="munkajog_id31866601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88" y="955221"/>
            <a:ext cx="2197485" cy="14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>
                <a:solidFill>
                  <a:srgbClr val="9B0012"/>
                </a:solidFill>
                <a:latin typeface="Arial" pitchFamily="34" charset="0"/>
              </a:rPr>
              <a:t>Generali Juris jogvédelmi és felelősségbiztosítás</a:t>
            </a:r>
          </a:p>
        </p:txBody>
      </p:sp>
      <p:sp>
        <p:nvSpPr>
          <p:cNvPr id="139295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9296" name="Picture 35" descr="para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9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b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152" y="1"/>
            <a:ext cx="11499273" cy="68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8"/>
          <p:cNvSpPr>
            <a:spLocks noChangeArrowheads="1"/>
          </p:cNvSpPr>
          <p:nvPr/>
        </p:nvSpPr>
        <p:spPr bwMode="auto">
          <a:xfrm>
            <a:off x="973668" y="2774497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</a:pPr>
            <a:r>
              <a:rPr lang="hu-HU" sz="2300" b="1">
                <a:solidFill>
                  <a:schemeClr val="bg1"/>
                </a:solidFill>
              </a:rPr>
              <a:t>Partnerek vagyunk, </a:t>
            </a:r>
            <a:br>
              <a:rPr lang="hu-HU" sz="2300" b="1">
                <a:solidFill>
                  <a:schemeClr val="bg1"/>
                </a:solidFill>
              </a:rPr>
            </a:br>
            <a:r>
              <a:rPr lang="hu-HU" sz="2300" b="1">
                <a:solidFill>
                  <a:schemeClr val="bg1"/>
                </a:solidFill>
              </a:rPr>
              <a:t>mi vállaljuk a kockázatot!</a:t>
            </a:r>
          </a:p>
        </p:txBody>
      </p:sp>
    </p:spTree>
    <p:extLst>
      <p:ext uri="{BB962C8B-B14F-4D97-AF65-F5344CB8AC3E}">
        <p14:creationId xmlns:p14="http://schemas.microsoft.com/office/powerpoint/2010/main" val="10122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ím 1"/>
          <p:cNvSpPr>
            <a:spLocks noGrp="1"/>
          </p:cNvSpPr>
          <p:nvPr>
            <p:ph type="title"/>
          </p:nvPr>
        </p:nvSpPr>
        <p:spPr>
          <a:xfrm>
            <a:off x="860779" y="342900"/>
            <a:ext cx="7289030" cy="506186"/>
          </a:xfrm>
        </p:spPr>
        <p:txBody>
          <a:bodyPr>
            <a:normAutofit fontScale="90000"/>
          </a:bodyPr>
          <a:lstStyle/>
          <a:p>
            <a:r>
              <a:rPr lang="hu-HU" b="1" smtClean="0"/>
              <a:t>A piac és a lehetőségek</a:t>
            </a:r>
          </a:p>
        </p:txBody>
      </p:sp>
      <p:sp>
        <p:nvSpPr>
          <p:cNvPr id="41988" name="Tartalom helye 2"/>
          <p:cNvSpPr>
            <a:spLocks noGrp="1"/>
          </p:cNvSpPr>
          <p:nvPr>
            <p:ph type="body" sz="half" idx="1"/>
          </p:nvPr>
        </p:nvSpPr>
        <p:spPr>
          <a:xfrm>
            <a:off x="926202" y="1355272"/>
            <a:ext cx="6946516" cy="4446814"/>
          </a:xfrm>
        </p:spPr>
        <p:txBody>
          <a:bodyPr>
            <a:normAutofit lnSpcReduction="10000"/>
          </a:bodyPr>
          <a:lstStyle/>
          <a:p>
            <a:pPr marL="0" indent="0" algn="ctr">
              <a:defRPr/>
            </a:pPr>
            <a:r>
              <a:rPr lang="hu-HU" sz="2700" b="1" dirty="0"/>
              <a:t>Nyugat-Európában</a:t>
            </a:r>
            <a:r>
              <a:rPr lang="hu-HU" sz="2700" dirty="0"/>
              <a:t> a legelterjedtebb biztosítási módozatok egyike</a:t>
            </a:r>
          </a:p>
          <a:p>
            <a:pPr marL="0" indent="0" algn="just">
              <a:defRPr/>
            </a:pPr>
            <a:endParaRPr lang="hu-HU" sz="2700" dirty="0"/>
          </a:p>
          <a:p>
            <a:pPr marL="0" indent="0" algn="just">
              <a:defRPr/>
            </a:pPr>
            <a:endParaRPr lang="hu-HU" sz="2700" dirty="0"/>
          </a:p>
          <a:p>
            <a:pPr marL="0" indent="0" algn="ctr">
              <a:defRPr/>
            </a:pPr>
            <a:r>
              <a:rPr lang="hu-HU" sz="2700" dirty="0"/>
              <a:t>Németországban a családok több, mint 50%-a biztosított</a:t>
            </a:r>
          </a:p>
          <a:p>
            <a:pPr algn="ctr">
              <a:defRPr/>
            </a:pPr>
            <a:endParaRPr lang="hu-HU" sz="2700" b="1" dirty="0">
              <a:cs typeface="Times New Roman" pitchFamily="18" charset="0"/>
              <a:sym typeface="Wingdings 3" pitchFamily="18" charset="2"/>
            </a:endParaRPr>
          </a:p>
          <a:p>
            <a:pPr algn="ctr">
              <a:defRPr/>
            </a:pPr>
            <a:endParaRPr lang="hu-HU" sz="2700" b="1" dirty="0">
              <a:cs typeface="Times New Roman" pitchFamily="18" charset="0"/>
              <a:sym typeface="Wingdings 3" pitchFamily="18" charset="2"/>
            </a:endParaRPr>
          </a:p>
          <a:p>
            <a:pPr algn="ctr">
              <a:defRPr/>
            </a:pPr>
            <a:r>
              <a:rPr lang="hu-HU" sz="2700" b="1" dirty="0">
                <a:cs typeface="Times New Roman" pitchFamily="18" charset="0"/>
                <a:sym typeface="Wingdings 3" pitchFamily="18" charset="2"/>
              </a:rPr>
              <a:t>Magyarországon</a:t>
            </a:r>
            <a:r>
              <a:rPr lang="hu-HU" sz="2700" dirty="0">
                <a:cs typeface="Times New Roman" pitchFamily="18" charset="0"/>
                <a:sym typeface="Wingdings 3" pitchFamily="18" charset="2"/>
              </a:rPr>
              <a:t> a családok </a:t>
            </a:r>
          </a:p>
          <a:p>
            <a:pPr algn="ctr">
              <a:defRPr/>
            </a:pPr>
            <a:r>
              <a:rPr lang="hu-HU" sz="2700" b="1" dirty="0">
                <a:solidFill>
                  <a:srgbClr val="8A0000"/>
                </a:solidFill>
                <a:cs typeface="Times New Roman" pitchFamily="18" charset="0"/>
                <a:sym typeface="Wingdings 3" pitchFamily="18" charset="2"/>
              </a:rPr>
              <a:t>kb. 1,5%-ának van!</a:t>
            </a:r>
          </a:p>
        </p:txBody>
      </p:sp>
      <p:sp>
        <p:nvSpPr>
          <p:cNvPr id="129028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29029" name="Picture 9" descr="ny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6" y="2317297"/>
            <a:ext cx="377152" cy="9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10" descr="ny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6" y="4139293"/>
            <a:ext cx="377152" cy="9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11" descr="para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8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620889" y="2481943"/>
            <a:ext cx="4278233" cy="5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algn="ctr" defTabSz="315620">
              <a:tabLst>
                <a:tab pos="526034" algn="l"/>
              </a:tabLst>
              <a:defRPr/>
            </a:pPr>
            <a:endParaRPr lang="hu-HU" sz="1500">
              <a:latin typeface="Arial" pitchFamily="34" charset="0"/>
            </a:endParaRPr>
          </a:p>
        </p:txBody>
      </p:sp>
      <p:pic>
        <p:nvPicPr>
          <p:cNvPr id="130051" name="Picture 12" descr="Recovery Dollars at Work&lt;p&gt;The American Recovery and Reinvestment Act is reaching millions of people across Colorado.  These are stories about Coloradans who have benefited.  &lt;p class='link'&gt;&lt;a href='http://www.colorado.gov/cs/Satellite?c=Page&amp;childpagename=OIT-2%2FOIT2Layout&amp;cid=1251567441795&amp;pagename=OIT2Wrapper' _fcksavedurl='http://www.colorado.gov/cs/Satellite?c=Page&amp;childpagename=OIT-2%2FOIT2Layout&amp;cid=1251567441795&amp;pagename=OIT2Wrapper'&gt;Read More...&lt;/a&gt;&lt;/p&gt;&lt;/p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59" y="1098097"/>
            <a:ext cx="4583545" cy="486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052" name="Picture 13" descr="Untitled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76" y="1850571"/>
            <a:ext cx="3299434" cy="283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14"/>
          <p:cNvSpPr>
            <a:spLocks noChangeArrowheads="1"/>
          </p:cNvSpPr>
          <p:nvPr/>
        </p:nvSpPr>
        <p:spPr bwMode="auto">
          <a:xfrm>
            <a:off x="860779" y="1098097"/>
            <a:ext cx="7581515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defTabSz="913984">
              <a:spcBef>
                <a:spcPct val="0"/>
              </a:spcBef>
            </a:pPr>
            <a:r>
              <a:rPr lang="hu-HU" sz="2000" b="1">
                <a:solidFill>
                  <a:srgbClr val="FF3B3B"/>
                </a:solidFill>
              </a:rPr>
              <a:t/>
            </a:r>
            <a:br>
              <a:rPr lang="hu-HU" sz="2000" b="1">
                <a:solidFill>
                  <a:srgbClr val="FF3B3B"/>
                </a:solidFill>
              </a:rPr>
            </a:br>
            <a:r>
              <a:rPr lang="hu-HU" sz="2000" b="1">
                <a:solidFill>
                  <a:schemeClr val="accent1"/>
                </a:solidFill>
              </a:rPr>
              <a:t>…az élet valamennyi területét lefedő biztosítási csomagtermék!</a:t>
            </a:r>
            <a:r>
              <a:rPr lang="hu-HU" sz="2000" b="1">
                <a:solidFill>
                  <a:srgbClr val="FF3B3B"/>
                </a:solidFill>
              </a:rPr>
              <a:t/>
            </a:r>
            <a:br>
              <a:rPr lang="hu-HU" sz="2000" b="1">
                <a:solidFill>
                  <a:srgbClr val="FF3B3B"/>
                </a:solidFill>
              </a:rPr>
            </a:br>
            <a:endParaRPr lang="hu-HU" sz="2000" b="1">
              <a:solidFill>
                <a:srgbClr val="FF3B3B"/>
              </a:solidFill>
            </a:endParaRPr>
          </a:p>
        </p:txBody>
      </p:sp>
      <p:sp>
        <p:nvSpPr>
          <p:cNvPr id="96262" name="Rectangle 15"/>
          <p:cNvSpPr>
            <a:spLocks noChangeArrowheads="1"/>
          </p:cNvSpPr>
          <p:nvPr/>
        </p:nvSpPr>
        <p:spPr bwMode="auto">
          <a:xfrm>
            <a:off x="930051" y="4680857"/>
            <a:ext cx="3167303" cy="119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/>
          <a:p>
            <a:pPr marL="155180" indent="-155180" defTabSz="913984">
              <a:tabLst>
                <a:tab pos="526034" algn="l"/>
              </a:tabLst>
              <a:defRPr/>
            </a:pPr>
            <a:r>
              <a:rPr lang="hu-HU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hu-HU" b="1" dirty="0">
                <a:solidFill>
                  <a:schemeClr val="accent1"/>
                </a:solidFill>
                <a:latin typeface="Arial" pitchFamily="34" charset="0"/>
              </a:rPr>
              <a:t>Magán életszféra</a:t>
            </a:r>
          </a:p>
          <a:p>
            <a:pPr marL="155180" indent="-155180" defTabSz="913984">
              <a:tabLst>
                <a:tab pos="526034" algn="l"/>
              </a:tabLst>
              <a:defRPr/>
            </a:pPr>
            <a:endParaRPr lang="hu-HU" sz="200" b="1" dirty="0">
              <a:latin typeface="Arial" pitchFamily="34" charset="0"/>
              <a:sym typeface="Symbol" pitchFamily="18" charset="2"/>
            </a:endParaRPr>
          </a:p>
          <a:p>
            <a:pPr marL="284058" indent="-284058" defTabSz="913984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700" b="1" dirty="0">
                <a:latin typeface="Arial" pitchFamily="34" charset="0"/>
              </a:rPr>
              <a:t>Jogvédelmi biztosítás</a:t>
            </a:r>
          </a:p>
          <a:p>
            <a:pPr marL="155180" indent="-155180" defTabSz="913984">
              <a:buFont typeface="Wingdings" pitchFamily="2" charset="2"/>
              <a:buChar char="§"/>
              <a:tabLst>
                <a:tab pos="526034" algn="l"/>
              </a:tabLst>
              <a:defRPr/>
            </a:pPr>
            <a:endParaRPr lang="hu-HU" sz="200" b="1" dirty="0">
              <a:latin typeface="Arial" pitchFamily="34" charset="0"/>
            </a:endParaRPr>
          </a:p>
          <a:p>
            <a:pPr marL="284058" indent="-284058" defTabSz="913984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700" b="1" dirty="0">
                <a:latin typeface="Arial" pitchFamily="34" charset="0"/>
              </a:rPr>
              <a:t>Magánemberi felelősségbiztosítás</a:t>
            </a:r>
          </a:p>
        </p:txBody>
      </p:sp>
      <p:sp>
        <p:nvSpPr>
          <p:cNvPr id="96263" name="Rectangle 16"/>
          <p:cNvSpPr>
            <a:spLocks noChangeArrowheads="1"/>
          </p:cNvSpPr>
          <p:nvPr/>
        </p:nvSpPr>
        <p:spPr bwMode="auto">
          <a:xfrm>
            <a:off x="4504011" y="4695825"/>
            <a:ext cx="4033212" cy="87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/>
          <a:p>
            <a:pPr marL="155180" indent="-155180" defTabSz="913984">
              <a:tabLst>
                <a:tab pos="526034" algn="l"/>
              </a:tabLst>
              <a:defRPr/>
            </a:pPr>
            <a:r>
              <a:rPr lang="hu-HU" b="1" dirty="0">
                <a:solidFill>
                  <a:schemeClr val="accent1"/>
                </a:solidFill>
                <a:latin typeface="Arial" pitchFamily="34" charset="0"/>
              </a:rPr>
              <a:t>Munkavállalói életszféra</a:t>
            </a:r>
            <a:endParaRPr lang="hu-HU" b="1" dirty="0">
              <a:solidFill>
                <a:schemeClr val="accent1"/>
              </a:solidFill>
              <a:latin typeface="Arial" pitchFamily="34" charset="0"/>
              <a:sym typeface="Symbol" pitchFamily="18" charset="2"/>
            </a:endParaRPr>
          </a:p>
          <a:p>
            <a:pPr marL="284058" indent="-284058" defTabSz="913984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700" b="1" dirty="0">
                <a:latin typeface="Arial" pitchFamily="34" charset="0"/>
              </a:rPr>
              <a:t>Munkavállalói felelősségbiztosítás </a:t>
            </a:r>
          </a:p>
          <a:p>
            <a:pPr marL="295895" indent="-295895" defTabSz="913984">
              <a:tabLst>
                <a:tab pos="295895" algn="l"/>
              </a:tabLst>
              <a:defRPr/>
            </a:pPr>
            <a:r>
              <a:rPr lang="hu-HU" sz="1700" b="1" dirty="0">
                <a:latin typeface="Arial" pitchFamily="34" charset="0"/>
              </a:rPr>
              <a:t>	(külön díj ellenében!)</a:t>
            </a:r>
          </a:p>
        </p:txBody>
      </p:sp>
      <p:sp>
        <p:nvSpPr>
          <p:cNvPr id="130056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Generali </a:t>
            </a:r>
            <a:r>
              <a:rPr lang="hu-HU" sz="2200" b="1" dirty="0" err="1">
                <a:solidFill>
                  <a:srgbClr val="9B0012"/>
                </a:solidFill>
                <a:latin typeface="Arial" pitchFamily="34" charset="0"/>
              </a:rPr>
              <a:t>Juris</a:t>
            </a: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 jogvédelmi és felelősségbiztosítás</a:t>
            </a:r>
          </a:p>
        </p:txBody>
      </p:sp>
      <p:pic>
        <p:nvPicPr>
          <p:cNvPr id="130058" name="Picture 11" descr="para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922354" y="1250497"/>
            <a:ext cx="728903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2000" b="1" dirty="0">
                <a:solidFill>
                  <a:schemeClr val="accent1"/>
                </a:solidFill>
                <a:latin typeface="Arial" pitchFamily="34" charset="0"/>
              </a:rPr>
              <a:t>Magánélet és munkavállalói életszféra védelme!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1700" b="1" dirty="0">
              <a:solidFill>
                <a:schemeClr val="accent1"/>
              </a:solidFill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700" b="1" dirty="0">
                <a:solidFill>
                  <a:schemeClr val="folHlink"/>
                </a:solidFill>
                <a:latin typeface="Arial" pitchFamily="34" charset="0"/>
              </a:rPr>
              <a:t>Jogvédelmi biztosítás: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700" b="1" dirty="0">
              <a:solidFill>
                <a:schemeClr val="folHlink"/>
              </a:solidFill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500" b="1" dirty="0">
                <a:latin typeface="Arial" pitchFamily="34" charset="0"/>
              </a:rPr>
              <a:t>	Védi a biztosított jogi érdekeit</a:t>
            </a:r>
            <a:r>
              <a:rPr lang="hu-HU" sz="1500" dirty="0">
                <a:latin typeface="Arial" pitchFamily="34" charset="0"/>
              </a:rPr>
              <a:t>, amennyiben jogi érdeksérelem éri és az érdekeinek védelmében jogi eljárás megindítása szükséges vagy ő okoz jogi érdeksérelmet másnak és ezért jogi eljárást indítanak vele szemben!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1300" dirty="0">
              <a:solidFill>
                <a:schemeClr val="folHlink"/>
              </a:solidFill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700" b="1" dirty="0">
                <a:solidFill>
                  <a:schemeClr val="folHlink"/>
                </a:solidFill>
                <a:latin typeface="Arial" pitchFamily="34" charset="0"/>
              </a:rPr>
              <a:t>Magánemberi felelősségbiztosítás: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700" b="1" dirty="0">
              <a:solidFill>
                <a:schemeClr val="folHlink"/>
              </a:solidFill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500" b="1" dirty="0">
                <a:latin typeface="Arial" pitchFamily="34" charset="0"/>
              </a:rPr>
              <a:t>	Mentesíti a biztosítottat a kártérítési kötelezettség alól</a:t>
            </a:r>
            <a:r>
              <a:rPr lang="hu-HU" sz="1500" dirty="0">
                <a:latin typeface="Arial" pitchFamily="34" charset="0"/>
              </a:rPr>
              <a:t>, ha a biztosított – a </a:t>
            </a:r>
            <a:r>
              <a:rPr lang="hu-HU" sz="1500" b="1" dirty="0">
                <a:latin typeface="Arial" pitchFamily="34" charset="0"/>
              </a:rPr>
              <a:t>magán életszférában</a:t>
            </a:r>
            <a:r>
              <a:rPr lang="hu-HU" sz="1500" dirty="0">
                <a:latin typeface="Arial" pitchFamily="34" charset="0"/>
              </a:rPr>
              <a:t> - olyan személyi sérüléses és dologi kárt okoz, melyért a polgári jogi szabályai szerint kártérítési felelősség terheli.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1300" dirty="0"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700" b="1" dirty="0">
                <a:solidFill>
                  <a:schemeClr val="folHlink"/>
                </a:solidFill>
                <a:latin typeface="Arial" pitchFamily="34" charset="0"/>
              </a:rPr>
              <a:t>Munkavállalói felelősségbiztosítás</a:t>
            </a:r>
            <a:r>
              <a:rPr lang="hu-HU" sz="1700" dirty="0">
                <a:latin typeface="Arial" pitchFamily="34" charset="0"/>
              </a:rPr>
              <a:t>: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700" dirty="0"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500" b="1" dirty="0">
                <a:latin typeface="Arial" pitchFamily="34" charset="0"/>
              </a:rPr>
              <a:t>	Mentesíti a biztosítottat kártérítési kötelezettség alól,</a:t>
            </a:r>
            <a:r>
              <a:rPr lang="hu-HU" sz="1500" dirty="0">
                <a:latin typeface="Arial" pitchFamily="34" charset="0"/>
              </a:rPr>
              <a:t> ha a biztosított – </a:t>
            </a:r>
            <a:r>
              <a:rPr lang="hu-HU" sz="1500" b="1" dirty="0">
                <a:latin typeface="Arial" pitchFamily="34" charset="0"/>
              </a:rPr>
              <a:t>munkaviszonyával összefüggésben </a:t>
            </a:r>
            <a:r>
              <a:rPr lang="hu-HU" sz="1500" dirty="0">
                <a:latin typeface="Arial" pitchFamily="34" charset="0"/>
              </a:rPr>
              <a:t>– olyan személyi sérüléses és dologi kárt okoz, melyért a munkajog szabályai szerint a munkáltatóval szemben kártérítési felelősség terheli.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1500" b="1" dirty="0">
              <a:latin typeface="Arial" pitchFamily="34" charset="0"/>
            </a:endParaRPr>
          </a:p>
        </p:txBody>
      </p:sp>
      <p:pic>
        <p:nvPicPr>
          <p:cNvPr id="131075" name="Picture 12" descr="CSAL%C3%81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56" y="941614"/>
            <a:ext cx="1734384" cy="13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Generali </a:t>
            </a:r>
            <a:r>
              <a:rPr lang="hu-HU" sz="2200" b="1" dirty="0" err="1">
                <a:solidFill>
                  <a:srgbClr val="9B0012"/>
                </a:solidFill>
                <a:latin typeface="Arial" pitchFamily="34" charset="0"/>
              </a:rPr>
              <a:t>Juris</a:t>
            </a: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 jogvédelmi és felelősségbiztosítás</a:t>
            </a:r>
          </a:p>
        </p:txBody>
      </p:sp>
      <p:pic>
        <p:nvPicPr>
          <p:cNvPr id="131078" name="Picture 7" descr="para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922354" y="1249136"/>
            <a:ext cx="7611020" cy="3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2000" b="1">
                <a:solidFill>
                  <a:schemeClr val="accent1"/>
                </a:solidFill>
                <a:latin typeface="Arial" pitchFamily="34" charset="0"/>
              </a:rPr>
              <a:t>A „választás lehetősége” </a:t>
            </a: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2000" b="1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4 biztosítási csomag</a:t>
            </a:r>
          </a:p>
          <a:p>
            <a:pPr marL="301155" indent="-301155" defTabSz="315620">
              <a:buFont typeface="Wingdings" pitchFamily="2" charset="2"/>
              <a:buChar char="à"/>
              <a:tabLst>
                <a:tab pos="746968" algn="l"/>
              </a:tabLst>
              <a:defRPr/>
            </a:pPr>
            <a:endParaRPr lang="hu-HU" b="1">
              <a:solidFill>
                <a:schemeClr val="accent1"/>
              </a:solidFill>
              <a:latin typeface="Arial" pitchFamily="34" charset="0"/>
              <a:sym typeface="Wingdings" pitchFamily="2" charset="2"/>
            </a:endParaRP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1600" b="1">
                <a:solidFill>
                  <a:schemeClr val="accent1"/>
                </a:solidFill>
                <a:latin typeface="Arial" pitchFamily="34" charset="0"/>
              </a:rPr>
              <a:t>Aktív: </a:t>
            </a:r>
            <a:r>
              <a:rPr lang="hu-HU" sz="1600">
                <a:latin typeface="Arial" pitchFamily="34" charset="0"/>
                <a:sym typeface="Wingdings" pitchFamily="2" charset="2"/>
              </a:rPr>
              <a:t>Munkajogi jogvédelem + Munkavállalói felelősségbiztosítás</a:t>
            </a: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1600">
                <a:latin typeface="Arial" pitchFamily="34" charset="0"/>
                <a:sym typeface="Wingdings" pitchFamily="2" charset="2"/>
              </a:rPr>
              <a:t>	Kizárólag munkavállalói felelősségbiztosítás iránt érdeklődőknek, a munkavállalói életszféra védelmére.</a:t>
            </a:r>
          </a:p>
          <a:p>
            <a:pPr marL="301155" indent="-301155" defTabSz="315620">
              <a:tabLst>
                <a:tab pos="746968" algn="l"/>
              </a:tabLst>
              <a:defRPr/>
            </a:pPr>
            <a:endParaRPr lang="hu-HU">
              <a:latin typeface="Arial" pitchFamily="34" charset="0"/>
              <a:sym typeface="Wingdings" pitchFamily="2" charset="2"/>
            </a:endParaRP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1600" b="1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Ezüst:</a:t>
            </a:r>
            <a:r>
              <a:rPr lang="hu-HU" sz="1600" b="1">
                <a:latin typeface="Arial" pitchFamily="34" charset="0"/>
                <a:sym typeface="Wingdings" pitchFamily="2" charset="2"/>
              </a:rPr>
              <a:t> </a:t>
            </a:r>
            <a:r>
              <a:rPr lang="hu-HU" sz="1600">
                <a:latin typeface="Arial" pitchFamily="34" charset="0"/>
                <a:sym typeface="Wingdings" pitchFamily="2" charset="2"/>
              </a:rPr>
              <a:t>Alap jogvédelmi fedezet + Magánemberi felelősségbiztosítás</a:t>
            </a:r>
          </a:p>
          <a:p>
            <a:pPr marL="301155" indent="-301155" defTabSz="315620">
              <a:tabLst>
                <a:tab pos="746968" algn="l"/>
              </a:tabLst>
              <a:defRPr/>
            </a:pPr>
            <a:endParaRPr lang="hu-HU">
              <a:latin typeface="Arial" pitchFamily="34" charset="0"/>
              <a:sym typeface="Wingdings" pitchFamily="2" charset="2"/>
            </a:endParaRP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1600" b="1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Arany: </a:t>
            </a:r>
            <a:r>
              <a:rPr lang="hu-HU" sz="1600">
                <a:latin typeface="Arial" pitchFamily="34" charset="0"/>
              </a:rPr>
              <a:t>Ezüst csomag szolgáltatásai + általános jogi tanácsadás, gépjármű jogvédelmi szolgáltatás, előzetes képviseleti szolgáltatás</a:t>
            </a: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1600">
                <a:latin typeface="Arial" pitchFamily="34" charset="0"/>
                <a:sym typeface="Wingdings" pitchFamily="2" charset="2"/>
              </a:rPr>
              <a:t>	+ Magánemberi felelősségbiztosítás</a:t>
            </a:r>
          </a:p>
          <a:p>
            <a:pPr marL="301155" indent="-301155" defTabSz="315620">
              <a:tabLst>
                <a:tab pos="746968" algn="l"/>
              </a:tabLst>
              <a:defRPr/>
            </a:pPr>
            <a:endParaRPr lang="hu-HU" b="1">
              <a:latin typeface="Arial" pitchFamily="34" charset="0"/>
              <a:sym typeface="Wingdings" pitchFamily="2" charset="2"/>
            </a:endParaRP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1600" b="1">
                <a:solidFill>
                  <a:schemeClr val="accent1"/>
                </a:solidFill>
                <a:latin typeface="Arial" pitchFamily="34" charset="0"/>
                <a:sym typeface="Wingdings" pitchFamily="2" charset="2"/>
              </a:rPr>
              <a:t>Platina:</a:t>
            </a:r>
            <a:r>
              <a:rPr lang="hu-HU" sz="1600" b="1">
                <a:latin typeface="Arial" pitchFamily="34" charset="0"/>
                <a:sym typeface="Wingdings" pitchFamily="2" charset="2"/>
              </a:rPr>
              <a:t> </a:t>
            </a:r>
            <a:r>
              <a:rPr lang="hu-HU" sz="1600">
                <a:latin typeface="Arial" pitchFamily="34" charset="0"/>
              </a:rPr>
              <a:t>- Arany csomag + hatósági és adóhatósági jogvédelem, cégautók jogvédelme - a legszélesebb szolgáltatási paletta a piacon!</a:t>
            </a:r>
          </a:p>
          <a:p>
            <a:pPr marL="301155" indent="-301155" defTabSz="315620">
              <a:tabLst>
                <a:tab pos="746968" algn="l"/>
              </a:tabLst>
              <a:defRPr/>
            </a:pPr>
            <a:r>
              <a:rPr lang="hu-HU" sz="1600">
                <a:latin typeface="Arial" pitchFamily="34" charset="0"/>
                <a:sym typeface="Wingdings" pitchFamily="2" charset="2"/>
              </a:rPr>
              <a:t>	+ Magánemberi   felelősségbiztosítás</a:t>
            </a:r>
          </a:p>
        </p:txBody>
      </p:sp>
      <p:pic>
        <p:nvPicPr>
          <p:cNvPr id="132099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36" y="827315"/>
            <a:ext cx="286070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Rectangle 6"/>
          <p:cNvSpPr>
            <a:spLocks noChangeArrowheads="1"/>
          </p:cNvSpPr>
          <p:nvPr/>
        </p:nvSpPr>
        <p:spPr bwMode="auto">
          <a:xfrm>
            <a:off x="859495" y="5690507"/>
            <a:ext cx="7673879" cy="79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>
            <a:spAutoFit/>
          </a:bodyPr>
          <a:lstStyle/>
          <a:p>
            <a:pPr marL="301155" indent="-301155" defTabSz="913984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600"/>
              <a:t>Ezüst, Arany, Platina csomaghoz külön díj ellenében</a:t>
            </a:r>
            <a:r>
              <a:rPr lang="hu-HU" sz="1600" b="1"/>
              <a:t> Munkavállalói felelősségbiztosítás </a:t>
            </a:r>
            <a:r>
              <a:rPr lang="hu-HU" sz="1600"/>
              <a:t>köthető!</a:t>
            </a:r>
          </a:p>
          <a:p>
            <a:pPr marL="301155" indent="-301155" defTabSz="913984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526034" algn="l"/>
              </a:tabLst>
            </a:pPr>
            <a:endParaRPr lang="hu-HU" sz="1600"/>
          </a:p>
        </p:txBody>
      </p:sp>
      <p:sp>
        <p:nvSpPr>
          <p:cNvPr id="132101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Generali </a:t>
            </a:r>
            <a:r>
              <a:rPr lang="hu-HU" sz="2200" b="1" dirty="0" err="1">
                <a:solidFill>
                  <a:srgbClr val="9B0012"/>
                </a:solidFill>
                <a:latin typeface="Arial" pitchFamily="34" charset="0"/>
              </a:rPr>
              <a:t>Juris</a:t>
            </a: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 jogvédelmi és felelősségbiztosítás</a:t>
            </a:r>
          </a:p>
        </p:txBody>
      </p:sp>
      <p:pic>
        <p:nvPicPr>
          <p:cNvPr id="132103" name="Picture 8" descr="para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2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456" name="Group 128"/>
          <p:cNvGraphicFramePr>
            <a:graphicFrameLocks noGrp="1"/>
          </p:cNvGraphicFramePr>
          <p:nvPr/>
        </p:nvGraphicFramePr>
        <p:xfrm>
          <a:off x="1740799" y="1113064"/>
          <a:ext cx="5652141" cy="5548776"/>
        </p:xfrm>
        <a:graphic>
          <a:graphicData uri="http://schemas.openxmlformats.org/drawingml/2006/table">
            <a:tbl>
              <a:tblPr/>
              <a:tblGrid>
                <a:gridCol w="1506040"/>
                <a:gridCol w="1005737"/>
                <a:gridCol w="1098101"/>
                <a:gridCol w="913374"/>
                <a:gridCol w="1128889"/>
              </a:tblGrid>
              <a:tr h="480696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Aktív </a:t>
                      </a:r>
                    </a:p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csomag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Ezüst </a:t>
                      </a:r>
                    </a:p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csomag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Arany</a:t>
                      </a:r>
                    </a:p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csomag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Platina</a:t>
                      </a:r>
                    </a:p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csomag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Biztosítási összeg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1Mio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3Mio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5Mio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10Mio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Munkajogi 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Kártérítési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Szerződéses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Termékfelelősség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Ingatlan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Személyiségi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Szociális és TB.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Öröklési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Büntető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Sértetti, tanúi 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Gépjármű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Előzetes képviselet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Ált. jogi tanácsadás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Cégautók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Hatósági 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Adójogi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sym typeface="Wingdings" pitchFamily="2" charset="2"/>
                        </a:rPr>
                        <a:t>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240">
                <a:tc>
                  <a:txBody>
                    <a:bodyPr/>
                    <a:lstStyle/>
                    <a:p>
                      <a:pPr marL="0" marR="0" lvl="0" indent="0" algn="l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Okiratszerkesztés</a:t>
                      </a:r>
                    </a:p>
                  </a:txBody>
                  <a:tcPr marL="73891" marR="73891" marT="39180" marB="391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 év után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 év után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 év után</a:t>
                      </a:r>
                    </a:p>
                  </a:txBody>
                  <a:tcPr marL="73891" marR="73891" marT="39180" marB="391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Generali </a:t>
            </a:r>
            <a:r>
              <a:rPr lang="hu-HU" sz="2200" b="1" dirty="0" err="1">
                <a:solidFill>
                  <a:srgbClr val="9B0012"/>
                </a:solidFill>
                <a:latin typeface="Arial" pitchFamily="34" charset="0"/>
              </a:rPr>
              <a:t>Juris</a:t>
            </a:r>
            <a:r>
              <a:rPr lang="hu-HU" sz="2200" b="1" dirty="0">
                <a:solidFill>
                  <a:srgbClr val="9B0012"/>
                </a:solidFill>
                <a:latin typeface="Arial" pitchFamily="34" charset="0"/>
              </a:rPr>
              <a:t> jogvédelmi és felelősségbiztosítás</a:t>
            </a:r>
          </a:p>
        </p:txBody>
      </p:sp>
      <p:sp>
        <p:nvSpPr>
          <p:cNvPr id="133245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3246" name="Picture 129" descr="para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922354" y="1108982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000" b="1" dirty="0">
                <a:solidFill>
                  <a:srgbClr val="9B0012"/>
                </a:solidFill>
                <a:latin typeface="Arial" pitchFamily="34" charset="0"/>
              </a:rPr>
              <a:t>Jogvédelmi biztosítás – Jogvédelmi szolgáltatások</a:t>
            </a:r>
          </a:p>
          <a:p>
            <a:pPr defTabSz="913984">
              <a:spcBef>
                <a:spcPct val="0"/>
              </a:spcBef>
              <a:defRPr/>
            </a:pPr>
            <a:endParaRPr lang="hu-HU" sz="2000" b="1" dirty="0">
              <a:solidFill>
                <a:srgbClr val="9B0012"/>
              </a:solidFill>
              <a:latin typeface="Arial" pitchFamily="34" charset="0"/>
            </a:endParaRPr>
          </a:p>
        </p:txBody>
      </p:sp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922354" y="1743076"/>
            <a:ext cx="7289030" cy="437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500" b="1">
                <a:solidFill>
                  <a:schemeClr val="accent1"/>
                </a:solidFill>
                <a:latin typeface="Arial" pitchFamily="34" charset="0"/>
              </a:rPr>
              <a:t>1. Jogi tanácsadás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Sürgős szükségben 0-24 óráig azonnali tanácsadás telefonon!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Egyéb esetben a jogvédelmi szolgáltatási igény bejelentése után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700" b="1"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500" b="1">
                <a:solidFill>
                  <a:schemeClr val="accent1"/>
                </a:solidFill>
                <a:latin typeface="Arial" pitchFamily="34" charset="0"/>
              </a:rPr>
              <a:t>2. A jogvitára szakosodott</a:t>
            </a:r>
            <a:r>
              <a:rPr lang="hu-HU" sz="1500" b="1">
                <a:latin typeface="Arial" pitchFamily="34" charset="0"/>
              </a:rPr>
              <a:t> </a:t>
            </a:r>
            <a:r>
              <a:rPr lang="hu-HU" sz="1500" b="1">
                <a:solidFill>
                  <a:schemeClr val="accent1"/>
                </a:solidFill>
                <a:latin typeface="Arial" pitchFamily="34" charset="0"/>
              </a:rPr>
              <a:t>ügyvéd ajánlása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700" b="1">
              <a:solidFill>
                <a:schemeClr val="accent1"/>
              </a:solidFill>
              <a:latin typeface="Arial" pitchFamily="34" charset="0"/>
            </a:endParaRPr>
          </a:p>
          <a:p>
            <a:pPr marL="157810" indent="-157810" defTabSz="315620">
              <a:tabLst>
                <a:tab pos="526034" algn="l"/>
              </a:tabLst>
              <a:defRPr/>
            </a:pPr>
            <a:r>
              <a:rPr lang="hu-HU" sz="1500" b="1">
                <a:solidFill>
                  <a:schemeClr val="accent1"/>
                </a:solidFill>
                <a:latin typeface="Arial" pitchFamily="34" charset="0"/>
              </a:rPr>
              <a:t>3. Jogi eljárások költségeinek fedezése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ügyvédi megbízási díj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jogi eljárási költségek (illetékek, eljárási díjak, tanúdíj stb.)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ellenérdekű fél költsége (ha a biztosított köteles megtéríteni)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végrehajtási költségek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felszámolási eljárás költsége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útiköltség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független szakértők díja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fordítási költségek+tolmácsdíj (külföldön bekövetkezett érdeksérelemnél)</a:t>
            </a:r>
          </a:p>
          <a:p>
            <a:pPr marL="157810" indent="-157810" defTabSz="315620">
              <a:buFont typeface="Wingdings" pitchFamily="2" charset="2"/>
              <a:buChar char="§"/>
              <a:tabLst>
                <a:tab pos="526034" algn="l"/>
              </a:tabLst>
              <a:defRPr/>
            </a:pPr>
            <a:r>
              <a:rPr lang="hu-HU" sz="1500">
                <a:latin typeface="Arial" pitchFamily="34" charset="0"/>
              </a:rPr>
              <a:t>óvadék/biztosíték</a:t>
            </a:r>
          </a:p>
          <a:p>
            <a:pPr marL="157810" indent="-157810" defTabSz="315620">
              <a:tabLst>
                <a:tab pos="526034" algn="l"/>
              </a:tabLst>
              <a:defRPr/>
            </a:pPr>
            <a:endParaRPr lang="hu-HU" sz="1500" b="1">
              <a:latin typeface="Arial" pitchFamily="34" charset="0"/>
            </a:endParaRPr>
          </a:p>
        </p:txBody>
      </p:sp>
      <p:sp>
        <p:nvSpPr>
          <p:cNvPr id="2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>
                <a:solidFill>
                  <a:srgbClr val="9B0012"/>
                </a:solidFill>
                <a:latin typeface="Arial" pitchFamily="34" charset="0"/>
              </a:rPr>
              <a:t>Generali Juris jogvédelmi és felelősségbiztosítás</a:t>
            </a:r>
          </a:p>
        </p:txBody>
      </p:sp>
      <p:sp>
        <p:nvSpPr>
          <p:cNvPr id="134149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4150" name="Picture 7" descr="para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4"/>
          <p:cNvSpPr>
            <a:spLocks noChangeArrowheads="1"/>
          </p:cNvSpPr>
          <p:nvPr/>
        </p:nvSpPr>
        <p:spPr bwMode="auto">
          <a:xfrm>
            <a:off x="876173" y="1098097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defTabSz="913984">
              <a:spcBef>
                <a:spcPct val="0"/>
              </a:spcBef>
            </a:pPr>
            <a:r>
              <a:rPr lang="hu-HU" sz="2000" b="1">
                <a:solidFill>
                  <a:srgbClr val="9B0012"/>
                </a:solidFill>
              </a:rPr>
              <a:t>Jogvédelmi biztosítás - Termékelőnyök</a:t>
            </a:r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876173" y="1943100"/>
            <a:ext cx="7273636" cy="267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500" b="1">
                <a:sym typeface="Wingdings" pitchFamily="2" charset="2"/>
              </a:rPr>
              <a:t>4 biztosítási csomag</a:t>
            </a:r>
            <a:r>
              <a:rPr lang="hu-HU" sz="1500">
                <a:sym typeface="Wingdings" pitchFamily="2" charset="2"/>
              </a:rPr>
              <a:t> (Aktív, Ezüst, Arany, Platina) </a:t>
            </a:r>
          </a:p>
          <a:p>
            <a:pPr marL="236715" indent="-236715" defTabSz="913984">
              <a:tabLst>
                <a:tab pos="526034" algn="l"/>
              </a:tabLst>
            </a:pPr>
            <a:r>
              <a:rPr lang="hu-HU" sz="1500">
                <a:sym typeface="Wingdings" pitchFamily="2" charset="2"/>
              </a:rPr>
              <a:t>	– különböző jogvédelmi szolgáltatási területekkel és biztosítási összeggel!</a:t>
            </a:r>
          </a:p>
          <a:p>
            <a:pPr marL="236715" indent="-236715" defTabSz="913984">
              <a:tabLst>
                <a:tab pos="526034" algn="l"/>
              </a:tabLst>
            </a:pPr>
            <a:endParaRPr lang="hu-HU" sz="700">
              <a:sym typeface="Wingdings" pitchFamily="2" charset="2"/>
            </a:endParaRP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500">
                <a:sym typeface="Wingdings" pitchFamily="2" charset="2"/>
              </a:rPr>
              <a:t>A piacon is </a:t>
            </a:r>
            <a:r>
              <a:rPr lang="hu-HU" sz="1500" b="1">
                <a:sym typeface="Wingdings" pitchFamily="2" charset="2"/>
              </a:rPr>
              <a:t>új jogvédelmi szolgáltatási területek</a:t>
            </a:r>
            <a:r>
              <a:rPr lang="hu-HU" sz="1500">
                <a:sym typeface="Wingdings" pitchFamily="2" charset="2"/>
              </a:rPr>
              <a:t> (előzetes képviselet, általános jogi tanácsadás, hatósági jogvédelem, adójogi jogvédelem) és a legszélesebb körű jogvédelmi szolgáltatások (pl. független szakértők díja, felszámolási eljárás ktg-e)</a:t>
            </a:r>
          </a:p>
          <a:p>
            <a:pPr marL="236715" indent="-236715" defTabSz="913984">
              <a:tabLst>
                <a:tab pos="526034" algn="l"/>
              </a:tabLst>
            </a:pPr>
            <a:endParaRPr lang="hu-HU" sz="700">
              <a:sym typeface="Wingdings" pitchFamily="2" charset="2"/>
            </a:endParaRP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500">
                <a:sym typeface="Wingdings" pitchFamily="2" charset="2"/>
              </a:rPr>
              <a:t>A piacon </a:t>
            </a:r>
            <a:r>
              <a:rPr lang="hu-HU" sz="1500" b="1">
                <a:sym typeface="Wingdings" pitchFamily="2" charset="2"/>
              </a:rPr>
              <a:t>legkedvezőbb díjak</a:t>
            </a:r>
            <a:r>
              <a:rPr lang="hu-HU" sz="1500">
                <a:sym typeface="Wingdings" pitchFamily="2" charset="2"/>
              </a:rPr>
              <a:t> (Pl. Arany csomag 2 főre: 51.800, DAS: 58.000)</a:t>
            </a: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endParaRPr lang="hu-HU" sz="700">
              <a:sym typeface="Wingdings" pitchFamily="2" charset="2"/>
            </a:endParaRP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500" b="1">
                <a:sym typeface="Wingdings" pitchFamily="2" charset="2"/>
              </a:rPr>
              <a:t>30 év alatti biztosítottaknak</a:t>
            </a:r>
            <a:r>
              <a:rPr lang="hu-HU" sz="1500">
                <a:sym typeface="Wingdings" pitchFamily="2" charset="2"/>
              </a:rPr>
              <a:t> jelentős díjkedvezmény – a kedvezmény a 30. évük betöltése után is megmarad! </a:t>
            </a:r>
          </a:p>
          <a:p>
            <a:pPr marL="236715" indent="-236715" defTabSz="913984">
              <a:tabLst>
                <a:tab pos="526034" algn="l"/>
              </a:tabLst>
            </a:pPr>
            <a:endParaRPr lang="hu-HU" sz="700">
              <a:sym typeface="Wingdings" pitchFamily="2" charset="2"/>
            </a:endParaRP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500">
                <a:sym typeface="Wingdings" pitchFamily="2" charset="2"/>
              </a:rPr>
              <a:t>20% </a:t>
            </a:r>
            <a:r>
              <a:rPr lang="hu-HU" sz="1500" b="1">
                <a:sym typeface="Wingdings" pitchFamily="2" charset="2"/>
              </a:rPr>
              <a:t>kármentességi kedvezmény</a:t>
            </a:r>
            <a:r>
              <a:rPr lang="hu-HU" sz="1500">
                <a:sym typeface="Wingdings" pitchFamily="2" charset="2"/>
              </a:rPr>
              <a:t> a 3. év után</a:t>
            </a: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endParaRPr lang="hu-HU" sz="700">
              <a:sym typeface="Wingdings" pitchFamily="2" charset="2"/>
            </a:endParaRP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500">
                <a:sym typeface="Wingdings" pitchFamily="2" charset="2"/>
              </a:rPr>
              <a:t>Ingyenes </a:t>
            </a:r>
            <a:r>
              <a:rPr lang="hu-HU" sz="1500" b="1">
                <a:sym typeface="Wingdings" pitchFamily="2" charset="2"/>
              </a:rPr>
              <a:t>okirat-szerkesztési</a:t>
            </a:r>
            <a:r>
              <a:rPr lang="hu-HU" sz="1500">
                <a:sym typeface="Wingdings" pitchFamily="2" charset="2"/>
              </a:rPr>
              <a:t> szolgáltatás </a:t>
            </a:r>
          </a:p>
          <a:p>
            <a:pPr marL="236715" indent="-236715" defTabSz="913984">
              <a:tabLst>
                <a:tab pos="526034" algn="l"/>
              </a:tabLst>
            </a:pPr>
            <a:r>
              <a:rPr lang="hu-HU" sz="1500">
                <a:sym typeface="Wingdings" pitchFamily="2" charset="2"/>
              </a:rPr>
              <a:t>   (csomagtól függően a 2., 3., 4. év után)!</a:t>
            </a:r>
          </a:p>
          <a:p>
            <a:pPr marL="236715" indent="-236715" defTabSz="913984">
              <a:tabLst>
                <a:tab pos="526034" algn="l"/>
              </a:tabLst>
            </a:pPr>
            <a:endParaRPr lang="hu-HU" sz="700">
              <a:sym typeface="Wingdings" pitchFamily="2" charset="2"/>
            </a:endParaRP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500" b="1">
                <a:sym typeface="Wingdings" pitchFamily="2" charset="2"/>
              </a:rPr>
              <a:t>0-24 órás telefonos jogi tanácsadás</a:t>
            </a:r>
            <a:r>
              <a:rPr lang="hu-HU" sz="1500">
                <a:sym typeface="Wingdings" pitchFamily="2" charset="2"/>
              </a:rPr>
              <a:t> </a:t>
            </a:r>
          </a:p>
          <a:p>
            <a:pPr marL="236715" indent="-236715" defTabSz="913984">
              <a:tabLst>
                <a:tab pos="526034" algn="l"/>
              </a:tabLst>
            </a:pPr>
            <a:r>
              <a:rPr lang="hu-HU" sz="1500">
                <a:sym typeface="Wingdings" pitchFamily="2" charset="2"/>
              </a:rPr>
              <a:t>	sürgős szükségben - Generali Juris kártya!     </a:t>
            </a:r>
          </a:p>
          <a:p>
            <a:pPr marL="236715" indent="-236715" defTabSz="913984">
              <a:buFont typeface="Wingdings" pitchFamily="2" charset="2"/>
              <a:buChar char="§"/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</p:txBody>
      </p:sp>
      <p:pic>
        <p:nvPicPr>
          <p:cNvPr id="1351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83" y="4305300"/>
            <a:ext cx="3063394" cy="1993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Line 7"/>
          <p:cNvSpPr>
            <a:spLocks noChangeShapeType="1"/>
          </p:cNvSpPr>
          <p:nvPr/>
        </p:nvSpPr>
        <p:spPr bwMode="auto">
          <a:xfrm>
            <a:off x="4766990" y="5690507"/>
            <a:ext cx="4361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>
                <a:solidFill>
                  <a:srgbClr val="9B0012"/>
                </a:solidFill>
                <a:latin typeface="Arial" pitchFamily="34" charset="0"/>
              </a:rPr>
              <a:t>Generali Juris jogvédelmi és felelősségbiztosítás</a:t>
            </a:r>
          </a:p>
        </p:txBody>
      </p:sp>
      <p:sp>
        <p:nvSpPr>
          <p:cNvPr id="135175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5176" name="Picture 10" descr="nyi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60" y="5690507"/>
            <a:ext cx="608061" cy="28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11" descr="paragrap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6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876173" y="1098097"/>
            <a:ext cx="728903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 anchor="ctr"/>
          <a:lstStyle/>
          <a:p>
            <a:pPr defTabSz="913984">
              <a:spcBef>
                <a:spcPct val="0"/>
              </a:spcBef>
            </a:pPr>
            <a:r>
              <a:rPr lang="hu-HU" sz="2000" b="1">
                <a:solidFill>
                  <a:srgbClr val="9B0012"/>
                </a:solidFill>
              </a:rPr>
              <a:t>Magánemberi felelősségbiztosítás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876173" y="1785257"/>
            <a:ext cx="7273636" cy="28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155180" indent="-155180" defTabSz="913984">
              <a:buFont typeface="Wingdings" pitchFamily="2" charset="2"/>
              <a:buChar char="§"/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  <a:p>
            <a:pPr marL="155180" indent="-155180" defTabSz="913984">
              <a:tabLst>
                <a:tab pos="526034" algn="l"/>
              </a:tabLst>
            </a:pPr>
            <a:endParaRPr lang="hu-HU" sz="1500">
              <a:sym typeface="Wingdings" pitchFamily="2" charset="2"/>
            </a:endParaRPr>
          </a:p>
        </p:txBody>
      </p:sp>
      <p:sp>
        <p:nvSpPr>
          <p:cNvPr id="136196" name="Line 5"/>
          <p:cNvSpPr>
            <a:spLocks noChangeShapeType="1"/>
          </p:cNvSpPr>
          <p:nvPr/>
        </p:nvSpPr>
        <p:spPr bwMode="auto">
          <a:xfrm>
            <a:off x="4766990" y="5690507"/>
            <a:ext cx="4361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endParaRPr lang="hu-HU"/>
          </a:p>
        </p:txBody>
      </p:sp>
      <p:sp>
        <p:nvSpPr>
          <p:cNvPr id="136197" name="Rectangle 6"/>
          <p:cNvSpPr>
            <a:spLocks noChangeArrowheads="1"/>
          </p:cNvSpPr>
          <p:nvPr/>
        </p:nvSpPr>
        <p:spPr bwMode="auto">
          <a:xfrm>
            <a:off x="876173" y="1785258"/>
            <a:ext cx="7448101" cy="140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defTabSz="913984">
              <a:tabLst>
                <a:tab pos="526034" algn="l"/>
              </a:tabLst>
            </a:pPr>
            <a:r>
              <a:rPr lang="hu-HU" sz="1600">
                <a:sym typeface="Wingdings" pitchFamily="2" charset="2"/>
              </a:rPr>
              <a:t>A biztosított által – </a:t>
            </a:r>
            <a:r>
              <a:rPr lang="hu-HU" sz="1600" b="1">
                <a:solidFill>
                  <a:schemeClr val="accent1"/>
                </a:solidFill>
                <a:sym typeface="Wingdings" pitchFamily="2" charset="2"/>
              </a:rPr>
              <a:t>a magán élethelyzetében</a:t>
            </a:r>
            <a:r>
              <a:rPr lang="hu-HU" sz="1600">
                <a:sym typeface="Wingdings" pitchFamily="2" charset="2"/>
              </a:rPr>
              <a:t> - másnak okozott </a:t>
            </a:r>
          </a:p>
          <a:p>
            <a:pPr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600" b="1">
                <a:sym typeface="Wingdings" pitchFamily="2" charset="2"/>
              </a:rPr>
              <a:t> személyi sérüléses károkra</a:t>
            </a:r>
            <a:r>
              <a:rPr lang="hu-HU" sz="1600">
                <a:sym typeface="Wingdings" pitchFamily="2" charset="2"/>
              </a:rPr>
              <a:t> és </a:t>
            </a:r>
          </a:p>
          <a:p>
            <a:pPr defTabSz="913984">
              <a:buFont typeface="Wingdings" pitchFamily="2" charset="2"/>
              <a:buChar char="§"/>
              <a:tabLst>
                <a:tab pos="526034" algn="l"/>
              </a:tabLst>
            </a:pPr>
            <a:r>
              <a:rPr lang="hu-HU" sz="1600" b="1">
                <a:sym typeface="Wingdings" pitchFamily="2" charset="2"/>
              </a:rPr>
              <a:t> dologi károkra</a:t>
            </a:r>
            <a:r>
              <a:rPr lang="hu-HU" sz="1600">
                <a:sym typeface="Wingdings" pitchFamily="2" charset="2"/>
              </a:rPr>
              <a:t> </a:t>
            </a:r>
          </a:p>
          <a:p>
            <a:pPr defTabSz="913984">
              <a:tabLst>
                <a:tab pos="526034" algn="l"/>
              </a:tabLst>
            </a:pPr>
            <a:r>
              <a:rPr lang="hu-HU" sz="1600">
                <a:sym typeface="Wingdings" pitchFamily="2" charset="2"/>
              </a:rPr>
              <a:t>nyújt biztosítási védelmet, amennyiben a biztosított a kárért kártérítési felelősséggel tartozik.</a:t>
            </a:r>
          </a:p>
          <a:p>
            <a:pPr defTabSz="913984">
              <a:tabLst>
                <a:tab pos="526034" algn="l"/>
              </a:tabLst>
            </a:pPr>
            <a:endParaRPr lang="hu-HU" sz="1600">
              <a:sym typeface="Wingdings" pitchFamily="2" charset="2"/>
            </a:endParaRPr>
          </a:p>
        </p:txBody>
      </p:sp>
      <p:graphicFrame>
        <p:nvGraphicFramePr>
          <p:cNvPr id="102434" name="Group 34"/>
          <p:cNvGraphicFramePr>
            <a:graphicFrameLocks noGrp="1"/>
          </p:cNvGraphicFramePr>
          <p:nvPr/>
        </p:nvGraphicFramePr>
        <p:xfrm>
          <a:off x="1050637" y="3450771"/>
          <a:ext cx="6934970" cy="1166133"/>
        </p:xfrm>
        <a:graphic>
          <a:graphicData uri="http://schemas.openxmlformats.org/drawingml/2006/table">
            <a:tbl>
              <a:tblPr/>
              <a:tblGrid>
                <a:gridCol w="1559919"/>
                <a:gridCol w="1285394"/>
                <a:gridCol w="1337989"/>
                <a:gridCol w="1307202"/>
                <a:gridCol w="1444465"/>
              </a:tblGrid>
              <a:tr h="568779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endParaRPr kumimoji="0" lang="hu-H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Aktív csomag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Ezüst csomag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Arany csomag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Platina csomag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7354"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Biztosítási összeg (kár/év)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-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 M Ft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30 M Ft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33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5000" algn="l"/>
                        </a:tabLst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40 M Ft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6218" name="Rectangle 47"/>
          <p:cNvSpPr>
            <a:spLocks noChangeArrowheads="1"/>
          </p:cNvSpPr>
          <p:nvPr/>
        </p:nvSpPr>
        <p:spPr bwMode="auto">
          <a:xfrm>
            <a:off x="876173" y="4616904"/>
            <a:ext cx="7273636" cy="170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75749" tIns="37874" rIns="75749" bIns="37874"/>
          <a:lstStyle/>
          <a:p>
            <a:pPr marL="373484" indent="-311676" defTabSz="913984">
              <a:buFont typeface="Wingdings" pitchFamily="2" charset="2"/>
              <a:buChar char="§"/>
            </a:pPr>
            <a:endParaRPr lang="hu-HU" sz="200">
              <a:sym typeface="Wingdings" pitchFamily="2" charset="2"/>
            </a:endParaRPr>
          </a:p>
          <a:p>
            <a:pPr marL="373484" indent="-311676" defTabSz="913984">
              <a:buFont typeface="Wingdings" pitchFamily="2" charset="2"/>
              <a:buChar char="§"/>
            </a:pPr>
            <a:r>
              <a:rPr lang="hu-HU" sz="1600">
                <a:sym typeface="Wingdings" pitchFamily="2" charset="2"/>
              </a:rPr>
              <a:t> A piacon elérhető </a:t>
            </a:r>
            <a:r>
              <a:rPr lang="hu-HU" sz="1600" b="1">
                <a:sym typeface="Wingdings" pitchFamily="2" charset="2"/>
              </a:rPr>
              <a:t>legszélesebb fedezeti kör</a:t>
            </a:r>
            <a:r>
              <a:rPr lang="hu-HU" sz="1600">
                <a:sym typeface="Wingdings" pitchFamily="2" charset="2"/>
              </a:rPr>
              <a:t> !</a:t>
            </a:r>
          </a:p>
          <a:p>
            <a:pPr marL="373484" indent="-311676" defTabSz="913984"/>
            <a:r>
              <a:rPr lang="hu-HU" sz="1600">
                <a:sym typeface="Wingdings" pitchFamily="2" charset="2"/>
              </a:rPr>
              <a:t>(egyéb magánemberi felelősségbiztosítások esetén a fedezet meghatározott</a:t>
            </a:r>
          </a:p>
          <a:p>
            <a:pPr marL="373484" indent="-311676" defTabSz="913984"/>
            <a:r>
              <a:rPr lang="hu-HU" sz="1600">
                <a:sym typeface="Wingdings" pitchFamily="2" charset="2"/>
              </a:rPr>
              <a:t>magánemberi minőségre terjed ki és csak a szerződésen kívüli dologi károkra)</a:t>
            </a:r>
          </a:p>
          <a:p>
            <a:pPr marL="373484" indent="-311676" defTabSz="913984">
              <a:buFont typeface="Wingdings" pitchFamily="2" charset="2"/>
              <a:buChar char="ü"/>
            </a:pPr>
            <a:endParaRPr lang="hu-HU">
              <a:sym typeface="Wingdings" pitchFamily="2" charset="2"/>
            </a:endParaRPr>
          </a:p>
          <a:p>
            <a:pPr marL="373484" indent="-311676" defTabSz="913984">
              <a:buFont typeface="Wingdings" pitchFamily="2" charset="2"/>
              <a:buChar char="§"/>
            </a:pPr>
            <a:r>
              <a:rPr lang="hu-HU" sz="1600">
                <a:sym typeface="Wingdings" pitchFamily="2" charset="2"/>
              </a:rPr>
              <a:t>Magas </a:t>
            </a:r>
            <a:r>
              <a:rPr lang="hu-HU" sz="1600" b="1">
                <a:sym typeface="Wingdings" pitchFamily="2" charset="2"/>
              </a:rPr>
              <a:t>biztosítási összegek</a:t>
            </a:r>
            <a:r>
              <a:rPr lang="hu-HU" sz="1600">
                <a:sym typeface="Wingdings" pitchFamily="2" charset="2"/>
              </a:rPr>
              <a:t>!</a:t>
            </a:r>
          </a:p>
        </p:txBody>
      </p:sp>
      <p:pic>
        <p:nvPicPr>
          <p:cNvPr id="136219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19" y="976993"/>
            <a:ext cx="1464990" cy="161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536222" y="302078"/>
            <a:ext cx="7290314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3984">
              <a:spcBef>
                <a:spcPct val="0"/>
              </a:spcBef>
              <a:defRPr/>
            </a:pPr>
            <a:r>
              <a:rPr lang="hu-HU" sz="2200" b="1">
                <a:solidFill>
                  <a:srgbClr val="9B0012"/>
                </a:solidFill>
                <a:latin typeface="Arial" pitchFamily="34" charset="0"/>
              </a:rPr>
              <a:t>Generali Juris jogvédelmi és felelősségbiztosítás</a:t>
            </a:r>
          </a:p>
        </p:txBody>
      </p:sp>
      <p:sp>
        <p:nvSpPr>
          <p:cNvPr id="136221" name="Szövegdoboz 11"/>
          <p:cNvSpPr txBox="1">
            <a:spLocks noChangeArrowheads="1"/>
          </p:cNvSpPr>
          <p:nvPr/>
        </p:nvSpPr>
        <p:spPr bwMode="auto">
          <a:xfrm>
            <a:off x="926203" y="6453868"/>
            <a:ext cx="4271818" cy="2611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49" tIns="37874" rIns="75749" bIns="37874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hu-HU"/>
          </a:p>
        </p:txBody>
      </p:sp>
      <p:pic>
        <p:nvPicPr>
          <p:cNvPr id="136222" name="Picture 35" descr="para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536"/>
            <a:ext cx="613192" cy="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8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Diavetítés a képernyőre (4:3 oldalarány)</PresentationFormat>
  <Paragraphs>231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PowerPoint bemutató</vt:lpstr>
      <vt:lpstr>A piac és a lehetőségek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Somogyi Csilla</dc:creator>
  <cp:lastModifiedBy>Somogyi Csilla</cp:lastModifiedBy>
  <cp:revision>1</cp:revision>
  <dcterms:created xsi:type="dcterms:W3CDTF">2012-10-10T10:43:02Z</dcterms:created>
  <dcterms:modified xsi:type="dcterms:W3CDTF">2012-10-10T10:43:16Z</dcterms:modified>
</cp:coreProperties>
</file>