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unkaf&#252;zet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Munkaf&#252;zet1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hu-HU"/>
              <a:t>Vagyonkárok</a:t>
            </a:r>
            <a:r>
              <a:rPr lang="hu-HU" baseline="0"/>
              <a:t> alakulása ezer db</a:t>
            </a:r>
            <a:endParaRPr lang="hu-HU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Munka1!$B$3:$I$3</c:f>
              <c:strCach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2012*</c:v>
                </c:pt>
              </c:strCache>
            </c:strRef>
          </c:cat>
          <c:val>
            <c:numRef>
              <c:f>Munka1!$B$4:$I$4</c:f>
              <c:numCache>
                <c:formatCode>General</c:formatCode>
                <c:ptCount val="8"/>
                <c:pt idx="0">
                  <c:v>167</c:v>
                </c:pt>
                <c:pt idx="1">
                  <c:v>177</c:v>
                </c:pt>
                <c:pt idx="2">
                  <c:v>185</c:v>
                </c:pt>
                <c:pt idx="3">
                  <c:v>212</c:v>
                </c:pt>
                <c:pt idx="4">
                  <c:v>208</c:v>
                </c:pt>
                <c:pt idx="5">
                  <c:v>308</c:v>
                </c:pt>
                <c:pt idx="6">
                  <c:v>201</c:v>
                </c:pt>
                <c:pt idx="7">
                  <c:v>200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8993024"/>
        <c:axId val="241705728"/>
      </c:barChart>
      <c:catAx>
        <c:axId val="198993024"/>
        <c:scaling>
          <c:orientation val="minMax"/>
        </c:scaling>
        <c:delete val="0"/>
        <c:axPos val="b"/>
        <c:majorTickMark val="out"/>
        <c:minorTickMark val="none"/>
        <c:tickLblPos val="nextTo"/>
        <c:crossAx val="241705728"/>
        <c:crosses val="autoZero"/>
        <c:auto val="1"/>
        <c:lblAlgn val="ctr"/>
        <c:lblOffset val="100"/>
        <c:noMultiLvlLbl val="0"/>
      </c:catAx>
      <c:valAx>
        <c:axId val="241705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899302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1656714051683139E-2"/>
          <c:y val="4.6076313894888407E-2"/>
          <c:w val="0.94448049698485681"/>
          <c:h val="0.9000382079669846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Munka1!$B$3:$D$3</c:f>
              <c:strCache>
                <c:ptCount val="3"/>
                <c:pt idx="0">
                  <c:v>2010</c:v>
                </c:pt>
                <c:pt idx="1">
                  <c:v>2011</c:v>
                </c:pt>
                <c:pt idx="2">
                  <c:v>2012_I_félév</c:v>
                </c:pt>
              </c:strCache>
            </c:strRef>
          </c:cat>
          <c:val>
            <c:numRef>
              <c:f>Munka1!$B$4:$D$4</c:f>
              <c:numCache>
                <c:formatCode>General</c:formatCode>
                <c:ptCount val="3"/>
                <c:pt idx="0">
                  <c:v>40</c:v>
                </c:pt>
                <c:pt idx="1">
                  <c:v>21</c:v>
                </c:pt>
                <c:pt idx="2">
                  <c:v>17.5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620096"/>
        <c:axId val="155621632"/>
      </c:barChart>
      <c:catAx>
        <c:axId val="1556200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155621632"/>
        <c:crosses val="autoZero"/>
        <c:auto val="1"/>
        <c:lblAlgn val="ctr"/>
        <c:lblOffset val="100"/>
        <c:noMultiLvlLbl val="0"/>
      </c:catAx>
      <c:valAx>
        <c:axId val="155621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562009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0.51179</cdr:x>
      <cdr:y>0.52439</cdr:y>
    </cdr:from>
    <cdr:to>
      <cdr:x>0.8124</cdr:x>
      <cdr:y>0.59756</cdr:y>
    </cdr:to>
    <cdr:cxnSp macro="">
      <cdr:nvCxnSpPr>
        <cdr:cNvPr id="3" name="Egyenes összekötő nyíllal 2"/>
        <cdr:cNvCxnSpPr/>
      </cdr:nvCxnSpPr>
      <cdr:spPr bwMode="auto">
        <a:xfrm xmlns:a="http://schemas.openxmlformats.org/drawingml/2006/main">
          <a:off x="4443412" y="2457452"/>
          <a:ext cx="2609850" cy="3429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8E4C3-2EEA-483C-AE96-43809EEBF811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F96452-D7D4-4AE4-AA50-98DAD5D03E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4021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3539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63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2FAC-5F3B-4993-9229-4E07A9C8CFFD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9B02B-7778-4D60-A23A-9F7CC80BAF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5341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2FAC-5F3B-4993-9229-4E07A9C8CFFD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9B02B-7778-4D60-A23A-9F7CC80BAF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7798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2FAC-5F3B-4993-9229-4E07A9C8CFFD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9B02B-7778-4D60-A23A-9F7CC80BAF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8763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2FAC-5F3B-4993-9229-4E07A9C8CFFD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9B02B-7778-4D60-A23A-9F7CC80BAF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457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2FAC-5F3B-4993-9229-4E07A9C8CFFD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9B02B-7778-4D60-A23A-9F7CC80BAF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4490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2FAC-5F3B-4993-9229-4E07A9C8CFFD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9B02B-7778-4D60-A23A-9F7CC80BAF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5167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2FAC-5F3B-4993-9229-4E07A9C8CFFD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9B02B-7778-4D60-A23A-9F7CC80BAF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228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2FAC-5F3B-4993-9229-4E07A9C8CFFD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9B02B-7778-4D60-A23A-9F7CC80BAF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3344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2FAC-5F3B-4993-9229-4E07A9C8CFFD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9B02B-7778-4D60-A23A-9F7CC80BAF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2252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2FAC-5F3B-4993-9229-4E07A9C8CFFD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9B02B-7778-4D60-A23A-9F7CC80BAF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072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2FAC-5F3B-4993-9229-4E07A9C8CFFD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9B02B-7778-4D60-A23A-9F7CC80BAF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482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E2FAC-5F3B-4993-9229-4E07A9C8CFFD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9B02B-7778-4D60-A23A-9F7CC80BAF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762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png"/><Relationship Id="rId4" Type="http://schemas.openxmlformats.org/officeDocument/2006/relationships/oleObject" Target="../embeddings/Microsoft_Excel-diagram1.xls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oleObject" Target="../embeddings/Microsoft_Excel-diagram2.xls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bg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4919" y="0"/>
            <a:ext cx="1147874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3" name="Text Box 4"/>
          <p:cNvSpPr txBox="1">
            <a:spLocks noChangeArrowheads="1"/>
          </p:cNvSpPr>
          <p:nvPr/>
        </p:nvSpPr>
        <p:spPr bwMode="auto">
          <a:xfrm>
            <a:off x="170617" y="1298122"/>
            <a:ext cx="7295444" cy="1234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u-HU" sz="3600" b="1">
                <a:solidFill>
                  <a:srgbClr val="FFFFFF"/>
                </a:solidFill>
              </a:rPr>
              <a:t>HÁZŐRZŐ </a:t>
            </a:r>
            <a:br>
              <a:rPr lang="hu-HU" sz="3600" b="1">
                <a:solidFill>
                  <a:srgbClr val="FFFFFF"/>
                </a:solidFill>
              </a:rPr>
            </a:br>
            <a:r>
              <a:rPr lang="hu-HU" sz="3000">
                <a:solidFill>
                  <a:srgbClr val="FFFFFF"/>
                </a:solidFill>
              </a:rPr>
              <a:t>Többlakásos épületbiztosítás</a:t>
            </a:r>
          </a:p>
        </p:txBody>
      </p:sp>
      <p:pic>
        <p:nvPicPr>
          <p:cNvPr id="66564" name="Picture 5" descr="hou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17" y="2532290"/>
            <a:ext cx="1331576" cy="1094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248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9172" y="1162050"/>
            <a:ext cx="7289030" cy="5053693"/>
          </a:xfrm>
        </p:spPr>
        <p:txBody>
          <a:bodyPr/>
          <a:lstStyle/>
          <a:p>
            <a:r>
              <a:rPr lang="hu-HU" sz="2000" b="1"/>
              <a:t>Lojalitás program – Bizalom kupon</a:t>
            </a:r>
          </a:p>
          <a:p>
            <a:endParaRPr lang="hu-HU" sz="1000" b="1"/>
          </a:p>
          <a:p>
            <a:r>
              <a:rPr lang="hu-HU" sz="2000" b="1">
                <a:solidFill>
                  <a:srgbClr val="8A0000"/>
                </a:solidFill>
              </a:rPr>
              <a:t>Bizalom kupon kármegelőzési célra, akik:</a:t>
            </a:r>
          </a:p>
          <a:p>
            <a:pPr>
              <a:buFont typeface="Wingdings" pitchFamily="2" charset="2"/>
              <a:buChar char="§"/>
            </a:pPr>
            <a:r>
              <a:rPr lang="hu-HU" sz="2000"/>
              <a:t>Legalább 3 éve folyamatos szerződéssel rendelkeznek</a:t>
            </a:r>
          </a:p>
          <a:p>
            <a:pPr>
              <a:buFont typeface="Wingdings" pitchFamily="2" charset="2"/>
              <a:buChar char="§"/>
            </a:pPr>
            <a:r>
              <a:rPr lang="hu-HU" sz="2000"/>
              <a:t>Kárhányaduk kitűnő</a:t>
            </a:r>
          </a:p>
          <a:p>
            <a:endParaRPr lang="hu-HU" sz="1000"/>
          </a:p>
          <a:p>
            <a:r>
              <a:rPr lang="hu-HU" sz="2000" b="1">
                <a:solidFill>
                  <a:srgbClr val="8A0000"/>
                </a:solidFill>
              </a:rPr>
              <a:t>Kupon értéke:</a:t>
            </a:r>
          </a:p>
          <a:p>
            <a:r>
              <a:rPr lang="hu-HU" sz="2000"/>
              <a:t>Kárhányad &lt; 40%: Kupon értéke az éves biztosítási díj 20%-a, de legfeljebb 100.000.-Ft</a:t>
            </a:r>
          </a:p>
          <a:p>
            <a:endParaRPr lang="hu-HU" sz="1000"/>
          </a:p>
          <a:p>
            <a:r>
              <a:rPr lang="hu-HU" sz="2000"/>
              <a:t>Kárhányad &lt; 20%: Kupon értéke az éves biztosítási díj 30%-a, de legfeljebb 150.000.-Ft</a:t>
            </a:r>
          </a:p>
          <a:p>
            <a:pPr>
              <a:buFontTx/>
              <a:buChar char="•"/>
            </a:pPr>
            <a:endParaRPr lang="hu-HU" sz="2000"/>
          </a:p>
          <a:p>
            <a:r>
              <a:rPr lang="hu-HU" sz="2000"/>
              <a:t>A kupon felhasználásának feltétele, további 3 éves tartam vállalása.</a:t>
            </a:r>
          </a:p>
          <a:p>
            <a:endParaRPr lang="hu-HU" sz="2000"/>
          </a:p>
        </p:txBody>
      </p:sp>
      <p:sp>
        <p:nvSpPr>
          <p:cNvPr id="75779" name="Line 6"/>
          <p:cNvSpPr>
            <a:spLocks noChangeShapeType="1"/>
          </p:cNvSpPr>
          <p:nvPr/>
        </p:nvSpPr>
        <p:spPr bwMode="auto">
          <a:xfrm>
            <a:off x="749172" y="914400"/>
            <a:ext cx="728903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749" tIns="37874" rIns="75749" bIns="37874" anchor="ctr"/>
          <a:lstStyle/>
          <a:p>
            <a:endParaRPr lang="hu-HU"/>
          </a:p>
        </p:txBody>
      </p:sp>
      <p:pic>
        <p:nvPicPr>
          <p:cNvPr id="75780" name="Picture 4" descr="Genereli_Biztosito_RGB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8990" y="201386"/>
            <a:ext cx="1412394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49172" y="341540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>
            <a:lvl1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+mj-lt"/>
                <a:ea typeface="+mj-ea"/>
                <a:cs typeface="+mj-cs"/>
              </a:defRPr>
            </a:lvl1pPr>
            <a:lvl2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2pPr>
            <a:lvl3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3pPr>
            <a:lvl4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4pPr>
            <a:lvl5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5pPr>
            <a:lvl6pPr marL="4572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6pPr>
            <a:lvl7pPr marL="9144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7pPr>
            <a:lvl8pPr marL="13716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8pPr>
            <a:lvl9pPr marL="18288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hu-HU" b="1" dirty="0" smtClean="0"/>
              <a:t>Lakóközösségek támogatása</a:t>
            </a:r>
            <a:endParaRPr lang="hu-HU" b="1" dirty="0"/>
          </a:p>
        </p:txBody>
      </p:sp>
      <p:sp>
        <p:nvSpPr>
          <p:cNvPr id="75782" name="Szövegdoboz 10"/>
          <p:cNvSpPr txBox="1">
            <a:spLocks noChangeArrowheads="1"/>
          </p:cNvSpPr>
          <p:nvPr/>
        </p:nvSpPr>
        <p:spPr bwMode="auto">
          <a:xfrm>
            <a:off x="927486" y="6453868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sp>
        <p:nvSpPr>
          <p:cNvPr id="75783" name="Szövegdoboz 10"/>
          <p:cNvSpPr txBox="1">
            <a:spLocks noChangeArrowheads="1"/>
          </p:cNvSpPr>
          <p:nvPr/>
        </p:nvSpPr>
        <p:spPr bwMode="auto">
          <a:xfrm>
            <a:off x="1050637" y="6584497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75784" name="Picture 9" descr="hous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6590"/>
            <a:ext cx="488758" cy="401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359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9172" y="1162050"/>
            <a:ext cx="7289030" cy="5053693"/>
          </a:xfrm>
        </p:spPr>
        <p:txBody>
          <a:bodyPr>
            <a:normAutofit fontScale="55000" lnSpcReduction="20000"/>
          </a:bodyPr>
          <a:lstStyle/>
          <a:p>
            <a:r>
              <a:rPr lang="hu-HU" sz="2000" b="1"/>
              <a:t>Bizalom kupon – Milyen célokra?</a:t>
            </a:r>
          </a:p>
          <a:p>
            <a:endParaRPr lang="hu-HU" sz="1000" b="1"/>
          </a:p>
          <a:p>
            <a:pPr>
              <a:buFont typeface="Wingdings" pitchFamily="2" charset="2"/>
              <a:buChar char="§"/>
            </a:pPr>
            <a:r>
              <a:rPr lang="hu-HU" smtClean="0"/>
              <a:t>lépcsőházi korlátok cseréje, </a:t>
            </a:r>
          </a:p>
          <a:p>
            <a:pPr>
              <a:buFont typeface="Wingdings" pitchFamily="2" charset="2"/>
              <a:buChar char="§"/>
            </a:pPr>
            <a:r>
              <a:rPr lang="hu-HU" smtClean="0"/>
              <a:t>lépcső csúszásmentesítése, </a:t>
            </a:r>
          </a:p>
          <a:p>
            <a:pPr>
              <a:buFont typeface="Wingdings" pitchFamily="2" charset="2"/>
              <a:buChar char="§"/>
            </a:pPr>
            <a:r>
              <a:rPr lang="hu-HU" smtClean="0"/>
              <a:t>egyéni vízórákhoz vezető flexi csövek cseréje,</a:t>
            </a:r>
          </a:p>
          <a:p>
            <a:pPr>
              <a:buFont typeface="Wingdings" pitchFamily="2" charset="2"/>
              <a:buChar char="§"/>
            </a:pPr>
            <a:r>
              <a:rPr lang="hu-HU" smtClean="0"/>
              <a:t>hófogók szerelése háztetőre,</a:t>
            </a:r>
          </a:p>
          <a:p>
            <a:pPr>
              <a:buFont typeface="Wingdings" pitchFamily="2" charset="2"/>
              <a:buChar char="§"/>
            </a:pPr>
            <a:r>
              <a:rPr lang="hu-HU" smtClean="0"/>
              <a:t>strangelzáró csapok cseréje,</a:t>
            </a:r>
          </a:p>
          <a:p>
            <a:pPr>
              <a:buFont typeface="Wingdings" pitchFamily="2" charset="2"/>
              <a:buChar char="§"/>
            </a:pPr>
            <a:r>
              <a:rPr lang="hu-HU" smtClean="0"/>
              <a:t>vakolat veszélytelenítése,</a:t>
            </a:r>
          </a:p>
          <a:p>
            <a:pPr>
              <a:buFont typeface="Wingdings" pitchFamily="2" charset="2"/>
              <a:buChar char="§"/>
            </a:pPr>
            <a:r>
              <a:rPr lang="hu-HU" smtClean="0"/>
              <a:t>panelhézag tömítések felújítása,</a:t>
            </a:r>
          </a:p>
          <a:p>
            <a:pPr>
              <a:buFont typeface="Wingdings" pitchFamily="2" charset="2"/>
              <a:buChar char="§"/>
            </a:pPr>
            <a:r>
              <a:rPr lang="hu-HU" smtClean="0"/>
              <a:t>tetőszigetelés felújítása,</a:t>
            </a:r>
          </a:p>
          <a:p>
            <a:pPr>
              <a:buFont typeface="Wingdings" pitchFamily="2" charset="2"/>
              <a:buChar char="§"/>
            </a:pPr>
            <a:r>
              <a:rPr lang="hu-HU" smtClean="0"/>
              <a:t>elektromos kapcsolószekrények karbantartása,</a:t>
            </a:r>
          </a:p>
          <a:p>
            <a:pPr>
              <a:buFont typeface="Wingdings" pitchFamily="2" charset="2"/>
              <a:buChar char="§"/>
            </a:pPr>
            <a:r>
              <a:rPr lang="hu-HU" smtClean="0"/>
              <a:t>villámhárító rendszer kiépítése/felújítása,</a:t>
            </a:r>
          </a:p>
          <a:p>
            <a:pPr>
              <a:buFont typeface="Wingdings" pitchFamily="2" charset="2"/>
              <a:buChar char="§"/>
            </a:pPr>
            <a:r>
              <a:rPr lang="hu-HU" smtClean="0"/>
              <a:t>nyomó- és szennyvízcsőhálózat felülvizsgálata, dugulás elhárítás,</a:t>
            </a:r>
          </a:p>
          <a:p>
            <a:pPr>
              <a:buFont typeface="Wingdings" pitchFamily="2" charset="2"/>
              <a:buChar char="§"/>
            </a:pPr>
            <a:r>
              <a:rPr lang="hu-HU" smtClean="0"/>
              <a:t>szellőztető rendszerek karbantartása, tisztítása,</a:t>
            </a:r>
          </a:p>
          <a:p>
            <a:pPr>
              <a:buFont typeface="Wingdings" pitchFamily="2" charset="2"/>
              <a:buChar char="§"/>
            </a:pPr>
            <a:r>
              <a:rPr lang="hu-HU" smtClean="0"/>
              <a:t>kaputelefon és elektromos zárak karbantartása,</a:t>
            </a:r>
          </a:p>
          <a:p>
            <a:pPr>
              <a:buFont typeface="Wingdings" pitchFamily="2" charset="2"/>
              <a:buChar char="§"/>
            </a:pPr>
            <a:r>
              <a:rPr lang="hu-HU" smtClean="0"/>
              <a:t>tűzjelző rendszer kiépítése,</a:t>
            </a:r>
          </a:p>
          <a:p>
            <a:pPr>
              <a:buFont typeface="Wingdings" pitchFamily="2" charset="2"/>
              <a:buChar char="§"/>
            </a:pPr>
            <a:r>
              <a:rPr lang="hu-HU" smtClean="0"/>
              <a:t>menekülési útvonal kialakítása (Országos Tűzvédelmi Szabályzatról szóló 28/2011. BM rendeletnek megfelelően).</a:t>
            </a:r>
          </a:p>
          <a:p>
            <a:endParaRPr lang="hu-HU" smtClean="0"/>
          </a:p>
        </p:txBody>
      </p:sp>
      <p:sp>
        <p:nvSpPr>
          <p:cNvPr id="76803" name="Line 6"/>
          <p:cNvSpPr>
            <a:spLocks noChangeShapeType="1"/>
          </p:cNvSpPr>
          <p:nvPr/>
        </p:nvSpPr>
        <p:spPr bwMode="auto">
          <a:xfrm>
            <a:off x="749172" y="914400"/>
            <a:ext cx="728903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749" tIns="37874" rIns="75749" bIns="37874" anchor="ctr"/>
          <a:lstStyle/>
          <a:p>
            <a:endParaRPr lang="hu-HU"/>
          </a:p>
        </p:txBody>
      </p:sp>
      <p:pic>
        <p:nvPicPr>
          <p:cNvPr id="76804" name="Picture 4" descr="Genereli_Biztosito_RGB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8990" y="201386"/>
            <a:ext cx="1412394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49172" y="341540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>
            <a:lvl1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+mj-lt"/>
                <a:ea typeface="+mj-ea"/>
                <a:cs typeface="+mj-cs"/>
              </a:defRPr>
            </a:lvl1pPr>
            <a:lvl2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2pPr>
            <a:lvl3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3pPr>
            <a:lvl4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4pPr>
            <a:lvl5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5pPr>
            <a:lvl6pPr marL="4572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6pPr>
            <a:lvl7pPr marL="9144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7pPr>
            <a:lvl8pPr marL="13716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8pPr>
            <a:lvl9pPr marL="18288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hu-HU" b="1" dirty="0" smtClean="0"/>
              <a:t>Lakóközösségek támogatása</a:t>
            </a:r>
            <a:endParaRPr lang="hu-HU" b="1" dirty="0"/>
          </a:p>
        </p:txBody>
      </p:sp>
      <p:sp>
        <p:nvSpPr>
          <p:cNvPr id="76806" name="Szövegdoboz 10"/>
          <p:cNvSpPr txBox="1">
            <a:spLocks noChangeArrowheads="1"/>
          </p:cNvSpPr>
          <p:nvPr/>
        </p:nvSpPr>
        <p:spPr bwMode="auto">
          <a:xfrm>
            <a:off x="927486" y="6453868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sp>
        <p:nvSpPr>
          <p:cNvPr id="76807" name="Szövegdoboz 10"/>
          <p:cNvSpPr txBox="1">
            <a:spLocks noChangeArrowheads="1"/>
          </p:cNvSpPr>
          <p:nvPr/>
        </p:nvSpPr>
        <p:spPr bwMode="auto">
          <a:xfrm>
            <a:off x="1050637" y="6584497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76808" name="Picture 9" descr="hous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6590"/>
            <a:ext cx="488758" cy="401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76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151" y="982436"/>
            <a:ext cx="2683677" cy="3242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9172" y="1162050"/>
            <a:ext cx="4573283" cy="5053693"/>
          </a:xfrm>
        </p:spPr>
        <p:txBody>
          <a:bodyPr/>
          <a:lstStyle/>
          <a:p>
            <a:endParaRPr lang="hu-HU" sz="2300"/>
          </a:p>
          <a:p>
            <a:r>
              <a:rPr lang="hu-HU" sz="2300"/>
              <a:t>Megkérdeztük partnereinket és</a:t>
            </a:r>
          </a:p>
          <a:p>
            <a:r>
              <a:rPr lang="hu-HU" sz="2300"/>
              <a:t>meghallottuk, hogy fontos </a:t>
            </a:r>
          </a:p>
          <a:p>
            <a:endParaRPr lang="hu-HU" sz="2300"/>
          </a:p>
          <a:p>
            <a:pPr>
              <a:buFont typeface="Wingdings" pitchFamily="2" charset="2"/>
              <a:buChar char="§"/>
            </a:pPr>
            <a:r>
              <a:rPr lang="hu-HU" sz="2300"/>
              <a:t>a jó szolgáltatás, </a:t>
            </a:r>
          </a:p>
          <a:p>
            <a:pPr>
              <a:buFont typeface="Wingdings" pitchFamily="2" charset="2"/>
              <a:buChar char="§"/>
            </a:pPr>
            <a:r>
              <a:rPr lang="hu-HU" sz="2300"/>
              <a:t>a megbízható biztosítói partner, </a:t>
            </a:r>
          </a:p>
          <a:p>
            <a:pPr>
              <a:buFont typeface="Wingdings" pitchFamily="2" charset="2"/>
              <a:buChar char="§"/>
            </a:pPr>
            <a:r>
              <a:rPr lang="hu-HU" sz="2300"/>
              <a:t>a kiszámíthatóság, </a:t>
            </a:r>
          </a:p>
          <a:p>
            <a:pPr>
              <a:buFont typeface="Wingdings" pitchFamily="2" charset="2"/>
              <a:buChar char="§"/>
            </a:pPr>
            <a:r>
              <a:rPr lang="hu-HU" sz="2300"/>
              <a:t>az ügyfelek megtartása és bővítése.</a:t>
            </a:r>
          </a:p>
          <a:p>
            <a:endParaRPr lang="hu-HU" sz="2300"/>
          </a:p>
        </p:txBody>
      </p:sp>
      <p:sp>
        <p:nvSpPr>
          <p:cNvPr id="77828" name="Line 6"/>
          <p:cNvSpPr>
            <a:spLocks noChangeShapeType="1"/>
          </p:cNvSpPr>
          <p:nvPr/>
        </p:nvSpPr>
        <p:spPr bwMode="auto">
          <a:xfrm>
            <a:off x="749172" y="914400"/>
            <a:ext cx="728903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749" tIns="37874" rIns="75749" bIns="37874" anchor="ctr"/>
          <a:lstStyle/>
          <a:p>
            <a:endParaRPr lang="hu-HU"/>
          </a:p>
        </p:txBody>
      </p:sp>
      <p:pic>
        <p:nvPicPr>
          <p:cNvPr id="77829" name="Picture 4" descr="Genereli_Biztosito_RGB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8990" y="201386"/>
            <a:ext cx="1412394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49172" y="341540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>
            <a:lvl1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+mj-lt"/>
                <a:ea typeface="+mj-ea"/>
                <a:cs typeface="+mj-cs"/>
              </a:defRPr>
            </a:lvl1pPr>
            <a:lvl2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2pPr>
            <a:lvl3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3pPr>
            <a:lvl4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4pPr>
            <a:lvl5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5pPr>
            <a:lvl6pPr marL="4572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6pPr>
            <a:lvl7pPr marL="9144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7pPr>
            <a:lvl8pPr marL="13716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8pPr>
            <a:lvl9pPr marL="18288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hu-HU" b="1" dirty="0" smtClean="0"/>
              <a:t>HÁZŐRZŐ Többlakásos életbiztosítás</a:t>
            </a:r>
            <a:endParaRPr lang="hu-HU" b="1" dirty="0"/>
          </a:p>
        </p:txBody>
      </p:sp>
      <p:sp>
        <p:nvSpPr>
          <p:cNvPr id="77831" name="Szövegdoboz 10"/>
          <p:cNvSpPr txBox="1">
            <a:spLocks noChangeArrowheads="1"/>
          </p:cNvSpPr>
          <p:nvPr/>
        </p:nvSpPr>
        <p:spPr bwMode="auto">
          <a:xfrm>
            <a:off x="927486" y="6453868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sp>
        <p:nvSpPr>
          <p:cNvPr id="77832" name="Szövegdoboz 10"/>
          <p:cNvSpPr txBox="1">
            <a:spLocks noChangeArrowheads="1"/>
          </p:cNvSpPr>
          <p:nvPr/>
        </p:nvSpPr>
        <p:spPr bwMode="auto">
          <a:xfrm>
            <a:off x="1050637" y="6584497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77833" name="Picture 10" descr="hous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6590"/>
            <a:ext cx="488758" cy="401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489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bg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47152" y="1"/>
            <a:ext cx="11499273" cy="6860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1" name="Rectangle 8"/>
          <p:cNvSpPr>
            <a:spLocks noChangeArrowheads="1"/>
          </p:cNvSpPr>
          <p:nvPr/>
        </p:nvSpPr>
        <p:spPr bwMode="auto">
          <a:xfrm>
            <a:off x="973668" y="2774497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>
              <a:spcBef>
                <a:spcPct val="0"/>
              </a:spcBef>
            </a:pPr>
            <a:r>
              <a:rPr lang="hu-HU" sz="2300" b="1">
                <a:solidFill>
                  <a:schemeClr val="bg1"/>
                </a:solidFill>
              </a:rPr>
              <a:t>Teljes körű közösségvédelem</a:t>
            </a:r>
            <a:br>
              <a:rPr lang="hu-HU" sz="2300" b="1">
                <a:solidFill>
                  <a:schemeClr val="bg1"/>
                </a:solidFill>
              </a:rPr>
            </a:br>
            <a:r>
              <a:rPr lang="hu-HU" sz="2300" b="1">
                <a:solidFill>
                  <a:schemeClr val="bg1"/>
                </a:solidFill>
              </a:rPr>
              <a:t>csak a Generalinál!</a:t>
            </a:r>
          </a:p>
        </p:txBody>
      </p:sp>
    </p:spTree>
    <p:extLst>
      <p:ext uri="{BB962C8B-B14F-4D97-AF65-F5344CB8AC3E}">
        <p14:creationId xmlns:p14="http://schemas.microsoft.com/office/powerpoint/2010/main" val="96376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 descr="bg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4919" y="0"/>
            <a:ext cx="1147874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5" name="Text Box 4"/>
          <p:cNvSpPr txBox="1">
            <a:spLocks noChangeArrowheads="1"/>
          </p:cNvSpPr>
          <p:nvPr/>
        </p:nvSpPr>
        <p:spPr bwMode="auto">
          <a:xfrm>
            <a:off x="170617" y="1914525"/>
            <a:ext cx="7295444" cy="1235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hu-HU" sz="3600" b="1">
                <a:solidFill>
                  <a:srgbClr val="FFFFFF"/>
                </a:solidFill>
              </a:rPr>
              <a:t>Károk</a:t>
            </a:r>
          </a:p>
          <a:p>
            <a:r>
              <a:rPr lang="hu-HU" sz="3600" b="1">
                <a:solidFill>
                  <a:srgbClr val="FFFFFF"/>
                </a:solidFill>
              </a:rPr>
              <a:t>és számok</a:t>
            </a:r>
          </a:p>
          <a:p>
            <a:endParaRPr lang="hu-HU" sz="36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65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Élőláb helye 1"/>
          <p:cNvSpPr>
            <a:spLocks noGrp="1"/>
          </p:cNvSpPr>
          <p:nvPr>
            <p:ph type="ftr" sz="quarter" idx="4294967295"/>
          </p:nvPr>
        </p:nvSpPr>
        <p:spPr bwMode="auto">
          <a:xfrm>
            <a:off x="935182" y="6464754"/>
            <a:ext cx="1744646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615460" indent="-236715">
              <a:defRPr sz="1000">
                <a:solidFill>
                  <a:schemeClr val="tx1"/>
                </a:solidFill>
                <a:latin typeface="Arial" charset="0"/>
              </a:defRPr>
            </a:lvl2pPr>
            <a:lvl3pPr marL="946861" indent="-189372">
              <a:defRPr sz="1000">
                <a:solidFill>
                  <a:schemeClr val="tx1"/>
                </a:solidFill>
                <a:latin typeface="Arial" charset="0"/>
              </a:defRPr>
            </a:lvl3pPr>
            <a:lvl4pPr marL="1325606" indent="-189372">
              <a:defRPr sz="1000">
                <a:solidFill>
                  <a:schemeClr val="tx1"/>
                </a:solidFill>
                <a:latin typeface="Arial" charset="0"/>
              </a:defRPr>
            </a:lvl4pPr>
            <a:lvl5pPr marL="1704350" indent="-189372">
              <a:defRPr sz="1000">
                <a:solidFill>
                  <a:schemeClr val="tx1"/>
                </a:solidFill>
                <a:latin typeface="Arial" charset="0"/>
              </a:defRPr>
            </a:lvl5pPr>
            <a:lvl6pPr marL="2083095" indent="-189372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461839" indent="-189372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2840584" indent="-189372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219328" indent="-189372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hu-HU"/>
              <a:t>Szikszai József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922354" y="363311"/>
            <a:ext cx="5681646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/>
            <a:r>
              <a:rPr lang="hu-HU" sz="2700">
                <a:solidFill>
                  <a:srgbClr val="9B0012"/>
                </a:solidFill>
              </a:rPr>
              <a:t>Kárfajták megoszlása (db) 2012-ben</a:t>
            </a:r>
          </a:p>
        </p:txBody>
      </p:sp>
      <p:graphicFrame>
        <p:nvGraphicFramePr>
          <p:cNvPr id="80900" name="Diagram 5"/>
          <p:cNvGraphicFramePr>
            <a:graphicFrameLocks/>
          </p:cNvGraphicFramePr>
          <p:nvPr/>
        </p:nvGraphicFramePr>
        <p:xfrm>
          <a:off x="1375192" y="1506312"/>
          <a:ext cx="6480848" cy="4732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4" imgW="8023031" imgH="5523455" progId="Excel.Chart.8">
                  <p:embed/>
                </p:oleObj>
              </mc:Choice>
              <mc:Fallback>
                <p:oleObj r:id="rId4" imgW="8023031" imgH="5523455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5192" y="1506312"/>
                        <a:ext cx="6480848" cy="47325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01" name="Szövegdoboz 11"/>
          <p:cNvSpPr txBox="1">
            <a:spLocks noChangeArrowheads="1"/>
          </p:cNvSpPr>
          <p:nvPr/>
        </p:nvSpPr>
        <p:spPr bwMode="auto">
          <a:xfrm>
            <a:off x="926203" y="6453868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543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Élőláb helye 1"/>
          <p:cNvSpPr>
            <a:spLocks noGrp="1"/>
          </p:cNvSpPr>
          <p:nvPr>
            <p:ph type="ftr" sz="quarter" idx="4294967295"/>
          </p:nvPr>
        </p:nvSpPr>
        <p:spPr bwMode="auto">
          <a:xfrm>
            <a:off x="935182" y="6464754"/>
            <a:ext cx="1744646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615460" indent="-236715">
              <a:defRPr sz="1000">
                <a:solidFill>
                  <a:schemeClr val="tx1"/>
                </a:solidFill>
                <a:latin typeface="Arial" charset="0"/>
              </a:defRPr>
            </a:lvl2pPr>
            <a:lvl3pPr marL="946861" indent="-189372">
              <a:defRPr sz="1000">
                <a:solidFill>
                  <a:schemeClr val="tx1"/>
                </a:solidFill>
                <a:latin typeface="Arial" charset="0"/>
              </a:defRPr>
            </a:lvl3pPr>
            <a:lvl4pPr marL="1325606" indent="-189372">
              <a:defRPr sz="1000">
                <a:solidFill>
                  <a:schemeClr val="tx1"/>
                </a:solidFill>
                <a:latin typeface="Arial" charset="0"/>
              </a:defRPr>
            </a:lvl4pPr>
            <a:lvl5pPr marL="1704350" indent="-189372">
              <a:defRPr sz="1000">
                <a:solidFill>
                  <a:schemeClr val="tx1"/>
                </a:solidFill>
                <a:latin typeface="Arial" charset="0"/>
              </a:defRPr>
            </a:lvl5pPr>
            <a:lvl6pPr marL="2083095" indent="-189372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461839" indent="-189372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2840584" indent="-189372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219328" indent="-189372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hu-HU"/>
              <a:t>Szikszai József</a:t>
            </a:r>
          </a:p>
        </p:txBody>
      </p:sp>
      <p:sp>
        <p:nvSpPr>
          <p:cNvPr id="81923" name="Rectangle 4"/>
          <p:cNvSpPr>
            <a:spLocks noChangeArrowheads="1"/>
          </p:cNvSpPr>
          <p:nvPr/>
        </p:nvSpPr>
        <p:spPr bwMode="auto">
          <a:xfrm>
            <a:off x="922354" y="363311"/>
            <a:ext cx="5681646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/>
            <a:r>
              <a:rPr lang="hu-HU" sz="2700">
                <a:solidFill>
                  <a:srgbClr val="9B0012"/>
                </a:solidFill>
              </a:rPr>
              <a:t>Kár darabszámok alakulása</a:t>
            </a:r>
          </a:p>
        </p:txBody>
      </p:sp>
      <p:sp>
        <p:nvSpPr>
          <p:cNvPr id="81924" name="Text Box 5"/>
          <p:cNvSpPr txBox="1">
            <a:spLocks noChangeArrowheads="1"/>
          </p:cNvSpPr>
          <p:nvPr/>
        </p:nvSpPr>
        <p:spPr bwMode="auto">
          <a:xfrm>
            <a:off x="935183" y="6063343"/>
            <a:ext cx="5534121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Ctr="1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u-HU" sz="1300"/>
              <a:t>*: prognózis, 2012. Év 01-08 hó és korábbi évek tapasztalata alapján</a:t>
            </a:r>
          </a:p>
        </p:txBody>
      </p:sp>
      <p:graphicFrame>
        <p:nvGraphicFramePr>
          <p:cNvPr id="6" name="Diagram 5" title="Vagyon módozatú kárdarabszámok (ezer db)"/>
          <p:cNvGraphicFramePr>
            <a:graphicFrameLocks/>
          </p:cNvGraphicFramePr>
          <p:nvPr/>
        </p:nvGraphicFramePr>
        <p:xfrm>
          <a:off x="1328315" y="1494064"/>
          <a:ext cx="6298731" cy="4417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1926" name="Szövegdoboz 11"/>
          <p:cNvSpPr txBox="1">
            <a:spLocks noChangeArrowheads="1"/>
          </p:cNvSpPr>
          <p:nvPr/>
        </p:nvSpPr>
        <p:spPr bwMode="auto">
          <a:xfrm>
            <a:off x="926203" y="6453868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500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Élőláb helye 1"/>
          <p:cNvSpPr>
            <a:spLocks noGrp="1"/>
          </p:cNvSpPr>
          <p:nvPr>
            <p:ph type="ftr" sz="quarter" idx="4294967295"/>
          </p:nvPr>
        </p:nvSpPr>
        <p:spPr bwMode="auto">
          <a:xfrm>
            <a:off x="935182" y="6464754"/>
            <a:ext cx="1744646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615460" indent="-236715">
              <a:defRPr sz="1000">
                <a:solidFill>
                  <a:schemeClr val="tx1"/>
                </a:solidFill>
                <a:latin typeface="Arial" charset="0"/>
              </a:defRPr>
            </a:lvl2pPr>
            <a:lvl3pPr marL="946861" indent="-189372">
              <a:defRPr sz="1000">
                <a:solidFill>
                  <a:schemeClr val="tx1"/>
                </a:solidFill>
                <a:latin typeface="Arial" charset="0"/>
              </a:defRPr>
            </a:lvl3pPr>
            <a:lvl4pPr marL="1325606" indent="-189372">
              <a:defRPr sz="1000">
                <a:solidFill>
                  <a:schemeClr val="tx1"/>
                </a:solidFill>
                <a:latin typeface="Arial" charset="0"/>
              </a:defRPr>
            </a:lvl4pPr>
            <a:lvl5pPr marL="1704350" indent="-189372">
              <a:defRPr sz="1000">
                <a:solidFill>
                  <a:schemeClr val="tx1"/>
                </a:solidFill>
                <a:latin typeface="Arial" charset="0"/>
              </a:defRPr>
            </a:lvl5pPr>
            <a:lvl6pPr marL="2083095" indent="-189372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461839" indent="-189372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2840584" indent="-189372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219328" indent="-189372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hu-HU"/>
              <a:t>Szikszai József</a:t>
            </a:r>
          </a:p>
        </p:txBody>
      </p:sp>
      <p:sp>
        <p:nvSpPr>
          <p:cNvPr id="82947" name="Rectangle 2"/>
          <p:cNvSpPr>
            <a:spLocks noChangeArrowheads="1"/>
          </p:cNvSpPr>
          <p:nvPr/>
        </p:nvSpPr>
        <p:spPr bwMode="auto">
          <a:xfrm>
            <a:off x="922354" y="363311"/>
            <a:ext cx="5681646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/>
            <a:r>
              <a:rPr lang="hu-HU" sz="2300">
                <a:solidFill>
                  <a:srgbClr val="9B0012"/>
                </a:solidFill>
              </a:rPr>
              <a:t>Telefonos károk átfutási ideje</a:t>
            </a:r>
          </a:p>
        </p:txBody>
      </p:sp>
      <p:sp>
        <p:nvSpPr>
          <p:cNvPr id="82948" name="Text Box 3"/>
          <p:cNvSpPr txBox="1">
            <a:spLocks noChangeArrowheads="1"/>
          </p:cNvSpPr>
          <p:nvPr/>
        </p:nvSpPr>
        <p:spPr bwMode="auto">
          <a:xfrm>
            <a:off x="935183" y="1884590"/>
            <a:ext cx="5142858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>
            <a:spAutoFit/>
          </a:bodyPr>
          <a:lstStyle>
            <a:lvl1pPr defTabSz="1103313"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103313"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103313"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103313"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103313"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10331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10331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10331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10331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hu-HU" sz="2000"/>
              <a:t>A telefonon rendezett, mintegy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hu-HU" sz="2000"/>
              <a:t>20.000 darab kárból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endParaRPr lang="hu-HU" sz="2000"/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endParaRPr lang="hu-HU" sz="2000"/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hu-HU" sz="2000"/>
              <a:t>14.000 két nap alatt rendezésre került.</a:t>
            </a:r>
          </a:p>
        </p:txBody>
      </p:sp>
      <p:pic>
        <p:nvPicPr>
          <p:cNvPr id="829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809" y="2129518"/>
            <a:ext cx="2451484" cy="273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950" name="Szövegdoboz 11"/>
          <p:cNvSpPr txBox="1">
            <a:spLocks noChangeArrowheads="1"/>
          </p:cNvSpPr>
          <p:nvPr/>
        </p:nvSpPr>
        <p:spPr bwMode="auto">
          <a:xfrm>
            <a:off x="926203" y="6453868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82951" name="Picture 9" descr="nyil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819" y="3348719"/>
            <a:ext cx="377152" cy="932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349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Élőláb helye 1"/>
          <p:cNvSpPr>
            <a:spLocks noGrp="1"/>
          </p:cNvSpPr>
          <p:nvPr>
            <p:ph type="ftr" sz="quarter" idx="4294967295"/>
          </p:nvPr>
        </p:nvSpPr>
        <p:spPr bwMode="auto">
          <a:xfrm>
            <a:off x="935182" y="6464754"/>
            <a:ext cx="1744646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615460" indent="-236715">
              <a:defRPr sz="1000">
                <a:solidFill>
                  <a:schemeClr val="tx1"/>
                </a:solidFill>
                <a:latin typeface="Arial" charset="0"/>
              </a:defRPr>
            </a:lvl2pPr>
            <a:lvl3pPr marL="946861" indent="-189372">
              <a:defRPr sz="1000">
                <a:solidFill>
                  <a:schemeClr val="tx1"/>
                </a:solidFill>
                <a:latin typeface="Arial" charset="0"/>
              </a:defRPr>
            </a:lvl3pPr>
            <a:lvl4pPr marL="1325606" indent="-189372">
              <a:defRPr sz="1000">
                <a:solidFill>
                  <a:schemeClr val="tx1"/>
                </a:solidFill>
                <a:latin typeface="Arial" charset="0"/>
              </a:defRPr>
            </a:lvl4pPr>
            <a:lvl5pPr marL="1704350" indent="-189372">
              <a:defRPr sz="1000">
                <a:solidFill>
                  <a:schemeClr val="tx1"/>
                </a:solidFill>
                <a:latin typeface="Arial" charset="0"/>
              </a:defRPr>
            </a:lvl5pPr>
            <a:lvl6pPr marL="2083095" indent="-189372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461839" indent="-189372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2840584" indent="-189372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219328" indent="-189372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hu-HU"/>
              <a:t>Szikszai József</a:t>
            </a:r>
          </a:p>
        </p:txBody>
      </p:sp>
      <p:sp>
        <p:nvSpPr>
          <p:cNvPr id="83971" name="Rectangle 2"/>
          <p:cNvSpPr>
            <a:spLocks noChangeArrowheads="1"/>
          </p:cNvSpPr>
          <p:nvPr/>
        </p:nvSpPr>
        <p:spPr bwMode="auto">
          <a:xfrm>
            <a:off x="922354" y="363311"/>
            <a:ext cx="5681646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/>
            <a:endParaRPr lang="hu-HU" sz="2300">
              <a:solidFill>
                <a:srgbClr val="9B0012"/>
              </a:solidFill>
            </a:endParaRPr>
          </a:p>
        </p:txBody>
      </p:sp>
      <p:graphicFrame>
        <p:nvGraphicFramePr>
          <p:cNvPr id="83972" name="Diagram 10"/>
          <p:cNvGraphicFramePr>
            <a:graphicFrameLocks/>
          </p:cNvGraphicFramePr>
          <p:nvPr/>
        </p:nvGraphicFramePr>
        <p:xfrm>
          <a:off x="1885758" y="2228850"/>
          <a:ext cx="5108222" cy="386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r:id="rId4" imgW="6322100" imgH="4511431" progId="Excel.Chart.8">
                  <p:embed/>
                </p:oleObj>
              </mc:Choice>
              <mc:Fallback>
                <p:oleObj r:id="rId4" imgW="6322100" imgH="4511431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758" y="2228850"/>
                        <a:ext cx="5108222" cy="386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3" name="Szövegdoboz 11"/>
          <p:cNvSpPr txBox="1">
            <a:spLocks noChangeArrowheads="1"/>
          </p:cNvSpPr>
          <p:nvPr/>
        </p:nvSpPr>
        <p:spPr bwMode="auto">
          <a:xfrm>
            <a:off x="922354" y="1347108"/>
            <a:ext cx="6369242" cy="692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hu-HU" sz="2000"/>
              <a:t>Jelentősen lecsökkent </a:t>
            </a:r>
          </a:p>
          <a:p>
            <a:r>
              <a:rPr lang="hu-HU" sz="2000"/>
              <a:t>31 naptári nap	              25 naptári nap</a:t>
            </a:r>
          </a:p>
        </p:txBody>
      </p:sp>
      <p:sp>
        <p:nvSpPr>
          <p:cNvPr id="83974" name="Szövegdoboz 11"/>
          <p:cNvSpPr txBox="1">
            <a:spLocks noChangeArrowheads="1"/>
          </p:cNvSpPr>
          <p:nvPr/>
        </p:nvSpPr>
        <p:spPr bwMode="auto">
          <a:xfrm>
            <a:off x="926203" y="6453868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sp>
        <p:nvSpPr>
          <p:cNvPr id="83975" name="Téglalap 1"/>
          <p:cNvSpPr>
            <a:spLocks noChangeArrowheads="1"/>
          </p:cNvSpPr>
          <p:nvPr/>
        </p:nvSpPr>
        <p:spPr bwMode="auto">
          <a:xfrm>
            <a:off x="986496" y="420461"/>
            <a:ext cx="5553363" cy="430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/>
          <a:p>
            <a:r>
              <a:rPr lang="hu-HU" sz="2300">
                <a:solidFill>
                  <a:srgbClr val="C00000"/>
                </a:solidFill>
              </a:rPr>
              <a:t>A lakossági szemlés károk átfutási ideje </a:t>
            </a:r>
          </a:p>
        </p:txBody>
      </p:sp>
      <p:pic>
        <p:nvPicPr>
          <p:cNvPr id="83976" name="Picture 9" descr="nyil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222" y="1626055"/>
            <a:ext cx="814596" cy="496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47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Élőláb helye 1"/>
          <p:cNvSpPr>
            <a:spLocks noGrp="1"/>
          </p:cNvSpPr>
          <p:nvPr>
            <p:ph type="ftr" sz="quarter" idx="4294967295"/>
          </p:nvPr>
        </p:nvSpPr>
        <p:spPr bwMode="auto">
          <a:xfrm>
            <a:off x="935182" y="6464754"/>
            <a:ext cx="1744646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615460" indent="-236715">
              <a:defRPr sz="1000">
                <a:solidFill>
                  <a:schemeClr val="tx1"/>
                </a:solidFill>
                <a:latin typeface="Arial" charset="0"/>
              </a:defRPr>
            </a:lvl2pPr>
            <a:lvl3pPr marL="946861" indent="-189372">
              <a:defRPr sz="1000">
                <a:solidFill>
                  <a:schemeClr val="tx1"/>
                </a:solidFill>
                <a:latin typeface="Arial" charset="0"/>
              </a:defRPr>
            </a:lvl3pPr>
            <a:lvl4pPr marL="1325606" indent="-189372">
              <a:defRPr sz="1000">
                <a:solidFill>
                  <a:schemeClr val="tx1"/>
                </a:solidFill>
                <a:latin typeface="Arial" charset="0"/>
              </a:defRPr>
            </a:lvl4pPr>
            <a:lvl5pPr marL="1704350" indent="-189372">
              <a:defRPr sz="1000">
                <a:solidFill>
                  <a:schemeClr val="tx1"/>
                </a:solidFill>
                <a:latin typeface="Arial" charset="0"/>
              </a:defRPr>
            </a:lvl5pPr>
            <a:lvl6pPr marL="2083095" indent="-189372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461839" indent="-189372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2840584" indent="-189372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219328" indent="-189372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hu-HU"/>
              <a:t>Szikszai József</a:t>
            </a:r>
          </a:p>
        </p:txBody>
      </p:sp>
      <p:sp>
        <p:nvSpPr>
          <p:cNvPr id="84995" name="Rectangle 2"/>
          <p:cNvSpPr>
            <a:spLocks noChangeArrowheads="1"/>
          </p:cNvSpPr>
          <p:nvPr/>
        </p:nvSpPr>
        <p:spPr bwMode="auto">
          <a:xfrm>
            <a:off x="922354" y="363311"/>
            <a:ext cx="5681646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/>
            <a:r>
              <a:rPr lang="hu-HU" sz="2300">
                <a:solidFill>
                  <a:srgbClr val="9B0012"/>
                </a:solidFill>
              </a:rPr>
              <a:t>Villám</a:t>
            </a:r>
            <a:r>
              <a:rPr lang="hu-HU" sz="2300">
                <a:solidFill>
                  <a:schemeClr val="tx2"/>
                </a:solidFill>
              </a:rPr>
              <a:t>(gyors)</a:t>
            </a:r>
            <a:r>
              <a:rPr lang="hu-HU" sz="2300">
                <a:solidFill>
                  <a:srgbClr val="9B0012"/>
                </a:solidFill>
              </a:rPr>
              <a:t> kárrendezés</a:t>
            </a:r>
          </a:p>
        </p:txBody>
      </p:sp>
      <p:sp>
        <p:nvSpPr>
          <p:cNvPr id="84996" name="Text Box 11"/>
          <p:cNvSpPr txBox="1">
            <a:spLocks noChangeArrowheads="1"/>
          </p:cNvSpPr>
          <p:nvPr/>
        </p:nvSpPr>
        <p:spPr bwMode="auto">
          <a:xfrm>
            <a:off x="1362363" y="5821136"/>
            <a:ext cx="67271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Ctr="1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u-HU" sz="1300"/>
              <a:t>Partnereinkkel folyamatosan dolgozunk azon, hogy megújuló folyamatainknak köszönhetően ügyfeleink minél gyorsabb kiszolgálásban részesüljenek.</a:t>
            </a:r>
          </a:p>
        </p:txBody>
      </p:sp>
      <p:graphicFrame>
        <p:nvGraphicFramePr>
          <p:cNvPr id="8" name="Diagram 7"/>
          <p:cNvGraphicFramePr>
            <a:graphicFrameLocks/>
          </p:cNvGraphicFramePr>
          <p:nvPr/>
        </p:nvGraphicFramePr>
        <p:xfrm>
          <a:off x="1073728" y="1600198"/>
          <a:ext cx="7015787" cy="4016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4998" name="Text Box 11"/>
          <p:cNvSpPr txBox="1">
            <a:spLocks noChangeArrowheads="1"/>
          </p:cNvSpPr>
          <p:nvPr/>
        </p:nvSpPr>
        <p:spPr bwMode="auto">
          <a:xfrm>
            <a:off x="1073727" y="1181101"/>
            <a:ext cx="6727152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Ctr="1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u-HU" sz="1300"/>
              <a:t>Lakossági villámkárok átfutási ideje, naptári nap</a:t>
            </a:r>
          </a:p>
        </p:txBody>
      </p:sp>
      <p:cxnSp>
        <p:nvCxnSpPr>
          <p:cNvPr id="84999" name="Egyenes összekötő nyíllal 2"/>
          <p:cNvCxnSpPr>
            <a:cxnSpLocks noChangeShapeType="1"/>
          </p:cNvCxnSpPr>
          <p:nvPr/>
        </p:nvCxnSpPr>
        <p:spPr bwMode="auto">
          <a:xfrm>
            <a:off x="2378364" y="2163536"/>
            <a:ext cx="2058940" cy="15430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000" name="Szövegdoboz 11"/>
          <p:cNvSpPr txBox="1">
            <a:spLocks noChangeArrowheads="1"/>
          </p:cNvSpPr>
          <p:nvPr/>
        </p:nvSpPr>
        <p:spPr bwMode="auto">
          <a:xfrm>
            <a:off x="926203" y="6453868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14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17" descr="text_inverzbg_transpar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475" y="5091793"/>
            <a:ext cx="6391051" cy="1197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40"/>
          <p:cNvSpPr>
            <a:spLocks noChangeArrowheads="1"/>
          </p:cNvSpPr>
          <p:nvPr/>
        </p:nvSpPr>
        <p:spPr bwMode="gray">
          <a:xfrm>
            <a:off x="940314" y="1260022"/>
            <a:ext cx="6632222" cy="4454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44734" rIns="0" bIns="0"/>
          <a:lstStyle/>
          <a:p>
            <a:pPr algn="ctr">
              <a:tabLst>
                <a:tab pos="526034" algn="l"/>
              </a:tabLst>
              <a:defRPr/>
            </a:pPr>
            <a:endParaRPr lang="hu-HU" sz="2000">
              <a:latin typeface="Arial" pitchFamily="34" charset="0"/>
            </a:endParaRPr>
          </a:p>
          <a:p>
            <a:pPr algn="ctr">
              <a:tabLst>
                <a:tab pos="526034" algn="l"/>
              </a:tabLst>
              <a:defRPr/>
            </a:pPr>
            <a:r>
              <a:rPr lang="hu-HU" sz="3000">
                <a:latin typeface="Arial" pitchFamily="34" charset="0"/>
              </a:rPr>
              <a:t>100.000 társasház</a:t>
            </a:r>
          </a:p>
          <a:p>
            <a:pPr algn="ctr">
              <a:tabLst>
                <a:tab pos="526034" algn="l"/>
              </a:tabLst>
              <a:defRPr/>
            </a:pPr>
            <a:endParaRPr lang="hu-HU" sz="3000">
              <a:latin typeface="Arial" pitchFamily="34" charset="0"/>
            </a:endParaRPr>
          </a:p>
          <a:p>
            <a:pPr algn="ctr">
              <a:tabLst>
                <a:tab pos="526034" algn="l"/>
              </a:tabLst>
              <a:defRPr/>
            </a:pPr>
            <a:endParaRPr lang="hu-HU" sz="3000">
              <a:latin typeface="Arial" pitchFamily="34" charset="0"/>
            </a:endParaRPr>
          </a:p>
          <a:p>
            <a:pPr algn="ctr">
              <a:tabLst>
                <a:tab pos="526034" algn="l"/>
              </a:tabLst>
              <a:defRPr/>
            </a:pPr>
            <a:r>
              <a:rPr lang="hu-HU" sz="3000">
                <a:latin typeface="Arial" pitchFamily="34" charset="0"/>
              </a:rPr>
              <a:t>50.000 biztosított</a:t>
            </a:r>
          </a:p>
          <a:p>
            <a:pPr algn="ctr">
              <a:tabLst>
                <a:tab pos="526034" algn="l"/>
              </a:tabLst>
              <a:defRPr/>
            </a:pPr>
            <a:endParaRPr lang="hu-HU" sz="3000">
              <a:latin typeface="Arial" pitchFamily="34" charset="0"/>
            </a:endParaRPr>
          </a:p>
          <a:p>
            <a:pPr algn="ctr">
              <a:tabLst>
                <a:tab pos="526034" algn="l"/>
              </a:tabLst>
              <a:defRPr/>
            </a:pPr>
            <a:endParaRPr lang="hu-HU" sz="3000">
              <a:latin typeface="Arial" pitchFamily="34" charset="0"/>
            </a:endParaRPr>
          </a:p>
          <a:p>
            <a:pPr algn="ctr">
              <a:tabLst>
                <a:tab pos="526034" algn="l"/>
              </a:tabLst>
              <a:defRPr/>
            </a:pPr>
            <a:r>
              <a:rPr lang="hu-HU" sz="3000" b="1">
                <a:solidFill>
                  <a:schemeClr val="bg1"/>
                </a:solidFill>
                <a:latin typeface="Arial" pitchFamily="34" charset="0"/>
              </a:rPr>
              <a:t>A társasházak 50%-a NEM BIZTOSÍTOTT!</a:t>
            </a:r>
            <a:endParaRPr lang="hu-HU" sz="20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940314" y="764721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>
              <a:spcBef>
                <a:spcPct val="0"/>
              </a:spcBef>
              <a:defRPr/>
            </a:pPr>
            <a:endParaRPr lang="hu-HU" sz="27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76173" y="341540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>
            <a:lvl1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+mj-lt"/>
                <a:ea typeface="+mj-ea"/>
                <a:cs typeface="+mj-cs"/>
              </a:defRPr>
            </a:lvl1pPr>
            <a:lvl2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2pPr>
            <a:lvl3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3pPr>
            <a:lvl4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4pPr>
            <a:lvl5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5pPr>
            <a:lvl6pPr marL="4572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6pPr>
            <a:lvl7pPr marL="9144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7pPr>
            <a:lvl8pPr marL="13716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8pPr>
            <a:lvl9pPr marL="18288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hu-HU" b="1" dirty="0" smtClean="0"/>
              <a:t>A PIAC - lehetőségek</a:t>
            </a:r>
            <a:endParaRPr lang="hu-HU" b="1" dirty="0"/>
          </a:p>
        </p:txBody>
      </p:sp>
      <p:sp>
        <p:nvSpPr>
          <p:cNvPr id="67590" name="Lefelé nyíl 1"/>
          <p:cNvSpPr>
            <a:spLocks noChangeArrowheads="1"/>
          </p:cNvSpPr>
          <p:nvPr/>
        </p:nvSpPr>
        <p:spPr bwMode="auto">
          <a:xfrm>
            <a:off x="4138404" y="2122714"/>
            <a:ext cx="118020" cy="342900"/>
          </a:xfrm>
          <a:prstGeom prst="downArrow">
            <a:avLst>
              <a:gd name="adj1" fmla="val 50000"/>
              <a:gd name="adj2" fmla="val 5034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67591" name="Lefelé nyíl 2"/>
          <p:cNvSpPr>
            <a:spLocks noChangeArrowheads="1"/>
          </p:cNvSpPr>
          <p:nvPr/>
        </p:nvSpPr>
        <p:spPr bwMode="auto">
          <a:xfrm>
            <a:off x="4917081" y="2122715"/>
            <a:ext cx="2135909" cy="1212397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67592" name="Lefelé nyíl 3"/>
          <p:cNvSpPr>
            <a:spLocks noChangeArrowheads="1"/>
          </p:cNvSpPr>
          <p:nvPr/>
        </p:nvSpPr>
        <p:spPr bwMode="auto">
          <a:xfrm>
            <a:off x="4138405" y="2294164"/>
            <a:ext cx="228343" cy="583747"/>
          </a:xfrm>
          <a:prstGeom prst="downArrow">
            <a:avLst>
              <a:gd name="adj1" fmla="val 50000"/>
              <a:gd name="adj2" fmla="val 4996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67593" name="Szövegdoboz 6"/>
          <p:cNvSpPr txBox="1">
            <a:spLocks noChangeArrowheads="1"/>
          </p:cNvSpPr>
          <p:nvPr/>
        </p:nvSpPr>
        <p:spPr bwMode="auto">
          <a:xfrm>
            <a:off x="928768" y="6453869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67594" name="Kép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869" y="2730954"/>
            <a:ext cx="2138475" cy="1832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5" name="Picture 14" descr="nyil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849" y="2292804"/>
            <a:ext cx="377152" cy="932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6" name="Picture 15" descr="nyil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738" y="3973286"/>
            <a:ext cx="377152" cy="932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7" name="Picture 16" descr="hous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6590"/>
            <a:ext cx="488758" cy="401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981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Élőláb helye 1"/>
          <p:cNvSpPr>
            <a:spLocks noGrp="1"/>
          </p:cNvSpPr>
          <p:nvPr>
            <p:ph type="ftr" sz="quarter" idx="4294967295"/>
          </p:nvPr>
        </p:nvSpPr>
        <p:spPr bwMode="auto">
          <a:xfrm>
            <a:off x="935182" y="6464754"/>
            <a:ext cx="1744646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615460" indent="-236715">
              <a:defRPr sz="1000">
                <a:solidFill>
                  <a:schemeClr val="tx1"/>
                </a:solidFill>
                <a:latin typeface="Arial" charset="0"/>
              </a:defRPr>
            </a:lvl2pPr>
            <a:lvl3pPr marL="946861" indent="-189372">
              <a:defRPr sz="1000">
                <a:solidFill>
                  <a:schemeClr val="tx1"/>
                </a:solidFill>
                <a:latin typeface="Arial" charset="0"/>
              </a:defRPr>
            </a:lvl3pPr>
            <a:lvl4pPr marL="1325606" indent="-189372">
              <a:defRPr sz="1000">
                <a:solidFill>
                  <a:schemeClr val="tx1"/>
                </a:solidFill>
                <a:latin typeface="Arial" charset="0"/>
              </a:defRPr>
            </a:lvl4pPr>
            <a:lvl5pPr marL="1704350" indent="-189372">
              <a:defRPr sz="1000">
                <a:solidFill>
                  <a:schemeClr val="tx1"/>
                </a:solidFill>
                <a:latin typeface="Arial" charset="0"/>
              </a:defRPr>
            </a:lvl5pPr>
            <a:lvl6pPr marL="2083095" indent="-189372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461839" indent="-189372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2840584" indent="-189372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219328" indent="-189372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hu-HU"/>
              <a:t>Szikszai József</a:t>
            </a:r>
          </a:p>
        </p:txBody>
      </p:sp>
      <p:sp>
        <p:nvSpPr>
          <p:cNvPr id="86019" name="Rectangle 2"/>
          <p:cNvSpPr>
            <a:spLocks noChangeArrowheads="1"/>
          </p:cNvSpPr>
          <p:nvPr/>
        </p:nvSpPr>
        <p:spPr bwMode="auto">
          <a:xfrm>
            <a:off x="922354" y="363311"/>
            <a:ext cx="5681646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/>
            <a:r>
              <a:rPr lang="hu-HU" sz="2300">
                <a:solidFill>
                  <a:srgbClr val="9B0012"/>
                </a:solidFill>
              </a:rPr>
              <a:t>Ügyfél-elégedettségi kutatás eredményei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922354" y="1276350"/>
            <a:ext cx="7342909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Ctr="1">
            <a:spAutoFit/>
          </a:bodyPr>
          <a:lstStyle/>
          <a:p>
            <a:pPr>
              <a:defRPr/>
            </a:pPr>
            <a:r>
              <a:rPr lang="hu-HU" sz="2000" dirty="0">
                <a:latin typeface="Arial" pitchFamily="34" charset="0"/>
              </a:rPr>
              <a:t>Egy független szervezeti egység négy kérdést tett fel az ügyfeleknek a vagyon kárrendezéssel kapcsolatban. </a:t>
            </a:r>
          </a:p>
          <a:p>
            <a:pPr>
              <a:defRPr/>
            </a:pPr>
            <a:endParaRPr lang="hu-HU" sz="1300" dirty="0">
              <a:latin typeface="Arial" pitchFamily="34" charset="0"/>
            </a:endParaRPr>
          </a:p>
          <a:p>
            <a:pPr marL="236715" indent="-236715">
              <a:buFont typeface="Wingdings" pitchFamily="2" charset="2"/>
              <a:buChar char="§"/>
              <a:defRPr/>
            </a:pPr>
            <a:r>
              <a:rPr lang="hu-HU" sz="1700" dirty="0">
                <a:latin typeface="Arial" pitchFamily="34" charset="0"/>
              </a:rPr>
              <a:t>A kárrendezés menete átlátható, az ügyfél kárbejelentéskor megfelelő tájékoztatást kapott a kárrendezés folyamatáról és a szükséges dokumentumokról:</a:t>
            </a:r>
          </a:p>
          <a:p>
            <a:pPr lvl="2">
              <a:defRPr/>
            </a:pPr>
            <a:r>
              <a:rPr lang="hu-HU" sz="1700" dirty="0">
                <a:latin typeface="Arial" pitchFamily="34" charset="0"/>
              </a:rPr>
              <a:t>Jó, kiváló: 90%</a:t>
            </a:r>
          </a:p>
          <a:p>
            <a:pPr>
              <a:defRPr/>
            </a:pPr>
            <a:r>
              <a:rPr lang="hu-HU" sz="1300" dirty="0">
                <a:latin typeface="Arial" pitchFamily="34" charset="0"/>
              </a:rPr>
              <a:t> </a:t>
            </a:r>
          </a:p>
          <a:p>
            <a:pPr marL="236715" indent="-236715">
              <a:buFont typeface="Wingdings" pitchFamily="2" charset="2"/>
              <a:buChar char="§"/>
              <a:defRPr/>
            </a:pPr>
            <a:r>
              <a:rPr lang="hu-HU" sz="1700" dirty="0">
                <a:latin typeface="Arial" pitchFamily="34" charset="0"/>
              </a:rPr>
              <a:t>Milyennek ítéli meg a kárrendezés átfutási időket?</a:t>
            </a:r>
          </a:p>
          <a:p>
            <a:pPr lvl="2">
              <a:defRPr/>
            </a:pPr>
            <a:r>
              <a:rPr lang="hu-HU" sz="1700" dirty="0">
                <a:latin typeface="Arial" pitchFamily="34" charset="0"/>
              </a:rPr>
              <a:t>Jó, kiváló: 91%</a:t>
            </a:r>
          </a:p>
          <a:p>
            <a:pPr marL="236715" indent="-236715">
              <a:buFont typeface="Arial" pitchFamily="34" charset="0"/>
              <a:buChar char="•"/>
              <a:defRPr/>
            </a:pPr>
            <a:endParaRPr lang="hu-HU" sz="1300" dirty="0">
              <a:latin typeface="Arial" pitchFamily="34" charset="0"/>
            </a:endParaRPr>
          </a:p>
          <a:p>
            <a:pPr marL="236715" indent="-236715">
              <a:buFont typeface="Wingdings" pitchFamily="2" charset="2"/>
              <a:buChar char="§"/>
              <a:defRPr/>
            </a:pPr>
            <a:r>
              <a:rPr lang="hu-HU" sz="1700" dirty="0">
                <a:latin typeface="Arial" pitchFamily="34" charset="0"/>
              </a:rPr>
              <a:t>Tájékoztatás a kárrendezés során:</a:t>
            </a:r>
          </a:p>
          <a:p>
            <a:pPr lvl="2">
              <a:defRPr/>
            </a:pPr>
            <a:r>
              <a:rPr lang="hu-HU" sz="1700" dirty="0">
                <a:latin typeface="Arial" pitchFamily="34" charset="0"/>
              </a:rPr>
              <a:t>Jó, kiváló: 87%</a:t>
            </a:r>
          </a:p>
          <a:p>
            <a:pPr marL="236715" indent="-236715">
              <a:buFont typeface="Arial" pitchFamily="34" charset="0"/>
              <a:buChar char="•"/>
              <a:defRPr/>
            </a:pPr>
            <a:endParaRPr lang="hu-HU" sz="1300" dirty="0">
              <a:latin typeface="Arial" pitchFamily="34" charset="0"/>
            </a:endParaRPr>
          </a:p>
          <a:p>
            <a:pPr marL="236715" indent="-236715">
              <a:buFont typeface="Wingdings" pitchFamily="2" charset="2"/>
              <a:buChar char="§"/>
              <a:defRPr/>
            </a:pPr>
            <a:r>
              <a:rPr lang="hu-HU" sz="1700" dirty="0">
                <a:latin typeface="Arial" pitchFamily="34" charset="0"/>
              </a:rPr>
              <a:t>Kártérítési összeg mennyire megfelelő:</a:t>
            </a:r>
          </a:p>
          <a:p>
            <a:pPr lvl="2">
              <a:defRPr/>
            </a:pPr>
            <a:r>
              <a:rPr lang="hu-HU" sz="1700" dirty="0">
                <a:latin typeface="Arial" pitchFamily="34" charset="0"/>
              </a:rPr>
              <a:t>Jó, kiváló: 70%</a:t>
            </a:r>
          </a:p>
        </p:txBody>
      </p:sp>
      <p:sp>
        <p:nvSpPr>
          <p:cNvPr id="86021" name="Szövegdoboz 11"/>
          <p:cNvSpPr txBox="1">
            <a:spLocks noChangeArrowheads="1"/>
          </p:cNvSpPr>
          <p:nvPr/>
        </p:nvSpPr>
        <p:spPr bwMode="auto">
          <a:xfrm>
            <a:off x="926203" y="6453868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818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 descr="bg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47152" y="1"/>
            <a:ext cx="11499273" cy="6860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3" name="Rectangle 8"/>
          <p:cNvSpPr>
            <a:spLocks noChangeArrowheads="1"/>
          </p:cNvSpPr>
          <p:nvPr/>
        </p:nvSpPr>
        <p:spPr bwMode="auto">
          <a:xfrm>
            <a:off x="973668" y="2774497"/>
            <a:ext cx="7289030" cy="798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>
              <a:spcBef>
                <a:spcPct val="0"/>
              </a:spcBef>
            </a:pPr>
            <a:r>
              <a:rPr lang="hu-HU" sz="2300" b="1">
                <a:solidFill>
                  <a:schemeClr val="bg1"/>
                </a:solidFill>
              </a:rPr>
              <a:t>Szolgáltatás minőség, </a:t>
            </a:r>
          </a:p>
          <a:p>
            <a:pPr defTabSz="913984">
              <a:spcBef>
                <a:spcPct val="0"/>
              </a:spcBef>
            </a:pPr>
            <a:r>
              <a:rPr lang="hu-HU" sz="2300" b="1">
                <a:solidFill>
                  <a:schemeClr val="bg1"/>
                </a:solidFill>
              </a:rPr>
              <a:t>ügyfél-elégedettség!</a:t>
            </a:r>
          </a:p>
        </p:txBody>
      </p:sp>
    </p:spTree>
    <p:extLst>
      <p:ext uri="{BB962C8B-B14F-4D97-AF65-F5344CB8AC3E}">
        <p14:creationId xmlns:p14="http://schemas.microsoft.com/office/powerpoint/2010/main" val="394434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940314" y="764721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>
              <a:spcBef>
                <a:spcPct val="0"/>
              </a:spcBef>
              <a:defRPr/>
            </a:pPr>
            <a:endParaRPr lang="hu-HU" sz="27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8472" name="Rectangle 40"/>
          <p:cNvSpPr>
            <a:spLocks noChangeArrowheads="1"/>
          </p:cNvSpPr>
          <p:nvPr/>
        </p:nvSpPr>
        <p:spPr bwMode="gray">
          <a:xfrm>
            <a:off x="940314" y="1260021"/>
            <a:ext cx="6632222" cy="4767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44734" rIns="0" bIns="0"/>
          <a:lstStyle/>
          <a:p>
            <a:pPr algn="ctr">
              <a:tabLst>
                <a:tab pos="526034" algn="l"/>
              </a:tabLst>
              <a:defRPr/>
            </a:pPr>
            <a:endParaRPr lang="hu-HU" sz="2000">
              <a:latin typeface="Arial" pitchFamily="34" charset="0"/>
            </a:endParaRPr>
          </a:p>
          <a:p>
            <a:pPr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3000">
                <a:latin typeface="Arial" pitchFamily="34" charset="0"/>
              </a:rPr>
              <a:t> a társasház gazdaságos működése</a:t>
            </a:r>
          </a:p>
          <a:p>
            <a:pPr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3000">
                <a:latin typeface="Arial" pitchFamily="34" charset="0"/>
              </a:rPr>
              <a:t> fenntartást támogató pályázati összegek elnyerése</a:t>
            </a:r>
          </a:p>
          <a:p>
            <a:pPr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3000">
                <a:latin typeface="Arial" pitchFamily="34" charset="0"/>
              </a:rPr>
              <a:t> működési kockázat minimalizálása</a:t>
            </a:r>
          </a:p>
          <a:p>
            <a:pPr>
              <a:buFont typeface="Wingdings" pitchFamily="2" charset="2"/>
              <a:buChar char="ü"/>
              <a:tabLst>
                <a:tab pos="526034" algn="l"/>
              </a:tabLst>
              <a:defRPr/>
            </a:pPr>
            <a:endParaRPr lang="hu-HU" sz="3000">
              <a:latin typeface="Arial" pitchFamily="34" charset="0"/>
            </a:endParaRPr>
          </a:p>
          <a:p>
            <a:pPr>
              <a:buFont typeface="Wingdings" pitchFamily="2" charset="2"/>
              <a:buChar char="ü"/>
              <a:tabLst>
                <a:tab pos="526034" algn="l"/>
              </a:tabLst>
              <a:defRPr/>
            </a:pPr>
            <a:endParaRPr lang="hu-HU" sz="3000">
              <a:latin typeface="Arial" pitchFamily="34" charset="0"/>
            </a:endParaRPr>
          </a:p>
          <a:p>
            <a:pPr algn="ctr">
              <a:tabLst>
                <a:tab pos="526034" algn="l"/>
              </a:tabLst>
              <a:defRPr/>
            </a:pPr>
            <a:r>
              <a:rPr lang="hu-HU" sz="3600" b="1">
                <a:solidFill>
                  <a:schemeClr val="accent1"/>
                </a:solidFill>
                <a:latin typeface="Arial" pitchFamily="34" charset="0"/>
              </a:rPr>
              <a:t>BIZTOSÍTÁS</a:t>
            </a:r>
          </a:p>
          <a:p>
            <a:pPr algn="just">
              <a:buFont typeface="Wingdings" pitchFamily="2" charset="2"/>
              <a:buChar char="ü"/>
              <a:tabLst>
                <a:tab pos="526034" algn="l"/>
              </a:tabLst>
              <a:defRPr/>
            </a:pPr>
            <a:endParaRPr lang="hu-HU" sz="300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76173" y="341540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>
            <a:lvl1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+mj-lt"/>
                <a:ea typeface="+mj-ea"/>
                <a:cs typeface="+mj-cs"/>
              </a:defRPr>
            </a:lvl1pPr>
            <a:lvl2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2pPr>
            <a:lvl3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3pPr>
            <a:lvl4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4pPr>
            <a:lvl5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5pPr>
            <a:lvl6pPr marL="4572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6pPr>
            <a:lvl7pPr marL="9144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7pPr>
            <a:lvl8pPr marL="13716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8pPr>
            <a:lvl9pPr marL="18288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hu-HU" b="1" dirty="0" smtClean="0"/>
              <a:t>Lakóközösségek - igények</a:t>
            </a:r>
            <a:endParaRPr lang="hu-HU" b="1" dirty="0"/>
          </a:p>
        </p:txBody>
      </p:sp>
      <p:sp>
        <p:nvSpPr>
          <p:cNvPr id="68613" name="Lefelé nyíl 1"/>
          <p:cNvSpPr>
            <a:spLocks noChangeArrowheads="1"/>
          </p:cNvSpPr>
          <p:nvPr/>
        </p:nvSpPr>
        <p:spPr bwMode="auto">
          <a:xfrm>
            <a:off x="4138404" y="2122714"/>
            <a:ext cx="118020" cy="342900"/>
          </a:xfrm>
          <a:prstGeom prst="downArrow">
            <a:avLst>
              <a:gd name="adj1" fmla="val 50000"/>
              <a:gd name="adj2" fmla="val 5034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68614" name="Lefelé nyíl 2"/>
          <p:cNvSpPr>
            <a:spLocks noChangeArrowheads="1"/>
          </p:cNvSpPr>
          <p:nvPr/>
        </p:nvSpPr>
        <p:spPr bwMode="auto">
          <a:xfrm>
            <a:off x="4917081" y="2122715"/>
            <a:ext cx="2135909" cy="1212397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68615" name="Lefelé nyíl 3"/>
          <p:cNvSpPr>
            <a:spLocks noChangeArrowheads="1"/>
          </p:cNvSpPr>
          <p:nvPr/>
        </p:nvSpPr>
        <p:spPr bwMode="auto">
          <a:xfrm>
            <a:off x="4138405" y="2294164"/>
            <a:ext cx="228343" cy="583747"/>
          </a:xfrm>
          <a:prstGeom prst="downArrow">
            <a:avLst>
              <a:gd name="adj1" fmla="val 50000"/>
              <a:gd name="adj2" fmla="val 4996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68616" name="Szövegdoboz 8"/>
          <p:cNvSpPr txBox="1">
            <a:spLocks noChangeArrowheads="1"/>
          </p:cNvSpPr>
          <p:nvPr/>
        </p:nvSpPr>
        <p:spPr bwMode="auto">
          <a:xfrm>
            <a:off x="928768" y="6453869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68617" name="Picture 11" descr="nyil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849" y="3897086"/>
            <a:ext cx="377152" cy="932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8" name="Picture 12" descr="hous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6590"/>
            <a:ext cx="488758" cy="401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514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940314" y="764721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>
              <a:spcBef>
                <a:spcPct val="0"/>
              </a:spcBef>
              <a:defRPr/>
            </a:pPr>
            <a:endParaRPr lang="hu-HU" sz="27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8472" name="Rectangle 40"/>
          <p:cNvSpPr>
            <a:spLocks noChangeArrowheads="1"/>
          </p:cNvSpPr>
          <p:nvPr/>
        </p:nvSpPr>
        <p:spPr bwMode="gray">
          <a:xfrm>
            <a:off x="940314" y="1260021"/>
            <a:ext cx="6632222" cy="4767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44734" rIns="0" bIns="0"/>
          <a:lstStyle/>
          <a:p>
            <a:pPr algn="ctr">
              <a:buFont typeface="Wingdings" pitchFamily="2" charset="2"/>
              <a:buChar char="§"/>
              <a:tabLst>
                <a:tab pos="526034" algn="l"/>
              </a:tabLst>
              <a:defRPr/>
            </a:pPr>
            <a:endParaRPr lang="hu-HU" sz="2000">
              <a:latin typeface="Arial" pitchFamily="34" charset="0"/>
            </a:endParaRPr>
          </a:p>
          <a:p>
            <a:pPr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3000">
                <a:latin typeface="Arial" pitchFamily="34" charset="0"/>
              </a:rPr>
              <a:t> tényleges kockázatok biztosítva legyenek</a:t>
            </a:r>
          </a:p>
          <a:p>
            <a:pPr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3000">
                <a:latin typeface="Arial" pitchFamily="34" charset="0"/>
              </a:rPr>
              <a:t> értékarányos díj</a:t>
            </a:r>
          </a:p>
          <a:p>
            <a:pPr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3000">
                <a:latin typeface="Arial" pitchFamily="34" charset="0"/>
              </a:rPr>
              <a:t> kár esetén fizessen a biztosító</a:t>
            </a:r>
          </a:p>
          <a:p>
            <a:pPr>
              <a:buFont typeface="Wingdings" pitchFamily="2" charset="2"/>
              <a:buChar char="ü"/>
              <a:tabLst>
                <a:tab pos="526034" algn="l"/>
              </a:tabLst>
              <a:defRPr/>
            </a:pPr>
            <a:endParaRPr lang="hu-HU" sz="3000">
              <a:latin typeface="Arial" pitchFamily="34" charset="0"/>
            </a:endParaRPr>
          </a:p>
          <a:p>
            <a:pPr>
              <a:buFont typeface="Wingdings" pitchFamily="2" charset="2"/>
              <a:buChar char="ü"/>
              <a:tabLst>
                <a:tab pos="526034" algn="l"/>
              </a:tabLst>
              <a:defRPr/>
            </a:pPr>
            <a:endParaRPr lang="hu-HU" sz="3000">
              <a:latin typeface="Arial" pitchFamily="34" charset="0"/>
            </a:endParaRPr>
          </a:p>
          <a:p>
            <a:pPr algn="ctr">
              <a:tabLst>
                <a:tab pos="526034" algn="l"/>
              </a:tabLst>
              <a:defRPr/>
            </a:pPr>
            <a:r>
              <a:rPr lang="hu-HU" sz="3600" b="1">
                <a:solidFill>
                  <a:schemeClr val="accent1"/>
                </a:solidFill>
                <a:latin typeface="Arial" pitchFamily="34" charset="0"/>
              </a:rPr>
              <a:t>GENERALI</a:t>
            </a:r>
          </a:p>
          <a:p>
            <a:pPr algn="just">
              <a:buFont typeface="Wingdings" pitchFamily="2" charset="2"/>
              <a:buChar char="ü"/>
              <a:tabLst>
                <a:tab pos="526034" algn="l"/>
              </a:tabLst>
              <a:defRPr/>
            </a:pPr>
            <a:endParaRPr lang="hu-HU" sz="3000">
              <a:latin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76173" y="341540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>
            <a:lvl1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+mj-lt"/>
                <a:ea typeface="+mj-ea"/>
                <a:cs typeface="+mj-cs"/>
              </a:defRPr>
            </a:lvl1pPr>
            <a:lvl2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2pPr>
            <a:lvl3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3pPr>
            <a:lvl4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4pPr>
            <a:lvl5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5pPr>
            <a:lvl6pPr marL="4572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6pPr>
            <a:lvl7pPr marL="9144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7pPr>
            <a:lvl8pPr marL="13716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8pPr>
            <a:lvl9pPr marL="18288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hu-HU" b="1" dirty="0" smtClean="0"/>
              <a:t>Lakóközösségek – biztosítási igénye</a:t>
            </a:r>
            <a:endParaRPr lang="hu-HU" b="1" dirty="0"/>
          </a:p>
        </p:txBody>
      </p:sp>
      <p:sp>
        <p:nvSpPr>
          <p:cNvPr id="69637" name="Lefelé nyíl 1"/>
          <p:cNvSpPr>
            <a:spLocks noChangeArrowheads="1"/>
          </p:cNvSpPr>
          <p:nvPr/>
        </p:nvSpPr>
        <p:spPr bwMode="auto">
          <a:xfrm>
            <a:off x="4138404" y="2122714"/>
            <a:ext cx="118020" cy="342900"/>
          </a:xfrm>
          <a:prstGeom prst="downArrow">
            <a:avLst>
              <a:gd name="adj1" fmla="val 50000"/>
              <a:gd name="adj2" fmla="val 5034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69638" name="Lefelé nyíl 2"/>
          <p:cNvSpPr>
            <a:spLocks noChangeArrowheads="1"/>
          </p:cNvSpPr>
          <p:nvPr/>
        </p:nvSpPr>
        <p:spPr bwMode="auto">
          <a:xfrm>
            <a:off x="4917081" y="2122715"/>
            <a:ext cx="2135909" cy="1212397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69639" name="Lefelé nyíl 3"/>
          <p:cNvSpPr>
            <a:spLocks noChangeArrowheads="1"/>
          </p:cNvSpPr>
          <p:nvPr/>
        </p:nvSpPr>
        <p:spPr bwMode="auto">
          <a:xfrm>
            <a:off x="4138405" y="2294164"/>
            <a:ext cx="228343" cy="583747"/>
          </a:xfrm>
          <a:prstGeom prst="downArrow">
            <a:avLst>
              <a:gd name="adj1" fmla="val 50000"/>
              <a:gd name="adj2" fmla="val 4996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69640" name="Szövegdoboz 10"/>
          <p:cNvSpPr txBox="1">
            <a:spLocks noChangeArrowheads="1"/>
          </p:cNvSpPr>
          <p:nvPr/>
        </p:nvSpPr>
        <p:spPr bwMode="auto">
          <a:xfrm>
            <a:off x="915940" y="6453869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69641" name="Picture 11" descr="nyil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849" y="3969204"/>
            <a:ext cx="377152" cy="932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42" name="Picture 12" descr="hous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6590"/>
            <a:ext cx="488758" cy="401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853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940314" y="764721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>
              <a:spcBef>
                <a:spcPct val="0"/>
              </a:spcBef>
              <a:defRPr/>
            </a:pPr>
            <a:endParaRPr lang="hu-HU" sz="27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8472" name="Rectangle 40"/>
          <p:cNvSpPr>
            <a:spLocks noChangeArrowheads="1"/>
          </p:cNvSpPr>
          <p:nvPr/>
        </p:nvSpPr>
        <p:spPr bwMode="gray">
          <a:xfrm>
            <a:off x="876173" y="5763986"/>
            <a:ext cx="6632222" cy="46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44734" rIns="0" bIns="0"/>
          <a:lstStyle/>
          <a:p>
            <a:pPr>
              <a:tabLst>
                <a:tab pos="526034" algn="l"/>
              </a:tabLst>
              <a:defRPr/>
            </a:pPr>
            <a:r>
              <a:rPr lang="hu-HU" sz="2000" dirty="0">
                <a:latin typeface="Arial" pitchFamily="34" charset="0"/>
              </a:rPr>
              <a:t> </a:t>
            </a:r>
            <a:r>
              <a:rPr lang="hu-HU" sz="1200" dirty="0">
                <a:latin typeface="Arial" pitchFamily="34" charset="0"/>
              </a:rPr>
              <a:t>* Állomány díj Allianz nélkül</a:t>
            </a:r>
          </a:p>
          <a:p>
            <a:pPr>
              <a:tabLst>
                <a:tab pos="526034" algn="l"/>
              </a:tabLst>
              <a:defRPr/>
            </a:pPr>
            <a:endParaRPr lang="hu-HU" sz="2000" dirty="0">
              <a:latin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76173" y="341540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>
            <a:lvl1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+mj-lt"/>
                <a:ea typeface="+mj-ea"/>
                <a:cs typeface="+mj-cs"/>
              </a:defRPr>
            </a:lvl1pPr>
            <a:lvl2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2pPr>
            <a:lvl3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3pPr>
            <a:lvl4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4pPr>
            <a:lvl5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5pPr>
            <a:lvl6pPr marL="4572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6pPr>
            <a:lvl7pPr marL="9144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7pPr>
            <a:lvl8pPr marL="13716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8pPr>
            <a:lvl9pPr marL="18288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hu-HU" b="1" dirty="0" smtClean="0"/>
              <a:t>A társasház biztosítási piac</a:t>
            </a:r>
            <a:endParaRPr lang="hu-HU" b="1" dirty="0"/>
          </a:p>
        </p:txBody>
      </p:sp>
      <p:pic>
        <p:nvPicPr>
          <p:cNvPr id="7066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172" y="1349829"/>
            <a:ext cx="7321101" cy="4401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662" name="Szövegdoboz 10"/>
          <p:cNvSpPr txBox="1">
            <a:spLocks noChangeArrowheads="1"/>
          </p:cNvSpPr>
          <p:nvPr/>
        </p:nvSpPr>
        <p:spPr bwMode="auto">
          <a:xfrm>
            <a:off x="927486" y="6453868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70663" name="Picture 8" descr="nyil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06220">
            <a:off x="6179322" y="4653990"/>
            <a:ext cx="831397" cy="182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64" name="Picture 9" descr="hous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6590"/>
            <a:ext cx="488758" cy="401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328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940314" y="764721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>
              <a:spcBef>
                <a:spcPct val="0"/>
              </a:spcBef>
              <a:defRPr/>
            </a:pPr>
            <a:endParaRPr lang="hu-HU" sz="27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8472" name="Rectangle 40"/>
          <p:cNvSpPr>
            <a:spLocks noChangeArrowheads="1"/>
          </p:cNvSpPr>
          <p:nvPr/>
        </p:nvSpPr>
        <p:spPr bwMode="gray">
          <a:xfrm>
            <a:off x="940314" y="1260022"/>
            <a:ext cx="6632222" cy="2818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44734" rIns="0" bIns="0"/>
          <a:lstStyle/>
          <a:p>
            <a:pPr>
              <a:tabLst>
                <a:tab pos="526034" algn="l"/>
              </a:tabLst>
              <a:defRPr/>
            </a:pPr>
            <a:endParaRPr lang="hu-HU" sz="2000" dirty="0">
              <a:latin typeface="Arial" pitchFamily="34" charset="0"/>
            </a:endParaRPr>
          </a:p>
        </p:txBody>
      </p:sp>
      <p:pic>
        <p:nvPicPr>
          <p:cNvPr id="7168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243" y="3154136"/>
            <a:ext cx="6543707" cy="3184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76173" y="341540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>
            <a:lvl1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+mj-lt"/>
                <a:ea typeface="+mj-ea"/>
                <a:cs typeface="+mj-cs"/>
              </a:defRPr>
            </a:lvl1pPr>
            <a:lvl2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2pPr>
            <a:lvl3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3pPr>
            <a:lvl4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4pPr>
            <a:lvl5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5pPr>
            <a:lvl6pPr marL="4572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6pPr>
            <a:lvl7pPr marL="9144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7pPr>
            <a:lvl8pPr marL="13716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8pPr>
            <a:lvl9pPr marL="18288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hu-HU" b="1" dirty="0" smtClean="0"/>
              <a:t>Károk és számok – az elmúlt 5 évben</a:t>
            </a:r>
            <a:endParaRPr lang="hu-HU" b="1" dirty="0"/>
          </a:p>
        </p:txBody>
      </p:sp>
      <p:sp>
        <p:nvSpPr>
          <p:cNvPr id="9" name="Rectangle 40"/>
          <p:cNvSpPr>
            <a:spLocks noChangeArrowheads="1"/>
          </p:cNvSpPr>
          <p:nvPr/>
        </p:nvSpPr>
        <p:spPr bwMode="gray">
          <a:xfrm>
            <a:off x="940314" y="1132114"/>
            <a:ext cx="6892636" cy="3827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44734" rIns="0" bIns="0"/>
          <a:lstStyle/>
          <a:p>
            <a:pPr>
              <a:defRPr/>
            </a:pPr>
            <a:r>
              <a:rPr lang="hu-HU" sz="2700" b="1">
                <a:solidFill>
                  <a:schemeClr val="accent1"/>
                </a:solidFill>
                <a:latin typeface="Arial" pitchFamily="34" charset="0"/>
              </a:rPr>
              <a:t>17,3 milliárd forint kárkifizetés</a:t>
            </a:r>
          </a:p>
          <a:p>
            <a:pPr>
              <a:buFont typeface="Wingdings" pitchFamily="2" charset="2"/>
              <a:buChar char="ü"/>
              <a:defRPr/>
            </a:pPr>
            <a:endParaRPr lang="hu-HU" sz="800" b="1">
              <a:solidFill>
                <a:schemeClr val="accent1"/>
              </a:solidFill>
              <a:latin typeface="Arial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hu-HU" sz="2700">
                <a:latin typeface="Arial" pitchFamily="34" charset="0"/>
              </a:rPr>
              <a:t> 8,4 milliárd vezetékes vízkár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hu-HU" sz="2700">
                <a:latin typeface="Arial" pitchFamily="34" charset="0"/>
              </a:rPr>
              <a:t> 2,9 milliárd elemi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hu-HU" sz="2700">
                <a:latin typeface="Arial" pitchFamily="34" charset="0"/>
              </a:rPr>
              <a:t> 1,3 milliárd üvegkár kifizetés</a:t>
            </a:r>
          </a:p>
          <a:p>
            <a:pPr>
              <a:buFont typeface="Wingdings" pitchFamily="2" charset="2"/>
              <a:buChar char="ü"/>
              <a:defRPr/>
            </a:pPr>
            <a:endParaRPr lang="hu-HU" sz="2000">
              <a:latin typeface="Arial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hu-HU" sz="3000">
              <a:latin typeface="Arial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hu-HU" sz="3000">
              <a:latin typeface="Arial" pitchFamily="34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endParaRPr lang="hu-HU" sz="3000">
              <a:latin typeface="Arial" pitchFamily="34" charset="0"/>
            </a:endParaRPr>
          </a:p>
        </p:txBody>
      </p:sp>
      <p:sp>
        <p:nvSpPr>
          <p:cNvPr id="71687" name="Szövegdoboz 10"/>
          <p:cNvSpPr txBox="1">
            <a:spLocks noChangeArrowheads="1"/>
          </p:cNvSpPr>
          <p:nvPr/>
        </p:nvSpPr>
        <p:spPr bwMode="auto">
          <a:xfrm>
            <a:off x="927486" y="6453868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71688" name="Picture 9" descr="hous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6590"/>
            <a:ext cx="488758" cy="401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407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940314" y="764721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>
              <a:spcBef>
                <a:spcPct val="0"/>
              </a:spcBef>
              <a:defRPr/>
            </a:pPr>
            <a:endParaRPr lang="hu-HU" sz="27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8472" name="Rectangle 40"/>
          <p:cNvSpPr>
            <a:spLocks noChangeArrowheads="1"/>
          </p:cNvSpPr>
          <p:nvPr/>
        </p:nvSpPr>
        <p:spPr bwMode="gray">
          <a:xfrm>
            <a:off x="940314" y="1641022"/>
            <a:ext cx="6632222" cy="3737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44734" rIns="0" bIns="0"/>
          <a:lstStyle/>
          <a:p>
            <a:pPr marL="157810" indent="-157810">
              <a:lnSpc>
                <a:spcPct val="150000"/>
              </a:lnSpc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2000">
                <a:latin typeface="Arial" pitchFamily="34" charset="0"/>
              </a:rPr>
              <a:t> teljes körű védelem</a:t>
            </a:r>
          </a:p>
          <a:p>
            <a:pPr marL="157810" indent="-157810">
              <a:lnSpc>
                <a:spcPct val="150000"/>
              </a:lnSpc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2000">
                <a:latin typeface="Arial" pitchFamily="34" charset="0"/>
              </a:rPr>
              <a:t> magas szolgáltatás minőség</a:t>
            </a:r>
          </a:p>
          <a:p>
            <a:pPr marL="157810" indent="-157810">
              <a:lnSpc>
                <a:spcPct val="150000"/>
              </a:lnSpc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2000">
                <a:latin typeface="Arial" pitchFamily="34" charset="0"/>
              </a:rPr>
              <a:t> kiszámíthatóság</a:t>
            </a:r>
          </a:p>
          <a:p>
            <a:pPr marL="157810" indent="-157810">
              <a:lnSpc>
                <a:spcPct val="150000"/>
              </a:lnSpc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2000">
                <a:latin typeface="Arial" pitchFamily="34" charset="0"/>
              </a:rPr>
              <a:t> megbízható biztosítói partner</a:t>
            </a:r>
          </a:p>
          <a:p>
            <a:pPr marL="157810" indent="-157810">
              <a:lnSpc>
                <a:spcPct val="150000"/>
              </a:lnSpc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2000">
                <a:latin typeface="Arial" pitchFamily="34" charset="0"/>
              </a:rPr>
              <a:t> ajánlatod adunk, vagy partnerink maguknak is tarifálhatnak</a:t>
            </a:r>
          </a:p>
          <a:p>
            <a:pPr marL="157810" indent="-157810">
              <a:lnSpc>
                <a:spcPct val="150000"/>
              </a:lnSpc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2000">
                <a:latin typeface="Arial" pitchFamily="34" charset="0"/>
              </a:rPr>
              <a:t> stabil ügyfélkör- biztos jutalék!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76173" y="341540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>
            <a:lvl1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+mj-lt"/>
                <a:ea typeface="+mj-ea"/>
                <a:cs typeface="+mj-cs"/>
              </a:defRPr>
            </a:lvl1pPr>
            <a:lvl2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2pPr>
            <a:lvl3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3pPr>
            <a:lvl4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4pPr>
            <a:lvl5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5pPr>
            <a:lvl6pPr marL="4572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6pPr>
            <a:lvl7pPr marL="9144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7pPr>
            <a:lvl8pPr marL="13716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8pPr>
            <a:lvl9pPr marL="18288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hu-HU" b="1" dirty="0" smtClean="0"/>
              <a:t>A Generali</a:t>
            </a:r>
            <a:r>
              <a:rPr lang="hu-HU" b="1" dirty="0"/>
              <a:t> </a:t>
            </a:r>
            <a:r>
              <a:rPr lang="hu-HU" b="1" dirty="0" smtClean="0"/>
              <a:t>a legjobb választás, mert…</a:t>
            </a:r>
            <a:endParaRPr lang="hu-HU" b="1" dirty="0"/>
          </a:p>
        </p:txBody>
      </p:sp>
      <p:sp>
        <p:nvSpPr>
          <p:cNvPr id="72709" name="Szövegdoboz 10"/>
          <p:cNvSpPr txBox="1">
            <a:spLocks noChangeArrowheads="1"/>
          </p:cNvSpPr>
          <p:nvPr/>
        </p:nvSpPr>
        <p:spPr bwMode="auto">
          <a:xfrm>
            <a:off x="927486" y="6453868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72710" name="Picture 7" descr="hous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6590"/>
            <a:ext cx="488758" cy="401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112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2" name="Rectangle 40"/>
          <p:cNvSpPr>
            <a:spLocks noChangeArrowheads="1"/>
          </p:cNvSpPr>
          <p:nvPr/>
        </p:nvSpPr>
        <p:spPr bwMode="gray">
          <a:xfrm>
            <a:off x="876173" y="974272"/>
            <a:ext cx="6632222" cy="5323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44734" rIns="0" bIns="0"/>
          <a:lstStyle/>
          <a:p>
            <a:pPr marL="284058" indent="-284058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hu-HU" dirty="0">
                <a:latin typeface="Arial" pitchFamily="34" charset="0"/>
              </a:rPr>
              <a:t>Függetlenül az egyes lakók, bérlők biztosítottságától, az egész épület biztosítva van a pincétől a padlásig</a:t>
            </a:r>
          </a:p>
          <a:p>
            <a:pPr marL="284058" indent="-284058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hu-HU" dirty="0">
                <a:latin typeface="Arial" pitchFamily="34" charset="0"/>
              </a:rPr>
              <a:t>Közös képviselők ingyenes felelősségbiztosítása</a:t>
            </a:r>
          </a:p>
          <a:p>
            <a:pPr marL="284058" indent="-284058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hu-HU" dirty="0">
                <a:latin typeface="Arial" pitchFamily="34" charset="0"/>
              </a:rPr>
              <a:t>Építés-szerelésbiztosítás lehetősége</a:t>
            </a:r>
          </a:p>
          <a:p>
            <a:pPr marL="284058" indent="-284058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hu-HU" dirty="0">
                <a:latin typeface="Arial" pitchFamily="34" charset="0"/>
              </a:rPr>
              <a:t>Kollektív </a:t>
            </a:r>
            <a:r>
              <a:rPr lang="hu-HU" dirty="0" err="1">
                <a:latin typeface="Arial" pitchFamily="34" charset="0"/>
              </a:rPr>
              <a:t>balesetbizt</a:t>
            </a:r>
            <a:r>
              <a:rPr lang="hu-HU" dirty="0">
                <a:latin typeface="Arial" pitchFamily="34" charset="0"/>
              </a:rPr>
              <a:t>. lehetősége a lakóközösség tagjainak</a:t>
            </a:r>
          </a:p>
          <a:p>
            <a:pPr marL="284058" indent="-284058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hu-HU" dirty="0">
                <a:latin typeface="Arial" pitchFamily="34" charset="0"/>
              </a:rPr>
              <a:t>Kollektív </a:t>
            </a:r>
            <a:r>
              <a:rPr lang="hu-HU" dirty="0" err="1">
                <a:latin typeface="Arial" pitchFamily="34" charset="0"/>
              </a:rPr>
              <a:t>ingóságbizt</a:t>
            </a:r>
            <a:r>
              <a:rPr lang="hu-HU" dirty="0">
                <a:latin typeface="Arial" pitchFamily="34" charset="0"/>
              </a:rPr>
              <a:t>. lehetősége a lakóközösség tagjainak</a:t>
            </a:r>
          </a:p>
          <a:p>
            <a:pPr marL="284058" indent="-284058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hu-HU" dirty="0">
                <a:latin typeface="Arial" pitchFamily="34" charset="0"/>
              </a:rPr>
              <a:t>Jogvédelem biztosítás lehetősége</a:t>
            </a:r>
          </a:p>
          <a:p>
            <a:pPr marL="284058" indent="-284058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hu-HU" dirty="0">
                <a:latin typeface="Arial" pitchFamily="34" charset="0"/>
              </a:rPr>
              <a:t>Mestervonal 24 szolgáltatás köthető</a:t>
            </a:r>
          </a:p>
          <a:p>
            <a:pPr marL="284058" indent="-284058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hu-HU" dirty="0">
                <a:latin typeface="Arial" pitchFamily="34" charset="0"/>
              </a:rPr>
              <a:t>Tartamengedmény lehetősége</a:t>
            </a:r>
          </a:p>
          <a:p>
            <a:pPr marL="284058" indent="-284058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hu-HU" dirty="0">
                <a:latin typeface="Arial" pitchFamily="34" charset="0"/>
              </a:rPr>
              <a:t>Az ingatlanra vonatkozó, a finanszírozó által elfogadott hitelfedezeti igazolást állítunk ki</a:t>
            </a:r>
          </a:p>
          <a:p>
            <a:pPr marL="284058" indent="-284058">
              <a:defRPr/>
            </a:pPr>
            <a:endParaRPr lang="hu-HU" sz="2000" dirty="0">
              <a:latin typeface="Arial" pitchFamily="34" charset="0"/>
            </a:endParaRPr>
          </a:p>
          <a:p>
            <a:pPr marL="284058" indent="-284058">
              <a:defRPr/>
            </a:pPr>
            <a:r>
              <a:rPr lang="hu-HU" sz="2000" dirty="0">
                <a:latin typeface="Arial" pitchFamily="34" charset="0"/>
              </a:rPr>
              <a:t>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76173" y="341540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>
            <a:lvl1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+mj-lt"/>
                <a:ea typeface="+mj-ea"/>
                <a:cs typeface="+mj-cs"/>
              </a:defRPr>
            </a:lvl1pPr>
            <a:lvl2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2pPr>
            <a:lvl3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3pPr>
            <a:lvl4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4pPr>
            <a:lvl5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5pPr>
            <a:lvl6pPr marL="4572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6pPr>
            <a:lvl7pPr marL="9144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7pPr>
            <a:lvl8pPr marL="13716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8pPr>
            <a:lvl9pPr marL="18288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hu-HU" b="1" dirty="0" smtClean="0"/>
              <a:t>Teljes körű védelem…</a:t>
            </a:r>
            <a:endParaRPr lang="hu-HU" b="1" dirty="0"/>
          </a:p>
        </p:txBody>
      </p:sp>
      <p:sp>
        <p:nvSpPr>
          <p:cNvPr id="73732" name="Szövegdoboz 10"/>
          <p:cNvSpPr txBox="1">
            <a:spLocks noChangeArrowheads="1"/>
          </p:cNvSpPr>
          <p:nvPr/>
        </p:nvSpPr>
        <p:spPr bwMode="auto">
          <a:xfrm>
            <a:off x="927486" y="6453868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73733" name="Picture 6" descr="hous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6590"/>
            <a:ext cx="488758" cy="401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493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11" descr="text_inverzbg_transpar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172" y="2177143"/>
            <a:ext cx="7844495" cy="787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9172" y="1417865"/>
            <a:ext cx="7844495" cy="4525736"/>
          </a:xfrm>
        </p:spPr>
        <p:txBody>
          <a:bodyPr/>
          <a:lstStyle/>
          <a:p>
            <a:pPr marL="284058" indent="-284058">
              <a:buNone/>
            </a:pPr>
            <a:endParaRPr lang="hu-HU" sz="2300" b="1">
              <a:solidFill>
                <a:schemeClr val="bg1"/>
              </a:solidFill>
            </a:endParaRPr>
          </a:p>
          <a:p>
            <a:pPr marL="284058" indent="-284058">
              <a:buNone/>
            </a:pPr>
            <a:endParaRPr lang="hu-HU" sz="2300" b="1">
              <a:solidFill>
                <a:schemeClr val="bg1"/>
              </a:solidFill>
            </a:endParaRPr>
          </a:p>
          <a:p>
            <a:pPr marL="284058" indent="-284058">
              <a:buNone/>
            </a:pPr>
            <a:r>
              <a:rPr lang="hu-HU" sz="2300" b="1">
                <a:solidFill>
                  <a:schemeClr val="bg1"/>
                </a:solidFill>
              </a:rPr>
              <a:t>25%</a:t>
            </a:r>
            <a:r>
              <a:rPr lang="hu-HU" sz="2300">
                <a:solidFill>
                  <a:schemeClr val="bg1"/>
                </a:solidFill>
              </a:rPr>
              <a:t> </a:t>
            </a:r>
            <a:r>
              <a:rPr lang="hu-HU" sz="2000">
                <a:solidFill>
                  <a:schemeClr val="bg1"/>
                </a:solidFill>
              </a:rPr>
              <a:t>engedményadási lehetőség közvetítői szinten ÚJ szerződésekre</a:t>
            </a:r>
          </a:p>
          <a:p>
            <a:pPr marL="284058" indent="-284058">
              <a:buFont typeface="Courier New" pitchFamily="49" charset="0"/>
              <a:buChar char="o"/>
            </a:pPr>
            <a:endParaRPr lang="hu-HU" sz="2000">
              <a:solidFill>
                <a:schemeClr val="bg1"/>
              </a:solidFill>
            </a:endParaRPr>
          </a:p>
          <a:p>
            <a:pPr marL="284058" indent="-284058">
              <a:buFont typeface="Courier New" pitchFamily="49" charset="0"/>
              <a:buChar char="o"/>
            </a:pPr>
            <a:endParaRPr lang="hu-HU" sz="2000"/>
          </a:p>
          <a:p>
            <a:pPr marL="284058" indent="-284058">
              <a:buFont typeface="Courier New" pitchFamily="49" charset="0"/>
              <a:buChar char="o"/>
            </a:pPr>
            <a:endParaRPr lang="hu-HU" sz="2000"/>
          </a:p>
          <a:p>
            <a:pPr marL="284058" indent="-284058">
              <a:buFont typeface="Courier New" pitchFamily="49" charset="0"/>
              <a:buChar char="o"/>
            </a:pPr>
            <a:endParaRPr lang="hu-HU" sz="2000"/>
          </a:p>
          <a:p>
            <a:pPr marL="284058" indent="-284058"/>
            <a:endParaRPr lang="hu-HU" sz="2000"/>
          </a:p>
          <a:p>
            <a:pPr marL="284058" indent="-284058"/>
            <a:r>
              <a:rPr lang="hu-HU" sz="2000" b="1"/>
              <a:t>Aláírás dátuma legkésőbb 2013.01.31.</a:t>
            </a:r>
          </a:p>
          <a:p>
            <a:pPr marL="284058" indent="-284058"/>
            <a:r>
              <a:rPr lang="hu-HU" sz="2000" b="1"/>
              <a:t>Halasztottan is! Kezdet legfeljebb az aláírást követő 270. nap</a:t>
            </a:r>
            <a:endParaRPr lang="hu-HU" sz="2000"/>
          </a:p>
        </p:txBody>
      </p:sp>
      <p:sp>
        <p:nvSpPr>
          <p:cNvPr id="74756" name="Line 6"/>
          <p:cNvSpPr>
            <a:spLocks noChangeShapeType="1"/>
          </p:cNvSpPr>
          <p:nvPr/>
        </p:nvSpPr>
        <p:spPr bwMode="auto">
          <a:xfrm>
            <a:off x="749172" y="914400"/>
            <a:ext cx="728903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749" tIns="37874" rIns="75749" bIns="37874" anchor="ctr"/>
          <a:lstStyle/>
          <a:p>
            <a:endParaRPr lang="hu-HU"/>
          </a:p>
        </p:txBody>
      </p:sp>
      <p:pic>
        <p:nvPicPr>
          <p:cNvPr id="74757" name="Picture 4" descr="Genereli_Biztosito_RGB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8990" y="201386"/>
            <a:ext cx="1412394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49172" y="341540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>
            <a:lvl1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+mj-lt"/>
                <a:ea typeface="+mj-ea"/>
                <a:cs typeface="+mj-cs"/>
              </a:defRPr>
            </a:lvl1pPr>
            <a:lvl2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2pPr>
            <a:lvl3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3pPr>
            <a:lvl4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4pPr>
            <a:lvl5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5pPr>
            <a:lvl6pPr marL="4572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6pPr>
            <a:lvl7pPr marL="9144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7pPr>
            <a:lvl8pPr marL="13716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8pPr>
            <a:lvl9pPr marL="18288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hu-HU" b="1" dirty="0" smtClean="0"/>
              <a:t>Aktuális akciónk</a:t>
            </a:r>
            <a:endParaRPr lang="hu-HU" b="1" dirty="0"/>
          </a:p>
        </p:txBody>
      </p:sp>
      <p:sp>
        <p:nvSpPr>
          <p:cNvPr id="74759" name="Szövegdoboz 10"/>
          <p:cNvSpPr txBox="1">
            <a:spLocks noChangeArrowheads="1"/>
          </p:cNvSpPr>
          <p:nvPr/>
        </p:nvSpPr>
        <p:spPr bwMode="auto">
          <a:xfrm>
            <a:off x="927486" y="6453868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sp>
        <p:nvSpPr>
          <p:cNvPr id="74760" name="Szövegdoboz 10"/>
          <p:cNvSpPr txBox="1">
            <a:spLocks noChangeArrowheads="1"/>
          </p:cNvSpPr>
          <p:nvPr/>
        </p:nvSpPr>
        <p:spPr bwMode="auto">
          <a:xfrm>
            <a:off x="1050637" y="6584497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74761" name="Picture 10" descr="hous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6590"/>
            <a:ext cx="488758" cy="401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504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Üres bemutató.pot 1">
    <a:dk1>
      <a:srgbClr val="000000"/>
    </a:dk1>
    <a:lt1>
      <a:srgbClr val="FFFFFF"/>
    </a:lt1>
    <a:dk2>
      <a:srgbClr val="EBCCD0"/>
    </a:dk2>
    <a:lt2>
      <a:srgbClr val="F5E5E7"/>
    </a:lt2>
    <a:accent1>
      <a:srgbClr val="9B0012"/>
    </a:accent1>
    <a:accent2>
      <a:srgbClr val="D799A0"/>
    </a:accent2>
    <a:accent3>
      <a:srgbClr val="FFFFFF"/>
    </a:accent3>
    <a:accent4>
      <a:srgbClr val="000000"/>
    </a:accent4>
    <a:accent5>
      <a:srgbClr val="CBAAAA"/>
    </a:accent5>
    <a:accent6>
      <a:srgbClr val="C38A91"/>
    </a:accent6>
    <a:hlink>
      <a:srgbClr val="C36671"/>
    </a:hlink>
    <a:folHlink>
      <a:srgbClr val="AF3341"/>
    </a:folHlink>
  </a:clrScheme>
  <a:fontScheme name="Üres bemutató.pot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Üres bemutató.pot 1">
    <a:dk1>
      <a:srgbClr val="000000"/>
    </a:dk1>
    <a:lt1>
      <a:srgbClr val="FFFFFF"/>
    </a:lt1>
    <a:dk2>
      <a:srgbClr val="EBCCD0"/>
    </a:dk2>
    <a:lt2>
      <a:srgbClr val="F5E5E7"/>
    </a:lt2>
    <a:accent1>
      <a:srgbClr val="9B0012"/>
    </a:accent1>
    <a:accent2>
      <a:srgbClr val="D799A0"/>
    </a:accent2>
    <a:accent3>
      <a:srgbClr val="FFFFFF"/>
    </a:accent3>
    <a:accent4>
      <a:srgbClr val="000000"/>
    </a:accent4>
    <a:accent5>
      <a:srgbClr val="CBAAAA"/>
    </a:accent5>
    <a:accent6>
      <a:srgbClr val="C38A91"/>
    </a:accent6>
    <a:hlink>
      <a:srgbClr val="C36671"/>
    </a:hlink>
    <a:folHlink>
      <a:srgbClr val="AF3341"/>
    </a:folHlink>
  </a:clrScheme>
  <a:fontScheme name="Üres bemutató.pot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552</Words>
  <Application>Microsoft Office PowerPoint</Application>
  <PresentationFormat>Diavetítés a képernyőre (4:3 oldalarány)</PresentationFormat>
  <Paragraphs>147</Paragraphs>
  <Slides>21</Slides>
  <Notes>2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3" baseType="lpstr">
      <vt:lpstr>Office-téma</vt:lpstr>
      <vt:lpstr>Microsoft Excel-diagram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Generali-Providencia Zrt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Somogyi Csilla</dc:creator>
  <cp:lastModifiedBy>Somogyi Csilla</cp:lastModifiedBy>
  <cp:revision>2</cp:revision>
  <dcterms:created xsi:type="dcterms:W3CDTF">2012-10-10T10:34:26Z</dcterms:created>
  <dcterms:modified xsi:type="dcterms:W3CDTF">2012-10-10T10:36:17Z</dcterms:modified>
</cp:coreProperties>
</file>