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21673-2E4E-47DB-8160-6C2003BF2BAE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36322-8C14-4223-B1A2-31A893C119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323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CAAF-4898-4618-8E40-2547B839CB2C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A14-52E3-40B9-A0DB-8C4EB245B3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610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CAAF-4898-4618-8E40-2547B839CB2C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A14-52E3-40B9-A0DB-8C4EB245B3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060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CAAF-4898-4618-8E40-2547B839CB2C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A14-52E3-40B9-A0DB-8C4EB245B3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822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CAAF-4898-4618-8E40-2547B839CB2C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A14-52E3-40B9-A0DB-8C4EB245B3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441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CAAF-4898-4618-8E40-2547B839CB2C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A14-52E3-40B9-A0DB-8C4EB245B3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747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CAAF-4898-4618-8E40-2547B839CB2C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A14-52E3-40B9-A0DB-8C4EB245B3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275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CAAF-4898-4618-8E40-2547B839CB2C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A14-52E3-40B9-A0DB-8C4EB245B3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4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CAAF-4898-4618-8E40-2547B839CB2C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A14-52E3-40B9-A0DB-8C4EB245B3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662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CAAF-4898-4618-8E40-2547B839CB2C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A14-52E3-40B9-A0DB-8C4EB245B3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118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CAAF-4898-4618-8E40-2547B839CB2C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A14-52E3-40B9-A0DB-8C4EB245B3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391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CAAF-4898-4618-8E40-2547B839CB2C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29A14-52E3-40B9-A0DB-8C4EB245B3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465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BCAAF-4898-4618-8E40-2547B839CB2C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29A14-52E3-40B9-A0DB-8C4EB245B3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226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bg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4919" y="0"/>
            <a:ext cx="114787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170617" y="1744436"/>
            <a:ext cx="7295444" cy="1234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u-HU" sz="3600" b="1">
                <a:solidFill>
                  <a:srgbClr val="FFFFFF"/>
                </a:solidFill>
              </a:rPr>
              <a:t>HÁZŐRZŐ </a:t>
            </a:r>
            <a:br>
              <a:rPr lang="hu-HU" sz="3600" b="1">
                <a:solidFill>
                  <a:srgbClr val="FFFFFF"/>
                </a:solidFill>
              </a:rPr>
            </a:br>
            <a:r>
              <a:rPr lang="hu-HU" sz="3600">
                <a:solidFill>
                  <a:srgbClr val="FFFFFF"/>
                </a:solidFill>
              </a:rPr>
              <a:t>Otthon és életmód biztosítás</a:t>
            </a:r>
            <a:endParaRPr lang="hu-HU" sz="6000">
              <a:solidFill>
                <a:srgbClr val="FFFFFF"/>
              </a:solidFill>
            </a:endParaRPr>
          </a:p>
        </p:txBody>
      </p:sp>
      <p:pic>
        <p:nvPicPr>
          <p:cNvPr id="50180" name="Picture 5" descr="fr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17" y="3056165"/>
            <a:ext cx="819727" cy="67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172" y="1785258"/>
            <a:ext cx="4398818" cy="4483554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522089" indent="-522089">
              <a:buFont typeface="Wingdings" pitchFamily="2" charset="2"/>
              <a:buChar char="§"/>
              <a:defRPr/>
            </a:pPr>
            <a:r>
              <a:rPr lang="hu-HU" sz="2000"/>
              <a:t>Dugulás elhárítás térítés</a:t>
            </a:r>
          </a:p>
          <a:p>
            <a:pPr marL="522089" indent="-522089">
              <a:buFont typeface="Wingdings" pitchFamily="2" charset="2"/>
              <a:buChar char="§"/>
              <a:defRPr/>
            </a:pPr>
            <a:r>
              <a:rPr lang="hu-HU" sz="2000"/>
              <a:t>Termésveszteség térítés </a:t>
            </a:r>
          </a:p>
          <a:p>
            <a:pPr marL="522089" indent="-522089">
              <a:buFont typeface="Wingdings" pitchFamily="2" charset="2"/>
              <a:buChar char="§"/>
              <a:defRPr/>
            </a:pPr>
            <a:r>
              <a:rPr lang="hu-HU" sz="2000"/>
              <a:t>Kerti veszélytelenítés</a:t>
            </a:r>
          </a:p>
          <a:p>
            <a:pPr marL="522089" indent="-522089">
              <a:buFont typeface="Wingdings" pitchFamily="2" charset="2"/>
              <a:buChar char="§"/>
              <a:defRPr/>
            </a:pPr>
            <a:r>
              <a:rPr lang="hu-HU" sz="2000"/>
              <a:t>Gyerekbetegség biztosítás</a:t>
            </a:r>
          </a:p>
          <a:p>
            <a:pPr marL="522089" indent="-522089">
              <a:buFont typeface="Wingdings" pitchFamily="2" charset="2"/>
              <a:buChar char="§"/>
              <a:defRPr/>
            </a:pPr>
            <a:r>
              <a:rPr lang="hu-HU" sz="2000"/>
              <a:t>Kórházi lopás, iskolai lopás</a:t>
            </a:r>
          </a:p>
          <a:p>
            <a:pPr marL="522089" indent="-522089">
              <a:buFont typeface="Wingdings" pitchFamily="2" charset="2"/>
              <a:buChar char="§"/>
              <a:defRPr/>
            </a:pPr>
            <a:r>
              <a:rPr lang="hu-HU" sz="2000"/>
              <a:t>Hőszivattyúk meghibásodása</a:t>
            </a:r>
          </a:p>
          <a:p>
            <a:pPr marL="522089" indent="-522089">
              <a:buFont typeface="Wingdings" pitchFamily="2" charset="2"/>
              <a:buChar char="§"/>
              <a:defRPr/>
            </a:pPr>
            <a:r>
              <a:rPr lang="hu-HU" sz="2000"/>
              <a:t>Készülék garancia 5 évig</a:t>
            </a:r>
          </a:p>
          <a:p>
            <a:pPr marL="522089" indent="-522089">
              <a:buFont typeface="Wingdings" pitchFamily="2" charset="2"/>
              <a:buChar char="§"/>
              <a:defRPr/>
            </a:pPr>
            <a:r>
              <a:rPr lang="hu-HU" sz="2000"/>
              <a:t>IT Távsegítség szolgáltatás</a:t>
            </a:r>
          </a:p>
          <a:p>
            <a:pPr marL="522089" indent="-522089">
              <a:buFont typeface="Wingdings" pitchFamily="2" charset="2"/>
              <a:buChar char="§"/>
              <a:defRPr/>
            </a:pPr>
            <a:r>
              <a:rPr lang="hu-HU" sz="2000"/>
              <a:t>Ingyenes utasbiztosítás</a:t>
            </a:r>
          </a:p>
          <a:p>
            <a:pPr marL="522089" indent="-522089">
              <a:buFont typeface="Wingdings" pitchFamily="2" charset="2"/>
              <a:buChar char="§"/>
              <a:defRPr/>
            </a:pPr>
            <a:r>
              <a:rPr lang="hu-HU" sz="2000"/>
              <a:t>Időjárás biztosítás</a:t>
            </a:r>
          </a:p>
          <a:p>
            <a:pPr marL="522089" indent="-522089">
              <a:buFont typeface="Wingdings" pitchFamily="2" charset="2"/>
              <a:buChar char="ü"/>
              <a:defRPr/>
            </a:pPr>
            <a:endParaRPr lang="hu-HU" sz="2000"/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930" y="4471308"/>
            <a:ext cx="2193636" cy="1575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20" name="Picture 86" descr="http://t1.gstatic.com/images?q=tbn:ANd9GcSNCTM0jEOoeqrpNk6ztb8sMj79WPJSwWLts3njiHIbc1LFeJH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748" y="3227615"/>
            <a:ext cx="1998646" cy="158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1" name="Picture 104" descr="http://www.hirado.hu/Hirek/2011/09/~/media/News/Hirado/Hirek/2011/06/14/05/bscap0000.jpg.ash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313" y="2023383"/>
            <a:ext cx="2534869" cy="153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76173" y="1114425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A piacon egyedüli megoldásaink</a:t>
            </a:r>
            <a:endParaRPr lang="hu-HU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76173" y="34426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Amikor az áron túl a tartalom is fontos…</a:t>
            </a:r>
            <a:endParaRPr lang="hu-HU" b="1" dirty="0"/>
          </a:p>
        </p:txBody>
      </p:sp>
      <p:sp>
        <p:nvSpPr>
          <p:cNvPr id="60424" name="Szövegdoboz 8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60425" name="Picture 10" descr="fro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23265"/>
            <a:ext cx="407939" cy="3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33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173" y="1204232"/>
            <a:ext cx="7289030" cy="5065939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522089" indent="-522089">
              <a:lnSpc>
                <a:spcPct val="150000"/>
              </a:lnSpc>
              <a:defRPr/>
            </a:pPr>
            <a:r>
              <a:rPr lang="hu-HU" sz="2000"/>
              <a:t>Idén nálunk 15.000 villámlással összefüggő káreset.</a:t>
            </a:r>
          </a:p>
          <a:p>
            <a:pPr marL="522089" indent="-522089">
              <a:lnSpc>
                <a:spcPct val="150000"/>
              </a:lnSpc>
              <a:defRPr/>
            </a:pPr>
            <a:r>
              <a:rPr lang="hu-HU" sz="2000"/>
              <a:t> A legutóbbi viharos időszakban a viharkár-bejelentések 39%-a</a:t>
            </a:r>
          </a:p>
          <a:p>
            <a:pPr marL="522089" indent="-522089">
              <a:lnSpc>
                <a:spcPct val="150000"/>
              </a:lnSpc>
              <a:defRPr/>
            </a:pPr>
            <a:r>
              <a:rPr lang="hu-HU" sz="2000"/>
              <a:t>villámcsapás miatt érkezett, összesen 100 millió forint értékben.</a:t>
            </a:r>
          </a:p>
          <a:p>
            <a:pPr marL="522089" indent="-522089">
              <a:lnSpc>
                <a:spcPct val="150000"/>
              </a:lnSpc>
              <a:defRPr/>
            </a:pPr>
            <a:r>
              <a:rPr lang="hu-HU" sz="2000"/>
              <a:t>Nyár közepén röppent fel a hír, több biztosító szigorított,</a:t>
            </a:r>
          </a:p>
          <a:p>
            <a:pPr marL="522089" indent="-522089">
              <a:lnSpc>
                <a:spcPct val="150000"/>
              </a:lnSpc>
              <a:defRPr/>
            </a:pPr>
            <a:r>
              <a:rPr lang="hu-HU" sz="2000"/>
              <a:t>túlfeszültség elleni védelmet írnak elő.</a:t>
            </a:r>
          </a:p>
          <a:p>
            <a:pPr marL="522089" indent="-522089" algn="ctr">
              <a:lnSpc>
                <a:spcPct val="150000"/>
              </a:lnSpc>
              <a:defRPr/>
            </a:pPr>
            <a:r>
              <a:rPr lang="hu-HU" sz="2300" b="1">
                <a:solidFill>
                  <a:srgbClr val="8A0000"/>
                </a:solidFill>
              </a:rPr>
              <a:t>MI NEM!</a:t>
            </a:r>
            <a:endParaRPr lang="hu-HU" sz="20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Villámkárok térítése apró betűk nélkül!</a:t>
            </a:r>
            <a:endParaRPr lang="hu-HU" b="1" dirty="0"/>
          </a:p>
        </p:txBody>
      </p:sp>
      <p:pic>
        <p:nvPicPr>
          <p:cNvPr id="61444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818" y="4517572"/>
            <a:ext cx="5069737" cy="1596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Szövegdoboz 4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61446" name="Picture 7" descr="fr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23265"/>
            <a:ext cx="407939" cy="3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5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173" y="1016454"/>
            <a:ext cx="7273636" cy="5176157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hu-HU" sz="2000" b="1"/>
          </a:p>
          <a:p>
            <a:pPr>
              <a:defRPr/>
            </a:pPr>
            <a:r>
              <a:rPr lang="hu-HU" sz="2000" b="1"/>
              <a:t>Meghosszabbítottuk 2012.12.31-ig!</a:t>
            </a:r>
          </a:p>
          <a:p>
            <a:pPr>
              <a:defRPr/>
            </a:pPr>
            <a:endParaRPr lang="hu-HU" sz="2000" b="1"/>
          </a:p>
          <a:p>
            <a:pPr>
              <a:defRPr/>
            </a:pPr>
            <a:r>
              <a:rPr lang="hu-HU" sz="2000"/>
              <a:t>Üzletpolitikai engedmény 10% helyett </a:t>
            </a:r>
            <a:r>
              <a:rPr lang="hu-HU" sz="2300" b="1">
                <a:solidFill>
                  <a:srgbClr val="84343D"/>
                </a:solidFill>
              </a:rPr>
              <a:t>20%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hu-HU" sz="2000"/>
              <a:t>ÚJ szerződések esetén</a:t>
            </a:r>
          </a:p>
          <a:p>
            <a:pPr>
              <a:buFont typeface="Courier New" pitchFamily="49" charset="0"/>
              <a:buChar char="o"/>
              <a:defRPr/>
            </a:pPr>
            <a:endParaRPr lang="hu-HU" sz="2000"/>
          </a:p>
          <a:p>
            <a:pPr>
              <a:defRPr/>
            </a:pPr>
            <a:r>
              <a:rPr lang="hu-HU" sz="2000"/>
              <a:t>Tartamengedmény 10% helyett </a:t>
            </a:r>
            <a:r>
              <a:rPr lang="hu-HU" sz="2300" b="1">
                <a:solidFill>
                  <a:srgbClr val="84343D"/>
                </a:solidFill>
              </a:rPr>
              <a:t>20%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hu-HU" sz="2000"/>
              <a:t>ÚJ és MÓDOSÍTOTT szerződések esetén is!</a:t>
            </a:r>
          </a:p>
          <a:p>
            <a:pPr>
              <a:buFont typeface="Courier New" pitchFamily="49" charset="0"/>
              <a:buChar char="o"/>
              <a:defRPr/>
            </a:pPr>
            <a:endParaRPr lang="hu-HU" sz="2000"/>
          </a:p>
          <a:p>
            <a:pPr>
              <a:buFont typeface="Courier New" pitchFamily="49" charset="0"/>
              <a:buChar char="o"/>
              <a:defRPr/>
            </a:pPr>
            <a:endParaRPr lang="hu-HU" sz="2000"/>
          </a:p>
          <a:p>
            <a:pPr>
              <a:defRPr/>
            </a:pPr>
            <a:r>
              <a:rPr lang="hu-HU" sz="2000"/>
              <a:t>Aláírás dátuma legkésőbb 2012.12.31.</a:t>
            </a:r>
          </a:p>
          <a:p>
            <a:pPr>
              <a:defRPr/>
            </a:pPr>
            <a:r>
              <a:rPr lang="hu-HU" sz="2000"/>
              <a:t>Halasztottan is! Kezdet legfeljebb az aláírást követő 270. nap</a:t>
            </a:r>
          </a:p>
          <a:p>
            <a:pPr>
              <a:defRPr/>
            </a:pPr>
            <a:endParaRPr lang="hu-HU" sz="2000" b="1"/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4731071" y="4244069"/>
            <a:ext cx="3222465" cy="131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/>
          <a:p>
            <a:pPr defTabSz="913984">
              <a:spcBef>
                <a:spcPct val="0"/>
              </a:spcBef>
            </a:pPr>
            <a:endParaRPr lang="hu-HU" sz="2300" b="1">
              <a:solidFill>
                <a:srgbClr val="9B0012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Őszi-téli akcióink</a:t>
            </a:r>
            <a:endParaRPr lang="hu-HU" b="1" dirty="0"/>
          </a:p>
        </p:txBody>
      </p:sp>
      <p:sp>
        <p:nvSpPr>
          <p:cNvPr id="62469" name="Szövegdoboz 6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62470" name="Picture 8" descr="fro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35511"/>
            <a:ext cx="407939" cy="3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1" name="Picture 10" descr="pl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173" y="1626054"/>
            <a:ext cx="2146171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84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ChangeArrowheads="1"/>
          </p:cNvSpPr>
          <p:nvPr/>
        </p:nvSpPr>
        <p:spPr bwMode="auto">
          <a:xfrm>
            <a:off x="4731071" y="4244069"/>
            <a:ext cx="3222465" cy="131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/>
          <a:p>
            <a:pPr defTabSz="913984">
              <a:spcBef>
                <a:spcPct val="0"/>
              </a:spcBef>
            </a:pPr>
            <a:endParaRPr lang="hu-HU" sz="2300" b="1">
              <a:solidFill>
                <a:srgbClr val="9B0012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A Generali</a:t>
            </a:r>
            <a:r>
              <a:rPr lang="hu-HU" b="1" dirty="0"/>
              <a:t> </a:t>
            </a:r>
            <a:r>
              <a:rPr lang="hu-HU" b="1" dirty="0" smtClean="0"/>
              <a:t>a legjobb választás, mert…</a:t>
            </a:r>
            <a:endParaRPr lang="hu-HU" b="1" dirty="0"/>
          </a:p>
        </p:txBody>
      </p:sp>
      <p:sp>
        <p:nvSpPr>
          <p:cNvPr id="63492" name="Téglalap 2"/>
          <p:cNvSpPr>
            <a:spLocks noChangeArrowheads="1"/>
          </p:cNvSpPr>
          <p:nvPr/>
        </p:nvSpPr>
        <p:spPr bwMode="auto">
          <a:xfrm>
            <a:off x="876173" y="1431472"/>
            <a:ext cx="7289030" cy="376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/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versenyképes jutalék = stabil egzisztencia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könnyen eladható termék, mert olyan hívogató gondolatokat tartalmaz, amire mindenki felfigyel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ajánlott épület és ingóság érték lehetősége (nincs alulbiztosítottság kockázat, kellemetlen magyarázkodás kárrendezéskor)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gyors és minőségi kárrendezés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ingyenes értékbecslés</a:t>
            </a:r>
          </a:p>
        </p:txBody>
      </p:sp>
      <p:sp>
        <p:nvSpPr>
          <p:cNvPr id="63493" name="Szövegdoboz 4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63494" name="Picture 7" descr="fro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23265"/>
            <a:ext cx="407939" cy="3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ChangeArrowheads="1"/>
          </p:cNvSpPr>
          <p:nvPr/>
        </p:nvSpPr>
        <p:spPr bwMode="auto">
          <a:xfrm>
            <a:off x="4731071" y="4244069"/>
            <a:ext cx="3222465" cy="131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/>
          <a:p>
            <a:pPr defTabSz="913984">
              <a:spcBef>
                <a:spcPct val="0"/>
              </a:spcBef>
            </a:pPr>
            <a:endParaRPr lang="hu-HU" sz="2300" b="1">
              <a:solidFill>
                <a:srgbClr val="9B0012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A Generali</a:t>
            </a:r>
            <a:r>
              <a:rPr lang="hu-HU" b="1" dirty="0"/>
              <a:t> </a:t>
            </a:r>
            <a:r>
              <a:rPr lang="hu-HU" b="1" dirty="0" smtClean="0"/>
              <a:t>a legjobb választás, mert…</a:t>
            </a:r>
            <a:endParaRPr lang="hu-HU" b="1" dirty="0"/>
          </a:p>
        </p:txBody>
      </p:sp>
      <p:sp>
        <p:nvSpPr>
          <p:cNvPr id="64516" name="Téglalap 2"/>
          <p:cNvSpPr>
            <a:spLocks noChangeArrowheads="1"/>
          </p:cNvSpPr>
          <p:nvPr/>
        </p:nvSpPr>
        <p:spPr bwMode="auto">
          <a:xfrm>
            <a:off x="876173" y="1702254"/>
            <a:ext cx="7289030" cy="376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/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önrész mentesség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automatikus, de nem kötelező értékkövetés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a Genius tarifáló használatával egyszerűen köthető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elektronikus ajánlattovábbítás, gyors szerződésrögzítés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§"/>
            </a:pPr>
            <a:r>
              <a:rPr lang="hu-HU" sz="2000"/>
              <a:t>kapcsolattartás, elérhetőség, gyorsaság, szakértelemmel rendelkező munkatársak (alkusztámogatás, PP, online szerződéskezelő, call center)</a:t>
            </a:r>
          </a:p>
          <a:p>
            <a:pPr marL="284058" indent="-284058">
              <a:lnSpc>
                <a:spcPct val="150000"/>
              </a:lnSpc>
              <a:buFont typeface="Wingdings" pitchFamily="2" charset="2"/>
              <a:buChar char="ü"/>
            </a:pPr>
            <a:endParaRPr lang="hu-HU" sz="2000"/>
          </a:p>
        </p:txBody>
      </p:sp>
      <p:sp>
        <p:nvSpPr>
          <p:cNvPr id="64517" name="Szövegdoboz 4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64518" name="Picture 7" descr="fro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23265"/>
            <a:ext cx="407939" cy="3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13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bg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7152" y="1"/>
            <a:ext cx="11499273" cy="686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Rectangle 8"/>
          <p:cNvSpPr>
            <a:spLocks noChangeArrowheads="1"/>
          </p:cNvSpPr>
          <p:nvPr/>
        </p:nvSpPr>
        <p:spPr bwMode="auto">
          <a:xfrm>
            <a:off x="973668" y="2774497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</a:pPr>
            <a:r>
              <a:rPr lang="hu-HU" sz="2300" b="1">
                <a:solidFill>
                  <a:schemeClr val="bg1"/>
                </a:solidFill>
              </a:rPr>
              <a:t>…mert tudunk jobbat!</a:t>
            </a:r>
          </a:p>
        </p:txBody>
      </p:sp>
    </p:spTree>
    <p:extLst>
      <p:ext uri="{BB962C8B-B14F-4D97-AF65-F5344CB8AC3E}">
        <p14:creationId xmlns:p14="http://schemas.microsoft.com/office/powerpoint/2010/main" val="56356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940314" y="1260022"/>
            <a:ext cx="6632222" cy="445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ctr"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4,3 millió lakás és üdülő ingatlan</a:t>
            </a:r>
          </a:p>
          <a:p>
            <a:pPr algn="ctr"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70%-a biztosított, DE</a:t>
            </a:r>
          </a:p>
          <a:p>
            <a:pPr algn="ctr"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just">
              <a:tabLst>
                <a:tab pos="526034" algn="l"/>
              </a:tabLst>
              <a:defRPr/>
            </a:pPr>
            <a:endParaRPr lang="hu-HU" sz="200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A PIAC - lehetőségek</a:t>
            </a:r>
            <a:endParaRPr lang="hu-HU" b="1" dirty="0"/>
          </a:p>
        </p:txBody>
      </p:sp>
      <p:sp>
        <p:nvSpPr>
          <p:cNvPr id="52229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52230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52231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52232" name="Szövegdoboz 6"/>
          <p:cNvSpPr txBox="1">
            <a:spLocks noChangeArrowheads="1"/>
          </p:cNvSpPr>
          <p:nvPr/>
        </p:nvSpPr>
        <p:spPr bwMode="auto">
          <a:xfrm>
            <a:off x="876173" y="6432097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52233" name="Picture 13" descr="ny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596" y="1892754"/>
            <a:ext cx="377152" cy="93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4" name="Picture 15" descr="ny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476116">
            <a:off x="5196738" y="3309257"/>
            <a:ext cx="377152" cy="122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5" name="Picture 16" descr="ny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93496">
            <a:off x="3191132" y="3320377"/>
            <a:ext cx="400050" cy="1150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6" name="Picture 17" descr="fro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23265"/>
            <a:ext cx="407939" cy="3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7" name="Rectangle 18"/>
          <p:cNvSpPr>
            <a:spLocks noChangeArrowheads="1"/>
          </p:cNvSpPr>
          <p:nvPr/>
        </p:nvSpPr>
        <p:spPr bwMode="auto">
          <a:xfrm>
            <a:off x="1571465" y="4529818"/>
            <a:ext cx="2795282" cy="391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/>
          <a:p>
            <a:pPr marL="155180" indent="-155180" defTabSz="913984">
              <a:tabLst>
                <a:tab pos="526034" algn="l"/>
              </a:tabLst>
            </a:pPr>
            <a:r>
              <a:rPr lang="hu-HU" sz="2000" b="1">
                <a:solidFill>
                  <a:srgbClr val="74000E"/>
                </a:solidFill>
              </a:rPr>
              <a:t>30% biztosítatlan</a:t>
            </a:r>
          </a:p>
        </p:txBody>
      </p:sp>
      <p:sp>
        <p:nvSpPr>
          <p:cNvPr id="52238" name="Rectangle 19"/>
          <p:cNvSpPr>
            <a:spLocks noChangeArrowheads="1"/>
          </p:cNvSpPr>
          <p:nvPr/>
        </p:nvSpPr>
        <p:spPr bwMode="auto">
          <a:xfrm>
            <a:off x="4366748" y="4569279"/>
            <a:ext cx="3396929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/>
          <a:p>
            <a:pPr marL="155180" indent="-155180" defTabSz="913984">
              <a:tabLst>
                <a:tab pos="526034" algn="l"/>
              </a:tabLst>
            </a:pPr>
            <a:r>
              <a:rPr lang="hu-HU" sz="2000" b="1">
                <a:solidFill>
                  <a:srgbClr val="74000E"/>
                </a:solidFill>
              </a:rPr>
              <a:t>Vajon hány % megfelelően biztosított?</a:t>
            </a:r>
          </a:p>
        </p:txBody>
      </p:sp>
    </p:spTree>
    <p:extLst>
      <p:ext uri="{BB962C8B-B14F-4D97-AF65-F5344CB8AC3E}">
        <p14:creationId xmlns:p14="http://schemas.microsoft.com/office/powerpoint/2010/main" val="38158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940314" y="1260021"/>
            <a:ext cx="6632222" cy="476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ctr">
              <a:tabLst>
                <a:tab pos="526034" algn="l"/>
              </a:tabLst>
              <a:defRPr/>
            </a:pPr>
            <a:endParaRPr lang="hu-HU" sz="2000">
              <a:latin typeface="Arial" pitchFamily="34" charset="0"/>
            </a:endParaRP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anyagi és egzisztenciális biztonság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>
                <a:latin typeface="Arial" pitchFamily="34" charset="0"/>
              </a:rPr>
              <a:t>anyagi kockázat áthárítása</a:t>
            </a: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 b="1">
                <a:solidFill>
                  <a:srgbClr val="74000E"/>
                </a:solidFill>
                <a:latin typeface="Arial" pitchFamily="34" charset="0"/>
              </a:rPr>
              <a:t>BIZTOSÍTÁS</a:t>
            </a:r>
          </a:p>
          <a:p>
            <a:pPr algn="just"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 b="1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Ügyfelek - igények</a:t>
            </a:r>
            <a:endParaRPr lang="hu-HU" b="1" dirty="0"/>
          </a:p>
        </p:txBody>
      </p:sp>
      <p:sp>
        <p:nvSpPr>
          <p:cNvPr id="53253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53254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53255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53256" name="Szövegdoboz 8"/>
          <p:cNvSpPr txBox="1">
            <a:spLocks noChangeArrowheads="1"/>
          </p:cNvSpPr>
          <p:nvPr/>
        </p:nvSpPr>
        <p:spPr bwMode="auto">
          <a:xfrm>
            <a:off x="914657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53257" name="Picture 11" descr="nyi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596" y="2877912"/>
            <a:ext cx="377152" cy="93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8" name="Picture 12" descr="fr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23265"/>
            <a:ext cx="407939" cy="3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70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940314" y="1260021"/>
            <a:ext cx="6632222" cy="476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ctr">
              <a:buFont typeface="Wingdings" pitchFamily="2" charset="2"/>
              <a:buChar char="§"/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tényleges kockázatok biztosítva legyenek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értékarányos díj</a:t>
            </a:r>
          </a:p>
          <a:p>
            <a:pPr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kár esetén fizessen a biztosító</a:t>
            </a: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 b="1" dirty="0">
                <a:solidFill>
                  <a:srgbClr val="74000E"/>
                </a:solidFill>
                <a:latin typeface="Arial" pitchFamily="34" charset="0"/>
              </a:rPr>
              <a:t>GENERALI</a:t>
            </a:r>
          </a:p>
          <a:p>
            <a:pPr algn="just">
              <a:buFont typeface="Wingdings" pitchFamily="2" charset="2"/>
              <a:buChar char="ü"/>
              <a:tabLst>
                <a:tab pos="526034" algn="l"/>
              </a:tabLst>
              <a:defRPr/>
            </a:pPr>
            <a:endParaRPr lang="hu-HU" sz="3000" b="1" dirty="0">
              <a:latin typeface="Arial" pitchFamily="34" charset="0"/>
            </a:endParaRPr>
          </a:p>
        </p:txBody>
      </p:sp>
      <p:sp>
        <p:nvSpPr>
          <p:cNvPr id="54276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54277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54278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54279" name="Szövegdoboz 10"/>
          <p:cNvSpPr txBox="1">
            <a:spLocks noChangeArrowheads="1"/>
          </p:cNvSpPr>
          <p:nvPr/>
        </p:nvSpPr>
        <p:spPr bwMode="auto">
          <a:xfrm>
            <a:off x="914657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915940" y="32521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Ügyfelek - igények</a:t>
            </a:r>
            <a:endParaRPr lang="hu-HU" b="1" dirty="0"/>
          </a:p>
        </p:txBody>
      </p:sp>
      <p:pic>
        <p:nvPicPr>
          <p:cNvPr id="54281" name="Picture 11" descr="nyi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829" y="3871233"/>
            <a:ext cx="377152" cy="93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2" name="Picture 12" descr="fr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23265"/>
            <a:ext cx="407939" cy="3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940314" y="1260022"/>
            <a:ext cx="6632222" cy="281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>
              <a:tabLst>
                <a:tab pos="526034" algn="l"/>
              </a:tabLst>
              <a:defRPr/>
            </a:pPr>
            <a:r>
              <a:rPr lang="hu-HU" sz="2000" dirty="0">
                <a:latin typeface="Arial" pitchFamily="34" charset="0"/>
              </a:rPr>
              <a:t> </a:t>
            </a:r>
          </a:p>
          <a:p>
            <a:pPr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Lakásbiztosítási piac</a:t>
            </a:r>
            <a:endParaRPr lang="hu-HU" b="1" dirty="0"/>
          </a:p>
        </p:txBody>
      </p:sp>
      <p:pic>
        <p:nvPicPr>
          <p:cNvPr id="553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374" y="1270907"/>
            <a:ext cx="5639313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2" name="Szövegdoboz 6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55303" name="Picture 9" descr="nyi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688308">
            <a:off x="2406682" y="4251060"/>
            <a:ext cx="400050" cy="139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4" name="Picture 10" descr="fro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23265"/>
            <a:ext cx="407939" cy="3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3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gray">
          <a:xfrm>
            <a:off x="940314" y="1260022"/>
            <a:ext cx="6632222" cy="281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>
              <a:tabLst>
                <a:tab pos="526034" algn="l"/>
              </a:tabLst>
              <a:defRPr/>
            </a:pPr>
            <a:r>
              <a:rPr lang="hu-HU" sz="2000" dirty="0">
                <a:latin typeface="Arial" pitchFamily="34" charset="0"/>
              </a:rPr>
              <a:t> </a:t>
            </a:r>
          </a:p>
          <a:p>
            <a:pPr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Károk és számok – az elmúlt 5 évben</a:t>
            </a:r>
            <a:endParaRPr lang="hu-HU" b="1" dirty="0"/>
          </a:p>
        </p:txBody>
      </p:sp>
      <p:sp>
        <p:nvSpPr>
          <p:cNvPr id="56325" name="Szövegdoboz 7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gray">
          <a:xfrm>
            <a:off x="940314" y="1132114"/>
            <a:ext cx="6892636" cy="382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>
              <a:defRPr/>
            </a:pPr>
            <a:r>
              <a:rPr lang="hu-HU" sz="2700">
                <a:solidFill>
                  <a:srgbClr val="8A0000"/>
                </a:solidFill>
                <a:latin typeface="Arial" pitchFamily="34" charset="0"/>
              </a:rPr>
              <a:t>32,1 milliárd forint kárkifizetés</a:t>
            </a:r>
          </a:p>
          <a:p>
            <a:pPr>
              <a:buFont typeface="Wingdings" pitchFamily="2" charset="2"/>
              <a:buChar char="ü"/>
              <a:defRPr/>
            </a:pPr>
            <a:endParaRPr lang="hu-HU" sz="1300">
              <a:solidFill>
                <a:srgbClr val="8A0000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hu-HU" sz="2700">
                <a:latin typeface="Arial" pitchFamily="34" charset="0"/>
              </a:rPr>
              <a:t>11,5 milliárd elemi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hu-HU" sz="2700">
                <a:latin typeface="Arial" pitchFamily="34" charset="0"/>
              </a:rPr>
              <a:t>6 milliárd vezetékes vízkár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hu-HU" sz="2700">
                <a:latin typeface="Arial" pitchFamily="34" charset="0"/>
              </a:rPr>
              <a:t>1,7 milliárd üvegkár kifizetés</a:t>
            </a:r>
          </a:p>
          <a:p>
            <a:pPr>
              <a:buFont typeface="Wingdings" pitchFamily="2" charset="2"/>
              <a:buChar char="ü"/>
              <a:defRPr/>
            </a:pPr>
            <a:endParaRPr lang="hu-HU" sz="200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hu-HU" sz="3000">
              <a:latin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hu-HU" sz="3000">
              <a:latin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endParaRPr lang="hu-HU" sz="3000">
              <a:latin typeface="Arial" pitchFamily="34" charset="0"/>
            </a:endParaRPr>
          </a:p>
        </p:txBody>
      </p:sp>
      <p:pic>
        <p:nvPicPr>
          <p:cNvPr id="563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293" y="4057651"/>
            <a:ext cx="4837545" cy="180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28" name="Picture 9" descr="fr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23265"/>
            <a:ext cx="407939" cy="3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19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027"/>
          <p:cNvSpPr>
            <a:spLocks noChangeArrowheads="1"/>
          </p:cNvSpPr>
          <p:nvPr/>
        </p:nvSpPr>
        <p:spPr bwMode="auto">
          <a:xfrm>
            <a:off x="922354" y="38236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r>
              <a:rPr lang="hu-HU" sz="2300" b="1" dirty="0">
                <a:solidFill>
                  <a:srgbClr val="9B0012"/>
                </a:solidFill>
                <a:latin typeface="Arial" pitchFamily="34" charset="0"/>
              </a:rPr>
              <a:t>HÁZŐRZŐ otthon és életmód biztosítás</a:t>
            </a:r>
          </a:p>
        </p:txBody>
      </p:sp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1113496" y="1472293"/>
            <a:ext cx="7289030" cy="4264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r>
              <a:rPr lang="hu-HU" sz="2000" dirty="0">
                <a:solidFill>
                  <a:schemeClr val="accent1"/>
                </a:solidFill>
                <a:latin typeface="Arial" pitchFamily="34" charset="0"/>
              </a:rPr>
              <a:t>TAVASSZAL …</a:t>
            </a:r>
          </a:p>
          <a:p>
            <a:pPr>
              <a:defRPr/>
            </a:pPr>
            <a:endParaRPr lang="hu-HU" sz="2000" dirty="0">
              <a:solidFill>
                <a:schemeClr val="accent1"/>
              </a:solidFill>
              <a:latin typeface="Arial" pitchFamily="34" charset="0"/>
            </a:endParaRPr>
          </a:p>
          <a:p>
            <a:pPr>
              <a:defRPr/>
            </a:pPr>
            <a:r>
              <a:rPr lang="hu-HU" sz="2000" dirty="0">
                <a:latin typeface="Arial" pitchFamily="34" charset="0"/>
              </a:rPr>
              <a:t>	ugrott a kis békánk egy nagyot!</a:t>
            </a:r>
          </a:p>
          <a:p>
            <a:pPr>
              <a:defRPr/>
            </a:pPr>
            <a:endParaRPr lang="hu-HU" sz="2000" dirty="0">
              <a:latin typeface="Arial" pitchFamily="34" charset="0"/>
            </a:endParaRPr>
          </a:p>
          <a:p>
            <a:pPr>
              <a:defRPr/>
            </a:pPr>
            <a:r>
              <a:rPr lang="hu-HU" sz="2000" dirty="0">
                <a:solidFill>
                  <a:schemeClr val="accent1"/>
                </a:solidFill>
                <a:latin typeface="Arial" pitchFamily="34" charset="0"/>
              </a:rPr>
              <a:t>NYÁRRA…</a:t>
            </a:r>
          </a:p>
          <a:p>
            <a:pPr>
              <a:defRPr/>
            </a:pPr>
            <a:endParaRPr lang="hu-HU" sz="2000" dirty="0">
              <a:solidFill>
                <a:schemeClr val="accent1"/>
              </a:solidFill>
              <a:latin typeface="Arial" pitchFamily="34" charset="0"/>
            </a:endParaRPr>
          </a:p>
          <a:p>
            <a:pPr>
              <a:defRPr/>
            </a:pPr>
            <a:r>
              <a:rPr lang="hu-HU" sz="2000" dirty="0">
                <a:latin typeface="Arial" pitchFamily="34" charset="0"/>
              </a:rPr>
              <a:t>	a gólyák is felnéztek rá! </a:t>
            </a:r>
          </a:p>
          <a:p>
            <a:pPr>
              <a:defRPr/>
            </a:pPr>
            <a:endParaRPr lang="hu-HU" sz="2000" dirty="0">
              <a:latin typeface="Arial" pitchFamily="34" charset="0"/>
            </a:endParaRPr>
          </a:p>
          <a:p>
            <a:pPr>
              <a:defRPr/>
            </a:pPr>
            <a:r>
              <a:rPr lang="hu-HU" sz="2000" dirty="0">
                <a:solidFill>
                  <a:schemeClr val="accent1"/>
                </a:solidFill>
                <a:latin typeface="Arial" pitchFamily="34" charset="0"/>
              </a:rPr>
              <a:t>ŐSZRE…</a:t>
            </a:r>
          </a:p>
          <a:p>
            <a:pPr>
              <a:defRPr/>
            </a:pPr>
            <a:endParaRPr lang="hu-HU" sz="2000" dirty="0">
              <a:solidFill>
                <a:schemeClr val="accent1"/>
              </a:solidFill>
              <a:latin typeface="Arial" pitchFamily="34" charset="0"/>
            </a:endParaRPr>
          </a:p>
          <a:p>
            <a:pPr>
              <a:defRPr/>
            </a:pPr>
            <a:r>
              <a:rPr lang="hu-HU" sz="2000" dirty="0">
                <a:latin typeface="Arial" pitchFamily="34" charset="0"/>
              </a:rPr>
              <a:t>	az állatok királya lett!</a:t>
            </a:r>
          </a:p>
        </p:txBody>
      </p:sp>
      <p:pic>
        <p:nvPicPr>
          <p:cNvPr id="57348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425" y="2784022"/>
            <a:ext cx="2574636" cy="139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9" name="Szövegdoboz 4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57350" name="Picture 7" descr="fr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23265"/>
            <a:ext cx="407939" cy="3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6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028"/>
          <p:cNvSpPr>
            <a:spLocks noChangeArrowheads="1"/>
          </p:cNvSpPr>
          <p:nvPr/>
        </p:nvSpPr>
        <p:spPr bwMode="auto">
          <a:xfrm>
            <a:off x="1113496" y="1310368"/>
            <a:ext cx="7289030" cy="4759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defRPr/>
            </a:pPr>
            <a:r>
              <a:rPr lang="hu-HU" sz="2000" dirty="0">
                <a:latin typeface="Arial" pitchFamily="34" charset="0"/>
              </a:rPr>
              <a:t>Nem csak nevében és küllemében, hanem tartalmában és felépítésében is megújult.</a:t>
            </a:r>
          </a:p>
          <a:p>
            <a:pPr>
              <a:defRPr/>
            </a:pPr>
            <a:endParaRPr lang="hu-HU" sz="2000" dirty="0">
              <a:latin typeface="Arial" pitchFamily="34" charset="0"/>
            </a:endParaRPr>
          </a:p>
          <a:p>
            <a:pPr marL="1488676" lvl="3">
              <a:defRPr/>
            </a:pPr>
            <a:r>
              <a:rPr lang="hu-HU" sz="2000" dirty="0">
                <a:latin typeface="Arial" pitchFamily="34" charset="0"/>
              </a:rPr>
              <a:t>Kibővült szolgáltatások, megemelt biztosítási </a:t>
            </a:r>
          </a:p>
          <a:p>
            <a:pPr marL="1488676" lvl="3">
              <a:defRPr/>
            </a:pPr>
            <a:r>
              <a:rPr lang="hu-HU" sz="2000" dirty="0">
                <a:latin typeface="Arial" pitchFamily="34" charset="0"/>
              </a:rPr>
              <a:t>összegek</a:t>
            </a:r>
          </a:p>
          <a:p>
            <a:pPr marL="1488676" lvl="3">
              <a:defRPr/>
            </a:pPr>
            <a:endParaRPr lang="hu-HU" sz="2000" dirty="0">
              <a:latin typeface="Arial" pitchFamily="34" charset="0"/>
            </a:endParaRPr>
          </a:p>
          <a:p>
            <a:pPr marL="1488676" lvl="3">
              <a:defRPr/>
            </a:pPr>
            <a:endParaRPr lang="hu-HU" sz="2000" dirty="0">
              <a:latin typeface="Arial" pitchFamily="34" charset="0"/>
            </a:endParaRPr>
          </a:p>
          <a:p>
            <a:pPr marL="1488676" lvl="3">
              <a:defRPr/>
            </a:pPr>
            <a:r>
              <a:rPr lang="hu-HU" sz="2000" dirty="0">
                <a:latin typeface="Arial" pitchFamily="34" charset="0"/>
              </a:rPr>
              <a:t>20 új kockázat és csomag</a:t>
            </a:r>
          </a:p>
          <a:p>
            <a:pPr marL="1488676" lvl="3">
              <a:defRPr/>
            </a:pPr>
            <a:endParaRPr lang="hu-HU" sz="2000" dirty="0">
              <a:latin typeface="Arial" pitchFamily="34" charset="0"/>
            </a:endParaRPr>
          </a:p>
          <a:p>
            <a:pPr marL="1488676" lvl="3">
              <a:defRPr/>
            </a:pPr>
            <a:endParaRPr lang="hu-HU" sz="2000" dirty="0">
              <a:latin typeface="Arial" pitchFamily="34" charset="0"/>
            </a:endParaRPr>
          </a:p>
          <a:p>
            <a:pPr marL="1488676" lvl="3">
              <a:defRPr/>
            </a:pPr>
            <a:endParaRPr lang="hu-HU" sz="2000" dirty="0">
              <a:latin typeface="Arial" pitchFamily="34" charset="0"/>
            </a:endParaRPr>
          </a:p>
          <a:p>
            <a:pPr marL="1488676" lvl="3">
              <a:defRPr/>
            </a:pPr>
            <a:r>
              <a:rPr lang="hu-HU" sz="2000" dirty="0">
                <a:latin typeface="Arial" pitchFamily="34" charset="0"/>
              </a:rPr>
              <a:t>A piacon egyedülálló megoldások</a:t>
            </a:r>
          </a:p>
        </p:txBody>
      </p:sp>
      <p:sp>
        <p:nvSpPr>
          <p:cNvPr id="7" name="Rectangle 1027"/>
          <p:cNvSpPr>
            <a:spLocks noChangeArrowheads="1"/>
          </p:cNvSpPr>
          <p:nvPr/>
        </p:nvSpPr>
        <p:spPr bwMode="auto">
          <a:xfrm>
            <a:off x="922354" y="38236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r>
              <a:rPr lang="hu-HU" sz="2300" b="1" dirty="0">
                <a:solidFill>
                  <a:srgbClr val="9B0012"/>
                </a:solidFill>
                <a:latin typeface="Arial" pitchFamily="34" charset="0"/>
              </a:rPr>
              <a:t>HÁZŐRZŐ otthon és életmód biztosítás</a:t>
            </a:r>
          </a:p>
        </p:txBody>
      </p:sp>
      <p:sp>
        <p:nvSpPr>
          <p:cNvPr id="58372" name="Szövegdoboz 7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58373" name="Picture 9" descr="nyi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081" y="2559504"/>
            <a:ext cx="878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4" name="Picture 10" descr="nyi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081" y="3769179"/>
            <a:ext cx="878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5" name="Picture 11" descr="nyil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081" y="5353050"/>
            <a:ext cx="878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6" name="Picture 12" descr="fr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23265"/>
            <a:ext cx="407939" cy="3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182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467" name="Group 19"/>
          <p:cNvGraphicFramePr>
            <a:graphicFrameLocks noGrp="1"/>
          </p:cNvGraphicFramePr>
          <p:nvPr/>
        </p:nvGraphicFramePr>
        <p:xfrm>
          <a:off x="860779" y="5026479"/>
          <a:ext cx="7636676" cy="340179"/>
        </p:xfrm>
        <a:graphic>
          <a:graphicData uri="http://schemas.openxmlformats.org/drawingml/2006/table">
            <a:tbl>
              <a:tblPr/>
              <a:tblGrid>
                <a:gridCol w="7636676"/>
              </a:tblGrid>
              <a:tr h="340179">
                <a:tc>
                  <a:txBody>
                    <a:bodyPr/>
                    <a:lstStyle/>
                    <a:p>
                      <a:pPr marL="0" marR="0" lvl="0" indent="0" algn="l" defTabSz="11033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5000" algn="l"/>
                        </a:tabLst>
                      </a:pPr>
                      <a:r>
                        <a:rPr kumimoji="0" lang="hu-H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&lt;MOZAIK 	        NÍVÓ	                 EXTRA                             TOP&gt;</a:t>
                      </a:r>
                    </a:p>
                  </a:txBody>
                  <a:tcPr marL="73891" marR="73891" marT="39251" marB="3925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001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4457" name="Group 9"/>
          <p:cNvGraphicFramePr>
            <a:graphicFrameLocks noGrp="1"/>
          </p:cNvGraphicFramePr>
          <p:nvPr/>
        </p:nvGraphicFramePr>
        <p:xfrm>
          <a:off x="1608667" y="3190876"/>
          <a:ext cx="3840788" cy="349703"/>
        </p:xfrm>
        <a:graphic>
          <a:graphicData uri="http://schemas.openxmlformats.org/drawingml/2006/table">
            <a:tbl>
              <a:tblPr/>
              <a:tblGrid>
                <a:gridCol w="3840788"/>
              </a:tblGrid>
              <a:tr h="349703">
                <a:tc>
                  <a:txBody>
                    <a:bodyPr/>
                    <a:lstStyle/>
                    <a:p>
                      <a:pPr marL="0" marR="0" lvl="0" indent="0" algn="l" defTabSz="11033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5000" algn="l"/>
                        </a:tabLst>
                      </a:pPr>
                      <a:r>
                        <a:rPr kumimoji="0" lang="hu-H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B0012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&lt;Ideál            Optimál           Prémium&gt;</a:t>
                      </a:r>
                    </a:p>
                  </a:txBody>
                  <a:tcPr marL="73891" marR="73891" marT="39189" marB="391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9406" name="Text Box 15"/>
          <p:cNvSpPr txBox="1">
            <a:spLocks noChangeArrowheads="1"/>
          </p:cNvSpPr>
          <p:nvPr/>
        </p:nvSpPr>
        <p:spPr bwMode="auto">
          <a:xfrm>
            <a:off x="686314" y="2798990"/>
            <a:ext cx="5675232" cy="391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marL="187325" indent="-187325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sz="2000">
                <a:ea typeface="ＭＳ Ｐゴシック" pitchFamily="34" charset="-128"/>
              </a:rPr>
              <a:t>                 26                31                 37</a:t>
            </a:r>
          </a:p>
        </p:txBody>
      </p:sp>
      <p:sp>
        <p:nvSpPr>
          <p:cNvPr id="59407" name="Text Box 16"/>
          <p:cNvSpPr txBox="1">
            <a:spLocks noChangeArrowheads="1"/>
          </p:cNvSpPr>
          <p:nvPr/>
        </p:nvSpPr>
        <p:spPr bwMode="auto">
          <a:xfrm>
            <a:off x="0" y="4620986"/>
            <a:ext cx="8931051" cy="40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marL="187325" indent="-187325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sz="2100">
                <a:ea typeface="ＭＳ Ｐゴシック" pitchFamily="34" charset="-128"/>
              </a:rPr>
              <a:t>                21                        32                             49                           65</a:t>
            </a:r>
          </a:p>
        </p:txBody>
      </p:sp>
      <p:sp>
        <p:nvSpPr>
          <p:cNvPr id="59408" name="Text Box 17"/>
          <p:cNvSpPr txBox="1">
            <a:spLocks noChangeArrowheads="1"/>
          </p:cNvSpPr>
          <p:nvPr/>
        </p:nvSpPr>
        <p:spPr bwMode="auto">
          <a:xfrm>
            <a:off x="1608667" y="1879147"/>
            <a:ext cx="153042" cy="261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5749" tIns="37874" rIns="75749" bIns="37874">
            <a:spAutoFit/>
          </a:bodyPr>
          <a:lstStyle>
            <a:lvl1pPr marL="187325" indent="-187325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103313"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103313" eaLnBrk="0" fontAlgn="base" hangingPunct="0">
              <a:spcBef>
                <a:spcPct val="20000"/>
              </a:spcBef>
              <a:spcAft>
                <a:spcPct val="0"/>
              </a:spcAft>
              <a:tabLst>
                <a:tab pos="635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>
              <a:ea typeface="ＭＳ Ｐゴシック" pitchFamily="34" charset="-128"/>
            </a:endParaRPr>
          </a:p>
        </p:txBody>
      </p:sp>
      <p:sp>
        <p:nvSpPr>
          <p:cNvPr id="59409" name="Rectangle 2"/>
          <p:cNvSpPr>
            <a:spLocks noChangeArrowheads="1"/>
          </p:cNvSpPr>
          <p:nvPr/>
        </p:nvSpPr>
        <p:spPr bwMode="auto">
          <a:xfrm>
            <a:off x="872324" y="1270908"/>
            <a:ext cx="7289030" cy="1423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/>
          <a:p>
            <a:pPr defTabSz="913984">
              <a:spcBef>
                <a:spcPct val="0"/>
              </a:spcBef>
            </a:pPr>
            <a:r>
              <a:rPr lang="hu-HU" sz="2300">
                <a:solidFill>
                  <a:srgbClr val="8A0000"/>
                </a:solidFill>
              </a:rPr>
              <a:t>MEGOLDÁST NYÚJT!</a:t>
            </a:r>
          </a:p>
          <a:p>
            <a:pPr defTabSz="913984">
              <a:spcBef>
                <a:spcPct val="0"/>
              </a:spcBef>
            </a:pPr>
            <a:endParaRPr lang="hu-HU" sz="2300"/>
          </a:p>
          <a:p>
            <a:pPr defTabSz="913984">
              <a:spcBef>
                <a:spcPct val="0"/>
              </a:spcBef>
            </a:pPr>
            <a:r>
              <a:rPr lang="hu-HU" sz="2300"/>
              <a:t>Biztosított kockázatok száma:</a:t>
            </a:r>
          </a:p>
          <a:p>
            <a:pPr defTabSz="913984">
              <a:spcBef>
                <a:spcPct val="0"/>
              </a:spcBef>
            </a:pPr>
            <a:endParaRPr lang="hu-HU" sz="2300"/>
          </a:p>
          <a:p>
            <a:pPr algn="ctr" defTabSz="913984">
              <a:spcBef>
                <a:spcPct val="0"/>
              </a:spcBef>
            </a:pPr>
            <a:r>
              <a:rPr lang="hu-HU" sz="2300"/>
              <a:t>RÉGEN …</a:t>
            </a:r>
          </a:p>
        </p:txBody>
      </p:sp>
      <p:sp>
        <p:nvSpPr>
          <p:cNvPr id="9" name="Rectangle 1027"/>
          <p:cNvSpPr>
            <a:spLocks noChangeArrowheads="1"/>
          </p:cNvSpPr>
          <p:nvPr/>
        </p:nvSpPr>
        <p:spPr bwMode="auto">
          <a:xfrm>
            <a:off x="922354" y="34426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r>
              <a:rPr lang="hu-HU" sz="2300" b="1" dirty="0">
                <a:solidFill>
                  <a:srgbClr val="9B0012"/>
                </a:solidFill>
                <a:latin typeface="Arial" pitchFamily="34" charset="0"/>
              </a:rPr>
              <a:t>Egy termék, ami minden szegmensben …</a:t>
            </a:r>
          </a:p>
        </p:txBody>
      </p:sp>
      <p:sp>
        <p:nvSpPr>
          <p:cNvPr id="59411" name="Rectangle 2"/>
          <p:cNvSpPr>
            <a:spLocks noChangeArrowheads="1"/>
          </p:cNvSpPr>
          <p:nvPr/>
        </p:nvSpPr>
        <p:spPr bwMode="auto">
          <a:xfrm>
            <a:off x="922354" y="3541940"/>
            <a:ext cx="7289030" cy="116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/>
          <a:p>
            <a:pPr algn="ctr" defTabSz="913984">
              <a:spcBef>
                <a:spcPct val="0"/>
              </a:spcBef>
            </a:pPr>
            <a:endParaRPr lang="hu-HU" sz="2300"/>
          </a:p>
          <a:p>
            <a:pPr algn="ctr" defTabSz="913984">
              <a:spcBef>
                <a:spcPct val="0"/>
              </a:spcBef>
            </a:pPr>
            <a:r>
              <a:rPr lang="hu-HU" sz="2300"/>
              <a:t>ÉS MOST…</a:t>
            </a:r>
          </a:p>
        </p:txBody>
      </p:sp>
      <p:sp>
        <p:nvSpPr>
          <p:cNvPr id="59412" name="Szövegdoboz 9"/>
          <p:cNvSpPr txBox="1">
            <a:spLocks noChangeArrowheads="1"/>
          </p:cNvSpPr>
          <p:nvPr/>
        </p:nvSpPr>
        <p:spPr bwMode="auto">
          <a:xfrm>
            <a:off x="927486" y="6453868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59413" name="Picture 23" descr="fro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23265"/>
            <a:ext cx="407939" cy="33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748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Diavetítés a képernyőre (4:3 oldalarány)</PresentationFormat>
  <Paragraphs>116</Paragraphs>
  <Slides>15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Generali-Providencia Zrt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Somogyi Csilla</dc:creator>
  <cp:lastModifiedBy>Somogyi Csilla</cp:lastModifiedBy>
  <cp:revision>2</cp:revision>
  <dcterms:created xsi:type="dcterms:W3CDTF">2012-10-10T10:33:25Z</dcterms:created>
  <dcterms:modified xsi:type="dcterms:W3CDTF">2012-10-10T10:48:59Z</dcterms:modified>
</cp:coreProperties>
</file>