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92"/>
  </p:notesMasterIdLst>
  <p:handoutMasterIdLst>
    <p:handoutMasterId r:id="rId93"/>
  </p:handoutMasterIdLst>
  <p:sldIdLst>
    <p:sldId id="663" r:id="rId6"/>
    <p:sldId id="688" r:id="rId7"/>
    <p:sldId id="889" r:id="rId8"/>
    <p:sldId id="890" r:id="rId9"/>
    <p:sldId id="891" r:id="rId10"/>
    <p:sldId id="951" r:id="rId11"/>
    <p:sldId id="954" r:id="rId12"/>
    <p:sldId id="959" r:id="rId13"/>
    <p:sldId id="892" r:id="rId14"/>
    <p:sldId id="893" r:id="rId15"/>
    <p:sldId id="955" r:id="rId16"/>
    <p:sldId id="956" r:id="rId17"/>
    <p:sldId id="960" r:id="rId18"/>
    <p:sldId id="894" r:id="rId19"/>
    <p:sldId id="895" r:id="rId20"/>
    <p:sldId id="952" r:id="rId21"/>
    <p:sldId id="953" r:id="rId22"/>
    <p:sldId id="957" r:id="rId23"/>
    <p:sldId id="942" r:id="rId24"/>
    <p:sldId id="943" r:id="rId25"/>
    <p:sldId id="944" r:id="rId26"/>
    <p:sldId id="945" r:id="rId27"/>
    <p:sldId id="897" r:id="rId28"/>
    <p:sldId id="898" r:id="rId29"/>
    <p:sldId id="899" r:id="rId30"/>
    <p:sldId id="900" r:id="rId31"/>
    <p:sldId id="901" r:id="rId32"/>
    <p:sldId id="958" r:id="rId33"/>
    <p:sldId id="961" r:id="rId34"/>
    <p:sldId id="962" r:id="rId35"/>
    <p:sldId id="902" r:id="rId36"/>
    <p:sldId id="903" r:id="rId37"/>
    <p:sldId id="904" r:id="rId38"/>
    <p:sldId id="905" r:id="rId39"/>
    <p:sldId id="946" r:id="rId40"/>
    <p:sldId id="947" r:id="rId41"/>
    <p:sldId id="948" r:id="rId42"/>
    <p:sldId id="949" r:id="rId43"/>
    <p:sldId id="950" r:id="rId44"/>
    <p:sldId id="907" r:id="rId45"/>
    <p:sldId id="908" r:id="rId46"/>
    <p:sldId id="909" r:id="rId47"/>
    <p:sldId id="910" r:id="rId48"/>
    <p:sldId id="973" r:id="rId49"/>
    <p:sldId id="911" r:id="rId50"/>
    <p:sldId id="971" r:id="rId51"/>
    <p:sldId id="972" r:id="rId52"/>
    <p:sldId id="963" r:id="rId53"/>
    <p:sldId id="964" r:id="rId54"/>
    <p:sldId id="965" r:id="rId55"/>
    <p:sldId id="966" r:id="rId56"/>
    <p:sldId id="967" r:id="rId57"/>
    <p:sldId id="968" r:id="rId58"/>
    <p:sldId id="969" r:id="rId59"/>
    <p:sldId id="912" r:id="rId60"/>
    <p:sldId id="913" r:id="rId61"/>
    <p:sldId id="914" r:id="rId62"/>
    <p:sldId id="915" r:id="rId63"/>
    <p:sldId id="916" r:id="rId64"/>
    <p:sldId id="917" r:id="rId65"/>
    <p:sldId id="918" r:id="rId66"/>
    <p:sldId id="919" r:id="rId67"/>
    <p:sldId id="920" r:id="rId68"/>
    <p:sldId id="921" r:id="rId69"/>
    <p:sldId id="922" r:id="rId70"/>
    <p:sldId id="923" r:id="rId71"/>
    <p:sldId id="924" r:id="rId72"/>
    <p:sldId id="925" r:id="rId73"/>
    <p:sldId id="926" r:id="rId74"/>
    <p:sldId id="928" r:id="rId75"/>
    <p:sldId id="929" r:id="rId76"/>
    <p:sldId id="930" r:id="rId77"/>
    <p:sldId id="931" r:id="rId78"/>
    <p:sldId id="932" r:id="rId79"/>
    <p:sldId id="933" r:id="rId80"/>
    <p:sldId id="970" r:id="rId81"/>
    <p:sldId id="934" r:id="rId82"/>
    <p:sldId id="935" r:id="rId83"/>
    <p:sldId id="936" r:id="rId84"/>
    <p:sldId id="937" r:id="rId85"/>
    <p:sldId id="938" r:id="rId86"/>
    <p:sldId id="940" r:id="rId87"/>
    <p:sldId id="483" r:id="rId88"/>
    <p:sldId id="941" r:id="rId89"/>
    <p:sldId id="888" r:id="rId90"/>
    <p:sldId id="258" r:id="rId91"/>
  </p:sldIdLst>
  <p:sldSz cx="9144000" cy="6858000" type="screen4x3"/>
  <p:notesSz cx="6797675" cy="987266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93" userDrawn="1">
          <p15:clr>
            <a:srgbClr val="A4A3A4"/>
          </p15:clr>
        </p15:guide>
        <p15:guide id="2" pos="2183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CC"/>
    <a:srgbClr val="FF3300"/>
    <a:srgbClr val="FE3838"/>
    <a:srgbClr val="FE2E2E"/>
    <a:srgbClr val="FE3434"/>
    <a:srgbClr val="007E39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7700" autoAdjust="0"/>
  </p:normalViewPr>
  <p:slideViewPr>
    <p:cSldViewPr>
      <p:cViewPr>
        <p:scale>
          <a:sx n="71" d="100"/>
          <a:sy n="71" d="100"/>
        </p:scale>
        <p:origin x="-135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591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6"/>
    </p:cViewPr>
  </p:sorterViewPr>
  <p:notesViewPr>
    <p:cSldViewPr>
      <p:cViewPr varScale="1">
        <p:scale>
          <a:sx n="74" d="100"/>
          <a:sy n="74" d="100"/>
        </p:scale>
        <p:origin x="-2160" y="-90"/>
      </p:cViewPr>
      <p:guideLst>
        <p:guide orient="horz" pos="3093"/>
        <p:guide orient="horz" pos="3110"/>
        <p:guide pos="2183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D05B9-8FFA-4525-8971-292633B0E3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FA1A8E2A-233A-4967-B133-D1BDAE7CA003}">
      <dgm:prSet phldrT="[Szöveg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000" dirty="0" smtClean="0"/>
            <a:t>Alap ellátás</a:t>
          </a:r>
          <a:endParaRPr lang="hu-HU" sz="2000" dirty="0"/>
        </a:p>
      </dgm:t>
    </dgm:pt>
    <dgm:pt modelId="{7B161921-AECA-4018-88E9-FDEF06FFA311}" type="sibTrans" cxnId="{866284C1-E39A-4A3E-92D1-68D9629E699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000" dirty="0" smtClean="0"/>
            <a:t>Generali Medi24</a:t>
          </a:r>
          <a:endParaRPr lang="hu-HU" sz="2000" dirty="0"/>
        </a:p>
      </dgm:t>
    </dgm:pt>
    <dgm:pt modelId="{64A0324A-FD1C-4F82-AB0E-B73107A86640}" type="parTrans" cxnId="{866284C1-E39A-4A3E-92D1-68D9629E6993}">
      <dgm:prSet/>
      <dgm:spPr/>
      <dgm:t>
        <a:bodyPr/>
        <a:lstStyle/>
        <a:p>
          <a:endParaRPr lang="hu-HU"/>
        </a:p>
      </dgm:t>
    </dgm:pt>
    <dgm:pt modelId="{2E6AB783-9890-4258-AF3A-4017193185E3}" type="pres">
      <dgm:prSet presAssocID="{D9FD05B9-8FFA-4525-8971-292633B0E3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72608437-2AF4-486F-9D65-73A3F2F049FE}" type="pres">
      <dgm:prSet presAssocID="{FA1A8E2A-233A-4967-B133-D1BDAE7CA003}" presName="composite" presStyleCnt="0"/>
      <dgm:spPr/>
    </dgm:pt>
    <dgm:pt modelId="{228B406E-D622-4603-AA65-B31142509DF0}" type="pres">
      <dgm:prSet presAssocID="{FA1A8E2A-233A-4967-B133-D1BDAE7CA003}" presName="Parent1" presStyleLbl="node1" presStyleIdx="0" presStyleCnt="2" custLinFactNeighborX="50396" custLinFactNeighborY="-317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A40FA7-BD01-45FB-B45A-4532D906F68A}" type="pres">
      <dgm:prSet presAssocID="{FA1A8E2A-233A-4967-B133-D1BDAE7CA003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F9F0A9-3F19-4B6D-956E-0AB6270E975E}" type="pres">
      <dgm:prSet presAssocID="{FA1A8E2A-233A-4967-B133-D1BDAE7CA003}" presName="BalanceSpacing" presStyleCnt="0"/>
      <dgm:spPr/>
    </dgm:pt>
    <dgm:pt modelId="{93DF48AD-CB26-4A4C-BBB5-E8BA5D41660A}" type="pres">
      <dgm:prSet presAssocID="{FA1A8E2A-233A-4967-B133-D1BDAE7CA003}" presName="BalanceSpacing1" presStyleCnt="0"/>
      <dgm:spPr/>
    </dgm:pt>
    <dgm:pt modelId="{44103CF8-AF53-44CC-85D6-30DBFD02CFE9}" type="pres">
      <dgm:prSet presAssocID="{7B161921-AECA-4018-88E9-FDEF06FFA311}" presName="Accent1Text" presStyleLbl="node1" presStyleIdx="1" presStyleCnt="2" custLinFactNeighborX="53510" custLinFactNeighborY="-31773"/>
      <dgm:spPr/>
      <dgm:t>
        <a:bodyPr/>
        <a:lstStyle/>
        <a:p>
          <a:endParaRPr lang="hu-HU"/>
        </a:p>
      </dgm:t>
    </dgm:pt>
  </dgm:ptLst>
  <dgm:cxnLst>
    <dgm:cxn modelId="{F5A80CDA-425C-4D38-917B-8E8FF9CBFB81}" type="presOf" srcId="{FA1A8E2A-233A-4967-B133-D1BDAE7CA003}" destId="{228B406E-D622-4603-AA65-B31142509DF0}" srcOrd="0" destOrd="0" presId="urn:microsoft.com/office/officeart/2008/layout/AlternatingHexagons"/>
    <dgm:cxn modelId="{866284C1-E39A-4A3E-92D1-68D9629E6993}" srcId="{D9FD05B9-8FFA-4525-8971-292633B0E358}" destId="{FA1A8E2A-233A-4967-B133-D1BDAE7CA003}" srcOrd="0" destOrd="0" parTransId="{64A0324A-FD1C-4F82-AB0E-B73107A86640}" sibTransId="{7B161921-AECA-4018-88E9-FDEF06FFA311}"/>
    <dgm:cxn modelId="{F420EB1E-028C-4E04-8B45-A34E0FAD92AB}" type="presOf" srcId="{7B161921-AECA-4018-88E9-FDEF06FFA311}" destId="{44103CF8-AF53-44CC-85D6-30DBFD02CFE9}" srcOrd="0" destOrd="0" presId="urn:microsoft.com/office/officeart/2008/layout/AlternatingHexagons"/>
    <dgm:cxn modelId="{979F7C77-D58E-4D70-8D63-93C1BCF8458F}" type="presOf" srcId="{D9FD05B9-8FFA-4525-8971-292633B0E358}" destId="{2E6AB783-9890-4258-AF3A-4017193185E3}" srcOrd="0" destOrd="0" presId="urn:microsoft.com/office/officeart/2008/layout/AlternatingHexagons"/>
    <dgm:cxn modelId="{310DEF16-70C3-4B46-A679-6FB16F2D6495}" type="presParOf" srcId="{2E6AB783-9890-4258-AF3A-4017193185E3}" destId="{72608437-2AF4-486F-9D65-73A3F2F049FE}" srcOrd="0" destOrd="0" presId="urn:microsoft.com/office/officeart/2008/layout/AlternatingHexagons"/>
    <dgm:cxn modelId="{CE62EE91-7B45-4253-981C-B47BE58D314A}" type="presParOf" srcId="{72608437-2AF4-486F-9D65-73A3F2F049FE}" destId="{228B406E-D622-4603-AA65-B31142509DF0}" srcOrd="0" destOrd="0" presId="urn:microsoft.com/office/officeart/2008/layout/AlternatingHexagons"/>
    <dgm:cxn modelId="{62FA757A-ECF6-48A3-AFB9-93524E9DB261}" type="presParOf" srcId="{72608437-2AF4-486F-9D65-73A3F2F049FE}" destId="{DAA40FA7-BD01-45FB-B45A-4532D906F68A}" srcOrd="1" destOrd="0" presId="urn:microsoft.com/office/officeart/2008/layout/AlternatingHexagons"/>
    <dgm:cxn modelId="{7C32EAED-BC9A-449D-A9E5-92F7E3DD36D5}" type="presParOf" srcId="{72608437-2AF4-486F-9D65-73A3F2F049FE}" destId="{8BF9F0A9-3F19-4B6D-956E-0AB6270E975E}" srcOrd="2" destOrd="0" presId="urn:microsoft.com/office/officeart/2008/layout/AlternatingHexagons"/>
    <dgm:cxn modelId="{E77B0472-2E53-464E-9EBC-B9E04F49B3F8}" type="presParOf" srcId="{72608437-2AF4-486F-9D65-73A3F2F049FE}" destId="{93DF48AD-CB26-4A4C-BBB5-E8BA5D41660A}" srcOrd="3" destOrd="0" presId="urn:microsoft.com/office/officeart/2008/layout/AlternatingHexagons"/>
    <dgm:cxn modelId="{A849FFC6-6339-4276-8A2D-49254DCBFBE7}" type="presParOf" srcId="{72608437-2AF4-486F-9D65-73A3F2F049FE}" destId="{44103CF8-AF53-44CC-85D6-30DBFD02CFE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9A6711-6D14-416D-B631-C83C65492C26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BF588EF-C20F-4B02-8CB3-757A57442195}">
      <dgm:prSet phldrT="[Szöveg]" custT="1"/>
      <dgm:spPr>
        <a:gradFill rotWithShape="0">
          <a:gsLst>
            <a:gs pos="93000">
              <a:srgbClr val="C00000"/>
            </a:gs>
            <a:gs pos="0">
              <a:schemeClr val="accent1">
                <a:lumMod val="5000"/>
                <a:lumOff val="95000"/>
              </a:schemeClr>
            </a:gs>
            <a:gs pos="89188">
              <a:srgbClr val="FE7B7B"/>
            </a:gs>
            <a:gs pos="95000">
              <a:schemeClr val="accent1">
                <a:lumMod val="45000"/>
                <a:lumOff val="55000"/>
              </a:schemeClr>
            </a:gs>
            <a:gs pos="96000">
              <a:srgbClr val="FE7979"/>
            </a:gs>
            <a:gs pos="79000">
              <a:srgbClr val="FE383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hu-HU" sz="1800" dirty="0" smtClean="0">
              <a:solidFill>
                <a:schemeClr val="tx1"/>
              </a:solidFill>
            </a:rPr>
            <a:t>Kevesebb időt töltsenek betegszabadságon, táppénzen</a:t>
          </a:r>
          <a:endParaRPr lang="hu-HU" sz="1800" dirty="0">
            <a:solidFill>
              <a:schemeClr val="tx1"/>
            </a:solidFill>
          </a:endParaRPr>
        </a:p>
      </dgm:t>
    </dgm:pt>
    <dgm:pt modelId="{74C938B7-CE80-41FE-99E9-3FA12086F6EB}" type="parTrans" cxnId="{6B25D572-3C7E-4FAB-9CE2-DD6897591344}">
      <dgm:prSet/>
      <dgm:spPr/>
      <dgm:t>
        <a:bodyPr/>
        <a:lstStyle/>
        <a:p>
          <a:endParaRPr lang="hu-HU"/>
        </a:p>
      </dgm:t>
    </dgm:pt>
    <dgm:pt modelId="{E9C7F25A-DA1C-48F2-90AB-61764E8E1510}" type="sibTrans" cxnId="{6B25D572-3C7E-4FAB-9CE2-DD6897591344}">
      <dgm:prSet/>
      <dgm:spPr/>
      <dgm:t>
        <a:bodyPr/>
        <a:lstStyle/>
        <a:p>
          <a:endParaRPr lang="hu-HU"/>
        </a:p>
      </dgm:t>
    </dgm:pt>
    <dgm:pt modelId="{C7EF65E2-07A3-4485-AD09-EA548C89C5EB}">
      <dgm:prSet phldrT="[Szöveg]" custT="1"/>
      <dgm:spPr>
        <a:solidFill>
          <a:srgbClr val="FE2E2E"/>
        </a:solidFill>
      </dgm:spPr>
      <dgm:t>
        <a:bodyPr/>
        <a:lstStyle/>
        <a:p>
          <a:r>
            <a:rPr lang="hu-HU" sz="1800" dirty="0" smtClean="0">
              <a:solidFill>
                <a:schemeClr val="tx1"/>
              </a:solidFill>
            </a:rPr>
            <a:t>Hatékonyabb munkavégzést</a:t>
          </a:r>
          <a:endParaRPr lang="hu-HU" sz="1800" dirty="0">
            <a:solidFill>
              <a:schemeClr val="tx1"/>
            </a:solidFill>
          </a:endParaRPr>
        </a:p>
      </dgm:t>
    </dgm:pt>
    <dgm:pt modelId="{F34A47B9-F59F-4162-8E1F-2464E172E7BB}" type="parTrans" cxnId="{CA3DD0C5-A20A-4B72-833C-B4AE465BFD0D}">
      <dgm:prSet/>
      <dgm:spPr/>
      <dgm:t>
        <a:bodyPr/>
        <a:lstStyle/>
        <a:p>
          <a:endParaRPr lang="hu-HU"/>
        </a:p>
      </dgm:t>
    </dgm:pt>
    <dgm:pt modelId="{37775E7E-78F3-4985-A3CE-6B359ED7CC44}" type="sibTrans" cxnId="{CA3DD0C5-A20A-4B72-833C-B4AE465BFD0D}">
      <dgm:prSet/>
      <dgm:spPr/>
      <dgm:t>
        <a:bodyPr/>
        <a:lstStyle/>
        <a:p>
          <a:endParaRPr lang="hu-HU"/>
        </a:p>
      </dgm:t>
    </dgm:pt>
    <dgm:pt modelId="{6E327826-5B30-45DE-953D-A64D4A7BF7E6}">
      <dgm:prSet phldrT="[Szöveg]"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</a:rPr>
            <a:t>A dolgozóikkal éreztetni tudják a törődést</a:t>
          </a:r>
          <a:endParaRPr lang="hu-HU" sz="1800" dirty="0">
            <a:solidFill>
              <a:schemeClr val="tx1"/>
            </a:solidFill>
          </a:endParaRPr>
        </a:p>
      </dgm:t>
    </dgm:pt>
    <dgm:pt modelId="{2F277C25-EE5D-45A4-856C-6C4D3B7E6CFF}" type="parTrans" cxnId="{49237121-E26E-48EC-A6D7-B0B4CF88E0F9}">
      <dgm:prSet/>
      <dgm:spPr/>
      <dgm:t>
        <a:bodyPr/>
        <a:lstStyle/>
        <a:p>
          <a:endParaRPr lang="hu-HU"/>
        </a:p>
      </dgm:t>
    </dgm:pt>
    <dgm:pt modelId="{F516971C-69D2-4833-A9B9-10B2DA19982C}" type="sibTrans" cxnId="{49237121-E26E-48EC-A6D7-B0B4CF88E0F9}">
      <dgm:prSet/>
      <dgm:spPr/>
      <dgm:t>
        <a:bodyPr/>
        <a:lstStyle/>
        <a:p>
          <a:endParaRPr lang="hu-HU"/>
        </a:p>
      </dgm:t>
    </dgm:pt>
    <dgm:pt modelId="{F4BAC1C4-0447-490A-9626-30DA75282473}">
      <dgm:prSet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hu-HU" sz="1800" dirty="0" smtClean="0">
              <a:solidFill>
                <a:schemeClr val="tx1"/>
              </a:solidFill>
            </a:rPr>
            <a:t>Orvosi vizsgálatok idején a legkevesebb időt töltsék a munkahelyen kívül</a:t>
          </a:r>
          <a:endParaRPr lang="hu-HU" sz="1800" dirty="0">
            <a:solidFill>
              <a:schemeClr val="tx1"/>
            </a:solidFill>
          </a:endParaRPr>
        </a:p>
      </dgm:t>
    </dgm:pt>
    <dgm:pt modelId="{160FA255-8C97-4E84-B459-8C6FA737F588}" type="parTrans" cxnId="{C6895494-EC3F-4BFE-9E25-2199E95457A4}">
      <dgm:prSet/>
      <dgm:spPr/>
      <dgm:t>
        <a:bodyPr/>
        <a:lstStyle/>
        <a:p>
          <a:endParaRPr lang="hu-HU"/>
        </a:p>
      </dgm:t>
    </dgm:pt>
    <dgm:pt modelId="{975ACE6D-711E-4BDA-BCAC-20B1D1086216}" type="sibTrans" cxnId="{C6895494-EC3F-4BFE-9E25-2199E95457A4}">
      <dgm:prSet/>
      <dgm:spPr/>
      <dgm:t>
        <a:bodyPr/>
        <a:lstStyle/>
        <a:p>
          <a:endParaRPr lang="hu-HU"/>
        </a:p>
      </dgm:t>
    </dgm:pt>
    <dgm:pt modelId="{A84A5C5D-DABE-4899-BE72-02BAED86381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u-HU" sz="1800" dirty="0" smtClean="0">
              <a:solidFill>
                <a:schemeClr val="tx1"/>
              </a:solidFill>
            </a:rPr>
            <a:t>Ne okozzon problémát a kieső munkaerő helyettesítése</a:t>
          </a:r>
          <a:endParaRPr lang="hu-HU" sz="1800" dirty="0">
            <a:solidFill>
              <a:schemeClr val="tx1"/>
            </a:solidFill>
          </a:endParaRPr>
        </a:p>
      </dgm:t>
    </dgm:pt>
    <dgm:pt modelId="{E2C6F12B-61CE-4764-BCB8-29B927AB46FC}" type="parTrans" cxnId="{C1F5F517-532D-48DA-A189-5B0C968AFBA7}">
      <dgm:prSet/>
      <dgm:spPr/>
      <dgm:t>
        <a:bodyPr/>
        <a:lstStyle/>
        <a:p>
          <a:endParaRPr lang="hu-HU"/>
        </a:p>
      </dgm:t>
    </dgm:pt>
    <dgm:pt modelId="{04AFB48C-EDB8-4D25-8F11-8FC921BDEAC3}" type="sibTrans" cxnId="{C1F5F517-532D-48DA-A189-5B0C968AFBA7}">
      <dgm:prSet/>
      <dgm:spPr/>
      <dgm:t>
        <a:bodyPr/>
        <a:lstStyle/>
        <a:p>
          <a:endParaRPr lang="hu-HU"/>
        </a:p>
      </dgm:t>
    </dgm:pt>
    <dgm:pt modelId="{881105B6-EED5-4B94-A8F4-C07EE7808002}" type="pres">
      <dgm:prSet presAssocID="{2E9A6711-6D14-416D-B631-C83C65492C2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D8C3C6DD-F671-45C4-AC2F-8BE53DD85003}" type="pres">
      <dgm:prSet presAssocID="{2E9A6711-6D14-416D-B631-C83C65492C26}" presName="Name1" presStyleCnt="0"/>
      <dgm:spPr/>
    </dgm:pt>
    <dgm:pt modelId="{C22E4569-141A-4782-92A4-1C7275241937}" type="pres">
      <dgm:prSet presAssocID="{2E9A6711-6D14-416D-B631-C83C65492C26}" presName="cycle" presStyleCnt="0"/>
      <dgm:spPr/>
    </dgm:pt>
    <dgm:pt modelId="{7A321B78-0EFE-4225-B290-A197226A4672}" type="pres">
      <dgm:prSet presAssocID="{2E9A6711-6D14-416D-B631-C83C65492C26}" presName="srcNode" presStyleLbl="node1" presStyleIdx="0" presStyleCnt="5"/>
      <dgm:spPr/>
    </dgm:pt>
    <dgm:pt modelId="{C6E11236-07FA-4A7F-ADE1-EA7A35FCBA94}" type="pres">
      <dgm:prSet presAssocID="{2E9A6711-6D14-416D-B631-C83C65492C26}" presName="conn" presStyleLbl="parChTrans1D2" presStyleIdx="0" presStyleCnt="1"/>
      <dgm:spPr/>
      <dgm:t>
        <a:bodyPr/>
        <a:lstStyle/>
        <a:p>
          <a:endParaRPr lang="hu-HU"/>
        </a:p>
      </dgm:t>
    </dgm:pt>
    <dgm:pt modelId="{DEF6834D-69F2-44EF-B2F9-8DFB1A771CF1}" type="pres">
      <dgm:prSet presAssocID="{2E9A6711-6D14-416D-B631-C83C65492C26}" presName="extraNode" presStyleLbl="node1" presStyleIdx="0" presStyleCnt="5"/>
      <dgm:spPr/>
    </dgm:pt>
    <dgm:pt modelId="{2655F00C-9947-4629-AF9A-4AD6991945CF}" type="pres">
      <dgm:prSet presAssocID="{2E9A6711-6D14-416D-B631-C83C65492C26}" presName="dstNode" presStyleLbl="node1" presStyleIdx="0" presStyleCnt="5"/>
      <dgm:spPr/>
    </dgm:pt>
    <dgm:pt modelId="{56ABF158-1687-4D34-9C82-28D4794D72C2}" type="pres">
      <dgm:prSet presAssocID="{4BF588EF-C20F-4B02-8CB3-757A5744219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1E7109E-B618-4DCC-BDCB-0594E0668F8E}" type="pres">
      <dgm:prSet presAssocID="{4BF588EF-C20F-4B02-8CB3-757A57442195}" presName="accent_1" presStyleCnt="0"/>
      <dgm:spPr/>
    </dgm:pt>
    <dgm:pt modelId="{104BB9BD-B890-4C88-B27E-E111FD0E7897}" type="pres">
      <dgm:prSet presAssocID="{4BF588EF-C20F-4B02-8CB3-757A57442195}" presName="accentRepeatNode" presStyleLbl="solidFgAcc1" presStyleIdx="0" presStyleCnt="5"/>
      <dgm:spPr/>
      <dgm:t>
        <a:bodyPr/>
        <a:lstStyle/>
        <a:p>
          <a:endParaRPr lang="hu-HU"/>
        </a:p>
      </dgm:t>
    </dgm:pt>
    <dgm:pt modelId="{B824A2DD-DF8C-4E39-9AAB-6DEE5A916847}" type="pres">
      <dgm:prSet presAssocID="{F4BAC1C4-0447-490A-9626-30DA7528247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6E9CD8-FE89-4675-95CD-0ED95ADBAE65}" type="pres">
      <dgm:prSet presAssocID="{F4BAC1C4-0447-490A-9626-30DA75282473}" presName="accent_2" presStyleCnt="0"/>
      <dgm:spPr/>
    </dgm:pt>
    <dgm:pt modelId="{18B91E59-129C-492F-A35E-5FFD4C1C71A9}" type="pres">
      <dgm:prSet presAssocID="{F4BAC1C4-0447-490A-9626-30DA75282473}" presName="accentRepeatNode" presStyleLbl="solidFgAcc1" presStyleIdx="1" presStyleCnt="5"/>
      <dgm:spPr/>
    </dgm:pt>
    <dgm:pt modelId="{9B221001-8BA4-4373-9172-5D7A1E56E444}" type="pres">
      <dgm:prSet presAssocID="{A84A5C5D-DABE-4899-BE72-02BAED86381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91C51-AE2E-4712-8B9C-B7596BFDDE7B}" type="pres">
      <dgm:prSet presAssocID="{A84A5C5D-DABE-4899-BE72-02BAED86381A}" presName="accent_3" presStyleCnt="0"/>
      <dgm:spPr/>
    </dgm:pt>
    <dgm:pt modelId="{2173C2B6-B8AC-43F2-9CA9-EF8EA7ED9120}" type="pres">
      <dgm:prSet presAssocID="{A84A5C5D-DABE-4899-BE72-02BAED86381A}" presName="accentRepeatNode" presStyleLbl="solidFgAcc1" presStyleIdx="2" presStyleCnt="5"/>
      <dgm:spPr/>
    </dgm:pt>
    <dgm:pt modelId="{393950F4-FF92-4136-A1EE-CA0ADCB2BFF6}" type="pres">
      <dgm:prSet presAssocID="{C7EF65E2-07A3-4485-AD09-EA548C89C5E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D3FC38-852C-4B7C-B869-C91CC4E22162}" type="pres">
      <dgm:prSet presAssocID="{C7EF65E2-07A3-4485-AD09-EA548C89C5EB}" presName="accent_4" presStyleCnt="0"/>
      <dgm:spPr/>
    </dgm:pt>
    <dgm:pt modelId="{989C6ACD-17F4-458E-8D73-34AD1ABB7B50}" type="pres">
      <dgm:prSet presAssocID="{C7EF65E2-07A3-4485-AD09-EA548C89C5EB}" presName="accentRepeatNode" presStyleLbl="solidFgAcc1" presStyleIdx="3" presStyleCnt="5"/>
      <dgm:spPr/>
    </dgm:pt>
    <dgm:pt modelId="{1CCC33D1-362D-4B4F-A893-3A4850891113}" type="pres">
      <dgm:prSet presAssocID="{6E327826-5B30-45DE-953D-A64D4A7BF7E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2E3AE2-3859-4ABF-BABF-693642499B1F}" type="pres">
      <dgm:prSet presAssocID="{6E327826-5B30-45DE-953D-A64D4A7BF7E6}" presName="accent_5" presStyleCnt="0"/>
      <dgm:spPr/>
    </dgm:pt>
    <dgm:pt modelId="{EE907E43-0A94-45BA-B00A-C824053477BE}" type="pres">
      <dgm:prSet presAssocID="{6E327826-5B30-45DE-953D-A64D4A7BF7E6}" presName="accentRepeatNode" presStyleLbl="solidFgAcc1" presStyleIdx="4" presStyleCnt="5"/>
      <dgm:spPr/>
    </dgm:pt>
  </dgm:ptLst>
  <dgm:cxnLst>
    <dgm:cxn modelId="{BCEEBFF6-0021-4F48-AE3A-445A9E3D028B}" type="presOf" srcId="{4BF588EF-C20F-4B02-8CB3-757A57442195}" destId="{56ABF158-1687-4D34-9C82-28D4794D72C2}" srcOrd="0" destOrd="0" presId="urn:microsoft.com/office/officeart/2008/layout/VerticalCurvedList"/>
    <dgm:cxn modelId="{CA3DD0C5-A20A-4B72-833C-B4AE465BFD0D}" srcId="{2E9A6711-6D14-416D-B631-C83C65492C26}" destId="{C7EF65E2-07A3-4485-AD09-EA548C89C5EB}" srcOrd="3" destOrd="0" parTransId="{F34A47B9-F59F-4162-8E1F-2464E172E7BB}" sibTransId="{37775E7E-78F3-4985-A3CE-6B359ED7CC44}"/>
    <dgm:cxn modelId="{C1F5F517-532D-48DA-A189-5B0C968AFBA7}" srcId="{2E9A6711-6D14-416D-B631-C83C65492C26}" destId="{A84A5C5D-DABE-4899-BE72-02BAED86381A}" srcOrd="2" destOrd="0" parTransId="{E2C6F12B-61CE-4764-BCB8-29B927AB46FC}" sibTransId="{04AFB48C-EDB8-4D25-8F11-8FC921BDEAC3}"/>
    <dgm:cxn modelId="{DDA91C7B-30E8-4BAE-BB16-68FBE8681F56}" type="presOf" srcId="{F4BAC1C4-0447-490A-9626-30DA75282473}" destId="{B824A2DD-DF8C-4E39-9AAB-6DEE5A916847}" srcOrd="0" destOrd="0" presId="urn:microsoft.com/office/officeart/2008/layout/VerticalCurvedList"/>
    <dgm:cxn modelId="{49237121-E26E-48EC-A6D7-B0B4CF88E0F9}" srcId="{2E9A6711-6D14-416D-B631-C83C65492C26}" destId="{6E327826-5B30-45DE-953D-A64D4A7BF7E6}" srcOrd="4" destOrd="0" parTransId="{2F277C25-EE5D-45A4-856C-6C4D3B7E6CFF}" sibTransId="{F516971C-69D2-4833-A9B9-10B2DA19982C}"/>
    <dgm:cxn modelId="{CEB80F2F-A789-4247-8901-23AD915D7E30}" type="presOf" srcId="{2E9A6711-6D14-416D-B631-C83C65492C26}" destId="{881105B6-EED5-4B94-A8F4-C07EE7808002}" srcOrd="0" destOrd="0" presId="urn:microsoft.com/office/officeart/2008/layout/VerticalCurvedList"/>
    <dgm:cxn modelId="{5CC18214-3FBC-41A8-AC9C-EC3277A9CD34}" type="presOf" srcId="{6E327826-5B30-45DE-953D-A64D4A7BF7E6}" destId="{1CCC33D1-362D-4B4F-A893-3A4850891113}" srcOrd="0" destOrd="0" presId="urn:microsoft.com/office/officeart/2008/layout/VerticalCurvedList"/>
    <dgm:cxn modelId="{6B25D572-3C7E-4FAB-9CE2-DD6897591344}" srcId="{2E9A6711-6D14-416D-B631-C83C65492C26}" destId="{4BF588EF-C20F-4B02-8CB3-757A57442195}" srcOrd="0" destOrd="0" parTransId="{74C938B7-CE80-41FE-99E9-3FA12086F6EB}" sibTransId="{E9C7F25A-DA1C-48F2-90AB-61764E8E1510}"/>
    <dgm:cxn modelId="{5C0D9CEB-36D5-4E51-9C53-CE4C371F4508}" type="presOf" srcId="{E9C7F25A-DA1C-48F2-90AB-61764E8E1510}" destId="{C6E11236-07FA-4A7F-ADE1-EA7A35FCBA94}" srcOrd="0" destOrd="0" presId="urn:microsoft.com/office/officeart/2008/layout/VerticalCurvedList"/>
    <dgm:cxn modelId="{C6895494-EC3F-4BFE-9E25-2199E95457A4}" srcId="{2E9A6711-6D14-416D-B631-C83C65492C26}" destId="{F4BAC1C4-0447-490A-9626-30DA75282473}" srcOrd="1" destOrd="0" parTransId="{160FA255-8C97-4E84-B459-8C6FA737F588}" sibTransId="{975ACE6D-711E-4BDA-BCAC-20B1D1086216}"/>
    <dgm:cxn modelId="{0CC66580-3422-4B1E-A92B-90536433F2DC}" type="presOf" srcId="{C7EF65E2-07A3-4485-AD09-EA548C89C5EB}" destId="{393950F4-FF92-4136-A1EE-CA0ADCB2BFF6}" srcOrd="0" destOrd="0" presId="urn:microsoft.com/office/officeart/2008/layout/VerticalCurvedList"/>
    <dgm:cxn modelId="{436370BB-40D6-4584-9DFD-DE24ED0619E4}" type="presOf" srcId="{A84A5C5D-DABE-4899-BE72-02BAED86381A}" destId="{9B221001-8BA4-4373-9172-5D7A1E56E444}" srcOrd="0" destOrd="0" presId="urn:microsoft.com/office/officeart/2008/layout/VerticalCurvedList"/>
    <dgm:cxn modelId="{35FBFC1C-F7F8-4E1A-971B-62814C3E47D9}" type="presParOf" srcId="{881105B6-EED5-4B94-A8F4-C07EE7808002}" destId="{D8C3C6DD-F671-45C4-AC2F-8BE53DD85003}" srcOrd="0" destOrd="0" presId="urn:microsoft.com/office/officeart/2008/layout/VerticalCurvedList"/>
    <dgm:cxn modelId="{F9E69853-365A-424D-B941-A52C1A69F5B7}" type="presParOf" srcId="{D8C3C6DD-F671-45C4-AC2F-8BE53DD85003}" destId="{C22E4569-141A-4782-92A4-1C7275241937}" srcOrd="0" destOrd="0" presId="urn:microsoft.com/office/officeart/2008/layout/VerticalCurvedList"/>
    <dgm:cxn modelId="{D03C38BE-6FC8-47A3-9C6D-73DCBDF4A67D}" type="presParOf" srcId="{C22E4569-141A-4782-92A4-1C7275241937}" destId="{7A321B78-0EFE-4225-B290-A197226A4672}" srcOrd="0" destOrd="0" presId="urn:microsoft.com/office/officeart/2008/layout/VerticalCurvedList"/>
    <dgm:cxn modelId="{71BDFAD0-2754-4532-B3FE-A98DB36EC5F2}" type="presParOf" srcId="{C22E4569-141A-4782-92A4-1C7275241937}" destId="{C6E11236-07FA-4A7F-ADE1-EA7A35FCBA94}" srcOrd="1" destOrd="0" presId="urn:microsoft.com/office/officeart/2008/layout/VerticalCurvedList"/>
    <dgm:cxn modelId="{2A99E500-2D21-4EF5-8F47-5335AA209E56}" type="presParOf" srcId="{C22E4569-141A-4782-92A4-1C7275241937}" destId="{DEF6834D-69F2-44EF-B2F9-8DFB1A771CF1}" srcOrd="2" destOrd="0" presId="urn:microsoft.com/office/officeart/2008/layout/VerticalCurvedList"/>
    <dgm:cxn modelId="{F4E88D4C-654F-4354-91FF-EA3418258851}" type="presParOf" srcId="{C22E4569-141A-4782-92A4-1C7275241937}" destId="{2655F00C-9947-4629-AF9A-4AD6991945CF}" srcOrd="3" destOrd="0" presId="urn:microsoft.com/office/officeart/2008/layout/VerticalCurvedList"/>
    <dgm:cxn modelId="{A4BF9070-1273-4C12-B290-6C9BA069AD05}" type="presParOf" srcId="{D8C3C6DD-F671-45C4-AC2F-8BE53DD85003}" destId="{56ABF158-1687-4D34-9C82-28D4794D72C2}" srcOrd="1" destOrd="0" presId="urn:microsoft.com/office/officeart/2008/layout/VerticalCurvedList"/>
    <dgm:cxn modelId="{FB90C0DD-8DFB-47D7-A949-B52A0CC6B115}" type="presParOf" srcId="{D8C3C6DD-F671-45C4-AC2F-8BE53DD85003}" destId="{01E7109E-B618-4DCC-BDCB-0594E0668F8E}" srcOrd="2" destOrd="0" presId="urn:microsoft.com/office/officeart/2008/layout/VerticalCurvedList"/>
    <dgm:cxn modelId="{D3873B7F-95BA-4582-BA6E-97A7CE752B17}" type="presParOf" srcId="{01E7109E-B618-4DCC-BDCB-0594E0668F8E}" destId="{104BB9BD-B890-4C88-B27E-E111FD0E7897}" srcOrd="0" destOrd="0" presId="urn:microsoft.com/office/officeart/2008/layout/VerticalCurvedList"/>
    <dgm:cxn modelId="{BA068ACF-7FF3-471B-A948-D6F2576E2C1B}" type="presParOf" srcId="{D8C3C6DD-F671-45C4-AC2F-8BE53DD85003}" destId="{B824A2DD-DF8C-4E39-9AAB-6DEE5A916847}" srcOrd="3" destOrd="0" presId="urn:microsoft.com/office/officeart/2008/layout/VerticalCurvedList"/>
    <dgm:cxn modelId="{BDFD484E-04AB-43D0-929E-4AC7D8D709F1}" type="presParOf" srcId="{D8C3C6DD-F671-45C4-AC2F-8BE53DD85003}" destId="{3E6E9CD8-FE89-4675-95CD-0ED95ADBAE65}" srcOrd="4" destOrd="0" presId="urn:microsoft.com/office/officeart/2008/layout/VerticalCurvedList"/>
    <dgm:cxn modelId="{886D87C5-5354-4851-99A8-8F878034EE93}" type="presParOf" srcId="{3E6E9CD8-FE89-4675-95CD-0ED95ADBAE65}" destId="{18B91E59-129C-492F-A35E-5FFD4C1C71A9}" srcOrd="0" destOrd="0" presId="urn:microsoft.com/office/officeart/2008/layout/VerticalCurvedList"/>
    <dgm:cxn modelId="{A165B63B-CBFB-43AF-866E-03059271E2F8}" type="presParOf" srcId="{D8C3C6DD-F671-45C4-AC2F-8BE53DD85003}" destId="{9B221001-8BA4-4373-9172-5D7A1E56E444}" srcOrd="5" destOrd="0" presId="urn:microsoft.com/office/officeart/2008/layout/VerticalCurvedList"/>
    <dgm:cxn modelId="{DCD1FA2E-EACE-476A-9B23-7798B3C447C4}" type="presParOf" srcId="{D8C3C6DD-F671-45C4-AC2F-8BE53DD85003}" destId="{5D591C51-AE2E-4712-8B9C-B7596BFDDE7B}" srcOrd="6" destOrd="0" presId="urn:microsoft.com/office/officeart/2008/layout/VerticalCurvedList"/>
    <dgm:cxn modelId="{97334657-81F4-4285-AC40-4B77709145AC}" type="presParOf" srcId="{5D591C51-AE2E-4712-8B9C-B7596BFDDE7B}" destId="{2173C2B6-B8AC-43F2-9CA9-EF8EA7ED9120}" srcOrd="0" destOrd="0" presId="urn:microsoft.com/office/officeart/2008/layout/VerticalCurvedList"/>
    <dgm:cxn modelId="{C52650D9-A13B-4BC5-83DE-1F841DEC4F19}" type="presParOf" srcId="{D8C3C6DD-F671-45C4-AC2F-8BE53DD85003}" destId="{393950F4-FF92-4136-A1EE-CA0ADCB2BFF6}" srcOrd="7" destOrd="0" presId="urn:microsoft.com/office/officeart/2008/layout/VerticalCurvedList"/>
    <dgm:cxn modelId="{492CE41A-42E5-444A-A9B1-87D5BCA77FFD}" type="presParOf" srcId="{D8C3C6DD-F671-45C4-AC2F-8BE53DD85003}" destId="{B5D3FC38-852C-4B7C-B869-C91CC4E22162}" srcOrd="8" destOrd="0" presId="urn:microsoft.com/office/officeart/2008/layout/VerticalCurvedList"/>
    <dgm:cxn modelId="{56B2DB7A-8826-46D3-903D-9B82278BA31B}" type="presParOf" srcId="{B5D3FC38-852C-4B7C-B869-C91CC4E22162}" destId="{989C6ACD-17F4-458E-8D73-34AD1ABB7B50}" srcOrd="0" destOrd="0" presId="urn:microsoft.com/office/officeart/2008/layout/VerticalCurvedList"/>
    <dgm:cxn modelId="{495808BB-399F-4063-9320-59E1DA7B39A2}" type="presParOf" srcId="{D8C3C6DD-F671-45C4-AC2F-8BE53DD85003}" destId="{1CCC33D1-362D-4B4F-A893-3A4850891113}" srcOrd="9" destOrd="0" presId="urn:microsoft.com/office/officeart/2008/layout/VerticalCurvedList"/>
    <dgm:cxn modelId="{0ECF3CEA-DBE5-4DB0-8D88-40D5D31E82F8}" type="presParOf" srcId="{D8C3C6DD-F671-45C4-AC2F-8BE53DD85003}" destId="{EF2E3AE2-3859-4ABF-BABF-693642499B1F}" srcOrd="10" destOrd="0" presId="urn:microsoft.com/office/officeart/2008/layout/VerticalCurvedList"/>
    <dgm:cxn modelId="{CF8EE835-726C-46C2-9F92-F55D877D8F44}" type="presParOf" srcId="{EF2E3AE2-3859-4ABF-BABF-693642499B1F}" destId="{EE907E43-0A94-45BA-B00A-C824053477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1CDC79-BC5C-41ED-AE4F-ADAE50268F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3CEAA3FF-6A7C-40E0-8A3B-325D742932AE}">
      <dgm:prSet phldrT="[Szöveg]"/>
      <dgm:spPr/>
      <dgm:t>
        <a:bodyPr/>
        <a:lstStyle/>
        <a:p>
          <a:r>
            <a:rPr lang="hu-HU" dirty="0" smtClean="0"/>
            <a:t>Az emberek legnagyobb félelme: daganatos megbetegedés, kórházba kerülés/műtét</a:t>
          </a:r>
          <a:endParaRPr lang="hu-HU" dirty="0"/>
        </a:p>
      </dgm:t>
    </dgm:pt>
    <dgm:pt modelId="{C6E90A61-96F5-44A4-9B4C-AC0308B1A28A}" type="parTrans" cxnId="{A7BDE939-D463-49F7-8991-DA9C4C465154}">
      <dgm:prSet/>
      <dgm:spPr/>
      <dgm:t>
        <a:bodyPr/>
        <a:lstStyle/>
        <a:p>
          <a:endParaRPr lang="hu-HU"/>
        </a:p>
      </dgm:t>
    </dgm:pt>
    <dgm:pt modelId="{E892E55F-0743-44AA-B628-F57EFC365EA6}" type="sibTrans" cxnId="{A7BDE939-D463-49F7-8991-DA9C4C465154}">
      <dgm:prSet/>
      <dgm:spPr/>
      <dgm:t>
        <a:bodyPr/>
        <a:lstStyle/>
        <a:p>
          <a:endParaRPr lang="hu-HU"/>
        </a:p>
      </dgm:t>
    </dgm:pt>
    <dgm:pt modelId="{A50D7AD7-B025-4AE9-B2D2-72F2A8574D17}">
      <dgm:prSet phldrT="[Szöveg]"/>
      <dgm:spPr/>
      <dgm:t>
        <a:bodyPr/>
        <a:lstStyle/>
        <a:p>
          <a:r>
            <a:rPr lang="hu-HU" dirty="0" smtClean="0"/>
            <a:t>Igényelnék, hogy ismeretség és kapcsolatok helyett egy ellátásszervező működtetné az ellátáshoz jutást</a:t>
          </a:r>
          <a:endParaRPr lang="hu-HU" dirty="0"/>
        </a:p>
      </dgm:t>
    </dgm:pt>
    <dgm:pt modelId="{359680A6-95D0-4AC9-8BCF-8E6228694CF7}" type="parTrans" cxnId="{70CBEBEB-E6B3-4D38-A550-2AEF5150E839}">
      <dgm:prSet/>
      <dgm:spPr/>
      <dgm:t>
        <a:bodyPr/>
        <a:lstStyle/>
        <a:p>
          <a:endParaRPr lang="hu-HU"/>
        </a:p>
      </dgm:t>
    </dgm:pt>
    <dgm:pt modelId="{710DD83C-BCD6-45B4-A8F4-D74D8989B033}" type="sibTrans" cxnId="{70CBEBEB-E6B3-4D38-A550-2AEF5150E839}">
      <dgm:prSet/>
      <dgm:spPr/>
      <dgm:t>
        <a:bodyPr/>
        <a:lstStyle/>
        <a:p>
          <a:endParaRPr lang="hu-HU"/>
        </a:p>
      </dgm:t>
    </dgm:pt>
    <dgm:pt modelId="{3995BCAC-C191-4F74-8603-E90A8D2FA792}">
      <dgm:prSet/>
      <dgm:spPr/>
      <dgm:t>
        <a:bodyPr/>
        <a:lstStyle/>
        <a:p>
          <a:r>
            <a:rPr lang="hu-HU" dirty="0" smtClean="0"/>
            <a:t>Panasz esetén gyorsan szeretnének orvoshoz jutni, diagnosztikai vizsgálathoz jutni</a:t>
          </a:r>
          <a:endParaRPr lang="hu-HU" dirty="0"/>
        </a:p>
      </dgm:t>
    </dgm:pt>
    <dgm:pt modelId="{936D4DED-4B69-49DE-B16B-CC95EBF2D0E9}" type="parTrans" cxnId="{DDE3832C-7B13-4458-8B5F-C0A6D958253E}">
      <dgm:prSet/>
      <dgm:spPr/>
      <dgm:t>
        <a:bodyPr/>
        <a:lstStyle/>
        <a:p>
          <a:endParaRPr lang="hu-HU"/>
        </a:p>
      </dgm:t>
    </dgm:pt>
    <dgm:pt modelId="{8BDD4DDB-3DC8-489C-B4B9-1E8F57D78FE0}" type="sibTrans" cxnId="{DDE3832C-7B13-4458-8B5F-C0A6D958253E}">
      <dgm:prSet/>
      <dgm:spPr/>
      <dgm:t>
        <a:bodyPr/>
        <a:lstStyle/>
        <a:p>
          <a:endParaRPr lang="hu-HU"/>
        </a:p>
      </dgm:t>
    </dgm:pt>
    <dgm:pt modelId="{07E52CA2-E647-4159-8CD8-2843C6EE5727}">
      <dgm:prSet/>
      <dgm:spPr/>
      <dgm:t>
        <a:bodyPr/>
        <a:lstStyle/>
        <a:p>
          <a:r>
            <a:rPr lang="hu-HU" dirty="0" smtClean="0"/>
            <a:t>Tudnak a szűrővizsgálatok fontosságáról, de csak baj esetén mennek orvoshoz</a:t>
          </a:r>
          <a:endParaRPr lang="hu-HU" dirty="0"/>
        </a:p>
      </dgm:t>
    </dgm:pt>
    <dgm:pt modelId="{CE938544-54C2-4E59-A15B-7ED363A10BFF}" type="parTrans" cxnId="{60734817-261A-4686-BD70-2BD27FF8C93E}">
      <dgm:prSet/>
      <dgm:spPr/>
      <dgm:t>
        <a:bodyPr/>
        <a:lstStyle/>
        <a:p>
          <a:endParaRPr lang="hu-HU"/>
        </a:p>
      </dgm:t>
    </dgm:pt>
    <dgm:pt modelId="{9EA04EA2-575B-4B52-A3C0-0D45E5E9BB4C}" type="sibTrans" cxnId="{60734817-261A-4686-BD70-2BD27FF8C93E}">
      <dgm:prSet/>
      <dgm:spPr/>
      <dgm:t>
        <a:bodyPr/>
        <a:lstStyle/>
        <a:p>
          <a:endParaRPr lang="hu-HU"/>
        </a:p>
      </dgm:t>
    </dgm:pt>
    <dgm:pt modelId="{D2C5AF37-6D43-448F-9B0E-83B0B60F632C}">
      <dgm:prSet/>
      <dgm:spPr/>
      <dgm:t>
        <a:bodyPr/>
        <a:lstStyle/>
        <a:p>
          <a:r>
            <a:rPr lang="hu-HU" dirty="0" smtClean="0"/>
            <a:t>Igénylik az előre egyeztetett időpontra történő érkezést/ellátást</a:t>
          </a:r>
          <a:endParaRPr lang="hu-HU" dirty="0"/>
        </a:p>
      </dgm:t>
    </dgm:pt>
    <dgm:pt modelId="{F8B97E96-5892-480A-BA09-A146796A1DD0}" type="parTrans" cxnId="{9795B893-16A6-4FA2-B6B3-CE678E97F690}">
      <dgm:prSet/>
      <dgm:spPr/>
      <dgm:t>
        <a:bodyPr/>
        <a:lstStyle/>
        <a:p>
          <a:endParaRPr lang="hu-HU"/>
        </a:p>
      </dgm:t>
    </dgm:pt>
    <dgm:pt modelId="{2A8ED82C-2F8F-421E-B9F7-072FC7A09220}" type="sibTrans" cxnId="{9795B893-16A6-4FA2-B6B3-CE678E97F690}">
      <dgm:prSet/>
      <dgm:spPr/>
      <dgm:t>
        <a:bodyPr/>
        <a:lstStyle/>
        <a:p>
          <a:endParaRPr lang="hu-HU"/>
        </a:p>
      </dgm:t>
    </dgm:pt>
    <dgm:pt modelId="{8EEEF803-C870-4CE5-AD3D-2428D6C656DA}" type="pres">
      <dgm:prSet presAssocID="{531CDC79-BC5C-41ED-AE4F-ADAE50268F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14831C59-8544-4C4F-A9E4-2646D33B7475}" type="pres">
      <dgm:prSet presAssocID="{531CDC79-BC5C-41ED-AE4F-ADAE50268FB9}" presName="Name1" presStyleCnt="0"/>
      <dgm:spPr/>
    </dgm:pt>
    <dgm:pt modelId="{ADA3FB3E-3EAE-4BEE-A321-3E095F973036}" type="pres">
      <dgm:prSet presAssocID="{531CDC79-BC5C-41ED-AE4F-ADAE50268FB9}" presName="cycle" presStyleCnt="0"/>
      <dgm:spPr/>
    </dgm:pt>
    <dgm:pt modelId="{8DBBA51A-B27A-4953-839D-DDEB8FA187B5}" type="pres">
      <dgm:prSet presAssocID="{531CDC79-BC5C-41ED-AE4F-ADAE50268FB9}" presName="srcNode" presStyleLbl="node1" presStyleIdx="0" presStyleCnt="5"/>
      <dgm:spPr/>
    </dgm:pt>
    <dgm:pt modelId="{6B8761BF-5F1C-4F82-A3A9-B0A263247FB1}" type="pres">
      <dgm:prSet presAssocID="{531CDC79-BC5C-41ED-AE4F-ADAE50268FB9}" presName="conn" presStyleLbl="parChTrans1D2" presStyleIdx="0" presStyleCnt="1" custLinFactNeighborX="-12984" custLinFactNeighborY="864"/>
      <dgm:spPr/>
      <dgm:t>
        <a:bodyPr/>
        <a:lstStyle/>
        <a:p>
          <a:endParaRPr lang="hu-HU"/>
        </a:p>
      </dgm:t>
    </dgm:pt>
    <dgm:pt modelId="{36290014-48D9-4F6C-A988-42F634A7E35C}" type="pres">
      <dgm:prSet presAssocID="{531CDC79-BC5C-41ED-AE4F-ADAE50268FB9}" presName="extraNode" presStyleLbl="node1" presStyleIdx="0" presStyleCnt="5"/>
      <dgm:spPr/>
    </dgm:pt>
    <dgm:pt modelId="{FAE79CBE-6A14-447A-BE15-8F2815BE36E6}" type="pres">
      <dgm:prSet presAssocID="{531CDC79-BC5C-41ED-AE4F-ADAE50268FB9}" presName="dstNode" presStyleLbl="node1" presStyleIdx="0" presStyleCnt="5"/>
      <dgm:spPr/>
    </dgm:pt>
    <dgm:pt modelId="{6A15703F-16D5-484A-9C6D-F046E649BE80}" type="pres">
      <dgm:prSet presAssocID="{3CEAA3FF-6A7C-40E0-8A3B-325D742932A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F05F88-648B-43EE-B96A-CADFE968C2C5}" type="pres">
      <dgm:prSet presAssocID="{3CEAA3FF-6A7C-40E0-8A3B-325D742932AE}" presName="accent_1" presStyleCnt="0"/>
      <dgm:spPr/>
    </dgm:pt>
    <dgm:pt modelId="{7D15947A-F355-40A5-8728-ADDF80125C1A}" type="pres">
      <dgm:prSet presAssocID="{3CEAA3FF-6A7C-40E0-8A3B-325D742932AE}" presName="accentRepeatNode" presStyleLbl="solidFgAcc1" presStyleIdx="0" presStyleCnt="5"/>
      <dgm:spPr/>
    </dgm:pt>
    <dgm:pt modelId="{2B499A0B-796F-4529-A538-739B0678ECB7}" type="pres">
      <dgm:prSet presAssocID="{3995BCAC-C191-4F74-8603-E90A8D2FA79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6B30615-40EB-4525-821E-10E694600E7F}" type="pres">
      <dgm:prSet presAssocID="{3995BCAC-C191-4F74-8603-E90A8D2FA792}" presName="accent_2" presStyleCnt="0"/>
      <dgm:spPr/>
    </dgm:pt>
    <dgm:pt modelId="{6721C697-22CA-47B4-B577-A052C0858B85}" type="pres">
      <dgm:prSet presAssocID="{3995BCAC-C191-4F74-8603-E90A8D2FA792}" presName="accentRepeatNode" presStyleLbl="solidFgAcc1" presStyleIdx="1" presStyleCnt="5"/>
      <dgm:spPr/>
    </dgm:pt>
    <dgm:pt modelId="{61F3868E-2D9C-4A30-A7D4-2910CBB6449E}" type="pres">
      <dgm:prSet presAssocID="{D2C5AF37-6D43-448F-9B0E-83B0B60F632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0F1B1-8B2C-41A7-9F44-2DBD47693F97}" type="pres">
      <dgm:prSet presAssocID="{D2C5AF37-6D43-448F-9B0E-83B0B60F632C}" presName="accent_3" presStyleCnt="0"/>
      <dgm:spPr/>
    </dgm:pt>
    <dgm:pt modelId="{252B4D9B-C502-4746-9C5A-820209CF5999}" type="pres">
      <dgm:prSet presAssocID="{D2C5AF37-6D43-448F-9B0E-83B0B60F632C}" presName="accentRepeatNode" presStyleLbl="solidFgAcc1" presStyleIdx="2" presStyleCnt="5"/>
      <dgm:spPr/>
    </dgm:pt>
    <dgm:pt modelId="{95CD2F36-891F-48EE-8BB0-1B9B77AC75C2}" type="pres">
      <dgm:prSet presAssocID="{A50D7AD7-B025-4AE9-B2D2-72F2A8574D1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3A2960-BCCE-415D-B339-22D054B6F7AA}" type="pres">
      <dgm:prSet presAssocID="{A50D7AD7-B025-4AE9-B2D2-72F2A8574D17}" presName="accent_4" presStyleCnt="0"/>
      <dgm:spPr/>
    </dgm:pt>
    <dgm:pt modelId="{7C43A31C-329D-4737-BB35-17710F988C79}" type="pres">
      <dgm:prSet presAssocID="{A50D7AD7-B025-4AE9-B2D2-72F2A8574D17}" presName="accentRepeatNode" presStyleLbl="solidFgAcc1" presStyleIdx="3" presStyleCnt="5"/>
      <dgm:spPr/>
    </dgm:pt>
    <dgm:pt modelId="{A2A48709-FEF1-498A-9E10-22065C93DC75}" type="pres">
      <dgm:prSet presAssocID="{07E52CA2-E647-4159-8CD8-2843C6EE572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DE9F6B5-D67B-47BC-AFCA-021091A8D742}" type="pres">
      <dgm:prSet presAssocID="{07E52CA2-E647-4159-8CD8-2843C6EE5727}" presName="accent_5" presStyleCnt="0"/>
      <dgm:spPr/>
    </dgm:pt>
    <dgm:pt modelId="{4C00B161-E094-4CB9-B64E-1C64888875F3}" type="pres">
      <dgm:prSet presAssocID="{07E52CA2-E647-4159-8CD8-2843C6EE5727}" presName="accentRepeatNode" presStyleLbl="solidFgAcc1" presStyleIdx="4" presStyleCnt="5"/>
      <dgm:spPr/>
    </dgm:pt>
  </dgm:ptLst>
  <dgm:cxnLst>
    <dgm:cxn modelId="{7BBF2402-E8D8-4E45-AD32-DA13D44C69A5}" type="presOf" srcId="{D2C5AF37-6D43-448F-9B0E-83B0B60F632C}" destId="{61F3868E-2D9C-4A30-A7D4-2910CBB6449E}" srcOrd="0" destOrd="0" presId="urn:microsoft.com/office/officeart/2008/layout/VerticalCurvedList"/>
    <dgm:cxn modelId="{56EA80DB-948A-4AD6-AE05-FD965FC618B5}" type="presOf" srcId="{E892E55F-0743-44AA-B628-F57EFC365EA6}" destId="{6B8761BF-5F1C-4F82-A3A9-B0A263247FB1}" srcOrd="0" destOrd="0" presId="urn:microsoft.com/office/officeart/2008/layout/VerticalCurvedList"/>
    <dgm:cxn modelId="{70CBEBEB-E6B3-4D38-A550-2AEF5150E839}" srcId="{531CDC79-BC5C-41ED-AE4F-ADAE50268FB9}" destId="{A50D7AD7-B025-4AE9-B2D2-72F2A8574D17}" srcOrd="3" destOrd="0" parTransId="{359680A6-95D0-4AC9-8BCF-8E6228694CF7}" sibTransId="{710DD83C-BCD6-45B4-A8F4-D74D8989B033}"/>
    <dgm:cxn modelId="{9795B893-16A6-4FA2-B6B3-CE678E97F690}" srcId="{531CDC79-BC5C-41ED-AE4F-ADAE50268FB9}" destId="{D2C5AF37-6D43-448F-9B0E-83B0B60F632C}" srcOrd="2" destOrd="0" parTransId="{F8B97E96-5892-480A-BA09-A146796A1DD0}" sibTransId="{2A8ED82C-2F8F-421E-B9F7-072FC7A09220}"/>
    <dgm:cxn modelId="{A7BDE939-D463-49F7-8991-DA9C4C465154}" srcId="{531CDC79-BC5C-41ED-AE4F-ADAE50268FB9}" destId="{3CEAA3FF-6A7C-40E0-8A3B-325D742932AE}" srcOrd="0" destOrd="0" parTransId="{C6E90A61-96F5-44A4-9B4C-AC0308B1A28A}" sibTransId="{E892E55F-0743-44AA-B628-F57EFC365EA6}"/>
    <dgm:cxn modelId="{E412E2B1-788B-4053-854A-D32434CDA778}" type="presOf" srcId="{3995BCAC-C191-4F74-8603-E90A8D2FA792}" destId="{2B499A0B-796F-4529-A538-739B0678ECB7}" srcOrd="0" destOrd="0" presId="urn:microsoft.com/office/officeart/2008/layout/VerticalCurvedList"/>
    <dgm:cxn modelId="{41FFC933-0F4F-4FEE-B9AF-15396686FC8D}" type="presOf" srcId="{531CDC79-BC5C-41ED-AE4F-ADAE50268FB9}" destId="{8EEEF803-C870-4CE5-AD3D-2428D6C656DA}" srcOrd="0" destOrd="0" presId="urn:microsoft.com/office/officeart/2008/layout/VerticalCurvedList"/>
    <dgm:cxn modelId="{60734817-261A-4686-BD70-2BD27FF8C93E}" srcId="{531CDC79-BC5C-41ED-AE4F-ADAE50268FB9}" destId="{07E52CA2-E647-4159-8CD8-2843C6EE5727}" srcOrd="4" destOrd="0" parTransId="{CE938544-54C2-4E59-A15B-7ED363A10BFF}" sibTransId="{9EA04EA2-575B-4B52-A3C0-0D45E5E9BB4C}"/>
    <dgm:cxn modelId="{3B28653C-707D-4C8B-BE5B-5CCEF03B9B6C}" type="presOf" srcId="{3CEAA3FF-6A7C-40E0-8A3B-325D742932AE}" destId="{6A15703F-16D5-484A-9C6D-F046E649BE80}" srcOrd="0" destOrd="0" presId="urn:microsoft.com/office/officeart/2008/layout/VerticalCurvedList"/>
    <dgm:cxn modelId="{7EACFD5E-64C6-4BDF-BF46-2FA73DC7ED65}" type="presOf" srcId="{07E52CA2-E647-4159-8CD8-2843C6EE5727}" destId="{A2A48709-FEF1-498A-9E10-22065C93DC75}" srcOrd="0" destOrd="0" presId="urn:microsoft.com/office/officeart/2008/layout/VerticalCurvedList"/>
    <dgm:cxn modelId="{DEF03D25-C219-483C-A407-DF7ADB8F35F5}" type="presOf" srcId="{A50D7AD7-B025-4AE9-B2D2-72F2A8574D17}" destId="{95CD2F36-891F-48EE-8BB0-1B9B77AC75C2}" srcOrd="0" destOrd="0" presId="urn:microsoft.com/office/officeart/2008/layout/VerticalCurvedList"/>
    <dgm:cxn modelId="{DDE3832C-7B13-4458-8B5F-C0A6D958253E}" srcId="{531CDC79-BC5C-41ED-AE4F-ADAE50268FB9}" destId="{3995BCAC-C191-4F74-8603-E90A8D2FA792}" srcOrd="1" destOrd="0" parTransId="{936D4DED-4B69-49DE-B16B-CC95EBF2D0E9}" sibTransId="{8BDD4DDB-3DC8-489C-B4B9-1E8F57D78FE0}"/>
    <dgm:cxn modelId="{CD8DB80F-9C38-44FD-8545-39FE6B715855}" type="presParOf" srcId="{8EEEF803-C870-4CE5-AD3D-2428D6C656DA}" destId="{14831C59-8544-4C4F-A9E4-2646D33B7475}" srcOrd="0" destOrd="0" presId="urn:microsoft.com/office/officeart/2008/layout/VerticalCurvedList"/>
    <dgm:cxn modelId="{DFF5B888-A3AC-43B5-B069-10D05C9C1AF7}" type="presParOf" srcId="{14831C59-8544-4C4F-A9E4-2646D33B7475}" destId="{ADA3FB3E-3EAE-4BEE-A321-3E095F973036}" srcOrd="0" destOrd="0" presId="urn:microsoft.com/office/officeart/2008/layout/VerticalCurvedList"/>
    <dgm:cxn modelId="{064B7A62-16C0-41F5-81CF-768CC2A64887}" type="presParOf" srcId="{ADA3FB3E-3EAE-4BEE-A321-3E095F973036}" destId="{8DBBA51A-B27A-4953-839D-DDEB8FA187B5}" srcOrd="0" destOrd="0" presId="urn:microsoft.com/office/officeart/2008/layout/VerticalCurvedList"/>
    <dgm:cxn modelId="{F45524E1-2EBB-43E0-83DD-7A5BB6068901}" type="presParOf" srcId="{ADA3FB3E-3EAE-4BEE-A321-3E095F973036}" destId="{6B8761BF-5F1C-4F82-A3A9-B0A263247FB1}" srcOrd="1" destOrd="0" presId="urn:microsoft.com/office/officeart/2008/layout/VerticalCurvedList"/>
    <dgm:cxn modelId="{E1EB94D1-F853-4A26-90FB-67CE4FBAC175}" type="presParOf" srcId="{ADA3FB3E-3EAE-4BEE-A321-3E095F973036}" destId="{36290014-48D9-4F6C-A988-42F634A7E35C}" srcOrd="2" destOrd="0" presId="urn:microsoft.com/office/officeart/2008/layout/VerticalCurvedList"/>
    <dgm:cxn modelId="{0381010F-1A44-473C-8358-76F6C6C5A5E1}" type="presParOf" srcId="{ADA3FB3E-3EAE-4BEE-A321-3E095F973036}" destId="{FAE79CBE-6A14-447A-BE15-8F2815BE36E6}" srcOrd="3" destOrd="0" presId="urn:microsoft.com/office/officeart/2008/layout/VerticalCurvedList"/>
    <dgm:cxn modelId="{26AE8935-5B50-4698-B87F-A33C7DD2F137}" type="presParOf" srcId="{14831C59-8544-4C4F-A9E4-2646D33B7475}" destId="{6A15703F-16D5-484A-9C6D-F046E649BE80}" srcOrd="1" destOrd="0" presId="urn:microsoft.com/office/officeart/2008/layout/VerticalCurvedList"/>
    <dgm:cxn modelId="{95527498-843B-4A75-921D-C67A0D543D52}" type="presParOf" srcId="{14831C59-8544-4C4F-A9E4-2646D33B7475}" destId="{63F05F88-648B-43EE-B96A-CADFE968C2C5}" srcOrd="2" destOrd="0" presId="urn:microsoft.com/office/officeart/2008/layout/VerticalCurvedList"/>
    <dgm:cxn modelId="{FD68471F-1E53-4806-AAFB-A25F6B57CA48}" type="presParOf" srcId="{63F05F88-648B-43EE-B96A-CADFE968C2C5}" destId="{7D15947A-F355-40A5-8728-ADDF80125C1A}" srcOrd="0" destOrd="0" presId="urn:microsoft.com/office/officeart/2008/layout/VerticalCurvedList"/>
    <dgm:cxn modelId="{35DE4A88-B22C-4092-A9B7-557D0A5A5BA6}" type="presParOf" srcId="{14831C59-8544-4C4F-A9E4-2646D33B7475}" destId="{2B499A0B-796F-4529-A538-739B0678ECB7}" srcOrd="3" destOrd="0" presId="urn:microsoft.com/office/officeart/2008/layout/VerticalCurvedList"/>
    <dgm:cxn modelId="{23B09844-E8B7-46E4-8A80-B27F9AB9767A}" type="presParOf" srcId="{14831C59-8544-4C4F-A9E4-2646D33B7475}" destId="{06B30615-40EB-4525-821E-10E694600E7F}" srcOrd="4" destOrd="0" presId="urn:microsoft.com/office/officeart/2008/layout/VerticalCurvedList"/>
    <dgm:cxn modelId="{1B97809B-D5DE-41F2-8768-7CB5E9E06E4A}" type="presParOf" srcId="{06B30615-40EB-4525-821E-10E694600E7F}" destId="{6721C697-22CA-47B4-B577-A052C0858B85}" srcOrd="0" destOrd="0" presId="urn:microsoft.com/office/officeart/2008/layout/VerticalCurvedList"/>
    <dgm:cxn modelId="{4EE412CA-7A26-47DE-A647-32F6634D4848}" type="presParOf" srcId="{14831C59-8544-4C4F-A9E4-2646D33B7475}" destId="{61F3868E-2D9C-4A30-A7D4-2910CBB6449E}" srcOrd="5" destOrd="0" presId="urn:microsoft.com/office/officeart/2008/layout/VerticalCurvedList"/>
    <dgm:cxn modelId="{9D86EABB-D7D4-4040-8CEB-1035F7482456}" type="presParOf" srcId="{14831C59-8544-4C4F-A9E4-2646D33B7475}" destId="{4930F1B1-8B2C-41A7-9F44-2DBD47693F97}" srcOrd="6" destOrd="0" presId="urn:microsoft.com/office/officeart/2008/layout/VerticalCurvedList"/>
    <dgm:cxn modelId="{22BF2889-63C8-4261-8551-D6900CA9D9DC}" type="presParOf" srcId="{4930F1B1-8B2C-41A7-9F44-2DBD47693F97}" destId="{252B4D9B-C502-4746-9C5A-820209CF5999}" srcOrd="0" destOrd="0" presId="urn:microsoft.com/office/officeart/2008/layout/VerticalCurvedList"/>
    <dgm:cxn modelId="{D5C23FA8-5138-42E6-88C0-F025D90CA5B1}" type="presParOf" srcId="{14831C59-8544-4C4F-A9E4-2646D33B7475}" destId="{95CD2F36-891F-48EE-8BB0-1B9B77AC75C2}" srcOrd="7" destOrd="0" presId="urn:microsoft.com/office/officeart/2008/layout/VerticalCurvedList"/>
    <dgm:cxn modelId="{28A01F82-1FC8-47F0-AE26-C38592386B5E}" type="presParOf" srcId="{14831C59-8544-4C4F-A9E4-2646D33B7475}" destId="{EB3A2960-BCCE-415D-B339-22D054B6F7AA}" srcOrd="8" destOrd="0" presId="urn:microsoft.com/office/officeart/2008/layout/VerticalCurvedList"/>
    <dgm:cxn modelId="{7489C7AF-5F28-48B4-8719-A185DEC4DECF}" type="presParOf" srcId="{EB3A2960-BCCE-415D-B339-22D054B6F7AA}" destId="{7C43A31C-329D-4737-BB35-17710F988C79}" srcOrd="0" destOrd="0" presId="urn:microsoft.com/office/officeart/2008/layout/VerticalCurvedList"/>
    <dgm:cxn modelId="{EB15D949-A77E-4693-A2E6-D82C1A917802}" type="presParOf" srcId="{14831C59-8544-4C4F-A9E4-2646D33B7475}" destId="{A2A48709-FEF1-498A-9E10-22065C93DC75}" srcOrd="9" destOrd="0" presId="urn:microsoft.com/office/officeart/2008/layout/VerticalCurvedList"/>
    <dgm:cxn modelId="{7EEFCBC5-6E86-44CA-8B33-9E4C9743829E}" type="presParOf" srcId="{14831C59-8544-4C4F-A9E4-2646D33B7475}" destId="{EDE9F6B5-D67B-47BC-AFCA-021091A8D742}" srcOrd="10" destOrd="0" presId="urn:microsoft.com/office/officeart/2008/layout/VerticalCurvedList"/>
    <dgm:cxn modelId="{4730B9EC-AC69-457A-882B-A053D7DF5E93}" type="presParOf" srcId="{EDE9F6B5-D67B-47BC-AFCA-021091A8D742}" destId="{4C00B161-E094-4CB9-B64E-1C64888875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D05B9-8FFA-4525-8971-292633B0E3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4B03BA88-B2F0-4CD2-81B8-8A9CF2694252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000" dirty="0" smtClean="0"/>
            <a:t>Bővített ellátás</a:t>
          </a:r>
          <a:endParaRPr lang="hu-HU" sz="2000" dirty="0"/>
        </a:p>
      </dgm:t>
    </dgm:pt>
    <dgm:pt modelId="{2AA29356-05C4-4584-9FEE-39EA506FF3CE}" type="parTrans" cxnId="{59F964E6-8348-4FAA-9B5B-DF3837EF2EA6}">
      <dgm:prSet/>
      <dgm:spPr/>
      <dgm:t>
        <a:bodyPr/>
        <a:lstStyle/>
        <a:p>
          <a:endParaRPr lang="hu-HU"/>
        </a:p>
      </dgm:t>
    </dgm:pt>
    <dgm:pt modelId="{1C359644-51AF-4FA2-9EB5-71E4149003B7}" type="sibTrans" cxnId="{59F964E6-8348-4FAA-9B5B-DF3837EF2EA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000" dirty="0" smtClean="0"/>
            <a:t>Ambuláns műtét és Egynapos sebészet </a:t>
          </a:r>
          <a:endParaRPr lang="hu-HU" sz="2000" dirty="0"/>
        </a:p>
      </dgm:t>
    </dgm:pt>
    <dgm:pt modelId="{FA1A8E2A-233A-4967-B133-D1BDAE7CA003}">
      <dgm:prSet phldrT="[Szöveg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000" dirty="0" smtClean="0"/>
            <a:t>Alap ellátás</a:t>
          </a:r>
          <a:endParaRPr lang="hu-HU" sz="2000" dirty="0"/>
        </a:p>
      </dgm:t>
    </dgm:pt>
    <dgm:pt modelId="{7B161921-AECA-4018-88E9-FDEF06FFA311}" type="sibTrans" cxnId="{866284C1-E39A-4A3E-92D1-68D9629E699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000" dirty="0" smtClean="0"/>
            <a:t>Generali Medi24</a:t>
          </a:r>
          <a:endParaRPr lang="hu-HU" sz="2000" dirty="0"/>
        </a:p>
      </dgm:t>
    </dgm:pt>
    <dgm:pt modelId="{64A0324A-FD1C-4F82-AB0E-B73107A86640}" type="parTrans" cxnId="{866284C1-E39A-4A3E-92D1-68D9629E6993}">
      <dgm:prSet/>
      <dgm:spPr/>
      <dgm:t>
        <a:bodyPr/>
        <a:lstStyle/>
        <a:p>
          <a:endParaRPr lang="hu-HU"/>
        </a:p>
      </dgm:t>
    </dgm:pt>
    <dgm:pt modelId="{2E6AB783-9890-4258-AF3A-4017193185E3}" type="pres">
      <dgm:prSet presAssocID="{D9FD05B9-8FFA-4525-8971-292633B0E3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72608437-2AF4-486F-9D65-73A3F2F049FE}" type="pres">
      <dgm:prSet presAssocID="{FA1A8E2A-233A-4967-B133-D1BDAE7CA003}" presName="composite" presStyleCnt="0"/>
      <dgm:spPr/>
    </dgm:pt>
    <dgm:pt modelId="{228B406E-D622-4603-AA65-B31142509DF0}" type="pres">
      <dgm:prSet presAssocID="{FA1A8E2A-233A-4967-B133-D1BDAE7CA003}" presName="Parent1" presStyleLbl="node1" presStyleIdx="0" presStyleCnt="4" custLinFactNeighborX="-2052" custLinFactNeighborY="-41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A40FA7-BD01-45FB-B45A-4532D906F68A}" type="pres">
      <dgm:prSet presAssocID="{FA1A8E2A-233A-4967-B133-D1BDAE7CA003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F9F0A9-3F19-4B6D-956E-0AB6270E975E}" type="pres">
      <dgm:prSet presAssocID="{FA1A8E2A-233A-4967-B133-D1BDAE7CA003}" presName="BalanceSpacing" presStyleCnt="0"/>
      <dgm:spPr/>
    </dgm:pt>
    <dgm:pt modelId="{93DF48AD-CB26-4A4C-BBB5-E8BA5D41660A}" type="pres">
      <dgm:prSet presAssocID="{FA1A8E2A-233A-4967-B133-D1BDAE7CA003}" presName="BalanceSpacing1" presStyleCnt="0"/>
      <dgm:spPr/>
    </dgm:pt>
    <dgm:pt modelId="{44103CF8-AF53-44CC-85D6-30DBFD02CFE9}" type="pres">
      <dgm:prSet presAssocID="{7B161921-AECA-4018-88E9-FDEF06FFA311}" presName="Accent1Text" presStyleLbl="node1" presStyleIdx="1" presStyleCnt="4" custLinFactNeighborY="0"/>
      <dgm:spPr/>
      <dgm:t>
        <a:bodyPr/>
        <a:lstStyle/>
        <a:p>
          <a:endParaRPr lang="hu-HU"/>
        </a:p>
      </dgm:t>
    </dgm:pt>
    <dgm:pt modelId="{280951FB-755B-48CE-9E16-0FCCF1AADD3A}" type="pres">
      <dgm:prSet presAssocID="{7B161921-AECA-4018-88E9-FDEF06FFA311}" presName="spaceBetweenRectangles" presStyleCnt="0"/>
      <dgm:spPr/>
    </dgm:pt>
    <dgm:pt modelId="{C6305CB7-6DBD-4927-B5BE-0E33198C74C2}" type="pres">
      <dgm:prSet presAssocID="{4B03BA88-B2F0-4CD2-81B8-8A9CF2694252}" presName="composite" presStyleCnt="0"/>
      <dgm:spPr/>
    </dgm:pt>
    <dgm:pt modelId="{27D3657C-C8C8-4AE9-A526-04F4102C9103}" type="pres">
      <dgm:prSet presAssocID="{4B03BA88-B2F0-4CD2-81B8-8A9CF2694252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CF046B-1363-49C2-9615-D95E04AF4BB2}" type="pres">
      <dgm:prSet presAssocID="{4B03BA88-B2F0-4CD2-81B8-8A9CF2694252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363F63-F27C-46A5-A3C4-36920B4E847C}" type="pres">
      <dgm:prSet presAssocID="{4B03BA88-B2F0-4CD2-81B8-8A9CF2694252}" presName="BalanceSpacing" presStyleCnt="0"/>
      <dgm:spPr/>
    </dgm:pt>
    <dgm:pt modelId="{9DD7C366-4EEF-4807-9E27-07D51AD04973}" type="pres">
      <dgm:prSet presAssocID="{4B03BA88-B2F0-4CD2-81B8-8A9CF2694252}" presName="BalanceSpacing1" presStyleCnt="0"/>
      <dgm:spPr/>
    </dgm:pt>
    <dgm:pt modelId="{B7534341-4667-4AA8-8739-1A2092A9F737}" type="pres">
      <dgm:prSet presAssocID="{1C359644-51AF-4FA2-9EB5-71E4149003B7}" presName="Accent1Text" presStyleLbl="node1" presStyleIdx="3" presStyleCnt="4"/>
      <dgm:spPr/>
      <dgm:t>
        <a:bodyPr/>
        <a:lstStyle/>
        <a:p>
          <a:endParaRPr lang="hu-HU"/>
        </a:p>
      </dgm:t>
    </dgm:pt>
  </dgm:ptLst>
  <dgm:cxnLst>
    <dgm:cxn modelId="{59F964E6-8348-4FAA-9B5B-DF3837EF2EA6}" srcId="{D9FD05B9-8FFA-4525-8971-292633B0E358}" destId="{4B03BA88-B2F0-4CD2-81B8-8A9CF2694252}" srcOrd="1" destOrd="0" parTransId="{2AA29356-05C4-4584-9FEE-39EA506FF3CE}" sibTransId="{1C359644-51AF-4FA2-9EB5-71E4149003B7}"/>
    <dgm:cxn modelId="{ADCE5460-8959-4DEA-9687-3721A18E8110}" type="presOf" srcId="{7B161921-AECA-4018-88E9-FDEF06FFA311}" destId="{44103CF8-AF53-44CC-85D6-30DBFD02CFE9}" srcOrd="0" destOrd="0" presId="urn:microsoft.com/office/officeart/2008/layout/AlternatingHexagons"/>
    <dgm:cxn modelId="{53408AE6-FC80-4593-B9A6-E1120BFD6C0D}" type="presOf" srcId="{D9FD05B9-8FFA-4525-8971-292633B0E358}" destId="{2E6AB783-9890-4258-AF3A-4017193185E3}" srcOrd="0" destOrd="0" presId="urn:microsoft.com/office/officeart/2008/layout/AlternatingHexagons"/>
    <dgm:cxn modelId="{866284C1-E39A-4A3E-92D1-68D9629E6993}" srcId="{D9FD05B9-8FFA-4525-8971-292633B0E358}" destId="{FA1A8E2A-233A-4967-B133-D1BDAE7CA003}" srcOrd="0" destOrd="0" parTransId="{64A0324A-FD1C-4F82-AB0E-B73107A86640}" sibTransId="{7B161921-AECA-4018-88E9-FDEF06FFA311}"/>
    <dgm:cxn modelId="{D5C80A0E-8390-44F9-9851-47C4D345885A}" type="presOf" srcId="{1C359644-51AF-4FA2-9EB5-71E4149003B7}" destId="{B7534341-4667-4AA8-8739-1A2092A9F737}" srcOrd="0" destOrd="0" presId="urn:microsoft.com/office/officeart/2008/layout/AlternatingHexagons"/>
    <dgm:cxn modelId="{9D9173FF-33AF-4BBC-BD31-BE45E0A9E563}" type="presOf" srcId="{FA1A8E2A-233A-4967-B133-D1BDAE7CA003}" destId="{228B406E-D622-4603-AA65-B31142509DF0}" srcOrd="0" destOrd="0" presId="urn:microsoft.com/office/officeart/2008/layout/AlternatingHexagons"/>
    <dgm:cxn modelId="{3A65843E-CB79-4A20-B436-2B616DC30C13}" type="presOf" srcId="{4B03BA88-B2F0-4CD2-81B8-8A9CF2694252}" destId="{27D3657C-C8C8-4AE9-A526-04F4102C9103}" srcOrd="0" destOrd="0" presId="urn:microsoft.com/office/officeart/2008/layout/AlternatingHexagons"/>
    <dgm:cxn modelId="{40726C20-83FA-4105-860D-24977B537F83}" type="presParOf" srcId="{2E6AB783-9890-4258-AF3A-4017193185E3}" destId="{72608437-2AF4-486F-9D65-73A3F2F049FE}" srcOrd="0" destOrd="0" presId="urn:microsoft.com/office/officeart/2008/layout/AlternatingHexagons"/>
    <dgm:cxn modelId="{FF5A4F5C-8AD0-47D6-80F1-AFB510235E3B}" type="presParOf" srcId="{72608437-2AF4-486F-9D65-73A3F2F049FE}" destId="{228B406E-D622-4603-AA65-B31142509DF0}" srcOrd="0" destOrd="0" presId="urn:microsoft.com/office/officeart/2008/layout/AlternatingHexagons"/>
    <dgm:cxn modelId="{F6DE87F5-34C1-43E5-9A19-6391117F5E5B}" type="presParOf" srcId="{72608437-2AF4-486F-9D65-73A3F2F049FE}" destId="{DAA40FA7-BD01-45FB-B45A-4532D906F68A}" srcOrd="1" destOrd="0" presId="urn:microsoft.com/office/officeart/2008/layout/AlternatingHexagons"/>
    <dgm:cxn modelId="{40BC6AF1-2537-42AD-9EDA-F15757D0F31D}" type="presParOf" srcId="{72608437-2AF4-486F-9D65-73A3F2F049FE}" destId="{8BF9F0A9-3F19-4B6D-956E-0AB6270E975E}" srcOrd="2" destOrd="0" presId="urn:microsoft.com/office/officeart/2008/layout/AlternatingHexagons"/>
    <dgm:cxn modelId="{741E3D44-748C-48E1-8383-384C5D281212}" type="presParOf" srcId="{72608437-2AF4-486F-9D65-73A3F2F049FE}" destId="{93DF48AD-CB26-4A4C-BBB5-E8BA5D41660A}" srcOrd="3" destOrd="0" presId="urn:microsoft.com/office/officeart/2008/layout/AlternatingHexagons"/>
    <dgm:cxn modelId="{EBA6D512-0B21-4723-A377-1807180551D6}" type="presParOf" srcId="{72608437-2AF4-486F-9D65-73A3F2F049FE}" destId="{44103CF8-AF53-44CC-85D6-30DBFD02CFE9}" srcOrd="4" destOrd="0" presId="urn:microsoft.com/office/officeart/2008/layout/AlternatingHexagons"/>
    <dgm:cxn modelId="{9B5E6DBB-0E96-440F-A267-CC8D80F20612}" type="presParOf" srcId="{2E6AB783-9890-4258-AF3A-4017193185E3}" destId="{280951FB-755B-48CE-9E16-0FCCF1AADD3A}" srcOrd="1" destOrd="0" presId="urn:microsoft.com/office/officeart/2008/layout/AlternatingHexagons"/>
    <dgm:cxn modelId="{C5D37216-38A3-4ED7-8269-2C74124619EA}" type="presParOf" srcId="{2E6AB783-9890-4258-AF3A-4017193185E3}" destId="{C6305CB7-6DBD-4927-B5BE-0E33198C74C2}" srcOrd="2" destOrd="0" presId="urn:microsoft.com/office/officeart/2008/layout/AlternatingHexagons"/>
    <dgm:cxn modelId="{4160EC9D-1CD6-483B-9A85-58F790FDD675}" type="presParOf" srcId="{C6305CB7-6DBD-4927-B5BE-0E33198C74C2}" destId="{27D3657C-C8C8-4AE9-A526-04F4102C9103}" srcOrd="0" destOrd="0" presId="urn:microsoft.com/office/officeart/2008/layout/AlternatingHexagons"/>
    <dgm:cxn modelId="{1AB4BA13-B433-455E-88BB-8EFD2680AB48}" type="presParOf" srcId="{C6305CB7-6DBD-4927-B5BE-0E33198C74C2}" destId="{54CF046B-1363-49C2-9615-D95E04AF4BB2}" srcOrd="1" destOrd="0" presId="urn:microsoft.com/office/officeart/2008/layout/AlternatingHexagons"/>
    <dgm:cxn modelId="{1704F568-C7FD-493B-A489-3FBDC661B43A}" type="presParOf" srcId="{C6305CB7-6DBD-4927-B5BE-0E33198C74C2}" destId="{F3363F63-F27C-46A5-A3C4-36920B4E847C}" srcOrd="2" destOrd="0" presId="urn:microsoft.com/office/officeart/2008/layout/AlternatingHexagons"/>
    <dgm:cxn modelId="{1C041FF1-7BBA-4FF1-A484-2C53C47736E4}" type="presParOf" srcId="{C6305CB7-6DBD-4927-B5BE-0E33198C74C2}" destId="{9DD7C366-4EEF-4807-9E27-07D51AD04973}" srcOrd="3" destOrd="0" presId="urn:microsoft.com/office/officeart/2008/layout/AlternatingHexagons"/>
    <dgm:cxn modelId="{AE28D9BD-B7BE-4A61-9616-23C6BB93F58A}" type="presParOf" srcId="{C6305CB7-6DBD-4927-B5BE-0E33198C74C2}" destId="{B7534341-4667-4AA8-8739-1A2092A9F73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FD05B9-8FFA-4525-8971-292633B0E3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FA1A8E2A-233A-4967-B133-D1BDAE7CA003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000" dirty="0" smtClean="0"/>
            <a:t>Éves </a:t>
          </a:r>
          <a:r>
            <a:rPr lang="hu-HU" sz="1800" dirty="0" smtClean="0"/>
            <a:t>preventív</a:t>
          </a:r>
          <a:r>
            <a:rPr lang="hu-HU" sz="2000" dirty="0" smtClean="0"/>
            <a:t> szűrő-vizsgálat</a:t>
          </a:r>
          <a:endParaRPr lang="hu-HU" sz="2000" dirty="0"/>
        </a:p>
      </dgm:t>
    </dgm:pt>
    <dgm:pt modelId="{64A0324A-FD1C-4F82-AB0E-B73107A86640}" type="parTrans" cxnId="{866284C1-E39A-4A3E-92D1-68D9629E6993}">
      <dgm:prSet/>
      <dgm:spPr/>
      <dgm:t>
        <a:bodyPr/>
        <a:lstStyle/>
        <a:p>
          <a:endParaRPr lang="hu-HU"/>
        </a:p>
      </dgm:t>
    </dgm:pt>
    <dgm:pt modelId="{7B161921-AECA-4018-88E9-FDEF06FFA311}" type="sibTrans" cxnId="{866284C1-E39A-4A3E-92D1-68D9629E699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000" dirty="0" smtClean="0"/>
            <a:t>Generali Medi24</a:t>
          </a:r>
          <a:endParaRPr lang="hu-HU" sz="2000" dirty="0"/>
        </a:p>
      </dgm:t>
    </dgm:pt>
    <dgm:pt modelId="{4B03BA88-B2F0-4CD2-81B8-8A9CF2694252}">
      <dgm:prSet phldrT="[Szöveg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000" dirty="0" smtClean="0"/>
            <a:t>Alap ellátás</a:t>
          </a:r>
          <a:endParaRPr lang="hu-HU" sz="2000" dirty="0"/>
        </a:p>
      </dgm:t>
    </dgm:pt>
    <dgm:pt modelId="{2AA29356-05C4-4584-9FEE-39EA506FF3CE}" type="parTrans" cxnId="{59F964E6-8348-4FAA-9B5B-DF3837EF2EA6}">
      <dgm:prSet/>
      <dgm:spPr/>
      <dgm:t>
        <a:bodyPr/>
        <a:lstStyle/>
        <a:p>
          <a:endParaRPr lang="hu-HU"/>
        </a:p>
      </dgm:t>
    </dgm:pt>
    <dgm:pt modelId="{1C359644-51AF-4FA2-9EB5-71E4149003B7}" type="sibTrans" cxnId="{59F964E6-8348-4FAA-9B5B-DF3837EF2EA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000" dirty="0" smtClean="0"/>
            <a:t>Bővített ellátás</a:t>
          </a:r>
          <a:endParaRPr lang="hu-HU" sz="2000" dirty="0"/>
        </a:p>
      </dgm:t>
    </dgm:pt>
    <dgm:pt modelId="{60B1377F-08F8-4BE1-8661-E9D203F0135B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800" dirty="0" smtClean="0"/>
            <a:t>Influenza elleni védőoltás </a:t>
          </a:r>
          <a:endParaRPr lang="hu-HU" sz="1800" dirty="0"/>
        </a:p>
      </dgm:t>
    </dgm:pt>
    <dgm:pt modelId="{0545D449-4CC9-460C-838F-BBEDF4C3193B}" type="parTrans" cxnId="{F4D579D5-61DA-40FA-8E32-78B532F29E1C}">
      <dgm:prSet/>
      <dgm:spPr/>
      <dgm:t>
        <a:bodyPr/>
        <a:lstStyle/>
        <a:p>
          <a:endParaRPr lang="hu-HU"/>
        </a:p>
      </dgm:t>
    </dgm:pt>
    <dgm:pt modelId="{81937EC8-80C4-48C0-9371-AE4D130628D9}" type="sibTrans" cxnId="{F4D579D5-61DA-40FA-8E32-78B532F29E1C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800" dirty="0" smtClean="0"/>
            <a:t>Ambuláns műtétek és Egynapos sebészet</a:t>
          </a:r>
          <a:endParaRPr lang="hu-HU" sz="1800" dirty="0"/>
        </a:p>
      </dgm:t>
    </dgm:pt>
    <dgm:pt modelId="{F66EDD63-A0F1-4212-BF40-64023AE0F981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800" dirty="0" smtClean="0"/>
            <a:t>Beteg-szállítás</a:t>
          </a:r>
          <a:endParaRPr lang="hu-HU" sz="1800" dirty="0"/>
        </a:p>
      </dgm:t>
    </dgm:pt>
    <dgm:pt modelId="{F351D0AD-8F6A-49A2-AC77-55DA6A849BFD}" type="parTrans" cxnId="{81C816F7-C1CA-46DC-949F-BEB2D1D142E4}">
      <dgm:prSet/>
      <dgm:spPr/>
      <dgm:t>
        <a:bodyPr/>
        <a:lstStyle/>
        <a:p>
          <a:endParaRPr lang="hu-HU"/>
        </a:p>
      </dgm:t>
    </dgm:pt>
    <dgm:pt modelId="{81DEEF5C-F92A-4405-8818-379BDBBADC5F}" type="sibTrans" cxnId="{81C816F7-C1CA-46DC-949F-BEB2D1D142E4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hu-HU" dirty="0" smtClean="0"/>
            <a:t>Nemzetközi második orvosi vélemény</a:t>
          </a:r>
          <a:endParaRPr lang="hu-HU" dirty="0"/>
        </a:p>
      </dgm:t>
    </dgm:pt>
    <dgm:pt modelId="{2E6AB783-9890-4258-AF3A-4017193185E3}" type="pres">
      <dgm:prSet presAssocID="{D9FD05B9-8FFA-4525-8971-292633B0E3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72608437-2AF4-486F-9D65-73A3F2F049FE}" type="pres">
      <dgm:prSet presAssocID="{FA1A8E2A-233A-4967-B133-D1BDAE7CA003}" presName="composite" presStyleCnt="0"/>
      <dgm:spPr/>
    </dgm:pt>
    <dgm:pt modelId="{228B406E-D622-4603-AA65-B31142509DF0}" type="pres">
      <dgm:prSet presAssocID="{FA1A8E2A-233A-4967-B133-D1BDAE7CA003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A40FA7-BD01-45FB-B45A-4532D906F68A}" type="pres">
      <dgm:prSet presAssocID="{FA1A8E2A-233A-4967-B133-D1BDAE7CA003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F9F0A9-3F19-4B6D-956E-0AB6270E975E}" type="pres">
      <dgm:prSet presAssocID="{FA1A8E2A-233A-4967-B133-D1BDAE7CA003}" presName="BalanceSpacing" presStyleCnt="0"/>
      <dgm:spPr/>
    </dgm:pt>
    <dgm:pt modelId="{93DF48AD-CB26-4A4C-BBB5-E8BA5D41660A}" type="pres">
      <dgm:prSet presAssocID="{FA1A8E2A-233A-4967-B133-D1BDAE7CA003}" presName="BalanceSpacing1" presStyleCnt="0"/>
      <dgm:spPr/>
    </dgm:pt>
    <dgm:pt modelId="{44103CF8-AF53-44CC-85D6-30DBFD02CFE9}" type="pres">
      <dgm:prSet presAssocID="{7B161921-AECA-4018-88E9-FDEF06FFA311}" presName="Accent1Text" presStyleLbl="node1" presStyleIdx="1" presStyleCnt="8" custLinFactNeighborY="0"/>
      <dgm:spPr/>
      <dgm:t>
        <a:bodyPr/>
        <a:lstStyle/>
        <a:p>
          <a:endParaRPr lang="hu-HU"/>
        </a:p>
      </dgm:t>
    </dgm:pt>
    <dgm:pt modelId="{280951FB-755B-48CE-9E16-0FCCF1AADD3A}" type="pres">
      <dgm:prSet presAssocID="{7B161921-AECA-4018-88E9-FDEF06FFA311}" presName="spaceBetweenRectangles" presStyleCnt="0"/>
      <dgm:spPr/>
    </dgm:pt>
    <dgm:pt modelId="{C6305CB7-6DBD-4927-B5BE-0E33198C74C2}" type="pres">
      <dgm:prSet presAssocID="{4B03BA88-B2F0-4CD2-81B8-8A9CF2694252}" presName="composite" presStyleCnt="0"/>
      <dgm:spPr/>
    </dgm:pt>
    <dgm:pt modelId="{27D3657C-C8C8-4AE9-A526-04F4102C9103}" type="pres">
      <dgm:prSet presAssocID="{4B03BA88-B2F0-4CD2-81B8-8A9CF269425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CF046B-1363-49C2-9615-D95E04AF4BB2}" type="pres">
      <dgm:prSet presAssocID="{4B03BA88-B2F0-4CD2-81B8-8A9CF269425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363F63-F27C-46A5-A3C4-36920B4E847C}" type="pres">
      <dgm:prSet presAssocID="{4B03BA88-B2F0-4CD2-81B8-8A9CF2694252}" presName="BalanceSpacing" presStyleCnt="0"/>
      <dgm:spPr/>
    </dgm:pt>
    <dgm:pt modelId="{9DD7C366-4EEF-4807-9E27-07D51AD04973}" type="pres">
      <dgm:prSet presAssocID="{4B03BA88-B2F0-4CD2-81B8-8A9CF2694252}" presName="BalanceSpacing1" presStyleCnt="0"/>
      <dgm:spPr/>
    </dgm:pt>
    <dgm:pt modelId="{B7534341-4667-4AA8-8739-1A2092A9F737}" type="pres">
      <dgm:prSet presAssocID="{1C359644-51AF-4FA2-9EB5-71E4149003B7}" presName="Accent1Text" presStyleLbl="node1" presStyleIdx="3" presStyleCnt="8"/>
      <dgm:spPr/>
      <dgm:t>
        <a:bodyPr/>
        <a:lstStyle/>
        <a:p>
          <a:endParaRPr lang="hu-HU"/>
        </a:p>
      </dgm:t>
    </dgm:pt>
    <dgm:pt modelId="{27041BE6-9F0B-49A9-8179-CD9DCEB0740F}" type="pres">
      <dgm:prSet presAssocID="{1C359644-51AF-4FA2-9EB5-71E4149003B7}" presName="spaceBetweenRectangles" presStyleCnt="0"/>
      <dgm:spPr/>
    </dgm:pt>
    <dgm:pt modelId="{30B47F2A-D433-444F-A45B-48E6A3689B0A}" type="pres">
      <dgm:prSet presAssocID="{60B1377F-08F8-4BE1-8661-E9D203F0135B}" presName="composite" presStyleCnt="0"/>
      <dgm:spPr/>
    </dgm:pt>
    <dgm:pt modelId="{7AFCC04F-12D6-49F3-A684-9E41123CEB4D}" type="pres">
      <dgm:prSet presAssocID="{60B1377F-08F8-4BE1-8661-E9D203F0135B}" presName="Parent1" presStyleLbl="node1" presStyleIdx="4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D0D47B-49A3-49CA-8373-7FF155CD9B76}" type="pres">
      <dgm:prSet presAssocID="{60B1377F-08F8-4BE1-8661-E9D203F0135B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7F24DC-D2B7-416E-8B35-9B1E4FB06FA2}" type="pres">
      <dgm:prSet presAssocID="{60B1377F-08F8-4BE1-8661-E9D203F0135B}" presName="BalanceSpacing" presStyleCnt="0"/>
      <dgm:spPr/>
    </dgm:pt>
    <dgm:pt modelId="{4C9BC49E-03B8-4135-99F5-4C7E138E775B}" type="pres">
      <dgm:prSet presAssocID="{60B1377F-08F8-4BE1-8661-E9D203F0135B}" presName="BalanceSpacing1" presStyleCnt="0"/>
      <dgm:spPr/>
    </dgm:pt>
    <dgm:pt modelId="{753CCDAD-20A3-414E-8741-6654C20BB483}" type="pres">
      <dgm:prSet presAssocID="{81937EC8-80C4-48C0-9371-AE4D130628D9}" presName="Accent1Text" presStyleLbl="node1" presStyleIdx="5" presStyleCnt="8" custLinFactNeighborX="1525" custLinFactNeighborY="1694"/>
      <dgm:spPr/>
      <dgm:t>
        <a:bodyPr/>
        <a:lstStyle/>
        <a:p>
          <a:endParaRPr lang="hu-HU"/>
        </a:p>
      </dgm:t>
    </dgm:pt>
    <dgm:pt modelId="{34987FF7-F6B1-49A4-8A7E-155A19891CF5}" type="pres">
      <dgm:prSet presAssocID="{81937EC8-80C4-48C0-9371-AE4D130628D9}" presName="spaceBetweenRectangles" presStyleCnt="0"/>
      <dgm:spPr/>
    </dgm:pt>
    <dgm:pt modelId="{AF98D812-0B73-460E-A578-5C1A6212B19B}" type="pres">
      <dgm:prSet presAssocID="{F66EDD63-A0F1-4212-BF40-64023AE0F981}" presName="composite" presStyleCnt="0"/>
      <dgm:spPr/>
    </dgm:pt>
    <dgm:pt modelId="{4EA397D8-FBB1-4EFA-AD71-F8138EDFF7A8}" type="pres">
      <dgm:prSet presAssocID="{F66EDD63-A0F1-4212-BF40-64023AE0F981}" presName="Parent1" presStyleLbl="node1" presStyleIdx="6" presStyleCnt="8" custLinFactNeighborX="-827" custLinFactNeighborY="49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70A34A-6534-4A93-843B-C2EDF5C9FCAD}" type="pres">
      <dgm:prSet presAssocID="{F66EDD63-A0F1-4212-BF40-64023AE0F981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DF0058D-031E-4FB3-B143-1BB31FBD71AA}" type="pres">
      <dgm:prSet presAssocID="{F66EDD63-A0F1-4212-BF40-64023AE0F981}" presName="BalanceSpacing" presStyleCnt="0"/>
      <dgm:spPr/>
    </dgm:pt>
    <dgm:pt modelId="{AF902531-6AF5-4F3C-9D93-36AC6EF61F9D}" type="pres">
      <dgm:prSet presAssocID="{F66EDD63-A0F1-4212-BF40-64023AE0F981}" presName="BalanceSpacing1" presStyleCnt="0"/>
      <dgm:spPr/>
    </dgm:pt>
    <dgm:pt modelId="{60D148DF-9E96-4645-A99A-82436D58FEB6}" type="pres">
      <dgm:prSet presAssocID="{81DEEF5C-F92A-4405-8818-379BDBBADC5F}" presName="Accent1Text" presStyleLbl="node1" presStyleIdx="7" presStyleCnt="8" custLinFactNeighborX="1525" custLinFactNeighborY="1694"/>
      <dgm:spPr/>
      <dgm:t>
        <a:bodyPr/>
        <a:lstStyle/>
        <a:p>
          <a:endParaRPr lang="hu-HU"/>
        </a:p>
      </dgm:t>
    </dgm:pt>
  </dgm:ptLst>
  <dgm:cxnLst>
    <dgm:cxn modelId="{59F964E6-8348-4FAA-9B5B-DF3837EF2EA6}" srcId="{D9FD05B9-8FFA-4525-8971-292633B0E358}" destId="{4B03BA88-B2F0-4CD2-81B8-8A9CF2694252}" srcOrd="1" destOrd="0" parTransId="{2AA29356-05C4-4584-9FEE-39EA506FF3CE}" sibTransId="{1C359644-51AF-4FA2-9EB5-71E4149003B7}"/>
    <dgm:cxn modelId="{4FB4EDEF-64C3-4867-A415-FDD2BFC54CC0}" type="presOf" srcId="{60B1377F-08F8-4BE1-8661-E9D203F0135B}" destId="{7AFCC04F-12D6-49F3-A684-9E41123CEB4D}" srcOrd="0" destOrd="0" presId="urn:microsoft.com/office/officeart/2008/layout/AlternatingHexagons"/>
    <dgm:cxn modelId="{9117D71F-A2B8-4793-9615-5ABB61DA0E62}" type="presOf" srcId="{81937EC8-80C4-48C0-9371-AE4D130628D9}" destId="{753CCDAD-20A3-414E-8741-6654C20BB483}" srcOrd="0" destOrd="0" presId="urn:microsoft.com/office/officeart/2008/layout/AlternatingHexagons"/>
    <dgm:cxn modelId="{4ACE9539-346C-402D-A07F-C5F80C7C2282}" type="presOf" srcId="{1C359644-51AF-4FA2-9EB5-71E4149003B7}" destId="{B7534341-4667-4AA8-8739-1A2092A9F737}" srcOrd="0" destOrd="0" presId="urn:microsoft.com/office/officeart/2008/layout/AlternatingHexagons"/>
    <dgm:cxn modelId="{FB370D01-1C0E-4ED3-9769-0E32B49A9235}" type="presOf" srcId="{81DEEF5C-F92A-4405-8818-379BDBBADC5F}" destId="{60D148DF-9E96-4645-A99A-82436D58FEB6}" srcOrd="0" destOrd="0" presId="urn:microsoft.com/office/officeart/2008/layout/AlternatingHexagons"/>
    <dgm:cxn modelId="{866284C1-E39A-4A3E-92D1-68D9629E6993}" srcId="{D9FD05B9-8FFA-4525-8971-292633B0E358}" destId="{FA1A8E2A-233A-4967-B133-D1BDAE7CA003}" srcOrd="0" destOrd="0" parTransId="{64A0324A-FD1C-4F82-AB0E-B73107A86640}" sibTransId="{7B161921-AECA-4018-88E9-FDEF06FFA311}"/>
    <dgm:cxn modelId="{39A2D1A4-068E-4308-AB1F-D86A6955F9ED}" type="presOf" srcId="{4B03BA88-B2F0-4CD2-81B8-8A9CF2694252}" destId="{27D3657C-C8C8-4AE9-A526-04F4102C9103}" srcOrd="0" destOrd="0" presId="urn:microsoft.com/office/officeart/2008/layout/AlternatingHexagons"/>
    <dgm:cxn modelId="{96376F1E-7505-4E0A-ACDC-73EAAE6DB280}" type="presOf" srcId="{FA1A8E2A-233A-4967-B133-D1BDAE7CA003}" destId="{228B406E-D622-4603-AA65-B31142509DF0}" srcOrd="0" destOrd="0" presId="urn:microsoft.com/office/officeart/2008/layout/AlternatingHexagons"/>
    <dgm:cxn modelId="{F4D579D5-61DA-40FA-8E32-78B532F29E1C}" srcId="{D9FD05B9-8FFA-4525-8971-292633B0E358}" destId="{60B1377F-08F8-4BE1-8661-E9D203F0135B}" srcOrd="2" destOrd="0" parTransId="{0545D449-4CC9-460C-838F-BBEDF4C3193B}" sibTransId="{81937EC8-80C4-48C0-9371-AE4D130628D9}"/>
    <dgm:cxn modelId="{81C816F7-C1CA-46DC-949F-BEB2D1D142E4}" srcId="{D9FD05B9-8FFA-4525-8971-292633B0E358}" destId="{F66EDD63-A0F1-4212-BF40-64023AE0F981}" srcOrd="3" destOrd="0" parTransId="{F351D0AD-8F6A-49A2-AC77-55DA6A849BFD}" sibTransId="{81DEEF5C-F92A-4405-8818-379BDBBADC5F}"/>
    <dgm:cxn modelId="{C9E7951F-6F43-4B13-852F-386EC2FC1C71}" type="presOf" srcId="{7B161921-AECA-4018-88E9-FDEF06FFA311}" destId="{44103CF8-AF53-44CC-85D6-30DBFD02CFE9}" srcOrd="0" destOrd="0" presId="urn:microsoft.com/office/officeart/2008/layout/AlternatingHexagons"/>
    <dgm:cxn modelId="{92648E0C-7D06-4CE9-BE0A-C4DD051C7B80}" type="presOf" srcId="{D9FD05B9-8FFA-4525-8971-292633B0E358}" destId="{2E6AB783-9890-4258-AF3A-4017193185E3}" srcOrd="0" destOrd="0" presId="urn:microsoft.com/office/officeart/2008/layout/AlternatingHexagons"/>
    <dgm:cxn modelId="{5647370E-B2E7-4E21-939A-25B9BFFF6B7A}" type="presOf" srcId="{F66EDD63-A0F1-4212-BF40-64023AE0F981}" destId="{4EA397D8-FBB1-4EFA-AD71-F8138EDFF7A8}" srcOrd="0" destOrd="0" presId="urn:microsoft.com/office/officeart/2008/layout/AlternatingHexagons"/>
    <dgm:cxn modelId="{B2999ED9-A3D3-4879-B7FC-BC1B82BF783C}" type="presParOf" srcId="{2E6AB783-9890-4258-AF3A-4017193185E3}" destId="{72608437-2AF4-486F-9D65-73A3F2F049FE}" srcOrd="0" destOrd="0" presId="urn:microsoft.com/office/officeart/2008/layout/AlternatingHexagons"/>
    <dgm:cxn modelId="{CD64FD1B-DF80-4C3B-A9DC-EC9A866E9F8B}" type="presParOf" srcId="{72608437-2AF4-486F-9D65-73A3F2F049FE}" destId="{228B406E-D622-4603-AA65-B31142509DF0}" srcOrd="0" destOrd="0" presId="urn:microsoft.com/office/officeart/2008/layout/AlternatingHexagons"/>
    <dgm:cxn modelId="{1D0D96AB-7713-44CE-B5DA-FC2CD1971DAE}" type="presParOf" srcId="{72608437-2AF4-486F-9D65-73A3F2F049FE}" destId="{DAA40FA7-BD01-45FB-B45A-4532D906F68A}" srcOrd="1" destOrd="0" presId="urn:microsoft.com/office/officeart/2008/layout/AlternatingHexagons"/>
    <dgm:cxn modelId="{972C18DA-CF85-4C81-B22F-EE854F5E9386}" type="presParOf" srcId="{72608437-2AF4-486F-9D65-73A3F2F049FE}" destId="{8BF9F0A9-3F19-4B6D-956E-0AB6270E975E}" srcOrd="2" destOrd="0" presId="urn:microsoft.com/office/officeart/2008/layout/AlternatingHexagons"/>
    <dgm:cxn modelId="{004B1324-CE99-4846-A7FC-606712484774}" type="presParOf" srcId="{72608437-2AF4-486F-9D65-73A3F2F049FE}" destId="{93DF48AD-CB26-4A4C-BBB5-E8BA5D41660A}" srcOrd="3" destOrd="0" presId="urn:microsoft.com/office/officeart/2008/layout/AlternatingHexagons"/>
    <dgm:cxn modelId="{764E1DA4-3DFA-4BA3-AAC9-26D57C5347C8}" type="presParOf" srcId="{72608437-2AF4-486F-9D65-73A3F2F049FE}" destId="{44103CF8-AF53-44CC-85D6-30DBFD02CFE9}" srcOrd="4" destOrd="0" presId="urn:microsoft.com/office/officeart/2008/layout/AlternatingHexagons"/>
    <dgm:cxn modelId="{EDC4837A-5477-452E-A597-CFB45C3D55C6}" type="presParOf" srcId="{2E6AB783-9890-4258-AF3A-4017193185E3}" destId="{280951FB-755B-48CE-9E16-0FCCF1AADD3A}" srcOrd="1" destOrd="0" presId="urn:microsoft.com/office/officeart/2008/layout/AlternatingHexagons"/>
    <dgm:cxn modelId="{2EFB0F76-71E1-45ED-9C7B-1272D2C2013F}" type="presParOf" srcId="{2E6AB783-9890-4258-AF3A-4017193185E3}" destId="{C6305CB7-6DBD-4927-B5BE-0E33198C74C2}" srcOrd="2" destOrd="0" presId="urn:microsoft.com/office/officeart/2008/layout/AlternatingHexagons"/>
    <dgm:cxn modelId="{68DF2E11-91EF-47FC-A6D3-7DF8A7BB49B0}" type="presParOf" srcId="{C6305CB7-6DBD-4927-B5BE-0E33198C74C2}" destId="{27D3657C-C8C8-4AE9-A526-04F4102C9103}" srcOrd="0" destOrd="0" presId="urn:microsoft.com/office/officeart/2008/layout/AlternatingHexagons"/>
    <dgm:cxn modelId="{A95CED95-9FF5-41BF-8AE7-2A19ABCA875C}" type="presParOf" srcId="{C6305CB7-6DBD-4927-B5BE-0E33198C74C2}" destId="{54CF046B-1363-49C2-9615-D95E04AF4BB2}" srcOrd="1" destOrd="0" presId="urn:microsoft.com/office/officeart/2008/layout/AlternatingHexagons"/>
    <dgm:cxn modelId="{6283A205-D040-4BDF-96FE-15C955DBCABA}" type="presParOf" srcId="{C6305CB7-6DBD-4927-B5BE-0E33198C74C2}" destId="{F3363F63-F27C-46A5-A3C4-36920B4E847C}" srcOrd="2" destOrd="0" presId="urn:microsoft.com/office/officeart/2008/layout/AlternatingHexagons"/>
    <dgm:cxn modelId="{57C33412-02F2-4104-9B3C-78A4FC858C32}" type="presParOf" srcId="{C6305CB7-6DBD-4927-B5BE-0E33198C74C2}" destId="{9DD7C366-4EEF-4807-9E27-07D51AD04973}" srcOrd="3" destOrd="0" presId="urn:microsoft.com/office/officeart/2008/layout/AlternatingHexagons"/>
    <dgm:cxn modelId="{E09C8666-6391-41B5-B47F-41364B19A0E4}" type="presParOf" srcId="{C6305CB7-6DBD-4927-B5BE-0E33198C74C2}" destId="{B7534341-4667-4AA8-8739-1A2092A9F737}" srcOrd="4" destOrd="0" presId="urn:microsoft.com/office/officeart/2008/layout/AlternatingHexagons"/>
    <dgm:cxn modelId="{4DBE9E70-74FB-4BA1-87F5-9F418CD9CF07}" type="presParOf" srcId="{2E6AB783-9890-4258-AF3A-4017193185E3}" destId="{27041BE6-9F0B-49A9-8179-CD9DCEB0740F}" srcOrd="3" destOrd="0" presId="urn:microsoft.com/office/officeart/2008/layout/AlternatingHexagons"/>
    <dgm:cxn modelId="{F3186D54-457E-4756-BF5B-0FDFE0897CDE}" type="presParOf" srcId="{2E6AB783-9890-4258-AF3A-4017193185E3}" destId="{30B47F2A-D433-444F-A45B-48E6A3689B0A}" srcOrd="4" destOrd="0" presId="urn:microsoft.com/office/officeart/2008/layout/AlternatingHexagons"/>
    <dgm:cxn modelId="{6C56EC4F-3E0D-4ED7-ACA9-254049DBCFF7}" type="presParOf" srcId="{30B47F2A-D433-444F-A45B-48E6A3689B0A}" destId="{7AFCC04F-12D6-49F3-A684-9E41123CEB4D}" srcOrd="0" destOrd="0" presId="urn:microsoft.com/office/officeart/2008/layout/AlternatingHexagons"/>
    <dgm:cxn modelId="{D9E3623C-832D-4EE3-9F76-6D4BA74D7FE0}" type="presParOf" srcId="{30B47F2A-D433-444F-A45B-48E6A3689B0A}" destId="{6DD0D47B-49A3-49CA-8373-7FF155CD9B76}" srcOrd="1" destOrd="0" presId="urn:microsoft.com/office/officeart/2008/layout/AlternatingHexagons"/>
    <dgm:cxn modelId="{ACF179F8-C01A-4489-8BAB-D6544D3B3B30}" type="presParOf" srcId="{30B47F2A-D433-444F-A45B-48E6A3689B0A}" destId="{FD7F24DC-D2B7-416E-8B35-9B1E4FB06FA2}" srcOrd="2" destOrd="0" presId="urn:microsoft.com/office/officeart/2008/layout/AlternatingHexagons"/>
    <dgm:cxn modelId="{3EC6561F-CA11-40D6-B244-C41BEEA2F929}" type="presParOf" srcId="{30B47F2A-D433-444F-A45B-48E6A3689B0A}" destId="{4C9BC49E-03B8-4135-99F5-4C7E138E775B}" srcOrd="3" destOrd="0" presId="urn:microsoft.com/office/officeart/2008/layout/AlternatingHexagons"/>
    <dgm:cxn modelId="{50D2D498-F1C6-42D4-AA98-1C6A2005526C}" type="presParOf" srcId="{30B47F2A-D433-444F-A45B-48E6A3689B0A}" destId="{753CCDAD-20A3-414E-8741-6654C20BB483}" srcOrd="4" destOrd="0" presId="urn:microsoft.com/office/officeart/2008/layout/AlternatingHexagons"/>
    <dgm:cxn modelId="{BA1488C7-24F9-45CB-A002-612575FA2998}" type="presParOf" srcId="{2E6AB783-9890-4258-AF3A-4017193185E3}" destId="{34987FF7-F6B1-49A4-8A7E-155A19891CF5}" srcOrd="5" destOrd="0" presId="urn:microsoft.com/office/officeart/2008/layout/AlternatingHexagons"/>
    <dgm:cxn modelId="{5E5F6F80-FD27-468E-8E76-BE5D115179E9}" type="presParOf" srcId="{2E6AB783-9890-4258-AF3A-4017193185E3}" destId="{AF98D812-0B73-460E-A578-5C1A6212B19B}" srcOrd="6" destOrd="0" presId="urn:microsoft.com/office/officeart/2008/layout/AlternatingHexagons"/>
    <dgm:cxn modelId="{68A01E58-73F1-494E-9373-69DD351ACD8C}" type="presParOf" srcId="{AF98D812-0B73-460E-A578-5C1A6212B19B}" destId="{4EA397D8-FBB1-4EFA-AD71-F8138EDFF7A8}" srcOrd="0" destOrd="0" presId="urn:microsoft.com/office/officeart/2008/layout/AlternatingHexagons"/>
    <dgm:cxn modelId="{A4604312-4E0F-44F7-8578-075CD3070E68}" type="presParOf" srcId="{AF98D812-0B73-460E-A578-5C1A6212B19B}" destId="{7470A34A-6534-4A93-843B-C2EDF5C9FCAD}" srcOrd="1" destOrd="0" presId="urn:microsoft.com/office/officeart/2008/layout/AlternatingHexagons"/>
    <dgm:cxn modelId="{38041021-1691-4D2D-9E50-D889FE91822B}" type="presParOf" srcId="{AF98D812-0B73-460E-A578-5C1A6212B19B}" destId="{4DF0058D-031E-4FB3-B143-1BB31FBD71AA}" srcOrd="2" destOrd="0" presId="urn:microsoft.com/office/officeart/2008/layout/AlternatingHexagons"/>
    <dgm:cxn modelId="{1FC51F8B-D690-450F-815A-5B21333C44E4}" type="presParOf" srcId="{AF98D812-0B73-460E-A578-5C1A6212B19B}" destId="{AF902531-6AF5-4F3C-9D93-36AC6EF61F9D}" srcOrd="3" destOrd="0" presId="urn:microsoft.com/office/officeart/2008/layout/AlternatingHexagons"/>
    <dgm:cxn modelId="{B48690FD-B25C-4E02-A20A-C998DDBC9066}" type="presParOf" srcId="{AF98D812-0B73-460E-A578-5C1A6212B19B}" destId="{60D148DF-9E96-4645-A99A-82436D58FEB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3BECF6-8EBE-4829-893F-DFF7B899BAC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7C7697E-75A9-48B6-8EB6-3E2A62CA5AF9}">
      <dgm:prSet phldrT="[Szöveg]" custT="1"/>
      <dgm:spPr>
        <a:solidFill>
          <a:srgbClr val="FE3434"/>
        </a:solidFill>
      </dgm:spPr>
      <dgm:t>
        <a:bodyPr/>
        <a:lstStyle/>
        <a:p>
          <a:r>
            <a:rPr lang="hu-HU" sz="2000" b="1" dirty="0" smtClean="0">
              <a:solidFill>
                <a:schemeClr val="bg1"/>
              </a:solidFill>
            </a:rPr>
            <a:t>Szolgáltatás-finanszírozási elemek</a:t>
          </a:r>
          <a:endParaRPr lang="hu-HU" sz="2000" b="1" dirty="0">
            <a:solidFill>
              <a:schemeClr val="bg1"/>
            </a:solidFill>
          </a:endParaRPr>
        </a:p>
      </dgm:t>
    </dgm:pt>
    <dgm:pt modelId="{FB7EEB62-DD79-46B0-90EA-9E2946864469}" type="parTrans" cxnId="{2E8C5174-33E5-49C3-88BD-0F63F18017A1}">
      <dgm:prSet/>
      <dgm:spPr/>
      <dgm:t>
        <a:bodyPr/>
        <a:lstStyle/>
        <a:p>
          <a:endParaRPr lang="hu-HU"/>
        </a:p>
      </dgm:t>
    </dgm:pt>
    <dgm:pt modelId="{27B4ECE5-3067-4B86-8904-38FFB9C7A696}" type="sibTrans" cxnId="{2E8C5174-33E5-49C3-88BD-0F63F18017A1}">
      <dgm:prSet/>
      <dgm:spPr/>
      <dgm:t>
        <a:bodyPr/>
        <a:lstStyle/>
        <a:p>
          <a:endParaRPr lang="hu-HU"/>
        </a:p>
      </dgm:t>
    </dgm:pt>
    <dgm:pt modelId="{B5BDB7C0-97B2-47DF-B18E-8C65F7DC5E52}">
      <dgm:prSet phldrT="[Szöveg]" custT="1"/>
      <dgm:spPr>
        <a:solidFill>
          <a:srgbClr val="FE3434"/>
        </a:solidFill>
      </dgm:spPr>
      <dgm:t>
        <a:bodyPr/>
        <a:lstStyle/>
        <a:p>
          <a:r>
            <a:rPr lang="hu-HU" sz="1600" b="1" dirty="0" smtClean="0">
              <a:solidFill>
                <a:schemeClr val="bg1"/>
              </a:solidFill>
            </a:rPr>
            <a:t>Nemzetközi</a:t>
          </a:r>
        </a:p>
        <a:p>
          <a:r>
            <a:rPr lang="hu-HU" sz="1600" b="1" dirty="0" smtClean="0">
              <a:solidFill>
                <a:schemeClr val="bg1"/>
              </a:solidFill>
            </a:rPr>
            <a:t>Második </a:t>
          </a:r>
        </a:p>
        <a:p>
          <a:r>
            <a:rPr lang="hu-HU" sz="1600" b="1" dirty="0" smtClean="0">
              <a:solidFill>
                <a:schemeClr val="bg1"/>
              </a:solidFill>
            </a:rPr>
            <a:t>Orvosi vélemény</a:t>
          </a:r>
          <a:endParaRPr lang="hu-HU" sz="1600" b="1" dirty="0">
            <a:solidFill>
              <a:schemeClr val="bg1"/>
            </a:solidFill>
          </a:endParaRPr>
        </a:p>
      </dgm:t>
    </dgm:pt>
    <dgm:pt modelId="{7D72448F-FF7A-4F56-82A8-B94B64909A5E}" type="parTrans" cxnId="{FCE017C0-552B-4015-BA01-4C955E29FDB8}">
      <dgm:prSet/>
      <dgm:spPr/>
      <dgm:t>
        <a:bodyPr/>
        <a:lstStyle/>
        <a:p>
          <a:endParaRPr lang="hu-HU"/>
        </a:p>
      </dgm:t>
    </dgm:pt>
    <dgm:pt modelId="{4D673E69-5E63-4E28-98BA-A3748B6C3407}" type="sibTrans" cxnId="{FCE017C0-552B-4015-BA01-4C955E29FDB8}">
      <dgm:prSet/>
      <dgm:spPr/>
      <dgm:t>
        <a:bodyPr/>
        <a:lstStyle/>
        <a:p>
          <a:endParaRPr lang="hu-HU"/>
        </a:p>
      </dgm:t>
    </dgm:pt>
    <dgm:pt modelId="{5BC1F772-C758-4C71-BCAA-B1C8102F45E7}">
      <dgm:prSet phldrT="[Szöveg]" custT="1"/>
      <dgm:spPr>
        <a:solidFill>
          <a:srgbClr val="FE3434"/>
        </a:solidFill>
      </dgm:spPr>
      <dgm:t>
        <a:bodyPr/>
        <a:lstStyle/>
        <a:p>
          <a:r>
            <a:rPr lang="hu-HU" sz="1600" b="1" dirty="0" smtClean="0">
              <a:solidFill>
                <a:schemeClr val="bg1"/>
              </a:solidFill>
            </a:rPr>
            <a:t>Onkológiai diagnosztika</a:t>
          </a:r>
          <a:endParaRPr lang="hu-HU" sz="1600" b="1" dirty="0">
            <a:solidFill>
              <a:schemeClr val="bg1"/>
            </a:solidFill>
          </a:endParaRPr>
        </a:p>
      </dgm:t>
    </dgm:pt>
    <dgm:pt modelId="{C5F9E2BC-CC2E-4184-9A33-EE219F3EC614}" type="parTrans" cxnId="{8CB9C762-44BC-4870-AB91-65F0C35B8986}">
      <dgm:prSet/>
      <dgm:spPr/>
      <dgm:t>
        <a:bodyPr/>
        <a:lstStyle/>
        <a:p>
          <a:endParaRPr lang="hu-HU"/>
        </a:p>
      </dgm:t>
    </dgm:pt>
    <dgm:pt modelId="{7C8EA3AC-37F5-41D6-8174-457BD0F4D68A}" type="sibTrans" cxnId="{8CB9C762-44BC-4870-AB91-65F0C35B8986}">
      <dgm:prSet/>
      <dgm:spPr/>
      <dgm:t>
        <a:bodyPr/>
        <a:lstStyle/>
        <a:p>
          <a:endParaRPr lang="hu-HU"/>
        </a:p>
      </dgm:t>
    </dgm:pt>
    <dgm:pt modelId="{B58BFF95-110F-49F0-884D-745D5FD29E32}">
      <dgm:prSet phldrT="[Szöveg]" custT="1"/>
      <dgm:spPr>
        <a:solidFill>
          <a:srgbClr val="FE3434"/>
        </a:solidFill>
      </dgm:spPr>
      <dgm:t>
        <a:bodyPr/>
        <a:lstStyle/>
        <a:p>
          <a:r>
            <a:rPr lang="hu-HU" sz="1600" b="1" dirty="0" smtClean="0">
              <a:solidFill>
                <a:schemeClr val="bg1"/>
              </a:solidFill>
            </a:rPr>
            <a:t>Rosszindulatú daganatos betegségek</a:t>
          </a:r>
          <a:endParaRPr lang="hu-HU" sz="1600" b="1" dirty="0">
            <a:solidFill>
              <a:schemeClr val="bg1"/>
            </a:solidFill>
          </a:endParaRPr>
        </a:p>
      </dgm:t>
    </dgm:pt>
    <dgm:pt modelId="{B9378AC2-65CD-41ED-BFDF-5261F9797BC8}" type="parTrans" cxnId="{1BCE4338-4B7C-4507-8111-B7AA84DAFD02}">
      <dgm:prSet/>
      <dgm:spPr/>
      <dgm:t>
        <a:bodyPr/>
        <a:lstStyle/>
        <a:p>
          <a:endParaRPr lang="hu-HU"/>
        </a:p>
      </dgm:t>
    </dgm:pt>
    <dgm:pt modelId="{E5FC54F6-01EE-409B-BC3B-6EF2229C8B71}" type="sibTrans" cxnId="{1BCE4338-4B7C-4507-8111-B7AA84DAFD02}">
      <dgm:prSet/>
      <dgm:spPr/>
      <dgm:t>
        <a:bodyPr/>
        <a:lstStyle/>
        <a:p>
          <a:endParaRPr lang="hu-HU"/>
        </a:p>
      </dgm:t>
    </dgm:pt>
    <dgm:pt modelId="{304F2F24-0D06-4EC9-9AD0-7764501A0A04}" type="pres">
      <dgm:prSet presAssocID="{123BECF6-8EBE-4829-893F-DFF7B899BA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52685B7-AB70-41D8-8391-DFC1DE026823}" type="pres">
      <dgm:prSet presAssocID="{F7C7697E-75A9-48B6-8EB6-3E2A62CA5AF9}" presName="centerShape" presStyleLbl="node0" presStyleIdx="0" presStyleCnt="1" custScaleX="140978" custScaleY="140677"/>
      <dgm:spPr/>
      <dgm:t>
        <a:bodyPr/>
        <a:lstStyle/>
        <a:p>
          <a:endParaRPr lang="hu-HU"/>
        </a:p>
      </dgm:t>
    </dgm:pt>
    <dgm:pt modelId="{A0095AE5-8C75-4B23-83E7-22D3CC734C44}" type="pres">
      <dgm:prSet presAssocID="{B5BDB7C0-97B2-47DF-B18E-8C65F7DC5E52}" presName="node" presStyleLbl="node1" presStyleIdx="0" presStyleCnt="3" custScaleX="118278" custScaleY="111302" custRadScaleRad="105589" custRadScaleInc="11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DFA514-1F67-4DC3-9401-1968A6C1DC5E}" type="pres">
      <dgm:prSet presAssocID="{B5BDB7C0-97B2-47DF-B18E-8C65F7DC5E52}" presName="dummy" presStyleCnt="0"/>
      <dgm:spPr/>
    </dgm:pt>
    <dgm:pt modelId="{9C03D35A-FB25-4C8D-864E-E465CB2B6BB4}" type="pres">
      <dgm:prSet presAssocID="{4D673E69-5E63-4E28-98BA-A3748B6C3407}" presName="sibTrans" presStyleLbl="sibTrans2D1" presStyleIdx="0" presStyleCnt="3"/>
      <dgm:spPr/>
      <dgm:t>
        <a:bodyPr/>
        <a:lstStyle/>
        <a:p>
          <a:endParaRPr lang="hu-HU"/>
        </a:p>
      </dgm:t>
    </dgm:pt>
    <dgm:pt modelId="{9061F648-8EAC-4E9F-80B1-4A48974CC945}" type="pres">
      <dgm:prSet presAssocID="{5BC1F772-C758-4C71-BCAA-B1C8102F45E7}" presName="node" presStyleLbl="node1" presStyleIdx="1" presStyleCnt="3" custScaleX="114878" custScaleY="1145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995F67-3BBB-47DA-AA45-AA3026783AB2}" type="pres">
      <dgm:prSet presAssocID="{5BC1F772-C758-4C71-BCAA-B1C8102F45E7}" presName="dummy" presStyleCnt="0"/>
      <dgm:spPr/>
    </dgm:pt>
    <dgm:pt modelId="{267C77CF-50AB-414A-BD93-037D3C138C2B}" type="pres">
      <dgm:prSet presAssocID="{7C8EA3AC-37F5-41D6-8174-457BD0F4D68A}" presName="sibTrans" presStyleLbl="sibTrans2D1" presStyleIdx="1" presStyleCnt="3"/>
      <dgm:spPr/>
      <dgm:t>
        <a:bodyPr/>
        <a:lstStyle/>
        <a:p>
          <a:endParaRPr lang="hu-HU"/>
        </a:p>
      </dgm:t>
    </dgm:pt>
    <dgm:pt modelId="{AA524812-432D-472D-85CA-4A17696D26C3}" type="pres">
      <dgm:prSet presAssocID="{B58BFF95-110F-49F0-884D-745D5FD29E32}" presName="node" presStyleLbl="node1" presStyleIdx="2" presStyleCnt="3" custScaleX="120160" custScaleY="11562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B323DA-953C-4C3C-8598-2DA2161F9B35}" type="pres">
      <dgm:prSet presAssocID="{B58BFF95-110F-49F0-884D-745D5FD29E32}" presName="dummy" presStyleCnt="0"/>
      <dgm:spPr/>
    </dgm:pt>
    <dgm:pt modelId="{FD897383-3B94-4471-B94C-53356943929A}" type="pres">
      <dgm:prSet presAssocID="{E5FC54F6-01EE-409B-BC3B-6EF2229C8B71}" presName="sibTrans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8CB9C762-44BC-4870-AB91-65F0C35B8986}" srcId="{F7C7697E-75A9-48B6-8EB6-3E2A62CA5AF9}" destId="{5BC1F772-C758-4C71-BCAA-B1C8102F45E7}" srcOrd="1" destOrd="0" parTransId="{C5F9E2BC-CC2E-4184-9A33-EE219F3EC614}" sibTransId="{7C8EA3AC-37F5-41D6-8174-457BD0F4D68A}"/>
    <dgm:cxn modelId="{05391F58-753E-4FCE-B757-06623482D3A8}" type="presOf" srcId="{B5BDB7C0-97B2-47DF-B18E-8C65F7DC5E52}" destId="{A0095AE5-8C75-4B23-83E7-22D3CC734C44}" srcOrd="0" destOrd="0" presId="urn:microsoft.com/office/officeart/2005/8/layout/radial6"/>
    <dgm:cxn modelId="{2F432428-CB68-4E33-8431-3ABBB7F688D1}" type="presOf" srcId="{7C8EA3AC-37F5-41D6-8174-457BD0F4D68A}" destId="{267C77CF-50AB-414A-BD93-037D3C138C2B}" srcOrd="0" destOrd="0" presId="urn:microsoft.com/office/officeart/2005/8/layout/radial6"/>
    <dgm:cxn modelId="{2E8C5174-33E5-49C3-88BD-0F63F18017A1}" srcId="{123BECF6-8EBE-4829-893F-DFF7B899BAC1}" destId="{F7C7697E-75A9-48B6-8EB6-3E2A62CA5AF9}" srcOrd="0" destOrd="0" parTransId="{FB7EEB62-DD79-46B0-90EA-9E2946864469}" sibTransId="{27B4ECE5-3067-4B86-8904-38FFB9C7A696}"/>
    <dgm:cxn modelId="{FD9A7AD3-DCB2-4526-9ED1-D9FFDA863496}" type="presOf" srcId="{4D673E69-5E63-4E28-98BA-A3748B6C3407}" destId="{9C03D35A-FB25-4C8D-864E-E465CB2B6BB4}" srcOrd="0" destOrd="0" presId="urn:microsoft.com/office/officeart/2005/8/layout/radial6"/>
    <dgm:cxn modelId="{75EC8A3E-8F5B-441A-BCD8-94B9CB599E2F}" type="presOf" srcId="{5BC1F772-C758-4C71-BCAA-B1C8102F45E7}" destId="{9061F648-8EAC-4E9F-80B1-4A48974CC945}" srcOrd="0" destOrd="0" presId="urn:microsoft.com/office/officeart/2005/8/layout/radial6"/>
    <dgm:cxn modelId="{9A089559-B3B0-476E-97C7-2DA25B1CDF4E}" type="presOf" srcId="{F7C7697E-75A9-48B6-8EB6-3E2A62CA5AF9}" destId="{952685B7-AB70-41D8-8391-DFC1DE026823}" srcOrd="0" destOrd="0" presId="urn:microsoft.com/office/officeart/2005/8/layout/radial6"/>
    <dgm:cxn modelId="{55881AEC-31E4-45B9-89E0-3E58A1613092}" type="presOf" srcId="{E5FC54F6-01EE-409B-BC3B-6EF2229C8B71}" destId="{FD897383-3B94-4471-B94C-53356943929A}" srcOrd="0" destOrd="0" presId="urn:microsoft.com/office/officeart/2005/8/layout/radial6"/>
    <dgm:cxn modelId="{FCE017C0-552B-4015-BA01-4C955E29FDB8}" srcId="{F7C7697E-75A9-48B6-8EB6-3E2A62CA5AF9}" destId="{B5BDB7C0-97B2-47DF-B18E-8C65F7DC5E52}" srcOrd="0" destOrd="0" parTransId="{7D72448F-FF7A-4F56-82A8-B94B64909A5E}" sibTransId="{4D673E69-5E63-4E28-98BA-A3748B6C3407}"/>
    <dgm:cxn modelId="{1BCE4338-4B7C-4507-8111-B7AA84DAFD02}" srcId="{F7C7697E-75A9-48B6-8EB6-3E2A62CA5AF9}" destId="{B58BFF95-110F-49F0-884D-745D5FD29E32}" srcOrd="2" destOrd="0" parTransId="{B9378AC2-65CD-41ED-BFDF-5261F9797BC8}" sibTransId="{E5FC54F6-01EE-409B-BC3B-6EF2229C8B71}"/>
    <dgm:cxn modelId="{0250733C-8515-443E-BCE2-188DC5A0A03D}" type="presOf" srcId="{B58BFF95-110F-49F0-884D-745D5FD29E32}" destId="{AA524812-432D-472D-85CA-4A17696D26C3}" srcOrd="0" destOrd="0" presId="urn:microsoft.com/office/officeart/2005/8/layout/radial6"/>
    <dgm:cxn modelId="{2F1ED629-7C03-4C77-843D-909E6498BBDF}" type="presOf" srcId="{123BECF6-8EBE-4829-893F-DFF7B899BAC1}" destId="{304F2F24-0D06-4EC9-9AD0-7764501A0A04}" srcOrd="0" destOrd="0" presId="urn:microsoft.com/office/officeart/2005/8/layout/radial6"/>
    <dgm:cxn modelId="{305D7557-1480-4CAD-B174-025CAB4FCC99}" type="presParOf" srcId="{304F2F24-0D06-4EC9-9AD0-7764501A0A04}" destId="{952685B7-AB70-41D8-8391-DFC1DE026823}" srcOrd="0" destOrd="0" presId="urn:microsoft.com/office/officeart/2005/8/layout/radial6"/>
    <dgm:cxn modelId="{123F3AF0-2C4B-4555-AD7D-655D0CC55746}" type="presParOf" srcId="{304F2F24-0D06-4EC9-9AD0-7764501A0A04}" destId="{A0095AE5-8C75-4B23-83E7-22D3CC734C44}" srcOrd="1" destOrd="0" presId="urn:microsoft.com/office/officeart/2005/8/layout/radial6"/>
    <dgm:cxn modelId="{19E0026F-8463-4210-8019-11532298E64D}" type="presParOf" srcId="{304F2F24-0D06-4EC9-9AD0-7764501A0A04}" destId="{71DFA514-1F67-4DC3-9401-1968A6C1DC5E}" srcOrd="2" destOrd="0" presId="urn:microsoft.com/office/officeart/2005/8/layout/radial6"/>
    <dgm:cxn modelId="{EB2CB98F-E965-41F1-B2A2-079EC8430F51}" type="presParOf" srcId="{304F2F24-0D06-4EC9-9AD0-7764501A0A04}" destId="{9C03D35A-FB25-4C8D-864E-E465CB2B6BB4}" srcOrd="3" destOrd="0" presId="urn:microsoft.com/office/officeart/2005/8/layout/radial6"/>
    <dgm:cxn modelId="{35256EC3-BAC3-4120-A732-CAA39FC58FFF}" type="presParOf" srcId="{304F2F24-0D06-4EC9-9AD0-7764501A0A04}" destId="{9061F648-8EAC-4E9F-80B1-4A48974CC945}" srcOrd="4" destOrd="0" presId="urn:microsoft.com/office/officeart/2005/8/layout/radial6"/>
    <dgm:cxn modelId="{B1D42D84-2269-4EEB-A17B-90B1FC139E8B}" type="presParOf" srcId="{304F2F24-0D06-4EC9-9AD0-7764501A0A04}" destId="{38995F67-3BBB-47DA-AA45-AA3026783AB2}" srcOrd="5" destOrd="0" presId="urn:microsoft.com/office/officeart/2005/8/layout/radial6"/>
    <dgm:cxn modelId="{3AA3A3A1-2161-4D75-BB81-CD01D28C293C}" type="presParOf" srcId="{304F2F24-0D06-4EC9-9AD0-7764501A0A04}" destId="{267C77CF-50AB-414A-BD93-037D3C138C2B}" srcOrd="6" destOrd="0" presId="urn:microsoft.com/office/officeart/2005/8/layout/radial6"/>
    <dgm:cxn modelId="{64D11675-1EA6-4697-A171-991A82483EE4}" type="presParOf" srcId="{304F2F24-0D06-4EC9-9AD0-7764501A0A04}" destId="{AA524812-432D-472D-85CA-4A17696D26C3}" srcOrd="7" destOrd="0" presId="urn:microsoft.com/office/officeart/2005/8/layout/radial6"/>
    <dgm:cxn modelId="{05E8DE2B-78AF-4A91-83E8-D68F198EE43E}" type="presParOf" srcId="{304F2F24-0D06-4EC9-9AD0-7764501A0A04}" destId="{69B323DA-953C-4C3C-8598-2DA2161F9B35}" srcOrd="8" destOrd="0" presId="urn:microsoft.com/office/officeart/2005/8/layout/radial6"/>
    <dgm:cxn modelId="{B58D8C68-ED48-4A00-90BC-BFD36969629F}" type="presParOf" srcId="{304F2F24-0D06-4EC9-9AD0-7764501A0A04}" destId="{FD897383-3B94-4471-B94C-53356943929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3BECF6-8EBE-4829-893F-DFF7B899BAC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7C7697E-75A9-48B6-8EB6-3E2A62CA5AF9}">
      <dgm:prSet phldrT="[Szöveg]" custT="1"/>
      <dgm:spPr>
        <a:solidFill>
          <a:srgbClr val="FE3434"/>
        </a:solidFill>
      </dgm:spPr>
      <dgm:t>
        <a:bodyPr/>
        <a:lstStyle/>
        <a:p>
          <a:r>
            <a:rPr lang="hu-HU" sz="2000" b="1" dirty="0" smtClean="0">
              <a:solidFill>
                <a:schemeClr val="bg1"/>
              </a:solidFill>
            </a:rPr>
            <a:t>Szolgáltatás-finanszírozási elemek</a:t>
          </a:r>
          <a:endParaRPr lang="hu-HU" sz="2000" b="1" dirty="0">
            <a:solidFill>
              <a:schemeClr val="bg1"/>
            </a:solidFill>
          </a:endParaRPr>
        </a:p>
      </dgm:t>
    </dgm:pt>
    <dgm:pt modelId="{FB7EEB62-DD79-46B0-90EA-9E2946864469}" type="parTrans" cxnId="{2E8C5174-33E5-49C3-88BD-0F63F18017A1}">
      <dgm:prSet/>
      <dgm:spPr/>
      <dgm:t>
        <a:bodyPr/>
        <a:lstStyle/>
        <a:p>
          <a:endParaRPr lang="hu-HU"/>
        </a:p>
      </dgm:t>
    </dgm:pt>
    <dgm:pt modelId="{27B4ECE5-3067-4B86-8904-38FFB9C7A696}" type="sibTrans" cxnId="{2E8C5174-33E5-49C3-88BD-0F63F18017A1}">
      <dgm:prSet/>
      <dgm:spPr/>
      <dgm:t>
        <a:bodyPr/>
        <a:lstStyle/>
        <a:p>
          <a:endParaRPr lang="hu-HU"/>
        </a:p>
      </dgm:t>
    </dgm:pt>
    <dgm:pt modelId="{B5BDB7C0-97B2-47DF-B18E-8C65F7DC5E52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1600" b="1" dirty="0" smtClean="0">
              <a:solidFill>
                <a:schemeClr val="tx1"/>
              </a:solidFill>
            </a:rPr>
            <a:t>Nemzetközi</a:t>
          </a:r>
        </a:p>
        <a:p>
          <a:r>
            <a:rPr lang="hu-HU" sz="1600" b="1" dirty="0" smtClean="0">
              <a:solidFill>
                <a:schemeClr val="tx1"/>
              </a:solidFill>
            </a:rPr>
            <a:t>második </a:t>
          </a:r>
        </a:p>
        <a:p>
          <a:r>
            <a:rPr lang="hu-HU" sz="1600" b="1" dirty="0" smtClean="0">
              <a:solidFill>
                <a:schemeClr val="tx1"/>
              </a:solidFill>
            </a:rPr>
            <a:t>orvosi vélemény</a:t>
          </a:r>
          <a:endParaRPr lang="hu-HU" sz="1600" b="1" dirty="0">
            <a:solidFill>
              <a:schemeClr val="tx1"/>
            </a:solidFill>
          </a:endParaRPr>
        </a:p>
      </dgm:t>
    </dgm:pt>
    <dgm:pt modelId="{7D72448F-FF7A-4F56-82A8-B94B64909A5E}" type="parTrans" cxnId="{FCE017C0-552B-4015-BA01-4C955E29FDB8}">
      <dgm:prSet/>
      <dgm:spPr/>
      <dgm:t>
        <a:bodyPr/>
        <a:lstStyle/>
        <a:p>
          <a:endParaRPr lang="hu-HU"/>
        </a:p>
      </dgm:t>
    </dgm:pt>
    <dgm:pt modelId="{4D673E69-5E63-4E28-98BA-A3748B6C3407}" type="sibTrans" cxnId="{FCE017C0-552B-4015-BA01-4C955E29FDB8}">
      <dgm:prSet/>
      <dgm:spPr/>
      <dgm:t>
        <a:bodyPr/>
        <a:lstStyle/>
        <a:p>
          <a:endParaRPr lang="hu-HU"/>
        </a:p>
      </dgm:t>
    </dgm:pt>
    <dgm:pt modelId="{5BC1F772-C758-4C71-BCAA-B1C8102F45E7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1600" b="1" dirty="0" smtClean="0">
              <a:solidFill>
                <a:schemeClr val="tx1"/>
              </a:solidFill>
            </a:rPr>
            <a:t>Onkológiai diagnosztika</a:t>
          </a:r>
          <a:endParaRPr lang="hu-HU" sz="1600" b="1" dirty="0">
            <a:solidFill>
              <a:schemeClr val="tx1"/>
            </a:solidFill>
          </a:endParaRPr>
        </a:p>
      </dgm:t>
    </dgm:pt>
    <dgm:pt modelId="{C5F9E2BC-CC2E-4184-9A33-EE219F3EC614}" type="parTrans" cxnId="{8CB9C762-44BC-4870-AB91-65F0C35B8986}">
      <dgm:prSet/>
      <dgm:spPr/>
      <dgm:t>
        <a:bodyPr/>
        <a:lstStyle/>
        <a:p>
          <a:endParaRPr lang="hu-HU"/>
        </a:p>
      </dgm:t>
    </dgm:pt>
    <dgm:pt modelId="{7C8EA3AC-37F5-41D6-8174-457BD0F4D68A}" type="sibTrans" cxnId="{8CB9C762-44BC-4870-AB91-65F0C35B8986}">
      <dgm:prSet/>
      <dgm:spPr/>
      <dgm:t>
        <a:bodyPr/>
        <a:lstStyle/>
        <a:p>
          <a:endParaRPr lang="hu-HU"/>
        </a:p>
      </dgm:t>
    </dgm:pt>
    <dgm:pt modelId="{B58BFF95-110F-49F0-884D-745D5FD29E32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1600" b="1" dirty="0" smtClean="0">
              <a:solidFill>
                <a:schemeClr val="tx1"/>
              </a:solidFill>
            </a:rPr>
            <a:t>Rosszindulatú daganatos betegségek</a:t>
          </a:r>
          <a:endParaRPr lang="hu-HU" sz="1600" b="1" dirty="0">
            <a:solidFill>
              <a:schemeClr val="tx1"/>
            </a:solidFill>
          </a:endParaRPr>
        </a:p>
      </dgm:t>
    </dgm:pt>
    <dgm:pt modelId="{B9378AC2-65CD-41ED-BFDF-5261F9797BC8}" type="parTrans" cxnId="{1BCE4338-4B7C-4507-8111-B7AA84DAFD02}">
      <dgm:prSet/>
      <dgm:spPr/>
      <dgm:t>
        <a:bodyPr/>
        <a:lstStyle/>
        <a:p>
          <a:endParaRPr lang="hu-HU"/>
        </a:p>
      </dgm:t>
    </dgm:pt>
    <dgm:pt modelId="{E5FC54F6-01EE-409B-BC3B-6EF2229C8B71}" type="sibTrans" cxnId="{1BCE4338-4B7C-4507-8111-B7AA84DAFD02}">
      <dgm:prSet/>
      <dgm:spPr/>
      <dgm:t>
        <a:bodyPr/>
        <a:lstStyle/>
        <a:p>
          <a:endParaRPr lang="hu-HU"/>
        </a:p>
      </dgm:t>
    </dgm:pt>
    <dgm:pt modelId="{304F2F24-0D06-4EC9-9AD0-7764501A0A04}" type="pres">
      <dgm:prSet presAssocID="{123BECF6-8EBE-4829-893F-DFF7B899BA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52685B7-AB70-41D8-8391-DFC1DE026823}" type="pres">
      <dgm:prSet presAssocID="{F7C7697E-75A9-48B6-8EB6-3E2A62CA5AF9}" presName="centerShape" presStyleLbl="node0" presStyleIdx="0" presStyleCnt="1" custScaleX="140978" custScaleY="140677"/>
      <dgm:spPr/>
      <dgm:t>
        <a:bodyPr/>
        <a:lstStyle/>
        <a:p>
          <a:endParaRPr lang="hu-HU"/>
        </a:p>
      </dgm:t>
    </dgm:pt>
    <dgm:pt modelId="{A0095AE5-8C75-4B23-83E7-22D3CC734C44}" type="pres">
      <dgm:prSet presAssocID="{B5BDB7C0-97B2-47DF-B18E-8C65F7DC5E52}" presName="node" presStyleLbl="node1" presStyleIdx="0" presStyleCnt="3" custScaleX="118278" custScaleY="111302" custRadScaleRad="105589" custRadScaleInc="11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DFA514-1F67-4DC3-9401-1968A6C1DC5E}" type="pres">
      <dgm:prSet presAssocID="{B5BDB7C0-97B2-47DF-B18E-8C65F7DC5E52}" presName="dummy" presStyleCnt="0"/>
      <dgm:spPr/>
    </dgm:pt>
    <dgm:pt modelId="{9C03D35A-FB25-4C8D-864E-E465CB2B6BB4}" type="pres">
      <dgm:prSet presAssocID="{4D673E69-5E63-4E28-98BA-A3748B6C3407}" presName="sibTrans" presStyleLbl="sibTrans2D1" presStyleIdx="0" presStyleCnt="3"/>
      <dgm:spPr/>
      <dgm:t>
        <a:bodyPr/>
        <a:lstStyle/>
        <a:p>
          <a:endParaRPr lang="hu-HU"/>
        </a:p>
      </dgm:t>
    </dgm:pt>
    <dgm:pt modelId="{9061F648-8EAC-4E9F-80B1-4A48974CC945}" type="pres">
      <dgm:prSet presAssocID="{5BC1F772-C758-4C71-BCAA-B1C8102F45E7}" presName="node" presStyleLbl="node1" presStyleIdx="1" presStyleCnt="3" custScaleX="114878" custScaleY="1145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995F67-3BBB-47DA-AA45-AA3026783AB2}" type="pres">
      <dgm:prSet presAssocID="{5BC1F772-C758-4C71-BCAA-B1C8102F45E7}" presName="dummy" presStyleCnt="0"/>
      <dgm:spPr/>
    </dgm:pt>
    <dgm:pt modelId="{267C77CF-50AB-414A-BD93-037D3C138C2B}" type="pres">
      <dgm:prSet presAssocID="{7C8EA3AC-37F5-41D6-8174-457BD0F4D68A}" presName="sibTrans" presStyleLbl="sibTrans2D1" presStyleIdx="1" presStyleCnt="3"/>
      <dgm:spPr/>
      <dgm:t>
        <a:bodyPr/>
        <a:lstStyle/>
        <a:p>
          <a:endParaRPr lang="hu-HU"/>
        </a:p>
      </dgm:t>
    </dgm:pt>
    <dgm:pt modelId="{AA524812-432D-472D-85CA-4A17696D26C3}" type="pres">
      <dgm:prSet presAssocID="{B58BFF95-110F-49F0-884D-745D5FD29E32}" presName="node" presStyleLbl="node1" presStyleIdx="2" presStyleCnt="3" custScaleX="120160" custScaleY="11562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B323DA-953C-4C3C-8598-2DA2161F9B35}" type="pres">
      <dgm:prSet presAssocID="{B58BFF95-110F-49F0-884D-745D5FD29E32}" presName="dummy" presStyleCnt="0"/>
      <dgm:spPr/>
    </dgm:pt>
    <dgm:pt modelId="{FD897383-3B94-4471-B94C-53356943929A}" type="pres">
      <dgm:prSet presAssocID="{E5FC54F6-01EE-409B-BC3B-6EF2229C8B71}" presName="sibTrans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8CB9C762-44BC-4870-AB91-65F0C35B8986}" srcId="{F7C7697E-75A9-48B6-8EB6-3E2A62CA5AF9}" destId="{5BC1F772-C758-4C71-BCAA-B1C8102F45E7}" srcOrd="1" destOrd="0" parTransId="{C5F9E2BC-CC2E-4184-9A33-EE219F3EC614}" sibTransId="{7C8EA3AC-37F5-41D6-8174-457BD0F4D68A}"/>
    <dgm:cxn modelId="{1BCE4338-4B7C-4507-8111-B7AA84DAFD02}" srcId="{F7C7697E-75A9-48B6-8EB6-3E2A62CA5AF9}" destId="{B58BFF95-110F-49F0-884D-745D5FD29E32}" srcOrd="2" destOrd="0" parTransId="{B9378AC2-65CD-41ED-BFDF-5261F9797BC8}" sibTransId="{E5FC54F6-01EE-409B-BC3B-6EF2229C8B71}"/>
    <dgm:cxn modelId="{8ED69C66-EDEF-49B0-B012-1C990DBEE1F8}" type="presOf" srcId="{123BECF6-8EBE-4829-893F-DFF7B899BAC1}" destId="{304F2F24-0D06-4EC9-9AD0-7764501A0A04}" srcOrd="0" destOrd="0" presId="urn:microsoft.com/office/officeart/2005/8/layout/radial6"/>
    <dgm:cxn modelId="{F5FC4AC6-AB9F-44FD-B936-830A08A10D33}" type="presOf" srcId="{F7C7697E-75A9-48B6-8EB6-3E2A62CA5AF9}" destId="{952685B7-AB70-41D8-8391-DFC1DE026823}" srcOrd="0" destOrd="0" presId="urn:microsoft.com/office/officeart/2005/8/layout/radial6"/>
    <dgm:cxn modelId="{B312E31E-92EC-4EC9-930A-D2B85662CC76}" type="presOf" srcId="{5BC1F772-C758-4C71-BCAA-B1C8102F45E7}" destId="{9061F648-8EAC-4E9F-80B1-4A48974CC945}" srcOrd="0" destOrd="0" presId="urn:microsoft.com/office/officeart/2005/8/layout/radial6"/>
    <dgm:cxn modelId="{0725E88C-098A-4001-9D29-DC44436C3987}" type="presOf" srcId="{7C8EA3AC-37F5-41D6-8174-457BD0F4D68A}" destId="{267C77CF-50AB-414A-BD93-037D3C138C2B}" srcOrd="0" destOrd="0" presId="urn:microsoft.com/office/officeart/2005/8/layout/radial6"/>
    <dgm:cxn modelId="{CA1233DB-F2A8-4CE8-82D2-C8228359DAFC}" type="presOf" srcId="{E5FC54F6-01EE-409B-BC3B-6EF2229C8B71}" destId="{FD897383-3B94-4471-B94C-53356943929A}" srcOrd="0" destOrd="0" presId="urn:microsoft.com/office/officeart/2005/8/layout/radial6"/>
    <dgm:cxn modelId="{3C6B16A2-042F-42CB-9FBE-A5CB9A764039}" type="presOf" srcId="{B5BDB7C0-97B2-47DF-B18E-8C65F7DC5E52}" destId="{A0095AE5-8C75-4B23-83E7-22D3CC734C44}" srcOrd="0" destOrd="0" presId="urn:microsoft.com/office/officeart/2005/8/layout/radial6"/>
    <dgm:cxn modelId="{9420456F-9355-4B59-8E7C-81D50B018AEB}" type="presOf" srcId="{B58BFF95-110F-49F0-884D-745D5FD29E32}" destId="{AA524812-432D-472D-85CA-4A17696D26C3}" srcOrd="0" destOrd="0" presId="urn:microsoft.com/office/officeart/2005/8/layout/radial6"/>
    <dgm:cxn modelId="{2E8C5174-33E5-49C3-88BD-0F63F18017A1}" srcId="{123BECF6-8EBE-4829-893F-DFF7B899BAC1}" destId="{F7C7697E-75A9-48B6-8EB6-3E2A62CA5AF9}" srcOrd="0" destOrd="0" parTransId="{FB7EEB62-DD79-46B0-90EA-9E2946864469}" sibTransId="{27B4ECE5-3067-4B86-8904-38FFB9C7A696}"/>
    <dgm:cxn modelId="{FCE017C0-552B-4015-BA01-4C955E29FDB8}" srcId="{F7C7697E-75A9-48B6-8EB6-3E2A62CA5AF9}" destId="{B5BDB7C0-97B2-47DF-B18E-8C65F7DC5E52}" srcOrd="0" destOrd="0" parTransId="{7D72448F-FF7A-4F56-82A8-B94B64909A5E}" sibTransId="{4D673E69-5E63-4E28-98BA-A3748B6C3407}"/>
    <dgm:cxn modelId="{E327E415-490F-4606-8F11-F8E666CEC311}" type="presOf" srcId="{4D673E69-5E63-4E28-98BA-A3748B6C3407}" destId="{9C03D35A-FB25-4C8D-864E-E465CB2B6BB4}" srcOrd="0" destOrd="0" presId="urn:microsoft.com/office/officeart/2005/8/layout/radial6"/>
    <dgm:cxn modelId="{8F478CAA-6BB5-4819-9427-D53D12528967}" type="presParOf" srcId="{304F2F24-0D06-4EC9-9AD0-7764501A0A04}" destId="{952685B7-AB70-41D8-8391-DFC1DE026823}" srcOrd="0" destOrd="0" presId="urn:microsoft.com/office/officeart/2005/8/layout/radial6"/>
    <dgm:cxn modelId="{B559A6F8-E394-4AED-9AA5-D731FE987335}" type="presParOf" srcId="{304F2F24-0D06-4EC9-9AD0-7764501A0A04}" destId="{A0095AE5-8C75-4B23-83E7-22D3CC734C44}" srcOrd="1" destOrd="0" presId="urn:microsoft.com/office/officeart/2005/8/layout/radial6"/>
    <dgm:cxn modelId="{52F7063A-2F5D-42F3-A902-ECC8994494C8}" type="presParOf" srcId="{304F2F24-0D06-4EC9-9AD0-7764501A0A04}" destId="{71DFA514-1F67-4DC3-9401-1968A6C1DC5E}" srcOrd="2" destOrd="0" presId="urn:microsoft.com/office/officeart/2005/8/layout/radial6"/>
    <dgm:cxn modelId="{90005E4E-40A0-4A47-B86D-CE884AAA1FF8}" type="presParOf" srcId="{304F2F24-0D06-4EC9-9AD0-7764501A0A04}" destId="{9C03D35A-FB25-4C8D-864E-E465CB2B6BB4}" srcOrd="3" destOrd="0" presId="urn:microsoft.com/office/officeart/2005/8/layout/radial6"/>
    <dgm:cxn modelId="{254FEDA9-A6EC-4BF0-A36E-389ADB075708}" type="presParOf" srcId="{304F2F24-0D06-4EC9-9AD0-7764501A0A04}" destId="{9061F648-8EAC-4E9F-80B1-4A48974CC945}" srcOrd="4" destOrd="0" presId="urn:microsoft.com/office/officeart/2005/8/layout/radial6"/>
    <dgm:cxn modelId="{16D3FA6A-5196-431A-A156-5890AD5535E9}" type="presParOf" srcId="{304F2F24-0D06-4EC9-9AD0-7764501A0A04}" destId="{38995F67-3BBB-47DA-AA45-AA3026783AB2}" srcOrd="5" destOrd="0" presId="urn:microsoft.com/office/officeart/2005/8/layout/radial6"/>
    <dgm:cxn modelId="{2CA72C11-0FEC-43EB-8DFE-0DE7897647EC}" type="presParOf" srcId="{304F2F24-0D06-4EC9-9AD0-7764501A0A04}" destId="{267C77CF-50AB-414A-BD93-037D3C138C2B}" srcOrd="6" destOrd="0" presId="urn:microsoft.com/office/officeart/2005/8/layout/radial6"/>
    <dgm:cxn modelId="{FB24B0F7-AD1C-4D09-97F8-46B22CAD7B4F}" type="presParOf" srcId="{304F2F24-0D06-4EC9-9AD0-7764501A0A04}" destId="{AA524812-432D-472D-85CA-4A17696D26C3}" srcOrd="7" destOrd="0" presId="urn:microsoft.com/office/officeart/2005/8/layout/radial6"/>
    <dgm:cxn modelId="{74B5667C-C7AE-4425-9545-005B266933D9}" type="presParOf" srcId="{304F2F24-0D06-4EC9-9AD0-7764501A0A04}" destId="{69B323DA-953C-4C3C-8598-2DA2161F9B35}" srcOrd="8" destOrd="0" presId="urn:microsoft.com/office/officeart/2005/8/layout/radial6"/>
    <dgm:cxn modelId="{5BC44C6E-423A-40C1-98DC-7B1DC0A1745B}" type="presParOf" srcId="{304F2F24-0D06-4EC9-9AD0-7764501A0A04}" destId="{FD897383-3B94-4471-B94C-53356943929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FD05B9-8FFA-4525-8971-292633B0E3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FA1A8E2A-233A-4967-B133-D1BDAE7CA003}">
      <dgm:prSet phldrT="[Szöveg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000" dirty="0" smtClean="0"/>
            <a:t>Éves </a:t>
          </a:r>
          <a:r>
            <a:rPr lang="hu-HU" sz="1800" dirty="0" smtClean="0"/>
            <a:t>preventív</a:t>
          </a:r>
          <a:r>
            <a:rPr lang="hu-HU" sz="2000" dirty="0" smtClean="0"/>
            <a:t> szűrő-vizsgálat</a:t>
          </a:r>
          <a:endParaRPr lang="hu-HU" sz="2000" dirty="0"/>
        </a:p>
      </dgm:t>
    </dgm:pt>
    <dgm:pt modelId="{64A0324A-FD1C-4F82-AB0E-B73107A86640}" type="parTrans" cxnId="{866284C1-E39A-4A3E-92D1-68D9629E6993}">
      <dgm:prSet/>
      <dgm:spPr/>
      <dgm:t>
        <a:bodyPr/>
        <a:lstStyle/>
        <a:p>
          <a:endParaRPr lang="hu-HU"/>
        </a:p>
      </dgm:t>
    </dgm:pt>
    <dgm:pt modelId="{7B161921-AECA-4018-88E9-FDEF06FFA311}" type="sibTrans" cxnId="{866284C1-E39A-4A3E-92D1-68D9629E699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000" dirty="0" smtClean="0"/>
            <a:t>Generali Medi24</a:t>
          </a:r>
          <a:endParaRPr lang="hu-HU" sz="2000" dirty="0"/>
        </a:p>
      </dgm:t>
    </dgm:pt>
    <dgm:pt modelId="{4B03BA88-B2F0-4CD2-81B8-8A9CF2694252}">
      <dgm:prSet phldrT="[Szöveg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000" dirty="0" smtClean="0"/>
            <a:t>Alap ellátás</a:t>
          </a:r>
          <a:endParaRPr lang="hu-HU" sz="2000" dirty="0"/>
        </a:p>
      </dgm:t>
    </dgm:pt>
    <dgm:pt modelId="{2AA29356-05C4-4584-9FEE-39EA506FF3CE}" type="parTrans" cxnId="{59F964E6-8348-4FAA-9B5B-DF3837EF2EA6}">
      <dgm:prSet/>
      <dgm:spPr/>
      <dgm:t>
        <a:bodyPr/>
        <a:lstStyle/>
        <a:p>
          <a:endParaRPr lang="hu-HU"/>
        </a:p>
      </dgm:t>
    </dgm:pt>
    <dgm:pt modelId="{1C359644-51AF-4FA2-9EB5-71E4149003B7}" type="sibTrans" cxnId="{59F964E6-8348-4FAA-9B5B-DF3837EF2EA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000" dirty="0" smtClean="0"/>
            <a:t>Bővített ellátás</a:t>
          </a:r>
          <a:endParaRPr lang="hu-HU" sz="2000" dirty="0"/>
        </a:p>
      </dgm:t>
    </dgm:pt>
    <dgm:pt modelId="{60B1377F-08F8-4BE1-8661-E9D203F0135B}">
      <dgm:prSet phldrT="[Szöveg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800" dirty="0" smtClean="0"/>
            <a:t>Influenza elleni védőoltás és beteg-szállítás</a:t>
          </a:r>
          <a:endParaRPr lang="hu-HU" sz="1800" dirty="0"/>
        </a:p>
      </dgm:t>
    </dgm:pt>
    <dgm:pt modelId="{0545D449-4CC9-460C-838F-BBEDF4C3193B}" type="parTrans" cxnId="{F4D579D5-61DA-40FA-8E32-78B532F29E1C}">
      <dgm:prSet/>
      <dgm:spPr/>
      <dgm:t>
        <a:bodyPr/>
        <a:lstStyle/>
        <a:p>
          <a:endParaRPr lang="hu-HU"/>
        </a:p>
      </dgm:t>
    </dgm:pt>
    <dgm:pt modelId="{81937EC8-80C4-48C0-9371-AE4D130628D9}" type="sibTrans" cxnId="{F4D579D5-61DA-40FA-8E32-78B532F29E1C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800" dirty="0" smtClean="0"/>
            <a:t>Ambuláns műtétek és egynapos sebészet</a:t>
          </a:r>
          <a:endParaRPr lang="hu-HU" sz="1800" dirty="0"/>
        </a:p>
      </dgm:t>
    </dgm:pt>
    <dgm:pt modelId="{F66EDD63-A0F1-4212-BF40-64023AE0F981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800" dirty="0" smtClean="0"/>
            <a:t>Gyógy-torna és </a:t>
          </a:r>
          <a:r>
            <a:rPr lang="hu-HU" sz="1800" dirty="0" err="1" smtClean="0"/>
            <a:t>Házivizit</a:t>
          </a:r>
          <a:endParaRPr lang="hu-HU" sz="1800" dirty="0"/>
        </a:p>
      </dgm:t>
    </dgm:pt>
    <dgm:pt modelId="{F351D0AD-8F6A-49A2-AC77-55DA6A849BFD}" type="parTrans" cxnId="{81C816F7-C1CA-46DC-949F-BEB2D1D142E4}">
      <dgm:prSet/>
      <dgm:spPr/>
      <dgm:t>
        <a:bodyPr/>
        <a:lstStyle/>
        <a:p>
          <a:endParaRPr lang="hu-HU"/>
        </a:p>
      </dgm:t>
    </dgm:pt>
    <dgm:pt modelId="{81DEEF5C-F92A-4405-8818-379BDBBADC5F}" type="sibTrans" cxnId="{81C816F7-C1CA-46DC-949F-BEB2D1D142E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hu-HU" sz="1800" dirty="0" smtClean="0"/>
            <a:t>Kórházi fekvőbeteg-ellátás</a:t>
          </a:r>
          <a:endParaRPr lang="hu-HU" sz="1800" dirty="0"/>
        </a:p>
      </dgm:t>
    </dgm:pt>
    <dgm:pt modelId="{2E6AB783-9890-4258-AF3A-4017193185E3}" type="pres">
      <dgm:prSet presAssocID="{D9FD05B9-8FFA-4525-8971-292633B0E3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72608437-2AF4-486F-9D65-73A3F2F049FE}" type="pres">
      <dgm:prSet presAssocID="{FA1A8E2A-233A-4967-B133-D1BDAE7CA003}" presName="composite" presStyleCnt="0"/>
      <dgm:spPr/>
    </dgm:pt>
    <dgm:pt modelId="{228B406E-D622-4603-AA65-B31142509DF0}" type="pres">
      <dgm:prSet presAssocID="{FA1A8E2A-233A-4967-B133-D1BDAE7CA003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A40FA7-BD01-45FB-B45A-4532D906F68A}" type="pres">
      <dgm:prSet presAssocID="{FA1A8E2A-233A-4967-B133-D1BDAE7CA003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F9F0A9-3F19-4B6D-956E-0AB6270E975E}" type="pres">
      <dgm:prSet presAssocID="{FA1A8E2A-233A-4967-B133-D1BDAE7CA003}" presName="BalanceSpacing" presStyleCnt="0"/>
      <dgm:spPr/>
    </dgm:pt>
    <dgm:pt modelId="{93DF48AD-CB26-4A4C-BBB5-E8BA5D41660A}" type="pres">
      <dgm:prSet presAssocID="{FA1A8E2A-233A-4967-B133-D1BDAE7CA003}" presName="BalanceSpacing1" presStyleCnt="0"/>
      <dgm:spPr/>
    </dgm:pt>
    <dgm:pt modelId="{44103CF8-AF53-44CC-85D6-30DBFD02CFE9}" type="pres">
      <dgm:prSet presAssocID="{7B161921-AECA-4018-88E9-FDEF06FFA311}" presName="Accent1Text" presStyleLbl="node1" presStyleIdx="1" presStyleCnt="8" custLinFactNeighborY="0"/>
      <dgm:spPr/>
      <dgm:t>
        <a:bodyPr/>
        <a:lstStyle/>
        <a:p>
          <a:endParaRPr lang="hu-HU"/>
        </a:p>
      </dgm:t>
    </dgm:pt>
    <dgm:pt modelId="{280951FB-755B-48CE-9E16-0FCCF1AADD3A}" type="pres">
      <dgm:prSet presAssocID="{7B161921-AECA-4018-88E9-FDEF06FFA311}" presName="spaceBetweenRectangles" presStyleCnt="0"/>
      <dgm:spPr/>
    </dgm:pt>
    <dgm:pt modelId="{C6305CB7-6DBD-4927-B5BE-0E33198C74C2}" type="pres">
      <dgm:prSet presAssocID="{4B03BA88-B2F0-4CD2-81B8-8A9CF2694252}" presName="composite" presStyleCnt="0"/>
      <dgm:spPr/>
    </dgm:pt>
    <dgm:pt modelId="{27D3657C-C8C8-4AE9-A526-04F4102C9103}" type="pres">
      <dgm:prSet presAssocID="{4B03BA88-B2F0-4CD2-81B8-8A9CF269425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CF046B-1363-49C2-9615-D95E04AF4BB2}" type="pres">
      <dgm:prSet presAssocID="{4B03BA88-B2F0-4CD2-81B8-8A9CF269425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363F63-F27C-46A5-A3C4-36920B4E847C}" type="pres">
      <dgm:prSet presAssocID="{4B03BA88-B2F0-4CD2-81B8-8A9CF2694252}" presName="BalanceSpacing" presStyleCnt="0"/>
      <dgm:spPr/>
    </dgm:pt>
    <dgm:pt modelId="{9DD7C366-4EEF-4807-9E27-07D51AD04973}" type="pres">
      <dgm:prSet presAssocID="{4B03BA88-B2F0-4CD2-81B8-8A9CF2694252}" presName="BalanceSpacing1" presStyleCnt="0"/>
      <dgm:spPr/>
    </dgm:pt>
    <dgm:pt modelId="{B7534341-4667-4AA8-8739-1A2092A9F737}" type="pres">
      <dgm:prSet presAssocID="{1C359644-51AF-4FA2-9EB5-71E4149003B7}" presName="Accent1Text" presStyleLbl="node1" presStyleIdx="3" presStyleCnt="8"/>
      <dgm:spPr/>
      <dgm:t>
        <a:bodyPr/>
        <a:lstStyle/>
        <a:p>
          <a:endParaRPr lang="hu-HU"/>
        </a:p>
      </dgm:t>
    </dgm:pt>
    <dgm:pt modelId="{27041BE6-9F0B-49A9-8179-CD9DCEB0740F}" type="pres">
      <dgm:prSet presAssocID="{1C359644-51AF-4FA2-9EB5-71E4149003B7}" presName="spaceBetweenRectangles" presStyleCnt="0"/>
      <dgm:spPr/>
    </dgm:pt>
    <dgm:pt modelId="{30B47F2A-D433-444F-A45B-48E6A3689B0A}" type="pres">
      <dgm:prSet presAssocID="{60B1377F-08F8-4BE1-8661-E9D203F0135B}" presName="composite" presStyleCnt="0"/>
      <dgm:spPr/>
    </dgm:pt>
    <dgm:pt modelId="{7AFCC04F-12D6-49F3-A684-9E41123CEB4D}" type="pres">
      <dgm:prSet presAssocID="{60B1377F-08F8-4BE1-8661-E9D203F0135B}" presName="Parent1" presStyleLbl="node1" presStyleIdx="4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D0D47B-49A3-49CA-8373-7FF155CD9B76}" type="pres">
      <dgm:prSet presAssocID="{60B1377F-08F8-4BE1-8661-E9D203F0135B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7F24DC-D2B7-416E-8B35-9B1E4FB06FA2}" type="pres">
      <dgm:prSet presAssocID="{60B1377F-08F8-4BE1-8661-E9D203F0135B}" presName="BalanceSpacing" presStyleCnt="0"/>
      <dgm:spPr/>
    </dgm:pt>
    <dgm:pt modelId="{4C9BC49E-03B8-4135-99F5-4C7E138E775B}" type="pres">
      <dgm:prSet presAssocID="{60B1377F-08F8-4BE1-8661-E9D203F0135B}" presName="BalanceSpacing1" presStyleCnt="0"/>
      <dgm:spPr/>
    </dgm:pt>
    <dgm:pt modelId="{753CCDAD-20A3-414E-8741-6654C20BB483}" type="pres">
      <dgm:prSet presAssocID="{81937EC8-80C4-48C0-9371-AE4D130628D9}" presName="Accent1Text" presStyleLbl="node1" presStyleIdx="5" presStyleCnt="8" custLinFactNeighborX="1525" custLinFactNeighborY="1694"/>
      <dgm:spPr/>
      <dgm:t>
        <a:bodyPr/>
        <a:lstStyle/>
        <a:p>
          <a:endParaRPr lang="hu-HU"/>
        </a:p>
      </dgm:t>
    </dgm:pt>
    <dgm:pt modelId="{34987FF7-F6B1-49A4-8A7E-155A19891CF5}" type="pres">
      <dgm:prSet presAssocID="{81937EC8-80C4-48C0-9371-AE4D130628D9}" presName="spaceBetweenRectangles" presStyleCnt="0"/>
      <dgm:spPr/>
    </dgm:pt>
    <dgm:pt modelId="{AF98D812-0B73-460E-A578-5C1A6212B19B}" type="pres">
      <dgm:prSet presAssocID="{F66EDD63-A0F1-4212-BF40-64023AE0F981}" presName="composite" presStyleCnt="0"/>
      <dgm:spPr/>
    </dgm:pt>
    <dgm:pt modelId="{4EA397D8-FBB1-4EFA-AD71-F8138EDFF7A8}" type="pres">
      <dgm:prSet presAssocID="{F66EDD63-A0F1-4212-BF40-64023AE0F981}" presName="Parent1" presStyleLbl="node1" presStyleIdx="6" presStyleCnt="8" custLinFactNeighborX="-827" custLinFactNeighborY="49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70A34A-6534-4A93-843B-C2EDF5C9FCAD}" type="pres">
      <dgm:prSet presAssocID="{F66EDD63-A0F1-4212-BF40-64023AE0F981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DF0058D-031E-4FB3-B143-1BB31FBD71AA}" type="pres">
      <dgm:prSet presAssocID="{F66EDD63-A0F1-4212-BF40-64023AE0F981}" presName="BalanceSpacing" presStyleCnt="0"/>
      <dgm:spPr/>
    </dgm:pt>
    <dgm:pt modelId="{AF902531-6AF5-4F3C-9D93-36AC6EF61F9D}" type="pres">
      <dgm:prSet presAssocID="{F66EDD63-A0F1-4212-BF40-64023AE0F981}" presName="BalanceSpacing1" presStyleCnt="0"/>
      <dgm:spPr/>
    </dgm:pt>
    <dgm:pt modelId="{60D148DF-9E96-4645-A99A-82436D58FEB6}" type="pres">
      <dgm:prSet presAssocID="{81DEEF5C-F92A-4405-8818-379BDBBADC5F}" presName="Accent1Text" presStyleLbl="node1" presStyleIdx="7" presStyleCnt="8" custLinFactNeighborX="1525" custLinFactNeighborY="1694"/>
      <dgm:spPr/>
      <dgm:t>
        <a:bodyPr/>
        <a:lstStyle/>
        <a:p>
          <a:endParaRPr lang="hu-HU"/>
        </a:p>
      </dgm:t>
    </dgm:pt>
  </dgm:ptLst>
  <dgm:cxnLst>
    <dgm:cxn modelId="{E9CCE688-1022-43F7-987C-AB9674C1E1FB}" type="presOf" srcId="{7B161921-AECA-4018-88E9-FDEF06FFA311}" destId="{44103CF8-AF53-44CC-85D6-30DBFD02CFE9}" srcOrd="0" destOrd="0" presId="urn:microsoft.com/office/officeart/2008/layout/AlternatingHexagons"/>
    <dgm:cxn modelId="{910ACD21-2C75-4B7F-AA88-0734EC9B8AD8}" type="presOf" srcId="{81937EC8-80C4-48C0-9371-AE4D130628D9}" destId="{753CCDAD-20A3-414E-8741-6654C20BB483}" srcOrd="0" destOrd="0" presId="urn:microsoft.com/office/officeart/2008/layout/AlternatingHexagons"/>
    <dgm:cxn modelId="{59F964E6-8348-4FAA-9B5B-DF3837EF2EA6}" srcId="{D9FD05B9-8FFA-4525-8971-292633B0E358}" destId="{4B03BA88-B2F0-4CD2-81B8-8A9CF2694252}" srcOrd="1" destOrd="0" parTransId="{2AA29356-05C4-4584-9FEE-39EA506FF3CE}" sibTransId="{1C359644-51AF-4FA2-9EB5-71E4149003B7}"/>
    <dgm:cxn modelId="{81C816F7-C1CA-46DC-949F-BEB2D1D142E4}" srcId="{D9FD05B9-8FFA-4525-8971-292633B0E358}" destId="{F66EDD63-A0F1-4212-BF40-64023AE0F981}" srcOrd="3" destOrd="0" parTransId="{F351D0AD-8F6A-49A2-AC77-55DA6A849BFD}" sibTransId="{81DEEF5C-F92A-4405-8818-379BDBBADC5F}"/>
    <dgm:cxn modelId="{22044495-E55F-4CEF-A0DA-9544C953432D}" type="presOf" srcId="{1C359644-51AF-4FA2-9EB5-71E4149003B7}" destId="{B7534341-4667-4AA8-8739-1A2092A9F737}" srcOrd="0" destOrd="0" presId="urn:microsoft.com/office/officeart/2008/layout/AlternatingHexagons"/>
    <dgm:cxn modelId="{866284C1-E39A-4A3E-92D1-68D9629E6993}" srcId="{D9FD05B9-8FFA-4525-8971-292633B0E358}" destId="{FA1A8E2A-233A-4967-B133-D1BDAE7CA003}" srcOrd="0" destOrd="0" parTransId="{64A0324A-FD1C-4F82-AB0E-B73107A86640}" sibTransId="{7B161921-AECA-4018-88E9-FDEF06FFA311}"/>
    <dgm:cxn modelId="{C5165FC5-37D7-4A8F-9EB9-43940CC6ADF8}" type="presOf" srcId="{FA1A8E2A-233A-4967-B133-D1BDAE7CA003}" destId="{228B406E-D622-4603-AA65-B31142509DF0}" srcOrd="0" destOrd="0" presId="urn:microsoft.com/office/officeart/2008/layout/AlternatingHexagons"/>
    <dgm:cxn modelId="{1B27DEBC-3ED1-45E6-8EC6-883315EC1280}" type="presOf" srcId="{F66EDD63-A0F1-4212-BF40-64023AE0F981}" destId="{4EA397D8-FBB1-4EFA-AD71-F8138EDFF7A8}" srcOrd="0" destOrd="0" presId="urn:microsoft.com/office/officeart/2008/layout/AlternatingHexagons"/>
    <dgm:cxn modelId="{F4D579D5-61DA-40FA-8E32-78B532F29E1C}" srcId="{D9FD05B9-8FFA-4525-8971-292633B0E358}" destId="{60B1377F-08F8-4BE1-8661-E9D203F0135B}" srcOrd="2" destOrd="0" parTransId="{0545D449-4CC9-460C-838F-BBEDF4C3193B}" sibTransId="{81937EC8-80C4-48C0-9371-AE4D130628D9}"/>
    <dgm:cxn modelId="{8886EF20-2728-4759-AA32-AF4786272946}" type="presOf" srcId="{4B03BA88-B2F0-4CD2-81B8-8A9CF2694252}" destId="{27D3657C-C8C8-4AE9-A526-04F4102C9103}" srcOrd="0" destOrd="0" presId="urn:microsoft.com/office/officeart/2008/layout/AlternatingHexagons"/>
    <dgm:cxn modelId="{880F8DB7-F9BE-45F3-98B8-FCC1577A9A38}" type="presOf" srcId="{D9FD05B9-8FFA-4525-8971-292633B0E358}" destId="{2E6AB783-9890-4258-AF3A-4017193185E3}" srcOrd="0" destOrd="0" presId="urn:microsoft.com/office/officeart/2008/layout/AlternatingHexagons"/>
    <dgm:cxn modelId="{D60966C5-58E2-47C5-8A81-8B9BFE064F8C}" type="presOf" srcId="{81DEEF5C-F92A-4405-8818-379BDBBADC5F}" destId="{60D148DF-9E96-4645-A99A-82436D58FEB6}" srcOrd="0" destOrd="0" presId="urn:microsoft.com/office/officeart/2008/layout/AlternatingHexagons"/>
    <dgm:cxn modelId="{6C43A971-2E68-4204-A6EB-84AEA12C8D9B}" type="presOf" srcId="{60B1377F-08F8-4BE1-8661-E9D203F0135B}" destId="{7AFCC04F-12D6-49F3-A684-9E41123CEB4D}" srcOrd="0" destOrd="0" presId="urn:microsoft.com/office/officeart/2008/layout/AlternatingHexagons"/>
    <dgm:cxn modelId="{52EADECC-DE81-427D-8C42-EF00E4E4A641}" type="presParOf" srcId="{2E6AB783-9890-4258-AF3A-4017193185E3}" destId="{72608437-2AF4-486F-9D65-73A3F2F049FE}" srcOrd="0" destOrd="0" presId="urn:microsoft.com/office/officeart/2008/layout/AlternatingHexagons"/>
    <dgm:cxn modelId="{8AD7C7EE-3B66-46C6-991B-4D4DA8D99FC5}" type="presParOf" srcId="{72608437-2AF4-486F-9D65-73A3F2F049FE}" destId="{228B406E-D622-4603-AA65-B31142509DF0}" srcOrd="0" destOrd="0" presId="urn:microsoft.com/office/officeart/2008/layout/AlternatingHexagons"/>
    <dgm:cxn modelId="{8558BAD9-54A9-4430-A3B4-1DB902700C72}" type="presParOf" srcId="{72608437-2AF4-486F-9D65-73A3F2F049FE}" destId="{DAA40FA7-BD01-45FB-B45A-4532D906F68A}" srcOrd="1" destOrd="0" presId="urn:microsoft.com/office/officeart/2008/layout/AlternatingHexagons"/>
    <dgm:cxn modelId="{6D1139C6-02D2-4E91-8DAA-D8C91B9158CC}" type="presParOf" srcId="{72608437-2AF4-486F-9D65-73A3F2F049FE}" destId="{8BF9F0A9-3F19-4B6D-956E-0AB6270E975E}" srcOrd="2" destOrd="0" presId="urn:microsoft.com/office/officeart/2008/layout/AlternatingHexagons"/>
    <dgm:cxn modelId="{879EF68F-1221-42B4-9BDD-FFCA03DF5EB4}" type="presParOf" srcId="{72608437-2AF4-486F-9D65-73A3F2F049FE}" destId="{93DF48AD-CB26-4A4C-BBB5-E8BA5D41660A}" srcOrd="3" destOrd="0" presId="urn:microsoft.com/office/officeart/2008/layout/AlternatingHexagons"/>
    <dgm:cxn modelId="{18FE5BE9-CB6F-4201-AAC4-CA924AA35B20}" type="presParOf" srcId="{72608437-2AF4-486F-9D65-73A3F2F049FE}" destId="{44103CF8-AF53-44CC-85D6-30DBFD02CFE9}" srcOrd="4" destOrd="0" presId="urn:microsoft.com/office/officeart/2008/layout/AlternatingHexagons"/>
    <dgm:cxn modelId="{C2547179-0B0E-4487-A876-8BCEE54836BE}" type="presParOf" srcId="{2E6AB783-9890-4258-AF3A-4017193185E3}" destId="{280951FB-755B-48CE-9E16-0FCCF1AADD3A}" srcOrd="1" destOrd="0" presId="urn:microsoft.com/office/officeart/2008/layout/AlternatingHexagons"/>
    <dgm:cxn modelId="{65ECED75-5C32-4A02-8930-6BC808FEE0F6}" type="presParOf" srcId="{2E6AB783-9890-4258-AF3A-4017193185E3}" destId="{C6305CB7-6DBD-4927-B5BE-0E33198C74C2}" srcOrd="2" destOrd="0" presId="urn:microsoft.com/office/officeart/2008/layout/AlternatingHexagons"/>
    <dgm:cxn modelId="{A04FD70C-EF02-48FC-9ABF-54192AD10D1E}" type="presParOf" srcId="{C6305CB7-6DBD-4927-B5BE-0E33198C74C2}" destId="{27D3657C-C8C8-4AE9-A526-04F4102C9103}" srcOrd="0" destOrd="0" presId="urn:microsoft.com/office/officeart/2008/layout/AlternatingHexagons"/>
    <dgm:cxn modelId="{0CBB577B-62F8-4B71-8F58-CE85E2BFC3A7}" type="presParOf" srcId="{C6305CB7-6DBD-4927-B5BE-0E33198C74C2}" destId="{54CF046B-1363-49C2-9615-D95E04AF4BB2}" srcOrd="1" destOrd="0" presId="urn:microsoft.com/office/officeart/2008/layout/AlternatingHexagons"/>
    <dgm:cxn modelId="{A7EB0B49-E3AA-4577-8C63-518D411C835F}" type="presParOf" srcId="{C6305CB7-6DBD-4927-B5BE-0E33198C74C2}" destId="{F3363F63-F27C-46A5-A3C4-36920B4E847C}" srcOrd="2" destOrd="0" presId="urn:microsoft.com/office/officeart/2008/layout/AlternatingHexagons"/>
    <dgm:cxn modelId="{5EDBD030-2E9E-406A-AC59-CDD792373575}" type="presParOf" srcId="{C6305CB7-6DBD-4927-B5BE-0E33198C74C2}" destId="{9DD7C366-4EEF-4807-9E27-07D51AD04973}" srcOrd="3" destOrd="0" presId="urn:microsoft.com/office/officeart/2008/layout/AlternatingHexagons"/>
    <dgm:cxn modelId="{B5E602E6-DE0B-48ED-B8D3-B1A4E97AE7ED}" type="presParOf" srcId="{C6305CB7-6DBD-4927-B5BE-0E33198C74C2}" destId="{B7534341-4667-4AA8-8739-1A2092A9F737}" srcOrd="4" destOrd="0" presId="urn:microsoft.com/office/officeart/2008/layout/AlternatingHexagons"/>
    <dgm:cxn modelId="{8516D644-EBF8-4D28-8D71-62C42EC88857}" type="presParOf" srcId="{2E6AB783-9890-4258-AF3A-4017193185E3}" destId="{27041BE6-9F0B-49A9-8179-CD9DCEB0740F}" srcOrd="3" destOrd="0" presId="urn:microsoft.com/office/officeart/2008/layout/AlternatingHexagons"/>
    <dgm:cxn modelId="{DCA517DE-35C8-4AB3-8366-535892223AC0}" type="presParOf" srcId="{2E6AB783-9890-4258-AF3A-4017193185E3}" destId="{30B47F2A-D433-444F-A45B-48E6A3689B0A}" srcOrd="4" destOrd="0" presId="urn:microsoft.com/office/officeart/2008/layout/AlternatingHexagons"/>
    <dgm:cxn modelId="{BF69A3E4-EB01-4C2C-909F-01FD25D18B06}" type="presParOf" srcId="{30B47F2A-D433-444F-A45B-48E6A3689B0A}" destId="{7AFCC04F-12D6-49F3-A684-9E41123CEB4D}" srcOrd="0" destOrd="0" presId="urn:microsoft.com/office/officeart/2008/layout/AlternatingHexagons"/>
    <dgm:cxn modelId="{9C3BB0B5-1C75-4495-87F1-98F33ED9A539}" type="presParOf" srcId="{30B47F2A-D433-444F-A45B-48E6A3689B0A}" destId="{6DD0D47B-49A3-49CA-8373-7FF155CD9B76}" srcOrd="1" destOrd="0" presId="urn:microsoft.com/office/officeart/2008/layout/AlternatingHexagons"/>
    <dgm:cxn modelId="{1B8A7B3E-2632-4F47-ADB3-3AD9E6575F56}" type="presParOf" srcId="{30B47F2A-D433-444F-A45B-48E6A3689B0A}" destId="{FD7F24DC-D2B7-416E-8B35-9B1E4FB06FA2}" srcOrd="2" destOrd="0" presId="urn:microsoft.com/office/officeart/2008/layout/AlternatingHexagons"/>
    <dgm:cxn modelId="{B078D890-8D3A-4F2A-AD92-1F9DD9A8D518}" type="presParOf" srcId="{30B47F2A-D433-444F-A45B-48E6A3689B0A}" destId="{4C9BC49E-03B8-4135-99F5-4C7E138E775B}" srcOrd="3" destOrd="0" presId="urn:microsoft.com/office/officeart/2008/layout/AlternatingHexagons"/>
    <dgm:cxn modelId="{81651EFF-8F29-4EDC-B5D5-9FE951527291}" type="presParOf" srcId="{30B47F2A-D433-444F-A45B-48E6A3689B0A}" destId="{753CCDAD-20A3-414E-8741-6654C20BB483}" srcOrd="4" destOrd="0" presId="urn:microsoft.com/office/officeart/2008/layout/AlternatingHexagons"/>
    <dgm:cxn modelId="{84887EA1-1FAE-4B6E-9C5D-A2DAD070699D}" type="presParOf" srcId="{2E6AB783-9890-4258-AF3A-4017193185E3}" destId="{34987FF7-F6B1-49A4-8A7E-155A19891CF5}" srcOrd="5" destOrd="0" presId="urn:microsoft.com/office/officeart/2008/layout/AlternatingHexagons"/>
    <dgm:cxn modelId="{BC8572DD-EC6C-416A-9C70-C3A5AB898351}" type="presParOf" srcId="{2E6AB783-9890-4258-AF3A-4017193185E3}" destId="{AF98D812-0B73-460E-A578-5C1A6212B19B}" srcOrd="6" destOrd="0" presId="urn:microsoft.com/office/officeart/2008/layout/AlternatingHexagons"/>
    <dgm:cxn modelId="{326E7908-B6C1-41C8-BF9E-AAA3720448F2}" type="presParOf" srcId="{AF98D812-0B73-460E-A578-5C1A6212B19B}" destId="{4EA397D8-FBB1-4EFA-AD71-F8138EDFF7A8}" srcOrd="0" destOrd="0" presId="urn:microsoft.com/office/officeart/2008/layout/AlternatingHexagons"/>
    <dgm:cxn modelId="{B446CA61-1BE7-43E8-8B29-5AD7A13F0A58}" type="presParOf" srcId="{AF98D812-0B73-460E-A578-5C1A6212B19B}" destId="{7470A34A-6534-4A93-843B-C2EDF5C9FCAD}" srcOrd="1" destOrd="0" presId="urn:microsoft.com/office/officeart/2008/layout/AlternatingHexagons"/>
    <dgm:cxn modelId="{99C7FEE5-16E6-4692-B819-185D2667E4E7}" type="presParOf" srcId="{AF98D812-0B73-460E-A578-5C1A6212B19B}" destId="{4DF0058D-031E-4FB3-B143-1BB31FBD71AA}" srcOrd="2" destOrd="0" presId="urn:microsoft.com/office/officeart/2008/layout/AlternatingHexagons"/>
    <dgm:cxn modelId="{98932091-F275-42D8-9622-BA956244AD88}" type="presParOf" srcId="{AF98D812-0B73-460E-A578-5C1A6212B19B}" destId="{AF902531-6AF5-4F3C-9D93-36AC6EF61F9D}" srcOrd="3" destOrd="0" presId="urn:microsoft.com/office/officeart/2008/layout/AlternatingHexagons"/>
    <dgm:cxn modelId="{1E904A3C-9C71-4FE1-9D65-A631CACC6318}" type="presParOf" srcId="{AF98D812-0B73-460E-A578-5C1A6212B19B}" destId="{60D148DF-9E96-4645-A99A-82436D58FEB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3BECF6-8EBE-4829-893F-DFF7B899BAC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7C7697E-75A9-48B6-8EB6-3E2A62CA5AF9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2000" b="1" dirty="0" smtClean="0">
              <a:solidFill>
                <a:schemeClr val="tx1"/>
              </a:solidFill>
            </a:rPr>
            <a:t>Szolgáltatás-finanszírozási elemek</a:t>
          </a:r>
          <a:endParaRPr lang="hu-HU" sz="2000" b="1" dirty="0">
            <a:solidFill>
              <a:schemeClr val="tx1"/>
            </a:solidFill>
          </a:endParaRPr>
        </a:p>
      </dgm:t>
    </dgm:pt>
    <dgm:pt modelId="{FB7EEB62-DD79-46B0-90EA-9E2946864469}" type="parTrans" cxnId="{2E8C5174-33E5-49C3-88BD-0F63F18017A1}">
      <dgm:prSet/>
      <dgm:spPr/>
      <dgm:t>
        <a:bodyPr/>
        <a:lstStyle/>
        <a:p>
          <a:endParaRPr lang="hu-HU"/>
        </a:p>
      </dgm:t>
    </dgm:pt>
    <dgm:pt modelId="{27B4ECE5-3067-4B86-8904-38FFB9C7A696}" type="sibTrans" cxnId="{2E8C5174-33E5-49C3-88BD-0F63F18017A1}">
      <dgm:prSet/>
      <dgm:spPr/>
      <dgm:t>
        <a:bodyPr/>
        <a:lstStyle/>
        <a:p>
          <a:endParaRPr lang="hu-HU"/>
        </a:p>
      </dgm:t>
    </dgm:pt>
    <dgm:pt modelId="{B5BDB7C0-97B2-47DF-B18E-8C65F7DC5E52}">
      <dgm:prSet phldrT="[Szöveg]" custT="1"/>
      <dgm:spPr>
        <a:solidFill>
          <a:srgbClr val="FE3434"/>
        </a:solidFill>
      </dgm:spPr>
      <dgm:t>
        <a:bodyPr/>
        <a:lstStyle/>
        <a:p>
          <a:r>
            <a:rPr lang="hu-HU" sz="1600" b="1" dirty="0" smtClean="0">
              <a:solidFill>
                <a:schemeClr val="bg1"/>
              </a:solidFill>
            </a:rPr>
            <a:t>Nemzetközi</a:t>
          </a:r>
        </a:p>
        <a:p>
          <a:r>
            <a:rPr lang="hu-HU" sz="1600" b="1" dirty="0" smtClean="0">
              <a:solidFill>
                <a:schemeClr val="bg1"/>
              </a:solidFill>
            </a:rPr>
            <a:t>második </a:t>
          </a:r>
        </a:p>
        <a:p>
          <a:r>
            <a:rPr lang="hu-HU" sz="1600" b="1" dirty="0" smtClean="0">
              <a:solidFill>
                <a:schemeClr val="bg1"/>
              </a:solidFill>
            </a:rPr>
            <a:t>orvosi vélemény</a:t>
          </a:r>
          <a:endParaRPr lang="hu-HU" sz="1600" b="1" dirty="0">
            <a:solidFill>
              <a:schemeClr val="bg1"/>
            </a:solidFill>
          </a:endParaRPr>
        </a:p>
      </dgm:t>
    </dgm:pt>
    <dgm:pt modelId="{7D72448F-FF7A-4F56-82A8-B94B64909A5E}" type="parTrans" cxnId="{FCE017C0-552B-4015-BA01-4C955E29FDB8}">
      <dgm:prSet/>
      <dgm:spPr/>
      <dgm:t>
        <a:bodyPr/>
        <a:lstStyle/>
        <a:p>
          <a:endParaRPr lang="hu-HU"/>
        </a:p>
      </dgm:t>
    </dgm:pt>
    <dgm:pt modelId="{4D673E69-5E63-4E28-98BA-A3748B6C3407}" type="sibTrans" cxnId="{FCE017C0-552B-4015-BA01-4C955E29FDB8}">
      <dgm:prSet/>
      <dgm:spPr/>
      <dgm:t>
        <a:bodyPr/>
        <a:lstStyle/>
        <a:p>
          <a:endParaRPr lang="hu-HU"/>
        </a:p>
      </dgm:t>
    </dgm:pt>
    <dgm:pt modelId="{5BC1F772-C758-4C71-BCAA-B1C8102F45E7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1600" b="1" dirty="0" smtClean="0">
              <a:solidFill>
                <a:schemeClr val="tx1"/>
              </a:solidFill>
            </a:rPr>
            <a:t>Onkológiai diagnosztika</a:t>
          </a:r>
          <a:endParaRPr lang="hu-HU" sz="1600" b="1" dirty="0">
            <a:solidFill>
              <a:schemeClr val="tx1"/>
            </a:solidFill>
          </a:endParaRPr>
        </a:p>
      </dgm:t>
    </dgm:pt>
    <dgm:pt modelId="{C5F9E2BC-CC2E-4184-9A33-EE219F3EC614}" type="parTrans" cxnId="{8CB9C762-44BC-4870-AB91-65F0C35B8986}">
      <dgm:prSet/>
      <dgm:spPr/>
      <dgm:t>
        <a:bodyPr/>
        <a:lstStyle/>
        <a:p>
          <a:endParaRPr lang="hu-HU"/>
        </a:p>
      </dgm:t>
    </dgm:pt>
    <dgm:pt modelId="{7C8EA3AC-37F5-41D6-8174-457BD0F4D68A}" type="sibTrans" cxnId="{8CB9C762-44BC-4870-AB91-65F0C35B8986}">
      <dgm:prSet/>
      <dgm:spPr/>
      <dgm:t>
        <a:bodyPr/>
        <a:lstStyle/>
        <a:p>
          <a:endParaRPr lang="hu-HU"/>
        </a:p>
      </dgm:t>
    </dgm:pt>
    <dgm:pt modelId="{B58BFF95-110F-49F0-884D-745D5FD29E32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1600" b="1" dirty="0" smtClean="0">
              <a:solidFill>
                <a:schemeClr val="tx1"/>
              </a:solidFill>
            </a:rPr>
            <a:t>Rosszindulatú daganatos betegségek</a:t>
          </a:r>
          <a:endParaRPr lang="hu-HU" sz="1600" b="1" dirty="0">
            <a:solidFill>
              <a:schemeClr val="tx1"/>
            </a:solidFill>
          </a:endParaRPr>
        </a:p>
      </dgm:t>
    </dgm:pt>
    <dgm:pt modelId="{B9378AC2-65CD-41ED-BFDF-5261F9797BC8}" type="parTrans" cxnId="{1BCE4338-4B7C-4507-8111-B7AA84DAFD02}">
      <dgm:prSet/>
      <dgm:spPr/>
      <dgm:t>
        <a:bodyPr/>
        <a:lstStyle/>
        <a:p>
          <a:endParaRPr lang="hu-HU"/>
        </a:p>
      </dgm:t>
    </dgm:pt>
    <dgm:pt modelId="{E5FC54F6-01EE-409B-BC3B-6EF2229C8B71}" type="sibTrans" cxnId="{1BCE4338-4B7C-4507-8111-B7AA84DAFD02}">
      <dgm:prSet/>
      <dgm:spPr/>
      <dgm:t>
        <a:bodyPr/>
        <a:lstStyle/>
        <a:p>
          <a:endParaRPr lang="hu-HU"/>
        </a:p>
      </dgm:t>
    </dgm:pt>
    <dgm:pt modelId="{304F2F24-0D06-4EC9-9AD0-7764501A0A04}" type="pres">
      <dgm:prSet presAssocID="{123BECF6-8EBE-4829-893F-DFF7B899BA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52685B7-AB70-41D8-8391-DFC1DE026823}" type="pres">
      <dgm:prSet presAssocID="{F7C7697E-75A9-48B6-8EB6-3E2A62CA5AF9}" presName="centerShape" presStyleLbl="node0" presStyleIdx="0" presStyleCnt="1" custScaleX="140978" custScaleY="140677"/>
      <dgm:spPr/>
      <dgm:t>
        <a:bodyPr/>
        <a:lstStyle/>
        <a:p>
          <a:endParaRPr lang="hu-HU"/>
        </a:p>
      </dgm:t>
    </dgm:pt>
    <dgm:pt modelId="{A0095AE5-8C75-4B23-83E7-22D3CC734C44}" type="pres">
      <dgm:prSet presAssocID="{B5BDB7C0-97B2-47DF-B18E-8C65F7DC5E52}" presName="node" presStyleLbl="node1" presStyleIdx="0" presStyleCnt="3" custScaleX="118278" custScaleY="111302" custRadScaleRad="105589" custRadScaleInc="11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DFA514-1F67-4DC3-9401-1968A6C1DC5E}" type="pres">
      <dgm:prSet presAssocID="{B5BDB7C0-97B2-47DF-B18E-8C65F7DC5E52}" presName="dummy" presStyleCnt="0"/>
      <dgm:spPr/>
    </dgm:pt>
    <dgm:pt modelId="{9C03D35A-FB25-4C8D-864E-E465CB2B6BB4}" type="pres">
      <dgm:prSet presAssocID="{4D673E69-5E63-4E28-98BA-A3748B6C3407}" presName="sibTrans" presStyleLbl="sibTrans2D1" presStyleIdx="0" presStyleCnt="3"/>
      <dgm:spPr/>
      <dgm:t>
        <a:bodyPr/>
        <a:lstStyle/>
        <a:p>
          <a:endParaRPr lang="hu-HU"/>
        </a:p>
      </dgm:t>
    </dgm:pt>
    <dgm:pt modelId="{9061F648-8EAC-4E9F-80B1-4A48974CC945}" type="pres">
      <dgm:prSet presAssocID="{5BC1F772-C758-4C71-BCAA-B1C8102F45E7}" presName="node" presStyleLbl="node1" presStyleIdx="1" presStyleCnt="3" custScaleX="114878" custScaleY="1145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995F67-3BBB-47DA-AA45-AA3026783AB2}" type="pres">
      <dgm:prSet presAssocID="{5BC1F772-C758-4C71-BCAA-B1C8102F45E7}" presName="dummy" presStyleCnt="0"/>
      <dgm:spPr/>
    </dgm:pt>
    <dgm:pt modelId="{267C77CF-50AB-414A-BD93-037D3C138C2B}" type="pres">
      <dgm:prSet presAssocID="{7C8EA3AC-37F5-41D6-8174-457BD0F4D68A}" presName="sibTrans" presStyleLbl="sibTrans2D1" presStyleIdx="1" presStyleCnt="3"/>
      <dgm:spPr/>
      <dgm:t>
        <a:bodyPr/>
        <a:lstStyle/>
        <a:p>
          <a:endParaRPr lang="hu-HU"/>
        </a:p>
      </dgm:t>
    </dgm:pt>
    <dgm:pt modelId="{AA524812-432D-472D-85CA-4A17696D26C3}" type="pres">
      <dgm:prSet presAssocID="{B58BFF95-110F-49F0-884D-745D5FD29E32}" presName="node" presStyleLbl="node1" presStyleIdx="2" presStyleCnt="3" custScaleX="120160" custScaleY="11562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B323DA-953C-4C3C-8598-2DA2161F9B35}" type="pres">
      <dgm:prSet presAssocID="{B58BFF95-110F-49F0-884D-745D5FD29E32}" presName="dummy" presStyleCnt="0"/>
      <dgm:spPr/>
    </dgm:pt>
    <dgm:pt modelId="{FD897383-3B94-4471-B94C-53356943929A}" type="pres">
      <dgm:prSet presAssocID="{E5FC54F6-01EE-409B-BC3B-6EF2229C8B71}" presName="sibTrans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FFA49BEC-2310-44D8-89DB-8F77DC32FE0C}" type="presOf" srcId="{7C8EA3AC-37F5-41D6-8174-457BD0F4D68A}" destId="{267C77CF-50AB-414A-BD93-037D3C138C2B}" srcOrd="0" destOrd="0" presId="urn:microsoft.com/office/officeart/2005/8/layout/radial6"/>
    <dgm:cxn modelId="{8CB9C762-44BC-4870-AB91-65F0C35B8986}" srcId="{F7C7697E-75A9-48B6-8EB6-3E2A62CA5AF9}" destId="{5BC1F772-C758-4C71-BCAA-B1C8102F45E7}" srcOrd="1" destOrd="0" parTransId="{C5F9E2BC-CC2E-4184-9A33-EE219F3EC614}" sibTransId="{7C8EA3AC-37F5-41D6-8174-457BD0F4D68A}"/>
    <dgm:cxn modelId="{1BCE4338-4B7C-4507-8111-B7AA84DAFD02}" srcId="{F7C7697E-75A9-48B6-8EB6-3E2A62CA5AF9}" destId="{B58BFF95-110F-49F0-884D-745D5FD29E32}" srcOrd="2" destOrd="0" parTransId="{B9378AC2-65CD-41ED-BFDF-5261F9797BC8}" sibTransId="{E5FC54F6-01EE-409B-BC3B-6EF2229C8B71}"/>
    <dgm:cxn modelId="{FCE017C0-552B-4015-BA01-4C955E29FDB8}" srcId="{F7C7697E-75A9-48B6-8EB6-3E2A62CA5AF9}" destId="{B5BDB7C0-97B2-47DF-B18E-8C65F7DC5E52}" srcOrd="0" destOrd="0" parTransId="{7D72448F-FF7A-4F56-82A8-B94B64909A5E}" sibTransId="{4D673E69-5E63-4E28-98BA-A3748B6C3407}"/>
    <dgm:cxn modelId="{2E8C5174-33E5-49C3-88BD-0F63F18017A1}" srcId="{123BECF6-8EBE-4829-893F-DFF7B899BAC1}" destId="{F7C7697E-75A9-48B6-8EB6-3E2A62CA5AF9}" srcOrd="0" destOrd="0" parTransId="{FB7EEB62-DD79-46B0-90EA-9E2946864469}" sibTransId="{27B4ECE5-3067-4B86-8904-38FFB9C7A696}"/>
    <dgm:cxn modelId="{C15890A5-9969-49F6-B66A-78498F3EE207}" type="presOf" srcId="{E5FC54F6-01EE-409B-BC3B-6EF2229C8B71}" destId="{FD897383-3B94-4471-B94C-53356943929A}" srcOrd="0" destOrd="0" presId="urn:microsoft.com/office/officeart/2005/8/layout/radial6"/>
    <dgm:cxn modelId="{2FAA4041-24B3-4134-A26F-CED81FB994E0}" type="presOf" srcId="{F7C7697E-75A9-48B6-8EB6-3E2A62CA5AF9}" destId="{952685B7-AB70-41D8-8391-DFC1DE026823}" srcOrd="0" destOrd="0" presId="urn:microsoft.com/office/officeart/2005/8/layout/radial6"/>
    <dgm:cxn modelId="{307ADDEC-3BB6-444E-9A8C-E4EEE2454138}" type="presOf" srcId="{123BECF6-8EBE-4829-893F-DFF7B899BAC1}" destId="{304F2F24-0D06-4EC9-9AD0-7764501A0A04}" srcOrd="0" destOrd="0" presId="urn:microsoft.com/office/officeart/2005/8/layout/radial6"/>
    <dgm:cxn modelId="{2AC85D64-E8EB-4AD5-82AC-CF913EE7C11F}" type="presOf" srcId="{B5BDB7C0-97B2-47DF-B18E-8C65F7DC5E52}" destId="{A0095AE5-8C75-4B23-83E7-22D3CC734C44}" srcOrd="0" destOrd="0" presId="urn:microsoft.com/office/officeart/2005/8/layout/radial6"/>
    <dgm:cxn modelId="{F1CB941C-39C9-46E8-B882-4427BAB9C219}" type="presOf" srcId="{4D673E69-5E63-4E28-98BA-A3748B6C3407}" destId="{9C03D35A-FB25-4C8D-864E-E465CB2B6BB4}" srcOrd="0" destOrd="0" presId="urn:microsoft.com/office/officeart/2005/8/layout/radial6"/>
    <dgm:cxn modelId="{E8B9340E-1FF7-4D93-BC7A-9796284AED0B}" type="presOf" srcId="{B58BFF95-110F-49F0-884D-745D5FD29E32}" destId="{AA524812-432D-472D-85CA-4A17696D26C3}" srcOrd="0" destOrd="0" presId="urn:microsoft.com/office/officeart/2005/8/layout/radial6"/>
    <dgm:cxn modelId="{07097F0E-662B-4765-824B-3DE88E9F58D1}" type="presOf" srcId="{5BC1F772-C758-4C71-BCAA-B1C8102F45E7}" destId="{9061F648-8EAC-4E9F-80B1-4A48974CC945}" srcOrd="0" destOrd="0" presId="urn:microsoft.com/office/officeart/2005/8/layout/radial6"/>
    <dgm:cxn modelId="{69E612A7-5C35-4D17-AFBE-C6CC1F2B1CE0}" type="presParOf" srcId="{304F2F24-0D06-4EC9-9AD0-7764501A0A04}" destId="{952685B7-AB70-41D8-8391-DFC1DE026823}" srcOrd="0" destOrd="0" presId="urn:microsoft.com/office/officeart/2005/8/layout/radial6"/>
    <dgm:cxn modelId="{28BAFDE9-09A2-496F-A93A-17B35E43FB5B}" type="presParOf" srcId="{304F2F24-0D06-4EC9-9AD0-7764501A0A04}" destId="{A0095AE5-8C75-4B23-83E7-22D3CC734C44}" srcOrd="1" destOrd="0" presId="urn:microsoft.com/office/officeart/2005/8/layout/radial6"/>
    <dgm:cxn modelId="{725093B3-8B1D-4675-947D-0F7E969920CE}" type="presParOf" srcId="{304F2F24-0D06-4EC9-9AD0-7764501A0A04}" destId="{71DFA514-1F67-4DC3-9401-1968A6C1DC5E}" srcOrd="2" destOrd="0" presId="urn:microsoft.com/office/officeart/2005/8/layout/radial6"/>
    <dgm:cxn modelId="{E188B007-716E-47D5-8B90-37F0FACF6464}" type="presParOf" srcId="{304F2F24-0D06-4EC9-9AD0-7764501A0A04}" destId="{9C03D35A-FB25-4C8D-864E-E465CB2B6BB4}" srcOrd="3" destOrd="0" presId="urn:microsoft.com/office/officeart/2005/8/layout/radial6"/>
    <dgm:cxn modelId="{AECDD5FA-C848-4724-AD77-C5C8A7D90617}" type="presParOf" srcId="{304F2F24-0D06-4EC9-9AD0-7764501A0A04}" destId="{9061F648-8EAC-4E9F-80B1-4A48974CC945}" srcOrd="4" destOrd="0" presId="urn:microsoft.com/office/officeart/2005/8/layout/radial6"/>
    <dgm:cxn modelId="{A940FECE-60BB-4AA5-A0AB-B0E5CB1B2FEB}" type="presParOf" srcId="{304F2F24-0D06-4EC9-9AD0-7764501A0A04}" destId="{38995F67-3BBB-47DA-AA45-AA3026783AB2}" srcOrd="5" destOrd="0" presId="urn:microsoft.com/office/officeart/2005/8/layout/radial6"/>
    <dgm:cxn modelId="{21E9E648-3540-4BF6-848A-01F91F0BDD99}" type="presParOf" srcId="{304F2F24-0D06-4EC9-9AD0-7764501A0A04}" destId="{267C77CF-50AB-414A-BD93-037D3C138C2B}" srcOrd="6" destOrd="0" presId="urn:microsoft.com/office/officeart/2005/8/layout/radial6"/>
    <dgm:cxn modelId="{0C23D8A1-DB2F-4C00-8C1E-1FB596785E53}" type="presParOf" srcId="{304F2F24-0D06-4EC9-9AD0-7764501A0A04}" destId="{AA524812-432D-472D-85CA-4A17696D26C3}" srcOrd="7" destOrd="0" presId="urn:microsoft.com/office/officeart/2005/8/layout/radial6"/>
    <dgm:cxn modelId="{1777830C-9DD3-46FF-AD82-581400794E13}" type="presParOf" srcId="{304F2F24-0D06-4EC9-9AD0-7764501A0A04}" destId="{69B323DA-953C-4C3C-8598-2DA2161F9B35}" srcOrd="8" destOrd="0" presId="urn:microsoft.com/office/officeart/2005/8/layout/radial6"/>
    <dgm:cxn modelId="{C184AB58-BDDF-4F4B-8493-E2038734DA7B}" type="presParOf" srcId="{304F2F24-0D06-4EC9-9AD0-7764501A0A04}" destId="{FD897383-3B94-4471-B94C-53356943929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3BECF6-8EBE-4829-893F-DFF7B899BAC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7C7697E-75A9-48B6-8EB6-3E2A62CA5AF9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2000" b="1" dirty="0" smtClean="0">
              <a:solidFill>
                <a:schemeClr val="tx1"/>
              </a:solidFill>
            </a:rPr>
            <a:t>Szolgáltatás-finanszírozási elemek</a:t>
          </a:r>
          <a:endParaRPr lang="hu-HU" sz="2000" b="1" dirty="0">
            <a:solidFill>
              <a:schemeClr val="tx1"/>
            </a:solidFill>
          </a:endParaRPr>
        </a:p>
      </dgm:t>
    </dgm:pt>
    <dgm:pt modelId="{FB7EEB62-DD79-46B0-90EA-9E2946864469}" type="parTrans" cxnId="{2E8C5174-33E5-49C3-88BD-0F63F18017A1}">
      <dgm:prSet/>
      <dgm:spPr/>
      <dgm:t>
        <a:bodyPr/>
        <a:lstStyle/>
        <a:p>
          <a:endParaRPr lang="hu-HU"/>
        </a:p>
      </dgm:t>
    </dgm:pt>
    <dgm:pt modelId="{27B4ECE5-3067-4B86-8904-38FFB9C7A696}" type="sibTrans" cxnId="{2E8C5174-33E5-49C3-88BD-0F63F18017A1}">
      <dgm:prSet/>
      <dgm:spPr/>
      <dgm:t>
        <a:bodyPr/>
        <a:lstStyle/>
        <a:p>
          <a:endParaRPr lang="hu-HU"/>
        </a:p>
      </dgm:t>
    </dgm:pt>
    <dgm:pt modelId="{B5BDB7C0-97B2-47DF-B18E-8C65F7DC5E52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1600" b="1" dirty="0" smtClean="0">
              <a:solidFill>
                <a:schemeClr val="tx1"/>
              </a:solidFill>
            </a:rPr>
            <a:t>Nemzetközi</a:t>
          </a:r>
        </a:p>
        <a:p>
          <a:r>
            <a:rPr lang="hu-HU" sz="1600" b="1" dirty="0" smtClean="0">
              <a:solidFill>
                <a:schemeClr val="tx1"/>
              </a:solidFill>
            </a:rPr>
            <a:t>második </a:t>
          </a:r>
        </a:p>
        <a:p>
          <a:r>
            <a:rPr lang="hu-HU" sz="1600" b="1" dirty="0" smtClean="0">
              <a:solidFill>
                <a:schemeClr val="tx1"/>
              </a:solidFill>
            </a:rPr>
            <a:t>orvosi vélemény</a:t>
          </a:r>
          <a:endParaRPr lang="hu-HU" sz="1600" b="1" dirty="0">
            <a:solidFill>
              <a:schemeClr val="tx1"/>
            </a:solidFill>
          </a:endParaRPr>
        </a:p>
      </dgm:t>
    </dgm:pt>
    <dgm:pt modelId="{7D72448F-FF7A-4F56-82A8-B94B64909A5E}" type="parTrans" cxnId="{FCE017C0-552B-4015-BA01-4C955E29FDB8}">
      <dgm:prSet/>
      <dgm:spPr/>
      <dgm:t>
        <a:bodyPr/>
        <a:lstStyle/>
        <a:p>
          <a:endParaRPr lang="hu-HU"/>
        </a:p>
      </dgm:t>
    </dgm:pt>
    <dgm:pt modelId="{4D673E69-5E63-4E28-98BA-A3748B6C3407}" type="sibTrans" cxnId="{FCE017C0-552B-4015-BA01-4C955E29FDB8}">
      <dgm:prSet/>
      <dgm:spPr/>
      <dgm:t>
        <a:bodyPr/>
        <a:lstStyle/>
        <a:p>
          <a:endParaRPr lang="hu-HU"/>
        </a:p>
      </dgm:t>
    </dgm:pt>
    <dgm:pt modelId="{5BC1F772-C758-4C71-BCAA-B1C8102F45E7}">
      <dgm:prSet phldrT="[Szöveg]" custT="1"/>
      <dgm:spPr>
        <a:solidFill>
          <a:srgbClr val="FE3434"/>
        </a:solidFill>
      </dgm:spPr>
      <dgm:t>
        <a:bodyPr/>
        <a:lstStyle/>
        <a:p>
          <a:r>
            <a:rPr lang="hu-HU" sz="1600" b="1" dirty="0" smtClean="0">
              <a:solidFill>
                <a:schemeClr val="bg1"/>
              </a:solidFill>
            </a:rPr>
            <a:t>Onkológiai diagnosztika</a:t>
          </a:r>
          <a:endParaRPr lang="hu-HU" sz="1600" b="1" dirty="0">
            <a:solidFill>
              <a:schemeClr val="bg1"/>
            </a:solidFill>
          </a:endParaRPr>
        </a:p>
      </dgm:t>
    </dgm:pt>
    <dgm:pt modelId="{C5F9E2BC-CC2E-4184-9A33-EE219F3EC614}" type="parTrans" cxnId="{8CB9C762-44BC-4870-AB91-65F0C35B8986}">
      <dgm:prSet/>
      <dgm:spPr/>
      <dgm:t>
        <a:bodyPr/>
        <a:lstStyle/>
        <a:p>
          <a:endParaRPr lang="hu-HU"/>
        </a:p>
      </dgm:t>
    </dgm:pt>
    <dgm:pt modelId="{7C8EA3AC-37F5-41D6-8174-457BD0F4D68A}" type="sibTrans" cxnId="{8CB9C762-44BC-4870-AB91-65F0C35B8986}">
      <dgm:prSet/>
      <dgm:spPr/>
      <dgm:t>
        <a:bodyPr/>
        <a:lstStyle/>
        <a:p>
          <a:endParaRPr lang="hu-HU"/>
        </a:p>
      </dgm:t>
    </dgm:pt>
    <dgm:pt modelId="{B58BFF95-110F-49F0-884D-745D5FD29E32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1600" b="1" dirty="0" smtClean="0">
              <a:solidFill>
                <a:schemeClr val="tx1"/>
              </a:solidFill>
            </a:rPr>
            <a:t>Rosszindulatú daganatos betegségek</a:t>
          </a:r>
          <a:endParaRPr lang="hu-HU" sz="1600" b="1" dirty="0">
            <a:solidFill>
              <a:schemeClr val="tx1"/>
            </a:solidFill>
          </a:endParaRPr>
        </a:p>
      </dgm:t>
    </dgm:pt>
    <dgm:pt modelId="{B9378AC2-65CD-41ED-BFDF-5261F9797BC8}" type="parTrans" cxnId="{1BCE4338-4B7C-4507-8111-B7AA84DAFD02}">
      <dgm:prSet/>
      <dgm:spPr/>
      <dgm:t>
        <a:bodyPr/>
        <a:lstStyle/>
        <a:p>
          <a:endParaRPr lang="hu-HU"/>
        </a:p>
      </dgm:t>
    </dgm:pt>
    <dgm:pt modelId="{E5FC54F6-01EE-409B-BC3B-6EF2229C8B71}" type="sibTrans" cxnId="{1BCE4338-4B7C-4507-8111-B7AA84DAFD02}">
      <dgm:prSet/>
      <dgm:spPr/>
      <dgm:t>
        <a:bodyPr/>
        <a:lstStyle/>
        <a:p>
          <a:endParaRPr lang="hu-HU"/>
        </a:p>
      </dgm:t>
    </dgm:pt>
    <dgm:pt modelId="{304F2F24-0D06-4EC9-9AD0-7764501A0A04}" type="pres">
      <dgm:prSet presAssocID="{123BECF6-8EBE-4829-893F-DFF7B899BA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52685B7-AB70-41D8-8391-DFC1DE026823}" type="pres">
      <dgm:prSet presAssocID="{F7C7697E-75A9-48B6-8EB6-3E2A62CA5AF9}" presName="centerShape" presStyleLbl="node0" presStyleIdx="0" presStyleCnt="1" custScaleX="140978" custScaleY="140677"/>
      <dgm:spPr/>
      <dgm:t>
        <a:bodyPr/>
        <a:lstStyle/>
        <a:p>
          <a:endParaRPr lang="hu-HU"/>
        </a:p>
      </dgm:t>
    </dgm:pt>
    <dgm:pt modelId="{A0095AE5-8C75-4B23-83E7-22D3CC734C44}" type="pres">
      <dgm:prSet presAssocID="{B5BDB7C0-97B2-47DF-B18E-8C65F7DC5E52}" presName="node" presStyleLbl="node1" presStyleIdx="0" presStyleCnt="3" custScaleX="118278" custScaleY="111302" custRadScaleRad="105589" custRadScaleInc="11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DFA514-1F67-4DC3-9401-1968A6C1DC5E}" type="pres">
      <dgm:prSet presAssocID="{B5BDB7C0-97B2-47DF-B18E-8C65F7DC5E52}" presName="dummy" presStyleCnt="0"/>
      <dgm:spPr/>
    </dgm:pt>
    <dgm:pt modelId="{9C03D35A-FB25-4C8D-864E-E465CB2B6BB4}" type="pres">
      <dgm:prSet presAssocID="{4D673E69-5E63-4E28-98BA-A3748B6C3407}" presName="sibTrans" presStyleLbl="sibTrans2D1" presStyleIdx="0" presStyleCnt="3"/>
      <dgm:spPr/>
      <dgm:t>
        <a:bodyPr/>
        <a:lstStyle/>
        <a:p>
          <a:endParaRPr lang="hu-HU"/>
        </a:p>
      </dgm:t>
    </dgm:pt>
    <dgm:pt modelId="{9061F648-8EAC-4E9F-80B1-4A48974CC945}" type="pres">
      <dgm:prSet presAssocID="{5BC1F772-C758-4C71-BCAA-B1C8102F45E7}" presName="node" presStyleLbl="node1" presStyleIdx="1" presStyleCnt="3" custScaleX="114878" custScaleY="1145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995F67-3BBB-47DA-AA45-AA3026783AB2}" type="pres">
      <dgm:prSet presAssocID="{5BC1F772-C758-4C71-BCAA-B1C8102F45E7}" presName="dummy" presStyleCnt="0"/>
      <dgm:spPr/>
    </dgm:pt>
    <dgm:pt modelId="{267C77CF-50AB-414A-BD93-037D3C138C2B}" type="pres">
      <dgm:prSet presAssocID="{7C8EA3AC-37F5-41D6-8174-457BD0F4D68A}" presName="sibTrans" presStyleLbl="sibTrans2D1" presStyleIdx="1" presStyleCnt="3"/>
      <dgm:spPr/>
      <dgm:t>
        <a:bodyPr/>
        <a:lstStyle/>
        <a:p>
          <a:endParaRPr lang="hu-HU"/>
        </a:p>
      </dgm:t>
    </dgm:pt>
    <dgm:pt modelId="{AA524812-432D-472D-85CA-4A17696D26C3}" type="pres">
      <dgm:prSet presAssocID="{B58BFF95-110F-49F0-884D-745D5FD29E32}" presName="node" presStyleLbl="node1" presStyleIdx="2" presStyleCnt="3" custScaleX="120160" custScaleY="11562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B323DA-953C-4C3C-8598-2DA2161F9B35}" type="pres">
      <dgm:prSet presAssocID="{B58BFF95-110F-49F0-884D-745D5FD29E32}" presName="dummy" presStyleCnt="0"/>
      <dgm:spPr/>
    </dgm:pt>
    <dgm:pt modelId="{FD897383-3B94-4471-B94C-53356943929A}" type="pres">
      <dgm:prSet presAssocID="{E5FC54F6-01EE-409B-BC3B-6EF2229C8B71}" presName="sibTrans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8CB9C762-44BC-4870-AB91-65F0C35B8986}" srcId="{F7C7697E-75A9-48B6-8EB6-3E2A62CA5AF9}" destId="{5BC1F772-C758-4C71-BCAA-B1C8102F45E7}" srcOrd="1" destOrd="0" parTransId="{C5F9E2BC-CC2E-4184-9A33-EE219F3EC614}" sibTransId="{7C8EA3AC-37F5-41D6-8174-457BD0F4D68A}"/>
    <dgm:cxn modelId="{FF83B3A3-6038-43FF-A30F-191BDA7689E2}" type="presOf" srcId="{7C8EA3AC-37F5-41D6-8174-457BD0F4D68A}" destId="{267C77CF-50AB-414A-BD93-037D3C138C2B}" srcOrd="0" destOrd="0" presId="urn:microsoft.com/office/officeart/2005/8/layout/radial6"/>
    <dgm:cxn modelId="{0AEF592E-A6D4-4A5E-9E85-ECC55240FF3F}" type="presOf" srcId="{F7C7697E-75A9-48B6-8EB6-3E2A62CA5AF9}" destId="{952685B7-AB70-41D8-8391-DFC1DE026823}" srcOrd="0" destOrd="0" presId="urn:microsoft.com/office/officeart/2005/8/layout/radial6"/>
    <dgm:cxn modelId="{1BCE4338-4B7C-4507-8111-B7AA84DAFD02}" srcId="{F7C7697E-75A9-48B6-8EB6-3E2A62CA5AF9}" destId="{B58BFF95-110F-49F0-884D-745D5FD29E32}" srcOrd="2" destOrd="0" parTransId="{B9378AC2-65CD-41ED-BFDF-5261F9797BC8}" sibTransId="{E5FC54F6-01EE-409B-BC3B-6EF2229C8B71}"/>
    <dgm:cxn modelId="{A00C99DB-5772-48B4-8006-5776EE6E9745}" type="presOf" srcId="{4D673E69-5E63-4E28-98BA-A3748B6C3407}" destId="{9C03D35A-FB25-4C8D-864E-E465CB2B6BB4}" srcOrd="0" destOrd="0" presId="urn:microsoft.com/office/officeart/2005/8/layout/radial6"/>
    <dgm:cxn modelId="{FCE017C0-552B-4015-BA01-4C955E29FDB8}" srcId="{F7C7697E-75A9-48B6-8EB6-3E2A62CA5AF9}" destId="{B5BDB7C0-97B2-47DF-B18E-8C65F7DC5E52}" srcOrd="0" destOrd="0" parTransId="{7D72448F-FF7A-4F56-82A8-B94B64909A5E}" sibTransId="{4D673E69-5E63-4E28-98BA-A3748B6C3407}"/>
    <dgm:cxn modelId="{2E8C5174-33E5-49C3-88BD-0F63F18017A1}" srcId="{123BECF6-8EBE-4829-893F-DFF7B899BAC1}" destId="{F7C7697E-75A9-48B6-8EB6-3E2A62CA5AF9}" srcOrd="0" destOrd="0" parTransId="{FB7EEB62-DD79-46B0-90EA-9E2946864469}" sibTransId="{27B4ECE5-3067-4B86-8904-38FFB9C7A696}"/>
    <dgm:cxn modelId="{985A105A-29E9-4CE6-85DA-E01FF8D3ACBF}" type="presOf" srcId="{123BECF6-8EBE-4829-893F-DFF7B899BAC1}" destId="{304F2F24-0D06-4EC9-9AD0-7764501A0A04}" srcOrd="0" destOrd="0" presId="urn:microsoft.com/office/officeart/2005/8/layout/radial6"/>
    <dgm:cxn modelId="{2392278C-20A9-4317-B30B-303EC8A5E6F8}" type="presOf" srcId="{E5FC54F6-01EE-409B-BC3B-6EF2229C8B71}" destId="{FD897383-3B94-4471-B94C-53356943929A}" srcOrd="0" destOrd="0" presId="urn:microsoft.com/office/officeart/2005/8/layout/radial6"/>
    <dgm:cxn modelId="{CC5C5F13-4EDE-4286-9DB0-B65B17551D23}" type="presOf" srcId="{5BC1F772-C758-4C71-BCAA-B1C8102F45E7}" destId="{9061F648-8EAC-4E9F-80B1-4A48974CC945}" srcOrd="0" destOrd="0" presId="urn:microsoft.com/office/officeart/2005/8/layout/radial6"/>
    <dgm:cxn modelId="{3B606C54-3D26-45FA-B093-1835CF84EC94}" type="presOf" srcId="{B5BDB7C0-97B2-47DF-B18E-8C65F7DC5E52}" destId="{A0095AE5-8C75-4B23-83E7-22D3CC734C44}" srcOrd="0" destOrd="0" presId="urn:microsoft.com/office/officeart/2005/8/layout/radial6"/>
    <dgm:cxn modelId="{D8E2E018-81DB-4A65-91AD-11DA4C6B52FD}" type="presOf" srcId="{B58BFF95-110F-49F0-884D-745D5FD29E32}" destId="{AA524812-432D-472D-85CA-4A17696D26C3}" srcOrd="0" destOrd="0" presId="urn:microsoft.com/office/officeart/2005/8/layout/radial6"/>
    <dgm:cxn modelId="{886FCC4F-7D5A-432E-B672-0B2CC83E660E}" type="presParOf" srcId="{304F2F24-0D06-4EC9-9AD0-7764501A0A04}" destId="{952685B7-AB70-41D8-8391-DFC1DE026823}" srcOrd="0" destOrd="0" presId="urn:microsoft.com/office/officeart/2005/8/layout/radial6"/>
    <dgm:cxn modelId="{08A6ECFA-40A3-4703-BEC7-B268A1705654}" type="presParOf" srcId="{304F2F24-0D06-4EC9-9AD0-7764501A0A04}" destId="{A0095AE5-8C75-4B23-83E7-22D3CC734C44}" srcOrd="1" destOrd="0" presId="urn:microsoft.com/office/officeart/2005/8/layout/radial6"/>
    <dgm:cxn modelId="{BA86CD43-EAA9-4454-BA98-3547106B3D5B}" type="presParOf" srcId="{304F2F24-0D06-4EC9-9AD0-7764501A0A04}" destId="{71DFA514-1F67-4DC3-9401-1968A6C1DC5E}" srcOrd="2" destOrd="0" presId="urn:microsoft.com/office/officeart/2005/8/layout/radial6"/>
    <dgm:cxn modelId="{922DACA5-CBAB-4031-A656-8924E7345ACF}" type="presParOf" srcId="{304F2F24-0D06-4EC9-9AD0-7764501A0A04}" destId="{9C03D35A-FB25-4C8D-864E-E465CB2B6BB4}" srcOrd="3" destOrd="0" presId="urn:microsoft.com/office/officeart/2005/8/layout/radial6"/>
    <dgm:cxn modelId="{C70E5EFE-30EC-47E8-8722-F31E03996EEE}" type="presParOf" srcId="{304F2F24-0D06-4EC9-9AD0-7764501A0A04}" destId="{9061F648-8EAC-4E9F-80B1-4A48974CC945}" srcOrd="4" destOrd="0" presId="urn:microsoft.com/office/officeart/2005/8/layout/radial6"/>
    <dgm:cxn modelId="{DD48A186-99A9-4D0D-B420-FCA7025299B0}" type="presParOf" srcId="{304F2F24-0D06-4EC9-9AD0-7764501A0A04}" destId="{38995F67-3BBB-47DA-AA45-AA3026783AB2}" srcOrd="5" destOrd="0" presId="urn:microsoft.com/office/officeart/2005/8/layout/radial6"/>
    <dgm:cxn modelId="{B431B246-8DC2-4CEF-8443-10D7454CD23C}" type="presParOf" srcId="{304F2F24-0D06-4EC9-9AD0-7764501A0A04}" destId="{267C77CF-50AB-414A-BD93-037D3C138C2B}" srcOrd="6" destOrd="0" presId="urn:microsoft.com/office/officeart/2005/8/layout/radial6"/>
    <dgm:cxn modelId="{2E7C1DB2-A9E2-46A1-8B42-63B4F84C5ED9}" type="presParOf" srcId="{304F2F24-0D06-4EC9-9AD0-7764501A0A04}" destId="{AA524812-432D-472D-85CA-4A17696D26C3}" srcOrd="7" destOrd="0" presId="urn:microsoft.com/office/officeart/2005/8/layout/radial6"/>
    <dgm:cxn modelId="{E2F44272-0CBB-4823-8F23-ECEEB662D474}" type="presParOf" srcId="{304F2F24-0D06-4EC9-9AD0-7764501A0A04}" destId="{69B323DA-953C-4C3C-8598-2DA2161F9B35}" srcOrd="8" destOrd="0" presId="urn:microsoft.com/office/officeart/2005/8/layout/radial6"/>
    <dgm:cxn modelId="{955A5F24-45D3-4682-A89B-4B18D7B165B9}" type="presParOf" srcId="{304F2F24-0D06-4EC9-9AD0-7764501A0A04}" destId="{FD897383-3B94-4471-B94C-53356943929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3BECF6-8EBE-4829-893F-DFF7B899BAC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7C7697E-75A9-48B6-8EB6-3E2A62CA5AF9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2000" b="1" dirty="0" smtClean="0">
              <a:solidFill>
                <a:schemeClr val="tx1"/>
              </a:solidFill>
            </a:rPr>
            <a:t>Szolgáltatás-finanszírozási elemek</a:t>
          </a:r>
          <a:endParaRPr lang="hu-HU" sz="2000" b="1" dirty="0">
            <a:solidFill>
              <a:schemeClr val="tx1"/>
            </a:solidFill>
          </a:endParaRPr>
        </a:p>
      </dgm:t>
    </dgm:pt>
    <dgm:pt modelId="{FB7EEB62-DD79-46B0-90EA-9E2946864469}" type="parTrans" cxnId="{2E8C5174-33E5-49C3-88BD-0F63F18017A1}">
      <dgm:prSet/>
      <dgm:spPr/>
      <dgm:t>
        <a:bodyPr/>
        <a:lstStyle/>
        <a:p>
          <a:endParaRPr lang="hu-HU"/>
        </a:p>
      </dgm:t>
    </dgm:pt>
    <dgm:pt modelId="{27B4ECE5-3067-4B86-8904-38FFB9C7A696}" type="sibTrans" cxnId="{2E8C5174-33E5-49C3-88BD-0F63F18017A1}">
      <dgm:prSet/>
      <dgm:spPr/>
      <dgm:t>
        <a:bodyPr/>
        <a:lstStyle/>
        <a:p>
          <a:endParaRPr lang="hu-HU"/>
        </a:p>
      </dgm:t>
    </dgm:pt>
    <dgm:pt modelId="{B5BDB7C0-97B2-47DF-B18E-8C65F7DC5E52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1600" b="1" dirty="0" smtClean="0">
              <a:solidFill>
                <a:schemeClr val="tx1"/>
              </a:solidFill>
            </a:rPr>
            <a:t>Nemzetközi</a:t>
          </a:r>
        </a:p>
        <a:p>
          <a:r>
            <a:rPr lang="hu-HU" sz="1600" b="1" dirty="0" smtClean="0">
              <a:solidFill>
                <a:schemeClr val="tx1"/>
              </a:solidFill>
            </a:rPr>
            <a:t>második </a:t>
          </a:r>
        </a:p>
        <a:p>
          <a:r>
            <a:rPr lang="hu-HU" sz="1600" b="1" dirty="0" smtClean="0">
              <a:solidFill>
                <a:schemeClr val="tx1"/>
              </a:solidFill>
            </a:rPr>
            <a:t>orvosi vélemény</a:t>
          </a:r>
          <a:endParaRPr lang="hu-HU" sz="1600" b="1" dirty="0">
            <a:solidFill>
              <a:schemeClr val="tx1"/>
            </a:solidFill>
          </a:endParaRPr>
        </a:p>
      </dgm:t>
    </dgm:pt>
    <dgm:pt modelId="{7D72448F-FF7A-4F56-82A8-B94B64909A5E}" type="parTrans" cxnId="{FCE017C0-552B-4015-BA01-4C955E29FDB8}">
      <dgm:prSet/>
      <dgm:spPr/>
      <dgm:t>
        <a:bodyPr/>
        <a:lstStyle/>
        <a:p>
          <a:endParaRPr lang="hu-HU"/>
        </a:p>
      </dgm:t>
    </dgm:pt>
    <dgm:pt modelId="{4D673E69-5E63-4E28-98BA-A3748B6C3407}" type="sibTrans" cxnId="{FCE017C0-552B-4015-BA01-4C955E29FDB8}">
      <dgm:prSet/>
      <dgm:spPr/>
      <dgm:t>
        <a:bodyPr/>
        <a:lstStyle/>
        <a:p>
          <a:endParaRPr lang="hu-HU"/>
        </a:p>
      </dgm:t>
    </dgm:pt>
    <dgm:pt modelId="{5BC1F772-C758-4C71-BCAA-B1C8102F45E7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1600" b="1" dirty="0" smtClean="0">
              <a:solidFill>
                <a:schemeClr val="tx1"/>
              </a:solidFill>
            </a:rPr>
            <a:t>Onkológiai diagnosztika</a:t>
          </a:r>
          <a:endParaRPr lang="hu-HU" sz="1600" b="1" dirty="0">
            <a:solidFill>
              <a:schemeClr val="tx1"/>
            </a:solidFill>
          </a:endParaRPr>
        </a:p>
      </dgm:t>
    </dgm:pt>
    <dgm:pt modelId="{C5F9E2BC-CC2E-4184-9A33-EE219F3EC614}" type="parTrans" cxnId="{8CB9C762-44BC-4870-AB91-65F0C35B8986}">
      <dgm:prSet/>
      <dgm:spPr/>
      <dgm:t>
        <a:bodyPr/>
        <a:lstStyle/>
        <a:p>
          <a:endParaRPr lang="hu-HU"/>
        </a:p>
      </dgm:t>
    </dgm:pt>
    <dgm:pt modelId="{7C8EA3AC-37F5-41D6-8174-457BD0F4D68A}" type="sibTrans" cxnId="{8CB9C762-44BC-4870-AB91-65F0C35B8986}">
      <dgm:prSet/>
      <dgm:spPr/>
      <dgm:t>
        <a:bodyPr/>
        <a:lstStyle/>
        <a:p>
          <a:endParaRPr lang="hu-HU"/>
        </a:p>
      </dgm:t>
    </dgm:pt>
    <dgm:pt modelId="{B58BFF95-110F-49F0-884D-745D5FD29E32}">
      <dgm:prSet phldrT="[Szöveg]" custT="1"/>
      <dgm:spPr>
        <a:solidFill>
          <a:srgbClr val="FE3434"/>
        </a:solidFill>
      </dgm:spPr>
      <dgm:t>
        <a:bodyPr/>
        <a:lstStyle/>
        <a:p>
          <a:r>
            <a:rPr lang="hu-HU" sz="1600" b="1" dirty="0" smtClean="0">
              <a:solidFill>
                <a:schemeClr val="bg1"/>
              </a:solidFill>
            </a:rPr>
            <a:t>Rosszindulatú daganatos betegségek</a:t>
          </a:r>
          <a:endParaRPr lang="hu-HU" sz="1600" b="1" dirty="0">
            <a:solidFill>
              <a:schemeClr val="bg1"/>
            </a:solidFill>
          </a:endParaRPr>
        </a:p>
      </dgm:t>
    </dgm:pt>
    <dgm:pt modelId="{B9378AC2-65CD-41ED-BFDF-5261F9797BC8}" type="parTrans" cxnId="{1BCE4338-4B7C-4507-8111-B7AA84DAFD02}">
      <dgm:prSet/>
      <dgm:spPr/>
      <dgm:t>
        <a:bodyPr/>
        <a:lstStyle/>
        <a:p>
          <a:endParaRPr lang="hu-HU"/>
        </a:p>
      </dgm:t>
    </dgm:pt>
    <dgm:pt modelId="{E5FC54F6-01EE-409B-BC3B-6EF2229C8B71}" type="sibTrans" cxnId="{1BCE4338-4B7C-4507-8111-B7AA84DAFD02}">
      <dgm:prSet/>
      <dgm:spPr/>
      <dgm:t>
        <a:bodyPr/>
        <a:lstStyle/>
        <a:p>
          <a:endParaRPr lang="hu-HU"/>
        </a:p>
      </dgm:t>
    </dgm:pt>
    <dgm:pt modelId="{304F2F24-0D06-4EC9-9AD0-7764501A0A04}" type="pres">
      <dgm:prSet presAssocID="{123BECF6-8EBE-4829-893F-DFF7B899BA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52685B7-AB70-41D8-8391-DFC1DE026823}" type="pres">
      <dgm:prSet presAssocID="{F7C7697E-75A9-48B6-8EB6-3E2A62CA5AF9}" presName="centerShape" presStyleLbl="node0" presStyleIdx="0" presStyleCnt="1" custScaleX="140978" custScaleY="140677"/>
      <dgm:spPr/>
      <dgm:t>
        <a:bodyPr/>
        <a:lstStyle/>
        <a:p>
          <a:endParaRPr lang="hu-HU"/>
        </a:p>
      </dgm:t>
    </dgm:pt>
    <dgm:pt modelId="{A0095AE5-8C75-4B23-83E7-22D3CC734C44}" type="pres">
      <dgm:prSet presAssocID="{B5BDB7C0-97B2-47DF-B18E-8C65F7DC5E52}" presName="node" presStyleLbl="node1" presStyleIdx="0" presStyleCnt="3" custScaleX="118278" custScaleY="111302" custRadScaleRad="105589" custRadScaleInc="11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DFA514-1F67-4DC3-9401-1968A6C1DC5E}" type="pres">
      <dgm:prSet presAssocID="{B5BDB7C0-97B2-47DF-B18E-8C65F7DC5E52}" presName="dummy" presStyleCnt="0"/>
      <dgm:spPr/>
    </dgm:pt>
    <dgm:pt modelId="{9C03D35A-FB25-4C8D-864E-E465CB2B6BB4}" type="pres">
      <dgm:prSet presAssocID="{4D673E69-5E63-4E28-98BA-A3748B6C3407}" presName="sibTrans" presStyleLbl="sibTrans2D1" presStyleIdx="0" presStyleCnt="3"/>
      <dgm:spPr/>
      <dgm:t>
        <a:bodyPr/>
        <a:lstStyle/>
        <a:p>
          <a:endParaRPr lang="hu-HU"/>
        </a:p>
      </dgm:t>
    </dgm:pt>
    <dgm:pt modelId="{9061F648-8EAC-4E9F-80B1-4A48974CC945}" type="pres">
      <dgm:prSet presAssocID="{5BC1F772-C758-4C71-BCAA-B1C8102F45E7}" presName="node" presStyleLbl="node1" presStyleIdx="1" presStyleCnt="3" custScaleX="114878" custScaleY="1145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995F67-3BBB-47DA-AA45-AA3026783AB2}" type="pres">
      <dgm:prSet presAssocID="{5BC1F772-C758-4C71-BCAA-B1C8102F45E7}" presName="dummy" presStyleCnt="0"/>
      <dgm:spPr/>
    </dgm:pt>
    <dgm:pt modelId="{267C77CF-50AB-414A-BD93-037D3C138C2B}" type="pres">
      <dgm:prSet presAssocID="{7C8EA3AC-37F5-41D6-8174-457BD0F4D68A}" presName="sibTrans" presStyleLbl="sibTrans2D1" presStyleIdx="1" presStyleCnt="3"/>
      <dgm:spPr/>
      <dgm:t>
        <a:bodyPr/>
        <a:lstStyle/>
        <a:p>
          <a:endParaRPr lang="hu-HU"/>
        </a:p>
      </dgm:t>
    </dgm:pt>
    <dgm:pt modelId="{AA524812-432D-472D-85CA-4A17696D26C3}" type="pres">
      <dgm:prSet presAssocID="{B58BFF95-110F-49F0-884D-745D5FD29E32}" presName="node" presStyleLbl="node1" presStyleIdx="2" presStyleCnt="3" custScaleX="120160" custScaleY="11562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B323DA-953C-4C3C-8598-2DA2161F9B35}" type="pres">
      <dgm:prSet presAssocID="{B58BFF95-110F-49F0-884D-745D5FD29E32}" presName="dummy" presStyleCnt="0"/>
      <dgm:spPr/>
    </dgm:pt>
    <dgm:pt modelId="{FD897383-3B94-4471-B94C-53356943929A}" type="pres">
      <dgm:prSet presAssocID="{E5FC54F6-01EE-409B-BC3B-6EF2229C8B71}" presName="sibTrans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64E01D89-D469-4D6B-89D1-37CC58DC471C}" type="presOf" srcId="{7C8EA3AC-37F5-41D6-8174-457BD0F4D68A}" destId="{267C77CF-50AB-414A-BD93-037D3C138C2B}" srcOrd="0" destOrd="0" presId="urn:microsoft.com/office/officeart/2005/8/layout/radial6"/>
    <dgm:cxn modelId="{0C1B8353-BCFA-4816-BBCB-8CFCB2513A2A}" type="presOf" srcId="{4D673E69-5E63-4E28-98BA-A3748B6C3407}" destId="{9C03D35A-FB25-4C8D-864E-E465CB2B6BB4}" srcOrd="0" destOrd="0" presId="urn:microsoft.com/office/officeart/2005/8/layout/radial6"/>
    <dgm:cxn modelId="{8CB9C762-44BC-4870-AB91-65F0C35B8986}" srcId="{F7C7697E-75A9-48B6-8EB6-3E2A62CA5AF9}" destId="{5BC1F772-C758-4C71-BCAA-B1C8102F45E7}" srcOrd="1" destOrd="0" parTransId="{C5F9E2BC-CC2E-4184-9A33-EE219F3EC614}" sibTransId="{7C8EA3AC-37F5-41D6-8174-457BD0F4D68A}"/>
    <dgm:cxn modelId="{C7F624AD-7FE0-48F0-A6A3-9DFF0957A08F}" type="presOf" srcId="{B5BDB7C0-97B2-47DF-B18E-8C65F7DC5E52}" destId="{A0095AE5-8C75-4B23-83E7-22D3CC734C44}" srcOrd="0" destOrd="0" presId="urn:microsoft.com/office/officeart/2005/8/layout/radial6"/>
    <dgm:cxn modelId="{3ABFD5DD-15D0-4EBC-B5C2-B03755E9762B}" type="presOf" srcId="{F7C7697E-75A9-48B6-8EB6-3E2A62CA5AF9}" destId="{952685B7-AB70-41D8-8391-DFC1DE026823}" srcOrd="0" destOrd="0" presId="urn:microsoft.com/office/officeart/2005/8/layout/radial6"/>
    <dgm:cxn modelId="{A2C8EDFC-E793-4AA9-AC4D-41D65F8541EC}" type="presOf" srcId="{B58BFF95-110F-49F0-884D-745D5FD29E32}" destId="{AA524812-432D-472D-85CA-4A17696D26C3}" srcOrd="0" destOrd="0" presId="urn:microsoft.com/office/officeart/2005/8/layout/radial6"/>
    <dgm:cxn modelId="{1BCE4338-4B7C-4507-8111-B7AA84DAFD02}" srcId="{F7C7697E-75A9-48B6-8EB6-3E2A62CA5AF9}" destId="{B58BFF95-110F-49F0-884D-745D5FD29E32}" srcOrd="2" destOrd="0" parTransId="{B9378AC2-65CD-41ED-BFDF-5261F9797BC8}" sibTransId="{E5FC54F6-01EE-409B-BC3B-6EF2229C8B71}"/>
    <dgm:cxn modelId="{FCE017C0-552B-4015-BA01-4C955E29FDB8}" srcId="{F7C7697E-75A9-48B6-8EB6-3E2A62CA5AF9}" destId="{B5BDB7C0-97B2-47DF-B18E-8C65F7DC5E52}" srcOrd="0" destOrd="0" parTransId="{7D72448F-FF7A-4F56-82A8-B94B64909A5E}" sibTransId="{4D673E69-5E63-4E28-98BA-A3748B6C3407}"/>
    <dgm:cxn modelId="{2E8C5174-33E5-49C3-88BD-0F63F18017A1}" srcId="{123BECF6-8EBE-4829-893F-DFF7B899BAC1}" destId="{F7C7697E-75A9-48B6-8EB6-3E2A62CA5AF9}" srcOrd="0" destOrd="0" parTransId="{FB7EEB62-DD79-46B0-90EA-9E2946864469}" sibTransId="{27B4ECE5-3067-4B86-8904-38FFB9C7A696}"/>
    <dgm:cxn modelId="{21132979-3F0D-449E-AFCE-BE2507EDB89C}" type="presOf" srcId="{5BC1F772-C758-4C71-BCAA-B1C8102F45E7}" destId="{9061F648-8EAC-4E9F-80B1-4A48974CC945}" srcOrd="0" destOrd="0" presId="urn:microsoft.com/office/officeart/2005/8/layout/radial6"/>
    <dgm:cxn modelId="{4D1374C5-6578-42D6-BCE4-805B696818A6}" type="presOf" srcId="{123BECF6-8EBE-4829-893F-DFF7B899BAC1}" destId="{304F2F24-0D06-4EC9-9AD0-7764501A0A04}" srcOrd="0" destOrd="0" presId="urn:microsoft.com/office/officeart/2005/8/layout/radial6"/>
    <dgm:cxn modelId="{09634399-5D7E-4A43-8E68-AE8726FDAAE2}" type="presOf" srcId="{E5FC54F6-01EE-409B-BC3B-6EF2229C8B71}" destId="{FD897383-3B94-4471-B94C-53356943929A}" srcOrd="0" destOrd="0" presId="urn:microsoft.com/office/officeart/2005/8/layout/radial6"/>
    <dgm:cxn modelId="{76B5AAF9-6213-4F12-BF31-5F854EF3FCB9}" type="presParOf" srcId="{304F2F24-0D06-4EC9-9AD0-7764501A0A04}" destId="{952685B7-AB70-41D8-8391-DFC1DE026823}" srcOrd="0" destOrd="0" presId="urn:microsoft.com/office/officeart/2005/8/layout/radial6"/>
    <dgm:cxn modelId="{CA76396E-A7B8-410F-80E1-02CA75EE2FBC}" type="presParOf" srcId="{304F2F24-0D06-4EC9-9AD0-7764501A0A04}" destId="{A0095AE5-8C75-4B23-83E7-22D3CC734C44}" srcOrd="1" destOrd="0" presId="urn:microsoft.com/office/officeart/2005/8/layout/radial6"/>
    <dgm:cxn modelId="{A1E3FCE1-1B9F-4FD7-A402-C27E7A03C5FD}" type="presParOf" srcId="{304F2F24-0D06-4EC9-9AD0-7764501A0A04}" destId="{71DFA514-1F67-4DC3-9401-1968A6C1DC5E}" srcOrd="2" destOrd="0" presId="urn:microsoft.com/office/officeart/2005/8/layout/radial6"/>
    <dgm:cxn modelId="{2CA8C981-88B7-4015-A7DC-660B655CFBF8}" type="presParOf" srcId="{304F2F24-0D06-4EC9-9AD0-7764501A0A04}" destId="{9C03D35A-FB25-4C8D-864E-E465CB2B6BB4}" srcOrd="3" destOrd="0" presId="urn:microsoft.com/office/officeart/2005/8/layout/radial6"/>
    <dgm:cxn modelId="{931AFDD2-5162-4B6F-A8C0-98C337EF2305}" type="presParOf" srcId="{304F2F24-0D06-4EC9-9AD0-7764501A0A04}" destId="{9061F648-8EAC-4E9F-80B1-4A48974CC945}" srcOrd="4" destOrd="0" presId="urn:microsoft.com/office/officeart/2005/8/layout/radial6"/>
    <dgm:cxn modelId="{6B576099-0852-4EEA-9A72-8766A2DCD26C}" type="presParOf" srcId="{304F2F24-0D06-4EC9-9AD0-7764501A0A04}" destId="{38995F67-3BBB-47DA-AA45-AA3026783AB2}" srcOrd="5" destOrd="0" presId="urn:microsoft.com/office/officeart/2005/8/layout/radial6"/>
    <dgm:cxn modelId="{693B2398-8BEA-453B-8026-00C13C303FC0}" type="presParOf" srcId="{304F2F24-0D06-4EC9-9AD0-7764501A0A04}" destId="{267C77CF-50AB-414A-BD93-037D3C138C2B}" srcOrd="6" destOrd="0" presId="urn:microsoft.com/office/officeart/2005/8/layout/radial6"/>
    <dgm:cxn modelId="{AA1A48A9-6C93-42AD-8881-7B91D509D517}" type="presParOf" srcId="{304F2F24-0D06-4EC9-9AD0-7764501A0A04}" destId="{AA524812-432D-472D-85CA-4A17696D26C3}" srcOrd="7" destOrd="0" presId="urn:microsoft.com/office/officeart/2005/8/layout/radial6"/>
    <dgm:cxn modelId="{0A23EF4D-AEED-4128-8001-42391C649EC4}" type="presParOf" srcId="{304F2F24-0D06-4EC9-9AD0-7764501A0A04}" destId="{69B323DA-953C-4C3C-8598-2DA2161F9B35}" srcOrd="8" destOrd="0" presId="urn:microsoft.com/office/officeart/2005/8/layout/radial6"/>
    <dgm:cxn modelId="{E34DDA64-E8B2-4F46-A769-7E1D06C4C0CC}" type="presParOf" srcId="{304F2F24-0D06-4EC9-9AD0-7764501A0A04}" destId="{FD897383-3B94-4471-B94C-53356943929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406E-D622-4603-AA65-B31142509DF0}">
      <dsp:nvSpPr>
        <dsp:cNvPr id="0" name=""/>
        <dsp:cNvSpPr/>
      </dsp:nvSpPr>
      <dsp:spPr>
        <a:xfrm rot="5400000">
          <a:off x="4321266" y="909278"/>
          <a:ext cx="2203552" cy="191709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Alap ellátás</a:t>
          </a:r>
          <a:endParaRPr lang="hu-HU" sz="2000" kern="1200" dirty="0"/>
        </a:p>
      </dsp:txBody>
      <dsp:txXfrm rot="-5400000">
        <a:off x="4763244" y="1109434"/>
        <a:ext cx="1319596" cy="1516778"/>
      </dsp:txXfrm>
    </dsp:sp>
    <dsp:sp modelId="{DAA40FA7-BD01-45FB-B45A-4532D906F68A}">
      <dsp:nvSpPr>
        <dsp:cNvPr id="0" name=""/>
        <dsp:cNvSpPr/>
      </dsp:nvSpPr>
      <dsp:spPr>
        <a:xfrm>
          <a:off x="5473625" y="1906892"/>
          <a:ext cx="2459164" cy="1322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03CF8-AF53-44CC-85D6-30DBFD02CFE9}">
      <dsp:nvSpPr>
        <dsp:cNvPr id="0" name=""/>
        <dsp:cNvSpPr/>
      </dsp:nvSpPr>
      <dsp:spPr>
        <a:xfrm rot="5400000">
          <a:off x="2310506" y="909278"/>
          <a:ext cx="2203552" cy="191709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Generali Medi24</a:t>
          </a:r>
          <a:endParaRPr lang="hu-HU" sz="2000" kern="1200" dirty="0"/>
        </a:p>
      </dsp:txBody>
      <dsp:txXfrm rot="-5400000">
        <a:off x="2752484" y="1109434"/>
        <a:ext cx="1319596" cy="15167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4DB8BE-B661-416B-AE8F-CBC8121F6FB4}" type="datetimeFigureOut">
              <a:rPr lang="hu-HU"/>
              <a:pPr>
                <a:defRPr/>
              </a:pPr>
              <a:t>2017.04.03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004404-89C1-45A6-ABB8-1D74DB88C6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7101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72A80A-35CF-44CF-98D1-67C3C1A670FC}" type="datetimeFigureOut">
              <a:rPr lang="hu-HU"/>
              <a:pPr>
                <a:defRPr/>
              </a:pPr>
              <a:t>2017.04.03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D8F73A-63C0-4E03-94E9-FA41A0238C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759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810303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017635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4074643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508302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437481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703957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43139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0" lang="hu-HU" alt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Betegszállítás (betegszállítóval)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 a biztosított jogosult betegszállítás igénybevételére, és mozgásképtelenné válik (pl.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thrombosis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miatt fekvés szükséges, rendkívül elesett fizikai állapotban van), a Generali Medi24 megszervezi a betegszállítást. A betegszállítás nem jelent azonnali rendelkezésre állást, a Generali Medi24 munkatársa a szolgáltatást az igénybevétel szükségessé válásáról való tudomásszerzéstől számított 24 órás határidővel megszervezi, figyelemmel pl. a szükséges vizsgálat időpontjára. A biztosító a betegszállítás költségét abban az esetben téríti meg, ha az a szolgáltatásszervező által szervezett és az általános és különös feltételek szerint biztosítási eseménynek minősülő egészségügyi ellátások igénybevételéhez szükséges.</a:t>
            </a:r>
          </a:p>
          <a:p>
            <a:pPr>
              <a:buFontTx/>
              <a:buNone/>
            </a:pPr>
            <a:endParaRPr lang="hu-HU" altLang="hu-H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Házivizit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házivizit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szolgáltatás nem helyettesíti a sürgősségi ellátást, a szolgáltatásra az akut ellátási esetekre vonatkozó határidők érvényesek.</a:t>
            </a:r>
            <a:endParaRPr lang="hu-H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biztosított lakhelyén, illetve tartózkodási helyén (otthonában) - a 24 órás telefonos egészségügyi ügyelet/tanácsadás telefonvonalán bejelentett igény esetén, akut,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orvosszakmai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szempontból indokolt ellátási esetekben, meghatározott településeken - igénybe vehető egészségügyi szolgáltatás, melynek során a biztosítotthoz háziorvosi jellegű ellátást nyújtó orvost küldenek. </a:t>
            </a:r>
          </a:p>
          <a:p>
            <a:pPr>
              <a:buFontTx/>
              <a:buNone/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213784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hu-HU" sz="120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IV. A második orvosi vélemény igénybevételére jogosító betegségek/állapotok definíciói 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 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IV.1. Az életet fenyegető rákos megbetegedés (rosszindulatú daganat)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Rosszindulatú daganatos betegség esetén a szövettani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atípia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jeleit mutató sejtek (rosszindulatú sejtek) kontrollálatlan szaporodása áll fenn, melynek során a rosszindulatú sejtek a szövethatárokat áttörve terjeszkednek (invázió) és fennáll a rosszindulatú sejtek távoli szervekben való megtelepedésének, szaporodásának és a szerv inváziójának lehetősége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metasztázis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feltételek szerint a rosszindulatú betegségek csoportjába a vérképző szövetek rosszindulatú daganatai (leukémiák), a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retikuloendoteliális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és nyirokrendszerből kiinduló daganatok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limfómák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), a rosszindulatú plazmasejt-rendellenességek (plazmasejtes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mieloma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 is beletartoznak.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A biztosító kockázatviselése nem terjed ki a rosszindulatú daganatok alábbi csoportjaira: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– rákelőző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praecarcinoma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 állapotok,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– a környezetet el nem árasztó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in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situ) daganatok,/TMN besorolás alapján T1M0N0 stádiumú daganatok/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– a bőrrák, kivéve a festékes anyajegyek rosszindulatú daganatai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melanoma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malignum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),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– a HIV pozitív diagnózis mellett fellépő bármely daganat.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IV.2. Szívbetegségek, beleértve a szív- és érsebészetet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szívbetegségnek minősül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a szívizomelhalás (szívinfarktus) a szívizomzat bizonyos részének elhalása, melynek oka az elhalt terület vérellátásának elégtelensége. Csak azok a kóros állapotok tekinthetők szívizomelhalásnak, ahol a sérült terület kiterjedése olyan mértékű, amely a szokásos EKG regisztrációs technikákkal is észlelhető kóros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Q-hullám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kialakulását okozza, azaz a szívizom elhalás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transmurális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.	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s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zív- és érsebészetnek</a:t>
            </a:r>
            <a:r>
              <a:rPr lang="hu-HU" sz="1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minősül a nyitottan végzett szív- és annak koszorúsereit valamint az aortát érintő műtétek/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műtétek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indikációja.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A műtéti indikációt a műtét/kivizsgálás elvégzésére jogosult intézet kivizsgálási leletei alapján kizárólag a beavatkozást végző/a kivizsgálásra jogosult intézet mondhatja ki. A műtét lehetősége nem egyenlő a műtét indikációjával, szükségességével.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 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IV.3. Szervátültetések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feltételek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szervátültetésnek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minősül az a műtéti beavatkozás, melynek során a szervet kapó (recipiens) testébe más szervezetéből (donor) szív, szív-tüdő komplexum, tüdő, máj vagy vese kerül átültetésre, továbbá ezen okokból kifolyólag szervátültetést végző intézmény kimondta a szervátültetés szükségességét és a biztosított a szervátültetési várólistára felkerült.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Szövet- és sejtátültetés nem fedi a szervátültetés fogalmát, emiatt a hasnyálmirigy-, bőr-, csont-, csontvelő átültetés, szaruhártya átültetés, transzfúzió nem biztosítási esemény.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IV.4. Neurológiai és idegsebészeti betegségek, beleértve az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agyérkatasztrófát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neurológiai és idegsebészeti betegségnek minősülnek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azon agyat és gerincvelőt érintő betegségek, melyek műtéti megoldása során a koponyaűrt vagy gerincűrt megnyitva az agyat vagy gerincvelőt érinti a beavatkozás. 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Nem tartozik ebbe a kategóriában pl. a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subdurális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haematoma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eltávolítása vagy porckorongsérv műtétje.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agyérkatasztrófának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minősül az a koponyán belüli érben kialakuló kóros állapot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érfalszakadás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, teljes- vagy részleges érelzáródás trombózis vagy embólia következtében), melynek folytán a központi idegrendszernek az ér által ellátott területei elhalása, infarktusa és maradandó szervi, idegrendszeri károsodása (úgynevezett góctünet) alakul ki, azaz a károsodást jelző fizikális tünetek az érkatasztrófa fellépését követő 30 nap után is egyértelműen kimutathatók. 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IV.5. Az idegrendszer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degeneratív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betegségei és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demyelinizáció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az idegrendszer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degeneratív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betegségének és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demyelinizációnak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minősül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az agy, gerincvelő és az agyi és gerincvelői idegek visszafordíthatatlan elfajulása, melyek kórlefolyásában további előrehaladás várható a kivizsgálási és gondozási ideggyógyászati leletek alapján. A diagnózist megfelelő diagnosztikai eljárásokkal egyértelműen alá kell támasztani.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IV.6. Veseelégtelenség következtében kialakult betegségek és problémák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veseelégtelenség következtében kialakult betegségeknek és problémának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minősül a krónikus veseelégtelenség azon formája, ahol mindkét vese működése visszafordíthatatlanul csökkent és ez a csökkenés olyan mértékű, hogy várhatóan az állapot művesekezelés vagy vese-átültetés nélkül az élettel összeegyeztethetetlenné válik és rendszeres vesegondozói ellenőrzése történik.  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IV.7. Életet fenyegető betegség vagy nagy bonyolultságú beavatkozás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életet fenyegető betegségnek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minősülnek azon megbetegedések, állapotok, mikor az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orvosszakma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szabályai szerint történt ellátásokat, beavatkozásokat követően is a biztosított állapota olyan súlyos marad, hogy megfelelő kezelés ellenére az életet fenyegető állapot továbbra is fennáll és folyamatosan intenzív vagy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subintenzív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fekvőbeteg-ellátásban részesül.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nagy bonyolultságú beavatkozás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nak minősülnek az V.1-6. pont alatt felsorolt betegségek miatt tervezett beavatkozásokon túl azok, amelyek legalább két szervrendszert érintenek, vagy amelyek elvégzése során a hasüreg és a mellüreg egyidejű műtéti feltárása történik, továbbá azon eljárások, melyek Magyarországon az állami egészségügyi rendszeren belül nem elvégezhetők, de az Országos Egészségpénztár annak külföldön történő elvégzését engedélyezi és támogatja.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Nem minősülnek nagy bonyolultságú beavatkozásnak a diagnosztikai céllal végzett beavatkozások, abban az esetben sem, ha testüreg megnyitásával járnak.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100" dirty="0" smtClean="0">
                <a:effectLst/>
                <a:latin typeface="Times New Roman"/>
                <a:ea typeface="Times New Roman"/>
              </a:rPr>
              <a:t> 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100" dirty="0" smtClean="0">
                <a:effectLst/>
                <a:latin typeface="Times New Roman"/>
                <a:ea typeface="Times New Roman"/>
              </a:rPr>
              <a:t> 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8F73A-63C0-4E03-94E9-FA41A0238CA2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9139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második orvosi vélemény hibás értelmezéséért a biztosító nem vállal felelősséget.</a:t>
            </a:r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791312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35404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326520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074375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2034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125944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0" lang="hu-HU" alt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Betegszállítás (betegszállítóval)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 a biztosított jogosult betegszállítás igénybevételére, és mozgásképtelenné válik (pl.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thrombosis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miatt fekvés szükséges, rendkívül elesett fizikai állapotban van), a Generali Medi24 megszervezi a betegszállítást. A betegszállítás nem jelent azonnali rendelkezésre állást, a Generali Medi24 munkatársa a szolgáltatást az igénybevétel szükségessé válásáról való tudomásszerzéstől számított 24 órás határidővel megszervezi, figyelemmel pl. a szükséges vizsgálat időpontjára. A biztosító a betegszállítás költségét abban az esetben téríti meg, ha az a szolgáltatásszervező által szervezett és az általános és különös feltételek szerint biztosítási eseménynek minősülő egészségügyi ellátások igénybevételéhez szükséges.</a:t>
            </a:r>
          </a:p>
          <a:p>
            <a:pPr>
              <a:buFontTx/>
              <a:buNone/>
            </a:pPr>
            <a:endParaRPr lang="hu-HU" altLang="hu-H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Házivizit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házivizit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szolgáltatás nem helyettesíti a sürgősségi ellátást, a szolgáltatásra az akut ellátási esetekre vonatkozó határidők érvényesek.</a:t>
            </a:r>
            <a:endParaRPr lang="hu-H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biztosított lakhelyén, illetve tartózkodási helyén (otthonában) - a 24 órás telefonos egészségügyi ügyelet/tanácsadás telefonvonalán bejelentett igény esetén, akut,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orvosszakmai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szempontból indokolt ellátási esetekben, meghatározott településeken - igénybe vehető egészségügyi szolgáltatás, melynek során a biztosítotthoz háziorvosi jellegű ellátást nyújtó orvost küldenek. </a:t>
            </a:r>
          </a:p>
          <a:p>
            <a:pPr>
              <a:buFontTx/>
              <a:buNone/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54059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Az akut és tervezhető ellátást a biztosítási fedezet terhére kizárólag a szolgáltatásszervező szervezésében lehet igénybe venni, azt előre engedélyeztetni kell, mert az igénybevételhez az ellátás jogalapjának megállapításán túl a megfelelő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ellátóhely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kiválasztása is szükséges. A szolgáltatásszervező az engedélyezést - általa megszervezett - előzetes szakvizsgálathoz kötheti. Az ellátás szervezése az engedélyezést követően történik.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szolgáltatásszervező jogosult meghatározni, hogy a szükséges ellátás egészségügyi szakmai szempontok figyelembevételével, mely fekvőbeteg-ellátó intézményben vehető igénybe.  Az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ellátóhely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adottságaitól függően az elhelyezés lehet V.I.P./emelt szintű, egy-, illetve kétágyas szobában.</a:t>
            </a:r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Emelt szintű/V.I.P. kórházi- és hotelszolgáltatás leírása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228600" indent="-113665" algn="just">
              <a:spcAft>
                <a:spcPts val="0"/>
              </a:spcAft>
              <a:tabLst>
                <a:tab pos="354330" algn="l"/>
              </a:tabLst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•	külön e célra kialakított, mátrix jellegű, igényesen berendezett, légkondicionált, egyágyas vagy kétágyas szoba fürdőszobával,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228600" indent="-113665" algn="just">
              <a:spcAft>
                <a:spcPts val="0"/>
              </a:spcAft>
              <a:tabLst>
                <a:tab pos="351790" algn="l"/>
              </a:tabLst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•	diszkrét, igényes gyógyítás és ápolás, kifogástalan higiénia,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228600" indent="-113665" algn="just">
              <a:spcAft>
                <a:spcPts val="0"/>
              </a:spcAft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•	a nővér, illetve orvos általi betegkíséret a felvételtől az elhelyezésig, illetve az időpontra egyeztetett kórházon belüli vizsgálatokra (labor, röntgen stb.),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228600" indent="-113665" algn="just">
              <a:spcAft>
                <a:spcPts val="0"/>
              </a:spcAft>
              <a:tabLst>
                <a:tab pos="229870" algn="l"/>
              </a:tabLst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•	a'la carte étkezés, igény esetén diétás is,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228600" indent="-113665" algn="just">
              <a:spcAft>
                <a:spcPts val="0"/>
              </a:spcAft>
              <a:tabLst>
                <a:tab pos="229870" algn="l"/>
              </a:tabLst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•	nővérhívó rendszer,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228600" indent="-113665" algn="just">
              <a:spcAft>
                <a:spcPts val="0"/>
              </a:spcAft>
              <a:tabLst>
                <a:tab pos="229870" algn="l"/>
              </a:tabLst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•	hűtőszekrény, TV.</a:t>
            </a:r>
            <a:endParaRPr lang="hu-HU" sz="18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8372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Egyedi ügyféligény esetén, ha az elvárt feltételeknek megfelel az adott intézmény, akkor a kért intézménybe kísérli meg megszervezni az ellátást a szolgáltatásszervező. (A biztosító </a:t>
            </a:r>
            <a:r>
              <a:rPr lang="hu-HU" sz="1200" b="0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hu-HU" sz="1200" b="0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szolgáltatásszervező által javasolt intézmény árlistájának megfelelő összeget térít.)</a:t>
            </a:r>
          </a:p>
          <a:p>
            <a:pPr algn="just">
              <a:spcAft>
                <a:spcPts val="0"/>
              </a:spcAft>
            </a:pPr>
            <a:endParaRPr lang="hu-HU" sz="18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2711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772901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>
                <a:solidFill>
                  <a:prstClr val="black"/>
                </a:solidFill>
              </a:rPr>
              <a:pPr/>
              <a:t>33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099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832107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14300" indent="-114300" algn="just">
              <a:spcAft>
                <a:spcPts val="0"/>
              </a:spcAft>
            </a:pPr>
            <a:r>
              <a:rPr lang="hu-HU" sz="105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III. A biztosító szolgáltatása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114300" indent="-114300" algn="just">
              <a:spcAft>
                <a:spcPts val="0"/>
              </a:spcAft>
            </a:pPr>
            <a:r>
              <a:rPr lang="hu-HU" sz="105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effectLst/>
                <a:latin typeface="Times New Roman"/>
                <a:ea typeface="HelveticaNeueLTPro-Bd"/>
              </a:rPr>
              <a:t>A biztosító </a:t>
            </a:r>
            <a:r>
              <a:rPr lang="hu-HU" sz="1050" dirty="0" smtClean="0">
                <a:effectLst/>
                <a:latin typeface="Times New Roman"/>
                <a:ea typeface="HelveticaNeueLTPro-Roman"/>
              </a:rPr>
              <a:t>a </a:t>
            </a:r>
            <a:r>
              <a:rPr lang="hu-HU" sz="1050" dirty="0" err="1" smtClean="0">
                <a:effectLst/>
                <a:latin typeface="Times New Roman"/>
                <a:ea typeface="HelveticaNeueLTPro-Roman"/>
              </a:rPr>
              <a:t>biztositási</a:t>
            </a:r>
            <a:r>
              <a:rPr lang="hu-HU" sz="1050" dirty="0" smtClean="0">
                <a:effectLst/>
                <a:latin typeface="Times New Roman"/>
                <a:ea typeface="HelveticaNeueLTPro-Roman"/>
              </a:rPr>
              <a:t> esemény bekövetkezése esetén egészségügyi szolgáltató partnerén keresztül a következő </a:t>
            </a:r>
            <a:r>
              <a:rPr lang="hu-HU" sz="1050" b="1" dirty="0" smtClean="0">
                <a:effectLst/>
                <a:latin typeface="Times New Roman"/>
                <a:ea typeface="HelveticaNeueLTPro-Bd"/>
              </a:rPr>
              <a:t>szolgáltatást nyújtja.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effectLst/>
                <a:latin typeface="Times New Roman"/>
                <a:ea typeface="HelveticaNeueLTPro-Bd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III.1. Daganattípustól függő gyors és komplex kivizsgálás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specifikus állapotfelmérés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onkológiai vizsgálat és konzultáció, személyre szabott kivizsgálási javaslat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az adott daganattípus esetében </a:t>
            </a:r>
            <a:r>
              <a:rPr lang="hu-HU" sz="105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orvosszakmailag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indokolt legkorszerűbb </a:t>
            </a: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diagnosztikus vizsgálatok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(pl. PET CT, molekuláris diagnosztikai vizsgálatok) gyors és teljes körű </a:t>
            </a: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megszervezése és elvégzése, beleértve a társbetegségek miatt az onkológiai kezeléshez szükséges kiegészítő vizsgálatok elvégzését is.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269875" indent="-269875" algn="just">
              <a:spcAft>
                <a:spcPts val="0"/>
              </a:spcAft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III.2. Az adott daganattípus kezelésében jelentős tapasztalattal rendelkező szakértők (klinikai onkológus, sebész, sugárterapeuta) által a kivizsgálás leletei alapján egyeztetett </a:t>
            </a: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szakvélemény és kezelési javaslat összeállítása.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III.3. Asszisztencia - betegvezetés a kivizsgálás ideje alatt 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betegsegítő orvos közreműködésével 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Clr>
                <a:srgbClr val="222222"/>
              </a:buClr>
              <a:buSzPts val="1000"/>
              <a:buFont typeface="+mj-lt"/>
              <a:buAutoNum type="alphaLcParenR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rendszeres és részletes tájékoztatás a szükséges vizsgálatokról, beavatkozásokról, az ehhez szükséges előkészületekről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Clr>
                <a:srgbClr val="222222"/>
              </a:buClr>
              <a:buSzPts val="1000"/>
              <a:buFont typeface="+mj-lt"/>
              <a:buAutoNum type="alphaLcParenR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 kivizsgálással kapcsolatban felmerülő ügyfélkérdések megválaszolása munkanapokon 8-20 óra között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Clr>
                <a:srgbClr val="222222"/>
              </a:buClr>
              <a:buSzPts val="1000"/>
              <a:buFont typeface="+mj-lt"/>
              <a:buAutoNum type="alphaLcParenR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vizsgálatok időpontjának megszervezése, az optimális kivizsgálási ütem érdekében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Clr>
                <a:srgbClr val="222222"/>
              </a:buClr>
              <a:buSzPts val="1000"/>
              <a:buFont typeface="+mj-lt"/>
              <a:buAutoNum type="alphaLcParenR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szükséges szakorvosi egyeztetések elvégzése. 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914400" algn="just">
              <a:spcAft>
                <a:spcPts val="0"/>
              </a:spcAft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269875" indent="-269875" algn="just">
              <a:spcAft>
                <a:spcPts val="0"/>
              </a:spcAft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III.4. </a:t>
            </a: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Személyes konzultációs lehetőség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a daganattípusnak megfelelő szakterület sebész, sugárterapeuta és klinikai onkológus szakértőivel 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lphaLcParenR"/>
              <a:tabLst>
                <a:tab pos="270510" algn="l"/>
              </a:tabLst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egy-egy legfeljebb 60 perces személyes konzultáció keretében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lphaLcParenR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 Biztosított kérdései megbeszélése, valamint az állapotáról és a rendelkezésre álló kezelési lehetőségekről való részletes tájékoztatás érdekében.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685800" algn="just">
              <a:spcAft>
                <a:spcPts val="0"/>
              </a:spcAft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269875" indent="-269875" algn="just">
              <a:spcAft>
                <a:spcPts val="0"/>
              </a:spcAft>
            </a:pP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III.5. Személyre szabott étrend kialakítása és </a:t>
            </a:r>
            <a:r>
              <a:rPr lang="hu-HU" sz="105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dietetikai</a:t>
            </a: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konzultáció(k)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a biztosítási esemény időpontját követő 12 hónapon belül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630555" algn="just">
              <a:spcAft>
                <a:spcPts val="0"/>
              </a:spcAft>
            </a:pPr>
            <a:r>
              <a:rPr lang="hu-HU" sz="1050" b="1" dirty="0" smtClean="0">
                <a:effectLst/>
                <a:latin typeface="Times New Roman"/>
                <a:ea typeface="Times New Roman"/>
              </a:rPr>
              <a:t>Személyes konzultáció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 alkalommal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</a:pP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személyre szabott étrendi javaslat elkészítése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az aktuális állapot figyelembevételével, a betegpreferenciák alapján a szükséges kezelés(</a:t>
            </a:r>
            <a:r>
              <a:rPr lang="hu-HU" sz="105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ek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) eredményességének javítása céljából, 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269875" indent="-269875" algn="just">
              <a:spcAft>
                <a:spcPts val="0"/>
              </a:spcAft>
            </a:pP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III.6. </a:t>
            </a:r>
            <a:r>
              <a:rPr lang="hu-HU" sz="105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Onko-pszichológiai</a:t>
            </a: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konzultáció(k) és komplex betegtámogató program 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 biztosítási esemény időpontját követő 12 hónapon belül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hu-HU" sz="1050" b="1" dirty="0" smtClean="0">
                <a:effectLst/>
                <a:latin typeface="Times New Roman"/>
                <a:ea typeface="Times New Roman"/>
              </a:rPr>
              <a:t>Személyes konzultáció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1143000" lvl="2" indent="-22860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onko-pszichológiai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szakértővel,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1143000" lvl="2" indent="-22860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effectLst/>
                <a:latin typeface="Times New Roman"/>
                <a:ea typeface="Times New Roman"/>
              </a:rPr>
              <a:t>3 alkalommal,</a:t>
            </a:r>
          </a:p>
          <a:p>
            <a:pPr marL="1143000" lvl="2" indent="-22860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err="1" smtClean="0">
                <a:effectLst/>
                <a:latin typeface="Times New Roman"/>
                <a:ea typeface="Times New Roman"/>
              </a:rPr>
              <a:t>stresszoldó</a:t>
            </a:r>
            <a:r>
              <a:rPr lang="hu-HU" sz="1050" dirty="0" smtClean="0">
                <a:effectLst/>
                <a:latin typeface="Times New Roman"/>
                <a:ea typeface="Times New Roman"/>
              </a:rPr>
              <a:t>, szorongáscsökkentő, progresszív relaxációs és megküzdési technikák elsajátítása, begyakorlása a jobb életminőség és a hatékonyabb kezelési eredmény elősegítése céljából.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hu-HU" sz="1050" b="1" dirty="0" smtClean="0">
                <a:effectLst/>
                <a:latin typeface="Times New Roman"/>
                <a:ea typeface="Times New Roman"/>
              </a:rPr>
              <a:t>Telefonos konzultáció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speciálisan képzett asszisztensek bevonásával rendszeres és szakszerű lelki/pszichológiai támogatás, 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1143000" lvl="2" indent="-22860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életvezetési tanácsok és a kezelés mellékhatásainak megelőzésére, csökkentésére vonatkozó javaslatok,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1143000" lvl="2" indent="-22860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 heti rendszerességgel,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1143000" lvl="2" indent="-22860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effectLst/>
                <a:latin typeface="Times New Roman"/>
                <a:ea typeface="Times New Roman"/>
              </a:rPr>
              <a:t>munkanapokon 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8-18 óra között telefonos elérhetőség biztosítása </a:t>
            </a:r>
            <a:r>
              <a:rPr lang="hu-HU" sz="1050" dirty="0" smtClean="0">
                <a:effectLst/>
                <a:latin typeface="Times New Roman"/>
                <a:ea typeface="Times New Roman"/>
              </a:rPr>
              <a:t>segítségnyújtás céljából.</a:t>
            </a:r>
          </a:p>
          <a:p>
            <a:pPr algn="just">
              <a:spcAft>
                <a:spcPts val="0"/>
              </a:spcAft>
            </a:pPr>
            <a:r>
              <a:rPr lang="hu-HU" sz="105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A hosszú távú asszisztensi támogatás (pszichológiai konzultáció stb.) nem vehető igénybe jóindulatú daganatok, illetve azon rosszindulatú daganatok esetében, ahol nincs áttétképződés és a daganat "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in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toto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" (teljes egészében történő) sebészeti eltávolítása definitív gyógyulást eredményez.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A biztosító egészségügyi szolgáltató partnere a szolgáltatási igény bejelentését követő 3 munkanapon belül telefonon/e-mailben megkeresi a Biztosítottat.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-"/>
            </a:pPr>
            <a:r>
              <a:rPr lang="hu-HU" sz="105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Amennyiben a szolgáltatási igény jogalapja bármely okból kifolyólag nem áll fenn, a biztosító a szolgáltatás teljesítését elutasítja.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effectLst/>
                <a:latin typeface="Times New Roman"/>
                <a:ea typeface="HelveticaNeueLTPro-Bd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effectLst/>
                <a:latin typeface="Times New Roman"/>
                <a:ea typeface="HelveticaNeueLTPro-Bd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effectLst/>
                <a:latin typeface="Times New Roman"/>
                <a:ea typeface="HelveticaNeueLTPro-Bd"/>
              </a:rPr>
              <a:t>IV. Szolgáltatást érintő egyéb szabályok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effectLst/>
                <a:latin typeface="Times New Roman"/>
                <a:ea typeface="HelveticaNeueLTPro-Bd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300"/>
              </a:spcAft>
            </a:pP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IV.1. A Rákdiagnosztikai szolgáltatást nyújtó egészségügyi szolgáltató egymagában is jogosult a Biztosítottra vonatkozó orvosi dokumentumok alapján - a szolgáltatás jogalapjának megítélésére.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300"/>
              </a:spcAft>
            </a:pP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300"/>
              </a:spcAft>
            </a:pP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IV.2. A Rákdiagnosztikai szolgáltató határozza meg a Biztosított egészségi állapota alapján az elvégzendő vizsgálatok körét</a:t>
            </a:r>
            <a:r>
              <a:rPr lang="hu-HU" sz="1050" dirty="0" smtClean="0">
                <a:effectLst/>
                <a:latin typeface="Times New Roman"/>
                <a:ea typeface="HelveticaNeueLTPro-Roman"/>
              </a:rPr>
              <a:t>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A szolgáltatás teljesítése -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kivizsga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́lá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si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folyamat - csak akkor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kezdo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dik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, amikor a Biztosított á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llapota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azt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leheto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ve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 teszi, és a daganat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gyanu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́ját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felveto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 vizsgálati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eredme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ny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(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ek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) birtoká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ban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a Biztosítottal az egészségügyi szolgáltató által egyeztetett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ido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̋pontban a beteg megjelenik az orvosi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konzulta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cio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́n.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A szükséges vizsgálatokat a Biztosított teljes együttműködése/vizsgálatokon való pontos megjelenése és a vizsgálatokhoz, kivizsgálási folyamathoz való hozzájárulása esetén tudja csak elvégezni a szolgáltató. Ha a Biztosított együttműködése szükséges a folyamat folytatásához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-pld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. a daganatból vett szövetminta kiadása miatti kérelem - akkor a Biztosított megfelelő együttműködésének hiányában a kivizsgálási folyamat mindaddig áll, amíg a szükséges együttműködési lépés meg nem történik.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Amennyiben a Biztosított egé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szse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gi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á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llapota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fekvo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̋beteg vagy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su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̈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rgo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sse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gi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ella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ta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st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tesz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indokoltta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́, akkor a biztosító szolgáltatása a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fekvo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̋beteg vagy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su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̈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rgo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sse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gi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ella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ta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st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ko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̈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veto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ido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̋szakban kerül megvalósításra. 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Amennyiben a Biztosított á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llapota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nem teszi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leheto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ve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 egy-egy vizsgálat elvé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gze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́sét, vagy a vizsgálati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eredme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ny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é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rte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kele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́sét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ke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tse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gesse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 teszi, akkor a szükséges vizsgálatok lebonyolítása abban az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ido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̋pontban történik, amikor a beteg 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alkalmassa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va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lik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az adott vizsgálat elvé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gze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́sére.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IV.3. Jelen szolgáltatást csak egy biztosítási szerződés alapján nyújt a biztosító akkor is, ha a biztosított több érvényes szerződés alapján is jogosult a szolgáltatásra.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IV. 4. Amennyiben a rosszindulatú daganatos betegség gyanúja beigazolódik, a Biztosító automatikusan elindítja a 40 elemű kiemelt kockázatú betegségek kockázattal kapcsolatos kárrendezési folyamatát.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endParaRPr lang="hu-HU" altLang="hu-HU" sz="1050" dirty="0" smtClean="0"/>
          </a:p>
        </p:txBody>
      </p:sp>
    </p:spTree>
    <p:extLst>
      <p:ext uri="{BB962C8B-B14F-4D97-AF65-F5344CB8AC3E}">
        <p14:creationId xmlns:p14="http://schemas.microsoft.com/office/powerpoint/2010/main" val="376908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637923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558927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0170"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Rosszindulatú daganatos betegség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esetén a szövettani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atípia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jeleit mutató sejtek (rosszindulatú sejtek) kontrollálatlan szaporodása áll fenn, melynek során a rosszindulatú sejtek a szövethatárokat áttörve terjeszkednek (invázió) és fennáll a rosszindulatú sejtek távoli szervekben való megtelepedésének, szaporodásának és a szerv inváziójának lehetősége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metasztázis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).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marL="90170"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különös feltételek szerint a rosszindulatú betegségek csoportjába a vérképző szövetek rosszindulatú daganatai (leukémiák), a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retikuloendoteliális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és nyirokrendszerből kiinduló daganatok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limfómák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), a rosszindulatú plazmasejt-rendellenességek (plazmasejtes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mieloma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 is beletartoznak.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>
                <a:solidFill>
                  <a:prstClr val="black"/>
                </a:solidFill>
              </a:rPr>
              <a:pPr/>
              <a:t>41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015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1313184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0343235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3537883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4690770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2020832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3417176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244034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dirty="0" smtClean="0"/>
              <a:t>akut: pl. lázas, hasmenése van</a:t>
            </a:r>
          </a:p>
          <a:p>
            <a:r>
              <a:rPr lang="hu-HU" altLang="hu-HU" dirty="0" smtClean="0"/>
              <a:t>Plasztik kártyán rajta van a Generali Medi24 telefonszáma.</a:t>
            </a:r>
          </a:p>
        </p:txBody>
      </p:sp>
    </p:spTree>
    <p:extLst>
      <p:ext uri="{BB962C8B-B14F-4D97-AF65-F5344CB8AC3E}">
        <p14:creationId xmlns:p14="http://schemas.microsoft.com/office/powerpoint/2010/main" val="312122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2201957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17568401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8F73A-63C0-4E03-94E9-FA41A0238CA2}" type="slidenum">
              <a:rPr lang="hu-HU" smtClean="0"/>
              <a:pPr>
                <a:defRPr/>
              </a:pPr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86405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7101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  <p:sp>
        <p:nvSpPr>
          <p:cNvPr id="17101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AB2166-3DB5-466D-8060-575F9A34E1E1}" type="slidenum">
              <a:rPr lang="hu-HU" altLang="hu-HU" b="0" smtClean="0"/>
              <a:pPr eaLnBrk="1" hangingPunct="1"/>
              <a:t>52</a:t>
            </a:fld>
            <a:endParaRPr lang="hu-HU" altLang="hu-HU" b="0" smtClean="0"/>
          </a:p>
        </p:txBody>
      </p:sp>
    </p:spTree>
    <p:extLst>
      <p:ext uri="{BB962C8B-B14F-4D97-AF65-F5344CB8AC3E}">
        <p14:creationId xmlns:p14="http://schemas.microsoft.com/office/powerpoint/2010/main" val="2098463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8978435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1619431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6467061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285247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0102843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5775522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82774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243840" algn="l"/>
              </a:tabLst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 elhangzott beszélgetéseket a hatályos magyar jogszabályok betartásával a szolgáltatásszervező rögzíti és tárolja. </a:t>
            </a:r>
          </a:p>
          <a:p>
            <a:endParaRPr lang="hu-HU" altLang="hu-HU" dirty="0" smtClean="0"/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Általános orvosi tanácsadás telefonon keresztül, orvos által, az alábbi témakörökben: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információ egészségi állapotról,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orvosi szakkifejezések, kórházi zárójelentések magyarázata,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laboratóriumi eredmények és ezekből eredő összefüggések magyarázata,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orvosi eljárások magyarázata. </a:t>
            </a:r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531599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8353650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9055793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4615126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5004306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3648512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40850740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383155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z="2000" dirty="0" smtClean="0"/>
          </a:p>
          <a:p>
            <a:pPr lvl="0"/>
            <a:r>
              <a:rPr kumimoji="0" lang="hu-HU" alt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hu-HU" alt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hu-HU" alt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hu-HU" alt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hu-HU" altLang="hu-H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hu-HU" alt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8812422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algn="just">
              <a:spcAft>
                <a:spcPts val="0"/>
              </a:spcAft>
              <a:tabLst>
                <a:tab pos="243840" algn="l"/>
              </a:tabLst>
            </a:pP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autó-motor sportok (pl.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auto-crash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vagy roncsautó sport, gokart,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moto-cross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ügyességi versenyek gépkocsival), gépkocsiverseny bármely fajtája, barlangászat, barlangi expedíció, bázisugrás,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BMX-cross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BMX és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skate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gyorsasági kerékpár,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bungee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jumping (mélybe ugrás), búvárkodás légzőkészülékkel 40 m alá, egykezes és nyílttengeri vitorlázás, ejtőernyőzés, falmászás, hegy­mászás, sziklamászás az V. foktól, hőlégballonozás,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jet-ski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léghajózás, magashegyi expedíció, motorcsónak sport, motorkerékpár sport, privát-/sportrepülés/repülősportok (pl. paplanrepülés, léghajózás, siklóernyős repülés, vitorlázó és motoros repülés, siklórepülés, sárkány és ultrakönnyű repülés, ejtőernyős ugrás, műrepülés), bázisugrás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quad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rally, vadvízi evezés, vízisí,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hydrospeed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canyoning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surf,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mountainboard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síakrobatika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síugrás, snowboard, pankráció.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4272100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9870" algn="just">
              <a:spcAft>
                <a:spcPts val="0"/>
              </a:spcAft>
              <a:tabLst>
                <a:tab pos="229870" algn="l"/>
              </a:tabLst>
            </a:pP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Sporttevékenységek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229870" algn="just">
              <a:spcAft>
                <a:spcPts val="0"/>
              </a:spcAft>
              <a:tabLst>
                <a:tab pos="229870" algn="l"/>
              </a:tabLst>
            </a:pP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Labdajátékok: asztalitenisz, tenisz, tollaslabda, baseball, fallabda, rögbi, röplabda,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korfball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229870" algn="just">
              <a:spcAft>
                <a:spcPts val="0"/>
              </a:spcAft>
              <a:tabLst>
                <a:tab pos="229870" algn="l"/>
              </a:tabLst>
            </a:pP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amerikai futball, kosárlabda, kézilabda, labdarúgás,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footbag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floorball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lábtoll-labda,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futsal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lábtenisz.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229870" algn="just">
              <a:spcAft>
                <a:spcPts val="0"/>
              </a:spcAft>
              <a:tabLst>
                <a:tab pos="229870" algn="l"/>
              </a:tabLst>
            </a:pP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Küzdő sportok: birkózás, ökölvívás, harcművészetek, így különösen: judo, karate,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aikido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kungfu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iaido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taekwon-do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kempo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kendo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kick-box, pankráció,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szumo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capoeira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tai-chi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tai-box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hapkido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229870" algn="just">
              <a:spcAft>
                <a:spcPts val="0"/>
              </a:spcAft>
              <a:tabLst>
                <a:tab pos="229870" algn="l"/>
              </a:tabLst>
            </a:pP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Télisportok: így különösen síelés, lesiklás, műlesiklás, óriás műlesiklás, biatlon, snowboard,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síakrobatika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síugrás, szánkó, bob, gyorskorcsolyázás, jégtánc, műkorcsolya, jégkorong.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229870" algn="just">
              <a:spcAft>
                <a:spcPts val="0"/>
              </a:spcAft>
              <a:tabLst>
                <a:tab pos="229870" algn="l"/>
              </a:tabLst>
            </a:pP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Egyéb: kötélugrás, versenytánc, akrobatikus Rock &amp; Roll, aerobik, fitnesz, ritmikus gimnasztika, torna, atlétikai számok, öttusa, hétpróba, tízpróba, gyaloglás, futás, tájfutás, triatlon, vívás, görkorcsolyázás, gördeszka,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skate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barlangászat, barlang expedíció, hegymászás, magashegyi expedíció, sziklamászás V. foktól,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mountainboard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canyoning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mélybeugrás (</a:t>
            </a:r>
            <a:r>
              <a:rPr lang="hu-H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bungee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jumping).</a:t>
            </a:r>
          </a:p>
          <a:p>
            <a:pPr marL="229870" algn="just">
              <a:spcAft>
                <a:spcPts val="0"/>
              </a:spcAft>
              <a:tabLst>
                <a:tab pos="229870" algn="l"/>
              </a:tabLst>
            </a:pPr>
            <a:endParaRPr lang="hu-HU" sz="1200" b="1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229870" algn="just">
              <a:spcAft>
                <a:spcPts val="0"/>
              </a:spcAft>
              <a:tabLst>
                <a:tab pos="229870" algn="l"/>
              </a:tabLst>
            </a:pP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57894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b="0" u="none" dirty="0" smtClean="0"/>
          </a:p>
        </p:txBody>
      </p:sp>
    </p:spTree>
    <p:extLst>
      <p:ext uri="{BB962C8B-B14F-4D97-AF65-F5344CB8AC3E}">
        <p14:creationId xmlns:p14="http://schemas.microsoft.com/office/powerpoint/2010/main" val="39067043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0351234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0637682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9677737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42523241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9166092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8283318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2982112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dirty="0" smtClean="0"/>
              <a:t>Kifizető (munkáltató) által fizetett </a:t>
            </a:r>
            <a:r>
              <a:rPr lang="hu-HU" altLang="hu-HU" b="1" dirty="0" smtClean="0"/>
              <a:t>kockázati biztosítások díj</a:t>
            </a:r>
            <a:r>
              <a:rPr lang="hu-HU" altLang="hu-HU" dirty="0" smtClean="0"/>
              <a:t>a az ugyanazon díjat fizető munkáltató által ugyanazon biztosítottra tekintettel </a:t>
            </a:r>
            <a:r>
              <a:rPr lang="hu-HU" altLang="hu-HU" b="1" dirty="0" smtClean="0"/>
              <a:t>havonta, a minimálbér 30 százalékáig </a:t>
            </a:r>
            <a:r>
              <a:rPr lang="hu-HU" altLang="hu-HU" dirty="0" smtClean="0"/>
              <a:t>a munkavállaló adómentes jövedelme.</a:t>
            </a:r>
          </a:p>
          <a:p>
            <a:r>
              <a:rPr lang="hu-HU" altLang="hu-HU" dirty="0" smtClean="0"/>
              <a:t>Ha </a:t>
            </a:r>
            <a:r>
              <a:rPr lang="hu-HU" altLang="hu-HU" u="sng" dirty="0" smtClean="0"/>
              <a:t>egy magánszemély számára több kifizető</a:t>
            </a:r>
            <a:r>
              <a:rPr lang="hu-HU" altLang="hu-HU" dirty="0" smtClean="0"/>
              <a:t> (munkáltató) is fizet kockázati biztosítást, azok díját nem kell összevonni, hanem </a:t>
            </a:r>
            <a:r>
              <a:rPr lang="hu-HU" altLang="hu-HU" dirty="0" err="1" smtClean="0"/>
              <a:t>kifizetőnként</a:t>
            </a:r>
            <a:r>
              <a:rPr lang="hu-HU" altLang="hu-HU" dirty="0" smtClean="0"/>
              <a:t> kell vizsgálni, hogy az egy hónapra jutó díj meghaladja-e a minimálbér 30%-át.</a:t>
            </a:r>
          </a:p>
          <a:p>
            <a:r>
              <a:rPr lang="hu-HU" altLang="hu-HU" dirty="0" smtClean="0"/>
              <a:t>Ha </a:t>
            </a:r>
            <a:r>
              <a:rPr lang="hu-HU" altLang="hu-HU" u="sng" dirty="0" smtClean="0"/>
              <a:t>ugyanazon kifizető több kockázati biztosítás</a:t>
            </a:r>
            <a:r>
              <a:rPr lang="hu-HU" altLang="hu-HU" dirty="0" smtClean="0"/>
              <a:t>ra fizet díjat ugyanazon magánszemélyre tekintettel (</a:t>
            </a:r>
            <a:r>
              <a:rPr lang="hu-HU" altLang="hu-HU" dirty="0" err="1" smtClean="0"/>
              <a:t>pl</a:t>
            </a:r>
            <a:r>
              <a:rPr lang="hu-HU" altLang="hu-HU" dirty="0" smtClean="0"/>
              <a:t> szolgáltatásfinanszírozó egészségbiztosításra és egyéni vagy csoportos élet-, baleset- egészségbiztosításra vagy akár életbiztosítások kiegészítő biztosításaira), akkor ezen díjak összegét össze kell adni az adómentes összeghatár számításakor. </a:t>
            </a:r>
          </a:p>
          <a:p>
            <a:r>
              <a:rPr lang="hu-HU" altLang="hu-HU" dirty="0" smtClean="0"/>
              <a:t>A kockázati biztosítások díjának megállapításakor nem csak azokat a biztosításokat kell figyelembe venni, amelyek szerződője a kifizető, hanem azokat is, amelyek esetében a munkavállaló a szerződő, de a kifizető fizeti meg a biztosítás díját (pl. </a:t>
            </a:r>
            <a:r>
              <a:rPr lang="hu-HU" altLang="hu-HU" dirty="0" err="1" smtClean="0"/>
              <a:t>cafetéria</a:t>
            </a:r>
            <a:r>
              <a:rPr lang="hu-HU" altLang="hu-HU" dirty="0" smtClean="0"/>
              <a:t> rendszer keretében).</a:t>
            </a:r>
          </a:p>
          <a:p>
            <a:r>
              <a:rPr lang="hu-HU" altLang="hu-HU" dirty="0" smtClean="0"/>
              <a:t>A kockázati biztosítás kifizető által fizetett havi díjának minimálbér 30 százalékát meghaladó része után a kifizetőt az egyes meghatározott juttatásokra vonatkozó szabályok szerinti adófizetési kötelezettség terheli. (Az adó alapja a biztosítási díj 19%-kal növelt értéke, a kapcsolódó adókötelezettség mértéke 15% személyi jövedelemadó és 27% egészségügyi hozzájárulás. Ez összesen az adóköteles díjrész 49,98%-a.)</a:t>
            </a:r>
          </a:p>
          <a:p>
            <a:r>
              <a:rPr lang="hu-HU" altLang="hu-HU" b="1" u="sng" dirty="0" smtClean="0"/>
              <a:t>Szja tv. 3. § fogalmak:</a:t>
            </a:r>
            <a:endParaRPr lang="hu-HU" altLang="hu-HU" dirty="0" smtClean="0"/>
          </a:p>
          <a:p>
            <a:r>
              <a:rPr lang="hu-HU" altLang="hu-HU" dirty="0" smtClean="0"/>
              <a:t>„90. </a:t>
            </a:r>
            <a:r>
              <a:rPr lang="hu-HU" altLang="hu-HU" b="1" dirty="0" smtClean="0"/>
              <a:t>Személybiztosítás</a:t>
            </a:r>
            <a:r>
              <a:rPr lang="hu-HU" altLang="hu-HU" dirty="0" smtClean="0"/>
              <a:t>: az élet-, a baleset- és a betegségbiztosítás.</a:t>
            </a:r>
          </a:p>
          <a:p>
            <a:r>
              <a:rPr lang="hu-HU" altLang="hu-HU" dirty="0" smtClean="0"/>
              <a:t>91. </a:t>
            </a:r>
            <a:r>
              <a:rPr lang="hu-HU" altLang="hu-HU" b="1" dirty="0" smtClean="0"/>
              <a:t>Kockázati biztosítás:</a:t>
            </a:r>
            <a:r>
              <a:rPr lang="hu-HU" altLang="hu-HU" b="1" i="1" dirty="0" smtClean="0"/>
              <a:t> </a:t>
            </a:r>
            <a:r>
              <a:rPr lang="hu-HU" altLang="hu-HU" dirty="0" smtClean="0"/>
              <a:t>az olyan </a:t>
            </a:r>
            <a:r>
              <a:rPr lang="hu-HU" altLang="hu-HU" b="1" dirty="0" smtClean="0"/>
              <a:t>személybiztosítás</a:t>
            </a:r>
            <a:r>
              <a:rPr lang="hu-HU" altLang="hu-HU" dirty="0" smtClean="0"/>
              <a:t>, amely esetében biztosítási esemény bekövetkezése nélkül vagyoni érték kivonására nincs lehetőség (így különösen nincs lejárati szolgáltatása és visszavásárlási értéke), azzal, hogy kockázati biztosításnak minősül a kockázati biztosítási elemeket is magában foglaló biztosítások esetében az igazoltan elkülönített kockázati biztosítási rész is, de nem minősül kockázati biztosításnak az olyan biztosítás - akkor sem, ha a biztosító teljesítését biztosítási esemény váltja ki -, ha az adott biztosítási szerződés vonatkozásában a biztosítási feltételek szerint a biztosító teljesítésének összege nem haladhatja meg az adott biztosítási szerződésre befizetett biztosítási díj és az azzal kapcsolatosan képződő hozam együttes összegét; e rendelkezés alkalmazásában nem minősül vagyoni érték kivonásának az a biztosítási esemény bekövetkezése nélküli biztosítói teljesítés (így különösen a díjkedvezmény, díjengedmény, díjvisszatérítés), amelyre a díjat fizető személy jogosult, de vagyoni érték kivonásának minősül, ha a személybiztosítás díját más személy - ide nem értve a kifizetőnek nem minősülő magánszemélyt - fizette és a biztosítási esemény bekövetkezése nélküli biztosítói teljesítésre a biztosítás feltételei szerint magánszemély jogosult, ez utóbbi esetben azzal, hogy amennyiben a magánszemély erre a szerződéskötést követően egy későbbi időpontban válik jogosulttá, akkor a biztosítás a teljes tartam alatt nem minősül kockázati biztosításnak.”</a:t>
            </a:r>
          </a:p>
          <a:p>
            <a:r>
              <a:rPr lang="hu-HU" altLang="hu-HU" dirty="0" smtClean="0"/>
              <a:t>„94. Betegségbiztosítás (</a:t>
            </a:r>
            <a:r>
              <a:rPr lang="hu-HU" altLang="hu-HU" b="1" dirty="0" smtClean="0"/>
              <a:t>vagy egészségbiztosítás</a:t>
            </a:r>
            <a:r>
              <a:rPr lang="hu-HU" altLang="hu-HU" dirty="0" smtClean="0"/>
              <a:t>): az olyan személybiztosítás, amely alapján </a:t>
            </a:r>
            <a:r>
              <a:rPr lang="hu-HU" altLang="hu-HU" dirty="0" err="1" smtClean="0"/>
              <a:t>abiztosító</a:t>
            </a:r>
            <a:r>
              <a:rPr lang="hu-HU" altLang="hu-HU" dirty="0" smtClean="0"/>
              <a:t> a biztosított megbetegedése esetén a szerződésben meghatározott szolgáltatások teljesítésére vállal kötelezettséget, azzal, hogy betegségbiztosítás esetében a biztosító szolgáltatása kiterjedhet a szerződésben meghatározott, a biztosítási eseménnyel kapcsolatban álló egészségügyi szolgáltatások miatt felmerült költségek egészségügyi szolgáltató számára történő megtérítésére is.”</a:t>
            </a:r>
          </a:p>
          <a:p>
            <a:r>
              <a:rPr lang="hu-HU" altLang="hu-HU" dirty="0" smtClean="0"/>
              <a:t>Amennyiben a vállalkozás által kötött biztosítás </a:t>
            </a:r>
            <a:r>
              <a:rPr lang="hu-HU" altLang="hu-HU" b="1" dirty="0" smtClean="0"/>
              <a:t>biztosítottja</a:t>
            </a:r>
            <a:r>
              <a:rPr lang="hu-HU" altLang="hu-HU" dirty="0" smtClean="0"/>
              <a:t>ként megjelölt magánszemély nem tartozik a </a:t>
            </a:r>
            <a:r>
              <a:rPr lang="hu-HU" altLang="hu-HU" dirty="0" err="1" smtClean="0"/>
              <a:t>slide-on</a:t>
            </a:r>
            <a:r>
              <a:rPr lang="hu-HU" altLang="hu-HU" dirty="0" smtClean="0"/>
              <a:t> meghatározott személyek körébe (pl. </a:t>
            </a:r>
            <a:r>
              <a:rPr lang="hu-HU" altLang="hu-HU" b="1" dirty="0" smtClean="0"/>
              <a:t>munkavállaló hozzátartozója, társas vállalkozás személyesen nem közreműködő tagja</a:t>
            </a:r>
            <a:r>
              <a:rPr lang="hu-HU" altLang="hu-HU" dirty="0" smtClean="0"/>
              <a:t>), akkor ezen biztosítottra eső költségként elszámolt biztosítás díjrész nem tekinthető vállalkozás érdekében felmerült költségnek, ezért a vállalkozásnak ezen díj összegével </a:t>
            </a:r>
            <a:r>
              <a:rPr lang="hu-HU" altLang="hu-HU" b="1" dirty="0" smtClean="0"/>
              <a:t>meg kell emelnie a társasági adó alapját. </a:t>
            </a:r>
            <a:r>
              <a:rPr lang="hu-HU" altLang="hu-HU" dirty="0" smtClean="0"/>
              <a:t>Ennek eredményeként </a:t>
            </a:r>
            <a:r>
              <a:rPr lang="hu-HU" altLang="hu-HU" b="1" dirty="0" smtClean="0"/>
              <a:t>- </a:t>
            </a:r>
            <a:r>
              <a:rPr lang="hu-HU" altLang="hu-HU" dirty="0" smtClean="0"/>
              <a:t>pozitív adóalap esetén - ezen összeg után társasági adót fizet a vállalkozás.</a:t>
            </a:r>
          </a:p>
          <a:p>
            <a:r>
              <a:rPr lang="hu-HU" altLang="hu-HU" b="1" dirty="0" smtClean="0"/>
              <a:t>(Szja tv. 1. sz. melléklet 6.3. pont)</a:t>
            </a:r>
            <a:endParaRPr lang="hu-HU" altLang="hu-HU" dirty="0" smtClean="0"/>
          </a:p>
          <a:p>
            <a:r>
              <a:rPr lang="hu-HU" altLang="hu-HU" dirty="0" smtClean="0"/>
              <a:t>„6.3. a kockázati biztosítás más személy által - az ugyanazon díjat fizető személy által ugyanazon biztosítottra tekintettel egy hónapra vonatkozóan a minimálbér 30 százalékát meg nem haladóan - fizetett díja (azonos szolgáltatási tartalommal rendelkező csoportos biztosítás esetében a fizetett díj egy biztosítottra jutó része), ide nem értve, ha a biztosítási díj e melléklet más pontja szerint adómentes;”</a:t>
            </a:r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26314863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92020951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4045774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420894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773507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75302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3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901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5"/>
            <a:ext cx="8386686" cy="869099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8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Szervezeti egység neve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1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Ország neve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12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5"/>
            <a:ext cx="864000" cy="703435"/>
          </a:xfrm>
          <a:prstGeom prst="rect">
            <a:avLst/>
          </a:prstGeom>
        </p:spPr>
      </p:pic>
      <p:sp>
        <p:nvSpPr>
          <p:cNvPr id="9" name="Szövegdoboz 8"/>
          <p:cNvSpPr txBox="1"/>
          <p:nvPr userDrawn="1"/>
        </p:nvSpPr>
        <p:spPr>
          <a:xfrm>
            <a:off x="316618" y="6394286"/>
            <a:ext cx="1152525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</a:t>
            </a:r>
            <a:r>
              <a:rPr lang="hu-HU" sz="7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Zrt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403664" y="6396047"/>
            <a:ext cx="187219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</a:t>
            </a:r>
            <a:r>
              <a:rPr lang="hu-HU" sz="7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egészségbiztosítások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3131840" y="6402744"/>
            <a:ext cx="1495425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2" name="Szövegdoboz 11"/>
          <p:cNvSpPr txBox="1"/>
          <p:nvPr userDrawn="1"/>
        </p:nvSpPr>
        <p:spPr>
          <a:xfrm>
            <a:off x="4411257" y="6396047"/>
            <a:ext cx="275304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Kockázati Személybiztosítási Fejlesztési Csoport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6967539" y="6389350"/>
            <a:ext cx="91683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2017.04.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2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5"/>
            <a:ext cx="8386686" cy="235475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8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5"/>
            <a:ext cx="8386686" cy="869099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6310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305"/>
            <a:ext cx="213976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Tartalomjegyzék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5058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9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69"/>
            <a:ext cx="2223124" cy="115991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79" y="1682752"/>
            <a:ext cx="8391525" cy="437832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62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79" y="1682752"/>
            <a:ext cx="8391525" cy="4378325"/>
          </a:xfrm>
        </p:spPr>
        <p:txBody>
          <a:bodyPr numCol="2" spcCol="18000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9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69"/>
            <a:ext cx="2223124" cy="115991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71119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79" y="1682752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9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69"/>
            <a:ext cx="2223124" cy="115991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957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79" y="4758695"/>
            <a:ext cx="8391525" cy="1302391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16" y="4758695"/>
            <a:ext cx="8392071" cy="130239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9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69"/>
            <a:ext cx="2223124" cy="115991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79" y="1682753"/>
            <a:ext cx="8391525" cy="29765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4105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3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79" y="1682759"/>
            <a:ext cx="8391525" cy="1302391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16" y="1682759"/>
            <a:ext cx="8392071" cy="130239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9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69"/>
            <a:ext cx="2223124" cy="115991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79" y="3084513"/>
            <a:ext cx="8391525" cy="29765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4699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79" y="1682752"/>
            <a:ext cx="413230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9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69"/>
            <a:ext cx="2223124" cy="115991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6" y="1682752"/>
            <a:ext cx="412591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9614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3"/>
            <a:ext cx="8386762" cy="2976563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9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69"/>
            <a:ext cx="2223124" cy="115991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79" y="4763506"/>
            <a:ext cx="8391525" cy="1302391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6371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15" y="1698850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53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16" y="1698850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53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9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69"/>
            <a:ext cx="2223124" cy="115991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158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9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69"/>
            <a:ext cx="2223124" cy="115991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46"/>
            <a:ext cx="8392070" cy="235527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1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5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73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8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1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9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5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73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19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1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31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5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73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78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73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2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1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6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5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1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9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5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5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5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5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5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5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86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86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86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86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789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9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69"/>
            <a:ext cx="2223124" cy="115991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144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9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69"/>
            <a:ext cx="2223124" cy="115991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99" y="1682752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endParaRPr lang="it-IT" dirty="0" smtClean="0"/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11" y="1682752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5095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89" y="716305"/>
            <a:ext cx="1730333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Csoporttagok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7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1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7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3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5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7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2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9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91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11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7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7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7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1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7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3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5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7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2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9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91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11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7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7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77596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305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Következő lépések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74"/>
            <a:ext cx="4117610" cy="169335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60" y="1400997"/>
            <a:ext cx="4117607" cy="415491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9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1"/>
            <a:ext cx="4120316" cy="415491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21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49"/>
            <a:ext cx="4120316" cy="415491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45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3"/>
            <a:ext cx="4120316" cy="415491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69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7"/>
            <a:ext cx="4120316" cy="415491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9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1"/>
            <a:ext cx="4120316" cy="415491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2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1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74"/>
            <a:ext cx="4117610" cy="169335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16" y="1400997"/>
            <a:ext cx="4117607" cy="415491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9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1"/>
            <a:ext cx="4120316" cy="415491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21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49"/>
            <a:ext cx="4120316" cy="415491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45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3"/>
            <a:ext cx="4120316" cy="415491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69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7"/>
            <a:ext cx="4120316" cy="415491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9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1"/>
            <a:ext cx="4120316" cy="415491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2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1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8935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5" y="1682752"/>
            <a:ext cx="4125913" cy="4378325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1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1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endParaRPr lang="it-IT" dirty="0" smtClean="0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9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69"/>
            <a:ext cx="2223124" cy="115991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0763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12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5"/>
            <a:ext cx="864000" cy="703435"/>
          </a:xfrm>
          <a:prstGeom prst="rect">
            <a:avLst/>
          </a:prstGeom>
        </p:spPr>
      </p:pic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12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12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12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Honlap</a:t>
            </a:r>
            <a:endParaRPr lang="it-IT" dirty="0" smtClean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12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12" y="4838079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Szervezeti egység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7773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20" y="273569"/>
            <a:ext cx="200167" cy="178319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16" y="6459987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D80EE89-5913-7647-8C31-0801FAD3084B}" type="datetime4">
              <a:rPr lang="it-IT" smtClean="0">
                <a:solidFill>
                  <a:srgbClr val="BD2027"/>
                </a:solidFill>
                <a:latin typeface="Arial Regular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 aprile 2017</a:t>
            </a:fld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7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mtClean="0">
                <a:solidFill>
                  <a:srgbClr val="BD2027"/>
                </a:solidFill>
                <a:latin typeface="Arial Regular"/>
              </a:rPr>
              <a:t>Presentation Title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21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5"/>
            <a:ext cx="8386686" cy="235475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8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5"/>
            <a:ext cx="8386686" cy="869099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62186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pic>
        <p:nvPicPr>
          <p:cNvPr id="1031" name="Immagine 12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89925" y="6216661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 számának helye 4"/>
          <p:cNvSpPr txBox="1">
            <a:spLocks/>
          </p:cNvSpPr>
          <p:nvPr userDrawn="1"/>
        </p:nvSpPr>
        <p:spPr>
          <a:xfrm>
            <a:off x="7862474" y="6387579"/>
            <a:ext cx="477565" cy="2460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206110" y="6410597"/>
            <a:ext cx="1152525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</a:t>
            </a:r>
            <a:r>
              <a:rPr lang="hu-HU" sz="7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Zrt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172989" y="6410535"/>
            <a:ext cx="212359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 </a:t>
            </a:r>
            <a:r>
              <a:rPr lang="hu-HU" sz="7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egészségbiztosítások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2915832" y="6410535"/>
            <a:ext cx="1495425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2" name="Szövegdoboz 11"/>
          <p:cNvSpPr txBox="1"/>
          <p:nvPr userDrawn="1"/>
        </p:nvSpPr>
        <p:spPr>
          <a:xfrm>
            <a:off x="4411257" y="6396047"/>
            <a:ext cx="275304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Kockázati Személybiztosítási Fejlesztési Csoport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6967539" y="6389350"/>
            <a:ext cx="91683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2017.04.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85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60" y="6356352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  <a:latin typeface="Arial Regular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>
              <a:solidFill>
                <a:prstClr val="white">
                  <a:lumMod val="50000"/>
                </a:prstClr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2931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Worksheet1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7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11" Type="http://schemas.openxmlformats.org/officeDocument/2006/relationships/image" Target="../media/image61.png"/><Relationship Id="rId5" Type="http://schemas.openxmlformats.org/officeDocument/2006/relationships/image" Target="../media/image82.jpeg"/><Relationship Id="rId10" Type="http://schemas.openxmlformats.org/officeDocument/2006/relationships/image" Target="../media/image76.pn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06971" y="2348880"/>
            <a:ext cx="8748464" cy="86909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sz="4000" dirty="0" smtClean="0"/>
              <a:t>Generali </a:t>
            </a:r>
            <a:r>
              <a:rPr lang="hu-HU" sz="4000" dirty="0" err="1" smtClean="0"/>
              <a:t>Care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> egészségbiztosítások</a:t>
            </a:r>
            <a:r>
              <a:rPr lang="hu-HU" sz="3200" dirty="0" smtClean="0">
                <a:solidFill>
                  <a:srgbClr val="CC0000"/>
                </a:solidFill>
              </a:rPr>
              <a:t/>
            </a:r>
            <a:br>
              <a:rPr lang="hu-HU" sz="3200" dirty="0" smtClean="0">
                <a:solidFill>
                  <a:srgbClr val="CC0000"/>
                </a:solidFill>
              </a:rPr>
            </a:br>
            <a:endParaRPr lang="it-IT" dirty="0">
              <a:solidFill>
                <a:srgbClr val="CC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47864" y="3717032"/>
            <a:ext cx="2520280" cy="712269"/>
          </a:xfrm>
        </p:spPr>
        <p:txBody>
          <a:bodyPr/>
          <a:lstStyle/>
          <a:p>
            <a:pPr algn="ctr"/>
            <a:endParaRPr lang="hu-HU" sz="2800" b="1" dirty="0" smtClean="0">
              <a:solidFill>
                <a:srgbClr val="CC0000"/>
              </a:solidFill>
            </a:endParaRPr>
          </a:p>
          <a:p>
            <a:pPr algn="ctr"/>
            <a:r>
              <a:rPr lang="hu-HU" sz="2800" b="1" dirty="0" smtClean="0">
                <a:solidFill>
                  <a:schemeClr val="tx2"/>
                </a:solidFill>
              </a:rPr>
              <a:t>2017.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2051" name="Picture 3" descr="D:\Adatok\OKTATÓ 2016\SZOFI felelős\Emőtől képek\al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5064"/>
            <a:ext cx="1961096" cy="2221476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5" name="Kép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4898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4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832645"/>
            <a:ext cx="8229600" cy="792387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PLUSZ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csomag</a:t>
            </a:r>
            <a:endParaRPr lang="hu-HU" altLang="hu-HU" sz="4000" b="1" baseline="30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249767"/>
            <a:ext cx="6984776" cy="4896544"/>
          </a:xfrm>
        </p:spPr>
        <p:txBody>
          <a:bodyPr/>
          <a:lstStyle/>
          <a:p>
            <a:pPr marL="0" indent="0" algn="ctr">
              <a:buNone/>
            </a:pPr>
            <a:endParaRPr lang="hu-HU" sz="28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lvl="0"/>
            <a:endParaRPr lang="hu-HU" altLang="hu-HU" sz="2000" b="1" dirty="0">
              <a:solidFill>
                <a:srgbClr val="C00000"/>
              </a:solidFill>
              <a:latin typeface="Arial" charset="0"/>
            </a:endParaRPr>
          </a:p>
          <a:p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539553" y="1101395"/>
          <a:ext cx="7932790" cy="5135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116632"/>
            <a:ext cx="8424936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5579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5544632" cy="648072"/>
          </a:xfrm>
          <a:solidFill>
            <a:schemeClr val="bg1"/>
          </a:solidFill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dirty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dirty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Bővített ellátás</a:t>
            </a:r>
            <a: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62"/>
            <a:ext cx="8229600" cy="283821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Az Alap ellátáson túl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31775" algn="l"/>
              </a:tabLst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Járóbeteg-ellátás</a:t>
            </a:r>
            <a:r>
              <a:rPr lang="hu-HU" alt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hu-HU" alt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allergológia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kardiológia, ortopédia, reumatológia, elektorterápia, tüdőgyógyászat, 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neurológia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gasztroenterológia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onkológia, </a:t>
            </a:r>
            <a:r>
              <a:rPr lang="hu-HU" alt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dietetika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ambuláns műtétek stb.</a:t>
            </a:r>
            <a:endParaRPr lang="hu-HU" alt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endParaRPr lang="hu-HU" alt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31775" algn="l"/>
              </a:tabLst>
            </a:pPr>
            <a:r>
              <a:rPr lang="hu-HU" alt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Laborvizsgálatok: </a:t>
            </a:r>
            <a:endParaRPr lang="hu-HU" alt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immunológiai vizsgálatok, hormonvizsgálatok, daganatos betegségek kiszűrése, </a:t>
            </a:r>
            <a:endParaRPr lang="hu-HU" alt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HIV-teszt 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és más szexuális úton terjedő betegségek kiszűrése, genetikai vizsgálatok, 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mérgezések 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vizsgálata stb.</a:t>
            </a:r>
            <a:endParaRPr lang="hu-HU" alt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68" y="4221089"/>
            <a:ext cx="2896321" cy="18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4019795"/>
            <a:ext cx="5040560" cy="283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31775" algn="l"/>
              </a:tabLst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Diagnosztikai vizsgálatok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00050" lvl="1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sejt- 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és szövetvizsgálatok, allergének kimutatása vérből, endoszkópos-tükrözéses vizsgálatok, MRI, CT, PET CT, az agy és izmok illetve idegek elektromos aktivitásának vizsgálata (EEG, EMG, ENG), érrendszeri vizsgálatok és </a:t>
            </a:r>
            <a:r>
              <a:rPr lang="hu-HU" alt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angiográfia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enterográfia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radioizotópos vizsgálatok, ízületi tűszúrásos vizsgálatok, légzésfunkció vizsgálata stb.</a:t>
            </a:r>
            <a:endParaRPr lang="hu-HU" alt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478" y="327306"/>
            <a:ext cx="1168185" cy="11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8815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éptalálat a következőre: „felkiáltójel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23" y="3861048"/>
            <a:ext cx="13501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35861"/>
            <a:ext cx="6048672" cy="648072"/>
          </a:xfrm>
          <a:solidFill>
            <a:schemeClr val="bg1"/>
          </a:solidFill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Bővített ellátás igénybevétele</a:t>
            </a:r>
            <a:r>
              <a:rPr lang="hu-HU" altLang="hu-HU" sz="2400" b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0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0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</a:br>
            <a:endParaRPr lang="hu-HU" altLang="hu-HU" sz="2000" b="1" baseline="30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177" y="1008109"/>
            <a:ext cx="8219256" cy="5184576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endParaRPr lang="hu-HU" altLang="hu-HU" sz="1800" dirty="0">
              <a:solidFill>
                <a:srgbClr val="CC0000"/>
              </a:solidFill>
              <a:latin typeface="Arial" charset="0"/>
              <a:ea typeface="+mj-ea"/>
              <a:cs typeface="+mj-cs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hu-HU" altLang="hu-HU" sz="1800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Kizárólag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egészégbiztosítás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keretében történt járóbeteg-ellátás során elrendelt labor- és diagnosztikai vizsgálatok vehetők igénybe.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szakorvosok kizárólag azon labor- és diagnosztikai vizsgálatokat rendelhetnek el, amely vizsgálatot megalapozó iránydiagnózis kezelésére is jogosultak. (pl. szemész nem rendelhet el térd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rtg-t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urológus nem rendelhet el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colonoscopiát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stb. )</a:t>
            </a: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endParaRPr lang="hu-HU" sz="2000" dirty="0"/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altLang="hu-HU" sz="1800" dirty="0" smtClean="0">
              <a:solidFill>
                <a:prstClr val="black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76470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021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" y="240977"/>
            <a:ext cx="8373616" cy="936403"/>
          </a:xfrm>
          <a:solidFill>
            <a:schemeClr val="bg1"/>
          </a:solidFill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Ambuláns műtét, egynapos sebészet</a:t>
            </a:r>
            <a:b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endParaRPr lang="hu-HU" altLang="hu-HU" sz="2400" b="1" dirty="0">
              <a:solidFill>
                <a:srgbClr val="C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525963"/>
          </a:xfrm>
          <a:noFill/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Ambuláns műtét</a:t>
            </a:r>
            <a:endParaRPr lang="hu-HU" sz="24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 indent="-228600">
              <a:spcAft>
                <a:spcPts val="0"/>
              </a:spcAft>
            </a:pP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Olyan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járóbeteg-ellátás keretében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végzett műtét, mely után, rövid megfigyelést követően, az ellátott személy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még aznap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otthonába bocsátható.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spcAft>
                <a:spcPts val="0"/>
              </a:spcAft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fertőzött seb ellátása, sebkötözés, bőrvarrat, </a:t>
            </a:r>
            <a:r>
              <a:rPr lang="hu-HU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biopsziák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punkciók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30000"/>
              </a:spcBef>
              <a:buFont typeface="Arial" panose="020B0604020202020204" pitchFamily="34" charset="0"/>
              <a:buChar char="•"/>
            </a:pPr>
            <a:endParaRPr lang="hu-HU" altLang="hu-H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Egynapos sebészet</a:t>
            </a:r>
          </a:p>
          <a:p>
            <a:pPr marL="457200" indent="-228600">
              <a:spcAft>
                <a:spcPts val="0"/>
              </a:spcAft>
            </a:pP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páciens a műtétet (jogszabályban meghatározott beavatkozási kör) követő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órán belüli megfigyelés után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saját lábán kísérővel elhagyhatja az ellátó intézményt.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spcAft>
                <a:spcPts val="0"/>
              </a:spcAft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emésztőrendszeri endoszkópos műtétek, köldök-, lágyék sérvműtétek, </a:t>
            </a:r>
            <a:r>
              <a:rPr lang="hu-HU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artroszkópos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beavatkozások, kisebb nőgyógyászati beavatkozások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alt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78917"/>
            <a:ext cx="3538736" cy="151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32686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80920" cy="4896544"/>
          </a:xfrm>
        </p:spPr>
        <p:txBody>
          <a:bodyPr/>
          <a:lstStyle/>
          <a:p>
            <a:pPr marL="0" indent="0" algn="ctr">
              <a:buNone/>
            </a:pPr>
            <a:endParaRPr lang="hu-HU" sz="28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lvl="0"/>
            <a:endParaRPr lang="hu-HU" altLang="hu-HU" sz="2000" b="1" dirty="0">
              <a:solidFill>
                <a:srgbClr val="C00000"/>
              </a:solidFill>
              <a:latin typeface="Arial" charset="0"/>
            </a:endParaRPr>
          </a:p>
          <a:p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99" y="968397"/>
            <a:ext cx="5794201" cy="560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116632"/>
            <a:ext cx="8424936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ív 6"/>
          <p:cNvSpPr/>
          <p:nvPr/>
        </p:nvSpPr>
        <p:spPr>
          <a:xfrm>
            <a:off x="287974" y="1916832"/>
            <a:ext cx="1938073" cy="1601362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PLUSZ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9614815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390" y="2060848"/>
            <a:ext cx="8229600" cy="792387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 csomag</a:t>
            </a:r>
            <a:endParaRPr lang="hu-HU" altLang="hu-HU" sz="4000" b="1" baseline="30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0214" y="1228839"/>
            <a:ext cx="6984776" cy="4896544"/>
          </a:xfrm>
        </p:spPr>
        <p:txBody>
          <a:bodyPr/>
          <a:lstStyle/>
          <a:p>
            <a:pPr marL="0" indent="0" algn="ctr">
              <a:buNone/>
            </a:pPr>
            <a:endParaRPr lang="hu-HU" sz="28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lvl="0"/>
            <a:endParaRPr lang="hu-HU" altLang="hu-HU" sz="2000" b="1" dirty="0">
              <a:solidFill>
                <a:srgbClr val="C00000"/>
              </a:solidFill>
              <a:latin typeface="Arial" charset="0"/>
            </a:endParaRPr>
          </a:p>
          <a:p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691680" y="188640"/>
          <a:ext cx="7632848" cy="616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116632"/>
            <a:ext cx="8424936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943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6120680" cy="1080120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Éves </a:t>
            </a:r>
            <a: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preventív szűrővizsgálat</a:t>
            </a:r>
            <a:b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9"/>
            <a:ext cx="8229600" cy="4525963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szűrővizsgálat igénybevétele nem kötelező, de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ajánlott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hu-HU" sz="1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preventív szűrővizsgálat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biztosítási időszakonként egy alkalommal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vehető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igénybe.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Tartalma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biztosítási </a:t>
            </a: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csomagonként eltérő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Szűrővizsgálat 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egészségügyi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ellátást igénylő kórképek </a:t>
            </a:r>
            <a:endParaRPr lang="hu-HU" sz="1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	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		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további vizsgálatok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 egészségügyi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ellátások keretében   </a:t>
            </a:r>
            <a:endParaRPr lang="hu-HU" alt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760">
            <a:off x="2368543" y="4422863"/>
            <a:ext cx="1005929" cy="4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995">
            <a:off x="3753325" y="5360051"/>
            <a:ext cx="1005929" cy="4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656" y="620688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343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731" y="1340768"/>
            <a:ext cx="5759023" cy="3898372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573392"/>
            <a:ext cx="2952328" cy="792387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FF0000"/>
                </a:solidFill>
                <a:latin typeface="Arial" charset="0"/>
              </a:rPr>
              <a:t>Szűrővizsgálat</a:t>
            </a:r>
            <a:endParaRPr lang="hu-HU" altLang="hu-HU" sz="2400" b="1" baseline="30000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1" y="2492897"/>
            <a:ext cx="260403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5756" y="33183"/>
            <a:ext cx="8424936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979712" y="558420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(</a:t>
            </a:r>
            <a:r>
              <a:rPr lang="hu-HU" sz="1600" dirty="0" smtClean="0">
                <a:solidFill>
                  <a:srgbClr val="FF0000"/>
                </a:solidFill>
              </a:rPr>
              <a:t>Eltérés </a:t>
            </a:r>
            <a:r>
              <a:rPr lang="hu-HU" sz="1600" dirty="0" smtClean="0"/>
              <a:t>a </a:t>
            </a:r>
            <a:r>
              <a:rPr lang="hu-HU" sz="1600" dirty="0" err="1" smtClean="0"/>
              <a:t>Company</a:t>
            </a:r>
            <a:r>
              <a:rPr lang="hu-HU" sz="1600" dirty="0" smtClean="0"/>
              <a:t> </a:t>
            </a:r>
            <a:r>
              <a:rPr lang="hu-HU" sz="1600" dirty="0" err="1" smtClean="0"/>
              <a:t>Care</a:t>
            </a:r>
            <a:r>
              <a:rPr lang="hu-HU" sz="1600" dirty="0" smtClean="0"/>
              <a:t> Alap szűrő csomagjához képest, hogy</a:t>
            </a:r>
          </a:p>
          <a:p>
            <a:r>
              <a:rPr lang="hu-HU" sz="1600" dirty="0" smtClean="0"/>
              <a:t>itt </a:t>
            </a:r>
            <a:r>
              <a:rPr lang="hu-HU" sz="1600" dirty="0" smtClean="0">
                <a:solidFill>
                  <a:srgbClr val="FF0000"/>
                </a:solidFill>
              </a:rPr>
              <a:t>nőgyógyászati vizsgálat is van.</a:t>
            </a:r>
            <a:r>
              <a:rPr lang="hu-HU" sz="1600" dirty="0" smtClean="0"/>
              <a:t>) 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4053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8094" y="307256"/>
            <a:ext cx="8229600" cy="720080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dirty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dirty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További ellátások</a:t>
            </a:r>
            <a: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b="1" dirty="0" smtClean="0">
                <a:solidFill>
                  <a:srgbClr val="8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 smtClean="0">
                <a:solidFill>
                  <a:srgbClr val="80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b="1" dirty="0">
                <a:solidFill>
                  <a:srgbClr val="8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>
                <a:solidFill>
                  <a:srgbClr val="800000"/>
                </a:solidFill>
                <a:latin typeface="Arial" charset="0"/>
                <a:ea typeface="+mn-ea"/>
                <a:cs typeface="+mn-cs"/>
              </a:rPr>
            </a:br>
            <a:endParaRPr lang="hu-HU" altLang="hu-HU" sz="2400" b="1" baseline="30000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229600" cy="547260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endParaRPr lang="hu-HU" altLang="hu-HU" sz="18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endParaRPr lang="hu-HU" alt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 elleni védőoltás, árának térítésével</a:t>
            </a: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endParaRPr lang="hu-HU" altLang="hu-H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Biztosítási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időszakonként egy alkalommal igényelhető a biztosított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által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kiváltott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és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előfinanszírozott oltóanyag beadása és árának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utólagos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megtérítése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endParaRPr lang="hu-HU" sz="1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Betegszállítás (betegszállítóval)</a:t>
            </a: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endParaRPr lang="hu-HU" altLang="hu-H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Aft>
                <a:spcPts val="0"/>
              </a:spcAft>
              <a:buNone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biztosított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mozgásképtelenné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válik (pl.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elesett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fizikai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állapot),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Generali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Medi24 megszervezi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betegszállítást.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Nem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jelent azonnali rendelkezésre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állást. </a:t>
            </a:r>
            <a:b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Adatok\OKTATÓ 2016\SZOFI felelős\Emőtől képek\mentőaut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4" y="4221088"/>
            <a:ext cx="861662" cy="8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006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7"/>
            <a:ext cx="8568952" cy="706091"/>
          </a:xfrm>
        </p:spPr>
        <p:txBody>
          <a:bodyPr/>
          <a:lstStyle/>
          <a:p>
            <a:pPr algn="l"/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</a:rPr>
              <a:t>Nemzetközi második orvosi vélemény </a:t>
            </a:r>
            <a:endParaRPr lang="hu-HU" sz="2400" b="1" dirty="0">
              <a:solidFill>
                <a:srgbClr val="C0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39552" y="1340778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2000" b="1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Biztosítási esemény</a:t>
            </a:r>
          </a:p>
          <a:p>
            <a:pPr>
              <a:spcAft>
                <a:spcPts val="0"/>
              </a:spcAft>
            </a:pPr>
            <a:endParaRPr lang="hu-HU" sz="2000" b="1" dirty="0" smtClean="0">
              <a:solidFill>
                <a:srgbClr val="231F2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kockázatviselés tartama alatt diagnosztizált </a:t>
            </a:r>
            <a:r>
              <a:rPr lang="hu-H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következő betegségek esetén </a:t>
            </a:r>
            <a:r>
              <a:rPr lang="hu-HU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második </a:t>
            </a:r>
            <a:r>
              <a:rPr lang="hu-H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orvosi vélemény </a:t>
            </a:r>
            <a:r>
              <a:rPr lang="hu-HU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kérhető</a:t>
            </a:r>
            <a:r>
              <a:rPr lang="hu-H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r>
              <a:rPr lang="hu-H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hu-HU" sz="20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hu-H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Rákos </a:t>
            </a:r>
            <a:r>
              <a:rPr lang="hu-H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megbetegedés (rosszindulatú daganat</a:t>
            </a:r>
            <a:r>
              <a:rPr lang="hu-H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hu-H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Szívbetegségek</a:t>
            </a:r>
            <a:r>
              <a:rPr lang="hu-H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beleértve a szív- és </a:t>
            </a:r>
            <a:r>
              <a:rPr lang="hu-H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érsebészetet</a:t>
            </a:r>
            <a:endParaRPr lang="hu-HU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Szervátültetések</a:t>
            </a:r>
            <a:endParaRPr lang="hu-HU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Neurológiai </a:t>
            </a:r>
            <a:r>
              <a:rPr lang="hu-H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és idegsebészeti betegségek, beleértve az </a:t>
            </a:r>
            <a:r>
              <a:rPr lang="hu-HU" sz="20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agyérkatasztrófát</a:t>
            </a:r>
            <a:endParaRPr lang="hu-HU" sz="20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Az </a:t>
            </a:r>
            <a:r>
              <a:rPr lang="hu-H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idegrendszer </a:t>
            </a:r>
            <a:r>
              <a:rPr lang="hu-HU" sz="2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degeneratív</a:t>
            </a:r>
            <a:r>
              <a:rPr lang="hu-H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betegségei és </a:t>
            </a:r>
            <a:r>
              <a:rPr lang="hu-HU" sz="20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demyelinizáció</a:t>
            </a:r>
            <a:endParaRPr lang="hu-HU" sz="20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</a:t>
            </a:r>
            <a:r>
              <a:rPr lang="hu-H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veseelégtelenség következtében kialakult betegségek és </a:t>
            </a:r>
            <a:r>
              <a:rPr lang="hu-H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problémák</a:t>
            </a:r>
            <a:endParaRPr lang="hu-HU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Az </a:t>
            </a:r>
            <a:r>
              <a:rPr lang="hu-H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életet fenyegető betegség vagy nagy bonyolultságú </a:t>
            </a:r>
            <a:r>
              <a:rPr lang="hu-H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beavatkozás</a:t>
            </a:r>
            <a:endParaRPr lang="hu-HU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2300"/>
            <a:ext cx="3600400" cy="745161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hu-HU" sz="240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A magánembereknek és </a:t>
            </a:r>
            <a:r>
              <a:rPr lang="hu-HU" sz="24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a kisvállalkozásoknak </a:t>
            </a:r>
            <a:endParaRPr lang="hu-HU" altLang="hu-HU" sz="2400" dirty="0">
              <a:solidFill>
                <a:schemeClr val="accent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0032" y="1556792"/>
            <a:ext cx="3960440" cy="4608512"/>
          </a:xfrm>
        </p:spPr>
        <p:txBody>
          <a:bodyPr/>
          <a:lstStyle/>
          <a:p>
            <a:pPr marL="0" indent="0">
              <a:buNone/>
            </a:pPr>
            <a:r>
              <a:rPr lang="hu-HU" sz="2800" b="1" dirty="0" smtClean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  <a:t>		</a:t>
            </a: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76" y="404664"/>
            <a:ext cx="3382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5060776" y="1219958"/>
            <a:ext cx="361639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hu-HU" sz="2400" dirty="0">
                <a:solidFill>
                  <a:schemeClr val="accent1"/>
                </a:solidFill>
              </a:rPr>
              <a:t>A </a:t>
            </a:r>
            <a:r>
              <a:rPr lang="hu-HU" sz="2400" dirty="0" smtClean="0">
                <a:solidFill>
                  <a:schemeClr val="accent1"/>
                </a:solidFill>
              </a:rPr>
              <a:t>cégeknek</a:t>
            </a:r>
            <a:endParaRPr lang="hu-HU" sz="2400" dirty="0">
              <a:solidFill>
                <a:schemeClr val="accent1"/>
              </a:solidFill>
            </a:endParaRPr>
          </a:p>
        </p:txBody>
      </p:sp>
      <p:pic>
        <p:nvPicPr>
          <p:cNvPr id="10" name="Picture 3" descr="D:\Adatok\OKTATÓ 2016\SZOFI felelős\Emőtől képek\al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01" y="1871777"/>
            <a:ext cx="2400144" cy="2718817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Téglalap 1"/>
          <p:cNvSpPr/>
          <p:nvPr/>
        </p:nvSpPr>
        <p:spPr>
          <a:xfrm>
            <a:off x="0" y="49649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400" dirty="0">
                <a:solidFill>
                  <a:schemeClr val="accent1"/>
                </a:solidFill>
              </a:rPr>
              <a:t>Generali </a:t>
            </a:r>
            <a:br>
              <a:rPr lang="hu-HU" sz="2400" dirty="0">
                <a:solidFill>
                  <a:schemeClr val="accent1"/>
                </a:solidFill>
              </a:rPr>
            </a:br>
            <a:r>
              <a:rPr lang="hu-HU" sz="2400" b="1" dirty="0" err="1" smtClean="0">
                <a:solidFill>
                  <a:schemeClr val="accent1"/>
                </a:solidFill>
              </a:rPr>
              <a:t>Private</a:t>
            </a:r>
            <a:r>
              <a:rPr lang="hu-HU" sz="2400" b="1" dirty="0" smtClean="0">
                <a:solidFill>
                  <a:schemeClr val="accent1"/>
                </a:solidFill>
              </a:rPr>
              <a:t> </a:t>
            </a:r>
            <a:r>
              <a:rPr lang="hu-HU" sz="2400" b="1" dirty="0" err="1" smtClean="0">
                <a:solidFill>
                  <a:schemeClr val="accent1"/>
                </a:solidFill>
              </a:rPr>
              <a:t>Care</a:t>
            </a:r>
            <a:endParaRPr lang="hu-HU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accent1"/>
                </a:solidFill>
              </a:rPr>
              <a:t> </a:t>
            </a:r>
            <a:r>
              <a:rPr lang="hu-HU" sz="2400" dirty="0">
                <a:solidFill>
                  <a:schemeClr val="accent1"/>
                </a:solidFill>
              </a:rPr>
              <a:t>egészségbiztosítás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582973" y="49276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400" dirty="0">
                <a:solidFill>
                  <a:schemeClr val="accent1"/>
                </a:solidFill>
              </a:rPr>
              <a:t>Generali </a:t>
            </a:r>
            <a:br>
              <a:rPr lang="hu-HU" sz="2400" dirty="0">
                <a:solidFill>
                  <a:schemeClr val="accent1"/>
                </a:solidFill>
              </a:rPr>
            </a:br>
            <a:r>
              <a:rPr lang="hu-HU" sz="2400" b="1" dirty="0" err="1" smtClean="0">
                <a:solidFill>
                  <a:schemeClr val="accent1"/>
                </a:solidFill>
              </a:rPr>
              <a:t>Company</a:t>
            </a:r>
            <a:r>
              <a:rPr lang="hu-HU" sz="2400" b="1" dirty="0" smtClean="0">
                <a:solidFill>
                  <a:schemeClr val="accent1"/>
                </a:solidFill>
              </a:rPr>
              <a:t> </a:t>
            </a:r>
            <a:r>
              <a:rPr lang="hu-HU" sz="2400" b="1" dirty="0" err="1" smtClean="0">
                <a:solidFill>
                  <a:schemeClr val="accent1"/>
                </a:solidFill>
              </a:rPr>
              <a:t>Care</a:t>
            </a:r>
            <a:endParaRPr lang="hu-HU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accent1"/>
                </a:solidFill>
              </a:rPr>
              <a:t> </a:t>
            </a:r>
            <a:r>
              <a:rPr lang="hu-HU" sz="2400" dirty="0">
                <a:solidFill>
                  <a:schemeClr val="accent1"/>
                </a:solidFill>
              </a:rPr>
              <a:t>egészségbiztosítás</a:t>
            </a:r>
          </a:p>
        </p:txBody>
      </p:sp>
      <p:pic>
        <p:nvPicPr>
          <p:cNvPr id="9" name="Kép 2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9" y="2060848"/>
            <a:ext cx="3239661" cy="252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271436" y="211324"/>
            <a:ext cx="6479705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lvl="0" indent="0">
              <a:buNone/>
            </a:pPr>
            <a:endParaRPr lang="hu-HU" altLang="hu-HU" sz="8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hu-HU" altLang="hu-HU" sz="2400" dirty="0" smtClean="0">
                <a:solidFill>
                  <a:schemeClr val="bg1"/>
                </a:solidFill>
              </a:rPr>
              <a:t>A </a:t>
            </a:r>
            <a:r>
              <a:rPr lang="hu-HU" altLang="hu-HU" sz="2400" dirty="0">
                <a:solidFill>
                  <a:schemeClr val="bg1"/>
                </a:solidFill>
              </a:rPr>
              <a:t>Generali megoldása: </a:t>
            </a:r>
            <a:r>
              <a:rPr lang="hu-HU" altLang="hu-HU" sz="2400" b="1" dirty="0" err="1" smtClean="0">
                <a:solidFill>
                  <a:schemeClr val="bg1"/>
                </a:solidFill>
              </a:rPr>
              <a:t>Care</a:t>
            </a:r>
            <a:r>
              <a:rPr lang="hu-HU" altLang="hu-HU" sz="2400" b="1" dirty="0" smtClean="0">
                <a:solidFill>
                  <a:schemeClr val="bg1"/>
                </a:solidFill>
              </a:rPr>
              <a:t> </a:t>
            </a:r>
            <a:r>
              <a:rPr lang="hu-HU" altLang="hu-HU" sz="2400" b="1" dirty="0">
                <a:solidFill>
                  <a:schemeClr val="bg1"/>
                </a:solidFill>
              </a:rPr>
              <a:t>termékcsalád </a:t>
            </a:r>
          </a:p>
          <a:p>
            <a:endParaRPr lang="hu-HU" altLang="hu-H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340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3"/>
            <a:ext cx="8424936" cy="936403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</a:rPr>
              <a:t>Nemzetközi </a:t>
            </a:r>
            <a:r>
              <a:rPr lang="hu-HU" altLang="hu-HU" sz="2400" b="1" dirty="0">
                <a:solidFill>
                  <a:srgbClr val="C00000"/>
                </a:solidFill>
                <a:latin typeface="Arial" charset="0"/>
              </a:rPr>
              <a:t>második orvosi </a:t>
            </a: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</a:rPr>
              <a:t>vélemény</a:t>
            </a:r>
            <a:r>
              <a:rPr lang="hu-HU" altLang="hu-HU" sz="2400" b="1" baseline="30000" dirty="0" smtClean="0">
                <a:solidFill>
                  <a:srgbClr val="C00000"/>
                </a:solidFill>
                <a:latin typeface="Arial" charset="0"/>
              </a:rPr>
              <a:t> 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824536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hu-H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biztosító </a:t>
            </a:r>
            <a:r>
              <a:rPr lang="hu-H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szolgáltatása</a:t>
            </a:r>
          </a:p>
          <a:p>
            <a:pPr marL="0" indent="0" algn="just">
              <a:spcAft>
                <a:spcPts val="0"/>
              </a:spcAft>
              <a:buNone/>
            </a:pPr>
            <a:endParaRPr lang="hu-HU" sz="16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Magas színvonalú </a:t>
            </a:r>
            <a:r>
              <a:rPr lang="hu-H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orvosi elemző szolgáltatás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amelyben 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egy 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szakmai testület 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áttekinti a biztosítottra vonatkozó orvosi dokumentációt (kórtörténet, kórházi zárójelentések, vizsgálati eredmények, stb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.)</a:t>
            </a:r>
          </a:p>
          <a:p>
            <a:pPr>
              <a:spcAft>
                <a:spcPts val="0"/>
              </a:spcAft>
            </a:pPr>
            <a:endParaRPr lang="hu-HU" sz="1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 elemzés 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és 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értékelés alapján a diagnózishoz 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kapcsolódóan </a:t>
            </a:r>
            <a:r>
              <a:rPr lang="hu-H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második orvosi távszakvéleményt állít ki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hu-HU" sz="18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hu-HU" sz="1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második orvosi vélemény 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kezelőorvosi 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szakvélemény 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kiegészítésére szolgál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hu-HU" sz="1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ercs vízszintesen 2"/>
          <p:cNvSpPr/>
          <p:nvPr/>
        </p:nvSpPr>
        <p:spPr>
          <a:xfrm>
            <a:off x="827584" y="5013176"/>
            <a:ext cx="7560840" cy="122413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spcAft>
                <a:spcPts val="0"/>
              </a:spcAft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biztosított </a:t>
            </a:r>
            <a:r>
              <a:rPr lang="hu-HU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megerősítést </a:t>
            </a:r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kap a korábban felállított diagnózis és a tervezett, vagy a folyamatban levő terápia helyességéről. </a:t>
            </a:r>
          </a:p>
        </p:txBody>
      </p:sp>
    </p:spTree>
    <p:extLst>
      <p:ext uri="{BB962C8B-B14F-4D97-AF65-F5344CB8AC3E}">
        <p14:creationId xmlns:p14="http://schemas.microsoft.com/office/powerpoint/2010/main" val="26000043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96944" cy="720080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</a:rPr>
              <a:t>Nemzetközi </a:t>
            </a:r>
            <a:r>
              <a:rPr lang="hu-HU" altLang="hu-HU" sz="2400" b="1" dirty="0">
                <a:solidFill>
                  <a:srgbClr val="C00000"/>
                </a:solidFill>
                <a:latin typeface="Arial" charset="0"/>
              </a:rPr>
              <a:t>második orvosi </a:t>
            </a: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</a:rPr>
              <a:t>vélemény 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251" y="1196752"/>
            <a:ext cx="8229600" cy="5256584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hu-H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Szolgáltatási igény</a:t>
            </a:r>
            <a:br>
              <a:rPr lang="hu-H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hu-HU" sz="1600" b="1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16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kockázatviselés tartama alatt </a:t>
            </a: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Generali Medi24-en keresztül kell</a:t>
            </a:r>
            <a:r>
              <a:rPr lang="hu-HU" sz="16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bejelenteni.</a:t>
            </a:r>
            <a:br>
              <a:rPr lang="hu-HU" sz="16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hu-HU" sz="1600" dirty="0" smtClean="0">
              <a:solidFill>
                <a:srgbClr val="231F2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1600" b="1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 kell nyújtani a teljes egészségügyi dokumentációt.</a:t>
            </a:r>
          </a:p>
          <a:p>
            <a:pPr marR="45720" algn="just">
              <a:lnSpc>
                <a:spcPts val="1080"/>
              </a:lnSpc>
              <a:spcAft>
                <a:spcPts val="0"/>
              </a:spcAft>
            </a:pPr>
            <a:endParaRPr lang="hu-HU" sz="16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biztosító kijelöl 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egy </a:t>
            </a:r>
            <a:r>
              <a:rPr lang="hu-HU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esetfelelőst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aki </a:t>
            </a: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beszerzi 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szükséges 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további </a:t>
            </a: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információkat </a:t>
            </a:r>
            <a:b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kapcsolatot 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tart a biztosítottal és </a:t>
            </a: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kezelőorvosával</a:t>
            </a:r>
            <a:b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a 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nemzetközi szakértők </a:t>
            </a: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másodvéleményét 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biztosított </a:t>
            </a: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számára (és     	kérésére a kezelőorvosának) eljuttatja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hu-HU" sz="1600" dirty="0">
                <a:solidFill>
                  <a:srgbClr val="17365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hu-HU" sz="1600" dirty="0" smtClean="0">
                <a:solidFill>
                  <a:srgbClr val="17365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hu-HU" sz="1600" dirty="0" smtClean="0">
                <a:solidFill>
                  <a:srgbClr val="17365D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hu-HU" sz="16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1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biztosító jogosult 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arra, hogy a biztosított egészségi állapotát </a:t>
            </a: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 általa 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megnevezett orvosokkal </a:t>
            </a: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ellenőriztesse (az eredménytől 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függően </a:t>
            </a: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 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igényt elfogadja vagy </a:t>
            </a: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elutasítja).</a:t>
            </a:r>
            <a:b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hu-HU" sz="16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biztosító </a:t>
            </a: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a 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szolgáltatás teljesítésének feltételéül </a:t>
            </a: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orvosi 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vizsgálatot írhat </a:t>
            </a: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elő. </a:t>
            </a:r>
            <a:endParaRPr lang="hu-HU" alt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3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0051" y="216543"/>
            <a:ext cx="8496944" cy="648072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</a:rPr>
              <a:t>Nemzetközi </a:t>
            </a:r>
            <a:r>
              <a:rPr lang="hu-HU" altLang="hu-HU" sz="2400" b="1" dirty="0">
                <a:solidFill>
                  <a:srgbClr val="C00000"/>
                </a:solidFill>
                <a:latin typeface="Arial" charset="0"/>
              </a:rPr>
              <a:t>második orvosi </a:t>
            </a: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</a:rPr>
              <a:t>vélemény 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9"/>
            <a:ext cx="8003232" cy="482508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hu-H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 </a:t>
            </a:r>
            <a:r>
              <a:rPr lang="hu-H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igénybevétel </a:t>
            </a:r>
            <a:r>
              <a:rPr lang="hu-H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feltételei</a:t>
            </a:r>
          </a:p>
          <a:p>
            <a:pPr marL="0" indent="0" algn="just">
              <a:spcAft>
                <a:spcPts val="0"/>
              </a:spcAft>
              <a:buNone/>
            </a:pPr>
            <a:endParaRPr lang="hu-HU" sz="1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Egy </a:t>
            </a:r>
            <a:r>
              <a:rPr lang="hu-H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adott megbetegedés kapcsán csak egy alkalommal kérhető 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második orvosi 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vélemény.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8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Már 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elvégzett beavatkozásokat követően csak a további kezelésre, gondozásra vonatkozó javaslat kérhető (az elvégzett beavatkozás véleményezése nem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Sürgős </a:t>
            </a:r>
            <a:r>
              <a:rPr lang="hu-H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ellátási igényű esetben nem ajánlott 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véleménykérés az annak beszerzéséhez szükséges idő (kb. 1 hónap) 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miatt.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8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Nem </a:t>
            </a:r>
            <a:r>
              <a:rPr lang="hu-H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kérhető 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vélemény 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magyar 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egészségügyi rendszer által nem engedélyezett 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eljárásokra és a kísérleti ellátásokra.</a:t>
            </a:r>
            <a:endParaRPr lang="hu-HU" sz="1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hu-H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hu-HU" sz="1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020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/>
          <p:cNvGraphicFramePr>
            <a:graphicFrameLocks noChangeAspect="1"/>
          </p:cNvGraphicFramePr>
          <p:nvPr>
            <p:extLst/>
          </p:nvPr>
        </p:nvGraphicFramePr>
        <p:xfrm>
          <a:off x="3131840" y="188640"/>
          <a:ext cx="5208265" cy="648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Munkalap" r:id="rId4" imgW="4848138" imgH="6486504" progId="Excel.Sheet.12">
                  <p:embed/>
                </p:oleObj>
              </mc:Choice>
              <mc:Fallback>
                <p:oleObj name="Munkalap" r:id="rId4" imgW="4848138" imgH="64865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1840" y="188640"/>
                        <a:ext cx="5208265" cy="648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33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4" y="1700808"/>
            <a:ext cx="2663563" cy="198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116632"/>
            <a:ext cx="8424936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794" y="4437112"/>
            <a:ext cx="1572582" cy="16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7300" y="1772816"/>
            <a:ext cx="8386686" cy="557458"/>
          </a:xfrm>
        </p:spPr>
        <p:txBody>
          <a:bodyPr/>
          <a:lstStyle/>
          <a:p>
            <a:pPr algn="l"/>
            <a:r>
              <a:rPr lang="hu-HU" sz="2400" b="1" dirty="0" smtClean="0">
                <a:solidFill>
                  <a:srgbClr val="FF0000"/>
                </a:solidFill>
              </a:rPr>
              <a:t>Az EXKLUZÍV csomag </a:t>
            </a:r>
            <a:br>
              <a:rPr lang="hu-HU" sz="2400" b="1" dirty="0" smtClean="0">
                <a:solidFill>
                  <a:srgbClr val="FF0000"/>
                </a:solidFill>
              </a:rPr>
            </a:br>
            <a:r>
              <a:rPr lang="hu-HU" sz="2400" b="1" dirty="0" smtClean="0">
                <a:solidFill>
                  <a:srgbClr val="FF0000"/>
                </a:solidFill>
              </a:rPr>
              <a:t>szerkezete</a:t>
            </a:r>
            <a:endParaRPr lang="hu-HU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45049596"/>
              </p:ext>
            </p:extLst>
          </p:nvPr>
        </p:nvGraphicFramePr>
        <p:xfrm>
          <a:off x="755576" y="764704"/>
          <a:ext cx="9144000" cy="584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6191" y="-4553"/>
            <a:ext cx="8424936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259632" y="987918"/>
          <a:ext cx="9144000" cy="584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7300" y="2204864"/>
            <a:ext cx="8568952" cy="557458"/>
          </a:xfrm>
        </p:spPr>
        <p:txBody>
          <a:bodyPr/>
          <a:lstStyle/>
          <a:p>
            <a:pPr algn="l"/>
            <a:r>
              <a:rPr lang="hu-HU" sz="2400" b="1" dirty="0" smtClean="0">
                <a:solidFill>
                  <a:srgbClr val="FF0000"/>
                </a:solidFill>
              </a:rPr>
              <a:t>Az EXKLUZÍV </a:t>
            </a:r>
            <a:r>
              <a:rPr lang="hu-HU" sz="2400" b="1" dirty="0">
                <a:solidFill>
                  <a:srgbClr val="FF0000"/>
                </a:solidFill>
              </a:rPr>
              <a:t>csomag </a:t>
            </a:r>
            <a:r>
              <a:rPr lang="hu-HU" sz="2400" b="1" dirty="0" smtClean="0">
                <a:solidFill>
                  <a:srgbClr val="FF0000"/>
                </a:solidFill>
              </a:rPr>
              <a:t/>
            </a:r>
            <a:br>
              <a:rPr lang="hu-HU" sz="2400" b="1" dirty="0" smtClean="0">
                <a:solidFill>
                  <a:srgbClr val="FF0000"/>
                </a:solidFill>
              </a:rPr>
            </a:br>
            <a:r>
              <a:rPr lang="hu-HU" sz="2400" b="1" dirty="0" smtClean="0">
                <a:solidFill>
                  <a:srgbClr val="FF0000"/>
                </a:solidFill>
              </a:rPr>
              <a:t>szolgáltatásfinanszírozási </a:t>
            </a:r>
            <a:br>
              <a:rPr lang="hu-HU" sz="2400" b="1" dirty="0" smtClean="0">
                <a:solidFill>
                  <a:srgbClr val="FF0000"/>
                </a:solidFill>
              </a:rPr>
            </a:br>
            <a:r>
              <a:rPr lang="hu-HU" sz="2400" b="1" dirty="0" smtClean="0">
                <a:solidFill>
                  <a:srgbClr val="FF0000"/>
                </a:solidFill>
              </a:rPr>
              <a:t>elemei</a:t>
            </a:r>
            <a:endParaRPr lang="hu-HU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5756" y="5047"/>
            <a:ext cx="8424936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0214" y="1228839"/>
            <a:ext cx="6984776" cy="4896544"/>
          </a:xfrm>
        </p:spPr>
        <p:txBody>
          <a:bodyPr/>
          <a:lstStyle/>
          <a:p>
            <a:pPr marL="0" indent="0" algn="ctr">
              <a:buNone/>
            </a:pPr>
            <a:endParaRPr lang="hu-HU" sz="28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lvl="0"/>
            <a:endParaRPr lang="hu-HU" altLang="hu-HU" sz="2000" b="1" dirty="0">
              <a:solidFill>
                <a:srgbClr val="C00000"/>
              </a:solidFill>
              <a:latin typeface="Arial" charset="0"/>
            </a:endParaRPr>
          </a:p>
          <a:p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691680" y="58316"/>
          <a:ext cx="8593470" cy="616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0832" y="1988840"/>
            <a:ext cx="82296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hu-HU" altLang="hu-HU" sz="2400" b="1" dirty="0" smtClean="0">
                <a:solidFill>
                  <a:srgbClr val="FF0000"/>
                </a:solidFill>
                <a:latin typeface="Arial" charset="0"/>
              </a:rPr>
              <a:t>Az Exkluzív csomag</a:t>
            </a:r>
          </a:p>
          <a:p>
            <a:pPr algn="l" eaLnBrk="1" hangingPunct="1">
              <a:spcBef>
                <a:spcPts val="0"/>
              </a:spcBef>
            </a:pPr>
            <a:r>
              <a:rPr lang="hu-HU" altLang="hu-HU" sz="2400" b="1" dirty="0" smtClean="0">
                <a:solidFill>
                  <a:srgbClr val="FF0000"/>
                </a:solidFill>
                <a:latin typeface="Arial" charset="0"/>
              </a:rPr>
              <a:t>Szolgáltatásfinanszírozás</a:t>
            </a:r>
          </a:p>
          <a:p>
            <a:pPr algn="l" eaLnBrk="1" hangingPunct="1">
              <a:spcBef>
                <a:spcPts val="0"/>
              </a:spcBef>
            </a:pPr>
            <a:r>
              <a:rPr lang="hu-HU" altLang="hu-HU" sz="2400" b="1" dirty="0" smtClean="0">
                <a:solidFill>
                  <a:srgbClr val="FF0000"/>
                </a:solidFill>
                <a:latin typeface="Arial" charset="0"/>
              </a:rPr>
              <a:t>elemei</a:t>
            </a:r>
            <a:endParaRPr lang="hu-HU" altLang="hu-HU" sz="2400" b="1" baseline="30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5756" y="5047"/>
            <a:ext cx="8424936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4213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80920" cy="4896544"/>
          </a:xfrm>
        </p:spPr>
        <p:txBody>
          <a:bodyPr/>
          <a:lstStyle/>
          <a:p>
            <a:pPr marL="0" indent="0" algn="ctr">
              <a:buNone/>
            </a:pPr>
            <a:endParaRPr lang="hu-HU" sz="28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lvl="0"/>
            <a:endParaRPr lang="hu-HU" altLang="hu-HU" sz="2000" b="1" dirty="0">
              <a:solidFill>
                <a:srgbClr val="C00000"/>
              </a:solidFill>
              <a:latin typeface="Arial" charset="0"/>
            </a:endParaRPr>
          </a:p>
          <a:p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205" y="846751"/>
            <a:ext cx="5606216" cy="5318553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8434" y="74192"/>
            <a:ext cx="2649488" cy="792387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FF0000"/>
                </a:solidFill>
                <a:latin typeface="Arial" charset="0"/>
              </a:rPr>
              <a:t>Szűrővizsgálat</a:t>
            </a:r>
            <a:endParaRPr lang="hu-HU" altLang="hu-HU" sz="2400" b="1" baseline="30000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" y="2204864"/>
            <a:ext cx="2900678" cy="223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5756" y="5047"/>
            <a:ext cx="8424936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925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8094" y="307256"/>
            <a:ext cx="8229600" cy="720080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dirty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dirty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További ellátások</a:t>
            </a:r>
            <a: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b="1" dirty="0" smtClean="0">
                <a:solidFill>
                  <a:srgbClr val="8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 smtClean="0">
                <a:solidFill>
                  <a:srgbClr val="80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b="1" dirty="0">
                <a:solidFill>
                  <a:srgbClr val="8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>
                <a:solidFill>
                  <a:srgbClr val="800000"/>
                </a:solidFill>
                <a:latin typeface="Arial" charset="0"/>
                <a:ea typeface="+mn-ea"/>
                <a:cs typeface="+mn-cs"/>
              </a:rPr>
            </a:br>
            <a:endParaRPr lang="hu-HU" altLang="hu-HU" sz="2400" b="1" baseline="30000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95997"/>
            <a:ext cx="8229600" cy="547260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endParaRPr lang="hu-HU" altLang="hu-HU" sz="18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endParaRPr lang="hu-HU" altLang="hu-HU" sz="18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Gyógytorna</a:t>
            </a: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Orvos-szakmailag indokolt akut esetben évente, </a:t>
            </a:r>
            <a:r>
              <a:rPr lang="hu-HU" altLang="hu-H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12 alkalommal</a:t>
            </a: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endParaRPr lang="hu-HU" alt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altLang="hu-HU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Házivizit</a:t>
            </a:r>
            <a:endParaRPr lang="hu-HU" altLang="hu-H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Aft>
                <a:spcPts val="0"/>
              </a:spcAft>
              <a:buNone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Orvos-szakmailag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indokolt akut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esetben. 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Otthoni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felnőtt 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háziorvos jellegű ellátást nyújt. Helyszínekről a 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Generali 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Medi24 ad információt. (48 órán belüli szolgáltatás, </a:t>
            </a:r>
            <a:r>
              <a:rPr lang="hu-HU" sz="1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NEM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azonnali)</a:t>
            </a:r>
            <a:endParaRPr lang="hu-HU" sz="1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D:\Adatok\OKTATÓ 2016\SZOFI felelős\Emőtől képek\orvosi-tás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2" y="3732301"/>
            <a:ext cx="767545" cy="7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540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51" y="189569"/>
            <a:ext cx="8229600" cy="936403"/>
          </a:xfrm>
          <a:solidFill>
            <a:schemeClr val="bg1"/>
          </a:solidFill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Kórházi </a:t>
            </a:r>
            <a: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fekvőbeteg </a:t>
            </a: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ellátás V.I.P. szinten</a:t>
            </a:r>
            <a: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885" y="1340768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Generali Medi24 szervezésében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hu-HU" sz="18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Akut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és tervezhető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kórházi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ellátások (vizsgálatok,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beavatkozások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műtétek és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kezelések.)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Kizárólag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szolgáltatásszervező </a:t>
            </a: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szervezésében!</a:t>
            </a:r>
            <a:endParaRPr lang="hu-HU" sz="18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Nem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esztétikai, nem megelőző, nem rehabilitációs céllal.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 elhelyezés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lehet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V.I.P./emelt szintű, </a:t>
            </a: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egy- illetve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kétágyas szobában</a:t>
            </a: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hu-HU" sz="1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spcAft>
                <a:spcPts val="0"/>
              </a:spcAft>
              <a:tabLst>
                <a:tab pos="231775" algn="l"/>
              </a:tabLst>
            </a:pPr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95" y="1412776"/>
            <a:ext cx="1939451" cy="12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vi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64" y="4824227"/>
            <a:ext cx="21224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1518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88640"/>
            <a:ext cx="2376088" cy="185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492896"/>
            <a:ext cx="6552728" cy="3888432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rgbClr val="CC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lvl="0" indent="0" algn="ctr">
              <a:spcAft>
                <a:spcPts val="0"/>
              </a:spcAft>
              <a:buNone/>
              <a:tabLst>
                <a:tab pos="231775" algn="l"/>
              </a:tabLst>
            </a:pPr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 </a:t>
            </a:r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altLang="hu-H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hu-HU" altLang="hu-H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egészségbiztosítás</a:t>
            </a:r>
            <a:endParaRPr lang="hu-HU" alt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963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17489"/>
            <a:ext cx="2218764" cy="1664072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7"/>
            <a:ext cx="8229600" cy="936403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Kórházi </a:t>
            </a:r>
            <a: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fekvőbeteg </a:t>
            </a: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ellátás V.I.P. szinten</a:t>
            </a:r>
            <a: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3"/>
            <a:ext cx="8229600" cy="4525963"/>
          </a:xfrm>
        </p:spPr>
        <p:txBody>
          <a:bodyPr/>
          <a:lstStyle/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Biztosítási </a:t>
            </a: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évenként </a:t>
            </a:r>
            <a:r>
              <a:rPr lang="hu-HU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max</a:t>
            </a: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4 000 </a:t>
            </a:r>
            <a:r>
              <a:rPr lang="hu-HU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000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Ft összegű fekvőbeteg ellátást </a:t>
            </a: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finanszírozunk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vizsgálatok, beavatkozások, műtétek, kezelések, emelt szintű ellátás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Baleset miatti </a:t>
            </a: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sürgősségi és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azonnali ellátási esetekben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biztosító kizárólag a hotelszolgáltatás díját téríti (OEP biztosítottak esetében), továbbá a Magyarországon érvényes társadalombiztosítási jogviszonnyal nem rendelkezők azon egészségügyi ellátásának költségeit, amelyeket a társadalombiztosítás nem finanszíroz (pl. sürgősségi ellátásának költségeit)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kórház kiválasztása során </a:t>
            </a:r>
            <a:r>
              <a:rPr lang="hu-HU" alt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elsődleges az orvos- szakmai </a:t>
            </a: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szempont.</a:t>
            </a:r>
            <a:endParaRPr lang="hu-HU" alt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90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80920" cy="4896544"/>
          </a:xfrm>
        </p:spPr>
        <p:txBody>
          <a:bodyPr/>
          <a:lstStyle/>
          <a:p>
            <a:pPr marL="0" indent="0" algn="ctr">
              <a:buNone/>
            </a:pPr>
            <a:endParaRPr lang="hu-HU" sz="28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lvl="0" indent="0" algn="ctr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</a:p>
          <a:p>
            <a:pPr marL="0" lvl="0" indent="0" algn="ctr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EXKLUZÍV csomag </a:t>
            </a:r>
          </a:p>
          <a:p>
            <a:pPr marL="0" lvl="0" indent="0" algn="ctr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egyéb elemei</a:t>
            </a:r>
            <a:endParaRPr lang="hu-HU" altLang="hu-H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756" y="5047"/>
            <a:ext cx="8424936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128" cy="89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39849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52062" y="188640"/>
            <a:ext cx="8386686" cy="557458"/>
          </a:xfrm>
        </p:spPr>
        <p:txBody>
          <a:bodyPr/>
          <a:lstStyle/>
          <a:p>
            <a:pPr algn="l"/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második orvosi vélemény </a:t>
            </a:r>
            <a:endParaRPr lang="hu-H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87324863"/>
              </p:ext>
            </p:extLst>
          </p:nvPr>
        </p:nvGraphicFramePr>
        <p:xfrm>
          <a:off x="-29727" y="1009335"/>
          <a:ext cx="9144000" cy="584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6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86686" cy="557458"/>
          </a:xfrm>
        </p:spPr>
        <p:txBody>
          <a:bodyPr/>
          <a:lstStyle/>
          <a:p>
            <a:pPr algn="l"/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második orvosi vélemény</a:t>
            </a:r>
            <a:endParaRPr lang="hu-H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1800" dirty="0" smtClean="0"/>
              <a:t>Súlyos esetekben megnyugtató biztonság</a:t>
            </a:r>
            <a:endParaRPr lang="hu-HU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44" y="2780928"/>
            <a:ext cx="758408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57782" y="260648"/>
            <a:ext cx="8386686" cy="557458"/>
          </a:xfrm>
        </p:spPr>
        <p:txBody>
          <a:bodyPr/>
          <a:lstStyle/>
          <a:p>
            <a:pPr algn="l"/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Onkológiai diagnosztika </a:t>
            </a:r>
            <a:endParaRPr lang="hu-H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0806884"/>
              </p:ext>
            </p:extLst>
          </p:nvPr>
        </p:nvGraphicFramePr>
        <p:xfrm>
          <a:off x="0" y="908720"/>
          <a:ext cx="9144000" cy="584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2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92387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</a:rPr>
              <a:t>Onkológiai diagnosztika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422" y="1183822"/>
            <a:ext cx="8251156" cy="5053490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hu-HU" sz="2000" b="1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Biztosítási esemény</a:t>
            </a:r>
            <a:br>
              <a:rPr lang="hu-HU" sz="2000" b="1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hu-HU" sz="2000" b="1" dirty="0" smtClean="0">
              <a:solidFill>
                <a:srgbClr val="231F2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hu-HU" sz="18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</a:t>
            </a:r>
            <a:r>
              <a:rPr lang="hu-HU" sz="1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biztosítottra vonatkozóan</a:t>
            </a:r>
            <a:r>
              <a:rPr lang="hu-HU" sz="18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hu-HU" sz="1800" b="1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rosszindulatú </a:t>
            </a:r>
            <a:r>
              <a:rPr lang="hu-HU" sz="1800" b="1" dirty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daganatos betegség </a:t>
            </a:r>
            <a:r>
              <a:rPr lang="hu-HU" sz="18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gyanújának leírása, </a:t>
            </a:r>
            <a:r>
              <a:rPr lang="hu-HU" sz="1800" dirty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daganatra specifikus diagnosztikai vizsgálattal alátámasztott pozitív eredménye alapján.</a:t>
            </a:r>
          </a:p>
          <a:p>
            <a:pPr marL="0" indent="0" eaLnBrk="1" fontAlgn="ctr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2000" b="1" dirty="0" smtClean="0"/>
          </a:p>
          <a:p>
            <a:pPr marL="0" indent="0" eaLnBrk="1" fontAlgn="ctr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2000" b="1" dirty="0"/>
          </a:p>
          <a:p>
            <a:pPr marL="0" indent="0" eaLnBrk="1" fontAlgn="ctr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2000" b="1" dirty="0" smtClean="0"/>
          </a:p>
          <a:p>
            <a:pPr marL="0" indent="0" eaLnBrk="1" fontAlgn="ct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smtClean="0"/>
              <a:t>háziorvos		szakterület szakorvosa</a:t>
            </a:r>
            <a:endParaRPr lang="hu-HU" sz="2000" b="1" dirty="0"/>
          </a:p>
          <a:p>
            <a:pPr marL="0" indent="0" eaLnBrk="1" fontAlgn="ctr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2000" b="1" dirty="0" smtClean="0">
              <a:solidFill>
                <a:srgbClr val="FFFFFF"/>
              </a:solidFill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hu-HU" sz="18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kockázatviselés </a:t>
            </a:r>
            <a:r>
              <a:rPr lang="hu-HU" sz="18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tartama alatt bekövetkezett, a kockázatviselés kezdetéhez képest előzmény nélküli, váratlan panasz, kóros </a:t>
            </a:r>
            <a:r>
              <a:rPr lang="hu-HU" sz="18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állapot esetén.</a:t>
            </a:r>
            <a:r>
              <a:rPr lang="hu-HU" sz="1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hu-HU" sz="1800" dirty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hu-HU" sz="18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hu-HU" sz="1800" b="1" dirty="0" smtClean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hu-HU" sz="1800" b="1" dirty="0" smtClean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hu-HU" sz="18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sz="18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biztosítási esemény időpontja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hu-HU" sz="18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rosszindulatú </a:t>
            </a:r>
            <a:r>
              <a:rPr lang="hu-HU" sz="1800" dirty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daganatos betegség gyanúját leíró orvosi dokumentum </a:t>
            </a:r>
            <a:r>
              <a:rPr lang="hu-HU" sz="1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dátuma.</a:t>
            </a:r>
            <a:endParaRPr lang="hu-HU" sz="2000" dirty="0" smtClean="0">
              <a:solidFill>
                <a:srgbClr val="22222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hu-H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hu-HU" alt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D:\Adatok\OKTATÓ 2016\SZOFI felelős\Emőtől képek\fonendoszkó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64" y="2636912"/>
            <a:ext cx="1440156" cy="144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Jobbra nyíl 1"/>
          <p:cNvSpPr/>
          <p:nvPr/>
        </p:nvSpPr>
        <p:spPr>
          <a:xfrm rot="19578837">
            <a:off x="1003424" y="3128445"/>
            <a:ext cx="742768" cy="23038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05727">
            <a:off x="3353344" y="3041890"/>
            <a:ext cx="760006" cy="45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588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8032"/>
            <a:ext cx="9144000" cy="53625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4932040" y="2492896"/>
            <a:ext cx="158417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925056" y="2492896"/>
            <a:ext cx="13913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Folyamatábra: Másik feldolgozás 8"/>
          <p:cNvSpPr/>
          <p:nvPr/>
        </p:nvSpPr>
        <p:spPr>
          <a:xfrm>
            <a:off x="323528" y="22201"/>
            <a:ext cx="8424936" cy="896815"/>
          </a:xfrm>
          <a:prstGeom prst="flowChartAlternateProcess">
            <a:avLst/>
          </a:prstGeom>
          <a:solidFill>
            <a:srgbClr val="002060"/>
          </a:solid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sz="2000" b="1" dirty="0">
                <a:solidFill>
                  <a:prstClr val="white"/>
                </a:solidFill>
              </a:rPr>
              <a:t>A daganatos betegségek 1/3-a gyógyítható lenne az időben történő </a:t>
            </a:r>
            <a:r>
              <a:rPr lang="hu-HU" sz="2000" b="1" dirty="0" smtClean="0">
                <a:solidFill>
                  <a:prstClr val="white"/>
                </a:solidFill>
              </a:rPr>
              <a:t>diagnosztizálással </a:t>
            </a:r>
            <a:r>
              <a:rPr lang="hu-HU" sz="2000" b="1" dirty="0">
                <a:solidFill>
                  <a:prstClr val="white"/>
                </a:solidFill>
              </a:rPr>
              <a:t>és a megfelelő kezeléssel!</a:t>
            </a:r>
            <a:endParaRPr lang="hu-HU" sz="22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églalap 11"/>
          <p:cNvSpPr/>
          <p:nvPr/>
        </p:nvSpPr>
        <p:spPr bwMode="auto">
          <a:xfrm>
            <a:off x="768096" y="1776432"/>
            <a:ext cx="1158240" cy="377952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hu-HU" sz="1000" b="1" dirty="0">
                <a:solidFill>
                  <a:prstClr val="black"/>
                </a:solidFill>
                <a:ea typeface="MS PGothic" pitchFamily="34" charset="-128"/>
              </a:rPr>
              <a:t>A beteg késlekedése</a:t>
            </a:r>
          </a:p>
        </p:txBody>
      </p:sp>
      <p:sp>
        <p:nvSpPr>
          <p:cNvPr id="13" name="Téglalap 12"/>
          <p:cNvSpPr/>
          <p:nvPr/>
        </p:nvSpPr>
        <p:spPr bwMode="auto">
          <a:xfrm>
            <a:off x="2127512" y="1780335"/>
            <a:ext cx="1158240" cy="377952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hu-HU" sz="1000" b="1" dirty="0">
                <a:solidFill>
                  <a:prstClr val="black"/>
                </a:solidFill>
                <a:ea typeface="MS PGothic" pitchFamily="34" charset="-128"/>
              </a:rPr>
              <a:t>Háziorvosi tevékenységek</a:t>
            </a:r>
          </a:p>
        </p:txBody>
      </p:sp>
      <p:sp>
        <p:nvSpPr>
          <p:cNvPr id="14" name="Téglalap 13"/>
          <p:cNvSpPr/>
          <p:nvPr/>
        </p:nvSpPr>
        <p:spPr bwMode="auto">
          <a:xfrm>
            <a:off x="5023088" y="1810382"/>
            <a:ext cx="1402080" cy="377952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hu-HU" sz="1000" b="1" dirty="0">
                <a:solidFill>
                  <a:prstClr val="black"/>
                </a:solidFill>
                <a:ea typeface="MS PGothic" pitchFamily="34" charset="-128"/>
              </a:rPr>
              <a:t>Késedelem az ellátó rendszerben</a:t>
            </a:r>
          </a:p>
        </p:txBody>
      </p:sp>
      <p:sp>
        <p:nvSpPr>
          <p:cNvPr id="15" name="Téglalap 14"/>
          <p:cNvSpPr/>
          <p:nvPr/>
        </p:nvSpPr>
        <p:spPr bwMode="auto">
          <a:xfrm>
            <a:off x="3584478" y="961212"/>
            <a:ext cx="1670304" cy="377952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hu-HU" sz="1400" b="1" dirty="0">
                <a:solidFill>
                  <a:prstClr val="black"/>
                </a:solidFill>
                <a:ea typeface="MS PGothic" pitchFamily="34" charset="-128"/>
              </a:rPr>
              <a:t>Teljes késedelem</a:t>
            </a:r>
          </a:p>
        </p:txBody>
      </p:sp>
      <p:sp>
        <p:nvSpPr>
          <p:cNvPr id="16" name="Téglalap 15"/>
          <p:cNvSpPr/>
          <p:nvPr/>
        </p:nvSpPr>
        <p:spPr bwMode="auto">
          <a:xfrm>
            <a:off x="195072" y="4925568"/>
            <a:ext cx="1109472" cy="1255776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hu-HU" sz="1200" b="1" dirty="0">
              <a:solidFill>
                <a:prstClr val="black"/>
              </a:solidFill>
              <a:latin typeface="Arial Regular"/>
            </a:endParaRPr>
          </a:p>
          <a:p>
            <a:pPr algn="ctr" eaLnBrk="0" hangingPunct="0"/>
            <a:endParaRPr lang="hu-HU" sz="1200" b="1" dirty="0">
              <a:solidFill>
                <a:prstClr val="black"/>
              </a:solidFill>
              <a:latin typeface="Arial Regular"/>
            </a:endParaRPr>
          </a:p>
          <a:p>
            <a:pPr algn="ctr" eaLnBrk="0" hangingPunct="0"/>
            <a:r>
              <a:rPr lang="hu-HU" sz="1200" b="1" dirty="0">
                <a:solidFill>
                  <a:prstClr val="black"/>
                </a:solidFill>
                <a:latin typeface="Arial Regular"/>
              </a:rPr>
              <a:t>Az első tünet(</a:t>
            </a:r>
            <a:r>
              <a:rPr lang="hu-HU" sz="1200" b="1" dirty="0" err="1">
                <a:solidFill>
                  <a:prstClr val="black"/>
                </a:solidFill>
                <a:latin typeface="Arial Regular"/>
              </a:rPr>
              <a:t>ek</a:t>
            </a:r>
            <a:r>
              <a:rPr lang="hu-HU" sz="1200" b="1" dirty="0">
                <a:solidFill>
                  <a:prstClr val="black"/>
                </a:solidFill>
                <a:latin typeface="Arial Regular"/>
              </a:rPr>
              <a:t>)</a:t>
            </a:r>
          </a:p>
          <a:p>
            <a:pPr algn="ctr" eaLnBrk="0" hangingPunct="0"/>
            <a:r>
              <a:rPr lang="hu-HU" sz="1200" b="1" dirty="0">
                <a:solidFill>
                  <a:prstClr val="black"/>
                </a:solidFill>
                <a:latin typeface="Arial Regular"/>
              </a:rPr>
              <a:t>megjelenése</a:t>
            </a:r>
          </a:p>
        </p:txBody>
      </p:sp>
      <p:sp>
        <p:nvSpPr>
          <p:cNvPr id="17" name="Téglalap 16"/>
          <p:cNvSpPr/>
          <p:nvPr/>
        </p:nvSpPr>
        <p:spPr bwMode="auto">
          <a:xfrm>
            <a:off x="1475232" y="4962144"/>
            <a:ext cx="1042416" cy="1231392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hu-HU" sz="1200" b="1" dirty="0">
              <a:solidFill>
                <a:prstClr val="black"/>
              </a:solidFill>
              <a:latin typeface="Arial Regular"/>
            </a:endParaRPr>
          </a:p>
          <a:p>
            <a:pPr algn="ctr" eaLnBrk="0" hangingPunct="0"/>
            <a:endParaRPr lang="hu-HU" sz="1200" b="1" dirty="0">
              <a:solidFill>
                <a:prstClr val="black"/>
              </a:solidFill>
              <a:latin typeface="Arial Regular"/>
            </a:endParaRPr>
          </a:p>
          <a:p>
            <a:pPr algn="ctr" eaLnBrk="0" hangingPunct="0"/>
            <a:r>
              <a:rPr lang="hu-HU" sz="1200" b="1" dirty="0">
                <a:solidFill>
                  <a:prstClr val="black"/>
                </a:solidFill>
                <a:latin typeface="Arial Regular"/>
              </a:rPr>
              <a:t>Az első háziorvosi</a:t>
            </a:r>
          </a:p>
          <a:p>
            <a:pPr algn="ctr" eaLnBrk="0" hangingPunct="0"/>
            <a:r>
              <a:rPr lang="hu-HU" sz="1200" b="1" dirty="0">
                <a:solidFill>
                  <a:prstClr val="black"/>
                </a:solidFill>
                <a:latin typeface="Arial Regular"/>
              </a:rPr>
              <a:t>vizit</a:t>
            </a:r>
          </a:p>
        </p:txBody>
      </p:sp>
      <p:sp>
        <p:nvSpPr>
          <p:cNvPr id="18" name="Téglalap 17"/>
          <p:cNvSpPr/>
          <p:nvPr/>
        </p:nvSpPr>
        <p:spPr bwMode="auto">
          <a:xfrm>
            <a:off x="2898648" y="2581760"/>
            <a:ext cx="1773936" cy="560832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hu-HU" sz="1200" b="1" dirty="0">
                <a:solidFill>
                  <a:prstClr val="black"/>
                </a:solidFill>
                <a:ea typeface="MS PGothic" pitchFamily="34" charset="-128"/>
              </a:rPr>
              <a:t>Késedelem a háziorvosi ellátásban</a:t>
            </a:r>
          </a:p>
        </p:txBody>
      </p:sp>
      <p:sp>
        <p:nvSpPr>
          <p:cNvPr id="19" name="Téglalap 18"/>
          <p:cNvSpPr/>
          <p:nvPr/>
        </p:nvSpPr>
        <p:spPr bwMode="auto">
          <a:xfrm>
            <a:off x="2663952" y="4992624"/>
            <a:ext cx="1335024" cy="1231392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hu-HU" sz="1200" b="1" dirty="0">
              <a:solidFill>
                <a:prstClr val="black"/>
              </a:solidFill>
              <a:latin typeface="Arial Regular"/>
            </a:endParaRPr>
          </a:p>
          <a:p>
            <a:pPr algn="ctr" eaLnBrk="0" hangingPunct="0"/>
            <a:r>
              <a:rPr lang="hu-HU" sz="1200" b="1" dirty="0">
                <a:solidFill>
                  <a:prstClr val="black"/>
                </a:solidFill>
                <a:latin typeface="Arial Regular"/>
              </a:rPr>
              <a:t>Alap és szakorvosi vizsgálatok elrendelése</a:t>
            </a:r>
          </a:p>
        </p:txBody>
      </p:sp>
      <p:sp>
        <p:nvSpPr>
          <p:cNvPr id="20" name="Téglalap 19"/>
          <p:cNvSpPr/>
          <p:nvPr/>
        </p:nvSpPr>
        <p:spPr bwMode="auto">
          <a:xfrm>
            <a:off x="4787602" y="2474264"/>
            <a:ext cx="2011680" cy="69494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hu-HU" sz="1200" b="1" dirty="0">
                <a:solidFill>
                  <a:prstClr val="black"/>
                </a:solidFill>
                <a:ea typeface="MS PGothic" pitchFamily="34" charset="-128"/>
              </a:rPr>
              <a:t>Késedelem a szakorvosi és műszeres diagnosztikában</a:t>
            </a:r>
          </a:p>
        </p:txBody>
      </p:sp>
      <p:sp>
        <p:nvSpPr>
          <p:cNvPr id="21" name="Téglalap 20"/>
          <p:cNvSpPr/>
          <p:nvPr/>
        </p:nvSpPr>
        <p:spPr bwMode="auto">
          <a:xfrm>
            <a:off x="6937248" y="2462784"/>
            <a:ext cx="1865376" cy="60960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hu-HU" sz="1200" b="1" dirty="0">
                <a:solidFill>
                  <a:prstClr val="black"/>
                </a:solidFill>
                <a:ea typeface="MS PGothic" pitchFamily="34" charset="-128"/>
              </a:rPr>
              <a:t>Késedelem a kezelés megkezdésében</a:t>
            </a:r>
          </a:p>
        </p:txBody>
      </p:sp>
      <p:sp>
        <p:nvSpPr>
          <p:cNvPr id="22" name="Téglalap 21"/>
          <p:cNvSpPr/>
          <p:nvPr/>
        </p:nvSpPr>
        <p:spPr bwMode="auto">
          <a:xfrm>
            <a:off x="4151376" y="4980432"/>
            <a:ext cx="1042416" cy="1231392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hu-HU" sz="1200" b="1" dirty="0">
              <a:solidFill>
                <a:prstClr val="black"/>
              </a:solidFill>
              <a:latin typeface="Arial Regular"/>
            </a:endParaRPr>
          </a:p>
          <a:p>
            <a:pPr algn="ctr" eaLnBrk="0" hangingPunct="0"/>
            <a:endParaRPr lang="hu-HU" sz="1200" b="1" dirty="0">
              <a:solidFill>
                <a:prstClr val="black"/>
              </a:solidFill>
              <a:latin typeface="Arial Regular"/>
            </a:endParaRPr>
          </a:p>
          <a:p>
            <a:pPr algn="ctr" eaLnBrk="0" hangingPunct="0"/>
            <a:r>
              <a:rPr lang="hu-HU" sz="1200" b="1" dirty="0">
                <a:solidFill>
                  <a:prstClr val="black"/>
                </a:solidFill>
                <a:latin typeface="Arial Regular"/>
              </a:rPr>
              <a:t>Kórházi beutalás</a:t>
            </a:r>
          </a:p>
        </p:txBody>
      </p:sp>
      <p:sp>
        <p:nvSpPr>
          <p:cNvPr id="23" name="Téglalap 22"/>
          <p:cNvSpPr/>
          <p:nvPr/>
        </p:nvSpPr>
        <p:spPr bwMode="auto">
          <a:xfrm>
            <a:off x="5352288" y="4974336"/>
            <a:ext cx="1042416" cy="1231392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hu-HU" sz="1200" b="1" dirty="0">
              <a:solidFill>
                <a:prstClr val="black"/>
              </a:solidFill>
              <a:latin typeface="Arial Regular"/>
            </a:endParaRPr>
          </a:p>
          <a:p>
            <a:pPr algn="ctr" eaLnBrk="0" hangingPunct="0"/>
            <a:endParaRPr lang="hu-HU" sz="1200" b="1" dirty="0">
              <a:solidFill>
                <a:prstClr val="black"/>
              </a:solidFill>
              <a:latin typeface="Arial Regular"/>
            </a:endParaRPr>
          </a:p>
          <a:p>
            <a:pPr algn="ctr" eaLnBrk="0" hangingPunct="0"/>
            <a:r>
              <a:rPr lang="hu-HU" sz="1200" b="1" dirty="0">
                <a:solidFill>
                  <a:prstClr val="black"/>
                </a:solidFill>
                <a:latin typeface="Arial Regular"/>
              </a:rPr>
              <a:t>Első kórházi vizit</a:t>
            </a:r>
          </a:p>
        </p:txBody>
      </p:sp>
      <p:sp>
        <p:nvSpPr>
          <p:cNvPr id="24" name="Téglalap 23"/>
          <p:cNvSpPr/>
          <p:nvPr/>
        </p:nvSpPr>
        <p:spPr bwMode="auto">
          <a:xfrm>
            <a:off x="6516624" y="4980432"/>
            <a:ext cx="1042416" cy="1231392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hu-HU" sz="1200" b="1" dirty="0">
              <a:solidFill>
                <a:prstClr val="black"/>
              </a:solidFill>
              <a:latin typeface="Arial Regular"/>
            </a:endParaRPr>
          </a:p>
          <a:p>
            <a:pPr algn="ctr" eaLnBrk="0" hangingPunct="0"/>
            <a:endParaRPr lang="hu-HU" sz="1200" b="1" dirty="0">
              <a:solidFill>
                <a:prstClr val="black"/>
              </a:solidFill>
              <a:latin typeface="Arial Regular"/>
            </a:endParaRPr>
          </a:p>
          <a:p>
            <a:pPr algn="ctr" eaLnBrk="0" hangingPunct="0"/>
            <a:r>
              <a:rPr lang="hu-HU" sz="1200" b="1" dirty="0">
                <a:solidFill>
                  <a:prstClr val="black"/>
                </a:solidFill>
                <a:latin typeface="Arial Regular"/>
              </a:rPr>
              <a:t>Diagnózis/ </a:t>
            </a:r>
            <a:r>
              <a:rPr lang="hu-HU" sz="1200" b="1" dirty="0" err="1">
                <a:solidFill>
                  <a:prstClr val="black"/>
                </a:solidFill>
                <a:latin typeface="Arial Regular"/>
              </a:rPr>
              <a:t>onko-team</a:t>
            </a:r>
            <a:r>
              <a:rPr lang="hu-HU" sz="1200" b="1" dirty="0">
                <a:solidFill>
                  <a:prstClr val="black"/>
                </a:solidFill>
                <a:latin typeface="Arial Regular"/>
              </a:rPr>
              <a:t> vélemény</a:t>
            </a:r>
          </a:p>
        </p:txBody>
      </p:sp>
      <p:sp>
        <p:nvSpPr>
          <p:cNvPr id="25" name="Téglalap 24"/>
          <p:cNvSpPr/>
          <p:nvPr/>
        </p:nvSpPr>
        <p:spPr bwMode="auto">
          <a:xfrm>
            <a:off x="7717536" y="4949952"/>
            <a:ext cx="1146048" cy="1231392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hu-HU" sz="1200" b="1" dirty="0">
              <a:solidFill>
                <a:prstClr val="black"/>
              </a:solidFill>
              <a:latin typeface="Arial Regular"/>
            </a:endParaRPr>
          </a:p>
          <a:p>
            <a:pPr algn="ctr" eaLnBrk="0" hangingPunct="0"/>
            <a:endParaRPr lang="hu-HU" sz="1200" b="1" dirty="0">
              <a:solidFill>
                <a:prstClr val="black"/>
              </a:solidFill>
              <a:latin typeface="Arial Regular"/>
            </a:endParaRPr>
          </a:p>
          <a:p>
            <a:pPr algn="ctr" eaLnBrk="0" hangingPunct="0"/>
            <a:r>
              <a:rPr lang="hu-HU" sz="1200" b="1" dirty="0">
                <a:solidFill>
                  <a:prstClr val="black"/>
                </a:solidFill>
                <a:latin typeface="Arial Regular"/>
              </a:rPr>
              <a:t>A kezelés megkezdése</a:t>
            </a:r>
          </a:p>
        </p:txBody>
      </p:sp>
      <p:sp>
        <p:nvSpPr>
          <p:cNvPr id="26" name="Téglalap 25"/>
          <p:cNvSpPr/>
          <p:nvPr/>
        </p:nvSpPr>
        <p:spPr bwMode="auto">
          <a:xfrm>
            <a:off x="1769247" y="3538594"/>
            <a:ext cx="2816352" cy="414528"/>
          </a:xfrm>
          <a:prstGeom prst="rect">
            <a:avLst/>
          </a:prstGeom>
          <a:solidFill>
            <a:srgbClr val="990033"/>
          </a:solidFill>
          <a:ln w="38100" cap="flat" cmpd="sng" algn="ctr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hu-HU" sz="1400" b="1" dirty="0">
                <a:solidFill>
                  <a:prstClr val="white"/>
                </a:solidFill>
                <a:ea typeface="MS PGothic" pitchFamily="34" charset="-128"/>
              </a:rPr>
              <a:t>Késedelem az alapellátásban</a:t>
            </a:r>
          </a:p>
        </p:txBody>
      </p:sp>
      <p:sp>
        <p:nvSpPr>
          <p:cNvPr id="27" name="Téglalap 26"/>
          <p:cNvSpPr/>
          <p:nvPr/>
        </p:nvSpPr>
        <p:spPr bwMode="auto">
          <a:xfrm>
            <a:off x="4864608" y="3538594"/>
            <a:ext cx="3938016" cy="414528"/>
          </a:xfrm>
          <a:prstGeom prst="rect">
            <a:avLst/>
          </a:prstGeom>
          <a:solidFill>
            <a:srgbClr val="990033"/>
          </a:solidFill>
          <a:ln w="38100" cap="flat" cmpd="sng" algn="ctr">
            <a:solidFill>
              <a:srgbClr val="99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hu-HU" sz="1400" b="1" dirty="0">
                <a:solidFill>
                  <a:prstClr val="white"/>
                </a:solidFill>
                <a:ea typeface="MS PGothic" pitchFamily="34" charset="-128"/>
              </a:rPr>
              <a:t>Késedelem a szakorvosi,kórházi ellátásban</a:t>
            </a:r>
          </a:p>
        </p:txBody>
      </p:sp>
    </p:spTree>
    <p:extLst>
      <p:ext uri="{BB962C8B-B14F-4D97-AF65-F5344CB8AC3E}">
        <p14:creationId xmlns:p14="http://schemas.microsoft.com/office/powerpoint/2010/main" val="885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4475" y="1327013"/>
            <a:ext cx="8307274" cy="4910299"/>
          </a:xfrm>
        </p:spPr>
        <p:txBody>
          <a:bodyPr/>
          <a:lstStyle/>
          <a:p>
            <a:pPr lvl="0" algn="l">
              <a:spcAft>
                <a:spcPts val="600"/>
              </a:spcAft>
              <a:buFont typeface="Arial" pitchFamily="34" charset="0"/>
              <a:buChar char="•"/>
            </a:pPr>
            <a:endParaRPr lang="hu-HU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/>
              <a:t>elősegítse a daganatos betegek legkorszerűbb eljárásokkal végzett </a:t>
            </a:r>
            <a:r>
              <a:rPr lang="hu-HU" sz="1800" b="1" dirty="0">
                <a:solidFill>
                  <a:srgbClr val="990033"/>
                </a:solidFill>
              </a:rPr>
              <a:t>gyors, komplex kivizsgálását</a:t>
            </a:r>
          </a:p>
          <a:p>
            <a:pPr lvl="0" algn="l">
              <a:spcAft>
                <a:spcPts val="600"/>
              </a:spcAft>
              <a:buFont typeface="Arial" pitchFamily="34" charset="0"/>
              <a:buChar char="•"/>
            </a:pPr>
            <a:endParaRPr lang="hu-HU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/>
              <a:t>a vizsgálati és a kutatási eredmények alapján az adott terápiás terület </a:t>
            </a:r>
            <a:r>
              <a:rPr lang="hu-HU" sz="1800" b="1" dirty="0">
                <a:solidFill>
                  <a:srgbClr val="990033"/>
                </a:solidFill>
              </a:rPr>
              <a:t>kiemelt hazai szakértőinek a segítségével </a:t>
            </a:r>
            <a:r>
              <a:rPr lang="hu-HU" sz="1800" dirty="0"/>
              <a:t>kialakítsa az elsődleges terápiás javaslatot és</a:t>
            </a: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1800" b="1" dirty="0">
                <a:solidFill>
                  <a:srgbClr val="990033"/>
                </a:solidFill>
              </a:rPr>
              <a:t>a beteg számára legoptimálisabb kezelési stratégiát</a:t>
            </a:r>
          </a:p>
          <a:p>
            <a:pPr lvl="0" algn="l">
              <a:spcAft>
                <a:spcPts val="600"/>
              </a:spcAft>
              <a:buFont typeface="Arial" pitchFamily="34" charset="0"/>
              <a:buChar char="•"/>
            </a:pPr>
            <a:endParaRPr lang="hu-HU" sz="1800" b="1" dirty="0">
              <a:solidFill>
                <a:srgbClr val="FF0000"/>
              </a:solidFill>
            </a:endParaRPr>
          </a:p>
          <a:p>
            <a:pPr marL="285750" lvl="0" indent="-28575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/>
              <a:t>elősegítse a javasolt kezelések hatásosságát</a:t>
            </a:r>
            <a:r>
              <a:rPr lang="hu-HU" sz="1800" dirty="0">
                <a:solidFill>
                  <a:srgbClr val="002060"/>
                </a:solidFill>
              </a:rPr>
              <a:t>, </a:t>
            </a:r>
            <a:r>
              <a:rPr lang="hu-HU" sz="1800" b="1" dirty="0">
                <a:solidFill>
                  <a:srgbClr val="990033"/>
                </a:solidFill>
              </a:rPr>
              <a:t>növelje a betegek gyógyulási esélyeit</a:t>
            </a:r>
          </a:p>
          <a:p>
            <a:pPr marL="285750" lvl="0" indent="-28575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/>
              <a:t>komplex </a:t>
            </a:r>
            <a:r>
              <a:rPr lang="hu-HU" sz="1800" dirty="0"/>
              <a:t>pszichológiai és életvezetési támogatással </a:t>
            </a:r>
            <a:r>
              <a:rPr lang="hu-HU" sz="1800" b="1" dirty="0">
                <a:solidFill>
                  <a:srgbClr val="990033"/>
                </a:solidFill>
              </a:rPr>
              <a:t>javítsa a betegek életminőségét</a:t>
            </a:r>
            <a:r>
              <a:rPr lang="hu-HU" sz="1800" dirty="0">
                <a:solidFill>
                  <a:srgbClr val="990033"/>
                </a:solidFill>
              </a:rPr>
              <a:t> </a:t>
            </a:r>
            <a:r>
              <a:rPr lang="hu-HU" sz="1400" dirty="0">
                <a:solidFill>
                  <a:srgbClr val="002060"/>
                </a:solidFill>
              </a:rPr>
              <a:t>(</a:t>
            </a:r>
            <a:r>
              <a:rPr lang="hu-HU" sz="1400" dirty="0"/>
              <a:t>rendszeresen szakszerű és részletes </a:t>
            </a:r>
            <a:r>
              <a:rPr lang="hu-HU" sz="1400" dirty="0" smtClean="0"/>
              <a:t>személyes és telefonos információkkal </a:t>
            </a:r>
            <a:r>
              <a:rPr lang="hu-HU" sz="1400" dirty="0"/>
              <a:t>lássa el betegeket)</a:t>
            </a:r>
          </a:p>
          <a:p>
            <a:pPr algn="l"/>
            <a:endParaRPr lang="hu-HU" dirty="0"/>
          </a:p>
        </p:txBody>
      </p:sp>
      <p:sp>
        <p:nvSpPr>
          <p:cNvPr id="5" name="Folyamatábra: Másik feldolgozás 4"/>
          <p:cNvSpPr/>
          <p:nvPr/>
        </p:nvSpPr>
        <p:spPr>
          <a:xfrm>
            <a:off x="434475" y="95793"/>
            <a:ext cx="8307565" cy="896815"/>
          </a:xfrm>
          <a:prstGeom prst="flowChartAlternateProcess">
            <a:avLst/>
          </a:prstGeom>
          <a:solidFill>
            <a:srgbClr val="002060"/>
          </a:solid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sz="2200" b="1" dirty="0">
                <a:solidFill>
                  <a:prstClr val="white"/>
                </a:solidFill>
                <a:latin typeface="Calibri" panose="020F0502020204030204" pitchFamily="34" charset="0"/>
              </a:rPr>
              <a:t>A Generali - ONKOMPLEX®  együttműködés céljai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20256"/>
            <a:ext cx="2381794" cy="47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97888"/>
            <a:ext cx="8373616" cy="648072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</a:rPr>
              <a:t>Onkológiai diagnosztika</a:t>
            </a:r>
            <a: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548" y="1106566"/>
            <a:ext cx="8157592" cy="5328592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None/>
            </a:pPr>
            <a:endParaRPr lang="hu-HU" sz="1800" b="1" dirty="0" smtClean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hu-HU" sz="1800" b="1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hu-HU" sz="18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Szolgáltatások: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Daganattípustól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függő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gyors és komplex </a:t>
            </a: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kivizsgálás</a:t>
            </a:r>
            <a:endParaRPr lang="hu-HU" sz="1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Szakvélemény, kezelési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javaslat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összeállítása</a:t>
            </a:r>
            <a:endParaRPr lang="hu-HU" sz="18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Asszisztencia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betegvezetés a kivizsgálás ideje alatt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betegsegítő orvos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közreműködésével. </a:t>
            </a:r>
            <a:endParaRPr lang="hu-HU" sz="1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31775" algn="l"/>
              </a:tabLst>
            </a:pP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Személyes konzultációs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lehetősége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31775" algn="l"/>
              </a:tabLst>
            </a:pP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Személyre szabott étrend kialakítása és </a:t>
            </a:r>
            <a:r>
              <a:rPr lang="hu-HU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dietetikai</a:t>
            </a: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konzultációk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(12 hónapig)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31775" algn="l"/>
              </a:tabLst>
            </a:pPr>
            <a:r>
              <a:rPr lang="hu-HU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Onko-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pszichológiai konzultáció(k) és komplex betegtámogató program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(12 hónapig)</a:t>
            </a: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szolgáltató partnerünk az igény </a:t>
            </a:r>
            <a:r>
              <a:rPr lang="hu-HU" sz="14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bejelentését követő </a:t>
            </a:r>
            <a:r>
              <a:rPr lang="hu-HU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 </a:t>
            </a:r>
            <a:r>
              <a:rPr lang="hu-HU" sz="14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munkanapon belül telefonon/e-mailben megkeresi a Biztosítottat.</a:t>
            </a:r>
            <a:endParaRPr lang="hu-HU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31775" algn="l"/>
              </a:tabLst>
            </a:pPr>
            <a:endParaRPr lang="hu-HU" alt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scontent-frt3-1.xx.fbcdn.net/v/t1.0-9/10487245_1396562263919229_4021799449773606600_n.jpg?oh=1412ba40975bbc41c950cd41754a8750&amp;oe=5802ACF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33" y="250600"/>
            <a:ext cx="3563888" cy="131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ercs vízszintesen 1"/>
          <p:cNvSpPr/>
          <p:nvPr/>
        </p:nvSpPr>
        <p:spPr>
          <a:xfrm>
            <a:off x="899592" y="5331078"/>
            <a:ext cx="7272808" cy="93610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Gyors és komplex kivizsgálás, kezelési javaslat és egy éves betegtámogató program.</a:t>
            </a:r>
            <a:endParaRPr lang="hu-H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 bwMode="auto">
          <a:xfrm>
            <a:off x="347300" y="1070623"/>
            <a:ext cx="8386686" cy="45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Hazai szaktekintélyek gyors, mértékadó javaslatai</a:t>
            </a:r>
            <a:endParaRPr lang="hu-H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107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73616" cy="648072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b="1" dirty="0" smtClean="0">
                <a:solidFill>
                  <a:srgbClr val="CC0000"/>
                </a:solidFill>
                <a:latin typeface="Arial" charset="0"/>
              </a:rPr>
              <a:t/>
            </a:r>
            <a:br>
              <a:rPr lang="hu-HU" altLang="hu-HU" sz="2400" b="1" dirty="0" smtClean="0">
                <a:solidFill>
                  <a:srgbClr val="CC0000"/>
                </a:solidFill>
                <a:latin typeface="Arial" charset="0"/>
              </a:rPr>
            </a:b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</a:rPr>
              <a:t>Onkológiai diagnosztika</a:t>
            </a:r>
            <a: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064896" cy="4824536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1800" b="1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biztosító kockázatviselése nem terjed </a:t>
            </a:r>
            <a:r>
              <a:rPr lang="hu-HU" sz="1800" b="1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HIV </a:t>
            </a:r>
            <a:r>
              <a:rPr lang="hu-HU" sz="1800" dirty="0" err="1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pozitiv</a:t>
            </a:r>
            <a:r>
              <a:rPr lang="hu-HU" sz="18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diagnózis mellett fellépő bármely daganat-gyanúra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valamely </a:t>
            </a:r>
            <a:r>
              <a:rPr lang="hu-HU" sz="18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korábbi daganatos betegség kiújulásaként jelentkező </a:t>
            </a:r>
            <a:r>
              <a:rPr lang="hu-HU" sz="18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daganatgyanúra</a:t>
            </a:r>
            <a:endParaRPr lang="hu-HU" sz="18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bőrrák-gyanúra, </a:t>
            </a:r>
            <a:r>
              <a:rPr lang="hu-HU" sz="18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kivéve a festékes anyajegyek rosszindulatú </a:t>
            </a:r>
            <a:r>
              <a:rPr lang="hu-HU" sz="18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daganatait </a:t>
            </a:r>
            <a:r>
              <a:rPr lang="hu-HU" sz="18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hu-HU" sz="1800" dirty="0" err="1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melanoma</a:t>
            </a:r>
            <a:r>
              <a:rPr lang="hu-HU" sz="18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malignum</a:t>
            </a:r>
            <a:r>
              <a:rPr lang="hu-HU" sz="18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sz="18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genetikai vizsgálatra alapozott daganat </a:t>
            </a:r>
            <a:r>
              <a:rPr lang="hu-HU" sz="18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gyanúra</a:t>
            </a: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hu-HU" sz="1800" b="1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1800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szolgáltatási igény </a:t>
            </a:r>
            <a:r>
              <a:rPr lang="hu-HU" sz="1800" b="1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bejelentése a </a:t>
            </a:r>
            <a:r>
              <a:rPr lang="hu-HU" sz="1800" b="1" dirty="0">
                <a:solidFill>
                  <a:srgbClr val="CC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Generali Medi24-en </a:t>
            </a:r>
            <a:r>
              <a:rPr lang="hu-HU" sz="1800" b="1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keresztül. </a:t>
            </a:r>
            <a:endParaRPr lang="hu-HU" sz="18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hu-HU" sz="1800" b="1" dirty="0" smtClean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hu-HU" sz="1800" b="1" dirty="0" smtClean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hu-HU" sz="1800" b="1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31775" algn="l"/>
              </a:tabLst>
            </a:pPr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D:\Adatok\OKTATÓ 2016\SZOFI felelős\Emőtől képek\lázl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755" y="764704"/>
            <a:ext cx="1259210" cy="125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97152"/>
            <a:ext cx="84129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7367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424936" cy="936402"/>
          </a:xfrm>
        </p:spPr>
        <p:txBody>
          <a:bodyPr/>
          <a:lstStyle/>
          <a:p>
            <a:pPr lvl="0" algn="l">
              <a:spcBef>
                <a:spcPct val="50000"/>
              </a:spcBef>
            </a:pPr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egészségbiztosítás csomagjai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ív 1"/>
          <p:cNvSpPr/>
          <p:nvPr/>
        </p:nvSpPr>
        <p:spPr>
          <a:xfrm>
            <a:off x="107504" y="872714"/>
            <a:ext cx="3439154" cy="2592287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EXKLUZÍV</a:t>
            </a:r>
            <a:endParaRPr lang="hu-HU" sz="2800" b="1" dirty="0"/>
          </a:p>
        </p:txBody>
      </p:sp>
      <p:sp>
        <p:nvSpPr>
          <p:cNvPr id="4" name="Szív 3"/>
          <p:cNvSpPr/>
          <p:nvPr/>
        </p:nvSpPr>
        <p:spPr>
          <a:xfrm>
            <a:off x="2267744" y="2946462"/>
            <a:ext cx="3036034" cy="237780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KOMPLEX</a:t>
            </a:r>
            <a:endParaRPr lang="hu-HU" sz="2400" b="1" dirty="0"/>
          </a:p>
        </p:txBody>
      </p:sp>
      <p:sp>
        <p:nvSpPr>
          <p:cNvPr id="5" name="Szív 4"/>
          <p:cNvSpPr/>
          <p:nvPr/>
        </p:nvSpPr>
        <p:spPr>
          <a:xfrm>
            <a:off x="4729563" y="4462388"/>
            <a:ext cx="2339333" cy="1681946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PLUSZ</a:t>
            </a:r>
            <a:endParaRPr lang="hu-HU" sz="2000" b="1" dirty="0"/>
          </a:p>
        </p:txBody>
      </p:sp>
      <p:sp>
        <p:nvSpPr>
          <p:cNvPr id="9" name="Szív 8"/>
          <p:cNvSpPr/>
          <p:nvPr/>
        </p:nvSpPr>
        <p:spPr>
          <a:xfrm>
            <a:off x="7041721" y="5119494"/>
            <a:ext cx="1584176" cy="129177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START</a:t>
            </a:r>
            <a:endParaRPr lang="hu-HU" sz="2000" dirty="0"/>
          </a:p>
        </p:txBody>
      </p:sp>
      <p:pic>
        <p:nvPicPr>
          <p:cNvPr id="23561" name="Picture 9" descr="D:\Adatok\OKTATÓ-2016\SZOFI felelős\Emőtől képek\vércse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39" y="1282960"/>
            <a:ext cx="993912" cy="9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2" y="4257759"/>
            <a:ext cx="900327" cy="91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 descr="D:\Adatok\OKTATÓ-2016\SZOFI felelős\Emőtől képek\keresz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46" y="1939426"/>
            <a:ext cx="740098" cy="74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D:\Adatok\OKTATÓ-2016\SZOFI felelős\Emőtől képek\ek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157" y="2432185"/>
            <a:ext cx="1174972" cy="11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 descr="D:\Adatok\OKTATÓ-2016\SZOFI felelős\Emőtől képek\ek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30" y="5279305"/>
            <a:ext cx="1060532" cy="106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D:\Adatok\OKTATÓ-2016\SZOFI felelős\Emőtől képek\fonendoszkó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33" y="2751956"/>
            <a:ext cx="773499" cy="77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2644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42670" cy="557458"/>
          </a:xfrm>
        </p:spPr>
        <p:txBody>
          <a:bodyPr/>
          <a:lstStyle/>
          <a:p>
            <a:pPr lvl="0" algn="l"/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Rosszindulatú daganatos betegségek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7389440"/>
              </p:ext>
            </p:extLst>
          </p:nvPr>
        </p:nvGraphicFramePr>
        <p:xfrm>
          <a:off x="-1262" y="1009335"/>
          <a:ext cx="9144000" cy="584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38450" cy="676679"/>
          </a:xfrm>
        </p:spPr>
        <p:txBody>
          <a:bodyPr/>
          <a:lstStyle/>
          <a:p>
            <a:pPr lvl="0" algn="l"/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Rosszindulatú daganatos betegségek</a:t>
            </a:r>
            <a:endParaRPr lang="hu-HU" sz="2400" b="1" dirty="0">
              <a:solidFill>
                <a:srgbClr val="C0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95536" y="836712"/>
            <a:ext cx="849694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fontAlgn="ctr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Biztosítási esemény</a:t>
            </a:r>
          </a:p>
          <a:p>
            <a:pPr lvl="0" fontAlgn="ctr">
              <a:spcBef>
                <a:spcPts val="0"/>
              </a:spcBef>
              <a:spcAft>
                <a:spcPts val="0"/>
              </a:spcAft>
            </a:pPr>
            <a:endParaRPr lang="hu-HU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fontAlgn="ctr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kockázatviselés tartama alatt bekövetkezett, a kockázatviselés kezdetéhez képest előzmény nélküli, váratlan rosszindulatú daganatos betegség.</a:t>
            </a:r>
          </a:p>
          <a:p>
            <a:pPr lvl="0" fontAlgn="ctr">
              <a:spcBef>
                <a:spcPts val="0"/>
              </a:spcBef>
              <a:spcAft>
                <a:spcPts val="0"/>
              </a:spcAft>
            </a:pPr>
            <a:endParaRPr lang="hu-HU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fontAlgn="ctr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biztosító kockázatviselése nem terjed ki a rosszindulatú daganatok alábbi csoportjaira</a:t>
            </a: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b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– 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rákmegelőző (</a:t>
            </a:r>
            <a:r>
              <a:rPr lang="hu-HU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precarcinóma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állapotok</a:t>
            </a: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fontAlgn="ctr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– 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környezetet el nem árasztó (</a:t>
            </a:r>
            <a:r>
              <a:rPr lang="hu-HU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situ) </a:t>
            </a: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daganatok</a:t>
            </a: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fontAlgn="ctr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– 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bőrrák, </a:t>
            </a: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kivéve a 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festékes anyajegyek rosszindulatú daganatait (</a:t>
            </a:r>
            <a:r>
              <a:rPr lang="hu-HU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melanoma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malignum</a:t>
            </a: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fontAlgn="ctr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– 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HIV pozitív diagnózis mellett fellépő bármely </a:t>
            </a: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daganat</a:t>
            </a: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fontAlgn="ctr">
              <a:spcBef>
                <a:spcPts val="0"/>
              </a:spcBef>
              <a:spcAft>
                <a:spcPts val="0"/>
              </a:spcAft>
            </a:pP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fontAlgn="ctr">
              <a:spcBef>
                <a:spcPts val="0"/>
              </a:spcBef>
              <a:spcAft>
                <a:spcPts val="0"/>
              </a:spcAft>
            </a:pPr>
            <a:endParaRPr lang="hu-HU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fontAlgn="ctr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biztosítási esemény időpontja</a:t>
            </a:r>
            <a:br>
              <a:rPr lang="hu-H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hu-HU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biztosítottnál fellépő rosszindulatú daganatos betegség </a:t>
            </a:r>
            <a:r>
              <a:rPr lang="hu-HU" b="1" u="sng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diagnosztizálásának időpontja</a:t>
            </a:r>
            <a:r>
              <a:rPr lang="hu-HU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fontAlgn="ctr">
              <a:spcBef>
                <a:spcPts val="0"/>
              </a:spcBef>
              <a:spcAft>
                <a:spcPts val="0"/>
              </a:spcAft>
            </a:pPr>
            <a:endParaRPr lang="hu-HU" b="1" dirty="0" smtClean="0">
              <a:solidFill>
                <a:srgbClr val="22222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fontAlgn="ctr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biztosítás területi hatálya</a:t>
            </a:r>
            <a:br>
              <a:rPr lang="hu-HU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kockázatviselés az egész világra kiterjed.</a:t>
            </a: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792387"/>
          </a:xfrm>
        </p:spPr>
        <p:txBody>
          <a:bodyPr/>
          <a:lstStyle/>
          <a:p>
            <a:pPr lvl="0" algn="l"/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Rosszindulatú daganatos betegségek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7848872" cy="4968552"/>
          </a:xfrm>
        </p:spPr>
        <p:txBody>
          <a:bodyPr/>
          <a:lstStyle/>
          <a:p>
            <a:pPr marL="0" lvl="0" indent="0" eaLnBrk="1" fontAlgn="ctr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1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 eaLnBrk="1" fontAlgn="ct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Szolgáltatás</a:t>
            </a:r>
          </a:p>
          <a:p>
            <a:pPr marL="0" lvl="0" indent="0" eaLnBrk="1" fontAlgn="ctr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1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 eaLnBrk="1" fontAlgn="ctr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1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eaLnBrk="1" fontAlgn="ctr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Biztosítási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esemény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		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biztosítási összeget téríti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lvl="0" eaLnBrk="1" fontAlgn="ctr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eaLnBrk="1" fontAlgn="ctr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szolgáltatásra a biztosított életében nem került sor, akkor a biztosító a biztosítási összeget a törvényes örökös(</a:t>
            </a:r>
            <a:r>
              <a:rPr lang="hu-HU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ök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részére fizeti ki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 eaLnBrk="1" fontAlgn="ctr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1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szolgáltatást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legfeljebb </a:t>
            </a: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	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nyújtja 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8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akkor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is, ha több betegség együttesen, vagy külön-külön lép fel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szolgáltatási igény bejelentése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írásban:   </a:t>
            </a:r>
            <a:r>
              <a:rPr lang="hu-HU" sz="2800" b="1" dirty="0" smtClean="0">
                <a:solidFill>
                  <a:srgbClr val="CC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15</a:t>
            </a:r>
            <a:r>
              <a:rPr lang="hu-HU" sz="1800" b="1" dirty="0" smtClean="0">
                <a:solidFill>
                  <a:srgbClr val="CC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hu-HU" sz="1800" b="1" dirty="0">
                <a:solidFill>
                  <a:srgbClr val="CC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napon belül </a:t>
            </a: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eaLnBrk="1" fontAlgn="ctr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alt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 rot="985106">
            <a:off x="5817889" y="980581"/>
            <a:ext cx="2802875" cy="1321109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/>
              <a:t>2 000 </a:t>
            </a:r>
            <a:r>
              <a:rPr lang="hu-HU" sz="3600" b="1" dirty="0" err="1" smtClean="0"/>
              <a:t>000</a:t>
            </a:r>
            <a:r>
              <a:rPr lang="hu-HU" sz="3600" b="1" dirty="0" smtClean="0"/>
              <a:t> Ft</a:t>
            </a:r>
            <a:endParaRPr lang="hu-HU" sz="3600" b="1" dirty="0"/>
          </a:p>
        </p:txBody>
      </p:sp>
      <p:sp>
        <p:nvSpPr>
          <p:cNvPr id="2" name="Jobbra nyíl 1"/>
          <p:cNvSpPr/>
          <p:nvPr/>
        </p:nvSpPr>
        <p:spPr>
          <a:xfrm>
            <a:off x="3059832" y="2348880"/>
            <a:ext cx="1944216" cy="64398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2"/>
          <p:cNvSpPr/>
          <p:nvPr/>
        </p:nvSpPr>
        <p:spPr>
          <a:xfrm>
            <a:off x="4211960" y="4349569"/>
            <a:ext cx="1323357" cy="72008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1 X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057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80920" cy="4896544"/>
          </a:xfrm>
        </p:spPr>
        <p:txBody>
          <a:bodyPr/>
          <a:lstStyle/>
          <a:p>
            <a:pPr marL="0" indent="0" algn="ctr">
              <a:buNone/>
            </a:pPr>
            <a:endParaRPr lang="hu-HU" sz="28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lvl="0"/>
            <a:endParaRPr lang="hu-HU" altLang="hu-HU" sz="2000" b="1" dirty="0">
              <a:solidFill>
                <a:srgbClr val="C00000"/>
              </a:solidFill>
              <a:latin typeface="Arial" charset="0"/>
            </a:endParaRPr>
          </a:p>
          <a:p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9"/>
            <a:ext cx="3006732" cy="231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5756" y="33183"/>
            <a:ext cx="8424936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450966"/>
            <a:ext cx="1572582" cy="162599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115" y="188640"/>
            <a:ext cx="4901609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670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968" y="267597"/>
            <a:ext cx="8229600" cy="792387"/>
          </a:xfrm>
        </p:spPr>
        <p:txBody>
          <a:bodyPr/>
          <a:lstStyle/>
          <a:p>
            <a:pPr lvl="0"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hu-HU" altLang="hu-HU" sz="2800" b="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 </a:t>
            </a:r>
            <a:r>
              <a:rPr lang="hu-HU" altLang="hu-HU" sz="2800" b="0" baseline="30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altLang="hu-HU" sz="2800" b="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800" b="0" baseline="30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hu-HU" altLang="hu-HU" sz="2800" b="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2800" b="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800" b="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egészségbiztosítás</a:t>
            </a:r>
            <a:br>
              <a:rPr lang="hu-HU" altLang="hu-HU" sz="2800" b="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800" b="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csomagjai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0"/>
            <a:ext cx="5456920" cy="6337020"/>
          </a:xfrm>
          <a:prstGeom prst="rect">
            <a:avLst/>
          </a:prstGeom>
        </p:spPr>
      </p:pic>
      <p:pic>
        <p:nvPicPr>
          <p:cNvPr id="4" name="Kép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230538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02662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80920" cy="4896544"/>
          </a:xfrm>
        </p:spPr>
        <p:txBody>
          <a:bodyPr/>
          <a:lstStyle/>
          <a:p>
            <a:pPr marL="0" indent="0" algn="ctr">
              <a:buNone/>
            </a:pPr>
            <a:endParaRPr lang="hu-HU" sz="28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92387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b="1" dirty="0" smtClean="0">
                <a:solidFill>
                  <a:srgbClr val="C00000"/>
                </a:solidFill>
                <a:latin typeface="+mn-lt"/>
              </a:rPr>
              <a:t>Eltérések a </a:t>
            </a:r>
            <a:r>
              <a:rPr lang="hu-HU" altLang="hu-HU" sz="2400" b="1" dirty="0" err="1" smtClean="0">
                <a:solidFill>
                  <a:srgbClr val="C00000"/>
                </a:solidFill>
                <a:latin typeface="+mn-lt"/>
              </a:rPr>
              <a:t>Company</a:t>
            </a:r>
            <a:r>
              <a:rPr lang="hu-HU" altLang="hu-HU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hu-HU" altLang="hu-HU" sz="2400" b="1" dirty="0" err="1" smtClean="0">
                <a:solidFill>
                  <a:srgbClr val="C00000"/>
                </a:solidFill>
                <a:latin typeface="+mn-lt"/>
              </a:rPr>
              <a:t>Care-hez</a:t>
            </a:r>
            <a:r>
              <a:rPr lang="hu-HU" altLang="hu-HU" sz="2400" b="1" dirty="0" smtClean="0">
                <a:solidFill>
                  <a:srgbClr val="C00000"/>
                </a:solidFill>
                <a:latin typeface="+mn-lt"/>
              </a:rPr>
              <a:t> képest</a:t>
            </a:r>
            <a:endParaRPr lang="hu-HU" altLang="hu-HU" sz="2400" b="1" baseline="300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1196752"/>
            <a:ext cx="82809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u-HU" sz="1800" u="sng" dirty="0" smtClean="0">
                <a:latin typeface="Arial" charset="0"/>
                <a:ea typeface="+mj-ea"/>
                <a:cs typeface="+mj-cs"/>
              </a:rPr>
              <a:t>Szolgáltatási tartalom tekintetében </a:t>
            </a:r>
            <a:r>
              <a:rPr lang="hu-HU" sz="1800" u="sng" dirty="0" smtClean="0">
                <a:latin typeface="Arial" charset="0"/>
              </a:rPr>
              <a:t>a </a:t>
            </a:r>
            <a:r>
              <a:rPr lang="hu-HU" sz="1800" u="sng" dirty="0" err="1" smtClean="0">
                <a:latin typeface="Arial" charset="0"/>
              </a:rPr>
              <a:t>Private</a:t>
            </a:r>
            <a:r>
              <a:rPr lang="hu-HU" sz="1800" u="sng" dirty="0" smtClean="0">
                <a:latin typeface="Arial" charset="0"/>
              </a:rPr>
              <a:t> </a:t>
            </a:r>
            <a:r>
              <a:rPr lang="hu-HU" sz="1800" u="sng" dirty="0" err="1" smtClean="0">
                <a:latin typeface="Arial" charset="0"/>
              </a:rPr>
              <a:t>Care-ben</a:t>
            </a:r>
            <a:r>
              <a:rPr lang="hu-HU" sz="1800" u="sng" dirty="0" smtClean="0">
                <a:latin typeface="Arial" charset="0"/>
                <a:ea typeface="+mj-ea"/>
                <a:cs typeface="+mj-cs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" charset="0"/>
                <a:ea typeface="+mj-ea"/>
                <a:cs typeface="+mj-cs"/>
              </a:rPr>
              <a:t>Nincs EUB szolgáltatás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" charset="0"/>
                <a:ea typeface="+mj-ea"/>
                <a:cs typeface="+mj-cs"/>
              </a:rPr>
              <a:t>Összegbiztosítási szolgáltatás csak az Exkluzívban van, Rosszindulatú daganatos megbetegedésekre vonatkozóan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" charset="0"/>
                <a:ea typeface="+mj-ea"/>
                <a:cs typeface="+mj-cs"/>
              </a:rPr>
              <a:t>Csak a két magasabb csomag (Exkluzív és a Komplex) tartalmaz szűrőt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" charset="0"/>
                <a:ea typeface="+mj-ea"/>
                <a:cs typeface="+mj-cs"/>
              </a:rPr>
              <a:t>Start és Exkluzív csomag a két termékben az összegbiztosítási szolgáltatásokat és az </a:t>
            </a:r>
            <a:r>
              <a:rPr lang="hu-HU" sz="1800" dirty="0" err="1" smtClean="0">
                <a:latin typeface="Arial" charset="0"/>
                <a:ea typeface="+mj-ea"/>
                <a:cs typeface="+mj-cs"/>
              </a:rPr>
              <a:t>EUB-t</a:t>
            </a:r>
            <a:r>
              <a:rPr lang="hu-HU" sz="1800" dirty="0" smtClean="0">
                <a:latin typeface="Arial" charset="0"/>
                <a:ea typeface="+mj-ea"/>
                <a:cs typeface="+mj-cs"/>
              </a:rPr>
              <a:t> kivéve azonos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800" dirty="0" smtClean="0">
              <a:latin typeface="Arial" charset="0"/>
              <a:ea typeface="+mj-ea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800" u="sng" dirty="0" smtClean="0">
                <a:latin typeface="Arial" charset="0"/>
                <a:ea typeface="+mj-ea"/>
                <a:cs typeface="+mj-cs"/>
              </a:rPr>
              <a:t>Kötési folyamat tekintetében, a </a:t>
            </a:r>
            <a:r>
              <a:rPr lang="hu-HU" sz="1800" u="sng" dirty="0" err="1" smtClean="0">
                <a:latin typeface="Arial" charset="0"/>
                <a:ea typeface="+mj-ea"/>
                <a:cs typeface="+mj-cs"/>
              </a:rPr>
              <a:t>Private</a:t>
            </a:r>
            <a:r>
              <a:rPr lang="hu-HU" sz="1800" u="sng" dirty="0" smtClean="0">
                <a:latin typeface="Arial" charset="0"/>
                <a:ea typeface="+mj-ea"/>
                <a:cs typeface="+mj-cs"/>
              </a:rPr>
              <a:t> </a:t>
            </a:r>
            <a:r>
              <a:rPr lang="hu-HU" sz="1800" u="sng" dirty="0" err="1" smtClean="0">
                <a:latin typeface="Arial" charset="0"/>
                <a:ea typeface="+mj-ea"/>
                <a:cs typeface="+mj-cs"/>
              </a:rPr>
              <a:t>Care-nél</a:t>
            </a:r>
            <a:r>
              <a:rPr lang="hu-HU" sz="1800" u="sng" dirty="0" smtClean="0">
                <a:latin typeface="Arial" charset="0"/>
                <a:ea typeface="+mj-ea"/>
                <a:cs typeface="+mj-cs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err="1" smtClean="0">
                <a:latin typeface="Arial" charset="0"/>
                <a:ea typeface="+mj-ea"/>
                <a:cs typeface="+mj-cs"/>
              </a:rPr>
              <a:t>kockázatelbírálás</a:t>
            </a:r>
            <a:r>
              <a:rPr lang="hu-HU" sz="1800" dirty="0" smtClean="0">
                <a:latin typeface="Arial" charset="0"/>
                <a:ea typeface="+mj-ea"/>
                <a:cs typeface="+mj-cs"/>
              </a:rPr>
              <a:t> van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" charset="0"/>
                <a:ea typeface="+mj-ea"/>
                <a:cs typeface="+mj-cs"/>
              </a:rPr>
              <a:t>várakozási idő van</a:t>
            </a:r>
          </a:p>
          <a:p>
            <a:endParaRPr lang="hu-HU" alt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1659878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99222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80920" cy="4896544"/>
          </a:xfrm>
        </p:spPr>
        <p:txBody>
          <a:bodyPr/>
          <a:lstStyle/>
          <a:p>
            <a:pPr marL="0" indent="0" algn="ctr">
              <a:buNone/>
            </a:pPr>
            <a:endParaRPr lang="hu-HU" sz="28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92387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b="1" dirty="0" smtClean="0">
                <a:solidFill>
                  <a:srgbClr val="C00000"/>
                </a:solidFill>
                <a:latin typeface="+mn-lt"/>
              </a:rPr>
              <a:t>Eltérések a </a:t>
            </a:r>
            <a:r>
              <a:rPr lang="hu-HU" altLang="hu-HU" sz="2400" b="1" dirty="0" err="1" smtClean="0">
                <a:solidFill>
                  <a:srgbClr val="C00000"/>
                </a:solidFill>
                <a:latin typeface="+mn-lt"/>
              </a:rPr>
              <a:t>Company</a:t>
            </a:r>
            <a:r>
              <a:rPr lang="hu-HU" altLang="hu-HU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hu-HU" altLang="hu-HU" sz="2400" b="1" dirty="0" err="1" smtClean="0">
                <a:solidFill>
                  <a:srgbClr val="C00000"/>
                </a:solidFill>
                <a:latin typeface="+mn-lt"/>
              </a:rPr>
              <a:t>Care-hez</a:t>
            </a:r>
            <a:r>
              <a:rPr lang="hu-HU" altLang="hu-HU" sz="2400" b="1" dirty="0" smtClean="0">
                <a:solidFill>
                  <a:srgbClr val="C00000"/>
                </a:solidFill>
                <a:latin typeface="+mn-lt"/>
              </a:rPr>
              <a:t> képest</a:t>
            </a:r>
            <a:endParaRPr lang="hu-HU" altLang="hu-HU" sz="2400" b="1" baseline="300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1196752"/>
            <a:ext cx="82809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u-HU" sz="1800" u="sng" dirty="0" smtClean="0">
                <a:latin typeface="Arial" charset="0"/>
                <a:ea typeface="+mj-ea"/>
                <a:cs typeface="+mj-cs"/>
              </a:rPr>
              <a:t>Szolgáltatási tartalom tekintetében </a:t>
            </a:r>
            <a:r>
              <a:rPr lang="hu-HU" sz="1800" u="sng" dirty="0" smtClean="0">
                <a:latin typeface="Arial" charset="0"/>
              </a:rPr>
              <a:t>a </a:t>
            </a:r>
            <a:r>
              <a:rPr lang="hu-HU" sz="1800" u="sng" dirty="0" err="1" smtClean="0">
                <a:latin typeface="Arial" charset="0"/>
              </a:rPr>
              <a:t>Private</a:t>
            </a:r>
            <a:r>
              <a:rPr lang="hu-HU" sz="1800" u="sng" dirty="0" smtClean="0">
                <a:latin typeface="Arial" charset="0"/>
              </a:rPr>
              <a:t> </a:t>
            </a:r>
            <a:r>
              <a:rPr lang="hu-HU" sz="1800" u="sng" dirty="0" err="1" smtClean="0">
                <a:latin typeface="Arial" charset="0"/>
              </a:rPr>
              <a:t>Care-ben</a:t>
            </a:r>
            <a:r>
              <a:rPr lang="hu-HU" sz="1800" u="sng" dirty="0" smtClean="0">
                <a:latin typeface="Arial" charset="0"/>
                <a:ea typeface="+mj-ea"/>
                <a:cs typeface="+mj-cs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" charset="0"/>
                <a:ea typeface="+mj-ea"/>
                <a:cs typeface="+mj-cs"/>
              </a:rPr>
              <a:t>Nincs EUB szolgáltatás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" charset="0"/>
                <a:ea typeface="+mj-ea"/>
                <a:cs typeface="+mj-cs"/>
              </a:rPr>
              <a:t>Összegbiztosítási szolgáltatás csak az Exkluzívban van, Rosszindulatú daganatos megbetegedésekre vonatkozóan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" charset="0"/>
                <a:ea typeface="+mj-ea"/>
                <a:cs typeface="+mj-cs"/>
              </a:rPr>
              <a:t>Csak a két magasabb csomag (Exkluzív és a Komplex) tartalmaz szűrőt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" charset="0"/>
                <a:ea typeface="+mj-ea"/>
                <a:cs typeface="+mj-cs"/>
              </a:rPr>
              <a:t>Start és Exkluzív csomag a két termékben az összegbiztosítási szolgáltatásokat és az </a:t>
            </a:r>
            <a:r>
              <a:rPr lang="hu-HU" sz="1800" dirty="0" err="1" smtClean="0">
                <a:latin typeface="Arial" charset="0"/>
                <a:ea typeface="+mj-ea"/>
                <a:cs typeface="+mj-cs"/>
              </a:rPr>
              <a:t>EUB-t</a:t>
            </a:r>
            <a:r>
              <a:rPr lang="hu-HU" sz="1800" dirty="0" smtClean="0">
                <a:latin typeface="Arial" charset="0"/>
                <a:ea typeface="+mj-ea"/>
                <a:cs typeface="+mj-cs"/>
              </a:rPr>
              <a:t> kivéve azonos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800" dirty="0" smtClean="0">
              <a:latin typeface="Arial" charset="0"/>
              <a:ea typeface="+mj-ea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800" u="sng" dirty="0" smtClean="0">
                <a:latin typeface="Arial" charset="0"/>
                <a:ea typeface="+mj-ea"/>
                <a:cs typeface="+mj-cs"/>
              </a:rPr>
              <a:t>Kötési folyamat tekintetében, a </a:t>
            </a:r>
            <a:r>
              <a:rPr lang="hu-HU" sz="1800" u="sng" dirty="0" err="1" smtClean="0">
                <a:latin typeface="Arial" charset="0"/>
                <a:ea typeface="+mj-ea"/>
                <a:cs typeface="+mj-cs"/>
              </a:rPr>
              <a:t>Private</a:t>
            </a:r>
            <a:r>
              <a:rPr lang="hu-HU" sz="1800" u="sng" dirty="0" smtClean="0">
                <a:latin typeface="Arial" charset="0"/>
                <a:ea typeface="+mj-ea"/>
                <a:cs typeface="+mj-cs"/>
              </a:rPr>
              <a:t> </a:t>
            </a:r>
            <a:r>
              <a:rPr lang="hu-HU" sz="1800" u="sng" dirty="0" err="1" smtClean="0">
                <a:latin typeface="Arial" charset="0"/>
                <a:ea typeface="+mj-ea"/>
                <a:cs typeface="+mj-cs"/>
              </a:rPr>
              <a:t>Care-nél</a:t>
            </a:r>
            <a:r>
              <a:rPr lang="hu-HU" sz="1800" u="sng" dirty="0" smtClean="0">
                <a:latin typeface="Arial" charset="0"/>
                <a:ea typeface="+mj-ea"/>
                <a:cs typeface="+mj-cs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err="1" smtClean="0">
                <a:latin typeface="Arial" charset="0"/>
                <a:ea typeface="+mj-ea"/>
                <a:cs typeface="+mj-cs"/>
              </a:rPr>
              <a:t>kockázatelbírálás</a:t>
            </a:r>
            <a:r>
              <a:rPr lang="hu-HU" sz="1800" dirty="0" smtClean="0">
                <a:latin typeface="Arial" charset="0"/>
                <a:ea typeface="+mj-ea"/>
                <a:cs typeface="+mj-cs"/>
              </a:rPr>
              <a:t> van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" charset="0"/>
                <a:ea typeface="+mj-ea"/>
                <a:cs typeface="+mj-cs"/>
              </a:rPr>
              <a:t>várakozási idő van</a:t>
            </a:r>
          </a:p>
          <a:p>
            <a:endParaRPr lang="hu-HU" alt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1659878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Adatok\OKTATÓ 2016\SZOFI felelős\Emőtől képek\al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54" y="4221088"/>
            <a:ext cx="1144222" cy="1296143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19722095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80920" cy="4896544"/>
          </a:xfrm>
        </p:spPr>
        <p:txBody>
          <a:bodyPr/>
          <a:lstStyle/>
          <a:p>
            <a:pPr marL="0" indent="0" algn="ctr">
              <a:buNone/>
            </a:pPr>
            <a:endParaRPr lang="hu-HU" sz="28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92387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b="1" dirty="0" smtClean="0">
                <a:solidFill>
                  <a:srgbClr val="C00000"/>
                </a:solidFill>
                <a:latin typeface="+mn-lt"/>
              </a:rPr>
              <a:t>Eltérések a Generali Egészségprogramhoz képest</a:t>
            </a:r>
            <a:endParaRPr lang="hu-HU" altLang="hu-HU" sz="2400" b="1" baseline="300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4643" y="1057801"/>
            <a:ext cx="82809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" charset="0"/>
                <a:ea typeface="+mj-ea"/>
                <a:cs typeface="+mj-cs"/>
              </a:rPr>
              <a:t>Négy csomag van,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" charset="0"/>
                <a:ea typeface="+mj-ea"/>
                <a:cs typeface="+mj-cs"/>
              </a:rPr>
              <a:t>Start csomag kivételével valamennyi csomag tartalmaz egynapos sebészeti ellátást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" charset="0"/>
              </a:rPr>
              <a:t>Az Exkluzív </a:t>
            </a:r>
            <a:r>
              <a:rPr lang="hu-HU" sz="1800" dirty="0">
                <a:latin typeface="Arial" charset="0"/>
              </a:rPr>
              <a:t>és a </a:t>
            </a:r>
            <a:r>
              <a:rPr lang="hu-HU" sz="1800" dirty="0" smtClean="0">
                <a:latin typeface="Arial" charset="0"/>
              </a:rPr>
              <a:t>Komplex csomag Nemzetközi második orvosi vélemény szolgáltatást is tartalmaz</a:t>
            </a:r>
            <a:endParaRPr lang="hu-HU" sz="1800" dirty="0" smtClean="0">
              <a:latin typeface="Arial" charset="0"/>
              <a:ea typeface="+mj-ea"/>
              <a:cs typeface="+mj-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>
                <a:latin typeface="Arial" charset="0"/>
                <a:ea typeface="+mj-ea"/>
                <a:cs typeface="+mj-cs"/>
              </a:rPr>
              <a:t>Csak a két magasabb csomag (Exkluzív és a Komplex) tartalmaz </a:t>
            </a:r>
            <a:r>
              <a:rPr lang="hu-HU" sz="1800" dirty="0" smtClean="0">
                <a:latin typeface="Arial" charset="0"/>
                <a:ea typeface="+mj-ea"/>
                <a:cs typeface="+mj-cs"/>
              </a:rPr>
              <a:t>szűrőt,</a:t>
            </a:r>
            <a:endParaRPr lang="hu-HU" sz="1800" dirty="0">
              <a:latin typeface="Arial" charset="0"/>
              <a:ea typeface="+mj-ea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800" dirty="0" smtClean="0">
                <a:latin typeface="Arial" charset="0"/>
                <a:ea typeface="+mj-ea"/>
                <a:cs typeface="+mj-cs"/>
              </a:rPr>
              <a:t>     (A </a:t>
            </a:r>
            <a:r>
              <a:rPr lang="hu-HU" sz="1800" dirty="0">
                <a:latin typeface="Arial" charset="0"/>
                <a:ea typeface="+mj-ea"/>
                <a:cs typeface="+mj-cs"/>
              </a:rPr>
              <a:t>szűrő csomagnak nem része a fogászati és bőrgyógyászati </a:t>
            </a:r>
            <a:r>
              <a:rPr lang="hu-HU" sz="1800" dirty="0" smtClean="0">
                <a:latin typeface="Arial" charset="0"/>
                <a:ea typeface="+mj-ea"/>
                <a:cs typeface="+mj-cs"/>
              </a:rPr>
              <a:t>szűrés.)</a:t>
            </a:r>
            <a:endParaRPr lang="hu-HU" sz="1800" dirty="0">
              <a:latin typeface="Arial" charset="0"/>
              <a:ea typeface="+mj-ea"/>
              <a:cs typeface="+mj-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>
                <a:latin typeface="Arial" charset="0"/>
                <a:ea typeface="+mj-ea"/>
                <a:cs typeface="+mj-cs"/>
              </a:rPr>
              <a:t>Nincs </a:t>
            </a:r>
            <a:r>
              <a:rPr lang="hu-HU" sz="1800" dirty="0" err="1">
                <a:latin typeface="Arial" charset="0"/>
                <a:ea typeface="+mj-ea"/>
                <a:cs typeface="+mj-cs"/>
              </a:rPr>
              <a:t>terhesgondozás</a:t>
            </a:r>
            <a:endParaRPr lang="hu-HU" sz="1800" dirty="0">
              <a:latin typeface="Arial" charset="0"/>
              <a:ea typeface="+mj-ea"/>
              <a:cs typeface="+mj-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" charset="0"/>
                <a:ea typeface="+mj-ea"/>
                <a:cs typeface="+mj-cs"/>
              </a:rPr>
              <a:t>A legmagasabb</a:t>
            </a:r>
            <a:r>
              <a:rPr lang="hu-HU" sz="1800" dirty="0">
                <a:latin typeface="Arial" charset="0"/>
                <a:ea typeface="+mj-ea"/>
                <a:cs typeface="+mj-cs"/>
              </a:rPr>
              <a:t>, </a:t>
            </a:r>
            <a:r>
              <a:rPr lang="hu-HU" sz="1800" dirty="0" smtClean="0">
                <a:latin typeface="Arial" charset="0"/>
                <a:ea typeface="+mj-ea"/>
                <a:cs typeface="+mj-cs"/>
              </a:rPr>
              <a:t>Exkluzív csomag Gyógytornát, </a:t>
            </a:r>
            <a:r>
              <a:rPr lang="hu-HU" sz="1800" dirty="0" err="1" smtClean="0">
                <a:latin typeface="Arial" charset="0"/>
                <a:ea typeface="+mj-ea"/>
                <a:cs typeface="+mj-cs"/>
              </a:rPr>
              <a:t>Onkomplex</a:t>
            </a:r>
            <a:r>
              <a:rPr lang="hu-HU" sz="1800" dirty="0" smtClean="0">
                <a:latin typeface="Arial" charset="0"/>
                <a:ea typeface="+mj-ea"/>
                <a:cs typeface="+mj-cs"/>
              </a:rPr>
              <a:t> és összegbiztosítási szolgáltatást is tartalmaz, Rosszindulatú daganatos megbetegedésekre vonatkozóan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800" dirty="0" smtClean="0">
              <a:latin typeface="Arial" charset="0"/>
              <a:ea typeface="+mj-ea"/>
              <a:cs typeface="+mj-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800" dirty="0" smtClean="0">
              <a:latin typeface="Arial" charset="0"/>
              <a:ea typeface="+mj-ea"/>
              <a:cs typeface="+mj-cs"/>
            </a:endParaRPr>
          </a:p>
        </p:txBody>
      </p:sp>
      <p:pic>
        <p:nvPicPr>
          <p:cNvPr id="5" name="Kép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42081"/>
            <a:ext cx="1531748" cy="11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931" y="153346"/>
            <a:ext cx="1350069" cy="141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9596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772816"/>
            <a:ext cx="6552728" cy="3888432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rgbClr val="CC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lvl="0" indent="0" algn="ctr">
              <a:spcAft>
                <a:spcPts val="0"/>
              </a:spcAft>
              <a:buNone/>
              <a:tabLst>
                <a:tab pos="231775" algn="l"/>
              </a:tabLst>
            </a:pPr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igénybevételének menete</a:t>
            </a: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D:\Adatok\OKTATÓ 2016\SZOFI felelős\Emőtől képek\al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47" y="137873"/>
            <a:ext cx="934768" cy="1058879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" name="Kép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94" y="260648"/>
            <a:ext cx="1315453" cy="102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9972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36912"/>
            <a:ext cx="1296144" cy="12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49"/>
            <a:ext cx="8569200" cy="936403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egészségügyi szolgáltatás </a:t>
            </a:r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igénybevételének menete </a:t>
            </a:r>
            <a:r>
              <a:rPr lang="hu-HU" altLang="hu-HU" sz="24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347" y="1628801"/>
            <a:ext cx="8389877" cy="374441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szükséges egészségügyi ellátás típusától függően lehet:</a:t>
            </a:r>
          </a:p>
          <a:p>
            <a:pPr eaLnBrk="1" hangingPunct="1">
              <a:buFontTx/>
              <a:buNone/>
            </a:pPr>
            <a:endParaRPr lang="hu-HU" altLang="hu-HU" sz="20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tervezhető: 	 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munkanapon belüli ellátás</a:t>
            </a:r>
          </a:p>
          <a:p>
            <a:pPr eaLnBrk="1" hangingPunct="1"/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akut: 	 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munkanapon belüli ellátás</a:t>
            </a:r>
          </a:p>
          <a:p>
            <a:pPr eaLnBrk="1" hangingPunct="1"/>
            <a:endParaRPr lang="hu-HU" alt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Minden esetben a </a:t>
            </a:r>
            <a:r>
              <a:rPr lang="hu-HU" alt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 Medi24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kell hívni! </a:t>
            </a:r>
          </a:p>
          <a:p>
            <a:pPr eaLnBrk="1" hangingPunct="1"/>
            <a:endParaRPr lang="hu-HU" altLang="hu-HU" sz="2000" dirty="0" smtClean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azonnali eset: 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azonnali, sürgősségi ellátás</a:t>
            </a:r>
          </a:p>
          <a:p>
            <a:pPr marL="0" indent="0" eaLnBrk="1" hangingPunct="1">
              <a:buNone/>
            </a:pP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(mentés, életveszély, sürgősségi ellátás) </a:t>
            </a:r>
          </a:p>
          <a:p>
            <a:pPr marL="0" indent="0" eaLnBrk="1" hangingPunct="1">
              <a:buNone/>
            </a:pP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 nem szervezzük!!! (ilyenkor 104 vagy ügyelet)</a:t>
            </a:r>
          </a:p>
          <a:p>
            <a:pPr eaLnBrk="1" hangingPunct="1"/>
            <a:endParaRPr lang="hu-HU" alt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alt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altLang="hu-HU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082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832645"/>
            <a:ext cx="8229600" cy="792387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csomag</a:t>
            </a:r>
            <a:endParaRPr lang="hu-HU" altLang="hu-HU" sz="2400" b="1" baseline="30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0214" y="1228839"/>
            <a:ext cx="6984776" cy="4896544"/>
          </a:xfrm>
        </p:spPr>
        <p:txBody>
          <a:bodyPr/>
          <a:lstStyle/>
          <a:p>
            <a:pPr marL="0" indent="0" algn="ctr">
              <a:buNone/>
            </a:pPr>
            <a:endParaRPr lang="hu-HU" sz="28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lvl="0"/>
            <a:endParaRPr lang="hu-HU" altLang="hu-HU" sz="2000" b="1" dirty="0">
              <a:solidFill>
                <a:srgbClr val="C00000"/>
              </a:solidFill>
              <a:latin typeface="Arial" charset="0"/>
            </a:endParaRPr>
          </a:p>
          <a:p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569601" y="1449228"/>
          <a:ext cx="7932790" cy="5135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116632"/>
            <a:ext cx="8424936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503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12608"/>
            <a:ext cx="1296144" cy="12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6827" y="186372"/>
            <a:ext cx="6499429" cy="936403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hu-HU" alt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kártyák</a:t>
            </a:r>
            <a:r>
              <a:rPr lang="hu-HU" altLang="hu-HU" sz="24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77" y="1598065"/>
            <a:ext cx="8462103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hu-HU" alt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Medi24 telefonszáma szerepel a biztosított</a:t>
            </a: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plasztik </a:t>
            </a: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kártyáján.</a:t>
            </a:r>
          </a:p>
          <a:p>
            <a:pPr eaLnBrk="1" hangingPunct="1">
              <a:buFontTx/>
              <a:buNone/>
            </a:pPr>
            <a:endParaRPr lang="hu-HU" alt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hu-HU" alt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417416" cy="222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861047"/>
            <a:ext cx="3543289" cy="222844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 flipH="1">
            <a:off x="746220" y="2780929"/>
            <a:ext cx="2889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alt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hu-HU" alt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 </a:t>
            </a:r>
            <a:r>
              <a:rPr lang="hu-HU" alt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a telefonszámot tartalmazza</a:t>
            </a:r>
            <a:r>
              <a:rPr lang="hu-HU" altLang="hu-H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 flipH="1">
            <a:off x="5724128" y="2927716"/>
            <a:ext cx="288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hu-HU" alt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hu-HU" alt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 </a:t>
            </a:r>
            <a:r>
              <a:rPr lang="hu-HU" alt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névre </a:t>
            </a:r>
            <a:r>
              <a:rPr lang="hu-HU" alt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115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éptalálat a következőre: „felkiáltójel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53784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4154" y="1166018"/>
            <a:ext cx="7672222" cy="4525963"/>
          </a:xfrm>
        </p:spPr>
        <p:txBody>
          <a:bodyPr/>
          <a:lstStyle/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Minden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ellátást a Medi24-en keresztül kell kérni, </a:t>
            </a:r>
            <a:endParaRPr 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egészségügyi szolgáltatóknál közvetlenül nem lehet időpontot 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foglalni, továbbküldés esetén is újra a Medi24-et kell hívni, </a:t>
            </a:r>
          </a:p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Orvosi javaslat alapján járnak a szolgáltatások,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orvosszakmai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szempontból indokolt és megalapozott esetben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Csak az éves preventív szűrővizsgálati csomag elemei kérhetőek évente egy alkalommal megelőző jelleggel, egyéb vizsgálatot, ami a csomagban fel van sorolva nem kérhet a biztosított, 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Labor- és diagnosztikai vizsgálat is csak akkor jár, ha a Medi24 által szervezett szakorvosi vizsgálat rendeli el azt,</a:t>
            </a:r>
          </a:p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Azonnali, sürgősségi ellátást nem szervez a Medi24, csak tájékoztatás ad arról, hogy hol van ügyeleti ellátás,</a:t>
            </a:r>
          </a:p>
          <a:p>
            <a:r>
              <a:rPr lang="hu-H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Házivizit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nem azonnal megy (48 órán belül),</a:t>
            </a:r>
          </a:p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Az ellátásszervezés igazodik a szolgáltató partnerek nyitvatartási rendjéhez,</a:t>
            </a:r>
          </a:p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Medi24 munkaszüneti napra nem szervez ellátást.</a:t>
            </a:r>
          </a:p>
          <a:p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400" y="116632"/>
            <a:ext cx="8569200" cy="936403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egészségügyi szolgáltatás </a:t>
            </a:r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igénybevételének alapelvei </a:t>
            </a:r>
            <a:r>
              <a:rPr lang="hu-HU" altLang="hu-HU" sz="24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08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ím 1"/>
          <p:cNvSpPr>
            <a:spLocks noGrp="1"/>
          </p:cNvSpPr>
          <p:nvPr>
            <p:ph type="title"/>
          </p:nvPr>
        </p:nvSpPr>
        <p:spPr>
          <a:xfrm>
            <a:off x="395288" y="333386"/>
            <a:ext cx="8497192" cy="935385"/>
          </a:xfrm>
        </p:spPr>
        <p:txBody>
          <a:bodyPr/>
          <a:lstStyle/>
          <a:p>
            <a:pPr algn="l"/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egészségügyi szolgáltatás igénybevételének menete </a:t>
            </a:r>
            <a:r>
              <a:rPr lang="hu-HU" altLang="hu-HU" sz="24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800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Tervezhető és akut esetben</a:t>
            </a:r>
          </a:p>
        </p:txBody>
      </p:sp>
      <p:sp>
        <p:nvSpPr>
          <p:cNvPr id="61443" name="Tartalom helye 2"/>
          <p:cNvSpPr>
            <a:spLocks noGrp="1"/>
          </p:cNvSpPr>
          <p:nvPr>
            <p:ph idx="1"/>
          </p:nvPr>
        </p:nvSpPr>
        <p:spPr>
          <a:xfrm>
            <a:off x="390627" y="1491588"/>
            <a:ext cx="1882775" cy="533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Ügyféligény</a:t>
            </a:r>
          </a:p>
        </p:txBody>
      </p:sp>
      <p:sp>
        <p:nvSpPr>
          <p:cNvPr id="56324" name="Tartalom helye 2"/>
          <p:cNvSpPr txBox="1">
            <a:spLocks/>
          </p:cNvSpPr>
          <p:nvPr/>
        </p:nvSpPr>
        <p:spPr bwMode="auto">
          <a:xfrm>
            <a:off x="1476414" y="2069738"/>
            <a:ext cx="2159000" cy="49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hu-HU" altLang="hu-HU" sz="2000" dirty="0">
                <a:solidFill>
                  <a:srgbClr val="FF0000"/>
                </a:solidFill>
              </a:rPr>
              <a:t>Generali </a:t>
            </a:r>
            <a:r>
              <a:rPr lang="hu-HU" altLang="hu-HU" sz="2000" dirty="0" smtClean="0">
                <a:solidFill>
                  <a:srgbClr val="FF0000"/>
                </a:solidFill>
              </a:rPr>
              <a:t>Medi24</a:t>
            </a:r>
            <a:endParaRPr lang="hu-HU" altLang="hu-HU" sz="2000" dirty="0">
              <a:solidFill>
                <a:srgbClr val="FF0000"/>
              </a:solidFill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581190" y="3184535"/>
            <a:ext cx="3455987" cy="295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AutoNum type="arabicPeriod"/>
            </a:pPr>
            <a:r>
              <a:rPr lang="hu-HU" altLang="hu-HU" sz="1600" b="0" dirty="0"/>
              <a:t>Fedezet ellenőrzés (élő-e szerződés)</a:t>
            </a:r>
          </a:p>
          <a:p>
            <a:pPr>
              <a:spcBef>
                <a:spcPct val="20000"/>
              </a:spcBef>
              <a:buFont typeface="Arial" charset="0"/>
              <a:buAutoNum type="arabicPeriod"/>
            </a:pPr>
            <a:r>
              <a:rPr lang="hu-HU" altLang="hu-HU" sz="1600" b="0" dirty="0"/>
              <a:t>Jogalap ellenőrzés (biztosítási esemény, kizárások, záradékok)</a:t>
            </a:r>
          </a:p>
          <a:p>
            <a:pPr>
              <a:spcBef>
                <a:spcPct val="20000"/>
              </a:spcBef>
              <a:buFont typeface="Arial" charset="0"/>
              <a:buAutoNum type="arabicPeriod"/>
            </a:pPr>
            <a:r>
              <a:rPr lang="hu-HU" altLang="hu-HU" sz="1600" b="0" dirty="0" smtClean="0"/>
              <a:t>Kórház+nagyobb összegű ellátások </a:t>
            </a:r>
            <a:r>
              <a:rPr lang="hu-HU" altLang="hu-HU" sz="1600" b="0" dirty="0"/>
              <a:t>esetén: Generalis engedélyeztetés </a:t>
            </a:r>
          </a:p>
          <a:p>
            <a:pPr>
              <a:spcBef>
                <a:spcPct val="20000"/>
              </a:spcBef>
            </a:pPr>
            <a:r>
              <a:rPr lang="hu-HU" altLang="hu-HU" sz="1600" b="0" dirty="0"/>
              <a:t>Ha OK: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hu-HU" altLang="hu-HU" sz="1600" b="0" dirty="0"/>
              <a:t>ellátás szervezés, időpontfoglalás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hu-HU" altLang="hu-HU" sz="1600" b="0" dirty="0"/>
              <a:t>Biztosított értesítése (telefonon)</a:t>
            </a:r>
          </a:p>
        </p:txBody>
      </p:sp>
      <p:sp>
        <p:nvSpPr>
          <p:cNvPr id="56326" name="Tartalom helye 2"/>
          <p:cNvSpPr txBox="1">
            <a:spLocks/>
          </p:cNvSpPr>
          <p:nvPr/>
        </p:nvSpPr>
        <p:spPr bwMode="auto">
          <a:xfrm flipH="1">
            <a:off x="6983412" y="1928813"/>
            <a:ext cx="2160586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altLang="hu-HU" sz="2000" b="0" dirty="0">
                <a:solidFill>
                  <a:srgbClr val="FF0000"/>
                </a:solidFill>
              </a:rPr>
              <a:t>Szolgáltatási igény bejelentés Generalinak nincs</a:t>
            </a:r>
          </a:p>
        </p:txBody>
      </p:sp>
      <p:sp>
        <p:nvSpPr>
          <p:cNvPr id="56327" name="Tartalom helye 2"/>
          <p:cNvSpPr txBox="1">
            <a:spLocks/>
          </p:cNvSpPr>
          <p:nvPr/>
        </p:nvSpPr>
        <p:spPr bwMode="auto">
          <a:xfrm flipH="1">
            <a:off x="4569733" y="2026107"/>
            <a:ext cx="21336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altLang="hu-HU" sz="2000" b="0" dirty="0">
                <a:solidFill>
                  <a:srgbClr val="FF0000"/>
                </a:solidFill>
              </a:rPr>
              <a:t>Ellátás igénybevétele</a:t>
            </a:r>
          </a:p>
        </p:txBody>
      </p:sp>
      <p:sp>
        <p:nvSpPr>
          <p:cNvPr id="56328" name="Tartalom helye 2"/>
          <p:cNvSpPr txBox="1">
            <a:spLocks/>
          </p:cNvSpPr>
          <p:nvPr/>
        </p:nvSpPr>
        <p:spPr bwMode="auto">
          <a:xfrm flipH="1">
            <a:off x="6737862" y="5299987"/>
            <a:ext cx="24733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altLang="hu-HU" dirty="0" smtClean="0">
                <a:solidFill>
                  <a:srgbClr val="FF0000"/>
                </a:solidFill>
              </a:rPr>
              <a:t>Generali és az EA utólag </a:t>
            </a:r>
            <a:r>
              <a:rPr lang="hu-HU" altLang="hu-HU" dirty="0">
                <a:solidFill>
                  <a:srgbClr val="FF0000"/>
                </a:solidFill>
              </a:rPr>
              <a:t>elszámol</a:t>
            </a:r>
          </a:p>
        </p:txBody>
      </p:sp>
      <p:sp>
        <p:nvSpPr>
          <p:cNvPr id="56329" name="Tartalom helye 2"/>
          <p:cNvSpPr txBox="1">
            <a:spLocks/>
          </p:cNvSpPr>
          <p:nvPr/>
        </p:nvSpPr>
        <p:spPr bwMode="auto">
          <a:xfrm>
            <a:off x="4037177" y="3184525"/>
            <a:ext cx="3167757" cy="23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AutoNum type="arabicPeriod"/>
            </a:pPr>
            <a:r>
              <a:rPr lang="hu-HU" altLang="hu-HU" sz="1600" b="0" dirty="0" smtClean="0"/>
              <a:t>Személyazonosság </a:t>
            </a:r>
            <a:r>
              <a:rPr lang="hu-HU" altLang="hu-HU" sz="1600" b="0" dirty="0"/>
              <a:t>igazolása,</a:t>
            </a:r>
          </a:p>
          <a:p>
            <a:pPr>
              <a:spcBef>
                <a:spcPct val="20000"/>
              </a:spcBef>
              <a:buFont typeface="Arial" charset="0"/>
              <a:buAutoNum type="arabicPeriod"/>
            </a:pPr>
            <a:r>
              <a:rPr lang="hu-HU" altLang="hu-HU" sz="1600" b="0" dirty="0"/>
              <a:t>Minimális </a:t>
            </a:r>
            <a:r>
              <a:rPr lang="hu-HU" altLang="hu-HU" sz="1600" b="0" dirty="0" smtClean="0"/>
              <a:t>várakozás</a:t>
            </a:r>
            <a:endParaRPr lang="hu-HU" altLang="hu-HU" sz="1600" b="0" dirty="0"/>
          </a:p>
          <a:p>
            <a:pPr>
              <a:spcBef>
                <a:spcPct val="20000"/>
              </a:spcBef>
              <a:buFont typeface="Arial" charset="0"/>
              <a:buAutoNum type="arabicPeriod"/>
            </a:pPr>
            <a:r>
              <a:rPr lang="hu-HU" altLang="hu-HU" sz="1600" b="0" dirty="0"/>
              <a:t>Szigorú protokoll szerinti minőségi ellátás</a:t>
            </a:r>
          </a:p>
          <a:p>
            <a:pPr>
              <a:spcBef>
                <a:spcPct val="20000"/>
              </a:spcBef>
              <a:buFont typeface="Arial" charset="0"/>
              <a:buAutoNum type="arabicPeriod"/>
            </a:pPr>
            <a:r>
              <a:rPr lang="hu-HU" altLang="hu-HU" sz="1600" b="0" dirty="0"/>
              <a:t>Vizsgálatról írásos orvosi jelentés</a:t>
            </a:r>
          </a:p>
        </p:txBody>
      </p:sp>
      <p:cxnSp>
        <p:nvCxnSpPr>
          <p:cNvPr id="56330" name="Egyenes összekötő nyíllal 11"/>
          <p:cNvCxnSpPr>
            <a:cxnSpLocks noChangeShapeType="1"/>
          </p:cNvCxnSpPr>
          <p:nvPr/>
        </p:nvCxnSpPr>
        <p:spPr bwMode="auto">
          <a:xfrm>
            <a:off x="3741891" y="2395549"/>
            <a:ext cx="645805" cy="1"/>
          </a:xfrm>
          <a:prstGeom prst="straightConnector1">
            <a:avLst/>
          </a:prstGeom>
          <a:noFill/>
          <a:ln w="25400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31" name="Egyenes összekötő nyíllal 13"/>
          <p:cNvCxnSpPr>
            <a:cxnSpLocks noChangeShapeType="1"/>
          </p:cNvCxnSpPr>
          <p:nvPr/>
        </p:nvCxnSpPr>
        <p:spPr bwMode="auto">
          <a:xfrm>
            <a:off x="6269831" y="2395539"/>
            <a:ext cx="611188" cy="0"/>
          </a:xfrm>
          <a:prstGeom prst="straightConnector1">
            <a:avLst/>
          </a:prstGeom>
          <a:noFill/>
          <a:ln w="25400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32" name="Egyenes összekötő nyíllal 14"/>
          <p:cNvCxnSpPr>
            <a:cxnSpLocks noChangeShapeType="1"/>
          </p:cNvCxnSpPr>
          <p:nvPr/>
        </p:nvCxnSpPr>
        <p:spPr bwMode="auto">
          <a:xfrm>
            <a:off x="1187624" y="1928814"/>
            <a:ext cx="288750" cy="252412"/>
          </a:xfrm>
          <a:prstGeom prst="straightConnector1">
            <a:avLst/>
          </a:prstGeom>
          <a:noFill/>
          <a:ln w="25400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33" name="Egyenes összekötő nyíllal 19"/>
          <p:cNvCxnSpPr>
            <a:cxnSpLocks noChangeShapeType="1"/>
          </p:cNvCxnSpPr>
          <p:nvPr/>
        </p:nvCxnSpPr>
        <p:spPr bwMode="auto">
          <a:xfrm>
            <a:off x="7870811" y="3184525"/>
            <a:ext cx="0" cy="1812131"/>
          </a:xfrm>
          <a:prstGeom prst="straightConnector1">
            <a:avLst/>
          </a:prstGeom>
          <a:noFill/>
          <a:ln w="25400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50" y="2535881"/>
            <a:ext cx="750665" cy="70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5035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ím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496944" cy="1143000"/>
          </a:xfrm>
        </p:spPr>
        <p:txBody>
          <a:bodyPr/>
          <a:lstStyle/>
          <a:p>
            <a:pPr algn="l"/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egészségügyi szolgáltatás </a:t>
            </a:r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igénybevételének menete </a:t>
            </a:r>
            <a:r>
              <a:rPr lang="hu-HU" altLang="hu-HU" sz="24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8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Azonnali ellátást igénylő esetben I. - </a:t>
            </a: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 a biztosított részéről </a:t>
            </a:r>
            <a:r>
              <a:rPr lang="hu-HU" altLang="hu-HU" sz="1800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előfinanszírozás</a:t>
            </a:r>
          </a:p>
        </p:txBody>
      </p:sp>
      <p:sp>
        <p:nvSpPr>
          <p:cNvPr id="62467" name="Tartalom helye 2"/>
          <p:cNvSpPr>
            <a:spLocks noGrp="1"/>
          </p:cNvSpPr>
          <p:nvPr>
            <p:ph idx="1"/>
          </p:nvPr>
        </p:nvSpPr>
        <p:spPr>
          <a:xfrm>
            <a:off x="424342" y="1593851"/>
            <a:ext cx="1882775" cy="533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Ügyféligény</a:t>
            </a:r>
          </a:p>
        </p:txBody>
      </p:sp>
      <p:sp>
        <p:nvSpPr>
          <p:cNvPr id="57348" name="Tartalom helye 2"/>
          <p:cNvSpPr txBox="1">
            <a:spLocks/>
          </p:cNvSpPr>
          <p:nvPr/>
        </p:nvSpPr>
        <p:spPr bwMode="auto">
          <a:xfrm>
            <a:off x="3041446" y="1649388"/>
            <a:ext cx="187220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hu-HU" altLang="hu-HU" sz="2000" dirty="0">
                <a:solidFill>
                  <a:srgbClr val="FF0000"/>
                </a:solidFill>
              </a:rPr>
              <a:t>Generali </a:t>
            </a:r>
            <a:r>
              <a:rPr lang="hu-HU" altLang="hu-HU" sz="2000" dirty="0" smtClean="0">
                <a:solidFill>
                  <a:srgbClr val="FF0000"/>
                </a:solidFill>
              </a:rPr>
              <a:t>Medi24</a:t>
            </a:r>
            <a:endParaRPr lang="hu-HU" altLang="hu-HU" sz="2000" dirty="0">
              <a:solidFill>
                <a:srgbClr val="FF0000"/>
              </a:solidFill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5602075" y="2239633"/>
            <a:ext cx="3455987" cy="295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AutoNum type="arabicPeriod"/>
            </a:pPr>
            <a:r>
              <a:rPr lang="hu-HU" altLang="hu-HU" sz="1600" b="0" dirty="0"/>
              <a:t>Fedezet ellenőrzés (élő-e szerződés)</a:t>
            </a:r>
          </a:p>
          <a:p>
            <a:pPr>
              <a:spcBef>
                <a:spcPct val="20000"/>
              </a:spcBef>
              <a:buFont typeface="Arial" charset="0"/>
              <a:buAutoNum type="arabicPeriod"/>
            </a:pPr>
            <a:r>
              <a:rPr lang="hu-HU" altLang="hu-HU" sz="1600" b="0" dirty="0"/>
              <a:t>Jogalap ellenőrzés (biztosítási esemény, kizárások, záradékok)</a:t>
            </a:r>
          </a:p>
          <a:p>
            <a:pPr>
              <a:spcBef>
                <a:spcPct val="20000"/>
              </a:spcBef>
              <a:buFont typeface="Arial" charset="0"/>
              <a:buAutoNum type="arabicPeriod"/>
            </a:pPr>
            <a:r>
              <a:rPr lang="hu-HU" altLang="hu-HU" sz="1600" b="0" dirty="0"/>
              <a:t>Kórház+nagyobb összegű ellátások esetén: Generalis engedélyeztetés </a:t>
            </a:r>
          </a:p>
          <a:p>
            <a:pPr>
              <a:spcBef>
                <a:spcPct val="20000"/>
              </a:spcBef>
            </a:pPr>
            <a:r>
              <a:rPr lang="hu-HU" altLang="hu-HU" sz="1600" b="0" dirty="0"/>
              <a:t>Ha nem vállaljuk:</a:t>
            </a:r>
          </a:p>
          <a:p>
            <a:pPr>
              <a:spcBef>
                <a:spcPct val="20000"/>
              </a:spcBef>
            </a:pPr>
            <a:r>
              <a:rPr lang="hu-HU" altLang="hu-HU" sz="1600" b="0" dirty="0"/>
              <a:t>biztosított értesítése (telefonon+írásban</a:t>
            </a:r>
            <a:r>
              <a:rPr lang="hu-HU" altLang="hu-HU" sz="1600" b="0" dirty="0" smtClean="0"/>
              <a:t>)</a:t>
            </a:r>
          </a:p>
          <a:p>
            <a:pPr>
              <a:spcBef>
                <a:spcPct val="20000"/>
              </a:spcBef>
            </a:pPr>
            <a:r>
              <a:rPr lang="hu-HU" altLang="hu-HU" sz="1600" b="0" dirty="0" smtClean="0"/>
              <a:t>4.	EA kórház felé fedezetet vállal, fizeti a kórházi számlát</a:t>
            </a:r>
            <a:endParaRPr lang="hu-HU" altLang="hu-HU" sz="1600" b="0" dirty="0"/>
          </a:p>
          <a:p>
            <a:pPr>
              <a:spcBef>
                <a:spcPct val="20000"/>
              </a:spcBef>
            </a:pPr>
            <a:endParaRPr lang="hu-HU" altLang="hu-HU" sz="1600" b="0" dirty="0"/>
          </a:p>
        </p:txBody>
      </p:sp>
      <p:sp>
        <p:nvSpPr>
          <p:cNvPr id="57350" name="Tartalom helye 2"/>
          <p:cNvSpPr txBox="1">
            <a:spLocks/>
          </p:cNvSpPr>
          <p:nvPr/>
        </p:nvSpPr>
        <p:spPr bwMode="auto">
          <a:xfrm flipH="1">
            <a:off x="3132154" y="4437064"/>
            <a:ext cx="216058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altLang="hu-HU" b="0" dirty="0">
                <a:solidFill>
                  <a:srgbClr val="FF0000"/>
                </a:solidFill>
              </a:rPr>
              <a:t>Szolgáltatási igény bejelentés Generalinak nincs</a:t>
            </a:r>
          </a:p>
        </p:txBody>
      </p:sp>
      <p:sp>
        <p:nvSpPr>
          <p:cNvPr id="57351" name="Tartalom helye 2"/>
          <p:cNvSpPr txBox="1">
            <a:spLocks/>
          </p:cNvSpPr>
          <p:nvPr/>
        </p:nvSpPr>
        <p:spPr bwMode="auto">
          <a:xfrm flipH="1">
            <a:off x="3394530" y="2651932"/>
            <a:ext cx="21336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altLang="hu-HU" b="0" dirty="0">
                <a:solidFill>
                  <a:srgbClr val="FF0000"/>
                </a:solidFill>
              </a:rPr>
              <a:t>Ellátás igénybevétele</a:t>
            </a:r>
          </a:p>
        </p:txBody>
      </p:sp>
      <p:sp>
        <p:nvSpPr>
          <p:cNvPr id="57352" name="Tartalom helye 2"/>
          <p:cNvSpPr txBox="1">
            <a:spLocks/>
          </p:cNvSpPr>
          <p:nvPr/>
        </p:nvSpPr>
        <p:spPr bwMode="auto">
          <a:xfrm flipH="1">
            <a:off x="5969142" y="5733257"/>
            <a:ext cx="2473325" cy="64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altLang="hu-HU" dirty="0" smtClean="0">
                <a:solidFill>
                  <a:srgbClr val="FF0000"/>
                </a:solidFill>
              </a:rPr>
              <a:t>EA </a:t>
            </a:r>
            <a:r>
              <a:rPr lang="hu-HU" altLang="hu-HU" dirty="0">
                <a:solidFill>
                  <a:srgbClr val="FF0000"/>
                </a:solidFill>
              </a:rPr>
              <a:t>és Generali utólag elszámol</a:t>
            </a:r>
          </a:p>
        </p:txBody>
      </p:sp>
      <p:sp>
        <p:nvSpPr>
          <p:cNvPr id="57354" name="Tartalom helye 2"/>
          <p:cNvSpPr txBox="1">
            <a:spLocks/>
          </p:cNvSpPr>
          <p:nvPr/>
        </p:nvSpPr>
        <p:spPr bwMode="auto">
          <a:xfrm>
            <a:off x="232055" y="3196508"/>
            <a:ext cx="1891673" cy="95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altLang="hu-HU" sz="1600" b="0" dirty="0" smtClean="0"/>
              <a:t>vagy 104 </a:t>
            </a:r>
          </a:p>
          <a:p>
            <a:pPr>
              <a:spcBef>
                <a:spcPct val="20000"/>
              </a:spcBef>
            </a:pPr>
            <a:r>
              <a:rPr lang="hu-HU" altLang="hu-HU" sz="1600" b="0" dirty="0" smtClean="0"/>
              <a:t>vagy </a:t>
            </a:r>
            <a:r>
              <a:rPr lang="hu-HU" altLang="hu-HU" sz="1600" b="0" dirty="0"/>
              <a:t>legközelebbi sürgősségi </a:t>
            </a:r>
            <a:r>
              <a:rPr lang="hu-HU" altLang="hu-HU" sz="1600" b="0" dirty="0" smtClean="0"/>
              <a:t>ügyelet</a:t>
            </a:r>
            <a:endParaRPr lang="hu-HU" altLang="hu-HU" sz="1600" b="0" dirty="0"/>
          </a:p>
        </p:txBody>
      </p:sp>
      <p:cxnSp>
        <p:nvCxnSpPr>
          <p:cNvPr id="57355" name="Egyenes összekötő nyíllal 13"/>
          <p:cNvCxnSpPr>
            <a:cxnSpLocks noChangeShapeType="1"/>
          </p:cNvCxnSpPr>
          <p:nvPr/>
        </p:nvCxnSpPr>
        <p:spPr bwMode="auto">
          <a:xfrm flipV="1">
            <a:off x="2269378" y="3196508"/>
            <a:ext cx="928388" cy="424971"/>
          </a:xfrm>
          <a:prstGeom prst="straightConnector1">
            <a:avLst/>
          </a:prstGeom>
          <a:noFill/>
          <a:ln w="25400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56" name="Egyenes összekötő nyíllal 17"/>
          <p:cNvCxnSpPr>
            <a:cxnSpLocks noChangeShapeType="1"/>
          </p:cNvCxnSpPr>
          <p:nvPr/>
        </p:nvCxnSpPr>
        <p:spPr bwMode="auto">
          <a:xfrm flipV="1">
            <a:off x="4526412" y="2006906"/>
            <a:ext cx="1413740" cy="727526"/>
          </a:xfrm>
          <a:prstGeom prst="straightConnector1">
            <a:avLst/>
          </a:prstGeom>
          <a:noFill/>
          <a:ln w="25400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57" name="Egyenes összekötő nyíllal 19"/>
          <p:cNvCxnSpPr>
            <a:cxnSpLocks noChangeShapeType="1"/>
          </p:cNvCxnSpPr>
          <p:nvPr/>
        </p:nvCxnSpPr>
        <p:spPr bwMode="auto">
          <a:xfrm>
            <a:off x="755576" y="2153261"/>
            <a:ext cx="0" cy="656051"/>
          </a:xfrm>
          <a:prstGeom prst="straightConnector1">
            <a:avLst/>
          </a:prstGeom>
          <a:noFill/>
          <a:ln w="25400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58" name="Egyenes összekötő nyíllal 30"/>
          <p:cNvCxnSpPr>
            <a:cxnSpLocks noChangeShapeType="1"/>
          </p:cNvCxnSpPr>
          <p:nvPr/>
        </p:nvCxnSpPr>
        <p:spPr bwMode="auto">
          <a:xfrm>
            <a:off x="6912259" y="5373226"/>
            <a:ext cx="0" cy="374991"/>
          </a:xfrm>
          <a:prstGeom prst="straightConnector1">
            <a:avLst/>
          </a:prstGeom>
          <a:noFill/>
          <a:ln w="25400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59" name="Egyenes összekötő nyíllal 31"/>
          <p:cNvCxnSpPr>
            <a:cxnSpLocks noChangeShapeType="1"/>
          </p:cNvCxnSpPr>
          <p:nvPr/>
        </p:nvCxnSpPr>
        <p:spPr bwMode="auto">
          <a:xfrm>
            <a:off x="4140200" y="3450436"/>
            <a:ext cx="0" cy="794541"/>
          </a:xfrm>
          <a:prstGeom prst="straightConnector1">
            <a:avLst/>
          </a:prstGeom>
          <a:noFill/>
          <a:ln w="25400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772" y="2038144"/>
            <a:ext cx="619411" cy="58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artalom helye 2"/>
          <p:cNvSpPr txBox="1">
            <a:spLocks/>
          </p:cNvSpPr>
          <p:nvPr/>
        </p:nvSpPr>
        <p:spPr bwMode="auto">
          <a:xfrm>
            <a:off x="5940152" y="1518444"/>
            <a:ext cx="223224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hu-HU" altLang="hu-HU" sz="2000" dirty="0">
                <a:solidFill>
                  <a:srgbClr val="FF0000"/>
                </a:solidFill>
              </a:rPr>
              <a:t>Generali </a:t>
            </a:r>
            <a:r>
              <a:rPr lang="hu-HU" altLang="hu-HU" sz="2000" dirty="0" smtClean="0">
                <a:solidFill>
                  <a:srgbClr val="FF0000"/>
                </a:solidFill>
              </a:rPr>
              <a:t>Medi24</a:t>
            </a:r>
            <a:endParaRPr lang="hu-HU" altLang="hu-HU" sz="2000" dirty="0">
              <a:solidFill>
                <a:srgbClr val="FF0000"/>
              </a:solidFill>
            </a:endParaRPr>
          </a:p>
        </p:txBody>
      </p:sp>
      <p:cxnSp>
        <p:nvCxnSpPr>
          <p:cNvPr id="19" name="Egyenes összekötő nyíllal 13"/>
          <p:cNvCxnSpPr>
            <a:cxnSpLocks noChangeShapeType="1"/>
          </p:cNvCxnSpPr>
          <p:nvPr/>
        </p:nvCxnSpPr>
        <p:spPr bwMode="auto">
          <a:xfrm>
            <a:off x="3441845" y="2439024"/>
            <a:ext cx="338243" cy="199403"/>
          </a:xfrm>
          <a:prstGeom prst="straightConnector1">
            <a:avLst/>
          </a:prstGeom>
          <a:noFill/>
          <a:ln w="25400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Egyenes összekötő nyíllal 19"/>
          <p:cNvCxnSpPr>
            <a:cxnSpLocks noChangeShapeType="1"/>
          </p:cNvCxnSpPr>
          <p:nvPr/>
        </p:nvCxnSpPr>
        <p:spPr bwMode="auto">
          <a:xfrm>
            <a:off x="1979728" y="1860552"/>
            <a:ext cx="579301" cy="292709"/>
          </a:xfrm>
          <a:prstGeom prst="straightConnector1">
            <a:avLst/>
          </a:prstGeom>
          <a:noFill/>
          <a:ln w="25400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46" y="1649385"/>
            <a:ext cx="647162" cy="6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Adatok\OKTATÓ 2016\SZOFI felelős\Emőtől képek\mentőaut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10" y="2329163"/>
            <a:ext cx="699786" cy="69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738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artalom helye 2"/>
          <p:cNvSpPr>
            <a:spLocks noGrp="1"/>
          </p:cNvSpPr>
          <p:nvPr>
            <p:ph idx="1"/>
          </p:nvPr>
        </p:nvSpPr>
        <p:spPr>
          <a:xfrm>
            <a:off x="318310" y="1679121"/>
            <a:ext cx="1881187" cy="533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Ügyféligény</a:t>
            </a:r>
          </a:p>
        </p:txBody>
      </p:sp>
      <p:sp>
        <p:nvSpPr>
          <p:cNvPr id="58371" name="Tartalom helye 2"/>
          <p:cNvSpPr txBox="1">
            <a:spLocks/>
          </p:cNvSpPr>
          <p:nvPr/>
        </p:nvSpPr>
        <p:spPr bwMode="auto">
          <a:xfrm>
            <a:off x="6418036" y="4128865"/>
            <a:ext cx="2159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altLang="hu-HU" b="0" dirty="0">
                <a:solidFill>
                  <a:srgbClr val="FF0000"/>
                </a:solidFill>
              </a:rPr>
              <a:t>Generali szolgáltatási igény elbírálása</a:t>
            </a:r>
          </a:p>
        </p:txBody>
      </p:sp>
      <p:sp>
        <p:nvSpPr>
          <p:cNvPr id="58372" name="Tartalom helye 2"/>
          <p:cNvSpPr txBox="1">
            <a:spLocks/>
          </p:cNvSpPr>
          <p:nvPr/>
        </p:nvSpPr>
        <p:spPr bwMode="auto">
          <a:xfrm>
            <a:off x="256738" y="3960866"/>
            <a:ext cx="3455988" cy="8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altLang="hu-HU" b="0" dirty="0"/>
              <a:t>A Generali </a:t>
            </a:r>
            <a:r>
              <a:rPr lang="hu-HU" altLang="hu-HU" b="0" dirty="0" smtClean="0"/>
              <a:t>Medi24-et </a:t>
            </a:r>
            <a:r>
              <a:rPr lang="hu-HU" altLang="hu-HU" b="0" dirty="0"/>
              <a:t>az ellátás ideje alatt nem értesítik (pl. súlyos baleset esetén elfelejtik)</a:t>
            </a:r>
          </a:p>
        </p:txBody>
      </p:sp>
      <p:sp>
        <p:nvSpPr>
          <p:cNvPr id="58373" name="Tartalom helye 2"/>
          <p:cNvSpPr txBox="1">
            <a:spLocks/>
          </p:cNvSpPr>
          <p:nvPr/>
        </p:nvSpPr>
        <p:spPr bwMode="auto">
          <a:xfrm flipH="1">
            <a:off x="6345254" y="2375137"/>
            <a:ext cx="216058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altLang="hu-HU" b="0" dirty="0">
                <a:solidFill>
                  <a:srgbClr val="FF0000"/>
                </a:solidFill>
              </a:rPr>
              <a:t>Szolgáltatási igény bejelentése írásban Generalinak</a:t>
            </a:r>
          </a:p>
        </p:txBody>
      </p:sp>
      <p:sp>
        <p:nvSpPr>
          <p:cNvPr id="58374" name="Tartalom helye 2"/>
          <p:cNvSpPr txBox="1">
            <a:spLocks/>
          </p:cNvSpPr>
          <p:nvPr/>
        </p:nvSpPr>
        <p:spPr bwMode="auto">
          <a:xfrm flipH="1">
            <a:off x="4211638" y="1662116"/>
            <a:ext cx="21336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hu-HU" altLang="hu-HU" b="0" dirty="0">
                <a:solidFill>
                  <a:srgbClr val="FF0000"/>
                </a:solidFill>
              </a:rPr>
              <a:t>Ellátás kifizetése a biztosított </a:t>
            </a:r>
            <a:r>
              <a:rPr lang="hu-HU" altLang="hu-HU" b="0" dirty="0" smtClean="0">
                <a:solidFill>
                  <a:srgbClr val="FF0000"/>
                </a:solidFill>
              </a:rPr>
              <a:t>által</a:t>
            </a:r>
          </a:p>
          <a:p>
            <a:pPr>
              <a:spcBef>
                <a:spcPct val="20000"/>
              </a:spcBef>
            </a:pPr>
            <a:r>
              <a:rPr lang="hu-HU" altLang="hu-HU" b="0" dirty="0"/>
              <a:t>(pl. TB biztosított esetén VIP szoba,</a:t>
            </a:r>
          </a:p>
          <a:p>
            <a:pPr>
              <a:spcBef>
                <a:spcPct val="20000"/>
              </a:spcBef>
            </a:pPr>
            <a:r>
              <a:rPr lang="hu-HU" altLang="hu-HU" b="0" dirty="0" smtClean="0"/>
              <a:t>nem </a:t>
            </a:r>
            <a:r>
              <a:rPr lang="hu-HU" altLang="hu-HU" b="0" dirty="0"/>
              <a:t>TB biztosított esetén sürgősségi ellátás </a:t>
            </a:r>
            <a:r>
              <a:rPr lang="hu-HU" altLang="hu-HU" b="0" dirty="0" smtClean="0"/>
              <a:t>fizetése)</a:t>
            </a:r>
            <a:endParaRPr lang="hu-HU" altLang="hu-HU" b="0" dirty="0"/>
          </a:p>
        </p:txBody>
      </p:sp>
      <p:sp>
        <p:nvSpPr>
          <p:cNvPr id="58375" name="Tartalom helye 2"/>
          <p:cNvSpPr txBox="1">
            <a:spLocks/>
          </p:cNvSpPr>
          <p:nvPr/>
        </p:nvSpPr>
        <p:spPr bwMode="auto">
          <a:xfrm flipH="1">
            <a:off x="5365720" y="5688805"/>
            <a:ext cx="2948061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altLang="hu-HU" sz="2000" b="0" dirty="0">
                <a:solidFill>
                  <a:srgbClr val="FF0000"/>
                </a:solidFill>
              </a:rPr>
              <a:t>Kifizetés</a:t>
            </a:r>
            <a:r>
              <a:rPr lang="hu-HU" altLang="hu-HU" sz="2000" b="0" dirty="0">
                <a:solidFill>
                  <a:srgbClr val="CC0000"/>
                </a:solidFill>
              </a:rPr>
              <a:t> </a:t>
            </a:r>
            <a:r>
              <a:rPr lang="hu-HU" altLang="hu-HU" sz="2000" b="0" dirty="0" smtClean="0"/>
              <a:t>a</a:t>
            </a:r>
            <a:r>
              <a:rPr lang="hu-HU" altLang="hu-HU" sz="2000" b="0" dirty="0" smtClean="0">
                <a:solidFill>
                  <a:srgbClr val="CC0000"/>
                </a:solidFill>
              </a:rPr>
              <a:t> </a:t>
            </a:r>
            <a:r>
              <a:rPr lang="hu-HU" altLang="hu-HU" sz="2000" b="0" dirty="0" smtClean="0"/>
              <a:t>biztosítottnak</a:t>
            </a:r>
            <a:endParaRPr lang="hu-HU" altLang="hu-HU" sz="2000" b="0" dirty="0"/>
          </a:p>
        </p:txBody>
      </p:sp>
      <p:cxnSp>
        <p:nvCxnSpPr>
          <p:cNvPr id="58376" name="Egyenes összekötő nyíllal 11"/>
          <p:cNvCxnSpPr>
            <a:cxnSpLocks noChangeShapeType="1"/>
          </p:cNvCxnSpPr>
          <p:nvPr/>
        </p:nvCxnSpPr>
        <p:spPr bwMode="auto">
          <a:xfrm flipV="1">
            <a:off x="3608403" y="2335223"/>
            <a:ext cx="498475" cy="282575"/>
          </a:xfrm>
          <a:prstGeom prst="straightConnector1">
            <a:avLst/>
          </a:prstGeom>
          <a:noFill/>
          <a:ln w="25400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77" name="Egyenes összekötő nyíllal 13"/>
          <p:cNvCxnSpPr>
            <a:cxnSpLocks noChangeShapeType="1"/>
          </p:cNvCxnSpPr>
          <p:nvPr/>
        </p:nvCxnSpPr>
        <p:spPr bwMode="auto">
          <a:xfrm>
            <a:off x="6588125" y="2060576"/>
            <a:ext cx="503238" cy="274637"/>
          </a:xfrm>
          <a:prstGeom prst="straightConnector1">
            <a:avLst/>
          </a:prstGeom>
          <a:noFill/>
          <a:ln w="25400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78" name="Egyenes összekötő nyíllal 14"/>
          <p:cNvCxnSpPr>
            <a:cxnSpLocks noChangeShapeType="1"/>
          </p:cNvCxnSpPr>
          <p:nvPr/>
        </p:nvCxnSpPr>
        <p:spPr bwMode="auto">
          <a:xfrm>
            <a:off x="1258890" y="2133600"/>
            <a:ext cx="433387" cy="431800"/>
          </a:xfrm>
          <a:prstGeom prst="straightConnector1">
            <a:avLst/>
          </a:prstGeom>
          <a:noFill/>
          <a:ln w="25400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79" name="Egyenes összekötő nyíllal 19"/>
          <p:cNvCxnSpPr>
            <a:cxnSpLocks noChangeShapeType="1"/>
          </p:cNvCxnSpPr>
          <p:nvPr/>
        </p:nvCxnSpPr>
        <p:spPr bwMode="auto">
          <a:xfrm>
            <a:off x="7372869" y="3624485"/>
            <a:ext cx="1" cy="504379"/>
          </a:xfrm>
          <a:prstGeom prst="straightConnector1">
            <a:avLst/>
          </a:prstGeom>
          <a:noFill/>
          <a:ln w="25400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00" name="Cím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507288" cy="1143000"/>
          </a:xfrm>
        </p:spPr>
        <p:txBody>
          <a:bodyPr/>
          <a:lstStyle/>
          <a:p>
            <a:pPr algn="l"/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egészségügyi </a:t>
            </a:r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igénybevételének menete </a:t>
            </a:r>
            <a:r>
              <a:rPr lang="hu-HU" altLang="hu-HU" sz="24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8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Azonnali ellátást igénylő esetben II. </a:t>
            </a: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Ha a biztosított </a:t>
            </a:r>
            <a:r>
              <a:rPr lang="hu-HU" altLang="hu-HU" sz="1800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előfinanszíroz</a:t>
            </a:r>
          </a:p>
        </p:txBody>
      </p:sp>
      <p:sp>
        <p:nvSpPr>
          <p:cNvPr id="58381" name="Tartalom helye 2"/>
          <p:cNvSpPr txBox="1">
            <a:spLocks/>
          </p:cNvSpPr>
          <p:nvPr/>
        </p:nvSpPr>
        <p:spPr bwMode="auto">
          <a:xfrm flipH="1">
            <a:off x="235270" y="2719397"/>
            <a:ext cx="33838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altLang="hu-HU" b="0" dirty="0">
                <a:solidFill>
                  <a:srgbClr val="FF0000"/>
                </a:solidFill>
              </a:rPr>
              <a:t>Azonnali ellátás </a:t>
            </a:r>
            <a:r>
              <a:rPr lang="hu-HU" altLang="hu-HU" b="0" dirty="0" smtClean="0">
                <a:solidFill>
                  <a:srgbClr val="FF0000"/>
                </a:solidFill>
              </a:rPr>
              <a:t>igénybevétele</a:t>
            </a:r>
          </a:p>
          <a:p>
            <a:pPr>
              <a:spcBef>
                <a:spcPct val="20000"/>
              </a:spcBef>
            </a:pPr>
            <a:r>
              <a:rPr lang="hu-HU" altLang="hu-HU" b="0" dirty="0" smtClean="0"/>
              <a:t>(kórházi ellátás, sürgősségi ellátás)</a:t>
            </a:r>
            <a:endParaRPr lang="hu-HU" altLang="hu-HU" b="0" dirty="0"/>
          </a:p>
        </p:txBody>
      </p:sp>
      <p:cxnSp>
        <p:nvCxnSpPr>
          <p:cNvPr id="58382" name="Egyenes összekötő nyíllal 22"/>
          <p:cNvCxnSpPr>
            <a:cxnSpLocks noChangeShapeType="1"/>
          </p:cNvCxnSpPr>
          <p:nvPr/>
        </p:nvCxnSpPr>
        <p:spPr bwMode="auto">
          <a:xfrm>
            <a:off x="7380313" y="5064930"/>
            <a:ext cx="0" cy="533399"/>
          </a:xfrm>
          <a:prstGeom prst="straightConnector1">
            <a:avLst/>
          </a:prstGeom>
          <a:noFill/>
          <a:ln w="25400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83" name="Tartalom helye 2"/>
          <p:cNvSpPr txBox="1">
            <a:spLocks/>
          </p:cNvSpPr>
          <p:nvPr/>
        </p:nvSpPr>
        <p:spPr bwMode="auto">
          <a:xfrm>
            <a:off x="751837" y="5166529"/>
            <a:ext cx="360838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hu-HU" altLang="hu-HU" sz="2000" dirty="0" smtClean="0">
                <a:solidFill>
                  <a:srgbClr val="007E39"/>
                </a:solidFill>
              </a:rPr>
              <a:t>Amikor </a:t>
            </a:r>
            <a:r>
              <a:rPr lang="hu-HU" altLang="hu-HU" sz="2000" dirty="0">
                <a:solidFill>
                  <a:srgbClr val="007E39"/>
                </a:solidFill>
              </a:rPr>
              <a:t>a biztosított fizet!</a:t>
            </a:r>
          </a:p>
        </p:txBody>
      </p:sp>
    </p:spTree>
    <p:extLst>
      <p:ext uri="{BB962C8B-B14F-4D97-AF65-F5344CB8AC3E}">
        <p14:creationId xmlns:p14="http://schemas.microsoft.com/office/powerpoint/2010/main" val="242454737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7920880" cy="1728192"/>
          </a:xfr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marL="0" indent="0" algn="ctr">
              <a:buNone/>
            </a:pPr>
            <a:endParaRPr lang="hu-HU" sz="1050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lvl="0" indent="0" algn="ctr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Egyéb tudnivalók</a:t>
            </a:r>
          </a:p>
          <a:p>
            <a:pPr marL="0" lvl="0" indent="0" algn="ctr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altLang="hu-H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hu-HU" altLang="hu-H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egészségbiztosítás </a:t>
            </a:r>
            <a:endParaRPr lang="hu-HU" altLang="hu-H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53" y="4293096"/>
            <a:ext cx="2241070" cy="174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8326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49"/>
            <a:ext cx="8229600" cy="792387"/>
          </a:xfrm>
          <a:solidFill>
            <a:schemeClr val="bg1"/>
          </a:solidFill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szerződés alanyai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52576"/>
            <a:ext cx="8604448" cy="4196704"/>
          </a:xfrm>
        </p:spPr>
        <p:txBody>
          <a:bodyPr/>
          <a:lstStyle/>
          <a:p>
            <a:pPr marL="0" lvl="0" indent="0" eaLnBrk="1" hangingPunct="1">
              <a:lnSpc>
                <a:spcPct val="90000"/>
              </a:lnSpc>
              <a:buNone/>
            </a:pPr>
            <a:r>
              <a:rPr lang="hu-HU" altLang="hu-H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Szerződő</a:t>
            </a:r>
            <a:r>
              <a:rPr lang="hu-HU" alt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(fogyasztó és nem fogyasztó is lehet</a:t>
            </a: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buNone/>
            </a:pP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Biztosított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Akinek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egészségi állapotával kapcsolatos eseményekre a szerződés létrejön. </a:t>
            </a:r>
            <a:endParaRPr lang="hu-HU" altLang="hu-H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Belépési 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kora: </a:t>
            </a: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18-69 év 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endParaRPr lang="hu-HU" alt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„Külföldi” személy is lehet biztosított, de ha nincs érvényes TAJ száma, akkor 10% pótdíjat alkalmazunk</a:t>
            </a:r>
            <a:endParaRPr lang="hu-HU" alt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buNone/>
            </a:pPr>
            <a:endParaRPr lang="hu-HU" altLang="hu-HU" sz="1800" b="1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buNone/>
            </a:pPr>
            <a:endParaRPr lang="hu-HU" altLang="hu-HU" sz="1800" b="1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Nem lehet kiemelt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és versenyző </a:t>
            </a: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sportoló.</a:t>
            </a: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13176"/>
            <a:ext cx="124267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20033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49"/>
            <a:ext cx="8229600" cy="792387"/>
          </a:xfrm>
          <a:solidFill>
            <a:schemeClr val="bg1"/>
          </a:solidFill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szerződés alanyai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424936" cy="5112568"/>
          </a:xfrm>
        </p:spPr>
        <p:txBody>
          <a:bodyPr/>
          <a:lstStyle/>
          <a:p>
            <a:pPr lvl="0" eaLnBrk="1" hangingPunct="1">
              <a:buNone/>
            </a:pPr>
            <a:r>
              <a:rPr lang="hu-HU" alt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biztosítottak száma 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fő (18-</a:t>
            </a:r>
            <a:r>
              <a:rPr lang="hu-HU" alt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év)       		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hu-HU" altLang="hu-HU" sz="1800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egyéni 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szerződés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endParaRPr lang="hu-HU" altLang="hu-HU" sz="18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2-6 fő (</a:t>
            </a:r>
            <a:r>
              <a:rPr lang="hu-HU" alt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-69 év) 		 </a:t>
            </a:r>
            <a:r>
              <a:rPr lang="hu-HU" altLang="hu-HU" sz="1800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családi</a:t>
            </a: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szerződés</a:t>
            </a:r>
          </a:p>
          <a:p>
            <a:pPr marL="0" lvl="0" indent="0">
              <a:buNone/>
            </a:pPr>
            <a:r>
              <a:rPr lang="hu-HU" altLang="hu-HU" sz="1800" dirty="0" smtClean="0">
                <a:latin typeface="Arial" charset="0"/>
              </a:rPr>
              <a:t>				Családi szerződés esetén csak egymás </a:t>
            </a:r>
            <a:br>
              <a:rPr lang="hu-HU" altLang="hu-HU" sz="1800" dirty="0" smtClean="0">
                <a:latin typeface="Arial" charset="0"/>
              </a:rPr>
            </a:br>
            <a:r>
              <a:rPr lang="hu-HU" altLang="hu-HU" sz="1800" dirty="0" smtClean="0">
                <a:latin typeface="Arial" charset="0"/>
              </a:rPr>
              <a:t>				közeli hozzátartozói lehetnek biztosítottak.</a:t>
            </a:r>
          </a:p>
          <a:p>
            <a:pPr marL="0" indent="0">
              <a:buNone/>
            </a:pPr>
            <a:r>
              <a:rPr lang="hu-HU" altLang="hu-HU" sz="1800" dirty="0">
                <a:latin typeface="Arial" charset="0"/>
              </a:rPr>
              <a:t>	</a:t>
            </a:r>
            <a:r>
              <a:rPr lang="hu-HU" altLang="hu-HU" sz="1800" dirty="0" smtClean="0">
                <a:latin typeface="Arial" charset="0"/>
              </a:rPr>
              <a:t>			</a:t>
            </a:r>
          </a:p>
          <a:p>
            <a:pPr marL="0" indent="0">
              <a:buNone/>
            </a:pPr>
            <a:r>
              <a:rPr lang="hu-HU" altLang="hu-HU" sz="1800" dirty="0">
                <a:latin typeface="Arial" charset="0"/>
              </a:rPr>
              <a:t>	</a:t>
            </a:r>
            <a:r>
              <a:rPr lang="hu-HU" altLang="hu-HU" sz="1800" dirty="0" smtClean="0">
                <a:latin typeface="Arial" charset="0"/>
              </a:rPr>
              <a:t>			</a:t>
            </a:r>
            <a:r>
              <a:rPr lang="hu-HU" altLang="hu-HU" sz="1800" b="1" dirty="0" smtClean="0">
                <a:solidFill>
                  <a:srgbClr val="FF0000"/>
                </a:solidFill>
                <a:latin typeface="Arial" charset="0"/>
              </a:rPr>
              <a:t>18 év alatti(</a:t>
            </a:r>
            <a:r>
              <a:rPr lang="hu-HU" altLang="hu-HU" sz="1800" b="1" dirty="0" err="1" smtClean="0">
                <a:solidFill>
                  <a:srgbClr val="FF0000"/>
                </a:solidFill>
                <a:latin typeface="Arial" charset="0"/>
              </a:rPr>
              <a:t>ak</a:t>
            </a:r>
            <a:r>
              <a:rPr lang="hu-HU" altLang="hu-HU" sz="1800" b="1" dirty="0" smtClean="0">
                <a:solidFill>
                  <a:srgbClr val="FF0000"/>
                </a:solidFill>
                <a:latin typeface="Arial" charset="0"/>
              </a:rPr>
              <a:t>) </a:t>
            </a:r>
          </a:p>
          <a:p>
            <a:pPr marL="0" indent="0">
              <a:buNone/>
            </a:pPr>
            <a:r>
              <a:rPr lang="hu-HU" altLang="hu-HU" sz="1800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hu-HU" altLang="hu-HU" sz="1800" dirty="0" smtClean="0">
                <a:solidFill>
                  <a:srgbClr val="FF0000"/>
                </a:solidFill>
                <a:latin typeface="Arial" charset="0"/>
              </a:rPr>
              <a:t>			</a:t>
            </a:r>
            <a:r>
              <a:rPr lang="hu-HU" altLang="hu-HU" sz="1800" dirty="0" smtClean="0">
                <a:latin typeface="Arial" charset="0"/>
              </a:rPr>
              <a:t>csak felnőttel együtt lehet(</a:t>
            </a:r>
            <a:r>
              <a:rPr lang="hu-HU" altLang="hu-HU" sz="1800" dirty="0" err="1" smtClean="0">
                <a:latin typeface="Arial" charset="0"/>
              </a:rPr>
              <a:t>nek</a:t>
            </a:r>
            <a:r>
              <a:rPr lang="hu-HU" altLang="hu-HU" sz="1800" dirty="0" smtClean="0">
                <a:latin typeface="Arial" charset="0"/>
              </a:rPr>
              <a:t>) biztosított(</a:t>
            </a:r>
            <a:r>
              <a:rPr lang="hu-HU" altLang="hu-HU" sz="1800" dirty="0" err="1" smtClean="0">
                <a:latin typeface="Arial" charset="0"/>
              </a:rPr>
              <a:t>ak</a:t>
            </a:r>
            <a:r>
              <a:rPr lang="hu-HU" altLang="hu-HU" sz="1800" dirty="0" smtClean="0">
                <a:latin typeface="Arial" charset="0"/>
              </a:rPr>
              <a:t>) 				</a:t>
            </a:r>
            <a:r>
              <a:rPr lang="hu-HU" altLang="hu-HU" sz="1800" b="1" dirty="0" smtClean="0">
                <a:solidFill>
                  <a:srgbClr val="FF0000"/>
                </a:solidFill>
                <a:latin typeface="Arial" charset="0"/>
              </a:rPr>
              <a:t>csak </a:t>
            </a:r>
            <a:r>
              <a:rPr lang="hu-HU" alt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hu-HU" altLang="hu-H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Plusz </a:t>
            </a:r>
            <a:r>
              <a:rPr lang="hu-HU" alt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csomag</a:t>
            </a: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</a:t>
            </a: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hu-HU" altLang="hu-HU" sz="1800" dirty="0" smtClean="0">
                <a:latin typeface="Arial" charset="0"/>
              </a:rPr>
              <a:t>. </a:t>
            </a:r>
            <a:endParaRPr lang="hu-HU" altLang="hu-HU" sz="18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fő (18-69 év) 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</a:t>
            </a:r>
            <a:r>
              <a:rPr lang="hu-HU" altLang="hu-HU" sz="1800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kis céges 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(egyéniként </a:t>
            </a:r>
            <a:r>
              <a:rPr lang="hu-HU" altLang="hu-HU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tarifálandó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 </a:t>
            </a:r>
            <a:b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endParaRPr lang="hu-HU" altLang="hu-HU" sz="2000" b="1" dirty="0">
              <a:solidFill>
                <a:srgbClr val="C0000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hu-HU" alt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Kedvezményezett</a:t>
            </a:r>
            <a:br>
              <a:rPr lang="hu-HU" alt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Az összegbiztosításra nevezhető.</a:t>
            </a:r>
            <a:endParaRPr lang="hu-HU" alt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éptalálat a következőre: „felkiáltójel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75608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9910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49"/>
            <a:ext cx="8229600" cy="792387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biztosítási szerződés létrejötte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403" y="1279292"/>
            <a:ext cx="8427085" cy="4896544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Ajánlattétel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szerződő részéről</a:t>
            </a:r>
          </a:p>
          <a:p>
            <a:pPr lvl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Ajánlattételkor 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havi díjfizetés esetén min. </a:t>
            </a:r>
            <a:r>
              <a:rPr lang="hu-HU" alt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2 havi díjnak megfelelő díjelőleget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el kell hozni</a:t>
            </a:r>
          </a:p>
          <a:p>
            <a:pPr lvl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biztosító az ajánlat elfogadása előtt </a:t>
            </a:r>
            <a:r>
              <a:rPr lang="hu-HU" alt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kockázat-elbírálás</a:t>
            </a: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végezhet</a:t>
            </a:r>
          </a:p>
          <a:p>
            <a:pPr lvl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5" indent="0">
              <a:lnSpc>
                <a:spcPct val="80000"/>
              </a:lnSpc>
              <a:buNone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elfogadás		elutasítás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ajánlattal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megegyező tartalmú </a:t>
            </a: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eltérő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tartalmú kötvény </a:t>
            </a: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kibocsátása</a:t>
            </a: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kockázat-elbíráláshoz időpontfoglalás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hu-HU" alt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ajánlattételkor - </a:t>
            </a:r>
            <a:r>
              <a:rPr lang="hu-HU" alt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Telefonos egészségi nyilatkozat</a:t>
            </a:r>
            <a:r>
              <a:rPr lang="hu-HU" alt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336">
            <a:off x="4885933" y="968821"/>
            <a:ext cx="2024909" cy="6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Jobbra nyíl 1"/>
          <p:cNvSpPr/>
          <p:nvPr/>
        </p:nvSpPr>
        <p:spPr>
          <a:xfrm rot="9411000">
            <a:off x="4167027" y="3049431"/>
            <a:ext cx="874469" cy="222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Jobbra nyíl 2"/>
          <p:cNvSpPr/>
          <p:nvPr/>
        </p:nvSpPr>
        <p:spPr>
          <a:xfrm rot="1527403">
            <a:off x="5463343" y="3062170"/>
            <a:ext cx="870088" cy="232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2766">
            <a:off x="4351111" y="3603010"/>
            <a:ext cx="802612" cy="57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01" y="3640951"/>
            <a:ext cx="801904" cy="57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ép 2" descr="imag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031" y="5013176"/>
            <a:ext cx="1131995" cy="106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5996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49"/>
            <a:ext cx="8229600" cy="792387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biztosítási szerződés létrejötte,</a:t>
            </a:r>
            <a:b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kockázatviselés kezdete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80920" cy="4896544"/>
          </a:xfrm>
        </p:spPr>
        <p:txBody>
          <a:bodyPr/>
          <a:lstStyle/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indent="0">
              <a:buNone/>
            </a:pPr>
            <a:endParaRPr lang="hu-HU" altLang="hu-HU" sz="2800" dirty="0" smtClean="0">
              <a:latin typeface="Arial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hu-HU" altLang="hu-HU" sz="2800" dirty="0" smtClean="0">
                <a:latin typeface="Arial" charset="0"/>
                <a:ea typeface="+mj-ea"/>
                <a:cs typeface="+mj-cs"/>
              </a:rPr>
              <a:t>A szerződés</a:t>
            </a:r>
          </a:p>
          <a:p>
            <a:pPr marL="0" indent="0">
              <a:buNone/>
            </a:pPr>
            <a:r>
              <a:rPr lang="hu-HU" altLang="hu-HU" sz="2800" dirty="0" smtClean="0">
                <a:latin typeface="Arial" charset="0"/>
                <a:ea typeface="+mj-ea"/>
                <a:cs typeface="+mj-cs"/>
              </a:rPr>
              <a:t>létrejötte</a:t>
            </a:r>
          </a:p>
          <a:p>
            <a:pPr marL="0" indent="0">
              <a:buNone/>
            </a:pPr>
            <a:endParaRPr lang="hu-HU" altLang="hu-HU" sz="2800" dirty="0">
              <a:latin typeface="Arial" charset="0"/>
              <a:ea typeface="+mj-ea"/>
              <a:cs typeface="+mj-cs"/>
            </a:endParaRPr>
          </a:p>
          <a:p>
            <a:pPr marL="0" indent="0">
              <a:buNone/>
            </a:pPr>
            <a:endParaRPr lang="hu-HU" altLang="hu-HU" sz="2800" dirty="0" smtClean="0">
              <a:latin typeface="Arial" charset="0"/>
              <a:ea typeface="+mj-ea"/>
              <a:cs typeface="+mj-cs"/>
            </a:endParaRPr>
          </a:p>
          <a:p>
            <a:pPr marL="0" indent="0">
              <a:buNone/>
            </a:pPr>
            <a:endParaRPr lang="hu-HU" altLang="hu-HU" sz="2800" dirty="0" smtClean="0">
              <a:latin typeface="Arial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hu-HU" altLang="hu-HU" sz="2400" dirty="0" smtClean="0">
                <a:latin typeface="Arial" charset="0"/>
                <a:ea typeface="+mj-ea"/>
                <a:cs typeface="+mj-cs"/>
              </a:rPr>
              <a:t>Kockázatviselés kezdete:</a:t>
            </a:r>
            <a:r>
              <a:rPr lang="hu-H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hu-H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szerződés </a:t>
            </a:r>
            <a:r>
              <a:rPr lang="hu-H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létrejöttét követő </a:t>
            </a: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			hónap </a:t>
            </a:r>
            <a:r>
              <a:rPr lang="hu-H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1. napja</a:t>
            </a:r>
          </a:p>
          <a:p>
            <a:pPr marL="0" indent="0">
              <a:buNone/>
            </a:pPr>
            <a:endParaRPr lang="hu-HU" altLang="hu-HU" sz="2400" dirty="0" smtClean="0">
              <a:solidFill>
                <a:srgbClr val="FFC000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765692" y="2564604"/>
            <a:ext cx="1368425" cy="7921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653409" y="2060574"/>
            <a:ext cx="3167063" cy="180022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013065" y="2360521"/>
            <a:ext cx="244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A kötvény kiállításának időpontja</a:t>
            </a:r>
            <a:endParaRPr lang="hu-HU" sz="2400" b="1" dirty="0">
              <a:solidFill>
                <a:srgbClr val="FF0000"/>
              </a:solidFill>
            </a:endParaRPr>
          </a:p>
        </p:txBody>
      </p:sp>
      <p:pic>
        <p:nvPicPr>
          <p:cNvPr id="7" name="Kép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1570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9"/>
            <a:ext cx="8229600" cy="4525963"/>
          </a:xfrm>
        </p:spPr>
        <p:txBody>
          <a:bodyPr/>
          <a:lstStyle/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biztosítottak a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szerződésben meghatározott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szolgáltatási csomag szolgáltatásaira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jogosultak.</a:t>
            </a: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Ezeket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biztosító a </a:t>
            </a:r>
            <a:r>
              <a:rPr lang="hu-HU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Generali Medi24-en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(telefonvonalon) keresztül, telefonos ellátásszervezés keretében nyújtja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sz="1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43840" algn="l"/>
              </a:tabLst>
            </a:pP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Generali </a:t>
            </a:r>
            <a:r>
              <a:rPr lang="hu-H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Medi24 szolgáltatása: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	- 24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órán keresztül egészségügyi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tanácsadás </a:t>
            </a:r>
          </a:p>
          <a:p>
            <a:pPr marL="0" indent="0">
              <a:spcAft>
                <a:spcPts val="0"/>
              </a:spcAft>
              <a:buNone/>
              <a:tabLst>
                <a:tab pos="243840" algn="l"/>
              </a:tabLst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	- egészségügyi ellátásszervezés</a:t>
            </a:r>
          </a:p>
          <a:p>
            <a:pPr marL="0" indent="0">
              <a:spcAft>
                <a:spcPts val="0"/>
              </a:spcAft>
              <a:buNone/>
              <a:tabLst>
                <a:tab pos="243840" algn="l"/>
              </a:tabLst>
            </a:pP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	- sürgősségi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orvosi, fogorvosi, gyógyszertári 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ügyeletekről 			   információ</a:t>
            </a:r>
          </a:p>
          <a:p>
            <a:pPr marL="0" indent="0">
              <a:spcAft>
                <a:spcPts val="0"/>
              </a:spcAft>
              <a:buNone/>
              <a:tabLst>
                <a:tab pos="243840" algn="l"/>
              </a:tabLst>
            </a:pP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	- általános 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orvosi tanácsadás telefonon keresztül, orvos által, </a:t>
            </a:r>
            <a:endParaRPr lang="hu-HU" altLang="hu-HU" sz="1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12976"/>
            <a:ext cx="1465514" cy="138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454326" y="332656"/>
            <a:ext cx="5837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Generali 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Medi24: </a:t>
            </a:r>
          </a:p>
          <a:p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</a:t>
            </a: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36-1/ 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465-3777</a:t>
            </a:r>
            <a:endParaRPr lang="hu-H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142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792387"/>
          </a:xfrm>
          <a:noFill/>
        </p:spPr>
        <p:txBody>
          <a:bodyPr/>
          <a:lstStyle/>
          <a:p>
            <a:pPr lvl="0" algn="l" eaLnBrk="1" hangingPunct="1">
              <a:buNone/>
            </a:pPr>
            <a:r>
              <a:rPr lang="hu-HU" alt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Várakozási idő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80920" cy="5256584"/>
          </a:xfrm>
        </p:spPr>
        <p:txBody>
          <a:bodyPr/>
          <a:lstStyle/>
          <a:p>
            <a:pPr lvl="0" eaLnBrk="1" hangingPunct="1">
              <a:lnSpc>
                <a:spcPct val="120000"/>
              </a:lnSpc>
              <a:buNone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Kockázatviselés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kezdetétől </a:t>
            </a: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számított</a:t>
            </a:r>
          </a:p>
          <a:p>
            <a:pPr lvl="0" eaLnBrk="1" hangingPunct="1">
              <a:lnSpc>
                <a:spcPct val="120000"/>
              </a:lnSpc>
              <a:buNone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(magasabb csomagra váltás esetén az új elemekre is van)</a:t>
            </a:r>
            <a:endParaRPr lang="hu-HU" alt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20000"/>
              </a:lnSpc>
              <a:buNone/>
            </a:pPr>
            <a:r>
              <a:rPr lang="hu-HU" altLang="hu-H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Orvosi </a:t>
            </a:r>
            <a:r>
              <a:rPr lang="hu-HU" altLang="hu-H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vizsgálattal nem váltható ki</a:t>
            </a:r>
            <a:r>
              <a:rPr lang="hu-HU" altLang="hu-H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altLang="hu-H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20000"/>
              </a:lnSpc>
              <a:buNone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altLang="hu-H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20000"/>
              </a:lnSpc>
              <a:buNone/>
            </a:pP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biztosító kockázatviselése a várakozási idő alatt részleges:</a:t>
            </a:r>
            <a:r>
              <a:rPr lang="hu-HU" altLang="hu-HU" sz="16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buFontTx/>
              <a:buAutoNum type="alphaLcParenR"/>
            </a:pPr>
            <a:r>
              <a:rPr lang="hu-HU" altLang="hu-HU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Balesetből</a:t>
            </a:r>
            <a:r>
              <a:rPr lang="hu-HU" altLang="hu-H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eredő </a:t>
            </a:r>
            <a:r>
              <a:rPr lang="hu-HU" altLang="hu-H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 és tervezhető</a:t>
            </a:r>
            <a:r>
              <a:rPr lang="hu-HU" altLang="hu-H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ellátási esetekben a biztosítottra vonatkozó </a:t>
            </a: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szolgáltatási csomag tartalma szerint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szolgáltat,</a:t>
            </a:r>
          </a:p>
          <a:p>
            <a:pPr lvl="0">
              <a:buFontTx/>
              <a:buAutoNum type="alphaLcParenR" startAt="2"/>
            </a:pPr>
            <a:r>
              <a:rPr lang="hu-HU" altLang="hu-HU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altLang="hu-HU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balesetből</a:t>
            </a:r>
            <a:r>
              <a:rPr lang="hu-HU" altLang="hu-H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eredően </a:t>
            </a:r>
            <a:r>
              <a:rPr lang="hu-HU" altLang="hu-H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akut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ellátási esetekben és kizárólag a </a:t>
            </a: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szolgáltatási csomag 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tartalma szerinti </a:t>
            </a:r>
            <a:r>
              <a:rPr lang="hu-HU" alt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járóbeteg</a:t>
            </a: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 ellátást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alap labor-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alap diagnosztikai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vizsgálatokat nyújt</a:t>
            </a: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FontTx/>
              <a:buAutoNum type="alphaLcParenR" startAt="2"/>
            </a:pPr>
            <a:endParaRPr lang="hu-HU" altLang="hu-H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hu-HU" sz="16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hu-HU" sz="16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nemzetközi második orvosi véleményre </a:t>
            </a:r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vonatkozó kockázat </a:t>
            </a:r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esetén </a:t>
            </a:r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várakozási </a:t>
            </a:r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idő alatt </a:t>
            </a:r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diagnosztizált betegségre, feltárt kóros állapotra a biztosító kockázatviselése nem terjed ki.</a:t>
            </a:r>
          </a:p>
          <a:p>
            <a:pPr marL="228600" lvl="0" indent="-22860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hu-HU" sz="16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 onkológiai diagnosztikára és a rosszindulatú daganatos betegségekre </a:t>
            </a:r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vonatkozó kockázatok esetén </a:t>
            </a:r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várakozási idő alatt bekövetkezett biztosítási eseményekre a biztosító kockázatviselése nem terjed ki.</a:t>
            </a:r>
          </a:p>
          <a:p>
            <a:pPr marL="0" indent="0" algn="ctr">
              <a:buNone/>
            </a:pPr>
            <a:endParaRPr lang="hu-HU" sz="1800" dirty="0" smtClean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Lekerekített téglalap feliratnak 1"/>
          <p:cNvSpPr/>
          <p:nvPr/>
        </p:nvSpPr>
        <p:spPr>
          <a:xfrm>
            <a:off x="4983993" y="728700"/>
            <a:ext cx="1984325" cy="792088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5220072" y="90901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3 hónap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6" name="Kép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0855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49"/>
            <a:ext cx="8229600" cy="792387"/>
          </a:xfrm>
          <a:solidFill>
            <a:schemeClr val="bg1"/>
          </a:solidFill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Közlési- és változás-bejelentési kötelezettség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21" y="1025381"/>
            <a:ext cx="8667733" cy="4896544"/>
          </a:xfrm>
        </p:spPr>
        <p:txBody>
          <a:bodyPr/>
          <a:lstStyle/>
          <a:p>
            <a:pPr marL="0" indent="0" algn="ctr">
              <a:buNone/>
            </a:pPr>
            <a:endParaRPr lang="hu-HU" sz="28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lvl="0" eaLnBrk="1" hangingPunct="1">
              <a:buNone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szerződő és a biztosított köteles a közlési- és változás-bejelentési kötelezettségének eleget tenni!</a:t>
            </a:r>
          </a:p>
          <a:p>
            <a:pPr lvl="0" eaLnBrk="1" hangingPunct="1">
              <a:buNone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változásokat </a:t>
            </a:r>
            <a:r>
              <a:rPr lang="hu-HU" altLang="hu-H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5 munkanapon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belül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 bejelenteni.</a:t>
            </a:r>
          </a:p>
          <a:p>
            <a:pPr lvl="0" eaLnBrk="1" hangingPunct="1">
              <a:buNone/>
            </a:pP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Lényeges körülmények: </a:t>
            </a:r>
          </a:p>
          <a:p>
            <a:pPr lvl="0" eaLnBrk="1" hangingPunct="1">
              <a:buNone/>
            </a:pPr>
            <a:r>
              <a:rPr lang="hu-HU" alt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szerződő </a:t>
            </a:r>
            <a:r>
              <a:rPr lang="hu-HU" alt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biztosított </a:t>
            </a:r>
            <a:r>
              <a:rPr lang="hu-HU" alt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 </a:t>
            </a:r>
            <a:endParaRPr lang="hu-HU" altLang="hu-H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</a:pPr>
            <a:r>
              <a:rPr lang="hu-HU" alt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lakcíme</a:t>
            </a:r>
            <a:r>
              <a:rPr lang="hu-HU" alt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levelezési címe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telefonszáma</a:t>
            </a:r>
          </a:p>
          <a:p>
            <a:pPr lvl="0" eaLnBrk="1" hangingPunct="1">
              <a:buNone/>
            </a:pPr>
            <a:r>
              <a:rPr lang="hu-HU" alt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hu-HU" alt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biztosított foglalkozás-, </a:t>
            </a:r>
            <a:r>
              <a:rPr lang="hu-HU" alt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munka- </a:t>
            </a:r>
            <a:r>
              <a:rPr lang="hu-HU" alt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sport </a:t>
            </a:r>
            <a:r>
              <a:rPr lang="hu-HU" alt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tevékenysége</a:t>
            </a:r>
          </a:p>
          <a:p>
            <a:pPr lvl="0" eaLnBrk="1" hangingPunct="1">
              <a:buNone/>
            </a:pPr>
            <a:r>
              <a:rPr 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</a:t>
            </a:r>
            <a:r>
              <a:rPr 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biztosított Magyarországon </a:t>
            </a:r>
            <a:r>
              <a:rPr 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érvényes</a:t>
            </a:r>
          </a:p>
          <a:p>
            <a:pPr lvl="0" eaLnBrk="1" hangingPunct="1">
              <a:buNone/>
            </a:pPr>
            <a:r>
              <a:rPr 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társadalombiztosítási jogviszonyának (érvényes TAJ számának) megléte</a:t>
            </a:r>
            <a:r>
              <a:rPr lang="hu-HU" alt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1" hangingPunct="1">
              <a:buNone/>
            </a:pP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biztosított a szerződés létrejötte után </a:t>
            </a:r>
            <a:r>
              <a:rPr lang="hu-HU" altLang="hu-HU" sz="1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köteles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</a:t>
            </a:r>
            <a:r>
              <a:rPr lang="hu-HU" altLang="hu-HU" sz="1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egészségi állapotában bekövetkező változást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biztosítónak bejelenteni!</a:t>
            </a:r>
          </a:p>
          <a:p>
            <a:pPr marL="0" indent="0" algn="ctr">
              <a:buNone/>
            </a:pPr>
            <a:endParaRPr lang="hu-HU" sz="1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18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30000"/>
            <a:ext cx="2033921" cy="144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8409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49"/>
            <a:ext cx="8229600" cy="792387"/>
          </a:xfrm>
          <a:noFill/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C00000"/>
                </a:solidFill>
              </a:rPr>
              <a:t>Tartam, területi és időbeli hatály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032" y="1308417"/>
            <a:ext cx="7992888" cy="5184576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  <a:buNone/>
            </a:pPr>
            <a:r>
              <a:rPr lang="hu-HU" alt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Tartam</a:t>
            </a:r>
          </a:p>
          <a:p>
            <a:pPr lvl="0" eaLnBrk="1" hangingPunct="1">
              <a:lnSpc>
                <a:spcPct val="80000"/>
              </a:lnSpc>
              <a:buNone/>
            </a:pPr>
            <a:endParaRPr lang="hu-HU" altLang="hu-H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80000"/>
              </a:lnSpc>
              <a:buNone/>
            </a:pPr>
            <a:endParaRPr lang="hu-HU" altLang="hu-H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80000"/>
              </a:lnSpc>
              <a:buNone/>
            </a:pP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80000"/>
              </a:lnSpc>
              <a:buNone/>
            </a:pP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buNone/>
            </a:pPr>
            <a:r>
              <a:rPr lang="hu-HU" alt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Időbeli hatály</a:t>
            </a:r>
          </a:p>
          <a:p>
            <a:pPr lvl="0">
              <a:lnSpc>
                <a:spcPct val="80000"/>
              </a:lnSpc>
              <a:buNone/>
            </a:pPr>
            <a:r>
              <a:rPr lang="hu-HU" alt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altLang="hu-H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buNone/>
            </a:pPr>
            <a:endParaRPr lang="hu-HU" altLang="hu-H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buNone/>
            </a:pP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buNone/>
            </a:pPr>
            <a:endParaRPr lang="hu-HU" altLang="hu-H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buNone/>
            </a:pP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buNone/>
            </a:pPr>
            <a:r>
              <a:rPr lang="hu-HU" alt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Területi hatály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	A 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Magyarországon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elvégzett </a:t>
            </a: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egészségügyi ellátásra nyújt fedezetet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hu-HU" sz="2800" b="1" dirty="0" smtClean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  <a:t>		</a:t>
            </a:r>
          </a:p>
          <a:p>
            <a:pPr marL="400050" lvl="1" indent="0" algn="ctr">
              <a:buNone/>
            </a:pP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</a:p>
          <a:p>
            <a:pPr marL="400050" lvl="1" indent="0">
              <a:buNone/>
            </a:pP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Nemzetközi második orvosi vélemény, Onkológiai diagnosztika és Rosszindulatú daganatos megbetegedések esetén</a:t>
            </a:r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biztosító kockázatviselése az egész világra kiterjed. </a:t>
            </a:r>
            <a:endParaRPr lang="hu-H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561"/>
            <a:ext cx="1080120" cy="109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kerekített téglalap feliratnak 1"/>
          <p:cNvSpPr/>
          <p:nvPr/>
        </p:nvSpPr>
        <p:spPr>
          <a:xfrm>
            <a:off x="1979712" y="1340768"/>
            <a:ext cx="3401617" cy="864096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hu-HU" alt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Határozott tartam: </a:t>
            </a:r>
            <a:r>
              <a:rPr lang="hu-HU" alt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 </a:t>
            </a:r>
            <a:r>
              <a:rPr lang="hu-HU" alt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33" y="2735759"/>
            <a:ext cx="1179303" cy="5095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74" y="4293096"/>
            <a:ext cx="1565188" cy="100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2" descr="imag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6379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5"/>
          </a:xfrm>
        </p:spPr>
        <p:txBody>
          <a:bodyPr/>
          <a:lstStyle/>
          <a:p>
            <a:pPr algn="l"/>
            <a:r>
              <a:rPr lang="hu-HU" sz="2400" b="1" dirty="0" smtClean="0">
                <a:solidFill>
                  <a:srgbClr val="C00000"/>
                </a:solidFill>
              </a:rPr>
              <a:t>A biztosítás díja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7459"/>
            <a:ext cx="8229600" cy="4525963"/>
          </a:xfrm>
          <a:solidFill>
            <a:schemeClr val="bg1"/>
          </a:solidFill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Belépési koronként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eltérő, unisex.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hu-HU" altLang="hu-H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Függ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biztosított:</a:t>
            </a:r>
            <a:endParaRPr lang="hu-HU" altLang="hu-H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aktuális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életkorától, </a:t>
            </a:r>
            <a:endParaRPr lang="hu-HU" altLang="hu-H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egészségi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állapotától, </a:t>
            </a:r>
            <a:endParaRPr lang="hu-HU" altLang="hu-H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tevékenységétől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(foglalkozás, munka</a:t>
            </a: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Magyarországon 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érvényes társadalombiztosítási jogviszonya (érvényes TAJ szám) 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meglététől,</a:t>
            </a:r>
          </a:p>
          <a:p>
            <a:pPr marL="457200" lvl="1" indent="0" eaLnBrk="1" hangingPunct="1">
              <a:buNone/>
            </a:pP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Továbbá függ még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választott szolgáltatási </a:t>
            </a: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csomagtól és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biztosítási tartamtól. </a:t>
            </a: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hu-HU" alt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A díj a biztosított növekvő kora miatt a biztosítási tartam során </a:t>
            </a:r>
            <a:r>
              <a:rPr lang="hu-HU" altLang="hu-HU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alt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változik! 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(Tehát a tartam alatt idősödés miatt nincs emelés!)</a:t>
            </a:r>
            <a:endParaRPr lang="hu-HU" alt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endParaRPr lang="hu-HU" altLang="hu-H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TAJ szám hiány miatti pótdíj: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endParaRPr lang="hu-HU" altLang="hu-H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8191">
            <a:off x="4812967" y="1020041"/>
            <a:ext cx="2754573" cy="155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2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26" y="2060848"/>
            <a:ext cx="7780635" cy="289913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92026" y="5373216"/>
            <a:ext cx="778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„ALAP” díj kedvezmények és pótdíjak nélkül értendő.</a:t>
            </a:r>
            <a:endParaRPr lang="hu-HU" dirty="0"/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4623"/>
          </a:xfrm>
          <a:solidFill>
            <a:schemeClr val="bg1"/>
          </a:solidFill>
        </p:spPr>
        <p:txBody>
          <a:bodyPr/>
          <a:lstStyle/>
          <a:p>
            <a:pPr marL="0" lvl="0" indent="0" eaLnBrk="1" hangingPunct="1">
              <a:buNone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Néhány példa:</a:t>
            </a:r>
            <a:endParaRPr lang="hu-HU" sz="1800" dirty="0"/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323528" y="118428"/>
            <a:ext cx="8229600" cy="85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2400" b="1" dirty="0" smtClean="0">
                <a:solidFill>
                  <a:srgbClr val="C00000"/>
                </a:solidFill>
              </a:rPr>
              <a:t>A biztosítási díjak alakulása</a:t>
            </a: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10" name="Kép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8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67543" y="1089653"/>
            <a:ext cx="8229600" cy="312494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szerződés rendszeres díjú.</a:t>
            </a:r>
          </a:p>
          <a:p>
            <a:pPr eaLnBrk="1" hangingPunct="1">
              <a:buFontTx/>
              <a:buNone/>
            </a:pPr>
            <a:endParaRPr lang="hu-HU" alt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hu-HU" alt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Gyakoriság szerinti:</a:t>
            </a:r>
          </a:p>
          <a:p>
            <a:pPr eaLnBrk="1" hangingPunct="1">
              <a:buFontTx/>
              <a:buNone/>
            </a:pP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Éves						</a:t>
            </a:r>
            <a:endParaRPr lang="hu-HU" altLang="hu-H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Féléves						</a:t>
            </a:r>
            <a:endParaRPr lang="hu-HU" altLang="hu-H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Negyedéves 	</a:t>
            </a:r>
            <a:endParaRPr lang="hu-HU" altLang="hu-H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Havi (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csak csoportos 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beszedéssel)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endParaRPr lang="hu-HU" altLang="hu-H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hu-HU" alt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hu-HU" alt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Díjfizetés módja:</a:t>
            </a:r>
          </a:p>
          <a:p>
            <a:pPr eaLnBrk="1" hangingPunct="1">
              <a:buFontTx/>
              <a:buNone/>
            </a:pP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csoportos beszedés, átutalás, csekk</a:t>
            </a:r>
          </a:p>
          <a:p>
            <a:pPr eaLnBrk="1" hangingPunct="1">
              <a:buFontTx/>
              <a:buNone/>
            </a:pPr>
            <a:endParaRPr lang="hu-HU" alt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hu-HU" alt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Havi díjfizetés esetén csak csoportos beszedés!</a:t>
            </a:r>
          </a:p>
          <a:p>
            <a:pPr eaLnBrk="1" hangingPunct="1">
              <a:buFontTx/>
              <a:buNone/>
            </a:pPr>
            <a:r>
              <a:rPr lang="hu-HU" altLang="hu-HU" sz="1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(Min. 2 havi díj díjelőlegként!)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323528" y="118428"/>
            <a:ext cx="8229600" cy="85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2400" b="1" dirty="0" smtClean="0">
                <a:solidFill>
                  <a:srgbClr val="C00000"/>
                </a:solidFill>
              </a:rPr>
              <a:t>Díjfizetés</a:t>
            </a: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10" name="Kép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 bwMode="auto">
          <a:xfrm>
            <a:off x="323528" y="118428"/>
            <a:ext cx="8229600" cy="85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2400" b="1" dirty="0" smtClean="0">
                <a:solidFill>
                  <a:srgbClr val="C00000"/>
                </a:solidFill>
              </a:rPr>
              <a:t>Kedvezmények</a:t>
            </a: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10" name="Kép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560" y="980728"/>
            <a:ext cx="8229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Gyakoriság szerinti:</a:t>
            </a:r>
          </a:p>
          <a:p>
            <a:pPr eaLnBrk="1" hangingPunct="1">
              <a:buFontTx/>
              <a:buNone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Éves						</a:t>
            </a:r>
            <a:r>
              <a:rPr lang="hu-HU" altLang="hu-HU" sz="1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  <a:p>
            <a:pPr eaLnBrk="1" hangingPunct="1">
              <a:buFontTx/>
              <a:buNone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Féléves						</a:t>
            </a:r>
            <a:r>
              <a:rPr lang="hu-HU" altLang="hu-HU" sz="1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  <a:p>
            <a:pPr eaLnBrk="1" hangingPunct="1">
              <a:buFontTx/>
              <a:buNone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Negyedéves (csak csoportos beszedésnél)		</a:t>
            </a:r>
            <a:r>
              <a:rPr lang="hu-HU" altLang="hu-HU" sz="1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  <a:p>
            <a:pPr eaLnBrk="1" hangingPunct="1">
              <a:buFontTx/>
              <a:buNone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Havi						</a:t>
            </a:r>
            <a:r>
              <a:rPr lang="hu-HU" altLang="hu-HU" sz="1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  <a:p>
            <a:pPr eaLnBrk="1" hangingPunct="1">
              <a:buFontTx/>
              <a:buNone/>
            </a:pPr>
            <a:endParaRPr lang="hu-HU" alt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 céges 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(már 1 főtől)</a:t>
            </a:r>
          </a:p>
          <a:p>
            <a:pPr eaLnBrk="1" hangingPunct="1">
              <a:buFontTx/>
              <a:buNone/>
            </a:pP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(gazdasági szervezet/egyéni váll. szerződő esetén):</a:t>
            </a: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5%</a:t>
            </a:r>
          </a:p>
          <a:p>
            <a:pPr eaLnBrk="1" hangingPunct="1">
              <a:buFontTx/>
              <a:buNone/>
            </a:pPr>
            <a:endParaRPr lang="hu-HU" alt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Családi kedvezmény: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31" r="44046" b="6311"/>
          <a:stretch/>
        </p:blipFill>
        <p:spPr>
          <a:xfrm>
            <a:off x="3347864" y="4005064"/>
            <a:ext cx="4968552" cy="24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 bwMode="auto">
          <a:xfrm>
            <a:off x="323528" y="118428"/>
            <a:ext cx="8229600" cy="85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2400" b="1" dirty="0" smtClean="0">
                <a:solidFill>
                  <a:srgbClr val="C00000"/>
                </a:solidFill>
              </a:rPr>
              <a:t>További kedvezmények</a:t>
            </a: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10" name="Kép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552" y="1412776"/>
            <a:ext cx="82809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endParaRPr lang="hu-HU" altLang="hu-HU" sz="1800" b="1" dirty="0" smtClean="0">
              <a:solidFill>
                <a:srgbClr val="800000"/>
              </a:solidFill>
            </a:endParaRPr>
          </a:p>
          <a:p>
            <a:pPr eaLnBrk="1" hangingPunct="1">
              <a:buFontTx/>
              <a:buNone/>
            </a:pPr>
            <a:r>
              <a:rPr lang="hu-HU" altLang="hu-HU" sz="18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Partnerkedvezmény 20:  </a:t>
            </a:r>
          </a:p>
          <a:p>
            <a:pPr eaLnBrk="1" hangingPunct="1">
              <a:buFontTx/>
              <a:buNone/>
            </a:pPr>
            <a:r>
              <a:rPr lang="hu-HU" altLang="hu-HU" sz="18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hu-HU" altLang="hu-HU" sz="18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20 % kedvezmény, jutalékmentes kötés!</a:t>
            </a:r>
          </a:p>
          <a:p>
            <a:pPr eaLnBrk="1" hangingPunct="1">
              <a:buFontTx/>
              <a:buNone/>
            </a:pPr>
            <a:endParaRPr lang="hu-HU" altLang="hu-HU" sz="18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hu-HU" altLang="hu-HU" sz="18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hu-HU" altLang="hu-HU" sz="18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Partnerkedvezmény 10:  </a:t>
            </a:r>
          </a:p>
          <a:p>
            <a:pPr eaLnBrk="1" hangingPunct="1">
              <a:buFontTx/>
              <a:buNone/>
            </a:pPr>
            <a:r>
              <a:rPr lang="hu-HU" altLang="hu-HU" sz="18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hu-HU" altLang="hu-HU" sz="18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10 % kedvezmény, fele jutalék!</a:t>
            </a:r>
          </a:p>
          <a:p>
            <a:pPr algn="ctr" eaLnBrk="1" hangingPunct="1">
              <a:buFontTx/>
              <a:buNone/>
            </a:pPr>
            <a:endParaRPr lang="hu-HU" altLang="hu-HU" sz="20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8" name="Picture 5" descr="imagesCAXLE3M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148691" cy="15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49"/>
            <a:ext cx="8229600" cy="792387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C00000"/>
                </a:solidFill>
              </a:rPr>
              <a:t>A díjfizetés elmulasztása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424936" cy="4896544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  <a:defRPr/>
            </a:pPr>
            <a:r>
              <a:rPr 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biztosító a szerződőt levélben 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figyelmezteti a díj nem fizetés következményeire</a:t>
            </a:r>
            <a:r>
              <a:rPr lang="hu-H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melyben</a:t>
            </a:r>
            <a:r>
              <a:rPr lang="hu-H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legalább</a:t>
            </a:r>
            <a:r>
              <a:rPr lang="hu-H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napos póthatáridőt </a:t>
            </a:r>
            <a:r>
              <a:rPr 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tűz ki az elmaradt díjak befizetésére.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Póthatáridő alatt előfinanszírozást kérhetünk!!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endParaRPr lang="hu-H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 			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  <a:defRPr/>
            </a:pP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Póthatáridőn </a:t>
            </a:r>
            <a:r>
              <a:rPr lang="hu-H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túl a </a:t>
            </a:r>
            <a:r>
              <a:rPr lang="hu-HU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</a:t>
            </a: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NEM szolgáltat.   </a:t>
            </a:r>
            <a:endParaRPr lang="hu-H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buNone/>
            </a:pPr>
            <a:endParaRPr lang="hu-HU" altLang="hu-HU" sz="18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buNone/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Reaktiválás</a:t>
            </a:r>
            <a:endParaRPr lang="hu-HU" altLang="hu-H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szerződő</a:t>
            </a:r>
            <a:r>
              <a:rPr lang="hu-HU" altLang="hu-H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elmaradt biztosítási </a:t>
            </a: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 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esedékességétől 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számított 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napon </a:t>
            </a:r>
            <a:r>
              <a:rPr lang="hu-HU" altLang="hu-HU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belül</a:t>
            </a:r>
            <a:r>
              <a:rPr lang="hu-HU" altLang="hu-H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kérheti a megszűnt szerződés ismételt érvénybe léptetését.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elmaradt díjak befizetésével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újabb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kockázat-elbírálást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végezhet a biztosító</a:t>
            </a: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02466"/>
            <a:ext cx="1067882" cy="118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22" y="2996952"/>
            <a:ext cx="980182" cy="57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3772928" y="2780928"/>
            <a:ext cx="4824536" cy="12961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ts val="12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szerződés a </a:t>
            </a:r>
            <a:r>
              <a:rPr lang="hu-HU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 esedékességének napjára </a:t>
            </a:r>
            <a:r>
              <a:rPr lang="hu-H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visszamenőleges hatállyal</a:t>
            </a:r>
            <a:r>
              <a:rPr lang="hu-H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(díjrendezettség napjával)</a:t>
            </a: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megszűnik</a:t>
            </a:r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2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2188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49"/>
            <a:ext cx="8229600" cy="792387"/>
          </a:xfrm>
          <a:solidFill>
            <a:schemeClr val="bg1"/>
          </a:solidFill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C00000"/>
                </a:solidFill>
              </a:rPr>
              <a:t>Díjfizetés és díjmódosítás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942" y="1484784"/>
            <a:ext cx="8280920" cy="4896544"/>
          </a:xfrm>
        </p:spPr>
        <p:txBody>
          <a:bodyPr/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Árindex-változás </a:t>
            </a:r>
            <a:r>
              <a:rPr lang="hu-HU" alt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miatt: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KSH által tárgyév február és az azt megelőző február hónapra vonatkozóan megadott </a:t>
            </a:r>
            <a:r>
              <a:rPr lang="hu-HU" altLang="hu-HU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járóbeteg</a:t>
            </a:r>
            <a:r>
              <a:rPr lang="hu-HU" altLang="hu-H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ellátási árindex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figyelembe vételével.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évente alkalmazni fogjuk!</a:t>
            </a:r>
          </a:p>
          <a:p>
            <a:pPr marL="0" lvl="0" indent="0">
              <a:lnSpc>
                <a:spcPct val="150000"/>
              </a:lnSpc>
              <a:buNone/>
            </a:pP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Díjigazítás: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Mértékét különböző kockázati tényezők befolyásolják, pl.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Egészségügyi ellátások igénybevételének gyakorisága (KSH statisztikai adatai és a Biztosító saját veszélyközösségének adatai)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szolgáltatást érintő közterhek megváltozása</a:t>
            </a:r>
          </a:p>
          <a:p>
            <a:pPr marL="0" indent="0" algn="ctr">
              <a:lnSpc>
                <a:spcPct val="150000"/>
              </a:lnSpc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4" name="Kép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1587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0476" y="235714"/>
            <a:ext cx="5328592" cy="648072"/>
          </a:xfrm>
          <a:solidFill>
            <a:schemeClr val="bg1"/>
          </a:solidFill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Alap </a:t>
            </a:r>
            <a:r>
              <a:rPr lang="hu-HU" altLang="hu-HU" sz="24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ellátás</a:t>
            </a:r>
            <a:r>
              <a:rPr lang="hu-HU" altLang="hu-HU" sz="2400" b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0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0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</a:br>
            <a:endParaRPr lang="hu-HU" altLang="hu-HU" sz="2000" b="1" baseline="30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476" y="1002351"/>
            <a:ext cx="8219256" cy="5184576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800" dirty="0" smtClean="0">
                <a:solidFill>
                  <a:srgbClr val="CC0000"/>
                </a:solidFill>
                <a:latin typeface="Arial" charset="0"/>
                <a:ea typeface="+mj-ea"/>
                <a:cs typeface="+mj-cs"/>
              </a:rPr>
              <a:t>Amire a mindennapokban szükség van…</a:t>
            </a:r>
            <a:r>
              <a:rPr lang="hu-HU" altLang="hu-HU" sz="1800" dirty="0" smtClean="0">
                <a:solidFill>
                  <a:prstClr val="black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1800" dirty="0" smtClean="0">
                <a:solidFill>
                  <a:prstClr val="black"/>
                </a:solidFill>
                <a:latin typeface="Arial" charset="0"/>
                <a:ea typeface="+mj-ea"/>
                <a:cs typeface="+mj-cs"/>
              </a:rPr>
            </a:br>
            <a:endParaRPr lang="hu-HU" altLang="hu-HU" sz="1800" dirty="0" smtClean="0">
              <a:solidFill>
                <a:prstClr val="black"/>
              </a:solidFill>
              <a:latin typeface="Arial" charset="0"/>
              <a:ea typeface="+mj-ea"/>
              <a:cs typeface="+mj-cs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31775" algn="l"/>
              </a:tabLst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Alap járóbeteg-ellátások: </a:t>
            </a: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belgyógyászat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fül- orr- 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gégészet, 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szemészet, </a:t>
            </a: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nőgyógyászat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urológia, 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bőrgyógyászat</a:t>
            </a: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31775" algn="l"/>
              </a:tabLst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Alap laborvizsgálatok:</a:t>
            </a:r>
            <a:r>
              <a:rPr lang="hu-HU" alt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alapvető vérvizsgálatok, vizeletvizsgálat, székletvizsgálat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alapvető fertőzésvizsgálatok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nőgyógyászati citológiai vizsgálat, </a:t>
            </a:r>
            <a:endParaRPr lang="hu-HU" alt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férfiaknak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: prosztatarák kiszűrése (PSA) </a:t>
            </a:r>
            <a:endParaRPr lang="hu-HU" alt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31775" algn="l"/>
              </a:tabLst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Alap diagnosztikai vizsgálatok:</a:t>
            </a:r>
            <a:r>
              <a:rPr lang="hu-HU" alt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EKG-k, ultrahangok (UH), röntgenek, mammográfia, </a:t>
            </a:r>
            <a:endParaRPr lang="hu-HU" alt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Doppler 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illetve </a:t>
            </a:r>
            <a:r>
              <a:rPr lang="hu-HU" alt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arteriográfos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érvizsgálat, hallásvizsgálat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anyajegy-vizsgálat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allergiatesztek, 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centrális 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csontsűrűség-vizsgálat, </a:t>
            </a:r>
            <a:endParaRPr lang="hu-HU" alt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szem- 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és látásvizsgálat, látótérvizsgálat</a:t>
            </a: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53890"/>
            <a:ext cx="1821999" cy="123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04" y="3146305"/>
            <a:ext cx="1701293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89" y="4922396"/>
            <a:ext cx="1821999" cy="11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646" y="117149"/>
            <a:ext cx="107908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719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706091"/>
          </a:xfrm>
        </p:spPr>
        <p:txBody>
          <a:bodyPr/>
          <a:lstStyle/>
          <a:p>
            <a:pPr algn="l" eaLnBrk="1" hangingPunct="1"/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Mentesülés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63"/>
            <a:ext cx="8229600" cy="43211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u-HU" sz="2000" b="1" dirty="0" smtClean="0"/>
              <a:t>	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Ptk. szerinti mentesülési esetek:</a:t>
            </a:r>
          </a:p>
          <a:p>
            <a:pPr eaLnBrk="1" hangingPunct="1">
              <a:buFontTx/>
              <a:buNone/>
              <a:defRPr/>
            </a:pPr>
            <a:endParaRPr 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jogellenes és szándékos vagy súlyosan gondatlan magatartás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közlési, illetve változás-bejelentési kötelezettség megsértése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biztosítási esemény bekövetkezése esetén</a:t>
            </a:r>
            <a:r>
              <a:rPr lang="hu-HU" sz="18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 az adott helyzetben általában elvárható módon járt el</a:t>
            </a:r>
          </a:p>
          <a:p>
            <a:pPr lvl="1" eaLnBrk="1" hangingPunct="1">
              <a:buFontTx/>
              <a:buChar char="•"/>
              <a:defRPr/>
            </a:pP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késedelem nélkül orvosi illetve egészségügyi segítséget kell igénybe vennie.</a:t>
            </a:r>
          </a:p>
          <a:p>
            <a:pPr lvl="1" eaLnBrk="1" hangingPunct="1">
              <a:buFontTx/>
              <a:buChar char="•"/>
              <a:defRPr/>
            </a:pPr>
            <a:endParaRPr 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u-HU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hu-H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jelenti a kárenyhítési kötelezettség megsértését, ha 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biztosított az őt törvény alapján megillető rendelkezési joggal élve</a:t>
            </a:r>
            <a:r>
              <a:rPr lang="hu-H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orvosi beavatkozáshoz nem járul hozzá.</a:t>
            </a:r>
          </a:p>
          <a:p>
            <a:pPr eaLnBrk="1" hangingPunct="1">
              <a:defRPr/>
            </a:pPr>
            <a:endParaRPr lang="hu-HU" sz="18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72816"/>
            <a:ext cx="1214416" cy="121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6395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5747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ím 1"/>
          <p:cNvSpPr>
            <a:spLocks noGrp="1"/>
          </p:cNvSpPr>
          <p:nvPr>
            <p:ph type="title"/>
          </p:nvPr>
        </p:nvSpPr>
        <p:spPr>
          <a:xfrm>
            <a:off x="467552" y="260349"/>
            <a:ext cx="5842769" cy="864395"/>
          </a:xfrm>
        </p:spPr>
        <p:txBody>
          <a:bodyPr/>
          <a:lstStyle/>
          <a:p>
            <a:pPr algn="l"/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Kizárások </a:t>
            </a:r>
            <a:r>
              <a:rPr lang="hu-HU" altLang="hu-HU" sz="24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4995" name="Tartalom helye 2"/>
          <p:cNvSpPr>
            <a:spLocks noGrp="1"/>
          </p:cNvSpPr>
          <p:nvPr>
            <p:ph idx="1"/>
          </p:nvPr>
        </p:nvSpPr>
        <p:spPr>
          <a:xfrm>
            <a:off x="539552" y="1700809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Ionizáló sugárzás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Nukleáris energia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HIV-fertőzés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Háború, harci cselekmények, zavargások, polgárháború, terrorcselekmény…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alkohol-fogyasztás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kábítószer-fogyasztás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érvényes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vezetői engedély vagy érvényes forgalmi engedély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nélküli vezetés és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egyúttal egyéb közlekedési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szabály megszegése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alkoholos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állapotban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vezetés 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és egyúttal egyéb közlekedési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szabály megszegése</a:t>
            </a:r>
            <a: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  <a:p>
            <a:pPr>
              <a:buFont typeface="Wingdings" pitchFamily="2" charset="2"/>
              <a:buChar char="ü"/>
            </a:pPr>
            <a:endParaRPr lang="hu-HU" alt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1214416" cy="121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6395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31171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778099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hu-HU" alt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Kizárások </a:t>
            </a:r>
            <a:r>
              <a:rPr lang="hu-HU" altLang="hu-HU" sz="20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48245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kockázatviselés kezdetét megelőző </a:t>
            </a:r>
            <a:r>
              <a:rPr lang="hu-HU" alt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évben</a:t>
            </a:r>
            <a:r>
              <a:rPr lang="hu-HU" altLang="hu-H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bizonyíthatóan </a:t>
            </a:r>
            <a:r>
              <a:rPr lang="hu-HU" alt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fennálló betegség</a:t>
            </a:r>
            <a:r>
              <a:rPr lang="hu-HU" altLang="hu-H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vagy kóros állapot</a:t>
            </a:r>
            <a:r>
              <a:rPr lang="hu-HU" alt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hu-HU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amelyet </a:t>
            </a:r>
            <a:r>
              <a:rPr lang="hu-HU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kockázatviselést megelőző </a:t>
            </a:r>
            <a:r>
              <a:rPr lang="hu-H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három éven belül kórisméztek, vagy amely ez idő alatt gyógykezelést, orvosi ellenőrzést </a:t>
            </a:r>
            <a:r>
              <a:rPr lang="hu-H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igényelt.</a:t>
            </a:r>
            <a:endParaRPr lang="hu-HU" alt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hu-HU" altLang="hu-HU" sz="1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alt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kockázatviselést megelőzően megállapított </a:t>
            </a:r>
            <a:r>
              <a:rPr lang="hu-HU" alt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maradandó egészségkárosodás.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altLang="hu-H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altLang="hu-H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altLang="hu-H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Azokra a meglévő betegségekre nem alkalmazunk kizárást, amelyekről az ajánlat/biztosított befogadásakor tudtunk és nem zártuk ki (pl. </a:t>
            </a:r>
            <a:r>
              <a:rPr lang="hu-H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pótlékoltunk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emiatt).</a:t>
            </a:r>
            <a:endParaRPr lang="hu-HU" alt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alt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alt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Az öngyilkossági kísérletével okozati összefüggésben álló események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04864"/>
            <a:ext cx="186770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6395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3164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23" y="222724"/>
            <a:ext cx="8229600" cy="662176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hu-HU" alt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Kizárások </a:t>
            </a:r>
            <a:r>
              <a:rPr lang="hu-HU" altLang="hu-HU" sz="24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alt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75" y="1047041"/>
            <a:ext cx="8497887" cy="547830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kockázatviselés </a:t>
            </a:r>
            <a:r>
              <a:rPr lang="hu-HU" altLang="hu-HU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NEM 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terjed ki az alábbiakkal összefüggő </a:t>
            </a:r>
            <a:r>
              <a:rPr lang="hu-HU" altLang="hu-HU" sz="2000" u="sng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egészségügyi szolgáltatásokra 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és </a:t>
            </a:r>
            <a:r>
              <a:rPr lang="hu-HU" altLang="hu-HU" sz="2000" u="sng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összegbiztosításokra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</a:t>
            </a:r>
            <a:r>
              <a:rPr lang="hu-HU" altLang="hu-H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Terhesség, szülés</a:t>
            </a:r>
            <a:b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Emberi reprodukcióra irányuló eljárások</a:t>
            </a:r>
          </a:p>
          <a:p>
            <a:pPr marL="0" indent="0" eaLnBrk="1" hangingPunct="1">
              <a:buNone/>
            </a:pP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Krónikus betegségek rehabilitációja</a:t>
            </a:r>
            <a:b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Esztétikai kezelés</a:t>
            </a:r>
          </a:p>
          <a:p>
            <a:pPr marL="0" lvl="0" indent="0">
              <a:buNone/>
            </a:pP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lelki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működés zavaraira és/vagy pszichiátriai </a:t>
            </a: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megbetegedések…..</a:t>
            </a:r>
            <a:endParaRPr lang="hu-HU" alt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sz="1600" dirty="0" smtClean="0"/>
          </a:p>
          <a:p>
            <a:pPr marL="0" lvl="0" indent="0" eaLnBrk="1" hangingPunct="1">
              <a:buNone/>
            </a:pP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kockázatviselés </a:t>
            </a:r>
            <a:r>
              <a:rPr lang="hu-HU" altLang="hu-HU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NEM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terjed ki az alábbiakkal összefüggő </a:t>
            </a:r>
            <a:r>
              <a:rPr lang="hu-HU" altLang="hu-HU" sz="2000" u="sng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egészségügyi szolgáltatásokra </a:t>
            </a:r>
            <a:r>
              <a:rPr lang="hu-HU" altLang="hu-HU" sz="20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</a:t>
            </a:r>
            <a:r>
              <a:rPr lang="hu-HU" altLang="hu-HU" sz="20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</a:t>
            </a:r>
            <a:r>
              <a:rPr lang="hu-HU" altLang="hu-HU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marL="0" lvl="0" indent="0" eaLnBrk="1" hangingPunct="1">
              <a:buNone/>
            </a:pP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Reumatológiai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kezelések (kivétel </a:t>
            </a: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elektroterápia és, ha a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csomag </a:t>
            </a: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tartalmazza: gyógytorna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 eaLnBrk="1" hangingPunct="1">
              <a:buNone/>
            </a:pP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Szerv- és szövet átültetés</a:t>
            </a:r>
          </a:p>
          <a:p>
            <a:pPr marL="0" lvl="0" indent="0" eaLnBrk="1" hangingPunct="1">
              <a:buNone/>
            </a:pP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Művesekezelés</a:t>
            </a:r>
            <a:endParaRPr lang="hu-HU" altLang="hu-H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buNone/>
            </a:pP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Fogászati kezelések</a:t>
            </a:r>
          </a:p>
          <a:p>
            <a:pPr marL="0" lvl="0" indent="0" eaLnBrk="1" hangingPunct="1">
              <a:buNone/>
            </a:pP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Szenvedélybetegségek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miatti </a:t>
            </a: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elvonókúrák</a:t>
            </a:r>
            <a:b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OEP által be nem fogadott illetve nem finanszírozott eljárások, eszközök és gyógyszerek </a:t>
            </a: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költségei…..</a:t>
            </a:r>
            <a:endParaRPr lang="hu-HU" altLang="hu-H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altLang="hu-HU" sz="2000" dirty="0" smtClean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altLang="hu-HU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85367"/>
            <a:ext cx="1080120" cy="108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96" y="136395"/>
            <a:ext cx="1166199" cy="91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44105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706091"/>
          </a:xfrm>
        </p:spPr>
        <p:txBody>
          <a:bodyPr/>
          <a:lstStyle/>
          <a:p>
            <a:pPr algn="l" eaLnBrk="1" hangingPunct="1"/>
            <a:r>
              <a:rPr lang="hu-HU" alt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Kizárások </a:t>
            </a:r>
            <a:r>
              <a:rPr lang="hu-HU" altLang="hu-HU" sz="24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Veszélyes sportok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454" y="139081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biztosító kockázatviselése nem terjed ki a biztosított bizonyos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sporttevékenységével összefüggő eseményekre.</a:t>
            </a:r>
          </a:p>
        </p:txBody>
      </p:sp>
      <p:pic>
        <p:nvPicPr>
          <p:cNvPr id="88068" name="Picture 5" descr="imagesCA2E2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556">
            <a:off x="5720102" y="4704553"/>
            <a:ext cx="1522896" cy="11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16" descr="imagesCA7CYK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190">
            <a:off x="3543414" y="4659349"/>
            <a:ext cx="1810732" cy="11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17" descr="imagesCA932N9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189">
            <a:off x="4299240" y="2419425"/>
            <a:ext cx="1463830" cy="109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18" descr="imagesCABSBDB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46" y="3202593"/>
            <a:ext cx="1397706" cy="116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19" descr="imagesCAIEVC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9456">
            <a:off x="1026876" y="2461925"/>
            <a:ext cx="1523655" cy="114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21" descr="imagesCANXP82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8164">
            <a:off x="1056509" y="4495521"/>
            <a:ext cx="1464389" cy="109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4" name="Picture 22" descr="imagesCAX0B5Z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910">
            <a:off x="5943822" y="3189372"/>
            <a:ext cx="1615295" cy="113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81" y="1672630"/>
            <a:ext cx="1212726" cy="121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2" descr="image0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6395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21191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ím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/>
          <a:lstStyle/>
          <a:p>
            <a:pPr algn="l" eaLnBrk="1" hangingPunct="1"/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Kizárások </a:t>
            </a:r>
            <a:r>
              <a:rPr lang="hu-HU" altLang="hu-HU" sz="24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Sportártalmak kizárása</a:t>
            </a:r>
            <a:r>
              <a:rPr lang="hu-HU" alt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Text Box 8"/>
          <p:cNvSpPr txBox="1">
            <a:spLocks noChangeArrowheads="1"/>
          </p:cNvSpPr>
          <p:nvPr/>
        </p:nvSpPr>
        <p:spPr bwMode="auto">
          <a:xfrm>
            <a:off x="457200" y="1019966"/>
            <a:ext cx="6645302" cy="527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>
              <a:spcAft>
                <a:spcPts val="0"/>
              </a:spcAft>
              <a:tabLst>
                <a:tab pos="250190" algn="l"/>
              </a:tabLst>
            </a:pPr>
            <a:r>
              <a:rPr lang="hu-HU" altLang="hu-HU" sz="2000" dirty="0" smtClean="0">
                <a:solidFill>
                  <a:srgbClr val="FF0000"/>
                </a:solidFill>
              </a:rPr>
              <a:t>K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izárólag </a:t>
            </a:r>
            <a:r>
              <a:rPr lang="hu-HU" sz="2000" b="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</a:t>
            </a:r>
            <a:r>
              <a:rPr lang="hu-HU" sz="2000" b="0" u="sng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zolgáltatásfinanszírozó </a:t>
            </a:r>
            <a:r>
              <a:rPr lang="hu-HU" sz="2000" b="0" u="sng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egészségbiztosításra </a:t>
            </a:r>
            <a:r>
              <a:rPr lang="hu-HU" sz="2000" b="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vonatkozóan </a:t>
            </a:r>
            <a:endParaRPr lang="hu-HU" sz="3200" b="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hu-HU" altLang="hu-HU" b="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hu-HU" altLang="hu-HU" b="0" dirty="0" smtClean="0">
                <a:solidFill>
                  <a:prstClr val="black"/>
                </a:solidFill>
              </a:rPr>
              <a:t>Ha </a:t>
            </a:r>
            <a:r>
              <a:rPr lang="hu-HU" altLang="hu-HU" b="0" dirty="0">
                <a:solidFill>
                  <a:prstClr val="black"/>
                </a:solidFill>
              </a:rPr>
              <a:t>a biztosított a szerződés hatálya </a:t>
            </a:r>
            <a:r>
              <a:rPr lang="hu-HU" altLang="hu-HU" b="0" dirty="0" smtClean="0">
                <a:solidFill>
                  <a:prstClr val="black"/>
                </a:solidFill>
              </a:rPr>
              <a:t>alatt </a:t>
            </a:r>
            <a:r>
              <a:rPr lang="hu-HU" altLang="hu-HU" dirty="0" smtClean="0">
                <a:solidFill>
                  <a:srgbClr val="FF0000"/>
                </a:solidFill>
              </a:rPr>
              <a:t>kiemelt </a:t>
            </a:r>
            <a:r>
              <a:rPr lang="hu-HU" altLang="hu-HU" dirty="0">
                <a:solidFill>
                  <a:srgbClr val="FF0000"/>
                </a:solidFill>
              </a:rPr>
              <a:t>vagy versenyzői </a:t>
            </a:r>
            <a:r>
              <a:rPr lang="hu-HU" altLang="hu-HU" dirty="0" smtClean="0">
                <a:solidFill>
                  <a:srgbClr val="FF0000"/>
                </a:solidFill>
              </a:rPr>
              <a:t>szinten a </a:t>
            </a:r>
            <a:r>
              <a:rPr lang="hu-HU" altLang="hu-HU" dirty="0">
                <a:solidFill>
                  <a:srgbClr val="FF0000"/>
                </a:solidFill>
              </a:rPr>
              <a:t>feltételek szerinti </a:t>
            </a:r>
            <a:r>
              <a:rPr lang="hu-HU" altLang="hu-HU" dirty="0" smtClean="0">
                <a:solidFill>
                  <a:srgbClr val="FF0000"/>
                </a:solidFill>
              </a:rPr>
              <a:t>sporttevékenységek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altLang="hu-HU" b="0" dirty="0" smtClean="0">
                <a:solidFill>
                  <a:prstClr val="black"/>
                </a:solidFill>
              </a:rPr>
              <a:t>bármelyikét űzi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hu-HU" altLang="hu-HU" b="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hu-HU" altLang="hu-HU" b="0" dirty="0" smtClean="0">
                <a:solidFill>
                  <a:prstClr val="black"/>
                </a:solidFill>
              </a:rPr>
              <a:t>vagy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hu-HU" altLang="hu-HU" b="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altLang="hu-HU" b="0" dirty="0">
                <a:solidFill>
                  <a:prstClr val="black"/>
                </a:solidFill>
              </a:rPr>
              <a:t>a </a:t>
            </a:r>
            <a:r>
              <a:rPr lang="hu-HU" altLang="hu-HU" b="0" dirty="0" err="1">
                <a:solidFill>
                  <a:prstClr val="black"/>
                </a:solidFill>
              </a:rPr>
              <a:t>biztosítotti</a:t>
            </a:r>
            <a:r>
              <a:rPr lang="hu-HU" altLang="hu-HU" b="0" dirty="0">
                <a:solidFill>
                  <a:prstClr val="black"/>
                </a:solidFill>
              </a:rPr>
              <a:t> nyilatkozat aláírását megelőzően </a:t>
            </a:r>
          </a:p>
          <a:p>
            <a:pPr marL="1028700"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hu-HU" altLang="hu-HU" dirty="0" smtClean="0">
                <a:solidFill>
                  <a:prstClr val="black"/>
                </a:solidFill>
              </a:rPr>
              <a:t>legalább </a:t>
            </a:r>
            <a:r>
              <a:rPr lang="hu-HU" altLang="hu-HU" dirty="0">
                <a:solidFill>
                  <a:prstClr val="black"/>
                </a:solidFill>
              </a:rPr>
              <a:t>3 éven keresztül</a:t>
            </a:r>
            <a:r>
              <a:rPr lang="hu-HU" altLang="hu-HU" b="0" dirty="0">
                <a:solidFill>
                  <a:prstClr val="black"/>
                </a:solidFill>
              </a:rPr>
              <a:t> </a:t>
            </a:r>
            <a:r>
              <a:rPr lang="hu-HU" altLang="hu-HU" b="0" dirty="0" smtClean="0">
                <a:solidFill>
                  <a:prstClr val="black"/>
                </a:solidFill>
              </a:rPr>
              <a:t>űzte </a:t>
            </a:r>
          </a:p>
          <a:p>
            <a:pPr marL="1028700"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hu-HU" altLang="hu-HU" b="0" dirty="0" smtClean="0">
                <a:solidFill>
                  <a:prstClr val="black"/>
                </a:solidFill>
              </a:rPr>
              <a:t>és azt </a:t>
            </a:r>
            <a:r>
              <a:rPr lang="hu-HU" altLang="hu-HU" dirty="0">
                <a:solidFill>
                  <a:prstClr val="black"/>
                </a:solidFill>
              </a:rPr>
              <a:t>5 éven belül </a:t>
            </a:r>
            <a:r>
              <a:rPr lang="hu-HU" altLang="hu-HU" dirty="0" smtClean="0">
                <a:solidFill>
                  <a:prstClr val="black"/>
                </a:solidFill>
              </a:rPr>
              <a:t>hagyta </a:t>
            </a:r>
            <a:r>
              <a:rPr lang="hu-HU" altLang="hu-HU" dirty="0">
                <a:solidFill>
                  <a:prstClr val="black"/>
                </a:solidFill>
              </a:rPr>
              <a:t>abba</a:t>
            </a:r>
          </a:p>
          <a:p>
            <a:pPr>
              <a:lnSpc>
                <a:spcPct val="110000"/>
              </a:lnSpc>
            </a:pPr>
            <a:endParaRPr lang="hu-HU" altLang="hu-HU" b="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hu-HU" altLang="hu-HU" b="0" dirty="0" smtClean="0">
                <a:solidFill>
                  <a:prstClr val="black"/>
                </a:solidFill>
              </a:rPr>
              <a:t>mindkét </a:t>
            </a:r>
            <a:r>
              <a:rPr lang="hu-HU" altLang="hu-HU" dirty="0">
                <a:solidFill>
                  <a:srgbClr val="FF0000"/>
                </a:solidFill>
              </a:rPr>
              <a:t>térde, bokája,</a:t>
            </a:r>
            <a:r>
              <a:rPr lang="hu-HU" altLang="hu-HU" b="0" dirty="0">
                <a:solidFill>
                  <a:srgbClr val="FF0000"/>
                </a:solidFill>
              </a:rPr>
              <a:t> </a:t>
            </a:r>
            <a:r>
              <a:rPr lang="hu-HU" altLang="hu-HU" dirty="0" smtClean="0">
                <a:solidFill>
                  <a:srgbClr val="FF0000"/>
                </a:solidFill>
              </a:rPr>
              <a:t>válla, </a:t>
            </a:r>
            <a:r>
              <a:rPr lang="hu-HU" altLang="hu-HU" dirty="0">
                <a:solidFill>
                  <a:srgbClr val="FF0000"/>
                </a:solidFill>
              </a:rPr>
              <a:t>gerince </a:t>
            </a:r>
            <a:r>
              <a:rPr lang="hu-HU" altLang="hu-HU" b="0" dirty="0">
                <a:solidFill>
                  <a:prstClr val="black"/>
                </a:solidFill>
              </a:rPr>
              <a:t>a biztosítási </a:t>
            </a:r>
            <a:r>
              <a:rPr lang="hu-HU" altLang="hu-HU" b="0" dirty="0" smtClean="0">
                <a:solidFill>
                  <a:prstClr val="black"/>
                </a:solidFill>
              </a:rPr>
              <a:t>védelemből kizárva</a:t>
            </a:r>
            <a:endParaRPr lang="hu-HU" altLang="hu-HU" b="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hu-HU" altLang="hu-HU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hu-HU" altLang="hu-HU" dirty="0" smtClean="0">
                <a:solidFill>
                  <a:prstClr val="black"/>
                </a:solidFill>
              </a:rPr>
              <a:t> </a:t>
            </a:r>
            <a:r>
              <a:rPr lang="hu-HU" altLang="hu-HU" dirty="0">
                <a:solidFill>
                  <a:prstClr val="black"/>
                </a:solidFill>
              </a:rPr>
              <a:t>Kivéve: </a:t>
            </a:r>
            <a:r>
              <a:rPr lang="hu-HU" altLang="hu-HU" b="0" dirty="0">
                <a:solidFill>
                  <a:prstClr val="black"/>
                </a:solidFill>
              </a:rPr>
              <a:t>a csonttörés, csontrepedés</a:t>
            </a:r>
          </a:p>
        </p:txBody>
      </p:sp>
      <p:pic>
        <p:nvPicPr>
          <p:cNvPr id="89092" name="Picture 6" descr="vá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67" y="2239176"/>
            <a:ext cx="2065481" cy="319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Oval 8"/>
          <p:cNvSpPr>
            <a:spLocks noChangeArrowheads="1"/>
          </p:cNvSpPr>
          <p:nvPr/>
        </p:nvSpPr>
        <p:spPr bwMode="auto">
          <a:xfrm>
            <a:off x="7863586" y="3640329"/>
            <a:ext cx="296441" cy="130083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>
              <a:solidFill>
                <a:prstClr val="black"/>
              </a:solidFill>
            </a:endParaRPr>
          </a:p>
        </p:txBody>
      </p:sp>
      <p:pic>
        <p:nvPicPr>
          <p:cNvPr id="7" name="Kép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26" y="274639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27320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36395"/>
            <a:ext cx="8229600" cy="778099"/>
          </a:xfrm>
        </p:spPr>
        <p:txBody>
          <a:bodyPr/>
          <a:lstStyle/>
          <a:p>
            <a:pPr algn="l"/>
            <a:r>
              <a:rPr lang="hu-HU" alt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 felvétel 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955" y="1268760"/>
            <a:ext cx="8362950" cy="452596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Genius ajánlatkészítő</a:t>
            </a:r>
          </a:p>
          <a:p>
            <a:pPr marL="400050" lvl="1" indent="0">
              <a:buNone/>
              <a:defRPr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Választható az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ajánlati </a:t>
            </a:r>
            <a:r>
              <a:rPr lang="hu-HU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nyelve, magyar / angol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(az adatok magyarul töltődnek, de angol nyelvű feltételeket ad)</a:t>
            </a:r>
          </a:p>
          <a:p>
            <a:pPr>
              <a:defRPr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Géppel tölthető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ajánlat egyedi esetben (VIG engedéllyel)</a:t>
            </a:r>
          </a:p>
          <a:p>
            <a:pPr>
              <a:defRPr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Papír alapú ajánlat: egyelőre nincs</a:t>
            </a:r>
          </a:p>
          <a:p>
            <a:pPr>
              <a:defRPr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VIG engedélyezés (KVCS) a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GENIUS-ból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esetben van Telefonos egészségi nyilatkozat és </a:t>
            </a:r>
            <a:r>
              <a:rPr lang="hu-H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Kockázatelbírálás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részletes tudnivalók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0" indent="0" algn="ctr">
              <a:buNone/>
              <a:defRPr/>
            </a:pP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 </a:t>
            </a:r>
            <a:r>
              <a:rPr lang="hu-H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kockázatelbírálás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önálló diasorban találhatóak! </a:t>
            </a:r>
          </a:p>
          <a:p>
            <a:pPr marL="0" indent="0">
              <a:buNone/>
              <a:defRPr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6395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4002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348880"/>
            <a:ext cx="7920880" cy="1728192"/>
          </a:xfr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marL="0" lvl="0" indent="0" algn="ctr">
              <a:spcAft>
                <a:spcPts val="0"/>
              </a:spcAft>
              <a:buNone/>
              <a:tabLst>
                <a:tab pos="231775" algn="l"/>
              </a:tabLst>
            </a:pPr>
            <a:endParaRPr lang="hu-HU" altLang="hu-HU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jó? </a:t>
            </a:r>
          </a:p>
        </p:txBody>
      </p:sp>
    </p:spTree>
    <p:extLst>
      <p:ext uri="{BB962C8B-B14F-4D97-AF65-F5344CB8AC3E}">
        <p14:creationId xmlns:p14="http://schemas.microsoft.com/office/powerpoint/2010/main" val="16385867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1267297"/>
            <a:ext cx="6552728" cy="489654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órás telefonos tanácsadás áll rendelkezésre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megszervezik az ellátását, figyelemmel kísérik a beteg útját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várólista, nincs </a:t>
            </a: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hálapénz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korlátlan igénybevétel, orvosilag indokolt esetekben</a:t>
            </a:r>
            <a:endParaRPr lang="hu-HU" alt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várakozás, időpontra megy az ügyfél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igényes környezetben szakszerű ellátást kap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dokumentációt kap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rugalmasság az egészségügyi szolgáltató kiválasztásában</a:t>
            </a:r>
            <a:endParaRPr lang="hu-HU" altLang="hu-HU" sz="18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9270"/>
            <a:ext cx="1590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8632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2198167" cy="792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C00000"/>
                </a:solidFill>
              </a:rPr>
              <a:t>Csomagelőnyök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56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5288" y="1268760"/>
            <a:ext cx="6301208" cy="4896544"/>
          </a:xfrm>
          <a:ln>
            <a:solidFill>
              <a:schemeClr val="bg1"/>
            </a:solidFill>
          </a:ln>
        </p:spPr>
        <p:txBody>
          <a:bodyPr/>
          <a:lstStyle/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órás telefonos tanácsadás áll rendelkezésre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megszervezik az ellátását, figyelemmel kísérik a beteg útját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várólista, nincs </a:t>
            </a: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hálapénz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korlátlan igénybevétel, orvosilag indokolt esetekben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várakozás, időpontra megy az ügyfél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igényes környezetben szakszerű ellátást kap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dokumentációt </a:t>
            </a: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rugalmasság </a:t>
            </a:r>
            <a:r>
              <a:rPr lang="hu-HU" alt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egészségügyi szolgáltató kiválasztásában</a:t>
            </a:r>
            <a:endParaRPr lang="hu-HU" altLang="hu-HU" sz="1800" b="1" dirty="0">
              <a:solidFill>
                <a:srgbClr val="C00000"/>
              </a:solidFill>
              <a:latin typeface="Arial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hu-HU" altLang="hu-H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kisebb műtét esetén is magas színvonalon szolgáltat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endParaRPr lang="hu-HU" alt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800"/>
            <a:ext cx="19446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6395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2198167" cy="792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C00000"/>
                </a:solidFill>
              </a:rPr>
              <a:t>Csomagelőnyök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4741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éptalálat a következőre: „felkiáltójel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23" y="3861048"/>
            <a:ext cx="13501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35861"/>
            <a:ext cx="6048672" cy="648072"/>
          </a:xfrm>
          <a:solidFill>
            <a:schemeClr val="bg1"/>
          </a:solidFill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dirty="0" smtClean="0">
                <a:solidFill>
                  <a:srgbClr val="CC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Alap ellátás igénybevétele</a:t>
            </a:r>
            <a:r>
              <a:rPr lang="hu-HU" altLang="hu-HU" sz="2400" b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400" b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20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hu-HU" altLang="hu-HU" sz="20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</a:br>
            <a:endParaRPr lang="hu-HU" altLang="hu-HU" sz="2000" b="1" baseline="30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177" y="1008109"/>
            <a:ext cx="8219256" cy="5184576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endParaRPr lang="hu-HU" altLang="hu-HU" sz="1800" dirty="0">
              <a:solidFill>
                <a:srgbClr val="CC0000"/>
              </a:solidFill>
              <a:latin typeface="Arial" charset="0"/>
              <a:ea typeface="+mj-ea"/>
              <a:cs typeface="+mj-cs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hu-HU" altLang="hu-HU" sz="1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hu-HU" altLang="hu-HU" sz="1800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Kizárólag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egészégbiztosítás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keretében történt járóbeteg-ellátás során elrendelt labor- és diagnosztikai vizsgálatok vehetők igénybe.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szakorvosok kizárólag azon labor- és diagnosztikai vizsgálatokat rendelhetnek el, amely vizsgálatot megalapozó iránydiagnózis kezelésére is jogosultak. (pl. szemész nem rendelhet el térd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rtg-t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urológus nem rendelhet el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colonoscopiát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stb. )</a:t>
            </a: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endParaRPr lang="hu-HU" sz="2000" dirty="0"/>
          </a:p>
          <a:p>
            <a:pPr marL="0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altLang="hu-HU" sz="1800" dirty="0" smtClean="0">
              <a:solidFill>
                <a:prstClr val="black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76470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524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8352" y="1412776"/>
            <a:ext cx="5868144" cy="4449959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órás telefonos tanácsadás áll rendelkezésre</a:t>
            </a:r>
          </a:p>
          <a:p>
            <a:pPr lvl="0">
              <a:buFont typeface="Wingdings" pitchFamily="2" charset="2"/>
              <a:buChar char="ü"/>
            </a:pP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megszervezik az ellátását, figyelemmel kísérik a beteg útját </a:t>
            </a:r>
          </a:p>
          <a:p>
            <a:pPr lvl="0">
              <a:buFont typeface="Wingdings" pitchFamily="2" charset="2"/>
              <a:buChar char="ü"/>
            </a:pP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várólista, nincs </a:t>
            </a: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hálapénz</a:t>
            </a:r>
          </a:p>
          <a:p>
            <a:pPr>
              <a:buFont typeface="Wingdings" pitchFamily="2" charset="2"/>
              <a:buChar char="ü"/>
            </a:pP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korlátlan igénybevétel, orvosilag indokolt esetekben</a:t>
            </a:r>
          </a:p>
          <a:p>
            <a:pPr lvl="0">
              <a:buFont typeface="Wingdings" pitchFamily="2" charset="2"/>
              <a:buChar char="ü"/>
            </a:pP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várakozás, időpontra megy az ügyfél</a:t>
            </a:r>
          </a:p>
          <a:p>
            <a:pPr lvl="0">
              <a:buFont typeface="Wingdings" pitchFamily="2" charset="2"/>
              <a:buChar char="ü"/>
            </a:pP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igényes környezetben szakszerű ellátást kap</a:t>
            </a:r>
          </a:p>
          <a:p>
            <a:pPr lvl="0">
              <a:buFont typeface="Wingdings" pitchFamily="2" charset="2"/>
              <a:buChar char="ü"/>
            </a:pP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dokumentációt kap</a:t>
            </a:r>
          </a:p>
          <a:p>
            <a:pPr lvl="0">
              <a:buFont typeface="Wingdings" pitchFamily="2" charset="2"/>
              <a:buChar char="ü"/>
            </a:pP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rugalmasság az egészségügyi szolgáltató kiválasztásában</a:t>
            </a:r>
            <a:endParaRPr lang="hu-HU" altLang="hu-HU" sz="1600" b="1" dirty="0">
              <a:solidFill>
                <a:srgbClr val="C00000"/>
              </a:solidFill>
              <a:latin typeface="Arial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kisebb műtét esetén is magas színvonalon szolgáltat</a:t>
            </a:r>
          </a:p>
          <a:p>
            <a:pPr lvl="0">
              <a:buFont typeface="Wingdings" pitchFamily="2" charset="2"/>
              <a:buChar char="ü"/>
            </a:pPr>
            <a:r>
              <a:rPr lang="hu-HU" altLang="hu-H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megelőzéshez </a:t>
            </a:r>
            <a:r>
              <a:rPr lang="hu-HU" altLang="hu-H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évente szűrővizsgálatokon </a:t>
            </a:r>
            <a:r>
              <a:rPr lang="hu-HU" altLang="hu-H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vehet </a:t>
            </a:r>
            <a:r>
              <a:rPr lang="hu-HU" altLang="hu-H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részt</a:t>
            </a:r>
          </a:p>
          <a:p>
            <a:pPr lvl="0">
              <a:buFont typeface="Wingdings" pitchFamily="2" charset="2"/>
              <a:buChar char="ü"/>
            </a:pPr>
            <a:r>
              <a:rPr lang="hu-HU" altLang="hu-H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 ellen védőoltást ad </a:t>
            </a:r>
          </a:p>
          <a:p>
            <a:pPr lvl="0">
              <a:buFont typeface="Wingdings" pitchFamily="2" charset="2"/>
              <a:buChar char="ü"/>
            </a:pPr>
            <a:r>
              <a:rPr lang="hu-HU" altLang="hu-H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betegszállítást intézhet</a:t>
            </a:r>
            <a:endParaRPr lang="hu-HU" altLang="hu-HU" sz="1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hu-HU" altLang="hu-H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második orvosi vélemény megerősítést ad</a:t>
            </a: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824"/>
            <a:ext cx="2198415" cy="16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6395"/>
            <a:ext cx="1296144" cy="10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2198167" cy="792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C00000"/>
                </a:solidFill>
              </a:rPr>
              <a:t>Csomagelőnyök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638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80920" cy="4896544"/>
          </a:xfrm>
        </p:spPr>
        <p:txBody>
          <a:bodyPr/>
          <a:lstStyle/>
          <a:p>
            <a:pPr marL="0" indent="0" algn="ctr">
              <a:buNone/>
            </a:pPr>
            <a:endParaRPr lang="hu-HU" sz="28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2736304" cy="21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3391412" y="116632"/>
            <a:ext cx="54290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órás telefonos tanácsadás áll rendelkezésre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megszervezik az ellátását, figyelemmel kísérik a beteg útját 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várólista, nincs </a:t>
            </a: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hálapénz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korlátlan igénybevétel, orvosilag indokolt esetekben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alt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</a:t>
            </a: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várakozás, időpontra megy az ügyfél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igényes környezetben szakszerű ellátást kap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dokumentációt kap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rugalmasság az egészségügyi szolgáltató kiválasztásában</a:t>
            </a:r>
            <a:endParaRPr lang="hu-HU" altLang="hu-HU" sz="1600" b="1" dirty="0">
              <a:solidFill>
                <a:srgbClr val="C00000"/>
              </a:solidFill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alt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kisebb műtét esetén is magas színvonalon szolgáltat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megelőzéshez évente </a:t>
            </a:r>
            <a:r>
              <a:rPr lang="hu-HU" altLang="hu-H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bővített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szűrővizsgál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atokon 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vehet részt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influenza 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ellen védőoltást ad 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betegszállítást intézhet</a:t>
            </a:r>
            <a:endParaRPr lang="hu-HU" alt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nemzetközi második orvosi vélemény megerősítést 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altLang="hu-H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házi-vizitet tartalmaz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altLang="hu-H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daganatgyanú esetén kivizsgálást és kezelési javaslatot </a:t>
            </a:r>
            <a:r>
              <a:rPr lang="hu-HU" altLang="hu-H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kap, továbbá egy éves betegtámogató program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altLang="hu-H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rosszindulatú daganatos betegség diagnosztizálása esetén pénzhez jut</a:t>
            </a:r>
            <a:endParaRPr lang="hu-HU" altLang="hu-HU" sz="1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2808312" cy="792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sz="2400" b="1" dirty="0" smtClean="0">
                <a:solidFill>
                  <a:srgbClr val="C00000"/>
                </a:solidFill>
              </a:rPr>
              <a:t>Csomagelőnyök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9040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49"/>
            <a:ext cx="5112816" cy="792387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Mit akarnak a cégvezetők?</a:t>
            </a:r>
            <a:br>
              <a:rPr lang="hu-HU" alt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r>
              <a:rPr lang="hu-HU" altLang="hu-HU" sz="1800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A 2016. évi piackutatás eredménye</a:t>
            </a:r>
            <a:endParaRPr lang="hu-HU" altLang="hu-HU" sz="1800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1412776"/>
            <a:ext cx="74168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Egészségesebb dolgozókat</a:t>
            </a:r>
          </a:p>
          <a:p>
            <a:endParaRPr lang="hu-HU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755576" y="1988840"/>
          <a:ext cx="7272808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elhő 2"/>
          <p:cNvSpPr/>
          <p:nvPr/>
        </p:nvSpPr>
        <p:spPr>
          <a:xfrm>
            <a:off x="6948264" y="180971"/>
            <a:ext cx="1872208" cy="1008112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902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8229600" cy="584200"/>
          </a:xfrm>
          <a:noFill/>
        </p:spPr>
        <p:txBody>
          <a:bodyPr/>
          <a:lstStyle/>
          <a:p>
            <a:pPr algn="ctr" eaLnBrk="1" hangingPunct="1"/>
            <a:r>
              <a:rPr lang="hu-HU" altLang="hu-HU" sz="4100" b="1" smtClean="0"/>
              <a:t/>
            </a:r>
            <a:br>
              <a:rPr lang="hu-HU" altLang="hu-HU" sz="4100" b="1" smtClean="0"/>
            </a:br>
            <a:r>
              <a:rPr lang="hu-HU" altLang="hu-HU" sz="1400" smtClean="0">
                <a:solidFill>
                  <a:schemeClr val="tx1"/>
                </a:solidFill>
              </a:rPr>
              <a:t/>
            </a:r>
            <a:br>
              <a:rPr lang="hu-HU" altLang="hu-HU" sz="1400" smtClean="0">
                <a:solidFill>
                  <a:schemeClr val="tx1"/>
                </a:solidFill>
              </a:rPr>
            </a:br>
            <a:r>
              <a:rPr lang="hu-HU" altLang="hu-HU" sz="1400" smtClean="0">
                <a:solidFill>
                  <a:schemeClr val="tx1"/>
                </a:solidFill>
              </a:rPr>
              <a:t/>
            </a:r>
            <a:br>
              <a:rPr lang="hu-HU" altLang="hu-HU" sz="1400" smtClean="0">
                <a:solidFill>
                  <a:schemeClr val="tx1"/>
                </a:solidFill>
              </a:rPr>
            </a:br>
            <a:r>
              <a:rPr lang="hu-HU" altLang="hu-HU" sz="1400" smtClean="0">
                <a:solidFill>
                  <a:schemeClr val="tx1"/>
                </a:solidFill>
              </a:rPr>
              <a:t/>
            </a:r>
            <a:br>
              <a:rPr lang="hu-HU" altLang="hu-HU" sz="1400" smtClean="0">
                <a:solidFill>
                  <a:schemeClr val="tx1"/>
                </a:solidFill>
              </a:rPr>
            </a:br>
            <a:r>
              <a:rPr lang="hu-HU" altLang="hu-HU" sz="3200" smtClean="0">
                <a:solidFill>
                  <a:srgbClr val="990000"/>
                </a:solidFill>
              </a:rPr>
              <a:t/>
            </a:r>
            <a:br>
              <a:rPr lang="hu-HU" altLang="hu-HU" sz="3200" smtClean="0">
                <a:solidFill>
                  <a:srgbClr val="990000"/>
                </a:solidFill>
              </a:rPr>
            </a:br>
            <a:endParaRPr lang="hu-HU" altLang="hu-HU" sz="3200" smtClean="0">
              <a:solidFill>
                <a:srgbClr val="990000"/>
              </a:solidFill>
            </a:endParaRPr>
          </a:p>
        </p:txBody>
      </p:sp>
      <p:sp>
        <p:nvSpPr>
          <p:cNvPr id="952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229600" cy="4895851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000" dirty="0" smtClean="0">
                <a:solidFill>
                  <a:srgbClr val="990000"/>
                </a:solidFill>
              </a:rPr>
              <a:t>	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 ugyanazon díjat fizető személy (munkáltató) által ugyanazon biztosítottra </a:t>
            </a:r>
            <a:r>
              <a:rPr lang="hu-HU" alt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hónapra vonatkozóan 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fizetett</a:t>
            </a:r>
            <a:r>
              <a:rPr lang="hu-HU" altLang="hu-H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kockázati biztosítások* díja, a minimálbér 30 százalékáig adómentes</a:t>
            </a:r>
            <a:r>
              <a:rPr lang="hu-HU" altLang="hu-H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Ha a biztosított a szerződő…</a:t>
            </a:r>
          </a:p>
          <a:p>
            <a:pPr lvl="2">
              <a:lnSpc>
                <a:spcPct val="80000"/>
              </a:lnSpc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munkavállalója,</a:t>
            </a:r>
          </a:p>
          <a:p>
            <a:pPr lvl="2">
              <a:lnSpc>
                <a:spcPct val="80000"/>
              </a:lnSpc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személyesen közreműködő tagja, </a:t>
            </a:r>
          </a:p>
          <a:p>
            <a:pPr lvl="2">
              <a:lnSpc>
                <a:spcPct val="80000"/>
              </a:lnSpc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vezető tisztségviselője, </a:t>
            </a:r>
          </a:p>
          <a:p>
            <a:pPr lvl="2">
              <a:lnSpc>
                <a:spcPct val="80000"/>
              </a:lnSpc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gyakorlati képzésben résztvevő szakképző tanulója, </a:t>
            </a:r>
          </a:p>
          <a:p>
            <a:pPr lvl="2">
              <a:lnSpc>
                <a:spcPct val="80000"/>
              </a:lnSpc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önkéntese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akkor a biztosítási díj egyéb személyi jellegű költségként számolandó el </a:t>
            </a:r>
            <a:r>
              <a:rPr lang="hu-HU" alt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(elismert költségnek minősül).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biztosító szolgáltatása is adómentes.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1600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18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Egy kifizető által fizetett valamennyi kockázati biztosítás díját össze kell adni és így kell vizsgálni, hogy van-e adóköteles díjrész.</a:t>
            </a:r>
          </a:p>
        </p:txBody>
      </p:sp>
      <p:sp>
        <p:nvSpPr>
          <p:cNvPr id="125956" name="Text Box 5"/>
          <p:cNvSpPr txBox="1">
            <a:spLocks noChangeArrowheads="1"/>
          </p:cNvSpPr>
          <p:nvPr/>
        </p:nvSpPr>
        <p:spPr bwMode="auto">
          <a:xfrm>
            <a:off x="539552" y="389890"/>
            <a:ext cx="5688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>
                <a:solidFill>
                  <a:srgbClr val="C00000"/>
                </a:solidFill>
              </a:rPr>
              <a:t>Miért jó a cégeknek?</a:t>
            </a:r>
          </a:p>
        </p:txBody>
      </p:sp>
      <p:pic>
        <p:nvPicPr>
          <p:cNvPr id="5" name="Picture 3" descr="D:\Adatok\OKTATÓ 2016\SZOFI felelős\Emőtől képek\al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70" y="299620"/>
            <a:ext cx="1029760" cy="116648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02353860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49"/>
            <a:ext cx="6985024" cy="792387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A </a:t>
            </a:r>
            <a:r>
              <a:rPr lang="hu-HU" altLang="hu-HU" sz="2400" b="1" dirty="0">
                <a:solidFill>
                  <a:srgbClr val="C00000"/>
                </a:solidFill>
                <a:latin typeface="Arial" charset="0"/>
              </a:rPr>
              <a:t>2015. évi lakossági piackutatásunkból </a:t>
            </a:r>
            <a:r>
              <a:rPr lang="hu-HU" altLang="hu-HU" sz="2400" b="1" dirty="0" smtClean="0">
                <a:solidFill>
                  <a:srgbClr val="C00000"/>
                </a:solidFill>
                <a:latin typeface="Arial" charset="0"/>
              </a:rPr>
              <a:t>kiderült…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512" y="1052736"/>
            <a:ext cx="85176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hu-HU" altLang="hu-HU" sz="2000" dirty="0" smtClean="0">
              <a:solidFill>
                <a:srgbClr val="CC0000"/>
              </a:solidFill>
              <a:latin typeface="Arial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611560" y="1268760"/>
          <a:ext cx="75608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4622" y="90462"/>
            <a:ext cx="1908213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176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Képtalálat a következőre: „fogaskerekek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19" y="177237"/>
            <a:ext cx="1478642" cy="11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225"/>
            <a:ext cx="8229600" cy="648496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Végezetül…</a:t>
            </a:r>
            <a:endParaRPr lang="hu-HU" sz="2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452" y="1196752"/>
            <a:ext cx="7411908" cy="79208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u-HU" altLang="hu-HU" dirty="0" smtClean="0">
              <a:latin typeface="Arial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hu-HU" altLang="hu-HU" dirty="0">
              <a:latin typeface="Arial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hu-HU" altLang="hu-HU" dirty="0" smtClean="0">
              <a:latin typeface="Arial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hu-HU" altLang="hu-HU" dirty="0">
              <a:latin typeface="Arial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hu-HU" altLang="hu-HU" dirty="0" smtClean="0">
              <a:latin typeface="Arial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hu-HU" altLang="hu-HU" dirty="0">
              <a:latin typeface="Arial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hu-HU" altLang="hu-HU" dirty="0" smtClean="0">
              <a:latin typeface="Arial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3472701" y="4356766"/>
            <a:ext cx="2245487" cy="6592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463421" y="4451206"/>
            <a:ext cx="237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„Meghibásodás”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6796063" y="4341376"/>
            <a:ext cx="1938275" cy="6900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6868034" y="442042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PANASZ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7" name="Egyenlő 6"/>
          <p:cNvSpPr/>
          <p:nvPr/>
        </p:nvSpPr>
        <p:spPr>
          <a:xfrm>
            <a:off x="5910870" y="4440228"/>
            <a:ext cx="720080" cy="483619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184468"/>
            <a:ext cx="936104" cy="105378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951050" y="5227502"/>
            <a:ext cx="66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000" dirty="0" smtClean="0"/>
              <a:t>az </a:t>
            </a:r>
            <a:r>
              <a:rPr lang="hu-HU" altLang="hu-HU" sz="2000" dirty="0"/>
              <a:t>elégedetlen ügyfél </a:t>
            </a:r>
            <a:r>
              <a:rPr lang="hu-HU" altLang="hu-HU" sz="2000" dirty="0" smtClean="0"/>
              <a:t>bizalmának visszaszerzése</a:t>
            </a:r>
            <a:r>
              <a:rPr lang="hu-HU" altLang="hu-HU" sz="2000" dirty="0"/>
              <a:t>, </a:t>
            </a:r>
            <a:r>
              <a:rPr lang="hu-HU" altLang="hu-HU" sz="2000" dirty="0" smtClean="0"/>
              <a:t>megtartása </a:t>
            </a:r>
            <a:r>
              <a:rPr lang="hu-HU" altLang="hu-HU" sz="2000" dirty="0"/>
              <a:t>komoly feladatot jelent mindenki </a:t>
            </a:r>
            <a:r>
              <a:rPr lang="hu-HU" altLang="hu-HU" sz="2000" dirty="0" smtClean="0"/>
              <a:t>számára,</a:t>
            </a:r>
          </a:p>
          <a:p>
            <a:r>
              <a:rPr lang="hu-HU" altLang="hu-HU" sz="2000" b="1" dirty="0" smtClean="0">
                <a:solidFill>
                  <a:srgbClr val="FF0000"/>
                </a:solidFill>
              </a:rPr>
              <a:t>Ezért különösen fontos az alapos felkészültség!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83695" y="1276821"/>
            <a:ext cx="8136904" cy="2568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2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44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08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hu-HU" altLang="hu-HU" sz="2000" dirty="0">
                <a:latin typeface="Arial" charset="0"/>
              </a:rPr>
              <a:t>Az ügyfelek/”vásárlók” </a:t>
            </a:r>
            <a:r>
              <a:rPr lang="hu-HU" altLang="hu-HU" sz="2000" dirty="0" smtClean="0">
                <a:latin typeface="Arial" charset="0"/>
              </a:rPr>
              <a:t>ezeknek a termékeknek a szolgáltatásait rendszeresen igénybe fogják venni.</a:t>
            </a:r>
            <a:endParaRPr lang="hu-HU" altLang="hu-HU" sz="2000" dirty="0">
              <a:latin typeface="Arial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hu-HU" altLang="hu-HU" sz="2000" dirty="0" smtClean="0">
                <a:latin typeface="Arial" charset="0"/>
                <a:ea typeface="+mj-ea"/>
                <a:cs typeface="+mj-cs"/>
              </a:rPr>
              <a:t>A szolgáltatás igénybevételének feltételeire (használatra) Te tanítod meg őket, Te mondod el a tudnivalókat, szabályokat.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hu-HU" altLang="hu-HU" sz="2000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</a:rPr>
              <a:t>„A termék/gépezet üzemszerűen, csak a használati utasítás/szabályok pontos betartása mellett fog működni!”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endParaRPr lang="hu-HU" altLang="hu-HU" sz="800" dirty="0" smtClean="0">
              <a:latin typeface="Arial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endParaRPr lang="hu-HU" altLang="hu-HU" sz="800" dirty="0" smtClean="0">
              <a:latin typeface="Arial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hu-HU" altLang="hu-HU" sz="2000" dirty="0" smtClean="0">
                <a:latin typeface="Arial" charset="0"/>
              </a:rPr>
              <a:t>Eltérő </a:t>
            </a:r>
            <a:r>
              <a:rPr lang="hu-HU" altLang="hu-HU" sz="2000" dirty="0">
                <a:latin typeface="Arial" charset="0"/>
              </a:rPr>
              <a:t>használat esetén: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endParaRPr lang="hu-HU" alt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936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CasellaDiTesto 10"/>
          <p:cNvSpPr txBox="1">
            <a:spLocks noChangeArrowheads="1"/>
          </p:cNvSpPr>
          <p:nvPr/>
        </p:nvSpPr>
        <p:spPr bwMode="auto">
          <a:xfrm>
            <a:off x="779463" y="1315368"/>
            <a:ext cx="7642321" cy="5588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hu-HU" sz="2400" dirty="0" smtClean="0">
              <a:solidFill>
                <a:srgbClr val="FF0000"/>
              </a:solidFill>
              <a:cs typeface="Arial" charset="0"/>
            </a:endParaRPr>
          </a:p>
          <a:p>
            <a:endParaRPr lang="hu-HU" sz="2400" dirty="0">
              <a:solidFill>
                <a:srgbClr val="FF0000"/>
              </a:solidFill>
              <a:cs typeface="Arial" charset="0"/>
            </a:endParaRPr>
          </a:p>
          <a:p>
            <a:endParaRPr lang="hu-HU" sz="2400" dirty="0" smtClean="0">
              <a:solidFill>
                <a:srgbClr val="FF0000"/>
              </a:solidFill>
              <a:cs typeface="Arial" charset="0"/>
            </a:endParaRPr>
          </a:p>
          <a:p>
            <a:endParaRPr lang="hu-HU" sz="2400" dirty="0">
              <a:solidFill>
                <a:srgbClr val="FF0000"/>
              </a:solidFill>
              <a:cs typeface="Arial" charset="0"/>
            </a:endParaRPr>
          </a:p>
          <a:p>
            <a:endParaRPr lang="hu-HU" sz="2400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hu-HU" sz="3600" b="1" dirty="0" smtClean="0">
                <a:solidFill>
                  <a:srgbClr val="C00000"/>
                </a:solidFill>
                <a:cs typeface="Arial" charset="0"/>
              </a:rPr>
              <a:t>Köszönöm a </a:t>
            </a:r>
            <a:r>
              <a:rPr lang="hu-HU" sz="3600" b="1" dirty="0">
                <a:solidFill>
                  <a:srgbClr val="C00000"/>
                </a:solidFill>
                <a:cs typeface="Arial" charset="0"/>
              </a:rPr>
              <a:t>figyelmet</a:t>
            </a:r>
            <a:r>
              <a:rPr lang="hu-HU" sz="3600" b="1" dirty="0" smtClean="0">
                <a:solidFill>
                  <a:srgbClr val="C00000"/>
                </a:solidFill>
                <a:cs typeface="Arial" charset="0"/>
              </a:rPr>
              <a:t>!</a:t>
            </a:r>
            <a:endParaRPr lang="hu-HU" sz="3600" b="1" dirty="0">
              <a:solidFill>
                <a:srgbClr val="C00000"/>
              </a:solidFill>
              <a:cs typeface="Arial" charset="0"/>
            </a:endParaRPr>
          </a:p>
          <a:p>
            <a:endParaRPr lang="it-IT" sz="2800" dirty="0">
              <a:solidFill>
                <a:srgbClr val="CC0000"/>
              </a:solidFill>
              <a:cs typeface="Arial" charset="0"/>
            </a:endParaRPr>
          </a:p>
        </p:txBody>
      </p:sp>
      <p:pic>
        <p:nvPicPr>
          <p:cNvPr id="100354" name="Immagin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87347"/>
            <a:ext cx="863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17"/>
          <p:cNvPicPr>
            <a:picLocks noChangeAspect="1"/>
          </p:cNvPicPr>
          <p:nvPr/>
        </p:nvPicPr>
        <p:blipFill>
          <a:blip r:embed="rId3"/>
          <a:srcRect r="21049"/>
          <a:stretch>
            <a:fillRect/>
          </a:stretch>
        </p:blipFill>
        <p:spPr bwMode="auto">
          <a:xfrm>
            <a:off x="16" y="0"/>
            <a:ext cx="21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8101013" y="6092835"/>
            <a:ext cx="792162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268760"/>
            <a:ext cx="6984776" cy="4896544"/>
          </a:xfrm>
        </p:spPr>
        <p:txBody>
          <a:bodyPr/>
          <a:lstStyle/>
          <a:p>
            <a:pPr marL="0" indent="0" algn="ctr">
              <a:buNone/>
            </a:pPr>
            <a:endParaRPr lang="hu-HU" sz="28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2800" b="1" dirty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endParaRPr lang="hu-HU" altLang="hu-HU" sz="2000" b="1" dirty="0" smtClean="0">
              <a:solidFill>
                <a:srgbClr val="C00000"/>
              </a:solidFill>
              <a:latin typeface="Arial" charset="0"/>
              <a:ea typeface="+mj-ea"/>
              <a:cs typeface="+mj-cs"/>
            </a:endParaRPr>
          </a:p>
          <a:p>
            <a:pPr lvl="0"/>
            <a:endParaRPr lang="hu-HU" altLang="hu-HU" sz="2000" b="1" dirty="0">
              <a:solidFill>
                <a:srgbClr val="C00000"/>
              </a:solidFill>
              <a:latin typeface="Arial" charset="0"/>
            </a:endParaRPr>
          </a:p>
          <a:p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07" y="358320"/>
            <a:ext cx="6624736" cy="473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7" y="1556792"/>
            <a:ext cx="1592946" cy="130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7747" y="33118"/>
            <a:ext cx="8424936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hu-HU" altLang="hu-HU" sz="2400" b="1" baseline="30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542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áció sablon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30E9DCF8FE4542B39E01146FAE5619" ma:contentTypeVersion="0" ma:contentTypeDescription="Új dokumentum létrehozása." ma:contentTypeScope="" ma:versionID="d824719102c7715776e4a404001460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72c3706e31d85aa278778a102586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7A2C23-A9D5-4E11-8B0B-D0EEEEAAFB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3CE8EA-787A-486E-A82F-8261941B1DE9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7F118D7-7ACE-4246-9ADA-D8AA7256A4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7260</TotalTime>
  <Words>4461</Words>
  <Application>Microsoft Office PowerPoint</Application>
  <PresentationFormat>Diavetítés a képernyőre (4:3 oldalarány)</PresentationFormat>
  <Paragraphs>1017</Paragraphs>
  <Slides>86</Slides>
  <Notes>69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86</vt:i4>
      </vt:variant>
    </vt:vector>
  </HeadingPairs>
  <TitlesOfParts>
    <vt:vector size="89" baseType="lpstr">
      <vt:lpstr>Office-téma</vt:lpstr>
      <vt:lpstr>Prezentáció sablon</vt:lpstr>
      <vt:lpstr>Munkalap</vt:lpstr>
      <vt:lpstr>Generali Care  egészségbiztosítások </vt:lpstr>
      <vt:lpstr>A magánembereknek és a kisvállalkozásoknak </vt:lpstr>
      <vt:lpstr>PowerPoint bemutató</vt:lpstr>
      <vt:lpstr>A Generali Private Care egészségbiztosítás csomagjai</vt:lpstr>
      <vt:lpstr>START csomag</vt:lpstr>
      <vt:lpstr>PowerPoint bemutató</vt:lpstr>
      <vt:lpstr> Alap ellátás  </vt:lpstr>
      <vt:lpstr> Alap ellátás igénybevétele  </vt:lpstr>
      <vt:lpstr>PowerPoint bemutató</vt:lpstr>
      <vt:lpstr>PLUSZ csomag</vt:lpstr>
      <vt:lpstr>  Bővített ellátás  </vt:lpstr>
      <vt:lpstr> Bővített ellátás igénybevétele  </vt:lpstr>
      <vt:lpstr>Ambuláns műtét, egynapos sebészet </vt:lpstr>
      <vt:lpstr>PowerPoint bemutató</vt:lpstr>
      <vt:lpstr>KOMPLEX csomag</vt:lpstr>
      <vt:lpstr>Éves preventív szűrővizsgálat </vt:lpstr>
      <vt:lpstr>Szűrővizsgálat</vt:lpstr>
      <vt:lpstr>   További ellátások    </vt:lpstr>
      <vt:lpstr>Nemzetközi második orvosi vélemény </vt:lpstr>
      <vt:lpstr>Nemzetközi második orvosi vélemény </vt:lpstr>
      <vt:lpstr>Nemzetközi második orvosi vélemény </vt:lpstr>
      <vt:lpstr>Nemzetközi második orvosi vélemény </vt:lpstr>
      <vt:lpstr>PowerPoint bemutató</vt:lpstr>
      <vt:lpstr>Az EXKLUZÍV csomag  szerkezete</vt:lpstr>
      <vt:lpstr>Az EXKLUZÍV csomag  szolgáltatásfinanszírozási  elemei</vt:lpstr>
      <vt:lpstr>PowerPoint bemutató</vt:lpstr>
      <vt:lpstr>Szűrővizsgálat</vt:lpstr>
      <vt:lpstr>   További ellátások    </vt:lpstr>
      <vt:lpstr>Kórházi fekvőbeteg ellátás V.I.P. szinten </vt:lpstr>
      <vt:lpstr>Kórházi fekvőbeteg ellátás V.I.P. szinten </vt:lpstr>
      <vt:lpstr>PowerPoint bemutató</vt:lpstr>
      <vt:lpstr>Nemzetközi második orvosi vélemény </vt:lpstr>
      <vt:lpstr>Nemzetközi második orvosi vélemény</vt:lpstr>
      <vt:lpstr>Onkológiai diagnosztika </vt:lpstr>
      <vt:lpstr>Onkológiai diagnosztika</vt:lpstr>
      <vt:lpstr>PowerPoint bemutató</vt:lpstr>
      <vt:lpstr>PowerPoint bemutató</vt:lpstr>
      <vt:lpstr>Onkológiai diagnosztika </vt:lpstr>
      <vt:lpstr> Onkológiai diagnosztika </vt:lpstr>
      <vt:lpstr>Rosszindulatú daganatos betegségek</vt:lpstr>
      <vt:lpstr>Rosszindulatú daganatos betegségek</vt:lpstr>
      <vt:lpstr>Rosszindulatú daganatos betegségek</vt:lpstr>
      <vt:lpstr>PowerPoint bemutató</vt:lpstr>
      <vt:lpstr>Generali Private Care  egészségbiztosítás  csomagjai</vt:lpstr>
      <vt:lpstr>Eltérések a Company Care-hez képest</vt:lpstr>
      <vt:lpstr>Eltérések a Company Care-hez képest</vt:lpstr>
      <vt:lpstr>Eltérések a Generali Egészségprogramhoz képest</vt:lpstr>
      <vt:lpstr>PowerPoint bemutató</vt:lpstr>
      <vt:lpstr>Az egészségügyi szolgáltatás igénybevételének menete 1 </vt:lpstr>
      <vt:lpstr>Care kártyák </vt:lpstr>
      <vt:lpstr>Az egészségügyi szolgáltatás igénybevételének alapelvei  </vt:lpstr>
      <vt:lpstr>Az egészségügyi szolgáltatás igénybevételének menete 2 Tervezhető és akut esetben</vt:lpstr>
      <vt:lpstr>Az egészségügyi szolgáltatás igénybevételének menete 3  Azonnali ellátást igénylő esetben I. - Ha a biztosított részéről nincs előfinanszírozás</vt:lpstr>
      <vt:lpstr>Az egészségügyi szolgáltatás igénybevételének menete 4   Azonnali ellátást igénylő esetben II. - Ha a biztosított előfinanszíroz</vt:lpstr>
      <vt:lpstr>PowerPoint bemutató</vt:lpstr>
      <vt:lpstr>A szerződés alanyai</vt:lpstr>
      <vt:lpstr>A szerződés alanyai</vt:lpstr>
      <vt:lpstr>A biztosítási szerződés létrejötte</vt:lpstr>
      <vt:lpstr>A biztosítási szerződés létrejötte, kockázatviselés kezdete</vt:lpstr>
      <vt:lpstr>Várakozási idő</vt:lpstr>
      <vt:lpstr>Közlési- és változás-bejelentési kötelezettség</vt:lpstr>
      <vt:lpstr>Tartam, területi és időbeli hatály</vt:lpstr>
      <vt:lpstr>A biztosítás díja</vt:lpstr>
      <vt:lpstr>PowerPoint bemutató</vt:lpstr>
      <vt:lpstr>PowerPoint bemutató</vt:lpstr>
      <vt:lpstr>PowerPoint bemutató</vt:lpstr>
      <vt:lpstr>PowerPoint bemutató</vt:lpstr>
      <vt:lpstr>A díjfizetés elmulasztása</vt:lpstr>
      <vt:lpstr>Díjfizetés és díjmódosítás</vt:lpstr>
      <vt:lpstr>Mentesülés</vt:lpstr>
      <vt:lpstr>Kizárások 1</vt:lpstr>
      <vt:lpstr>Kizárások 2</vt:lpstr>
      <vt:lpstr>Kizárások 3 </vt:lpstr>
      <vt:lpstr>Kizárások 4 - Veszélyes sportok</vt:lpstr>
      <vt:lpstr>Kizárások 5 - Sportártalmak kizárása </vt:lpstr>
      <vt:lpstr>Ajánlat felvétel </vt:lpstr>
      <vt:lpstr>PowerPoint bemutató</vt:lpstr>
      <vt:lpstr>PowerPoint bemutató</vt:lpstr>
      <vt:lpstr>PowerPoint bemutató</vt:lpstr>
      <vt:lpstr>PowerPoint bemutató</vt:lpstr>
      <vt:lpstr>PowerPoint bemutató</vt:lpstr>
      <vt:lpstr>Mit akarnak a cégvezetők? A 2016. évi piackutatás eredménye</vt:lpstr>
      <vt:lpstr>     </vt:lpstr>
      <vt:lpstr>A 2015. évi lakossági piackutatásunkból kiderült…</vt:lpstr>
      <vt:lpstr>Végezetül…</vt:lpstr>
      <vt:lpstr>PowerPoint bemutató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 Egészségprogram fóliasor</dc:title>
  <dc:creator>Hack András</dc:creator>
  <cp:lastModifiedBy>Tóth Vilmos</cp:lastModifiedBy>
  <cp:revision>680</cp:revision>
  <cp:lastPrinted>2017-03-23T18:46:02Z</cp:lastPrinted>
  <dcterms:created xsi:type="dcterms:W3CDTF">2014-01-20T09:38:39Z</dcterms:created>
  <dcterms:modified xsi:type="dcterms:W3CDTF">2017-04-03T03:33:23Z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0x0101006E30E9DCF8FE4542B39E01146FAE5619</vt:lpwstr>
  </property>
</Properties>
</file>