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y014178\Local%20Settings\Temporary%20Internet%20Files\Content.Outlook\TTVK5BYK\Munkaf&#252;zet2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2.0699569606228902E-3"/>
          <c:w val="1"/>
          <c:h val="0.89327938174394872"/>
        </c:manualLayout>
      </c:layout>
      <c:bar3DChart>
        <c:barDir val="col"/>
        <c:grouping val="stacked"/>
        <c:varyColors val="0"/>
        <c:ser>
          <c:idx val="1"/>
          <c:order val="0"/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Munka1!$A$1:$B$1</c:f>
              <c:numCache>
                <c:formatCode>General</c:formatCode>
                <c:ptCount val="2"/>
                <c:pt idx="0">
                  <c:v>2002</c:v>
                </c:pt>
                <c:pt idx="1">
                  <c:v>2011</c:v>
                </c:pt>
              </c:numCache>
            </c:numRef>
          </c:cat>
          <c:val>
            <c:numRef>
              <c:f>Munka1!$A$2:$B$2</c:f>
              <c:numCache>
                <c:formatCode>General</c:formatCode>
                <c:ptCount val="2"/>
                <c:pt idx="0">
                  <c:v>2759</c:v>
                </c:pt>
                <c:pt idx="1">
                  <c:v>6069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8"/>
        <c:gapDepth val="60"/>
        <c:shape val="box"/>
        <c:axId val="241792128"/>
        <c:axId val="241793664"/>
        <c:axId val="0"/>
      </c:bar3DChart>
      <c:catAx>
        <c:axId val="24179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rgbClr val="002060"/>
                </a:solidFill>
              </a:defRPr>
            </a:pPr>
            <a:endParaRPr lang="hu-HU"/>
          </a:p>
        </c:txPr>
        <c:crossAx val="241793664"/>
        <c:crosses val="autoZero"/>
        <c:auto val="1"/>
        <c:lblAlgn val="ctr"/>
        <c:lblOffset val="100"/>
        <c:noMultiLvlLbl val="0"/>
      </c:catAx>
      <c:valAx>
        <c:axId val="241793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17921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9F76A-41DD-4FE5-B3B1-1272E9B230F0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6FA4D-D7CB-4984-B23A-B9AAF93B99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801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0363-1812-4CA8-A28A-0C100C56D019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3BC9-093B-4E3C-BF7D-6767031090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695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0363-1812-4CA8-A28A-0C100C56D019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3BC9-093B-4E3C-BF7D-6767031090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483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0363-1812-4CA8-A28A-0C100C56D019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3BC9-093B-4E3C-BF7D-6767031090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0276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ChangeArrowheads="1"/>
          </p:cNvSpPr>
          <p:nvPr userDrawn="1"/>
        </p:nvSpPr>
        <p:spPr bwMode="auto">
          <a:xfrm>
            <a:off x="922354" y="6513740"/>
            <a:ext cx="3588070" cy="92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</a:pPr>
            <a:r>
              <a:rPr lang="hu-HU"/>
              <a:t>Készítette: Marketing osztály </a:t>
            </a:r>
            <a:r>
              <a:rPr lang="hu-HU" b="1">
                <a:solidFill>
                  <a:srgbClr val="9B0012"/>
                </a:solidFill>
              </a:rPr>
              <a:t>|</a:t>
            </a:r>
            <a:r>
              <a:rPr lang="hu-HU"/>
              <a:t> dátum: </a:t>
            </a:r>
            <a:fld id="{93B36220-AB03-41CF-AB4D-6BC03BDEA881}" type="datetime1">
              <a:rPr lang="hu-HU"/>
              <a:pPr>
                <a:spcBef>
                  <a:spcPct val="0"/>
                </a:spcBef>
              </a:pPr>
              <a:t>2012.10.10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7191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>
          <a:xfrm>
            <a:off x="3708657" y="6381750"/>
            <a:ext cx="2133343" cy="476250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4A3292F-30B3-4728-BF09-DEA1262D8370}" type="datetime1">
              <a:rPr lang="hu-HU"/>
              <a:pPr>
                <a:defRPr/>
              </a:pPr>
              <a:t>2012.10.10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68233" y="6381750"/>
            <a:ext cx="3382818" cy="476250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hu-HU"/>
              <a:t>Készítette: Tóth Tibor </a:t>
            </a:r>
            <a:r>
              <a:rPr lang="hu-HU">
                <a:solidFill>
                  <a:srgbClr val="990000"/>
                </a:solidFill>
              </a:rPr>
              <a:t>|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88606" y="6381750"/>
            <a:ext cx="2133344" cy="476250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A2E7678-4616-4C89-B50A-6CD4F3BE520E}" type="slidenum">
              <a:rPr lang="hu-HU"/>
              <a:pPr>
                <a:defRPr/>
              </a:pPr>
              <a:t>‹#›</a:t>
            </a:fld>
            <a:r>
              <a:rPr lang="hu-HU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624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0363-1812-4CA8-A28A-0C100C56D019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3BC9-093B-4E3C-BF7D-6767031090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763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0363-1812-4CA8-A28A-0C100C56D019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3BC9-093B-4E3C-BF7D-6767031090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03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0363-1812-4CA8-A28A-0C100C56D019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3BC9-093B-4E3C-BF7D-6767031090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977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0363-1812-4CA8-A28A-0C100C56D019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3BC9-093B-4E3C-BF7D-6767031090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6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0363-1812-4CA8-A28A-0C100C56D019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3BC9-093B-4E3C-BF7D-6767031090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051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0363-1812-4CA8-A28A-0C100C56D019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3BC9-093B-4E3C-BF7D-6767031090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315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0363-1812-4CA8-A28A-0C100C56D019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3BC9-093B-4E3C-BF7D-6767031090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250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0363-1812-4CA8-A28A-0C100C56D019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3BC9-093B-4E3C-BF7D-6767031090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408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0363-1812-4CA8-A28A-0C100C56D019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3BC9-093B-4E3C-BF7D-6767031090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733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-diagram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bg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4919" y="0"/>
            <a:ext cx="1147874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5" name="Text Box 4"/>
          <p:cNvSpPr txBox="1">
            <a:spLocks noChangeArrowheads="1"/>
          </p:cNvSpPr>
          <p:nvPr/>
        </p:nvSpPr>
        <p:spPr bwMode="auto">
          <a:xfrm>
            <a:off x="170617" y="1298122"/>
            <a:ext cx="7295444" cy="1234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3600" b="1">
                <a:solidFill>
                  <a:srgbClr val="FFFFFF"/>
                </a:solidFill>
              </a:rPr>
              <a:t>Általános és szakmai felelősségbiztosítások</a:t>
            </a:r>
          </a:p>
        </p:txBody>
      </p:sp>
      <p:pic>
        <p:nvPicPr>
          <p:cNvPr id="110596" name="Picture 6" descr="lifebel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17" y="2532290"/>
            <a:ext cx="1331576" cy="109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12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1057051" y="1617890"/>
            <a:ext cx="7289030" cy="368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284058" indent="-284058" defTabSz="315620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 b="1" dirty="0">
                <a:latin typeface="Arial" pitchFamily="34" charset="0"/>
              </a:rPr>
              <a:t>Új Környezetszennyezési felelősségbiztosítások</a:t>
            </a:r>
          </a:p>
          <a:p>
            <a:pPr marL="284058" indent="-284058" defTabSz="315620"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  <a:p>
            <a:pPr marL="284058" indent="-284058" defTabSz="315620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 dirty="0">
                <a:latin typeface="Arial" pitchFamily="34" charset="0"/>
              </a:rPr>
              <a:t>KFF E rész: polgárjogi felelősség, személysérüléses és dologi károkra</a:t>
            </a:r>
          </a:p>
          <a:p>
            <a:pPr marL="284058" indent="-284058" defTabSz="315620">
              <a:tabLst>
                <a:tab pos="526034" algn="l"/>
              </a:tabLst>
              <a:defRPr/>
            </a:pPr>
            <a:r>
              <a:rPr lang="hu-HU" sz="2000" dirty="0">
                <a:latin typeface="Arial" pitchFamily="34" charset="0"/>
              </a:rPr>
              <a:t>		 ▫ Tarifa szerint köthető, Geniusszal </a:t>
            </a:r>
            <a:r>
              <a:rPr lang="hu-HU" sz="2000" dirty="0" err="1">
                <a:latin typeface="Arial" pitchFamily="34" charset="0"/>
              </a:rPr>
              <a:t>tarifálható</a:t>
            </a:r>
            <a:endParaRPr lang="hu-HU" sz="2000" dirty="0">
              <a:latin typeface="Arial" pitchFamily="34" charset="0"/>
            </a:endParaRPr>
          </a:p>
          <a:p>
            <a:pPr marL="284058" indent="-284058" defTabSz="315620">
              <a:tabLst>
                <a:tab pos="526034" algn="l"/>
              </a:tabLst>
              <a:defRPr/>
            </a:pPr>
            <a:r>
              <a:rPr lang="hu-HU" sz="2000" dirty="0">
                <a:latin typeface="Arial" pitchFamily="34" charset="0"/>
              </a:rPr>
              <a:t>	</a:t>
            </a:r>
          </a:p>
          <a:p>
            <a:pPr marL="284058" indent="-284058" defTabSz="315620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 dirty="0">
                <a:latin typeface="Arial" pitchFamily="34" charset="0"/>
              </a:rPr>
              <a:t>KFF F rész („Felelősségbiztosítás környezeti elemekben okozott károkra”): 	közigazgatási jogi felelősség a környezeti elemekben okozott károkra</a:t>
            </a:r>
            <a:endParaRPr lang="hu-HU" sz="1500" dirty="0">
              <a:latin typeface="Arial" pitchFamily="34" charset="0"/>
            </a:endParaRPr>
          </a:p>
          <a:p>
            <a:pPr marL="284058" indent="-284058" defTabSz="315620">
              <a:lnSpc>
                <a:spcPct val="130000"/>
              </a:lnSpc>
              <a:tabLst>
                <a:tab pos="526034" algn="l"/>
              </a:tabLst>
              <a:defRPr/>
            </a:pPr>
            <a:endParaRPr lang="hu-HU" sz="1700" dirty="0">
              <a:latin typeface="Arial" pitchFamily="34" charset="0"/>
              <a:sym typeface="Symbol" pitchFamily="18" charset="2"/>
            </a:endParaRPr>
          </a:p>
          <a:p>
            <a:pPr marL="284058" indent="-284058" defTabSz="315620">
              <a:tabLst>
                <a:tab pos="526034" algn="l"/>
              </a:tabLst>
              <a:defRPr/>
            </a:pPr>
            <a:r>
              <a:rPr lang="hu-HU" sz="1700" dirty="0">
                <a:latin typeface="Arial" pitchFamily="34" charset="0"/>
              </a:rPr>
              <a:t>	</a:t>
            </a:r>
          </a:p>
        </p:txBody>
      </p:sp>
      <p:sp>
        <p:nvSpPr>
          <p:cNvPr id="4" name="Rectangle 1027"/>
          <p:cNvSpPr>
            <a:spLocks noChangeArrowheads="1"/>
          </p:cNvSpPr>
          <p:nvPr/>
        </p:nvSpPr>
        <p:spPr bwMode="auto">
          <a:xfrm>
            <a:off x="922354" y="34290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r>
              <a:rPr lang="hu-HU" sz="2000" b="1" dirty="0">
                <a:solidFill>
                  <a:srgbClr val="9B0012"/>
                </a:solidFill>
                <a:latin typeface="Arial" pitchFamily="34" charset="0"/>
              </a:rPr>
              <a:t>Általános Felelősségbiztosítás</a:t>
            </a:r>
          </a:p>
        </p:txBody>
      </p:sp>
      <p:sp>
        <p:nvSpPr>
          <p:cNvPr id="119812" name="Szövegdoboz 8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19813" name="Picture 7" descr="lifebel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4408"/>
            <a:ext cx="540071" cy="4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4" name="Picture 8" descr="pl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455" y="2680607"/>
            <a:ext cx="1331576" cy="109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227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027"/>
          <p:cNvSpPr>
            <a:spLocks noChangeArrowheads="1"/>
          </p:cNvSpPr>
          <p:nvPr/>
        </p:nvSpPr>
        <p:spPr bwMode="auto">
          <a:xfrm>
            <a:off x="922354" y="385082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r>
              <a:rPr lang="hu-HU" sz="2000" b="1" dirty="0">
                <a:solidFill>
                  <a:srgbClr val="9B0012"/>
                </a:solidFill>
                <a:latin typeface="Arial" pitchFamily="34" charset="0"/>
              </a:rPr>
              <a:t>Ezt is tudjuk!</a:t>
            </a:r>
          </a:p>
        </p:txBody>
      </p:sp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922354" y="1247775"/>
            <a:ext cx="7289030" cy="4717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57810" indent="-157810" defTabSz="315620">
              <a:tabLst>
                <a:tab pos="526034" algn="l"/>
              </a:tabLst>
              <a:defRPr/>
            </a:pPr>
            <a:endParaRPr lang="hu-HU" sz="700" b="1">
              <a:latin typeface="Arial" pitchFamily="34" charset="0"/>
            </a:endParaRPr>
          </a:p>
          <a:p>
            <a:pPr marL="157810" indent="-157810" defTabSz="315620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b="1">
                <a:latin typeface="Arial" pitchFamily="34" charset="0"/>
              </a:rPr>
              <a:t>Kibővített alvállalkozói kiterjesztés (304 KF)</a:t>
            </a:r>
          </a:p>
          <a:p>
            <a:pPr marL="157810" indent="-157810" defTabSz="315620">
              <a:tabLst>
                <a:tab pos="526034" algn="l"/>
              </a:tabLst>
              <a:defRPr/>
            </a:pPr>
            <a:r>
              <a:rPr lang="hu-HU">
                <a:latin typeface="Arial" pitchFamily="34" charset="0"/>
              </a:rPr>
              <a:t>		</a:t>
            </a:r>
            <a:r>
              <a:rPr lang="hu-HU" sz="1500">
                <a:latin typeface="Arial" pitchFamily="34" charset="0"/>
              </a:rPr>
              <a:t>Kiterjed a teljes alvállalkozói láncolat által okozott károkra </a:t>
            </a:r>
          </a:p>
          <a:p>
            <a:pPr marL="157810" indent="-157810" defTabSz="315620">
              <a:tabLst>
                <a:tab pos="526034" algn="l"/>
              </a:tabLst>
              <a:defRPr/>
            </a:pPr>
            <a:r>
              <a:rPr lang="hu-HU" sz="1500">
                <a:latin typeface="Arial" pitchFamily="34" charset="0"/>
              </a:rPr>
              <a:t>		 ▫ Munkáltatói felelősség itt kizárt!</a:t>
            </a:r>
          </a:p>
          <a:p>
            <a:pPr marL="157810" indent="-157810" defTabSz="315620">
              <a:lnSpc>
                <a:spcPct val="150000"/>
              </a:lnSpc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500" b="1">
              <a:latin typeface="Arial" pitchFamily="34" charset="0"/>
            </a:endParaRPr>
          </a:p>
          <a:p>
            <a:pPr marL="157810" indent="-157810" defTabSz="315620">
              <a:lnSpc>
                <a:spcPct val="15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b="1">
                <a:latin typeface="Arial" pitchFamily="34" charset="0"/>
              </a:rPr>
              <a:t>Kiterjesztett fedezet Benzinkutak biztosítása esetében (322 KF)</a:t>
            </a:r>
            <a:r>
              <a:rPr lang="hu-HU">
                <a:latin typeface="Arial" pitchFamily="34" charset="0"/>
              </a:rPr>
              <a:t> </a:t>
            </a:r>
          </a:p>
          <a:p>
            <a:pPr marL="157810" indent="-157810" defTabSz="315620">
              <a:lnSpc>
                <a:spcPct val="150000"/>
              </a:lnSpc>
              <a:tabLst>
                <a:tab pos="526034" algn="l"/>
              </a:tabLst>
              <a:defRPr/>
            </a:pPr>
            <a:r>
              <a:rPr lang="hu-HU" sz="1500">
                <a:latin typeface="Arial" pitchFamily="34" charset="0"/>
              </a:rPr>
              <a:t>		Shopban értékesített áruk termékfelelősség kockázata is biztosított</a:t>
            </a:r>
          </a:p>
          <a:p>
            <a:pPr marL="157810" indent="-157810" defTabSz="315620">
              <a:lnSpc>
                <a:spcPct val="150000"/>
              </a:lnSpc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500" b="1">
              <a:latin typeface="Arial" pitchFamily="34" charset="0"/>
            </a:endParaRPr>
          </a:p>
          <a:p>
            <a:pPr marL="157810" indent="-157810" defTabSz="315620">
              <a:lnSpc>
                <a:spcPct val="15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b="1">
                <a:latin typeface="Arial" pitchFamily="34" charset="0"/>
              </a:rPr>
              <a:t>Kiterjesztett fedezet Gépjármű önjáró szállítására (327 KF)</a:t>
            </a:r>
          </a:p>
          <a:p>
            <a:pPr marL="157810" indent="-157810" defTabSz="315620">
              <a:lnSpc>
                <a:spcPct val="130000"/>
              </a:lnSpc>
              <a:tabLst>
                <a:tab pos="526034" algn="l"/>
              </a:tabLst>
              <a:defRPr/>
            </a:pPr>
            <a:r>
              <a:rPr lang="hu-HU" sz="1500">
                <a:latin typeface="Arial" pitchFamily="34" charset="0"/>
              </a:rPr>
              <a:t>		Közlekedési szabályszegés kizárás szűkítése gyorshajtásra, piros lámpára és 	alkoholos befolyásoltságra </a:t>
            </a:r>
          </a:p>
          <a:p>
            <a:pPr marL="157810" indent="-157810" defTabSz="315620">
              <a:lnSpc>
                <a:spcPct val="130000"/>
              </a:lnSpc>
              <a:tabLst>
                <a:tab pos="526034" algn="l"/>
              </a:tabLst>
              <a:defRPr/>
            </a:pPr>
            <a:r>
              <a:rPr lang="hu-HU" sz="1500">
                <a:latin typeface="Arial" pitchFamily="34" charset="0"/>
              </a:rPr>
              <a:t>		 ▫ Sofőrszolgálatokra használható!</a:t>
            </a:r>
          </a:p>
          <a:p>
            <a:pPr marL="157810" indent="-157810" defTabSz="315620"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500" b="1">
              <a:latin typeface="Arial" pitchFamily="34" charset="0"/>
            </a:endParaRPr>
          </a:p>
          <a:p>
            <a:pPr marL="157810" indent="-157810" defTabSz="315620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b="1">
                <a:latin typeface="Arial" pitchFamily="34" charset="0"/>
              </a:rPr>
              <a:t>Új elem a munkagépek felelősségbiztosítása (401 KF) </a:t>
            </a:r>
          </a:p>
          <a:p>
            <a:pPr marL="157810" indent="-157810" defTabSz="315620">
              <a:tabLst>
                <a:tab pos="526034" algn="l"/>
              </a:tabLst>
              <a:defRPr/>
            </a:pPr>
            <a:r>
              <a:rPr lang="hu-HU">
                <a:latin typeface="Arial" pitchFamily="34" charset="0"/>
              </a:rPr>
              <a:t>	</a:t>
            </a:r>
            <a:r>
              <a:rPr lang="hu-HU" sz="1500">
                <a:latin typeface="Arial" pitchFamily="34" charset="0"/>
              </a:rPr>
              <a:t>	Külön pótdíjért, daruk által okozott károkra is köthető</a:t>
            </a:r>
          </a:p>
          <a:p>
            <a:pPr marL="157810" indent="-157810" defTabSz="315620">
              <a:tabLst>
                <a:tab pos="526034" algn="l"/>
              </a:tabLst>
              <a:defRPr/>
            </a:pPr>
            <a:endParaRPr lang="hu-HU" sz="1500">
              <a:latin typeface="Arial" pitchFamily="34" charset="0"/>
            </a:endParaRPr>
          </a:p>
        </p:txBody>
      </p:sp>
      <p:sp>
        <p:nvSpPr>
          <p:cNvPr id="120836" name="Szövegdoboz 8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20837" name="Picture 6" descr="lifebel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4408"/>
            <a:ext cx="540071" cy="4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8" name="Picture 8" descr="pl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809" y="1247776"/>
            <a:ext cx="1331576" cy="109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9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922354" y="1122590"/>
            <a:ext cx="728903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284058" indent="-284058" defTabSz="315620">
              <a:lnSpc>
                <a:spcPct val="15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b="1" dirty="0">
                <a:latin typeface="Arial" pitchFamily="34" charset="0"/>
              </a:rPr>
              <a:t>Egészségügyi szakmai felelősségbiztosítás (ETSZF)</a:t>
            </a:r>
          </a:p>
          <a:p>
            <a:pPr marL="284058" indent="-284058" defTabSz="315620">
              <a:tabLst>
                <a:tab pos="526034" algn="l"/>
              </a:tabLst>
              <a:defRPr/>
            </a:pPr>
            <a:r>
              <a:rPr lang="hu-HU" sz="2000" b="1" dirty="0">
                <a:solidFill>
                  <a:srgbClr val="8A0000"/>
                </a:solidFill>
                <a:latin typeface="Arial" pitchFamily="34" charset="0"/>
              </a:rPr>
              <a:t>Piacon az elérhető legbővebb fedezetet tartalmazza!</a:t>
            </a:r>
          </a:p>
          <a:p>
            <a:pPr marL="284058" indent="-284058" defTabSz="315620">
              <a:tabLst>
                <a:tab pos="526034" algn="l"/>
              </a:tabLst>
              <a:defRPr/>
            </a:pPr>
            <a:endParaRPr lang="hu-HU" sz="1500" b="1" dirty="0">
              <a:solidFill>
                <a:srgbClr val="8A0000"/>
              </a:solidFill>
              <a:latin typeface="Arial" pitchFamily="34" charset="0"/>
            </a:endParaRPr>
          </a:p>
          <a:p>
            <a:pPr marL="284058" indent="-284058" defTabSz="315620">
              <a:spcBef>
                <a:spcPct val="0"/>
              </a:spcBef>
              <a:buFont typeface="Wingdings" pitchFamily="2" charset="2"/>
              <a:buChar char="§"/>
              <a:tabLst>
                <a:tab pos="295895" algn="l"/>
              </a:tabLst>
              <a:defRPr/>
            </a:pPr>
            <a:r>
              <a:rPr lang="hu-HU" sz="1500" b="1" dirty="0">
                <a:latin typeface="Arial" pitchFamily="34" charset="0"/>
              </a:rPr>
              <a:t>	</a:t>
            </a:r>
            <a:r>
              <a:rPr lang="hu-HU" sz="1500" dirty="0">
                <a:latin typeface="Arial" pitchFamily="34" charset="0"/>
              </a:rPr>
              <a:t>Érdemi szolgáltatást biztosító megemelt biztosítási összegek változatlan árszinten</a:t>
            </a:r>
          </a:p>
          <a:p>
            <a:pPr marL="284058" indent="-284058" defTabSz="315620">
              <a:lnSpc>
                <a:spcPct val="130000"/>
              </a:lnSpc>
              <a:buFont typeface="Wingdings" pitchFamily="2" charset="2"/>
              <a:buChar char="§"/>
              <a:tabLst>
                <a:tab pos="295895" algn="l"/>
              </a:tabLst>
              <a:defRPr/>
            </a:pPr>
            <a:r>
              <a:rPr lang="hu-HU" sz="1500" dirty="0">
                <a:latin typeface="Arial" pitchFamily="34" charset="0"/>
              </a:rPr>
              <a:t>	Klinikai vizsgálati egészségügyi tevékenység is biztosított</a:t>
            </a:r>
          </a:p>
          <a:p>
            <a:pPr marL="284058" indent="-284058" defTabSz="315620">
              <a:lnSpc>
                <a:spcPct val="130000"/>
              </a:lnSpc>
              <a:buFont typeface="Wingdings" pitchFamily="2" charset="2"/>
              <a:buChar char="§"/>
              <a:tabLst>
                <a:tab pos="295895" algn="l"/>
              </a:tabLst>
              <a:defRPr/>
            </a:pPr>
            <a:r>
              <a:rPr lang="hu-HU" sz="1500" dirty="0">
                <a:latin typeface="Arial" pitchFamily="34" charset="0"/>
              </a:rPr>
              <a:t>Gyógyszer ismertetési tevékenység jogvédelmi fedezetére is kiterjeszthető (Orvos, gyógyszerész)</a:t>
            </a:r>
          </a:p>
          <a:p>
            <a:pPr marL="284058" indent="-284058" defTabSz="315620">
              <a:lnSpc>
                <a:spcPct val="130000"/>
              </a:lnSpc>
              <a:buFont typeface="Wingdings" pitchFamily="2" charset="2"/>
              <a:buChar char="§"/>
              <a:tabLst>
                <a:tab pos="295895" algn="l"/>
              </a:tabLst>
              <a:defRPr/>
            </a:pPr>
            <a:r>
              <a:rPr lang="hu-HU" sz="1500" dirty="0">
                <a:latin typeface="Arial" pitchFamily="34" charset="0"/>
              </a:rPr>
              <a:t>	Munkavállalói felelősségbiztosításra is kiterjeszthető (471 sz. KF)</a:t>
            </a:r>
          </a:p>
          <a:p>
            <a:pPr marL="284058" indent="-284058" defTabSz="315620">
              <a:lnSpc>
                <a:spcPct val="130000"/>
              </a:lnSpc>
              <a:buFont typeface="Wingdings" pitchFamily="2" charset="2"/>
              <a:buChar char="§"/>
              <a:tabLst>
                <a:tab pos="295895" algn="l"/>
              </a:tabLst>
              <a:defRPr/>
            </a:pPr>
            <a:r>
              <a:rPr lang="hu-HU" sz="1500" dirty="0">
                <a:latin typeface="Arial" pitchFamily="34" charset="0"/>
              </a:rPr>
              <a:t>	Munkavállalóként is köthető (Külön munkavállalói felelősség termék)</a:t>
            </a:r>
          </a:p>
          <a:p>
            <a:pPr marL="284058" indent="-284058" defTabSz="315620">
              <a:lnSpc>
                <a:spcPct val="130000"/>
              </a:lnSpc>
              <a:buFont typeface="Wingdings" pitchFamily="2" charset="2"/>
              <a:buChar char="§"/>
              <a:tabLst>
                <a:tab pos="295895" algn="l"/>
              </a:tabLst>
              <a:defRPr/>
            </a:pPr>
            <a:r>
              <a:rPr lang="hu-HU" sz="1500" dirty="0">
                <a:latin typeface="Arial" pitchFamily="34" charset="0"/>
              </a:rPr>
              <a:t>	Európai területi hatályra is kiterjeszthető (399 sz. KF)</a:t>
            </a:r>
          </a:p>
          <a:p>
            <a:pPr marL="284058" indent="-284058" defTabSz="315620">
              <a:lnSpc>
                <a:spcPct val="130000"/>
              </a:lnSpc>
              <a:buFont typeface="Wingdings" pitchFamily="2" charset="2"/>
              <a:buChar char="§"/>
              <a:tabLst>
                <a:tab pos="295895" algn="l"/>
              </a:tabLst>
              <a:defRPr/>
            </a:pPr>
            <a:r>
              <a:rPr lang="hu-HU" sz="1500" dirty="0">
                <a:latin typeface="Arial" pitchFamily="34" charset="0"/>
              </a:rPr>
              <a:t>	Bérlői fedezetre is kiterjeszthető (472 sz. KF)</a:t>
            </a:r>
          </a:p>
          <a:p>
            <a:pPr defTabSz="315620">
              <a:lnSpc>
                <a:spcPct val="130000"/>
              </a:lnSpc>
              <a:tabLst>
                <a:tab pos="526034" algn="l"/>
              </a:tabLst>
              <a:defRPr/>
            </a:pPr>
            <a:r>
              <a:rPr lang="hu-HU" sz="1700" b="1" dirty="0">
                <a:solidFill>
                  <a:srgbClr val="8A0000"/>
                </a:solidFill>
                <a:latin typeface="Arial" pitchFamily="34" charset="0"/>
              </a:rPr>
              <a:t>Termékelőnyünk: </a:t>
            </a:r>
          </a:p>
          <a:p>
            <a:pPr marL="284058" indent="-284058" defTabSz="315620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1700" dirty="0">
                <a:latin typeface="Arial" pitchFamily="34" charset="0"/>
              </a:rPr>
              <a:t>Változatlanul tevékenységi és munkáltatói felelősség is biztosított</a:t>
            </a:r>
          </a:p>
          <a:p>
            <a:pPr marL="284058" indent="-284058" defTabSz="315620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1700" dirty="0">
                <a:latin typeface="Arial" pitchFamily="34" charset="0"/>
              </a:rPr>
              <a:t>A teljes szolgáltatás biztosított (gépek, eszközök üzemeltetése is)</a:t>
            </a:r>
          </a:p>
        </p:txBody>
      </p:sp>
      <p:sp>
        <p:nvSpPr>
          <p:cNvPr id="4" name="Rectangle 1027"/>
          <p:cNvSpPr>
            <a:spLocks noChangeArrowheads="1"/>
          </p:cNvSpPr>
          <p:nvPr/>
        </p:nvSpPr>
        <p:spPr bwMode="auto">
          <a:xfrm>
            <a:off x="922354" y="356507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r>
              <a:rPr lang="hu-HU" sz="2000" b="1" dirty="0">
                <a:solidFill>
                  <a:srgbClr val="9B0012"/>
                </a:solidFill>
                <a:latin typeface="Arial" pitchFamily="34" charset="0"/>
              </a:rPr>
              <a:t>Szakmai felelősségbiztosítások</a:t>
            </a:r>
          </a:p>
        </p:txBody>
      </p:sp>
      <p:sp>
        <p:nvSpPr>
          <p:cNvPr id="121860" name="Szövegdoboz 8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21861" name="Picture 7" descr="lifebel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4408"/>
            <a:ext cx="540071" cy="4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62" name="Picture 8" descr="pl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334" y="4780190"/>
            <a:ext cx="1331576" cy="109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36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027"/>
          <p:cNvSpPr>
            <a:spLocks noChangeArrowheads="1"/>
          </p:cNvSpPr>
          <p:nvPr/>
        </p:nvSpPr>
        <p:spPr bwMode="auto">
          <a:xfrm>
            <a:off x="922354" y="428625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r>
              <a:rPr lang="hu-HU" sz="2000" b="1" dirty="0">
                <a:solidFill>
                  <a:srgbClr val="9B0012"/>
                </a:solidFill>
                <a:latin typeface="Arial" pitchFamily="34" charset="0"/>
              </a:rPr>
              <a:t>Szakmai felelősségbiztosítások</a:t>
            </a:r>
          </a:p>
        </p:txBody>
      </p:sp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927486" y="1304926"/>
            <a:ext cx="7289030" cy="410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284058" indent="-284058" defTabSz="315620">
              <a:lnSpc>
                <a:spcPct val="15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 b="1" dirty="0">
                <a:latin typeface="Arial" pitchFamily="34" charset="0"/>
              </a:rPr>
              <a:t>Vagyoni Károk Szakmai Felelősségbiztosítása (VKSZF)</a:t>
            </a:r>
          </a:p>
          <a:p>
            <a:pPr marL="1645172" indent="-6576" defTabSz="315620">
              <a:lnSpc>
                <a:spcPct val="150000"/>
              </a:lnSpc>
              <a:tabLst>
                <a:tab pos="526034" algn="l"/>
              </a:tabLst>
              <a:defRPr/>
            </a:pPr>
            <a:r>
              <a:rPr lang="hu-HU" sz="2000" dirty="0">
                <a:latin typeface="Arial" pitchFamily="34" charset="0"/>
              </a:rPr>
              <a:t>Közbeszerzői felelősségbiztosítás</a:t>
            </a:r>
          </a:p>
          <a:p>
            <a:pPr marL="1922654" indent="-284058" defTabSz="315620">
              <a:lnSpc>
                <a:spcPct val="15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1700" dirty="0">
                <a:solidFill>
                  <a:srgbClr val="8A0000"/>
                </a:solidFill>
                <a:latin typeface="Arial" pitchFamily="34" charset="0"/>
              </a:rPr>
              <a:t>Biztosítottak a természetes személy tanácsadók is</a:t>
            </a:r>
          </a:p>
          <a:p>
            <a:pPr marL="1638596" defTabSz="315620">
              <a:lnSpc>
                <a:spcPct val="150000"/>
              </a:lnSpc>
              <a:tabLst>
                <a:tab pos="526034" algn="l"/>
              </a:tabLst>
              <a:defRPr/>
            </a:pPr>
            <a:endParaRPr lang="hu-HU" sz="1700" dirty="0">
              <a:latin typeface="Arial" pitchFamily="34" charset="0"/>
            </a:endParaRPr>
          </a:p>
          <a:p>
            <a:pPr marL="284058" indent="-284058" defTabSz="315620">
              <a:lnSpc>
                <a:spcPct val="15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 b="1" dirty="0">
                <a:latin typeface="Arial" pitchFamily="34" charset="0"/>
              </a:rPr>
              <a:t>Tervezői szakmai felelősségbiztosítás (EMTSZF)</a:t>
            </a:r>
          </a:p>
          <a:p>
            <a:pPr defTabSz="315620">
              <a:lnSpc>
                <a:spcPct val="110000"/>
              </a:lnSpc>
              <a:tabLst>
                <a:tab pos="526034" algn="l"/>
              </a:tabLst>
              <a:defRPr/>
            </a:pPr>
            <a:r>
              <a:rPr lang="hu-HU" sz="1700" b="1" dirty="0">
                <a:solidFill>
                  <a:srgbClr val="8A0000"/>
                </a:solidFill>
                <a:latin typeface="Arial" pitchFamily="34" charset="0"/>
              </a:rPr>
              <a:t>Piacon vezető terjedelmű fedezet, nem csak személysérülés és dologi kár biztosított!</a:t>
            </a:r>
          </a:p>
          <a:p>
            <a:pPr marL="284058" indent="-284058" defTabSz="315620">
              <a:lnSpc>
                <a:spcPct val="150000"/>
              </a:lnSpc>
              <a:spcBef>
                <a:spcPct val="0"/>
              </a:spcBef>
              <a:tabLst>
                <a:tab pos="526034" algn="l"/>
              </a:tabLst>
              <a:defRPr/>
            </a:pPr>
            <a:endParaRPr lang="hu-HU" sz="1700" b="1" dirty="0">
              <a:latin typeface="Arial" pitchFamily="34" charset="0"/>
            </a:endParaRPr>
          </a:p>
          <a:p>
            <a:pPr defTabSz="31562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  <a:tabLst>
                <a:tab pos="295895" algn="l"/>
              </a:tabLst>
              <a:defRPr/>
            </a:pPr>
            <a:r>
              <a:rPr lang="hu-HU" sz="1700" dirty="0">
                <a:latin typeface="Arial" pitchFamily="34" charset="0"/>
              </a:rPr>
              <a:t>	Európai területi hatály opciósan (399 KF)</a:t>
            </a:r>
          </a:p>
          <a:p>
            <a:pPr defTabSz="315620">
              <a:lnSpc>
                <a:spcPct val="130000"/>
              </a:lnSpc>
              <a:buFont typeface="Wingdings" pitchFamily="2" charset="2"/>
              <a:buChar char="§"/>
              <a:tabLst>
                <a:tab pos="295895" algn="l"/>
              </a:tabLst>
              <a:defRPr/>
            </a:pPr>
            <a:r>
              <a:rPr lang="hu-HU" sz="1700" dirty="0">
                <a:latin typeface="Arial" pitchFamily="34" charset="0"/>
              </a:rPr>
              <a:t>	Biztosítási összegek emelése, új magasabb alternatívák</a:t>
            </a:r>
          </a:p>
          <a:p>
            <a:pPr marL="1638596" defTabSz="315620">
              <a:lnSpc>
                <a:spcPct val="150000"/>
              </a:lnSpc>
              <a:tabLst>
                <a:tab pos="526034" algn="l"/>
              </a:tabLst>
              <a:defRPr/>
            </a:pPr>
            <a:endParaRPr lang="hu-HU" sz="1700" dirty="0">
              <a:latin typeface="Arial" pitchFamily="34" charset="0"/>
            </a:endParaRPr>
          </a:p>
          <a:p>
            <a:pPr marL="1638596" defTabSz="315620">
              <a:lnSpc>
                <a:spcPct val="150000"/>
              </a:lnSpc>
              <a:tabLst>
                <a:tab pos="526034" algn="l"/>
              </a:tabLst>
              <a:defRPr/>
            </a:pPr>
            <a:endParaRPr lang="hu-HU" sz="1700" dirty="0">
              <a:latin typeface="Arial" pitchFamily="34" charset="0"/>
            </a:endParaRPr>
          </a:p>
          <a:p>
            <a:pPr marL="157810" indent="-157810" defTabSz="315620">
              <a:lnSpc>
                <a:spcPct val="150000"/>
              </a:lnSpc>
              <a:tabLst>
                <a:tab pos="526034" algn="l"/>
              </a:tabLst>
              <a:defRPr/>
            </a:pPr>
            <a:endParaRPr lang="hu-HU" sz="1500" dirty="0">
              <a:latin typeface="Arial" pitchFamily="34" charset="0"/>
            </a:endParaRPr>
          </a:p>
          <a:p>
            <a:pPr marL="157810" indent="-157810" defTabSz="315620">
              <a:lnSpc>
                <a:spcPct val="150000"/>
              </a:lnSpc>
              <a:tabLst>
                <a:tab pos="526034" algn="l"/>
              </a:tabLst>
              <a:defRPr/>
            </a:pPr>
            <a:endParaRPr lang="hu-HU" sz="1500" dirty="0">
              <a:latin typeface="Arial" pitchFamily="34" charset="0"/>
            </a:endParaRPr>
          </a:p>
        </p:txBody>
      </p:sp>
      <p:sp>
        <p:nvSpPr>
          <p:cNvPr id="122884" name="Szövegdoboz 8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22885" name="Picture 7" descr="lifebel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4408"/>
            <a:ext cx="540071" cy="4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6" name="Picture 8" descr="pl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809" y="1797504"/>
            <a:ext cx="1331576" cy="109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7" name="Picture 8" descr="pl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970" y="4563836"/>
            <a:ext cx="1331576" cy="109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20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027"/>
          <p:cNvSpPr>
            <a:spLocks noChangeArrowheads="1"/>
          </p:cNvSpPr>
          <p:nvPr/>
        </p:nvSpPr>
        <p:spPr bwMode="auto">
          <a:xfrm>
            <a:off x="895415" y="442232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r>
              <a:rPr lang="hu-HU" sz="2000" b="1" dirty="0">
                <a:solidFill>
                  <a:srgbClr val="9B0012"/>
                </a:solidFill>
                <a:latin typeface="Arial" pitchFamily="34" charset="0"/>
              </a:rPr>
              <a:t>Szakmai felelősségbiztosítások</a:t>
            </a:r>
          </a:p>
        </p:txBody>
      </p:sp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922354" y="1454605"/>
            <a:ext cx="7289030" cy="4699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284058" indent="-284058" defTabSz="315620">
              <a:tabLst>
                <a:tab pos="526034" algn="l"/>
              </a:tabLst>
              <a:defRPr/>
            </a:pPr>
            <a:endParaRPr lang="hu-HU" sz="1200" b="1" dirty="0">
              <a:latin typeface="Arial" pitchFamily="34" charset="0"/>
            </a:endParaRPr>
          </a:p>
          <a:p>
            <a:pPr marL="284058" indent="-284058" defTabSz="315620"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b="1" dirty="0">
              <a:latin typeface="Arial" pitchFamily="34" charset="0"/>
            </a:endParaRPr>
          </a:p>
          <a:p>
            <a:pPr marL="284058" indent="-284058" defTabSz="315620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 b="1" dirty="0">
                <a:latin typeface="Arial" pitchFamily="34" charset="0"/>
              </a:rPr>
              <a:t>Vagyonvédelmi szakmai felelősségbiztosítás (VVSZF)</a:t>
            </a:r>
          </a:p>
          <a:p>
            <a:pPr marL="284058" indent="-284058" defTabSz="315620">
              <a:lnSpc>
                <a:spcPct val="130000"/>
              </a:lnSpc>
              <a:tabLst>
                <a:tab pos="526034" algn="l"/>
              </a:tabLst>
              <a:defRPr/>
            </a:pPr>
            <a:endParaRPr lang="hu-HU" sz="2000" b="1" dirty="0">
              <a:latin typeface="Arial" pitchFamily="34" charset="0"/>
            </a:endParaRPr>
          </a:p>
          <a:p>
            <a:pPr marL="284058" indent="-284058" defTabSz="315620">
              <a:lnSpc>
                <a:spcPct val="130000"/>
              </a:lnSpc>
              <a:tabLst>
                <a:tab pos="526034" algn="l"/>
              </a:tabLst>
              <a:defRPr/>
            </a:pPr>
            <a:r>
              <a:rPr lang="hu-HU" sz="1700" b="1" dirty="0">
                <a:latin typeface="Arial" pitchFamily="34" charset="0"/>
              </a:rPr>
              <a:t>Változás:</a:t>
            </a:r>
            <a:r>
              <a:rPr lang="hu-HU" sz="1700" dirty="0">
                <a:latin typeface="Arial" pitchFamily="34" charset="0"/>
              </a:rPr>
              <a:t> Új törvényi szabályozás átírja a biztosított tevékenységeket</a:t>
            </a:r>
          </a:p>
          <a:p>
            <a:pPr marL="284058" indent="-284058" defTabSz="315620">
              <a:lnSpc>
                <a:spcPct val="130000"/>
              </a:lnSpc>
              <a:tabLst>
                <a:tab pos="526034" algn="l"/>
              </a:tabLst>
              <a:defRPr/>
            </a:pPr>
            <a:endParaRPr lang="hu-HU" sz="1700" dirty="0">
              <a:latin typeface="Arial" pitchFamily="34" charset="0"/>
            </a:endParaRPr>
          </a:p>
          <a:p>
            <a:pPr marL="295895" indent="-295895" defTabSz="315620">
              <a:lnSpc>
                <a:spcPct val="130000"/>
              </a:lnSpc>
              <a:buFont typeface="Wingdings" pitchFamily="2" charset="2"/>
              <a:buChar char="§"/>
              <a:tabLst>
                <a:tab pos="295895" algn="l"/>
                <a:tab pos="526034" algn="l"/>
              </a:tabLst>
              <a:defRPr/>
            </a:pPr>
            <a:r>
              <a:rPr lang="hu-HU" sz="1700" dirty="0">
                <a:latin typeface="Arial" pitchFamily="34" charset="0"/>
              </a:rPr>
              <a:t>Vagyonvédelmi biztonságtechnikai rendszerek tervezése, szerelése beépül az alapfedezetbe - 374 KF megszűnik</a:t>
            </a:r>
          </a:p>
          <a:p>
            <a:pPr marL="295895" indent="-295895" defTabSz="315620">
              <a:lnSpc>
                <a:spcPct val="130000"/>
              </a:lnSpc>
              <a:buFont typeface="Wingdings" pitchFamily="2" charset="2"/>
              <a:buChar char="§"/>
              <a:tabLst>
                <a:tab pos="295895" algn="l"/>
                <a:tab pos="526034" algn="l"/>
              </a:tabLst>
              <a:defRPr/>
            </a:pPr>
            <a:r>
              <a:rPr lang="hu-HU" sz="1700" dirty="0">
                <a:latin typeface="Arial" pitchFamily="34" charset="0"/>
              </a:rPr>
              <a:t>Elektronikus gépjármű védelem nem minősül vagyonvédelmi tevékenységnek, kikerül a fedezetből</a:t>
            </a:r>
          </a:p>
        </p:txBody>
      </p:sp>
      <p:sp>
        <p:nvSpPr>
          <p:cNvPr id="123908" name="Szövegdoboz 8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23909" name="Picture 7" descr="lifebel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4408"/>
            <a:ext cx="540071" cy="4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58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8" descr="para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808" y="4377418"/>
            <a:ext cx="1331576" cy="109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922354" y="1318533"/>
            <a:ext cx="7658485" cy="4699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57810" indent="-157810" defTabSz="315620">
              <a:tabLst>
                <a:tab pos="526034" algn="l"/>
              </a:tabLst>
              <a:defRPr/>
            </a:pPr>
            <a:endParaRPr lang="hu-HU" dirty="0">
              <a:latin typeface="Arial" pitchFamily="34" charset="0"/>
            </a:endParaRPr>
          </a:p>
          <a:p>
            <a:pPr marL="157810" indent="-157810" algn="just" defTabSz="315620">
              <a:tabLst>
                <a:tab pos="526034" algn="l"/>
              </a:tabLst>
              <a:defRPr/>
            </a:pPr>
            <a:r>
              <a:rPr lang="hu-HU" sz="2000" dirty="0">
                <a:latin typeface="Arial" pitchFamily="34" charset="0"/>
              </a:rPr>
              <a:t>Új M.T. szerint 2012.07.01-el szigorodott a munkavállalók felelőssége: </a:t>
            </a:r>
          </a:p>
          <a:p>
            <a:pPr algn="just" defTabSz="315620">
              <a:tabLst>
                <a:tab pos="526034" algn="l"/>
              </a:tabLst>
              <a:defRPr/>
            </a:pPr>
            <a:r>
              <a:rPr lang="hu-HU" sz="2000" dirty="0">
                <a:solidFill>
                  <a:srgbClr val="8A0000"/>
                </a:solidFill>
                <a:latin typeface="Arial" pitchFamily="34" charset="0"/>
              </a:rPr>
              <a:t>4-től 8 havi munkabér erejéig, súlyos gondatlanság esetében korlátlan!</a:t>
            </a:r>
          </a:p>
          <a:p>
            <a:pPr marL="157810" indent="-157810" defTabSz="315620">
              <a:tabLst>
                <a:tab pos="526034" algn="l"/>
              </a:tabLst>
              <a:defRPr/>
            </a:pPr>
            <a:r>
              <a:rPr lang="hu-HU" dirty="0">
                <a:latin typeface="Arial" pitchFamily="34" charset="0"/>
              </a:rPr>
              <a:t>	</a:t>
            </a:r>
          </a:p>
          <a:p>
            <a:pPr marL="157810" indent="-157810" defTabSz="315620">
              <a:tabLst>
                <a:tab pos="526034" algn="l"/>
              </a:tabLst>
              <a:defRPr/>
            </a:pPr>
            <a:r>
              <a:rPr lang="hu-HU" sz="2000" b="1" dirty="0">
                <a:solidFill>
                  <a:srgbClr val="8A0000"/>
                </a:solidFill>
                <a:latin typeface="Arial" pitchFamily="34" charset="0"/>
              </a:rPr>
              <a:t>Termékeink:</a:t>
            </a:r>
          </a:p>
          <a:p>
            <a:pPr marL="157810" indent="-157810" defTabSz="315620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1700" b="1" dirty="0">
                <a:latin typeface="Arial" pitchFamily="34" charset="0"/>
              </a:rPr>
              <a:t>Könyvelőkre, egyéb számviteli alkalmazottakra </a:t>
            </a:r>
            <a:r>
              <a:rPr lang="hu-HU" sz="1700" dirty="0">
                <a:latin typeface="Arial" pitchFamily="34" charset="0"/>
              </a:rPr>
              <a:t>(szakmai felelősség mellé vagy önállóan)</a:t>
            </a:r>
          </a:p>
          <a:p>
            <a:pPr marL="157810" indent="-157810" defTabSz="315620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1700" b="1" dirty="0">
                <a:latin typeface="Arial" pitchFamily="34" charset="0"/>
              </a:rPr>
              <a:t>Egészségügyi alkalmazottakra </a:t>
            </a:r>
            <a:r>
              <a:rPr lang="hu-HU" sz="1700" dirty="0">
                <a:latin typeface="Arial" pitchFamily="34" charset="0"/>
              </a:rPr>
              <a:t>(szakmai felelősség mellé vagy önállóan)</a:t>
            </a:r>
          </a:p>
          <a:p>
            <a:pPr marL="157810" indent="-157810" defTabSz="315620">
              <a:buFont typeface="Wingdings" pitchFamily="2" charset="2"/>
              <a:buChar char="§"/>
              <a:tabLst>
                <a:tab pos="526034" algn="l"/>
              </a:tabLst>
              <a:defRPr/>
            </a:pPr>
            <a:endParaRPr lang="hu-HU" sz="1700" dirty="0">
              <a:latin typeface="Arial" pitchFamily="34" charset="0"/>
            </a:endParaRPr>
          </a:p>
          <a:p>
            <a:pPr marL="157810" indent="-157810" defTabSz="315620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1700" b="1" dirty="0">
                <a:solidFill>
                  <a:srgbClr val="8A0000"/>
                </a:solidFill>
                <a:latin typeface="Arial" pitchFamily="34" charset="0"/>
              </a:rPr>
              <a:t>Jogvédelem…</a:t>
            </a:r>
          </a:p>
          <a:p>
            <a:pPr marL="157810" indent="-157810" defTabSz="315620">
              <a:tabLst>
                <a:tab pos="526034" algn="l"/>
              </a:tabLst>
              <a:defRPr/>
            </a:pPr>
            <a:endParaRPr lang="hu-HU" sz="1700" b="1" dirty="0">
              <a:latin typeface="Arial" pitchFamily="34" charset="0"/>
            </a:endParaRPr>
          </a:p>
          <a:p>
            <a:pPr marL="157810" indent="-157810" defTabSz="315620">
              <a:tabLst>
                <a:tab pos="526034" algn="l"/>
              </a:tabLst>
              <a:defRPr/>
            </a:pPr>
            <a:endParaRPr lang="hu-HU" sz="1700" b="1" dirty="0">
              <a:latin typeface="Arial" pitchFamily="34" charset="0"/>
            </a:endParaRPr>
          </a:p>
        </p:txBody>
      </p:sp>
      <p:sp>
        <p:nvSpPr>
          <p:cNvPr id="124932" name="Szövegdoboz 8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sp>
        <p:nvSpPr>
          <p:cNvPr id="5" name="Rectangle 1027"/>
          <p:cNvSpPr>
            <a:spLocks noChangeArrowheads="1"/>
          </p:cNvSpPr>
          <p:nvPr/>
        </p:nvSpPr>
        <p:spPr bwMode="auto">
          <a:xfrm>
            <a:off x="927486" y="45720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r>
              <a:rPr lang="hu-HU" sz="2000" b="1">
                <a:solidFill>
                  <a:srgbClr val="9B0012"/>
                </a:solidFill>
                <a:latin typeface="Arial" pitchFamily="34" charset="0"/>
              </a:rPr>
              <a:t>Munkavállalói Felelősségbiztosítások</a:t>
            </a:r>
          </a:p>
        </p:txBody>
      </p:sp>
      <p:pic>
        <p:nvPicPr>
          <p:cNvPr id="124934" name="Picture 7" descr="lifebel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4408"/>
            <a:ext cx="540071" cy="4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35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Cím 1"/>
          <p:cNvSpPr>
            <a:spLocks noGrp="1"/>
          </p:cNvSpPr>
          <p:nvPr>
            <p:ph type="title"/>
          </p:nvPr>
        </p:nvSpPr>
        <p:spPr>
          <a:xfrm>
            <a:off x="860779" y="342900"/>
            <a:ext cx="7289030" cy="506186"/>
          </a:xfrm>
        </p:spPr>
        <p:txBody>
          <a:bodyPr>
            <a:normAutofit fontScale="90000"/>
          </a:bodyPr>
          <a:lstStyle/>
          <a:p>
            <a:r>
              <a:rPr lang="hu-HU" b="1" smtClean="0"/>
              <a:t>Új engedmény – „több szerződéses”</a:t>
            </a:r>
          </a:p>
        </p:txBody>
      </p:sp>
      <p:sp>
        <p:nvSpPr>
          <p:cNvPr id="125955" name="Tartalom helye 2"/>
          <p:cNvSpPr>
            <a:spLocks noGrp="1"/>
          </p:cNvSpPr>
          <p:nvPr>
            <p:ph type="body" sz="half" idx="1"/>
          </p:nvPr>
        </p:nvSpPr>
        <p:spPr>
          <a:xfrm>
            <a:off x="860779" y="1555297"/>
            <a:ext cx="6139616" cy="345621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</a:pPr>
            <a:r>
              <a:rPr lang="hu-HU" b="1" smtClean="0">
                <a:solidFill>
                  <a:srgbClr val="8A0000"/>
                </a:solidFill>
              </a:rPr>
              <a:t>10% </a:t>
            </a:r>
            <a:r>
              <a:rPr lang="hu-HU" sz="2000"/>
              <a:t>többszerződéses kedvezmény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 a szerződő rendelkezik vagy 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 együtt köti 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 a legalább 10.000 Ft éves biztosítási díjú más szerződést</a:t>
            </a:r>
          </a:p>
          <a:p>
            <a:pPr marL="0" indent="0">
              <a:lnSpc>
                <a:spcPct val="150000"/>
              </a:lnSpc>
            </a:pPr>
            <a:endParaRPr lang="hu-HU" sz="2000"/>
          </a:p>
          <a:p>
            <a:pPr marL="0" indent="0">
              <a:lnSpc>
                <a:spcPct val="150000"/>
              </a:lnSpc>
            </a:pPr>
            <a:r>
              <a:rPr lang="hu-HU" sz="2000"/>
              <a:t>A kedvezmény ÚJ és MÓDOSÍTÓ ajánlatokra is alkalmazható. </a:t>
            </a:r>
            <a:endParaRPr lang="hu-HU" sz="2000" b="1"/>
          </a:p>
        </p:txBody>
      </p:sp>
      <p:sp>
        <p:nvSpPr>
          <p:cNvPr id="125956" name="Szövegdoboz 11"/>
          <p:cNvSpPr txBox="1">
            <a:spLocks noChangeArrowheads="1"/>
          </p:cNvSpPr>
          <p:nvPr/>
        </p:nvSpPr>
        <p:spPr bwMode="auto">
          <a:xfrm>
            <a:off x="926203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25957" name="Picture 9" descr="lifebel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4408"/>
            <a:ext cx="540071" cy="4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8" name="Picture 8" descr="pl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395" y="2013857"/>
            <a:ext cx="1331576" cy="109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41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bg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7152" y="1"/>
            <a:ext cx="11499273" cy="686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79" name="Rectangle 8"/>
          <p:cNvSpPr>
            <a:spLocks noChangeArrowheads="1"/>
          </p:cNvSpPr>
          <p:nvPr/>
        </p:nvSpPr>
        <p:spPr bwMode="auto">
          <a:xfrm>
            <a:off x="973668" y="2774497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</a:pPr>
            <a:r>
              <a:rPr lang="hu-HU" sz="2300" b="1">
                <a:solidFill>
                  <a:schemeClr val="bg1"/>
                </a:solidFill>
              </a:rPr>
              <a:t>Partnerek vagyunk, </a:t>
            </a:r>
            <a:br>
              <a:rPr lang="hu-HU" sz="2300" b="1">
                <a:solidFill>
                  <a:schemeClr val="bg1"/>
                </a:solidFill>
              </a:rPr>
            </a:br>
            <a:r>
              <a:rPr lang="hu-HU" sz="2300" b="1">
                <a:solidFill>
                  <a:schemeClr val="bg1"/>
                </a:solidFill>
              </a:rPr>
              <a:t>mi vállaljuk a kockázatot!</a:t>
            </a:r>
          </a:p>
        </p:txBody>
      </p:sp>
    </p:spTree>
    <p:extLst>
      <p:ext uri="{BB962C8B-B14F-4D97-AF65-F5344CB8AC3E}">
        <p14:creationId xmlns:p14="http://schemas.microsoft.com/office/powerpoint/2010/main" val="133879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Piaci lehetőségek – károk és számok</a:t>
            </a:r>
            <a:endParaRPr lang="hu-HU" b="1" dirty="0"/>
          </a:p>
        </p:txBody>
      </p:sp>
      <p:sp>
        <p:nvSpPr>
          <p:cNvPr id="111620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11621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11622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11623" name="Szövegdoboz 6"/>
          <p:cNvSpPr txBox="1">
            <a:spLocks noChangeArrowheads="1"/>
          </p:cNvSpPr>
          <p:nvPr/>
        </p:nvSpPr>
        <p:spPr bwMode="auto">
          <a:xfrm>
            <a:off x="940314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sp>
        <p:nvSpPr>
          <p:cNvPr id="12" name="Rectangle 40"/>
          <p:cNvSpPr>
            <a:spLocks noChangeArrowheads="1"/>
          </p:cNvSpPr>
          <p:nvPr/>
        </p:nvSpPr>
        <p:spPr bwMode="gray">
          <a:xfrm>
            <a:off x="1050637" y="1246415"/>
            <a:ext cx="6632222" cy="445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>
              <a:defRPr/>
            </a:pPr>
            <a:r>
              <a:rPr lang="hu-HU" sz="3000" dirty="0">
                <a:latin typeface="Arial" pitchFamily="34" charset="0"/>
              </a:rPr>
              <a:t>Kárigény érvényesítési kultúra változása</a:t>
            </a:r>
          </a:p>
          <a:p>
            <a:pPr>
              <a:tabLst>
                <a:tab pos="2823488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>
              <a:tabLst>
                <a:tab pos="2823488" algn="l"/>
              </a:tabLst>
              <a:defRPr/>
            </a:pPr>
            <a:r>
              <a:rPr lang="hu-HU" sz="3000" dirty="0">
                <a:latin typeface="Arial" pitchFamily="34" charset="0"/>
              </a:rPr>
              <a:t>Károk db száma:</a:t>
            </a:r>
          </a:p>
          <a:p>
            <a:pPr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</p:txBody>
      </p:sp>
      <p:graphicFrame>
        <p:nvGraphicFramePr>
          <p:cNvPr id="11" name="Diagram 10"/>
          <p:cNvGraphicFramePr>
            <a:graphicFrameLocks/>
          </p:cNvGraphicFramePr>
          <p:nvPr/>
        </p:nvGraphicFramePr>
        <p:xfrm>
          <a:off x="1806607" y="2294164"/>
          <a:ext cx="5428159" cy="3890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1626" name="Picture 11" descr="lifebe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4408"/>
            <a:ext cx="540071" cy="4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42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940313" y="1260022"/>
            <a:ext cx="7224889" cy="496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marL="473431" indent="-473431">
              <a:buFont typeface="Wingdings" pitchFamily="2" charset="2"/>
              <a:buChar char="§"/>
              <a:defRPr/>
            </a:pPr>
            <a:r>
              <a:rPr lang="hu-HU" sz="2700">
                <a:latin typeface="Arial" pitchFamily="34" charset="0"/>
              </a:rPr>
              <a:t>nagyobb fedezetek, biztosítási összegek (külföldi megbízók)</a:t>
            </a:r>
          </a:p>
          <a:p>
            <a:pPr marL="473431" indent="-473431">
              <a:buFont typeface="Wingdings" pitchFamily="2" charset="2"/>
              <a:buChar char="§"/>
              <a:defRPr/>
            </a:pPr>
            <a:r>
              <a:rPr lang="hu-HU" sz="2700">
                <a:latin typeface="Arial" pitchFamily="34" charset="0"/>
              </a:rPr>
              <a:t>potenciális ügyvédi piac</a:t>
            </a:r>
          </a:p>
          <a:p>
            <a:pPr marL="473431" indent="-473431">
              <a:buFont typeface="Wingdings" pitchFamily="2" charset="2"/>
              <a:buChar char="§"/>
              <a:defRPr/>
            </a:pPr>
            <a:r>
              <a:rPr lang="hu-HU" sz="2700">
                <a:latin typeface="Arial" pitchFamily="34" charset="0"/>
              </a:rPr>
              <a:t>TB regresz ügyek száma növekszik</a:t>
            </a:r>
          </a:p>
          <a:p>
            <a:pPr marL="473431" indent="-473431">
              <a:buFont typeface="Wingdings" pitchFamily="2" charset="2"/>
              <a:buChar char="§"/>
              <a:defRPr/>
            </a:pPr>
            <a:r>
              <a:rPr lang="hu-HU" sz="2700">
                <a:latin typeface="Arial" pitchFamily="34" charset="0"/>
              </a:rPr>
              <a:t>működési kockázat minimalizálása</a:t>
            </a:r>
          </a:p>
          <a:p>
            <a:pPr marL="473431" indent="-473431">
              <a:buFont typeface="Wingdings" pitchFamily="2" charset="2"/>
              <a:buChar char="ü"/>
              <a:defRPr/>
            </a:pPr>
            <a:endParaRPr lang="hu-HU" sz="3000">
              <a:latin typeface="Arial" pitchFamily="34" charset="0"/>
            </a:endParaRPr>
          </a:p>
          <a:p>
            <a:pPr marL="473431" indent="-473431">
              <a:buFont typeface="Wingdings" pitchFamily="2" charset="2"/>
              <a:buChar char="ü"/>
              <a:defRPr/>
            </a:pPr>
            <a:endParaRPr lang="hu-HU" sz="3000">
              <a:latin typeface="Arial" pitchFamily="34" charset="0"/>
            </a:endParaRPr>
          </a:p>
          <a:p>
            <a:pPr marL="473431" indent="-473431" algn="ctr">
              <a:defRPr/>
            </a:pPr>
            <a:r>
              <a:rPr lang="hu-HU" sz="3000" b="1">
                <a:solidFill>
                  <a:schemeClr val="accent1"/>
                </a:solidFill>
                <a:latin typeface="Arial" pitchFamily="34" charset="0"/>
              </a:rPr>
              <a:t>BIZTOSÍTÁS</a:t>
            </a:r>
          </a:p>
          <a:p>
            <a:pPr marL="473431" indent="-473431">
              <a:defRPr/>
            </a:pPr>
            <a:r>
              <a:rPr lang="hu-HU" sz="2700">
                <a:latin typeface="Arial" pitchFamily="34" charset="0"/>
              </a:rPr>
              <a:t>Nyitott piac! Felzárkózás a nyugati biztosítási</a:t>
            </a:r>
          </a:p>
          <a:p>
            <a:pPr marL="473431" indent="-473431">
              <a:defRPr/>
            </a:pPr>
            <a:r>
              <a:rPr lang="hu-HU" sz="2700">
                <a:latin typeface="Arial" pitchFamily="34" charset="0"/>
              </a:rPr>
              <a:t>kultúrához.</a:t>
            </a:r>
            <a:endParaRPr lang="hu-HU" sz="300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Ügyfelek és igények</a:t>
            </a:r>
            <a:endParaRPr lang="hu-HU" b="1" dirty="0"/>
          </a:p>
        </p:txBody>
      </p:sp>
      <p:sp>
        <p:nvSpPr>
          <p:cNvPr id="112645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12646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12647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12648" name="Szövegdoboz 8"/>
          <p:cNvSpPr txBox="1">
            <a:spLocks noChangeArrowheads="1"/>
          </p:cNvSpPr>
          <p:nvPr/>
        </p:nvSpPr>
        <p:spPr bwMode="auto">
          <a:xfrm>
            <a:off x="894132" y="6453868"/>
            <a:ext cx="3530343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12649" name="Picture 11" descr="nyi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899" y="3835854"/>
            <a:ext cx="377152" cy="93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50" name="Picture 12" descr="lifebel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4408"/>
            <a:ext cx="540071" cy="4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98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940314" y="1260021"/>
            <a:ext cx="6632222" cy="476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algn="ctr">
              <a:tabLst>
                <a:tab pos="526034" algn="l"/>
              </a:tabLst>
              <a:defRPr/>
            </a:pPr>
            <a:endParaRPr lang="hu-HU" sz="2000">
              <a:latin typeface="Arial" pitchFamily="34" charset="0"/>
            </a:endParaRP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 tényleges kockázatok biztosítva legyenek</a:t>
            </a: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 értékarányos díj</a:t>
            </a: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 kár esetén fizessen a biztosító</a:t>
            </a: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 b="1">
                <a:solidFill>
                  <a:srgbClr val="74000E"/>
                </a:solidFill>
                <a:latin typeface="Arial" pitchFamily="34" charset="0"/>
              </a:rPr>
              <a:t>GENERALI</a:t>
            </a:r>
          </a:p>
          <a:p>
            <a:pPr algn="just"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Ügyfél igények biztosítási oldalról</a:t>
            </a:r>
            <a:endParaRPr lang="hu-HU" b="1" dirty="0"/>
          </a:p>
        </p:txBody>
      </p:sp>
      <p:sp>
        <p:nvSpPr>
          <p:cNvPr id="113669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13670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13671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13672" name="Szövegdoboz 10"/>
          <p:cNvSpPr txBox="1">
            <a:spLocks noChangeArrowheads="1"/>
          </p:cNvSpPr>
          <p:nvPr/>
        </p:nvSpPr>
        <p:spPr bwMode="auto">
          <a:xfrm>
            <a:off x="940314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13673" name="Picture 11" descr="nyi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49" y="3981450"/>
            <a:ext cx="377152" cy="93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74" name="Picture 12" descr="lifebel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4408"/>
            <a:ext cx="540071" cy="4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15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Felelősségbiztosítási piac</a:t>
            </a:r>
            <a:endParaRPr lang="hu-HU" b="1" dirty="0"/>
          </a:p>
        </p:txBody>
      </p:sp>
      <p:sp>
        <p:nvSpPr>
          <p:cNvPr id="114691" name="Szövegdoboz 11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graphicFrame>
        <p:nvGraphicFramePr>
          <p:cNvPr id="114692" name="Táblázat helye 8"/>
          <p:cNvGraphicFramePr>
            <a:graphicFrameLocks noGrp="1"/>
          </p:cNvGraphicFramePr>
          <p:nvPr>
            <p:ph type="tbl" idx="1"/>
          </p:nvPr>
        </p:nvGraphicFramePr>
        <p:xfrm>
          <a:off x="865910" y="1398814"/>
          <a:ext cx="7309556" cy="3820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9047248" imgH="4456562" progId="Excel.Chart.8">
                  <p:embed/>
                </p:oleObj>
              </mc:Choice>
              <mc:Fallback>
                <p:oleObj r:id="rId4" imgW="9047248" imgH="4456562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910" y="1398814"/>
                        <a:ext cx="7309556" cy="38208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4693" name="Picture 6" descr="nyil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758997">
            <a:off x="2586182" y="4664529"/>
            <a:ext cx="591384" cy="1460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4" name="Picture 7" descr="lifebel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4408"/>
            <a:ext cx="540071" cy="4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98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940314" y="1260021"/>
            <a:ext cx="6632222" cy="476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algn="ctr"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 a GENERALI 2. a felelősség biztosítási piacon</a:t>
            </a: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 Felelősségbiztosításunk tartalmában piacvezető, legbővebb</a:t>
            </a: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 b="1" dirty="0">
                <a:solidFill>
                  <a:schemeClr val="accent1"/>
                </a:solidFill>
                <a:latin typeface="Arial" pitchFamily="34" charset="0"/>
              </a:rPr>
              <a:t>NYÁRON TOVÁBB BŐVÍTETTÜK!</a:t>
            </a:r>
          </a:p>
          <a:p>
            <a:pPr algn="just"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 b="1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Generali felelősségbiztosítások</a:t>
            </a:r>
            <a:endParaRPr lang="hu-HU" b="1" dirty="0"/>
          </a:p>
        </p:txBody>
      </p:sp>
      <p:sp>
        <p:nvSpPr>
          <p:cNvPr id="115717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15718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15719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15720" name="Szövegdoboz 8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15721" name="Picture 11" descr="nyi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597" y="3751490"/>
            <a:ext cx="568293" cy="1404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22" name="Picture 12" descr="lifebel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4408"/>
            <a:ext cx="540071" cy="4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9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922354" y="1062719"/>
            <a:ext cx="7289030" cy="499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284058" indent="-284058" defTabSz="315620">
              <a:lnSpc>
                <a:spcPct val="15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b="1">
                <a:latin typeface="Arial" pitchFamily="34" charset="0"/>
              </a:rPr>
              <a:t>Piacon a legbővebb alap fedezet a tevékenységi felelősségbiztosítás (KFF A rész)	</a:t>
            </a:r>
          </a:p>
          <a:p>
            <a:pPr marL="284058" indent="-284058" defTabSz="315620">
              <a:lnSpc>
                <a:spcPct val="150000"/>
              </a:lnSpc>
              <a:tabLst>
                <a:tab pos="526034" algn="l"/>
              </a:tabLst>
              <a:defRPr/>
            </a:pPr>
            <a:r>
              <a:rPr lang="hu-HU" sz="1500">
                <a:latin typeface="Arial" pitchFamily="34" charset="0"/>
              </a:rPr>
              <a:t>Bővülő terjedelmű szerződésen kívül okozott károk</a:t>
            </a:r>
          </a:p>
          <a:p>
            <a:pPr marL="284058" indent="-284058" defTabSz="315620">
              <a:lnSpc>
                <a:spcPct val="150000"/>
              </a:lnSpc>
              <a:tabLst>
                <a:tab pos="526034" algn="l"/>
              </a:tabLst>
              <a:defRPr/>
            </a:pPr>
            <a:r>
              <a:rPr lang="hu-HU" sz="1500">
                <a:latin typeface="Arial" pitchFamily="34" charset="0"/>
              </a:rPr>
              <a:t> 	A definíció tartalmazza:</a:t>
            </a:r>
          </a:p>
          <a:p>
            <a:pPr marL="284058" indent="-284058" defTabSz="315620">
              <a:lnSpc>
                <a:spcPct val="130000"/>
              </a:lnSpc>
              <a:tabLst>
                <a:tab pos="526034" algn="l"/>
              </a:tabLst>
              <a:defRPr/>
            </a:pPr>
            <a:r>
              <a:rPr lang="hu-HU" sz="1500">
                <a:latin typeface="Arial" pitchFamily="34" charset="0"/>
              </a:rPr>
              <a:t>		</a:t>
            </a:r>
            <a:r>
              <a:rPr lang="hu-HU" sz="1500">
                <a:latin typeface="Arial" pitchFamily="34" charset="0"/>
                <a:cs typeface="Arial" pitchFamily="34" charset="0"/>
              </a:rPr>
              <a:t>▫ Biztosított vállalkozás ingatlan fenntartói minőségét</a:t>
            </a:r>
          </a:p>
          <a:p>
            <a:pPr marL="284058" indent="-284058" defTabSz="315620">
              <a:lnSpc>
                <a:spcPct val="130000"/>
              </a:lnSpc>
              <a:tabLst>
                <a:tab pos="526034" algn="l"/>
              </a:tabLst>
              <a:defRPr/>
            </a:pPr>
            <a:r>
              <a:rPr lang="hu-HU" sz="1500">
                <a:latin typeface="Arial" pitchFamily="34" charset="0"/>
                <a:cs typeface="Arial" pitchFamily="34" charset="0"/>
              </a:rPr>
              <a:t>		</a:t>
            </a:r>
            <a:r>
              <a:rPr lang="hu-HU" sz="1500">
                <a:latin typeface="Arial" pitchFamily="34" charset="0"/>
              </a:rPr>
              <a:t>▫ Szerződés teljesítésétől függetlenül a szerződött partnernek okozott károkat</a:t>
            </a:r>
          </a:p>
          <a:p>
            <a:pPr marL="284058" indent="-284058" defTabSz="315620">
              <a:lnSpc>
                <a:spcPct val="130000"/>
              </a:lnSpc>
              <a:tabLst>
                <a:tab pos="526034" algn="l"/>
              </a:tabLst>
              <a:defRPr/>
            </a:pPr>
            <a:endParaRPr lang="hu-HU" sz="1300">
              <a:latin typeface="Arial" pitchFamily="34" charset="0"/>
              <a:cs typeface="Arial" pitchFamily="34" charset="0"/>
            </a:endParaRPr>
          </a:p>
          <a:p>
            <a:pPr marL="284058" indent="-284058" defTabSz="315620">
              <a:lnSpc>
                <a:spcPct val="130000"/>
              </a:lnSpc>
              <a:tabLst>
                <a:tab pos="526034" algn="l"/>
              </a:tabLst>
              <a:defRPr/>
            </a:pPr>
            <a:r>
              <a:rPr lang="hu-HU" sz="2000" b="1">
                <a:solidFill>
                  <a:srgbClr val="8A0000"/>
                </a:solidFill>
                <a:latin typeface="Arial" pitchFamily="34" charset="0"/>
                <a:cs typeface="Arial" pitchFamily="34" charset="0"/>
              </a:rPr>
              <a:t>Termékelőnyünk:</a:t>
            </a:r>
          </a:p>
          <a:p>
            <a:pPr marL="284058" indent="-284058" defTabSz="315620">
              <a:lnSpc>
                <a:spcPct val="13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>
                <a:latin typeface="Arial" pitchFamily="34" charset="0"/>
              </a:rPr>
              <a:t>Minden személysérüléses kár fedezve (akár szerződéses partnernek okozzák, akár nem)</a:t>
            </a:r>
          </a:p>
          <a:p>
            <a:pPr marL="284058" indent="-284058" defTabSz="315620">
              <a:lnSpc>
                <a:spcPct val="13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>
                <a:latin typeface="Arial" pitchFamily="34" charset="0"/>
              </a:rPr>
              <a:t>Ez nem csak a harmadik személyeknek okozott károk biztosítása!</a:t>
            </a:r>
          </a:p>
          <a:p>
            <a:pPr marL="284058" indent="-284058" defTabSz="315620">
              <a:tabLst>
                <a:tab pos="526034" algn="l"/>
              </a:tabLst>
              <a:defRPr/>
            </a:pPr>
            <a:r>
              <a:rPr lang="hu-HU" sz="2000">
                <a:latin typeface="Arial" pitchFamily="34" charset="0"/>
              </a:rPr>
              <a:t>	</a:t>
            </a:r>
          </a:p>
        </p:txBody>
      </p:sp>
      <p:sp>
        <p:nvSpPr>
          <p:cNvPr id="4" name="Rectangle 1027"/>
          <p:cNvSpPr>
            <a:spLocks noChangeArrowheads="1"/>
          </p:cNvSpPr>
          <p:nvPr/>
        </p:nvSpPr>
        <p:spPr bwMode="auto">
          <a:xfrm>
            <a:off x="922354" y="34290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r>
              <a:rPr lang="hu-HU" sz="2000" b="1" dirty="0">
                <a:solidFill>
                  <a:srgbClr val="9B0012"/>
                </a:solidFill>
                <a:latin typeface="Arial" pitchFamily="34" charset="0"/>
              </a:rPr>
              <a:t>Általános Felelősségbiztosítás</a:t>
            </a:r>
          </a:p>
        </p:txBody>
      </p:sp>
      <p:sp>
        <p:nvSpPr>
          <p:cNvPr id="116740" name="Szövegdoboz 8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16741" name="Picture 8" descr="lifebel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4408"/>
            <a:ext cx="540071" cy="4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2" name="Picture 9" descr="pl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809" y="1495426"/>
            <a:ext cx="1331576" cy="109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568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922354" y="1062719"/>
            <a:ext cx="728903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284058" indent="-284058" defTabSz="315620">
              <a:lnSpc>
                <a:spcPct val="15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 b="1">
                <a:latin typeface="Arial" pitchFamily="34" charset="0"/>
              </a:rPr>
              <a:t>Piacon a legbővebb fedezetet tartalmazó termékfelelősség biztosítás (KFF D rész)</a:t>
            </a:r>
          </a:p>
          <a:p>
            <a:pPr marL="284058" indent="-284058" defTabSz="315620">
              <a:tabLst>
                <a:tab pos="526034" algn="l"/>
              </a:tabLst>
              <a:defRPr/>
            </a:pPr>
            <a:r>
              <a:rPr lang="hu-HU" sz="1500">
                <a:latin typeface="Arial" pitchFamily="34" charset="0"/>
              </a:rPr>
              <a:t>	</a:t>
            </a:r>
          </a:p>
          <a:p>
            <a:pPr marL="284058" indent="-284058" defTabSz="315620">
              <a:tabLst>
                <a:tab pos="526034" algn="l"/>
              </a:tabLst>
              <a:defRPr/>
            </a:pPr>
            <a:r>
              <a:rPr lang="hu-HU" sz="2000">
                <a:latin typeface="Arial" pitchFamily="34" charset="0"/>
              </a:rPr>
              <a:t>Kiterjed a forgalmazott termékekkel kapcsolatos tanácsadásra is (változás!)</a:t>
            </a:r>
          </a:p>
          <a:p>
            <a:pPr marL="284058" indent="-284058" defTabSz="315620">
              <a:lnSpc>
                <a:spcPct val="130000"/>
              </a:lnSpc>
              <a:tabLst>
                <a:tab pos="526034" algn="l"/>
              </a:tabLst>
              <a:defRPr/>
            </a:pPr>
            <a:endParaRPr lang="hu-HU" sz="1300">
              <a:latin typeface="Arial" pitchFamily="34" charset="0"/>
              <a:cs typeface="Arial" pitchFamily="34" charset="0"/>
            </a:endParaRPr>
          </a:p>
          <a:p>
            <a:pPr marL="284058" indent="-284058" defTabSz="315620">
              <a:lnSpc>
                <a:spcPct val="130000"/>
              </a:lnSpc>
              <a:tabLst>
                <a:tab pos="526034" algn="l"/>
              </a:tabLst>
              <a:defRPr/>
            </a:pPr>
            <a:r>
              <a:rPr lang="hu-HU" sz="2000" b="1">
                <a:solidFill>
                  <a:srgbClr val="8A0000"/>
                </a:solidFill>
                <a:latin typeface="Arial" pitchFamily="34" charset="0"/>
                <a:cs typeface="Arial" pitchFamily="34" charset="0"/>
              </a:rPr>
              <a:t>Termékelőnyünk:</a:t>
            </a:r>
          </a:p>
          <a:p>
            <a:pPr marL="284058" indent="-284058" defTabSz="315620">
              <a:lnSpc>
                <a:spcPct val="13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1700">
                <a:latin typeface="Arial" pitchFamily="34" charset="0"/>
              </a:rPr>
              <a:t>Nem csak a termékfelelősségi törvény szerinti felelősség fedezett, hanem </a:t>
            </a:r>
          </a:p>
          <a:p>
            <a:pPr marL="284058" indent="-284058" defTabSz="315620">
              <a:tabLst>
                <a:tab pos="526034" algn="l"/>
              </a:tabLst>
              <a:defRPr/>
            </a:pPr>
            <a:r>
              <a:rPr lang="hu-HU" sz="1700">
                <a:latin typeface="Arial" pitchFamily="34" charset="0"/>
              </a:rPr>
              <a:t>		valamennyi jogszabály alapján fennálló </a:t>
            </a:r>
          </a:p>
          <a:p>
            <a:pPr marL="284058" indent="-284058" defTabSz="315620">
              <a:tabLst>
                <a:tab pos="526034" algn="l"/>
              </a:tabLst>
              <a:defRPr/>
            </a:pPr>
            <a:r>
              <a:rPr lang="hu-HU" sz="1700">
                <a:latin typeface="Arial" pitchFamily="34" charset="0"/>
              </a:rPr>
              <a:t>		 ▫ Nem csak a fogyasztóknak okozott károk térülnek</a:t>
            </a:r>
          </a:p>
          <a:p>
            <a:pPr marL="284058" indent="-284058" defTabSz="315620">
              <a:tabLst>
                <a:tab pos="526034" algn="l"/>
              </a:tabLst>
              <a:defRPr/>
            </a:pPr>
            <a:r>
              <a:rPr lang="hu-HU" sz="1700">
                <a:latin typeface="Arial" pitchFamily="34" charset="0"/>
              </a:rPr>
              <a:t>		 ▫ Konkurenseinknél ez kiterjesztett termékfelelősség</a:t>
            </a:r>
          </a:p>
          <a:p>
            <a:pPr marL="284058" indent="-284058" defTabSz="315620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1700">
                <a:latin typeface="Arial" pitchFamily="34" charset="0"/>
              </a:rPr>
              <a:t>Bővített termék-felelősségbiztosításunk (329 KF) piacvezető fedezeti kört tartalmaz</a:t>
            </a:r>
          </a:p>
          <a:p>
            <a:pPr marL="284058" indent="-284058" defTabSz="315620">
              <a:lnSpc>
                <a:spcPct val="130000"/>
              </a:lnSpc>
              <a:tabLst>
                <a:tab pos="526034" algn="l"/>
              </a:tabLst>
              <a:defRPr/>
            </a:pPr>
            <a:r>
              <a:rPr lang="hu-HU" sz="1700">
                <a:latin typeface="Arial" pitchFamily="34" charset="0"/>
              </a:rPr>
              <a:t>		▫ Bővített termékfelelősség </a:t>
            </a:r>
            <a:r>
              <a:rPr lang="hu-HU" sz="1700" b="1">
                <a:latin typeface="Arial" pitchFamily="34" charset="0"/>
                <a:sym typeface="Symbol" pitchFamily="18" charset="2"/>
              </a:rPr>
              <a:t> </a:t>
            </a:r>
            <a:r>
              <a:rPr lang="hu-HU" sz="1700">
                <a:latin typeface="Arial" pitchFamily="34" charset="0"/>
                <a:sym typeface="Symbol" pitchFamily="18" charset="2"/>
              </a:rPr>
              <a:t>Kiterjesztett termékfelelősség</a:t>
            </a:r>
          </a:p>
          <a:p>
            <a:pPr marL="284058" indent="-284058" defTabSz="315620">
              <a:tabLst>
                <a:tab pos="526034" algn="l"/>
              </a:tabLst>
              <a:defRPr/>
            </a:pPr>
            <a:r>
              <a:rPr lang="hu-HU" sz="1700">
                <a:latin typeface="Arial" pitchFamily="34" charset="0"/>
              </a:rPr>
              <a:t>	</a:t>
            </a:r>
          </a:p>
        </p:txBody>
      </p:sp>
      <p:sp>
        <p:nvSpPr>
          <p:cNvPr id="4" name="Rectangle 1027"/>
          <p:cNvSpPr>
            <a:spLocks noChangeArrowheads="1"/>
          </p:cNvSpPr>
          <p:nvPr/>
        </p:nvSpPr>
        <p:spPr bwMode="auto">
          <a:xfrm>
            <a:off x="922354" y="34290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r>
              <a:rPr lang="hu-HU" sz="2000" b="1" dirty="0">
                <a:solidFill>
                  <a:srgbClr val="9B0012"/>
                </a:solidFill>
                <a:latin typeface="Arial" pitchFamily="34" charset="0"/>
              </a:rPr>
              <a:t>Általános Felelősségbiztosítás</a:t>
            </a:r>
          </a:p>
        </p:txBody>
      </p:sp>
      <p:sp>
        <p:nvSpPr>
          <p:cNvPr id="117764" name="Szövegdoboz 8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17765" name="Picture 7" descr="lifebel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4408"/>
            <a:ext cx="540071" cy="4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6" name="Picture 8" descr="pl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909" y="2750004"/>
            <a:ext cx="1331576" cy="109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68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1057051" y="1617890"/>
            <a:ext cx="7289030" cy="368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284058" indent="-284058" defTabSz="315620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 b="1">
                <a:latin typeface="Arial" pitchFamily="34" charset="0"/>
              </a:rPr>
              <a:t>Munkáltatói (KFF B rész) és Szolgáltatói felelősség (KFF C rész) változatlan tartalommal,</a:t>
            </a:r>
          </a:p>
          <a:p>
            <a:pPr marL="284058" indent="-284058" defTabSz="315620">
              <a:tabLst>
                <a:tab pos="526034" algn="l"/>
              </a:tabLst>
              <a:defRPr/>
            </a:pPr>
            <a:endParaRPr lang="hu-HU" sz="2000">
              <a:latin typeface="Arial" pitchFamily="34" charset="0"/>
            </a:endParaRPr>
          </a:p>
          <a:p>
            <a:pPr marL="284058" indent="-284058" defTabSz="315620">
              <a:tabLst>
                <a:tab pos="526034" algn="l"/>
              </a:tabLst>
              <a:defRPr/>
            </a:pPr>
            <a:r>
              <a:rPr lang="hu-HU" sz="2000">
                <a:latin typeface="Arial" pitchFamily="34" charset="0"/>
              </a:rPr>
              <a:t>	de továbbra is </a:t>
            </a:r>
            <a:r>
              <a:rPr lang="hu-HU" sz="2000">
                <a:solidFill>
                  <a:srgbClr val="8A0000"/>
                </a:solidFill>
                <a:latin typeface="Arial" pitchFamily="34" charset="0"/>
              </a:rPr>
              <a:t>innovatív, egyedülálló megoldások </a:t>
            </a:r>
            <a:r>
              <a:rPr lang="hu-HU" sz="2000">
                <a:latin typeface="Arial" pitchFamily="34" charset="0"/>
              </a:rPr>
              <a:t>vannak a szolgáltatói felelősségben:</a:t>
            </a:r>
          </a:p>
          <a:p>
            <a:pPr marL="284058" indent="-284058" defTabSz="315620">
              <a:tabLst>
                <a:tab pos="526034" algn="l"/>
              </a:tabLst>
              <a:defRPr/>
            </a:pPr>
            <a:endParaRPr lang="hu-HU" sz="2000">
              <a:latin typeface="Arial" pitchFamily="34" charset="0"/>
            </a:endParaRPr>
          </a:p>
          <a:p>
            <a:pPr marL="284058" indent="-284058" defTabSz="315620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>
                <a:latin typeface="Arial" pitchFamily="34" charset="0"/>
              </a:rPr>
              <a:t>	Szolgáltatás tárgyában okozott károk biztosítása (391 KF)</a:t>
            </a:r>
          </a:p>
          <a:p>
            <a:pPr marL="284058" indent="-284058" defTabSz="315620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>
                <a:latin typeface="Arial" pitchFamily="34" charset="0"/>
              </a:rPr>
              <a:t>	Tisztán vagyoni károk biztosítása (390 KF)</a:t>
            </a:r>
          </a:p>
          <a:p>
            <a:pPr marL="284058" indent="-284058" defTabSz="315620">
              <a:lnSpc>
                <a:spcPct val="130000"/>
              </a:lnSpc>
              <a:tabLst>
                <a:tab pos="526034" algn="l"/>
              </a:tabLst>
              <a:defRPr/>
            </a:pPr>
            <a:endParaRPr lang="hu-HU" sz="1500">
              <a:latin typeface="Arial" pitchFamily="34" charset="0"/>
            </a:endParaRPr>
          </a:p>
          <a:p>
            <a:pPr marL="284058" indent="-284058" defTabSz="315620">
              <a:lnSpc>
                <a:spcPct val="130000"/>
              </a:lnSpc>
              <a:tabLst>
                <a:tab pos="526034" algn="l"/>
              </a:tabLst>
              <a:defRPr/>
            </a:pPr>
            <a:endParaRPr lang="hu-HU" sz="1700">
              <a:latin typeface="Arial" pitchFamily="34" charset="0"/>
              <a:sym typeface="Symbol" pitchFamily="18" charset="2"/>
            </a:endParaRPr>
          </a:p>
          <a:p>
            <a:pPr marL="284058" indent="-284058" defTabSz="315620">
              <a:tabLst>
                <a:tab pos="526034" algn="l"/>
              </a:tabLst>
              <a:defRPr/>
            </a:pPr>
            <a:r>
              <a:rPr lang="hu-HU" sz="1700">
                <a:latin typeface="Arial" pitchFamily="34" charset="0"/>
              </a:rPr>
              <a:t>	</a:t>
            </a:r>
          </a:p>
        </p:txBody>
      </p:sp>
      <p:sp>
        <p:nvSpPr>
          <p:cNvPr id="4" name="Rectangle 1027"/>
          <p:cNvSpPr>
            <a:spLocks noChangeArrowheads="1"/>
          </p:cNvSpPr>
          <p:nvPr/>
        </p:nvSpPr>
        <p:spPr bwMode="auto">
          <a:xfrm>
            <a:off x="922354" y="34290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r>
              <a:rPr lang="hu-HU" sz="2000" b="1" dirty="0">
                <a:solidFill>
                  <a:srgbClr val="9B0012"/>
                </a:solidFill>
                <a:latin typeface="Arial" pitchFamily="34" charset="0"/>
              </a:rPr>
              <a:t>Általános Felelősségbiztosítás</a:t>
            </a:r>
          </a:p>
        </p:txBody>
      </p:sp>
      <p:sp>
        <p:nvSpPr>
          <p:cNvPr id="118788" name="Szövegdoboz 8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18789" name="Picture 7" descr="lifebel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4408"/>
            <a:ext cx="540071" cy="4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0" name="Picture 8" descr="pl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9197"/>
            <a:ext cx="1331576" cy="109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532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Diavetítés a képernyőre (4:3 oldalarány)</PresentationFormat>
  <Paragraphs>143</Paragraphs>
  <Slides>17</Slides>
  <Notes>2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9" baseType="lpstr">
      <vt:lpstr>Office-téma</vt:lpstr>
      <vt:lpstr>Microsoft Excel-diagram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Új engedmény – „több szerződéses”</vt:lpstr>
      <vt:lpstr>PowerPoint bemutató</vt:lpstr>
    </vt:vector>
  </TitlesOfParts>
  <Company>Generali-Providencia Zrt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Somogyi Csilla</dc:creator>
  <cp:lastModifiedBy>Somogyi Csilla</cp:lastModifiedBy>
  <cp:revision>1</cp:revision>
  <dcterms:created xsi:type="dcterms:W3CDTF">2012-10-10T10:42:18Z</dcterms:created>
  <dcterms:modified xsi:type="dcterms:W3CDTF">2012-10-10T10:42:38Z</dcterms:modified>
</cp:coreProperties>
</file>