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96F4B-AC4D-4635-A280-DE1CEEA9E74F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9CA05-8701-46C5-8536-4A3AD9D1A2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01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0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3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19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5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9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63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87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1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87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0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0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3436-19DA-44B0-8E2E-6AC306B9CD73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4C3C-09DB-49DD-9BCE-53308A07C7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0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janlatadas@generali.h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b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919" y="0"/>
            <a:ext cx="1147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170617" y="1914526"/>
            <a:ext cx="4557888" cy="31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z="3600" b="1">
                <a:solidFill>
                  <a:srgbClr val="FFFFFF"/>
                </a:solidFill>
              </a:rPr>
              <a:t>Hogyan támogatja az alkuszi működést a Generali?</a:t>
            </a:r>
          </a:p>
        </p:txBody>
      </p:sp>
      <p:pic>
        <p:nvPicPr>
          <p:cNvPr id="148484" name="Picture 5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257"/>
            <a:ext cx="1331576" cy="10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2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Cím 1"/>
          <p:cNvSpPr>
            <a:spLocks noGrp="1"/>
          </p:cNvSpPr>
          <p:nvPr>
            <p:ph type="title" idx="4294967295"/>
          </p:nvPr>
        </p:nvSpPr>
        <p:spPr>
          <a:xfrm>
            <a:off x="860779" y="217714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Flotta</a:t>
            </a:r>
          </a:p>
        </p:txBody>
      </p:sp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215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3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4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2" y="1630136"/>
            <a:ext cx="6391051" cy="378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Tartalom helye 2"/>
          <p:cNvSpPr>
            <a:spLocks noGrp="1"/>
          </p:cNvSpPr>
          <p:nvPr>
            <p:ph idx="4294967295"/>
          </p:nvPr>
        </p:nvSpPr>
        <p:spPr>
          <a:xfrm>
            <a:off x="1364929" y="1786619"/>
            <a:ext cx="5706020" cy="3241221"/>
          </a:xfrm>
        </p:spPr>
        <p:txBody>
          <a:bodyPr lIns="91436" tIns="45719" rIns="91436" bIns="45719"/>
          <a:lstStyle/>
          <a:p>
            <a:pPr>
              <a:buFont typeface="Wingdings" pitchFamily="2" charset="2"/>
              <a:buChar char="§"/>
            </a:pPr>
            <a:r>
              <a:rPr lang="hu-HU" sz="2300">
                <a:solidFill>
                  <a:schemeClr val="bg1"/>
                </a:solidFill>
              </a:rPr>
              <a:t>Alkusz értékesítés támogatás</a:t>
            </a:r>
          </a:p>
          <a:p>
            <a:pPr>
              <a:buFont typeface="Wingdings" pitchFamily="2" charset="2"/>
              <a:buNone/>
            </a:pPr>
            <a:r>
              <a:rPr lang="hu-HU" sz="2700">
                <a:solidFill>
                  <a:schemeClr val="bg1"/>
                </a:solidFill>
              </a:rPr>
              <a:t>ertekesitestamogatas@generali.hu</a:t>
            </a:r>
          </a:p>
          <a:p>
            <a:pPr>
              <a:buFont typeface="Wingdings" pitchFamily="2" charset="2"/>
              <a:buNone/>
            </a:pPr>
            <a:endParaRPr lang="hu-HU" sz="7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300">
                <a:solidFill>
                  <a:schemeClr val="bg1"/>
                </a:solidFill>
              </a:rPr>
              <a:t>Szerződésinformációk</a:t>
            </a:r>
          </a:p>
          <a:p>
            <a:pPr>
              <a:buFont typeface="Wingdings" pitchFamily="2" charset="2"/>
              <a:buChar char="§"/>
            </a:pPr>
            <a:r>
              <a:rPr lang="hu-HU" sz="2300">
                <a:solidFill>
                  <a:schemeClr val="bg1"/>
                </a:solidFill>
              </a:rPr>
              <a:t>Kárbejelentés, kárinformációk</a:t>
            </a:r>
          </a:p>
          <a:p>
            <a:pPr>
              <a:buFont typeface="Wingdings" pitchFamily="2" charset="2"/>
              <a:buChar char="§"/>
            </a:pPr>
            <a:r>
              <a:rPr lang="hu-HU" sz="2300">
                <a:solidFill>
                  <a:schemeClr val="bg1"/>
                </a:solidFill>
              </a:rPr>
              <a:t>Bizonylatigénylés</a:t>
            </a:r>
          </a:p>
          <a:p>
            <a:pPr>
              <a:buFont typeface="Wingdings" pitchFamily="2" charset="2"/>
              <a:buChar char="§"/>
            </a:pPr>
            <a:r>
              <a:rPr lang="hu-HU" sz="2300">
                <a:solidFill>
                  <a:schemeClr val="bg1"/>
                </a:solidFill>
              </a:rPr>
              <a:t>Szerződésmódosítás</a:t>
            </a:r>
          </a:p>
          <a:p>
            <a:pPr>
              <a:buFont typeface="Wingdings" pitchFamily="2" charset="2"/>
              <a:buChar char="§"/>
            </a:pPr>
            <a:r>
              <a:rPr lang="hu-HU" sz="2300">
                <a:solidFill>
                  <a:schemeClr val="bg1"/>
                </a:solidFill>
              </a:rPr>
              <a:t>CASCO kötési fotó feltöltés</a:t>
            </a:r>
          </a:p>
        </p:txBody>
      </p:sp>
      <p:sp>
        <p:nvSpPr>
          <p:cNvPr id="158724" name="Cím 1"/>
          <p:cNvSpPr>
            <a:spLocks noGrp="1"/>
          </p:cNvSpPr>
          <p:nvPr>
            <p:ph type="title" idx="4294967295"/>
          </p:nvPr>
        </p:nvSpPr>
        <p:spPr>
          <a:xfrm>
            <a:off x="876173" y="229962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/>
              <a:t>E-MAIL </a:t>
            </a:r>
            <a:br>
              <a:rPr lang="hu-HU" sz="2000" b="1"/>
            </a:br>
            <a:r>
              <a:rPr lang="hu-HU" sz="2000"/>
              <a:t>Állományápolás</a:t>
            </a:r>
          </a:p>
        </p:txBody>
      </p:sp>
      <p:sp>
        <p:nvSpPr>
          <p:cNvPr id="158725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8726" name="Picture 6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Cím 1"/>
          <p:cNvSpPr>
            <a:spLocks noGrp="1"/>
          </p:cNvSpPr>
          <p:nvPr>
            <p:ph type="title" idx="4294967295"/>
          </p:nvPr>
        </p:nvSpPr>
        <p:spPr>
          <a:xfrm>
            <a:off x="860779" y="254454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Szerződésinformációk</a:t>
            </a:r>
          </a:p>
        </p:txBody>
      </p:sp>
      <p:sp>
        <p:nvSpPr>
          <p:cNvPr id="159747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59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390" r="15755" b="7133"/>
          <a:stretch>
            <a:fillRect/>
          </a:stretch>
        </p:blipFill>
        <p:spPr bwMode="auto">
          <a:xfrm>
            <a:off x="-5131" y="1198790"/>
            <a:ext cx="9149131" cy="48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0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6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Cím 1"/>
          <p:cNvSpPr>
            <a:spLocks noGrp="1"/>
          </p:cNvSpPr>
          <p:nvPr>
            <p:ph type="title" idx="4294967295"/>
          </p:nvPr>
        </p:nvSpPr>
        <p:spPr>
          <a:xfrm>
            <a:off x="860779" y="217714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Szerződésinformációk</a:t>
            </a:r>
          </a:p>
        </p:txBody>
      </p:sp>
      <p:pic>
        <p:nvPicPr>
          <p:cNvPr id="160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3" b="14684"/>
          <a:stretch>
            <a:fillRect/>
          </a:stretch>
        </p:blipFill>
        <p:spPr bwMode="auto">
          <a:xfrm>
            <a:off x="0" y="725261"/>
            <a:ext cx="91440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0773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Cím 1"/>
          <p:cNvSpPr>
            <a:spLocks noGrp="1"/>
          </p:cNvSpPr>
          <p:nvPr>
            <p:ph type="title" idx="4294967295"/>
          </p:nvPr>
        </p:nvSpPr>
        <p:spPr>
          <a:xfrm>
            <a:off x="860779" y="229962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Kárbejelentés, kárinformációk</a:t>
            </a:r>
          </a:p>
        </p:txBody>
      </p:sp>
      <p:sp>
        <p:nvSpPr>
          <p:cNvPr id="161795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61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390" r="15755" b="7133"/>
          <a:stretch>
            <a:fillRect/>
          </a:stretch>
        </p:blipFill>
        <p:spPr bwMode="auto">
          <a:xfrm>
            <a:off x="0" y="1200150"/>
            <a:ext cx="9149131" cy="48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1798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ím 1"/>
          <p:cNvSpPr>
            <a:spLocks noGrp="1"/>
          </p:cNvSpPr>
          <p:nvPr>
            <p:ph type="title" idx="4294967295"/>
          </p:nvPr>
        </p:nvSpPr>
        <p:spPr>
          <a:xfrm>
            <a:off x="860779" y="254454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Kárbejelentés, kárinformációk</a:t>
            </a:r>
          </a:p>
        </p:txBody>
      </p:sp>
      <p:pic>
        <p:nvPicPr>
          <p:cNvPr id="162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565"/>
            <a:ext cx="9144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sp>
        <p:nvSpPr>
          <p:cNvPr id="162821" name="Szövegdoboz 11"/>
          <p:cNvSpPr txBox="1">
            <a:spLocks noChangeArrowheads="1"/>
          </p:cNvSpPr>
          <p:nvPr/>
        </p:nvSpPr>
        <p:spPr bwMode="auto">
          <a:xfrm>
            <a:off x="1100667" y="6638925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2822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Cím 1"/>
          <p:cNvSpPr>
            <a:spLocks noGrp="1"/>
          </p:cNvSpPr>
          <p:nvPr>
            <p:ph type="title" idx="4294967295"/>
          </p:nvPr>
        </p:nvSpPr>
        <p:spPr>
          <a:xfrm>
            <a:off x="876173" y="242207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Bizonylatkérés</a:t>
            </a:r>
          </a:p>
        </p:txBody>
      </p:sp>
      <p:sp>
        <p:nvSpPr>
          <p:cNvPr id="163843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63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390" r="15755" b="7133"/>
          <a:stretch>
            <a:fillRect/>
          </a:stretch>
        </p:blipFill>
        <p:spPr bwMode="auto">
          <a:xfrm>
            <a:off x="0" y="1175657"/>
            <a:ext cx="9144000" cy="48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3846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ím 1"/>
          <p:cNvSpPr>
            <a:spLocks noGrp="1"/>
          </p:cNvSpPr>
          <p:nvPr>
            <p:ph type="title" idx="4294967295"/>
          </p:nvPr>
        </p:nvSpPr>
        <p:spPr>
          <a:xfrm>
            <a:off x="860779" y="217714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Bizonylatkérés</a:t>
            </a:r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21976" r="15508" b="10484"/>
          <a:stretch>
            <a:fillRect/>
          </a:stretch>
        </p:blipFill>
        <p:spPr bwMode="auto">
          <a:xfrm>
            <a:off x="0" y="1145722"/>
            <a:ext cx="9144000" cy="494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4869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9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Cím 1"/>
          <p:cNvSpPr>
            <a:spLocks noGrp="1"/>
          </p:cNvSpPr>
          <p:nvPr>
            <p:ph type="title" idx="4294967295"/>
          </p:nvPr>
        </p:nvSpPr>
        <p:spPr>
          <a:xfrm>
            <a:off x="860779" y="278947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Szerződésmódosítás</a:t>
            </a:r>
          </a:p>
        </p:txBody>
      </p:sp>
      <p:sp>
        <p:nvSpPr>
          <p:cNvPr id="165891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65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390" r="15755" b="7133"/>
          <a:stretch>
            <a:fillRect/>
          </a:stretch>
        </p:blipFill>
        <p:spPr bwMode="auto">
          <a:xfrm>
            <a:off x="-5131" y="1211036"/>
            <a:ext cx="9149131" cy="48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5894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8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Cím 1"/>
          <p:cNvSpPr>
            <a:spLocks noGrp="1"/>
          </p:cNvSpPr>
          <p:nvPr>
            <p:ph type="title" idx="4294967295"/>
          </p:nvPr>
        </p:nvSpPr>
        <p:spPr>
          <a:xfrm>
            <a:off x="860779" y="229962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/>
              <a:t>ÖNKISZOLGÁLÓ</a:t>
            </a:r>
            <a:br>
              <a:rPr lang="hu-HU" sz="2000" b="1"/>
            </a:br>
            <a:r>
              <a:rPr lang="hu-HU" sz="2000"/>
              <a:t>Szerződésmódosítás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22070" r="16119" b="6248"/>
          <a:stretch>
            <a:fillRect/>
          </a:stretch>
        </p:blipFill>
        <p:spPr bwMode="auto">
          <a:xfrm>
            <a:off x="0" y="1121228"/>
            <a:ext cx="9144000" cy="52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6917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Cím 1"/>
          <p:cNvSpPr>
            <a:spLocks noGrp="1"/>
          </p:cNvSpPr>
          <p:nvPr>
            <p:ph type="title" idx="4294967295"/>
          </p:nvPr>
        </p:nvSpPr>
        <p:spPr>
          <a:xfrm>
            <a:off x="860779" y="229962"/>
            <a:ext cx="7289030" cy="507546"/>
          </a:xfrm>
        </p:spPr>
        <p:txBody>
          <a:bodyPr lIns="91436" tIns="45719" rIns="91436" bIns="45719">
            <a:normAutofit fontScale="90000"/>
          </a:bodyPr>
          <a:lstStyle/>
          <a:p>
            <a:r>
              <a:rPr lang="hu-HU" smtClean="0"/>
              <a:t>Az együttműködés formái</a:t>
            </a:r>
          </a:p>
        </p:txBody>
      </p:sp>
      <p:cxnSp>
        <p:nvCxnSpPr>
          <p:cNvPr id="149507" name="Egyenes összekötő nyíllal 6"/>
          <p:cNvCxnSpPr>
            <a:cxnSpLocks noChangeShapeType="1"/>
          </p:cNvCxnSpPr>
          <p:nvPr/>
        </p:nvCxnSpPr>
        <p:spPr bwMode="auto">
          <a:xfrm>
            <a:off x="741475" y="4842783"/>
            <a:ext cx="5818909" cy="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08" name="Szövegdoboz 7"/>
          <p:cNvSpPr txBox="1">
            <a:spLocks noChangeArrowheads="1"/>
          </p:cNvSpPr>
          <p:nvPr/>
        </p:nvSpPr>
        <p:spPr bwMode="auto">
          <a:xfrm rot="-5400000">
            <a:off x="-84437" y="4045796"/>
            <a:ext cx="122464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sz="1800" b="1">
                <a:solidFill>
                  <a:schemeClr val="accent1"/>
                </a:solidFill>
                <a:latin typeface="Calibri" pitchFamily="34" charset="0"/>
              </a:rPr>
              <a:t>OLCSÓ</a:t>
            </a:r>
          </a:p>
        </p:txBody>
      </p:sp>
      <p:sp>
        <p:nvSpPr>
          <p:cNvPr id="149509" name="Szövegdoboz 8"/>
          <p:cNvSpPr txBox="1">
            <a:spLocks noChangeArrowheads="1"/>
          </p:cNvSpPr>
          <p:nvPr/>
        </p:nvSpPr>
        <p:spPr bwMode="auto">
          <a:xfrm>
            <a:off x="5729111" y="5055054"/>
            <a:ext cx="121099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sz="1800" b="1">
                <a:solidFill>
                  <a:schemeClr val="accent1"/>
                </a:solidFill>
                <a:latin typeface="Calibri" pitchFamily="34" charset="0"/>
              </a:rPr>
              <a:t>Bármikor</a:t>
            </a:r>
          </a:p>
        </p:txBody>
      </p:sp>
      <p:sp>
        <p:nvSpPr>
          <p:cNvPr id="149510" name="Szövegdoboz 9"/>
          <p:cNvSpPr txBox="1">
            <a:spLocks noChangeArrowheads="1"/>
          </p:cNvSpPr>
          <p:nvPr/>
        </p:nvSpPr>
        <p:spPr bwMode="auto">
          <a:xfrm>
            <a:off x="922354" y="1553936"/>
            <a:ext cx="2015323" cy="38236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1800">
                <a:solidFill>
                  <a:schemeClr val="bg1"/>
                </a:solidFill>
                <a:latin typeface="Calibri" pitchFamily="34" charset="0"/>
              </a:rPr>
              <a:t>Személyes</a:t>
            </a:r>
          </a:p>
        </p:txBody>
      </p:sp>
      <p:sp>
        <p:nvSpPr>
          <p:cNvPr id="149511" name="Szövegdoboz 10"/>
          <p:cNvSpPr txBox="1">
            <a:spLocks noChangeArrowheads="1"/>
          </p:cNvSpPr>
          <p:nvPr/>
        </p:nvSpPr>
        <p:spPr bwMode="auto">
          <a:xfrm>
            <a:off x="1831879" y="2189390"/>
            <a:ext cx="2015324" cy="3823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1800">
                <a:solidFill>
                  <a:schemeClr val="bg1"/>
                </a:solidFill>
                <a:latin typeface="Calibri" pitchFamily="34" charset="0"/>
              </a:rPr>
              <a:t>Postai</a:t>
            </a:r>
          </a:p>
        </p:txBody>
      </p:sp>
      <p:sp>
        <p:nvSpPr>
          <p:cNvPr id="149512" name="Szövegdoboz 11"/>
          <p:cNvSpPr txBox="1">
            <a:spLocks noChangeArrowheads="1"/>
          </p:cNvSpPr>
          <p:nvPr/>
        </p:nvSpPr>
        <p:spPr bwMode="auto">
          <a:xfrm>
            <a:off x="2840182" y="2922814"/>
            <a:ext cx="2017889" cy="38236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1800">
                <a:solidFill>
                  <a:schemeClr val="bg1"/>
                </a:solidFill>
                <a:latin typeface="Calibri" pitchFamily="34" charset="0"/>
              </a:rPr>
              <a:t>Telefon</a:t>
            </a:r>
          </a:p>
        </p:txBody>
      </p:sp>
      <p:sp>
        <p:nvSpPr>
          <p:cNvPr id="149513" name="Szövegdoboz 12"/>
          <p:cNvSpPr txBox="1">
            <a:spLocks noChangeArrowheads="1"/>
          </p:cNvSpPr>
          <p:nvPr/>
        </p:nvSpPr>
        <p:spPr bwMode="auto">
          <a:xfrm>
            <a:off x="3690697" y="3551464"/>
            <a:ext cx="2016606" cy="38236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E-MAIL</a:t>
            </a:r>
          </a:p>
        </p:txBody>
      </p:sp>
      <p:sp>
        <p:nvSpPr>
          <p:cNvPr id="149514" name="Szövegdoboz 13"/>
          <p:cNvSpPr txBox="1">
            <a:spLocks noChangeArrowheads="1"/>
          </p:cNvSpPr>
          <p:nvPr/>
        </p:nvSpPr>
        <p:spPr bwMode="auto">
          <a:xfrm>
            <a:off x="5117202" y="4201886"/>
            <a:ext cx="2016606" cy="38236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ÖNKISZOLGÁLÓ</a:t>
            </a:r>
          </a:p>
        </p:txBody>
      </p:sp>
      <p:cxnSp>
        <p:nvCxnSpPr>
          <p:cNvPr id="149515" name="Egyenes összekötő nyíllal 16"/>
          <p:cNvCxnSpPr>
            <a:cxnSpLocks noChangeShapeType="1"/>
          </p:cNvCxnSpPr>
          <p:nvPr/>
        </p:nvCxnSpPr>
        <p:spPr bwMode="auto">
          <a:xfrm flipV="1">
            <a:off x="754303" y="1262743"/>
            <a:ext cx="0" cy="3548743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16" name="Szövegdoboz 15"/>
          <p:cNvSpPr txBox="1">
            <a:spLocks noChangeArrowheads="1"/>
          </p:cNvSpPr>
          <p:nvPr/>
        </p:nvSpPr>
        <p:spPr bwMode="auto">
          <a:xfrm rot="-5400000">
            <a:off x="-51084" y="1369271"/>
            <a:ext cx="122464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sz="1800" b="1">
                <a:solidFill>
                  <a:schemeClr val="accent1"/>
                </a:solidFill>
                <a:latin typeface="Calibri" pitchFamily="34" charset="0"/>
              </a:rPr>
              <a:t>DRÁGA</a:t>
            </a:r>
          </a:p>
        </p:txBody>
      </p:sp>
      <p:sp>
        <p:nvSpPr>
          <p:cNvPr id="149517" name="Szövegdoboz 17"/>
          <p:cNvSpPr txBox="1">
            <a:spLocks noChangeArrowheads="1"/>
          </p:cNvSpPr>
          <p:nvPr/>
        </p:nvSpPr>
        <p:spPr bwMode="auto">
          <a:xfrm>
            <a:off x="741475" y="5055054"/>
            <a:ext cx="2097425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sz="1800" b="1">
                <a:solidFill>
                  <a:schemeClr val="accent1"/>
                </a:solidFill>
                <a:latin typeface="Calibri" pitchFamily="34" charset="0"/>
              </a:rPr>
              <a:t>Időponthoz kötött</a:t>
            </a:r>
          </a:p>
        </p:txBody>
      </p:sp>
      <p:sp>
        <p:nvSpPr>
          <p:cNvPr id="14951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49519" name="Picture 15" descr="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Cím 1"/>
          <p:cNvSpPr>
            <a:spLocks noGrp="1"/>
          </p:cNvSpPr>
          <p:nvPr>
            <p:ph type="title" idx="4294967295"/>
          </p:nvPr>
        </p:nvSpPr>
        <p:spPr>
          <a:xfrm>
            <a:off x="860779" y="229962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/>
              <a:t>ÖNKISZOLGÁLÓ</a:t>
            </a:r>
            <a:br>
              <a:rPr lang="hu-HU" sz="2000" b="1"/>
            </a:br>
            <a:r>
              <a:rPr lang="hu-HU" sz="2000"/>
              <a:t>CASCO kötési fotó feltöltés</a:t>
            </a:r>
          </a:p>
        </p:txBody>
      </p:sp>
      <p:sp>
        <p:nvSpPr>
          <p:cNvPr id="167939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67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390" r="15755" b="7133"/>
          <a:stretch>
            <a:fillRect/>
          </a:stretch>
        </p:blipFill>
        <p:spPr bwMode="auto">
          <a:xfrm>
            <a:off x="-5131" y="1246415"/>
            <a:ext cx="9149131" cy="48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7942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040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ím 1"/>
          <p:cNvSpPr>
            <a:spLocks noGrp="1"/>
          </p:cNvSpPr>
          <p:nvPr>
            <p:ph type="title" idx="4294967295"/>
          </p:nvPr>
        </p:nvSpPr>
        <p:spPr>
          <a:xfrm>
            <a:off x="860779" y="242207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/>
              <a:t>ÖNKISZOLGÁLÓ</a:t>
            </a:r>
            <a:br>
              <a:rPr lang="hu-HU" sz="2000" b="1"/>
            </a:br>
            <a:r>
              <a:rPr lang="hu-HU" sz="2000"/>
              <a:t>CASCO kötési fotó feltöltés</a:t>
            </a:r>
          </a:p>
        </p:txBody>
      </p:sp>
      <p:pic>
        <p:nvPicPr>
          <p:cNvPr id="168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680" r="16119" b="6250"/>
          <a:stretch>
            <a:fillRect/>
          </a:stretch>
        </p:blipFill>
        <p:spPr bwMode="auto">
          <a:xfrm>
            <a:off x="0" y="945697"/>
            <a:ext cx="9144000" cy="52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8965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ím 1"/>
          <p:cNvSpPr>
            <a:spLocks noGrp="1"/>
          </p:cNvSpPr>
          <p:nvPr>
            <p:ph type="title" idx="4294967295"/>
          </p:nvPr>
        </p:nvSpPr>
        <p:spPr>
          <a:xfrm>
            <a:off x="860779" y="229962"/>
            <a:ext cx="7289030" cy="507546"/>
          </a:xfrm>
        </p:spPr>
        <p:txBody>
          <a:bodyPr lIns="91436" tIns="45719" rIns="91436" bIns="45719"/>
          <a:lstStyle/>
          <a:p>
            <a:r>
              <a:rPr lang="hu-HU" sz="2000" b="1"/>
              <a:t>ÖNKISZOLGÁLÓ</a:t>
            </a:r>
            <a:br>
              <a:rPr lang="hu-HU" sz="2000" b="1"/>
            </a:br>
            <a:r>
              <a:rPr lang="hu-HU" sz="2000"/>
              <a:t>Kintlévőség kezelés</a:t>
            </a:r>
          </a:p>
        </p:txBody>
      </p:sp>
      <p:sp>
        <p:nvSpPr>
          <p:cNvPr id="169987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390" r="15755" b="7133"/>
          <a:stretch>
            <a:fillRect/>
          </a:stretch>
        </p:blipFill>
        <p:spPr bwMode="auto">
          <a:xfrm>
            <a:off x="-5131" y="1126672"/>
            <a:ext cx="9149131" cy="48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69990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32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ím 1"/>
          <p:cNvSpPr>
            <a:spLocks noGrp="1"/>
          </p:cNvSpPr>
          <p:nvPr>
            <p:ph type="title" idx="4294967295"/>
          </p:nvPr>
        </p:nvSpPr>
        <p:spPr>
          <a:xfrm>
            <a:off x="876173" y="277586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/>
              <a:t>ÖNKISZOLGÁLÓ</a:t>
            </a:r>
            <a:br>
              <a:rPr lang="hu-HU" sz="2000" b="1"/>
            </a:br>
            <a:r>
              <a:rPr lang="hu-HU" sz="2000"/>
              <a:t>Kintlévőség</a:t>
            </a:r>
            <a:r>
              <a:rPr lang="hu-HU" sz="1700"/>
              <a:t> </a:t>
            </a:r>
            <a:r>
              <a:rPr lang="hu-HU" sz="2000"/>
              <a:t>kezelés</a:t>
            </a:r>
          </a:p>
        </p:txBody>
      </p:sp>
      <p:sp>
        <p:nvSpPr>
          <p:cNvPr id="171011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pPr marL="0" indent="0" defTabSz="757489"/>
            <a:endParaRPr lang="hu-HU" smtClean="0"/>
          </a:p>
        </p:txBody>
      </p:sp>
      <p:pic>
        <p:nvPicPr>
          <p:cNvPr id="171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13710" r="16006" b="13971"/>
          <a:stretch>
            <a:fillRect/>
          </a:stretch>
        </p:blipFill>
        <p:spPr bwMode="auto">
          <a:xfrm>
            <a:off x="0" y="978354"/>
            <a:ext cx="8966970" cy="529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Szövegdoboz 3"/>
          <p:cNvSpPr txBox="1">
            <a:spLocks noChangeArrowheads="1"/>
          </p:cNvSpPr>
          <p:nvPr/>
        </p:nvSpPr>
        <p:spPr bwMode="auto">
          <a:xfrm>
            <a:off x="2214162" y="3038475"/>
            <a:ext cx="1151980" cy="369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sz="1800">
              <a:latin typeface="Calibri" pitchFamily="34" charset="0"/>
            </a:endParaRPr>
          </a:p>
        </p:txBody>
      </p:sp>
      <p:sp>
        <p:nvSpPr>
          <p:cNvPr id="171014" name="Szövegdoboz 6"/>
          <p:cNvSpPr txBox="1">
            <a:spLocks noChangeArrowheads="1"/>
          </p:cNvSpPr>
          <p:nvPr/>
        </p:nvSpPr>
        <p:spPr bwMode="auto">
          <a:xfrm>
            <a:off x="2214162" y="3320143"/>
            <a:ext cx="1151980" cy="369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sz="1800">
              <a:latin typeface="Calibri" pitchFamily="34" charset="0"/>
            </a:endParaRPr>
          </a:p>
        </p:txBody>
      </p:sp>
      <p:sp>
        <p:nvSpPr>
          <p:cNvPr id="171015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71016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Cím 1"/>
          <p:cNvSpPr>
            <a:spLocks noGrp="1"/>
          </p:cNvSpPr>
          <p:nvPr>
            <p:ph type="title" idx="4294967295"/>
          </p:nvPr>
        </p:nvSpPr>
        <p:spPr>
          <a:xfrm>
            <a:off x="860779" y="302079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/>
              <a:t>ÖNKISZOLGÁLÓ</a:t>
            </a:r>
            <a:br>
              <a:rPr lang="hu-HU" sz="2000" b="1"/>
            </a:br>
            <a:r>
              <a:rPr lang="hu-HU" sz="2000"/>
              <a:t>Okostelefon fejlesztések</a:t>
            </a:r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8" y="1477736"/>
            <a:ext cx="278117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4" y="1496786"/>
            <a:ext cx="277219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52" y="1477736"/>
            <a:ext cx="2770909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72039" name="Picture 7" descr="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7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2" y="1630136"/>
            <a:ext cx="63910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Cím 1"/>
          <p:cNvSpPr>
            <a:spLocks noGrp="1"/>
          </p:cNvSpPr>
          <p:nvPr>
            <p:ph type="title" idx="4294967295"/>
          </p:nvPr>
        </p:nvSpPr>
        <p:spPr>
          <a:xfrm>
            <a:off x="860779" y="278947"/>
            <a:ext cx="7289030" cy="507546"/>
          </a:xfrm>
        </p:spPr>
        <p:txBody>
          <a:bodyPr lIns="91436" tIns="45719" rIns="91436" bIns="45719"/>
          <a:lstStyle/>
          <a:p>
            <a:r>
              <a:rPr lang="hu-HU" sz="3000" b="1"/>
              <a:t>Terveink</a:t>
            </a:r>
          </a:p>
        </p:txBody>
      </p:sp>
      <p:sp>
        <p:nvSpPr>
          <p:cNvPr id="173060" name="Tartalom helye 2"/>
          <p:cNvSpPr>
            <a:spLocks noGrp="1"/>
          </p:cNvSpPr>
          <p:nvPr>
            <p:ph idx="4294967295"/>
          </p:nvPr>
        </p:nvSpPr>
        <p:spPr>
          <a:xfrm>
            <a:off x="876173" y="1786618"/>
            <a:ext cx="6194777" cy="1854653"/>
          </a:xfrm>
        </p:spPr>
        <p:txBody>
          <a:bodyPr lIns="91436" tIns="45719" rIns="91436" bIns="45719"/>
          <a:lstStyle/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Új Partnerportál design</a:t>
            </a:r>
          </a:p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Alkuszok által állítható Partnerportál jogosultságok</a:t>
            </a:r>
          </a:p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Mailbox</a:t>
            </a:r>
          </a:p>
        </p:txBody>
      </p:sp>
      <p:sp>
        <p:nvSpPr>
          <p:cNvPr id="173061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73062" name="Picture 6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b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152" y="1"/>
            <a:ext cx="11499273" cy="68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8"/>
          <p:cNvSpPr>
            <a:spLocks noChangeArrowheads="1"/>
          </p:cNvSpPr>
          <p:nvPr/>
        </p:nvSpPr>
        <p:spPr bwMode="auto">
          <a:xfrm>
            <a:off x="973668" y="27744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 b="1">
                <a:solidFill>
                  <a:schemeClr val="bg1"/>
                </a:solidFill>
              </a:rPr>
              <a:t>Partnerek vagyunk </a:t>
            </a:r>
            <a:br>
              <a:rPr lang="hu-HU" sz="2300" b="1">
                <a:solidFill>
                  <a:schemeClr val="bg1"/>
                </a:solidFill>
              </a:rPr>
            </a:br>
            <a:r>
              <a:rPr lang="hu-HU" sz="2300" b="1">
                <a:solidFill>
                  <a:schemeClr val="bg1"/>
                </a:solidFill>
              </a:rPr>
              <a:t>a támogatásban is!</a:t>
            </a:r>
          </a:p>
        </p:txBody>
      </p:sp>
    </p:spTree>
    <p:extLst>
      <p:ext uri="{BB962C8B-B14F-4D97-AF65-F5344CB8AC3E}">
        <p14:creationId xmlns:p14="http://schemas.microsoft.com/office/powerpoint/2010/main" val="16397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5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69" y="2257426"/>
            <a:ext cx="6247374" cy="245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Cím 1"/>
          <p:cNvSpPr>
            <a:spLocks noGrp="1"/>
          </p:cNvSpPr>
          <p:nvPr>
            <p:ph type="title" idx="4294967295"/>
          </p:nvPr>
        </p:nvSpPr>
        <p:spPr>
          <a:xfrm>
            <a:off x="926203" y="229962"/>
            <a:ext cx="7289030" cy="507546"/>
          </a:xfrm>
        </p:spPr>
        <p:txBody>
          <a:bodyPr lIns="91436" tIns="45719" rIns="91436" bIns="45719">
            <a:normAutofit fontScale="90000"/>
          </a:bodyPr>
          <a:lstStyle/>
          <a:p>
            <a:r>
              <a:rPr lang="hu-HU" sz="2000" b="1"/>
              <a:t>E-MAIL </a:t>
            </a:r>
            <a:br>
              <a:rPr lang="hu-HU" sz="2000" b="1"/>
            </a:br>
            <a:r>
              <a:rPr lang="hu-HU" sz="2000"/>
              <a:t>ajánlatkérés, szerződéskötés, ajánlatkezelés</a:t>
            </a:r>
          </a:p>
        </p:txBody>
      </p:sp>
      <p:sp>
        <p:nvSpPr>
          <p:cNvPr id="150532" name="Tartalom helye 2"/>
          <p:cNvSpPr>
            <a:spLocks noGrp="1"/>
          </p:cNvSpPr>
          <p:nvPr>
            <p:ph idx="4294967295"/>
          </p:nvPr>
        </p:nvSpPr>
        <p:spPr>
          <a:xfrm>
            <a:off x="1762607" y="2473779"/>
            <a:ext cx="5421232" cy="1758043"/>
          </a:xfrm>
        </p:spPr>
        <p:txBody>
          <a:bodyPr lIns="91436" tIns="45719" rIns="91436" bIns="45719">
            <a:normAutofit lnSpcReduction="10000"/>
          </a:bodyPr>
          <a:lstStyle/>
          <a:p>
            <a:r>
              <a:rPr lang="hu-HU" sz="2300">
                <a:solidFill>
                  <a:schemeClr val="bg1"/>
                </a:solidFill>
              </a:rPr>
              <a:t>A Generali készíti az ajánlatot</a:t>
            </a:r>
            <a:endParaRPr lang="hu-HU" sz="2300">
              <a:solidFill>
                <a:schemeClr val="bg1"/>
              </a:solidFill>
              <a:hlinkClick r:id="rId3"/>
            </a:endParaRPr>
          </a:p>
          <a:p>
            <a:r>
              <a:rPr lang="hu-HU" sz="2700">
                <a:solidFill>
                  <a:schemeClr val="bg1"/>
                </a:solidFill>
              </a:rPr>
              <a:t>ertekesitestamogatas@generali.hu</a:t>
            </a:r>
            <a:endParaRPr lang="hu-HU" sz="2300">
              <a:solidFill>
                <a:schemeClr val="bg1"/>
              </a:solidFill>
            </a:endParaRPr>
          </a:p>
          <a:p>
            <a:endParaRPr lang="hu-HU" sz="2300">
              <a:solidFill>
                <a:schemeClr val="bg1"/>
              </a:solidFill>
            </a:endParaRPr>
          </a:p>
          <a:p>
            <a:r>
              <a:rPr lang="hu-HU" sz="2300">
                <a:solidFill>
                  <a:schemeClr val="bg1"/>
                </a:solidFill>
              </a:rPr>
              <a:t>Visszajelzés 2 munkanapon belül</a:t>
            </a:r>
          </a:p>
        </p:txBody>
      </p:sp>
      <p:sp>
        <p:nvSpPr>
          <p:cNvPr id="150533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0534" name="Picture 6" descr="cir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5" descr="text_inverzbg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2" y="1630136"/>
            <a:ext cx="5967717" cy="277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artalom helye 2"/>
          <p:cNvSpPr>
            <a:spLocks noGrp="1"/>
          </p:cNvSpPr>
          <p:nvPr>
            <p:ph idx="4294967295"/>
          </p:nvPr>
        </p:nvSpPr>
        <p:spPr>
          <a:xfrm>
            <a:off x="876172" y="1786619"/>
            <a:ext cx="6391051" cy="2613932"/>
          </a:xfrm>
        </p:spPr>
        <p:txBody>
          <a:bodyPr lIns="91436" tIns="45719" rIns="91436" bIns="45719"/>
          <a:lstStyle/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Alkusz készíti az ajánlatot</a:t>
            </a:r>
          </a:p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Online: KGFB, CASCO, Lakás, Szimba tanuló baleset</a:t>
            </a:r>
          </a:p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Személyes értékesítés – távértékesítés</a:t>
            </a:r>
          </a:p>
          <a:p>
            <a:pPr>
              <a:buFont typeface="Wingdings" pitchFamily="2" charset="2"/>
              <a:buChar char="§"/>
            </a:pPr>
            <a:r>
              <a:rPr lang="hu-HU" sz="2300" b="1">
                <a:solidFill>
                  <a:schemeClr val="bg1"/>
                </a:solidFill>
              </a:rPr>
              <a:t>Offline: Carins, GENIUS</a:t>
            </a:r>
          </a:p>
          <a:p>
            <a:pPr>
              <a:buFont typeface="Wingdings" pitchFamily="2" charset="2"/>
              <a:buChar char="§"/>
            </a:pPr>
            <a:endParaRPr lang="hu-HU" sz="2300" b="1">
              <a:solidFill>
                <a:schemeClr val="bg1"/>
              </a:solidFill>
            </a:endParaRPr>
          </a:p>
        </p:txBody>
      </p:sp>
      <p:sp>
        <p:nvSpPr>
          <p:cNvPr id="151556" name="Cím 1"/>
          <p:cNvSpPr>
            <a:spLocks/>
          </p:cNvSpPr>
          <p:nvPr/>
        </p:nvSpPr>
        <p:spPr bwMode="auto">
          <a:xfrm>
            <a:off x="860779" y="229962"/>
            <a:ext cx="7289030" cy="5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ctr"/>
          <a:lstStyle/>
          <a:p>
            <a:pPr defTabSz="913984">
              <a:spcBef>
                <a:spcPct val="0"/>
              </a:spcBef>
            </a:pPr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Ajánlatkérés – Szerződéskötés - Ajánlatkezelés</a:t>
            </a:r>
          </a:p>
        </p:txBody>
      </p:sp>
      <p:sp>
        <p:nvSpPr>
          <p:cNvPr id="151557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1558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Cím 1"/>
          <p:cNvSpPr>
            <a:spLocks noGrp="1"/>
          </p:cNvSpPr>
          <p:nvPr>
            <p:ph type="title" idx="4294967295"/>
          </p:nvPr>
        </p:nvSpPr>
        <p:spPr>
          <a:xfrm>
            <a:off x="860779" y="229962"/>
            <a:ext cx="7289030" cy="507546"/>
          </a:xfrm>
        </p:spPr>
        <p:txBody>
          <a:bodyPr lIns="91436" tIns="45719" rIns="91436" bIns="45719">
            <a:normAutofit fontScale="90000"/>
          </a:bodyPr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Ajánlatkérés - Szerződéskötés</a:t>
            </a:r>
          </a:p>
        </p:txBody>
      </p:sp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6190" r="16225" b="6876"/>
          <a:stretch>
            <a:fillRect/>
          </a:stretch>
        </p:blipFill>
        <p:spPr bwMode="auto">
          <a:xfrm>
            <a:off x="0" y="1178379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2581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5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Cím 1"/>
          <p:cNvSpPr>
            <a:spLocks noGrp="1"/>
          </p:cNvSpPr>
          <p:nvPr>
            <p:ph type="title" idx="4294967295"/>
          </p:nvPr>
        </p:nvSpPr>
        <p:spPr>
          <a:xfrm>
            <a:off x="860779" y="265340"/>
            <a:ext cx="7289030" cy="507546"/>
          </a:xfrm>
        </p:spPr>
        <p:txBody>
          <a:bodyPr lIns="91436" tIns="45719" rIns="91436" bIns="45719">
            <a:normAutofit fontScale="90000"/>
          </a:bodyPr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 Ajánlatkérés - Szerződéskötés</a:t>
            </a: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107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3605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Cím 1"/>
          <p:cNvSpPr>
            <a:spLocks noGrp="1"/>
          </p:cNvSpPr>
          <p:nvPr>
            <p:ph type="title" idx="4294967295"/>
          </p:nvPr>
        </p:nvSpPr>
        <p:spPr>
          <a:xfrm>
            <a:off x="860779" y="254454"/>
            <a:ext cx="7289030" cy="507546"/>
          </a:xfrm>
        </p:spPr>
        <p:txBody>
          <a:bodyPr lIns="91436" tIns="45719" rIns="91436" bIns="45719">
            <a:normAutofit fontScale="90000"/>
          </a:bodyPr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 Ajánlatkezelés</a:t>
            </a:r>
          </a:p>
        </p:txBody>
      </p:sp>
      <p:sp>
        <p:nvSpPr>
          <p:cNvPr id="154627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6190" r="16225" b="6876"/>
          <a:stretch>
            <a:fillRect/>
          </a:stretch>
        </p:blipFill>
        <p:spPr bwMode="auto">
          <a:xfrm>
            <a:off x="0" y="1201512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4630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6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Cím 1"/>
          <p:cNvSpPr>
            <a:spLocks noGrp="1"/>
          </p:cNvSpPr>
          <p:nvPr>
            <p:ph type="title" idx="4294967295"/>
          </p:nvPr>
        </p:nvSpPr>
        <p:spPr>
          <a:xfrm>
            <a:off x="860779" y="254454"/>
            <a:ext cx="7289030" cy="507546"/>
          </a:xfrm>
        </p:spPr>
        <p:txBody>
          <a:bodyPr lIns="91436" tIns="45719" rIns="91436" bIns="45719">
            <a:normAutofit fontScale="90000"/>
          </a:bodyPr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 Ajánlatkezelés</a:t>
            </a:r>
          </a:p>
        </p:txBody>
      </p:sp>
      <p:pic>
        <p:nvPicPr>
          <p:cNvPr id="155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04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55653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Cím 1"/>
          <p:cNvSpPr>
            <a:spLocks noGrp="1"/>
          </p:cNvSpPr>
          <p:nvPr>
            <p:ph type="title" idx="4294967295"/>
          </p:nvPr>
        </p:nvSpPr>
        <p:spPr>
          <a:xfrm>
            <a:off x="860779" y="217714"/>
            <a:ext cx="7289030" cy="507547"/>
          </a:xfrm>
        </p:spPr>
        <p:txBody>
          <a:bodyPr lIns="91436" tIns="45719" rIns="91436" bIns="45719"/>
          <a:lstStyle/>
          <a:p>
            <a:r>
              <a:rPr lang="hu-HU" sz="2000" b="1">
                <a:solidFill>
                  <a:schemeClr val="accent1"/>
                </a:solidFill>
              </a:rPr>
              <a:t>ÖNKISZOLGÁLÓ</a:t>
            </a:r>
            <a:br>
              <a:rPr lang="hu-HU" sz="2000" b="1">
                <a:solidFill>
                  <a:schemeClr val="accent1"/>
                </a:solidFill>
              </a:rPr>
            </a:br>
            <a:r>
              <a:rPr lang="hu-HU" sz="2000">
                <a:solidFill>
                  <a:schemeClr val="accent1"/>
                </a:solidFill>
              </a:rPr>
              <a:t>Flotta</a:t>
            </a:r>
          </a:p>
        </p:txBody>
      </p:sp>
      <p:sp>
        <p:nvSpPr>
          <p:cNvPr id="156675" name="Tartalom helye 2"/>
          <p:cNvSpPr>
            <a:spLocks noGrp="1"/>
          </p:cNvSpPr>
          <p:nvPr>
            <p:ph idx="4294967295"/>
          </p:nvPr>
        </p:nvSpPr>
        <p:spPr>
          <a:xfrm>
            <a:off x="876173" y="1786619"/>
            <a:ext cx="7273636" cy="4482193"/>
          </a:xfrm>
        </p:spPr>
        <p:txBody>
          <a:bodyPr lIns="91436" tIns="45719" rIns="91436" bIns="45719"/>
          <a:lstStyle/>
          <a:p>
            <a:endParaRPr lang="hu-HU" smtClean="0"/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6192" r="16025" b="7288"/>
          <a:stretch>
            <a:fillRect/>
          </a:stretch>
        </p:blipFill>
        <p:spPr bwMode="auto">
          <a:xfrm>
            <a:off x="0" y="1183822"/>
            <a:ext cx="9144000" cy="4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7" descr="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161"/>
            <a:ext cx="555465" cy="4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26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Diavetítés a képernyőre (4:3 oldalarány)</PresentationFormat>
  <Paragraphs>54</Paragraphs>
  <Slides>26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PowerPoint bemutató</vt:lpstr>
      <vt:lpstr>Az együttműködés formái</vt:lpstr>
      <vt:lpstr>E-MAIL  ajánlatkérés, szerződéskötés, ajánlatkezelés</vt:lpstr>
      <vt:lpstr>PowerPoint bemutató</vt:lpstr>
      <vt:lpstr>ÖNKISZOLGÁLÓ Ajánlatkérés - Szerződéskötés</vt:lpstr>
      <vt:lpstr>ÖNKISZOLGÁLÓ  Ajánlatkérés - Szerződéskötés</vt:lpstr>
      <vt:lpstr>ÖNKISZOLGÁLÓ  Ajánlatkezelés</vt:lpstr>
      <vt:lpstr>ÖNKISZOLGÁLÓ  Ajánlatkezelés</vt:lpstr>
      <vt:lpstr>ÖNKISZOLGÁLÓ Flotta</vt:lpstr>
      <vt:lpstr>ÖNKISZOLGÁLÓ Flotta</vt:lpstr>
      <vt:lpstr>E-MAIL  Állományápolás</vt:lpstr>
      <vt:lpstr>ÖNKISZOLGÁLÓ Szerződésinformációk</vt:lpstr>
      <vt:lpstr>ÖNKISZOLGÁLÓ Szerződésinformációk</vt:lpstr>
      <vt:lpstr>ÖNKISZOLGÁLÓ Kárbejelentés, kárinformációk</vt:lpstr>
      <vt:lpstr>ÖNKISZOLGÁLÓ Kárbejelentés, kárinformációk</vt:lpstr>
      <vt:lpstr>ÖNKISZOLGÁLÓ Bizonylatkérés</vt:lpstr>
      <vt:lpstr>ÖNKISZOLGÁLÓ Bizonylatkérés</vt:lpstr>
      <vt:lpstr>ÖNKISZOLGÁLÓ Szerződésmódosítás</vt:lpstr>
      <vt:lpstr>ÖNKISZOLGÁLÓ Szerződésmódosítás</vt:lpstr>
      <vt:lpstr>ÖNKISZOLGÁLÓ CASCO kötési fotó feltöltés</vt:lpstr>
      <vt:lpstr>ÖNKISZOLGÁLÓ CASCO kötési fotó feltöltés</vt:lpstr>
      <vt:lpstr>ÖNKISZOLGÁLÓ Kintlévőség kezelés</vt:lpstr>
      <vt:lpstr>ÖNKISZOLGÁLÓ Kintlévőség kezelés</vt:lpstr>
      <vt:lpstr>ÖNKISZOLGÁLÓ Okostelefon fejlesztések</vt:lpstr>
      <vt:lpstr>Terveink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Somogyi Csilla</dc:creator>
  <cp:lastModifiedBy>Somogyi Csilla</cp:lastModifiedBy>
  <cp:revision>1</cp:revision>
  <dcterms:created xsi:type="dcterms:W3CDTF">2012-10-10T10:46:16Z</dcterms:created>
  <dcterms:modified xsi:type="dcterms:W3CDTF">2012-10-10T10:46:31Z</dcterms:modified>
</cp:coreProperties>
</file>