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9" r:id="rId5"/>
    <p:sldMasterId id="2147483717" r:id="rId6"/>
    <p:sldMasterId id="2147483705" r:id="rId7"/>
  </p:sldMasterIdLst>
  <p:notesMasterIdLst>
    <p:notesMasterId r:id="rId13"/>
  </p:notesMasterIdLst>
  <p:handoutMasterIdLst>
    <p:handoutMasterId r:id="rId14"/>
  </p:handoutMasterIdLst>
  <p:sldIdLst>
    <p:sldId id="324" r:id="rId8"/>
    <p:sldId id="331" r:id="rId9"/>
    <p:sldId id="327" r:id="rId10"/>
    <p:sldId id="328" r:id="rId11"/>
    <p:sldId id="329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E20"/>
    <a:srgbClr val="DF4133"/>
    <a:srgbClr val="E73139"/>
    <a:srgbClr val="D22D32"/>
    <a:srgbClr val="7F7F7F"/>
    <a:srgbClr val="AF0819"/>
    <a:srgbClr val="BD0D22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9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140" y="-72"/>
      </p:cViewPr>
      <p:guideLst>
        <p:guide orient="horz" pos="3770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t>18/03/2014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t>18/03/2014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5827594"/>
            <a:ext cx="9143999" cy="1030406"/>
          </a:xfrm>
          <a:prstGeom prst="rect">
            <a:avLst/>
          </a:prstGeom>
          <a:solidFill>
            <a:srgbClr val="BD1E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sp>
        <p:nvSpPr>
          <p:cNvPr id="5" name="Téglalap 4"/>
          <p:cNvSpPr/>
          <p:nvPr userDrawn="1"/>
        </p:nvSpPr>
        <p:spPr>
          <a:xfrm>
            <a:off x="1539778" y="6315501"/>
            <a:ext cx="5993790" cy="1023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>
            <a:off x="1539778" y="6131257"/>
            <a:ext cx="5993790" cy="5117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12" y="5908352"/>
            <a:ext cx="1132329" cy="86888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" y="5908351"/>
            <a:ext cx="1086976" cy="8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0" y="5732060"/>
            <a:ext cx="9144000" cy="1125940"/>
          </a:xfrm>
          <a:prstGeom prst="rect">
            <a:avLst/>
          </a:prstGeom>
          <a:solidFill>
            <a:srgbClr val="BD1E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91"/>
          <a:stretch/>
        </p:blipFill>
        <p:spPr>
          <a:xfrm>
            <a:off x="7483781" y="5788280"/>
            <a:ext cx="1501254" cy="10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/>
              <a:t>18 marzo 2014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Presentation Title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3442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5895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15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835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39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745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57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51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14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0" y="5732060"/>
            <a:ext cx="9144000" cy="1125940"/>
          </a:xfrm>
          <a:prstGeom prst="rect">
            <a:avLst/>
          </a:prstGeom>
          <a:solidFill>
            <a:srgbClr val="BD1E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>
                <a:solidFill>
                  <a:srgbClr val="BD2027"/>
                </a:solidFill>
              </a:rPr>
              <a:t>Prezentáció címe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08" y="5886267"/>
            <a:ext cx="1086976" cy="9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7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692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7034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84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5827594"/>
            <a:ext cx="9143999" cy="1030406"/>
          </a:xfrm>
          <a:prstGeom prst="rect">
            <a:avLst/>
          </a:prstGeom>
          <a:solidFill>
            <a:srgbClr val="BD1E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grpSp>
        <p:nvGrpSpPr>
          <p:cNvPr id="7" name="Csoportba foglalás 6"/>
          <p:cNvGrpSpPr/>
          <p:nvPr userDrawn="1"/>
        </p:nvGrpSpPr>
        <p:grpSpPr>
          <a:xfrm>
            <a:off x="0" y="6080079"/>
            <a:ext cx="7342496" cy="365076"/>
            <a:chOff x="0" y="6080079"/>
            <a:chExt cx="7342496" cy="365076"/>
          </a:xfrm>
        </p:grpSpPr>
        <p:sp>
          <p:nvSpPr>
            <p:cNvPr id="5" name="Téglalap 4"/>
            <p:cNvSpPr/>
            <p:nvPr userDrawn="1"/>
          </p:nvSpPr>
          <p:spPr>
            <a:xfrm>
              <a:off x="0" y="6342797"/>
              <a:ext cx="7342496" cy="1023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1" name="Téglalap 10"/>
            <p:cNvSpPr/>
            <p:nvPr userDrawn="1"/>
          </p:nvSpPr>
          <p:spPr>
            <a:xfrm>
              <a:off x="0" y="6080079"/>
              <a:ext cx="7342496" cy="10235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08" y="5886267"/>
            <a:ext cx="1086976" cy="9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6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91"/>
          <a:stretch/>
        </p:blipFill>
        <p:spPr>
          <a:xfrm>
            <a:off x="7642746" y="0"/>
            <a:ext cx="1501254" cy="1040795"/>
          </a:xfrm>
          <a:prstGeom prst="rect">
            <a:avLst/>
          </a:prstGeom>
        </p:spPr>
      </p:pic>
      <p:sp>
        <p:nvSpPr>
          <p:cNvPr id="2" name="Téglalap 1"/>
          <p:cNvSpPr/>
          <p:nvPr userDrawn="1"/>
        </p:nvSpPr>
        <p:spPr>
          <a:xfrm>
            <a:off x="0" y="6085695"/>
            <a:ext cx="9144000" cy="772305"/>
          </a:xfrm>
          <a:prstGeom prst="rect">
            <a:avLst/>
          </a:prstGeom>
          <a:solidFill>
            <a:srgbClr val="BD1E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4" y="6221279"/>
            <a:ext cx="675517" cy="5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0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 rot="5400000">
            <a:off x="5513698" y="-3255708"/>
            <a:ext cx="200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720" r:id="rId3"/>
    <p:sldLayoutId id="2147483718" r:id="rId4"/>
    <p:sldLayoutId id="2147483660" r:id="rId5"/>
    <p:sldLayoutId id="2147483652" r:id="rId6"/>
    <p:sldLayoutId id="2147483653" r:id="rId7"/>
    <p:sldLayoutId id="2147483677" r:id="rId8"/>
    <p:sldLayoutId id="2147483663" r:id="rId9"/>
    <p:sldLayoutId id="2147483664" r:id="rId10"/>
    <p:sldLayoutId id="2147483655" r:id="rId11"/>
    <p:sldLayoutId id="2147483694" r:id="rId12"/>
    <p:sldLayoutId id="2147483666" r:id="rId13"/>
    <p:sldLayoutId id="2147483689" r:id="rId14"/>
    <p:sldLayoutId id="2147483690" r:id="rId15"/>
    <p:sldLayoutId id="2147483698" r:id="rId16"/>
    <p:sldLayoutId id="2147483678" r:id="rId17"/>
    <p:sldLayoutId id="2147483679" r:id="rId18"/>
    <p:sldLayoutId id="2147483669" r:id="rId19"/>
    <p:sldLayoutId id="2147483703" r:id="rId20"/>
    <p:sldLayoutId id="2147483704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84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7105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A1DF-2516-4BDD-B092-2A0EB567E4CB}" type="datetimeFigureOut">
              <a:rPr lang="hu-HU" smtClean="0"/>
              <a:t>2014.03.18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26B73-2322-41EB-A8DD-6E61DB6F43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5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7300" y="206058"/>
            <a:ext cx="8386686" cy="869098"/>
          </a:xfrm>
        </p:spPr>
        <p:txBody>
          <a:bodyPr/>
          <a:lstStyle/>
          <a:p>
            <a:r>
              <a:rPr lang="hu-HU" dirty="0" err="1" smtClean="0"/>
              <a:t>Engedményzés</a:t>
            </a:r>
            <a:r>
              <a:rPr lang="hu-HU" dirty="0" smtClean="0"/>
              <a:t> helyett </a:t>
            </a:r>
            <a:br>
              <a:rPr lang="hu-HU" dirty="0" smtClean="0"/>
            </a:br>
            <a:r>
              <a:rPr lang="hu-HU" dirty="0" smtClean="0"/>
              <a:t>zálogjogosultság, társbiztosítottság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7300" y="1290123"/>
            <a:ext cx="8386686" cy="402200"/>
          </a:xfrm>
        </p:spPr>
        <p:txBody>
          <a:bodyPr/>
          <a:lstStyle/>
          <a:p>
            <a:r>
              <a:rPr lang="hu-HU" dirty="0" smtClean="0"/>
              <a:t>Jogi háttér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47298" y="1692323"/>
            <a:ext cx="8278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új Ptk. szerint semmis (érvénytelen) az adós és hitelezője között létrejött olyan megállapodás, amely pénzkövetelés biztosítása céljából tulajdonjog, más jog vagy követelés átruházására, vételi jog alapítására irányul. 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43" y="2598284"/>
            <a:ext cx="6201415" cy="295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7300" y="369865"/>
            <a:ext cx="8386686" cy="869098"/>
          </a:xfrm>
        </p:spPr>
        <p:txBody>
          <a:bodyPr/>
          <a:lstStyle/>
          <a:p>
            <a:r>
              <a:rPr lang="hu-HU" dirty="0" err="1"/>
              <a:t>Engedményzés</a:t>
            </a:r>
            <a:r>
              <a:rPr lang="hu-HU" dirty="0"/>
              <a:t> helyett </a:t>
            </a:r>
            <a:br>
              <a:rPr lang="hu-HU" dirty="0"/>
            </a:br>
            <a:r>
              <a:rPr lang="hu-HU" dirty="0"/>
              <a:t>zálogjogosultság, társbiztosítottság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7300" y="1321083"/>
            <a:ext cx="8386686" cy="429464"/>
          </a:xfrm>
        </p:spPr>
        <p:txBody>
          <a:bodyPr/>
          <a:lstStyle/>
          <a:p>
            <a:r>
              <a:rPr lang="hu-HU" dirty="0" smtClean="0"/>
              <a:t> Termékek, módozatok</a:t>
            </a:r>
            <a:endParaRPr lang="hu-HU" dirty="0"/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499700" y="3484733"/>
            <a:ext cx="1642999" cy="352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 Szabályok</a:t>
            </a:r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87" y="1750547"/>
            <a:ext cx="41338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499699" y="3837299"/>
            <a:ext cx="84805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hu-HU" sz="1400" dirty="0"/>
              <a:t>Szerződésmódosításoknál &gt;&gt;&gt;  a már bejegyzett kedvezményezett jelölés </a:t>
            </a:r>
            <a:r>
              <a:rPr lang="hu-HU" sz="1400" dirty="0" smtClean="0"/>
              <a:t>fennmarad</a:t>
            </a:r>
          </a:p>
          <a:p>
            <a:r>
              <a:rPr lang="hu-HU" sz="1400" dirty="0" smtClean="0"/>
              <a:t>    (</a:t>
            </a:r>
            <a:r>
              <a:rPr lang="hu-HU" sz="1400" dirty="0"/>
              <a:t>e jelölés megtartásához nem szükséges az új nyomtatványok kitöltése), újabb, további </a:t>
            </a:r>
            <a:endParaRPr lang="hu-HU" sz="1400" dirty="0" smtClean="0"/>
          </a:p>
          <a:p>
            <a:r>
              <a:rPr lang="hu-HU" sz="1400" dirty="0" smtClean="0"/>
              <a:t>     zálogjogosult </a:t>
            </a:r>
            <a:r>
              <a:rPr lang="hu-HU" sz="1400" dirty="0"/>
              <a:t>vagy </a:t>
            </a:r>
            <a:r>
              <a:rPr lang="hu-HU" sz="1400" dirty="0" smtClean="0"/>
              <a:t>társbiztosított </a:t>
            </a:r>
            <a:r>
              <a:rPr lang="hu-HU" sz="1400" dirty="0"/>
              <a:t>jelölése </a:t>
            </a:r>
            <a:r>
              <a:rPr lang="hu-HU" sz="1400" dirty="0" smtClean="0"/>
              <a:t>ugyanazon vagyontárgy vonatkozásában nem lehetséges</a:t>
            </a:r>
            <a:endParaRPr lang="hu-HU" sz="1400" dirty="0"/>
          </a:p>
          <a:p>
            <a:pPr marL="171450" indent="-171450">
              <a:buFont typeface="Wingdings" pitchFamily="2" charset="2"/>
              <a:buChar char="Ø"/>
            </a:pPr>
            <a:endParaRPr lang="hu-HU" sz="1400" dirty="0"/>
          </a:p>
          <a:p>
            <a:pPr marL="171450" indent="-171450">
              <a:buFont typeface="Wingdings" pitchFamily="2" charset="2"/>
              <a:buChar char="Ø"/>
            </a:pPr>
            <a:r>
              <a:rPr lang="hu-HU" sz="1400" dirty="0" smtClean="0"/>
              <a:t>Régi </a:t>
            </a:r>
            <a:r>
              <a:rPr lang="hu-HU" sz="1400" dirty="0" err="1"/>
              <a:t>Ptk-s</a:t>
            </a:r>
            <a:r>
              <a:rPr lang="hu-HU" sz="1400" dirty="0"/>
              <a:t> szerződésre </a:t>
            </a:r>
            <a:r>
              <a:rPr lang="hu-HU" sz="1400" dirty="0" smtClean="0"/>
              <a:t> új kedvezményezettség nem jegyezhető be </a:t>
            </a:r>
            <a:endParaRPr lang="hu-HU" sz="1400" dirty="0"/>
          </a:p>
          <a:p>
            <a:pPr marL="171450" indent="-171450">
              <a:buFont typeface="Wingdings" pitchFamily="2" charset="2"/>
              <a:buChar char="Ø"/>
            </a:pPr>
            <a:endParaRPr lang="hu-HU" sz="1400" dirty="0"/>
          </a:p>
          <a:p>
            <a:pPr marL="171450" indent="-171450">
              <a:buFont typeface="Wingdings" pitchFamily="2" charset="2"/>
              <a:buChar char="Ø"/>
            </a:pPr>
            <a:r>
              <a:rPr lang="hu-HU" sz="1400" dirty="0" smtClean="0"/>
              <a:t>Régi </a:t>
            </a:r>
            <a:r>
              <a:rPr lang="hu-HU" sz="1400" dirty="0" err="1"/>
              <a:t>Ptk-s</a:t>
            </a:r>
            <a:r>
              <a:rPr lang="hu-HU" sz="1400" dirty="0"/>
              <a:t> szerződésre új </a:t>
            </a:r>
            <a:r>
              <a:rPr lang="hu-HU" sz="1400" dirty="0" smtClean="0"/>
              <a:t>zálogjogosult bejegyezhető</a:t>
            </a:r>
          </a:p>
          <a:p>
            <a:pPr marL="171450" indent="-171450">
              <a:buFont typeface="Wingdings" pitchFamily="2" charset="2"/>
              <a:buChar char="Ø"/>
            </a:pPr>
            <a:endParaRPr lang="hu-HU" sz="1200" dirty="0"/>
          </a:p>
          <a:p>
            <a:pPr marL="171450" indent="-171450">
              <a:buFont typeface="Wingdings" pitchFamily="2" charset="2"/>
              <a:buChar char="Ø"/>
            </a:pPr>
            <a:endParaRPr lang="hu-HU" sz="1200" dirty="0"/>
          </a:p>
          <a:p>
            <a:pPr marL="171450" indent="-171450">
              <a:buFont typeface="Wingdings" pitchFamily="2" charset="2"/>
              <a:buChar char="Ø"/>
            </a:pPr>
            <a:endParaRPr lang="hu-HU" sz="1200" dirty="0"/>
          </a:p>
          <a:p>
            <a:pPr marL="285750" indent="-285750">
              <a:buFont typeface="Wingdings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171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7300" y="287978"/>
            <a:ext cx="8386686" cy="869098"/>
          </a:xfrm>
        </p:spPr>
        <p:txBody>
          <a:bodyPr/>
          <a:lstStyle/>
          <a:p>
            <a:r>
              <a:rPr lang="hu-HU" dirty="0" err="1"/>
              <a:t>Engedményzés</a:t>
            </a:r>
            <a:r>
              <a:rPr lang="hu-HU" dirty="0"/>
              <a:t> helyett </a:t>
            </a:r>
            <a:br>
              <a:rPr lang="hu-HU" dirty="0"/>
            </a:br>
            <a:r>
              <a:rPr lang="hu-HU" dirty="0"/>
              <a:t>zálogjogosultság, társbiztosítottság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7300" y="1426632"/>
            <a:ext cx="8386686" cy="320282"/>
          </a:xfrm>
        </p:spPr>
        <p:txBody>
          <a:bodyPr/>
          <a:lstStyle/>
          <a:p>
            <a:r>
              <a:rPr lang="hu-HU" dirty="0"/>
              <a:t>Nyomtatványok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47300" y="1795649"/>
            <a:ext cx="8386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korábbi „Igazolás kedvezményezett bejegyzéséről” helyett </a:t>
            </a:r>
            <a:r>
              <a:rPr lang="hu-HU" dirty="0" smtClean="0"/>
              <a:t>két-két nyomtatvány:</a:t>
            </a:r>
          </a:p>
          <a:p>
            <a:r>
              <a:rPr lang="hu-HU" dirty="0" smtClean="0"/>
              <a:t>Zálogjognál</a:t>
            </a:r>
            <a:r>
              <a:rPr lang="hu-HU" sz="1400" dirty="0" smtClean="0"/>
              <a:t>: </a:t>
            </a:r>
            <a:r>
              <a:rPr lang="hu-HU" sz="1400" dirty="0" err="1" smtClean="0">
                <a:solidFill>
                  <a:schemeClr val="tx2"/>
                </a:solidFill>
              </a:rPr>
              <a:t>Zálogkötelezetti</a:t>
            </a:r>
            <a:r>
              <a:rPr lang="hu-HU" sz="1400" dirty="0" smtClean="0">
                <a:solidFill>
                  <a:schemeClr val="tx2"/>
                </a:solidFill>
              </a:rPr>
              <a:t> nyilatkozat </a:t>
            </a:r>
            <a:r>
              <a:rPr lang="hu-HU" sz="1400" dirty="0" smtClean="0"/>
              <a:t>és </a:t>
            </a:r>
            <a:r>
              <a:rPr lang="hu-HU" sz="1400" dirty="0">
                <a:solidFill>
                  <a:schemeClr val="tx2"/>
                </a:solidFill>
              </a:rPr>
              <a:t>Nyilatkozat hitelbiztosítéki záradék bejegyzéséről</a:t>
            </a:r>
            <a:endParaRPr lang="hu-HU" sz="1400" dirty="0" smtClean="0">
              <a:solidFill>
                <a:schemeClr val="tx2"/>
              </a:solidFill>
            </a:endParaRP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89" y="2923880"/>
            <a:ext cx="2232127" cy="2992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32" y="2923880"/>
            <a:ext cx="2247799" cy="310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0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7300" y="260683"/>
            <a:ext cx="8386686" cy="869098"/>
          </a:xfrm>
        </p:spPr>
        <p:txBody>
          <a:bodyPr/>
          <a:lstStyle/>
          <a:p>
            <a:r>
              <a:rPr lang="hu-HU" dirty="0" err="1"/>
              <a:t>Engedményzés</a:t>
            </a:r>
            <a:r>
              <a:rPr lang="hu-HU" dirty="0"/>
              <a:t> helyett </a:t>
            </a:r>
            <a:br>
              <a:rPr lang="hu-HU" dirty="0"/>
            </a:br>
            <a:r>
              <a:rPr lang="hu-HU" dirty="0"/>
              <a:t>zálogjogosultság, társbiztosítottság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7300" y="1358393"/>
            <a:ext cx="8386686" cy="402169"/>
          </a:xfrm>
        </p:spPr>
        <p:txBody>
          <a:bodyPr/>
          <a:lstStyle/>
          <a:p>
            <a:r>
              <a:rPr lang="hu-HU" dirty="0"/>
              <a:t>Nyomtatványok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47300" y="1760562"/>
            <a:ext cx="8386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Társbiztosítottságnál: </a:t>
            </a:r>
            <a:r>
              <a:rPr lang="hu-HU" dirty="0" smtClean="0">
                <a:solidFill>
                  <a:schemeClr val="tx2"/>
                </a:solidFill>
              </a:rPr>
              <a:t>Társbiztosított jelölése*</a:t>
            </a:r>
            <a:r>
              <a:rPr lang="hu-HU" dirty="0" smtClean="0"/>
              <a:t> és </a:t>
            </a:r>
            <a:r>
              <a:rPr lang="hu-HU" dirty="0">
                <a:solidFill>
                  <a:schemeClr val="tx2"/>
                </a:solidFill>
              </a:rPr>
              <a:t>Nyilatkozat társbiztosított bejegyzéséről </a:t>
            </a:r>
            <a:r>
              <a:rPr lang="hu-HU" dirty="0" smtClean="0">
                <a:solidFill>
                  <a:schemeClr val="tx2"/>
                </a:solidFill>
              </a:rPr>
              <a:t>(*Biztosítási </a:t>
            </a:r>
            <a:r>
              <a:rPr lang="hu-HU" dirty="0">
                <a:solidFill>
                  <a:schemeClr val="tx2"/>
                </a:solidFill>
              </a:rPr>
              <a:t>ajánlat/szerződés </a:t>
            </a:r>
            <a:r>
              <a:rPr lang="hu-HU" dirty="0" smtClean="0">
                <a:solidFill>
                  <a:schemeClr val="tx2"/>
                </a:solidFill>
              </a:rPr>
              <a:t>kiegészítése)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2" y="2406893"/>
            <a:ext cx="6034894" cy="415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43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7300" y="233387"/>
            <a:ext cx="8386686" cy="869098"/>
          </a:xfrm>
        </p:spPr>
        <p:txBody>
          <a:bodyPr/>
          <a:lstStyle/>
          <a:p>
            <a:r>
              <a:rPr lang="hu-HU" dirty="0" err="1"/>
              <a:t>Engedményzés</a:t>
            </a:r>
            <a:r>
              <a:rPr lang="hu-HU" dirty="0"/>
              <a:t> helyett </a:t>
            </a:r>
            <a:br>
              <a:rPr lang="hu-HU" dirty="0"/>
            </a:br>
            <a:r>
              <a:rPr lang="hu-HU" dirty="0"/>
              <a:t>zálogjogosultság, társbiztosítottság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7300" y="1170955"/>
            <a:ext cx="8386686" cy="402169"/>
          </a:xfrm>
        </p:spPr>
        <p:txBody>
          <a:bodyPr/>
          <a:lstStyle/>
          <a:p>
            <a:r>
              <a:rPr lang="hu-HU" dirty="0" smtClean="0"/>
              <a:t>Folyamatok</a:t>
            </a:r>
            <a:endParaRPr lang="hu-H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1601465"/>
            <a:ext cx="7315200" cy="418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498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3CD1BA-8A3D-47AB-9468-1881378C5F7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ECC774-76DD-4632-9640-C36DCB65A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BA4FA7-BCEB-4057-9813-5E24AC08F7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Prezentáció sablon</Template>
  <TotalTime>861</TotalTime>
  <Words>137</Words>
  <Application>Microsoft Office PowerPoint</Application>
  <PresentationFormat>Diavetítés a képernyőre (4:3 oldalarány)</PresentationFormat>
  <Paragraphs>26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Prezentáció sablon</vt:lpstr>
      <vt:lpstr>2_Prezentáció sablon</vt:lpstr>
      <vt:lpstr>1_Prezentáció sablon</vt:lpstr>
      <vt:lpstr>Egyéni tervezés</vt:lpstr>
      <vt:lpstr>Engedményzés helyett  zálogjogosultság, társbiztosítottság</vt:lpstr>
      <vt:lpstr>Engedményzés helyett  zálogjogosultság, társbiztosítottság</vt:lpstr>
      <vt:lpstr>Engedményzés helyett  zálogjogosultság, társbiztosítottság</vt:lpstr>
      <vt:lpstr>Engedményzés helyett  zálogjogosultság, társbiztosítottság</vt:lpstr>
      <vt:lpstr>Engedményzés helyett  zálogjogosultság, társbiztosítottság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Arial Bold 33/35pt</dc:title>
  <dc:creator>Limbek László</dc:creator>
  <cp:lastModifiedBy>Szabó Zoltán</cp:lastModifiedBy>
  <cp:revision>38</cp:revision>
  <cp:lastPrinted>2013-10-04T10:49:32Z</cp:lastPrinted>
  <dcterms:created xsi:type="dcterms:W3CDTF">2014-01-14T08:31:55Z</dcterms:created>
  <dcterms:modified xsi:type="dcterms:W3CDTF">2014-03-18T10:50:10Z</dcterms:modified>
</cp:coreProperties>
</file>