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478" r:id="rId3"/>
    <p:sldId id="493" r:id="rId4"/>
    <p:sldId id="494" r:id="rId5"/>
    <p:sldId id="502" r:id="rId6"/>
    <p:sldId id="514" r:id="rId7"/>
    <p:sldId id="507" r:id="rId8"/>
    <p:sldId id="508" r:id="rId9"/>
    <p:sldId id="517" r:id="rId10"/>
    <p:sldId id="516" r:id="rId11"/>
    <p:sldId id="518" r:id="rId12"/>
    <p:sldId id="510" r:id="rId13"/>
    <p:sldId id="511" r:id="rId14"/>
    <p:sldId id="512" r:id="rId15"/>
  </p:sldIdLst>
  <p:sldSz cx="10423525" cy="5865813"/>
  <p:notesSz cx="6669088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5"/>
    <a:srgbClr val="007BC8"/>
    <a:srgbClr val="00B8E8"/>
    <a:srgbClr val="623171"/>
    <a:srgbClr val="EAD9EF"/>
    <a:srgbClr val="4C2658"/>
    <a:srgbClr val="CBA3D8"/>
    <a:srgbClr val="89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 snapToObjects="1">
      <p:cViewPr>
        <p:scale>
          <a:sx n="87" d="100"/>
          <a:sy n="87" d="100"/>
        </p:scale>
        <p:origin x="-378" y="-168"/>
      </p:cViewPr>
      <p:guideLst>
        <p:guide orient="horz" pos="2529"/>
        <p:guide orient="horz" pos="370"/>
        <p:guide orient="horz" pos="3589"/>
        <p:guide orient="horz" pos="3324"/>
        <p:guide orient="horz" pos="559"/>
        <p:guide orient="horz" pos="3059"/>
        <p:guide orient="horz" pos="3551"/>
        <p:guide orient="horz" pos="707"/>
        <p:guide pos="4041"/>
        <p:guide pos="404"/>
        <p:guide pos="6199"/>
        <p:guide pos="707"/>
        <p:guide pos="5366"/>
        <p:guide pos="2293"/>
        <p:guide pos="1229"/>
        <p:guide pos="32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3" d="100"/>
          <a:sy n="123" d="100"/>
        </p:scale>
        <p:origin x="-4896" y="-96"/>
      </p:cViewPr>
      <p:guideLst>
        <p:guide orient="horz" pos="3127"/>
        <p:guide pos="2101"/>
      </p:guideLst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2C7B3F2-2FBE-4E25-B6A4-6F57C1444DA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6E3008-5B29-4D07-8ECC-E5908EAA1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22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D1EA95-8B0E-43D1-91BC-C9D1A8D40D82}" type="datetimeFigureOut">
              <a:rPr lang="nl-NL"/>
              <a:pPr>
                <a:defRPr/>
              </a:pPr>
              <a:t>14-3-2014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" y="746125"/>
            <a:ext cx="6611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D58DC7-F004-4DEE-837C-AF5BFC0B4BC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58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3919"/>
            <a:ext cx="10443404" cy="3959175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3404" h="3959175">
                <a:moveTo>
                  <a:pt x="0" y="0"/>
                </a:moveTo>
                <a:lnTo>
                  <a:pt x="10443404" y="4969"/>
                </a:lnTo>
                <a:cubicBezTo>
                  <a:pt x="10441747" y="1322773"/>
                  <a:pt x="10440091" y="2640578"/>
                  <a:pt x="10438434" y="3958382"/>
                </a:cubicBezTo>
                <a:lnTo>
                  <a:pt x="2115172" y="3956794"/>
                </a:lnTo>
                <a:lnTo>
                  <a:pt x="1965153" y="3501975"/>
                </a:lnTo>
                <a:lnTo>
                  <a:pt x="619747" y="3959175"/>
                </a:lnTo>
                <a:lnTo>
                  <a:pt x="14909" y="3958382"/>
                </a:lnTo>
                <a:cubicBezTo>
                  <a:pt x="9939" y="2638921"/>
                  <a:pt x="4970" y="1319461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sz="1200" baseline="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65646" y="422771"/>
            <a:ext cx="5749442" cy="1247448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6" name="Tijdelijke aanduiding voor tekst 7"/>
          <p:cNvSpPr>
            <a:spLocks noGrp="1"/>
          </p:cNvSpPr>
          <p:nvPr>
            <p:ph type="body" sz="quarter" idx="12"/>
          </p:nvPr>
        </p:nvSpPr>
        <p:spPr>
          <a:xfrm>
            <a:off x="686922" y="4834974"/>
            <a:ext cx="4349750" cy="2889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7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95008" y="5083107"/>
            <a:ext cx="5720080" cy="4350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7518055" y="3967941"/>
            <a:ext cx="2103437" cy="2413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9200305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4"/>
          <p:cNvCxnSpPr/>
          <p:nvPr userDrawn="1"/>
        </p:nvCxnSpPr>
        <p:spPr>
          <a:xfrm>
            <a:off x="6418263" y="892175"/>
            <a:ext cx="3438525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3" y="893763"/>
            <a:ext cx="4746623" cy="421084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6316660" y="934406"/>
            <a:ext cx="3438525" cy="320617"/>
          </a:xfrm>
        </p:spPr>
        <p:txBody>
          <a:bodyPr wrap="none" tIns="36000" bIns="0">
            <a:noAutofit/>
          </a:bodyPr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3" name="Tijdelijke aanduiding voor grafiek 12"/>
          <p:cNvSpPr>
            <a:spLocks noGrp="1"/>
          </p:cNvSpPr>
          <p:nvPr>
            <p:ph type="chart" sz="quarter" idx="13"/>
          </p:nvPr>
        </p:nvSpPr>
        <p:spPr>
          <a:xfrm>
            <a:off x="6418263" y="1424781"/>
            <a:ext cx="3438525" cy="1327150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295808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social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09" t="84644" r="-1019" b="5289"/>
          <a:stretch>
            <a:fillRect/>
          </a:stretch>
        </p:blipFill>
        <p:spPr bwMode="auto">
          <a:xfrm>
            <a:off x="8886825" y="4822825"/>
            <a:ext cx="7318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11"/>
          <p:cNvSpPr txBox="1">
            <a:spLocks noChangeArrowheads="1"/>
          </p:cNvSpPr>
          <p:nvPr userDrawn="1"/>
        </p:nvSpPr>
        <p:spPr bwMode="auto">
          <a:xfrm>
            <a:off x="8883650" y="5124450"/>
            <a:ext cx="7508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aegon.com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3919"/>
            <a:ext cx="10443404" cy="3959175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3404" h="3959175">
                <a:moveTo>
                  <a:pt x="0" y="0"/>
                </a:moveTo>
                <a:lnTo>
                  <a:pt x="10443404" y="4969"/>
                </a:lnTo>
                <a:cubicBezTo>
                  <a:pt x="10441747" y="1322773"/>
                  <a:pt x="10440091" y="2640578"/>
                  <a:pt x="10438434" y="3958382"/>
                </a:cubicBezTo>
                <a:lnTo>
                  <a:pt x="2115172" y="3956794"/>
                </a:lnTo>
                <a:lnTo>
                  <a:pt x="1965153" y="3501975"/>
                </a:lnTo>
                <a:lnTo>
                  <a:pt x="619747" y="3959175"/>
                </a:lnTo>
                <a:lnTo>
                  <a:pt x="14909" y="3958382"/>
                </a:lnTo>
                <a:cubicBezTo>
                  <a:pt x="9939" y="2638921"/>
                  <a:pt x="4970" y="1319461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65646" y="422771"/>
            <a:ext cx="5749442" cy="1247448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5" name="Tijdelijke aanduiding voor tekst 7"/>
          <p:cNvSpPr>
            <a:spLocks noGrp="1"/>
          </p:cNvSpPr>
          <p:nvPr>
            <p:ph type="body" sz="quarter" idx="12"/>
          </p:nvPr>
        </p:nvSpPr>
        <p:spPr>
          <a:xfrm>
            <a:off x="686922" y="4834974"/>
            <a:ext cx="4349750" cy="2889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95008" y="5083107"/>
            <a:ext cx="5720080" cy="4350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7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7518055" y="3967941"/>
            <a:ext cx="2103437" cy="2413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5411147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2887663" y="855663"/>
            <a:ext cx="6969125" cy="421084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641350" y="588963"/>
            <a:ext cx="1709738" cy="2344737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641350" y="2933700"/>
            <a:ext cx="1709738" cy="2371725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862229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3" y="855667"/>
            <a:ext cx="8734425" cy="4210843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 marL="717550" indent="-358775">
              <a:spcBef>
                <a:spcPts val="600"/>
              </a:spcBef>
              <a:defRPr/>
            </a:lvl2pPr>
            <a:lvl3pPr marL="1076325" indent="-358775">
              <a:spcBef>
                <a:spcPts val="600"/>
              </a:spcBef>
              <a:defRPr/>
            </a:lvl3pPr>
            <a:lvl4pPr marL="1438275" indent="-361950"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59708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afbeelding 14"/>
          <p:cNvSpPr>
            <a:spLocks noGrp="1"/>
          </p:cNvSpPr>
          <p:nvPr>
            <p:ph type="pic" sz="quarter" idx="16"/>
          </p:nvPr>
        </p:nvSpPr>
        <p:spPr>
          <a:xfrm>
            <a:off x="1122363" y="1008063"/>
            <a:ext cx="4449762" cy="19399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1122363" y="2947625"/>
            <a:ext cx="4449762" cy="1926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4"/>
          </p:nvPr>
        </p:nvSpPr>
        <p:spPr>
          <a:xfrm>
            <a:off x="5572124" y="1008063"/>
            <a:ext cx="4284663" cy="192563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5572124" y="2933700"/>
            <a:ext cx="4284665" cy="19399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37910034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images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12"/>
          <p:cNvSpPr/>
          <p:nvPr userDrawn="1"/>
        </p:nvSpPr>
        <p:spPr>
          <a:xfrm>
            <a:off x="0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3"/>
          <p:cNvSpPr>
            <a:spLocks noChangeArrowheads="1"/>
          </p:cNvSpPr>
          <p:nvPr userDrawn="1"/>
        </p:nvSpPr>
        <p:spPr bwMode="auto">
          <a:xfrm>
            <a:off x="233363" y="5476875"/>
            <a:ext cx="38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94425EA4-A905-4BA9-AAE0-A42EB8AD845B}" type="slidenum">
              <a:rPr lang="nl-NL" sz="800" b="1">
                <a:solidFill>
                  <a:schemeClr val="accent1"/>
                </a:solidFill>
              </a:rPr>
              <a:pPr/>
              <a:t>‹#›</a:t>
            </a:fld>
            <a:endParaRPr lang="nl-NL" sz="800" b="1">
              <a:solidFill>
                <a:schemeClr val="accent1"/>
              </a:solidFill>
            </a:endParaRPr>
          </a:p>
        </p:txBody>
      </p:sp>
      <p:pic>
        <p:nvPicPr>
          <p:cNvPr id="7" name="Picture 11" descr="AEGON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641351" y="4440238"/>
            <a:ext cx="9782174" cy="1252537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1252537">
                <a:moveTo>
                  <a:pt x="0" y="0"/>
                </a:moveTo>
                <a:lnTo>
                  <a:pt x="9782175" y="0"/>
                </a:lnTo>
                <a:lnTo>
                  <a:pt x="9782175" y="208760"/>
                </a:lnTo>
                <a:lnTo>
                  <a:pt x="9782175" y="1252537"/>
                </a:lnTo>
                <a:lnTo>
                  <a:pt x="9782175" y="1252537"/>
                </a:lnTo>
                <a:lnTo>
                  <a:pt x="2157412" y="1252537"/>
                </a:lnTo>
                <a:lnTo>
                  <a:pt x="1709738" y="865186"/>
                </a:lnTo>
                <a:lnTo>
                  <a:pt x="0" y="865187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  <p:sp>
        <p:nvSpPr>
          <p:cNvPr id="20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3" y="855663"/>
            <a:ext cx="8734425" cy="3546475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3592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ver Phot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12"/>
          <p:cNvSpPr/>
          <p:nvPr userDrawn="1"/>
        </p:nvSpPr>
        <p:spPr>
          <a:xfrm>
            <a:off x="0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13"/>
          <p:cNvSpPr>
            <a:spLocks noChangeArrowheads="1"/>
          </p:cNvSpPr>
          <p:nvPr userDrawn="1"/>
        </p:nvSpPr>
        <p:spPr bwMode="auto">
          <a:xfrm>
            <a:off x="233363" y="5476875"/>
            <a:ext cx="38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352AF6C3-944D-4040-92DB-2079C8AA90B5}" type="slidenum">
              <a:rPr lang="nl-NL" sz="800" b="1">
                <a:solidFill>
                  <a:schemeClr val="accent1"/>
                </a:solidFill>
              </a:rPr>
              <a:pPr/>
              <a:t>‹#›</a:t>
            </a:fld>
            <a:endParaRPr lang="nl-NL" sz="800" b="1">
              <a:solidFill>
                <a:schemeClr val="accent1"/>
              </a:solidFill>
            </a:endParaRPr>
          </a:p>
        </p:txBody>
      </p:sp>
      <p:pic>
        <p:nvPicPr>
          <p:cNvPr id="6" name="Picture 11" descr="AEGON-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641351" y="588963"/>
            <a:ext cx="9782174" cy="5103812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  <a:gd name="connsiteX0" fmla="*/ 0 w 9782175"/>
              <a:gd name="connsiteY0" fmla="*/ 0 h 5103812"/>
              <a:gd name="connsiteX1" fmla="*/ 9782175 w 9782175"/>
              <a:gd name="connsiteY1" fmla="*/ 3851275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  <a:gd name="connsiteX0" fmla="*/ 0 w 9782175"/>
              <a:gd name="connsiteY0" fmla="*/ 0 h 5103812"/>
              <a:gd name="connsiteX1" fmla="*/ 9782175 w 9782175"/>
              <a:gd name="connsiteY1" fmla="*/ 1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5103812">
                <a:moveTo>
                  <a:pt x="0" y="0"/>
                </a:moveTo>
                <a:lnTo>
                  <a:pt x="9782175" y="1"/>
                </a:lnTo>
                <a:lnTo>
                  <a:pt x="9782175" y="4060035"/>
                </a:lnTo>
                <a:lnTo>
                  <a:pt x="9782175" y="5103812"/>
                </a:lnTo>
                <a:lnTo>
                  <a:pt x="9782175" y="5103812"/>
                </a:lnTo>
                <a:lnTo>
                  <a:pt x="2157412" y="5103812"/>
                </a:lnTo>
                <a:lnTo>
                  <a:pt x="1709738" y="4716461"/>
                </a:lnTo>
                <a:lnTo>
                  <a:pt x="0" y="4716462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384492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10"/>
          <p:cNvSpPr/>
          <p:nvPr userDrawn="1"/>
        </p:nvSpPr>
        <p:spPr>
          <a:xfrm rot="10800000">
            <a:off x="1484313" y="5359400"/>
            <a:ext cx="8939212" cy="217488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14"/>
          <p:cNvSpPr/>
          <p:nvPr userDrawn="1"/>
        </p:nvSpPr>
        <p:spPr>
          <a:xfrm>
            <a:off x="0" y="5573713"/>
            <a:ext cx="1042352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hoek 17"/>
          <p:cNvSpPr/>
          <p:nvPr userDrawn="1"/>
        </p:nvSpPr>
        <p:spPr>
          <a:xfrm>
            <a:off x="0" y="5278438"/>
            <a:ext cx="701675" cy="58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hoek 19"/>
          <p:cNvSpPr>
            <a:spLocks noChangeArrowheads="1"/>
          </p:cNvSpPr>
          <p:nvPr userDrawn="1"/>
        </p:nvSpPr>
        <p:spPr bwMode="auto">
          <a:xfrm>
            <a:off x="233363" y="5476875"/>
            <a:ext cx="38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33D8404F-7084-46DE-B3B3-092FE6998669}" type="slidenum">
              <a:rPr lang="nl-NL" sz="800" b="1">
                <a:solidFill>
                  <a:schemeClr val="accent1"/>
                </a:solidFill>
              </a:rPr>
              <a:pPr/>
              <a:t>‹#›</a:t>
            </a:fld>
            <a:endParaRPr lang="nl-NL" sz="800" b="1">
              <a:solidFill>
                <a:schemeClr val="accent1"/>
              </a:solidFill>
            </a:endParaRPr>
          </a:p>
        </p:txBody>
      </p:sp>
      <p:pic>
        <p:nvPicPr>
          <p:cNvPr id="9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" r="67421" b="61034"/>
          <a:stretch>
            <a:fillRect/>
          </a:stretch>
        </p:blipFill>
        <p:spPr bwMode="auto">
          <a:xfrm>
            <a:off x="638175" y="4843463"/>
            <a:ext cx="17430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egon_log_Ma_tegyunk_rgb_HiR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70474"/>
          <a:stretch>
            <a:fillRect/>
          </a:stretch>
        </p:blipFill>
        <p:spPr bwMode="auto">
          <a:xfrm>
            <a:off x="1268413" y="5699125"/>
            <a:ext cx="12033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5512"/>
            <a:ext cx="10452930" cy="5368082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93728 w 10443404"/>
              <a:gd name="connsiteY4" fmla="*/ 3435300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958382 h 3958382"/>
              <a:gd name="connsiteX7" fmla="*/ 0 w 10443404"/>
              <a:gd name="connsiteY7" fmla="*/ 0 h 3958382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872657 h 3958382"/>
              <a:gd name="connsiteX7" fmla="*/ 0 w 10443404"/>
              <a:gd name="connsiteY7" fmla="*/ 0 h 3958382"/>
              <a:gd name="connsiteX0" fmla="*/ 0 w 10438642"/>
              <a:gd name="connsiteY0" fmla="*/ 0 h 5353795"/>
              <a:gd name="connsiteX1" fmla="*/ 10438642 w 10438642"/>
              <a:gd name="connsiteY1" fmla="*/ 1400382 h 5353795"/>
              <a:gd name="connsiteX2" fmla="*/ 10433672 w 10438642"/>
              <a:gd name="connsiteY2" fmla="*/ 5353795 h 5353795"/>
              <a:gd name="connsiteX3" fmla="*/ 2160417 w 10438642"/>
              <a:gd name="connsiteY3" fmla="*/ 5352207 h 5353795"/>
              <a:gd name="connsiteX4" fmla="*/ 1988966 w 10438642"/>
              <a:gd name="connsiteY4" fmla="*/ 4830713 h 5353795"/>
              <a:gd name="connsiteX5" fmla="*/ 691185 w 10438642"/>
              <a:gd name="connsiteY5" fmla="*/ 5264101 h 5353795"/>
              <a:gd name="connsiteX6" fmla="*/ 10147 w 10438642"/>
              <a:gd name="connsiteY6" fmla="*/ 5268070 h 5353795"/>
              <a:gd name="connsiteX7" fmla="*/ 0 w 10438642"/>
              <a:gd name="connsiteY7" fmla="*/ 0 h 5353795"/>
              <a:gd name="connsiteX0" fmla="*/ 0 w 10438642"/>
              <a:gd name="connsiteY0" fmla="*/ 9318 h 5363113"/>
              <a:gd name="connsiteX1" fmla="*/ 10438642 w 10438642"/>
              <a:gd name="connsiteY1" fmla="*/ 0 h 5363113"/>
              <a:gd name="connsiteX2" fmla="*/ 10433672 w 10438642"/>
              <a:gd name="connsiteY2" fmla="*/ 5363113 h 5363113"/>
              <a:gd name="connsiteX3" fmla="*/ 2160417 w 10438642"/>
              <a:gd name="connsiteY3" fmla="*/ 5361525 h 5363113"/>
              <a:gd name="connsiteX4" fmla="*/ 1988966 w 10438642"/>
              <a:gd name="connsiteY4" fmla="*/ 4840031 h 5363113"/>
              <a:gd name="connsiteX5" fmla="*/ 691185 w 10438642"/>
              <a:gd name="connsiteY5" fmla="*/ 5273419 h 5363113"/>
              <a:gd name="connsiteX6" fmla="*/ 10147 w 10438642"/>
              <a:gd name="connsiteY6" fmla="*/ 5277388 h 5363113"/>
              <a:gd name="connsiteX7" fmla="*/ 0 w 10438642"/>
              <a:gd name="connsiteY7" fmla="*/ 9318 h 5363113"/>
              <a:gd name="connsiteX0" fmla="*/ 0 w 10443404"/>
              <a:gd name="connsiteY0" fmla="*/ 0 h 5368082"/>
              <a:gd name="connsiteX1" fmla="*/ 10443404 w 10443404"/>
              <a:gd name="connsiteY1" fmla="*/ 4969 h 5368082"/>
              <a:gd name="connsiteX2" fmla="*/ 10438434 w 10443404"/>
              <a:gd name="connsiteY2" fmla="*/ 5368082 h 5368082"/>
              <a:gd name="connsiteX3" fmla="*/ 2165179 w 10443404"/>
              <a:gd name="connsiteY3" fmla="*/ 5366494 h 5368082"/>
              <a:gd name="connsiteX4" fmla="*/ 1993728 w 10443404"/>
              <a:gd name="connsiteY4" fmla="*/ 4845000 h 5368082"/>
              <a:gd name="connsiteX5" fmla="*/ 695947 w 10443404"/>
              <a:gd name="connsiteY5" fmla="*/ 5278388 h 5368082"/>
              <a:gd name="connsiteX6" fmla="*/ 14909 w 10443404"/>
              <a:gd name="connsiteY6" fmla="*/ 5282357 h 5368082"/>
              <a:gd name="connsiteX7" fmla="*/ 0 w 10443404"/>
              <a:gd name="connsiteY7" fmla="*/ 0 h 5368082"/>
              <a:gd name="connsiteX0" fmla="*/ 0 w 10476742"/>
              <a:gd name="connsiteY0" fmla="*/ 66469 h 5434551"/>
              <a:gd name="connsiteX1" fmla="*/ 10476742 w 10476742"/>
              <a:gd name="connsiteY1" fmla="*/ 0 h 5434551"/>
              <a:gd name="connsiteX2" fmla="*/ 10438434 w 10476742"/>
              <a:gd name="connsiteY2" fmla="*/ 5434551 h 5434551"/>
              <a:gd name="connsiteX3" fmla="*/ 2165179 w 10476742"/>
              <a:gd name="connsiteY3" fmla="*/ 5432963 h 5434551"/>
              <a:gd name="connsiteX4" fmla="*/ 1993728 w 10476742"/>
              <a:gd name="connsiteY4" fmla="*/ 4911469 h 5434551"/>
              <a:gd name="connsiteX5" fmla="*/ 695947 w 10476742"/>
              <a:gd name="connsiteY5" fmla="*/ 5344857 h 5434551"/>
              <a:gd name="connsiteX6" fmla="*/ 14909 w 10476742"/>
              <a:gd name="connsiteY6" fmla="*/ 5348826 h 5434551"/>
              <a:gd name="connsiteX7" fmla="*/ 0 w 10476742"/>
              <a:gd name="connsiteY7" fmla="*/ 66469 h 5434551"/>
              <a:gd name="connsiteX0" fmla="*/ 0 w 10452930"/>
              <a:gd name="connsiteY0" fmla="*/ 0 h 5368082"/>
              <a:gd name="connsiteX1" fmla="*/ 10452930 w 10452930"/>
              <a:gd name="connsiteY1" fmla="*/ 206 h 5368082"/>
              <a:gd name="connsiteX2" fmla="*/ 10438434 w 10452930"/>
              <a:gd name="connsiteY2" fmla="*/ 5368082 h 5368082"/>
              <a:gd name="connsiteX3" fmla="*/ 2165179 w 10452930"/>
              <a:gd name="connsiteY3" fmla="*/ 5366494 h 5368082"/>
              <a:gd name="connsiteX4" fmla="*/ 1993728 w 10452930"/>
              <a:gd name="connsiteY4" fmla="*/ 4845000 h 5368082"/>
              <a:gd name="connsiteX5" fmla="*/ 695947 w 10452930"/>
              <a:gd name="connsiteY5" fmla="*/ 5278388 h 5368082"/>
              <a:gd name="connsiteX6" fmla="*/ 14909 w 10452930"/>
              <a:gd name="connsiteY6" fmla="*/ 5282357 h 5368082"/>
              <a:gd name="connsiteX7" fmla="*/ 0 w 10452930"/>
              <a:gd name="connsiteY7" fmla="*/ 0 h 536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2930" h="5368082">
                <a:moveTo>
                  <a:pt x="0" y="0"/>
                </a:moveTo>
                <a:lnTo>
                  <a:pt x="10452930" y="206"/>
                </a:lnTo>
                <a:cubicBezTo>
                  <a:pt x="10451273" y="1318010"/>
                  <a:pt x="10440091" y="4050278"/>
                  <a:pt x="10438434" y="5368082"/>
                </a:cubicBezTo>
                <a:lnTo>
                  <a:pt x="2165179" y="5366494"/>
                </a:lnTo>
                <a:lnTo>
                  <a:pt x="1993728" y="4845000"/>
                </a:lnTo>
                <a:lnTo>
                  <a:pt x="695947" y="5278388"/>
                </a:lnTo>
                <a:lnTo>
                  <a:pt x="14909" y="5282357"/>
                </a:lnTo>
                <a:cubicBezTo>
                  <a:pt x="9939" y="3962896"/>
                  <a:pt x="4970" y="1319461"/>
                  <a:pt x="0" y="0"/>
                </a:cubicBez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799615" y="588963"/>
            <a:ext cx="4351824" cy="15621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162050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4202507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2"/>
          <p:cNvSpPr/>
          <p:nvPr userDrawn="1"/>
        </p:nvSpPr>
        <p:spPr>
          <a:xfrm rot="10800000">
            <a:off x="1484313" y="1401763"/>
            <a:ext cx="8951912" cy="215900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hoek 3"/>
          <p:cNvSpPr/>
          <p:nvPr userDrawn="1"/>
        </p:nvSpPr>
        <p:spPr>
          <a:xfrm>
            <a:off x="638175" y="0"/>
            <a:ext cx="9785350" cy="1401763"/>
          </a:xfrm>
          <a:prstGeom prst="rect">
            <a:avLst/>
          </a:prstGeom>
          <a:gradFill>
            <a:gsLst>
              <a:gs pos="32900">
                <a:srgbClr val="0098D5"/>
              </a:gs>
              <a:gs pos="0">
                <a:srgbClr val="0098D5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Vrije vorm 4"/>
          <p:cNvSpPr/>
          <p:nvPr userDrawn="1"/>
        </p:nvSpPr>
        <p:spPr>
          <a:xfrm>
            <a:off x="1889125" y="879475"/>
            <a:ext cx="342900" cy="735013"/>
          </a:xfrm>
          <a:custGeom>
            <a:avLst/>
            <a:gdLst>
              <a:gd name="connsiteX0" fmla="*/ 88107 w 342900"/>
              <a:gd name="connsiteY0" fmla="*/ 0 h 735806"/>
              <a:gd name="connsiteX1" fmla="*/ 342900 w 342900"/>
              <a:gd name="connsiteY1" fmla="*/ 735806 h 735806"/>
              <a:gd name="connsiteX2" fmla="*/ 157163 w 342900"/>
              <a:gd name="connsiteY2" fmla="*/ 735806 h 735806"/>
              <a:gd name="connsiteX3" fmla="*/ 0 w 342900"/>
              <a:gd name="connsiteY3" fmla="*/ 69056 h 735806"/>
              <a:gd name="connsiteX4" fmla="*/ 88107 w 342900"/>
              <a:gd name="connsiteY4" fmla="*/ 0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735806">
                <a:moveTo>
                  <a:pt x="88107" y="0"/>
                </a:moveTo>
                <a:lnTo>
                  <a:pt x="342900" y="735806"/>
                </a:lnTo>
                <a:lnTo>
                  <a:pt x="157163" y="735806"/>
                </a:lnTo>
                <a:lnTo>
                  <a:pt x="0" y="69056"/>
                </a:lnTo>
                <a:lnTo>
                  <a:pt x="88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0" t="22527" r="16640" b="67329"/>
          <a:stretch>
            <a:fillRect/>
          </a:stretch>
        </p:blipFill>
        <p:spPr bwMode="auto">
          <a:xfrm>
            <a:off x="9775825" y="1401763"/>
            <a:ext cx="660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hoek 6"/>
          <p:cNvSpPr/>
          <p:nvPr userDrawn="1"/>
        </p:nvSpPr>
        <p:spPr>
          <a:xfrm>
            <a:off x="1122363" y="1614488"/>
            <a:ext cx="9301162" cy="296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" r="67421" b="61034"/>
          <a:stretch>
            <a:fillRect/>
          </a:stretch>
        </p:blipFill>
        <p:spPr bwMode="auto">
          <a:xfrm>
            <a:off x="631825" y="884238"/>
            <a:ext cx="17430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Aegon_log_Ma_tegyunk_rgb_HiR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70474"/>
          <a:stretch>
            <a:fillRect/>
          </a:stretch>
        </p:blipFill>
        <p:spPr bwMode="auto">
          <a:xfrm>
            <a:off x="1262063" y="1739900"/>
            <a:ext cx="12033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51038" y="495652"/>
            <a:ext cx="7031037" cy="588964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0"/>
          </p:nvPr>
        </p:nvSpPr>
        <p:spPr>
          <a:xfrm>
            <a:off x="638175" y="2151063"/>
            <a:ext cx="9785350" cy="3714750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9554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10423525" cy="39544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hthoek 13"/>
          <p:cNvSpPr/>
          <p:nvPr userDrawn="1"/>
        </p:nvSpPr>
        <p:spPr>
          <a:xfrm rot="10800000">
            <a:off x="2084388" y="3954463"/>
            <a:ext cx="8339137" cy="276225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65163" y="422275"/>
            <a:ext cx="5749925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" name="Vrije vorm 16"/>
          <p:cNvSpPr/>
          <p:nvPr userDrawn="1"/>
        </p:nvSpPr>
        <p:spPr>
          <a:xfrm>
            <a:off x="1862138" y="3508375"/>
            <a:ext cx="342900" cy="735013"/>
          </a:xfrm>
          <a:custGeom>
            <a:avLst/>
            <a:gdLst>
              <a:gd name="connsiteX0" fmla="*/ 88107 w 342900"/>
              <a:gd name="connsiteY0" fmla="*/ 0 h 735806"/>
              <a:gd name="connsiteX1" fmla="*/ 342900 w 342900"/>
              <a:gd name="connsiteY1" fmla="*/ 735806 h 735806"/>
              <a:gd name="connsiteX2" fmla="*/ 157163 w 342900"/>
              <a:gd name="connsiteY2" fmla="*/ 735806 h 735806"/>
              <a:gd name="connsiteX3" fmla="*/ 0 w 342900"/>
              <a:gd name="connsiteY3" fmla="*/ 69056 h 735806"/>
              <a:gd name="connsiteX4" fmla="*/ 88107 w 342900"/>
              <a:gd name="connsiteY4" fmla="*/ 0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735806">
                <a:moveTo>
                  <a:pt x="88107" y="0"/>
                </a:moveTo>
                <a:lnTo>
                  <a:pt x="342900" y="735806"/>
                </a:lnTo>
                <a:lnTo>
                  <a:pt x="157163" y="735806"/>
                </a:lnTo>
                <a:lnTo>
                  <a:pt x="0" y="69056"/>
                </a:lnTo>
                <a:lnTo>
                  <a:pt x="88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24338"/>
            <a:ext cx="10423525" cy="164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031" name="Afbeelding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" r="67421" b="61034"/>
          <a:stretch>
            <a:fillRect/>
          </a:stretch>
        </p:blipFill>
        <p:spPr bwMode="auto">
          <a:xfrm>
            <a:off x="612775" y="3503613"/>
            <a:ext cx="17430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Aegon_log_Ma_tegyunk_rgb_HiRes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 t="70474"/>
          <a:stretch>
            <a:fillRect/>
          </a:stretch>
        </p:blipFill>
        <p:spPr bwMode="auto">
          <a:xfrm>
            <a:off x="1243013" y="4359275"/>
            <a:ext cx="12033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6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7"/>
          <p:cNvSpPr/>
          <p:nvPr userDrawn="1"/>
        </p:nvSpPr>
        <p:spPr>
          <a:xfrm>
            <a:off x="628650" y="581025"/>
            <a:ext cx="9794875" cy="5114925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14925"/>
              <a:gd name="connsiteX1" fmla="*/ 9525 w 9794875"/>
              <a:gd name="connsiteY1" fmla="*/ 4724400 h 5114925"/>
              <a:gd name="connsiteX2" fmla="*/ 1733550 w 9794875"/>
              <a:gd name="connsiteY2" fmla="*/ 4733925 h 5114925"/>
              <a:gd name="connsiteX3" fmla="*/ 2171700 w 9794875"/>
              <a:gd name="connsiteY3" fmla="*/ 5114925 h 5114925"/>
              <a:gd name="connsiteX4" fmla="*/ 9794875 w 9794875"/>
              <a:gd name="connsiteY4" fmla="*/ 5114097 h 5114925"/>
              <a:gd name="connsiteX5" fmla="*/ 9794875 w 9794875"/>
              <a:gd name="connsiteY5" fmla="*/ 0 h 5114925"/>
              <a:gd name="connsiteX6" fmla="*/ 0 w 9794875"/>
              <a:gd name="connsiteY6" fmla="*/ 9525 h 51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1492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14097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Vrije vorm 13"/>
          <p:cNvSpPr/>
          <p:nvPr userDrawn="1"/>
        </p:nvSpPr>
        <p:spPr>
          <a:xfrm>
            <a:off x="0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5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0" y="0"/>
            <a:ext cx="93360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3" name="Rechthoek 10"/>
          <p:cNvSpPr>
            <a:spLocks noChangeArrowheads="1"/>
          </p:cNvSpPr>
          <p:nvPr userDrawn="1"/>
        </p:nvSpPr>
        <p:spPr bwMode="auto">
          <a:xfrm>
            <a:off x="233363" y="5476875"/>
            <a:ext cx="38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6F115E2C-F78C-4AD5-9340-C794F5CDBAE3}" type="slidenum">
              <a:rPr lang="nl-NL" sz="800" b="1">
                <a:solidFill>
                  <a:schemeClr val="accent1"/>
                </a:solidFill>
              </a:rPr>
              <a:pPr/>
              <a:t>‹#›</a:t>
            </a:fld>
            <a:endParaRPr lang="nl-NL" sz="800" b="1">
              <a:solidFill>
                <a:schemeClr val="accent1"/>
              </a:solidFill>
            </a:endParaRPr>
          </a:p>
        </p:txBody>
      </p:sp>
      <p:sp>
        <p:nvSpPr>
          <p:cNvPr id="2054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1008063" y="892175"/>
            <a:ext cx="8734425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2055" name="Picture 11" descr="AEGON-logo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1"/>
          <p:cNvSpPr/>
          <p:nvPr userDrawn="1"/>
        </p:nvSpPr>
        <p:spPr>
          <a:xfrm>
            <a:off x="2722563" y="5630863"/>
            <a:ext cx="7700962" cy="66675"/>
          </a:xfrm>
          <a:custGeom>
            <a:avLst/>
            <a:gdLst>
              <a:gd name="connsiteX0" fmla="*/ 0 w 7616883"/>
              <a:gd name="connsiteY0" fmla="*/ 0 h 66675"/>
              <a:gd name="connsiteX1" fmla="*/ 7616883 w 7616883"/>
              <a:gd name="connsiteY1" fmla="*/ 0 h 66675"/>
              <a:gd name="connsiteX2" fmla="*/ 7616883 w 7616883"/>
              <a:gd name="connsiteY2" fmla="*/ 66675 h 66675"/>
              <a:gd name="connsiteX3" fmla="*/ 0 w 7616883"/>
              <a:gd name="connsiteY3" fmla="*/ 66675 h 66675"/>
              <a:gd name="connsiteX4" fmla="*/ 0 w 7616883"/>
              <a:gd name="connsiteY4" fmla="*/ 0 h 66675"/>
              <a:gd name="connsiteX0" fmla="*/ 0 w 7700227"/>
              <a:gd name="connsiteY0" fmla="*/ 0 h 66675"/>
              <a:gd name="connsiteX1" fmla="*/ 7700227 w 7700227"/>
              <a:gd name="connsiteY1" fmla="*/ 0 h 66675"/>
              <a:gd name="connsiteX2" fmla="*/ 7700227 w 7700227"/>
              <a:gd name="connsiteY2" fmla="*/ 66675 h 66675"/>
              <a:gd name="connsiteX3" fmla="*/ 83344 w 7700227"/>
              <a:gd name="connsiteY3" fmla="*/ 66675 h 66675"/>
              <a:gd name="connsiteX4" fmla="*/ 0 w 7700227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0227" h="66675">
                <a:moveTo>
                  <a:pt x="0" y="0"/>
                </a:moveTo>
                <a:lnTo>
                  <a:pt x="7700227" y="0"/>
                </a:lnTo>
                <a:lnTo>
                  <a:pt x="7700227" y="66675"/>
                </a:lnTo>
                <a:lnTo>
                  <a:pt x="83344" y="6667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rgbClr val="00AE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7" name="Afbeelding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5" t="49847" r="54071" b="45856"/>
          <a:stretch>
            <a:fillRect/>
          </a:stretch>
        </p:blipFill>
        <p:spPr bwMode="auto">
          <a:xfrm>
            <a:off x="2289175" y="5143500"/>
            <a:ext cx="7270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9" r:id="rId4"/>
    <p:sldLayoutId id="2147483770" r:id="rId5"/>
    <p:sldLayoutId id="2147483771" r:id="rId6"/>
    <p:sldLayoutId id="2147483772" r:id="rId7"/>
    <p:sldLayoutId id="2147483773" r:id="rId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charset="0"/>
        <a:buChar char="►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276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hu/url?sa=i&amp;rct=j&amp;q=&amp;esrc=s&amp;frm=1&amp;source=images&amp;cd=&amp;cad=rja&amp;docid=2G6tSGLZg1CVrM&amp;tbnid=jwP1Oz1t7BWqQM:&amp;ved=0CAUQjRw&amp;url=http://www.iconsdb.com/tropical-blue-icons/warning-2-icon.html&amp;ei=pED7UoS8JonrswaIkYGQCQ&amp;bvm=bv.61190604,d.bGQ&amp;psig=AFQjCNFcJe5uby8ZrsQPV-eC-91knsbCfg&amp;ust=139228415414907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oogle.hu/url?sa=i&amp;rct=j&amp;q=&amp;esrc=s&amp;frm=1&amp;source=images&amp;cd=&amp;cad=rja&amp;docid=AeosJWYetc7_HM&amp;tbnid=aDiOAb7YqI3xbM:&amp;ved=0CAUQjRw&amp;url=http://cardo.hu/mobile/main.php?p=termekcatpage&amp;cat_id=17&amp;ei=4Ev7Uo2aDofWtQbjyYHADA&amp;bvm=bv.61190604,d.bGQ&amp;psig=AFQjCNFT0oILZD39r7gN18twqQ3IgRmLjQ&amp;ust=139228704492698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695008" y="5155843"/>
            <a:ext cx="5720080" cy="435044"/>
          </a:xfrm>
        </p:spPr>
        <p:txBody>
          <a:bodyPr>
            <a:normAutofit/>
          </a:bodyPr>
          <a:lstStyle/>
          <a:p>
            <a:r>
              <a:rPr lang="hu-HU" sz="1400" b="1" dirty="0" smtClean="0">
                <a:solidFill>
                  <a:schemeClr val="accent1"/>
                </a:solidFill>
              </a:rPr>
              <a:t>2014. február 13.</a:t>
            </a:r>
            <a:endParaRPr lang="hu-HU" sz="1400" b="1" dirty="0">
              <a:solidFill>
                <a:schemeClr val="accent1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3" name="Kép helye 1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7" b="18417"/>
          <a:stretch>
            <a:fillRect/>
          </a:stretch>
        </p:blipFill>
        <p:spPr/>
      </p:pic>
      <p:sp>
        <p:nvSpPr>
          <p:cNvPr id="14" name="Cím 2"/>
          <p:cNvSpPr txBox="1">
            <a:spLocks/>
          </p:cNvSpPr>
          <p:nvPr/>
        </p:nvSpPr>
        <p:spPr bwMode="auto">
          <a:xfrm>
            <a:off x="329094" y="708170"/>
            <a:ext cx="9280098" cy="22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r>
              <a:rPr lang="hu-HU" dirty="0" smtClean="0"/>
              <a:t>Ptk. változások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smtClean="0"/>
              <a:t>Hatályba lépés: 2014. március 15.</a:t>
            </a:r>
            <a:br>
              <a:rPr lang="hu-HU" sz="2000" dirty="0" smtClean="0"/>
            </a:br>
            <a:r>
              <a:rPr lang="hu-HU" sz="2000" dirty="0" smtClean="0"/>
              <a:t>2013. évi V. törvény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Tájékoztató az életbiztosításokhoz kapcsolódó változásokról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055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Ív 12"/>
          <p:cNvSpPr/>
          <p:nvPr/>
        </p:nvSpPr>
        <p:spPr>
          <a:xfrm rot="9250841">
            <a:off x="1344555" y="-410626"/>
            <a:ext cx="7920149" cy="5598558"/>
          </a:xfrm>
          <a:prstGeom prst="arc">
            <a:avLst>
              <a:gd name="adj1" fmla="val 16332062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 rot="10800000" flipV="1">
            <a:off x="715962" y="4545012"/>
            <a:ext cx="1724818" cy="30480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Díjelmaradás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Díjnemfizetés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1059210" y="2963076"/>
            <a:ext cx="8199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zis 6"/>
          <p:cNvSpPr/>
          <p:nvPr/>
        </p:nvSpPr>
        <p:spPr>
          <a:xfrm>
            <a:off x="1012843" y="2738442"/>
            <a:ext cx="477837" cy="4452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4937937" y="2738442"/>
            <a:ext cx="477837" cy="4452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786579" y="2738442"/>
            <a:ext cx="477837" cy="4452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9029700" y="2726536"/>
            <a:ext cx="4572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 rot="10800000">
            <a:off x="1059210" y="3390106"/>
            <a:ext cx="245713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Lefelé nyíl 18"/>
          <p:cNvSpPr/>
          <p:nvPr/>
        </p:nvSpPr>
        <p:spPr>
          <a:xfrm rot="10800000">
            <a:off x="5035898" y="3522916"/>
            <a:ext cx="245713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792162" y="2094706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Hónap 1. napja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193358" y="209470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2. hónap vége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440618" y="2094706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+ 30 nap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8774441" y="209470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120. nap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4518238" y="462097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Felszólító 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404232" y="4152106"/>
            <a:ext cx="19886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Befizetési </a:t>
            </a:r>
          </a:p>
          <a:p>
            <a:r>
              <a:rPr lang="hu-HU" dirty="0" smtClean="0"/>
              <a:t>póthatáridő</a:t>
            </a:r>
          </a:p>
          <a:p>
            <a:r>
              <a:rPr lang="hu-HU" dirty="0"/>
              <a:t>V</a:t>
            </a:r>
            <a:r>
              <a:rPr lang="hu-HU" dirty="0" smtClean="0"/>
              <a:t>isszamenőleges</a:t>
            </a:r>
          </a:p>
          <a:p>
            <a:r>
              <a:rPr lang="hu-HU" dirty="0" smtClean="0"/>
              <a:t>Díjmentesítés </a:t>
            </a:r>
          </a:p>
          <a:p>
            <a:r>
              <a:rPr lang="hu-HU" dirty="0" smtClean="0"/>
              <a:t>vagy törlés</a:t>
            </a:r>
            <a:endParaRPr lang="hu-HU" dirty="0"/>
          </a:p>
        </p:txBody>
      </p:sp>
      <p:sp>
        <p:nvSpPr>
          <p:cNvPr id="26" name="Lefelé nyíl 25"/>
          <p:cNvSpPr/>
          <p:nvPr/>
        </p:nvSpPr>
        <p:spPr>
          <a:xfrm rot="10800000">
            <a:off x="6862140" y="3560222"/>
            <a:ext cx="245713" cy="59188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felé nyíl 26"/>
          <p:cNvSpPr/>
          <p:nvPr/>
        </p:nvSpPr>
        <p:spPr>
          <a:xfrm rot="10800000">
            <a:off x="9135443" y="3560222"/>
            <a:ext cx="245713" cy="97840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övegdoboz 27"/>
          <p:cNvSpPr txBox="1"/>
          <p:nvPr/>
        </p:nvSpPr>
        <p:spPr>
          <a:xfrm>
            <a:off x="8469144" y="4557165"/>
            <a:ext cx="1954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Kockázatviselés </a:t>
            </a:r>
          </a:p>
          <a:p>
            <a:r>
              <a:rPr lang="hu-HU" dirty="0"/>
              <a:t>h</a:t>
            </a:r>
            <a:r>
              <a:rPr lang="hu-HU" dirty="0" smtClean="0"/>
              <a:t>elyreállításának</a:t>
            </a:r>
          </a:p>
          <a:p>
            <a:r>
              <a:rPr lang="hu-HU" dirty="0" smtClean="0"/>
              <a:t>határideje</a:t>
            </a:r>
            <a:endParaRPr lang="hu-HU" dirty="0"/>
          </a:p>
        </p:txBody>
      </p:sp>
      <p:sp>
        <p:nvSpPr>
          <p:cNvPr id="29" name="Jobb oldali kapcsos zárójel 28"/>
          <p:cNvSpPr/>
          <p:nvPr/>
        </p:nvSpPr>
        <p:spPr>
          <a:xfrm rot="16200000">
            <a:off x="4905942" y="-2130303"/>
            <a:ext cx="685800" cy="81335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3763962" y="951706"/>
            <a:ext cx="3098178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120 nap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36842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1008063" y="646906"/>
            <a:ext cx="8734425" cy="4691119"/>
          </a:xfrm>
        </p:spPr>
        <p:txBody>
          <a:bodyPr/>
          <a:lstStyle/>
          <a:p>
            <a:pPr marL="0" lvl="0" indent="0">
              <a:buNone/>
            </a:pP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endParaRPr lang="hu-H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endParaRPr lang="hu-H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Példa:</a:t>
            </a:r>
          </a:p>
          <a:p>
            <a:pPr lvl="0">
              <a:buFont typeface="+mj-lt"/>
              <a:buAutoNum type="arabicPeriod"/>
            </a:pP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u-H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szerződő 2 </a:t>
            </a: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havi díjelmaradásban van.</a:t>
            </a:r>
            <a:endParaRPr lang="hu-HU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hu-H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A 2. hónap végén felszólító levelet </a:t>
            </a: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kap</a:t>
            </a:r>
            <a:r>
              <a:rPr lang="hu-H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/>
              </a:rPr>
              <a:t></a:t>
            </a: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30 napos póthatáridővel be kell fizetnie az elmaradt díjakat</a:t>
            </a:r>
            <a:r>
              <a:rPr lang="hu-HU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hu-HU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EURO termékcsalád – a „</a:t>
            </a:r>
            <a:r>
              <a:rPr lang="hu-HU" dirty="0" err="1" smtClean="0"/>
              <a:t>pool-technika</a:t>
            </a:r>
            <a:r>
              <a:rPr lang="hu-HU" dirty="0" smtClean="0"/>
              <a:t> megszűnik”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08062" y="768298"/>
            <a:ext cx="9194324" cy="830997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hu-HU" sz="1600" dirty="0">
                <a:solidFill>
                  <a:schemeClr val="bg1"/>
                </a:solidFill>
              </a:rPr>
              <a:t>2014. márc. 14-ig kötött szerződésekre érvényes: a szerződés díjfizetés nélkül is fennmarad a pénzalap „kiürüléséig”.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u-HU" sz="1600" dirty="0">
                <a:solidFill>
                  <a:schemeClr val="bg1"/>
                </a:solidFill>
              </a:rPr>
              <a:t>2014. márc. 15. után létrejövő szerződéseknél ehelyett: DÍJMENTESÍTÉS 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334647" y="3113290"/>
            <a:ext cx="4867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Ha a hátralék befizetése elmarad, a szerződés díjmentes állapotba kerül az első elmaradt díj esedékességének időpontjára.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Ha nincs visszavásárlási értéke a szerződésnek (vagyis díjmentesítésre nem alkalmas), akkor a szerződés megszűnik.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Ha van: a díjmentesítéssel a kiegészítő biztosítások és az alapbiztosítás kockázati </a:t>
            </a:r>
            <a:r>
              <a:rPr lang="hu-HU" sz="1200" dirty="0" smtClean="0">
                <a:latin typeface="+mn-lt"/>
              </a:rPr>
              <a:t>elemei </a:t>
            </a:r>
            <a:r>
              <a:rPr lang="hu-HU" sz="1200" dirty="0">
                <a:latin typeface="+mn-lt"/>
              </a:rPr>
              <a:t>megszűnnek.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A szerződés a visszavásárlási értéken díjmentesítésre </a:t>
            </a:r>
            <a:r>
              <a:rPr lang="hu-HU" sz="1200" dirty="0" smtClean="0">
                <a:latin typeface="+mn-lt"/>
              </a:rPr>
              <a:t>kerül </a:t>
            </a:r>
            <a:r>
              <a:rPr lang="hu-HU" sz="1200" dirty="0" smtClean="0">
                <a:latin typeface="Calibri"/>
                <a:cs typeface="Calibri"/>
              </a:rPr>
              <a:t>→ a </a:t>
            </a:r>
            <a:r>
              <a:rPr lang="hu-HU" sz="1200" dirty="0" err="1" smtClean="0">
                <a:latin typeface="Calibri"/>
                <a:cs typeface="Calibri"/>
              </a:rPr>
              <a:t>vv</a:t>
            </a:r>
            <a:r>
              <a:rPr lang="hu-HU" sz="1200" dirty="0" smtClean="0">
                <a:latin typeface="Calibri"/>
                <a:cs typeface="Calibri"/>
              </a:rPr>
              <a:t>. </a:t>
            </a:r>
            <a:r>
              <a:rPr lang="hu-HU" sz="1200" dirty="0">
                <a:latin typeface="Calibri"/>
                <a:cs typeface="Calibri"/>
              </a:rPr>
              <a:t>é</a:t>
            </a:r>
            <a:r>
              <a:rPr lang="hu-HU" sz="1200" dirty="0" smtClean="0">
                <a:latin typeface="Calibri"/>
                <a:cs typeface="Calibri"/>
              </a:rPr>
              <a:t>rték tovább kamatozik, de nincs biztosítási védelem</a:t>
            </a:r>
            <a:endParaRPr lang="hu-HU" sz="12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A díjmentes szerződésekre adminisztrációs költség és befektetési költség terhelődik.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010919" y="2692394"/>
            <a:ext cx="4269088" cy="307777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+mn-lt"/>
              </a:rPr>
              <a:t>Ha még nem telt el 2 év díjjal rendezve</a:t>
            </a:r>
            <a:endParaRPr lang="hu-H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334647" y="2692394"/>
            <a:ext cx="4867739" cy="307777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+mn-lt"/>
              </a:rPr>
              <a:t>Ha már eltelt 2 év és visszavásárolható a szerződés</a:t>
            </a:r>
            <a:endParaRPr lang="hu-H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40109" y="3135037"/>
            <a:ext cx="4371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u-HU" sz="1200" dirty="0">
                <a:latin typeface="+mn-lt"/>
              </a:rPr>
              <a:t>Ha </a:t>
            </a:r>
            <a:r>
              <a:rPr lang="hu-HU" sz="1200" dirty="0" smtClean="0">
                <a:latin typeface="+mn-lt"/>
              </a:rPr>
              <a:t>nem fizeti be, kap egy 120 napos időszakot a díj pótlására (lásd előző dia) – „90 napos reaktiválási lehetőség”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sz="1200" dirty="0" smtClean="0">
                <a:latin typeface="+mn-lt"/>
              </a:rPr>
              <a:t>A szerződés kifizetés nélkül szűnik meg az első díjelmaradás dátumára visszamenőleg</a:t>
            </a:r>
            <a:endParaRPr lang="hu-H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65688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62290" y="855667"/>
            <a:ext cx="6313439" cy="4210843"/>
          </a:xfrm>
        </p:spPr>
        <p:txBody>
          <a:bodyPr/>
          <a:lstStyle/>
          <a:p>
            <a:pPr marL="0" indent="0">
              <a:buNone/>
            </a:pPr>
            <a:endParaRPr lang="hu-H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Részvisszavásárlás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csakis </a:t>
            </a:r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díjrendezett szerződésekre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igényelhető, </a:t>
            </a:r>
            <a:r>
              <a:rPr lang="hu-HU" dirty="0" err="1" smtClean="0">
                <a:ea typeface="Verdana" pitchFamily="34" charset="0"/>
                <a:cs typeface="Verdana" pitchFamily="34" charset="0"/>
              </a:rPr>
              <a:t>díjnemfizetés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 esetén a kifizetés nem lehetséges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Három vagy több havi esedékes díj elmaradása esetén a szerződő részvisszavásárlást nem igényelhet.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Részvisszavásárlás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52" y="2391754"/>
            <a:ext cx="3203946" cy="320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56695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46425" y="708170"/>
            <a:ext cx="6432399" cy="4210843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rendkívüli díj a kezdeti költséglevonás időszaka alatt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hu-H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az első 26 hónap) </a:t>
            </a:r>
            <a:r>
              <a:rPr lang="hu-HU" sz="16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előre díjként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kerül a szerződésre, azaz meghosszabbítja a díjfizetett tartamot, ezáltal az első 2 évben nem feltétlenül veszik el az ügyfél pénze </a:t>
            </a:r>
            <a:r>
              <a:rPr lang="hu-H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díjnemfizetés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esetén.</a:t>
            </a:r>
          </a:p>
          <a:p>
            <a:pPr marL="0" indent="0">
              <a:buNone/>
            </a:pPr>
            <a:endParaRPr lang="hu-H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Oka</a:t>
            </a: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 nagy </a:t>
            </a: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összegű rendkívüli díj befizetése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esetén a rendszeres díj fizetése elmarad, akkor úgy </a:t>
            </a: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kellene a szerződést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megszüntetni</a:t>
            </a: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hogy a rendkívüli díjat 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teljes mértékben „elveszti” az ügyfél. </a:t>
            </a:r>
          </a:p>
          <a:p>
            <a:pPr marL="0" indent="0">
              <a:buNone/>
            </a:pP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Ez </a:t>
            </a:r>
            <a:r>
              <a:rPr lang="hu-H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nem cél, így az eddigiektől eltérő megoldást kellett kitalálni</a:t>
            </a:r>
            <a:r>
              <a:rPr lang="hu-H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hu-H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EURO szerződések – rendkívüli díj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824" y="3353802"/>
            <a:ext cx="3264074" cy="217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936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02163" y="708170"/>
            <a:ext cx="4870367" cy="45096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u-HU" sz="1200" b="1" dirty="0" err="1" smtClean="0"/>
              <a:t>Vitál</a:t>
            </a:r>
            <a:r>
              <a:rPr lang="hu-HU" sz="1200" b="1" dirty="0" smtClean="0"/>
              <a:t> (PR-01)</a:t>
            </a:r>
          </a:p>
          <a:p>
            <a:pPr>
              <a:lnSpc>
                <a:spcPct val="200000"/>
              </a:lnSpc>
            </a:pPr>
            <a:r>
              <a:rPr lang="hu-HU" sz="1200" b="1" dirty="0" err="1" smtClean="0"/>
              <a:t>Libra</a:t>
            </a:r>
            <a:r>
              <a:rPr lang="hu-HU" sz="1200" b="1" dirty="0" smtClean="0"/>
              <a:t> (ROP-01)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Aegon Baleset- és egészségbiztosítás (AD-01)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Gondviselés </a:t>
            </a:r>
            <a:r>
              <a:rPr lang="hu-HU" sz="1200" b="1" dirty="0" smtClean="0"/>
              <a:t>(WG-01)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Ösztöndíj Program (TX-01)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Életpálya (WR-01)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Távlat (TR-01), Gyógyforrás, Vénusz, Baba-mama program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Dinasztia (EN-01)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/>
              <a:t>Aegon Nyugdíjbiztosítás (TR-02</a:t>
            </a:r>
            <a:r>
              <a:rPr lang="hu-HU" sz="1200" b="1" dirty="0" smtClean="0"/>
              <a:t>)</a:t>
            </a:r>
            <a:endParaRPr lang="hu-HU" sz="1200" b="1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Érintett termékek – minden, amit értékesítünk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884765" y="3534186"/>
            <a:ext cx="3968448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bg1"/>
                </a:solidFill>
                <a:latin typeface="+mj-lt"/>
              </a:rPr>
              <a:t>Változatlan szerződéskezelés a meglévő állományra, </a:t>
            </a:r>
          </a:p>
          <a:p>
            <a:pPr algn="ctr"/>
            <a:r>
              <a:rPr lang="hu-HU" sz="1600" b="1" dirty="0" smtClean="0">
                <a:solidFill>
                  <a:schemeClr val="bg1"/>
                </a:solidFill>
                <a:latin typeface="+mj-lt"/>
              </a:rPr>
              <a:t>„régi </a:t>
            </a:r>
            <a:r>
              <a:rPr lang="hu-HU" sz="1600" b="1" dirty="0" err="1" smtClean="0">
                <a:solidFill>
                  <a:schemeClr val="bg1"/>
                </a:solidFill>
                <a:latin typeface="+mj-lt"/>
              </a:rPr>
              <a:t>Ptk-s</a:t>
            </a:r>
            <a:r>
              <a:rPr lang="hu-HU" sz="1600" b="1" dirty="0" smtClean="0">
                <a:solidFill>
                  <a:schemeClr val="bg1"/>
                </a:solidFill>
                <a:latin typeface="+mj-lt"/>
              </a:rPr>
              <a:t>” marad </a:t>
            </a:r>
            <a:endParaRPr lang="hu-HU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322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02162" y="648042"/>
            <a:ext cx="9721363" cy="4689983"/>
          </a:xfrm>
        </p:spPr>
        <p:txBody>
          <a:bodyPr/>
          <a:lstStyle/>
          <a:p>
            <a:r>
              <a:rPr lang="hu-HU" sz="1600" dirty="0" smtClean="0"/>
              <a:t>Jelenlegi nyomtatványokat 2014. március 14-én lehet utoljára aláíratni.</a:t>
            </a:r>
          </a:p>
          <a:p>
            <a:pPr marL="0" indent="0">
              <a:buNone/>
            </a:pPr>
            <a:endParaRPr lang="hu-HU" sz="16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Probléma esetén:</a:t>
            </a:r>
          </a:p>
          <a:p>
            <a:r>
              <a:rPr lang="hu-HU" sz="1600" dirty="0" smtClean="0"/>
              <a:t>Március 15. előtt új nyomtatványcsomagot használ</a:t>
            </a:r>
          </a:p>
          <a:p>
            <a:r>
              <a:rPr lang="hu-HU" sz="1600" dirty="0" smtClean="0"/>
              <a:t>Március 14. után régi nyomtatványcsomagot használ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Termékszabályzatok, ajánlati nyomtatványok, Nyílt lapok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42674" y="1189194"/>
            <a:ext cx="7576128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hu-HU" sz="1600" b="1" dirty="0" smtClean="0">
                <a:solidFill>
                  <a:schemeClr val="bg1"/>
                </a:solidFill>
                <a:latin typeface="+mj-lt"/>
              </a:rPr>
              <a:t>2014. március 15-től teljes nyomtatványcsere (FE, PKR is!)</a:t>
            </a:r>
          </a:p>
          <a:p>
            <a:endParaRPr lang="hu-HU" sz="1600" b="1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hu-HU" sz="1600" b="1" dirty="0" smtClean="0">
                <a:solidFill>
                  <a:schemeClr val="bg1"/>
                </a:solidFill>
                <a:latin typeface="+mj-lt"/>
              </a:rPr>
              <a:t>Március 3-tól rendelhető, kiszállítás március 10-től</a:t>
            </a:r>
            <a:endParaRPr lang="hu-HU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http://www.iconsdb.com/icons/download/tropical-blue/warning-2-256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707" y="317341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4850994" y="3583699"/>
            <a:ext cx="4115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Hibakezelés </a:t>
            </a:r>
            <a:r>
              <a:rPr lang="hu-HU" b="1" dirty="0" smtClean="0">
                <a:solidFill>
                  <a:schemeClr val="bg1">
                    <a:lumMod val="65000"/>
                  </a:schemeClr>
                </a:solidFill>
                <a:latin typeface="+mn-lt"/>
                <a:sym typeface="Wingdings"/>
              </a:rPr>
              <a:t></a:t>
            </a:r>
            <a:r>
              <a:rPr lang="hu-HU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a tanácsadót értesítjük, aktívan részt kell vennie, hogy a kötés dátumához igazodó Ptk. szerinti szerződést az ügyfél elfogadja!</a:t>
            </a:r>
          </a:p>
        </p:txBody>
      </p:sp>
    </p:spTree>
    <p:extLst>
      <p:ext uri="{BB962C8B-B14F-4D97-AF65-F5344CB8AC3E}">
        <p14:creationId xmlns:p14="http://schemas.microsoft.com/office/powerpoint/2010/main" val="4147539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642034" y="855667"/>
            <a:ext cx="9620479" cy="421084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Jelenleg: </a:t>
            </a:r>
            <a:r>
              <a:rPr lang="hu-HU" dirty="0"/>
              <a:t>balesetbiztosítás, </a:t>
            </a:r>
            <a:r>
              <a:rPr lang="hu-HU" dirty="0" smtClean="0"/>
              <a:t>életbiztosítás, vagyonbiztosítás</a:t>
            </a:r>
            <a:r>
              <a:rPr lang="hu-HU" dirty="0"/>
              <a:t>, felelősségbiztosítás,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Március 15-től két alapvető típus: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	</a:t>
            </a:r>
            <a:r>
              <a:rPr lang="hu-H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KÁRBIZTOSÍTÁS	és	ÖSSZEGBIZTOSÍTÁS</a:t>
            </a:r>
          </a:p>
          <a:p>
            <a:pPr marL="0" indent="0">
              <a:buNone/>
            </a:pPr>
            <a:r>
              <a:rPr lang="hu-HU" b="1" dirty="0">
                <a:solidFill>
                  <a:srgbClr val="007BC8"/>
                </a:solidFill>
              </a:rPr>
              <a:t>	</a:t>
            </a:r>
            <a:r>
              <a:rPr lang="hu-HU" dirty="0" smtClean="0"/>
              <a:t>vagyonbiztosítás		balesetbiztosítás</a:t>
            </a:r>
          </a:p>
          <a:p>
            <a:pPr marL="0" indent="0">
              <a:buNone/>
            </a:pPr>
            <a:r>
              <a:rPr lang="hu-HU" b="1" dirty="0">
                <a:solidFill>
                  <a:srgbClr val="007BC8"/>
                </a:solidFill>
              </a:rPr>
              <a:t>	</a:t>
            </a:r>
            <a:r>
              <a:rPr lang="hu-HU" dirty="0" smtClean="0"/>
              <a:t>felelősségbiztosítás		életbiztosítás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egészségbiztosítás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sz="1600" dirty="0" smtClean="0"/>
              <a:t>(szolgáltatástól függően)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Ptk</a:t>
            </a:r>
            <a:r>
              <a:rPr lang="hu-HU" dirty="0" smtClean="0"/>
              <a:t> – másként nevezi a biztosítási szerződések fajtáit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588306" y="4135466"/>
            <a:ext cx="962048" cy="420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4730738" y="4135466"/>
            <a:ext cx="1022176" cy="481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2686386" y="4908566"/>
            <a:ext cx="162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385746" y="4881844"/>
            <a:ext cx="246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+mn-lt"/>
              </a:rPr>
              <a:t>Összeg (pl. műtéti)</a:t>
            </a:r>
            <a:endParaRPr lang="hu-HU" sz="16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003006" y="4879074"/>
            <a:ext cx="2734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+mn-lt"/>
              </a:rPr>
              <a:t>Szolgáltatásfinanszírozó (pl. betegszállítás)</a:t>
            </a:r>
            <a:endParaRPr lang="hu-H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19777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hu-H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hu-H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dirty="0" smtClean="0">
                <a:ea typeface="Verdana" pitchFamily="34" charset="0"/>
                <a:cs typeface="Verdana" pitchFamily="34" charset="0"/>
              </a:rPr>
              <a:t>Megoldás: az egészségbiztosítási kiegészítőket – szabályzatban meghatározott módon - 1 </a:t>
            </a:r>
            <a:r>
              <a:rPr lang="hu-HU" dirty="0">
                <a:ea typeface="Verdana" pitchFamily="34" charset="0"/>
                <a:cs typeface="Verdana" pitchFamily="34" charset="0"/>
              </a:rPr>
              <a:t>évre kötjük, és évente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automatikusan megújítjuk</a:t>
            </a:r>
            <a:r>
              <a:rPr lang="hu-HU" dirty="0"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Betegségbiztosítás </a:t>
            </a:r>
            <a:r>
              <a:rPr lang="hu-HU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egészségbiztosítás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23058" y="855667"/>
            <a:ext cx="6614080" cy="584775"/>
          </a:xfrm>
          <a:prstGeom prst="rect">
            <a:avLst/>
          </a:prstGeom>
          <a:solidFill>
            <a:srgbClr val="007BC8"/>
          </a:solidFill>
        </p:spPr>
        <p:txBody>
          <a:bodyPr wrap="square" rtlCol="0">
            <a:spAutoFit/>
          </a:bodyPr>
          <a:lstStyle/>
          <a:p>
            <a:r>
              <a:rPr lang="hu-HU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egészségbiztosításokat a biztosító rendes felmondással nem szüntetheti meg.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16145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02162" y="708170"/>
            <a:ext cx="5275761" cy="1108508"/>
          </a:xfrm>
          <a:noFill/>
        </p:spPr>
        <p:txBody>
          <a:bodyPr/>
          <a:lstStyle/>
          <a:p>
            <a:pPr marL="269875" indent="-285750">
              <a:spcAft>
                <a:spcPts val="200"/>
              </a:spcAft>
            </a:pPr>
            <a:r>
              <a:rPr lang="hu-HU" sz="1600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1600" dirty="0">
                <a:ea typeface="Verdana" pitchFamily="34" charset="0"/>
                <a:cs typeface="Verdana" pitchFamily="34" charset="0"/>
              </a:rPr>
              <a:t>biztosított a szerződő helyébe léphet a szerződő beleegyezése nélkül, de a biztosítottnak a szerződőt kártalanítania kell.</a:t>
            </a:r>
          </a:p>
          <a:p>
            <a:pPr lvl="2">
              <a:spcAft>
                <a:spcPts val="200"/>
              </a:spcAft>
            </a:pPr>
            <a:endParaRPr lang="en-US" sz="16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200"/>
              </a:spcAft>
              <a:buNone/>
            </a:pPr>
            <a:endParaRPr lang="hu-H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Biztosított &gt; szerződő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Jobbra nyíl 4"/>
          <p:cNvSpPr/>
          <p:nvPr/>
        </p:nvSpPr>
        <p:spPr>
          <a:xfrm>
            <a:off x="7421562" y="2932906"/>
            <a:ext cx="1080852" cy="484632"/>
          </a:xfrm>
          <a:prstGeom prst="rightArrow">
            <a:avLst/>
          </a:prstGeom>
          <a:solidFill>
            <a:srgbClr val="007BC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6" y="1439533"/>
            <a:ext cx="2449085" cy="365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6114013" y="5090805"/>
            <a:ext cx="1223412" cy="338554"/>
          </a:xfrm>
          <a:prstGeom prst="rect">
            <a:avLst/>
          </a:prstGeom>
          <a:solidFill>
            <a:srgbClr val="007BC8"/>
          </a:solidFill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Biztosított</a:t>
            </a:r>
            <a:endParaRPr lang="hu-HU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414" y="1591695"/>
            <a:ext cx="1354375" cy="334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8502414" y="5045600"/>
            <a:ext cx="1127616" cy="338554"/>
          </a:xfrm>
          <a:prstGeom prst="rect">
            <a:avLst/>
          </a:prstGeom>
          <a:solidFill>
            <a:srgbClr val="007BC8"/>
          </a:solidFill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Szerződő</a:t>
            </a:r>
            <a:endParaRPr lang="hu-HU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zöveg helye 1"/>
          <p:cNvSpPr txBox="1">
            <a:spLocks/>
          </p:cNvSpPr>
          <p:nvPr/>
        </p:nvSpPr>
        <p:spPr bwMode="auto">
          <a:xfrm>
            <a:off x="702162" y="1790474"/>
            <a:ext cx="4930496" cy="11424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7550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Arial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8275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4975" indent="-2667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00"/>
              </a:spcAft>
            </a:pPr>
            <a:r>
              <a:rPr lang="hu-HU" sz="1600" dirty="0" smtClean="0">
                <a:ea typeface="Verdana" pitchFamily="34" charset="0"/>
                <a:cs typeface="Verdana" pitchFamily="34" charset="0"/>
              </a:rPr>
              <a:t>Ha a szerződő és a biztosított különböző, a biztosított kérheti a szerződés megszüntetését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spcAft>
                <a:spcPts val="200"/>
              </a:spcAft>
              <a:buFont typeface="Wingdings" pitchFamily="2" charset="2"/>
              <a:buNone/>
            </a:pPr>
            <a:endParaRPr lang="hu-HU" dirty="0" smtClean="0">
              <a:solidFill>
                <a:schemeClr val="bg1"/>
              </a:solidFill>
              <a:ea typeface="Verdana" pitchFamily="34" charset="0"/>
              <a:cs typeface="Verdana" pitchFamily="34" charset="0"/>
              <a:sym typeface="Wingdings"/>
            </a:endParaRPr>
          </a:p>
          <a:p>
            <a:pPr marL="0" indent="0">
              <a:spcAft>
                <a:spcPts val="200"/>
              </a:spcAft>
              <a:buFont typeface="Wingdings" pitchFamily="2" charset="2"/>
              <a:buNone/>
            </a:pPr>
            <a:r>
              <a:rPr lang="hu-HU" sz="4000" b="1" dirty="0" smtClean="0">
                <a:solidFill>
                  <a:srgbClr val="007BC8"/>
                </a:solidFill>
                <a:ea typeface="Verdana" pitchFamily="34" charset="0"/>
                <a:cs typeface="Verdana" pitchFamily="34" charset="0"/>
                <a:sym typeface="Wingdings"/>
              </a:rPr>
              <a:t></a:t>
            </a:r>
            <a:endParaRPr lang="hu-HU" sz="4000" b="1" dirty="0" smtClean="0">
              <a:solidFill>
                <a:srgbClr val="007BC8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zöveg helye 1"/>
          <p:cNvSpPr txBox="1">
            <a:spLocks/>
          </p:cNvSpPr>
          <p:nvPr/>
        </p:nvSpPr>
        <p:spPr bwMode="auto">
          <a:xfrm>
            <a:off x="1423698" y="3360412"/>
            <a:ext cx="3487424" cy="1899669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7550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Arial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8275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4975" indent="-2667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"/>
              </a:spcAft>
              <a:buNone/>
            </a:pPr>
            <a:r>
              <a:rPr lang="hu-HU" sz="16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Új: az ajánlatot mindkét fél </a:t>
            </a:r>
            <a:r>
              <a:rPr lang="hu-HU" sz="16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(a biztosító és a szerződő) teheti</a:t>
            </a:r>
            <a:r>
              <a:rPr lang="hu-HU" sz="16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. Nálunk minden esetben az ügyfél </a:t>
            </a:r>
            <a:r>
              <a:rPr lang="hu-HU" sz="16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teszi most </a:t>
            </a:r>
            <a:r>
              <a:rPr lang="hu-HU" sz="16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  <a:sym typeface="Wingdings"/>
              </a:rPr>
              <a:t></a:t>
            </a:r>
            <a:r>
              <a:rPr lang="hu-HU" sz="16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nyomtatványokon</a:t>
            </a:r>
            <a:r>
              <a:rPr lang="hu-HU" sz="16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: „a szerződő ajánlata a biztosító részére”, „kérem ajánlatom elfogadását</a:t>
            </a:r>
            <a:r>
              <a:rPr lang="hu-HU" sz="16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”</a:t>
            </a:r>
            <a:endParaRPr lang="hu-HU" sz="1600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200"/>
              </a:spcAft>
              <a:buFont typeface="Wingdings" pitchFamily="2" charset="2"/>
              <a:buNone/>
            </a:pPr>
            <a:endParaRPr lang="hu-HU" dirty="0" smtClean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200"/>
              </a:spcAft>
              <a:buFont typeface="Wingdings" pitchFamily="2" charset="2"/>
              <a:buNone/>
            </a:pPr>
            <a:endParaRPr lang="hu-H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AutoShape 5" descr="data:image/jpeg;base64,/9j/4AAQSkZJRgABAQAAAQABAAD/2wCEAAkGBhIRERUUExIUFRUUGBcYFxcYGBUaGhoaFhcdFBccFhgcGyYeFxkjGRYVHy8gIygpLCwtFx4xNTAqNSYrLCkBCQoKDgwOGg8PGjUkHCQqLCwsKSwqLCwsLCosLCwvLCwsNCwvLCwsKSksLCksKSwpLCwpLCwsKSwsLCwsLCwsLP/AABEIAH0BOwMBIgACEQEDEQH/xAAcAAEAAgIDAQAAAAAAAAAAAAAABgcEBQECAwj/xABOEAABAwICBAoECQoEBQUAAAABAAIDBBEFEgYHITETMkFRYXGBkbHBIpKhwhcjM0RScoKT0RQVFiRCQ2KistJTc9PhVGOz8PElNDWDo//EABkBAQADAQEAAAAAAAAAAAAAAAABAgQDBf/EADQRAAIBAgQEAwgBAwUAAAAAAAABAgMREhMxUQQhQZFSYaEjMjNicYHR8BQiQ+E0QkSxwf/aAAwDAQACEQMRAD8AvFERAEREAREQBERAEREAREQBEXR8zW73AdZAQHdFgyY5Tt408I65GDzWK7TChG+spvvoz4OVsLfQjEtzcIo9JrCw5u+sh7CT4BYz9aOFj5209TZD7qtlz2fYrmR3JUihcut/DG/vnHqjf+Cxn66sOG7hndUdvEhTk1PCyM2G5PUVdSa8aIboah32Yx4vXT4aWO+Toal3q7uy6t/HqbEZ0NyyEVcfCtVO4mEVTvvN3ZCVwdYWKu4mDyj63Cbu1jUyJ/rQzo/qZZCKtTpbjzuLhbB9a/nKFz+d9I3bqOnb2t85SmQ913Gatn2LJRVrbSZ3/DM+779xXIwnSN++rp2cmwN79kaZPzLuM35WWSirX9EsedxsTYPq3/0wuw1fYq7j4vIOfLn/ALmplR6yXqMyXhZZCKtvgqq3cfF6k33gcJ5zW9i5+BlrvlK+qdz7t/aSmCn4/RjHPw+pYz5ANpIHXsWLLjEDeNNEOTa9g8SoM3UdRb3TVLj0mLf93dZEepXDhv4Y9clvABMNLxen+RiqbepJ36WUQ31lN99H/csaTT7Dm76yHsdfwWqZqgwwfuXnrlk/uWVHqvwsfNGnrc8+8lqO79B7TyOXaz8LHztnY2Q+6s7AtM6OtcWwTte4C5bYtdbnAIFx1Lwj1e4a3dRw9rb+JVYat2CPHZGAAAGpaBuAAdcAdgV1TpzjJxvyRRznGSTtzLxREWU0BFj4hWCGKSV26NjnnqY0uPgvdrr7QgMGpxUs3U87/qtZ5vC18+k0w4uG1bu2mHjMt+ismtitnuROXSjEP2MIkP1qiBvfbMsOTSHG3cTDIm/WnDvAhThFdTS/2r1/JXA936fgr52I6ROGylo2/a2+2QrxdFpK48alZ1ZD4tKsdFOb8q7EZfmyt/zJpE/fWwM2cgHlGuv6HY67jYq0fVzf2BWUinPey7IZS3fcrb4OsTfx8Yl6bcJ/eE+Capdx8WqXfeb+2Y+CslEz5/qQyYfrZW/wLxu49dVO7W7+fbdd2ajaHllqT1ui8o1YqJ/IqbjJhsQSPUvho3tmPXIfIBZMeqPCx+4ceuWU+8pkirnVPEycqGxF49WOGD5ow9ZefeWRFoBhzd1HD6t/FSBFXMnu+5OCOxqY9E6Ju6kp/umeYWTFglO3iwRDqjYPALNRRie5bCtjpHA1u5oHUAPBdrLlFUkIiIAiIgCIiAIiIAiIgCIiAIiIAqR0b9DSV455qgd7HO8ldxVIRfF6T9dQ7f8AxxEe8tXD6TXkZ6+sfqXeiIspoNNplJloKo/8iX2sI8130SrOFoaZ97l0Md+sNAPtBWLp++2G1RH+E727Fr9U1TnwuD+DOz1Xn8V2w+yv5/8Ahyv7S3kTBERcTqEReVTUsjaXyPaxrdpc4hoA6SdgQHqiwMOx+mqHFsNRFKWi5DHtdYbr7DuWepaa1ITuERFBIREQBERAEREAREQBERAEREAREQBERAFoMd06oqN/BzzBr7B2UNc42O69hYbuVbivncyN7mMMjmtJawEDMQNguSALnlKrLRDV/NNWPrMSDS8uzNizNdd28FwBIyt2WbfkF923tTjFpub5LucpykrKKLOo6pssbZG3yvAcLgg2O0XB2heyIuJ1CLS4vplRUpyzVMbHcrblzh1taCR2halmtnCybflBHSY5bf0q6pzfNIo5xWrJgiwcLxunqW5oJo5QN+VwJHWN7e1a/SrTOnw4MM4kPCFwbkbm4tib7RbeoUW3hS5kuSSv0N8i0WimmEGIse+EPAY7Kc4ANyLi1ieRb1RKLi7MlNNXQVIY76GkzDzz0/8AO1g95XeqP07+L0gifu+MpHX6i0bPVWnhfea8mcOI0T8y8AiIspoI9rC/+Mqv8p3ko7qQnvQPb9Cd472Md7ylGmzCcPqgP8GT2NJUI1ETfEVLeaRh9ZlvdWqPwJfUzy+KvoWkiIspoF1V+s78trp46Gngl4IFpkkLHiMuO677WyNG3pPSAovpHpjXRYpKwVUrY2VAAaHeiG5gbW5RZXwtOF0GpPnfQz4lVTjoaTRLRaLD6cRR7XHbI/le7lJ6OQDkC3aqrXpO9gpMr3NBMwIa5wv8mRex222963+p+oc/DGZiSRJKLkknj33nrUTptwzW9S0ZpTy0tCZyztYLucGjnJA8VxDO14u1wcOcEEexVvr2jvSU55prd8bj5L21Gv8A1GUbNlQ72xxn/vqUZXssy5OZ7TATSo0mo4yQ+qp2FpsQ6WMEHmILthWHLp5hzd9bT9kjXeF1Q2mkH/qdU29rzu2/WN/NT2PUP9KtPZF+L12dCnBJylqcVWqSbUVoWHh2ltFUOyxVUL3Hc0PbmPU07StuvnTTrQV+Fvj+N4Rkly1wGUhzLXBFzY+kCCD4K39AdInz4WyaQlz42va88rjFfaekgBUq0VGKnB3TL06rcnGSszO0k03pKCwnk9Mi4jaMzyOfKNw6TZQ+XXtTg+jSzEc5cwey5VcYBQvxXEWtmkN53OdI7lsAXENvu2DKOQbOZXTT6rMMY0D8mDulz5CT25vBdJU6VKyndspGdSpzjyRi4Brboap4jcXwPdsHCAZSeQZwSAeuyluJ1nBQySAZuDY99r2vlaXWvyXsqK1p6Gw0E0RguI5muOUkuylhAcATttZ7d9+VWZoPXPqsGaXm7uDljJO2+TNGL8+wBUq0oKKnDRlqdSTbhLVESpdezzI3hKVjYy4Zi17i4NJ2kDKASBttyq24J2va1zSC1wBaRuIIuCOxfLGFYY+okEUYu9wcWj6RawvsOkhpt0q2NTOmGdpopT6TAXQk8rd7mdbd46CeZdeI4eKV4dNTnQrNu0upuNaml9TQMgNOWDhC8OLm5j6IaRbbblPsWy1baQy1tEJZiC/O9pIAaPROzYOghRnXvH+r0zuaVw74yfdWbqQkvh8g+jO8d7I3ea5OEf46lbnc6KTzmuljA1mazpaaU0tKQ17QOEkIBIJFw1gOy9rXJvv7VEYKfH52iVprXNIuDnLbjeC1pcCR1BYOsvD3w4nUZwbSO4Rh5C1w2W57EEditPRrW3RVAa2V35PJYAh+xl/4X7gPrWWi2XTThG+5xvjm1OViJ6FaU4uK6GlmMhDnem2eM5gwC7iHEB17DZtIuQrmXnFI1wDmkOB3EEEdhXosNWam7pWNdODirXuVbrzxctip4GuIL3Oe6xt6LBlAPQS4+qqtoZ5aOeCfLZwyTMJ/aaTz8oIDmntUj1rV5qcUexu3gwyFoHPvI9d5CketzRURUlJKwf8At2tgeRytt6J7HB3rr0aTUIxg+phqJzlKS6Fr0NY2aNkjDdsjQ5p6HC48VENbGkslHRgROLZJn5A4b2tsXOI5jYWvyXWJqYx7hqIwOPp07rD6j/SZ3HM3sCxdesf6pAeabxjcsUKeGthe5rlO9LEtiFaB6uH4k18r5eDia7LcDM5zrBxtc7BZw2m+09amVTqKpy34upma7ncGOHcAD7VkajZb0Mo5qh3cYo/MFZGkutyGjqZIDTyPdHYEhzADcB2y+3lXedSs6jjDocYQpqCcup31cavH4dJNJK9j3PsxhbfiD0iSCNhLrbP4ela3XtDemp3fRlI9Zh8wF3wjXOyoqYoW0rm8K9jMxkGzM617Bu3eszXVFmw2/wBGWM992+aosarRc9WXeB0moaGt1EuH5PUjl4Vp72f7FWgqr1D/ACVV9eP+lytRcuJ+KzpQ+GgqQ1u/F4tE/d8XC6/VI8bPVV3qlNeEdq2B3PCB6sjj7ytwnxPsV4n3C6guV0gfdoPOAe8XXdZTQazSePNRVI54Jh/+blW2oWTbVt/yD/1AfLuVp4nFmhkb9Jjx3tIVQ6iJPj6hvPGw9zre8tVPnRmvoZ5/Fj9y50RFlNB836xW5cUqrf4gcO1jT4r6OY64B59vevnrWxHlxWfpEZ74wr8wqXNBE76UbDt6WgrdxPOnB+X4MlD35orrXvH8RTHmkeO9l/dWfqRkvh7x9Gd472sPmvHXky9DCeace2N48156ipP1SdvNPfvjYPdTXhvuP7/2MnXdHfD2H6M7Pa1w81g6iZP1epbzStPey3urb65mXwx3RJEf5reaj2oaTZVt6YT38ID4BI8+Gf1/AfKuvoQnWQy2KVXS8HvY1fRsL8zQecA9+1fPetmO2Kz9IjPfGFfWCy5qeF3PHGdnSwFOJ504Py/Aoe/NFd694/iKY80jx3sv7qzNTQz4ZI3Z8rI31mNO3vXTXm39ShPNOPbG8LrqLf8Aqc45p798TB5J/wAb7j+/9iu9WD7YpS9LnDvicvo5fNuiTxDi0GbZlqMpvstdxj2820r6Suo433k/IcL7rXmVPr5j9GkdzGYd4jPure6m33wwDmllHec3mtPr3kbwNMLjNnebcuXLYm3NfKtjqRv+b3/577eozzupl/pl9fyF8d/QrDV6cmKUvRJl72OZ5qTazdHJMPrGV1N6LXvzXG5ku83H0X7T6w5Qoxo+cmLw7d1WG982TzX0JjWER1cD4JRdkjbHnB5COkGxHUutepgqKXRrmc6UMcGutysdZGOsr8Ip6hlh8cA5vK1+Rwc3vPcQthqKk/VahvNMD3xtHuqscZgnoTPQycXOx3QSy+R7ebM02/8ACsPUNJ6FWOZ0J7w8e6lWCjQaWl+QpzcqqvqWHj2jVNWsyVEQeBxTtDmnna4bQqwx7UdI27qSYPHIyX0XdQeBY9oCkuletZlDWiAxGRjWgyOabOa520BoOw2bYnby9CzYNbWGOZmM5afoujlzexpB7CVnp51NJxXLudp5U3aWpT2E47W4RUlvpsLCOEgcfRcN+7dtG5w69q+hKPF45KZtQDaN0fCXPI3LmN+rb3L5/wBO9IRiVdnhY61mRRi3pOsTYkDlLnGw5rKz9J74dgPAk+nwTIPtSbHjuzrtxEMWG6tJnKjLDitoipMMxxgxBtXO1zm8MZnNba97l7Rt2bHZewKcaTa3KarpZYDTTfGNIBLmei4bWHps4ArW6qtB4K8TPqGucxha1oDnNu4gudcg32DL6ysaPVRhY+bX65Zz7M9latUpKf8AUndFaUKjjy0ZU+qvHfybEYwTZk/xTutx9A+uAO1WJrujvh7DzTM9rXBV3rM0YbQVo4FuSKRofHtPokbHAE7djgD9oK05acY3g7bOAfIwG/I2WM2N7cmYEdRUVWsUKq0LU08Mqb1NFqJl+IqW80jD6zLe6pfiWgFBUSumlpw+R9i4l0gvYADYHW3AcipTD6/EMEnf8WWE7HNe0ujeAdhBFgd5sQeXsW0rNcmITMLIxEwu2Zo2OL/s3cQD2KKlGcpucHyfmIVYKGGa0NFQxCHFmNaBljrWho6G1AsO4WV8aaaPOrqOSBrmtc7KQ517AtcHbbbdwKrHVrq7qH1LKqpY6OON2doeCHyPG1psdoaDZ1zvsN+1WRrBjqHYfMKbhOF9HKI75yM4zBttu66rXknUiovmupajFqEm1qYGrnQeTDWzCSVsnClhAaHADKHDl33zDuUyVVapqHEWVMrqplSIzHa8xeBmzAiwdvNrq1Vmrp43d3O9G2DkrBVBr5is+kf/AAyjuLCPNW+qx17U96anf9GVw9Zh82hW4Z2qoiur02WLhr7wxnnYw97QslYmE/IRf5bP6QstcHqdVocOFxZUjqRGWvmb/wAhw7pGK71SGq30MZlbs3VDfVk5O5aaPw5ryOFX34F3oiLKaCitdWFPZXCYg5Jo22PJmZ6Lh12yntUo0W1vUbKWKOfhGSRsaw2aXB2QZQQRt2gDerBxXCIaqMxTxtkYeR3Pzg7wekbVDJ9SeHuNw6dg5g9pHZmaT7VtVWnOCjU6GV05xk5Q6kM1l6x4q+NsEDH5Gvzue8AXIBADW3Nhtvc9yl+pXCHxUT5Hgjh35mA8rGtDQ7tObsstnhOqjDoHB3BGVw2jhXFw9XY09oKl4bbYNyrUrQwZcFyJhTlixz1KP011qCupn04pnR5i05nPBIyuvuDehbjURRvAqZSCI3cG0HkLm5ibHoBHep43QXDgb/kVOSeeNp6eULcwQNY0NY0NaNga0AAdQG5J14ZeCCsI0pY8cmUHrkYBibzuzRxnb1Zdncvai1wV8cTIo2QZY2NYDkkcbNAaCbPtew5leclDG52Z0bC7dctBNuuy7NpWDcxo6gFK4iOFRlG9iMiWJyUrXPnnEavFMXkaHRyy5eK1seVjb7L8gH1nHtVzavtFTh9GInkGR7jJJbdmIAsDygNa0dhUlsi51K7nHClZF6dHC8Td2VFp/qnmfM+oowHiQlz4rhrg47XFhJsQTc2uDt2XWgiqNIIwIwK6w2D0HO2dDi0+KvxLK0eJklaSTIfDpu6dihqHVrildLnqczAbZpJnZn25msuXdhsFdGj+Bx0dOyCLisG873E7XOPSTcrYoudWvKpyehenSjDmtSoW6pq0Yh+UB8AYKnhh6by7Lw3C8Xg7XtyXVvIirUqyqWv0LQgoaEQ091esxIMcHiKVmzPlzZmnblcLjcdoPJc86aAaAnDOFvNwplyfs5QMmbpN+N7FL0TNnhwX5EZccWK3Mj2kOgVFWkulhHCH94wlr+0jY77QKismoulzejUTgcxyE99h4Ky0UxrTirJiVKEubRF9GdXFFQuzxsL5BukkOYj6osGt6wL9K2mkGjdPXRtjqGlzWuzABzm7bEfskX2EraIqucm8TfMsoRStbka7AtH4KKPgqePIwuLiLuddxABJLiTuA7lsURVbbd2SlbkjEr8Jgntw0McuW+XO1rrX32uNi9qWkZE3LGxrGj9loAG3oC9US70Fjq+MOFiARzHavOKkjbxWNb1NA8F7IoJCIiAWREQBQnXBR8Jhrz/hyRv/AJsnvKbLVaVYYaijniAuXxuyj+Iek3+YBdKcsM0/MpNXi0bCkZZjRzNaO4L1XAC5XMuFSGhYy6RSjnlqx3lzld6pDCzk0mcOeeUbf4oyVq4fSa8jPW1j9S70RFlNAREQBES6AIuLrlAEXGZeL62Mb5GDrc0eaA90WC7HaYb6iEdcjPxWLJpjQt31lOP/ALGfirYW+hGJbm4RR1+sPDR89h7HX8Fjya0cLHzoHqZKfBitlz2fYrjjuSpFCpdcGGN3TPd1RSj+poWJLrtw4bhO7qY0f1PClUKnhZGbDcsBFXLtd9IeJT1Lvsx+TyvN2uW/Ew6pd+HYwq38epsRnQ3LKRVt8KtW7iYTUdufd92uHawcXPFwd/bwn9oTIn+tEZ0f1MspFW36WY87i4YxvWT5vCfnTSR26lp29Zj7/lkyX1a7k5q2fYslFWwbpK/9qmZyfu+/c5dvzLpG7fXU7OoNv7KfzTJ+ZdxmfKyx7ri6rj9Dscdx8VaOfLm9lmtXHwcYm7j4zN0gcL/qgexMuPWa9Rjl4f8AoslcXVb/AASzu+UxWpdffxvN5XA1KRnj1tS71f8AdMFPx+jGOfh9SxX1TBve0dZAXk7FYBvmjH22/ioMzUlRftS1LvttHurIi1L4aN7ZXfWkPkAmGl4n2/yMVTb1JW7SGlAuamD7xn4rzOlNGPnUH3jPxWli1UYW35qD1vlPsz2WfBoFhzN1FTn60bXf1XVfZ+foT/X5HqdNcP8A+NpvvWfivWLSqjdxamJ31Xg+CyIMEpo+JTwt+rGweAWW2MDcAOoKrw9CyxdTwpcRjl4jw7qWSiKhYIiIAqV0lwmtpsadVx0kszeEEjMoJDviwwi7b5Tv3q6kXWlUy2+WpzqQxorU6eYweLhDh18J/suf0ox9/Fw6NvJtPt2yBWSitmx8K9SMt+JlbfnHSV26npmdZj7/AJXyXIh0lf8AvKZl/qbP5XKyETO+VdhlfM+5XH5h0idxq+naDyAC/sp/NcfoVjbuPi1r/RDvZYNVkIme+iXZDKW77lb/AAa4i7j4zPt5Bw1r/e29iHVFK7j4pUu79/a8qyET+RPf0QyYfrZWw1JQnjVlS7tb+C92akaH9qSod9tv9qsJE/kVNxkw2IHFqWw0b2ynrk/ABZcWqXCx83J65JfJwUxRVzqniZOVDYi8WrPDG7qRh63SO8XFZcWgmHN3UVP2xtd4greoqupN9X3JwR2NZFovRt4tJTjqhjHg1ZUWGQt4sUbepjR4BZKKuJstZHQQtG5o7gu6IoJCIiAIiIAiIgCIiAIiIAiIgCIiAIiIAiIgCIiA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15963"/>
            <a:ext cx="375285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87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1008063" y="855667"/>
            <a:ext cx="4889499" cy="4210843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 smtClean="0">
                <a:ea typeface="Verdana" pitchFamily="34" charset="0"/>
                <a:cs typeface="Verdana" pitchFamily="34" charset="0"/>
              </a:rPr>
              <a:t>Új fogalom:</a:t>
            </a:r>
          </a:p>
          <a:p>
            <a:pPr marL="0" indent="0">
              <a:buNone/>
            </a:pPr>
            <a:endParaRPr lang="hu-HU" sz="16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hu-HU" sz="16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hu-HU" sz="16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1600" dirty="0" smtClean="0">
                <a:ea typeface="Verdana" pitchFamily="34" charset="0"/>
                <a:cs typeface="Verdana" pitchFamily="34" charset="0"/>
              </a:rPr>
              <a:t>A visszavonhatatlan kedvezményezett-jelölés csakis </a:t>
            </a:r>
            <a:r>
              <a:rPr lang="hu-HU" sz="1600" dirty="0">
                <a:ea typeface="Verdana" pitchFamily="34" charset="0"/>
                <a:cs typeface="Verdana" pitchFamily="34" charset="0"/>
              </a:rPr>
              <a:t>a kedvezményezett beleegyezésével </a:t>
            </a:r>
            <a:r>
              <a:rPr lang="hu-HU" sz="1600" dirty="0" smtClean="0">
                <a:ea typeface="Verdana" pitchFamily="34" charset="0"/>
                <a:cs typeface="Verdana" pitchFamily="34" charset="0"/>
              </a:rPr>
              <a:t>módosítható (tipikusan hitelfedezeti biztosításnál van jelentősége)!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Kedvezményezett és visszavonhatatlan kedvezményezett</a:t>
            </a:r>
            <a:endParaRPr lang="hu-HU" dirty="0"/>
          </a:p>
        </p:txBody>
      </p:sp>
      <p:grpSp>
        <p:nvGrpSpPr>
          <p:cNvPr id="4" name="Csoportba foglalás 23"/>
          <p:cNvGrpSpPr>
            <a:grpSpLocks/>
          </p:cNvGrpSpPr>
          <p:nvPr/>
        </p:nvGrpSpPr>
        <p:grpSpPr bwMode="auto">
          <a:xfrm>
            <a:off x="6583363" y="1270583"/>
            <a:ext cx="1999906" cy="3784870"/>
            <a:chOff x="7650162" y="1651831"/>
            <a:chExt cx="1999734" cy="3785295"/>
          </a:xfrm>
        </p:grpSpPr>
        <p:sp>
          <p:nvSpPr>
            <p:cNvPr id="5" name="Szövegdoboz 10"/>
            <p:cNvSpPr txBox="1">
              <a:spLocks noChangeArrowheads="1"/>
            </p:cNvSpPr>
            <p:nvPr/>
          </p:nvSpPr>
          <p:spPr bwMode="auto">
            <a:xfrm>
              <a:off x="7650162" y="5098534"/>
              <a:ext cx="1999734" cy="338592"/>
            </a:xfrm>
            <a:prstGeom prst="rect">
              <a:avLst/>
            </a:prstGeom>
            <a:solidFill>
              <a:srgbClr val="007B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hu-HU" sz="1600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Kedvezményezett</a:t>
              </a:r>
              <a:endParaRPr lang="hu-HU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6" name="Kép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107362" y="1651831"/>
              <a:ext cx="873602" cy="338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zövegdoboz 6"/>
          <p:cNvSpPr txBox="1"/>
          <p:nvPr/>
        </p:nvSpPr>
        <p:spPr>
          <a:xfrm>
            <a:off x="1123058" y="1369578"/>
            <a:ext cx="4088704" cy="338554"/>
          </a:xfrm>
          <a:prstGeom prst="rect">
            <a:avLst/>
          </a:prstGeom>
          <a:solidFill>
            <a:srgbClr val="007BC8"/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bg1"/>
                </a:solidFill>
                <a:latin typeface="+mn-lt"/>
              </a:rPr>
              <a:t>Visszavonhatatlan kedvezményezett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95326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581906" y="590076"/>
            <a:ext cx="4870368" cy="2456917"/>
          </a:xfrm>
        </p:spPr>
        <p:txBody>
          <a:bodyPr/>
          <a:lstStyle/>
          <a:p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/>
              <a:t>A </a:t>
            </a:r>
            <a:r>
              <a:rPr lang="hu-HU" sz="1600" dirty="0" smtClean="0"/>
              <a:t>biztosítás az azt követő nap 0 órájakor lép hatályba, és kezdődik meg a biztosító kockázatviselése, amikor az első biztosítási díj a biztosító számlájára beérkezett, feltéve, hogy a biztosítási szerződés létrejött, vagy utóbb létrejön.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Kockázatviselés kezdete és vége, a szerződés megszűnése</a:t>
            </a:r>
            <a:endParaRPr lang="hu-HU" dirty="0"/>
          </a:p>
        </p:txBody>
      </p:sp>
      <p:sp>
        <p:nvSpPr>
          <p:cNvPr id="4" name="Szöveg helye 1"/>
          <p:cNvSpPr txBox="1">
            <a:spLocks/>
          </p:cNvSpPr>
          <p:nvPr/>
        </p:nvSpPr>
        <p:spPr bwMode="auto">
          <a:xfrm>
            <a:off x="5452274" y="581745"/>
            <a:ext cx="4870368" cy="493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7550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Arial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3587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8275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4975" indent="-2667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600" dirty="0" smtClean="0"/>
          </a:p>
          <a:p>
            <a:r>
              <a:rPr lang="hu-HU" sz="1600" dirty="0" smtClean="0"/>
              <a:t>A biztosítás a szerződésben megjelölt időpontban jön létre. Ha ilyen megállapodás nincs, akkor a biztosítás legkorábban a </a:t>
            </a:r>
            <a:r>
              <a:rPr lang="hu-HU" sz="1600" dirty="0" err="1" smtClean="0"/>
              <a:t>kockázatelbírálásra</a:t>
            </a:r>
            <a:r>
              <a:rPr lang="hu-HU" sz="1600" dirty="0" smtClean="0"/>
              <a:t> nyitva álló határidő leteltét követő nap 0. órájakor jön létre</a:t>
            </a:r>
            <a:r>
              <a:rPr lang="hu-HU" sz="1600" dirty="0" smtClean="0"/>
              <a:t>.</a:t>
            </a:r>
          </a:p>
          <a:p>
            <a:pPr marL="0" indent="0">
              <a:buNone/>
            </a:pPr>
            <a:endParaRPr lang="hu-HU" sz="1600" dirty="0" smtClean="0"/>
          </a:p>
          <a:p>
            <a:r>
              <a:rPr lang="hu-HU" sz="1600" dirty="0" err="1"/>
              <a:t>Kockázatelbírálásra</a:t>
            </a:r>
            <a:r>
              <a:rPr lang="hu-HU" sz="1600" dirty="0"/>
              <a:t> az ajánlattételtől számított </a:t>
            </a:r>
            <a:r>
              <a:rPr lang="hu-HU" sz="1600" b="1" dirty="0">
                <a:solidFill>
                  <a:srgbClr val="00B0F0"/>
                </a:solidFill>
              </a:rPr>
              <a:t>15 nap áll </a:t>
            </a:r>
            <a:r>
              <a:rPr lang="hu-HU" sz="1600" dirty="0"/>
              <a:t>rendelkezésre, de egyedi egészségügyi kockázatfelmérés szükségessége esetén ez </a:t>
            </a:r>
            <a:r>
              <a:rPr lang="hu-HU" sz="1600" b="1" dirty="0">
                <a:solidFill>
                  <a:srgbClr val="00B0F0"/>
                </a:solidFill>
              </a:rPr>
              <a:t>60 napig meghosszabbítható </a:t>
            </a:r>
            <a:r>
              <a:rPr lang="hu-HU" sz="1600" dirty="0" smtClean="0">
                <a:sym typeface="Wingdings"/>
              </a:rPr>
              <a:t></a:t>
            </a:r>
            <a:r>
              <a:rPr lang="hu-HU" sz="1600" dirty="0" smtClean="0"/>
              <a:t> pl. </a:t>
            </a:r>
            <a:r>
              <a:rPr lang="hu-HU" sz="1600" dirty="0" err="1" smtClean="0"/>
              <a:t>Vitál</a:t>
            </a:r>
            <a:r>
              <a:rPr lang="hu-HU" sz="1600" dirty="0"/>
              <a:t>, </a:t>
            </a:r>
            <a:r>
              <a:rPr lang="hu-HU" sz="1600" dirty="0" err="1"/>
              <a:t>Libra</a:t>
            </a:r>
            <a:r>
              <a:rPr lang="hu-HU" sz="1600" dirty="0"/>
              <a:t> szerződések </a:t>
            </a:r>
            <a:r>
              <a:rPr lang="hu-HU" sz="1600" dirty="0" err="1"/>
              <a:t>kockázatelbírálása</a:t>
            </a:r>
            <a:r>
              <a:rPr lang="hu-HU" sz="1600" dirty="0"/>
              <a:t> </a:t>
            </a:r>
            <a:r>
              <a:rPr lang="hu-HU" sz="1600" dirty="0" err="1" smtClean="0"/>
              <a:t>problémamentesebb</a:t>
            </a:r>
            <a:r>
              <a:rPr lang="hu-HU" sz="1600" dirty="0" smtClean="0"/>
              <a:t> lesz</a:t>
            </a:r>
            <a:r>
              <a:rPr lang="hu-HU" sz="1600" dirty="0"/>
              <a:t>, a be nem érkező dokumentumok miatt kevesebb lesz az </a:t>
            </a:r>
            <a:r>
              <a:rPr lang="hu-HU" sz="1600" dirty="0" smtClean="0"/>
              <a:t>elutasítás.</a:t>
            </a:r>
            <a:endParaRPr lang="hu-HU" sz="1600" dirty="0"/>
          </a:p>
          <a:p>
            <a:endParaRPr lang="hu-HU" sz="1600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2265490" y="612300"/>
            <a:ext cx="962048" cy="369332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Mai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045666" y="600816"/>
            <a:ext cx="962048" cy="369332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Új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02802" y="3246573"/>
            <a:ext cx="4269088" cy="1754326"/>
          </a:xfrm>
          <a:prstGeom prst="rect">
            <a:avLst/>
          </a:prstGeom>
          <a:solidFill>
            <a:srgbClr val="0098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Új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Szerződés </a:t>
            </a:r>
            <a:r>
              <a:rPr lang="hu-HU" dirty="0">
                <a:solidFill>
                  <a:schemeClr val="bg1"/>
                </a:solidFill>
              </a:rPr>
              <a:t>megszűnése esetén a biztosítási esemény miatti megszűnés esetén a teljes időszakra jár a díj, egyéb megszűnési esetekben a kockázatviselés napjáig.</a:t>
            </a:r>
          </a:p>
        </p:txBody>
      </p:sp>
    </p:spTree>
    <p:extLst>
      <p:ext uri="{BB962C8B-B14F-4D97-AF65-F5344CB8AC3E}">
        <p14:creationId xmlns:p14="http://schemas.microsoft.com/office/powerpoint/2010/main" val="258126652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>
          <a:xfrm>
            <a:off x="702162" y="588964"/>
            <a:ext cx="9620480" cy="4930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1400" dirty="0"/>
              <a:t>Ha a szerződő az esedékes rendszeres biztosítási díjat nem fizeti meg, a biztosító – a következményekre történő figyelmeztetés mellett - felszólítást küld, amelyben </a:t>
            </a:r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legalább 30 napos póthatáridőt tűz ki a teljesítésre. </a:t>
            </a:r>
            <a:r>
              <a:rPr lang="hu-HU" sz="1400" dirty="0"/>
              <a:t>A póthatáridő eredménytelen elteltével a szerződés az esedékesség napjára visszamenőleges hatállyal megszűnik. </a:t>
            </a:r>
            <a:endParaRPr lang="hu-HU" sz="1400" dirty="0" smtClean="0"/>
          </a:p>
          <a:p>
            <a:r>
              <a:rPr lang="hu-HU" sz="1400" dirty="0"/>
              <a:t>Díjmentesítésre alkalmas szerződés esetén a biztosító a biztosítást az esedékesség napjára figyelemmel </a:t>
            </a:r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díjmentesíti.</a:t>
            </a:r>
            <a:r>
              <a:rPr lang="hu-HU" sz="1400" dirty="0"/>
              <a:t> A biztosító a díjmentesítés során az esetleges kiegészítő biztosításokat az esedékesség napjára visszamenőleges hatállyal </a:t>
            </a:r>
            <a:r>
              <a:rPr lang="hu-HU" sz="1400" dirty="0" smtClean="0"/>
              <a:t>megszünteti.</a:t>
            </a:r>
            <a:endParaRPr lang="hu-HU" sz="1400" dirty="0"/>
          </a:p>
          <a:p>
            <a:r>
              <a:rPr lang="hu-HU" sz="1400" dirty="0"/>
              <a:t>A díjmentesített szerződés mindaddig fennmarad, míg a pénzalap értéke pozitív. </a:t>
            </a:r>
          </a:p>
          <a:p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Nem lehet díjmentesíteni a szerződést</a:t>
            </a:r>
            <a:r>
              <a:rPr lang="hu-HU" sz="1400" dirty="0"/>
              <a:t>, ha visszavásárlási összeg a díjmentesítés időpontjában még nem keletkezett. Ebben az esetben a szerződés maradékjog hiányában megszűnik.</a:t>
            </a:r>
          </a:p>
          <a:p>
            <a:r>
              <a:rPr lang="hu-HU" sz="1400" dirty="0"/>
              <a:t>A szerződőnek a díjmentesítés helyett joga van a biztosítás </a:t>
            </a:r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visszavásárlására</a:t>
            </a:r>
            <a:r>
              <a:rPr lang="hu-HU" sz="1400" dirty="0"/>
              <a:t>. </a:t>
            </a:r>
            <a:endParaRPr lang="hu-HU" sz="1400" dirty="0" smtClean="0"/>
          </a:p>
          <a:p>
            <a:r>
              <a:rPr lang="hu-HU" sz="1400" dirty="0"/>
              <a:t>Ha a szerződés </a:t>
            </a:r>
            <a:r>
              <a:rPr lang="hu-HU" sz="1400" dirty="0" smtClean="0"/>
              <a:t>a </a:t>
            </a:r>
            <a:r>
              <a:rPr lang="hu-HU" sz="1400" dirty="0"/>
              <a:t>folytatólagos díj meg nem fizetése következtében szűnt meg, a szerződő a megszűnés napjától számított </a:t>
            </a:r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120 napon belül</a:t>
            </a:r>
            <a:r>
              <a:rPr lang="hu-HU" sz="1400" dirty="0"/>
              <a:t>, írásban kérheti a biztosítót a </a:t>
            </a:r>
            <a:r>
              <a:rPr lang="hu-HU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kockázatviselés helyreállítására</a:t>
            </a:r>
            <a:r>
              <a:rPr lang="hu-HU" sz="1400" dirty="0"/>
              <a:t>. A biztosító a biztosítási fedezetet a megszűnt szerződés feltételei szerint helyreállíthatja</a:t>
            </a:r>
            <a:r>
              <a:rPr lang="hu-HU" sz="1400" dirty="0" smtClean="0"/>
              <a:t>.</a:t>
            </a:r>
          </a:p>
          <a:p>
            <a:r>
              <a:rPr lang="hu-HU" sz="1400" dirty="0" smtClean="0"/>
              <a:t>Kockázati biztosítások esetén (pl. </a:t>
            </a:r>
            <a:r>
              <a:rPr lang="hu-HU" sz="1400" dirty="0" err="1" smtClean="0"/>
              <a:t>Vitál</a:t>
            </a:r>
            <a:r>
              <a:rPr lang="hu-HU" sz="1400" dirty="0" smtClean="0"/>
              <a:t>, </a:t>
            </a:r>
            <a:r>
              <a:rPr lang="hu-HU" sz="1400" dirty="0" err="1" smtClean="0"/>
              <a:t>RetróCséb</a:t>
            </a:r>
            <a:r>
              <a:rPr lang="hu-HU" sz="1400" dirty="0" smtClean="0"/>
              <a:t>, Libra) értelemszerűen nincs díjmentesítés</a:t>
            </a:r>
            <a:r>
              <a:rPr lang="hu-HU" sz="1400" dirty="0" smtClean="0"/>
              <a:t>.</a:t>
            </a:r>
            <a:endParaRPr lang="hu-HU" sz="14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Díjnemfizetés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93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ver slide">
  <a:themeElements>
    <a:clrScheme name="AEGON Rebrand">
      <a:dk1>
        <a:sysClr val="windowText" lastClr="000000"/>
      </a:dk1>
      <a:lt1>
        <a:sysClr val="window" lastClr="FFFFFF"/>
      </a:lt1>
      <a:dk2>
        <a:srgbClr val="808B94"/>
      </a:dk2>
      <a:lt2>
        <a:srgbClr val="EBEBEB"/>
      </a:lt2>
      <a:accent1>
        <a:srgbClr val="0069B4"/>
      </a:accent1>
      <a:accent2>
        <a:srgbClr val="A8B7BF"/>
      </a:accent2>
      <a:accent3>
        <a:srgbClr val="49AF57"/>
      </a:accent3>
      <a:accent4>
        <a:srgbClr val="FFFF50"/>
      </a:accent4>
      <a:accent5>
        <a:srgbClr val="8CD1E6"/>
      </a:accent5>
      <a:accent6>
        <a:srgbClr val="C60B20"/>
      </a:accent6>
      <a:hlink>
        <a:srgbClr val="CBA3D8"/>
      </a:hlink>
      <a:folHlink>
        <a:srgbClr val="00304C"/>
      </a:folHlink>
    </a:clrScheme>
    <a:fontScheme name="AEGON rebra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AEGON Rebrand">
      <a:dk1>
        <a:sysClr val="windowText" lastClr="000000"/>
      </a:dk1>
      <a:lt1>
        <a:sysClr val="window" lastClr="FFFFFF"/>
      </a:lt1>
      <a:dk2>
        <a:srgbClr val="808B94"/>
      </a:dk2>
      <a:lt2>
        <a:srgbClr val="EBEBEB"/>
      </a:lt2>
      <a:accent1>
        <a:srgbClr val="0069B4"/>
      </a:accent1>
      <a:accent2>
        <a:srgbClr val="A8B7BF"/>
      </a:accent2>
      <a:accent3>
        <a:srgbClr val="49AF57"/>
      </a:accent3>
      <a:accent4>
        <a:srgbClr val="FFFF50"/>
      </a:accent4>
      <a:accent5>
        <a:srgbClr val="8CD1E6"/>
      </a:accent5>
      <a:accent6>
        <a:srgbClr val="C60B20"/>
      </a:accent6>
      <a:hlink>
        <a:srgbClr val="CBA3D8"/>
      </a:hlink>
      <a:folHlink>
        <a:srgbClr val="00304C"/>
      </a:folHlink>
    </a:clrScheme>
    <a:fontScheme name="AEGON rebra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17022</TotalTime>
  <Words>1005</Words>
  <Application>Microsoft Office PowerPoint</Application>
  <PresentationFormat>Egyéni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Cover slide</vt:lpstr>
      <vt:lpstr>Office-thema</vt:lpstr>
      <vt:lpstr>PowerPoint bemutató</vt:lpstr>
      <vt:lpstr>Érintett termékek – minden, amit értékesítünk</vt:lpstr>
      <vt:lpstr>Termékszabályzatok, ajánlati nyomtatványok, Nyílt lapok</vt:lpstr>
      <vt:lpstr>Ptk – másként nevezi a biztosítási szerződések fajtáit</vt:lpstr>
      <vt:lpstr>Betegségbiztosítás &gt; egészségbiztosítás</vt:lpstr>
      <vt:lpstr>Biztosított &gt; szerződő</vt:lpstr>
      <vt:lpstr>Kedvezményezett és visszavonhatatlan kedvezményezett</vt:lpstr>
      <vt:lpstr>Kockázatviselés kezdete és vége, a szerződés megszűnése</vt:lpstr>
      <vt:lpstr>Díjnemfizetés</vt:lpstr>
      <vt:lpstr>Díjnemfizetés</vt:lpstr>
      <vt:lpstr>EURO termékcsalád – a „pool-technika megszűnik” </vt:lpstr>
      <vt:lpstr>Részvisszavásárlás</vt:lpstr>
      <vt:lpstr>EURO szerződések – rendkívüli díj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Gabri Luyer</dc:creator>
  <cp:lastModifiedBy>Berta, György</cp:lastModifiedBy>
  <cp:revision>383</cp:revision>
  <cp:lastPrinted>2014-02-18T11:25:11Z</cp:lastPrinted>
  <dcterms:created xsi:type="dcterms:W3CDTF">2011-04-12T13:36:04Z</dcterms:created>
  <dcterms:modified xsi:type="dcterms:W3CDTF">2014-03-14T10:16:45Z</dcterms:modified>
</cp:coreProperties>
</file>