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slides/slide273.xml" ContentType="application/vnd.openxmlformats-officedocument.presentationml.slide+xml"/>
  <Override PartName="/ppt/presentation.xml" ContentType="application/vnd.openxmlformats-officedocument.presentationml.presentation.main+xml"/>
  <Override PartName="/ppt/slides/slide2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2.xml" ContentType="application/vnd.openxmlformats-officedocument.presentationml.slide+xml"/>
  <Override PartName="/ppt/slides/slide171.xml" ContentType="application/vnd.openxmlformats-officedocument.presentationml.slide+xml"/>
  <Override PartName="/ppt/slides/slide170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89.xml" ContentType="application/vnd.openxmlformats-officedocument.presentationml.slide+xml"/>
  <Override PartName="/ppt/slides/slide188.xml" ContentType="application/vnd.openxmlformats-officedocument.presentationml.slide+xml"/>
  <Override PartName="/ppt/slides/slide187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64.xml" ContentType="application/vnd.openxmlformats-officedocument.presentationml.slide+xml"/>
  <Override PartName="/ppt/slides/slide163.xml" ContentType="application/vnd.openxmlformats-officedocument.presentationml.slide+xml"/>
  <Override PartName="/ppt/slides/slide162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39.xml" ContentType="application/vnd.openxmlformats-officedocument.presentationml.slide+xml"/>
  <Override PartName="/ppt/slides/slide138.xml" ContentType="application/vnd.openxmlformats-officedocument.presentationml.slide+xml"/>
  <Override PartName="/ppt/slides/slide137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56.xml" ContentType="application/vnd.openxmlformats-officedocument.presentationml.slide+xml"/>
  <Override PartName="/ppt/slides/slide155.xml" ContentType="application/vnd.openxmlformats-officedocument.presentationml.slide+xml"/>
  <Override PartName="/ppt/slides/slide154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38.xml" ContentType="application/vnd.openxmlformats-officedocument.presentationml.slide+xml"/>
  <Override PartName="/ppt/slides/slide237.xml" ContentType="application/vnd.openxmlformats-officedocument.presentationml.slide+xml"/>
  <Override PartName="/ppt/slides/slide236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55.xml" ContentType="application/vnd.openxmlformats-officedocument.presentationml.slide+xml"/>
  <Override PartName="/ppt/slides/slide254.xml" ContentType="application/vnd.openxmlformats-officedocument.presentationml.slide+xml"/>
  <Override PartName="/ppt/slides/slide253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30.xml" ContentType="application/vnd.openxmlformats-officedocument.presentationml.slide+xml"/>
  <Override PartName="/ppt/slides/slide229.xml" ContentType="application/vnd.openxmlformats-officedocument.presentationml.slide+xml"/>
  <Override PartName="/ppt/slides/slide228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05.xml" ContentType="application/vnd.openxmlformats-officedocument.presentationml.slide+xml"/>
  <Override PartName="/ppt/slides/slide204.xml" ContentType="application/vnd.openxmlformats-officedocument.presentationml.slide+xml"/>
  <Override PartName="/ppt/slides/slide203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1.xml" ContentType="application/vnd.openxmlformats-officedocument.presentationml.slide+xml"/>
  <Override PartName="/ppt/slides/slide220.xml" ContentType="application/vnd.openxmlformats-officedocument.presentationml.slide+xml"/>
  <Override PartName="/ppt/slides/slide219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131.xml" ContentType="application/vnd.openxmlformats-officedocument.presentationml.slide+xml"/>
  <Override PartName="/ppt/slides/slide130.xml" ContentType="application/vnd.openxmlformats-officedocument.presentationml.slide+xml"/>
  <Override PartName="/ppt/slides/slide129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06.xml" ContentType="application/vnd.openxmlformats-officedocument.presentationml.slide+xml"/>
  <Override PartName="/ppt/slides/slide105.xml" ContentType="application/vnd.openxmlformats-officedocument.presentationml.slide+xml"/>
  <Override PartName="/ppt/slides/slide104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3.xml" ContentType="application/vnd.openxmlformats-officedocument.presentationml.slide+xml"/>
  <Override PartName="/ppt/slides/slide122.xml" ContentType="application/vnd.openxmlformats-officedocument.presentationml.slide+xml"/>
  <Override PartName="/ppt/slides/slide121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98.xml" ContentType="application/vnd.openxmlformats-officedocument.presentationml.slide+xml"/>
  <Override PartName="/ppt/slides/slide97.xml" ContentType="application/vnd.openxmlformats-officedocument.presentationml.slide+xml"/>
  <Override PartName="/ppt/slides/slide96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0.xml" ContentType="application/vnd.openxmlformats-officedocument.presentationml.slide+xml"/>
  <Override PartName="/ppt/slides/slide89.xml" ContentType="application/vnd.openxmlformats-officedocument.presentationml.slide+xml"/>
  <Override PartName="/ppt/slides/slide88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261.xml" ContentType="application/vnd.openxmlformats-officedocument.presentationml.slide+xml"/>
  <Override PartName="/ppt/slides/slide222.xml" ContentType="application/vnd.openxmlformats-officedocument.presentationml.slide+xml"/>
  <Override PartName="/ppt/slides/slide263.xml" ContentType="application/vnd.openxmlformats-officedocument.presentationml.slide+xml"/>
  <Override PartName="/ppt/slides/slide271.xml" ContentType="application/vnd.openxmlformats-officedocument.presentationml.slide+xml"/>
  <Override PartName="/ppt/slides/slide270.xml" ContentType="application/vnd.openxmlformats-officedocument.presentationml.slide+xml"/>
  <Override PartName="/ppt/slides/slide269.xml" ContentType="application/vnd.openxmlformats-officedocument.presentationml.slide+xml"/>
  <Override PartName="/ppt/slides/slide268.xml" ContentType="application/vnd.openxmlformats-officedocument.presentationml.slide+xml"/>
  <Override PartName="/ppt/slides/slide262.xml" ContentType="application/vnd.openxmlformats-officedocument.presentationml.slide+xml"/>
  <Override PartName="/ppt/slides/slide266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7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  <p:sldMasterId id="2147483706" r:id="rId4"/>
    <p:sldMasterId id="2147483744" r:id="rId5"/>
  </p:sldMasterIdLst>
  <p:notesMasterIdLst>
    <p:notesMasterId r:id="rId279"/>
  </p:notesMasterIdLst>
  <p:handoutMasterIdLst>
    <p:handoutMasterId r:id="rId280"/>
  </p:handoutMasterIdLst>
  <p:sldIdLst>
    <p:sldId id="256" r:id="rId6"/>
    <p:sldId id="1079" r:id="rId7"/>
    <p:sldId id="279" r:id="rId8"/>
    <p:sldId id="280" r:id="rId9"/>
    <p:sldId id="292" r:id="rId10"/>
    <p:sldId id="761" r:id="rId11"/>
    <p:sldId id="548" r:id="rId12"/>
    <p:sldId id="393" r:id="rId13"/>
    <p:sldId id="397" r:id="rId14"/>
    <p:sldId id="398" r:id="rId15"/>
    <p:sldId id="396" r:id="rId16"/>
    <p:sldId id="403" r:id="rId17"/>
    <p:sldId id="552" r:id="rId18"/>
    <p:sldId id="762" r:id="rId19"/>
    <p:sldId id="553" r:id="rId20"/>
    <p:sldId id="407" r:id="rId21"/>
    <p:sldId id="408" r:id="rId22"/>
    <p:sldId id="394" r:id="rId23"/>
    <p:sldId id="281" r:id="rId24"/>
    <p:sldId id="282" r:id="rId25"/>
    <p:sldId id="434" r:id="rId26"/>
    <p:sldId id="283" r:id="rId27"/>
    <p:sldId id="435" r:id="rId28"/>
    <p:sldId id="284" r:id="rId29"/>
    <p:sldId id="285" r:id="rId30"/>
    <p:sldId id="286" r:id="rId31"/>
    <p:sldId id="457" r:id="rId32"/>
    <p:sldId id="688" r:id="rId33"/>
    <p:sldId id="703" r:id="rId34"/>
    <p:sldId id="704" r:id="rId35"/>
    <p:sldId id="705" r:id="rId36"/>
    <p:sldId id="706" r:id="rId37"/>
    <p:sldId id="708" r:id="rId38"/>
    <p:sldId id="709" r:id="rId39"/>
    <p:sldId id="707" r:id="rId40"/>
    <p:sldId id="710" r:id="rId41"/>
    <p:sldId id="711" r:id="rId42"/>
    <p:sldId id="712" r:id="rId43"/>
    <p:sldId id="713" r:id="rId44"/>
    <p:sldId id="714" r:id="rId45"/>
    <p:sldId id="1002" r:id="rId46"/>
    <p:sldId id="1003" r:id="rId47"/>
    <p:sldId id="1004" r:id="rId48"/>
    <p:sldId id="1005" r:id="rId49"/>
    <p:sldId id="1006" r:id="rId50"/>
    <p:sldId id="1007" r:id="rId51"/>
    <p:sldId id="1008" r:id="rId52"/>
    <p:sldId id="1009" r:id="rId53"/>
    <p:sldId id="1080" r:id="rId54"/>
    <p:sldId id="1081" r:id="rId55"/>
    <p:sldId id="1078" r:id="rId56"/>
    <p:sldId id="1011" r:id="rId57"/>
    <p:sldId id="1012" r:id="rId58"/>
    <p:sldId id="1013" r:id="rId59"/>
    <p:sldId id="1014" r:id="rId60"/>
    <p:sldId id="1015" r:id="rId61"/>
    <p:sldId id="1016" r:id="rId62"/>
    <p:sldId id="1020" r:id="rId63"/>
    <p:sldId id="1021" r:id="rId64"/>
    <p:sldId id="1022" r:id="rId65"/>
    <p:sldId id="1023" r:id="rId66"/>
    <p:sldId id="1024" r:id="rId67"/>
    <p:sldId id="1025" r:id="rId68"/>
    <p:sldId id="1026" r:id="rId69"/>
    <p:sldId id="1027" r:id="rId70"/>
    <p:sldId id="1028" r:id="rId71"/>
    <p:sldId id="1029" r:id="rId72"/>
    <p:sldId id="1030" r:id="rId73"/>
    <p:sldId id="1031" r:id="rId74"/>
    <p:sldId id="1032" r:id="rId75"/>
    <p:sldId id="1033" r:id="rId76"/>
    <p:sldId id="1034" r:id="rId77"/>
    <p:sldId id="1035" r:id="rId78"/>
    <p:sldId id="1036" r:id="rId79"/>
    <p:sldId id="1037" r:id="rId80"/>
    <p:sldId id="1038" r:id="rId81"/>
    <p:sldId id="1039" r:id="rId82"/>
    <p:sldId id="1040" r:id="rId83"/>
    <p:sldId id="1041" r:id="rId84"/>
    <p:sldId id="1042" r:id="rId85"/>
    <p:sldId id="1043" r:id="rId86"/>
    <p:sldId id="1044" r:id="rId87"/>
    <p:sldId id="1045" r:id="rId88"/>
    <p:sldId id="1046" r:id="rId89"/>
    <p:sldId id="1047" r:id="rId90"/>
    <p:sldId id="1048" r:id="rId91"/>
    <p:sldId id="1049" r:id="rId92"/>
    <p:sldId id="1050" r:id="rId93"/>
    <p:sldId id="1051" r:id="rId94"/>
    <p:sldId id="1052" r:id="rId95"/>
    <p:sldId id="1053" r:id="rId96"/>
    <p:sldId id="1054" r:id="rId97"/>
    <p:sldId id="1055" r:id="rId98"/>
    <p:sldId id="1056" r:id="rId99"/>
    <p:sldId id="1057" r:id="rId100"/>
    <p:sldId id="1058" r:id="rId101"/>
    <p:sldId id="1059" r:id="rId102"/>
    <p:sldId id="1060" r:id="rId103"/>
    <p:sldId id="1061" r:id="rId104"/>
    <p:sldId id="1062" r:id="rId105"/>
    <p:sldId id="1063" r:id="rId106"/>
    <p:sldId id="1064" r:id="rId107"/>
    <p:sldId id="1065" r:id="rId108"/>
    <p:sldId id="1066" r:id="rId109"/>
    <p:sldId id="1067" r:id="rId110"/>
    <p:sldId id="1068" r:id="rId111"/>
    <p:sldId id="1069" r:id="rId112"/>
    <p:sldId id="1070" r:id="rId113"/>
    <p:sldId id="1071" r:id="rId114"/>
    <p:sldId id="1072" r:id="rId115"/>
    <p:sldId id="1073" r:id="rId116"/>
    <p:sldId id="1075" r:id="rId117"/>
    <p:sldId id="1076" r:id="rId118"/>
    <p:sldId id="881" r:id="rId119"/>
    <p:sldId id="882" r:id="rId120"/>
    <p:sldId id="883" r:id="rId121"/>
    <p:sldId id="884" r:id="rId122"/>
    <p:sldId id="885" r:id="rId123"/>
    <p:sldId id="886" r:id="rId124"/>
    <p:sldId id="887" r:id="rId125"/>
    <p:sldId id="888" r:id="rId126"/>
    <p:sldId id="889" r:id="rId127"/>
    <p:sldId id="890" r:id="rId128"/>
    <p:sldId id="891" r:id="rId129"/>
    <p:sldId id="892" r:id="rId130"/>
    <p:sldId id="893" r:id="rId131"/>
    <p:sldId id="894" r:id="rId132"/>
    <p:sldId id="895" r:id="rId133"/>
    <p:sldId id="896" r:id="rId134"/>
    <p:sldId id="897" r:id="rId135"/>
    <p:sldId id="898" r:id="rId136"/>
    <p:sldId id="899" r:id="rId137"/>
    <p:sldId id="900" r:id="rId138"/>
    <p:sldId id="901" r:id="rId139"/>
    <p:sldId id="902" r:id="rId140"/>
    <p:sldId id="903" r:id="rId141"/>
    <p:sldId id="904" r:id="rId142"/>
    <p:sldId id="581" r:id="rId143"/>
    <p:sldId id="582" r:id="rId144"/>
    <p:sldId id="584" r:id="rId145"/>
    <p:sldId id="583" r:id="rId146"/>
    <p:sldId id="744" r:id="rId147"/>
    <p:sldId id="745" r:id="rId148"/>
    <p:sldId id="750" r:id="rId149"/>
    <p:sldId id="751" r:id="rId150"/>
    <p:sldId id="746" r:id="rId151"/>
    <p:sldId id="586" r:id="rId152"/>
    <p:sldId id="747" r:id="rId153"/>
    <p:sldId id="758" r:id="rId154"/>
    <p:sldId id="759" r:id="rId155"/>
    <p:sldId id="748" r:id="rId156"/>
    <p:sldId id="749" r:id="rId157"/>
    <p:sldId id="587" r:id="rId158"/>
    <p:sldId id="588" r:id="rId159"/>
    <p:sldId id="589" r:id="rId160"/>
    <p:sldId id="590" r:id="rId161"/>
    <p:sldId id="591" r:id="rId162"/>
    <p:sldId id="592" r:id="rId163"/>
    <p:sldId id="593" r:id="rId164"/>
    <p:sldId id="594" r:id="rId165"/>
    <p:sldId id="595" r:id="rId166"/>
    <p:sldId id="596" r:id="rId167"/>
    <p:sldId id="597" r:id="rId168"/>
    <p:sldId id="598" r:id="rId169"/>
    <p:sldId id="599" r:id="rId170"/>
    <p:sldId id="600" r:id="rId171"/>
    <p:sldId id="601" r:id="rId172"/>
    <p:sldId id="602" r:id="rId173"/>
    <p:sldId id="603" r:id="rId174"/>
    <p:sldId id="604" r:id="rId175"/>
    <p:sldId id="605" r:id="rId176"/>
    <p:sldId id="606" r:id="rId177"/>
    <p:sldId id="607" r:id="rId178"/>
    <p:sldId id="906" r:id="rId179"/>
    <p:sldId id="608" r:id="rId180"/>
    <p:sldId id="609" r:id="rId181"/>
    <p:sldId id="610" r:id="rId182"/>
    <p:sldId id="611" r:id="rId183"/>
    <p:sldId id="674" r:id="rId184"/>
    <p:sldId id="619" r:id="rId185"/>
    <p:sldId id="620" r:id="rId186"/>
    <p:sldId id="621" r:id="rId187"/>
    <p:sldId id="622" r:id="rId188"/>
    <p:sldId id="623" r:id="rId189"/>
    <p:sldId id="1082" r:id="rId190"/>
    <p:sldId id="1083" r:id="rId191"/>
    <p:sldId id="624" r:id="rId192"/>
    <p:sldId id="625" r:id="rId193"/>
    <p:sldId id="626" r:id="rId194"/>
    <p:sldId id="627" r:id="rId195"/>
    <p:sldId id="628" r:id="rId196"/>
    <p:sldId id="629" r:id="rId197"/>
    <p:sldId id="630" r:id="rId198"/>
    <p:sldId id="631" r:id="rId199"/>
    <p:sldId id="632" r:id="rId200"/>
    <p:sldId id="742" r:id="rId201"/>
    <p:sldId id="743" r:id="rId202"/>
    <p:sldId id="919" r:id="rId203"/>
    <p:sldId id="920" r:id="rId204"/>
    <p:sldId id="921" r:id="rId205"/>
    <p:sldId id="922" r:id="rId206"/>
    <p:sldId id="923" r:id="rId207"/>
    <p:sldId id="924" r:id="rId208"/>
    <p:sldId id="925" r:id="rId209"/>
    <p:sldId id="926" r:id="rId210"/>
    <p:sldId id="927" r:id="rId211"/>
    <p:sldId id="928" r:id="rId212"/>
    <p:sldId id="929" r:id="rId213"/>
    <p:sldId id="930" r:id="rId214"/>
    <p:sldId id="931" r:id="rId215"/>
    <p:sldId id="932" r:id="rId216"/>
    <p:sldId id="933" r:id="rId217"/>
    <p:sldId id="934" r:id="rId218"/>
    <p:sldId id="935" r:id="rId219"/>
    <p:sldId id="936" r:id="rId220"/>
    <p:sldId id="937" r:id="rId221"/>
    <p:sldId id="938" r:id="rId222"/>
    <p:sldId id="939" r:id="rId223"/>
    <p:sldId id="940" r:id="rId224"/>
    <p:sldId id="941" r:id="rId225"/>
    <p:sldId id="942" r:id="rId226"/>
    <p:sldId id="943" r:id="rId227"/>
    <p:sldId id="944" r:id="rId228"/>
    <p:sldId id="945" r:id="rId229"/>
    <p:sldId id="946" r:id="rId230"/>
    <p:sldId id="947" r:id="rId231"/>
    <p:sldId id="948" r:id="rId232"/>
    <p:sldId id="949" r:id="rId233"/>
    <p:sldId id="950" r:id="rId234"/>
    <p:sldId id="951" r:id="rId235"/>
    <p:sldId id="952" r:id="rId236"/>
    <p:sldId id="953" r:id="rId237"/>
    <p:sldId id="954" r:id="rId238"/>
    <p:sldId id="955" r:id="rId239"/>
    <p:sldId id="956" r:id="rId240"/>
    <p:sldId id="957" r:id="rId241"/>
    <p:sldId id="958" r:id="rId242"/>
    <p:sldId id="959" r:id="rId243"/>
    <p:sldId id="960" r:id="rId244"/>
    <p:sldId id="961" r:id="rId245"/>
    <p:sldId id="962" r:id="rId246"/>
    <p:sldId id="963" r:id="rId247"/>
    <p:sldId id="964" r:id="rId248"/>
    <p:sldId id="965" r:id="rId249"/>
    <p:sldId id="966" r:id="rId250"/>
    <p:sldId id="967" r:id="rId251"/>
    <p:sldId id="968" r:id="rId252"/>
    <p:sldId id="969" r:id="rId253"/>
    <p:sldId id="970" r:id="rId254"/>
    <p:sldId id="673" r:id="rId255"/>
    <p:sldId id="971" r:id="rId256"/>
    <p:sldId id="972" r:id="rId257"/>
    <p:sldId id="973" r:id="rId258"/>
    <p:sldId id="974" r:id="rId259"/>
    <p:sldId id="975" r:id="rId260"/>
    <p:sldId id="753" r:id="rId261"/>
    <p:sldId id="976" r:id="rId262"/>
    <p:sldId id="977" r:id="rId263"/>
    <p:sldId id="990" r:id="rId264"/>
    <p:sldId id="991" r:id="rId265"/>
    <p:sldId id="992" r:id="rId266"/>
    <p:sldId id="993" r:id="rId267"/>
    <p:sldId id="994" r:id="rId268"/>
    <p:sldId id="995" r:id="rId269"/>
    <p:sldId id="996" r:id="rId270"/>
    <p:sldId id="997" r:id="rId271"/>
    <p:sldId id="998" r:id="rId272"/>
    <p:sldId id="999" r:id="rId273"/>
    <p:sldId id="1000" r:id="rId274"/>
    <p:sldId id="1001" r:id="rId275"/>
    <p:sldId id="399" r:id="rId276"/>
    <p:sldId id="401" r:id="rId277"/>
    <p:sldId id="258" r:id="rId278"/>
  </p:sldIdLst>
  <p:sldSz cx="9144000" cy="6858000" type="screen4x3"/>
  <p:notesSz cx="6797675" cy="9872663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lósz Tünde" initials="PT" lastIdx="4" clrIdx="0"/>
  <p:cmAuthor id="1" name="Hartmann Teréz" initials="HT" lastIdx="1" clrIdx="1"/>
  <p:cmAuthor id="2" name="Szász Éva" initials="SzÉ" lastIdx="1" clrIdx="2"/>
  <p:cmAuthor id="3" name="Beviz Andrea" initials="BA" lastIdx="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99" autoAdjust="0"/>
    <p:restoredTop sz="87974" autoAdjust="0"/>
  </p:normalViewPr>
  <p:slideViewPr>
    <p:cSldViewPr>
      <p:cViewPr>
        <p:scale>
          <a:sx n="70" d="100"/>
          <a:sy n="70" d="100"/>
        </p:scale>
        <p:origin x="-45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1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96"/>
    </p:cViewPr>
  </p:sorterViewPr>
  <p:notesViewPr>
    <p:cSldViewPr>
      <p:cViewPr varScale="1">
        <p:scale>
          <a:sx n="60" d="100"/>
          <a:sy n="60" d="100"/>
        </p:scale>
        <p:origin x="-2538" y="-96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63" Type="http://schemas.openxmlformats.org/officeDocument/2006/relationships/slide" Target="slides/slide58.xml"/><Relationship Id="rId159" Type="http://schemas.openxmlformats.org/officeDocument/2006/relationships/slide" Target="slides/slide154.xml"/><Relationship Id="rId170" Type="http://schemas.openxmlformats.org/officeDocument/2006/relationships/slide" Target="slides/slide165.xml"/><Relationship Id="rId226" Type="http://schemas.openxmlformats.org/officeDocument/2006/relationships/slide" Target="slides/slide221.xml"/><Relationship Id="rId268" Type="http://schemas.openxmlformats.org/officeDocument/2006/relationships/slide" Target="slides/slide263.xml"/><Relationship Id="rId32" Type="http://schemas.openxmlformats.org/officeDocument/2006/relationships/slide" Target="slides/slide27.xml"/><Relationship Id="rId74" Type="http://schemas.openxmlformats.org/officeDocument/2006/relationships/slide" Target="slides/slide69.xml"/><Relationship Id="rId128" Type="http://schemas.openxmlformats.org/officeDocument/2006/relationships/slide" Target="slides/slide123.xml"/><Relationship Id="rId5" Type="http://schemas.openxmlformats.org/officeDocument/2006/relationships/slideMaster" Target="slideMasters/slideMaster5.xml"/><Relationship Id="rId181" Type="http://schemas.openxmlformats.org/officeDocument/2006/relationships/slide" Target="slides/slide176.xml"/><Relationship Id="rId237" Type="http://schemas.openxmlformats.org/officeDocument/2006/relationships/slide" Target="slides/slide232.xml"/><Relationship Id="rId279" Type="http://schemas.openxmlformats.org/officeDocument/2006/relationships/notesMaster" Target="notesMasters/notesMaster1.xml"/><Relationship Id="rId43" Type="http://schemas.openxmlformats.org/officeDocument/2006/relationships/slide" Target="slides/slide38.xml"/><Relationship Id="rId139" Type="http://schemas.openxmlformats.org/officeDocument/2006/relationships/slide" Target="slides/slide134.xml"/><Relationship Id="rId85" Type="http://schemas.openxmlformats.org/officeDocument/2006/relationships/slide" Target="slides/slide80.xml"/><Relationship Id="rId150" Type="http://schemas.openxmlformats.org/officeDocument/2006/relationships/slide" Target="slides/slide145.xml"/><Relationship Id="rId171" Type="http://schemas.openxmlformats.org/officeDocument/2006/relationships/slide" Target="slides/slide166.xml"/><Relationship Id="rId192" Type="http://schemas.openxmlformats.org/officeDocument/2006/relationships/slide" Target="slides/slide187.xml"/><Relationship Id="rId206" Type="http://schemas.openxmlformats.org/officeDocument/2006/relationships/slide" Target="slides/slide201.xml"/><Relationship Id="rId227" Type="http://schemas.openxmlformats.org/officeDocument/2006/relationships/slide" Target="slides/slide222.xml"/><Relationship Id="rId248" Type="http://schemas.openxmlformats.org/officeDocument/2006/relationships/slide" Target="slides/slide243.xml"/><Relationship Id="rId269" Type="http://schemas.openxmlformats.org/officeDocument/2006/relationships/slide" Target="slides/slide264.xml"/><Relationship Id="rId12" Type="http://schemas.openxmlformats.org/officeDocument/2006/relationships/slide" Target="slides/slide7.xml"/><Relationship Id="rId33" Type="http://schemas.openxmlformats.org/officeDocument/2006/relationships/slide" Target="slides/slide28.xml"/><Relationship Id="rId108" Type="http://schemas.openxmlformats.org/officeDocument/2006/relationships/slide" Target="slides/slide103.xml"/><Relationship Id="rId129" Type="http://schemas.openxmlformats.org/officeDocument/2006/relationships/slide" Target="slides/slide124.xml"/><Relationship Id="rId280" Type="http://schemas.openxmlformats.org/officeDocument/2006/relationships/handoutMaster" Target="handoutMasters/handoutMaster1.xml"/><Relationship Id="rId54" Type="http://schemas.openxmlformats.org/officeDocument/2006/relationships/slide" Target="slides/slide49.xml"/><Relationship Id="rId75" Type="http://schemas.openxmlformats.org/officeDocument/2006/relationships/slide" Target="slides/slide70.xml"/><Relationship Id="rId96" Type="http://schemas.openxmlformats.org/officeDocument/2006/relationships/slide" Target="slides/slide91.xml"/><Relationship Id="rId140" Type="http://schemas.openxmlformats.org/officeDocument/2006/relationships/slide" Target="slides/slide135.xml"/><Relationship Id="rId161" Type="http://schemas.openxmlformats.org/officeDocument/2006/relationships/slide" Target="slides/slide156.xml"/><Relationship Id="rId182" Type="http://schemas.openxmlformats.org/officeDocument/2006/relationships/slide" Target="slides/slide177.xml"/><Relationship Id="rId217" Type="http://schemas.openxmlformats.org/officeDocument/2006/relationships/slide" Target="slides/slide212.xml"/><Relationship Id="rId6" Type="http://schemas.openxmlformats.org/officeDocument/2006/relationships/slide" Target="slides/slide1.xml"/><Relationship Id="rId238" Type="http://schemas.openxmlformats.org/officeDocument/2006/relationships/slide" Target="slides/slide233.xml"/><Relationship Id="rId259" Type="http://schemas.openxmlformats.org/officeDocument/2006/relationships/slide" Target="slides/slide254.xml"/><Relationship Id="rId23" Type="http://schemas.openxmlformats.org/officeDocument/2006/relationships/slide" Target="slides/slide18.xml"/><Relationship Id="rId119" Type="http://schemas.openxmlformats.org/officeDocument/2006/relationships/slide" Target="slides/slide114.xml"/><Relationship Id="rId270" Type="http://schemas.openxmlformats.org/officeDocument/2006/relationships/slide" Target="slides/slide265.xml"/><Relationship Id="rId44" Type="http://schemas.openxmlformats.org/officeDocument/2006/relationships/slide" Target="slides/slide39.xml"/><Relationship Id="rId65" Type="http://schemas.openxmlformats.org/officeDocument/2006/relationships/slide" Target="slides/slide60.xml"/><Relationship Id="rId86" Type="http://schemas.openxmlformats.org/officeDocument/2006/relationships/slide" Target="slides/slide81.xml"/><Relationship Id="rId130" Type="http://schemas.openxmlformats.org/officeDocument/2006/relationships/slide" Target="slides/slide125.xml"/><Relationship Id="rId151" Type="http://schemas.openxmlformats.org/officeDocument/2006/relationships/slide" Target="slides/slide146.xml"/><Relationship Id="rId172" Type="http://schemas.openxmlformats.org/officeDocument/2006/relationships/slide" Target="slides/slide167.xml"/><Relationship Id="rId193" Type="http://schemas.openxmlformats.org/officeDocument/2006/relationships/slide" Target="slides/slide188.xml"/><Relationship Id="rId207" Type="http://schemas.openxmlformats.org/officeDocument/2006/relationships/slide" Target="slides/slide202.xml"/><Relationship Id="rId228" Type="http://schemas.openxmlformats.org/officeDocument/2006/relationships/slide" Target="slides/slide223.xml"/><Relationship Id="rId249" Type="http://schemas.openxmlformats.org/officeDocument/2006/relationships/slide" Target="slides/slide244.xml"/><Relationship Id="rId13" Type="http://schemas.openxmlformats.org/officeDocument/2006/relationships/slide" Target="slides/slide8.xml"/><Relationship Id="rId109" Type="http://schemas.openxmlformats.org/officeDocument/2006/relationships/slide" Target="slides/slide104.xml"/><Relationship Id="rId260" Type="http://schemas.openxmlformats.org/officeDocument/2006/relationships/slide" Target="slides/slide255.xml"/><Relationship Id="rId281" Type="http://schemas.openxmlformats.org/officeDocument/2006/relationships/commentAuthors" Target="commentAuthors.xml"/><Relationship Id="rId34" Type="http://schemas.openxmlformats.org/officeDocument/2006/relationships/slide" Target="slides/slide29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20" Type="http://schemas.openxmlformats.org/officeDocument/2006/relationships/slide" Target="slides/slide115.xml"/><Relationship Id="rId141" Type="http://schemas.openxmlformats.org/officeDocument/2006/relationships/slide" Target="slides/slide136.xml"/><Relationship Id="rId7" Type="http://schemas.openxmlformats.org/officeDocument/2006/relationships/slide" Target="slides/slide2.xml"/><Relationship Id="rId162" Type="http://schemas.openxmlformats.org/officeDocument/2006/relationships/slide" Target="slides/slide157.xml"/><Relationship Id="rId183" Type="http://schemas.openxmlformats.org/officeDocument/2006/relationships/slide" Target="slides/slide178.xml"/><Relationship Id="rId218" Type="http://schemas.openxmlformats.org/officeDocument/2006/relationships/slide" Target="slides/slide213.xml"/><Relationship Id="rId239" Type="http://schemas.openxmlformats.org/officeDocument/2006/relationships/slide" Target="slides/slide234.xml"/><Relationship Id="rId250" Type="http://schemas.openxmlformats.org/officeDocument/2006/relationships/slide" Target="slides/slide245.xml"/><Relationship Id="rId271" Type="http://schemas.openxmlformats.org/officeDocument/2006/relationships/slide" Target="slides/slide266.xml"/><Relationship Id="rId24" Type="http://schemas.openxmlformats.org/officeDocument/2006/relationships/slide" Target="slides/slide19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31" Type="http://schemas.openxmlformats.org/officeDocument/2006/relationships/slide" Target="slides/slide126.xml"/><Relationship Id="rId152" Type="http://schemas.openxmlformats.org/officeDocument/2006/relationships/slide" Target="slides/slide147.xml"/><Relationship Id="rId173" Type="http://schemas.openxmlformats.org/officeDocument/2006/relationships/slide" Target="slides/slide168.xml"/><Relationship Id="rId194" Type="http://schemas.openxmlformats.org/officeDocument/2006/relationships/slide" Target="slides/slide189.xml"/><Relationship Id="rId208" Type="http://schemas.openxmlformats.org/officeDocument/2006/relationships/slide" Target="slides/slide203.xml"/><Relationship Id="rId229" Type="http://schemas.openxmlformats.org/officeDocument/2006/relationships/slide" Target="slides/slide224.xml"/><Relationship Id="rId240" Type="http://schemas.openxmlformats.org/officeDocument/2006/relationships/slide" Target="slides/slide235.xml"/><Relationship Id="rId261" Type="http://schemas.openxmlformats.org/officeDocument/2006/relationships/slide" Target="slides/slide256.xml"/><Relationship Id="rId14" Type="http://schemas.openxmlformats.org/officeDocument/2006/relationships/slide" Target="slides/slide9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282" Type="http://schemas.openxmlformats.org/officeDocument/2006/relationships/presProps" Target="presProps.xml"/><Relationship Id="rId8" Type="http://schemas.openxmlformats.org/officeDocument/2006/relationships/slide" Target="slides/slide3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142" Type="http://schemas.openxmlformats.org/officeDocument/2006/relationships/slide" Target="slides/slide137.xml"/><Relationship Id="rId163" Type="http://schemas.openxmlformats.org/officeDocument/2006/relationships/slide" Target="slides/slide158.xml"/><Relationship Id="rId184" Type="http://schemas.openxmlformats.org/officeDocument/2006/relationships/slide" Target="slides/slide179.xml"/><Relationship Id="rId219" Type="http://schemas.openxmlformats.org/officeDocument/2006/relationships/slide" Target="slides/slide214.xml"/><Relationship Id="rId230" Type="http://schemas.openxmlformats.org/officeDocument/2006/relationships/slide" Target="slides/slide225.xml"/><Relationship Id="rId251" Type="http://schemas.openxmlformats.org/officeDocument/2006/relationships/slide" Target="slides/slide246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272" Type="http://schemas.openxmlformats.org/officeDocument/2006/relationships/slide" Target="slides/slide267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32" Type="http://schemas.openxmlformats.org/officeDocument/2006/relationships/slide" Target="slides/slide127.xml"/><Relationship Id="rId153" Type="http://schemas.openxmlformats.org/officeDocument/2006/relationships/slide" Target="slides/slide148.xml"/><Relationship Id="rId174" Type="http://schemas.openxmlformats.org/officeDocument/2006/relationships/slide" Target="slides/slide169.xml"/><Relationship Id="rId195" Type="http://schemas.openxmlformats.org/officeDocument/2006/relationships/slide" Target="slides/slide190.xml"/><Relationship Id="rId209" Type="http://schemas.openxmlformats.org/officeDocument/2006/relationships/slide" Target="slides/slide204.xml"/><Relationship Id="rId220" Type="http://schemas.openxmlformats.org/officeDocument/2006/relationships/slide" Target="slides/slide215.xml"/><Relationship Id="rId241" Type="http://schemas.openxmlformats.org/officeDocument/2006/relationships/slide" Target="slides/slide236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262" Type="http://schemas.openxmlformats.org/officeDocument/2006/relationships/slide" Target="slides/slide257.xml"/><Relationship Id="rId283" Type="http://schemas.openxmlformats.org/officeDocument/2006/relationships/viewProps" Target="viewProps.xml"/><Relationship Id="rId78" Type="http://schemas.openxmlformats.org/officeDocument/2006/relationships/slide" Target="slides/slide73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43" Type="http://schemas.openxmlformats.org/officeDocument/2006/relationships/slide" Target="slides/slide138.xml"/><Relationship Id="rId164" Type="http://schemas.openxmlformats.org/officeDocument/2006/relationships/slide" Target="slides/slide159.xml"/><Relationship Id="rId185" Type="http://schemas.openxmlformats.org/officeDocument/2006/relationships/slide" Target="slides/slide180.xml"/><Relationship Id="rId9" Type="http://schemas.openxmlformats.org/officeDocument/2006/relationships/slide" Target="slides/slide4.xml"/><Relationship Id="rId210" Type="http://schemas.openxmlformats.org/officeDocument/2006/relationships/slide" Target="slides/slide205.xml"/><Relationship Id="rId26" Type="http://schemas.openxmlformats.org/officeDocument/2006/relationships/slide" Target="slides/slide21.xml"/><Relationship Id="rId231" Type="http://schemas.openxmlformats.org/officeDocument/2006/relationships/slide" Target="slides/slide226.xml"/><Relationship Id="rId252" Type="http://schemas.openxmlformats.org/officeDocument/2006/relationships/slide" Target="slides/slide247.xml"/><Relationship Id="rId273" Type="http://schemas.openxmlformats.org/officeDocument/2006/relationships/slide" Target="slides/slide268.xml"/><Relationship Id="rId47" Type="http://schemas.openxmlformats.org/officeDocument/2006/relationships/slide" Target="slides/slide42.xml"/><Relationship Id="rId68" Type="http://schemas.openxmlformats.org/officeDocument/2006/relationships/slide" Target="slides/slide63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slide" Target="slides/slide128.xml"/><Relationship Id="rId154" Type="http://schemas.openxmlformats.org/officeDocument/2006/relationships/slide" Target="slides/slide149.xml"/><Relationship Id="rId175" Type="http://schemas.openxmlformats.org/officeDocument/2006/relationships/slide" Target="slides/slide170.xml"/><Relationship Id="rId196" Type="http://schemas.openxmlformats.org/officeDocument/2006/relationships/slide" Target="slides/slide191.xml"/><Relationship Id="rId200" Type="http://schemas.openxmlformats.org/officeDocument/2006/relationships/slide" Target="slides/slide195.xml"/><Relationship Id="rId16" Type="http://schemas.openxmlformats.org/officeDocument/2006/relationships/slide" Target="slides/slide11.xml"/><Relationship Id="rId221" Type="http://schemas.openxmlformats.org/officeDocument/2006/relationships/slide" Target="slides/slide216.xml"/><Relationship Id="rId242" Type="http://schemas.openxmlformats.org/officeDocument/2006/relationships/slide" Target="slides/slide237.xml"/><Relationship Id="rId263" Type="http://schemas.openxmlformats.org/officeDocument/2006/relationships/slide" Target="slides/slide258.xml"/><Relationship Id="rId284" Type="http://schemas.openxmlformats.org/officeDocument/2006/relationships/theme" Target="theme/theme1.xml"/><Relationship Id="rId37" Type="http://schemas.openxmlformats.org/officeDocument/2006/relationships/slide" Target="slides/slide32.xml"/><Relationship Id="rId58" Type="http://schemas.openxmlformats.org/officeDocument/2006/relationships/slide" Target="slides/slide53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44" Type="http://schemas.openxmlformats.org/officeDocument/2006/relationships/slide" Target="slides/slide139.xml"/><Relationship Id="rId90" Type="http://schemas.openxmlformats.org/officeDocument/2006/relationships/slide" Target="slides/slide85.xml"/><Relationship Id="rId165" Type="http://schemas.openxmlformats.org/officeDocument/2006/relationships/slide" Target="slides/slide160.xml"/><Relationship Id="rId186" Type="http://schemas.openxmlformats.org/officeDocument/2006/relationships/slide" Target="slides/slide181.xml"/><Relationship Id="rId211" Type="http://schemas.openxmlformats.org/officeDocument/2006/relationships/slide" Target="slides/slide206.xml"/><Relationship Id="rId232" Type="http://schemas.openxmlformats.org/officeDocument/2006/relationships/slide" Target="slides/slide227.xml"/><Relationship Id="rId253" Type="http://schemas.openxmlformats.org/officeDocument/2006/relationships/slide" Target="slides/slide248.xml"/><Relationship Id="rId274" Type="http://schemas.openxmlformats.org/officeDocument/2006/relationships/slide" Target="slides/slide269.xml"/><Relationship Id="rId27" Type="http://schemas.openxmlformats.org/officeDocument/2006/relationships/slide" Target="slides/slide22.xml"/><Relationship Id="rId48" Type="http://schemas.openxmlformats.org/officeDocument/2006/relationships/slide" Target="slides/slide43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34" Type="http://schemas.openxmlformats.org/officeDocument/2006/relationships/slide" Target="slides/slide129.xml"/><Relationship Id="rId80" Type="http://schemas.openxmlformats.org/officeDocument/2006/relationships/slide" Target="slides/slide75.xml"/><Relationship Id="rId155" Type="http://schemas.openxmlformats.org/officeDocument/2006/relationships/slide" Target="slides/slide150.xml"/><Relationship Id="rId176" Type="http://schemas.openxmlformats.org/officeDocument/2006/relationships/slide" Target="slides/slide171.xml"/><Relationship Id="rId197" Type="http://schemas.openxmlformats.org/officeDocument/2006/relationships/slide" Target="slides/slide192.xml"/><Relationship Id="rId201" Type="http://schemas.openxmlformats.org/officeDocument/2006/relationships/slide" Target="slides/slide196.xml"/><Relationship Id="rId222" Type="http://schemas.openxmlformats.org/officeDocument/2006/relationships/slide" Target="slides/slide217.xml"/><Relationship Id="rId243" Type="http://schemas.openxmlformats.org/officeDocument/2006/relationships/slide" Target="slides/slide238.xml"/><Relationship Id="rId264" Type="http://schemas.openxmlformats.org/officeDocument/2006/relationships/slide" Target="slides/slide259.xml"/><Relationship Id="rId285" Type="http://schemas.openxmlformats.org/officeDocument/2006/relationships/tableStyles" Target="tableStyles.xml"/><Relationship Id="rId17" Type="http://schemas.openxmlformats.org/officeDocument/2006/relationships/slide" Target="slides/slide12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24" Type="http://schemas.openxmlformats.org/officeDocument/2006/relationships/slide" Target="slides/slide119.xml"/><Relationship Id="rId70" Type="http://schemas.openxmlformats.org/officeDocument/2006/relationships/slide" Target="slides/slide65.xml"/><Relationship Id="rId91" Type="http://schemas.openxmlformats.org/officeDocument/2006/relationships/slide" Target="slides/slide86.xml"/><Relationship Id="rId145" Type="http://schemas.openxmlformats.org/officeDocument/2006/relationships/slide" Target="slides/slide140.xml"/><Relationship Id="rId166" Type="http://schemas.openxmlformats.org/officeDocument/2006/relationships/slide" Target="slides/slide161.xml"/><Relationship Id="rId187" Type="http://schemas.openxmlformats.org/officeDocument/2006/relationships/slide" Target="slides/slide182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07.xml"/><Relationship Id="rId233" Type="http://schemas.openxmlformats.org/officeDocument/2006/relationships/slide" Target="slides/slide228.xml"/><Relationship Id="rId254" Type="http://schemas.openxmlformats.org/officeDocument/2006/relationships/slide" Target="slides/slide249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275" Type="http://schemas.openxmlformats.org/officeDocument/2006/relationships/slide" Target="slides/slide270.xml"/><Relationship Id="rId60" Type="http://schemas.openxmlformats.org/officeDocument/2006/relationships/slide" Target="slides/slide55.xml"/><Relationship Id="rId81" Type="http://schemas.openxmlformats.org/officeDocument/2006/relationships/slide" Target="slides/slide76.xml"/><Relationship Id="rId135" Type="http://schemas.openxmlformats.org/officeDocument/2006/relationships/slide" Target="slides/slide130.xml"/><Relationship Id="rId156" Type="http://schemas.openxmlformats.org/officeDocument/2006/relationships/slide" Target="slides/slide151.xml"/><Relationship Id="rId177" Type="http://schemas.openxmlformats.org/officeDocument/2006/relationships/slide" Target="slides/slide172.xml"/><Relationship Id="rId198" Type="http://schemas.openxmlformats.org/officeDocument/2006/relationships/slide" Target="slides/slide193.xml"/><Relationship Id="rId202" Type="http://schemas.openxmlformats.org/officeDocument/2006/relationships/slide" Target="slides/slide197.xml"/><Relationship Id="rId223" Type="http://schemas.openxmlformats.org/officeDocument/2006/relationships/slide" Target="slides/slide218.xml"/><Relationship Id="rId244" Type="http://schemas.openxmlformats.org/officeDocument/2006/relationships/slide" Target="slides/slide239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265" Type="http://schemas.openxmlformats.org/officeDocument/2006/relationships/slide" Target="slides/slide260.xml"/><Relationship Id="rId286" Type="http://schemas.openxmlformats.org/officeDocument/2006/relationships/customXml" Target="../customXml/item1.xml"/><Relationship Id="rId50" Type="http://schemas.openxmlformats.org/officeDocument/2006/relationships/slide" Target="slides/slide45.xml"/><Relationship Id="rId104" Type="http://schemas.openxmlformats.org/officeDocument/2006/relationships/slide" Target="slides/slide99.xml"/><Relationship Id="rId125" Type="http://schemas.openxmlformats.org/officeDocument/2006/relationships/slide" Target="slides/slide120.xml"/><Relationship Id="rId146" Type="http://schemas.openxmlformats.org/officeDocument/2006/relationships/slide" Target="slides/slide141.xml"/><Relationship Id="rId167" Type="http://schemas.openxmlformats.org/officeDocument/2006/relationships/slide" Target="slides/slide162.xml"/><Relationship Id="rId188" Type="http://schemas.openxmlformats.org/officeDocument/2006/relationships/slide" Target="slides/slide183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13" Type="http://schemas.openxmlformats.org/officeDocument/2006/relationships/slide" Target="slides/slide208.xml"/><Relationship Id="rId234" Type="http://schemas.openxmlformats.org/officeDocument/2006/relationships/slide" Target="slides/slide22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55" Type="http://schemas.openxmlformats.org/officeDocument/2006/relationships/slide" Target="slides/slide250.xml"/><Relationship Id="rId276" Type="http://schemas.openxmlformats.org/officeDocument/2006/relationships/slide" Target="slides/slide271.xml"/><Relationship Id="rId40" Type="http://schemas.openxmlformats.org/officeDocument/2006/relationships/slide" Target="slides/slide35.xml"/><Relationship Id="rId115" Type="http://schemas.openxmlformats.org/officeDocument/2006/relationships/slide" Target="slides/slide110.xml"/><Relationship Id="rId136" Type="http://schemas.openxmlformats.org/officeDocument/2006/relationships/slide" Target="slides/slide131.xml"/><Relationship Id="rId157" Type="http://schemas.openxmlformats.org/officeDocument/2006/relationships/slide" Target="slides/slide152.xml"/><Relationship Id="rId178" Type="http://schemas.openxmlformats.org/officeDocument/2006/relationships/slide" Target="slides/slide173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9" Type="http://schemas.openxmlformats.org/officeDocument/2006/relationships/slide" Target="slides/slide194.xml"/><Relationship Id="rId203" Type="http://schemas.openxmlformats.org/officeDocument/2006/relationships/slide" Target="slides/slide198.xml"/><Relationship Id="rId19" Type="http://schemas.openxmlformats.org/officeDocument/2006/relationships/slide" Target="slides/slide14.xml"/><Relationship Id="rId224" Type="http://schemas.openxmlformats.org/officeDocument/2006/relationships/slide" Target="slides/slide219.xml"/><Relationship Id="rId245" Type="http://schemas.openxmlformats.org/officeDocument/2006/relationships/slide" Target="slides/slide240.xml"/><Relationship Id="rId266" Type="http://schemas.openxmlformats.org/officeDocument/2006/relationships/slide" Target="slides/slide261.xml"/><Relationship Id="rId287" Type="http://schemas.openxmlformats.org/officeDocument/2006/relationships/customXml" Target="../customXml/item2.xml"/><Relationship Id="rId30" Type="http://schemas.openxmlformats.org/officeDocument/2006/relationships/slide" Target="slides/slide2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147" Type="http://schemas.openxmlformats.org/officeDocument/2006/relationships/slide" Target="slides/slide142.xml"/><Relationship Id="rId168" Type="http://schemas.openxmlformats.org/officeDocument/2006/relationships/slide" Target="slides/slide16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189" Type="http://schemas.openxmlformats.org/officeDocument/2006/relationships/slide" Target="slides/slide184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209.xml"/><Relationship Id="rId235" Type="http://schemas.openxmlformats.org/officeDocument/2006/relationships/slide" Target="slides/slide230.xml"/><Relationship Id="rId256" Type="http://schemas.openxmlformats.org/officeDocument/2006/relationships/slide" Target="slides/slide251.xml"/><Relationship Id="rId277" Type="http://schemas.openxmlformats.org/officeDocument/2006/relationships/slide" Target="slides/slide272.xml"/><Relationship Id="rId116" Type="http://schemas.openxmlformats.org/officeDocument/2006/relationships/slide" Target="slides/slide111.xml"/><Relationship Id="rId137" Type="http://schemas.openxmlformats.org/officeDocument/2006/relationships/slide" Target="slides/slide132.xml"/><Relationship Id="rId158" Type="http://schemas.openxmlformats.org/officeDocument/2006/relationships/slide" Target="slides/slide153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179" Type="http://schemas.openxmlformats.org/officeDocument/2006/relationships/slide" Target="slides/slide174.xml"/><Relationship Id="rId190" Type="http://schemas.openxmlformats.org/officeDocument/2006/relationships/slide" Target="slides/slide185.xml"/><Relationship Id="rId204" Type="http://schemas.openxmlformats.org/officeDocument/2006/relationships/slide" Target="slides/slide199.xml"/><Relationship Id="rId225" Type="http://schemas.openxmlformats.org/officeDocument/2006/relationships/slide" Target="slides/slide220.xml"/><Relationship Id="rId246" Type="http://schemas.openxmlformats.org/officeDocument/2006/relationships/slide" Target="slides/slide241.xml"/><Relationship Id="rId267" Type="http://schemas.openxmlformats.org/officeDocument/2006/relationships/slide" Target="slides/slide262.xml"/><Relationship Id="rId288" Type="http://schemas.openxmlformats.org/officeDocument/2006/relationships/customXml" Target="../customXml/item3.xml"/><Relationship Id="rId106" Type="http://schemas.openxmlformats.org/officeDocument/2006/relationships/slide" Target="slides/slide101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73" Type="http://schemas.openxmlformats.org/officeDocument/2006/relationships/slide" Target="slides/slide68.xml"/><Relationship Id="rId94" Type="http://schemas.openxmlformats.org/officeDocument/2006/relationships/slide" Target="slides/slide89.xml"/><Relationship Id="rId148" Type="http://schemas.openxmlformats.org/officeDocument/2006/relationships/slide" Target="slides/slide143.xml"/><Relationship Id="rId169" Type="http://schemas.openxmlformats.org/officeDocument/2006/relationships/slide" Target="slides/slide164.xml"/><Relationship Id="rId4" Type="http://schemas.openxmlformats.org/officeDocument/2006/relationships/slideMaster" Target="slideMasters/slideMaster4.xml"/><Relationship Id="rId180" Type="http://schemas.openxmlformats.org/officeDocument/2006/relationships/slide" Target="slides/slide175.xml"/><Relationship Id="rId215" Type="http://schemas.openxmlformats.org/officeDocument/2006/relationships/slide" Target="slides/slide210.xml"/><Relationship Id="rId236" Type="http://schemas.openxmlformats.org/officeDocument/2006/relationships/slide" Target="slides/slide231.xml"/><Relationship Id="rId257" Type="http://schemas.openxmlformats.org/officeDocument/2006/relationships/slide" Target="slides/slide252.xml"/><Relationship Id="rId278" Type="http://schemas.openxmlformats.org/officeDocument/2006/relationships/slide" Target="slides/slide273.xml"/><Relationship Id="rId42" Type="http://schemas.openxmlformats.org/officeDocument/2006/relationships/slide" Target="slides/slide37.xml"/><Relationship Id="rId84" Type="http://schemas.openxmlformats.org/officeDocument/2006/relationships/slide" Target="slides/slide79.xml"/><Relationship Id="rId138" Type="http://schemas.openxmlformats.org/officeDocument/2006/relationships/slide" Target="slides/slide133.xml"/><Relationship Id="rId191" Type="http://schemas.openxmlformats.org/officeDocument/2006/relationships/slide" Target="slides/slide186.xml"/><Relationship Id="rId205" Type="http://schemas.openxmlformats.org/officeDocument/2006/relationships/slide" Target="slides/slide200.xml"/><Relationship Id="rId247" Type="http://schemas.openxmlformats.org/officeDocument/2006/relationships/slide" Target="slides/slide242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53" Type="http://schemas.openxmlformats.org/officeDocument/2006/relationships/slide" Target="slides/slide48.xml"/><Relationship Id="rId149" Type="http://schemas.openxmlformats.org/officeDocument/2006/relationships/slide" Target="slides/slide144.xml"/><Relationship Id="rId95" Type="http://schemas.openxmlformats.org/officeDocument/2006/relationships/slide" Target="slides/slide90.xml"/><Relationship Id="rId160" Type="http://schemas.openxmlformats.org/officeDocument/2006/relationships/slide" Target="slides/slide155.xml"/><Relationship Id="rId216" Type="http://schemas.openxmlformats.org/officeDocument/2006/relationships/slide" Target="slides/slide211.xml"/><Relationship Id="rId258" Type="http://schemas.openxmlformats.org/officeDocument/2006/relationships/slide" Target="slides/slide253.xml"/><Relationship Id="rId22" Type="http://schemas.openxmlformats.org/officeDocument/2006/relationships/slide" Target="slides/slide17.xml"/><Relationship Id="rId64" Type="http://schemas.openxmlformats.org/officeDocument/2006/relationships/slide" Target="slides/slide59.xml"/><Relationship Id="rId118" Type="http://schemas.openxmlformats.org/officeDocument/2006/relationships/slide" Target="slides/slide1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4DB8BE-B661-416B-AE8F-CBC8121F6FB4}" type="datetimeFigureOut">
              <a:rPr lang="hu-HU"/>
              <a:pPr>
                <a:defRPr/>
              </a:pPr>
              <a:t>2014.03.05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2" y="9377317"/>
            <a:ext cx="294565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5" y="9377317"/>
            <a:ext cx="294565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004404-89C1-45A6-ABB8-1D74DB88C68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7101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72A80A-35CF-44CF-98D1-67C3C1A670FC}" type="datetimeFigureOut">
              <a:rPr lang="hu-HU"/>
              <a:pPr>
                <a:defRPr/>
              </a:pPr>
              <a:t>2014.03.05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2" y="9377317"/>
            <a:ext cx="294565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5" y="9377317"/>
            <a:ext cx="294565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FD8F73A-63C0-4E03-94E9-FA41A0238CA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97591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>
          <a:xfrm>
            <a:off x="756567" y="4435018"/>
            <a:ext cx="5438140" cy="5299619"/>
          </a:xfrm>
        </p:spPr>
        <p:txBody>
          <a:bodyPr/>
          <a:lstStyle/>
          <a:p>
            <a:r>
              <a:rPr lang="hu-HU" dirty="0"/>
              <a:t> 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D8F73A-63C0-4E03-94E9-FA41A0238CA2}" type="slidenum">
              <a:rPr lang="hu-HU" smtClean="0"/>
              <a:pPr>
                <a:defRPr/>
              </a:pPr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49109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8688" y="741363"/>
            <a:ext cx="493712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Jegyzetek helye 2"/>
          <p:cNvSpPr>
            <a:spLocks noGrp="1"/>
          </p:cNvSpPr>
          <p:nvPr>
            <p:ph type="body" idx="1"/>
          </p:nvPr>
        </p:nvSpPr>
        <p:spPr bwMode="auto">
          <a:xfrm>
            <a:off x="906359" y="4689515"/>
            <a:ext cx="4984961" cy="4442699"/>
          </a:xfrm>
          <a:noFill/>
        </p:spPr>
        <p:txBody>
          <a:bodyPr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r>
              <a:rPr lang="hu-HU" smtClean="0">
                <a:latin typeface="Arial" charset="0"/>
              </a:rPr>
              <a:t>Fontos kiemelni, hogy a törvény, a hatálybelépés előtt megkötött szerződésekre is vonatkozik!</a:t>
            </a:r>
          </a:p>
        </p:txBody>
      </p:sp>
      <p:sp>
        <p:nvSpPr>
          <p:cNvPr id="34819" name="Dia számának helye 3"/>
          <p:cNvSpPr txBox="1">
            <a:spLocks noGrp="1"/>
          </p:cNvSpPr>
          <p:nvPr/>
        </p:nvSpPr>
        <p:spPr bwMode="auto">
          <a:xfrm>
            <a:off x="3852018" y="9379032"/>
            <a:ext cx="294565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eaLnBrk="0" hangingPunct="0"/>
            <a:fld id="{6B1CF876-7B87-4C5D-8349-AEFCABF48CBE}" type="slidenum">
              <a:rPr lang="hu-HU" sz="1200"/>
              <a:pPr algn="r" eaLnBrk="0" hangingPunct="0"/>
              <a:t>55</a:t>
            </a:fld>
            <a:endParaRPr lang="hu-H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D8F73A-63C0-4E03-94E9-FA41A0238CA2}" type="slidenum">
              <a:rPr lang="hu-HU" smtClean="0"/>
              <a:pPr>
                <a:defRPr/>
              </a:pPr>
              <a:t>67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3193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5F63C-76D7-4D32-8A69-E310A03F6C1E}" type="slidenum">
              <a:rPr lang="hu-HU" smtClean="0"/>
              <a:t>77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9536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5F63C-76D7-4D32-8A69-E310A03F6C1E}" type="slidenum">
              <a:rPr lang="hu-HU" smtClean="0"/>
              <a:t>78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2104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5F63C-76D7-4D32-8A69-E310A03F6C1E}" type="slidenum">
              <a:rPr lang="hu-HU" smtClean="0"/>
              <a:t>79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2104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5F63C-76D7-4D32-8A69-E310A03F6C1E}" type="slidenum">
              <a:rPr lang="hu-HU" smtClean="0"/>
              <a:t>84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5380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5F63C-76D7-4D32-8A69-E310A03F6C1E}" type="slidenum">
              <a:rPr lang="hu-HU" smtClean="0"/>
              <a:t>86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2537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D8F73A-63C0-4E03-94E9-FA41A0238CA2}" type="slidenum">
              <a:rPr lang="hu-HU" smtClean="0"/>
              <a:pPr>
                <a:defRPr/>
              </a:pPr>
              <a:t>93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3193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/>
          </p:cNvPicPr>
          <p:nvPr userDrawn="1"/>
        </p:nvPicPr>
        <p:blipFill>
          <a:blip r:embed="rId2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20408" y="544522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E1529-7A0C-406C-8B28-5C3A5987BFA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20408" y="544522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05440-7813-40E0-8642-078D3A0D8CA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/>
          </p:cNvPicPr>
          <p:nvPr userDrawn="1"/>
        </p:nvPicPr>
        <p:blipFill>
          <a:blip r:embed="rId2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0204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/>
          </p:cNvPicPr>
          <p:nvPr userDrawn="1"/>
        </p:nvPicPr>
        <p:blipFill>
          <a:blip r:embed="rId2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doboz 4"/>
          <p:cNvSpPr txBox="1"/>
          <p:nvPr userDrawn="1"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463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05A3C-B4D6-4D7C-BE84-4E12F9FC8F87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885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EF6E0-1DEA-415F-BFAA-D3640D6E9544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79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5A41C-B31E-492D-8560-44368263DD05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56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2164B-11D8-458E-ABAA-4767696D5CC8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09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7E651-DBCC-4430-96EC-F50BB81334AD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0"/>
          <p:cNvPicPr>
            <a:picLocks noChangeAspect="1"/>
          </p:cNvPicPr>
          <p:nvPr userDrawn="1"/>
        </p:nvPicPr>
        <p:blipFill>
          <a:blip r:embed="rId2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 userDrawn="1"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136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FDF1F-1AE3-4B6F-9CBE-A0B1B2A12D56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841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/>
          </p:cNvPicPr>
          <p:nvPr userDrawn="1"/>
        </p:nvPicPr>
        <p:blipFill>
          <a:blip r:embed="rId2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0"/>
          </p:nvPr>
        </p:nvSpPr>
        <p:spPr>
          <a:xfrm>
            <a:off x="6520408" y="544522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BE1E7-023E-476A-8F36-5817DB59E69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65FEA-ECF6-493B-B667-AE5974316CDC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767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E1529-7A0C-406C-8B28-5C3A5987BFA4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032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05440-7813-40E0-8642-078D3A0D8CAC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4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Fejezet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Fejezet 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sz="3300" b="1" i="0" baseline="0"/>
            </a:lvl1pPr>
          </a:lstStyle>
          <a:p>
            <a:pPr lvl="0"/>
            <a:r>
              <a:rPr lang="hu-HU" dirty="0" smtClean="0"/>
              <a:t>Fejezet 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47036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Prezentáció 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5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6338689" y="511079"/>
            <a:ext cx="2387600" cy="3556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Szervezeti egység neve</a:t>
            </a:r>
            <a:endParaRPr lang="it-IT" dirty="0" smtClean="0"/>
          </a:p>
        </p:txBody>
      </p:sp>
      <p:sp>
        <p:nvSpPr>
          <p:cNvPr id="16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6338689" y="1096050"/>
            <a:ext cx="2387600" cy="355600"/>
          </a:xfrm>
        </p:spPr>
        <p:txBody>
          <a:bodyPr/>
          <a:lstStyle>
            <a:lvl1pPr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Ország neve</a:t>
            </a:r>
            <a:endParaRPr lang="it-IT" dirty="0" smtClean="0"/>
          </a:p>
        </p:txBody>
      </p:sp>
      <p:pic>
        <p:nvPicPr>
          <p:cNvPr id="6" name="Picture 20"/>
          <p:cNvPicPr>
            <a:picLocks noChangeAspect="1"/>
          </p:cNvPicPr>
          <p:nvPr userDrawn="1"/>
        </p:nvPicPr>
        <p:blipFill>
          <a:blip r:embed="rId2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5492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Fejezet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Fejezet 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sz="3300" b="1" i="0" baseline="0"/>
            </a:lvl1pPr>
          </a:lstStyle>
          <a:p>
            <a:pPr lvl="0"/>
            <a:r>
              <a:rPr lang="hu-HU" dirty="0" smtClean="0"/>
              <a:t>Fejezet 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75585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4" name="object 3"/>
          <p:cNvSpPr txBox="1"/>
          <p:nvPr userDrawn="1"/>
        </p:nvSpPr>
        <p:spPr>
          <a:xfrm>
            <a:off x="357774" y="716294"/>
            <a:ext cx="2139766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 fontAlgn="auto">
              <a:lnSpc>
                <a:spcPct val="95825"/>
              </a:lnSpc>
              <a:spcBef>
                <a:spcPts val="10"/>
              </a:spcBef>
              <a:spcAft>
                <a:spcPts val="0"/>
              </a:spcAft>
            </a:pPr>
            <a:r>
              <a:rPr lang="hu-HU" sz="2000" dirty="0" smtClean="0">
                <a:solidFill>
                  <a:srgbClr val="BD2027"/>
                </a:solidFill>
                <a:latin typeface="Arial"/>
                <a:cs typeface="Arial"/>
              </a:rPr>
              <a:t>Tartalomjegyzék</a:t>
            </a:r>
            <a:endParaRPr sz="2000" dirty="0">
              <a:solidFill>
                <a:srgbClr val="BD2027"/>
              </a:solidFill>
              <a:latin typeface="Arial"/>
              <a:cs typeface="Arial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57188" y="1224439"/>
            <a:ext cx="8382000" cy="4861256"/>
          </a:xfrm>
        </p:spPr>
        <p:txBody>
          <a:bodyPr bIns="0" numCol="2" spcCol="216000">
            <a:noAutofit/>
          </a:bodyPr>
          <a:lstStyle>
            <a:lvl1pPr marL="171450"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-"/>
              <a:defRPr sz="1200" b="1" i="0" baseline="0"/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200" baseline="0"/>
            </a:lvl2pPr>
            <a:lvl3pPr marL="5400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200" baseline="0"/>
            </a:lvl3pPr>
            <a:lvl4pPr marL="7344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charset="2"/>
              <a:buChar char="²"/>
              <a:defRPr sz="1200" baseline="0"/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defRPr sz="1200" baseline="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169067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ic Slide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  <p:sp>
        <p:nvSpPr>
          <p:cNvPr id="14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5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8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6" name="Segnaposto contenuto 2"/>
          <p:cNvSpPr>
            <a:spLocks noGrp="1"/>
          </p:cNvSpPr>
          <p:nvPr>
            <p:ph sz="quarter" idx="15"/>
          </p:nvPr>
        </p:nvSpPr>
        <p:spPr>
          <a:xfrm>
            <a:off x="347663" y="1682750"/>
            <a:ext cx="8391525" cy="4378325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4197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20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8391525" cy="4378325"/>
          </a:xfrm>
        </p:spPr>
        <p:txBody>
          <a:bodyPr numCol="2" spcCol="18000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489970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8391525" cy="4378325"/>
          </a:xfrm>
        </p:spPr>
        <p:txBody>
          <a:bodyPr wrap="square"/>
          <a:lstStyle>
            <a:lvl1pPr marL="0" indent="0" algn="l">
              <a:lnSpc>
                <a:spcPts val="2200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0" indent="-180000">
              <a:lnSpc>
                <a:spcPts val="1600"/>
              </a:lnSpc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000" baseline="0"/>
            </a:lvl2pPr>
            <a:lvl3pPr marL="0" indent="-180000">
              <a:buFont typeface="Arial"/>
              <a:buChar char="•"/>
              <a:defRPr sz="1000"/>
            </a:lvl3pPr>
            <a:lvl4pPr marL="0" indent="-180000">
              <a:defRPr sz="1000"/>
            </a:lvl4pPr>
            <a:lvl5pPr marL="0" indent="-180000">
              <a:buFont typeface="Arial"/>
              <a:buChar char="•"/>
              <a:defRPr sz="1000"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7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2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558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20408" y="544522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05A3C-B4D6-4D7C-BE84-4E12F9FC8F8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Item +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8"/>
          </p:nvPr>
        </p:nvSpPr>
        <p:spPr>
          <a:xfrm>
            <a:off x="347663" y="4758685"/>
            <a:ext cx="8391525" cy="1302390"/>
          </a:xfrm>
        </p:spPr>
        <p:txBody>
          <a:bodyPr wrap="square" lIns="72000" tIns="72000" rIns="72000"/>
          <a:lstStyle>
            <a:lvl1pPr>
              <a:lnSpc>
                <a:spcPts val="1000"/>
              </a:lnSpc>
              <a:defRPr sz="800"/>
            </a:lvl1pPr>
            <a:lvl2pPr marL="194400" indent="-194400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60800" indent="-194400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60800" indent="-194400">
              <a:lnSpc>
                <a:spcPts val="1000"/>
              </a:lnSpc>
              <a:defRPr sz="800"/>
            </a:lvl4pPr>
            <a:lvl5pPr marL="460800" indent="-194400">
              <a:lnSpc>
                <a:spcPts val="1000"/>
              </a:lnSpc>
              <a:defRPr sz="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4" name="Rettangolo 3"/>
          <p:cNvSpPr/>
          <p:nvPr userDrawn="1"/>
        </p:nvSpPr>
        <p:spPr>
          <a:xfrm>
            <a:off x="347300" y="4758685"/>
            <a:ext cx="8392071" cy="13023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white"/>
              </a:solidFill>
            </a:endParaRPr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7" name="Segnaposto contenuto 4"/>
          <p:cNvSpPr>
            <a:spLocks noGrp="1"/>
          </p:cNvSpPr>
          <p:nvPr>
            <p:ph sz="quarter" idx="21"/>
          </p:nvPr>
        </p:nvSpPr>
        <p:spPr>
          <a:xfrm>
            <a:off x="347663" y="1682750"/>
            <a:ext cx="8391525" cy="29765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26141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xt 1 + Ite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20"/>
          </p:nvPr>
        </p:nvSpPr>
        <p:spPr>
          <a:xfrm>
            <a:off x="347663" y="1682750"/>
            <a:ext cx="8391525" cy="1302390"/>
          </a:xfrm>
        </p:spPr>
        <p:txBody>
          <a:bodyPr wrap="square" lIns="72000" tIns="72000" rIns="72000"/>
          <a:lstStyle>
            <a:lvl1pPr>
              <a:lnSpc>
                <a:spcPts val="1000"/>
              </a:lnSpc>
              <a:defRPr sz="800"/>
            </a:lvl1pPr>
            <a:lvl2pPr marL="194400" indent="-194400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60800" indent="-194400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60800" indent="-194400">
              <a:lnSpc>
                <a:spcPts val="1000"/>
              </a:lnSpc>
              <a:defRPr sz="800"/>
            </a:lvl4pPr>
            <a:lvl5pPr marL="460800" indent="-194400">
              <a:lnSpc>
                <a:spcPts val="1000"/>
              </a:lnSpc>
              <a:defRPr sz="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21" name="Rettangolo 20"/>
          <p:cNvSpPr/>
          <p:nvPr userDrawn="1"/>
        </p:nvSpPr>
        <p:spPr>
          <a:xfrm>
            <a:off x="347300" y="1682750"/>
            <a:ext cx="8392071" cy="13023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white"/>
              </a:solidFill>
            </a:endParaRPr>
          </a:p>
        </p:txBody>
      </p:sp>
      <p:pic>
        <p:nvPicPr>
          <p:cNvPr id="24" name="Immagin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20" name="Segnaposto contenuto 2"/>
          <p:cNvSpPr>
            <a:spLocks noGrp="1"/>
          </p:cNvSpPr>
          <p:nvPr>
            <p:ph sz="quarter" idx="22"/>
          </p:nvPr>
        </p:nvSpPr>
        <p:spPr>
          <a:xfrm>
            <a:off x="347663" y="3084513"/>
            <a:ext cx="8391525" cy="297656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212103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xt + Item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4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4132303" cy="43783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9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3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5" name="Segnaposto contenuto 2"/>
          <p:cNvSpPr>
            <a:spLocks noGrp="1"/>
          </p:cNvSpPr>
          <p:nvPr>
            <p:ph sz="quarter" idx="17"/>
          </p:nvPr>
        </p:nvSpPr>
        <p:spPr>
          <a:xfrm>
            <a:off x="4613275" y="1682750"/>
            <a:ext cx="4125913" cy="43783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87905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able + Text Big bulle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20" name="Segnaposto tabella 4"/>
          <p:cNvSpPr>
            <a:spLocks noGrp="1"/>
          </p:cNvSpPr>
          <p:nvPr>
            <p:ph type="tbl" sz="quarter" idx="19"/>
          </p:nvPr>
        </p:nvSpPr>
        <p:spPr>
          <a:xfrm>
            <a:off x="347663" y="1682750"/>
            <a:ext cx="8386762" cy="2976563"/>
          </a:xfrm>
        </p:spPr>
        <p:txBody>
          <a:bodyPr/>
          <a:lstStyle/>
          <a:p>
            <a:r>
              <a:rPr lang="hu-HU" smtClean="0"/>
              <a:t>Táblázat beszúrásához kattintson az ikonra</a:t>
            </a:r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6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4763496"/>
            <a:ext cx="8391525" cy="1302390"/>
          </a:xfrm>
        </p:spPr>
        <p:txBody>
          <a:bodyPr wrap="square"/>
          <a:lstStyle>
            <a:lvl1pPr marL="0" indent="0" algn="l">
              <a:lnSpc>
                <a:spcPts val="2200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410400" indent="-194400">
              <a:lnSpc>
                <a:spcPts val="1600"/>
              </a:lnSpc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sz="1000" baseline="0"/>
            </a:lvl2pPr>
            <a:lvl3pPr marL="410400" indent="-194400">
              <a:buClr>
                <a:schemeClr val="tx1"/>
              </a:buClr>
              <a:buFont typeface="Lucida Grande"/>
              <a:buChar char="-"/>
              <a:defRPr sz="1000"/>
            </a:lvl3pPr>
            <a:lvl4pPr marL="410400" indent="-194400">
              <a:defRPr sz="1000"/>
            </a:lvl4pPr>
            <a:lvl5pPr marL="410400" indent="-194400">
              <a:buClr>
                <a:schemeClr val="tx1"/>
              </a:buClr>
              <a:buFont typeface="Wingdings" charset="2"/>
              <a:buChar char="Ø"/>
              <a:defRPr sz="10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04379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harts + Tables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  <p:sp>
        <p:nvSpPr>
          <p:cNvPr id="18" name="Segnaposto grafico 17"/>
          <p:cNvSpPr>
            <a:spLocks noGrp="1"/>
          </p:cNvSpPr>
          <p:nvPr>
            <p:ph type="chart" sz="quarter" idx="17"/>
          </p:nvPr>
        </p:nvSpPr>
        <p:spPr>
          <a:xfrm>
            <a:off x="4613300" y="1698839"/>
            <a:ext cx="4126071" cy="2101273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it-IT"/>
          </a:p>
        </p:txBody>
      </p:sp>
      <p:sp>
        <p:nvSpPr>
          <p:cNvPr id="24" name="Segnaposto tabella 2"/>
          <p:cNvSpPr>
            <a:spLocks noGrp="1"/>
          </p:cNvSpPr>
          <p:nvPr>
            <p:ph type="tbl" sz="quarter" idx="21"/>
          </p:nvPr>
        </p:nvSpPr>
        <p:spPr>
          <a:xfrm>
            <a:off x="4613301" y="4066642"/>
            <a:ext cx="4120686" cy="2016945"/>
          </a:xfrm>
        </p:spPr>
        <p:txBody>
          <a:bodyPr/>
          <a:lstStyle/>
          <a:p>
            <a:r>
              <a:rPr lang="hu-HU" smtClean="0"/>
              <a:t>Táblázat beszúrásához kattintson az ikonra</a:t>
            </a:r>
            <a:endParaRPr lang="it-IT"/>
          </a:p>
        </p:txBody>
      </p:sp>
      <p:sp>
        <p:nvSpPr>
          <p:cNvPr id="25" name="Segnaposto grafico 17"/>
          <p:cNvSpPr>
            <a:spLocks noGrp="1"/>
          </p:cNvSpPr>
          <p:nvPr>
            <p:ph type="chart" sz="quarter" idx="22"/>
          </p:nvPr>
        </p:nvSpPr>
        <p:spPr>
          <a:xfrm>
            <a:off x="347300" y="1698839"/>
            <a:ext cx="4126071" cy="2101273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it-IT"/>
          </a:p>
        </p:txBody>
      </p:sp>
      <p:sp>
        <p:nvSpPr>
          <p:cNvPr id="26" name="Segnaposto tabella 2"/>
          <p:cNvSpPr>
            <a:spLocks noGrp="1"/>
          </p:cNvSpPr>
          <p:nvPr>
            <p:ph type="tbl" sz="quarter" idx="23"/>
          </p:nvPr>
        </p:nvSpPr>
        <p:spPr>
          <a:xfrm>
            <a:off x="347301" y="4066642"/>
            <a:ext cx="4120686" cy="2016945"/>
          </a:xfrm>
        </p:spPr>
        <p:txBody>
          <a:bodyPr/>
          <a:lstStyle/>
          <a:p>
            <a:r>
              <a:rPr lang="hu-HU" smtClean="0"/>
              <a:t>Táblázat beszúrásához kattintson az ikonra</a:t>
            </a:r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7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7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</a:t>
            </a:r>
            <a:r>
              <a:rPr lang="it-IT" dirty="0" smtClean="0"/>
              <a:t> 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849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2" name="Freccia destra 1"/>
          <p:cNvSpPr/>
          <p:nvPr userDrawn="1"/>
        </p:nvSpPr>
        <p:spPr>
          <a:xfrm flipV="1">
            <a:off x="347301" y="3728136"/>
            <a:ext cx="8392070" cy="235526"/>
          </a:xfrm>
          <a:prstGeom prst="rightArrow">
            <a:avLst>
              <a:gd name="adj1" fmla="val 50000"/>
              <a:gd name="adj2" fmla="val 15130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161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10" name="Connettore 1 9"/>
          <p:cNvCxnSpPr/>
          <p:nvPr userDrawn="1"/>
        </p:nvCxnSpPr>
        <p:spPr>
          <a:xfrm>
            <a:off x="347300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 userDrawn="1"/>
        </p:nvCxnSpPr>
        <p:spPr>
          <a:xfrm flipV="1">
            <a:off x="1047724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51630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32" name="Connettore 1 31"/>
          <p:cNvCxnSpPr/>
          <p:nvPr userDrawn="1"/>
        </p:nvCxnSpPr>
        <p:spPr>
          <a:xfrm>
            <a:off x="117044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 userDrawn="1"/>
        </p:nvCxnSpPr>
        <p:spPr>
          <a:xfrm flipV="1">
            <a:off x="187086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Segnaposto tes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306144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35" name="Connettore 1 34"/>
          <p:cNvCxnSpPr/>
          <p:nvPr userDrawn="1"/>
        </p:nvCxnSpPr>
        <p:spPr>
          <a:xfrm>
            <a:off x="1960283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 userDrawn="1"/>
        </p:nvCxnSpPr>
        <p:spPr>
          <a:xfrm flipV="1">
            <a:off x="2660707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egnaposto testo 3"/>
          <p:cNvSpPr>
            <a:spLocks noGrp="1"/>
          </p:cNvSpPr>
          <p:nvPr>
            <p:ph type="body" sz="quarter" idx="17" hasCustomPrompt="1"/>
          </p:nvPr>
        </p:nvSpPr>
        <p:spPr>
          <a:xfrm>
            <a:off x="314036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41" name="Connettore 1 40"/>
          <p:cNvCxnSpPr/>
          <p:nvPr userDrawn="1"/>
        </p:nvCxnSpPr>
        <p:spPr>
          <a:xfrm>
            <a:off x="279450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 userDrawn="1"/>
        </p:nvCxnSpPr>
        <p:spPr>
          <a:xfrm flipV="1">
            <a:off x="349492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egnaposto testo 3"/>
          <p:cNvSpPr>
            <a:spLocks noGrp="1"/>
          </p:cNvSpPr>
          <p:nvPr>
            <p:ph type="body" sz="quarter" idx="18" hasCustomPrompt="1"/>
          </p:nvPr>
        </p:nvSpPr>
        <p:spPr>
          <a:xfrm>
            <a:off x="3921076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44" name="Connettore 1 43"/>
          <p:cNvCxnSpPr/>
          <p:nvPr userDrawn="1"/>
        </p:nvCxnSpPr>
        <p:spPr>
          <a:xfrm>
            <a:off x="3575215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 userDrawn="1"/>
        </p:nvCxnSpPr>
        <p:spPr>
          <a:xfrm flipV="1">
            <a:off x="4275639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Segnaposto testo 3"/>
          <p:cNvSpPr>
            <a:spLocks noGrp="1"/>
          </p:cNvSpPr>
          <p:nvPr>
            <p:ph type="body" sz="quarter" idx="19" hasCustomPrompt="1"/>
          </p:nvPr>
        </p:nvSpPr>
        <p:spPr>
          <a:xfrm>
            <a:off x="476442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47" name="Connettore 1 46"/>
          <p:cNvCxnSpPr/>
          <p:nvPr userDrawn="1"/>
        </p:nvCxnSpPr>
        <p:spPr>
          <a:xfrm>
            <a:off x="441856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 userDrawn="1"/>
        </p:nvCxnSpPr>
        <p:spPr>
          <a:xfrm flipV="1">
            <a:off x="511898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Segnaposto tes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373091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50" name="Connettore 1 49"/>
          <p:cNvCxnSpPr/>
          <p:nvPr userDrawn="1"/>
        </p:nvCxnSpPr>
        <p:spPr>
          <a:xfrm>
            <a:off x="6027230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 userDrawn="1"/>
        </p:nvCxnSpPr>
        <p:spPr>
          <a:xfrm flipV="1">
            <a:off x="6727654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Segnaposto tes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557715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53" name="Connettore 1 52"/>
          <p:cNvCxnSpPr/>
          <p:nvPr userDrawn="1"/>
        </p:nvCxnSpPr>
        <p:spPr>
          <a:xfrm>
            <a:off x="5211854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 userDrawn="1"/>
        </p:nvCxnSpPr>
        <p:spPr>
          <a:xfrm flipV="1">
            <a:off x="5912278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Segnaposto testo 3"/>
          <p:cNvSpPr>
            <a:spLocks noGrp="1"/>
          </p:cNvSpPr>
          <p:nvPr>
            <p:ph type="body" sz="quarter" idx="22" hasCustomPrompt="1"/>
          </p:nvPr>
        </p:nvSpPr>
        <p:spPr>
          <a:xfrm>
            <a:off x="7166350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56" name="Connettore 1 55"/>
          <p:cNvCxnSpPr/>
          <p:nvPr userDrawn="1"/>
        </p:nvCxnSpPr>
        <p:spPr>
          <a:xfrm>
            <a:off x="6820489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 userDrawn="1"/>
        </p:nvCxnSpPr>
        <p:spPr>
          <a:xfrm flipV="1">
            <a:off x="7520913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Segnaposto testo 59"/>
          <p:cNvSpPr>
            <a:spLocks noGrp="1"/>
          </p:cNvSpPr>
          <p:nvPr>
            <p:ph type="body" sz="quarter" idx="23"/>
          </p:nvPr>
        </p:nvSpPr>
        <p:spPr>
          <a:xfrm>
            <a:off x="347663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61" name="Segnaposto testo 59"/>
          <p:cNvSpPr>
            <a:spLocks noGrp="1"/>
          </p:cNvSpPr>
          <p:nvPr>
            <p:ph type="body" sz="quarter" idx="24"/>
          </p:nvPr>
        </p:nvSpPr>
        <p:spPr>
          <a:xfrm>
            <a:off x="1972526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62" name="Segnaposto testo 59"/>
          <p:cNvSpPr>
            <a:spLocks noGrp="1"/>
          </p:cNvSpPr>
          <p:nvPr>
            <p:ph type="body" sz="quarter" idx="25"/>
          </p:nvPr>
        </p:nvSpPr>
        <p:spPr>
          <a:xfrm>
            <a:off x="3575215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63" name="Segnaposto testo 59"/>
          <p:cNvSpPr>
            <a:spLocks noGrp="1"/>
          </p:cNvSpPr>
          <p:nvPr>
            <p:ph type="body" sz="quarter" idx="26"/>
          </p:nvPr>
        </p:nvSpPr>
        <p:spPr>
          <a:xfrm>
            <a:off x="5222869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64" name="Segnaposto testo 59"/>
          <p:cNvSpPr>
            <a:spLocks noGrp="1"/>
          </p:cNvSpPr>
          <p:nvPr>
            <p:ph type="body" sz="quarter" idx="27"/>
          </p:nvPr>
        </p:nvSpPr>
        <p:spPr>
          <a:xfrm>
            <a:off x="6844542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70" name="Segnaposto testo 59"/>
          <p:cNvSpPr>
            <a:spLocks noGrp="1"/>
          </p:cNvSpPr>
          <p:nvPr>
            <p:ph type="body" sz="quarter" idx="29"/>
          </p:nvPr>
        </p:nvSpPr>
        <p:spPr>
          <a:xfrm>
            <a:off x="1172318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71" name="Segnaposto testo 59"/>
          <p:cNvSpPr>
            <a:spLocks noGrp="1"/>
          </p:cNvSpPr>
          <p:nvPr>
            <p:ph type="body" sz="quarter" idx="30"/>
          </p:nvPr>
        </p:nvSpPr>
        <p:spPr>
          <a:xfrm>
            <a:off x="2794962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72" name="Segnaposto testo 59"/>
          <p:cNvSpPr>
            <a:spLocks noGrp="1"/>
          </p:cNvSpPr>
          <p:nvPr>
            <p:ph type="body" sz="quarter" idx="31"/>
          </p:nvPr>
        </p:nvSpPr>
        <p:spPr>
          <a:xfrm>
            <a:off x="4430806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73" name="Segnaposto testo 59"/>
          <p:cNvSpPr>
            <a:spLocks noGrp="1"/>
          </p:cNvSpPr>
          <p:nvPr>
            <p:ph type="body" sz="quarter" idx="32"/>
          </p:nvPr>
        </p:nvSpPr>
        <p:spPr>
          <a:xfrm>
            <a:off x="6027689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944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7255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0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4601683" y="1682750"/>
            <a:ext cx="4132303" cy="4378325"/>
          </a:xfrm>
        </p:spPr>
        <p:txBody>
          <a:bodyPr tIns="46800"/>
          <a:lstStyle>
            <a:lvl1pPr>
              <a:lnSpc>
                <a:spcPts val="2600"/>
              </a:lnSpc>
              <a:spcBef>
                <a:spcPts val="0"/>
              </a:spcBef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endParaRPr lang="it-IT" dirty="0" smtClean="0"/>
          </a:p>
        </p:txBody>
      </p:sp>
      <p:sp>
        <p:nvSpPr>
          <p:cNvPr id="11" name="Segnaposto testo 18"/>
          <p:cNvSpPr>
            <a:spLocks noGrp="1"/>
          </p:cNvSpPr>
          <p:nvPr>
            <p:ph type="body" sz="quarter" idx="15"/>
          </p:nvPr>
        </p:nvSpPr>
        <p:spPr>
          <a:xfrm>
            <a:off x="347300" y="1682750"/>
            <a:ext cx="4132303" cy="4378325"/>
          </a:xfrm>
        </p:spPr>
        <p:txBody>
          <a:bodyPr tIns="50400"/>
          <a:lstStyle>
            <a:lvl1pPr>
              <a:lnSpc>
                <a:spcPts val="3800"/>
              </a:lnSpc>
              <a:defRPr sz="3600" b="1" i="0" baseline="0">
                <a:solidFill>
                  <a:schemeClr val="tx2"/>
                </a:solidFill>
              </a:defRPr>
            </a:lvl1pPr>
          </a:lstStyle>
          <a:p>
            <a:pPr lvl="0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547635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am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  <p:sp>
        <p:nvSpPr>
          <p:cNvPr id="14" name="object 3"/>
          <p:cNvSpPr txBox="1"/>
          <p:nvPr userDrawn="1"/>
        </p:nvSpPr>
        <p:spPr>
          <a:xfrm>
            <a:off x="357773" y="716294"/>
            <a:ext cx="1730333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 fontAlgn="auto">
              <a:lnSpc>
                <a:spcPct val="95825"/>
              </a:lnSpc>
              <a:spcBef>
                <a:spcPts val="10"/>
              </a:spcBef>
              <a:spcAft>
                <a:spcPts val="0"/>
              </a:spcAft>
            </a:pPr>
            <a:r>
              <a:rPr lang="hu-HU" sz="2000" dirty="0" smtClean="0">
                <a:solidFill>
                  <a:srgbClr val="BD2027"/>
                </a:solidFill>
                <a:latin typeface="Arial"/>
                <a:cs typeface="Arial"/>
              </a:rPr>
              <a:t>Csoporttagok</a:t>
            </a:r>
            <a:endParaRPr sz="2000" dirty="0">
              <a:solidFill>
                <a:srgbClr val="BD2027"/>
              </a:solidFill>
              <a:latin typeface="Arial"/>
              <a:cs typeface="Arial"/>
            </a:endParaRP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Segnaposto testo 5"/>
          <p:cNvSpPr>
            <a:spLocks noGrp="1"/>
          </p:cNvSpPr>
          <p:nvPr>
            <p:ph type="body" sz="quarter" idx="14" hasCustomPrompt="1"/>
          </p:nvPr>
        </p:nvSpPr>
        <p:spPr>
          <a:xfrm>
            <a:off x="347300" y="1223964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18" name="Segnaposto testo 5"/>
          <p:cNvSpPr>
            <a:spLocks noGrp="1"/>
          </p:cNvSpPr>
          <p:nvPr>
            <p:ph type="body" sz="quarter" idx="16" hasCustomPrompt="1"/>
          </p:nvPr>
        </p:nvSpPr>
        <p:spPr>
          <a:xfrm>
            <a:off x="347300" y="146257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19" name="Segnaposto testo 5"/>
          <p:cNvSpPr>
            <a:spLocks noGrp="1"/>
          </p:cNvSpPr>
          <p:nvPr>
            <p:ph type="body" sz="quarter" idx="17" hasCustomPrompt="1"/>
          </p:nvPr>
        </p:nvSpPr>
        <p:spPr>
          <a:xfrm>
            <a:off x="347663" y="1678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0" name="Segnaposto testo 5"/>
          <p:cNvSpPr>
            <a:spLocks noGrp="1"/>
          </p:cNvSpPr>
          <p:nvPr>
            <p:ph type="body" sz="quarter" idx="18" hasCustomPrompt="1"/>
          </p:nvPr>
        </p:nvSpPr>
        <p:spPr>
          <a:xfrm>
            <a:off x="347300" y="189360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1" name="Segnaposto testo 5"/>
          <p:cNvSpPr>
            <a:spLocks noGrp="1"/>
          </p:cNvSpPr>
          <p:nvPr>
            <p:ph type="body" sz="quarter" idx="19" hasCustomPrompt="1"/>
          </p:nvPr>
        </p:nvSpPr>
        <p:spPr>
          <a:xfrm>
            <a:off x="347300" y="2216873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22" name="Segnaposto testo 5"/>
          <p:cNvSpPr>
            <a:spLocks noGrp="1"/>
          </p:cNvSpPr>
          <p:nvPr>
            <p:ph type="body" sz="quarter" idx="20" hasCustomPrompt="1"/>
          </p:nvPr>
        </p:nvSpPr>
        <p:spPr>
          <a:xfrm>
            <a:off x="347300" y="245547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23" name="Segnaposto testo 5"/>
          <p:cNvSpPr>
            <a:spLocks noGrp="1"/>
          </p:cNvSpPr>
          <p:nvPr>
            <p:ph type="body" sz="quarter" idx="21" hasCustomPrompt="1"/>
          </p:nvPr>
        </p:nvSpPr>
        <p:spPr>
          <a:xfrm>
            <a:off x="347663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4" name="Segnaposto testo 5"/>
          <p:cNvSpPr>
            <a:spLocks noGrp="1"/>
          </p:cNvSpPr>
          <p:nvPr>
            <p:ph type="body" sz="quarter" idx="22" hasCustomPrompt="1"/>
          </p:nvPr>
        </p:nvSpPr>
        <p:spPr>
          <a:xfrm>
            <a:off x="347300" y="2886510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5" name="Segnaposto testo 5"/>
          <p:cNvSpPr>
            <a:spLocks noGrp="1"/>
          </p:cNvSpPr>
          <p:nvPr>
            <p:ph type="body" sz="quarter" idx="23" hasCustomPrompt="1"/>
          </p:nvPr>
        </p:nvSpPr>
        <p:spPr>
          <a:xfrm>
            <a:off x="347300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26" name="Segnaposto testo 5"/>
          <p:cNvSpPr>
            <a:spLocks noGrp="1"/>
          </p:cNvSpPr>
          <p:nvPr>
            <p:ph type="body" sz="quarter" idx="24" hasCustomPrompt="1"/>
          </p:nvPr>
        </p:nvSpPr>
        <p:spPr>
          <a:xfrm>
            <a:off x="347300" y="3456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27" name="Segnaposto testo 5"/>
          <p:cNvSpPr>
            <a:spLocks noGrp="1"/>
          </p:cNvSpPr>
          <p:nvPr>
            <p:ph type="body" sz="quarter" idx="25" hasCustomPrompt="1"/>
          </p:nvPr>
        </p:nvSpPr>
        <p:spPr>
          <a:xfrm>
            <a:off x="347663" y="367160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8" name="Segnaposto testo 5"/>
          <p:cNvSpPr>
            <a:spLocks noGrp="1"/>
          </p:cNvSpPr>
          <p:nvPr>
            <p:ph type="body" sz="quarter" idx="26" hasCustomPrompt="1"/>
          </p:nvPr>
        </p:nvSpPr>
        <p:spPr>
          <a:xfrm>
            <a:off x="347300" y="3887116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9" name="Segnaposto testo 5"/>
          <p:cNvSpPr>
            <a:spLocks noGrp="1"/>
          </p:cNvSpPr>
          <p:nvPr>
            <p:ph type="body" sz="quarter" idx="27" hasCustomPrompt="1"/>
          </p:nvPr>
        </p:nvSpPr>
        <p:spPr>
          <a:xfrm>
            <a:off x="347300" y="421038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30" name="Segnaposto testo 5"/>
          <p:cNvSpPr>
            <a:spLocks noGrp="1"/>
          </p:cNvSpPr>
          <p:nvPr>
            <p:ph type="body" sz="quarter" idx="28" hasCustomPrompt="1"/>
          </p:nvPr>
        </p:nvSpPr>
        <p:spPr>
          <a:xfrm>
            <a:off x="347300" y="4448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31" name="Segnaposto testo 5"/>
          <p:cNvSpPr>
            <a:spLocks noGrp="1"/>
          </p:cNvSpPr>
          <p:nvPr>
            <p:ph type="body" sz="quarter" idx="29" hasCustomPrompt="1"/>
          </p:nvPr>
        </p:nvSpPr>
        <p:spPr>
          <a:xfrm>
            <a:off x="347663" y="466450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32" name="Segnaposto testo 5"/>
          <p:cNvSpPr>
            <a:spLocks noGrp="1"/>
          </p:cNvSpPr>
          <p:nvPr>
            <p:ph type="body" sz="quarter" idx="30" hasCustomPrompt="1"/>
          </p:nvPr>
        </p:nvSpPr>
        <p:spPr>
          <a:xfrm>
            <a:off x="347300" y="488002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33" name="Segnaposto testo 5"/>
          <p:cNvSpPr>
            <a:spLocks noGrp="1"/>
          </p:cNvSpPr>
          <p:nvPr>
            <p:ph type="body" sz="quarter" idx="31" hasCustomPrompt="1"/>
          </p:nvPr>
        </p:nvSpPr>
        <p:spPr>
          <a:xfrm>
            <a:off x="347300" y="520329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34" name="Segnaposto testo 5"/>
          <p:cNvSpPr>
            <a:spLocks noGrp="1"/>
          </p:cNvSpPr>
          <p:nvPr>
            <p:ph type="body" sz="quarter" idx="32" hasCustomPrompt="1"/>
          </p:nvPr>
        </p:nvSpPr>
        <p:spPr>
          <a:xfrm>
            <a:off x="347300" y="544190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35" name="Segnaposto testo 5"/>
          <p:cNvSpPr>
            <a:spLocks noGrp="1"/>
          </p:cNvSpPr>
          <p:nvPr>
            <p:ph type="body" sz="quarter" idx="33" hasCustomPrompt="1"/>
          </p:nvPr>
        </p:nvSpPr>
        <p:spPr>
          <a:xfrm>
            <a:off x="347663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36" name="Segnaposto testo 5"/>
          <p:cNvSpPr>
            <a:spLocks noGrp="1"/>
          </p:cNvSpPr>
          <p:nvPr>
            <p:ph type="body" sz="quarter" idx="34" hasCustomPrompt="1"/>
          </p:nvPr>
        </p:nvSpPr>
        <p:spPr>
          <a:xfrm>
            <a:off x="347300" y="587293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37" name="Segnaposto testo 5"/>
          <p:cNvSpPr>
            <a:spLocks noGrp="1"/>
          </p:cNvSpPr>
          <p:nvPr>
            <p:ph type="body" sz="quarter" idx="35" hasCustomPrompt="1"/>
          </p:nvPr>
        </p:nvSpPr>
        <p:spPr>
          <a:xfrm>
            <a:off x="4615095" y="1223964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38" name="Segnaposto testo 5"/>
          <p:cNvSpPr>
            <a:spLocks noGrp="1"/>
          </p:cNvSpPr>
          <p:nvPr>
            <p:ph type="body" sz="quarter" idx="36" hasCustomPrompt="1"/>
          </p:nvPr>
        </p:nvSpPr>
        <p:spPr>
          <a:xfrm>
            <a:off x="4615095" y="146257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39" name="Segnaposto testo 5"/>
          <p:cNvSpPr>
            <a:spLocks noGrp="1"/>
          </p:cNvSpPr>
          <p:nvPr>
            <p:ph type="body" sz="quarter" idx="37" hasCustomPrompt="1"/>
          </p:nvPr>
        </p:nvSpPr>
        <p:spPr>
          <a:xfrm>
            <a:off x="4615458" y="1678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0" name="Segnaposto testo 5"/>
          <p:cNvSpPr>
            <a:spLocks noGrp="1"/>
          </p:cNvSpPr>
          <p:nvPr>
            <p:ph type="body" sz="quarter" idx="38" hasCustomPrompt="1"/>
          </p:nvPr>
        </p:nvSpPr>
        <p:spPr>
          <a:xfrm>
            <a:off x="4615095" y="189360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41" name="Segnaposto testo 5"/>
          <p:cNvSpPr>
            <a:spLocks noGrp="1"/>
          </p:cNvSpPr>
          <p:nvPr>
            <p:ph type="body" sz="quarter" idx="39" hasCustomPrompt="1"/>
          </p:nvPr>
        </p:nvSpPr>
        <p:spPr>
          <a:xfrm>
            <a:off x="4615095" y="2216873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42" name="Segnaposto testo 5"/>
          <p:cNvSpPr>
            <a:spLocks noGrp="1"/>
          </p:cNvSpPr>
          <p:nvPr>
            <p:ph type="body" sz="quarter" idx="40" hasCustomPrompt="1"/>
          </p:nvPr>
        </p:nvSpPr>
        <p:spPr>
          <a:xfrm>
            <a:off x="4615095" y="245547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43" name="Segnaposto testo 5"/>
          <p:cNvSpPr>
            <a:spLocks noGrp="1"/>
          </p:cNvSpPr>
          <p:nvPr>
            <p:ph type="body" sz="quarter" idx="41" hasCustomPrompt="1"/>
          </p:nvPr>
        </p:nvSpPr>
        <p:spPr>
          <a:xfrm>
            <a:off x="4615458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4" name="Segnaposto testo 5"/>
          <p:cNvSpPr>
            <a:spLocks noGrp="1"/>
          </p:cNvSpPr>
          <p:nvPr>
            <p:ph type="body" sz="quarter" idx="42" hasCustomPrompt="1"/>
          </p:nvPr>
        </p:nvSpPr>
        <p:spPr>
          <a:xfrm>
            <a:off x="4615095" y="2886510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45" name="Segnaposto testo 5"/>
          <p:cNvSpPr>
            <a:spLocks noGrp="1"/>
          </p:cNvSpPr>
          <p:nvPr>
            <p:ph type="body" sz="quarter" idx="43" hasCustomPrompt="1"/>
          </p:nvPr>
        </p:nvSpPr>
        <p:spPr>
          <a:xfrm>
            <a:off x="4615095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46" name="Segnaposto testo 5"/>
          <p:cNvSpPr>
            <a:spLocks noGrp="1"/>
          </p:cNvSpPr>
          <p:nvPr>
            <p:ph type="body" sz="quarter" idx="44" hasCustomPrompt="1"/>
          </p:nvPr>
        </p:nvSpPr>
        <p:spPr>
          <a:xfrm>
            <a:off x="4615095" y="3456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47" name="Segnaposto testo 5"/>
          <p:cNvSpPr>
            <a:spLocks noGrp="1"/>
          </p:cNvSpPr>
          <p:nvPr>
            <p:ph type="body" sz="quarter" idx="45" hasCustomPrompt="1"/>
          </p:nvPr>
        </p:nvSpPr>
        <p:spPr>
          <a:xfrm>
            <a:off x="4615458" y="367160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8" name="Segnaposto testo 5"/>
          <p:cNvSpPr>
            <a:spLocks noGrp="1"/>
          </p:cNvSpPr>
          <p:nvPr>
            <p:ph type="body" sz="quarter" idx="46" hasCustomPrompt="1"/>
          </p:nvPr>
        </p:nvSpPr>
        <p:spPr>
          <a:xfrm>
            <a:off x="4615095" y="3887116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49" name="Segnaposto testo 5"/>
          <p:cNvSpPr>
            <a:spLocks noGrp="1"/>
          </p:cNvSpPr>
          <p:nvPr>
            <p:ph type="body" sz="quarter" idx="47" hasCustomPrompt="1"/>
          </p:nvPr>
        </p:nvSpPr>
        <p:spPr>
          <a:xfrm>
            <a:off x="4615095" y="421038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50" name="Segnaposto testo 5"/>
          <p:cNvSpPr>
            <a:spLocks noGrp="1"/>
          </p:cNvSpPr>
          <p:nvPr>
            <p:ph type="body" sz="quarter" idx="48" hasCustomPrompt="1"/>
          </p:nvPr>
        </p:nvSpPr>
        <p:spPr>
          <a:xfrm>
            <a:off x="4615095" y="4448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51" name="Segnaposto testo 5"/>
          <p:cNvSpPr>
            <a:spLocks noGrp="1"/>
          </p:cNvSpPr>
          <p:nvPr>
            <p:ph type="body" sz="quarter" idx="49" hasCustomPrompt="1"/>
          </p:nvPr>
        </p:nvSpPr>
        <p:spPr>
          <a:xfrm>
            <a:off x="4615458" y="466450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52" name="Segnaposto testo 5"/>
          <p:cNvSpPr>
            <a:spLocks noGrp="1"/>
          </p:cNvSpPr>
          <p:nvPr>
            <p:ph type="body" sz="quarter" idx="50" hasCustomPrompt="1"/>
          </p:nvPr>
        </p:nvSpPr>
        <p:spPr>
          <a:xfrm>
            <a:off x="4615095" y="488002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53" name="Segnaposto testo 5"/>
          <p:cNvSpPr>
            <a:spLocks noGrp="1"/>
          </p:cNvSpPr>
          <p:nvPr>
            <p:ph type="body" sz="quarter" idx="51" hasCustomPrompt="1"/>
          </p:nvPr>
        </p:nvSpPr>
        <p:spPr>
          <a:xfrm>
            <a:off x="4615095" y="520329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54" name="Segnaposto testo 5"/>
          <p:cNvSpPr>
            <a:spLocks noGrp="1"/>
          </p:cNvSpPr>
          <p:nvPr>
            <p:ph type="body" sz="quarter" idx="52" hasCustomPrompt="1"/>
          </p:nvPr>
        </p:nvSpPr>
        <p:spPr>
          <a:xfrm>
            <a:off x="4615095" y="544190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55" name="Segnaposto testo 5"/>
          <p:cNvSpPr>
            <a:spLocks noGrp="1"/>
          </p:cNvSpPr>
          <p:nvPr>
            <p:ph type="body" sz="quarter" idx="53" hasCustomPrompt="1"/>
          </p:nvPr>
        </p:nvSpPr>
        <p:spPr>
          <a:xfrm>
            <a:off x="4615458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56" name="Segnaposto testo 5"/>
          <p:cNvSpPr>
            <a:spLocks noGrp="1"/>
          </p:cNvSpPr>
          <p:nvPr>
            <p:ph type="body" sz="quarter" idx="54" hasCustomPrompt="1"/>
          </p:nvPr>
        </p:nvSpPr>
        <p:spPr>
          <a:xfrm>
            <a:off x="4615095" y="587293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671689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  <p:sp>
        <p:nvSpPr>
          <p:cNvPr id="9" name="object 3"/>
          <p:cNvSpPr txBox="1"/>
          <p:nvPr userDrawn="1"/>
        </p:nvSpPr>
        <p:spPr>
          <a:xfrm>
            <a:off x="357774" y="716294"/>
            <a:ext cx="2613256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 fontAlgn="auto">
              <a:lnSpc>
                <a:spcPct val="95825"/>
              </a:lnSpc>
              <a:spcBef>
                <a:spcPts val="10"/>
              </a:spcBef>
              <a:spcAft>
                <a:spcPts val="0"/>
              </a:spcAft>
            </a:pPr>
            <a:r>
              <a:rPr lang="hu-HU" sz="2000" dirty="0" smtClean="0">
                <a:solidFill>
                  <a:srgbClr val="BD2027"/>
                </a:solidFill>
                <a:latin typeface="Arial"/>
                <a:cs typeface="Arial"/>
              </a:rPr>
              <a:t>Következő lépések</a:t>
            </a:r>
            <a:endParaRPr sz="2000" dirty="0">
              <a:solidFill>
                <a:srgbClr val="BD2027"/>
              </a:solidFill>
              <a:latin typeface="Arial"/>
              <a:cs typeface="Arial"/>
            </a:endParaRP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1" name="Picture 16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89" name="Segnaposto testo 54"/>
          <p:cNvSpPr>
            <a:spLocks noGrp="1"/>
          </p:cNvSpPr>
          <p:nvPr>
            <p:ph type="body" sz="quarter" idx="43" hasCustomPrompt="1"/>
          </p:nvPr>
        </p:nvSpPr>
        <p:spPr>
          <a:xfrm>
            <a:off x="358143" y="1223964"/>
            <a:ext cx="4117610" cy="169334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90" name="Segnaposto testo 54"/>
          <p:cNvSpPr>
            <a:spLocks noGrp="1"/>
          </p:cNvSpPr>
          <p:nvPr>
            <p:ph type="body" sz="quarter" idx="44" hasCustomPrompt="1"/>
          </p:nvPr>
        </p:nvSpPr>
        <p:spPr>
          <a:xfrm>
            <a:off x="358144" y="1400995"/>
            <a:ext cx="4117607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91" name="Segnaposto testo 54"/>
          <p:cNvSpPr>
            <a:spLocks noGrp="1"/>
          </p:cNvSpPr>
          <p:nvPr>
            <p:ph type="body" sz="quarter" idx="45" hasCustomPrompt="1"/>
          </p:nvPr>
        </p:nvSpPr>
        <p:spPr>
          <a:xfrm>
            <a:off x="358106" y="1939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92" name="Segnaposto testo 54"/>
          <p:cNvSpPr>
            <a:spLocks noGrp="1"/>
          </p:cNvSpPr>
          <p:nvPr>
            <p:ph type="body" sz="quarter" idx="46" hasCustomPrompt="1"/>
          </p:nvPr>
        </p:nvSpPr>
        <p:spPr>
          <a:xfrm>
            <a:off x="358144" y="2093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3" name="Segnaposto testo 54"/>
          <p:cNvSpPr>
            <a:spLocks noGrp="1"/>
          </p:cNvSpPr>
          <p:nvPr>
            <p:ph type="body" sz="quarter" idx="47" hasCustomPrompt="1"/>
          </p:nvPr>
        </p:nvSpPr>
        <p:spPr>
          <a:xfrm>
            <a:off x="358106" y="2632510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04" name="Segnaposto testo 54"/>
          <p:cNvSpPr>
            <a:spLocks noGrp="1"/>
          </p:cNvSpPr>
          <p:nvPr>
            <p:ph type="body" sz="quarter" idx="48" hasCustomPrompt="1"/>
          </p:nvPr>
        </p:nvSpPr>
        <p:spPr>
          <a:xfrm>
            <a:off x="358144" y="2786450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5" name="Segnaposto testo 54"/>
          <p:cNvSpPr>
            <a:spLocks noGrp="1"/>
          </p:cNvSpPr>
          <p:nvPr>
            <p:ph type="body" sz="quarter" idx="49" hasCustomPrompt="1"/>
          </p:nvPr>
        </p:nvSpPr>
        <p:spPr>
          <a:xfrm>
            <a:off x="358106" y="3332934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06" name="Segnaposto testo 54"/>
          <p:cNvSpPr>
            <a:spLocks noGrp="1"/>
          </p:cNvSpPr>
          <p:nvPr>
            <p:ph type="body" sz="quarter" idx="50" hasCustomPrompt="1"/>
          </p:nvPr>
        </p:nvSpPr>
        <p:spPr>
          <a:xfrm>
            <a:off x="358144" y="3486874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7" name="Segnaposto testo 54"/>
          <p:cNvSpPr>
            <a:spLocks noGrp="1"/>
          </p:cNvSpPr>
          <p:nvPr>
            <p:ph type="body" sz="quarter" idx="51" hasCustomPrompt="1"/>
          </p:nvPr>
        </p:nvSpPr>
        <p:spPr>
          <a:xfrm>
            <a:off x="358106" y="4033358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08" name="Segnaposto testo 54"/>
          <p:cNvSpPr>
            <a:spLocks noGrp="1"/>
          </p:cNvSpPr>
          <p:nvPr>
            <p:ph type="body" sz="quarter" idx="52" hasCustomPrompt="1"/>
          </p:nvPr>
        </p:nvSpPr>
        <p:spPr>
          <a:xfrm>
            <a:off x="358144" y="4187298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9" name="Segnaposto testo 54"/>
          <p:cNvSpPr>
            <a:spLocks noGrp="1"/>
          </p:cNvSpPr>
          <p:nvPr>
            <p:ph type="body" sz="quarter" idx="53" hasCustomPrompt="1"/>
          </p:nvPr>
        </p:nvSpPr>
        <p:spPr>
          <a:xfrm>
            <a:off x="358106" y="4733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0" name="Segnaposto testo 54"/>
          <p:cNvSpPr>
            <a:spLocks noGrp="1"/>
          </p:cNvSpPr>
          <p:nvPr>
            <p:ph type="body" sz="quarter" idx="54" hasCustomPrompt="1"/>
          </p:nvPr>
        </p:nvSpPr>
        <p:spPr>
          <a:xfrm>
            <a:off x="358144" y="4887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1" name="Segnaposto testo 54"/>
          <p:cNvSpPr>
            <a:spLocks noGrp="1"/>
          </p:cNvSpPr>
          <p:nvPr>
            <p:ph type="body" sz="quarter" idx="55" hasCustomPrompt="1"/>
          </p:nvPr>
        </p:nvSpPr>
        <p:spPr>
          <a:xfrm>
            <a:off x="358106" y="5418813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2" name="Segnaposto testo 54"/>
          <p:cNvSpPr>
            <a:spLocks noGrp="1"/>
          </p:cNvSpPr>
          <p:nvPr>
            <p:ph type="body" sz="quarter" idx="56" hasCustomPrompt="1"/>
          </p:nvPr>
        </p:nvSpPr>
        <p:spPr>
          <a:xfrm>
            <a:off x="358144" y="5572753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3" name="Segnaposto testo 54"/>
          <p:cNvSpPr>
            <a:spLocks noGrp="1"/>
          </p:cNvSpPr>
          <p:nvPr>
            <p:ph type="body" sz="quarter" idx="57" hasCustomPrompt="1"/>
          </p:nvPr>
        </p:nvSpPr>
        <p:spPr>
          <a:xfrm>
            <a:off x="4613299" y="1223964"/>
            <a:ext cx="4117610" cy="169334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4" name="Segnaposto testo 54"/>
          <p:cNvSpPr>
            <a:spLocks noGrp="1"/>
          </p:cNvSpPr>
          <p:nvPr>
            <p:ph type="body" sz="quarter" idx="58" hasCustomPrompt="1"/>
          </p:nvPr>
        </p:nvSpPr>
        <p:spPr>
          <a:xfrm>
            <a:off x="4613300" y="1400995"/>
            <a:ext cx="4117607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5" name="Segnaposto testo 54"/>
          <p:cNvSpPr>
            <a:spLocks noGrp="1"/>
          </p:cNvSpPr>
          <p:nvPr>
            <p:ph type="body" sz="quarter" idx="59" hasCustomPrompt="1"/>
          </p:nvPr>
        </p:nvSpPr>
        <p:spPr>
          <a:xfrm>
            <a:off x="4613262" y="1939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6" name="Segnaposto testo 54"/>
          <p:cNvSpPr>
            <a:spLocks noGrp="1"/>
          </p:cNvSpPr>
          <p:nvPr>
            <p:ph type="body" sz="quarter" idx="60" hasCustomPrompt="1"/>
          </p:nvPr>
        </p:nvSpPr>
        <p:spPr>
          <a:xfrm>
            <a:off x="4613300" y="2093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7" name="Segnaposto testo 54"/>
          <p:cNvSpPr>
            <a:spLocks noGrp="1"/>
          </p:cNvSpPr>
          <p:nvPr>
            <p:ph type="body" sz="quarter" idx="61" hasCustomPrompt="1"/>
          </p:nvPr>
        </p:nvSpPr>
        <p:spPr>
          <a:xfrm>
            <a:off x="4613262" y="2632510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8" name="Segnaposto testo 54"/>
          <p:cNvSpPr>
            <a:spLocks noGrp="1"/>
          </p:cNvSpPr>
          <p:nvPr>
            <p:ph type="body" sz="quarter" idx="62" hasCustomPrompt="1"/>
          </p:nvPr>
        </p:nvSpPr>
        <p:spPr>
          <a:xfrm>
            <a:off x="4613300" y="2786450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9" name="Segnaposto testo 54"/>
          <p:cNvSpPr>
            <a:spLocks noGrp="1"/>
          </p:cNvSpPr>
          <p:nvPr>
            <p:ph type="body" sz="quarter" idx="63" hasCustomPrompt="1"/>
          </p:nvPr>
        </p:nvSpPr>
        <p:spPr>
          <a:xfrm>
            <a:off x="4613262" y="3332934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0" name="Segnaposto testo 54"/>
          <p:cNvSpPr>
            <a:spLocks noGrp="1"/>
          </p:cNvSpPr>
          <p:nvPr>
            <p:ph type="body" sz="quarter" idx="64" hasCustomPrompt="1"/>
          </p:nvPr>
        </p:nvSpPr>
        <p:spPr>
          <a:xfrm>
            <a:off x="4613300" y="3486874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1" name="Segnaposto testo 54"/>
          <p:cNvSpPr>
            <a:spLocks noGrp="1"/>
          </p:cNvSpPr>
          <p:nvPr>
            <p:ph type="body" sz="quarter" idx="65" hasCustomPrompt="1"/>
          </p:nvPr>
        </p:nvSpPr>
        <p:spPr>
          <a:xfrm>
            <a:off x="4613262" y="4033358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2" name="Segnaposto testo 54"/>
          <p:cNvSpPr>
            <a:spLocks noGrp="1"/>
          </p:cNvSpPr>
          <p:nvPr>
            <p:ph type="body" sz="quarter" idx="66" hasCustomPrompt="1"/>
          </p:nvPr>
        </p:nvSpPr>
        <p:spPr>
          <a:xfrm>
            <a:off x="4613300" y="4187298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3" name="Segnaposto testo 54"/>
          <p:cNvSpPr>
            <a:spLocks noGrp="1"/>
          </p:cNvSpPr>
          <p:nvPr>
            <p:ph type="body" sz="quarter" idx="67" hasCustomPrompt="1"/>
          </p:nvPr>
        </p:nvSpPr>
        <p:spPr>
          <a:xfrm>
            <a:off x="4613262" y="4733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4" name="Segnaposto testo 54"/>
          <p:cNvSpPr>
            <a:spLocks noGrp="1"/>
          </p:cNvSpPr>
          <p:nvPr>
            <p:ph type="body" sz="quarter" idx="68" hasCustomPrompt="1"/>
          </p:nvPr>
        </p:nvSpPr>
        <p:spPr>
          <a:xfrm>
            <a:off x="4613300" y="4887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5" name="Segnaposto testo 54"/>
          <p:cNvSpPr>
            <a:spLocks noGrp="1"/>
          </p:cNvSpPr>
          <p:nvPr>
            <p:ph type="body" sz="quarter" idx="69" hasCustomPrompt="1"/>
          </p:nvPr>
        </p:nvSpPr>
        <p:spPr>
          <a:xfrm>
            <a:off x="4613262" y="5418813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6" name="Segnaposto testo 54"/>
          <p:cNvSpPr>
            <a:spLocks noGrp="1"/>
          </p:cNvSpPr>
          <p:nvPr>
            <p:ph type="body" sz="quarter" idx="70" hasCustomPrompt="1"/>
          </p:nvPr>
        </p:nvSpPr>
        <p:spPr>
          <a:xfrm>
            <a:off x="4613300" y="5572753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4562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20408" y="544522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EF6E0-1DEA-415F-BFAA-D3640D6E954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hart + Numeric Highlight: 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  <p:sp>
        <p:nvSpPr>
          <p:cNvPr id="17" name="Segnaposto grafico 20"/>
          <p:cNvSpPr>
            <a:spLocks noGrp="1"/>
          </p:cNvSpPr>
          <p:nvPr>
            <p:ph type="chart" sz="quarter" idx="17"/>
          </p:nvPr>
        </p:nvSpPr>
        <p:spPr>
          <a:xfrm>
            <a:off x="347300" y="1682750"/>
            <a:ext cx="4125913" cy="4378325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it-IT" dirty="0"/>
          </a:p>
        </p:txBody>
      </p:sp>
      <p:sp>
        <p:nvSpPr>
          <p:cNvPr id="20" name="Segnaposto testo 2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0" y="1682750"/>
            <a:ext cx="3976334" cy="1525588"/>
          </a:xfrm>
        </p:spPr>
        <p:txBody>
          <a:bodyPr numCol="1" spcCol="144000"/>
          <a:lstStyle>
            <a:lvl1pPr>
              <a:lnSpc>
                <a:spcPts val="6300"/>
              </a:lnSpc>
              <a:spcAft>
                <a:spcPts val="1800"/>
              </a:spcAft>
              <a:defRPr sz="7200" b="1" i="0" baseline="0">
                <a:solidFill>
                  <a:srgbClr val="BD0D22"/>
                </a:solidFill>
              </a:defRPr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it-IT" dirty="0" smtClean="0"/>
              <a:t>000,1%</a:t>
            </a:r>
          </a:p>
        </p:txBody>
      </p:sp>
      <p:sp>
        <p:nvSpPr>
          <p:cNvPr id="21" name="Segnaposto testo 2"/>
          <p:cNvSpPr>
            <a:spLocks noGrp="1"/>
          </p:cNvSpPr>
          <p:nvPr>
            <p:ph type="body" sz="quarter" idx="18"/>
          </p:nvPr>
        </p:nvSpPr>
        <p:spPr>
          <a:xfrm>
            <a:off x="4648200" y="3367465"/>
            <a:ext cx="3962400" cy="2693610"/>
          </a:xfrm>
        </p:spPr>
        <p:txBody>
          <a:bodyPr/>
          <a:lstStyle>
            <a:lvl1pPr>
              <a:defRPr b="1" i="0">
                <a:solidFill>
                  <a:schemeClr val="accent4"/>
                </a:solidFill>
              </a:defRPr>
            </a:lvl1pPr>
          </a:lstStyle>
          <a:p>
            <a:pPr lvl="0"/>
            <a:endParaRPr lang="it-IT" dirty="0" smtClean="0"/>
          </a:p>
        </p:txBody>
      </p:sp>
      <p:pic>
        <p:nvPicPr>
          <p:cNvPr id="23" name="Immagin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6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5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7690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/>
          <a:srcRect r="21050"/>
          <a:stretch/>
        </p:blipFill>
        <p:spPr>
          <a:xfrm>
            <a:off x="0" y="0"/>
            <a:ext cx="200533" cy="6858000"/>
          </a:xfrm>
          <a:prstGeom prst="rect">
            <a:avLst/>
          </a:prstGeom>
        </p:spPr>
      </p:pic>
      <p:pic>
        <p:nvPicPr>
          <p:cNvPr id="19" name="Immagin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300" y="287166"/>
            <a:ext cx="864000" cy="703434"/>
          </a:xfrm>
          <a:prstGeom prst="rect">
            <a:avLst/>
          </a:prstGeom>
        </p:spPr>
      </p:pic>
      <p:sp>
        <p:nvSpPr>
          <p:cNvPr id="12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347300" y="5351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0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347300" y="5605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1" name="Segnaposto testo 3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5859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Honlap</a:t>
            </a:r>
            <a:endParaRPr lang="it-IT" dirty="0" smtClean="0"/>
          </a:p>
        </p:txBody>
      </p:sp>
      <p:sp>
        <p:nvSpPr>
          <p:cNvPr id="22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347300" y="5097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23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347300" y="4838077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Szervezeti egység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823340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Back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6D80EE89-5913-7647-8C31-0801FAD3084B}" type="datetime4">
              <a:rPr lang="it-IT" smtClean="0">
                <a:solidFill>
                  <a:srgbClr val="BD2027"/>
                </a:solidFill>
                <a:latin typeface="Arial Regular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5 marzo 2014</a:t>
            </a:fld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mtClean="0">
                <a:solidFill>
                  <a:srgbClr val="BD2027"/>
                </a:solidFill>
                <a:latin typeface="Arial Regular"/>
              </a:rPr>
              <a:t>Presentation Title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sp>
        <p:nvSpPr>
          <p:cNvPr id="10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 smtClean="0"/>
              <a:t>Back-Up</a:t>
            </a:r>
            <a:endParaRPr lang="it-IT" dirty="0"/>
          </a:p>
        </p:txBody>
      </p:sp>
      <p:sp>
        <p:nvSpPr>
          <p:cNvPr id="1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Back-Up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2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sz="3300" b="1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Back-Up Title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</a:p>
        </p:txBody>
      </p:sp>
    </p:spTree>
    <p:extLst>
      <p:ext uri="{BB962C8B-B14F-4D97-AF65-F5344CB8AC3E}">
        <p14:creationId xmlns:p14="http://schemas.microsoft.com/office/powerpoint/2010/main" val="292678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/>
          </p:cNvPicPr>
          <p:nvPr userDrawn="1"/>
        </p:nvPicPr>
        <p:blipFill>
          <a:blip r:embed="rId2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BE1E7-023E-476A-8F36-5817DB59E69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34366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pic>
        <p:nvPicPr>
          <p:cNvPr id="9" name="Picture 20"/>
          <p:cNvPicPr>
            <a:picLocks noChangeAspect="1"/>
          </p:cNvPicPr>
          <p:nvPr userDrawn="1"/>
        </p:nvPicPr>
        <p:blipFill rotWithShape="1">
          <a:blip r:embed="rId2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57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B88513-9094-46F1-91CD-270C740F81F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0"/>
          <p:cNvPicPr>
            <a:picLocks noChangeAspect="1"/>
          </p:cNvPicPr>
          <p:nvPr userDrawn="1"/>
        </p:nvPicPr>
        <p:blipFill rotWithShape="1">
          <a:blip r:embed="rId2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2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B88513-9094-46F1-91CD-270C740F81F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317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B88513-9094-46F1-91CD-270C740F81F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51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B88513-9094-46F1-91CD-270C740F81F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713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B88513-9094-46F1-91CD-270C740F81F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0"/>
          <p:cNvPicPr>
            <a:picLocks noChangeAspect="1"/>
          </p:cNvPicPr>
          <p:nvPr userDrawn="1"/>
        </p:nvPicPr>
        <p:blipFill>
          <a:blip r:embed="rId2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3205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20408" y="544522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5A41C-B31E-492D-8560-44368263DD0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B88513-9094-46F1-91CD-270C740F81F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800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B88513-9094-46F1-91CD-270C740F81F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8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B88513-9094-46F1-91CD-270C740F81F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26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B88513-9094-46F1-91CD-270C740F81F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22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B88513-9094-46F1-91CD-270C740F81F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53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/>
          </p:cNvPicPr>
          <p:nvPr userDrawn="1"/>
        </p:nvPicPr>
        <p:blipFill>
          <a:blip r:embed="rId2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62005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/>
          </p:cNvPicPr>
          <p:nvPr userDrawn="1"/>
        </p:nvPicPr>
        <p:blipFill>
          <a:blip r:embed="rId2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BE1E7-023E-476A-8F36-5817DB59E692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2241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05A3C-B4D6-4D7C-BE84-4E12F9FC8F87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5092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EF6E0-1DEA-415F-BFAA-D3640D6E9544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9083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5A41C-B31E-492D-8560-44368263DD05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94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20408" y="544522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2164B-11D8-458E-ABAA-4767696D5CC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2164B-11D8-458E-ABAA-4767696D5CC8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5739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7E651-DBCC-4430-96EC-F50BB81334AD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970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FDF1F-1AE3-4B6F-9CBE-A0B1B2A12D56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015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65FEA-ECF6-493B-B667-AE5974316CDC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432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E1529-7A0C-406C-8B28-5C3A5987BFA4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9937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05440-7813-40E0-8642-078D3A0D8CAC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6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20408" y="544522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7E651-DBCC-4430-96EC-F50BB81334A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20408" y="544522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FDF1F-1AE3-4B6F-9CBE-A0B1B2A12D5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20408" y="544522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65FEA-ECF6-493B-B667-AE5974316CD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pic>
        <p:nvPicPr>
          <p:cNvPr id="1031" name="Immagine 12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3153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ia számának helye 4"/>
          <p:cNvSpPr txBox="1">
            <a:spLocks/>
          </p:cNvSpPr>
          <p:nvPr userDrawn="1"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zövegdoboz 8"/>
          <p:cNvSpPr txBox="1"/>
          <p:nvPr userDrawn="1"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11" name="Szövegdoboz 10"/>
          <p:cNvSpPr txBox="1"/>
          <p:nvPr userDrawn="1"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2" name="Szövegdoboz 11"/>
          <p:cNvSpPr txBox="1"/>
          <p:nvPr userDrawn="1"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zövegdoboz 12"/>
          <p:cNvSpPr txBox="1"/>
          <p:nvPr userDrawn="1"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Immagine 12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ia számának helye 4"/>
          <p:cNvSpPr txBox="1">
            <a:spLocks/>
          </p:cNvSpPr>
          <p:nvPr userDrawn="1"/>
        </p:nvSpPr>
        <p:spPr>
          <a:xfrm>
            <a:off x="7812360" y="6350000"/>
            <a:ext cx="422003" cy="204788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zövegdoboz 8"/>
          <p:cNvSpPr txBox="1"/>
          <p:nvPr userDrawn="1"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</a:t>
            </a:r>
            <a:r>
              <a:rPr lang="hu-HU" sz="7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Zrt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PTK változások</a:t>
            </a:r>
          </a:p>
        </p:txBody>
      </p:sp>
      <p:sp>
        <p:nvSpPr>
          <p:cNvPr id="11" name="Szövegdoboz 10"/>
          <p:cNvSpPr txBox="1"/>
          <p:nvPr userDrawn="1"/>
        </p:nvSpPr>
        <p:spPr>
          <a:xfrm>
            <a:off x="34083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3" name="Szövegdoboz 12"/>
          <p:cNvSpPr txBox="1"/>
          <p:nvPr userDrawn="1"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60661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74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66544" y="6356350"/>
            <a:ext cx="420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465A074-71B0-1C47-A455-7677837C124E}" type="slidenum">
              <a:rPr lang="it-IT" smtClean="0">
                <a:solidFill>
                  <a:prstClr val="white">
                    <a:lumMod val="50000"/>
                  </a:prstClr>
                </a:solidFill>
                <a:latin typeface="Arial Regular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it-IT">
              <a:solidFill>
                <a:prstClr val="white">
                  <a:lumMod val="50000"/>
                </a:prstClr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1486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56" r:id="rId20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200"/>
        </a:lnSpc>
        <a:spcBef>
          <a:spcPts val="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Clr>
          <a:schemeClr val="tx2"/>
        </a:buClr>
        <a:buFont typeface="Wingdings" charset="2"/>
        <a:buChar char="§"/>
        <a:defRPr sz="1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Lucida Grande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44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108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Wingdings" charset="2"/>
        <a:buChar char="Ø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Immagine 1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sp>
        <p:nvSpPr>
          <p:cNvPr id="8" name="Dia számának helye 4"/>
          <p:cNvSpPr txBox="1">
            <a:spLocks/>
          </p:cNvSpPr>
          <p:nvPr userDrawn="1"/>
        </p:nvSpPr>
        <p:spPr>
          <a:xfrm>
            <a:off x="7812360" y="6349221"/>
            <a:ext cx="422094" cy="206324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AB88513-9094-46F1-91CD-270C740F81FC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zövegdoboz 8"/>
          <p:cNvSpPr txBox="1"/>
          <p:nvPr userDrawn="1"/>
        </p:nvSpPr>
        <p:spPr>
          <a:xfrm>
            <a:off x="366956" y="6381328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</a:t>
            </a:r>
            <a:r>
              <a:rPr lang="hu-HU" sz="7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Zrt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zövegdoboz 10"/>
          <p:cNvSpPr txBox="1"/>
          <p:nvPr userDrawn="1"/>
        </p:nvSpPr>
        <p:spPr>
          <a:xfrm>
            <a:off x="3408149" y="6384473"/>
            <a:ext cx="1495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16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94CA10-AB0C-4222-920B-A0EA5F319C36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Immagine 12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zövegdoboz 8"/>
          <p:cNvSpPr txBox="1"/>
          <p:nvPr userDrawn="1"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</a:t>
            </a:r>
            <a:r>
              <a:rPr lang="hu-HU" sz="7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Zrt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PTK változások</a:t>
            </a:r>
          </a:p>
        </p:txBody>
      </p:sp>
      <p:sp>
        <p:nvSpPr>
          <p:cNvPr id="11" name="Szövegdoboz 10"/>
          <p:cNvSpPr txBox="1"/>
          <p:nvPr userDrawn="1"/>
        </p:nvSpPr>
        <p:spPr>
          <a:xfrm>
            <a:off x="34083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3" name="Szövegdoboz 12"/>
          <p:cNvSpPr txBox="1"/>
          <p:nvPr userDrawn="1"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110799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3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3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3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9.png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3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3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3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3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3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3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3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3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3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3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3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8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13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3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3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13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13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13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13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13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13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13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13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13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13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5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5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5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5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5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5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5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5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5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5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5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44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45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4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5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5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25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25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5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25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25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25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2.jpg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44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45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45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45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45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45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44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44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45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45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45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45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45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44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45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45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45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45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45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g"/><Relationship Id="rId1" Type="http://schemas.openxmlformats.org/officeDocument/2006/relationships/slideLayout" Target="../slideLayouts/slideLayout45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g"/><Relationship Id="rId1" Type="http://schemas.openxmlformats.org/officeDocument/2006/relationships/slideLayout" Target="../slideLayouts/slideLayout24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g"/><Relationship Id="rId1" Type="http://schemas.openxmlformats.org/officeDocument/2006/relationships/slideLayout" Target="../slideLayouts/slideLayout29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g"/><Relationship Id="rId1" Type="http://schemas.openxmlformats.org/officeDocument/2006/relationships/slideLayout" Target="../slideLayouts/slideLayout29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29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g"/><Relationship Id="rId1" Type="http://schemas.openxmlformats.org/officeDocument/2006/relationships/slideLayout" Target="../slideLayouts/slideLayout56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56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56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g"/><Relationship Id="rId1" Type="http://schemas.openxmlformats.org/officeDocument/2006/relationships/slideLayout" Target="../slideLayouts/slideLayout5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g"/><Relationship Id="rId2" Type="http://schemas.openxmlformats.org/officeDocument/2006/relationships/image" Target="../media/image143.wmf"/><Relationship Id="rId1" Type="http://schemas.openxmlformats.org/officeDocument/2006/relationships/slideLayout" Target="../slideLayouts/slideLayout56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g"/><Relationship Id="rId1" Type="http://schemas.openxmlformats.org/officeDocument/2006/relationships/slideLayout" Target="../slideLayouts/slideLayout56.xml"/></Relationships>
</file>

<file path=ppt/slides/_rels/slide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g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56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tmp"/><Relationship Id="rId1" Type="http://schemas.openxmlformats.org/officeDocument/2006/relationships/slideLayout" Target="../slideLayouts/slideLayout56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tmp"/><Relationship Id="rId1" Type="http://schemas.openxmlformats.org/officeDocument/2006/relationships/slideLayout" Target="../slideLayouts/slideLayout56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tmp"/><Relationship Id="rId1" Type="http://schemas.openxmlformats.org/officeDocument/2006/relationships/slideLayout" Target="../slideLayouts/slideLayout56.xml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g"/><Relationship Id="rId2" Type="http://schemas.openxmlformats.org/officeDocument/2006/relationships/image" Target="../media/image149.jpg"/><Relationship Id="rId1" Type="http://schemas.openxmlformats.org/officeDocument/2006/relationships/slideLayout" Target="../slideLayouts/slideLayout56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wmf"/><Relationship Id="rId1" Type="http://schemas.openxmlformats.org/officeDocument/2006/relationships/slideLayout" Target="../slideLayouts/slideLayout56.xml"/></Relationships>
</file>

<file path=ppt/slides/_rels/slide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tmp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5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g"/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hyperlink" Target="https://www.generali.hu/Szolgaltatasok/Elet_es_nyugdij/Mozaik_eletbiztositas_megtakaritas_biztositasi_vedelemmel.aspx" TargetMode="External"/><Relationship Id="rId4" Type="http://schemas.openxmlformats.org/officeDocument/2006/relationships/image" Target="../media/image27.jp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/>
          <p:cNvSpPr>
            <a:spLocks noGrp="1"/>
          </p:cNvSpPr>
          <p:nvPr>
            <p:ph type="ctrTitle"/>
          </p:nvPr>
        </p:nvSpPr>
        <p:spPr>
          <a:xfrm>
            <a:off x="354807" y="2204864"/>
            <a:ext cx="8386762" cy="868363"/>
          </a:xfrm>
        </p:spPr>
        <p:txBody>
          <a:bodyPr/>
          <a:lstStyle/>
          <a:p>
            <a:pPr algn="l" eaLnBrk="1" hangingPunct="1">
              <a:lnSpc>
                <a:spcPts val="3500"/>
              </a:lnSpc>
            </a:pPr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Ptk. </a:t>
            </a:r>
            <a:r>
              <a:rPr lang="hu-HU" sz="3300" b="1" dirty="0">
                <a:solidFill>
                  <a:srgbClr val="C00000"/>
                </a:solidFill>
                <a:latin typeface="Arial" charset="0"/>
                <a:cs typeface="Arial" charset="0"/>
              </a:rPr>
              <a:t>v</a:t>
            </a:r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áltozások</a:t>
            </a:r>
            <a:endParaRPr lang="it-IT" sz="33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5362" name="Immagin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287338"/>
            <a:ext cx="8636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7"/>
          <p:cNvPicPr>
            <a:picLocks noChangeAspect="1"/>
          </p:cNvPicPr>
          <p:nvPr/>
        </p:nvPicPr>
        <p:blipFill>
          <a:blip r:embed="rId3"/>
          <a:srcRect r="21049"/>
          <a:stretch>
            <a:fillRect/>
          </a:stretch>
        </p:blipFill>
        <p:spPr bwMode="auto">
          <a:xfrm>
            <a:off x="0" y="0"/>
            <a:ext cx="21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églalap 2"/>
          <p:cNvSpPr/>
          <p:nvPr/>
        </p:nvSpPr>
        <p:spPr>
          <a:xfrm>
            <a:off x="8101013" y="6092825"/>
            <a:ext cx="792162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141" y="3171429"/>
            <a:ext cx="3888432" cy="2252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Cím 1"/>
          <p:cNvSpPr>
            <a:spLocks noGrp="1"/>
          </p:cNvSpPr>
          <p:nvPr>
            <p:ph type="title"/>
          </p:nvPr>
        </p:nvSpPr>
        <p:spPr>
          <a:xfrm>
            <a:off x="467544" y="302981"/>
            <a:ext cx="8229600" cy="523481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Új fogalom: FOGYASZTÓ </a:t>
            </a:r>
            <a:r>
              <a:rPr lang="hu-HU" sz="32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3</a:t>
            </a:r>
            <a:endParaRPr lang="hu-HU" sz="3200" b="1" baseline="300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56584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u-H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Nem fogyasztóknál bármilyen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Ptk-tól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való eltérés engedélyezett.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www.shp.hu/hpc/userfiles/papirajandek/felkialtoj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68960"/>
            <a:ext cx="205222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92" y="908720"/>
            <a:ext cx="792088" cy="82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25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88641"/>
            <a:ext cx="8229600" cy="792088"/>
          </a:xfrm>
        </p:spPr>
        <p:txBody>
          <a:bodyPr/>
          <a:lstStyle/>
          <a:p>
            <a:r>
              <a:rPr lang="hu-HU" sz="32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PÓTHATÁRIDŐ</a:t>
            </a:r>
            <a:endParaRPr lang="hu-HU" sz="2000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 bwMode="auto">
          <a:xfrm>
            <a:off x="395536" y="980729"/>
            <a:ext cx="856895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000" b="1" u="sng" dirty="0" smtClean="0">
                <a:solidFill>
                  <a:srgbClr val="0070C0"/>
                </a:solidFill>
              </a:rPr>
              <a:t>„  4 + 1   ”  - a RENDEZVÉNYBIZTOSÍTÁS kivételével: </a:t>
            </a:r>
          </a:p>
          <a:p>
            <a:pPr marL="0" indent="0">
              <a:buFont typeface="Arial" charset="0"/>
              <a:buNone/>
            </a:pPr>
            <a:endParaRPr lang="hu-HU" sz="1800" b="1" u="sng" dirty="0">
              <a:solidFill>
                <a:srgbClr val="0070C0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hu-HU" sz="1800" b="1" u="sng" dirty="0" smtClean="0">
                <a:solidFill>
                  <a:srgbClr val="0070C0"/>
                </a:solidFill>
              </a:rPr>
              <a:t>A díjfizetés elmulasztásának következményei</a:t>
            </a:r>
          </a:p>
          <a:p>
            <a:r>
              <a:rPr lang="hu-HU" sz="1800" dirty="0" smtClean="0"/>
              <a:t>Amennyiben a szerződő a biztosítási díjat az esedékesség időpontjáig nem egyenlíti ki - a következményekre történő figyelmeztetés mellett - a biztosító, a szerződő felet </a:t>
            </a:r>
            <a:r>
              <a:rPr lang="hu-HU" sz="1800" b="1" u="sng" dirty="0" smtClean="0">
                <a:solidFill>
                  <a:srgbClr val="C00000"/>
                </a:solidFill>
              </a:rPr>
              <a:t>legalább 30 napos póthatáridő </a:t>
            </a:r>
            <a:r>
              <a:rPr lang="hu-HU" sz="1800" dirty="0" smtClean="0"/>
              <a:t>tűzésével a teljesítésre írásban felhívja.</a:t>
            </a:r>
          </a:p>
          <a:p>
            <a:r>
              <a:rPr lang="hu-HU" sz="1800" dirty="0" smtClean="0"/>
              <a:t>  </a:t>
            </a:r>
          </a:p>
          <a:p>
            <a:endParaRPr lang="hu-HU" sz="1800" dirty="0"/>
          </a:p>
          <a:p>
            <a:endParaRPr lang="hu-HU" sz="1800" dirty="0" smtClean="0"/>
          </a:p>
          <a:p>
            <a:endParaRPr lang="hu-HU" sz="1800" dirty="0" smtClean="0"/>
          </a:p>
          <a:p>
            <a:r>
              <a:rPr lang="hu-HU" sz="1800" dirty="0" smtClean="0"/>
              <a:t>Ha a szerződő a </a:t>
            </a:r>
            <a:r>
              <a:rPr lang="hu-HU" sz="1800" b="1" dirty="0" smtClean="0"/>
              <a:t>kitűzött póthatáridőig</a:t>
            </a:r>
            <a:r>
              <a:rPr lang="hu-HU" sz="1800" dirty="0" smtClean="0"/>
              <a:t> </a:t>
            </a:r>
            <a:r>
              <a:rPr lang="hu-HU" sz="1800" b="1" dirty="0" smtClean="0"/>
              <a:t>fizetési kötelezettségét nem teljesíti</a:t>
            </a:r>
            <a:r>
              <a:rPr lang="hu-HU" sz="1800" dirty="0" smtClean="0"/>
              <a:t>, a biztosító a biztosítási </a:t>
            </a:r>
            <a:r>
              <a:rPr lang="hu-HU" sz="1800" b="1" u="sng" dirty="0" smtClean="0">
                <a:solidFill>
                  <a:srgbClr val="C00000"/>
                </a:solidFill>
              </a:rPr>
              <a:t>szerződést a díjrendezettség napjával megszűnteti </a:t>
            </a:r>
            <a:r>
              <a:rPr lang="hu-HU" sz="1800" dirty="0" smtClean="0"/>
              <a:t>kivéve, ha a biztosító a díjkövetelését késedelem nélkül bírósági úton érvényesíti.</a:t>
            </a:r>
          </a:p>
          <a:p>
            <a:pPr marL="0" indent="0">
              <a:buFont typeface="Arial" charset="0"/>
              <a:buNone/>
            </a:pPr>
            <a:r>
              <a:rPr lang="hu-HU" sz="1800" b="1" u="sng" dirty="0" smtClean="0">
                <a:solidFill>
                  <a:srgbClr val="0070C0"/>
                </a:solidFill>
              </a:rPr>
              <a:t>Jelentős változás</a:t>
            </a:r>
            <a:r>
              <a:rPr lang="hu-HU" sz="1800" dirty="0" smtClean="0"/>
              <a:t>!</a:t>
            </a:r>
          </a:p>
          <a:p>
            <a:pPr marL="0" indent="0">
              <a:buFont typeface="Arial" charset="0"/>
              <a:buNone/>
            </a:pPr>
            <a:r>
              <a:rPr lang="hu-HU" sz="1800" dirty="0" smtClean="0"/>
              <a:t>a szerződés a </a:t>
            </a:r>
            <a:r>
              <a:rPr lang="hu-HU" sz="1800" b="1" u="sng" dirty="0" smtClean="0">
                <a:solidFill>
                  <a:srgbClr val="C00000"/>
                </a:solidFill>
              </a:rPr>
              <a:t>díjrendezettség napjával</a:t>
            </a:r>
            <a:r>
              <a:rPr lang="hu-HU" sz="1800" dirty="0" smtClean="0"/>
              <a:t> szűnik meg, amennyiben a szerződő   a póthatáridős levélben meghatározott időpontig nem fizeti be az elmaradt díjat!</a:t>
            </a:r>
            <a:endParaRPr lang="hu-HU" sz="1800" b="1" u="sng" dirty="0" smtClean="0">
              <a:solidFill>
                <a:srgbClr val="0070C0"/>
              </a:solidFill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1614364" y="5445224"/>
            <a:ext cx="259228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03918"/>
            <a:ext cx="792088" cy="82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3212976"/>
            <a:ext cx="699716" cy="109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2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7418" y="764704"/>
            <a:ext cx="8229600" cy="2088232"/>
          </a:xfrm>
        </p:spPr>
        <p:txBody>
          <a:bodyPr/>
          <a:lstStyle/>
          <a:p>
            <a:pPr marL="0" indent="0">
              <a:buNone/>
            </a:pPr>
            <a:r>
              <a:rPr lang="hu-HU" sz="2400" b="1" u="sng" dirty="0" smtClean="0">
                <a:solidFill>
                  <a:srgbClr val="0070C0"/>
                </a:solidFill>
              </a:rPr>
              <a:t>Rendezvénybiztosítás </a:t>
            </a:r>
            <a:r>
              <a:rPr lang="hu-HU" sz="1800" b="1" u="sng" dirty="0">
                <a:solidFill>
                  <a:srgbClr val="0070C0"/>
                </a:solidFill>
              </a:rPr>
              <a:t>-  </a:t>
            </a:r>
            <a:r>
              <a:rPr lang="hu-HU" sz="1800" b="1" u="sng" dirty="0" smtClean="0">
                <a:solidFill>
                  <a:srgbClr val="C00000"/>
                </a:solidFill>
              </a:rPr>
              <a:t>NINCS PÓTHATÁRIDŐ</a:t>
            </a:r>
            <a:r>
              <a:rPr lang="hu-HU" sz="1800" b="1" u="sng" dirty="0" smtClean="0">
                <a:solidFill>
                  <a:srgbClr val="0070C0"/>
                </a:solidFill>
              </a:rPr>
              <a:t>!</a:t>
            </a:r>
          </a:p>
          <a:p>
            <a:pPr marL="0" indent="0">
              <a:buNone/>
            </a:pPr>
            <a:endParaRPr lang="hu-HU" sz="1000" b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u-HU" sz="1800" dirty="0"/>
              <a:t>Amennyiben a szerződő a biztosítási díjat az </a:t>
            </a:r>
            <a:r>
              <a:rPr lang="hu-HU" sz="1800" b="1" dirty="0">
                <a:solidFill>
                  <a:srgbClr val="C00000"/>
                </a:solidFill>
              </a:rPr>
              <a:t>esedékességet követő 8 napon belül, de legkésőbb a rendezvény kezdetét megelőző munkanapig </a:t>
            </a:r>
            <a:r>
              <a:rPr lang="hu-HU" sz="1800" dirty="0"/>
              <a:t>nem fizeti meg, és a befizetésre halasztást sem kapott, vagy a biztosító a biztosítási díj iránti igényét bírósági úton nem érvényesíti, a </a:t>
            </a:r>
            <a:r>
              <a:rPr lang="hu-HU" sz="1800" b="1" u="sng" dirty="0">
                <a:solidFill>
                  <a:srgbClr val="0070C0"/>
                </a:solidFill>
              </a:rPr>
              <a:t>biztosítási szerződés nem jön létre és a biztosító kockázatviselése nem kezdődik meg</a:t>
            </a:r>
            <a:r>
              <a:rPr lang="hu-HU" sz="1800" dirty="0"/>
              <a:t>. </a:t>
            </a:r>
          </a:p>
        </p:txBody>
      </p:sp>
      <p:pic>
        <p:nvPicPr>
          <p:cNvPr id="14338" name="Picture 2" descr="http://schoonmaakjournaal.nl/wp-content/uploads/2013/12/8.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71" y="3201532"/>
            <a:ext cx="1008112" cy="80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713887" y="3604777"/>
            <a:ext cx="739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Max.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907704" y="3604777"/>
            <a:ext cx="578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nap, de legkésőbb a „ buli” előtti munkanap...</a:t>
            </a:r>
            <a:endParaRPr lang="hu-HU" dirty="0"/>
          </a:p>
        </p:txBody>
      </p:sp>
      <p:pic>
        <p:nvPicPr>
          <p:cNvPr id="14340" name="Picture 4" descr="https://encrypted-tbn3.gstatic.com/images?q=tbn:ANd9GcQ6SG2QCKCy1fOWdoFvNAVNBIkDYU0Pj7aMv-6jFS10p5p0Ju11W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49080"/>
            <a:ext cx="1829406" cy="183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06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DÍJKORREKCIÓ</a:t>
            </a:r>
            <a:r>
              <a:rPr lang="hu-HU" sz="3200" b="1" u="sng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hu-HU" sz="3200" b="1" u="sng" baseline="30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/>
            </a:r>
            <a:br>
              <a:rPr lang="hu-HU" sz="3200" b="1" u="sng" baseline="30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</a:br>
            <a:r>
              <a:rPr lang="hu-HU" sz="2400" b="1" u="sng" dirty="0">
                <a:solidFill>
                  <a:srgbClr val="0070C0"/>
                </a:solidFill>
              </a:rPr>
              <a:t>3</a:t>
            </a:r>
            <a:r>
              <a:rPr lang="hu-HU" sz="2400" b="1" u="sng" dirty="0" smtClean="0">
                <a:solidFill>
                  <a:srgbClr val="0070C0"/>
                </a:solidFill>
              </a:rPr>
              <a:t> </a:t>
            </a:r>
            <a:r>
              <a:rPr lang="hu-HU" sz="2400" b="1" u="sng" dirty="0">
                <a:solidFill>
                  <a:srgbClr val="0070C0"/>
                </a:solidFill>
              </a:rPr>
              <a:t>+ 2”</a:t>
            </a:r>
            <a:endParaRPr lang="hu-HU" sz="2400" b="1" u="sng" baseline="30000" dirty="0">
              <a:solidFill>
                <a:schemeClr val="accent6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73908" y="1340768"/>
            <a:ext cx="8496944" cy="4958011"/>
          </a:xfrm>
        </p:spPr>
        <p:txBody>
          <a:bodyPr/>
          <a:lstStyle/>
          <a:p>
            <a:pPr marL="0" indent="0">
              <a:buNone/>
            </a:pPr>
            <a:r>
              <a:rPr lang="hu-HU" sz="2000" b="1" u="sng" dirty="0" smtClean="0">
                <a:solidFill>
                  <a:srgbClr val="0070C0"/>
                </a:solidFill>
              </a:rPr>
              <a:t>Munkáltatói</a:t>
            </a:r>
            <a:r>
              <a:rPr lang="hu-HU" sz="2000" b="1" u="sng" dirty="0">
                <a:solidFill>
                  <a:srgbClr val="0070C0"/>
                </a:solidFill>
              </a:rPr>
              <a:t>, sportolói, járműben </a:t>
            </a:r>
            <a:r>
              <a:rPr lang="hu-HU" sz="2000" b="1" u="sng" dirty="0" smtClean="0">
                <a:solidFill>
                  <a:srgbClr val="0070C0"/>
                </a:solidFill>
              </a:rPr>
              <a:t>utazókra szóló biztosítás</a:t>
            </a:r>
            <a:endParaRPr lang="hu-HU" sz="2000" b="1" u="sng" dirty="0">
              <a:solidFill>
                <a:srgbClr val="0070C0"/>
              </a:solidFill>
            </a:endParaRPr>
          </a:p>
          <a:p>
            <a:r>
              <a:rPr lang="hu-HU" sz="2000" dirty="0"/>
              <a:t>A biztosító a biztosítási szerződés tartama alatt javaslatot tehet a biztosítási díj módosítására. A biztosítási díj módosítására vonatkozó javaslatát a biztosító írásban, </a:t>
            </a:r>
            <a:r>
              <a:rPr lang="hu-HU" sz="2000" b="1" dirty="0">
                <a:solidFill>
                  <a:srgbClr val="C00000"/>
                </a:solidFill>
              </a:rPr>
              <a:t>a biztosítási szerződés következő </a:t>
            </a:r>
            <a:r>
              <a:rPr lang="hu-HU" sz="2000" b="1" u="sng" dirty="0">
                <a:solidFill>
                  <a:srgbClr val="C00000"/>
                </a:solidFill>
              </a:rPr>
              <a:t>évfordulóját megelőző legalább 30 nappal közli a szerződővel.    </a:t>
            </a:r>
          </a:p>
          <a:p>
            <a:pPr marL="0" indent="0">
              <a:buNone/>
            </a:pPr>
            <a:endParaRPr lang="hu-HU" sz="2000" u="sng" dirty="0"/>
          </a:p>
          <a:p>
            <a:r>
              <a:rPr lang="hu-HU" sz="2000" b="1" dirty="0"/>
              <a:t>Amennyiben a</a:t>
            </a:r>
            <a:r>
              <a:rPr lang="hu-HU" sz="2000" b="1" dirty="0">
                <a:solidFill>
                  <a:srgbClr val="C00000"/>
                </a:solidFill>
              </a:rPr>
              <a:t> </a:t>
            </a:r>
            <a:r>
              <a:rPr lang="hu-HU" sz="2000" b="1" u="sng" dirty="0">
                <a:solidFill>
                  <a:srgbClr val="C00000"/>
                </a:solidFill>
              </a:rPr>
              <a:t>szerződő</a:t>
            </a:r>
            <a:r>
              <a:rPr lang="hu-HU" sz="2000" b="1" dirty="0">
                <a:solidFill>
                  <a:srgbClr val="C00000"/>
                </a:solidFill>
              </a:rPr>
              <a:t> </a:t>
            </a:r>
            <a:r>
              <a:rPr lang="hu-HU" sz="2000" dirty="0"/>
              <a:t>a biztosító által közölt módosításokkal a biztosítási szerződését </a:t>
            </a:r>
            <a:r>
              <a:rPr lang="hu-HU" sz="2000" b="1" dirty="0">
                <a:solidFill>
                  <a:srgbClr val="C00000"/>
                </a:solidFill>
              </a:rPr>
              <a:t>nem kívánja fenntartani, a szerződést </a:t>
            </a:r>
            <a:r>
              <a:rPr lang="hu-HU" sz="2000" b="1" u="sng" dirty="0">
                <a:solidFill>
                  <a:srgbClr val="C00000"/>
                </a:solidFill>
              </a:rPr>
              <a:t>a biztosítási évfordulór</a:t>
            </a:r>
            <a:r>
              <a:rPr lang="hu-HU" sz="2000" u="sng" dirty="0">
                <a:solidFill>
                  <a:srgbClr val="C00000"/>
                </a:solidFill>
              </a:rPr>
              <a:t>a</a:t>
            </a:r>
            <a:r>
              <a:rPr lang="hu-HU" sz="2000" dirty="0"/>
              <a:t>, az évfordulót megelőzően - a felmondási idő figyelembevétele nélkül - </a:t>
            </a:r>
            <a:r>
              <a:rPr lang="hu-HU" sz="2000" b="1" u="sng" dirty="0">
                <a:solidFill>
                  <a:srgbClr val="C00000"/>
                </a:solidFill>
              </a:rPr>
              <a:t>felmondhatja</a:t>
            </a:r>
            <a:r>
              <a:rPr lang="hu-HU" sz="2000" u="sng" dirty="0" smtClean="0">
                <a:solidFill>
                  <a:srgbClr val="C00000"/>
                </a:solidFill>
              </a:rPr>
              <a:t>.</a:t>
            </a:r>
            <a:endParaRPr lang="hu-HU" sz="2000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b="1" u="sng" dirty="0">
                <a:solidFill>
                  <a:srgbClr val="0070C0"/>
                </a:solidFill>
              </a:rPr>
              <a:t>Belépőjegyes </a:t>
            </a:r>
            <a:r>
              <a:rPr lang="hu-HU" sz="2000" b="1" u="sng" dirty="0" smtClean="0">
                <a:solidFill>
                  <a:srgbClr val="0070C0"/>
                </a:solidFill>
              </a:rPr>
              <a:t>, Rendezvénybiztosítás</a:t>
            </a:r>
            <a:endParaRPr lang="hu-HU" sz="2000" b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A </a:t>
            </a:r>
            <a:r>
              <a:rPr lang="hu-HU" sz="2000" dirty="0"/>
              <a:t>határozott tartam miatt a  biztosítónak </a:t>
            </a:r>
            <a:r>
              <a:rPr lang="hu-HU" sz="2000" b="1" u="sng" dirty="0">
                <a:solidFill>
                  <a:srgbClr val="C00000"/>
                </a:solidFill>
              </a:rPr>
              <a:t>nincs</a:t>
            </a:r>
            <a:r>
              <a:rPr lang="hu-HU" sz="2000" dirty="0"/>
              <a:t> lehetősége </a:t>
            </a:r>
            <a:r>
              <a:rPr lang="hu-HU" sz="2000" b="1" u="sng" dirty="0" smtClean="0">
                <a:solidFill>
                  <a:srgbClr val="C00000"/>
                </a:solidFill>
              </a:rPr>
              <a:t>díjkorrekcióra</a:t>
            </a:r>
            <a:r>
              <a:rPr lang="hu-HU" sz="2000" dirty="0" smtClean="0"/>
              <a:t>.</a:t>
            </a:r>
            <a:endParaRPr lang="hu-HU" sz="2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203" y="4509120"/>
            <a:ext cx="742067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0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BIZTOSÍTÓ RENDES FELMONDÁSA</a:t>
            </a:r>
            <a:r>
              <a:rPr lang="hu-HU" sz="3200" b="1" baseline="30000" dirty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hu-HU" sz="3200" b="1" baseline="30000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813995"/>
          </a:xfrm>
        </p:spPr>
        <p:txBody>
          <a:bodyPr/>
          <a:lstStyle/>
          <a:p>
            <a:pPr marL="0" indent="0" algn="ctr">
              <a:buNone/>
            </a:pPr>
            <a:r>
              <a:rPr lang="hu-HU" sz="2400" b="1" u="sng" dirty="0">
                <a:solidFill>
                  <a:srgbClr val="0070C0"/>
                </a:solidFill>
              </a:rPr>
              <a:t>„ </a:t>
            </a:r>
            <a:r>
              <a:rPr lang="hu-HU" sz="2400" b="1" u="sng" dirty="0" smtClean="0">
                <a:solidFill>
                  <a:srgbClr val="0070C0"/>
                </a:solidFill>
              </a:rPr>
              <a:t>3 </a:t>
            </a:r>
            <a:r>
              <a:rPr lang="hu-HU" sz="2400" b="1" u="sng" dirty="0">
                <a:solidFill>
                  <a:srgbClr val="0070C0"/>
                </a:solidFill>
              </a:rPr>
              <a:t>+ </a:t>
            </a:r>
            <a:r>
              <a:rPr lang="hu-HU" sz="2400" b="1" u="sng" dirty="0" smtClean="0">
                <a:solidFill>
                  <a:srgbClr val="0070C0"/>
                </a:solidFill>
              </a:rPr>
              <a:t>2”</a:t>
            </a:r>
            <a:endParaRPr lang="hu-HU" sz="2400" b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u-HU" sz="1800" b="1" u="sng" dirty="0" smtClean="0">
                <a:solidFill>
                  <a:srgbClr val="0070C0"/>
                </a:solidFill>
              </a:rPr>
              <a:t>Eltérünk a </a:t>
            </a:r>
            <a:r>
              <a:rPr lang="hu-HU" sz="1800" b="1" u="sng" dirty="0" err="1" smtClean="0">
                <a:solidFill>
                  <a:srgbClr val="0070C0"/>
                </a:solidFill>
              </a:rPr>
              <a:t>PTK-tól</a:t>
            </a:r>
            <a:r>
              <a:rPr lang="hu-HU" sz="1800" b="1" u="sng" dirty="0" smtClean="0">
                <a:solidFill>
                  <a:srgbClr val="0070C0"/>
                </a:solidFill>
              </a:rPr>
              <a:t>:</a:t>
            </a:r>
          </a:p>
          <a:p>
            <a:pPr marL="0" indent="0">
              <a:buNone/>
            </a:pPr>
            <a:endParaRPr lang="hu-HU" sz="600" b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u-HU" sz="2000" b="1" u="sng" dirty="0">
                <a:solidFill>
                  <a:srgbClr val="0070C0"/>
                </a:solidFill>
              </a:rPr>
              <a:t>Munkáltatói, sportolói, járműben utazókra szóló </a:t>
            </a:r>
            <a:r>
              <a:rPr lang="hu-HU" sz="2000" b="1" u="sng" dirty="0" smtClean="0">
                <a:solidFill>
                  <a:srgbClr val="0070C0"/>
                </a:solidFill>
              </a:rPr>
              <a:t>biztosítás  - ÚJ pont!</a:t>
            </a:r>
            <a:endParaRPr lang="hu-HU" sz="2000" b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u-HU" sz="2000" dirty="0" smtClean="0"/>
              <a:t>A </a:t>
            </a:r>
            <a:r>
              <a:rPr lang="hu-HU" sz="2000" dirty="0"/>
              <a:t>szerződő és </a:t>
            </a:r>
            <a:r>
              <a:rPr lang="hu-HU" sz="2000" b="1" dirty="0">
                <a:solidFill>
                  <a:srgbClr val="C00000"/>
                </a:solidFill>
              </a:rPr>
              <a:t>a biztosító </a:t>
            </a:r>
            <a:r>
              <a:rPr lang="hu-HU" sz="2000" dirty="0"/>
              <a:t> a szerződést írásban, </a:t>
            </a:r>
            <a:r>
              <a:rPr lang="hu-HU" sz="2000" b="1" dirty="0">
                <a:solidFill>
                  <a:srgbClr val="C00000"/>
                </a:solidFill>
              </a:rPr>
              <a:t>a biztosítási évforduló napjával </a:t>
            </a:r>
            <a:r>
              <a:rPr lang="hu-HU" sz="2000" b="1" dirty="0" smtClean="0">
                <a:solidFill>
                  <a:srgbClr val="C00000"/>
                </a:solidFill>
              </a:rPr>
              <a:t>- </a:t>
            </a:r>
            <a:r>
              <a:rPr lang="hu-HU" sz="2000" b="1" dirty="0">
                <a:solidFill>
                  <a:srgbClr val="C00000"/>
                </a:solidFill>
              </a:rPr>
              <a:t>legkésőbb a biztosítási év végét megelőző 30 nappal </a:t>
            </a:r>
            <a:r>
              <a:rPr lang="hu-HU" sz="2000" dirty="0"/>
              <a:t>-</a:t>
            </a:r>
            <a:r>
              <a:rPr lang="hu-HU" sz="2000" dirty="0" smtClean="0"/>
              <a:t> </a:t>
            </a:r>
            <a:r>
              <a:rPr lang="hu-HU" sz="2000" dirty="0"/>
              <a:t>felmondhatják. </a:t>
            </a:r>
            <a:endParaRPr lang="hu-HU" sz="2000" dirty="0" smtClean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r>
              <a:rPr lang="hu-HU" sz="2000" b="1" u="sng" dirty="0" smtClean="0">
                <a:solidFill>
                  <a:srgbClr val="0070C0"/>
                </a:solidFill>
              </a:rPr>
              <a:t>Belépőjegyes </a:t>
            </a:r>
            <a:r>
              <a:rPr lang="hu-HU" sz="2000" b="1" u="sng" dirty="0">
                <a:solidFill>
                  <a:srgbClr val="0070C0"/>
                </a:solidFill>
              </a:rPr>
              <a:t>, </a:t>
            </a:r>
            <a:r>
              <a:rPr lang="hu-HU" sz="2000" b="1" u="sng" dirty="0" smtClean="0">
                <a:solidFill>
                  <a:srgbClr val="0070C0"/>
                </a:solidFill>
              </a:rPr>
              <a:t>Rendezvénybiztosítás</a:t>
            </a:r>
            <a:endParaRPr lang="hu-HU" sz="1800" dirty="0"/>
          </a:p>
          <a:p>
            <a:pPr marL="0" indent="0">
              <a:buNone/>
            </a:pPr>
            <a:r>
              <a:rPr lang="hu-HU" sz="2000" dirty="0" smtClean="0"/>
              <a:t>Határozott </a:t>
            </a:r>
            <a:r>
              <a:rPr lang="hu-HU" sz="2000" dirty="0"/>
              <a:t>tartamú  </a:t>
            </a:r>
            <a:r>
              <a:rPr lang="hu-HU" sz="2000" dirty="0" smtClean="0"/>
              <a:t>szerződések, </a:t>
            </a:r>
            <a:r>
              <a:rPr lang="hu-HU" sz="2000" dirty="0"/>
              <a:t>ezért nincs év végére történő felmondás, mert a szerződés a lejárati időpontban megszűnik.</a:t>
            </a:r>
          </a:p>
          <a:p>
            <a:pPr marL="0" indent="0">
              <a:buNone/>
            </a:pPr>
            <a:endParaRPr lang="hu-HU" sz="2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24944"/>
            <a:ext cx="864096" cy="150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hu-HU" sz="28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„ NEM</a:t>
            </a:r>
            <a:r>
              <a:rPr lang="hu-H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hu-HU" sz="2800" b="1" baseline="30000" dirty="0">
                <a:solidFill>
                  <a:srgbClr val="C00000"/>
                </a:solidFill>
                <a:latin typeface="Arial" charset="0"/>
                <a:cs typeface="Arial" charset="0"/>
              </a:rPr>
              <a:t>BALESET</a:t>
            </a:r>
            <a:r>
              <a:rPr lang="hu-HU" sz="28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”</a:t>
            </a: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958011"/>
          </a:xfrm>
        </p:spPr>
        <p:txBody>
          <a:bodyPr/>
          <a:lstStyle/>
          <a:p>
            <a:pPr marL="0" indent="0" algn="ctr">
              <a:buNone/>
            </a:pPr>
            <a:r>
              <a:rPr lang="hu-HU" sz="2400" b="1" dirty="0" smtClean="0">
                <a:solidFill>
                  <a:srgbClr val="0070C0"/>
                </a:solidFill>
              </a:rPr>
              <a:t>„3 </a:t>
            </a:r>
            <a:r>
              <a:rPr lang="hu-HU" sz="2400" b="1" dirty="0">
                <a:solidFill>
                  <a:srgbClr val="0070C0"/>
                </a:solidFill>
              </a:rPr>
              <a:t>+ </a:t>
            </a:r>
            <a:r>
              <a:rPr lang="hu-HU" sz="2400" b="1" dirty="0" smtClean="0">
                <a:solidFill>
                  <a:srgbClr val="0070C0"/>
                </a:solidFill>
              </a:rPr>
              <a:t>2”  </a:t>
            </a:r>
            <a:r>
              <a:rPr lang="hu-HU" sz="2400" b="1" dirty="0">
                <a:solidFill>
                  <a:srgbClr val="0070C0"/>
                </a:solidFill>
              </a:rPr>
              <a:t>-   Korábban „kizárás”, most  </a:t>
            </a:r>
            <a:r>
              <a:rPr lang="hu-HU" sz="2400" b="1" dirty="0" smtClean="0">
                <a:solidFill>
                  <a:srgbClr val="0070C0"/>
                </a:solidFill>
              </a:rPr>
              <a:t>„ Nem baleset”!</a:t>
            </a:r>
          </a:p>
          <a:p>
            <a:pPr marL="0" indent="0">
              <a:buNone/>
            </a:pPr>
            <a:endParaRPr lang="hu-HU" sz="1000" b="1" u="sng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u-HU" sz="2000" b="1" dirty="0">
                <a:solidFill>
                  <a:srgbClr val="C00000"/>
                </a:solidFill>
              </a:rPr>
              <a:t>Munkáltatói, </a:t>
            </a:r>
            <a:r>
              <a:rPr lang="hu-HU" sz="2000" b="1" dirty="0" smtClean="0">
                <a:solidFill>
                  <a:srgbClr val="C00000"/>
                </a:solidFill>
              </a:rPr>
              <a:t>sportolói, rendezvénybiztosításban</a:t>
            </a:r>
            <a:endParaRPr lang="hu-HU" sz="2000" dirty="0" smtClean="0">
              <a:solidFill>
                <a:srgbClr val="C00000"/>
              </a:solidFill>
            </a:endParaRPr>
          </a:p>
          <a:p>
            <a:r>
              <a:rPr lang="hu-HU" sz="1600" dirty="0" smtClean="0"/>
              <a:t>a </a:t>
            </a:r>
            <a:r>
              <a:rPr lang="hu-HU" sz="1600" b="1" dirty="0"/>
              <a:t>csontok patológiás törései</a:t>
            </a:r>
            <a:r>
              <a:rPr lang="hu-HU" sz="1600" dirty="0"/>
              <a:t>, a sokszor ismétlődő (</a:t>
            </a:r>
            <a:r>
              <a:rPr lang="hu-HU" sz="1600" dirty="0" err="1"/>
              <a:t>habituális</a:t>
            </a:r>
            <a:r>
              <a:rPr lang="hu-HU" sz="1600" dirty="0"/>
              <a:t>) ficam,</a:t>
            </a:r>
          </a:p>
          <a:p>
            <a:r>
              <a:rPr lang="hu-HU" sz="1600" dirty="0" smtClean="0"/>
              <a:t>a </a:t>
            </a:r>
            <a:r>
              <a:rPr lang="hu-HU" sz="1600" b="1" dirty="0"/>
              <a:t>porckorongsérv kialakulása </a:t>
            </a:r>
            <a:r>
              <a:rPr lang="hu-HU" sz="1600" dirty="0"/>
              <a:t>kivéve, ha a porckorongsérv az egyébként ép porckorongot kívülről közvetlenül érő, egyszeri, extrém, mechanikus behatás következménye,</a:t>
            </a:r>
          </a:p>
          <a:p>
            <a:r>
              <a:rPr lang="hu-HU" sz="1600" dirty="0" smtClean="0"/>
              <a:t>a </a:t>
            </a:r>
            <a:r>
              <a:rPr lang="hu-HU" sz="1600" b="1" dirty="0"/>
              <a:t>hasi sérv kialakulása </a:t>
            </a:r>
            <a:r>
              <a:rPr lang="hu-HU" sz="1600" dirty="0"/>
              <a:t>kivéve, ha a hasi sérv az egyébként ép hasfalat kívülről közvetlenül érő, egyszeri, extrém, mechanikus behatás következménye,</a:t>
            </a:r>
          </a:p>
          <a:p>
            <a:r>
              <a:rPr lang="hu-HU" sz="1600" b="1" dirty="0" smtClean="0"/>
              <a:t>az </a:t>
            </a:r>
            <a:r>
              <a:rPr lang="hu-HU" sz="1600" b="1" dirty="0"/>
              <a:t>ízületi porcok, szalagok, egyéb lágyrészek károsodása </a:t>
            </a:r>
            <a:r>
              <a:rPr lang="hu-HU" sz="1600" dirty="0"/>
              <a:t>kivéve, ha a károsodás az egyébként ép </a:t>
            </a:r>
            <a:r>
              <a:rPr lang="hu-HU" sz="1600" dirty="0" smtClean="0"/>
              <a:t>ízületet </a:t>
            </a:r>
            <a:r>
              <a:rPr lang="hu-HU" sz="1600" dirty="0"/>
              <a:t>kívülről, közvetlenül érő, egyszeri, extrém, mechanikus behatás </a:t>
            </a:r>
            <a:r>
              <a:rPr lang="hu-HU" sz="1600" dirty="0" smtClean="0"/>
              <a:t>következménye</a:t>
            </a:r>
          </a:p>
          <a:p>
            <a:endParaRPr lang="hu-HU" sz="1600" dirty="0"/>
          </a:p>
          <a:p>
            <a:pPr marL="0" indent="0">
              <a:buNone/>
            </a:pPr>
            <a:endParaRPr lang="hu-HU" sz="600" dirty="0" smtClean="0"/>
          </a:p>
          <a:p>
            <a:pPr marL="0" indent="0">
              <a:buNone/>
            </a:pPr>
            <a:r>
              <a:rPr lang="hu-HU" sz="2000" b="1" dirty="0" smtClean="0">
                <a:solidFill>
                  <a:srgbClr val="C00000"/>
                </a:solidFill>
              </a:rPr>
              <a:t>Járműben </a:t>
            </a:r>
            <a:r>
              <a:rPr lang="hu-HU" sz="2000" b="1" dirty="0">
                <a:solidFill>
                  <a:srgbClr val="C00000"/>
                </a:solidFill>
              </a:rPr>
              <a:t>utazók, Belépőjegyes biztosításban</a:t>
            </a:r>
          </a:p>
          <a:p>
            <a:r>
              <a:rPr lang="hu-HU" sz="1600" b="1" dirty="0" smtClean="0"/>
              <a:t>a </a:t>
            </a:r>
            <a:r>
              <a:rPr lang="hu-HU" sz="1600" b="1" dirty="0"/>
              <a:t>porckorongsérv kialakulása </a:t>
            </a:r>
            <a:r>
              <a:rPr lang="hu-HU" sz="1600" dirty="0"/>
              <a:t>kivéve, ha a porckorongsérv az egyébként ép porckorongot kívülről közvetlenül érő, egyszeri, extrém, mechanikus behatás következménye,</a:t>
            </a:r>
          </a:p>
          <a:p>
            <a:r>
              <a:rPr lang="hu-HU" sz="1600" b="1" dirty="0" smtClean="0"/>
              <a:t>az </a:t>
            </a:r>
            <a:r>
              <a:rPr lang="hu-HU" sz="1600" b="1" dirty="0"/>
              <a:t>ízületi porcok, szalagok, egyéb lágyrészek </a:t>
            </a:r>
            <a:r>
              <a:rPr lang="hu-HU" sz="1600" dirty="0"/>
              <a:t>károsodása kivéve, ha a károsodás az egyébként ép ízületet kívülről, közvetlenül érő, egyszeri, extrém, mechanikus behatás következménye.</a:t>
            </a:r>
          </a:p>
          <a:p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173390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hu-H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Az általános rendelkezések változásai </a:t>
            </a:r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-                                    a </a:t>
            </a:r>
            <a:r>
              <a:rPr lang="hu-HU" sz="24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Járműben utazók</a:t>
            </a:r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biztosításban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000" b="1" u="sng" dirty="0" smtClean="0">
                <a:solidFill>
                  <a:srgbClr val="0070C0"/>
                </a:solidFill>
              </a:rPr>
              <a:t>Definiáljuk a szerződő súlyos gondatlanságát: </a:t>
            </a:r>
            <a:endParaRPr lang="hu-HU" sz="2000" b="1" u="sng" dirty="0">
              <a:solidFill>
                <a:srgbClr val="0070C0"/>
              </a:solidFill>
            </a:endParaRPr>
          </a:p>
          <a:p>
            <a:r>
              <a:rPr lang="hu-HU" sz="1800" dirty="0"/>
              <a:t>A biztosító</a:t>
            </a:r>
            <a:r>
              <a:rPr lang="hu-HU" sz="1800" u="sng" dirty="0"/>
              <a:t> </a:t>
            </a:r>
            <a:r>
              <a:rPr lang="hu-HU" sz="1800" b="1" u="sng" dirty="0">
                <a:solidFill>
                  <a:srgbClr val="C00000"/>
                </a:solidFill>
              </a:rPr>
              <a:t>mentesül</a:t>
            </a:r>
            <a:r>
              <a:rPr lang="hu-HU" sz="1800" u="sng" dirty="0"/>
              <a:t> </a:t>
            </a:r>
            <a:r>
              <a:rPr lang="hu-HU" sz="1800" dirty="0"/>
              <a:t>a szolgáltatás teljesítése alól, ha a biztosító bizonyítja, hogy a kárt jogellenesen és szándékosan vagy jogellenesen és </a:t>
            </a:r>
            <a:r>
              <a:rPr lang="hu-HU" sz="1800" b="1" dirty="0">
                <a:solidFill>
                  <a:srgbClr val="C00000"/>
                </a:solidFill>
              </a:rPr>
              <a:t>súlyosan gondatlan magatartással okozták.</a:t>
            </a:r>
          </a:p>
          <a:p>
            <a:pPr marL="0" indent="0">
              <a:buNone/>
            </a:pPr>
            <a:endParaRPr lang="hu-HU" sz="1800" dirty="0"/>
          </a:p>
          <a:p>
            <a:r>
              <a:rPr lang="hu-HU" sz="1800" dirty="0"/>
              <a:t>A</a:t>
            </a:r>
            <a:r>
              <a:rPr lang="hu-HU" sz="2000" dirty="0">
                <a:solidFill>
                  <a:srgbClr val="C00000"/>
                </a:solidFill>
              </a:rPr>
              <a:t> </a:t>
            </a:r>
            <a:r>
              <a:rPr lang="hu-HU" sz="2000" b="1" u="sng" dirty="0">
                <a:solidFill>
                  <a:srgbClr val="C00000"/>
                </a:solidFill>
              </a:rPr>
              <a:t>szerződő </a:t>
            </a:r>
            <a:r>
              <a:rPr lang="hu-HU" sz="1800" dirty="0"/>
              <a:t>súlyosan gondatlanul jár el különösen, ha a biztosítási esemény azzal összefüggésben történt, hogy </a:t>
            </a:r>
            <a:r>
              <a:rPr lang="hu-HU" sz="1800" b="1" u="sng" dirty="0">
                <a:solidFill>
                  <a:srgbClr val="C00000"/>
                </a:solidFill>
              </a:rPr>
              <a:t>olyan járművet </a:t>
            </a:r>
            <a:r>
              <a:rPr lang="hu-HU" sz="1800" dirty="0"/>
              <a:t>bocsátott a biztosítottak rendelkezésére, mely a biztosítási esemény </a:t>
            </a:r>
            <a:r>
              <a:rPr lang="hu-HU" sz="1800" b="1" u="sng" dirty="0">
                <a:solidFill>
                  <a:srgbClr val="C00000"/>
                </a:solidFill>
              </a:rPr>
              <a:t>időpontjában nem rendelkezett érvényes forgalmi és/vagy hatósági engedéllyel, valamint érvényes kötelező felelősségbiztosítással.  </a:t>
            </a:r>
            <a:endParaRPr lang="hu-HU" sz="1800" b="1" u="sng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hu-HU" sz="1800" b="1" u="sng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u-HU" sz="2000" b="1" u="sng" dirty="0" smtClean="0">
                <a:solidFill>
                  <a:srgbClr val="0070C0"/>
                </a:solidFill>
              </a:rPr>
              <a:t>ÚJ pont - pontosításként: </a:t>
            </a:r>
            <a:endParaRPr lang="hu-HU" sz="2000" b="1" u="sng" dirty="0">
              <a:solidFill>
                <a:srgbClr val="0070C0"/>
              </a:solidFill>
            </a:endParaRPr>
          </a:p>
          <a:p>
            <a:r>
              <a:rPr lang="hu-HU" sz="1800" dirty="0"/>
              <a:t>A biztosító </a:t>
            </a:r>
            <a:r>
              <a:rPr lang="hu-HU" sz="1800" b="1" u="sng" dirty="0">
                <a:solidFill>
                  <a:srgbClr val="C00000"/>
                </a:solidFill>
              </a:rPr>
              <a:t>mentesül </a:t>
            </a:r>
            <a:r>
              <a:rPr lang="hu-HU" sz="1800" dirty="0"/>
              <a:t>a szolgáltatás teljesítése alól, ha a biztosított a </a:t>
            </a:r>
            <a:r>
              <a:rPr lang="hu-HU" sz="1800" b="1" u="sng" dirty="0">
                <a:solidFill>
                  <a:srgbClr val="C00000"/>
                </a:solidFill>
              </a:rPr>
              <a:t>kedvezményezett szándékos magatartása </a:t>
            </a:r>
            <a:r>
              <a:rPr lang="hu-HU" sz="1800" dirty="0"/>
              <a:t>következtében vesztette életét. </a:t>
            </a:r>
            <a:endParaRPr lang="hu-HU" sz="1800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Lefelé nyíl 4"/>
          <p:cNvSpPr/>
          <p:nvPr/>
        </p:nvSpPr>
        <p:spPr>
          <a:xfrm>
            <a:off x="4802682" y="2635661"/>
            <a:ext cx="288032" cy="53079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11771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hu-HU" sz="2600" b="1" dirty="0">
                <a:solidFill>
                  <a:srgbClr val="C00000"/>
                </a:solidFill>
                <a:latin typeface="Arial" charset="0"/>
                <a:cs typeface="Arial" charset="0"/>
              </a:rPr>
              <a:t>Az általános rendelkezések változásai -</a:t>
            </a:r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</a:t>
            </a:r>
            <a:r>
              <a:rPr lang="hu-HU" sz="26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Belépőjegyes</a:t>
            </a:r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biztosításban</a:t>
            </a:r>
            <a:endParaRPr lang="hu-HU" sz="2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u-HU" sz="1800" b="1" u="sng" dirty="0">
                <a:solidFill>
                  <a:srgbClr val="0070C0"/>
                </a:solidFill>
              </a:rPr>
              <a:t>Hatálybalépés helyett …. : </a:t>
            </a:r>
          </a:p>
          <a:p>
            <a:r>
              <a:rPr lang="hu-HU" sz="2000" dirty="0" smtClean="0"/>
              <a:t>A </a:t>
            </a:r>
            <a:r>
              <a:rPr lang="hu-HU" sz="2000" dirty="0"/>
              <a:t>szerződés lejárata az ajánlaton megjelölt </a:t>
            </a:r>
            <a:r>
              <a:rPr lang="hu-HU" sz="2000" b="1" dirty="0"/>
              <a:t>kockázatviselés kezdetét követő  hónap elsejétől számított egy naptári év. </a:t>
            </a:r>
            <a:r>
              <a:rPr lang="hu-HU" sz="2000" dirty="0"/>
              <a:t> </a:t>
            </a: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  <a:p>
            <a:r>
              <a:rPr lang="hu-HU" sz="2000" dirty="0"/>
              <a:t>Korábban hatályba lépéstől számítottuk, de az új PTK ezt a fogalmat nem ismeri, ezért mindenhol kockázatviselés kezdetének feleltetjük meg</a:t>
            </a:r>
            <a:r>
              <a:rPr lang="hu-HU" sz="2000" dirty="0" smtClean="0"/>
              <a:t>.</a:t>
            </a:r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b="1" u="sng" dirty="0">
                <a:solidFill>
                  <a:srgbClr val="0070C0"/>
                </a:solidFill>
              </a:rPr>
              <a:t>ÚJ pont -</a:t>
            </a:r>
            <a:r>
              <a:rPr lang="hu-HU" sz="2000" b="1" u="sng" dirty="0" smtClean="0">
                <a:solidFill>
                  <a:srgbClr val="0070C0"/>
                </a:solidFill>
              </a:rPr>
              <a:t> pontosításként: </a:t>
            </a:r>
            <a:endParaRPr lang="hu-HU" sz="2000" b="1" u="sng" dirty="0">
              <a:solidFill>
                <a:srgbClr val="0070C0"/>
              </a:solidFill>
            </a:endParaRPr>
          </a:p>
          <a:p>
            <a:r>
              <a:rPr lang="hu-HU" sz="2000" dirty="0"/>
              <a:t>A biztosító </a:t>
            </a:r>
            <a:r>
              <a:rPr lang="hu-HU" sz="2000" b="1" u="sng" dirty="0">
                <a:solidFill>
                  <a:srgbClr val="C00000"/>
                </a:solidFill>
              </a:rPr>
              <a:t>mentesül </a:t>
            </a:r>
            <a:r>
              <a:rPr lang="hu-HU" sz="2000" dirty="0"/>
              <a:t>a szolgáltatás teljesítése alól, ha a biztosított a </a:t>
            </a:r>
            <a:r>
              <a:rPr lang="hu-HU" sz="2000" b="1" u="sng" dirty="0">
                <a:solidFill>
                  <a:srgbClr val="C00000"/>
                </a:solidFill>
              </a:rPr>
              <a:t>kedvezményezett szándékos magatartása </a:t>
            </a:r>
            <a:r>
              <a:rPr lang="hu-HU" sz="2000" dirty="0"/>
              <a:t>következtében vesztette életét. </a:t>
            </a:r>
            <a:endParaRPr lang="hu-HU" sz="2000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hu-HU" sz="2000" dirty="0"/>
          </a:p>
          <a:p>
            <a:endParaRPr lang="hu-HU" sz="2000" dirty="0"/>
          </a:p>
          <a:p>
            <a:endParaRPr lang="hu-HU" sz="2000" dirty="0"/>
          </a:p>
        </p:txBody>
      </p:sp>
      <p:sp>
        <p:nvSpPr>
          <p:cNvPr id="5" name="Felfelé nyíl 4"/>
          <p:cNvSpPr/>
          <p:nvPr/>
        </p:nvSpPr>
        <p:spPr>
          <a:xfrm>
            <a:off x="4427983" y="2947202"/>
            <a:ext cx="356271" cy="72008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110412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hu-H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Az általános rendelkezések változásai </a:t>
            </a:r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-                                    </a:t>
            </a:r>
            <a:r>
              <a:rPr lang="hu-H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a </a:t>
            </a:r>
            <a:r>
              <a:rPr lang="hu-HU" sz="24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Rendezvénybiztosításban</a:t>
            </a:r>
            <a:endParaRPr lang="hu-HU" sz="2400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497363"/>
          </a:xfrm>
        </p:spPr>
        <p:txBody>
          <a:bodyPr/>
          <a:lstStyle/>
          <a:p>
            <a:pPr marL="0" indent="0">
              <a:buNone/>
            </a:pPr>
            <a:r>
              <a:rPr lang="hu-HU" sz="2400" b="1" u="sng" dirty="0">
                <a:solidFill>
                  <a:srgbClr val="0070C0"/>
                </a:solidFill>
              </a:rPr>
              <a:t>Kötvényesítés előtt be kell érkeznie a </a:t>
            </a:r>
            <a:r>
              <a:rPr lang="hu-HU" sz="2400" b="1" u="sng" dirty="0" smtClean="0">
                <a:solidFill>
                  <a:srgbClr val="0070C0"/>
                </a:solidFill>
              </a:rPr>
              <a:t>díjnak! </a:t>
            </a:r>
            <a:endParaRPr lang="hu-HU" sz="2400" dirty="0" smtClean="0"/>
          </a:p>
          <a:p>
            <a:r>
              <a:rPr lang="hu-HU" sz="2000" dirty="0" smtClean="0"/>
              <a:t>A </a:t>
            </a:r>
            <a:r>
              <a:rPr lang="hu-HU" sz="2000" dirty="0"/>
              <a:t>szerződés a szerződő és a biztosító </a:t>
            </a:r>
            <a:r>
              <a:rPr lang="hu-HU" sz="2000" b="1" dirty="0"/>
              <a:t>írásbeli megállapodása alapján jön létre</a:t>
            </a:r>
            <a:r>
              <a:rPr lang="hu-HU" sz="2000" dirty="0"/>
              <a:t> </a:t>
            </a:r>
            <a:r>
              <a:rPr lang="hu-HU" sz="2000" b="1" dirty="0">
                <a:solidFill>
                  <a:srgbClr val="C00000"/>
                </a:solidFill>
              </a:rPr>
              <a:t>feltéve, hogy a szerződő a biztosítási díjat megfizetette.</a:t>
            </a:r>
            <a:r>
              <a:rPr lang="hu-HU" sz="2000" dirty="0">
                <a:solidFill>
                  <a:srgbClr val="C00000"/>
                </a:solidFill>
              </a:rPr>
              <a:t> </a:t>
            </a:r>
            <a:endParaRPr lang="hu-HU" sz="2000" dirty="0" smtClean="0"/>
          </a:p>
          <a:p>
            <a:r>
              <a:rPr lang="hu-HU" sz="2000" dirty="0"/>
              <a:t> </a:t>
            </a:r>
            <a:r>
              <a:rPr lang="hu-HU" sz="2000" b="1" dirty="0" smtClean="0"/>
              <a:t>A </a:t>
            </a:r>
            <a:r>
              <a:rPr lang="hu-HU" sz="2000" b="1" dirty="0"/>
              <a:t>biztosítás egyszeri díja az ajánlattétel időpontjában esedékes.</a:t>
            </a:r>
            <a:r>
              <a:rPr lang="hu-HU" sz="2000" dirty="0"/>
              <a:t> </a:t>
            </a:r>
            <a:endParaRPr lang="hu-HU" sz="2000" dirty="0" smtClean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r>
              <a:rPr lang="hu-HU" sz="1800" b="1" u="sng" dirty="0" smtClean="0">
                <a:solidFill>
                  <a:srgbClr val="0070C0"/>
                </a:solidFill>
              </a:rPr>
              <a:t>Szabályoztuk </a:t>
            </a:r>
            <a:r>
              <a:rPr lang="hu-HU" sz="1800" b="1" u="sng" dirty="0">
                <a:solidFill>
                  <a:srgbClr val="0070C0"/>
                </a:solidFill>
              </a:rPr>
              <a:t>a szerződő </a:t>
            </a:r>
            <a:r>
              <a:rPr lang="hu-HU" sz="1800" b="1" u="sng" dirty="0" smtClean="0">
                <a:solidFill>
                  <a:srgbClr val="0070C0"/>
                </a:solidFill>
              </a:rPr>
              <a:t>súlyos </a:t>
            </a:r>
            <a:r>
              <a:rPr lang="hu-HU" sz="1800" b="1" u="sng" dirty="0">
                <a:solidFill>
                  <a:srgbClr val="0070C0"/>
                </a:solidFill>
              </a:rPr>
              <a:t>gondatlanságát</a:t>
            </a:r>
          </a:p>
          <a:p>
            <a:r>
              <a:rPr lang="hu-HU" sz="1800" dirty="0" smtClean="0"/>
              <a:t>A </a:t>
            </a:r>
            <a:r>
              <a:rPr lang="hu-HU" sz="1800" dirty="0"/>
              <a:t>szerződő súlyosan gondatlanul jár el különösen, ha a biztosítási esemény bekövetkezése </a:t>
            </a:r>
            <a:r>
              <a:rPr lang="hu-HU" sz="1800" b="1" dirty="0">
                <a:solidFill>
                  <a:srgbClr val="C00000"/>
                </a:solidFill>
              </a:rPr>
              <a:t>okozati összefüggésben áll azzal, hogy a rendezvény a jellegének megfelelő érvényes hatósági engedélyek, igazolások nélkül kerül megtartásra</a:t>
            </a:r>
            <a:r>
              <a:rPr lang="hu-HU" sz="2400" b="1" dirty="0">
                <a:solidFill>
                  <a:srgbClr val="C00000"/>
                </a:solidFill>
              </a:rPr>
              <a:t>. </a:t>
            </a:r>
          </a:p>
          <a:p>
            <a:endParaRPr lang="hu-HU" sz="2400" b="1" dirty="0">
              <a:solidFill>
                <a:srgbClr val="C0000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16" y="3191768"/>
            <a:ext cx="2005656" cy="133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7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686800" cy="820390"/>
          </a:xfrm>
        </p:spPr>
        <p:txBody>
          <a:bodyPr/>
          <a:lstStyle/>
          <a:p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Pajzs / A Polgári Törvénykönyvtől eltérő 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szabályok </a:t>
            </a:r>
            <a:r>
              <a:rPr lang="hu-HU" sz="2600" b="1" cap="small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hu-HU" sz="3200" cap="small" baseline="300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7350" y="1268760"/>
            <a:ext cx="8229600" cy="512761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hu-HU" sz="2000" b="1" u="sng" dirty="0"/>
              <a:t>X. </a:t>
            </a:r>
            <a:r>
              <a:rPr lang="hu-HU" sz="2000" b="1" u="sng" dirty="0" smtClean="0"/>
              <a:t>Az általános feltételek Polgári Törvénykönyvtől lényegesen eltérő rendelkezései</a:t>
            </a:r>
          </a:p>
          <a:p>
            <a:pPr marL="0" indent="0">
              <a:spcAft>
                <a:spcPts val="600"/>
              </a:spcAft>
              <a:buNone/>
            </a:pPr>
            <a:endParaRPr lang="hu-HU" sz="6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hu-HU" sz="1800" b="1" u="sng" dirty="0" smtClean="0"/>
              <a:t>X.1.1</a:t>
            </a:r>
            <a:r>
              <a:rPr lang="hu-HU" sz="1800" b="1" u="sng" dirty="0"/>
              <a:t>. A biztosított részéről szükséges hozzájárulás</a:t>
            </a:r>
          </a:p>
          <a:p>
            <a:pPr>
              <a:spcAft>
                <a:spcPts val="600"/>
              </a:spcAft>
            </a:pPr>
            <a:r>
              <a:rPr lang="hu-HU" sz="1800" dirty="0" smtClean="0"/>
              <a:t>Eltérően </a:t>
            </a:r>
            <a:r>
              <a:rPr lang="hu-HU" sz="1800" dirty="0"/>
              <a:t>a Ptk. 6:479.§ (1) bekezdésétől – kiskorú biztosított, cselekvőképességében, vagyoni jognyilatkozatai </a:t>
            </a:r>
            <a:r>
              <a:rPr lang="hu-HU" sz="1800" dirty="0" smtClean="0"/>
              <a:t>tekintetében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 "/>
            </a:pPr>
            <a:r>
              <a:rPr lang="hu-HU" sz="1800" dirty="0" smtClean="0"/>
              <a:t>részlegesen </a:t>
            </a:r>
            <a:r>
              <a:rPr lang="hu-HU" sz="1800" dirty="0"/>
              <a:t>korlátozott vagy cselekvőképtelen nagykorú </a:t>
            </a:r>
            <a:r>
              <a:rPr lang="hu-HU" sz="1800" dirty="0" smtClean="0"/>
              <a:t>személy,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 "/>
            </a:pPr>
            <a:r>
              <a:rPr lang="hu-HU" sz="1800" dirty="0" smtClean="0"/>
              <a:t>mint </a:t>
            </a:r>
            <a:r>
              <a:rPr lang="hu-HU" sz="1800" dirty="0"/>
              <a:t>biztosított vonatkozásában a szerződés érvényességéhez </a:t>
            </a:r>
            <a:r>
              <a:rPr lang="hu-HU" sz="1800" dirty="0" smtClean="0"/>
              <a:t>a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 "/>
            </a:pPr>
            <a:r>
              <a:rPr lang="hu-HU" sz="1800" b="1" dirty="0" smtClean="0">
                <a:solidFill>
                  <a:srgbClr val="C00000"/>
                </a:solidFill>
              </a:rPr>
              <a:t>gyámhatóság </a:t>
            </a:r>
            <a:r>
              <a:rPr lang="hu-HU" sz="1800" b="1" dirty="0">
                <a:solidFill>
                  <a:srgbClr val="C00000"/>
                </a:solidFill>
              </a:rPr>
              <a:t>jóváhagyása nem szükséges</a:t>
            </a:r>
            <a:r>
              <a:rPr lang="hu-HU" sz="1800" dirty="0" smtClean="0"/>
              <a:t>.</a:t>
            </a:r>
          </a:p>
          <a:p>
            <a:pPr>
              <a:spcAft>
                <a:spcPts val="600"/>
              </a:spcAft>
            </a:pPr>
            <a:endParaRPr lang="hu-HU" sz="6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hu-HU" sz="1800" b="1" u="sng" dirty="0" smtClean="0"/>
              <a:t>X.1.2</a:t>
            </a:r>
            <a:r>
              <a:rPr lang="hu-HU" sz="1800" b="1" u="sng" dirty="0"/>
              <a:t>.  A biztosítási szerződés létrejötte, módosítása és megszűnése</a:t>
            </a:r>
          </a:p>
          <a:p>
            <a:pPr lvl="0">
              <a:spcAft>
                <a:spcPts val="600"/>
              </a:spcAft>
            </a:pPr>
            <a:r>
              <a:rPr lang="hu-HU" sz="1800" dirty="0" smtClean="0"/>
              <a:t>Eltérően </a:t>
            </a:r>
            <a:r>
              <a:rPr lang="hu-HU" sz="1800" dirty="0"/>
              <a:t>a Ptk. 6:478 § (2) bekezdésétől - amennyiben a felek ettől eltérően nem állapodnak meg, a szerződő a biztosított javára lemond a kedvezményezett-jelölés jogáról, és erről a biztosítottakat tájékoztatja</a:t>
            </a:r>
            <a:r>
              <a:rPr lang="hu-HU" sz="1800" dirty="0" smtClean="0"/>
              <a:t>.</a:t>
            </a:r>
            <a:r>
              <a:rPr lang="hu-HU" sz="1800" i="1" dirty="0"/>
              <a:t> (csak munkáltatói és </a:t>
            </a:r>
            <a:r>
              <a:rPr lang="hu-HU" sz="1800" i="1" dirty="0" smtClean="0"/>
              <a:t>sportolói módozatoknál)</a:t>
            </a:r>
            <a:endParaRPr lang="hu-HU" sz="1800" i="1" dirty="0"/>
          </a:p>
        </p:txBody>
      </p:sp>
      <p:sp>
        <p:nvSpPr>
          <p:cNvPr id="5" name="AutoShape 2" descr="data:image/jpeg;base64,/9j/4AAQSkZJRgABAQAAAQABAAD/2wCEAAkGBxQQEhQUEhIUFBAXFBgPEBUQFRUVFBUSFhQWFhQUFBQYHCggGBolHBQUITEhJSkrMC4uFx8zODMtNygtLiwBCgoKDg0OFBAQFy8lHhwtKywxLC0rLC43LjUtNys3LCwtNysrLCw3LCwsLCwsLCs3LTU3KywrLCwyLDgsKys3LP/AABEIANgAyAMBIgACEQEDEQH/xAAbAAEAAgMBAQAAAAAAAAAAAAAABAUBAwYHAv/EAEEQAAEDAgMEBwQHBwMFAAAAAAEAAgMEERIhMQUGE1EiQWFxgaGxIzKRwQcUUmJygtEzQnOSssLwVGOTg6LT4fH/xAAZAQEAAwEBAAAAAAAAAAAAAAAAAQMFBAL/xAAlEQEAAgEEAQIHAAAAAAAAAAAAAQIDBBESITEFUSIjMkFhkaH/2gAMAwEAAhEDEQA/APcUREBERAREQEREBERAREQERapZQO9BtWMSiOmXzxUEzEsgqHxUEqCaijMn5qQHXQZREQEREBERAREQEREBERAREQEREBEWHGyDRVVGHLrVeZe1R56nESf8A6lpMqCW6RfPFUQyr5MqCdxlnjKv4qCVBYiZSKepsezr/VU/FX22VB0yyomzpsbBzGRUtAREQEREBERAREQEREBERAREQFE2nJhieey3xNvmpartvfsXHlY/9wQc86VfPFUR0qRBzzhaLnyA5k9QQSTMvh1SAts7GRAXdiechZpcSeUUQ6T+/RbqbYEkubrQt+9aSU+HuM80IQfrKkU1TAf2kob/ANSNvkVdQ7tU7feaZDzlcXeWQ8lNZs6BukMQ/I39FG0p6U8cVM/3KphP8SN3kLLFRQOYLhzXDsNj56/FW02yKeQWdDER+Bv6KBNurFmYXyQO/wBp5w+LHXBCdobNgS9J7ewHxBsfVXV1w9VHVURxnpsGRliabAf7sfU3TPq5q8od5InxlziGkAEi97g5At5j0TcXqKJR1zZfdOeqlqQREQEREBERAREQEREBERAUbaEPEje3rLSB32y81JWEHmnEv/nqptPMWkRxNxTOzIOTWj7Uh5DLLu7lp3gaIZ5AzO5BaBnZzsyO21727Wq12JScFmecjs5HczmbX5C59UFlsyhZBdxPEmPvyv8AePY0fut7AprqlQTIvkvQS3VCxx1ExLGJBNbULaypVbiWyO5IA16kFsyW65HeXYAYHTQDo5umiAy7ZIwNDqSOu2WevWMbYW/wrVWOs0nuQcDsHaropWtvcXBb2tPqLFenLyqWjwVTWM6IuJYzbLhknGzvY63hIOS9Ai2nYDEb9egHogtUXzG8OAI0OYWEH2iIgIiICIiAiIgIiIC+JHhoJOgBJ7hqvoutqqLeTa7GU82E3dw3gW0F2kaoOOpHGabiO1PtndmJxwAfB5/KxdNEVUbGaAZG8n8P/jY1nqHK6ZGkD6C+rL6axbRGgj4UwqUIltipAdXDuGqCCyMk2AuVZ01NgHN3Wfkt8cQYMhb1+K1y1DW9dz2IPtaKtt2O7ifgo0teeoAeZVdV1biM3FBQ7Qk6bCOR+SlwVJcqfbEwaQe2y+tmVgNwg7/d+XFGexxHofmsLVurnE483nyARBdIiICIiAiIgIiwSgyvmR4AudF8GZv2h8VVbVrMrA5eqCFtjafVew5Llto1OOOQfcd6LXtitz1VdSTgmznBrSbFzr2F+ds0HQbEku+YcqibzlcR5EfFdRAy64Xd+r9u9py4jI6hvfh4co8HMB/MvRKKG4BQGQra2FSmxr7AQReEsGJTFiyCA+NR5I1avjUWaJBUyhVdY+yvJadzvdaT5eZUGXYb3+88Nvy6R8skHmO+1U4sDIz7V72sjt9rELedld0Wy53TPbFDIWY3NY9zS1hYHENeXkAWsL5c1WOom1G12xwOL46c+8bftxkdOoPt/IV7XDEGNa0e60Bo7gLBQI2yaLgRNZe5GbjzccyUU1FIIiICIiAsXWV8uKDTPUWyGvoock/M5qqrtoGOR7D7175/ZPu28FFdUkoLSeqBBAXnu8m9n1aV0YF3AZhxIbmOjpmfBdbjXCb4bqTVlW18GEMMQ473kBsZacr59Y9Cq8vLj8Ls0MYZzfOjpqj2iKlkL/duHxThrS4ueCML2tHWcxa9s1MrWRxANcwYsQfw5LvqJbHThx5RNNzrYquo4KanZJSUs01ZVPOJ7qSNzxTuDXdNj26G7QLA52VlU0uDATFwZHRRmaOwBEuAY8VtTfPxXqu+3arUcYyW4eGmOupy+M0spdLEXPwSYmvwnDxYyHAG2hF+vEvX9kVDZImuaciL9o7CvJb5g5X1vYXB6jmur3d23g10/eHzUqHeotVPUNeLtII7FsUjKIiAsFqXXxJKGgkkADMkmwA7SdEGHlcN9Im9n1VhggdeqeLEjPgxn942/ePUPFbtrb3cUObREFoHtKtw9iz+FcWld2+6O3RVG7G6IqZePIH8AHEDKTxZ39b3HUf516BN+ivdg00RmkbaR+l8za1s/if5ndi9BCxGwAAAWAyAGQA7AvpAREQERfJKDN1i6otvb2U1HlLJd/VHGMTz4DTvNgvM94/pSnku2n9gzmLOkP5jk3wB71VfNWn3d+l9Nz6jutdo956h6ttneCnpG3nlazk3Mvd+FozK823k+lV7rtpW8MaY5AHP7wz3R437l5lPXyTP1dJI7vc4951KuqXc94bxa6VlJBr7QjGR12aFzzkyX6jprY9FpNNHLJPK38/SBPvNUGXiCaR033jjxfdLTlbsAFupel0G1nGBkssUkOIWPEBAxdhOVuSpN3aXHlsegMnOtrwWRD7zQ7N3gCuxovo4bK4SbTqJK2QG4jN46ZvICJvvDTXkr8VJr5lma/U4s0xxrtt7KV280JJDXtc4ahpDiOV7aeK57bNHNUvBqHysp3C8cLcUbXhpILnusC7XQaL2+m2bDEAI4Y2NAs0MY1oAGgAAyWnbOxoqtobK0nCcTHNJa5p67Ec1czXP/RnQMhpniNjWM4pADBbRrb56nO+t1z28kmOaRw0xEDuGQ9F6FFTspIC2MWYxpIGpJ5knUkrzmtYgrLL6Bt8l9li+S1BMptqyxZteR+H5j9PJX2z97pjqY3/iu3zGfl4rlE4YOov6qJgegs3rcB06WTvjdG4Huu4HyUWs39ZEM6Wpv1C0XrjXHRMPU547nK43f2HFPJhlxuGEkdK2Yt2d6dp6aa76TJ3C0FG1h6jUSB1vyx6911V0dPV7RdeqfLVC/RgYBFTN/GG2xDscSvSqTdiliPRgbfm8l/8AUSreNgaLAADkMgnY5jZm6ty11SWuw5sijyjbyv8AaK6drANMhoANF9IpQIiICIiCPVVLYx0iBkSASBewz1XkW/8AvtN7IQyujgkjx9DouLrgOaX62FxoQul3/pjxmSOl4cfDDY3EAsDg9xkDr9diwjnY8lw233UBaGzTB7mkzNLSGiRgFjhv7pPLrVeSs2jaHXo8tcWWt7REx+XFtklqHYY2ue4/ZBPxVwN2o6dvE2jUNhbqI2nFIeywXYbB3ar6po4MbNl0hAOJwD6p7TY5N/duOskdxXc7ufR9R0REgYZ6nrnqjxZL824smdfugaqqmniPLR1Pq9r9VcHu9sqrmAbs2ibRwHWrrR7QjmyL3ibc8u1djsf6NqaN4lqnPranXHVnExp5si90eIOi7YNWVfFYhj5Mt7/VL4YwAWAsOoDRfaIvSsREQVm8L7QO7SG/ErgKpdvvW60TRzf6AlcVO1BXyBaiVumFlFc5B9ErLStONZD0EyMrod2JMMzO0lvxC5mJ6udlS4XtdycHeAIug9KCysBZQEREBERAREQR6yijmYWSxskjPvMkaHtPe0ixUag2FTU4IgpoIg4guEUUbASNCcIzIViiDGFZREBERAREQEREFBvXpH3u9Fy8rF1e9LejGfvkfFpPyXOOagq5oLqpq4i3Pq1K6R8ai/Vg6SIEZGWMHuL23CDm58THYXtc11gbOBabHQ2PUssddemb77D+sw42D20d3Mtq5v7zO3LTtXnFNnZBvhZdXNHEodOxWtMEHfUcuNjXc2gnvtmtyqt35rxlvW0+RzHzVqgIiICIiAiIgIiICIiAiIgIiICIiCn3nb7Np5PHmCPmuYc9dJvZJaJva8DyJXHPfdBKxrWTZzXfZe13wcCo+JfTQXua37Tms+LgEHpRXl+8mzPq1S5oFo3+1jtpYnpNHcb/ABC9RXM7+UeOASW6UTr/AJHWa4f0nwQcjTqzgKp4ZVLiqwEHV7Amwvt1OFvEZj5/FdIvPafaYaQRqOkPBegtN0GUREBERAREQEREBERAREQEREBERBz++H7Nn8T+1y5TCut3u/Zs/H/aVy/DQarKXsGHHUxjkS8/lBPrZaSxWm6UV53H7MZ+LnAD0cg7EKLtWm4sMjPtMc0d9svOylrBKDxWKTILe1y1SNsTbS5t3XyX3GEEqAXNueXxXrYC8q2czps/E3+perICIiAiIgIiICIiAiIgIiICIiAiLBQUO8xxGNo6ruPkB81WNpAvra1eDK7PrLB3Ny/VQvrvaglSUo6lO3UiwyTX+zHbuvJ/6VOK4c1P2LWe2bbr6Lu7/wCoOuVZvFMWU8hbrYN7rkA+qswtVTAJGuY4Xa4WKDyg09ypMNEO1Stq0pp34H97ToHDmP0WqCcIJ9LRDtB1C7mnnDxcePYVwsdTZWmxq/2rGjR12n4XHog6xERAREQEREBERAREQEREBERAWLLKIKPaW68E7y8h7Hn3jG4i55kaFVsm4zDpUTDvwH+1ZRBrG4jf9TL/ACs/RXWyNgx02YJc7m63yWUQWyIiCJtDZ8c7cErA5uovqDzB1BXMz7jNv7KoewcntEnwOR+KIg1DcmX/AFjf+A/+RWmxd2RTvD3ymV4vh6IY0EjW1zc+KIg6IIiICIiA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6388" name="Picture 4" descr="nagyít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432" y="2055199"/>
            <a:ext cx="1872208" cy="202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5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507288" cy="706090"/>
          </a:xfrm>
        </p:spPr>
        <p:txBody>
          <a:bodyPr/>
          <a:lstStyle/>
          <a:p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Pajzs / A </a:t>
            </a: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Polgári Törvénykönyvtől eltérő 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szabályok </a:t>
            </a:r>
            <a:r>
              <a:rPr lang="hu-HU" sz="26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196752"/>
            <a:ext cx="8373616" cy="5073427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hu-HU" sz="1800" dirty="0" smtClean="0"/>
              <a:t>Eltérően </a:t>
            </a:r>
            <a:r>
              <a:rPr lang="hu-HU" sz="1800" dirty="0"/>
              <a:t>a Ptk. 6:443. § (1) bekezdésétől – a biztosítási szerződés a szerződő és a biztosító</a:t>
            </a:r>
            <a:r>
              <a:rPr lang="hu-HU" sz="1800" dirty="0">
                <a:solidFill>
                  <a:srgbClr val="C00000"/>
                </a:solidFill>
              </a:rPr>
              <a:t> </a:t>
            </a:r>
            <a:r>
              <a:rPr lang="hu-HU" sz="1800" b="1" dirty="0">
                <a:solidFill>
                  <a:srgbClr val="C00000"/>
                </a:solidFill>
              </a:rPr>
              <a:t>írásbeli megállapodása</a:t>
            </a:r>
            <a:r>
              <a:rPr lang="hu-HU" sz="1800" dirty="0">
                <a:solidFill>
                  <a:srgbClr val="C00000"/>
                </a:solidFill>
              </a:rPr>
              <a:t> </a:t>
            </a:r>
            <a:r>
              <a:rPr lang="hu-HU" sz="1800" dirty="0"/>
              <a:t>alapján jön létre</a:t>
            </a:r>
            <a:r>
              <a:rPr lang="hu-HU" sz="1800" dirty="0" smtClean="0"/>
              <a:t>.</a:t>
            </a:r>
            <a:endParaRPr lang="hu-HU" sz="1800" dirty="0"/>
          </a:p>
          <a:p>
            <a:pPr algn="just">
              <a:spcAft>
                <a:spcPts val="600"/>
              </a:spcAft>
            </a:pPr>
            <a:r>
              <a:rPr lang="hu-HU" sz="1800" dirty="0" smtClean="0"/>
              <a:t>Eltérően </a:t>
            </a:r>
            <a:r>
              <a:rPr lang="hu-HU" sz="1800" dirty="0"/>
              <a:t>a Ptk. 6:443. § (2) bekezdésétől – az ajánlattól eltérő tartalommal kiállított kötvényben szereplő eltérésre a szerződőnek késedelem nélkül, de </a:t>
            </a:r>
            <a:r>
              <a:rPr lang="hu-HU" sz="1800" b="1" dirty="0">
                <a:solidFill>
                  <a:srgbClr val="C00000"/>
                </a:solidFill>
              </a:rPr>
              <a:t>legfeljebb 15 napon belül</a:t>
            </a:r>
            <a:r>
              <a:rPr lang="hu-HU" sz="1800" dirty="0"/>
              <a:t> van lehetősége kifogását előterjeszteni. </a:t>
            </a:r>
          </a:p>
          <a:p>
            <a:pPr algn="just">
              <a:spcAft>
                <a:spcPts val="600"/>
              </a:spcAft>
            </a:pPr>
            <a:r>
              <a:rPr lang="hu-HU" sz="1800" dirty="0" smtClean="0"/>
              <a:t>Eltérően </a:t>
            </a:r>
            <a:r>
              <a:rPr lang="hu-HU" sz="1800" dirty="0"/>
              <a:t>a Ptk. 6:475. § – </a:t>
            </a:r>
            <a:r>
              <a:rPr lang="hu-HU" sz="1800" b="1" dirty="0">
                <a:solidFill>
                  <a:srgbClr val="C00000"/>
                </a:solidFill>
              </a:rPr>
              <a:t>a biztosítási szerződés módosításához a biztosított hozzájárulására nincs szükség</a:t>
            </a:r>
            <a:r>
              <a:rPr lang="hu-HU" sz="1800" dirty="0" smtClean="0"/>
              <a:t>.</a:t>
            </a:r>
            <a:endParaRPr lang="hu-HU" sz="1800" dirty="0"/>
          </a:p>
          <a:p>
            <a:pPr algn="just">
              <a:spcAft>
                <a:spcPts val="600"/>
              </a:spcAft>
            </a:pPr>
            <a:r>
              <a:rPr lang="hu-HU" sz="1800" dirty="0"/>
              <a:t>E</a:t>
            </a:r>
            <a:r>
              <a:rPr lang="hu-HU" sz="1800" dirty="0" smtClean="0"/>
              <a:t>ltérően </a:t>
            </a:r>
            <a:r>
              <a:rPr lang="hu-HU" sz="1800" dirty="0"/>
              <a:t>a Ptk. 6:444. § (1) bekezdésétől – a </a:t>
            </a:r>
            <a:r>
              <a:rPr lang="hu-HU" sz="1800" b="1" dirty="0">
                <a:solidFill>
                  <a:srgbClr val="C00000"/>
                </a:solidFill>
              </a:rPr>
              <a:t>nem fogyasztó szerződő esetén is</a:t>
            </a:r>
            <a:r>
              <a:rPr lang="hu-HU" sz="1800" dirty="0">
                <a:solidFill>
                  <a:srgbClr val="C00000"/>
                </a:solidFill>
              </a:rPr>
              <a:t> </a:t>
            </a:r>
            <a:r>
              <a:rPr lang="hu-HU" sz="1800" dirty="0"/>
              <a:t>a szerződés – ráutaló magatartással (hallgatólagosan) – akkor is létrejön az ajánlat szerinti tartalommal, ha a biztosító az ajánlatra annak beérkezésétől számított 15 napon – egészségi </a:t>
            </a:r>
            <a:r>
              <a:rPr lang="hu-HU" sz="1800" dirty="0" err="1"/>
              <a:t>kockázatelbírálás</a:t>
            </a:r>
            <a:r>
              <a:rPr lang="hu-HU" sz="1800" dirty="0"/>
              <a:t> esetén, 60 napon - belül nem nyilatkozik, feltéve, hogy az ajánlatot a jogviszony tartalmára vonatkozó, jogszabályban előírt tájékoztatás birtokában, a biztosító által rendszeresített ajánlati lapon és a Díjszabásnak megfelelően tették. </a:t>
            </a:r>
            <a:r>
              <a:rPr lang="hu-HU" sz="1800" i="1" dirty="0" smtClean="0"/>
              <a:t>(egészségi </a:t>
            </a:r>
            <a:r>
              <a:rPr lang="hu-HU" sz="1800" i="1" dirty="0" err="1" smtClean="0"/>
              <a:t>kockázatelbírálás</a:t>
            </a:r>
            <a:r>
              <a:rPr lang="hu-HU" sz="1800" i="1" dirty="0" smtClean="0"/>
              <a:t> csak munkáltatóinál és sportolóinál van)</a:t>
            </a:r>
            <a:endParaRPr lang="hu-HU" sz="1800" i="1" dirty="0"/>
          </a:p>
          <a:p>
            <a:pPr marL="0" indent="0">
              <a:buNone/>
            </a:pPr>
            <a:r>
              <a:rPr lang="hu-HU" sz="1800" dirty="0"/>
              <a:t> 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4862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3412"/>
          </a:xfrm>
        </p:spPr>
        <p:txBody>
          <a:bodyPr/>
          <a:lstStyle/>
          <a:p>
            <a:pPr eaLnBrk="1" hangingPunct="1"/>
            <a:r>
              <a:rPr lang="hu-H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FONTOS! / </a:t>
            </a:r>
            <a:r>
              <a:rPr lang="hu-HU" sz="28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Ptk-tól</a:t>
            </a:r>
            <a:r>
              <a:rPr lang="hu-H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való eltérés esete</a:t>
            </a:r>
          </a:p>
        </p:txBody>
      </p:sp>
      <p:sp>
        <p:nvSpPr>
          <p:cNvPr id="86018" name="Tartalom helye 2"/>
          <p:cNvSpPr>
            <a:spLocks noGrp="1"/>
          </p:cNvSpPr>
          <p:nvPr>
            <p:ph idx="1"/>
          </p:nvPr>
        </p:nvSpPr>
        <p:spPr>
          <a:xfrm>
            <a:off x="395992" y="1052736"/>
            <a:ext cx="8229600" cy="4525963"/>
          </a:xfrm>
        </p:spPr>
        <p:txBody>
          <a:bodyPr/>
          <a:lstStyle/>
          <a:p>
            <a:pPr eaLnBrk="1" hangingPunct="1"/>
            <a:r>
              <a:rPr lang="hu-HU" sz="2000" dirty="0" smtClean="0">
                <a:latin typeface="Arial" charset="0"/>
                <a:cs typeface="Arial" charset="0"/>
              </a:rPr>
              <a:t>A dokumentumainkban kifejezetten </a:t>
            </a:r>
            <a:r>
              <a:rPr lang="hu-HU" sz="20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fel kell hívni az ügyfelek figyelmét a </a:t>
            </a:r>
            <a:r>
              <a:rPr lang="hu-HU" sz="2000" b="1" u="sng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PTK-tól</a:t>
            </a:r>
            <a:r>
              <a:rPr lang="hu-HU" sz="20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való eltérésekre!</a:t>
            </a: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hu-HU" sz="2000" dirty="0" smtClean="0">
                <a:latin typeface="Arial" charset="0"/>
                <a:cs typeface="Arial" charset="0"/>
              </a:rPr>
              <a:t>Az </a:t>
            </a:r>
            <a:r>
              <a:rPr lang="hu-HU" sz="20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Ügyféltájékoztatóban</a:t>
            </a:r>
            <a:r>
              <a:rPr lang="hu-HU" sz="2000" dirty="0" smtClean="0">
                <a:latin typeface="Arial" charset="0"/>
                <a:cs typeface="Arial" charset="0"/>
              </a:rPr>
              <a:t> és a </a:t>
            </a:r>
            <a:r>
              <a:rPr lang="hu-HU" sz="20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feltételekben</a:t>
            </a:r>
            <a:r>
              <a:rPr lang="hu-HU" sz="2000" dirty="0" smtClean="0">
                <a:latin typeface="Arial" charset="0"/>
                <a:cs typeface="Arial" charset="0"/>
              </a:rPr>
              <a:t> ezért külön fejezetek jöttek e célból létre.</a:t>
            </a:r>
          </a:p>
          <a:p>
            <a:pPr eaLnBrk="1" hangingPunct="1"/>
            <a:endParaRPr lang="hu-HU" sz="1000" dirty="0">
              <a:latin typeface="Arial" charset="0"/>
              <a:cs typeface="Arial" charset="0"/>
            </a:endParaRPr>
          </a:p>
          <a:p>
            <a:pPr eaLnBrk="1" hangingPunct="1"/>
            <a:r>
              <a:rPr lang="hu-HU" sz="2000" dirty="0" smtClean="0">
                <a:latin typeface="Arial" charset="0"/>
                <a:cs typeface="Arial" charset="0"/>
              </a:rPr>
              <a:t>Az </a:t>
            </a:r>
            <a:r>
              <a:rPr lang="hu-HU" sz="2000" b="1" u="sng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ajánlatokon külön nyilatkoznia kell</a:t>
            </a:r>
            <a:r>
              <a:rPr lang="hu-HU" sz="2000" dirty="0" smtClean="0">
                <a:latin typeface="Arial" charset="0"/>
                <a:cs typeface="Arial" charset="0"/>
              </a:rPr>
              <a:t> ezek megismeréséről az ügyfeleknek.</a:t>
            </a:r>
          </a:p>
        </p:txBody>
      </p:sp>
      <p:sp>
        <p:nvSpPr>
          <p:cNvPr id="4" name="Lefelé nyíl 3"/>
          <p:cNvSpPr/>
          <p:nvPr/>
        </p:nvSpPr>
        <p:spPr>
          <a:xfrm>
            <a:off x="4044193" y="2060848"/>
            <a:ext cx="885697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1128"/>
            <a:ext cx="9144000" cy="110328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33834" y="50697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X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54000" y="5069772"/>
            <a:ext cx="647700" cy="4005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936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562074"/>
          </a:xfrm>
        </p:spPr>
        <p:txBody>
          <a:bodyPr/>
          <a:lstStyle/>
          <a:p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Pajzs / A Polgári Törvénykönyvtől eltérő 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szabályok </a:t>
            </a:r>
            <a:r>
              <a:rPr lang="hu-HU" sz="26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400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hu-HU" sz="1800" dirty="0" smtClean="0"/>
              <a:t>Eltérően </a:t>
            </a:r>
            <a:r>
              <a:rPr lang="hu-HU" sz="1800" dirty="0"/>
              <a:t>a Ptk. 6:480.§ szakaszától – a biztosító a szerződésben legfeljebb 6 hónapos időtartamra várakozási időt köthet ki (a továbbiakban: várakozási idő), melynek </a:t>
            </a:r>
            <a:r>
              <a:rPr lang="hu-HU" sz="1800" b="1" dirty="0">
                <a:solidFill>
                  <a:srgbClr val="C00000"/>
                </a:solidFill>
              </a:rPr>
              <a:t>első napja az adott biztosítottra vonatkozó kockázatviselés kezdete</a:t>
            </a:r>
            <a:r>
              <a:rPr lang="hu-HU" sz="1800" dirty="0" smtClean="0">
                <a:solidFill>
                  <a:srgbClr val="C00000"/>
                </a:solidFill>
              </a:rPr>
              <a:t>.</a:t>
            </a:r>
            <a:r>
              <a:rPr lang="hu-HU" sz="1800" dirty="0" smtClean="0"/>
              <a:t> </a:t>
            </a:r>
            <a:r>
              <a:rPr lang="hu-HU" sz="1800" i="1" dirty="0"/>
              <a:t>(csak munkáltatói és sportolói módozatoknál</a:t>
            </a:r>
            <a:r>
              <a:rPr lang="hu-HU" sz="1800" i="1" dirty="0" smtClean="0"/>
              <a:t>)</a:t>
            </a:r>
            <a:endParaRPr lang="hu-HU" sz="1800" dirty="0"/>
          </a:p>
          <a:p>
            <a:pPr>
              <a:spcAft>
                <a:spcPts val="600"/>
              </a:spcAft>
            </a:pPr>
            <a:r>
              <a:rPr lang="hu-HU" sz="1800" dirty="0"/>
              <a:t>E</a:t>
            </a:r>
            <a:r>
              <a:rPr lang="hu-HU" sz="1800" dirty="0" smtClean="0"/>
              <a:t>ltérően </a:t>
            </a:r>
            <a:r>
              <a:rPr lang="hu-HU" sz="1800" dirty="0"/>
              <a:t>a Ptk. 6:483. § szakaszától és a Ptk. 6:490. § szakaszától- a biztosító a biztosítási szerződést </a:t>
            </a:r>
            <a:r>
              <a:rPr lang="hu-HU" sz="1800" b="1" dirty="0">
                <a:solidFill>
                  <a:srgbClr val="C00000"/>
                </a:solidFill>
              </a:rPr>
              <a:t>rendes felmondással megszűntetheti</a:t>
            </a:r>
            <a:r>
              <a:rPr lang="hu-HU" sz="1800" dirty="0" smtClean="0"/>
              <a:t>. </a:t>
            </a:r>
            <a:r>
              <a:rPr lang="hu-HU" sz="1800" i="1" dirty="0" smtClean="0"/>
              <a:t>(csak munkáltatói és sportolói módozatoknál)</a:t>
            </a:r>
            <a:endParaRPr lang="hu-HU" sz="1800" i="1" dirty="0"/>
          </a:p>
          <a:p>
            <a:pPr>
              <a:spcAft>
                <a:spcPts val="600"/>
              </a:spcAft>
            </a:pPr>
            <a:r>
              <a:rPr lang="hu-HU" sz="1800" dirty="0" smtClean="0"/>
              <a:t>Eltérően </a:t>
            </a:r>
            <a:r>
              <a:rPr lang="hu-HU" sz="1800" dirty="0"/>
              <a:t>a Ptk. 6: 446. § (2) bekezdésétől - ha a szerződő a módosító javaslat kézhezvételétől számított 15 napon belül </a:t>
            </a:r>
            <a:r>
              <a:rPr lang="hu-HU" sz="1800" b="1" dirty="0">
                <a:solidFill>
                  <a:srgbClr val="C00000"/>
                </a:solidFill>
              </a:rPr>
              <a:t>nem válaszol</a:t>
            </a:r>
            <a:r>
              <a:rPr lang="hu-HU" sz="1800" dirty="0">
                <a:solidFill>
                  <a:srgbClr val="C00000"/>
                </a:solidFill>
              </a:rPr>
              <a:t>, </a:t>
            </a:r>
            <a:r>
              <a:rPr lang="hu-HU" sz="1800" b="1" dirty="0">
                <a:solidFill>
                  <a:srgbClr val="C00000"/>
                </a:solidFill>
              </a:rPr>
              <a:t>a szerződés a módosító javaslatban foglaltak szerint módosul a módosító javaslat közlésétől számított 30. napon</a:t>
            </a:r>
            <a:r>
              <a:rPr lang="hu-HU" sz="1800" dirty="0"/>
              <a:t>, feltéve, hogy a biztosító erre a következményre a módosító javaslat megtételekor a szerződő fél figyelmét felhívta. </a:t>
            </a:r>
          </a:p>
          <a:p>
            <a:pPr marL="0" lvl="0" indent="0">
              <a:buNone/>
            </a:pPr>
            <a:r>
              <a:rPr lang="hu-HU" sz="1800" b="1" u="sng" dirty="0"/>
              <a:t>X.1.3. Fizetési póthatáridő tűzése</a:t>
            </a:r>
          </a:p>
          <a:p>
            <a:pPr lvl="0"/>
            <a:r>
              <a:rPr lang="hu-HU" sz="1800" dirty="0" smtClean="0"/>
              <a:t>Eltérően </a:t>
            </a:r>
            <a:r>
              <a:rPr lang="hu-HU" sz="1800" dirty="0"/>
              <a:t>a Ptk. 6:449.§ (1) bekezdésétől – a biztosító a szerződő felet legalább 30 napos póthatáridő tűzésével hívja fel írásban a teljesítésre, amennyiben a szerződő az esedékes biztosítási díjat az esedékesség időpontjáig nem egyenlíti ki. (munkáltatói, sportolói, járműben utazók, belépőjegyes módozatok)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7430887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579296" cy="792088"/>
          </a:xfrm>
        </p:spPr>
        <p:txBody>
          <a:bodyPr/>
          <a:lstStyle/>
          <a:p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Pajzs / A Polgári Törvénykönyvtől eltérő 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szabályok </a:t>
            </a:r>
            <a:r>
              <a:rPr lang="hu-HU" sz="26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832520"/>
            <a:ext cx="8568952" cy="5548808"/>
          </a:xfrm>
        </p:spPr>
        <p:txBody>
          <a:bodyPr/>
          <a:lstStyle/>
          <a:p>
            <a:pPr marL="0" indent="0" algn="just">
              <a:spcAft>
                <a:spcPts val="600"/>
              </a:spcAft>
              <a:buNone/>
            </a:pPr>
            <a:r>
              <a:rPr lang="hu-HU" sz="1800" b="1" u="sng" dirty="0"/>
              <a:t>X.1.3. Fizetési póthatáridő </a:t>
            </a:r>
            <a:r>
              <a:rPr lang="hu-HU" sz="1800" b="1" u="sng" dirty="0" smtClean="0"/>
              <a:t>tűzése</a:t>
            </a:r>
            <a:endParaRPr lang="hu-HU" sz="1800" b="1" i="1" dirty="0" smtClean="0"/>
          </a:p>
          <a:p>
            <a:pPr marL="0" indent="0" algn="just">
              <a:spcAft>
                <a:spcPts val="600"/>
              </a:spcAft>
              <a:buNone/>
            </a:pPr>
            <a:r>
              <a:rPr lang="hu-HU" sz="1800" i="1" dirty="0" smtClean="0">
                <a:solidFill>
                  <a:srgbClr val="002060"/>
                </a:solidFill>
              </a:rPr>
              <a:t>Rendezvény eltér(!):</a:t>
            </a:r>
          </a:p>
          <a:p>
            <a:pPr algn="just">
              <a:spcAft>
                <a:spcPts val="600"/>
              </a:spcAft>
            </a:pPr>
            <a:r>
              <a:rPr lang="hu-HU" sz="1800" dirty="0">
                <a:solidFill>
                  <a:srgbClr val="002060"/>
                </a:solidFill>
              </a:rPr>
              <a:t>E</a:t>
            </a:r>
            <a:r>
              <a:rPr lang="hu-HU" sz="1800" dirty="0" smtClean="0">
                <a:solidFill>
                  <a:srgbClr val="002060"/>
                </a:solidFill>
              </a:rPr>
              <a:t>ltérően </a:t>
            </a:r>
            <a:r>
              <a:rPr lang="hu-HU" sz="1800" dirty="0">
                <a:solidFill>
                  <a:srgbClr val="002060"/>
                </a:solidFill>
              </a:rPr>
              <a:t>a Ptk. 6:449.§ (1) bekezdésétől – amennyiben a szerződő a biztosítási díjat az esedékességet követő 8 napon belül, de legkésőbb</a:t>
            </a:r>
            <a:r>
              <a:rPr lang="hu-HU" sz="1800" b="1" dirty="0">
                <a:solidFill>
                  <a:srgbClr val="002060"/>
                </a:solidFill>
              </a:rPr>
              <a:t> </a:t>
            </a:r>
            <a:r>
              <a:rPr lang="hu-HU" sz="1800" dirty="0">
                <a:solidFill>
                  <a:srgbClr val="002060"/>
                </a:solidFill>
              </a:rPr>
              <a:t>a rendezvény kezdetét megelőző munkanapig nem fizeti meg, és a befizetésre halasztást sem kapott, vagy a biztosító a biztosítási díj iránti igényét bírósági úton nem érvényesíti, úgy a biztosító </a:t>
            </a:r>
            <a:r>
              <a:rPr lang="hu-HU" sz="1800" b="1" dirty="0">
                <a:solidFill>
                  <a:srgbClr val="C00000"/>
                </a:solidFill>
              </a:rPr>
              <a:t>a díjfizetési kötelezettség elmulasztásának következményeire külön írásbeli felhívással nem figyelmezteti a szerződőt</a:t>
            </a:r>
            <a:r>
              <a:rPr lang="hu-HU" sz="1800" dirty="0">
                <a:solidFill>
                  <a:srgbClr val="002060"/>
                </a:solidFill>
              </a:rPr>
              <a:t>, figyelemmel arra, hogy a biztosító kockázatviselése ilyen esetben nem kezdődik meg, és a biztosítási szerződés nem jön létre. 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hu-HU" sz="1800" b="1" u="sng" dirty="0"/>
              <a:t>X.1.4. Közlési és </a:t>
            </a:r>
            <a:r>
              <a:rPr lang="hu-HU" sz="1800" b="1" u="sng" dirty="0" err="1"/>
              <a:t>változásbejelentési</a:t>
            </a:r>
            <a:r>
              <a:rPr lang="hu-HU" sz="1800" b="1" u="sng" dirty="0"/>
              <a:t> </a:t>
            </a:r>
            <a:r>
              <a:rPr lang="hu-HU" sz="1800" b="1" u="sng" dirty="0" smtClean="0"/>
              <a:t>kötelezettség</a:t>
            </a:r>
            <a:endParaRPr lang="hu-HU" sz="1800" b="1" u="sng" dirty="0"/>
          </a:p>
          <a:p>
            <a:pPr algn="just">
              <a:spcAft>
                <a:spcPts val="600"/>
              </a:spcAft>
            </a:pPr>
            <a:r>
              <a:rPr lang="hu-HU" sz="1800" dirty="0">
                <a:solidFill>
                  <a:srgbClr val="002060"/>
                </a:solidFill>
              </a:rPr>
              <a:t>E</a:t>
            </a:r>
            <a:r>
              <a:rPr lang="hu-HU" sz="1800" dirty="0" smtClean="0">
                <a:solidFill>
                  <a:srgbClr val="002060"/>
                </a:solidFill>
              </a:rPr>
              <a:t>ltérően </a:t>
            </a:r>
            <a:r>
              <a:rPr lang="hu-HU" sz="1800" dirty="0">
                <a:solidFill>
                  <a:srgbClr val="002060"/>
                </a:solidFill>
              </a:rPr>
              <a:t>a Ptk.6:482. § (1) bekezdésétől - a biztosító a közlési és </a:t>
            </a:r>
            <a:r>
              <a:rPr lang="hu-HU" sz="1800" dirty="0" err="1">
                <a:solidFill>
                  <a:srgbClr val="002060"/>
                </a:solidFill>
              </a:rPr>
              <a:t>változásbejelentési</a:t>
            </a:r>
            <a:r>
              <a:rPr lang="hu-HU" sz="1800" dirty="0">
                <a:solidFill>
                  <a:srgbClr val="002060"/>
                </a:solidFill>
              </a:rPr>
              <a:t> kötelezettség megsértéséből eredő jogait a szerződés tartama alatt </a:t>
            </a:r>
            <a:r>
              <a:rPr lang="hu-HU" sz="1800" b="1" dirty="0">
                <a:solidFill>
                  <a:srgbClr val="002060"/>
                </a:solidFill>
              </a:rPr>
              <a:t>korlátlanul </a:t>
            </a:r>
            <a:r>
              <a:rPr lang="hu-HU" sz="1800" dirty="0">
                <a:solidFill>
                  <a:srgbClr val="002060"/>
                </a:solidFill>
              </a:rPr>
              <a:t>gyakorolhatja</a:t>
            </a:r>
            <a:r>
              <a:rPr lang="hu-HU" sz="1800" dirty="0" smtClean="0">
                <a:solidFill>
                  <a:srgbClr val="002060"/>
                </a:solidFill>
              </a:rPr>
              <a:t>. </a:t>
            </a:r>
            <a:r>
              <a:rPr lang="hu-HU" sz="1800" i="1" dirty="0" smtClean="0">
                <a:solidFill>
                  <a:srgbClr val="002060"/>
                </a:solidFill>
              </a:rPr>
              <a:t>(munkáltatói és sportolói módozatoknál)</a:t>
            </a:r>
            <a:endParaRPr lang="hu-HU" sz="1800" i="1" dirty="0">
              <a:solidFill>
                <a:srgbClr val="002060"/>
              </a:solidFill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hu-HU" sz="1800" b="1" u="sng" dirty="0"/>
              <a:t>X.1.5. Elévülési </a:t>
            </a:r>
            <a:r>
              <a:rPr lang="hu-HU" sz="1800" b="1" u="sng" dirty="0" smtClean="0"/>
              <a:t>idő</a:t>
            </a:r>
            <a:endParaRPr lang="hu-HU" sz="1800" b="1" u="sng" dirty="0"/>
          </a:p>
          <a:p>
            <a:pPr algn="just">
              <a:spcAft>
                <a:spcPts val="600"/>
              </a:spcAft>
            </a:pPr>
            <a:r>
              <a:rPr lang="hu-HU" sz="1800" dirty="0">
                <a:solidFill>
                  <a:srgbClr val="002060"/>
                </a:solidFill>
              </a:rPr>
              <a:t>Jelen </a:t>
            </a:r>
            <a:r>
              <a:rPr lang="hu-HU" sz="1800" dirty="0" smtClean="0">
                <a:solidFill>
                  <a:srgbClr val="002060"/>
                </a:solidFill>
              </a:rPr>
              <a:t>feltételekben foglalt </a:t>
            </a:r>
            <a:r>
              <a:rPr lang="hu-HU" sz="1800" dirty="0">
                <a:solidFill>
                  <a:srgbClr val="002060"/>
                </a:solidFill>
              </a:rPr>
              <a:t>elévülésre vonatkozó előírása eltér a Ptk. 6:22. (1) bekezdésében meghatározott általános 5 éves elévülési időtől. Jelen szerződésből eredő igények </a:t>
            </a:r>
            <a:r>
              <a:rPr lang="hu-HU" sz="1800" b="1" dirty="0">
                <a:solidFill>
                  <a:srgbClr val="C00000"/>
                </a:solidFill>
              </a:rPr>
              <a:t>2 év </a:t>
            </a:r>
            <a:r>
              <a:rPr lang="hu-HU" sz="1800" dirty="0">
                <a:solidFill>
                  <a:srgbClr val="002060"/>
                </a:solidFill>
              </a:rPr>
              <a:t>elteltével évülnek el.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0401311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ím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720080"/>
          </a:xfrm>
        </p:spPr>
        <p:txBody>
          <a:bodyPr/>
          <a:lstStyle/>
          <a:p>
            <a:r>
              <a:rPr lang="hu-HU" sz="26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PAJZS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feltételkódok 2014. március 15-étől</a:t>
            </a:r>
            <a:endParaRPr lang="hu-HU" sz="2600" dirty="0" smtClean="0"/>
          </a:p>
        </p:txBody>
      </p:sp>
      <p:sp>
        <p:nvSpPr>
          <p:cNvPr id="53250" name="Tartalom helye 2"/>
          <p:cNvSpPr>
            <a:spLocks noGrp="1"/>
          </p:cNvSpPr>
          <p:nvPr>
            <p:ph idx="1"/>
          </p:nvPr>
        </p:nvSpPr>
        <p:spPr>
          <a:xfrm>
            <a:off x="755576" y="1628800"/>
            <a:ext cx="7488832" cy="3816424"/>
          </a:xfrm>
        </p:spPr>
        <p:txBody>
          <a:bodyPr/>
          <a:lstStyle/>
          <a:p>
            <a:r>
              <a:rPr lang="hu-HU" sz="2000" dirty="0"/>
              <a:t>Kollektív </a:t>
            </a:r>
            <a:r>
              <a:rPr lang="hu-HU" sz="2000" b="1" u="sng" dirty="0">
                <a:solidFill>
                  <a:srgbClr val="FF0000"/>
                </a:solidFill>
              </a:rPr>
              <a:t>munkáltatói</a:t>
            </a:r>
            <a:r>
              <a:rPr lang="hu-HU" sz="2000" dirty="0"/>
              <a:t> biztosítás általános feltételei (KMÁSF/02014)</a:t>
            </a:r>
          </a:p>
          <a:p>
            <a:pPr marL="0" indent="0">
              <a:buNone/>
            </a:pPr>
            <a:endParaRPr lang="hu-HU" sz="2000" dirty="0"/>
          </a:p>
          <a:p>
            <a:r>
              <a:rPr lang="hu-HU" sz="2000" dirty="0"/>
              <a:t>Kollektív </a:t>
            </a:r>
            <a:r>
              <a:rPr lang="hu-HU" sz="2000" b="1" u="sng" dirty="0">
                <a:solidFill>
                  <a:srgbClr val="FF0000"/>
                </a:solidFill>
              </a:rPr>
              <a:t>sportolói</a:t>
            </a:r>
            <a:r>
              <a:rPr lang="hu-HU" sz="2000" dirty="0"/>
              <a:t> biztosítás  általános feltételei (KSÁSF/02014)</a:t>
            </a:r>
          </a:p>
          <a:p>
            <a:pPr marL="0" indent="0">
              <a:buNone/>
            </a:pPr>
            <a:endParaRPr lang="hu-HU" sz="2000" dirty="0"/>
          </a:p>
          <a:p>
            <a:r>
              <a:rPr lang="hu-HU" sz="2000" dirty="0"/>
              <a:t>Kollektív </a:t>
            </a:r>
            <a:r>
              <a:rPr lang="hu-HU" sz="2000" b="1" u="sng" dirty="0">
                <a:solidFill>
                  <a:srgbClr val="FF0000"/>
                </a:solidFill>
              </a:rPr>
              <a:t>belépőjegyes</a:t>
            </a:r>
            <a:r>
              <a:rPr lang="hu-HU" sz="2000" dirty="0"/>
              <a:t> biztosítás  általános feltételei (KJÁSF/0214)</a:t>
            </a:r>
          </a:p>
          <a:p>
            <a:pPr marL="0" indent="0">
              <a:buNone/>
            </a:pPr>
            <a:endParaRPr lang="hu-HU" sz="2000" dirty="0"/>
          </a:p>
          <a:p>
            <a:r>
              <a:rPr lang="hu-HU" sz="2000" dirty="0"/>
              <a:t>Kollektív </a:t>
            </a:r>
            <a:r>
              <a:rPr lang="hu-HU" sz="2000" b="1" u="sng" dirty="0">
                <a:solidFill>
                  <a:srgbClr val="FF0000"/>
                </a:solidFill>
              </a:rPr>
              <a:t>rendezvény</a:t>
            </a:r>
            <a:r>
              <a:rPr lang="hu-HU" sz="2000" dirty="0"/>
              <a:t> biztosítás  általános feltételei (KRÁSF/02014)</a:t>
            </a:r>
          </a:p>
          <a:p>
            <a:pPr marL="0" indent="0">
              <a:buNone/>
            </a:pPr>
            <a:endParaRPr lang="hu-HU" sz="2000" dirty="0"/>
          </a:p>
          <a:p>
            <a:r>
              <a:rPr lang="hu-HU" sz="2000" dirty="0"/>
              <a:t>Kollektív </a:t>
            </a:r>
            <a:r>
              <a:rPr lang="hu-HU" sz="2000" b="1" u="sng" dirty="0">
                <a:solidFill>
                  <a:srgbClr val="FF0000"/>
                </a:solidFill>
              </a:rPr>
              <a:t>járműben utazókra </a:t>
            </a:r>
            <a:r>
              <a:rPr lang="hu-HU" sz="2000" dirty="0"/>
              <a:t> vonatkozó biztosítás általános feltételei (KBÁSF/02014</a:t>
            </a:r>
            <a:r>
              <a:rPr lang="hu-HU" sz="2000" dirty="0" smtClean="0"/>
              <a:t>)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93365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ím 1"/>
          <p:cNvSpPr>
            <a:spLocks noGrp="1"/>
          </p:cNvSpPr>
          <p:nvPr>
            <p:ph type="title"/>
          </p:nvPr>
        </p:nvSpPr>
        <p:spPr>
          <a:xfrm>
            <a:off x="755576" y="331039"/>
            <a:ext cx="7560840" cy="720080"/>
          </a:xfrm>
        </p:spPr>
        <p:txBody>
          <a:bodyPr/>
          <a:lstStyle/>
          <a:p>
            <a:r>
              <a:rPr lang="hu-HU" sz="2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GENIUS-ból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kinyomtatandó ajánlatok</a:t>
            </a:r>
            <a:b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2014. március 15-étől</a:t>
            </a:r>
            <a:endParaRPr lang="hu-HU" sz="2600" dirty="0" smtClean="0"/>
          </a:p>
        </p:txBody>
      </p:sp>
      <p:sp>
        <p:nvSpPr>
          <p:cNvPr id="14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u-HU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MINDEN SZEMÉLYBIZTOSÍTÁSRA</a:t>
            </a:r>
            <a:r>
              <a:rPr lang="hu-HU" sz="2000" b="1" dirty="0" smtClean="0">
                <a:solidFill>
                  <a:srgbClr val="C00000"/>
                </a:solidFill>
              </a:rPr>
              <a:t> érvényes általános információ! </a:t>
            </a:r>
          </a:p>
          <a:p>
            <a:pPr marL="0" indent="0">
              <a:buNone/>
            </a:pPr>
            <a:endParaRPr lang="hu-HU" sz="2000" b="1" dirty="0">
              <a:solidFill>
                <a:srgbClr val="C00000"/>
              </a:solidFill>
            </a:endParaRPr>
          </a:p>
          <a:p>
            <a:r>
              <a:rPr lang="hu-HU" sz="2000" dirty="0" smtClean="0"/>
              <a:t>Az ajánlati oldalak cégsztenderd szerinti átdolgozása folyamatosan történik.</a:t>
            </a:r>
          </a:p>
          <a:p>
            <a:endParaRPr lang="hu-HU" sz="1000" dirty="0" smtClean="0"/>
          </a:p>
          <a:p>
            <a:r>
              <a:rPr lang="hu-HU" sz="2000" dirty="0" smtClean="0"/>
              <a:t>(Vannak olyan oldalak, amelyeken a régi Generali </a:t>
            </a:r>
            <a:r>
              <a:rPr lang="hu-HU" sz="2000" dirty="0" err="1" smtClean="0"/>
              <a:t>logo</a:t>
            </a:r>
            <a:r>
              <a:rPr lang="hu-HU" sz="2000" dirty="0" smtClean="0"/>
              <a:t> és név szerepel egy ideig.)</a:t>
            </a:r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b="1" dirty="0" smtClean="0">
                <a:solidFill>
                  <a:srgbClr val="C00000"/>
                </a:solidFill>
              </a:rPr>
              <a:t>Azon oldalakat, amelyeken PTK érintettség miatt mindenképpen kellett </a:t>
            </a:r>
          </a:p>
          <a:p>
            <a:pPr marL="0" indent="0">
              <a:buNone/>
            </a:pPr>
            <a:r>
              <a:rPr lang="hu-HU" sz="2000" b="1" dirty="0" smtClean="0">
                <a:solidFill>
                  <a:srgbClr val="C00000"/>
                </a:solidFill>
              </a:rPr>
              <a:t>módosítani és adatok feltöltése történik rajtuk, módosítottuk! </a:t>
            </a:r>
          </a:p>
          <a:p>
            <a:pPr marL="0" indent="0">
              <a:buNone/>
            </a:pPr>
            <a:endParaRPr lang="hu-HU" sz="2000" dirty="0"/>
          </a:p>
          <a:p>
            <a:r>
              <a:rPr lang="hu-HU" sz="2000" dirty="0" smtClean="0"/>
              <a:t>A nyomtatványok teljes egységesítése legkésőbb az év második felére megtörténik.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50183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Cím 1"/>
          <p:cNvSpPr>
            <a:spLocks noGrp="1"/>
          </p:cNvSpPr>
          <p:nvPr>
            <p:ph type="title"/>
          </p:nvPr>
        </p:nvSpPr>
        <p:spPr>
          <a:xfrm>
            <a:off x="611188" y="2420938"/>
            <a:ext cx="8137525" cy="1800225"/>
          </a:xfrm>
        </p:spPr>
        <p:txBody>
          <a:bodyPr/>
          <a:lstStyle/>
          <a:p>
            <a:pPr algn="l"/>
            <a:r>
              <a:rPr lang="hu-HU" sz="2000" b="1" dirty="0" smtClean="0">
                <a:latin typeface="Arial" charset="0"/>
                <a:cs typeface="Arial" charset="0"/>
              </a:rPr>
              <a:t>SZEMÉLYBIZTOSÍTÁSOK:</a:t>
            </a:r>
            <a:br>
              <a:rPr lang="hu-HU" sz="2000" b="1" dirty="0" smtClean="0">
                <a:latin typeface="Arial" charset="0"/>
                <a:cs typeface="Arial" charset="0"/>
              </a:rPr>
            </a:br>
            <a:r>
              <a:rPr lang="hu-HU" sz="600" b="1" dirty="0" smtClean="0">
                <a:latin typeface="Arial" charset="0"/>
                <a:cs typeface="Arial" charset="0"/>
              </a:rPr>
              <a:t/>
            </a:r>
            <a:br>
              <a:rPr lang="hu-HU" sz="600" b="1" dirty="0" smtClean="0">
                <a:latin typeface="Arial" charset="0"/>
                <a:cs typeface="Arial" charset="0"/>
              </a:rPr>
            </a:br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</a:t>
            </a:r>
            <a:r>
              <a:rPr lang="hu-HU" sz="33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kockázatelbírálás</a:t>
            </a:r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és az </a:t>
            </a:r>
            <a:r>
              <a:rPr lang="hu-HU" sz="33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egészségügyi kárelbírálás</a:t>
            </a:r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változásai</a:t>
            </a:r>
            <a:endParaRPr lang="hu-HU" sz="3300" b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63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artalom helye 2"/>
          <p:cNvSpPr>
            <a:spLocks noGrp="1"/>
          </p:cNvSpPr>
          <p:nvPr>
            <p:ph idx="1"/>
          </p:nvPr>
        </p:nvSpPr>
        <p:spPr>
          <a:xfrm>
            <a:off x="179388" y="1628775"/>
            <a:ext cx="8785225" cy="3240088"/>
          </a:xfrm>
        </p:spPr>
        <p:txBody>
          <a:bodyPr/>
          <a:lstStyle/>
          <a:p>
            <a:pPr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Új fogalom került bevezetésre: </a:t>
            </a:r>
            <a:r>
              <a:rPr lang="hu-HU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EGYEDI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kockázatelbírálás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A biztosító az ajánlat elfogadásához egyedi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kockázatelbírálást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végez, ide tartozik például…</a:t>
            </a:r>
          </a:p>
          <a:p>
            <a:pPr>
              <a:defRPr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az üzleti- és</a:t>
            </a:r>
          </a:p>
          <a:p>
            <a:pPr lvl="1">
              <a:defRPr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az FSK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kockázatelbírálás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, továbbá</a:t>
            </a:r>
          </a:p>
          <a:p>
            <a:pPr lvl="1">
              <a:defRPr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az egészségi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kockázatelbírálás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is.</a:t>
            </a:r>
          </a:p>
          <a:p>
            <a:pPr marL="57150" indent="0">
              <a:buFont typeface="Arial" charset="0"/>
              <a:buNone/>
              <a:defRPr/>
            </a:pPr>
            <a:endParaRPr lang="hu-HU" sz="22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Egyedi </a:t>
            </a:r>
            <a:r>
              <a:rPr lang="hu-HU" sz="20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kockázatelbírálás</a:t>
            </a:r>
            <a:r>
              <a:rPr lang="hu-HU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tehát mindig van, de egészségi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hu-HU" sz="20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kockázatelbírálás</a:t>
            </a:r>
            <a:r>
              <a:rPr lang="hu-HU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csak adott esetben!</a:t>
            </a:r>
          </a:p>
          <a:p>
            <a:pPr>
              <a:defRPr/>
            </a:pP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298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3412"/>
          </a:xfrm>
        </p:spPr>
        <p:txBody>
          <a:bodyPr/>
          <a:lstStyle/>
          <a:p>
            <a:pPr eaLnBrk="1" hangingPunct="1"/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Egy új fogalom…</a:t>
            </a:r>
          </a:p>
        </p:txBody>
      </p:sp>
    </p:spTree>
    <p:extLst>
      <p:ext uri="{BB962C8B-B14F-4D97-AF65-F5344CB8AC3E}">
        <p14:creationId xmlns:p14="http://schemas.microsoft.com/office/powerpoint/2010/main" val="102589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ím 1"/>
          <p:cNvSpPr>
            <a:spLocks noGrp="1"/>
          </p:cNvSpPr>
          <p:nvPr>
            <p:ph type="title"/>
          </p:nvPr>
        </p:nvSpPr>
        <p:spPr>
          <a:xfrm>
            <a:off x="436562" y="260648"/>
            <a:ext cx="8229600" cy="633412"/>
          </a:xfrm>
        </p:spPr>
        <p:txBody>
          <a:bodyPr/>
          <a:lstStyle/>
          <a:p>
            <a:pPr eaLnBrk="1" hangingPunct="1"/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Minden személybiztosításnál </a:t>
            </a:r>
            <a:r>
              <a:rPr lang="hu-HU" sz="26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76802" name="Tartalom helye 2"/>
          <p:cNvSpPr>
            <a:spLocks noGrp="1"/>
          </p:cNvSpPr>
          <p:nvPr>
            <p:ph idx="1"/>
          </p:nvPr>
        </p:nvSpPr>
        <p:spPr>
          <a:xfrm>
            <a:off x="420688" y="1484313"/>
            <a:ext cx="8229600" cy="42481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KOCKÁZATELBÍRÁLÁSRA NYITVA ÁLLÓ IDŐ KÉRDÉSE: </a:t>
            </a:r>
            <a:r>
              <a:rPr lang="hu-HU" sz="2000" b="1" baseline="30000" dirty="0" smtClean="0">
                <a:latin typeface="Arial" pitchFamily="34" charset="0"/>
                <a:cs typeface="Arial" pitchFamily="34" charset="0"/>
              </a:rPr>
              <a:t>1</a:t>
            </a:r>
          </a:p>
          <a:p>
            <a:pPr marL="0" indent="0">
              <a:buFont typeface="Arial" charset="0"/>
              <a:buNone/>
              <a:defRPr/>
            </a:pPr>
            <a:endParaRPr lang="hu-HU" sz="2000" baseline="30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kockázatelbírálási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folyamataink nem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változnak, ahol </a:t>
            </a:r>
            <a:r>
              <a:rPr lang="hu-HU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nincs egészségi </a:t>
            </a:r>
            <a:r>
              <a:rPr lang="hu-HU" sz="20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kockázatelbírálás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pl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pre-existinges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bö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esetén)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továbbra is </a:t>
            </a:r>
            <a:r>
              <a:rPr lang="hu-HU" sz="2000" b="1" u="sng" dirty="0">
                <a:latin typeface="Arial" pitchFamily="34" charset="0"/>
                <a:cs typeface="Arial" pitchFamily="34" charset="0"/>
              </a:rPr>
              <a:t>15 nap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áll rendelkezésünkre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 egészségi </a:t>
            </a:r>
            <a:r>
              <a:rPr lang="hu-HU" sz="20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kockázatelbírálás</a:t>
            </a:r>
            <a:r>
              <a:rPr lang="hu-HU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történik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(egészségi nyilatkozat, telefonos egészségi nyilatkozat, dohányzási teszt elvégzése, mobil vizsgálat, orvosi vizsgálat), </a:t>
            </a:r>
            <a:r>
              <a:rPr lang="hu-HU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60 nap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áll a biztosító rendelkezésére annak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elvégzésére.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Feltételekbe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és az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ajánlatokra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is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rákerült!</a:t>
            </a:r>
          </a:p>
        </p:txBody>
      </p:sp>
      <p:sp>
        <p:nvSpPr>
          <p:cNvPr id="4" name="Lefelé nyíl 3"/>
          <p:cNvSpPr/>
          <p:nvPr/>
        </p:nvSpPr>
        <p:spPr>
          <a:xfrm>
            <a:off x="4083050" y="4652963"/>
            <a:ext cx="936625" cy="431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020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Cím 1"/>
          <p:cNvSpPr>
            <a:spLocks noGrp="1"/>
          </p:cNvSpPr>
          <p:nvPr>
            <p:ph type="title"/>
          </p:nvPr>
        </p:nvSpPr>
        <p:spPr>
          <a:xfrm>
            <a:off x="403225" y="188913"/>
            <a:ext cx="8229600" cy="633412"/>
          </a:xfrm>
        </p:spPr>
        <p:txBody>
          <a:bodyPr/>
          <a:lstStyle/>
          <a:p>
            <a:pPr eaLnBrk="1" hangingPunct="1"/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Minden  személybiztosításnál (</a:t>
            </a:r>
            <a:r>
              <a:rPr lang="hu-HU" sz="2600" b="1" u="sng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kivéve GEP</a:t>
            </a:r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) </a:t>
            </a:r>
            <a:r>
              <a:rPr lang="hu-HU" sz="26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2</a:t>
            </a:r>
            <a:endParaRPr lang="hu-HU" sz="26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76802" name="Tartalom helye 2"/>
          <p:cNvSpPr>
            <a:spLocks noGrp="1"/>
          </p:cNvSpPr>
          <p:nvPr>
            <p:ph idx="1"/>
          </p:nvPr>
        </p:nvSpPr>
        <p:spPr>
          <a:xfrm>
            <a:off x="179388" y="981075"/>
            <a:ext cx="8856662" cy="525621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KOCKÁZATELBÍRÁLÁSRA NYITVA ÁLLÓ IDŐ KÉRDÉSE: </a:t>
            </a:r>
            <a:r>
              <a:rPr lang="hu-HU" sz="20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hu-HU" sz="2000" b="1" baseline="300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1000" b="1" baseline="30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Ha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a feldolgozás során az </a:t>
            </a:r>
            <a:r>
              <a:rPr lang="hu-HU" sz="20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SZKK-ban</a:t>
            </a:r>
            <a:r>
              <a:rPr lang="hu-HU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derül ki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egy ajánlatról, hogy (előzményszerződések miatt) mégis kell hozzá </a:t>
            </a:r>
            <a:r>
              <a:rPr lang="hu-HU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egészségi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kockázatelbírálás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akkor:</a:t>
            </a:r>
          </a:p>
          <a:p>
            <a:pPr>
              <a:defRPr/>
            </a:pP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hu-HU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hu-HU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napon belül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fogjuk értesíteni az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Ügyfelet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60 napos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elbírálási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időről!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Formalevelek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is módosulnak adatkérés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esetén: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lvl="2">
              <a:defRPr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bekerül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a 60 napos értékelési időnkre való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hivatkozás</a:t>
            </a:r>
          </a:p>
          <a:p>
            <a:pPr marL="114300" indent="0">
              <a:buFont typeface="Arial" charset="0"/>
              <a:buNone/>
              <a:defRPr/>
            </a:pPr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Ha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adatot kérünk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be, </a:t>
            </a:r>
            <a:r>
              <a:rPr lang="hu-HU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továbbra is 15 napos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válaszadási határideje lesz az Ügyfélnek, de a </a:t>
            </a:r>
            <a:r>
              <a:rPr lang="hu-HU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60 napos végső határidő figyelembe vételével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küldjük az adatkérést, mert a </a:t>
            </a:r>
            <a:r>
              <a:rPr lang="hu-HU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Biztosítónak a végleges döntéséről a választ a 60 napos határidőn belül meg kell küldenie!</a:t>
            </a:r>
          </a:p>
          <a:p>
            <a:pPr marL="0" indent="0">
              <a:buFont typeface="Arial" charset="0"/>
              <a:buNone/>
              <a:defRPr/>
            </a:pPr>
            <a:endParaRPr lang="hu-HU" sz="20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efelé nyíl 3"/>
          <p:cNvSpPr/>
          <p:nvPr/>
        </p:nvSpPr>
        <p:spPr>
          <a:xfrm>
            <a:off x="4049713" y="2424113"/>
            <a:ext cx="936625" cy="431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298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ím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33412"/>
          </a:xfrm>
        </p:spPr>
        <p:txBody>
          <a:bodyPr/>
          <a:lstStyle/>
          <a:p>
            <a:pPr eaLnBrk="1" hangingPunct="1"/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Minden 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személybiztosításnál </a:t>
            </a:r>
            <a:r>
              <a:rPr lang="hu-HU" sz="20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3</a:t>
            </a:r>
            <a:endParaRPr lang="hu-HU" sz="20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76802" name="Tartalom helye 2"/>
          <p:cNvSpPr>
            <a:spLocks noGrp="1"/>
          </p:cNvSpPr>
          <p:nvPr>
            <p:ph idx="1"/>
          </p:nvPr>
        </p:nvSpPr>
        <p:spPr>
          <a:xfrm>
            <a:off x="457200" y="831850"/>
            <a:ext cx="8229600" cy="5329238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hu-HU" sz="1900" b="1" dirty="0" smtClean="0">
                <a:latin typeface="Arial" pitchFamily="34" charset="0"/>
                <a:cs typeface="Arial" pitchFamily="34" charset="0"/>
              </a:rPr>
              <a:t>A SZERZŐDÉS LÉTREJÖTTE:</a:t>
            </a:r>
          </a:p>
          <a:p>
            <a:pPr marL="0" indent="0">
              <a:buFont typeface="Arial" charset="0"/>
              <a:buNone/>
              <a:defRPr/>
            </a:pPr>
            <a:endParaRPr lang="hu-HU" sz="6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1900" dirty="0">
                <a:latin typeface="Arial" pitchFamily="34" charset="0"/>
                <a:cs typeface="Arial" pitchFamily="34" charset="0"/>
              </a:rPr>
              <a:t>A </a:t>
            </a:r>
            <a:r>
              <a:rPr lang="hu-HU" sz="19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biztosítási ajánlat elfogadása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 a biztosítónak az ajánlattal megegyező, vagy az ajánlattól eltérő tartalmú biztosítási fedezetet igazoló dokumentum (továbbiakban: </a:t>
            </a:r>
            <a:r>
              <a:rPr lang="hu-HU" sz="19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kötvény) kiállításával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történik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endParaRPr lang="hu-HU" sz="6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19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Fogyasztónak </a:t>
            </a:r>
            <a:r>
              <a:rPr lang="hu-HU" sz="19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hu-HU" sz="19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fogyasztónak</a:t>
            </a:r>
            <a:r>
              <a:rPr lang="hu-HU" sz="19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nem minősülő </a:t>
            </a:r>
            <a:r>
              <a:rPr lang="hu-HU" sz="19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szerződő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 által tett biztosítási ajánlat esetén a szerződés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hu-HU" sz="19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ráutaló magatartással (hallgatólagosan) </a:t>
            </a:r>
            <a:r>
              <a:rPr lang="hu-HU" sz="19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akkor is létrejön (az ajánlat szerinti tartalommal), ha a biztosító az ajánlatra annak </a:t>
            </a:r>
            <a:r>
              <a:rPr lang="hu-HU" sz="19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beérkezésétől </a:t>
            </a:r>
            <a:r>
              <a:rPr lang="hu-HU" sz="19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számított</a:t>
            </a:r>
            <a:r>
              <a:rPr lang="hu-HU" sz="19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defRPr/>
            </a:pPr>
            <a:endParaRPr lang="hu-HU" sz="600" dirty="0" smtClean="0"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hu-HU" sz="17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 napon belül</a:t>
            </a:r>
            <a:r>
              <a:rPr lang="hu-HU" sz="1700" dirty="0">
                <a:latin typeface="Arial" pitchFamily="34" charset="0"/>
                <a:cs typeface="Arial" pitchFamily="34" charset="0"/>
              </a:rPr>
              <a:t>, illetve </a:t>
            </a:r>
            <a:r>
              <a:rPr lang="hu-HU" sz="1700" dirty="0" smtClean="0">
                <a:latin typeface="Arial" pitchFamily="34" charset="0"/>
                <a:cs typeface="Arial" pitchFamily="34" charset="0"/>
              </a:rPr>
              <a:t>ha</a:t>
            </a:r>
          </a:p>
          <a:p>
            <a:pPr lvl="1">
              <a:defRPr/>
            </a:pPr>
            <a:r>
              <a:rPr lang="hu-HU" sz="17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egészségi </a:t>
            </a:r>
            <a:r>
              <a:rPr lang="hu-HU" sz="17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kockázatelbírálásra</a:t>
            </a:r>
            <a:r>
              <a:rPr lang="hu-HU" sz="1700" dirty="0">
                <a:latin typeface="Arial" pitchFamily="34" charset="0"/>
                <a:cs typeface="Arial" pitchFamily="34" charset="0"/>
              </a:rPr>
              <a:t> van szükség, akkor </a:t>
            </a:r>
            <a:r>
              <a:rPr lang="hu-HU" sz="17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60 napon </a:t>
            </a:r>
            <a:r>
              <a:rPr lang="hu-HU" sz="17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belül</a:t>
            </a:r>
          </a:p>
          <a:p>
            <a:pPr lvl="1">
              <a:defRPr/>
            </a:pPr>
            <a:endParaRPr lang="hu-HU" sz="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Font typeface="Arial" charset="0"/>
              <a:buNone/>
              <a:defRPr/>
            </a:pPr>
            <a:r>
              <a:rPr lang="hu-HU" sz="1900" dirty="0">
                <a:latin typeface="Arial" pitchFamily="34" charset="0"/>
                <a:cs typeface="Arial" pitchFamily="34" charset="0"/>
              </a:rPr>
              <a:t>nem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nyilatkozik,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i="1" dirty="0">
                <a:latin typeface="Arial" pitchFamily="34" charset="0"/>
                <a:cs typeface="Arial" pitchFamily="34" charset="0"/>
              </a:rPr>
              <a:t>feltéve, hogy az ajánlatot a jogviszony tartalmára vonatkozó, jogszabályban előírt tájékoztatás birtokában, a biztosító által rendszeresített ajánlati lapon és a díjszabásnak megfelelően </a:t>
            </a:r>
            <a:r>
              <a:rPr lang="hu-HU" sz="1400" i="1" dirty="0" smtClean="0">
                <a:latin typeface="Arial" pitchFamily="34" charset="0"/>
                <a:cs typeface="Arial" pitchFamily="34" charset="0"/>
              </a:rPr>
              <a:t>tették.</a:t>
            </a:r>
          </a:p>
          <a:p>
            <a:pPr marL="457200" lvl="1" indent="0">
              <a:buFont typeface="Arial" charset="0"/>
              <a:buNone/>
              <a:defRPr/>
            </a:pPr>
            <a:endParaRPr lang="hu-HU" sz="600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buFont typeface="Arial" charset="0"/>
              <a:buNone/>
              <a:defRPr/>
            </a:pPr>
            <a:r>
              <a:rPr lang="hu-HU" sz="1900" dirty="0" smtClean="0">
                <a:latin typeface="Arial" pitchFamily="34" charset="0"/>
                <a:cs typeface="Arial" pitchFamily="34" charset="0"/>
              </a:rPr>
              <a:t>Az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ekként létrejött szerződés az ajánlatnak a biztosító részére történt </a:t>
            </a:r>
            <a:r>
              <a:rPr lang="hu-HU" sz="19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átadásának időpontjára visszamenő hatállyal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, a </a:t>
            </a:r>
            <a:r>
              <a:rPr lang="hu-HU" sz="1900" dirty="0" err="1">
                <a:latin typeface="Arial" pitchFamily="34" charset="0"/>
                <a:cs typeface="Arial" pitchFamily="34" charset="0"/>
              </a:rPr>
              <a:t>kockázatelbírálási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 idő elteltét követő napon jön létre.</a:t>
            </a: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75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Cím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33412"/>
          </a:xfrm>
        </p:spPr>
        <p:txBody>
          <a:bodyPr/>
          <a:lstStyle/>
          <a:p>
            <a:pPr eaLnBrk="1" hangingPunct="1"/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VÁRAKOZÁSI IDŐ </a:t>
            </a:r>
            <a:endParaRPr lang="hu-HU" sz="26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76802" name="Tartalom helye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31958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hu-HU" sz="1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1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1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Egyéni </a:t>
            </a:r>
            <a:r>
              <a:rPr lang="hu-HU" sz="2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szerződéseknél: </a:t>
            </a:r>
          </a:p>
          <a:p>
            <a:pPr marL="0" indent="0">
              <a:buNone/>
              <a:defRPr/>
            </a:pPr>
            <a:endParaRPr lang="hu-HU" sz="2000" b="1" dirty="0" smtClean="0">
              <a:latin typeface="Arial" charset="0"/>
              <a:cs typeface="Arial" charset="0"/>
            </a:endParaRPr>
          </a:p>
          <a:p>
            <a:pPr marL="400050" lvl="1" indent="0">
              <a:buNone/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biztosító a biztosítási szerződésben várakozási időt köt ki, melynek időtartama a </a:t>
            </a:r>
            <a:r>
              <a:rPr lang="hu-HU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szerződés</a:t>
            </a:r>
            <a:r>
              <a:rPr lang="hu-HU" sz="20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létrejöttétől</a:t>
            </a:r>
            <a:r>
              <a:rPr lang="hu-HU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számított </a:t>
            </a:r>
            <a:r>
              <a:rPr lang="hu-H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(hat</a:t>
            </a:r>
            <a:r>
              <a:rPr lang="hu-H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 / </a:t>
            </a:r>
            <a:r>
              <a:rPr lang="hu-HU" sz="2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GEP-nél</a:t>
            </a:r>
            <a:r>
              <a:rPr lang="hu-H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3 (három)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hónap kivéve, ha a felek ennél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rövidebb határidőben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állapodnak meg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914400" lvl="2" indent="0">
              <a:buNone/>
              <a:defRPr/>
            </a:pPr>
            <a:r>
              <a:rPr lang="hu-H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……… </a:t>
            </a:r>
          </a:p>
          <a:p>
            <a:pPr marL="0" indent="0">
              <a:buFont typeface="Arial" charset="0"/>
              <a:buNone/>
              <a:defRPr/>
            </a:pPr>
            <a:endParaRPr lang="hu-HU" sz="1900" strike="sngStrike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1900" strike="sngStrike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19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1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74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04056"/>
          </a:xfrm>
        </p:spPr>
        <p:txBody>
          <a:bodyPr/>
          <a:lstStyle/>
          <a:p>
            <a:pPr eaLnBrk="1" hangingPunct="1"/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FONTOS! / írásbeli </a:t>
            </a:r>
            <a:r>
              <a:rPr lang="hu-HU" sz="2600" b="1" dirty="0">
                <a:solidFill>
                  <a:srgbClr val="C00000"/>
                </a:solidFill>
                <a:latin typeface="Arial" charset="0"/>
                <a:cs typeface="Arial" charset="0"/>
              </a:rPr>
              <a:t>alakhoz kötött nyilatkozat</a:t>
            </a:r>
          </a:p>
        </p:txBody>
      </p:sp>
      <p:sp>
        <p:nvSpPr>
          <p:cNvPr id="99330" name="Tartalom helye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47260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Írásba foglaltnak kell tekinteni a jognyilatkozatot akkor is, ha annak közlésére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a…</a:t>
            </a:r>
          </a:p>
          <a:p>
            <a:pPr marL="0" indent="0">
              <a:buNone/>
              <a:defRPr/>
            </a:pPr>
            <a:endParaRPr lang="hu-HU" sz="1000" dirty="0" smtClean="0"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jognyilatkozatban </a:t>
            </a:r>
            <a:r>
              <a:rPr lang="hu-H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foglalt tartalom változatlan </a:t>
            </a: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visszaidézésére,</a:t>
            </a:r>
          </a:p>
          <a:p>
            <a:pPr lvl="1">
              <a:defRPr/>
            </a:pP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nyilatkozattevő személyének </a:t>
            </a: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és</a:t>
            </a:r>
          </a:p>
          <a:p>
            <a:pPr lvl="1">
              <a:defRPr/>
            </a:pP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nyilatkozat megtétele </a:t>
            </a: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időpontjának</a:t>
            </a:r>
          </a:p>
          <a:p>
            <a:pPr marL="57150" indent="0">
              <a:buNone/>
              <a:defRPr/>
            </a:pPr>
            <a:endParaRPr lang="hu-HU" sz="1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… azonosítására alkalmas formában kerül sor.	</a:t>
            </a:r>
          </a:p>
          <a:p>
            <a:pPr marL="0" indent="0">
              <a:buNone/>
              <a:defRPr/>
            </a:pPr>
            <a:endParaRPr lang="hu-HU" sz="16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hu-HU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Következtetések:</a:t>
            </a:r>
            <a:endParaRPr lang="hu-HU" sz="2000" b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sima email-t nem fogadjuk el továbbra sem csak ha </a:t>
            </a:r>
            <a:r>
              <a:rPr lang="hu-HU" sz="1800" dirty="0" err="1">
                <a:latin typeface="Arial" pitchFamily="34" charset="0"/>
                <a:cs typeface="Arial" pitchFamily="34" charset="0"/>
              </a:rPr>
              <a:t>szkennelt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 okiratot,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aláírva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felmondások esetén is ez a fő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szabály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18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nyilvántartott email címről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hu-HU" sz="1800" dirty="0" err="1">
                <a:latin typeface="Arial" pitchFamily="34" charset="0"/>
                <a:cs typeface="Arial" pitchFamily="34" charset="0"/>
              </a:rPr>
              <a:t>e-com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 nyilatkozat esetén fogadunk el egyszerű email nyilatkozatot írásbelinek, amennyiben az a </a:t>
            </a:r>
            <a:r>
              <a:rPr lang="hu-HU" sz="18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biztosító által erre célra megadott elektronikus címre érkezik </a:t>
            </a:r>
            <a:r>
              <a:rPr lang="hu-HU" sz="18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meg</a:t>
            </a:r>
          </a:p>
          <a:p>
            <a:pPr>
              <a:defRPr/>
            </a:pPr>
            <a:endParaRPr lang="hu-HU" sz="26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defRPr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LÁSD az </a:t>
            </a:r>
            <a:r>
              <a:rPr lang="hu-HU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Ügyféltájékoztatóban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!</a:t>
            </a:r>
            <a:endParaRPr lang="hu-H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efelé nyíl 3"/>
          <p:cNvSpPr/>
          <p:nvPr/>
        </p:nvSpPr>
        <p:spPr>
          <a:xfrm>
            <a:off x="4153339" y="5474540"/>
            <a:ext cx="885697" cy="432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5" name="Picture 2" descr="http://microsoftoutlookemails.com/wp-content/uploads/2013/08/Active-internet-connec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132856"/>
            <a:ext cx="1584176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43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/>
          <a:lstStyle/>
          <a:p>
            <a:r>
              <a:rPr lang="hu-H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KOCKÁZATELBÍRÁLÁSI IDŐ ALATTI KÁRBEJELENTÉS</a:t>
            </a:r>
            <a:endParaRPr lang="hu-HU" sz="24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298092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hu-H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Rákerült az ajánlatokra: </a:t>
            </a:r>
            <a:endParaRPr lang="hu-HU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endParaRPr lang="hu-HU" sz="20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hu-HU" sz="2000" i="1" dirty="0">
                <a:latin typeface="Arial" pitchFamily="34" charset="0"/>
                <a:cs typeface="Arial" pitchFamily="34" charset="0"/>
              </a:rPr>
              <a:t>„Jelen ajánlat biztosító vagy képviselője általi átvételét követő 15 - vagy amennyiben az ajánlat elbírálásához egészségi </a:t>
            </a:r>
            <a:r>
              <a:rPr lang="hu-HU" sz="2000" i="1" dirty="0" err="1">
                <a:latin typeface="Arial" pitchFamily="34" charset="0"/>
                <a:cs typeface="Arial" pitchFamily="34" charset="0"/>
              </a:rPr>
              <a:t>kockázatelbírálásra</a:t>
            </a:r>
            <a:r>
              <a:rPr lang="hu-HU" sz="2000" i="1" dirty="0">
                <a:latin typeface="Arial" pitchFamily="34" charset="0"/>
                <a:cs typeface="Arial" pitchFamily="34" charset="0"/>
              </a:rPr>
              <a:t> van szükség 60 - napon belül a biztosító jogosult az ajánlatot indokolás nélkül visszautasítani </a:t>
            </a:r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abban az esetben is, ha a fenti időszak alatt biztosítási esemény következik be</a:t>
            </a:r>
            <a:r>
              <a:rPr lang="hu-HU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hu-H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6509723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3413"/>
          </a:xfrm>
        </p:spPr>
        <p:txBody>
          <a:bodyPr/>
          <a:lstStyle/>
          <a:p>
            <a:r>
              <a:rPr lang="hu-HU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Apró „finomítások” minden általános személybiztosítási feltételben (kizárások) </a:t>
            </a:r>
            <a:r>
              <a:rPr lang="hu-HU" sz="20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76802" name="Tartalom helye 2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3097213"/>
          </a:xfrm>
        </p:spPr>
        <p:txBody>
          <a:bodyPr/>
          <a:lstStyle/>
          <a:p>
            <a:pPr>
              <a:defRPr/>
            </a:pPr>
            <a:r>
              <a:rPr lang="hu-HU" sz="1900" i="1" dirty="0" smtClean="0">
                <a:latin typeface="Arial" pitchFamily="34" charset="0"/>
                <a:cs typeface="Arial" pitchFamily="34" charset="0"/>
              </a:rPr>
              <a:t>„…a </a:t>
            </a:r>
            <a:r>
              <a:rPr lang="hu-HU" sz="1900" i="1" dirty="0">
                <a:latin typeface="Arial" pitchFamily="34" charset="0"/>
                <a:cs typeface="Arial" pitchFamily="34" charset="0"/>
              </a:rPr>
              <a:t>krónikus betegségek rehabilitációja, gondozása (különösen </a:t>
            </a:r>
            <a:r>
              <a:rPr lang="hu-HU" sz="1900" i="1" dirty="0" err="1">
                <a:latin typeface="Arial" pitchFamily="34" charset="0"/>
                <a:cs typeface="Arial" pitchFamily="34" charset="0"/>
              </a:rPr>
              <a:t>geriátriai</a:t>
            </a:r>
            <a:r>
              <a:rPr lang="hu-HU" sz="1900" i="1" dirty="0">
                <a:latin typeface="Arial" pitchFamily="34" charset="0"/>
                <a:cs typeface="Arial" pitchFamily="34" charset="0"/>
              </a:rPr>
              <a:t>, gyógypedagógiai, logopédiai ellátás, gyógytorna, fizikoterápia, fürdőkúra, fogyókúra</a:t>
            </a:r>
            <a:r>
              <a:rPr lang="hu-HU" sz="19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u-HU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infúziós keringésjavító vagy infúziós fájdalomcsillapító kezelések</a:t>
            </a:r>
            <a:r>
              <a:rPr lang="hu-HU" sz="1900" i="1" dirty="0">
                <a:latin typeface="Arial" pitchFamily="34" charset="0"/>
                <a:cs typeface="Arial" pitchFamily="34" charset="0"/>
              </a:rPr>
              <a:t>), kivéve a krónikus betegségek kórismézésével, a gyógykezelés első beállításával, jelentős akut állapotrosszabbodás elhárításával kapcsolatos </a:t>
            </a:r>
            <a:r>
              <a:rPr lang="hu-HU" sz="1900" i="1" dirty="0" smtClean="0">
                <a:latin typeface="Arial" pitchFamily="34" charset="0"/>
                <a:cs typeface="Arial" pitchFamily="34" charset="0"/>
              </a:rPr>
              <a:t>kezeléseket…”</a:t>
            </a:r>
            <a:endParaRPr lang="hu-HU" sz="1900" i="1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3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1900" i="1" dirty="0">
                <a:latin typeface="Arial" pitchFamily="34" charset="0"/>
                <a:cs typeface="Arial" pitchFamily="34" charset="0"/>
              </a:rPr>
              <a:t>„Nem terjed ki a biztosító kockázatviselése a lelki működés zavaraira, </a:t>
            </a:r>
            <a:r>
              <a:rPr lang="hu-HU" sz="19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pszichiatriai</a:t>
            </a:r>
            <a:r>
              <a:rPr lang="hu-HU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megbetegedésekre.</a:t>
            </a:r>
            <a:endParaRPr lang="hu-HU" sz="19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88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3412"/>
          </a:xfrm>
        </p:spPr>
        <p:txBody>
          <a:bodyPr/>
          <a:lstStyle/>
          <a:p>
            <a:r>
              <a:rPr lang="hu-HU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Apró „finomítások” minden általános </a:t>
            </a:r>
            <a:r>
              <a:rPr lang="hu-HU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személybiztosítási </a:t>
            </a:r>
            <a:r>
              <a:rPr lang="hu-HU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feltételben (kizárások) </a:t>
            </a:r>
            <a:r>
              <a:rPr lang="hu-HU" sz="20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76802" name="Tartalom helye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hu-HU" sz="19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Pre-existing-nél</a:t>
            </a:r>
            <a:r>
              <a:rPr lang="hu-HU" sz="1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is egy pontosítás:</a:t>
            </a:r>
          </a:p>
          <a:p>
            <a:pPr marL="0" indent="0">
              <a:buFont typeface="Arial" charset="0"/>
              <a:buNone/>
              <a:defRPr/>
            </a:pPr>
            <a:endParaRPr lang="hu-HU" sz="19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„Amennyiben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a szerződés egészségi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kockázatelbírálás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nélkül jött létre, akkor a biztosító kockázatviselése nem terjed ki az alábbiakban felsorolt esetekkel okozati összefüggésben álló eseményekre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Font typeface="Arial" charset="0"/>
              <a:buNone/>
              <a:defRPr/>
            </a:pPr>
            <a:endParaRPr lang="hu-HU" sz="1900" dirty="0">
              <a:latin typeface="Arial" pitchFamily="34" charset="0"/>
              <a:cs typeface="Arial" pitchFamily="34" charset="0"/>
            </a:endParaRPr>
          </a:p>
          <a:p>
            <a:pPr marL="400050">
              <a:buFont typeface="Arial" charset="0"/>
              <a:buAutoNum type="alphaLcParenR"/>
              <a:defRPr/>
            </a:pPr>
            <a:r>
              <a:rPr lang="hu-HU" sz="1800" i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800" i="1" dirty="0">
                <a:latin typeface="Arial" pitchFamily="34" charset="0"/>
                <a:cs typeface="Arial" pitchFamily="34" charset="0"/>
              </a:rPr>
              <a:t>biztosított olyan betegsége vagy kóros állapota, amely a biztosító kockázatviselése kezdetét megelőző három évben bizonyíthatóan fennállott, vagy amelyet a kockázatviselést megelőző három éven belül kórisméztek, vagy amely ez idő alatt gyógykezelést, </a:t>
            </a:r>
            <a:r>
              <a:rPr lang="hu-HU" sz="1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orvosi ellenőrzést</a:t>
            </a:r>
            <a:r>
              <a:rPr lang="hu-HU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800" i="1" dirty="0">
                <a:latin typeface="Arial" pitchFamily="34" charset="0"/>
                <a:cs typeface="Arial" pitchFamily="34" charset="0"/>
              </a:rPr>
              <a:t>igényelt</a:t>
            </a:r>
            <a:r>
              <a:rPr lang="hu-HU" sz="1800" i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457200" lvl="1" indent="0">
              <a:buFont typeface="Arial" charset="0"/>
              <a:buNone/>
              <a:defRPr/>
            </a:pPr>
            <a:endParaRPr lang="hu-HU" sz="1800" i="1" dirty="0">
              <a:latin typeface="Arial" pitchFamily="34" charset="0"/>
              <a:cs typeface="Arial" pitchFamily="34" charset="0"/>
            </a:endParaRPr>
          </a:p>
          <a:p>
            <a:pPr marL="400050">
              <a:buFont typeface="Arial" charset="0"/>
              <a:buAutoNum type="alphaLcParenR"/>
              <a:defRPr/>
            </a:pPr>
            <a:r>
              <a:rPr lang="hu-HU" sz="1800" i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800" i="1" dirty="0">
                <a:latin typeface="Arial" pitchFamily="34" charset="0"/>
                <a:cs typeface="Arial" pitchFamily="34" charset="0"/>
              </a:rPr>
              <a:t>biztosítottnak a biztosító kockázatviselését megelőzően megállapított maradandó egészségkárosodása.”</a:t>
            </a:r>
          </a:p>
        </p:txBody>
      </p:sp>
    </p:spTree>
    <p:extLst>
      <p:ext uri="{BB962C8B-B14F-4D97-AF65-F5344CB8AC3E}">
        <p14:creationId xmlns:p14="http://schemas.microsoft.com/office/powerpoint/2010/main" val="21761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Cím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33412"/>
          </a:xfrm>
        </p:spPr>
        <p:txBody>
          <a:bodyPr/>
          <a:lstStyle/>
          <a:p>
            <a:pPr eaLnBrk="1" hangingPunct="1"/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Egyebek</a:t>
            </a:r>
            <a:r>
              <a:rPr lang="hu-HU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endParaRPr lang="hu-HU" sz="2000" b="1" baseline="300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76802" name="Tartalom helye 2"/>
          <p:cNvSpPr>
            <a:spLocks noGrp="1"/>
          </p:cNvSpPr>
          <p:nvPr>
            <p:ph idx="1"/>
          </p:nvPr>
        </p:nvSpPr>
        <p:spPr>
          <a:xfrm>
            <a:off x="468313" y="764704"/>
            <a:ext cx="8229600" cy="5616624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hu-HU" sz="1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betegség </a:t>
            </a:r>
            <a:r>
              <a:rPr lang="hu-HU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fogalma:</a:t>
            </a:r>
            <a:endParaRPr lang="hu-HU" sz="19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7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1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Bekerült </a:t>
            </a:r>
            <a:r>
              <a:rPr lang="hu-HU" sz="1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feltételekbe: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„Jelen általános feltételek szempontjából betegség az emberi szervezet működésében bekövetkező rendellenes állapot.”</a:t>
            </a:r>
          </a:p>
          <a:p>
            <a:pPr marL="0" indent="0">
              <a:buFont typeface="Arial" charset="0"/>
              <a:buNone/>
              <a:defRPr/>
            </a:pPr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1900" b="1" dirty="0">
                <a:latin typeface="Arial" pitchFamily="34" charset="0"/>
                <a:cs typeface="Arial" pitchFamily="34" charset="0"/>
              </a:rPr>
              <a:t>Károk elévülési </a:t>
            </a:r>
            <a:r>
              <a:rPr lang="hu-HU" sz="1900" b="1" dirty="0" smtClean="0">
                <a:latin typeface="Arial" pitchFamily="34" charset="0"/>
                <a:cs typeface="Arial" pitchFamily="34" charset="0"/>
              </a:rPr>
              <a:t>ideje:</a:t>
            </a:r>
          </a:p>
          <a:p>
            <a:pPr marL="0" indent="0">
              <a:buFont typeface="Arial" charset="0"/>
              <a:buNone/>
              <a:defRPr/>
            </a:pPr>
            <a:endParaRPr lang="hu-HU" sz="6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1900" dirty="0" smtClean="0">
                <a:latin typeface="Arial" pitchFamily="34" charset="0"/>
                <a:cs typeface="Arial" pitchFamily="34" charset="0"/>
              </a:rPr>
              <a:t>Az </a:t>
            </a:r>
            <a:r>
              <a:rPr lang="hu-HU" sz="19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elévülési idő a következő időpontokban kezdődik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 meg:</a:t>
            </a:r>
          </a:p>
          <a:p>
            <a:pPr lvl="1">
              <a:spcBef>
                <a:spcPts val="800"/>
              </a:spcBef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a biztosítási esemény bejelentésének elmaradása esetén a biztosítási esemény bekövetkezésekor,</a:t>
            </a:r>
          </a:p>
          <a:p>
            <a:pPr lvl="1">
              <a:spcBef>
                <a:spcPts val="800"/>
              </a:spcBef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a biztosítási esemény bejelentése esetén az utolsó iratnak a biztosítóhoz történt beérkezését követő 15. napot követő naptól,</a:t>
            </a:r>
          </a:p>
          <a:p>
            <a:pPr lvl="1">
              <a:spcBef>
                <a:spcPts val="800"/>
              </a:spcBef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a biztosítási esemény bejelentése esetén amennyiben a biztosító által igényelt iratcsatolás, vagy információszolgáltatás elmarad, a biztosító által ennek teljesítésére meghatározott határnapot követő naptól, határidő hiányában a felhívást tartalmazó levél keltétől számított 30. napot követő naptól,</a:t>
            </a:r>
          </a:p>
          <a:p>
            <a:pPr lvl="1">
              <a:spcBef>
                <a:spcPts val="800"/>
              </a:spcBef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egyéb esetekben a követelés esedékessé válásának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napján</a:t>
            </a:r>
            <a:endParaRPr lang="hu-HU" sz="1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33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Cím 1"/>
          <p:cNvSpPr>
            <a:spLocks noGrp="1"/>
          </p:cNvSpPr>
          <p:nvPr>
            <p:ph type="title"/>
          </p:nvPr>
        </p:nvSpPr>
        <p:spPr>
          <a:xfrm>
            <a:off x="683568" y="3068960"/>
            <a:ext cx="8137525" cy="1584176"/>
          </a:xfrm>
        </p:spPr>
        <p:txBody>
          <a:bodyPr/>
          <a:lstStyle/>
          <a:p>
            <a:pPr algn="l"/>
            <a:r>
              <a:rPr lang="hu-HU" sz="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hu-HU" sz="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hu-HU" sz="3200" b="1" dirty="0" err="1" smtClean="0">
                <a:latin typeface="Arial" pitchFamily="34" charset="0"/>
                <a:cs typeface="Arial" pitchFamily="34" charset="0"/>
              </a:rPr>
              <a:t>Foreign</a:t>
            </a:r>
            <a:r>
              <a:rPr lang="hu-H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3200" b="1" dirty="0">
                <a:latin typeface="Arial" pitchFamily="34" charset="0"/>
                <a:cs typeface="Arial" pitchFamily="34" charset="0"/>
              </a:rPr>
              <a:t>Account </a:t>
            </a:r>
            <a:r>
              <a:rPr lang="hu-HU" sz="3200" b="1" dirty="0" err="1">
                <a:latin typeface="Arial" pitchFamily="34" charset="0"/>
                <a:cs typeface="Arial" pitchFamily="34" charset="0"/>
              </a:rPr>
              <a:t>Tax</a:t>
            </a:r>
            <a:r>
              <a:rPr lang="hu-H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3200" b="1" dirty="0" err="1">
                <a:latin typeface="Arial" pitchFamily="34" charset="0"/>
                <a:cs typeface="Arial" pitchFamily="34" charset="0"/>
              </a:rPr>
              <a:t>Compliance</a:t>
            </a:r>
            <a:r>
              <a:rPr lang="hu-H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3200" b="1" dirty="0" err="1" smtClean="0">
                <a:latin typeface="Arial" pitchFamily="34" charset="0"/>
                <a:cs typeface="Arial" pitchFamily="34" charset="0"/>
              </a:rPr>
              <a:t>Act</a:t>
            </a:r>
            <a:r>
              <a:rPr lang="hu-H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3200" b="1" dirty="0" smtClean="0">
                <a:latin typeface="Arial" pitchFamily="34" charset="0"/>
                <a:cs typeface="Arial" pitchFamily="34" charset="0"/>
              </a:rPr>
            </a:br>
            <a:r>
              <a:rPr lang="hu-HU" sz="600" b="1" dirty="0">
                <a:latin typeface="Arial" pitchFamily="34" charset="0"/>
                <a:cs typeface="Arial" pitchFamily="34" charset="0"/>
              </a:rPr>
              <a:t/>
            </a:r>
            <a:br>
              <a:rPr lang="hu-HU" sz="600" b="1" dirty="0"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latin typeface="Arial" pitchFamily="34" charset="0"/>
                <a:cs typeface="Arial" pitchFamily="34" charset="0"/>
              </a:rPr>
              <a:t>azaz a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külföldi számlák adómegfeleléséről szóló </a:t>
            </a:r>
            <a:r>
              <a:rPr lang="hu-HU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törvény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052736"/>
            <a:ext cx="3131170" cy="181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lvl="0"/>
            <a:r>
              <a:rPr lang="hu-HU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Mi a </a:t>
            </a:r>
            <a:r>
              <a:rPr lang="hu-HU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FATCA célja?</a:t>
            </a:r>
            <a:endParaRPr lang="hu-HU" sz="20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65538" name="Tartalom helye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381947"/>
          </a:xfrm>
        </p:spPr>
        <p:txBody>
          <a:bodyPr/>
          <a:lstStyle/>
          <a:p>
            <a:pPr eaLnBrk="1" hangingPunct="1"/>
            <a:r>
              <a:rPr lang="hu-HU" sz="18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A nemzetközi adóügyi megfelelés előmozdítása</a:t>
            </a:r>
            <a:r>
              <a:rPr lang="hu-HU" sz="1800" dirty="0">
                <a:latin typeface="Arial" charset="0"/>
                <a:cs typeface="Arial" charset="0"/>
              </a:rPr>
              <a:t> az automatikus információcsere hatékony infrastruktúrájára épülő kölcsönös adóügyi segítségnyújtáson keresztül. </a:t>
            </a:r>
            <a:endParaRPr lang="hu-HU" sz="18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hu-HU" sz="1800" dirty="0" smtClean="0">
                <a:latin typeface="Arial" charset="0"/>
                <a:cs typeface="Arial" charset="0"/>
              </a:rPr>
              <a:t>Az </a:t>
            </a:r>
            <a:r>
              <a:rPr lang="hu-HU" sz="18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adóelkerülés felderítése </a:t>
            </a:r>
            <a:r>
              <a:rPr lang="hu-HU" sz="1800" dirty="0">
                <a:latin typeface="Arial" charset="0"/>
                <a:cs typeface="Arial" charset="0"/>
              </a:rPr>
              <a:t>oly módon, hogy az amerikai adózók külföldi számláikon elhelyezett befektetéseiről az illetékes országok (esetünkben Magyarország) információt </a:t>
            </a:r>
            <a:r>
              <a:rPr lang="hu-HU" sz="1800" dirty="0" smtClean="0">
                <a:latin typeface="Arial" charset="0"/>
                <a:cs typeface="Arial" charset="0"/>
              </a:rPr>
              <a:t>szolgáltat </a:t>
            </a:r>
            <a:r>
              <a:rPr lang="hu-HU" sz="1800" dirty="0">
                <a:latin typeface="Arial" charset="0"/>
                <a:cs typeface="Arial" charset="0"/>
              </a:rPr>
              <a:t>az </a:t>
            </a:r>
            <a:r>
              <a:rPr lang="hu-HU" sz="1800" dirty="0" smtClean="0">
                <a:latin typeface="Arial" charset="0"/>
                <a:cs typeface="Arial" charset="0"/>
              </a:rPr>
              <a:t>USA-nak és viszont. </a:t>
            </a:r>
          </a:p>
          <a:p>
            <a:pPr marL="400050" eaLnBrk="1" hangingPunct="1"/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Határidők:</a:t>
            </a:r>
            <a:endParaRPr lang="hu-HU" sz="1400" dirty="0" smtClean="0"/>
          </a:p>
          <a:p>
            <a:pPr marL="457200" lvl="1" indent="0" eaLnBrk="1" hangingPunct="1">
              <a:buNone/>
            </a:pPr>
            <a:endParaRPr lang="hu-HU" sz="1600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535754"/>
              </p:ext>
            </p:extLst>
          </p:nvPr>
        </p:nvGraphicFramePr>
        <p:xfrm>
          <a:off x="827584" y="3205357"/>
          <a:ext cx="7992888" cy="31539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3310"/>
                <a:gridCol w="3979578"/>
              </a:tblGrid>
              <a:tr h="1015731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Új szerződésekre vonatkozó ügyfél-azonosítási (illetőség-vizsgálati) folyamatok bevezetésének határideje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2014. március 15.</a:t>
                      </a:r>
                      <a:endParaRPr lang="hu-HU" sz="18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889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(2014. július 1. után már nem fogadható be olyan ajánlat, mely esetében az ügyfél illetőség-vizsgálata nem történt meg, az ajánlatok Ptk. miatti módosítása miatt azonban már 2014. március 15. napjától elvégezhető az illetőség-vizsgálat.)</a:t>
                      </a:r>
                      <a:endParaRPr lang="hu-H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9325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Változás-bejelentés teljesítése előtt illetőség-vizsgálat ellenőrzése 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2014. július 01.</a:t>
                      </a:r>
                      <a:endParaRPr lang="hu-HU" sz="14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98311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Szolgáltatás (elérési szolgáltatás, visszavásárlás, részvisszavásárlás, rendszeres pénzkivonás, kötvénykölcsön) teljesítése előtt illetőség-vizsgálat ellenőrzése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2014. július 01.</a:t>
                      </a:r>
                      <a:endParaRPr lang="hu-HU" sz="14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0850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Jelentéstételi kötelezettség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2015. január 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(a 2014.december 31-ig azonosított amerikai számlákról)</a:t>
                      </a:r>
                      <a:endParaRPr lang="hu-H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Cím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33412"/>
          </a:xfrm>
        </p:spPr>
        <p:txBody>
          <a:bodyPr/>
          <a:lstStyle/>
          <a:p>
            <a:pPr eaLnBrk="1" hangingPunct="1"/>
            <a:r>
              <a:rPr lang="hu-HU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Változások a kötési folyamat során - KIZÁRÓLAG </a:t>
            </a:r>
            <a:r>
              <a:rPr lang="hu-HU" sz="20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tőkegyűjtő életbiztosítások</a:t>
            </a:r>
            <a:r>
              <a:rPr lang="hu-HU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esetében!</a:t>
            </a:r>
          </a:p>
        </p:txBody>
      </p:sp>
      <p:sp>
        <p:nvSpPr>
          <p:cNvPr id="66562" name="Tartalom helye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968552"/>
          </a:xfrm>
        </p:spPr>
        <p:txBody>
          <a:bodyPr/>
          <a:lstStyle/>
          <a:p>
            <a:r>
              <a:rPr lang="hu-HU" sz="1800" dirty="0">
                <a:latin typeface="Arial" charset="0"/>
                <a:cs typeface="Arial" charset="0"/>
              </a:rPr>
              <a:t>A </a:t>
            </a:r>
            <a:r>
              <a:rPr lang="hu-HU" sz="1800" dirty="0" err="1">
                <a:latin typeface="Arial" charset="0"/>
                <a:cs typeface="Arial" charset="0"/>
              </a:rPr>
              <a:t>FATCA-törvény</a:t>
            </a:r>
            <a:r>
              <a:rPr lang="hu-HU" sz="1800" dirty="0">
                <a:latin typeface="Arial" charset="0"/>
                <a:cs typeface="Arial" charset="0"/>
              </a:rPr>
              <a:t> szerinti </a:t>
            </a:r>
            <a:r>
              <a:rPr lang="hu-HU" sz="1800" b="1" dirty="0">
                <a:solidFill>
                  <a:srgbClr val="C00000"/>
                </a:solidFill>
                <a:latin typeface="Arial" charset="0"/>
                <a:cs typeface="Arial" charset="0"/>
              </a:rPr>
              <a:t>számlatulajdonos (szerződő) illetőségének megállapítására irányuló vizsgálatot </a:t>
            </a:r>
            <a:r>
              <a:rPr lang="hu-HU" sz="1800" dirty="0">
                <a:latin typeface="Arial" charset="0"/>
                <a:cs typeface="Arial" charset="0"/>
              </a:rPr>
              <a:t>(illetőség vizsgálat) el kell végezni szerződéskötéskor</a:t>
            </a:r>
            <a:r>
              <a:rPr lang="hu-HU" sz="1800" dirty="0" smtClean="0">
                <a:latin typeface="Arial" charset="0"/>
                <a:cs typeface="Arial" charset="0"/>
              </a:rPr>
              <a:t>.</a:t>
            </a:r>
          </a:p>
          <a:p>
            <a:r>
              <a:rPr lang="hu-HU" sz="1800" dirty="0" smtClean="0">
                <a:latin typeface="Arial" charset="0"/>
                <a:cs typeface="Arial" charset="0"/>
              </a:rPr>
              <a:t>Az </a:t>
            </a:r>
            <a:r>
              <a:rPr lang="hu-HU" sz="1800" dirty="0">
                <a:latin typeface="Arial" charset="0"/>
                <a:cs typeface="Arial" charset="0"/>
              </a:rPr>
              <a:t>ügyféltől bekérendő </a:t>
            </a:r>
            <a:r>
              <a:rPr lang="hu-HU" sz="1800" dirty="0" err="1">
                <a:latin typeface="Arial" charset="0"/>
                <a:cs typeface="Arial" charset="0"/>
              </a:rPr>
              <a:t>FATCA-illetőségű</a:t>
            </a:r>
            <a:r>
              <a:rPr lang="hu-HU" sz="1800" dirty="0">
                <a:latin typeface="Arial" charset="0"/>
                <a:cs typeface="Arial" charset="0"/>
              </a:rPr>
              <a:t> adatok (</a:t>
            </a:r>
            <a:r>
              <a:rPr lang="hu-HU" sz="1800" dirty="0" err="1">
                <a:latin typeface="Arial" charset="0"/>
                <a:cs typeface="Arial" charset="0"/>
              </a:rPr>
              <a:t>FATCA-indíciák</a:t>
            </a:r>
            <a:r>
              <a:rPr lang="hu-HU" sz="1800" dirty="0">
                <a:latin typeface="Arial" charset="0"/>
                <a:cs typeface="Arial" charset="0"/>
              </a:rPr>
              <a:t>) rákerültek a tőkegyűjtő biztosítások </a:t>
            </a:r>
            <a:r>
              <a:rPr lang="hu-HU" sz="1800" dirty="0" smtClean="0">
                <a:latin typeface="Arial" charset="0"/>
                <a:cs typeface="Arial" charset="0"/>
              </a:rPr>
              <a:t>kötéskor </a:t>
            </a:r>
            <a:r>
              <a:rPr lang="hu-HU" sz="1800" dirty="0">
                <a:latin typeface="Arial" charset="0"/>
                <a:cs typeface="Arial" charset="0"/>
              </a:rPr>
              <a:t>használandó ajánlati </a:t>
            </a:r>
            <a:r>
              <a:rPr lang="hu-HU" sz="1800" dirty="0" smtClean="0">
                <a:latin typeface="Arial" charset="0"/>
                <a:cs typeface="Arial" charset="0"/>
              </a:rPr>
              <a:t>nyomtatványaira:</a:t>
            </a:r>
            <a:endParaRPr lang="hu-HU" sz="900" dirty="0" smtClean="0">
              <a:latin typeface="Arial" charset="0"/>
              <a:cs typeface="Arial" charset="0"/>
            </a:endParaRPr>
          </a:p>
          <a:p>
            <a:pPr marL="1077913" lvl="3" indent="-354013"/>
            <a:r>
              <a:rPr lang="hu-HU" sz="18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Geniusos nyomtatványokra,</a:t>
            </a:r>
          </a:p>
          <a:p>
            <a:pPr marL="1077913" lvl="3" indent="-354013"/>
            <a:r>
              <a:rPr lang="hu-HU" sz="18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Nyomdai, papír alapú nyomtatványokra,</a:t>
            </a:r>
          </a:p>
          <a:p>
            <a:pPr marL="1077913" lvl="3" indent="-354013"/>
            <a:r>
              <a:rPr lang="hu-HU" sz="18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Azonosítási adatlapokra</a:t>
            </a:r>
            <a:r>
              <a:rPr lang="hu-H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800" i="1" dirty="0">
                <a:latin typeface="Arial" charset="0"/>
                <a:cs typeface="Arial" charset="0"/>
              </a:rPr>
              <a:t>(</a:t>
            </a:r>
            <a:r>
              <a:rPr lang="hu-HU" sz="1800" i="1" dirty="0" err="1">
                <a:latin typeface="Arial" charset="0"/>
                <a:cs typeface="Arial" charset="0"/>
              </a:rPr>
              <a:t>TestŐr</a:t>
            </a:r>
            <a:r>
              <a:rPr lang="hu-HU" sz="1800" i="1" dirty="0">
                <a:latin typeface="Arial" charset="0"/>
                <a:cs typeface="Arial" charset="0"/>
              </a:rPr>
              <a:t> és Pajzs termékek esetén az Azonosítási adatlapon található </a:t>
            </a:r>
            <a:r>
              <a:rPr lang="hu-HU" sz="1800" i="1" dirty="0" err="1">
                <a:latin typeface="Arial" charset="0"/>
                <a:cs typeface="Arial" charset="0"/>
              </a:rPr>
              <a:t>FATCA-nyilatkozat</a:t>
            </a:r>
            <a:r>
              <a:rPr lang="hu-HU" sz="1800" i="1" dirty="0">
                <a:latin typeface="Arial" charset="0"/>
                <a:cs typeface="Arial" charset="0"/>
              </a:rPr>
              <a:t> és </a:t>
            </a:r>
            <a:r>
              <a:rPr lang="hu-HU" sz="1800" i="1" dirty="0" err="1">
                <a:latin typeface="Arial" charset="0"/>
                <a:cs typeface="Arial" charset="0"/>
              </a:rPr>
              <a:t>FATCA-adatok</a:t>
            </a:r>
            <a:r>
              <a:rPr lang="hu-HU" sz="1800" i="1" dirty="0">
                <a:latin typeface="Arial" charset="0"/>
                <a:cs typeface="Arial" charset="0"/>
              </a:rPr>
              <a:t> kitöltése nem kötelező!). </a:t>
            </a:r>
            <a:endParaRPr lang="hu-HU" sz="1800" i="1" dirty="0" smtClean="0">
              <a:latin typeface="Arial" charset="0"/>
              <a:cs typeface="Arial" charset="0"/>
            </a:endParaRPr>
          </a:p>
          <a:p>
            <a:r>
              <a:rPr lang="hu-HU" sz="1800" dirty="0" smtClean="0">
                <a:latin typeface="Arial" charset="0"/>
                <a:cs typeface="Arial" charset="0"/>
              </a:rPr>
              <a:t>A </a:t>
            </a:r>
            <a:r>
              <a:rPr lang="hu-HU" sz="1800" dirty="0">
                <a:latin typeface="Arial" charset="0"/>
                <a:cs typeface="Arial" charset="0"/>
              </a:rPr>
              <a:t>pénzmosáshoz kapcsolódó ügyfél-átvilágítási szabályok továbbra is alkalmazandók a </a:t>
            </a:r>
            <a:r>
              <a:rPr lang="hu-HU" sz="1800" dirty="0" err="1">
                <a:latin typeface="Arial" charset="0"/>
                <a:cs typeface="Arial" charset="0"/>
              </a:rPr>
              <a:t>FATCA-nyilatkozat</a:t>
            </a:r>
            <a:r>
              <a:rPr lang="hu-HU" sz="1800" dirty="0">
                <a:latin typeface="Arial" charset="0"/>
                <a:cs typeface="Arial" charset="0"/>
              </a:rPr>
              <a:t> és </a:t>
            </a:r>
            <a:r>
              <a:rPr lang="hu-HU" sz="1800" dirty="0" smtClean="0">
                <a:latin typeface="Arial" charset="0"/>
                <a:cs typeface="Arial" charset="0"/>
              </a:rPr>
              <a:t>a </a:t>
            </a:r>
            <a:r>
              <a:rPr lang="hu-HU" sz="1800" dirty="0" err="1" smtClean="0">
                <a:latin typeface="Arial" charset="0"/>
                <a:cs typeface="Arial" charset="0"/>
              </a:rPr>
              <a:t>FATCA-illetőségű</a:t>
            </a:r>
            <a:r>
              <a:rPr lang="hu-HU" sz="1800" dirty="0" smtClean="0">
                <a:latin typeface="Arial" charset="0"/>
                <a:cs typeface="Arial" charset="0"/>
              </a:rPr>
              <a:t> </a:t>
            </a:r>
            <a:r>
              <a:rPr lang="hu-HU" sz="1800" dirty="0">
                <a:latin typeface="Arial" charset="0"/>
                <a:cs typeface="Arial" charset="0"/>
              </a:rPr>
              <a:t>adatok ellenőrzése mellett!</a:t>
            </a:r>
          </a:p>
          <a:p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Amennyiben </a:t>
            </a:r>
            <a:r>
              <a:rPr lang="hu-HU" sz="1800" b="1" dirty="0">
                <a:solidFill>
                  <a:srgbClr val="C00000"/>
                </a:solidFill>
                <a:latin typeface="Arial" charset="0"/>
                <a:cs typeface="Arial" charset="0"/>
              </a:rPr>
              <a:t>az ügyfél visszautasítja a </a:t>
            </a:r>
            <a:r>
              <a:rPr lang="hu-HU" sz="18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FATCA-nyilatkozat</a:t>
            </a:r>
            <a:r>
              <a:rPr lang="hu-HU" sz="1800" b="1" dirty="0">
                <a:solidFill>
                  <a:srgbClr val="C00000"/>
                </a:solidFill>
                <a:latin typeface="Arial" charset="0"/>
                <a:cs typeface="Arial" charset="0"/>
              </a:rPr>
              <a:t> vagy egyéb </a:t>
            </a:r>
            <a:r>
              <a:rPr lang="hu-HU" sz="18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FATCA-illetőségű</a:t>
            </a:r>
            <a:r>
              <a:rPr lang="hu-HU" sz="1800" b="1" dirty="0">
                <a:solidFill>
                  <a:srgbClr val="C00000"/>
                </a:solidFill>
                <a:latin typeface="Arial" charset="0"/>
                <a:cs typeface="Arial" charset="0"/>
              </a:rPr>
              <a:t> adat megadását, a tanácsadónak az ajánlatot el kell utasítania!</a:t>
            </a:r>
          </a:p>
          <a:p>
            <a:pPr marL="1077913" lvl="3" indent="-354013"/>
            <a:endParaRPr lang="hu-HU" i="1" dirty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03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lvl="2"/>
            <a:r>
              <a:rPr lang="hu-HU" sz="2000" b="1" u="sng" kern="1200" dirty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Természetes személy szerződő</a:t>
            </a:r>
            <a:r>
              <a:rPr lang="hu-HU" sz="2000" kern="1200" dirty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 </a:t>
            </a:r>
            <a:r>
              <a:rPr lang="hu-HU" sz="2000" b="1" kern="1200" dirty="0" smtClean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esetén </a:t>
            </a:r>
            <a:r>
              <a:rPr lang="hu-HU" sz="2000" b="1" kern="1200" baseline="30000" dirty="0" smtClean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1</a:t>
            </a:r>
            <a:endParaRPr lang="hu-HU" sz="2000" b="1" kern="1200" baseline="30000" dirty="0">
              <a:solidFill>
                <a:srgbClr val="C00000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lvl="0" indent="0">
              <a:buNone/>
            </a:pPr>
            <a:r>
              <a:rPr lang="hu-HU" sz="2000" b="1" u="sng" dirty="0" err="1" smtClean="0">
                <a:latin typeface="Arial" pitchFamily="34" charset="0"/>
                <a:cs typeface="Arial" pitchFamily="34" charset="0"/>
              </a:rPr>
              <a:t>FATCA-indíciák</a:t>
            </a:r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:</a:t>
            </a:r>
            <a:endParaRPr lang="hu-HU" sz="2000" b="1" u="sng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u-HU" sz="8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hu-HU" sz="2000" dirty="0">
                <a:latin typeface="Arial" pitchFamily="34" charset="0"/>
                <a:cs typeface="Arial" pitchFamily="34" charset="0"/>
              </a:rPr>
              <a:t>születési hely </a:t>
            </a:r>
            <a:r>
              <a:rPr lang="hu-HU" sz="2000" dirty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új </a:t>
            </a:r>
            <a:r>
              <a:rPr lang="hu-HU" sz="20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Ország mező</a:t>
            </a:r>
            <a:r>
              <a:rPr lang="hu-H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kötelezően kitöltendő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	</a:t>
            </a:r>
          </a:p>
          <a:p>
            <a:pPr lvl="0">
              <a:spcBef>
                <a:spcPts val="1800"/>
              </a:spcBef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állampolgárság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(ha többes, akkor is)</a:t>
            </a:r>
          </a:p>
          <a:p>
            <a:pPr lvl="0">
              <a:spcBef>
                <a:spcPts val="1800"/>
              </a:spcBef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lakcím </a:t>
            </a:r>
            <a:r>
              <a:rPr lang="hu-HU" sz="2000" dirty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új </a:t>
            </a:r>
            <a:r>
              <a:rPr lang="hu-HU" sz="20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Ország mező</a:t>
            </a:r>
            <a:r>
              <a:rPr lang="hu-H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kötelezően kitöltendő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	</a:t>
            </a:r>
          </a:p>
          <a:p>
            <a:pPr lvl="0">
              <a:spcBef>
                <a:spcPts val="1800"/>
              </a:spcBef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telefonszám</a:t>
            </a:r>
            <a:r>
              <a:rPr lang="hu-HU" sz="2000" dirty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új </a:t>
            </a:r>
            <a:r>
              <a:rPr lang="hu-HU" sz="20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Ország mező</a:t>
            </a:r>
            <a:r>
              <a:rPr lang="hu-H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kötelezően kitöltendő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	</a:t>
            </a:r>
          </a:p>
          <a:p>
            <a:pPr lvl="0">
              <a:spcBef>
                <a:spcPts val="1800"/>
              </a:spcBef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meghatalmazott vagy képviselő, akinek US címe van </a:t>
            </a:r>
            <a:r>
              <a:rPr lang="hu-HU" sz="2000" dirty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új </a:t>
            </a:r>
            <a:r>
              <a:rPr lang="hu-HU" sz="20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Ország mező</a:t>
            </a:r>
            <a:r>
              <a:rPr lang="hu-H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kötelezően kitöltendő</a:t>
            </a:r>
          </a:p>
          <a:p>
            <a:pPr lvl="0">
              <a:spcBef>
                <a:spcPts val="1800"/>
              </a:spcBef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+ ha amerikainak vallja magát a </a:t>
            </a:r>
            <a:r>
              <a:rPr lang="hu-HU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FATCA-nyilatkozatnál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(ezt okmánnyal nem kell igazolnia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hu-HU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amerikai </a:t>
            </a:r>
            <a:r>
              <a:rPr lang="hu-HU" sz="2000" b="1" u="sng" dirty="0">
                <a:latin typeface="Arial" pitchFamily="34" charset="0"/>
                <a:cs typeface="Arial" pitchFamily="34" charset="0"/>
              </a:rPr>
              <a:t>adószám megadása kötelező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8053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FATCA- nyilatkozat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1" y="1340768"/>
            <a:ext cx="9096509" cy="4684999"/>
          </a:xfrm>
          <a:prstGeom prst="rect">
            <a:avLst/>
          </a:prstGeom>
        </p:spPr>
      </p:pic>
      <p:sp>
        <p:nvSpPr>
          <p:cNvPr id="4" name="Ellipszis 3"/>
          <p:cNvSpPr/>
          <p:nvPr/>
        </p:nvSpPr>
        <p:spPr>
          <a:xfrm>
            <a:off x="4139952" y="2060848"/>
            <a:ext cx="23042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7164288" y="1280248"/>
            <a:ext cx="1955962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95000" y="4748894"/>
            <a:ext cx="39553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lvl="2"/>
            <a:r>
              <a:rPr lang="hu-HU" sz="2000" b="1" u="sng" kern="1200" dirty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Természetes személy szerződő</a:t>
            </a:r>
            <a:r>
              <a:rPr lang="hu-HU" sz="2000" kern="1200" dirty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 </a:t>
            </a:r>
            <a:r>
              <a:rPr lang="hu-HU" sz="2000" b="1" kern="1200" dirty="0" smtClean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esetén </a:t>
            </a:r>
            <a:r>
              <a:rPr lang="hu-HU" sz="2000" b="1" kern="1200" baseline="30000" dirty="0" smtClean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2</a:t>
            </a:r>
            <a:endParaRPr lang="hu-HU" sz="2000" b="1" kern="1200" baseline="30000" dirty="0">
              <a:solidFill>
                <a:srgbClr val="C00000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92487"/>
          </a:xfrm>
        </p:spPr>
        <p:txBody>
          <a:bodyPr/>
          <a:lstStyle/>
          <a:p>
            <a:pPr marL="0" indent="0">
              <a:buNone/>
            </a:pPr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FATCA </a:t>
            </a:r>
            <a:r>
              <a:rPr lang="hu-HU" sz="2000" b="1" u="sng" dirty="0">
                <a:latin typeface="Arial" pitchFamily="34" charset="0"/>
                <a:cs typeface="Arial" pitchFamily="34" charset="0"/>
              </a:rPr>
              <a:t>státusz igazolás: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Csak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akkor kell igazolást kérni, ha a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FATCA-indiciák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közül valamely adat amerikai (lásd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korábban),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de </a:t>
            </a:r>
            <a:r>
              <a:rPr lang="hu-HU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mégsem </a:t>
            </a:r>
            <a:r>
              <a:rPr lang="hu-HU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vallja magát amerikai </a:t>
            </a:r>
            <a:r>
              <a:rPr lang="hu-HU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adózónak az </a:t>
            </a:r>
            <a:r>
              <a:rPr lang="hu-HU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ügyfél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endParaRPr lang="hu-HU" sz="2000" dirty="0">
              <a:latin typeface="Arial" pitchFamily="34" charset="0"/>
              <a:cs typeface="Arial" pitchFamily="34" charset="0"/>
            </a:endParaRPr>
          </a:p>
          <a:p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Azt 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kell igazolni, hogy az amerikai </a:t>
            </a:r>
            <a:r>
              <a:rPr lang="hu-H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adatok 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ellenére sem </a:t>
            </a:r>
            <a:r>
              <a:rPr lang="hu-H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amerikai adózó!</a:t>
            </a:r>
            <a:endParaRPr lang="hu-H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Amennyiben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az ügyfél elutasítja a kért dokumentumok benyújtását, a tanácsadó és az SZKK is jogosult elutasítani az ajánlatot!</a:t>
            </a:r>
          </a:p>
        </p:txBody>
      </p:sp>
      <p:sp>
        <p:nvSpPr>
          <p:cNvPr id="4" name="Lefelé nyíl 3"/>
          <p:cNvSpPr/>
          <p:nvPr/>
        </p:nvSpPr>
        <p:spPr>
          <a:xfrm>
            <a:off x="4031362" y="2835068"/>
            <a:ext cx="936625" cy="431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26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39717" y="1484785"/>
            <a:ext cx="8039100" cy="3672408"/>
          </a:xfrm>
        </p:spPr>
        <p:txBody>
          <a:bodyPr/>
          <a:lstStyle/>
          <a:p>
            <a:pPr>
              <a:defRPr/>
            </a:pPr>
            <a:r>
              <a:rPr lang="hu-HU" sz="1800" dirty="0" smtClean="0"/>
              <a:t>Ha </a:t>
            </a:r>
            <a:r>
              <a:rPr lang="hu-HU" sz="1800" dirty="0"/>
              <a:t>a szerződő fél </a:t>
            </a:r>
            <a:r>
              <a:rPr lang="hu-HU" sz="1800" b="1" u="sng" dirty="0">
                <a:solidFill>
                  <a:srgbClr val="0070C0"/>
                </a:solidFill>
              </a:rPr>
              <a:t>fogyasztó</a:t>
            </a:r>
            <a:r>
              <a:rPr lang="hu-HU" sz="1800" dirty="0"/>
              <a:t>, a szerződés akkor is létrejön, ha a biztosító az ajánlatra annak </a:t>
            </a:r>
            <a:r>
              <a:rPr lang="hu-HU" sz="1800" b="1" dirty="0">
                <a:solidFill>
                  <a:srgbClr val="C00000"/>
                </a:solidFill>
              </a:rPr>
              <a:t>beérkezésétől számított </a:t>
            </a:r>
            <a:r>
              <a:rPr lang="hu-HU" sz="1800" b="1" dirty="0" smtClean="0">
                <a:solidFill>
                  <a:srgbClr val="C00000"/>
                </a:solidFill>
              </a:rPr>
              <a:t>15 </a:t>
            </a:r>
            <a:r>
              <a:rPr lang="hu-HU" sz="1800" b="1" dirty="0">
                <a:solidFill>
                  <a:srgbClr val="C00000"/>
                </a:solidFill>
              </a:rPr>
              <a:t>napon belül </a:t>
            </a:r>
            <a:r>
              <a:rPr lang="hu-HU" sz="1800" dirty="0"/>
              <a:t>- </a:t>
            </a:r>
            <a:r>
              <a:rPr lang="hu-HU" sz="1800" b="1" dirty="0">
                <a:solidFill>
                  <a:srgbClr val="C00000"/>
                </a:solidFill>
              </a:rPr>
              <a:t>ha az ajánlat elbírálásához egészségügyi vizsgálatra </a:t>
            </a:r>
            <a:r>
              <a:rPr lang="hu-HU" sz="1800" b="1" dirty="0" smtClean="0">
                <a:solidFill>
                  <a:srgbClr val="C00000"/>
                </a:solidFill>
              </a:rPr>
              <a:t>van </a:t>
            </a:r>
            <a:r>
              <a:rPr lang="hu-HU" sz="1800" b="1" dirty="0">
                <a:solidFill>
                  <a:srgbClr val="C00000"/>
                </a:solidFill>
              </a:rPr>
              <a:t>szükség, </a:t>
            </a:r>
            <a:r>
              <a:rPr lang="hu-HU" sz="1800" b="1" dirty="0" smtClean="0">
                <a:solidFill>
                  <a:srgbClr val="C00000"/>
                </a:solidFill>
              </a:rPr>
              <a:t>60 </a:t>
            </a:r>
            <a:r>
              <a:rPr lang="hu-HU" sz="1800" b="1" dirty="0">
                <a:solidFill>
                  <a:srgbClr val="C00000"/>
                </a:solidFill>
              </a:rPr>
              <a:t>napon belül</a:t>
            </a:r>
            <a:r>
              <a:rPr lang="hu-HU" sz="1800" dirty="0"/>
              <a:t> - nem nyilatkozik, feltéve, hogy az ajánlatot a jogviszony tartalmára vonatkozó, jogszabályban előírt tájékoztatás birtokában, a biztosító által rendszeresített ajánlati lapon és a díjszabásnak megfelelően tették.</a:t>
            </a:r>
          </a:p>
          <a:p>
            <a:pPr>
              <a:defRPr/>
            </a:pPr>
            <a:endParaRPr lang="hu-HU" sz="1800" dirty="0"/>
          </a:p>
          <a:p>
            <a:pPr>
              <a:defRPr/>
            </a:pPr>
            <a:r>
              <a:rPr lang="hu-HU" sz="1800" dirty="0"/>
              <a:t>Ha a </a:t>
            </a:r>
            <a:r>
              <a:rPr lang="hu-HU" sz="1800" dirty="0" err="1"/>
              <a:t>kockázatelbírálási</a:t>
            </a:r>
            <a:r>
              <a:rPr lang="hu-HU" sz="1800" dirty="0"/>
              <a:t> idő alatt a </a:t>
            </a:r>
            <a:r>
              <a:rPr lang="hu-HU" sz="1800" b="1" dirty="0">
                <a:solidFill>
                  <a:srgbClr val="C00000"/>
                </a:solidFill>
              </a:rPr>
              <a:t>biztosítási esemény bekövetkezik</a:t>
            </a:r>
            <a:r>
              <a:rPr lang="hu-HU" sz="1800" dirty="0"/>
              <a:t>, az ajánlatot a biztosító </a:t>
            </a:r>
            <a:r>
              <a:rPr lang="hu-HU" sz="1800" b="1" u="sng" dirty="0">
                <a:solidFill>
                  <a:srgbClr val="0070C0"/>
                </a:solidFill>
              </a:rPr>
              <a:t>csak abban az esetben utasíthatja vissza</a:t>
            </a:r>
            <a:r>
              <a:rPr lang="hu-HU" sz="1800" dirty="0"/>
              <a:t>, ha ennek lehetőségére az ajánlati lapon a figyelmet kifejezetten felhívta, és az igényelt biztosítási fedezet jellege vagy a kockázatviselés körülményei alapján nyilvánvaló, hogy az ajánlat elfogadásához a kockázat egyedi elbírálása szükséges</a:t>
            </a:r>
            <a:r>
              <a:rPr lang="hu-HU" sz="1800" dirty="0" smtClean="0"/>
              <a:t>.</a:t>
            </a:r>
            <a:endParaRPr lang="hu-HU" sz="1800" dirty="0"/>
          </a:p>
          <a:p>
            <a:pPr>
              <a:defRPr/>
            </a:pPr>
            <a:endParaRPr lang="hu-HU" sz="1800" dirty="0"/>
          </a:p>
        </p:txBody>
      </p:sp>
      <p:sp>
        <p:nvSpPr>
          <p:cNvPr id="4" name="Ellipszis 3"/>
          <p:cNvSpPr/>
          <p:nvPr/>
        </p:nvSpPr>
        <p:spPr>
          <a:xfrm>
            <a:off x="4834063" y="1773195"/>
            <a:ext cx="314001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5877483" y="2071911"/>
            <a:ext cx="350701" cy="2769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1" y="4653136"/>
            <a:ext cx="864096" cy="150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755576" y="227929"/>
            <a:ext cx="77628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dirty="0">
                <a:solidFill>
                  <a:srgbClr val="C00000"/>
                </a:solidFill>
                <a:cs typeface="Arial" charset="0"/>
              </a:rPr>
              <a:t>Ráutaló magatartás szerződéskötéskor 6:444. §</a:t>
            </a:r>
          </a:p>
        </p:txBody>
      </p:sp>
    </p:spTree>
    <p:extLst>
      <p:ext uri="{BB962C8B-B14F-4D97-AF65-F5344CB8AC3E}">
        <p14:creationId xmlns:p14="http://schemas.microsoft.com/office/powerpoint/2010/main" val="393173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lvl="2"/>
            <a:r>
              <a:rPr lang="hu-HU" sz="2000" b="1" u="sng" kern="1200" dirty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Természetes személy szerződő</a:t>
            </a:r>
            <a:r>
              <a:rPr lang="hu-HU" sz="2000" kern="1200" dirty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 </a:t>
            </a:r>
            <a:r>
              <a:rPr lang="hu-HU" sz="2000" b="1" kern="1200" dirty="0" smtClean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esetén </a:t>
            </a:r>
            <a:r>
              <a:rPr lang="hu-HU" sz="2000" b="1" kern="1200" baseline="30000" dirty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3</a:t>
            </a:r>
          </a:p>
        </p:txBody>
      </p:sp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FATCA </a:t>
            </a:r>
            <a:r>
              <a:rPr lang="hu-HU" sz="2000" b="1" u="sng" dirty="0">
                <a:latin typeface="Arial" pitchFamily="34" charset="0"/>
                <a:cs typeface="Arial" pitchFamily="34" charset="0"/>
              </a:rPr>
              <a:t>státusz </a:t>
            </a:r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igazolás során bekérendő dokumentumok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i="1" dirty="0" smtClean="0">
                <a:latin typeface="Arial" pitchFamily="34" charset="0"/>
                <a:cs typeface="Arial" pitchFamily="34" charset="0"/>
              </a:rPr>
              <a:t>(ezeken </a:t>
            </a:r>
            <a:r>
              <a:rPr lang="hu-HU" sz="1800" i="1" dirty="0">
                <a:latin typeface="Arial" pitchFamily="34" charset="0"/>
                <a:cs typeface="Arial" pitchFamily="34" charset="0"/>
              </a:rPr>
              <a:t>kívül az SZKK egyéb dokumentum bekérésére is jogosult)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20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hu-HU" sz="2000" b="1" u="sng" baseline="30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u-HU" sz="1000" b="1" u="sng" dirty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hu-H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amerikai állampolgárságot adott meg</a:t>
            </a:r>
            <a:r>
              <a:rPr lang="hu-H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lvl="0" indent="0">
              <a:buNone/>
            </a:pPr>
            <a:endParaRPr lang="hu-HU" sz="5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1800" dirty="0" smtClean="0">
                <a:latin typeface="Arial" pitchFamily="34" charset="0"/>
                <a:cs typeface="Arial" pitchFamily="34" charset="0"/>
              </a:rPr>
              <a:t>nem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lehetséges bizonyítani a nem amerikai státuszt, automatikusan amerikai adófizetőnek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feltételezzük</a:t>
            </a:r>
          </a:p>
          <a:p>
            <a:pPr marL="0" lvl="0" indent="0">
              <a:buNone/>
            </a:pP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 amerikai </a:t>
            </a:r>
            <a:r>
              <a:rPr lang="hu-H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születési </a:t>
            </a: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helyet adott meg:</a:t>
            </a:r>
          </a:p>
          <a:p>
            <a:pPr marL="0" lvl="0" indent="0">
              <a:buNone/>
            </a:pPr>
            <a:endParaRPr lang="hu-HU" sz="5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1800" dirty="0">
                <a:latin typeface="Arial" pitchFamily="34" charset="0"/>
                <a:cs typeface="Arial" pitchFamily="34" charset="0"/>
              </a:rPr>
              <a:t>igazolás, hogy nem amerikai állampolgár, és adózási szempontból nem amerikai lakos (</a:t>
            </a:r>
            <a:r>
              <a:rPr lang="hu-HU" sz="1800" dirty="0" err="1">
                <a:latin typeface="Arial" pitchFamily="34" charset="0"/>
                <a:cs typeface="Arial" pitchFamily="34" charset="0"/>
              </a:rPr>
              <a:t>rezident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) </a:t>
            </a:r>
            <a:r>
              <a:rPr lang="hu-HU" sz="1800" dirty="0" smtClean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rendszeresített formanyomtatvány (még nem kaptuk meg az NGM és a magyar adóhatóságtól, hogy milyen adatokat kell bekérni. Lehetséges, hogy lesz erre egy formanyomtatvány)</a:t>
            </a:r>
          </a:p>
          <a:p>
            <a:pPr lvl="0">
              <a:spcBef>
                <a:spcPts val="1200"/>
              </a:spcBef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nem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amerikai útlevél vagy más személyazonosító okmány, mely bizonyítja, hogy az ügyfél más ország állampolgárságával rendelkezik </a:t>
            </a:r>
          </a:p>
          <a:p>
            <a:pPr lvl="0">
              <a:spcBef>
                <a:spcPts val="1200"/>
              </a:spcBef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másolati példány abból az igazolásból, mely tanúsítja, hogy az ügyfél elveszítette az amerikai állampolgárságot, vagy ésszerű magyarázat, hogy miért nincs ilyen igazolása annak ellenére, hogy ő lemondott az amerikai állampolgárságról, vagy miért nem szerezte meg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születésével</a:t>
            </a:r>
            <a:endParaRPr lang="hu-H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lvl="2"/>
            <a:r>
              <a:rPr lang="hu-HU" sz="2000" b="1" u="sng" kern="1200" dirty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Természetes személy szerződő</a:t>
            </a:r>
            <a:r>
              <a:rPr lang="hu-HU" sz="2000" kern="1200" dirty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 </a:t>
            </a:r>
            <a:r>
              <a:rPr lang="hu-HU" sz="2000" b="1" kern="1200" dirty="0" smtClean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esetén </a:t>
            </a:r>
            <a:r>
              <a:rPr lang="hu-HU" sz="2000" b="1" kern="1200" baseline="30000" dirty="0" smtClean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4</a:t>
            </a:r>
            <a:endParaRPr lang="hu-HU" sz="2000" b="1" kern="1200" baseline="30000" dirty="0">
              <a:solidFill>
                <a:srgbClr val="C00000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FATCA </a:t>
            </a:r>
            <a:r>
              <a:rPr lang="hu-HU" sz="2000" b="1" u="sng" dirty="0">
                <a:latin typeface="Arial" pitchFamily="34" charset="0"/>
                <a:cs typeface="Arial" pitchFamily="34" charset="0"/>
              </a:rPr>
              <a:t>státusz </a:t>
            </a:r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igazolás során bekérendő dokumentumok: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 marL="0" indent="0">
              <a:buNone/>
            </a:pPr>
            <a:endParaRPr lang="hu-HU" sz="1000" b="1" u="sng" dirty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amerikai lakcímet, 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amerikai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telefonszámot adott meg:</a:t>
            </a:r>
          </a:p>
          <a:p>
            <a:pPr marL="0" lvl="0" indent="0">
              <a:buNone/>
            </a:pPr>
            <a:endParaRPr lang="hu-HU" sz="6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hu-HU" sz="2000" dirty="0">
                <a:latin typeface="Arial" pitchFamily="34" charset="0"/>
                <a:cs typeface="Arial" pitchFamily="34" charset="0"/>
              </a:rPr>
              <a:t>igazolás, hogy nem amerikai állampolgár, és adózási szempontból nem amerikai lakos (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rezident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) </a:t>
            </a:r>
            <a:r>
              <a:rPr lang="hu-HU" sz="2000" dirty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rendszeresített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formanyomtatvány</a:t>
            </a:r>
          </a:p>
          <a:p>
            <a:pPr lvl="0"/>
            <a:r>
              <a:rPr lang="hu-HU" sz="2000" dirty="0" smtClean="0">
                <a:latin typeface="Arial" pitchFamily="34" charset="0"/>
                <a:cs typeface="Arial" pitchFamily="34" charset="0"/>
              </a:rPr>
              <a:t>nem- amerikai útlevél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, vagy más személyazonosító okmány, mely bizonyítja, hogy az ügyfél más ország állampolgárságával rendelkezik</a:t>
            </a:r>
          </a:p>
          <a:p>
            <a:pPr marL="0" lvl="0" indent="0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meghatalmazott 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vagy képviselő, akinek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amerikai 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címe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van:</a:t>
            </a:r>
          </a:p>
          <a:p>
            <a:pPr marL="0" lvl="0" indent="0">
              <a:buNone/>
            </a:pPr>
            <a:endParaRPr lang="hu-HU" sz="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igazolás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, hogy nem amerikai állampolgár, és adózási szempontból nem amerikai lakos (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rezident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) </a:t>
            </a:r>
            <a:r>
              <a:rPr lang="hu-HU" sz="2000" dirty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rendszeresített formanyomtatvány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egyéb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okmány vagy igazolás, amely bizonyítja, hogy az ügyfél nem amerikai állampolgár</a:t>
            </a:r>
          </a:p>
          <a:p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lvl="2"/>
            <a:r>
              <a:rPr lang="hu-HU" sz="2000" b="1" u="sng" kern="1200" dirty="0">
                <a:solidFill>
                  <a:srgbClr val="C00000"/>
                </a:solidFill>
                <a:latin typeface="Arial" charset="0"/>
                <a:cs typeface="Arial" charset="0"/>
              </a:rPr>
              <a:t>Egyéni vállalkozó vagy gazdasági </a:t>
            </a:r>
            <a:r>
              <a:rPr lang="hu-HU" sz="2000" b="1" u="sng" kern="12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szervezet szerződő </a:t>
            </a:r>
            <a:r>
              <a:rPr lang="hu-HU" sz="2000" b="1" kern="1200" dirty="0" smtClean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esetén </a:t>
            </a:r>
            <a:r>
              <a:rPr lang="hu-HU" sz="2000" b="1" kern="1200" baseline="30000" dirty="0" smtClean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1</a:t>
            </a:r>
            <a:endParaRPr lang="hu-HU" sz="2000" b="1" kern="1200" baseline="30000" dirty="0">
              <a:solidFill>
                <a:srgbClr val="C00000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lvl="0" indent="0">
              <a:buNone/>
            </a:pPr>
            <a:r>
              <a:rPr lang="hu-HU" sz="2000" b="1" u="sng" dirty="0" err="1" smtClean="0">
                <a:latin typeface="Arial" pitchFamily="34" charset="0"/>
                <a:cs typeface="Arial" pitchFamily="34" charset="0"/>
              </a:rPr>
              <a:t>FATCA-indíciák</a:t>
            </a:r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:</a:t>
            </a:r>
            <a:endParaRPr lang="hu-HU" sz="2000" b="1" u="sng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u-HU" sz="8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hu-HU" sz="2000" dirty="0" smtClean="0">
                <a:latin typeface="Arial" pitchFamily="34" charset="0"/>
                <a:cs typeface="Arial" pitchFamily="34" charset="0"/>
              </a:rPr>
              <a:t>székhely </a:t>
            </a:r>
            <a:r>
              <a:rPr lang="hu-HU" sz="2000" dirty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új </a:t>
            </a:r>
            <a:r>
              <a:rPr lang="hu-HU" sz="20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Ország mező</a:t>
            </a:r>
            <a:r>
              <a:rPr lang="hu-H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kötelezően kitöltendő</a:t>
            </a:r>
          </a:p>
          <a:p>
            <a:pPr lvl="0">
              <a:spcBef>
                <a:spcPts val="1200"/>
              </a:spcBef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cégbejegyzés helye </a:t>
            </a:r>
            <a:r>
              <a:rPr lang="hu-HU" sz="2000" dirty="0" smtClean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Cégbejegyzés helyénél új </a:t>
            </a:r>
            <a:r>
              <a:rPr lang="hu-HU" sz="20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Ország mező</a:t>
            </a:r>
            <a:r>
              <a:rPr lang="hu-H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kötelezően kitöltendő</a:t>
            </a:r>
          </a:p>
          <a:p>
            <a:pPr lvl="0">
              <a:spcBef>
                <a:spcPts val="1200"/>
              </a:spcBef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tényleges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tulajdonos: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lakcím </a:t>
            </a:r>
            <a:r>
              <a:rPr lang="hu-HU" sz="2000" dirty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új </a:t>
            </a:r>
            <a:r>
              <a:rPr lang="hu-HU" sz="20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Ország mező</a:t>
            </a:r>
            <a:r>
              <a:rPr lang="hu-H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kötelezően kitöltendő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	</a:t>
            </a:r>
          </a:p>
          <a:p>
            <a:pPr lvl="1">
              <a:spcBef>
                <a:spcPts val="1200"/>
              </a:spcBef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születési hely </a:t>
            </a:r>
            <a:r>
              <a:rPr lang="hu-HU" sz="2000" dirty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új </a:t>
            </a:r>
            <a:r>
              <a:rPr lang="hu-HU" sz="20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Ország mező</a:t>
            </a:r>
            <a:r>
              <a:rPr lang="hu-H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kötelezően kitöltendő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	</a:t>
            </a:r>
          </a:p>
          <a:p>
            <a:pPr lvl="1">
              <a:spcBef>
                <a:spcPts val="1200"/>
              </a:spcBef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+ ha amerikainak vallja magát a </a:t>
            </a:r>
            <a:r>
              <a:rPr lang="hu-HU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FATCA-nyilatkozatnál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(ezt okmánnyal nem kell igazolnia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hu-HU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</a:t>
            </a:r>
            <a:r>
              <a:rPr lang="hu-HU" sz="2000" b="1" u="sng" dirty="0">
                <a:latin typeface="Arial" pitchFamily="34" charset="0"/>
                <a:cs typeface="Arial" pitchFamily="34" charset="0"/>
              </a:rPr>
              <a:t>amerikai adószám megadása kötelező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!</a:t>
            </a:r>
          </a:p>
          <a:p>
            <a:pPr lvl="0">
              <a:spcBef>
                <a:spcPts val="1200"/>
              </a:spcBef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ha a cég képviselője adóügyi szempontból amerikai illetőségűnek vallja a céget/szervezetet</a:t>
            </a:r>
          </a:p>
        </p:txBody>
      </p:sp>
    </p:spTree>
    <p:extLst>
      <p:ext uri="{BB962C8B-B14F-4D97-AF65-F5344CB8AC3E}">
        <p14:creationId xmlns:p14="http://schemas.microsoft.com/office/powerpoint/2010/main" val="282312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lvl="2"/>
            <a:r>
              <a:rPr lang="hu-HU" sz="2000" b="1" u="sng" kern="1200" dirty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Egyéni vállalkozó vagy gazdasági </a:t>
            </a:r>
            <a:r>
              <a:rPr lang="hu-HU" sz="2000" b="1" u="sng" kern="1200" dirty="0" smtClean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szervezet szerződő </a:t>
            </a:r>
            <a:r>
              <a:rPr lang="hu-HU" sz="2000" b="1" kern="1200" dirty="0" smtClean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esetén </a:t>
            </a:r>
            <a:r>
              <a:rPr lang="hu-HU" sz="2000" b="1" kern="1200" baseline="30000" dirty="0" smtClean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2</a:t>
            </a:r>
            <a:endParaRPr lang="hu-HU" sz="2000" b="1" kern="1200" baseline="30000" dirty="0">
              <a:solidFill>
                <a:srgbClr val="C00000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FATCA </a:t>
            </a:r>
            <a:r>
              <a:rPr lang="hu-HU" sz="2000" b="1" u="sng" dirty="0">
                <a:latin typeface="Arial" pitchFamily="34" charset="0"/>
                <a:cs typeface="Arial" pitchFamily="34" charset="0"/>
              </a:rPr>
              <a:t>státusz </a:t>
            </a:r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igazolás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:</a:t>
            </a:r>
            <a:endParaRPr lang="hu-HU" sz="2000" b="1" baseline="30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u-HU" sz="1000" b="1" u="sng" dirty="0">
              <a:latin typeface="Arial" pitchFamily="34" charset="0"/>
              <a:cs typeface="Arial" pitchFamily="34" charset="0"/>
            </a:endParaRPr>
          </a:p>
          <a:p>
            <a:r>
              <a:rPr lang="hu-HU" sz="2000" dirty="0">
                <a:latin typeface="Arial" pitchFamily="34" charset="0"/>
                <a:cs typeface="Arial" pitchFamily="34" charset="0"/>
              </a:rPr>
              <a:t>Amennyiben az ügyfél a 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székhely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és a 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cégbejegyzés helye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mezőkben amerikai adatot ad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meg…</a:t>
            </a:r>
          </a:p>
          <a:p>
            <a:endParaRPr lang="hu-HU" sz="2000" dirty="0">
              <a:latin typeface="Arial" pitchFamily="34" charset="0"/>
              <a:cs typeface="Arial" pitchFamily="34" charset="0"/>
            </a:endParaRPr>
          </a:p>
          <a:p>
            <a:endParaRPr lang="hu-HU" sz="1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 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szerződést </a:t>
            </a:r>
            <a:r>
              <a:rPr lang="hu-HU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elutasítjuk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(mert </a:t>
            </a:r>
            <a:r>
              <a:rPr lang="hu-HU" sz="2000" i="1" dirty="0">
                <a:latin typeface="Arial" pitchFamily="34" charset="0"/>
                <a:cs typeface="Arial" pitchFamily="34" charset="0"/>
              </a:rPr>
              <a:t>külföldi jogi személlyel/jogi személyiséggel nem rendelkező szervezettel nem kötünk 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szerződést)!</a:t>
            </a:r>
            <a:endParaRPr lang="hu-HU" sz="2000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r>
              <a:rPr lang="hu-HU" sz="2000" dirty="0">
                <a:latin typeface="Arial" pitchFamily="34" charset="0"/>
                <a:cs typeface="Arial" pitchFamily="34" charset="0"/>
              </a:rPr>
              <a:t>Amennyiben a tényleges tulajdonos amerikai illetőségű adatot ad meg, azonban 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nem vallja magát adóügyi szempontból amerikai illetőségű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személynek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 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természetes személynél a státusz igazolására felsorolt dokumentumok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kérendőek be.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efelé nyíl 3"/>
          <p:cNvSpPr/>
          <p:nvPr/>
        </p:nvSpPr>
        <p:spPr>
          <a:xfrm>
            <a:off x="4031361" y="2403268"/>
            <a:ext cx="936625" cy="431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5" name="Lefelé nyíl 4"/>
          <p:cNvSpPr/>
          <p:nvPr/>
        </p:nvSpPr>
        <p:spPr>
          <a:xfrm>
            <a:off x="4042161" y="5054247"/>
            <a:ext cx="936625" cy="431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5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9369" y="116632"/>
            <a:ext cx="8229600" cy="706090"/>
          </a:xfrm>
        </p:spPr>
        <p:txBody>
          <a:bodyPr/>
          <a:lstStyle/>
          <a:p>
            <a:r>
              <a:rPr lang="hu-HU" sz="20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Egyéni vállalkozó vagy gazdasági szervezet szerződő </a:t>
            </a:r>
            <a:r>
              <a:rPr lang="hu-HU" sz="20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esetén</a:t>
            </a:r>
            <a:r>
              <a:rPr lang="hu-HU" sz="2000" b="1" u="sng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3</a:t>
            </a:r>
            <a:endParaRPr lang="hu-HU" sz="2000" b="1" u="sng" baseline="300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544616"/>
          </a:xfrm>
        </p:spPr>
        <p:txBody>
          <a:bodyPr/>
          <a:lstStyle/>
          <a:p>
            <a:pPr marL="0" indent="0">
              <a:buNone/>
            </a:pPr>
            <a:r>
              <a:rPr lang="hu-HU" sz="1400" b="1" i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>
              <a:buNone/>
            </a:pPr>
            <a:endParaRPr lang="hu-HU" sz="1400" b="1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1400" b="1" i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FATCA-hoz</a:t>
            </a:r>
            <a:r>
              <a:rPr lang="hu-HU" sz="14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kapcsolódó kötelezően</a:t>
            </a:r>
          </a:p>
          <a:p>
            <a:pPr marL="0" indent="0">
              <a:buNone/>
            </a:pPr>
            <a:r>
              <a:rPr lang="hu-HU" sz="14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4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kitöltendő kérdések </a:t>
            </a:r>
            <a:endParaRPr lang="hu-HU" sz="1400" b="1" i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14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az </a:t>
            </a:r>
            <a:r>
              <a:rPr lang="hu-HU" sz="14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Azonosítási </a:t>
            </a:r>
            <a:r>
              <a:rPr lang="hu-HU" sz="14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adatlapon</a:t>
            </a:r>
          </a:p>
          <a:p>
            <a:pPr marL="0" indent="0">
              <a:buNone/>
            </a:pPr>
            <a:endParaRPr lang="hu-HU" sz="1400" i="1" dirty="0" smtClean="0">
              <a:latin typeface="Arial" pitchFamily="34" charset="0"/>
              <a:cs typeface="Arial" pitchFamily="34" charset="0"/>
            </a:endParaRPr>
          </a:p>
          <a:p>
            <a:endParaRPr lang="hu-HU" sz="1600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179388" lvl="0" indent="-179388"/>
            <a:r>
              <a:rPr lang="hu-HU" sz="1400" dirty="0" smtClean="0">
                <a:latin typeface="Arial" pitchFamily="34" charset="0"/>
                <a:cs typeface="Arial" pitchFamily="34" charset="0"/>
              </a:rPr>
              <a:t>Amennyiben</a:t>
            </a:r>
            <a:r>
              <a:rPr lang="hu-HU" sz="1400" b="1" u="sng" dirty="0" smtClean="0">
                <a:latin typeface="Arial" pitchFamily="34" charset="0"/>
                <a:cs typeface="Arial" pitchFamily="34" charset="0"/>
              </a:rPr>
              <a:t> együttműködő </a:t>
            </a:r>
            <a:r>
              <a:rPr lang="hu-HU" sz="1400" b="1" u="sng" dirty="0">
                <a:latin typeface="Arial" pitchFamily="34" charset="0"/>
                <a:cs typeface="Arial" pitchFamily="34" charset="0"/>
              </a:rPr>
              <a:t>pénzügyi </a:t>
            </a:r>
            <a:r>
              <a:rPr lang="hu-HU" sz="1400" b="1" u="sng" dirty="0" smtClean="0">
                <a:latin typeface="Arial" pitchFamily="34" charset="0"/>
                <a:cs typeface="Arial" pitchFamily="34" charset="0"/>
              </a:rPr>
              <a:t>intézmény,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a Globális Közvetítői  Azonosító Szám megadása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kötelező, ami alapján 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az Amerikai Adóhatóság által megadott weboldalon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ellenőrizzük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, hogy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valóban 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együttműködik-e a FATCA Partnerségi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kapcsolatban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723900" lvl="1" indent="-192088"/>
            <a:r>
              <a:rPr lang="hu-HU" sz="1400" dirty="0" smtClean="0">
                <a:latin typeface="Arial" pitchFamily="34" charset="0"/>
                <a:cs typeface="Arial" pitchFamily="34" charset="0"/>
              </a:rPr>
              <a:t>Ha </a:t>
            </a:r>
            <a:r>
              <a:rPr lang="hu-H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együttműködik</a:t>
            </a:r>
            <a:r>
              <a:rPr lang="hu-HU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u-H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nem </a:t>
            </a:r>
            <a:r>
              <a:rPr lang="hu-H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amerikai státuszúra állítjuk be 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a rendszerünkben. </a:t>
            </a:r>
          </a:p>
          <a:p>
            <a:pPr marL="723900" lvl="1" indent="-192088"/>
            <a:r>
              <a:rPr lang="hu-HU" sz="1400" dirty="0" smtClean="0">
                <a:latin typeface="Arial" pitchFamily="34" charset="0"/>
                <a:cs typeface="Arial" pitchFamily="34" charset="0"/>
              </a:rPr>
              <a:t>Ha </a:t>
            </a:r>
            <a:r>
              <a:rPr lang="hu-H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nem működik együtt, </a:t>
            </a:r>
            <a:r>
              <a:rPr lang="hu-H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amerikai </a:t>
            </a:r>
            <a:r>
              <a:rPr lang="hu-H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státuszúra állítjuk be</a:t>
            </a:r>
            <a:r>
              <a:rPr lang="hu-HU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a rendszerünkben, </a:t>
            </a:r>
            <a:r>
              <a:rPr lang="hu-H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és lejelentjük az adóhatóság </a:t>
            </a:r>
            <a:r>
              <a:rPr lang="hu-H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felé.</a:t>
            </a:r>
            <a:endParaRPr lang="hu-H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723900" lvl="1" indent="-192088"/>
            <a:r>
              <a:rPr lang="hu-HU" sz="1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mentes haszonhúzó pénzügyi intézmények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(pl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.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központi bank (MNB)) a 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FATCA Partnerségi kapcsolatban kivételt képeznek, így ezen intézményeknél </a:t>
            </a:r>
            <a:r>
              <a:rPr lang="hu-H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nem amerikai státuszt állítunk be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79388" lvl="0" indent="-179388"/>
            <a:r>
              <a:rPr lang="hu-HU" sz="1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400" b="1" u="sng" dirty="0" smtClean="0">
                <a:latin typeface="Arial" pitchFamily="34" charset="0"/>
                <a:cs typeface="Arial" pitchFamily="34" charset="0"/>
              </a:rPr>
              <a:t>nem-pénzügyi intézmények</a:t>
            </a:r>
            <a:r>
              <a:rPr lang="hu-HU" sz="14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esetén a Tényleges tulajdonos adatait vizsgáljuk, hogy rendelkezik-e amerikai illetőségű adattal. </a:t>
            </a:r>
          </a:p>
          <a:p>
            <a:pPr marL="723900" lvl="1" indent="-273050"/>
            <a:r>
              <a:rPr lang="hu-HU" sz="1400" dirty="0" smtClean="0">
                <a:latin typeface="Arial" pitchFamily="34" charset="0"/>
                <a:cs typeface="Arial" pitchFamily="34" charset="0"/>
              </a:rPr>
              <a:t>Ha </a:t>
            </a:r>
            <a:r>
              <a:rPr lang="hu-H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Tényleges tulajdonos </a:t>
            </a:r>
            <a:r>
              <a:rPr lang="hu-H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amerikai </a:t>
            </a:r>
            <a:r>
              <a:rPr lang="hu-H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illetőségűnek 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minősül, </a:t>
            </a:r>
            <a:r>
              <a:rPr lang="hu-HU" sz="14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és</a:t>
            </a:r>
            <a:r>
              <a:rPr lang="hu-HU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passzív</a:t>
            </a:r>
            <a:r>
              <a:rPr lang="hu-HU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nem-pénzügyi intézménynek vallja magát, az ügyfelet a rendszerünkben </a:t>
            </a:r>
            <a:r>
              <a:rPr lang="hu-H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amerikai státuszúra állítjuk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. </a:t>
            </a:r>
            <a:endParaRPr lang="hu-HU" sz="1400" dirty="0" smtClean="0">
              <a:latin typeface="Arial" pitchFamily="34" charset="0"/>
              <a:cs typeface="Arial" pitchFamily="34" charset="0"/>
            </a:endParaRPr>
          </a:p>
          <a:p>
            <a:pPr marL="723900" lvl="1" indent="-273050"/>
            <a:r>
              <a:rPr lang="hu-HU" sz="1400" dirty="0" smtClean="0">
                <a:latin typeface="Arial" pitchFamily="34" charset="0"/>
                <a:cs typeface="Arial" pitchFamily="34" charset="0"/>
              </a:rPr>
              <a:t>Ha </a:t>
            </a:r>
            <a:r>
              <a:rPr lang="hu-H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aktív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nem-pénzügyi intézménynek vallja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magát, úgy függetlenül attól, hogy a tényleges tulajdonos amerikai illetőségű-e, </a:t>
            </a:r>
            <a:r>
              <a:rPr lang="hu-H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nem amerikai státuszúnak állítjuk be az </a:t>
            </a:r>
            <a:r>
              <a:rPr lang="hu-H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ügyfelet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723900" lvl="1" indent="-273050"/>
            <a:r>
              <a:rPr lang="hu-HU" sz="1400" dirty="0" smtClean="0">
                <a:latin typeface="Arial" pitchFamily="34" charset="0"/>
                <a:cs typeface="Arial" pitchFamily="34" charset="0"/>
              </a:rPr>
              <a:t>Ha </a:t>
            </a:r>
            <a:r>
              <a:rPr lang="hu-H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Tényleges tulajdonos </a:t>
            </a:r>
            <a:r>
              <a:rPr lang="hu-H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nem </a:t>
            </a:r>
            <a:r>
              <a:rPr lang="hu-H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minősül amerikai illetőségűnek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akár aktív, akár passzív a nem-pénzügyi intézmény, ilyen esetben </a:t>
            </a:r>
            <a:r>
              <a:rPr lang="hu-H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nem </a:t>
            </a:r>
            <a:r>
              <a:rPr lang="hu-H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amerikai státuszúnak állítjuk be az ügyfelet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hu-H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6" t="26346" r="7666" b="25577"/>
          <a:stretch/>
        </p:blipFill>
        <p:spPr bwMode="auto">
          <a:xfrm>
            <a:off x="3219960" y="770490"/>
            <a:ext cx="5384488" cy="18044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3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Cím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3412"/>
          </a:xfrm>
        </p:spPr>
        <p:txBody>
          <a:bodyPr/>
          <a:lstStyle/>
          <a:p>
            <a:pPr lvl="1"/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 bejelentés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szolgáltatási igény benyújtása az ügyfél részéről</a:t>
            </a:r>
            <a:endParaRPr lang="hu-H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066" name="Tartalom helye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256584"/>
          </a:xfrm>
        </p:spPr>
        <p:txBody>
          <a:bodyPr/>
          <a:lstStyle/>
          <a:p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FATCA- nyilatkozat és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az illetőség vizsgálathoz 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szükséges adatok (FATCA- </a:t>
            </a:r>
            <a:r>
              <a:rPr lang="hu-HU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indícia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 minden módosító és bejelentő nyomtatványon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 szerepelni fognak.</a:t>
            </a:r>
          </a:p>
          <a:p>
            <a:endParaRPr lang="hu-HU" sz="1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Amennyiben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az ügyfél bármilyen módosítást/ szolgáltatást kér, ami FATCA szempontból releváns (részvisszavásárlás, visszavásárlás, rendszeres pénzkivonás,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kötvénykölcsön, elérési szolgáltatás)…</a:t>
            </a:r>
          </a:p>
          <a:p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 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megadott adatokat rögzítjük a rendszerekben, és amennyiben szükséges, bekérjük a szükséges igazoló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dokumentumokat</a:t>
            </a:r>
          </a:p>
          <a:p>
            <a:pPr>
              <a:buFont typeface="Arial" pitchFamily="34" charset="0"/>
              <a:buChar char=" "/>
            </a:pPr>
            <a:endParaRPr lang="hu-HU" sz="6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 "/>
            </a:pPr>
            <a:r>
              <a:rPr lang="hu-HU" sz="1400" i="1" dirty="0" smtClean="0">
                <a:latin typeface="Arial" pitchFamily="34" charset="0"/>
                <a:cs typeface="Arial" pitchFamily="34" charset="0"/>
              </a:rPr>
              <a:t>(Ha </a:t>
            </a:r>
            <a:r>
              <a:rPr lang="hu-HU" sz="1400" i="1" dirty="0">
                <a:latin typeface="Arial" pitchFamily="34" charset="0"/>
                <a:cs typeface="Arial" pitchFamily="34" charset="0"/>
              </a:rPr>
              <a:t>nem teljesíti az ügyfél a dokumentumpótlást, akkor amerikai ügyfélként jelentjük le</a:t>
            </a:r>
            <a:r>
              <a:rPr lang="hu-HU" sz="1400" i="1" dirty="0" smtClean="0">
                <a:latin typeface="Arial" pitchFamily="34" charset="0"/>
                <a:cs typeface="Arial" pitchFamily="34" charset="0"/>
              </a:rPr>
              <a:t>.)</a:t>
            </a:r>
            <a:endParaRPr lang="hu-HU" sz="1400" i="1" dirty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Amennyiben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FATCA-illetőségű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adatokban változás történt, amely következtében amerikai illetőségűnek minősül az ügyfél,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a rendszereinkben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átállítjuk a státuszát amerikaira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hu-HU" sz="2000" dirty="0">
                <a:latin typeface="Arial" pitchFamily="34" charset="0"/>
                <a:cs typeface="Arial" pitchFamily="34" charset="0"/>
              </a:rPr>
              <a:t>Amennyiben az ügyfél adataiban változás történt, 5 munkanapon belül köteles tájékoztatni a biztosítót.</a:t>
            </a:r>
          </a:p>
        </p:txBody>
      </p:sp>
      <p:sp>
        <p:nvSpPr>
          <p:cNvPr id="4" name="Lefelé nyíl 3"/>
          <p:cNvSpPr/>
          <p:nvPr/>
        </p:nvSpPr>
        <p:spPr>
          <a:xfrm>
            <a:off x="4283967" y="3220246"/>
            <a:ext cx="936625" cy="35277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7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lvl="1"/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Mely ügyfeleket jelentjük az adóhatóság felé FATCA miatt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hu-HU" sz="20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hu-H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066" name="Tartalom helye 2"/>
          <p:cNvSpPr>
            <a:spLocks noGrp="1"/>
          </p:cNvSpPr>
          <p:nvPr>
            <p:ph idx="1"/>
          </p:nvPr>
        </p:nvSpPr>
        <p:spPr>
          <a:xfrm>
            <a:off x="509002" y="956941"/>
            <a:ext cx="8229600" cy="5145435"/>
          </a:xfrm>
        </p:spPr>
        <p:txBody>
          <a:bodyPr/>
          <a:lstStyle/>
          <a:p>
            <a:r>
              <a:rPr lang="hu-HU" sz="2000" i="1" dirty="0"/>
              <a:t>Amennyiben egy ügyfél több szerződéssel (számla) is rendelkezik, úgy a szerződések értéke (nem aktuális érték/ nem visszavásárlási érték!) összevonásra kerül:</a:t>
            </a:r>
            <a:endParaRPr lang="hu-HU" sz="2000" dirty="0"/>
          </a:p>
          <a:p>
            <a:pPr lvl="0"/>
            <a:r>
              <a:rPr lang="hu-HU" sz="2000" b="1" dirty="0" smtClean="0">
                <a:latin typeface="Arial" pitchFamily="34" charset="0"/>
                <a:cs typeface="Arial" pitchFamily="34" charset="0"/>
              </a:rPr>
              <a:t>2014.06.30-án az egész állományra megnézzük az </a:t>
            </a:r>
            <a:r>
              <a:rPr lang="hu-HU" sz="2000" b="1" u="sng" dirty="0">
                <a:latin typeface="Arial" pitchFamily="34" charset="0"/>
                <a:cs typeface="Arial" pitchFamily="34" charset="0"/>
              </a:rPr>
              <a:t>ügyfelenkénti összevont szerződés értéket (nem aktuális érték/ nem visszavásárlási érték</a:t>
            </a:r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!)</a:t>
            </a:r>
          </a:p>
          <a:p>
            <a:pPr lvl="0"/>
            <a:r>
              <a:rPr lang="hu-HU" sz="2000" dirty="0" smtClean="0">
                <a:latin typeface="Arial" pitchFamily="34" charset="0"/>
                <a:cs typeface="Arial" pitchFamily="34" charset="0"/>
              </a:rPr>
              <a:t>Amennyiben az …</a:t>
            </a:r>
          </a:p>
          <a:p>
            <a:pPr lvl="0"/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az ügyfelenkénti összevont szerződés értéke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NAGYOBB, MINT </a:t>
            </a:r>
          </a:p>
          <a:p>
            <a:pPr marL="0" lvl="0" indent="0" algn="ctr">
              <a:buNone/>
            </a:pPr>
            <a:r>
              <a:rPr lang="hu-H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250 000 dollár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Font typeface="Arial" pitchFamily="34" charset="0"/>
              <a:buChar char=" 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A szerződéseket  megvizsgáljuk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, hogy van-e amerikai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adat (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FATCA-indícia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hu-HU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Ha az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ügyfél az adatok alapján amerikai illetőségűnek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minősül…</a:t>
            </a:r>
          </a:p>
          <a:p>
            <a:pPr lvl="1"/>
            <a:r>
              <a:rPr lang="hu-HU" sz="1800" dirty="0">
                <a:latin typeface="Arial" pitchFamily="34" charset="0"/>
                <a:cs typeface="Arial" pitchFamily="34" charset="0"/>
              </a:rPr>
              <a:t>értesítjük, hogy igazolja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magát,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u-HU" sz="1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800" dirty="0" err="1">
                <a:latin typeface="Arial" pitchFamily="34" charset="0"/>
                <a:cs typeface="Arial" pitchFamily="34" charset="0"/>
              </a:rPr>
              <a:t>SY-ban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 amerikai státuszúra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állítjuk,</a:t>
            </a:r>
          </a:p>
          <a:p>
            <a:pPr lvl="1"/>
            <a:r>
              <a:rPr lang="hu-HU" sz="1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JELENTJÜK a NAV felé a következő éves adatszolgáltatás során!</a:t>
            </a:r>
            <a:endParaRPr lang="hu-HU" sz="18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efelé nyíl 3"/>
          <p:cNvSpPr/>
          <p:nvPr/>
        </p:nvSpPr>
        <p:spPr>
          <a:xfrm>
            <a:off x="4155490" y="3097859"/>
            <a:ext cx="936625" cy="431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75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lvl="1"/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Mely ügyfeleket jelentjük az adóhatóság felé FATCA miatt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hu-HU" sz="20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hu-H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066" name="Tartalom helye 2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4713387"/>
          </a:xfrm>
        </p:spPr>
        <p:txBody>
          <a:bodyPr/>
          <a:lstStyle/>
          <a:p>
            <a:pPr lvl="0"/>
            <a:r>
              <a:rPr lang="hu-HU" sz="2000" b="1" dirty="0" smtClean="0">
                <a:latin typeface="Arial" pitchFamily="34" charset="0"/>
                <a:cs typeface="Arial" pitchFamily="34" charset="0"/>
              </a:rPr>
              <a:t>2015.12.31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és bármely következő év végén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0"/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Ha az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ügyfelenkénti összevont szerződés értéke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ELÉRI AZ </a:t>
            </a:r>
          </a:p>
          <a:p>
            <a:pPr marL="0" indent="0" algn="ctr">
              <a:buNone/>
            </a:pPr>
            <a:r>
              <a:rPr lang="hu-H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1 000 </a:t>
            </a:r>
            <a:r>
              <a:rPr lang="hu-HU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</a:t>
            </a:r>
            <a:r>
              <a:rPr lang="hu-H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dollárt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és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az ügyfél még nem volt beazonosítva FATCA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szempontból,</a:t>
            </a:r>
          </a:p>
          <a:p>
            <a:pPr marL="0" lvl="0" indent="0" algn="ctr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 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akkor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ezt meg kell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tenni. </a:t>
            </a:r>
            <a:r>
              <a:rPr lang="hu-HU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Ha az ügyfél az adatok alapján amerikai illetőségűnek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minősül…</a:t>
            </a:r>
          </a:p>
          <a:p>
            <a:pPr marL="400050" lvl="1" indent="0">
              <a:buNone/>
            </a:pPr>
            <a:endParaRPr lang="hu-HU" sz="16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u-HU" sz="1800" dirty="0">
                <a:latin typeface="Arial" pitchFamily="34" charset="0"/>
                <a:cs typeface="Arial" pitchFamily="34" charset="0"/>
              </a:rPr>
              <a:t>értesítjük, hogy igazolja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magát,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u-HU" sz="1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800" dirty="0" err="1">
                <a:latin typeface="Arial" pitchFamily="34" charset="0"/>
                <a:cs typeface="Arial" pitchFamily="34" charset="0"/>
              </a:rPr>
              <a:t>SY-ban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 amerikai státuszúra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állítjuk</a:t>
            </a:r>
          </a:p>
          <a:p>
            <a:pPr lvl="1"/>
            <a:r>
              <a:rPr lang="hu-HU" sz="1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JELENTJÜK a NAV felé</a:t>
            </a:r>
            <a:r>
              <a:rPr lang="hu-HU" sz="18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 következő éves adatszolgáltatás során!</a:t>
            </a:r>
          </a:p>
        </p:txBody>
      </p:sp>
      <p:sp>
        <p:nvSpPr>
          <p:cNvPr id="4" name="Lefelé nyíl 3"/>
          <p:cNvSpPr/>
          <p:nvPr/>
        </p:nvSpPr>
        <p:spPr>
          <a:xfrm>
            <a:off x="4234635" y="3409918"/>
            <a:ext cx="936625" cy="431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31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1944216"/>
          </a:xfrm>
        </p:spPr>
        <p:txBody>
          <a:bodyPr/>
          <a:lstStyle/>
          <a:p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Változások a </a:t>
            </a:r>
            <a:r>
              <a:rPr lang="hu-HU" sz="33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vagyonbiztosítások</a:t>
            </a:r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területén</a:t>
            </a:r>
            <a:b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hu-HU" sz="3300" b="1" dirty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hu-HU" sz="3300" b="1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hu-H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kárbiztosítási szerződés általános szabályai és </a:t>
            </a:r>
            <a:br>
              <a:rPr lang="hu-H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hu-H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az új Általános Vagyonbiztosítási Feltételek (ÁVF)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284984"/>
            <a:ext cx="302433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3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4095750"/>
            <a:ext cx="669032" cy="115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kárbiztosítási szerződés általános szabályai – új ÁVF</a:t>
            </a:r>
          </a:p>
        </p:txBody>
      </p:sp>
      <p:sp>
        <p:nvSpPr>
          <p:cNvPr id="29698" name="Tartalom helye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11256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hu-HU" sz="2000" b="1" u="sng" dirty="0" smtClean="0">
                <a:solidFill>
                  <a:srgbClr val="0070C0"/>
                </a:solidFill>
              </a:rPr>
              <a:t>A túlbiztosítás tilalma </a:t>
            </a:r>
            <a:endParaRPr lang="hu-HU" sz="2000" b="1" dirty="0" smtClean="0">
              <a:solidFill>
                <a:srgbClr val="0070C0"/>
              </a:solidFill>
            </a:endParaRPr>
          </a:p>
          <a:p>
            <a:pPr algn="ctr">
              <a:buFont typeface="Arial" charset="0"/>
              <a:buNone/>
            </a:pPr>
            <a:r>
              <a:rPr lang="hu-HU" sz="2000" b="1" dirty="0" smtClean="0">
                <a:solidFill>
                  <a:srgbClr val="C00000"/>
                </a:solidFill>
              </a:rPr>
              <a:t>Nem változott! </a:t>
            </a:r>
          </a:p>
          <a:p>
            <a:pPr>
              <a:buFont typeface="Arial" charset="0"/>
              <a:buNone/>
            </a:pPr>
            <a:r>
              <a:rPr lang="hu-HU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Csak egy szerződés, illetve egy biztosítónál kezelt </a:t>
            </a:r>
          </a:p>
          <a:p>
            <a:pPr>
              <a:buFont typeface="Arial" charset="0"/>
              <a:buNone/>
            </a:pPr>
            <a:r>
              <a:rPr lang="hu-HU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több szerződés esetében értelmezhető.</a:t>
            </a:r>
            <a:endParaRPr lang="hu-HU" sz="1800" b="1" dirty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hu-HU" sz="1000" dirty="0" smtClean="0"/>
          </a:p>
          <a:p>
            <a:pPr>
              <a:buFont typeface="Arial" charset="0"/>
              <a:buNone/>
            </a:pPr>
            <a:r>
              <a:rPr lang="hu-HU" sz="18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többszörös biztosítás</a:t>
            </a:r>
            <a:r>
              <a:rPr lang="hu-H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Megszűnt a korábban kötött biztosítás </a:t>
            </a:r>
            <a:b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elsődleges teljesítési kötelezettsége!</a:t>
            </a:r>
            <a:r>
              <a:rPr lang="hu-HU" sz="18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u-HU" sz="18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hu-HU" sz="1800" b="1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1800" dirty="0" smtClean="0">
                <a:latin typeface="Arial" pitchFamily="34" charset="0"/>
                <a:cs typeface="Arial" pitchFamily="34" charset="0"/>
              </a:rPr>
              <a:t>Ha ugyanazt az érdeket több biztosító egymástól függetlenül biztosítja, a biztosított jogosult igényét ezek közül </a:t>
            </a: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egyhez vagy többhöz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benyújtani.</a:t>
            </a:r>
          </a:p>
          <a:p>
            <a:r>
              <a:rPr lang="hu-HU" sz="1800" dirty="0" smtClean="0">
                <a:latin typeface="Arial" pitchFamily="34" charset="0"/>
                <a:cs typeface="Arial" pitchFamily="34" charset="0"/>
              </a:rPr>
              <a:t>A biztosító, amelyhez a kárigényt benyújtották, a szerződés szerint köteles  teljesíteni</a:t>
            </a:r>
            <a:r>
              <a:rPr lang="hu-H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de </a:t>
            </a: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többi biztosítóval szemben arányos megtérítési igényt érvényesíthet.</a:t>
            </a:r>
          </a:p>
          <a:p>
            <a:pPr>
              <a:buClr>
                <a:schemeClr val="tx1"/>
              </a:buClr>
            </a:pPr>
            <a:r>
              <a:rPr lang="hu-H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biztosítók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megtérítési igény </a:t>
            </a:r>
            <a:r>
              <a:rPr lang="hu-HU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alapján </a:t>
            </a:r>
            <a:r>
              <a:rPr lang="hu-H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kifizetett kárt egymás között azokkal a feltételekkel és biztosítási összegekkel arányosan viselik,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amelyeknek megfelelően az egyes biztosítók a biztosított irányában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1800" dirty="0" smtClean="0">
                <a:latin typeface="Arial" pitchFamily="34" charset="0"/>
                <a:cs typeface="Arial" pitchFamily="34" charset="0"/>
              </a:rPr>
            </a:br>
            <a:r>
              <a:rPr lang="hu-HU" sz="1800" dirty="0" smtClean="0">
                <a:latin typeface="Arial" pitchFamily="34" charset="0"/>
                <a:cs typeface="Arial" pitchFamily="34" charset="0"/>
              </a:rPr>
              <a:t>külön-külön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felelnének.</a:t>
            </a:r>
          </a:p>
          <a:p>
            <a:endParaRPr lang="hu-H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404589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3412"/>
          </a:xfrm>
        </p:spPr>
        <p:txBody>
          <a:bodyPr/>
          <a:lstStyle/>
          <a:p>
            <a:pPr eaLnBrk="1" hangingPunct="1"/>
            <a:r>
              <a:rPr lang="hu-HU" sz="2400" b="1" dirty="0" smtClean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>A </a:t>
            </a:r>
            <a:r>
              <a:rPr lang="hu-HU" sz="2400" b="1" dirty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>biztosító kockázatviselésének kezdete 6:445. §</a:t>
            </a:r>
          </a:p>
        </p:txBody>
      </p:sp>
      <p:sp>
        <p:nvSpPr>
          <p:cNvPr id="99330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1800" dirty="0" smtClean="0">
                <a:latin typeface="Arial" charset="0"/>
                <a:cs typeface="Arial" charset="0"/>
              </a:rPr>
              <a:t>A </a:t>
            </a:r>
            <a:r>
              <a:rPr lang="hu-HU" sz="1800" dirty="0">
                <a:latin typeface="Arial" charset="0"/>
                <a:cs typeface="Arial" charset="0"/>
              </a:rPr>
              <a:t>biztosító kockázatviselése a </a:t>
            </a:r>
            <a:r>
              <a:rPr lang="hu-HU" sz="1800" b="1" dirty="0">
                <a:solidFill>
                  <a:srgbClr val="C00000"/>
                </a:solidFill>
                <a:latin typeface="Arial" charset="0"/>
                <a:cs typeface="Arial" charset="0"/>
              </a:rPr>
              <a:t>felek által a szerződésben meghatározott időpontban</a:t>
            </a:r>
            <a:r>
              <a:rPr lang="hu-HU" sz="1800" dirty="0">
                <a:latin typeface="Arial" charset="0"/>
                <a:cs typeface="Arial" charset="0"/>
              </a:rPr>
              <a:t>, ilyen hiányában a szerződés létrejöttének időpontjában kezdődik</a:t>
            </a:r>
            <a:r>
              <a:rPr lang="hu-HU" sz="1800" dirty="0" smtClean="0">
                <a:latin typeface="Arial" charset="0"/>
                <a:cs typeface="Arial" charset="0"/>
              </a:rPr>
              <a:t>.</a:t>
            </a:r>
          </a:p>
          <a:p>
            <a:pPr marL="0" indent="0" eaLnBrk="1" hangingPunct="1">
              <a:buNone/>
            </a:pPr>
            <a:endParaRPr lang="hu-HU" sz="1000" dirty="0">
              <a:latin typeface="Arial" charset="0"/>
              <a:cs typeface="Arial" charset="0"/>
            </a:endParaRPr>
          </a:p>
          <a:p>
            <a:pPr marL="0" indent="0" algn="ctr" eaLnBrk="1" hangingPunct="1">
              <a:buNone/>
            </a:pPr>
            <a:r>
              <a:rPr lang="hu-HU" sz="1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HATÁLYBALÉPÉS fogalma megszűnt!</a:t>
            </a:r>
            <a:endParaRPr lang="hu-HU" sz="18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1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hu-HU" sz="1800" dirty="0" smtClean="0">
                <a:latin typeface="Arial" charset="0"/>
                <a:cs typeface="Arial" charset="0"/>
              </a:rPr>
              <a:t>A </a:t>
            </a:r>
            <a:r>
              <a:rPr lang="hu-HU" sz="1800" dirty="0">
                <a:latin typeface="Arial" charset="0"/>
                <a:cs typeface="Arial" charset="0"/>
              </a:rPr>
              <a:t>felek írásban megállapodhatnak abban, hogy a biztosító a külön meghatározott biztosítási kockázatot már olyan időponttól kezdődően viseli, amikor a felek között a szerződés még nem jött létre (a továbbiakban: </a:t>
            </a:r>
            <a:r>
              <a:rPr lang="hu-HU" sz="1800" b="1" u="sng" dirty="0">
                <a:solidFill>
                  <a:srgbClr val="0070C0"/>
                </a:solidFill>
                <a:latin typeface="Arial" charset="0"/>
                <a:cs typeface="Arial" charset="0"/>
              </a:rPr>
              <a:t>előzetes fedezetvállalás</a:t>
            </a:r>
            <a:r>
              <a:rPr lang="hu-HU" sz="1800" dirty="0">
                <a:latin typeface="Arial" charset="0"/>
                <a:cs typeface="Arial" charset="0"/>
              </a:rPr>
              <a:t>).</a:t>
            </a:r>
          </a:p>
          <a:p>
            <a:pPr marL="0" indent="0" eaLnBrk="1" hangingPunct="1">
              <a:buNone/>
            </a:pPr>
            <a:endParaRPr lang="hu-HU" sz="1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Az </a:t>
            </a:r>
            <a:r>
              <a:rPr lang="hu-HU" sz="1800" b="1" dirty="0">
                <a:solidFill>
                  <a:srgbClr val="C00000"/>
                </a:solidFill>
                <a:latin typeface="Arial" charset="0"/>
                <a:cs typeface="Arial" charset="0"/>
              </a:rPr>
              <a:t>előzetes fedezetvállalás a szerződés megkötéséig vagy az ajánlat visszautasításáig, de legfeljebb kilencven napig érvényes.</a:t>
            </a:r>
          </a:p>
          <a:p>
            <a:pPr marL="0" indent="0" eaLnBrk="1" hangingPunct="1">
              <a:buNone/>
            </a:pPr>
            <a:endParaRPr lang="hu-HU" sz="1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hu-HU" sz="1400" i="1" dirty="0" smtClean="0">
                <a:latin typeface="Arial" charset="0"/>
                <a:cs typeface="Arial" charset="0"/>
              </a:rPr>
              <a:t>Ha </a:t>
            </a:r>
            <a:r>
              <a:rPr lang="hu-HU" sz="1400" i="1" dirty="0">
                <a:latin typeface="Arial" charset="0"/>
                <a:cs typeface="Arial" charset="0"/>
              </a:rPr>
              <a:t>a szerződés létrejön, az abban meghatározott biztosítási díj az előzetes fedezetvállalás időszakára is irányadó. A szerződés megkötésének meghiúsulása esetén a szerződő fél az előzetes fedezetvállalás időszakára a biztosító által a kockázatvállalás előzetesen meghatározott módszerei alapján megállapított megfelelő díjat köteles megfizetni</a:t>
            </a:r>
            <a:r>
              <a:rPr lang="hu-HU" sz="1400" i="1" dirty="0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2" name="Téglalap 1"/>
          <p:cNvSpPr/>
          <p:nvPr/>
        </p:nvSpPr>
        <p:spPr>
          <a:xfrm>
            <a:off x="2327877" y="1815108"/>
            <a:ext cx="446449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165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kárbiztosítási szerződés általános szabályai – új ÁVF</a:t>
            </a:r>
          </a:p>
        </p:txBody>
      </p:sp>
      <p:sp>
        <p:nvSpPr>
          <p:cNvPr id="29698" name="Tartalom helye 2"/>
          <p:cNvSpPr>
            <a:spLocks noGrp="1"/>
          </p:cNvSpPr>
          <p:nvPr>
            <p:ph idx="1"/>
          </p:nvPr>
        </p:nvSpPr>
        <p:spPr>
          <a:xfrm>
            <a:off x="395536" y="1196975"/>
            <a:ext cx="8424935" cy="5040337"/>
          </a:xfrm>
        </p:spPr>
        <p:txBody>
          <a:bodyPr/>
          <a:lstStyle/>
          <a:p>
            <a:pPr marL="0" indent="0">
              <a:buNone/>
            </a:pPr>
            <a:r>
              <a:rPr lang="hu-HU" sz="2000" b="1" u="sng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Szerződés létrejötte a biztosító ráutaló magatartásával</a:t>
            </a:r>
            <a:r>
              <a:rPr lang="hu-H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u-H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hu-HU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A biztosító ráutaló magatartásával (hallgatólagosan) </a:t>
            </a:r>
            <a:br>
              <a:rPr lang="hu-HU" sz="2000" dirty="0" smtClean="0">
                <a:latin typeface="Arial" pitchFamily="34" charset="0"/>
                <a:cs typeface="Arial" pitchFamily="34" charset="0"/>
              </a:rPr>
            </a:br>
            <a:r>
              <a:rPr lang="hu-HU" sz="1800" dirty="0" smtClean="0">
                <a:latin typeface="Arial" pitchFamily="34" charset="0"/>
                <a:cs typeface="Arial" pitchFamily="34" charset="0"/>
              </a:rPr>
              <a:t>– az ajánlat szerinti tartalommal –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jön létre a szerződés, ha a biztosító a szerződő ajánlatára annak beérkezésétől számított </a:t>
            </a:r>
            <a:br>
              <a:rPr lang="hu-HU" sz="2000" dirty="0" smtClean="0"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 napon belül nem nyilatkozik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feltéve, hogy</a:t>
            </a:r>
          </a:p>
          <a:p>
            <a:pPr lvl="1"/>
            <a:r>
              <a:rPr lang="hu-HU" sz="1800" dirty="0" smtClean="0">
                <a:latin typeface="Arial" pitchFamily="34" charset="0"/>
                <a:cs typeface="Arial" pitchFamily="34" charset="0"/>
              </a:rPr>
              <a:t>az ajánlatot a jogviszony tartalmára vonatkozó, jogszabályban előírt </a:t>
            </a:r>
            <a:r>
              <a:rPr lang="hu-H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tájékoztatás birtokában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lvl="1"/>
            <a:r>
              <a:rPr lang="hu-HU" sz="1800" dirty="0" smtClean="0">
                <a:latin typeface="Arial" pitchFamily="34" charset="0"/>
                <a:cs typeface="Arial" pitchFamily="34" charset="0"/>
              </a:rPr>
              <a:t>a biztosító által rendszeresített </a:t>
            </a:r>
            <a:r>
              <a:rPr lang="hu-H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ajánlati lapon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és</a:t>
            </a:r>
          </a:p>
          <a:p>
            <a:pPr lvl="1"/>
            <a:r>
              <a:rPr lang="hu-HU" sz="1800" dirty="0" smtClean="0">
                <a:latin typeface="Arial" pitchFamily="34" charset="0"/>
                <a:cs typeface="Arial" pitchFamily="34" charset="0"/>
              </a:rPr>
              <a:t>a biztosító adott szerződésre vonatkozó </a:t>
            </a:r>
            <a:r>
              <a:rPr lang="hu-H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díjszabásának megfelelően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1800" dirty="0" smtClean="0">
                <a:latin typeface="Arial" pitchFamily="34" charset="0"/>
                <a:cs typeface="Arial" pitchFamily="34" charset="0"/>
              </a:rPr>
            </a:br>
            <a:r>
              <a:rPr lang="hu-HU" sz="1800" dirty="0" smtClean="0">
                <a:latin typeface="Arial" pitchFamily="34" charset="0"/>
                <a:cs typeface="Arial" pitchFamily="34" charset="0"/>
              </a:rPr>
              <a:t>tették.</a:t>
            </a:r>
          </a:p>
          <a:p>
            <a:pPr lvl="1"/>
            <a:endParaRPr lang="hu-HU" sz="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Ebben az esetben a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szerződés 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– a felek eltérő megállapodásának hiányában –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hu-HU" sz="2000" dirty="0" smtClean="0"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latin typeface="Arial" pitchFamily="34" charset="0"/>
                <a:cs typeface="Arial" pitchFamily="34" charset="0"/>
              </a:rPr>
              <a:t>az ajánlatnak a biztosító részére történt átadása időpontjára 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visszamenőleges hatállyal, a </a:t>
            </a:r>
            <a:r>
              <a:rPr lang="hu-HU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kockázatelbírálási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idő elteltét követő napon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jön létre.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hu-HU" sz="2000" b="1" dirty="0" smtClean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788" y="838464"/>
            <a:ext cx="1695635" cy="120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6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405" y="1124744"/>
            <a:ext cx="1788790" cy="1788790"/>
          </a:xfrm>
          <a:prstGeom prst="rect">
            <a:avLst/>
          </a:prstGeom>
        </p:spPr>
      </p:pic>
      <p:sp>
        <p:nvSpPr>
          <p:cNvPr id="296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kárbiztosítási szerződés általános szabályai – új ÁVF</a:t>
            </a:r>
          </a:p>
        </p:txBody>
      </p:sp>
      <p:sp>
        <p:nvSpPr>
          <p:cNvPr id="29698" name="Tartalom helye 2"/>
          <p:cNvSpPr>
            <a:spLocks noGrp="1"/>
          </p:cNvSpPr>
          <p:nvPr>
            <p:ph idx="1"/>
          </p:nvPr>
        </p:nvSpPr>
        <p:spPr>
          <a:xfrm>
            <a:off x="539552" y="908720"/>
            <a:ext cx="8352928" cy="511256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hu-HU" sz="2000" b="1" u="sng" dirty="0" smtClean="0">
                <a:solidFill>
                  <a:srgbClr val="0070C0"/>
                </a:solidFill>
              </a:rPr>
              <a:t>Fedezetfeltöltés</a:t>
            </a:r>
            <a:endParaRPr lang="hu-HU" sz="2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u-HU" sz="1000" dirty="0" smtClean="0"/>
          </a:p>
          <a:p>
            <a:r>
              <a:rPr lang="hu-HU" sz="2000" b="1" dirty="0" smtClean="0">
                <a:solidFill>
                  <a:srgbClr val="C00000"/>
                </a:solidFill>
              </a:rPr>
              <a:t>Az </a:t>
            </a:r>
            <a:r>
              <a:rPr lang="hu-HU" sz="2000" b="1" dirty="0">
                <a:solidFill>
                  <a:srgbClr val="C00000"/>
                </a:solidFill>
              </a:rPr>
              <a:t>adott biztosítási időszakra vonatkozó biztosítási összeg </a:t>
            </a:r>
            <a:r>
              <a:rPr lang="hu-HU" sz="2000" b="1" dirty="0" smtClean="0">
                <a:solidFill>
                  <a:srgbClr val="C00000"/>
                </a:solidFill>
              </a:rPr>
              <a:t/>
            </a:r>
            <a:br>
              <a:rPr lang="hu-HU" sz="2000" b="1" dirty="0" smtClean="0">
                <a:solidFill>
                  <a:srgbClr val="C00000"/>
                </a:solidFill>
              </a:rPr>
            </a:br>
            <a:r>
              <a:rPr lang="hu-HU" sz="2000" dirty="0" smtClean="0"/>
              <a:t>az </a:t>
            </a:r>
            <a:r>
              <a:rPr lang="hu-HU" sz="2000" dirty="0"/>
              <a:t>ugyanazon biztosítási időszakban bekövetkezett biztosítási 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>esemény </a:t>
            </a:r>
            <a:r>
              <a:rPr lang="hu-HU" sz="2000" dirty="0"/>
              <a:t>miatt </a:t>
            </a:r>
            <a:r>
              <a:rPr lang="hu-HU" sz="2000" b="1" dirty="0">
                <a:solidFill>
                  <a:srgbClr val="C00000"/>
                </a:solidFill>
              </a:rPr>
              <a:t>kifizetett összeggel csökken</a:t>
            </a:r>
            <a:r>
              <a:rPr lang="hu-HU" sz="2000" dirty="0">
                <a:solidFill>
                  <a:srgbClr val="C00000"/>
                </a:solidFill>
              </a:rPr>
              <a:t>, </a:t>
            </a:r>
            <a:r>
              <a:rPr lang="hu-HU" sz="2000" dirty="0"/>
              <a:t>kivéve, 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>ha </a:t>
            </a:r>
            <a:r>
              <a:rPr lang="hu-HU" sz="2000" dirty="0"/>
              <a:t>a </a:t>
            </a:r>
            <a:r>
              <a:rPr lang="hu-HU" sz="2000" dirty="0" smtClean="0"/>
              <a:t>szerződő </a:t>
            </a:r>
            <a:r>
              <a:rPr lang="hu-HU" sz="2000" dirty="0"/>
              <a:t>fél a díjat megfelelően kiegészíti.</a:t>
            </a:r>
          </a:p>
          <a:p>
            <a:r>
              <a:rPr lang="hu-HU" sz="2000" dirty="0" smtClean="0"/>
              <a:t>Az előző pont </a:t>
            </a:r>
            <a:r>
              <a:rPr lang="hu-HU" sz="2000" dirty="0"/>
              <a:t>szerinti jogkövetkezményt </a:t>
            </a:r>
            <a:r>
              <a:rPr lang="hu-HU" sz="2000" b="1" dirty="0">
                <a:solidFill>
                  <a:srgbClr val="C00000"/>
                </a:solidFill>
              </a:rPr>
              <a:t>a biztosító abban az esetben alkalmazhatja, ha arra legkésőbb a szolgáltatás teljesítésével egyidejűleg írásban felhívta a szerződő fél figyelmét</a:t>
            </a:r>
            <a:r>
              <a:rPr lang="hu-HU" sz="2000" dirty="0"/>
              <a:t>, és a fedezetfeltöltés díját közölte.</a:t>
            </a:r>
          </a:p>
          <a:p>
            <a:r>
              <a:rPr lang="hu-HU" sz="2000" dirty="0" smtClean="0"/>
              <a:t>Ha </a:t>
            </a:r>
            <a:r>
              <a:rPr lang="hu-HU" sz="2000" dirty="0"/>
              <a:t>a szerződő fél a fedezetfeltöltés jogával nem él, </a:t>
            </a:r>
            <a:r>
              <a:rPr lang="hu-HU" sz="2000" b="1" dirty="0">
                <a:solidFill>
                  <a:srgbClr val="C00000"/>
                </a:solidFill>
              </a:rPr>
              <a:t>a szerződés a kifizetett összeggel csökkentett biztosítási összeg mellett marad hatályban a folyó biztosítási </a:t>
            </a:r>
            <a:r>
              <a:rPr lang="hu-HU" sz="2000" b="1" dirty="0" smtClean="0">
                <a:solidFill>
                  <a:srgbClr val="C00000"/>
                </a:solidFill>
              </a:rPr>
              <a:t>időszakra.</a:t>
            </a:r>
            <a:br>
              <a:rPr lang="hu-HU" sz="2000" b="1" dirty="0" smtClean="0">
                <a:solidFill>
                  <a:srgbClr val="C00000"/>
                </a:solidFill>
              </a:rPr>
            </a:br>
            <a:endParaRPr lang="hu-HU" sz="2000" b="1" dirty="0" smtClean="0">
              <a:solidFill>
                <a:srgbClr val="C00000"/>
              </a:solidFill>
            </a:endParaRPr>
          </a:p>
          <a:p>
            <a:r>
              <a:rPr lang="hu-HU" sz="2000" b="1" u="sng" dirty="0" smtClean="0">
                <a:solidFill>
                  <a:srgbClr val="0070C0"/>
                </a:solidFill>
              </a:rPr>
              <a:t>Eltérés a </a:t>
            </a:r>
            <a:r>
              <a:rPr lang="hu-HU" sz="2000" b="1" u="sng" dirty="0" err="1" smtClean="0">
                <a:solidFill>
                  <a:srgbClr val="0070C0"/>
                </a:solidFill>
              </a:rPr>
              <a:t>Ptk.-tól</a:t>
            </a:r>
            <a:r>
              <a:rPr lang="hu-HU" sz="2000" b="1" u="sng" dirty="0" smtClean="0">
                <a:solidFill>
                  <a:srgbClr val="0070C0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hu-HU" sz="2400" b="1" dirty="0" smtClean="0">
                <a:solidFill>
                  <a:srgbClr val="C00000"/>
                </a:solidFill>
              </a:rPr>
              <a:t>A Generali NEM fogyasztók esetében</a:t>
            </a:r>
          </a:p>
          <a:p>
            <a:pPr marL="0" indent="0" algn="ctr">
              <a:buNone/>
            </a:pPr>
            <a:r>
              <a:rPr lang="hu-HU" sz="2400" b="1" dirty="0" smtClean="0">
                <a:solidFill>
                  <a:srgbClr val="C00000"/>
                </a:solidFill>
              </a:rPr>
              <a:t>nem alkalmazza a fedezetfeltöltést!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195" y="5085184"/>
            <a:ext cx="773211" cy="132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56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156" y="2996952"/>
            <a:ext cx="1776214" cy="140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kárbiztosítási szerződés általános szabályai – új ÁVF</a:t>
            </a:r>
          </a:p>
        </p:txBody>
      </p:sp>
      <p:sp>
        <p:nvSpPr>
          <p:cNvPr id="29698" name="Tartalom helye 2"/>
          <p:cNvSpPr>
            <a:spLocks noGrp="1"/>
          </p:cNvSpPr>
          <p:nvPr>
            <p:ph idx="1"/>
          </p:nvPr>
        </p:nvSpPr>
        <p:spPr>
          <a:xfrm>
            <a:off x="468312" y="1196975"/>
            <a:ext cx="8352159" cy="4896321"/>
          </a:xfrm>
        </p:spPr>
        <p:txBody>
          <a:bodyPr/>
          <a:lstStyle/>
          <a:p>
            <a:pPr marL="0" indent="0">
              <a:buNone/>
            </a:pPr>
            <a:r>
              <a:rPr lang="hu-HU" sz="2000" b="1" u="sng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A biztosítási díj módosítása</a:t>
            </a:r>
            <a:r>
              <a:rPr lang="hu-H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u-H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hu-HU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A biztosítási szerződés hatálya alatt a biztosító a biztosítás díját a 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kockázati tényezők megváltozása miatt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évfordulóra, a megváltozott körülményekkel 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arányos mértékben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de </a:t>
            </a:r>
            <a:r>
              <a:rPr lang="hu-HU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100%-kal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módosíthatja.</a:t>
            </a:r>
          </a:p>
          <a:p>
            <a:pPr lvl="1"/>
            <a:r>
              <a:rPr lang="hu-HU" sz="1800" dirty="0">
                <a:latin typeface="Arial" pitchFamily="34" charset="0"/>
                <a:cs typeface="Arial" pitchFamily="34" charset="0"/>
              </a:rPr>
              <a:t>a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zonos módozatú szerződések </a:t>
            </a:r>
            <a:r>
              <a:rPr lang="hu-H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kárgyakoriságának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vagy </a:t>
            </a:r>
            <a:r>
              <a:rPr lang="hu-H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átlagkárának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min. 4%-os változása</a:t>
            </a:r>
          </a:p>
          <a:p>
            <a:pPr lvl="1"/>
            <a:r>
              <a:rPr lang="hu-HU" sz="1800" dirty="0">
                <a:latin typeface="Arial" pitchFamily="34" charset="0"/>
                <a:cs typeface="Arial" pitchFamily="34" charset="0"/>
              </a:rPr>
              <a:t>k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özterhek változása</a:t>
            </a:r>
          </a:p>
          <a:p>
            <a:pPr lvl="1"/>
            <a:r>
              <a:rPr lang="hu-HU" sz="1800" dirty="0" smtClean="0">
                <a:latin typeface="Arial" pitchFamily="34" charset="0"/>
                <a:cs typeface="Arial" pitchFamily="34" charset="0"/>
              </a:rPr>
              <a:t>Infláció (KSH)</a:t>
            </a:r>
            <a:br>
              <a:rPr lang="hu-HU" sz="1800" dirty="0" smtClean="0">
                <a:latin typeface="Arial" pitchFamily="34" charset="0"/>
                <a:cs typeface="Arial" pitchFamily="34" charset="0"/>
              </a:rPr>
            </a:br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A biztosító a módosított díjról legkésőbb 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évforduló előtt 30 nappal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írásban értesíti a szerződőt.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Ha a szerződő ezt nem kívánja elfogadni, a szerződést 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írásban felmondhatja az évfordulóig.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Nincs felmondási idő!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Ha nem mondja fel, köteles a módosított díjat fizetni.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hu-H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66427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07" y="692696"/>
            <a:ext cx="2499494" cy="1872208"/>
          </a:xfrm>
          <a:prstGeom prst="rect">
            <a:avLst/>
          </a:prstGeom>
        </p:spPr>
      </p:pic>
      <p:sp>
        <p:nvSpPr>
          <p:cNvPr id="296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kárbiztosítási szerződés általános szabályai – új ÁVF</a:t>
            </a:r>
          </a:p>
        </p:txBody>
      </p:sp>
      <p:sp>
        <p:nvSpPr>
          <p:cNvPr id="29698" name="Tartalom helye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5040337"/>
          </a:xfrm>
        </p:spPr>
        <p:txBody>
          <a:bodyPr/>
          <a:lstStyle/>
          <a:p>
            <a:pPr marL="0" indent="0">
              <a:buNone/>
            </a:pPr>
            <a:r>
              <a:rPr lang="hu-HU" sz="2000" b="1" u="sng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A díjfizetés elmulasztásának következményei</a:t>
            </a:r>
            <a:r>
              <a:rPr lang="hu-H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u-H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hu-HU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Amennyiben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a szerződő az esedékes biztosítási díjat az esedékesség időpontjáig nem egyenlíti ki – a következményekre történő figyelmeztetés mellett – a biztosító a szerződő felet</a:t>
            </a:r>
            <a:r>
              <a:rPr lang="hu-H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legalább 30 napos póthatáridő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tűzésével a teljesítésre írásban felhívja.</a:t>
            </a:r>
          </a:p>
          <a:p>
            <a:pPr marL="0" indent="0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r>
              <a:rPr lang="hu-HU" sz="2000" dirty="0">
                <a:latin typeface="Arial" pitchFamily="34" charset="0"/>
                <a:cs typeface="Arial" pitchFamily="34" charset="0"/>
              </a:rPr>
              <a:t>Amennyiben azonban a szerződő a kitűzött </a:t>
            </a:r>
            <a:r>
              <a:rPr lang="hu-H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póthatáridőig fizetési kötelezettségét nem teljesíti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és a biztosító </a:t>
            </a:r>
            <a:r>
              <a:rPr lang="hu-H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késedelem nélkül nem érvényesíti díjkövetelését bírósági úton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, akkor a szerződés </a:t>
            </a:r>
            <a:r>
              <a:rPr lang="hu-H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az esedékesség napjára visszamenő hatállyal megszűnik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2000" b="1" dirty="0" smtClean="0">
                <a:latin typeface="Arial" pitchFamily="34" charset="0"/>
                <a:cs typeface="Arial" pitchFamily="34" charset="0"/>
              </a:rPr>
            </a:br>
            <a:endParaRPr lang="hu-H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 díjnak csak egy részét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fizették meg és a biztosító kitűzte </a:t>
            </a:r>
            <a:br>
              <a:rPr lang="hu-HU" sz="2000" dirty="0" smtClean="0"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latin typeface="Arial" pitchFamily="34" charset="0"/>
                <a:cs typeface="Arial" pitchFamily="34" charset="0"/>
              </a:rPr>
              <a:t>a póthatáridőt, a szerződés változatlan biztosítási összeggel, </a:t>
            </a:r>
            <a:br>
              <a:rPr lang="hu-HU" sz="2000" dirty="0" smtClean="0"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befizetett díjjal arányos időtartamra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marad fenn.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hu-HU" sz="2000" b="1" dirty="0" smtClean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89" y="3181902"/>
            <a:ext cx="853752" cy="35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966" y="4797152"/>
            <a:ext cx="8540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37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144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349628" y="1129304"/>
            <a:ext cx="8386686" cy="235474"/>
          </a:xfrm>
        </p:spPr>
        <p:txBody>
          <a:bodyPr/>
          <a:lstStyle/>
          <a:p>
            <a:pPr algn="l"/>
            <a:r>
              <a:rPr lang="hu-HU" b="1" dirty="0" smtClean="0">
                <a:solidFill>
                  <a:srgbClr val="0070C0"/>
                </a:solidFill>
              </a:rPr>
              <a:t>„</a:t>
            </a:r>
            <a:r>
              <a:rPr lang="hu-HU" b="1" dirty="0" err="1" smtClean="0">
                <a:solidFill>
                  <a:srgbClr val="0070C0"/>
                </a:solidFill>
              </a:rPr>
              <a:t>Mahnung</a:t>
            </a:r>
            <a:r>
              <a:rPr lang="hu-HU" b="1" dirty="0" smtClean="0">
                <a:solidFill>
                  <a:srgbClr val="0070C0"/>
                </a:solidFill>
              </a:rPr>
              <a:t>” folyamat nem fogyasztó ügyfelekre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47300" y="2130425"/>
            <a:ext cx="8386686" cy="308302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/>
              <a:t>a </a:t>
            </a:r>
            <a:r>
              <a:rPr lang="hu-HU" sz="2000" b="0" dirty="0" smtClean="0"/>
              <a:t>vezető tisztségviselők magánvagyonának védelme érdekében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0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azokra </a:t>
            </a:r>
            <a:r>
              <a:rPr lang="hu-HU" sz="2000" b="0" dirty="0"/>
              <a:t>a károkra melyeket a biztosított vezető tisztségviselők e minőségükben okoznak. </a:t>
            </a:r>
            <a:endParaRPr lang="hu-HU" sz="20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000" b="0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4" y="1628800"/>
            <a:ext cx="8789158" cy="451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ím 1"/>
          <p:cNvSpPr txBox="1">
            <a:spLocks/>
          </p:cNvSpPr>
          <p:nvPr/>
        </p:nvSpPr>
        <p:spPr bwMode="auto">
          <a:xfrm>
            <a:off x="457200" y="274638"/>
            <a:ext cx="82296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000" b="0" i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hu-HU" sz="2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A kárbiztosítási szerződés általános szabályai – új ÁVF</a:t>
            </a:r>
            <a:endParaRPr lang="hu-HU" sz="24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9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145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349628" y="1016212"/>
            <a:ext cx="8386686" cy="235474"/>
          </a:xfrm>
        </p:spPr>
        <p:txBody>
          <a:bodyPr/>
          <a:lstStyle/>
          <a:p>
            <a:pPr algn="l"/>
            <a:r>
              <a:rPr lang="hu-HU" b="1" dirty="0">
                <a:solidFill>
                  <a:srgbClr val="0070C0"/>
                </a:solidFill>
              </a:rPr>
              <a:t>„</a:t>
            </a:r>
            <a:r>
              <a:rPr lang="hu-HU" b="1" dirty="0" err="1">
                <a:solidFill>
                  <a:srgbClr val="0070C0"/>
                </a:solidFill>
              </a:rPr>
              <a:t>Mahnung</a:t>
            </a:r>
            <a:r>
              <a:rPr lang="hu-HU" b="1" dirty="0">
                <a:solidFill>
                  <a:srgbClr val="0070C0"/>
                </a:solidFill>
              </a:rPr>
              <a:t>” </a:t>
            </a:r>
            <a:r>
              <a:rPr lang="hu-HU" b="1" dirty="0" smtClean="0">
                <a:solidFill>
                  <a:srgbClr val="0070C0"/>
                </a:solidFill>
              </a:rPr>
              <a:t>folyamat fogyasztó </a:t>
            </a:r>
            <a:r>
              <a:rPr lang="hu-HU" b="1" dirty="0">
                <a:solidFill>
                  <a:srgbClr val="0070C0"/>
                </a:solidFill>
              </a:rPr>
              <a:t>ügyfelekre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 bwMode="auto">
          <a:xfrm>
            <a:off x="457200" y="274638"/>
            <a:ext cx="82296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000" b="0" i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kárbiztosítási szerződés általános szabályai – új ÁVF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340768"/>
            <a:ext cx="8507289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03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797" y="4149080"/>
            <a:ext cx="2641605" cy="2016225"/>
          </a:xfrm>
          <a:prstGeom prst="rect">
            <a:avLst/>
          </a:prstGeom>
        </p:spPr>
      </p:pic>
      <p:sp>
        <p:nvSpPr>
          <p:cNvPr id="296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kárbiztosítási szerződés általános szabályai – új ÁVF</a:t>
            </a:r>
          </a:p>
        </p:txBody>
      </p:sp>
      <p:sp>
        <p:nvSpPr>
          <p:cNvPr id="29698" name="Tartalom helye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5040337"/>
          </a:xfrm>
        </p:spPr>
        <p:txBody>
          <a:bodyPr/>
          <a:lstStyle/>
          <a:p>
            <a:pPr marL="0" indent="0">
              <a:buNone/>
            </a:pPr>
            <a:r>
              <a:rPr lang="hu-HU" sz="2000" b="1" u="sng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Kötelezettségek</a:t>
            </a:r>
            <a:r>
              <a:rPr lang="hu-H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u-H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hu-HU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Díjfizetési kötelezettség a szerződés megszűnése esetén: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Biztosítási esemény bekövetkeztekor: teljes éves díj</a:t>
            </a:r>
          </a:p>
          <a:p>
            <a:pPr lvl="1"/>
            <a:r>
              <a:rPr lang="hu-H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Változás: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Minden más esetben a kockázatviselés utolsó napjáig   </a:t>
            </a:r>
            <a:b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esedékes díj!</a:t>
            </a:r>
            <a:b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Változásbejelentés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maradt az 5 munkanap</a:t>
            </a:r>
          </a:p>
          <a:p>
            <a:pPr marL="400050" lvl="1" indent="0">
              <a:buNone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új pont: kapcsolattartásra megadott elérhetőségek, </a:t>
            </a:r>
            <a:br>
              <a:rPr lang="hu-HU" sz="2000" dirty="0" smtClean="0"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latin typeface="Arial" pitchFamily="34" charset="0"/>
                <a:cs typeface="Arial" pitchFamily="34" charset="0"/>
              </a:rPr>
              <a:t>különösen a postai és e-mail cím</a:t>
            </a:r>
          </a:p>
          <a:p>
            <a:pPr marL="400050" lvl="1" indent="0"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Kárbejelentés: 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maradt a 2 munkanap</a:t>
            </a:r>
            <a:endParaRPr lang="hu-HU" sz="20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38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420888"/>
            <a:ext cx="850900" cy="1460500"/>
          </a:xfrm>
          <a:prstGeom prst="rect">
            <a:avLst/>
          </a:prstGeom>
        </p:spPr>
      </p:pic>
      <p:sp>
        <p:nvSpPr>
          <p:cNvPr id="296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kárbiztosítási szerződés általános szabályai – új ÁVF</a:t>
            </a:r>
          </a:p>
        </p:txBody>
      </p:sp>
      <p:sp>
        <p:nvSpPr>
          <p:cNvPr id="29698" name="Tartalom helye 2"/>
          <p:cNvSpPr>
            <a:spLocks noGrp="1"/>
          </p:cNvSpPr>
          <p:nvPr>
            <p:ph idx="1"/>
          </p:nvPr>
        </p:nvSpPr>
        <p:spPr>
          <a:xfrm>
            <a:off x="468313" y="1052736"/>
            <a:ext cx="8229600" cy="5256583"/>
          </a:xfrm>
        </p:spPr>
        <p:txBody>
          <a:bodyPr/>
          <a:lstStyle/>
          <a:p>
            <a:pPr marL="0" indent="0">
              <a:buNone/>
            </a:pPr>
            <a:r>
              <a:rPr lang="hu-HU" sz="2000" b="1" u="sng" dirty="0">
                <a:solidFill>
                  <a:srgbClr val="0070C0"/>
                </a:solidFill>
              </a:rPr>
              <a:t>A biztosító mentesülése a biztosítási szolgáltatás teljesítése </a:t>
            </a:r>
            <a:r>
              <a:rPr lang="hu-HU" sz="2000" b="1" u="sng" dirty="0" smtClean="0">
                <a:solidFill>
                  <a:srgbClr val="0070C0"/>
                </a:solidFill>
              </a:rPr>
              <a:t>alól</a:t>
            </a:r>
            <a:r>
              <a:rPr lang="hu-HU" sz="2000" b="1" dirty="0" smtClean="0"/>
              <a:t/>
            </a:r>
            <a:br>
              <a:rPr lang="hu-HU" sz="2000" b="1" dirty="0" smtClean="0"/>
            </a:b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dirty="0">
                <a:latin typeface="Arial" pitchFamily="34" charset="0"/>
                <a:cs typeface="Arial" pitchFamily="34" charset="0"/>
              </a:rPr>
              <a:t>A biztosító mentesül a szolgáltatási kötelezettsége alól, ha bizonyítja, hogy a kárt 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jogellenesen</a:t>
            </a:r>
            <a:r>
              <a:rPr lang="hu-H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u-HU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szándékos vagy súlyosan gondatlan </a:t>
            </a:r>
            <a:r>
              <a:rPr lang="hu-HU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magatartással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hu-H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857250" lvl="1" indent="-457200">
              <a:buFont typeface="+mj-lt"/>
              <a:buAutoNum type="alphaLcParenR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szerződő fél vagy a biztosított;</a:t>
            </a:r>
          </a:p>
          <a:p>
            <a:pPr marL="857250" lvl="1" indent="-457200">
              <a:buFont typeface="+mj-lt"/>
              <a:buAutoNum type="alphaLcParenR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velük közös háztartásban élő hozzátartozójuk, üzletvezetésre jogosult tagjuk vagy a biztosított tevékenység folytatásához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kapcsolódó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munkakört betöltő alkalmazottjuk, tagjuk vagy megbízottjuk; vagy</a:t>
            </a:r>
          </a:p>
          <a:p>
            <a:pPr marL="857250" lvl="1" indent="-457200">
              <a:buFont typeface="+mj-lt"/>
              <a:buAutoNum type="alphaLcParenR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biztosított jogi személynek a vezető tisztségviselője, cégvezetője, vezető beosztású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személy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vagy a biztosított tevékenység folytatásában közreműködő tagja, munkavállalója vagy megbízottja okozta.</a:t>
            </a:r>
          </a:p>
          <a:p>
            <a:pPr>
              <a:buFont typeface="Arial" charset="0"/>
              <a:buNone/>
            </a:pPr>
            <a:endParaRPr lang="hu-H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99973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zis 4"/>
          <p:cNvSpPr/>
          <p:nvPr/>
        </p:nvSpPr>
        <p:spPr>
          <a:xfrm>
            <a:off x="3563888" y="4984328"/>
            <a:ext cx="1368152" cy="1397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296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kárbiztosítási szerződés általános szabályai – új ÁVF</a:t>
            </a:r>
          </a:p>
        </p:txBody>
      </p:sp>
      <p:sp>
        <p:nvSpPr>
          <p:cNvPr id="29698" name="Tartalom helye 2"/>
          <p:cNvSpPr>
            <a:spLocks noGrp="1"/>
          </p:cNvSpPr>
          <p:nvPr>
            <p:ph idx="1"/>
          </p:nvPr>
        </p:nvSpPr>
        <p:spPr>
          <a:xfrm>
            <a:off x="468313" y="1052736"/>
            <a:ext cx="8229600" cy="5256583"/>
          </a:xfrm>
        </p:spPr>
        <p:txBody>
          <a:bodyPr/>
          <a:lstStyle/>
          <a:p>
            <a:pPr marL="0" indent="0">
              <a:buNone/>
            </a:pPr>
            <a:r>
              <a:rPr lang="hu-HU" sz="2000" b="1" u="sng" dirty="0" smtClean="0">
                <a:solidFill>
                  <a:srgbClr val="0070C0"/>
                </a:solidFill>
              </a:rPr>
              <a:t>Elévülés</a:t>
            </a:r>
            <a:r>
              <a:rPr lang="hu-HU" sz="2000" b="1" dirty="0" smtClean="0"/>
              <a:t/>
            </a:r>
            <a:br>
              <a:rPr lang="hu-HU" sz="2000" b="1" dirty="0" smtClean="0"/>
            </a:b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Maradt az 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év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elévülési idő - 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eltérés a </a:t>
            </a:r>
            <a:r>
              <a:rPr lang="hu-HU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Ptk.-tól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Pontosításra került az elévülés időpontjának kezdete az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ÁVF-ben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857250" lvl="1" indent="-457200">
              <a:buFont typeface="+mj-lt"/>
              <a:buAutoNum type="alphaLcParenR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Kárbejelentés elmaradásakor: a biztosítási esemény bekövetkezése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marL="857250" lvl="1" indent="-457200">
              <a:buFont typeface="+mj-lt"/>
              <a:buAutoNum type="alphaLcParenR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Kárbejelentés esetén: utolsó irat beérkezését követő 15. nap után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marL="857250" lvl="1" indent="-457200">
              <a:buFont typeface="+mj-lt"/>
              <a:buAutoNum type="alphaLcParenR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Kárbejelentés esetén: ha a biztosító által kért iratcsatolás vagy információszolgáltatás elmarad: a kitűzött határnap utáni nap, ennek hiányában a felhívó levél keltétől számított 30. nap után</a:t>
            </a:r>
          </a:p>
          <a:p>
            <a:pPr marL="857250" lvl="1" indent="-457200">
              <a:buFont typeface="+mj-lt"/>
              <a:buAutoNum type="alphaLcParenR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Tartamengedmény visszakövetelése iránti igény esetén: a szerződés megszűnésének napja</a:t>
            </a:r>
          </a:p>
          <a:p>
            <a:pPr marL="857250" lvl="1" indent="-457200">
              <a:buFont typeface="+mj-lt"/>
              <a:buAutoNum type="alphaLcParenR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Egyéb esetben: a követelés esedékessé válásának napja</a:t>
            </a:r>
            <a:endParaRPr lang="hu-HU" sz="2000" dirty="0" smtClean="0"/>
          </a:p>
        </p:txBody>
      </p:sp>
      <p:sp>
        <p:nvSpPr>
          <p:cNvPr id="8" name="Téglalap 7"/>
          <p:cNvSpPr/>
          <p:nvPr/>
        </p:nvSpPr>
        <p:spPr>
          <a:xfrm>
            <a:off x="3563888" y="5229200"/>
            <a:ext cx="136815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4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hu-HU" sz="20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hu-HU" sz="4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év</a:t>
            </a:r>
            <a:endParaRPr lang="hu-HU" sz="4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936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kárbiztosítási szerződés általános szabályai – új ÁVF</a:t>
            </a:r>
          </a:p>
        </p:txBody>
      </p:sp>
      <p:sp>
        <p:nvSpPr>
          <p:cNvPr id="29698" name="Tartalom helye 2"/>
          <p:cNvSpPr>
            <a:spLocks noGrp="1"/>
          </p:cNvSpPr>
          <p:nvPr>
            <p:ph idx="1"/>
          </p:nvPr>
        </p:nvSpPr>
        <p:spPr>
          <a:xfrm>
            <a:off x="468312" y="1052736"/>
            <a:ext cx="8424167" cy="525658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hu-HU" sz="2000" b="1" u="sng" dirty="0" smtClean="0">
                <a:solidFill>
                  <a:srgbClr val="0070C0"/>
                </a:solidFill>
              </a:rPr>
              <a:t>Kedvezményezett változása - zálogszerződés</a:t>
            </a:r>
            <a:r>
              <a:rPr lang="hu-HU" sz="2000" b="1" dirty="0" smtClean="0"/>
              <a:t/>
            </a:r>
            <a:br>
              <a:rPr lang="hu-HU" sz="2000" b="1" dirty="0" smtClean="0"/>
            </a:br>
            <a:r>
              <a:rPr lang="hu-HU" sz="2000" dirty="0">
                <a:solidFill>
                  <a:srgbClr val="000000"/>
                </a:solidFill>
                <a:latin typeface="Arial"/>
                <a:ea typeface="Calibri"/>
              </a:rPr>
              <a:t>Vagyonbiztosítások esetében a </a:t>
            </a:r>
            <a:r>
              <a:rPr lang="hu-HU" sz="2000" dirty="0">
                <a:solidFill>
                  <a:srgbClr val="C00000"/>
                </a:solidFill>
                <a:latin typeface="Arial"/>
                <a:ea typeface="Calibri"/>
              </a:rPr>
              <a:t>Kedvezményezett jelölésre már nem lesz mód, ha a kedvezményezett jelölés pénzkövetelés biztosítására szolgál. (pl. hitelező bankot nem lehet kedvezményezettnek jelölni) </a:t>
            </a:r>
            <a:endParaRPr lang="hu-HU" sz="2000" dirty="0"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hu-HU" sz="2000" dirty="0">
                <a:solidFill>
                  <a:srgbClr val="000000"/>
                </a:solidFill>
                <a:latin typeface="Arial"/>
                <a:ea typeface="Calibri"/>
              </a:rPr>
              <a:t>Helyette valószínűleg a finanszírozók, hitelezők többfajta eljárást fognak követni – ez nagyban nehezítheti a biztosító eljárását.</a:t>
            </a:r>
            <a:endParaRPr lang="hu-HU" sz="2000" dirty="0"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hu-HU" sz="2000" dirty="0" smtClean="0">
                <a:solidFill>
                  <a:srgbClr val="C00000"/>
                </a:solidFill>
                <a:latin typeface="Arial"/>
                <a:ea typeface="Calibri"/>
              </a:rPr>
              <a:t>Lakásbiztosítások</a:t>
            </a:r>
            <a:r>
              <a:rPr lang="hu-HU" sz="2000" dirty="0" smtClean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hu-HU" sz="2000" dirty="0">
                <a:solidFill>
                  <a:srgbClr val="000000"/>
                </a:solidFill>
                <a:latin typeface="Arial"/>
                <a:ea typeface="Calibri"/>
              </a:rPr>
              <a:t>esetében úgy tűnik, hogy a kedvezményezett jelölést (lényegében ez egy engedményezés jogi értelemben) a következő megoldás váltja fel:</a:t>
            </a:r>
            <a:endParaRPr lang="hu-HU" sz="2000" dirty="0">
              <a:latin typeface="Times New Roman"/>
              <a:ea typeface="Calibri"/>
            </a:endParaRPr>
          </a:p>
          <a:p>
            <a:pPr marL="0" indent="0">
              <a:spcAft>
                <a:spcPts val="0"/>
              </a:spcAft>
              <a:buNone/>
            </a:pPr>
            <a:endParaRPr lang="hu-HU" sz="1000" dirty="0">
              <a:latin typeface="Times New Roman"/>
              <a:ea typeface="Calibri"/>
            </a:endParaRP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hu-HU" sz="1800" dirty="0">
                <a:solidFill>
                  <a:srgbClr val="000000"/>
                </a:solidFill>
                <a:latin typeface="Arial"/>
                <a:ea typeface="Calibri"/>
              </a:rPr>
              <a:t>A biztosított, mint adós és a finanszírozó (bank) között </a:t>
            </a:r>
            <a:r>
              <a:rPr lang="hu-HU" sz="1800" dirty="0">
                <a:solidFill>
                  <a:srgbClr val="C00000"/>
                </a:solidFill>
                <a:latin typeface="Arial"/>
                <a:ea typeface="Calibri"/>
              </a:rPr>
              <a:t>zálogszerződés</a:t>
            </a:r>
            <a:r>
              <a:rPr lang="hu-HU" sz="1800" dirty="0">
                <a:solidFill>
                  <a:srgbClr val="000000"/>
                </a:solidFill>
                <a:latin typeface="Arial"/>
                <a:ea typeface="Calibri"/>
              </a:rPr>
              <a:t> jön létre (ez eddig is jellemző volt), </a:t>
            </a:r>
            <a:r>
              <a:rPr lang="hu-HU" sz="1800" dirty="0">
                <a:solidFill>
                  <a:srgbClr val="C00000"/>
                </a:solidFill>
                <a:latin typeface="Arial"/>
                <a:ea typeface="Calibri"/>
              </a:rPr>
              <a:t>zálogtárgy a </a:t>
            </a:r>
            <a:r>
              <a:rPr lang="hu-HU" sz="1800" dirty="0" smtClean="0">
                <a:solidFill>
                  <a:srgbClr val="C00000"/>
                </a:solidFill>
                <a:latin typeface="Arial"/>
                <a:ea typeface="Calibri"/>
              </a:rPr>
              <a:t>lakás</a:t>
            </a:r>
            <a:r>
              <a:rPr lang="hu-HU" sz="1800" dirty="0" smtClean="0">
                <a:solidFill>
                  <a:srgbClr val="000000"/>
                </a:solidFill>
                <a:latin typeface="Arial"/>
                <a:ea typeface="Calibri"/>
              </a:rPr>
              <a:t>.</a:t>
            </a:r>
            <a:endParaRPr lang="hu-HU" sz="1800" dirty="0">
              <a:latin typeface="Times New Roman"/>
              <a:ea typeface="Calibri"/>
            </a:endParaRP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hu-HU" sz="1800" dirty="0">
                <a:solidFill>
                  <a:srgbClr val="C00000"/>
                </a:solidFill>
                <a:latin typeface="Arial"/>
                <a:ea typeface="Calibri"/>
              </a:rPr>
              <a:t>A </a:t>
            </a:r>
            <a:r>
              <a:rPr lang="hu-HU" sz="1800" b="1" dirty="0">
                <a:solidFill>
                  <a:srgbClr val="C00000"/>
                </a:solidFill>
                <a:latin typeface="Arial"/>
                <a:ea typeface="Calibri"/>
              </a:rPr>
              <a:t>biztosított</a:t>
            </a:r>
            <a:r>
              <a:rPr lang="hu-HU" sz="1800" dirty="0">
                <a:solidFill>
                  <a:srgbClr val="C00000"/>
                </a:solidFill>
                <a:latin typeface="Arial"/>
                <a:ea typeface="Calibri"/>
              </a:rPr>
              <a:t> erről tájékoztatja a biztosítót </a:t>
            </a:r>
            <a:r>
              <a:rPr lang="hu-HU" sz="1800" dirty="0">
                <a:solidFill>
                  <a:srgbClr val="000000"/>
                </a:solidFill>
                <a:latin typeface="Arial"/>
                <a:ea typeface="Calibri"/>
              </a:rPr>
              <a:t> és egyben kéri hogy a szolgáltatást a biztosító </a:t>
            </a:r>
            <a:r>
              <a:rPr lang="hu-HU" sz="1800" dirty="0">
                <a:solidFill>
                  <a:srgbClr val="C00000"/>
                </a:solidFill>
                <a:latin typeface="Arial"/>
                <a:ea typeface="Calibri"/>
              </a:rPr>
              <a:t>a banknak teljesítse</a:t>
            </a:r>
            <a:r>
              <a:rPr lang="hu-HU" sz="1800" dirty="0">
                <a:solidFill>
                  <a:srgbClr val="000000"/>
                </a:solidFill>
                <a:latin typeface="Arial"/>
                <a:ea typeface="Calibri"/>
              </a:rPr>
              <a:t>, figyelemmel arra, hogy a </a:t>
            </a:r>
            <a:r>
              <a:rPr lang="hu-HU" sz="1800" dirty="0" smtClean="0">
                <a:solidFill>
                  <a:srgbClr val="000000"/>
                </a:solidFill>
                <a:latin typeface="Arial"/>
                <a:ea typeface="Calibri"/>
              </a:rPr>
              <a:t>Ptk. </a:t>
            </a:r>
            <a:r>
              <a:rPr lang="hu-HU" sz="1800" dirty="0">
                <a:solidFill>
                  <a:srgbClr val="000000"/>
                </a:solidFill>
                <a:latin typeface="Arial"/>
                <a:ea typeface="Calibri"/>
              </a:rPr>
              <a:t>szerint </a:t>
            </a:r>
            <a:r>
              <a:rPr lang="hu-HU" sz="1800" dirty="0">
                <a:solidFill>
                  <a:srgbClr val="C00000"/>
                </a:solidFill>
                <a:latin typeface="Arial"/>
                <a:ea typeface="Calibri"/>
              </a:rPr>
              <a:t>a biztosítási összeg a zálogtárgy helyébe </a:t>
            </a:r>
            <a:r>
              <a:rPr lang="hu-HU" sz="1800" dirty="0" smtClean="0">
                <a:solidFill>
                  <a:srgbClr val="C00000"/>
                </a:solidFill>
                <a:latin typeface="Arial"/>
                <a:ea typeface="Calibri"/>
              </a:rPr>
              <a:t>lép.</a:t>
            </a:r>
            <a:endParaRPr lang="hu-HU" sz="1800" dirty="0">
              <a:solidFill>
                <a:srgbClr val="C00000"/>
              </a:solidFill>
              <a:ea typeface="Calibri"/>
            </a:endParaRP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hu-HU" sz="1800" dirty="0">
                <a:solidFill>
                  <a:srgbClr val="000000"/>
                </a:solidFill>
                <a:latin typeface="Arial"/>
                <a:ea typeface="Calibri"/>
              </a:rPr>
              <a:t>A bank elszámol a biztosítottal, megállapodásuk </a:t>
            </a:r>
            <a:r>
              <a:rPr lang="hu-HU" sz="1800" dirty="0" smtClean="0">
                <a:solidFill>
                  <a:srgbClr val="000000"/>
                </a:solidFill>
                <a:latin typeface="Arial"/>
                <a:ea typeface="Calibri"/>
              </a:rPr>
              <a:t>szerint.</a:t>
            </a:r>
            <a:endParaRPr lang="hu-HU" sz="1800" dirty="0">
              <a:latin typeface="Times New Roman"/>
              <a:ea typeface="Calibri"/>
            </a:endParaRPr>
          </a:p>
          <a:p>
            <a:pPr marL="114300" indent="0">
              <a:spcAft>
                <a:spcPts val="0"/>
              </a:spcAft>
              <a:buNone/>
            </a:pPr>
            <a:endParaRPr lang="hu-HU" sz="2000" dirty="0">
              <a:latin typeface="Times New Roman"/>
              <a:ea typeface="Calibri"/>
            </a:endParaRPr>
          </a:p>
          <a:p>
            <a:pPr marL="0" indent="0">
              <a:buNone/>
            </a:pP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9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/>
          </p:nvPr>
        </p:nvSpPr>
        <p:spPr>
          <a:xfrm>
            <a:off x="360669" y="225023"/>
            <a:ext cx="8568952" cy="584200"/>
          </a:xfrm>
        </p:spPr>
        <p:txBody>
          <a:bodyPr/>
          <a:lstStyle/>
          <a:p>
            <a:r>
              <a:rPr lang="hu-HU" sz="2600" b="1" dirty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>A biztosítási kockázat jelentős </a:t>
            </a:r>
            <a:r>
              <a:rPr lang="hu-HU" sz="2600" b="1" dirty="0" smtClean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>növekedése </a:t>
            </a:r>
            <a:r>
              <a:rPr lang="hu-HU" sz="2600" b="1" dirty="0">
                <a:solidFill>
                  <a:srgbClr val="C00000"/>
                </a:solidFill>
              </a:rPr>
              <a:t>6:446. § </a:t>
            </a:r>
            <a:endParaRPr lang="hu-HU" sz="2600" b="1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43" name="Tartalom helye 2"/>
          <p:cNvSpPr>
            <a:spLocks noGrp="1"/>
          </p:cNvSpPr>
          <p:nvPr>
            <p:ph idx="1"/>
          </p:nvPr>
        </p:nvSpPr>
        <p:spPr>
          <a:xfrm>
            <a:off x="467544" y="980728"/>
            <a:ext cx="8208912" cy="5105201"/>
          </a:xfrm>
        </p:spPr>
        <p:txBody>
          <a:bodyPr/>
          <a:lstStyle/>
          <a:p>
            <a:r>
              <a:rPr lang="hu-HU" sz="1800" dirty="0" smtClean="0"/>
              <a:t>Ha a biztosító a </a:t>
            </a:r>
            <a:r>
              <a:rPr lang="hu-HU" sz="1800" b="1" u="sng" dirty="0" smtClean="0">
                <a:solidFill>
                  <a:srgbClr val="0070C0"/>
                </a:solidFill>
              </a:rPr>
              <a:t>szerződéskötés után</a:t>
            </a:r>
            <a:r>
              <a:rPr lang="hu-HU" sz="1800" dirty="0" smtClean="0"/>
              <a:t> szerez tudomást a szerződést érintő lényeges körülményekről vagy azok változásáról, és ezek a körülmények a biztosítási kockázat jelentős növekedését eredményezik, </a:t>
            </a:r>
            <a:r>
              <a:rPr lang="hu-HU" sz="1800" b="1" dirty="0" smtClean="0">
                <a:solidFill>
                  <a:srgbClr val="C00000"/>
                </a:solidFill>
              </a:rPr>
              <a:t>a tudomásszerzéstől számított 15 napon belül javaslatot tehet a szerződés módosítására, vagy a szerződést 30 napra írásban felmondhatja.</a:t>
            </a:r>
          </a:p>
          <a:p>
            <a:endParaRPr lang="hu-HU" sz="1800" b="1" dirty="0" smtClean="0"/>
          </a:p>
          <a:p>
            <a:r>
              <a:rPr lang="hu-HU" sz="1800" b="1" dirty="0" smtClean="0"/>
              <a:t>Ha a szerződő fél a módosító javaslatot nem fogadja el, vagy arra annak </a:t>
            </a:r>
            <a:r>
              <a:rPr lang="hu-HU" sz="1800" b="1" u="sng" dirty="0" smtClean="0">
                <a:solidFill>
                  <a:srgbClr val="0070C0"/>
                </a:solidFill>
              </a:rPr>
              <a:t>kézhezvételétől számított </a:t>
            </a:r>
            <a:r>
              <a:rPr lang="hu-HU" sz="1800" b="1" dirty="0" smtClean="0"/>
              <a:t>15 napon belül nem válaszol, a szerződés a </a:t>
            </a:r>
            <a:r>
              <a:rPr lang="hu-HU" sz="1800" b="1" u="sng" dirty="0" smtClean="0">
                <a:solidFill>
                  <a:srgbClr val="0070C0"/>
                </a:solidFill>
              </a:rPr>
              <a:t>módosító javaslat közlésétől számított</a:t>
            </a:r>
            <a:r>
              <a:rPr lang="hu-HU" sz="1800" b="1" dirty="0" smtClean="0"/>
              <a:t> 30 napon megszűnik, ha a biztosító erre a következményre a módosító javaslat megtételekor a </a:t>
            </a:r>
            <a:r>
              <a:rPr lang="hu-HU" sz="1800" b="1" u="sng" dirty="0" smtClean="0">
                <a:solidFill>
                  <a:srgbClr val="0070C0"/>
                </a:solidFill>
              </a:rPr>
              <a:t>szerződő fél figyelmét felhívta</a:t>
            </a:r>
            <a:r>
              <a:rPr lang="hu-HU" sz="1800" b="1" dirty="0" smtClean="0"/>
              <a:t>.</a:t>
            </a:r>
          </a:p>
          <a:p>
            <a:endParaRPr lang="hu-HU" sz="1800" b="1" dirty="0" smtClean="0"/>
          </a:p>
          <a:p>
            <a:r>
              <a:rPr lang="hu-HU" sz="1800" i="1" dirty="0" smtClean="0"/>
              <a:t>Ha a szerződés egyidejűleg több vagyontárgyra vagy személyre vonatkozik, és a biztosítási kockázat jelentős megnövekedése ezek közül csak egyesekkel összefüggésben merül fel, a biztosító az (1) és a (2) bekezdésben meghatározott jogait a többi vagyontárgy vagy személy vonatkozásában nem gyakorolhatja.</a:t>
            </a:r>
          </a:p>
        </p:txBody>
      </p:sp>
      <p:sp>
        <p:nvSpPr>
          <p:cNvPr id="4" name="Ellipszis 3"/>
          <p:cNvSpPr/>
          <p:nvPr/>
        </p:nvSpPr>
        <p:spPr>
          <a:xfrm>
            <a:off x="8028384" y="1556792"/>
            <a:ext cx="350701" cy="2769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7799459" y="1847677"/>
            <a:ext cx="350701" cy="2769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3347864" y="3068960"/>
            <a:ext cx="350701" cy="2769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3546964" y="3334055"/>
            <a:ext cx="350701" cy="2769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82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645" y="2708920"/>
            <a:ext cx="648072" cy="832327"/>
          </a:xfrm>
          <a:prstGeom prst="rect">
            <a:avLst/>
          </a:prstGeom>
        </p:spPr>
      </p:pic>
      <p:sp>
        <p:nvSpPr>
          <p:cNvPr id="296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kárbiztosítási szerződés általános szabályai – új ÁVF</a:t>
            </a:r>
          </a:p>
        </p:txBody>
      </p:sp>
      <p:sp>
        <p:nvSpPr>
          <p:cNvPr id="29698" name="Tartalom helye 2"/>
          <p:cNvSpPr>
            <a:spLocks noGrp="1"/>
          </p:cNvSpPr>
          <p:nvPr>
            <p:ph idx="1"/>
          </p:nvPr>
        </p:nvSpPr>
        <p:spPr>
          <a:xfrm>
            <a:off x="467544" y="908720"/>
            <a:ext cx="8424167" cy="5472608"/>
          </a:xfrm>
        </p:spPr>
        <p:txBody>
          <a:bodyPr/>
          <a:lstStyle/>
          <a:p>
            <a:pPr lvl="0">
              <a:spcAft>
                <a:spcPts val="0"/>
              </a:spcAft>
            </a:pPr>
            <a:r>
              <a:rPr lang="hu-HU" sz="2000" b="1" u="sng" dirty="0" smtClean="0">
                <a:solidFill>
                  <a:srgbClr val="0070C0"/>
                </a:solidFill>
              </a:rPr>
              <a:t>Kedvezményezett változása - zálogszerződés</a:t>
            </a:r>
            <a:r>
              <a:rPr lang="hu-HU" sz="2000" b="1" dirty="0" smtClean="0"/>
              <a:t/>
            </a:r>
            <a:br>
              <a:rPr lang="hu-HU" sz="2000" b="1" dirty="0" smtClean="0"/>
            </a:br>
            <a:r>
              <a:rPr lang="hu-HU" sz="2000" dirty="0">
                <a:solidFill>
                  <a:srgbClr val="000000"/>
                </a:solidFill>
                <a:latin typeface="Arial"/>
                <a:ea typeface="Calibri"/>
              </a:rPr>
              <a:t>Egyéb vagyonbiztosítások esetében nem </a:t>
            </a:r>
            <a:r>
              <a:rPr lang="hu-HU" sz="2000" dirty="0" smtClean="0">
                <a:solidFill>
                  <a:srgbClr val="000000"/>
                </a:solidFill>
                <a:latin typeface="Arial"/>
                <a:ea typeface="Calibri"/>
              </a:rPr>
              <a:t>ismert, </a:t>
            </a:r>
            <a:r>
              <a:rPr lang="hu-HU" sz="2000" dirty="0">
                <a:solidFill>
                  <a:srgbClr val="000000"/>
                </a:solidFill>
                <a:latin typeface="Arial"/>
                <a:ea typeface="Calibri"/>
              </a:rPr>
              <a:t>milyen eljárásokat fognak követni a bankok. Ha létrejön zálogjog, működhet </a:t>
            </a:r>
            <a:r>
              <a:rPr lang="hu-HU" sz="2000" dirty="0" smtClean="0">
                <a:solidFill>
                  <a:srgbClr val="000000"/>
                </a:solidFill>
                <a:latin typeface="Arial"/>
                <a:ea typeface="Calibri"/>
              </a:rPr>
              <a:t>az előző </a:t>
            </a:r>
            <a:r>
              <a:rPr lang="hu-HU" sz="2000" dirty="0">
                <a:solidFill>
                  <a:srgbClr val="000000"/>
                </a:solidFill>
                <a:latin typeface="Arial"/>
                <a:ea typeface="Calibri"/>
              </a:rPr>
              <a:t>megoldás, ha nem jön </a:t>
            </a:r>
            <a:r>
              <a:rPr lang="hu-HU" sz="2000" dirty="0" smtClean="0">
                <a:solidFill>
                  <a:srgbClr val="000000"/>
                </a:solidFill>
                <a:latin typeface="Arial"/>
                <a:ea typeface="Calibri"/>
              </a:rPr>
              <a:t>létre, </a:t>
            </a:r>
            <a:r>
              <a:rPr lang="hu-HU" sz="2000" dirty="0">
                <a:solidFill>
                  <a:srgbClr val="000000"/>
                </a:solidFill>
                <a:latin typeface="Arial"/>
                <a:ea typeface="Calibri"/>
              </a:rPr>
              <a:t>egyéb megoldást kell keresni. (pl. a </a:t>
            </a:r>
            <a:r>
              <a:rPr lang="hu-HU" sz="2000" dirty="0">
                <a:solidFill>
                  <a:srgbClr val="C00000"/>
                </a:solidFill>
                <a:latin typeface="Arial"/>
                <a:ea typeface="Calibri"/>
              </a:rPr>
              <a:t>finanszírozó válik biztosítottá az eredeti biztosított mellett</a:t>
            </a:r>
            <a:r>
              <a:rPr lang="hu-HU" sz="2000" dirty="0" smtClean="0">
                <a:solidFill>
                  <a:srgbClr val="000000"/>
                </a:solidFill>
                <a:latin typeface="Arial"/>
                <a:ea typeface="Calibri"/>
              </a:rPr>
              <a:t>), </a:t>
            </a:r>
            <a:r>
              <a:rPr lang="hu-HU" sz="2000" dirty="0">
                <a:solidFill>
                  <a:srgbClr val="000000"/>
                </a:solidFill>
                <a:latin typeface="Arial"/>
                <a:ea typeface="Calibri"/>
              </a:rPr>
              <a:t>mert neki is fennáll a vagyoni érdeke a biztosított vagyontárgy megóvására.</a:t>
            </a:r>
            <a:endParaRPr lang="hu-HU" sz="20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0" lvl="0" indent="0">
              <a:spcAft>
                <a:spcPts val="0"/>
              </a:spcAft>
              <a:buNone/>
            </a:pPr>
            <a:endParaRPr lang="hu-HU" sz="8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>
              <a:spcAft>
                <a:spcPts val="0"/>
              </a:spcAft>
            </a:pPr>
            <a:r>
              <a:rPr lang="hu-HU" sz="2000" i="1" u="sng" dirty="0">
                <a:solidFill>
                  <a:srgbClr val="000000"/>
                </a:solidFill>
                <a:latin typeface="Arial"/>
                <a:ea typeface="Calibri"/>
              </a:rPr>
              <a:t>Jogszabályi rendelkezések</a:t>
            </a:r>
            <a:r>
              <a:rPr lang="hu-HU" sz="2000" i="1" u="sng" dirty="0" smtClean="0">
                <a:solidFill>
                  <a:srgbClr val="000000"/>
                </a:solidFill>
                <a:latin typeface="Arial"/>
                <a:ea typeface="Calibri"/>
              </a:rPr>
              <a:t>: </a:t>
            </a:r>
            <a:endParaRPr lang="hu-HU" sz="2000" u="sng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>
              <a:spcAft>
                <a:spcPts val="0"/>
              </a:spcAft>
              <a:buFont typeface="Courier New" pitchFamily="49" charset="0"/>
              <a:buChar char="­"/>
            </a:pPr>
            <a:r>
              <a:rPr lang="hu-HU" sz="1800" dirty="0">
                <a:solidFill>
                  <a:srgbClr val="000000"/>
                </a:solidFill>
                <a:latin typeface="Arial"/>
                <a:ea typeface="Calibri"/>
              </a:rPr>
              <a:t>A Ptk. szerint semmis az a kikötés, amely </a:t>
            </a:r>
            <a:r>
              <a:rPr lang="hu-HU" sz="2000" dirty="0">
                <a:solidFill>
                  <a:srgbClr val="000000"/>
                </a:solidFill>
                <a:latin typeface="Arial"/>
                <a:ea typeface="Calibri"/>
              </a:rPr>
              <a:t>— a pénzügyi biztosítékokról szóló irányelvben meghatározott biztosítéki megállapodások kivételével — </a:t>
            </a:r>
            <a:r>
              <a:rPr lang="hu-HU" sz="1800" dirty="0">
                <a:solidFill>
                  <a:srgbClr val="000000"/>
                </a:solidFill>
                <a:latin typeface="Arial"/>
                <a:ea typeface="Calibri"/>
              </a:rPr>
              <a:t>pénzkövetelés biztosítása céljából tulajdonjog, más jog vagy követelés átruházására, vételi jog alapítására irányul.</a:t>
            </a:r>
            <a:endParaRPr lang="hu-HU" sz="18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>
              <a:spcAft>
                <a:spcPts val="0"/>
              </a:spcAft>
              <a:buFont typeface="Courier New" pitchFamily="49" charset="0"/>
              <a:buChar char="­"/>
            </a:pPr>
            <a:r>
              <a:rPr lang="hu-HU" sz="1800" dirty="0">
                <a:solidFill>
                  <a:srgbClr val="C00000"/>
                </a:solidFill>
                <a:latin typeface="Arial"/>
                <a:ea typeface="Calibri"/>
              </a:rPr>
              <a:t>A zálogtárgy értékcsökkenése vagy elpusztulása esetén járó biztosítási összeg</a:t>
            </a:r>
            <a:r>
              <a:rPr lang="hu-HU" sz="1800" dirty="0">
                <a:solidFill>
                  <a:srgbClr val="000000"/>
                </a:solidFill>
                <a:latin typeface="Arial"/>
                <a:ea typeface="Calibri"/>
              </a:rPr>
              <a:t>, kártérítés vagy más érték, illetve az ezekre vonatkozó követelés </a:t>
            </a:r>
            <a:r>
              <a:rPr lang="hu-HU" sz="1800" dirty="0" smtClean="0">
                <a:solidFill>
                  <a:prstClr val="black"/>
                </a:solidFill>
                <a:latin typeface="Times New Roman"/>
                <a:ea typeface="Calibri"/>
              </a:rPr>
              <a:t/>
            </a:r>
            <a:br>
              <a:rPr lang="hu-HU" sz="1800" dirty="0" smtClean="0">
                <a:solidFill>
                  <a:prstClr val="black"/>
                </a:solidFill>
                <a:latin typeface="Times New Roman"/>
                <a:ea typeface="Calibri"/>
              </a:rPr>
            </a:br>
            <a:r>
              <a:rPr lang="hu-HU" sz="1800" dirty="0" smtClean="0">
                <a:solidFill>
                  <a:srgbClr val="C00000"/>
                </a:solidFill>
                <a:latin typeface="Arial"/>
                <a:ea typeface="Calibri"/>
              </a:rPr>
              <a:t>a</a:t>
            </a:r>
            <a:r>
              <a:rPr lang="hu-HU" sz="1800" dirty="0" smtClean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hu-HU" sz="1800" dirty="0">
                <a:solidFill>
                  <a:srgbClr val="C00000"/>
                </a:solidFill>
                <a:latin typeface="Arial"/>
                <a:ea typeface="Calibri"/>
              </a:rPr>
              <a:t>zálogtárgy helyébe lép vagy a zálogfedezet kiegészítésére szolgál.</a:t>
            </a:r>
            <a:endParaRPr lang="hu-HU" sz="18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>
              <a:spcAft>
                <a:spcPts val="0"/>
              </a:spcAft>
              <a:buFont typeface="Courier New" pitchFamily="49" charset="0"/>
              <a:buChar char="­"/>
            </a:pPr>
            <a:r>
              <a:rPr lang="hu-HU" sz="1800" dirty="0">
                <a:solidFill>
                  <a:srgbClr val="000000"/>
                </a:solidFill>
                <a:latin typeface="Arial"/>
                <a:ea typeface="Calibri"/>
              </a:rPr>
              <a:t>A zálogkötelezett jogosult a zálogtárgy helyébe lépett biztosítási összeget, kártérítést vagy más értéket a zálogtárgy helyreállítására fordítani, ha ez a biztosított követelés kielégítését nem veszélyezteti.</a:t>
            </a:r>
            <a:endParaRPr lang="hu-HU" sz="18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7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kárbiztosítási szerződés általános szabályai – új ÁVF</a:t>
            </a:r>
          </a:p>
        </p:txBody>
      </p:sp>
      <p:sp>
        <p:nvSpPr>
          <p:cNvPr id="29698" name="Tartalom helye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256583"/>
          </a:xfrm>
        </p:spPr>
        <p:txBody>
          <a:bodyPr/>
          <a:lstStyle/>
          <a:p>
            <a:pPr marL="0" indent="0">
              <a:buNone/>
            </a:pPr>
            <a:r>
              <a:rPr lang="hu-HU" sz="2000" b="1" u="sng" dirty="0" smtClean="0">
                <a:solidFill>
                  <a:srgbClr val="0070C0"/>
                </a:solidFill>
              </a:rPr>
              <a:t>Lényeges eltérések a </a:t>
            </a:r>
            <a:r>
              <a:rPr lang="hu-HU" sz="2000" b="1" u="sng" dirty="0" err="1" smtClean="0">
                <a:solidFill>
                  <a:srgbClr val="0070C0"/>
                </a:solidFill>
              </a:rPr>
              <a:t>Ptk.-tól</a:t>
            </a:r>
            <a:r>
              <a:rPr lang="hu-HU" sz="2000" b="1" dirty="0" smtClean="0"/>
              <a:t/>
            </a:r>
            <a:br>
              <a:rPr lang="hu-HU" sz="2000" b="1" dirty="0" smtClean="0"/>
            </a:b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biztosítási ajánlattól eltérő tartalommal létrejött szerződéssel szembeni kifogásra </a:t>
            </a:r>
            <a:r>
              <a:rPr lang="hu-HU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nyitvaálló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határidő (Ptk. 6:443§)</a:t>
            </a:r>
            <a:b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latin typeface="Arial" pitchFamily="34" charset="0"/>
                <a:cs typeface="Arial" pitchFamily="34" charset="0"/>
              </a:rPr>
              <a:t>A szerződőnek a kötvény kézhezvételét követően legfeljebb 15 nap áll rendelkezésére, hogy kifogását jelezze, amennyiben a biztosító által kiállított  kötvény a szerződő ajánlatától eltér. </a:t>
            </a:r>
            <a:br>
              <a:rPr lang="hu-HU" sz="2000" dirty="0" smtClean="0">
                <a:latin typeface="Arial" pitchFamily="34" charset="0"/>
                <a:cs typeface="Arial" pitchFamily="34" charset="0"/>
              </a:rPr>
            </a:b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szerződés létrejötte a biztosító ráutaló magatartásával (Ptk. 6:444§)</a:t>
            </a:r>
            <a:b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latin typeface="Arial" pitchFamily="34" charset="0"/>
                <a:cs typeface="Arial" pitchFamily="34" charset="0"/>
              </a:rPr>
              <a:t>A szerződés akkor is létrejön a biztosító ráutaló magatartásával, amennyiben a szerződő nem minősül fogyasztónak.</a:t>
            </a:r>
            <a:br>
              <a:rPr lang="hu-HU" sz="2000" dirty="0" smtClean="0">
                <a:latin typeface="Arial" pitchFamily="34" charset="0"/>
                <a:cs typeface="Arial" pitchFamily="34" charset="0"/>
              </a:rPr>
            </a:b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biztosítási időszak határozott idejű szerződések esetében (Ptk. </a:t>
            </a:r>
            <a:r>
              <a:rPr lang="hu-H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:447§)</a:t>
            </a:r>
            <a:b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latin typeface="Arial" pitchFamily="34" charset="0"/>
                <a:cs typeface="Arial" pitchFamily="34" charset="0"/>
              </a:rPr>
              <a:t>Határozott tartamú szerződések esetén – a felek eltérő rendelkezése hiányában – a biztosítási időszak a szerződés telje tartama.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836711"/>
            <a:ext cx="576064" cy="98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0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kárbiztosítási szerződés általános szabályai – új ÁVF</a:t>
            </a:r>
          </a:p>
        </p:txBody>
      </p:sp>
      <p:sp>
        <p:nvSpPr>
          <p:cNvPr id="29698" name="Tartalom helye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256583"/>
          </a:xfrm>
        </p:spPr>
        <p:txBody>
          <a:bodyPr/>
          <a:lstStyle/>
          <a:p>
            <a:pPr marL="0" indent="0">
              <a:buNone/>
            </a:pPr>
            <a:r>
              <a:rPr lang="hu-HU" sz="2000" b="1" u="sng" dirty="0" smtClean="0">
                <a:solidFill>
                  <a:srgbClr val="0070C0"/>
                </a:solidFill>
              </a:rPr>
              <a:t>Lényeges eltérések a </a:t>
            </a:r>
            <a:r>
              <a:rPr lang="hu-HU" sz="2000" b="1" u="sng" dirty="0" err="1" smtClean="0">
                <a:solidFill>
                  <a:srgbClr val="0070C0"/>
                </a:solidFill>
              </a:rPr>
              <a:t>Ptk.-tól</a:t>
            </a:r>
            <a:r>
              <a:rPr lang="hu-HU" sz="2000" b="1" dirty="0" smtClean="0"/>
              <a:t/>
            </a:r>
            <a:br>
              <a:rPr lang="hu-HU" sz="2000" b="1" dirty="0" smtClean="0"/>
            </a:b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fedezetfeltöltés jogának kizárása, amennyiben a szerződő nem minősül fogyasztónak (Ptk. 6:461§)</a:t>
            </a:r>
            <a:b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latin typeface="Arial" pitchFamily="34" charset="0"/>
                <a:cs typeface="Arial" pitchFamily="34" charset="0"/>
              </a:rPr>
              <a:t>A fedezetfeltöltés joga nem illeti meg a szerződőt, ha nem minősül fogyasztónak. </a:t>
            </a:r>
            <a:br>
              <a:rPr lang="hu-HU" sz="2000" dirty="0" smtClean="0">
                <a:latin typeface="Arial" pitchFamily="34" charset="0"/>
                <a:cs typeface="Arial" pitchFamily="34" charset="0"/>
              </a:rPr>
            </a:b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Fizetési póthatáridő tűzése, amennyiben a szerződő a biztosítási díj befizetésével késedelembe esik (Ptk. 6:449§)</a:t>
            </a:r>
            <a:b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latin typeface="Arial" pitchFamily="34" charset="0"/>
                <a:cs typeface="Arial" pitchFamily="34" charset="0"/>
              </a:rPr>
              <a:t>A biztosító a szerződő felet legalább 30 napos póthatáridő tűzésével hívja fel írásban a teljesítésre, ha a szerződő az esedékes biztosítási díjat az esedékesség időpontjáig nem egyenlíti ki.</a:t>
            </a:r>
            <a:br>
              <a:rPr lang="hu-HU" sz="2000" dirty="0" smtClean="0">
                <a:latin typeface="Arial" pitchFamily="34" charset="0"/>
                <a:cs typeface="Arial" pitchFamily="34" charset="0"/>
              </a:rPr>
            </a:b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Az elévülési időszak tartama (Ptk. 6:22§)</a:t>
            </a:r>
            <a:b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latin typeface="Arial" pitchFamily="34" charset="0"/>
                <a:cs typeface="Arial" pitchFamily="34" charset="0"/>
              </a:rPr>
              <a:t>Az általános 5 éves elévülési idő helyett a jelen szerződésből fakadó igények 1 év elteltével évülnek el.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79" y="908720"/>
            <a:ext cx="486983" cy="83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4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137525" cy="2376264"/>
          </a:xfrm>
        </p:spPr>
        <p:txBody>
          <a:bodyPr/>
          <a:lstStyle/>
          <a:p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Házőrző többlakásos épületbiztosítás </a:t>
            </a:r>
            <a:b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- </a:t>
            </a:r>
            <a:r>
              <a:rPr lang="hu-H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továbbfejlesztve -</a:t>
            </a:r>
            <a:br>
              <a:rPr lang="hu-H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endParaRPr lang="hu-HU" sz="33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3097033" y="5646439"/>
            <a:ext cx="3127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  <a:cs typeface="Arial" charset="0"/>
              </a:rPr>
              <a:t>2014. március 15-től</a:t>
            </a:r>
            <a:endParaRPr lang="hu-HU" dirty="0">
              <a:solidFill>
                <a:prstClr val="black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087487"/>
            <a:ext cx="4426818" cy="337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9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7715250" cy="604837"/>
          </a:xfrm>
        </p:spPr>
        <p:txBody>
          <a:bodyPr/>
          <a:lstStyle/>
          <a:p>
            <a:pPr algn="l" eaLnBrk="1" hangingPunct="1"/>
            <a:r>
              <a:rPr lang="hu-HU" sz="3200" b="1" dirty="0" smtClean="0">
                <a:solidFill>
                  <a:schemeClr val="accent2"/>
                </a:solidFill>
                <a:latin typeface="Arial" charset="0"/>
              </a:rPr>
              <a:t>Újdonságok</a:t>
            </a:r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468313" y="1557338"/>
            <a:ext cx="8064500" cy="4751387"/>
          </a:xfrm>
        </p:spPr>
        <p:txBody>
          <a:bodyPr/>
          <a:lstStyle/>
          <a:p>
            <a:pPr marL="0" indent="0">
              <a:buNone/>
            </a:pPr>
            <a:r>
              <a:rPr lang="hu-HU" sz="2800" dirty="0" smtClean="0">
                <a:solidFill>
                  <a:srgbClr val="C00000"/>
                </a:solidFill>
              </a:rPr>
              <a:t>Szerződő </a:t>
            </a:r>
            <a:r>
              <a:rPr lang="hu-HU" sz="2800" dirty="0">
                <a:solidFill>
                  <a:srgbClr val="C00000"/>
                </a:solidFill>
              </a:rPr>
              <a:t>csak </a:t>
            </a:r>
            <a:r>
              <a:rPr lang="hu-HU" sz="2800" b="1" dirty="0" smtClean="0">
                <a:solidFill>
                  <a:srgbClr val="C00000"/>
                </a:solidFill>
              </a:rPr>
              <a:t>NEM</a:t>
            </a:r>
            <a:r>
              <a:rPr lang="hu-HU" sz="2800" dirty="0" smtClean="0">
                <a:solidFill>
                  <a:srgbClr val="C00000"/>
                </a:solidFill>
              </a:rPr>
              <a:t> fogyasztó lehet</a:t>
            </a:r>
            <a:endParaRPr lang="hu-HU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u-HU" sz="2400" i="1" dirty="0" smtClean="0"/>
              <a:t>Fogyasztónak </a:t>
            </a:r>
            <a:r>
              <a:rPr lang="hu-HU" sz="2400" i="1" dirty="0"/>
              <a:t>minősül a szakmája, önálló foglalkozása vagy üzleti tevékenysége körén kívül eljáró természetes személy.</a:t>
            </a:r>
            <a:endParaRPr lang="hu-HU" sz="2400" dirty="0"/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r>
              <a:rPr lang="hu-HU" sz="2400" dirty="0" smtClean="0"/>
              <a:t>Ajánlaton</a:t>
            </a:r>
            <a:r>
              <a:rPr lang="hu-HU" sz="2400" dirty="0"/>
              <a:t>: </a:t>
            </a:r>
            <a:r>
              <a:rPr lang="hu-HU" sz="2400" dirty="0" smtClean="0"/>
              <a:t>„</a:t>
            </a:r>
            <a:r>
              <a:rPr lang="hu-HU" sz="2400" dirty="0"/>
              <a:t>Házőrző többlakásos lakóépületek biztosítási szerződést szerződőként kizárólag </a:t>
            </a:r>
            <a:r>
              <a:rPr lang="hu-HU" sz="2400" dirty="0" smtClean="0"/>
              <a:t>fogyasztónak nem </a:t>
            </a:r>
            <a:r>
              <a:rPr lang="hu-HU" sz="2400" dirty="0"/>
              <a:t>minősülő személy vagy szervezet köthet</a:t>
            </a:r>
            <a:r>
              <a:rPr lang="hu-HU" sz="2400" dirty="0" smtClean="0"/>
              <a:t>”</a:t>
            </a:r>
            <a:endParaRPr lang="hu-HU" sz="2400" dirty="0"/>
          </a:p>
          <a:p>
            <a:pPr marL="0" indent="0">
              <a:buNone/>
            </a:pPr>
            <a:endParaRPr lang="hu-HU" sz="2800" dirty="0"/>
          </a:p>
          <a:p>
            <a:pPr marL="0" indent="0">
              <a:buNone/>
            </a:pPr>
            <a:r>
              <a:rPr lang="hu-HU" sz="2800" dirty="0">
                <a:solidFill>
                  <a:srgbClr val="C00000"/>
                </a:solidFill>
              </a:rPr>
              <a:t>Szabályozás indoka:</a:t>
            </a:r>
            <a:r>
              <a:rPr lang="hu-HU" sz="2800" dirty="0"/>
              <a:t> </a:t>
            </a:r>
          </a:p>
          <a:p>
            <a:pPr marL="0" indent="0">
              <a:buNone/>
            </a:pPr>
            <a:r>
              <a:rPr lang="hu-HU" sz="2400" dirty="0" smtClean="0"/>
              <a:t>Új </a:t>
            </a:r>
            <a:r>
              <a:rPr lang="hu-HU" sz="2400" dirty="0" err="1" smtClean="0"/>
              <a:t>Ptk.-tól</a:t>
            </a:r>
            <a:r>
              <a:rPr lang="hu-HU" sz="2400" dirty="0" smtClean="0"/>
              <a:t> eltérő szabályok bevezetési lehetősége</a:t>
            </a:r>
            <a:endParaRPr lang="hu-HU" sz="2400" dirty="0" smtClean="0">
              <a:latin typeface="Arial" charset="0"/>
            </a:endParaRPr>
          </a:p>
          <a:p>
            <a:pPr eaLnBrk="1" hangingPunct="1"/>
            <a:endParaRPr lang="hu-HU" dirty="0" smtClean="0">
              <a:latin typeface="Arial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270" y="4140951"/>
            <a:ext cx="1142123" cy="200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9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7715250" cy="604837"/>
          </a:xfrm>
        </p:spPr>
        <p:txBody>
          <a:bodyPr/>
          <a:lstStyle/>
          <a:p>
            <a:pPr algn="l" eaLnBrk="1" hangingPunct="1"/>
            <a:r>
              <a:rPr lang="hu-HU" sz="3200" b="1" dirty="0" smtClean="0">
                <a:solidFill>
                  <a:schemeClr val="accent2"/>
                </a:solidFill>
                <a:latin typeface="Arial" charset="0"/>
              </a:rPr>
              <a:t>Jobbítások</a:t>
            </a:r>
          </a:p>
        </p:txBody>
      </p:sp>
      <p:sp>
        <p:nvSpPr>
          <p:cNvPr id="25602" name="Tartalom helye 2"/>
          <p:cNvSpPr>
            <a:spLocks noGrp="1"/>
          </p:cNvSpPr>
          <p:nvPr>
            <p:ph idx="1"/>
          </p:nvPr>
        </p:nvSpPr>
        <p:spPr>
          <a:xfrm>
            <a:off x="468313" y="1557338"/>
            <a:ext cx="8064127" cy="4751982"/>
          </a:xfrm>
        </p:spPr>
        <p:txBody>
          <a:bodyPr/>
          <a:lstStyle/>
          <a:p>
            <a:pPr eaLnBrk="1" hangingPunct="1"/>
            <a:r>
              <a:rPr lang="hu-HU" sz="2600" dirty="0" smtClean="0">
                <a:latin typeface="Arial" charset="0"/>
              </a:rPr>
              <a:t>Üvegtörés átalányban a </a:t>
            </a:r>
            <a:r>
              <a:rPr lang="hu-HU" sz="2600" dirty="0" smtClean="0">
                <a:solidFill>
                  <a:schemeClr val="accent2"/>
                </a:solidFill>
                <a:latin typeface="Arial" charset="0"/>
              </a:rPr>
              <a:t>10 mm-nél vastagabb</a:t>
            </a:r>
            <a:r>
              <a:rPr lang="hu-HU" sz="2600" dirty="0" smtClean="0">
                <a:latin typeface="Arial" charset="0"/>
              </a:rPr>
              <a:t> üvegek is </a:t>
            </a:r>
            <a:r>
              <a:rPr lang="hu-HU" sz="1800" dirty="0">
                <a:latin typeface="Arial" charset="0"/>
              </a:rPr>
              <a:t>(megegyezik a lakással)</a:t>
            </a:r>
            <a:endParaRPr lang="hu-HU" sz="1800" dirty="0" smtClean="0">
              <a:latin typeface="Arial" charset="0"/>
            </a:endParaRPr>
          </a:p>
          <a:p>
            <a:pPr eaLnBrk="1" hangingPunct="1"/>
            <a:r>
              <a:rPr lang="hu-HU" sz="2600" dirty="0" smtClean="0">
                <a:latin typeface="Arial" charset="0"/>
              </a:rPr>
              <a:t>Üvegezést helyettesítő polikarbonát ill. plexi felületek is biztosítottak </a:t>
            </a:r>
            <a:r>
              <a:rPr lang="hu-HU" sz="1800" dirty="0">
                <a:latin typeface="Arial" charset="0"/>
              </a:rPr>
              <a:t>(megegyezik a lakással)</a:t>
            </a:r>
            <a:endParaRPr lang="hu-HU" sz="1800" dirty="0" smtClean="0">
              <a:latin typeface="Arial" charset="0"/>
            </a:endParaRPr>
          </a:p>
          <a:p>
            <a:pPr eaLnBrk="1" hangingPunct="1"/>
            <a:r>
              <a:rPr lang="hu-HU" sz="2600" dirty="0" smtClean="0">
                <a:latin typeface="Arial" charset="0"/>
              </a:rPr>
              <a:t>Az </a:t>
            </a:r>
            <a:r>
              <a:rPr lang="hu-HU" sz="2600" dirty="0">
                <a:latin typeface="Arial" charset="0"/>
              </a:rPr>
              <a:t>építmények köre kibővült a </a:t>
            </a:r>
            <a:r>
              <a:rPr lang="hu-HU" sz="2600" dirty="0">
                <a:solidFill>
                  <a:schemeClr val="accent2"/>
                </a:solidFill>
                <a:latin typeface="Arial" charset="0"/>
              </a:rPr>
              <a:t>telek területén található összes </a:t>
            </a:r>
            <a:r>
              <a:rPr lang="hu-HU" sz="2600" dirty="0" smtClean="0">
                <a:solidFill>
                  <a:schemeClr val="accent2"/>
                </a:solidFill>
                <a:latin typeface="Arial" charset="0"/>
              </a:rPr>
              <a:t>építményre </a:t>
            </a:r>
            <a:r>
              <a:rPr lang="hu-HU" sz="1800" dirty="0">
                <a:latin typeface="Arial" charset="0"/>
              </a:rPr>
              <a:t>(megegyezik a lakással)</a:t>
            </a:r>
            <a:endParaRPr lang="hu-HU" sz="1800" dirty="0" smtClean="0">
              <a:solidFill>
                <a:schemeClr val="accent2"/>
              </a:solidFill>
              <a:latin typeface="Arial" charset="0"/>
            </a:endParaRPr>
          </a:p>
          <a:p>
            <a:pPr eaLnBrk="1" hangingPunct="1"/>
            <a:r>
              <a:rPr lang="hu-HU" sz="2600" dirty="0" smtClean="0">
                <a:latin typeface="Arial" charset="0"/>
              </a:rPr>
              <a:t>Épület és építmény </a:t>
            </a:r>
            <a:r>
              <a:rPr lang="hu-HU" sz="2600" dirty="0" smtClean="0">
                <a:solidFill>
                  <a:srgbClr val="C00000"/>
                </a:solidFill>
                <a:latin typeface="Arial" charset="0"/>
              </a:rPr>
              <a:t>definíció pontosítása </a:t>
            </a:r>
            <a:br>
              <a:rPr lang="hu-HU" sz="2600" dirty="0" smtClean="0">
                <a:solidFill>
                  <a:srgbClr val="C00000"/>
                </a:solidFill>
                <a:latin typeface="Arial" charset="0"/>
              </a:rPr>
            </a:br>
            <a:r>
              <a:rPr lang="hu-HU" sz="1800" dirty="0" smtClean="0">
                <a:latin typeface="Arial" charset="0"/>
              </a:rPr>
              <a:t>(megegyezik a lakással)</a:t>
            </a:r>
            <a:r>
              <a:rPr lang="hu-HU" sz="1600" dirty="0" smtClean="0">
                <a:latin typeface="Arial" charset="0"/>
              </a:rPr>
              <a:t/>
            </a:r>
            <a:br>
              <a:rPr lang="hu-HU" sz="1600" dirty="0" smtClean="0">
                <a:latin typeface="Arial" charset="0"/>
              </a:rPr>
            </a:br>
            <a:r>
              <a:rPr lang="hu-HU" sz="1600" dirty="0"/>
              <a:t>Építmény az olyan ingatlan jellegű műszaki alkotás, amely a talajjal való egybeépítés, alapozás révén jött létre, a talajtól csak anyagaira, szerkezeteire való szétbontás útján távolítható el, ezáltal azonban eredeti rendeltetésének megfelelő használatra alkalmatlanná </a:t>
            </a:r>
            <a:r>
              <a:rPr lang="hu-HU" sz="1600" dirty="0" smtClean="0"/>
              <a:t>válik.</a:t>
            </a:r>
            <a:endParaRPr lang="hu-HU" sz="16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36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7715250" cy="604837"/>
          </a:xfrm>
        </p:spPr>
        <p:txBody>
          <a:bodyPr/>
          <a:lstStyle/>
          <a:p>
            <a:pPr algn="l" eaLnBrk="1" hangingPunct="1"/>
            <a:r>
              <a:rPr lang="hu-HU" sz="3200" b="1" dirty="0" smtClean="0">
                <a:solidFill>
                  <a:schemeClr val="accent2"/>
                </a:solidFill>
                <a:latin typeface="Arial" charset="0"/>
              </a:rPr>
              <a:t>Pontosítások</a:t>
            </a:r>
          </a:p>
        </p:txBody>
      </p:sp>
      <p:sp>
        <p:nvSpPr>
          <p:cNvPr id="25602" name="Tartalom helye 2"/>
          <p:cNvSpPr>
            <a:spLocks noGrp="1"/>
          </p:cNvSpPr>
          <p:nvPr>
            <p:ph idx="1"/>
          </p:nvPr>
        </p:nvSpPr>
        <p:spPr>
          <a:xfrm>
            <a:off x="179512" y="1084040"/>
            <a:ext cx="8569201" cy="3887886"/>
          </a:xfrm>
        </p:spPr>
        <p:txBody>
          <a:bodyPr/>
          <a:lstStyle/>
          <a:p>
            <a:r>
              <a:rPr lang="hu-HU" sz="2400" dirty="0">
                <a:latin typeface="Arial" charset="0"/>
              </a:rPr>
              <a:t>Biztosítási összeg </a:t>
            </a:r>
            <a:r>
              <a:rPr lang="hu-HU" sz="2400" dirty="0">
                <a:solidFill>
                  <a:srgbClr val="C00000"/>
                </a:solidFill>
                <a:latin typeface="Arial" charset="0"/>
              </a:rPr>
              <a:t>meghatározásának definíciója</a:t>
            </a:r>
            <a:r>
              <a:rPr lang="hu-HU" sz="2400" dirty="0">
                <a:latin typeface="Arial" charset="0"/>
              </a:rPr>
              <a:t> </a:t>
            </a:r>
            <a:r>
              <a:rPr lang="hu-HU" sz="2400" dirty="0" smtClean="0">
                <a:solidFill>
                  <a:srgbClr val="C00000"/>
                </a:solidFill>
                <a:latin typeface="Arial" charset="0"/>
              </a:rPr>
              <a:t>a feltételben</a:t>
            </a:r>
            <a:r>
              <a:rPr lang="hu-HU" sz="26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hu-HU" sz="1800" dirty="0">
                <a:latin typeface="Arial" charset="0"/>
              </a:rPr>
              <a:t>(megegyezik a </a:t>
            </a:r>
            <a:r>
              <a:rPr lang="hu-HU" sz="1800" dirty="0" smtClean="0">
                <a:latin typeface="Arial" charset="0"/>
              </a:rPr>
              <a:t>lakással : a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biztosítási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összeget úgy kell megállapítani, hogy az fedezze épületek, építmények esetében az újraépítési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költséget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)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hu-HU" sz="2400" dirty="0" smtClean="0">
                <a:solidFill>
                  <a:srgbClr val="C00000"/>
                </a:solidFill>
                <a:latin typeface="Arial" charset="0"/>
              </a:rPr>
              <a:t>Földcsuszamlás</a:t>
            </a:r>
            <a:r>
              <a:rPr lang="hu-HU" sz="2400" dirty="0" smtClean="0">
                <a:latin typeface="Arial" charset="0"/>
              </a:rPr>
              <a:t> kockázat </a:t>
            </a:r>
            <a:r>
              <a:rPr lang="hu-HU" sz="2400" dirty="0" smtClean="0">
                <a:solidFill>
                  <a:srgbClr val="C00000"/>
                </a:solidFill>
                <a:latin typeface="Arial" charset="0"/>
              </a:rPr>
              <a:t>önállóan, </a:t>
            </a:r>
            <a:br>
              <a:rPr lang="hu-HU" sz="2400" dirty="0" smtClean="0">
                <a:solidFill>
                  <a:srgbClr val="C00000"/>
                </a:solidFill>
                <a:latin typeface="Arial" charset="0"/>
              </a:rPr>
            </a:br>
            <a:r>
              <a:rPr lang="hu-HU" sz="2400" dirty="0" smtClean="0">
                <a:latin typeface="Arial" charset="0"/>
              </a:rPr>
              <a:t>eddig a szikla és kőomlással együtt szerepelt</a:t>
            </a:r>
            <a:br>
              <a:rPr lang="hu-HU" sz="2400" dirty="0" smtClean="0">
                <a:latin typeface="Arial" charset="0"/>
              </a:rPr>
            </a:br>
            <a:r>
              <a:rPr lang="hu-HU" sz="1800" i="1" u="sng" dirty="0" smtClean="0">
                <a:latin typeface="Arial" charset="0"/>
              </a:rPr>
              <a:t>Földcsuszamlás</a:t>
            </a:r>
            <a:r>
              <a:rPr lang="hu-HU" sz="1800" i="1" dirty="0" smtClean="0">
                <a:latin typeface="Arial" charset="0"/>
              </a:rPr>
              <a:t>:</a:t>
            </a:r>
            <a:r>
              <a:rPr lang="hu-HU" sz="18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hu-HU" sz="1800" i="1" dirty="0" smtClean="0">
                <a:latin typeface="Arial" charset="0"/>
              </a:rPr>
              <a:t>Azok a károk, amelyeket a talajrétegek hirtelen, váratlan lejtő irányú elcsúszása a biztosított vagyontárgyakban okoz lejtős terepen, hegy- vagy domboldalon, a talaj egyensúlyi állapotának megváltozása következtében.</a:t>
            </a:r>
          </a:p>
          <a:p>
            <a:pPr eaLnBrk="1" hangingPunct="1"/>
            <a:r>
              <a:rPr lang="hu-HU" sz="2400" dirty="0" smtClean="0">
                <a:latin typeface="Arial" charset="0"/>
              </a:rPr>
              <a:t>Vezetékes víz kockázatban </a:t>
            </a:r>
            <a:r>
              <a:rPr lang="hu-HU" sz="2400" dirty="0" smtClean="0">
                <a:solidFill>
                  <a:srgbClr val="C00000"/>
                </a:solidFill>
                <a:latin typeface="Arial" charset="0"/>
              </a:rPr>
              <a:t>technológiailag indokolt mérték, de legfeljebb </a:t>
            </a:r>
            <a:r>
              <a:rPr lang="hu-HU" sz="2400" dirty="0" smtClean="0">
                <a:latin typeface="Arial" charset="0"/>
              </a:rPr>
              <a:t>6m csőcsere</a:t>
            </a:r>
          </a:p>
          <a:p>
            <a:pPr eaLnBrk="1" hangingPunct="1"/>
            <a:r>
              <a:rPr lang="hu-HU" sz="2400" dirty="0" smtClean="0">
                <a:latin typeface="Arial" charset="0"/>
              </a:rPr>
              <a:t>Beázás és kívülről érkező víz kockázat </a:t>
            </a:r>
            <a:br>
              <a:rPr lang="hu-HU" sz="2400" dirty="0" smtClean="0">
                <a:latin typeface="Arial" charset="0"/>
              </a:rPr>
            </a:br>
            <a:r>
              <a:rPr lang="hu-HU" sz="2400" dirty="0" smtClean="0">
                <a:solidFill>
                  <a:srgbClr val="C00000"/>
                </a:solidFill>
                <a:latin typeface="Arial" charset="0"/>
              </a:rPr>
              <a:t>biztosítási összegének egységesítése</a:t>
            </a:r>
            <a:br>
              <a:rPr lang="hu-HU" sz="2400" dirty="0" smtClean="0">
                <a:solidFill>
                  <a:srgbClr val="C00000"/>
                </a:solidFill>
                <a:latin typeface="Arial" charset="0"/>
              </a:rPr>
            </a:br>
            <a:r>
              <a:rPr lang="hu-HU" sz="2400" dirty="0" smtClean="0">
                <a:latin typeface="Arial" charset="0"/>
              </a:rPr>
              <a:t>(200.000 Ft)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13551" y="4361383"/>
            <a:ext cx="1139825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9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7715250" cy="604837"/>
          </a:xfrm>
        </p:spPr>
        <p:txBody>
          <a:bodyPr/>
          <a:lstStyle/>
          <a:p>
            <a:pPr algn="l" eaLnBrk="1" hangingPunct="1"/>
            <a:r>
              <a:rPr lang="hu-HU" sz="3200" b="1" dirty="0" smtClean="0">
                <a:solidFill>
                  <a:schemeClr val="accent2"/>
                </a:solidFill>
                <a:latin typeface="Arial" charset="0"/>
              </a:rPr>
              <a:t>Pontosítások</a:t>
            </a:r>
          </a:p>
        </p:txBody>
      </p:sp>
      <p:sp>
        <p:nvSpPr>
          <p:cNvPr id="25602" name="Tartalom helye 2"/>
          <p:cNvSpPr>
            <a:spLocks noGrp="1"/>
          </p:cNvSpPr>
          <p:nvPr>
            <p:ph idx="1"/>
          </p:nvPr>
        </p:nvSpPr>
        <p:spPr>
          <a:xfrm>
            <a:off x="503809" y="1340768"/>
            <a:ext cx="8064127" cy="4803098"/>
          </a:xfrm>
          <a:noFill/>
        </p:spPr>
        <p:txBody>
          <a:bodyPr/>
          <a:lstStyle/>
          <a:p>
            <a:pPr eaLnBrk="1" hangingPunct="1"/>
            <a:r>
              <a:rPr lang="hu-HU" sz="2600" dirty="0">
                <a:latin typeface="Arial" charset="0"/>
              </a:rPr>
              <a:t>Gépjárművek biztosítása esetén </a:t>
            </a:r>
            <a:r>
              <a:rPr lang="hu-HU" sz="2600" dirty="0" smtClean="0">
                <a:latin typeface="Arial" charset="0"/>
              </a:rPr>
              <a:t/>
            </a:r>
            <a:br>
              <a:rPr lang="hu-HU" sz="2600" dirty="0" smtClean="0">
                <a:latin typeface="Arial" charset="0"/>
              </a:rPr>
            </a:br>
            <a:r>
              <a:rPr lang="hu-HU" sz="2600" dirty="0" smtClean="0">
                <a:latin typeface="Arial" charset="0"/>
              </a:rPr>
              <a:t>a </a:t>
            </a:r>
            <a:r>
              <a:rPr lang="hu-HU" sz="2600" dirty="0">
                <a:solidFill>
                  <a:srgbClr val="C00000"/>
                </a:solidFill>
                <a:latin typeface="Arial" charset="0"/>
              </a:rPr>
              <a:t>káridőponti avult érték</a:t>
            </a:r>
            <a:r>
              <a:rPr lang="hu-HU" sz="2600" dirty="0">
                <a:latin typeface="Arial" charset="0"/>
              </a:rPr>
              <a:t> kerül térítésre </a:t>
            </a:r>
            <a:r>
              <a:rPr lang="hu-HU" sz="2600" dirty="0" smtClean="0">
                <a:latin typeface="Arial" charset="0"/>
              </a:rPr>
              <a:t/>
            </a:r>
            <a:br>
              <a:rPr lang="hu-HU" sz="2600" dirty="0" smtClean="0">
                <a:latin typeface="Arial" charset="0"/>
              </a:rPr>
            </a:br>
            <a:r>
              <a:rPr lang="hu-HU" sz="1800" dirty="0" smtClean="0">
                <a:latin typeface="Arial" charset="0"/>
              </a:rPr>
              <a:t>(</a:t>
            </a:r>
            <a:r>
              <a:rPr lang="hu-HU" sz="1800" dirty="0">
                <a:latin typeface="Arial" charset="0"/>
              </a:rPr>
              <a:t>megegyezik a lakással</a:t>
            </a:r>
            <a:r>
              <a:rPr lang="hu-HU" sz="1800" dirty="0" smtClean="0">
                <a:latin typeface="Arial" charset="0"/>
              </a:rPr>
              <a:t>)</a:t>
            </a:r>
          </a:p>
          <a:p>
            <a:pPr eaLnBrk="1" hangingPunct="1"/>
            <a:r>
              <a:rPr lang="hu-HU" sz="2600" dirty="0" smtClean="0">
                <a:latin typeface="Arial" charset="0"/>
              </a:rPr>
              <a:t>Kollektív baleset </a:t>
            </a:r>
            <a:r>
              <a:rPr lang="hu-HU" sz="2600" dirty="0" smtClean="0">
                <a:solidFill>
                  <a:srgbClr val="C00000"/>
                </a:solidFill>
                <a:latin typeface="Arial" charset="0"/>
              </a:rPr>
              <a:t>kiegészítő feltételben </a:t>
            </a:r>
            <a:r>
              <a:rPr lang="hu-HU" sz="1600" dirty="0" smtClean="0">
                <a:solidFill>
                  <a:srgbClr val="C00000"/>
                </a:solidFill>
                <a:latin typeface="Arial" charset="0"/>
              </a:rPr>
              <a:t>(záradék helyett)</a:t>
            </a:r>
          </a:p>
          <a:p>
            <a:pPr eaLnBrk="1" hangingPunct="1"/>
            <a:r>
              <a:rPr lang="hu-HU" sz="2600" dirty="0" smtClean="0">
                <a:latin typeface="Arial" charset="0"/>
              </a:rPr>
              <a:t>Kollektív ingóság </a:t>
            </a:r>
            <a:r>
              <a:rPr lang="hu-HU" sz="2600" dirty="0" smtClean="0">
                <a:solidFill>
                  <a:srgbClr val="C00000"/>
                </a:solidFill>
                <a:latin typeface="Arial" charset="0"/>
              </a:rPr>
              <a:t>kiegészítő feltételben </a:t>
            </a:r>
            <a:r>
              <a:rPr lang="hu-HU" sz="1600" dirty="0">
                <a:solidFill>
                  <a:srgbClr val="C00000"/>
                </a:solidFill>
                <a:latin typeface="Arial" charset="0"/>
              </a:rPr>
              <a:t>(záradék helyett)</a:t>
            </a:r>
            <a:endParaRPr lang="hu-HU" sz="1600" dirty="0" smtClean="0">
              <a:solidFill>
                <a:srgbClr val="C00000"/>
              </a:solidFill>
              <a:latin typeface="Arial" charset="0"/>
            </a:endParaRPr>
          </a:p>
          <a:p>
            <a:pPr marL="0" indent="0" eaLnBrk="1" hangingPunct="1">
              <a:buNone/>
            </a:pPr>
            <a:endParaRPr lang="hu-HU" sz="1800" dirty="0">
              <a:latin typeface="Arial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hu-HU" sz="2600" dirty="0" smtClean="0">
                <a:latin typeface="Arial" charset="0"/>
              </a:rPr>
              <a:t>Jogvédelmi biztosításban: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hu-HU" sz="1800" dirty="0" smtClean="0">
                <a:latin typeface="Arial" charset="0"/>
              </a:rPr>
              <a:t>Tyúkper limit új definíció (25e Ft a </a:t>
            </a:r>
            <a:r>
              <a:rPr lang="hu-HU" sz="1800" dirty="0" err="1" smtClean="0">
                <a:latin typeface="Arial" charset="0"/>
              </a:rPr>
              <a:t>B.ö</a:t>
            </a:r>
            <a:r>
              <a:rPr lang="hu-HU" sz="1800" dirty="0" smtClean="0">
                <a:latin typeface="Arial" charset="0"/>
              </a:rPr>
              <a:t>. 5%-a helyett)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hu-HU" sz="1800" dirty="0" smtClean="0">
                <a:latin typeface="Arial" charset="0"/>
              </a:rPr>
              <a:t>Költség megtérülés </a:t>
            </a:r>
            <a:r>
              <a:rPr lang="hu-HU" sz="1800" dirty="0" err="1" smtClean="0">
                <a:latin typeface="Arial" charset="0"/>
              </a:rPr>
              <a:t>regressz</a:t>
            </a:r>
            <a:r>
              <a:rPr lang="hu-HU" sz="1800" dirty="0" smtClean="0">
                <a:latin typeface="Arial" charset="0"/>
              </a:rPr>
              <a:t>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hu-HU" sz="1800" dirty="0" smtClean="0">
                <a:latin typeface="Arial" charset="0"/>
              </a:rPr>
              <a:t>Kizárások bővítése </a:t>
            </a:r>
            <a:br>
              <a:rPr lang="hu-HU" sz="1800" dirty="0" smtClean="0">
                <a:latin typeface="Arial" charset="0"/>
              </a:rPr>
            </a:br>
            <a:r>
              <a:rPr lang="hu-HU" sz="1800" dirty="0" smtClean="0">
                <a:latin typeface="Arial" charset="0"/>
              </a:rPr>
              <a:t>(Generalis egyéb szerződésekből és </a:t>
            </a:r>
            <a:br>
              <a:rPr lang="hu-HU" sz="1800" dirty="0" smtClean="0">
                <a:latin typeface="Arial" charset="0"/>
              </a:rPr>
            </a:br>
            <a:r>
              <a:rPr lang="hu-HU" sz="1800" dirty="0" smtClean="0">
                <a:latin typeface="Arial" charset="0"/>
              </a:rPr>
              <a:t>a lakásszövetkezet egyéb tevékenységéből </a:t>
            </a:r>
            <a:br>
              <a:rPr lang="hu-HU" sz="1800" dirty="0" smtClean="0">
                <a:latin typeface="Arial" charset="0"/>
              </a:rPr>
            </a:br>
            <a:r>
              <a:rPr lang="hu-HU" sz="1800" dirty="0" smtClean="0">
                <a:latin typeface="Arial" charset="0"/>
              </a:rPr>
              <a:t>eredő jogviták)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17031"/>
            <a:ext cx="1763688" cy="242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7715250" cy="604837"/>
          </a:xfrm>
        </p:spPr>
        <p:txBody>
          <a:bodyPr/>
          <a:lstStyle/>
          <a:p>
            <a:pPr algn="l" eaLnBrk="1" hangingPunct="1"/>
            <a:r>
              <a:rPr lang="hu-HU" sz="3200" b="1" dirty="0" smtClean="0">
                <a:solidFill>
                  <a:schemeClr val="accent2"/>
                </a:solidFill>
                <a:latin typeface="Arial" charset="0"/>
              </a:rPr>
              <a:t>Változások</a:t>
            </a:r>
          </a:p>
        </p:txBody>
      </p:sp>
      <p:sp>
        <p:nvSpPr>
          <p:cNvPr id="25602" name="Tartalom helye 2"/>
          <p:cNvSpPr>
            <a:spLocks noGrp="1"/>
          </p:cNvSpPr>
          <p:nvPr>
            <p:ph idx="1"/>
          </p:nvPr>
        </p:nvSpPr>
        <p:spPr>
          <a:xfrm>
            <a:off x="504217" y="1340768"/>
            <a:ext cx="8064127" cy="453595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600" dirty="0" smtClean="0">
                <a:latin typeface="Arial" charset="0"/>
              </a:rPr>
              <a:t>Betörésvédelmi szintek</a:t>
            </a:r>
          </a:p>
          <a:p>
            <a:pPr eaLnBrk="1" hangingPunct="1"/>
            <a:r>
              <a:rPr lang="hu-HU" sz="1800" dirty="0" smtClean="0">
                <a:latin typeface="Arial" charset="0"/>
              </a:rPr>
              <a:t>Mechanikai védelem követelményei egységesen a lakással</a:t>
            </a:r>
          </a:p>
          <a:p>
            <a:pPr marL="0" indent="0" eaLnBrk="1" hangingPunct="1">
              <a:buNone/>
            </a:pPr>
            <a:endParaRPr lang="hu-HU" sz="1800" dirty="0">
              <a:latin typeface="Arial" charset="0"/>
            </a:endParaRPr>
          </a:p>
          <a:p>
            <a:pPr marL="0" indent="0" eaLnBrk="1" hangingPunct="1">
              <a:buNone/>
            </a:pPr>
            <a:r>
              <a:rPr lang="hu-HU" sz="2600" dirty="0" smtClean="0">
                <a:latin typeface="Arial" charset="0"/>
              </a:rPr>
              <a:t>Kárfizetési limitek</a:t>
            </a:r>
          </a:p>
          <a:p>
            <a:r>
              <a:rPr lang="hu-HU" sz="1800" dirty="0"/>
              <a:t>A:  állandóan lakott lakások</a:t>
            </a:r>
          </a:p>
          <a:p>
            <a:r>
              <a:rPr lang="hu-HU" sz="1800" dirty="0"/>
              <a:t>B: nem állandóan lakott lakások; építés alatt álló lakások; </a:t>
            </a: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smtClean="0"/>
              <a:t>melléképületek </a:t>
            </a:r>
            <a:r>
              <a:rPr lang="hu-HU" sz="1800" dirty="0"/>
              <a:t>és nem lakás célú helyiségek; közös tulajdonú </a:t>
            </a:r>
            <a:r>
              <a:rPr lang="hu-HU" sz="1800" dirty="0" smtClean="0"/>
              <a:t>helyiségek</a:t>
            </a:r>
          </a:p>
          <a:p>
            <a:pPr marL="0" indent="0">
              <a:buNone/>
            </a:pPr>
            <a:endParaRPr lang="hu-HU" sz="1400" dirty="0">
              <a:latin typeface="Arial" charset="0"/>
            </a:endParaRPr>
          </a:p>
          <a:p>
            <a:pPr marL="0" indent="0">
              <a:buNone/>
            </a:pPr>
            <a:r>
              <a:rPr lang="hu-HU" sz="1400" dirty="0" smtClean="0">
                <a:latin typeface="Arial" charset="0"/>
              </a:rPr>
              <a:t>	             Jelenlegi				            </a:t>
            </a:r>
            <a:r>
              <a:rPr lang="hu-HU" sz="1600" b="1" dirty="0" smtClean="0">
                <a:solidFill>
                  <a:srgbClr val="C00000"/>
                </a:solidFill>
                <a:latin typeface="Arial" charset="0"/>
              </a:rPr>
              <a:t>Új</a:t>
            </a:r>
            <a:endParaRPr lang="hu-HU" sz="1600" b="1" dirty="0">
              <a:solidFill>
                <a:srgbClr val="C00000"/>
              </a:solidFill>
              <a:latin typeface="Arial" charset="0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718802"/>
              </p:ext>
            </p:extLst>
          </p:nvPr>
        </p:nvGraphicFramePr>
        <p:xfrm>
          <a:off x="4536281" y="4509120"/>
          <a:ext cx="4212432" cy="11521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87208"/>
                <a:gridCol w="1262612"/>
                <a:gridCol w="1262612"/>
              </a:tblGrid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 </a:t>
                      </a:r>
                      <a:endParaRPr lang="hu-H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A</a:t>
                      </a: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B</a:t>
                      </a: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88032">
                <a:tc>
                  <a:txBody>
                    <a:bodyPr/>
                    <a:lstStyle/>
                    <a:p>
                      <a:pPr marL="48260"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0.</a:t>
                      </a:r>
                      <a:r>
                        <a:rPr lang="hu-HU" sz="1200" spc="55">
                          <a:effectLst/>
                        </a:rPr>
                        <a:t> </a:t>
                      </a:r>
                      <a:r>
                        <a:rPr lang="hu-HU" sz="1200">
                          <a:effectLst/>
                        </a:rPr>
                        <a:t>védelmi</a:t>
                      </a:r>
                      <a:r>
                        <a:rPr lang="hu-HU" sz="1200" spc="55">
                          <a:effectLst/>
                        </a:rPr>
                        <a:t> </a:t>
                      </a:r>
                      <a:r>
                        <a:rPr lang="hu-HU" sz="1200">
                          <a:effectLst/>
                        </a:rPr>
                        <a:t>kategória</a:t>
                      </a:r>
                      <a:endParaRPr lang="hu-H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4175" marR="38481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</a:rPr>
                        <a:t>1000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–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88032">
                <a:tc>
                  <a:txBody>
                    <a:bodyPr/>
                    <a:lstStyle/>
                    <a:p>
                      <a:pPr marL="48260"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1.</a:t>
                      </a:r>
                      <a:r>
                        <a:rPr lang="hu-HU" sz="1200" spc="55" dirty="0">
                          <a:effectLst/>
                        </a:rPr>
                        <a:t> </a:t>
                      </a:r>
                      <a:r>
                        <a:rPr lang="hu-HU" sz="1200" dirty="0">
                          <a:effectLst/>
                        </a:rPr>
                        <a:t>védelmi</a:t>
                      </a:r>
                      <a:r>
                        <a:rPr lang="hu-HU" sz="1200" spc="55" dirty="0">
                          <a:effectLst/>
                        </a:rPr>
                        <a:t> </a:t>
                      </a:r>
                      <a:r>
                        <a:rPr lang="hu-HU" sz="1200" dirty="0">
                          <a:effectLst/>
                        </a:rPr>
                        <a:t>kategória</a:t>
                      </a: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4175" marR="38481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chemeClr val="bg1"/>
                          </a:solidFill>
                          <a:effectLst/>
                        </a:rPr>
                        <a:t>3500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1910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500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88032">
                <a:tc>
                  <a:txBody>
                    <a:bodyPr/>
                    <a:lstStyle/>
                    <a:p>
                      <a:pPr marL="48260"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2.</a:t>
                      </a:r>
                      <a:r>
                        <a:rPr lang="hu-HU" sz="1200" spc="55" dirty="0">
                          <a:effectLst/>
                        </a:rPr>
                        <a:t> </a:t>
                      </a:r>
                      <a:r>
                        <a:rPr lang="hu-HU" sz="1200" dirty="0">
                          <a:effectLst/>
                        </a:rPr>
                        <a:t>védelmi</a:t>
                      </a:r>
                      <a:r>
                        <a:rPr lang="hu-HU" sz="1200" spc="55" dirty="0">
                          <a:effectLst/>
                        </a:rPr>
                        <a:t> </a:t>
                      </a:r>
                      <a:r>
                        <a:rPr lang="hu-HU" sz="1200" dirty="0">
                          <a:effectLst/>
                        </a:rPr>
                        <a:t>kategória</a:t>
                      </a: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4175" marR="38481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6000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910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1000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48905"/>
              </p:ext>
            </p:extLst>
          </p:nvPr>
        </p:nvGraphicFramePr>
        <p:xfrm>
          <a:off x="467544" y="4509120"/>
          <a:ext cx="3960439" cy="11521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86277"/>
                <a:gridCol w="1187081"/>
                <a:gridCol w="1187081"/>
              </a:tblGrid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</a:t>
                      </a: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</a:t>
                      </a: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88032">
                <a:tc>
                  <a:txBody>
                    <a:bodyPr/>
                    <a:lstStyle/>
                    <a:p>
                      <a:pPr marL="48260" algn="l"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</a:t>
                      </a:r>
                      <a:r>
                        <a:rPr lang="en-US" sz="1200" spc="5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védelmi</a:t>
                      </a:r>
                      <a:r>
                        <a:rPr lang="en-US" sz="1200" spc="5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kategória</a:t>
                      </a:r>
                      <a:endParaRPr lang="hu-H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4175" marR="38481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1000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–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88032">
                <a:tc>
                  <a:txBody>
                    <a:bodyPr/>
                    <a:lstStyle/>
                    <a:p>
                      <a:pPr marL="48260" algn="l"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</a:t>
                      </a:r>
                      <a:r>
                        <a:rPr lang="en-US" sz="1200" spc="5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védelmi</a:t>
                      </a:r>
                      <a:r>
                        <a:rPr lang="en-US" sz="1200" spc="5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kategória</a:t>
                      </a:r>
                      <a:endParaRPr lang="hu-H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4175" marR="38481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3500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19100" marR="419735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500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88032">
                <a:tc>
                  <a:txBody>
                    <a:bodyPr/>
                    <a:lstStyle/>
                    <a:p>
                      <a:pPr marL="48260" algn="l"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</a:t>
                      </a:r>
                      <a:r>
                        <a:rPr lang="en-US" sz="1200" spc="55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védelmi</a:t>
                      </a:r>
                      <a:r>
                        <a:rPr lang="en-US" sz="1200" spc="55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kategória</a:t>
                      </a: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4175" marR="38481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4500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0" marR="419735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800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19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395536" y="404813"/>
            <a:ext cx="7643564" cy="604837"/>
          </a:xfrm>
        </p:spPr>
        <p:txBody>
          <a:bodyPr/>
          <a:lstStyle/>
          <a:p>
            <a:pPr algn="l" eaLnBrk="1" hangingPunct="1"/>
            <a:r>
              <a:rPr lang="hu-HU" sz="3200" b="1" dirty="0" smtClean="0">
                <a:solidFill>
                  <a:schemeClr val="accent2"/>
                </a:solidFill>
                <a:latin typeface="Arial" charset="0"/>
              </a:rPr>
              <a:t>Újdonságok</a:t>
            </a:r>
          </a:p>
        </p:txBody>
      </p:sp>
      <p:sp>
        <p:nvSpPr>
          <p:cNvPr id="25602" name="Tartalom helye 2"/>
          <p:cNvSpPr>
            <a:spLocks noGrp="1"/>
          </p:cNvSpPr>
          <p:nvPr>
            <p:ph idx="1"/>
          </p:nvPr>
        </p:nvSpPr>
        <p:spPr>
          <a:xfrm>
            <a:off x="468313" y="1557338"/>
            <a:ext cx="8064127" cy="4823990"/>
          </a:xfrm>
        </p:spPr>
        <p:txBody>
          <a:bodyPr/>
          <a:lstStyle/>
          <a:p>
            <a:pPr eaLnBrk="1" hangingPunct="1"/>
            <a:r>
              <a:rPr lang="hu-HU" sz="2400" dirty="0"/>
              <a:t>Új: </a:t>
            </a:r>
            <a:r>
              <a:rPr lang="hu-HU" sz="2400" dirty="0">
                <a:solidFill>
                  <a:srgbClr val="C00000"/>
                </a:solidFill>
              </a:rPr>
              <a:t>Kiterjesztett extra felelősség </a:t>
            </a:r>
            <a:r>
              <a:rPr lang="hu-HU" sz="2400" dirty="0"/>
              <a:t>– </a:t>
            </a:r>
            <a:r>
              <a:rPr lang="hu-HU" sz="2400" dirty="0" smtClean="0"/>
              <a:t>vezetékes víz </a:t>
            </a:r>
            <a:r>
              <a:rPr lang="hu-HU" sz="2400" dirty="0"/>
              <a:t>nincs </a:t>
            </a:r>
            <a:r>
              <a:rPr lang="hu-HU" sz="2400" dirty="0" smtClean="0"/>
              <a:t>kizárva! Épület-</a:t>
            </a:r>
            <a:r>
              <a:rPr lang="hu-HU" sz="2400" dirty="0"/>
              <a:t>, extra- és kiterjesztett extra felelősség </a:t>
            </a:r>
            <a:r>
              <a:rPr lang="hu-HU" sz="2400" dirty="0">
                <a:solidFill>
                  <a:srgbClr val="C00000"/>
                </a:solidFill>
              </a:rPr>
              <a:t>egy kiegészítő feltételben </a:t>
            </a:r>
            <a:r>
              <a:rPr lang="hu-HU" sz="2400" dirty="0"/>
              <a:t>(de választhatóan)</a:t>
            </a:r>
          </a:p>
          <a:p>
            <a:pPr marL="0" indent="0" eaLnBrk="1" hangingPunct="1">
              <a:buNone/>
            </a:pPr>
            <a:endParaRPr lang="hu-HU" sz="2400" dirty="0" smtClean="0">
              <a:solidFill>
                <a:srgbClr val="C00000"/>
              </a:solidFill>
              <a:latin typeface="Arial" charset="0"/>
            </a:endParaRPr>
          </a:p>
          <a:p>
            <a:r>
              <a:rPr lang="hu-HU" sz="2400" dirty="0" smtClean="0"/>
              <a:t>Sérelemdíj</a:t>
            </a:r>
            <a:endParaRPr lang="hu-HU" sz="2400" dirty="0"/>
          </a:p>
          <a:p>
            <a:pPr lvl="1">
              <a:buFont typeface="Wingdings" pitchFamily="2" charset="2"/>
              <a:buChar char="Ø"/>
            </a:pPr>
            <a:r>
              <a:rPr lang="hu-HU" sz="1800" dirty="0" smtClean="0"/>
              <a:t>Nem </a:t>
            </a:r>
            <a:r>
              <a:rPr lang="hu-HU" sz="1800" dirty="0"/>
              <a:t>vagyoni kár megszűnt, helyette sérelemdíj!</a:t>
            </a:r>
          </a:p>
          <a:p>
            <a:pPr marL="0" indent="0">
              <a:buNone/>
            </a:pPr>
            <a:r>
              <a:rPr lang="hu-HU" sz="1800" dirty="0"/>
              <a:t> </a:t>
            </a:r>
            <a:r>
              <a:rPr lang="hu-HU" sz="1800" dirty="0" smtClean="0"/>
              <a:t>      </a:t>
            </a:r>
            <a:r>
              <a:rPr lang="hu-HU" sz="2400" dirty="0" smtClean="0"/>
              <a:t>Új </a:t>
            </a:r>
            <a:r>
              <a:rPr lang="hu-HU" sz="2400" dirty="0"/>
              <a:t>Ptk.: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1800" dirty="0"/>
              <a:t>Nem tesz különbséget vagyoni és nem vagyoni kár között, </a:t>
            </a: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smtClean="0"/>
              <a:t>a </a:t>
            </a:r>
            <a:r>
              <a:rPr lang="hu-HU" sz="1800" dirty="0"/>
              <a:t>kár csak vagyoni kár lehet!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rgbClr val="C00000"/>
                </a:solidFill>
              </a:rPr>
              <a:t>Sérelemdíj: a személyhez fűződő jogok megsértésének szankciója</a:t>
            </a:r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r>
              <a:rPr lang="hu-HU" sz="1800" u="sng" dirty="0"/>
              <a:t>A felelősségbiztosítás fedezetet nyújt a kárra és a </a:t>
            </a:r>
            <a:r>
              <a:rPr lang="hu-HU" sz="1800" u="sng" dirty="0" smtClean="0"/>
              <a:t>sérelemdíjra!</a:t>
            </a:r>
            <a:endParaRPr lang="hu-HU" sz="1800" dirty="0"/>
          </a:p>
          <a:p>
            <a:pPr marL="0" indent="0" eaLnBrk="1" hangingPunct="1">
              <a:buNone/>
            </a:pPr>
            <a:endParaRPr lang="hu-HU" sz="1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27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600" b="1" dirty="0">
                <a:solidFill>
                  <a:srgbClr val="C00000"/>
                </a:solidFill>
                <a:latin typeface="Arial" charset="0"/>
                <a:cs typeface="Arial" charset="0"/>
              </a:rPr>
              <a:t>A szerződő fél tájékoztatási </a:t>
            </a:r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kötelezettsége </a:t>
            </a:r>
            <a:r>
              <a:rPr lang="hu-HU" sz="2600" b="1" dirty="0">
                <a:solidFill>
                  <a:srgbClr val="C00000"/>
                </a:solidFill>
                <a:latin typeface="Arial" charset="0"/>
                <a:cs typeface="Arial" charset="0"/>
              </a:rPr>
              <a:t>6:450. § </a:t>
            </a:r>
            <a:endParaRPr lang="hu-HU" sz="26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9933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hu-HU" sz="2000" dirty="0" smtClean="0">
                <a:latin typeface="Arial" charset="0"/>
                <a:cs typeface="Arial" charset="0"/>
              </a:rPr>
              <a:t>Ha </a:t>
            </a:r>
            <a:r>
              <a:rPr lang="hu-HU" sz="2000" dirty="0">
                <a:latin typeface="Arial" charset="0"/>
                <a:cs typeface="Arial" charset="0"/>
              </a:rPr>
              <a:t>a szerződést </a:t>
            </a:r>
            <a:r>
              <a:rPr lang="hu-HU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nem a biztosított köti</a:t>
            </a:r>
            <a:r>
              <a:rPr lang="hu-HU" sz="2000" dirty="0">
                <a:latin typeface="Arial" charset="0"/>
                <a:cs typeface="Arial" charset="0"/>
              </a:rPr>
              <a:t>, a biztosítási esemény bekövetkezéséig vagy a biztosított belépéséig a </a:t>
            </a:r>
            <a:r>
              <a:rPr lang="hu-HU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szerződő fél </a:t>
            </a:r>
            <a:r>
              <a:rPr lang="hu-HU" sz="2000" dirty="0">
                <a:latin typeface="Arial" charset="0"/>
                <a:cs typeface="Arial" charset="0"/>
              </a:rPr>
              <a:t>a hozzá intézett nyilatkozatokról és a szerződésben bekövetkezett változásokról a </a:t>
            </a:r>
            <a:r>
              <a:rPr lang="hu-HU" sz="2000" b="1" u="sng" dirty="0">
                <a:solidFill>
                  <a:srgbClr val="0070C0"/>
                </a:solidFill>
                <a:latin typeface="Arial" charset="0"/>
                <a:cs typeface="Arial" charset="0"/>
              </a:rPr>
              <a:t>biztosítottat köteles tájékoztatni</a:t>
            </a:r>
            <a:r>
              <a:rPr lang="hu-HU" sz="2000" dirty="0">
                <a:latin typeface="Arial" charset="0"/>
                <a:cs typeface="Arial" charset="0"/>
              </a:rPr>
              <a:t>. </a:t>
            </a:r>
            <a:endParaRPr lang="hu-HU" sz="2000" dirty="0" smtClean="0">
              <a:latin typeface="Arial" charset="0"/>
              <a:cs typeface="Arial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91038"/>
            <a:ext cx="3024336" cy="232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7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7715250" cy="604837"/>
          </a:xfrm>
        </p:spPr>
        <p:txBody>
          <a:bodyPr/>
          <a:lstStyle/>
          <a:p>
            <a:pPr algn="l" eaLnBrk="1" hangingPunct="1"/>
            <a:r>
              <a:rPr lang="hu-HU" sz="3200" b="1" dirty="0" smtClean="0">
                <a:solidFill>
                  <a:schemeClr val="accent2"/>
                </a:solidFill>
                <a:latin typeface="Arial" charset="0"/>
              </a:rPr>
              <a:t>Újdonságok</a:t>
            </a:r>
          </a:p>
        </p:txBody>
      </p:sp>
      <p:sp>
        <p:nvSpPr>
          <p:cNvPr id="25602" name="Tartalom helye 2"/>
          <p:cNvSpPr>
            <a:spLocks noGrp="1"/>
          </p:cNvSpPr>
          <p:nvPr>
            <p:ph idx="1"/>
          </p:nvPr>
        </p:nvSpPr>
        <p:spPr>
          <a:xfrm>
            <a:off x="504217" y="1268760"/>
            <a:ext cx="8064127" cy="482399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400" dirty="0" smtClean="0">
                <a:solidFill>
                  <a:srgbClr val="C00000"/>
                </a:solidFill>
                <a:latin typeface="Arial" charset="0"/>
              </a:rPr>
              <a:t>M-24 esetén is lehet a kárkifizetésről nyilatkozni</a:t>
            </a:r>
          </a:p>
          <a:p>
            <a:pPr marL="0" indent="0">
              <a:buNone/>
            </a:pPr>
            <a:endParaRPr lang="hu-HU" sz="1800" b="1" i="1" dirty="0" smtClean="0"/>
          </a:p>
          <a:p>
            <a:pPr marL="0" indent="0">
              <a:buNone/>
            </a:pPr>
            <a:r>
              <a:rPr lang="hu-HU" sz="1800" b="1" i="1" dirty="0" smtClean="0"/>
              <a:t>HB </a:t>
            </a:r>
            <a:r>
              <a:rPr lang="hu-HU" sz="1800" b="1" i="1" dirty="0"/>
              <a:t>78/B Nyilatkozat a </a:t>
            </a:r>
            <a:r>
              <a:rPr lang="hu-HU" sz="1800" b="1" i="1" dirty="0" smtClean="0"/>
              <a:t>kárkifizetésről</a:t>
            </a:r>
            <a:endParaRPr lang="hu-HU" sz="1800" dirty="0"/>
          </a:p>
          <a:p>
            <a:pPr marL="0" indent="0">
              <a:buNone/>
            </a:pPr>
            <a:r>
              <a:rPr lang="hu-HU" sz="1800" dirty="0"/>
              <a:t>A tulajdonosközösség határozata alapján a biztosító a vagyonbiztosítási kárkifizetéseit a társasház, illetve a lakásszövetkezet részére teljesíti. A záradék nem vonatkozik azokra a biztosítottakra, akik tulajdonrészére kedvezményezett került bejegyzésre és a kedvezményezett a kártérítés összegéről nem mond le.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C00000"/>
                </a:solidFill>
              </a:rPr>
              <a:t>A szerződő tudomásul veszi, hogy Mestervonal-24 szolgáltatás esetén – amennyiben a biztosítási ajánlaton a szolgáltatás megjelölésre került – a vészelhárítás érdekében felmerült költségeket (lásd Mestervonal-24 szolgáltatás) a biztosító továbbra is átvállalja az adott biztosított (lakó) tekintetében.</a:t>
            </a:r>
          </a:p>
          <a:p>
            <a:pPr marL="0" indent="0" eaLnBrk="1" hangingPunct="1">
              <a:buNone/>
            </a:pPr>
            <a:endParaRPr lang="hu-HU" sz="1800" dirty="0" smtClean="0">
              <a:latin typeface="Arial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382" y="4747592"/>
            <a:ext cx="1533798" cy="153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9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title" idx="4294967295"/>
          </p:nvPr>
        </p:nvSpPr>
        <p:spPr>
          <a:xfrm>
            <a:off x="468313" y="419100"/>
            <a:ext cx="2817812" cy="363538"/>
          </a:xfrm>
        </p:spPr>
        <p:txBody>
          <a:bodyPr/>
          <a:lstStyle/>
          <a:p>
            <a:pPr algn="l" eaLnBrk="1" hangingPunct="1"/>
            <a:r>
              <a:rPr lang="hu-HU" sz="3200" b="1" smtClean="0">
                <a:solidFill>
                  <a:schemeClr val="accent2"/>
                </a:solidFill>
                <a:latin typeface="Arial" charset="0"/>
              </a:rPr>
              <a:t>Újdonságok</a:t>
            </a:r>
          </a:p>
        </p:txBody>
      </p:sp>
      <p:sp>
        <p:nvSpPr>
          <p:cNvPr id="14339" name="Tartalom helye 2"/>
          <p:cNvSpPr>
            <a:spLocks noGrp="1"/>
          </p:cNvSpPr>
          <p:nvPr>
            <p:ph idx="4294967295"/>
          </p:nvPr>
        </p:nvSpPr>
        <p:spPr>
          <a:xfrm>
            <a:off x="755650" y="1600200"/>
            <a:ext cx="7931150" cy="4525963"/>
          </a:xfrm>
        </p:spPr>
        <p:txBody>
          <a:bodyPr/>
          <a:lstStyle/>
          <a:p>
            <a:pPr marL="0" indent="0" eaLnBrk="1" hangingPunct="1">
              <a:buNone/>
            </a:pPr>
            <a:endParaRPr lang="hu-HU" sz="2600" dirty="0" smtClean="0">
              <a:latin typeface="Arial" charset="0"/>
            </a:endParaRPr>
          </a:p>
          <a:p>
            <a:pPr marL="0" indent="0" eaLnBrk="1" hangingPunct="1">
              <a:buNone/>
            </a:pPr>
            <a:r>
              <a:rPr lang="hu-HU" sz="2600" dirty="0" smtClean="0">
                <a:latin typeface="Arial" charset="0"/>
              </a:rPr>
              <a:t>Új struktúra:</a:t>
            </a:r>
          </a:p>
          <a:p>
            <a:pPr marL="0" indent="0" eaLnBrk="1" hangingPunct="1">
              <a:buNone/>
            </a:pPr>
            <a:endParaRPr lang="hu-HU" sz="2600" dirty="0">
              <a:latin typeface="Arial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hu-HU" sz="2600" dirty="0" smtClean="0">
                <a:latin typeface="Arial" charset="0"/>
              </a:rPr>
              <a:t>Alapkockázatok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hu-HU" sz="2600" dirty="0" smtClean="0">
                <a:latin typeface="Arial" charset="0"/>
              </a:rPr>
              <a:t>Kiegészítő biztosítások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hu-HU" sz="2600" dirty="0" err="1" smtClean="0">
                <a:solidFill>
                  <a:srgbClr val="C00000"/>
                </a:solidFill>
                <a:latin typeface="Arial" charset="0"/>
              </a:rPr>
              <a:t>Minicsomagok</a:t>
            </a:r>
            <a:endParaRPr lang="hu-HU" sz="2600" dirty="0" smtClean="0">
              <a:solidFill>
                <a:srgbClr val="C00000"/>
              </a:solidFill>
              <a:latin typeface="Arial" charset="0"/>
            </a:endParaRPr>
          </a:p>
          <a:p>
            <a:pPr eaLnBrk="1" hangingPunct="1"/>
            <a:endParaRPr lang="hu-HU" sz="2600" dirty="0" smtClean="0">
              <a:latin typeface="Arial" charset="0"/>
            </a:endParaRPr>
          </a:p>
          <a:p>
            <a:pPr eaLnBrk="1" hangingPunct="1"/>
            <a:endParaRPr lang="hu-HU" dirty="0" smtClean="0">
              <a:latin typeface="Arial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56992"/>
            <a:ext cx="3613825" cy="263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6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/>
          </p:nvPr>
        </p:nvSpPr>
        <p:spPr>
          <a:xfrm>
            <a:off x="323527" y="327025"/>
            <a:ext cx="7515547" cy="654050"/>
          </a:xfrm>
        </p:spPr>
        <p:txBody>
          <a:bodyPr/>
          <a:lstStyle/>
          <a:p>
            <a:pPr algn="l" eaLnBrk="1" hangingPunct="1"/>
            <a:r>
              <a:rPr lang="hu-HU" sz="3200" b="1" dirty="0" smtClean="0">
                <a:solidFill>
                  <a:schemeClr val="accent2"/>
                </a:solidFill>
                <a:latin typeface="Arial" charset="0"/>
              </a:rPr>
              <a:t>Új mini csomagok</a:t>
            </a:r>
          </a:p>
        </p:txBody>
      </p:sp>
      <p:sp>
        <p:nvSpPr>
          <p:cNvPr id="26626" name="Tartalom helye 2"/>
          <p:cNvSpPr>
            <a:spLocks noGrp="1"/>
          </p:cNvSpPr>
          <p:nvPr>
            <p:ph idx="1"/>
          </p:nvPr>
        </p:nvSpPr>
        <p:spPr>
          <a:xfrm>
            <a:off x="683568" y="1412776"/>
            <a:ext cx="4103811" cy="439194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600" dirty="0" smtClean="0">
                <a:solidFill>
                  <a:srgbClr val="C00000"/>
                </a:solidFill>
                <a:latin typeface="Arial" charset="0"/>
              </a:rPr>
              <a:t>Öko csomag</a:t>
            </a:r>
          </a:p>
          <a:p>
            <a:pPr eaLnBrk="1" hangingPunct="1"/>
            <a:r>
              <a:rPr lang="hu-HU" sz="1800" dirty="0" smtClean="0">
                <a:latin typeface="Arial" charset="0"/>
              </a:rPr>
              <a:t>napkollektor, napelem biztosítás</a:t>
            </a:r>
          </a:p>
          <a:p>
            <a:pPr eaLnBrk="1" hangingPunct="1"/>
            <a:r>
              <a:rPr lang="hu-HU" sz="1800" dirty="0" smtClean="0">
                <a:latin typeface="Arial" charset="0"/>
              </a:rPr>
              <a:t>hőszivattyú meghibásodás</a:t>
            </a:r>
          </a:p>
          <a:p>
            <a:pPr marL="0" indent="0" eaLnBrk="1" hangingPunct="1">
              <a:buNone/>
            </a:pPr>
            <a:r>
              <a:rPr lang="hu-HU" sz="2600" dirty="0" smtClean="0">
                <a:solidFill>
                  <a:srgbClr val="C00000"/>
                </a:solidFill>
                <a:latin typeface="Arial" charset="0"/>
              </a:rPr>
              <a:t>Energia csomag</a:t>
            </a:r>
          </a:p>
          <a:p>
            <a:pPr eaLnBrk="1" hangingPunct="1"/>
            <a:r>
              <a:rPr lang="hu-HU" sz="1800" dirty="0" smtClean="0">
                <a:latin typeface="Arial" charset="0"/>
              </a:rPr>
              <a:t>kazán, </a:t>
            </a:r>
            <a:r>
              <a:rPr lang="hu-HU" sz="1800" dirty="0" err="1" smtClean="0">
                <a:latin typeface="Arial" charset="0"/>
              </a:rPr>
              <a:t>hőközpont</a:t>
            </a:r>
            <a:r>
              <a:rPr lang="hu-HU" sz="1800" dirty="0" smtClean="0">
                <a:latin typeface="Arial" charset="0"/>
              </a:rPr>
              <a:t> géptörés biztosítás (önrész 50e Ft)</a:t>
            </a:r>
          </a:p>
          <a:p>
            <a:pPr eaLnBrk="1" hangingPunct="1"/>
            <a:r>
              <a:rPr lang="hu-HU" sz="1800" dirty="0" smtClean="0">
                <a:latin typeface="Arial" charset="0"/>
              </a:rPr>
              <a:t>gázórák és villanyórák rongálása</a:t>
            </a:r>
          </a:p>
          <a:p>
            <a:pPr eaLnBrk="1" hangingPunct="1"/>
            <a:r>
              <a:rPr lang="hu-HU" sz="1800" dirty="0" smtClean="0">
                <a:latin typeface="Arial" charset="0"/>
              </a:rPr>
              <a:t>gázvezeték töréskár</a:t>
            </a:r>
          </a:p>
          <a:p>
            <a:pPr marL="0" indent="0" eaLnBrk="1" hangingPunct="1">
              <a:buNone/>
            </a:pPr>
            <a:r>
              <a:rPr lang="hu-HU" sz="2600" dirty="0" smtClean="0">
                <a:solidFill>
                  <a:srgbClr val="C00000"/>
                </a:solidFill>
                <a:latin typeface="Arial" charset="0"/>
              </a:rPr>
              <a:t>Villám- és füstkár csomag</a:t>
            </a:r>
          </a:p>
          <a:p>
            <a:pPr eaLnBrk="1" hangingPunct="1"/>
            <a:r>
              <a:rPr lang="hu-HU" sz="1800" dirty="0" smtClean="0">
                <a:latin typeface="Arial" charset="0"/>
              </a:rPr>
              <a:t>közvetett villámcsapás</a:t>
            </a:r>
          </a:p>
          <a:p>
            <a:pPr eaLnBrk="1" hangingPunct="1"/>
            <a:r>
              <a:rPr lang="hu-HU" sz="1800" dirty="0" smtClean="0">
                <a:latin typeface="Arial" charset="0"/>
              </a:rPr>
              <a:t>égés nélküli füstkár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708920"/>
            <a:ext cx="3554890" cy="23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8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590504"/>
            <a:ext cx="1929814" cy="1723048"/>
          </a:xfrm>
          <a:prstGeom prst="rect">
            <a:avLst/>
          </a:prstGeom>
        </p:spPr>
      </p:pic>
      <p:sp>
        <p:nvSpPr>
          <p:cNvPr id="27649" name="Cím 1"/>
          <p:cNvSpPr>
            <a:spLocks noGrp="1"/>
          </p:cNvSpPr>
          <p:nvPr>
            <p:ph type="title"/>
          </p:nvPr>
        </p:nvSpPr>
        <p:spPr>
          <a:xfrm>
            <a:off x="395286" y="233363"/>
            <a:ext cx="7643813" cy="614362"/>
          </a:xfrm>
        </p:spPr>
        <p:txBody>
          <a:bodyPr/>
          <a:lstStyle/>
          <a:p>
            <a:pPr algn="l" eaLnBrk="1" hangingPunct="1"/>
            <a:r>
              <a:rPr lang="hu-HU" sz="3200" b="1" dirty="0" smtClean="0">
                <a:solidFill>
                  <a:schemeClr val="accent2"/>
                </a:solidFill>
                <a:latin typeface="Arial" charset="0"/>
              </a:rPr>
              <a:t>Új mini csomagok</a:t>
            </a:r>
          </a:p>
        </p:txBody>
      </p:sp>
      <p:sp>
        <p:nvSpPr>
          <p:cNvPr id="27650" name="Tartalom helye 2"/>
          <p:cNvSpPr>
            <a:spLocks noGrp="1"/>
          </p:cNvSpPr>
          <p:nvPr>
            <p:ph idx="1"/>
          </p:nvPr>
        </p:nvSpPr>
        <p:spPr>
          <a:xfrm>
            <a:off x="713200" y="1119609"/>
            <a:ext cx="7633791" cy="4608413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hu-HU" sz="2600" dirty="0" smtClean="0">
                <a:latin typeface="Arial" charset="0"/>
              </a:rPr>
              <a:t>Épülettartozékok rongálása csomag</a:t>
            </a:r>
          </a:p>
          <a:p>
            <a:endParaRPr lang="hu-HU" sz="1800" dirty="0" smtClean="0"/>
          </a:p>
          <a:p>
            <a:r>
              <a:rPr lang="hu-HU" sz="1800" dirty="0" smtClean="0"/>
              <a:t>a </a:t>
            </a:r>
            <a:r>
              <a:rPr lang="hu-HU" sz="1800" dirty="0"/>
              <a:t>biztosított épület(</a:t>
            </a:r>
            <a:r>
              <a:rPr lang="hu-HU" sz="1800" dirty="0" err="1"/>
              <a:t>ek</a:t>
            </a:r>
            <a:r>
              <a:rPr lang="hu-HU" sz="1800" dirty="0"/>
              <a:t>)</a:t>
            </a:r>
            <a:r>
              <a:rPr lang="hu-HU" sz="1800" dirty="0" err="1"/>
              <a:t>hez</a:t>
            </a:r>
            <a:r>
              <a:rPr lang="hu-HU" sz="1800" dirty="0"/>
              <a:t> tartozó kaputelefon rendszer(</a:t>
            </a:r>
            <a:r>
              <a:rPr lang="hu-HU" sz="1800" dirty="0" err="1"/>
              <a:t>ek</a:t>
            </a:r>
            <a:r>
              <a:rPr lang="hu-HU" sz="1800" dirty="0"/>
              <a:t>) szemmel látható rongálási káraira, amik a rendeltetésszerű használatot lehetetlenné teszik;</a:t>
            </a:r>
          </a:p>
          <a:p>
            <a:pPr lvl="0"/>
            <a:r>
              <a:rPr lang="hu-HU" sz="1800" dirty="0"/>
              <a:t>az antenna-, az erősítő- és a televíziós kábelrendszer, valamint a riasztórendszer, ill. </a:t>
            </a:r>
            <a:r>
              <a:rPr lang="hu-HU" sz="1800" dirty="0">
                <a:solidFill>
                  <a:srgbClr val="C00000"/>
                </a:solidFill>
              </a:rPr>
              <a:t>kamerarendszer</a:t>
            </a:r>
            <a:r>
              <a:rPr lang="hu-HU" sz="1800" dirty="0"/>
              <a:t> rongálással okozott káraira és </a:t>
            </a:r>
            <a:r>
              <a:rPr lang="hu-HU" sz="1800" u="sng" dirty="0"/>
              <a:t>eltulajdonítására</a:t>
            </a:r>
            <a:r>
              <a:rPr lang="hu-HU" sz="1800" dirty="0"/>
              <a:t>;</a:t>
            </a:r>
          </a:p>
          <a:p>
            <a:pPr lvl="0"/>
            <a:r>
              <a:rPr lang="hu-HU" sz="1800" dirty="0"/>
              <a:t>az elektromos </a:t>
            </a:r>
            <a:r>
              <a:rPr lang="hu-HU" sz="1800" dirty="0" smtClean="0">
                <a:solidFill>
                  <a:srgbClr val="C00000"/>
                </a:solidFill>
              </a:rPr>
              <a:t>sorompó-</a:t>
            </a:r>
            <a:r>
              <a:rPr lang="hu-HU" sz="1800" dirty="0" smtClean="0"/>
              <a:t> </a:t>
            </a:r>
            <a:r>
              <a:rPr lang="hu-HU" sz="1800" dirty="0"/>
              <a:t>és kapumozgató szerkezetek rongálással okozott káraira és </a:t>
            </a:r>
            <a:r>
              <a:rPr lang="hu-HU" sz="1800" u="sng" dirty="0"/>
              <a:t>eltulajdonítására</a:t>
            </a:r>
            <a:r>
              <a:rPr lang="hu-HU" sz="1800" dirty="0"/>
              <a:t>;</a:t>
            </a:r>
          </a:p>
          <a:p>
            <a:pPr lvl="0"/>
            <a:r>
              <a:rPr lang="hu-HU" sz="1800" dirty="0">
                <a:solidFill>
                  <a:srgbClr val="C00000"/>
                </a:solidFill>
              </a:rPr>
              <a:t>a </a:t>
            </a:r>
            <a:r>
              <a:rPr lang="hu-HU" sz="1800" b="1" dirty="0">
                <a:solidFill>
                  <a:srgbClr val="C00000"/>
                </a:solidFill>
              </a:rPr>
              <a:t>villámhárító rendszerek </a:t>
            </a:r>
            <a:r>
              <a:rPr lang="hu-HU" sz="1800" dirty="0">
                <a:solidFill>
                  <a:srgbClr val="C00000"/>
                </a:solidFill>
              </a:rPr>
              <a:t>rongálással okozott káraira és </a:t>
            </a:r>
            <a:r>
              <a:rPr lang="hu-HU" sz="1800" u="sng" dirty="0">
                <a:solidFill>
                  <a:srgbClr val="C00000"/>
                </a:solidFill>
              </a:rPr>
              <a:t>eltulajdonítására</a:t>
            </a:r>
            <a:r>
              <a:rPr lang="hu-HU" sz="1800" dirty="0">
                <a:solidFill>
                  <a:srgbClr val="C00000"/>
                </a:solidFill>
              </a:rPr>
              <a:t>;</a:t>
            </a:r>
          </a:p>
          <a:p>
            <a:pPr lvl="0"/>
            <a:r>
              <a:rPr lang="hu-HU" sz="1800" dirty="0">
                <a:solidFill>
                  <a:srgbClr val="C00000"/>
                </a:solidFill>
              </a:rPr>
              <a:t>a közös-, ill. szövetkezeti tulajdonú helyiségekben elhelyezett </a:t>
            </a:r>
            <a:r>
              <a:rPr lang="hu-HU" sz="1800" b="1" dirty="0">
                <a:solidFill>
                  <a:srgbClr val="C00000"/>
                </a:solidFill>
              </a:rPr>
              <a:t>postaládák</a:t>
            </a:r>
            <a:r>
              <a:rPr lang="hu-HU" sz="1800" dirty="0">
                <a:solidFill>
                  <a:srgbClr val="C00000"/>
                </a:solidFill>
              </a:rPr>
              <a:t> rongálással okozott </a:t>
            </a:r>
            <a:r>
              <a:rPr lang="hu-HU" sz="1800" dirty="0" smtClean="0">
                <a:solidFill>
                  <a:srgbClr val="C00000"/>
                </a:solidFill>
              </a:rPr>
              <a:t>káraira (önrész 20%, min. 20e Ft)</a:t>
            </a:r>
            <a:endParaRPr lang="hu-HU" sz="1800" dirty="0">
              <a:solidFill>
                <a:srgbClr val="C00000"/>
              </a:solidFill>
            </a:endParaRPr>
          </a:p>
          <a:p>
            <a:pPr lvl="0"/>
            <a:r>
              <a:rPr lang="hu-HU" sz="1800" dirty="0">
                <a:solidFill>
                  <a:srgbClr val="C00000"/>
                </a:solidFill>
              </a:rPr>
              <a:t>a </a:t>
            </a:r>
            <a:r>
              <a:rPr lang="hu-HU" sz="1800" b="1" dirty="0">
                <a:solidFill>
                  <a:srgbClr val="C00000"/>
                </a:solidFill>
              </a:rPr>
              <a:t>szellőztető rendszerek</a:t>
            </a:r>
            <a:r>
              <a:rPr lang="hu-HU" sz="1800" dirty="0">
                <a:solidFill>
                  <a:srgbClr val="C00000"/>
                </a:solidFill>
              </a:rPr>
              <a:t>, ill. az ezekhez tartozó gépészetek </a:t>
            </a:r>
            <a:r>
              <a:rPr lang="hu-HU" sz="1800" dirty="0" smtClean="0">
                <a:solidFill>
                  <a:srgbClr val="C00000"/>
                </a:solidFill>
              </a:rPr>
              <a:t/>
            </a:r>
            <a:br>
              <a:rPr lang="hu-HU" sz="1800" dirty="0" smtClean="0">
                <a:solidFill>
                  <a:srgbClr val="C00000"/>
                </a:solidFill>
              </a:rPr>
            </a:br>
            <a:r>
              <a:rPr lang="hu-HU" sz="1800" dirty="0" smtClean="0">
                <a:solidFill>
                  <a:srgbClr val="C00000"/>
                </a:solidFill>
              </a:rPr>
              <a:t>rongálással </a:t>
            </a:r>
            <a:r>
              <a:rPr lang="hu-HU" sz="1800" dirty="0">
                <a:solidFill>
                  <a:srgbClr val="C00000"/>
                </a:solidFill>
              </a:rPr>
              <a:t>okozott káraira</a:t>
            </a:r>
            <a:r>
              <a:rPr lang="hu-HU" sz="1800" dirty="0" smtClean="0">
                <a:solidFill>
                  <a:srgbClr val="C00000"/>
                </a:solidFill>
              </a:rPr>
              <a:t>.</a:t>
            </a:r>
            <a:endParaRPr lang="hu-HU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77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ím 1"/>
          <p:cNvSpPr>
            <a:spLocks noGrp="1"/>
          </p:cNvSpPr>
          <p:nvPr>
            <p:ph type="title"/>
          </p:nvPr>
        </p:nvSpPr>
        <p:spPr>
          <a:xfrm>
            <a:off x="395288" y="233363"/>
            <a:ext cx="7643812" cy="614362"/>
          </a:xfrm>
        </p:spPr>
        <p:txBody>
          <a:bodyPr/>
          <a:lstStyle/>
          <a:p>
            <a:pPr algn="l" eaLnBrk="1" hangingPunct="1"/>
            <a:r>
              <a:rPr lang="hu-HU" sz="3200" b="1" dirty="0" smtClean="0">
                <a:solidFill>
                  <a:schemeClr val="accent2"/>
                </a:solidFill>
                <a:latin typeface="Arial" charset="0"/>
              </a:rPr>
              <a:t>Új mini csomagok</a:t>
            </a:r>
          </a:p>
        </p:txBody>
      </p:sp>
      <p:sp>
        <p:nvSpPr>
          <p:cNvPr id="27650" name="Tartalom helye 2"/>
          <p:cNvSpPr>
            <a:spLocks noGrp="1"/>
          </p:cNvSpPr>
          <p:nvPr>
            <p:ph idx="1"/>
          </p:nvPr>
        </p:nvSpPr>
        <p:spPr>
          <a:xfrm>
            <a:off x="395287" y="1114521"/>
            <a:ext cx="8209162" cy="5743479"/>
          </a:xfrm>
        </p:spPr>
        <p:txBody>
          <a:bodyPr/>
          <a:lstStyle/>
          <a:p>
            <a:pPr marL="0" indent="0">
              <a:buNone/>
            </a:pPr>
            <a:r>
              <a:rPr lang="hu-HU" sz="2600" dirty="0" smtClean="0">
                <a:latin typeface="Arial" charset="0"/>
              </a:rPr>
              <a:t>Vandalizmus csomag</a:t>
            </a:r>
            <a:endParaRPr lang="hu-HU" sz="2600" i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marL="0" indent="0">
              <a:buNone/>
            </a:pPr>
            <a:endParaRPr lang="hu-HU" sz="1100" dirty="0" smtClean="0">
              <a:latin typeface="Arial" charset="0"/>
            </a:endParaRPr>
          </a:p>
          <a:p>
            <a:pPr lvl="0"/>
            <a:r>
              <a:rPr lang="hu-HU" sz="2000" dirty="0" smtClean="0"/>
              <a:t>a </a:t>
            </a:r>
            <a:r>
              <a:rPr lang="hu-HU" sz="2000" dirty="0"/>
              <a:t>biztosított épület(</a:t>
            </a:r>
            <a:r>
              <a:rPr lang="hu-HU" sz="2000" dirty="0" err="1"/>
              <a:t>ek</a:t>
            </a:r>
            <a:r>
              <a:rPr lang="hu-HU" sz="2000" dirty="0"/>
              <a:t>) külső határoló falazatain belül lévő közös használatú helyiségek </a:t>
            </a:r>
            <a:r>
              <a:rPr lang="hu-HU" sz="2000" dirty="0" smtClean="0"/>
              <a:t>(pl. lépcsőház</a:t>
            </a:r>
            <a:r>
              <a:rPr lang="hu-HU" sz="2000" dirty="0"/>
              <a:t>, folyosók, stb., kivéve felvonó) – falazatán vagy burkolataiban összefestéssel, összefirkálással keletkezett károkra. </a:t>
            </a:r>
          </a:p>
          <a:p>
            <a:pPr lvl="0"/>
            <a:r>
              <a:rPr lang="hu-HU" sz="2000" dirty="0">
                <a:solidFill>
                  <a:srgbClr val="C00000"/>
                </a:solidFill>
              </a:rPr>
              <a:t>a külön tulajdonú albetétek, </a:t>
            </a:r>
            <a:r>
              <a:rPr lang="hu-HU" sz="2000" b="1" dirty="0">
                <a:solidFill>
                  <a:srgbClr val="C00000"/>
                </a:solidFill>
              </a:rPr>
              <a:t>lakások bejárati ajtajainak összefestéssel</a:t>
            </a:r>
            <a:r>
              <a:rPr lang="hu-HU" sz="2000" dirty="0">
                <a:solidFill>
                  <a:srgbClr val="C00000"/>
                </a:solidFill>
              </a:rPr>
              <a:t>, összefirkálással keletkezett kárait. </a:t>
            </a:r>
            <a:endParaRPr lang="hu-HU" sz="2000" dirty="0" smtClean="0">
              <a:solidFill>
                <a:srgbClr val="C00000"/>
              </a:solidFill>
            </a:endParaRPr>
          </a:p>
          <a:p>
            <a:pPr lvl="0"/>
            <a:r>
              <a:rPr lang="hu-HU" sz="2000" dirty="0" smtClean="0"/>
              <a:t>….ajtók rongálási káraira, amelyek a rendeltetésszerű használatot lehetetlenné teszik;</a:t>
            </a:r>
          </a:p>
          <a:p>
            <a:pPr lvl="0"/>
            <a:r>
              <a:rPr lang="hu-HU" sz="2000" dirty="0" smtClean="0"/>
              <a:t>….dísznövények </a:t>
            </a:r>
            <a:r>
              <a:rPr lang="hu-HU" sz="2000" dirty="0"/>
              <a:t>rongálási káraira és </a:t>
            </a:r>
            <a:r>
              <a:rPr lang="hu-HU" sz="2000" u="sng" dirty="0"/>
              <a:t>eltulajdonítására</a:t>
            </a:r>
            <a:r>
              <a:rPr lang="hu-HU" sz="2000" dirty="0"/>
              <a:t>;</a:t>
            </a:r>
          </a:p>
          <a:p>
            <a:pPr lvl="0"/>
            <a:r>
              <a:rPr lang="hu-HU" sz="2000" dirty="0" smtClean="0"/>
              <a:t>….szabadon </a:t>
            </a:r>
            <a:r>
              <a:rPr lang="hu-HU" sz="2000" dirty="0"/>
              <a:t>álló építmények (rögzített lámpatestek, padok, játszótéri gyerekjátékok) rongálási káraira és </a:t>
            </a:r>
            <a:r>
              <a:rPr lang="hu-HU" sz="2000" u="sng" dirty="0"/>
              <a:t>eltulajdonítására</a:t>
            </a:r>
            <a:r>
              <a:rPr lang="hu-HU" sz="2000" dirty="0"/>
              <a:t>;</a:t>
            </a:r>
          </a:p>
          <a:p>
            <a:r>
              <a:rPr lang="hu-HU" sz="2000" dirty="0"/>
              <a:t>a társasház tulajdonát képező szeméttároló </a:t>
            </a:r>
            <a:r>
              <a:rPr lang="hu-HU" sz="2000" dirty="0" smtClean="0"/>
              <a:t>megrongálására, </a:t>
            </a:r>
            <a:r>
              <a:rPr lang="hu-HU" sz="2000" u="sng" dirty="0" smtClean="0"/>
              <a:t>eltulajdonítására</a:t>
            </a:r>
            <a:r>
              <a:rPr lang="hu-HU" sz="2000" dirty="0"/>
              <a:t>.</a:t>
            </a:r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33458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/>
          </p:nvPr>
        </p:nvSpPr>
        <p:spPr>
          <a:xfrm>
            <a:off x="250825" y="327025"/>
            <a:ext cx="7588250" cy="654050"/>
          </a:xfrm>
        </p:spPr>
        <p:txBody>
          <a:bodyPr/>
          <a:lstStyle/>
          <a:p>
            <a:pPr algn="l" eaLnBrk="1" hangingPunct="1"/>
            <a:r>
              <a:rPr lang="hu-HU" sz="3200" b="1" dirty="0" smtClean="0">
                <a:solidFill>
                  <a:schemeClr val="accent2"/>
                </a:solidFill>
                <a:latin typeface="Arial" charset="0"/>
              </a:rPr>
              <a:t>Új mini csomagok</a:t>
            </a:r>
          </a:p>
        </p:txBody>
      </p:sp>
      <p:sp>
        <p:nvSpPr>
          <p:cNvPr id="26626" name="Tartalom helye 2"/>
          <p:cNvSpPr>
            <a:spLocks noGrp="1"/>
          </p:cNvSpPr>
          <p:nvPr>
            <p:ph idx="1"/>
          </p:nvPr>
        </p:nvSpPr>
        <p:spPr>
          <a:xfrm>
            <a:off x="683568" y="1412776"/>
            <a:ext cx="3743771" cy="439194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600" dirty="0" smtClean="0">
                <a:solidFill>
                  <a:srgbClr val="C00000"/>
                </a:solidFill>
                <a:latin typeface="Arial" charset="0"/>
              </a:rPr>
              <a:t>Állatkár csomag</a:t>
            </a:r>
          </a:p>
          <a:p>
            <a:pPr eaLnBrk="1" hangingPunct="1"/>
            <a:r>
              <a:rPr lang="hu-HU" sz="2000" dirty="0" smtClean="0"/>
              <a:t>kártevő </a:t>
            </a:r>
            <a:r>
              <a:rPr lang="hu-HU" sz="2000" dirty="0"/>
              <a:t>állatok által a biztosított épületben, annak hőszigetelésében, ill. épület gépészetében okozott </a:t>
            </a:r>
            <a:r>
              <a:rPr lang="hu-HU" sz="2000" dirty="0" smtClean="0"/>
              <a:t>károk</a:t>
            </a:r>
            <a:br>
              <a:rPr lang="hu-HU" sz="2000" dirty="0" smtClean="0"/>
            </a:br>
            <a:endParaRPr lang="hu-HU" sz="2000" dirty="0" smtClean="0"/>
          </a:p>
          <a:p>
            <a:pPr eaLnBrk="1" hangingPunct="1"/>
            <a:r>
              <a:rPr lang="hu-HU" sz="2000" dirty="0" smtClean="0"/>
              <a:t>darázsirtási költségek, </a:t>
            </a:r>
            <a:r>
              <a:rPr lang="hu-HU" sz="2000" dirty="0"/>
              <a:t>amennyiben a rovarok a biztosított lakók megszokott életvitelét lehetetlenné teszik, és olyan helyzet alakul ki, mely sürgős beavatkozást kíván a balesetveszély megelőzése </a:t>
            </a:r>
            <a:r>
              <a:rPr lang="hu-HU" sz="2000" dirty="0" smtClean="0"/>
              <a:t>érdekében</a:t>
            </a:r>
            <a:endParaRPr lang="hu-HU" sz="2000" dirty="0" smtClean="0">
              <a:latin typeface="Arial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999" y="1103343"/>
            <a:ext cx="3213720" cy="241029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39" y="3717032"/>
            <a:ext cx="3201980" cy="233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/>
          </p:nvPr>
        </p:nvSpPr>
        <p:spPr>
          <a:xfrm>
            <a:off x="250825" y="327025"/>
            <a:ext cx="7588250" cy="654050"/>
          </a:xfrm>
        </p:spPr>
        <p:txBody>
          <a:bodyPr/>
          <a:lstStyle/>
          <a:p>
            <a:pPr algn="l" eaLnBrk="1" hangingPunct="1"/>
            <a:r>
              <a:rPr lang="hu-HU" sz="3200" b="1" dirty="0" smtClean="0">
                <a:solidFill>
                  <a:schemeClr val="accent2"/>
                </a:solidFill>
                <a:latin typeface="Arial" charset="0"/>
              </a:rPr>
              <a:t>Új mini csomagok </a:t>
            </a:r>
          </a:p>
        </p:txBody>
      </p:sp>
      <p:sp>
        <p:nvSpPr>
          <p:cNvPr id="26626" name="Tartalom helye 2"/>
          <p:cNvSpPr>
            <a:spLocks noGrp="1"/>
          </p:cNvSpPr>
          <p:nvPr>
            <p:ph idx="1"/>
          </p:nvPr>
        </p:nvSpPr>
        <p:spPr>
          <a:xfrm>
            <a:off x="395536" y="1484784"/>
            <a:ext cx="7848227" cy="439194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600" dirty="0" smtClean="0">
                <a:solidFill>
                  <a:srgbClr val="C00000"/>
                </a:solidFill>
                <a:latin typeface="Arial" charset="0"/>
              </a:rPr>
              <a:t>Vízkár plusz csomag</a:t>
            </a:r>
            <a:endParaRPr lang="hu-HU" sz="2600" dirty="0">
              <a:solidFill>
                <a:srgbClr val="C00000"/>
              </a:solidFill>
              <a:latin typeface="Arial" charset="0"/>
            </a:endParaRPr>
          </a:p>
          <a:p>
            <a:pPr eaLnBrk="1" hangingPunct="1"/>
            <a:r>
              <a:rPr lang="hu-HU" sz="1800" dirty="0" smtClean="0">
                <a:latin typeface="Arial" charset="0"/>
              </a:rPr>
              <a:t>Dugulás elhárítás költsége (önrész 20%, min. 20e Ft)</a:t>
            </a:r>
          </a:p>
          <a:p>
            <a:pPr eaLnBrk="1" hangingPunct="1"/>
            <a:r>
              <a:rPr lang="hu-HU" sz="1800" dirty="0" smtClean="0">
                <a:latin typeface="Arial" charset="0"/>
              </a:rPr>
              <a:t>Vízveszteség térítés</a:t>
            </a:r>
          </a:p>
          <a:p>
            <a:pPr eaLnBrk="1" hangingPunct="1"/>
            <a:r>
              <a:rPr lang="hu-HU" sz="1800" dirty="0" smtClean="0">
                <a:latin typeface="Arial" charset="0"/>
              </a:rPr>
              <a:t>Csővezeték pótlási költsége</a:t>
            </a:r>
          </a:p>
          <a:p>
            <a:pPr marL="0" indent="0" eaLnBrk="1" hangingPunct="1">
              <a:buNone/>
            </a:pPr>
            <a:endParaRPr lang="hu-HU" sz="1800" dirty="0" smtClean="0">
              <a:latin typeface="Arial" charset="0"/>
            </a:endParaRPr>
          </a:p>
          <a:p>
            <a:pPr marL="0" indent="0" eaLnBrk="1" hangingPunct="1">
              <a:buNone/>
            </a:pPr>
            <a:endParaRPr lang="hu-HU" sz="1800" dirty="0">
              <a:latin typeface="Arial" charset="0"/>
            </a:endParaRPr>
          </a:p>
          <a:p>
            <a:pPr marL="0" indent="0" eaLnBrk="1" hangingPunct="1">
              <a:buNone/>
            </a:pPr>
            <a:endParaRPr lang="hu-HU" sz="1800" dirty="0">
              <a:latin typeface="Arial" charset="0"/>
            </a:endParaRPr>
          </a:p>
          <a:p>
            <a:pPr marL="0" indent="0" eaLnBrk="1" hangingPunct="1">
              <a:buNone/>
            </a:pPr>
            <a:r>
              <a:rPr lang="hu-HU" sz="2600" dirty="0" smtClean="0">
                <a:solidFill>
                  <a:srgbClr val="C00000"/>
                </a:solidFill>
                <a:latin typeface="Arial" charset="0"/>
              </a:rPr>
              <a:t>Ingóság és készpénz csomag</a:t>
            </a:r>
          </a:p>
          <a:p>
            <a:pPr eaLnBrk="1" hangingPunct="1"/>
            <a:r>
              <a:rPr lang="hu-HU" sz="1800" dirty="0" smtClean="0">
                <a:latin typeface="Arial" charset="0"/>
              </a:rPr>
              <a:t>Közös tulajdonú ingóságok</a:t>
            </a:r>
          </a:p>
          <a:p>
            <a:pPr eaLnBrk="1" hangingPunct="1"/>
            <a:r>
              <a:rPr lang="hu-HU" sz="1800" dirty="0" smtClean="0">
                <a:latin typeface="Arial" charset="0"/>
              </a:rPr>
              <a:t>Közös készpénz (100e Ft fölött értéktárolóban, </a:t>
            </a:r>
          </a:p>
          <a:p>
            <a:pPr marL="0" indent="0" eaLnBrk="1" hangingPunct="1">
              <a:buNone/>
            </a:pPr>
            <a:r>
              <a:rPr lang="hu-HU" sz="1800" dirty="0">
                <a:latin typeface="Arial" charset="0"/>
              </a:rPr>
              <a:t> </a:t>
            </a:r>
            <a:r>
              <a:rPr lang="hu-HU" sz="1800" dirty="0" smtClean="0">
                <a:latin typeface="Arial" charset="0"/>
              </a:rPr>
              <a:t>     </a:t>
            </a:r>
            <a:r>
              <a:rPr lang="hu-HU" sz="1800" dirty="0" err="1" smtClean="0">
                <a:latin typeface="Arial" charset="0"/>
              </a:rPr>
              <a:t>max</a:t>
            </a:r>
            <a:r>
              <a:rPr lang="hu-HU" sz="1800" dirty="0" smtClean="0">
                <a:latin typeface="Arial" charset="0"/>
              </a:rPr>
              <a:t>. 1000e Ft-ig)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922" y="1707741"/>
            <a:ext cx="2466975" cy="184785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584" y="4005064"/>
            <a:ext cx="25336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5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/>
          </p:nvPr>
        </p:nvSpPr>
        <p:spPr>
          <a:xfrm>
            <a:off x="395535" y="327025"/>
            <a:ext cx="7443539" cy="654050"/>
          </a:xfrm>
        </p:spPr>
        <p:txBody>
          <a:bodyPr/>
          <a:lstStyle/>
          <a:p>
            <a:pPr algn="l" eaLnBrk="1" hangingPunct="1"/>
            <a:r>
              <a:rPr lang="hu-HU" sz="3200" b="1" dirty="0" smtClean="0">
                <a:solidFill>
                  <a:schemeClr val="accent2"/>
                </a:solidFill>
                <a:latin typeface="Arial" charset="0"/>
              </a:rPr>
              <a:t>Kárrendezés</a:t>
            </a:r>
          </a:p>
        </p:txBody>
      </p:sp>
      <p:sp>
        <p:nvSpPr>
          <p:cNvPr id="26626" name="Tartalom helye 2"/>
          <p:cNvSpPr>
            <a:spLocks noGrp="1"/>
          </p:cNvSpPr>
          <p:nvPr>
            <p:ph idx="1"/>
          </p:nvPr>
        </p:nvSpPr>
        <p:spPr>
          <a:xfrm>
            <a:off x="626455" y="1268760"/>
            <a:ext cx="7848227" cy="439194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600" dirty="0" smtClean="0">
                <a:latin typeface="Arial" charset="0"/>
              </a:rPr>
              <a:t>Kárrendezés során bekérhető dokumentumok</a:t>
            </a:r>
          </a:p>
          <a:p>
            <a:pPr marL="0" indent="0">
              <a:buNone/>
            </a:pPr>
            <a:r>
              <a:rPr lang="hu-HU" sz="1800" dirty="0" smtClean="0">
                <a:solidFill>
                  <a:srgbClr val="C00000"/>
                </a:solidFill>
              </a:rPr>
              <a:t>Gázórák </a:t>
            </a:r>
            <a:r>
              <a:rPr lang="hu-HU" sz="1800" dirty="0">
                <a:solidFill>
                  <a:srgbClr val="C00000"/>
                </a:solidFill>
              </a:rPr>
              <a:t>és villanyórák rongálása kárnál</a:t>
            </a:r>
          </a:p>
          <a:p>
            <a:pPr lvl="0"/>
            <a:r>
              <a:rPr lang="hu-HU" sz="1800" dirty="0"/>
              <a:t>rendőrségi feljelentés</a:t>
            </a:r>
          </a:p>
          <a:p>
            <a:pPr lvl="0"/>
            <a:r>
              <a:rPr lang="hu-HU" sz="1800" dirty="0"/>
              <a:t>gáz-, ill. az elektromos szolgáltatóhoz intézett bejelentés</a:t>
            </a:r>
          </a:p>
          <a:p>
            <a:pPr lvl="0"/>
            <a:r>
              <a:rPr lang="hu-HU" sz="1800" dirty="0"/>
              <a:t>a lakóközösség képviselőjének nyilatkozata a mérőberendezés hozzáférhetőségéről, közös tulajdonú területen történő elhelyezéséről</a:t>
            </a:r>
          </a:p>
          <a:p>
            <a:pPr marL="0" indent="0" eaLnBrk="1" hangingPunct="1">
              <a:buNone/>
            </a:pPr>
            <a:endParaRPr lang="hu-HU" sz="2600" dirty="0" smtClean="0">
              <a:latin typeface="Arial" charset="0"/>
            </a:endParaRPr>
          </a:p>
          <a:p>
            <a:pPr marL="0" indent="0" eaLnBrk="1" hangingPunct="1">
              <a:buNone/>
            </a:pPr>
            <a:r>
              <a:rPr lang="hu-HU" sz="2600" dirty="0" smtClean="0">
                <a:latin typeface="Arial" charset="0"/>
              </a:rPr>
              <a:t>Általános kizárások</a:t>
            </a:r>
          </a:p>
          <a:p>
            <a:pPr eaLnBrk="1" hangingPunct="1"/>
            <a:r>
              <a:rPr lang="hu-HU" sz="1800" dirty="0">
                <a:solidFill>
                  <a:srgbClr val="C00000"/>
                </a:solidFill>
              </a:rPr>
              <a:t>építési előírások megsértésére vezethető </a:t>
            </a:r>
            <a:r>
              <a:rPr lang="hu-HU" sz="1800" dirty="0" smtClean="0">
                <a:solidFill>
                  <a:srgbClr val="C00000"/>
                </a:solidFill>
              </a:rPr>
              <a:t>vissza – </a:t>
            </a:r>
          </a:p>
          <a:p>
            <a:pPr marL="0" indent="0" eaLnBrk="1" hangingPunct="1">
              <a:buNone/>
            </a:pPr>
            <a:r>
              <a:rPr lang="hu-HU" sz="1800" dirty="0" smtClean="0"/>
              <a:t>       Kárrendezési szempont pontosítása</a:t>
            </a:r>
          </a:p>
          <a:p>
            <a:pPr eaLnBrk="1" hangingPunct="1"/>
            <a:r>
              <a:rPr lang="hu-HU" sz="1800" dirty="0" err="1" smtClean="0">
                <a:solidFill>
                  <a:srgbClr val="C00000"/>
                </a:solidFill>
              </a:rPr>
              <a:t>Sanction</a:t>
            </a:r>
            <a:r>
              <a:rPr lang="hu-HU" sz="1800" dirty="0" smtClean="0">
                <a:solidFill>
                  <a:srgbClr val="C00000"/>
                </a:solidFill>
              </a:rPr>
              <a:t> </a:t>
            </a:r>
            <a:r>
              <a:rPr lang="hu-HU" sz="1800" dirty="0" err="1" smtClean="0">
                <a:solidFill>
                  <a:srgbClr val="C00000"/>
                </a:solidFill>
              </a:rPr>
              <a:t>Clause</a:t>
            </a:r>
            <a:r>
              <a:rPr lang="hu-HU" sz="1800" dirty="0" smtClean="0">
                <a:solidFill>
                  <a:srgbClr val="C00000"/>
                </a:solidFill>
              </a:rPr>
              <a:t>  </a:t>
            </a:r>
            <a:r>
              <a:rPr lang="hu-HU" sz="1800" dirty="0" smtClean="0"/>
              <a:t>- embargós szabályozás,</a:t>
            </a:r>
          </a:p>
          <a:p>
            <a:pPr marL="0" indent="0" eaLnBrk="1" hangingPunct="1">
              <a:buNone/>
            </a:pPr>
            <a:r>
              <a:rPr lang="hu-HU" sz="1800" dirty="0" smtClean="0"/>
              <a:t>       mint pl. terrorcselekmény…</a:t>
            </a:r>
            <a:endParaRPr lang="hu-HU" sz="1800" dirty="0"/>
          </a:p>
          <a:p>
            <a:pPr marL="0" indent="0" eaLnBrk="1" hangingPunct="1">
              <a:buNone/>
            </a:pPr>
            <a:endParaRPr lang="hu-HU" sz="2600" dirty="0">
              <a:latin typeface="Arial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928" y="3669379"/>
            <a:ext cx="3130178" cy="234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9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/>
          </p:nvPr>
        </p:nvSpPr>
        <p:spPr>
          <a:xfrm>
            <a:off x="395535" y="327025"/>
            <a:ext cx="7443539" cy="654050"/>
          </a:xfrm>
        </p:spPr>
        <p:txBody>
          <a:bodyPr/>
          <a:lstStyle/>
          <a:p>
            <a:pPr algn="l" eaLnBrk="1" hangingPunct="1"/>
            <a:r>
              <a:rPr lang="hu-HU" sz="3200" b="1" dirty="0" smtClean="0">
                <a:solidFill>
                  <a:schemeClr val="accent2"/>
                </a:solidFill>
                <a:latin typeface="Arial" charset="0"/>
              </a:rPr>
              <a:t>Kárrendezés</a:t>
            </a:r>
          </a:p>
        </p:txBody>
      </p:sp>
      <p:sp>
        <p:nvSpPr>
          <p:cNvPr id="26626" name="Tartalom helye 2"/>
          <p:cNvSpPr>
            <a:spLocks noGrp="1"/>
          </p:cNvSpPr>
          <p:nvPr>
            <p:ph idx="1"/>
          </p:nvPr>
        </p:nvSpPr>
        <p:spPr>
          <a:xfrm>
            <a:off x="755576" y="1291573"/>
            <a:ext cx="7848227" cy="439194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600" dirty="0" smtClean="0">
                <a:latin typeface="Arial" charset="0"/>
              </a:rPr>
              <a:t>Új fejezet:</a:t>
            </a:r>
          </a:p>
          <a:p>
            <a:pPr marL="0" indent="0" eaLnBrk="1" hangingPunct="1">
              <a:buNone/>
            </a:pPr>
            <a:r>
              <a:rPr lang="hu-HU" sz="2400" dirty="0"/>
              <a:t>A Polgári Törvénykönyvtől eltérő </a:t>
            </a:r>
            <a:r>
              <a:rPr lang="hu-HU" sz="2400" dirty="0" smtClean="0"/>
              <a:t>szabályok</a:t>
            </a:r>
            <a:br>
              <a:rPr lang="hu-HU" sz="2400" dirty="0" smtClean="0"/>
            </a:br>
            <a:endParaRPr lang="hu-HU" sz="2600" dirty="0" smtClean="0">
              <a:latin typeface="Arial" charset="0"/>
            </a:endParaRPr>
          </a:p>
          <a:p>
            <a:pPr marL="0" indent="0" eaLnBrk="1" hangingPunct="1">
              <a:buNone/>
            </a:pPr>
            <a:r>
              <a:rPr lang="hu-HU" sz="2600" dirty="0" smtClean="0">
                <a:latin typeface="Arial" charset="0"/>
              </a:rPr>
              <a:t>Mivel NEM fogyasztók, maradt a régi….</a:t>
            </a:r>
            <a:endParaRPr lang="hu-HU" sz="2600" dirty="0">
              <a:latin typeface="Arial" charset="0"/>
            </a:endParaRPr>
          </a:p>
          <a:p>
            <a:pPr eaLnBrk="1" hangingPunct="1"/>
            <a:r>
              <a:rPr lang="hu-HU" sz="1800" dirty="0" smtClean="0"/>
              <a:t>Várakozási idő (árvíz, földrengés, földcsuszamlás)</a:t>
            </a:r>
          </a:p>
          <a:p>
            <a:pPr eaLnBrk="1" hangingPunct="1"/>
            <a:r>
              <a:rPr lang="hu-HU" sz="1800" dirty="0" err="1" smtClean="0"/>
              <a:t>Respíró</a:t>
            </a:r>
            <a:r>
              <a:rPr lang="hu-HU" sz="1800" dirty="0" smtClean="0"/>
              <a:t> megtartása (régi </a:t>
            </a:r>
            <a:r>
              <a:rPr lang="hu-HU" sz="1800" dirty="0" err="1" smtClean="0"/>
              <a:t>mahnung</a:t>
            </a:r>
            <a:r>
              <a:rPr lang="hu-HU" sz="1800" dirty="0" smtClean="0"/>
              <a:t> folyamat)</a:t>
            </a:r>
          </a:p>
          <a:p>
            <a:pPr eaLnBrk="1" hangingPunct="1"/>
            <a:r>
              <a:rPr lang="hu-HU" sz="1800" dirty="0" smtClean="0"/>
              <a:t>Szerződés a díjbeérkezéstől lép hatályba, nem szerződéskötéstől</a:t>
            </a:r>
          </a:p>
          <a:p>
            <a:pPr eaLnBrk="1" hangingPunct="1"/>
            <a:r>
              <a:rPr lang="hu-HU" sz="1800" dirty="0" err="1" smtClean="0"/>
              <a:t>Malus-os</a:t>
            </a:r>
            <a:r>
              <a:rPr lang="hu-HU" sz="1800" dirty="0" smtClean="0"/>
              <a:t> díjmódosítás lehetősége:</a:t>
            </a:r>
            <a:br>
              <a:rPr lang="hu-HU" sz="1800" dirty="0" smtClean="0"/>
            </a:br>
            <a:r>
              <a:rPr lang="hu-HU" sz="1800" dirty="0" smtClean="0"/>
              <a:t>a díjemelést elfogadottnak tekintjük, ha a szerződő </a:t>
            </a:r>
            <a:br>
              <a:rPr lang="hu-HU" sz="1800" dirty="0" smtClean="0"/>
            </a:br>
            <a:r>
              <a:rPr lang="hu-HU" sz="1800" dirty="0" smtClean="0">
                <a:solidFill>
                  <a:srgbClr val="C00000"/>
                </a:solidFill>
              </a:rPr>
              <a:t>az </a:t>
            </a:r>
            <a:r>
              <a:rPr lang="hu-HU" sz="1800" dirty="0">
                <a:solidFill>
                  <a:srgbClr val="C00000"/>
                </a:solidFill>
              </a:rPr>
              <a:t>évfordulót követő első esedékes díjfizetési kötelezettségét teljesíti</a:t>
            </a:r>
            <a:endParaRPr lang="hu-HU" sz="1800" dirty="0" smtClean="0">
              <a:solidFill>
                <a:srgbClr val="C0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80656" y="4649415"/>
            <a:ext cx="1139825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29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21" y="3429000"/>
            <a:ext cx="4003402" cy="2797558"/>
          </a:xfrm>
          <a:prstGeom prst="rect">
            <a:avLst/>
          </a:prstGeom>
        </p:spPr>
      </p:pic>
      <p:sp>
        <p:nvSpPr>
          <p:cNvPr id="26625" name="Cím 1"/>
          <p:cNvSpPr>
            <a:spLocks noGrp="1"/>
          </p:cNvSpPr>
          <p:nvPr>
            <p:ph type="title"/>
          </p:nvPr>
        </p:nvSpPr>
        <p:spPr>
          <a:xfrm>
            <a:off x="395535" y="327025"/>
            <a:ext cx="7443539" cy="654050"/>
          </a:xfrm>
        </p:spPr>
        <p:txBody>
          <a:bodyPr/>
          <a:lstStyle/>
          <a:p>
            <a:pPr algn="l" eaLnBrk="1" hangingPunct="1"/>
            <a:r>
              <a:rPr lang="hu-HU" sz="3200" b="1" dirty="0" smtClean="0">
                <a:solidFill>
                  <a:schemeClr val="accent2"/>
                </a:solidFill>
                <a:latin typeface="Arial" charset="0"/>
              </a:rPr>
              <a:t>Tarifa</a:t>
            </a:r>
          </a:p>
        </p:txBody>
      </p:sp>
      <p:sp>
        <p:nvSpPr>
          <p:cNvPr id="7" name="Tartalom helye 2"/>
          <p:cNvSpPr>
            <a:spLocks noGrp="1"/>
          </p:cNvSpPr>
          <p:nvPr>
            <p:ph idx="4294967295"/>
          </p:nvPr>
        </p:nvSpPr>
        <p:spPr>
          <a:xfrm>
            <a:off x="684213" y="1557338"/>
            <a:ext cx="7488237" cy="4525962"/>
          </a:xfrm>
        </p:spPr>
        <p:txBody>
          <a:bodyPr/>
          <a:lstStyle/>
          <a:p>
            <a:pPr eaLnBrk="1" hangingPunct="1"/>
            <a:r>
              <a:rPr lang="hu-HU" sz="2600" dirty="0" smtClean="0">
                <a:latin typeface="Arial" charset="0"/>
              </a:rPr>
              <a:t>Tarifa önmagában megszűnik, a Genius tartalmazza a számítási logikát</a:t>
            </a:r>
          </a:p>
          <a:p>
            <a:pPr eaLnBrk="1" hangingPunct="1"/>
            <a:r>
              <a:rPr lang="hu-HU" sz="2600" dirty="0" smtClean="0">
                <a:latin typeface="Arial" charset="0"/>
              </a:rPr>
              <a:t>Üzleti szabályozás készül (gyorsinfó)</a:t>
            </a:r>
            <a:br>
              <a:rPr lang="hu-HU" sz="2600" dirty="0" smtClean="0">
                <a:latin typeface="Arial" charset="0"/>
              </a:rPr>
            </a:br>
            <a:r>
              <a:rPr lang="hu-HU" sz="2600" dirty="0" smtClean="0">
                <a:latin typeface="Arial" charset="0"/>
              </a:rPr>
              <a:t>-&gt; vállalási feltételek</a:t>
            </a:r>
          </a:p>
          <a:p>
            <a:pPr eaLnBrk="1" hangingPunct="1"/>
            <a:r>
              <a:rPr lang="hu-HU" sz="2600" dirty="0" smtClean="0">
                <a:latin typeface="Arial" charset="0"/>
              </a:rPr>
              <a:t>Új díjtétel kialakítási logika:</a:t>
            </a:r>
            <a:br>
              <a:rPr lang="hu-HU" sz="2600" dirty="0" smtClean="0">
                <a:latin typeface="Arial" charset="0"/>
              </a:rPr>
            </a:br>
            <a:r>
              <a:rPr lang="hu-HU" sz="2600" dirty="0" smtClean="0">
                <a:latin typeface="Arial" charset="0"/>
              </a:rPr>
              <a:t>	alapdíjtétel</a:t>
            </a:r>
            <a:r>
              <a:rPr lang="hu-HU" sz="2600" dirty="0">
                <a:latin typeface="Arial" charset="0"/>
              </a:rPr>
              <a:t/>
            </a:r>
            <a:br>
              <a:rPr lang="hu-HU" sz="2600" dirty="0">
                <a:latin typeface="Arial" charset="0"/>
              </a:rPr>
            </a:br>
            <a:r>
              <a:rPr lang="hu-HU" sz="2600" dirty="0" smtClean="0">
                <a:latin typeface="Arial" charset="0"/>
              </a:rPr>
              <a:t/>
            </a:r>
            <a:br>
              <a:rPr lang="hu-HU" sz="2600" dirty="0" smtClean="0">
                <a:latin typeface="Arial" charset="0"/>
              </a:rPr>
            </a:br>
            <a:r>
              <a:rPr lang="hu-HU" sz="2600" dirty="0" smtClean="0">
                <a:latin typeface="Arial" charset="0"/>
              </a:rPr>
              <a:t>	módosító tényezők</a:t>
            </a:r>
            <a:br>
              <a:rPr lang="hu-HU" sz="2600" dirty="0" smtClean="0">
                <a:latin typeface="Arial" charset="0"/>
              </a:rPr>
            </a:br>
            <a:r>
              <a:rPr lang="hu-HU" sz="2600" dirty="0" smtClean="0">
                <a:latin typeface="Arial" charset="0"/>
              </a:rPr>
              <a:t/>
            </a:r>
            <a:br>
              <a:rPr lang="hu-HU" sz="2600" dirty="0" smtClean="0">
                <a:latin typeface="Arial" charset="0"/>
              </a:rPr>
            </a:br>
            <a:r>
              <a:rPr lang="hu-HU" sz="2600" dirty="0" smtClean="0">
                <a:latin typeface="Arial" charset="0"/>
              </a:rPr>
              <a:t>	végső díjtétel</a:t>
            </a:r>
          </a:p>
        </p:txBody>
      </p:sp>
      <p:sp>
        <p:nvSpPr>
          <p:cNvPr id="8" name="Lefelé nyíl 7"/>
          <p:cNvSpPr/>
          <p:nvPr/>
        </p:nvSpPr>
        <p:spPr>
          <a:xfrm>
            <a:off x="2627784" y="4240529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2627784" y="5013176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28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>
                <a:solidFill>
                  <a:srgbClr val="C00000"/>
                </a:solidFill>
                <a:latin typeface="Arial" charset="0"/>
                <a:cs typeface="Arial" charset="0"/>
              </a:rPr>
              <a:t>Belépés a </a:t>
            </a:r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szerződésbe </a:t>
            </a:r>
            <a:r>
              <a:rPr lang="hu-HU" sz="3200" b="1" dirty="0">
                <a:solidFill>
                  <a:srgbClr val="C00000"/>
                </a:solidFill>
                <a:latin typeface="Arial" charset="0"/>
                <a:cs typeface="Arial" charset="0"/>
              </a:rPr>
              <a:t>6:451. § </a:t>
            </a:r>
            <a:endParaRPr lang="hu-HU" sz="32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9933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hu-HU" sz="2000" i="1" dirty="0" smtClean="0">
                <a:latin typeface="Arial" charset="0"/>
                <a:cs typeface="Arial" charset="0"/>
              </a:rPr>
              <a:t>(1) Ha </a:t>
            </a:r>
            <a:r>
              <a:rPr lang="hu-HU" sz="2000" i="1" dirty="0">
                <a:latin typeface="Arial" charset="0"/>
                <a:cs typeface="Arial" charset="0"/>
              </a:rPr>
              <a:t>a szerződést nem a biztosított kötötte, a biztosított a biztosítóhoz intézett írásbeli nyilatkozattal a szerződésbe beléphet; a belépéshez a biztosító hozzájárulása nem szükséges. A belépéssel a szerződő felet megillető jogok és az őt terhelő kötelezettségek összessége a biztosítottra száll át</a:t>
            </a:r>
            <a:r>
              <a:rPr lang="hu-HU" sz="2000" i="1" dirty="0" smtClean="0">
                <a:latin typeface="Arial" charset="0"/>
                <a:cs typeface="Arial" charset="0"/>
              </a:rPr>
              <a:t>.</a:t>
            </a:r>
            <a:endParaRPr lang="hu-HU" sz="2000" i="1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hu-HU" sz="2000" dirty="0" smtClean="0">
                <a:latin typeface="Arial" charset="0"/>
                <a:cs typeface="Arial" charset="0"/>
              </a:rPr>
              <a:t>(</a:t>
            </a:r>
            <a:r>
              <a:rPr lang="hu-HU" sz="2000" dirty="0">
                <a:latin typeface="Arial" charset="0"/>
                <a:cs typeface="Arial" charset="0"/>
              </a:rPr>
              <a:t>2) Ha a biztosított belép a szerződésbe, a folyó biztosítási időszakban esedékes díjakért a biztosított a szerződő féllel egyetemlegesen felelős. </a:t>
            </a:r>
            <a:r>
              <a:rPr lang="hu-HU" sz="2000" b="1" u="sng" dirty="0">
                <a:solidFill>
                  <a:srgbClr val="0070C0"/>
                </a:solidFill>
                <a:latin typeface="Arial" charset="0"/>
                <a:cs typeface="Arial" charset="0"/>
              </a:rPr>
              <a:t>A szerződésbe belépő biztosított köteles a szerződő félnek a szerződésre fordított költségeit - ideértve a biztosítási díjat is -</a:t>
            </a:r>
            <a:r>
              <a:rPr lang="hu-HU" sz="2000" b="1" u="sng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megtéríteni.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976692"/>
            <a:ext cx="720080" cy="125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07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ím 1"/>
          <p:cNvSpPr>
            <a:spLocks noGrp="1"/>
          </p:cNvSpPr>
          <p:nvPr>
            <p:ph type="title" idx="4294967295"/>
          </p:nvPr>
        </p:nvSpPr>
        <p:spPr>
          <a:xfrm>
            <a:off x="539551" y="449263"/>
            <a:ext cx="8012311" cy="488950"/>
          </a:xfrm>
        </p:spPr>
        <p:txBody>
          <a:bodyPr/>
          <a:lstStyle/>
          <a:p>
            <a:pPr algn="l" eaLnBrk="1" hangingPunct="1"/>
            <a:r>
              <a:rPr lang="hu-HU" sz="3200" b="1" smtClean="0">
                <a:solidFill>
                  <a:schemeClr val="accent2"/>
                </a:solidFill>
                <a:latin typeface="Arial" charset="0"/>
              </a:rPr>
              <a:t>Tarifa</a:t>
            </a:r>
          </a:p>
        </p:txBody>
      </p:sp>
      <p:sp>
        <p:nvSpPr>
          <p:cNvPr id="44035" name="Tartalom helye 2"/>
          <p:cNvSpPr>
            <a:spLocks noGrp="1"/>
          </p:cNvSpPr>
          <p:nvPr>
            <p:ph idx="4294967295"/>
          </p:nvPr>
        </p:nvSpPr>
        <p:spPr>
          <a:xfrm>
            <a:off x="693737" y="1196752"/>
            <a:ext cx="7488237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600" dirty="0" smtClean="0">
                <a:solidFill>
                  <a:srgbClr val="C00000"/>
                </a:solidFill>
                <a:latin typeface="Arial" charset="0"/>
              </a:rPr>
              <a:t>Módosító tényezők</a:t>
            </a:r>
          </a:p>
          <a:p>
            <a:pPr marL="0" indent="0" eaLnBrk="1" hangingPunct="1">
              <a:buNone/>
            </a:pPr>
            <a:endParaRPr lang="hu-HU" sz="2600" dirty="0" smtClean="0">
              <a:solidFill>
                <a:srgbClr val="C00000"/>
              </a:solidFill>
              <a:latin typeface="Arial" charset="0"/>
            </a:endParaRPr>
          </a:p>
          <a:p>
            <a:pPr eaLnBrk="1" hangingPunct="1"/>
            <a:r>
              <a:rPr lang="hu-HU" sz="2600" dirty="0" smtClean="0">
                <a:latin typeface="Arial" charset="0"/>
              </a:rPr>
              <a:t>Település típus</a:t>
            </a:r>
          </a:p>
          <a:p>
            <a:pPr eaLnBrk="1" hangingPunct="1"/>
            <a:r>
              <a:rPr lang="hu-HU" sz="2600" dirty="0" smtClean="0">
                <a:latin typeface="Arial" charset="0"/>
              </a:rPr>
              <a:t>Újraépítési egységár</a:t>
            </a:r>
          </a:p>
          <a:p>
            <a:pPr eaLnBrk="1" hangingPunct="1"/>
            <a:r>
              <a:rPr lang="hu-HU" sz="2600" dirty="0" smtClean="0">
                <a:latin typeface="Arial" charset="0"/>
              </a:rPr>
              <a:t>Épület típus</a:t>
            </a:r>
          </a:p>
          <a:p>
            <a:pPr eaLnBrk="1" hangingPunct="1"/>
            <a:r>
              <a:rPr lang="hu-HU" sz="2600" dirty="0" smtClean="0">
                <a:latin typeface="Arial" charset="0"/>
              </a:rPr>
              <a:t>Építési év</a:t>
            </a:r>
          </a:p>
          <a:p>
            <a:pPr eaLnBrk="1" hangingPunct="1"/>
            <a:r>
              <a:rPr lang="hu-HU" sz="2600" dirty="0" smtClean="0">
                <a:latin typeface="Arial" charset="0"/>
              </a:rPr>
              <a:t>Lakásszám</a:t>
            </a:r>
            <a:endParaRPr lang="hu-HU" sz="2600" dirty="0">
              <a:latin typeface="Arial" charset="0"/>
            </a:endParaRPr>
          </a:p>
          <a:p>
            <a:pPr marL="0" indent="0" eaLnBrk="1" hangingPunct="1">
              <a:buNone/>
            </a:pPr>
            <a:endParaRPr lang="hu-HU" sz="2600" dirty="0" smtClean="0">
              <a:latin typeface="Arial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151563"/>
              </p:ext>
            </p:extLst>
          </p:nvPr>
        </p:nvGraphicFramePr>
        <p:xfrm>
          <a:off x="4283968" y="2996952"/>
          <a:ext cx="4411911" cy="1728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0546"/>
                <a:gridCol w="1890819"/>
                <a:gridCol w="1260546"/>
              </a:tblGrid>
              <a:tr h="25202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Építési év</a:t>
                      </a:r>
                      <a:endParaRPr lang="hu-HU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4002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5 éven belül</a:t>
                      </a:r>
                      <a:endParaRPr lang="hu-HU" sz="1200" b="0" i="1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0,72</a:t>
                      </a:r>
                      <a:endParaRPr lang="hu-HU" sz="1200" b="0" i="1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002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 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15 éven belül</a:t>
                      </a:r>
                      <a:endParaRPr lang="hu-HU" sz="1200" b="0" i="1" u="none" strike="noStrike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0,83</a:t>
                      </a:r>
                      <a:endParaRPr lang="hu-HU" sz="1200" b="0" i="1" u="none" strike="noStrike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002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25 éven belül</a:t>
                      </a:r>
                      <a:endParaRPr lang="hu-HU" sz="1200" b="0" i="1" u="none" strike="noStrike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0,93</a:t>
                      </a:r>
                      <a:endParaRPr lang="hu-HU" sz="1200" b="0" i="1" u="none" strike="noStrike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5202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25 éven túl</a:t>
                      </a:r>
                      <a:endParaRPr lang="hu-HU" sz="1200" b="0" i="1" u="none" strike="noStrike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1</a:t>
                      </a:r>
                      <a:endParaRPr lang="hu-HU" sz="1200" b="0" i="1" u="none" strike="noStrike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5202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Építési év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Kor szerinti kategória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Módosító tényező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1990</a:t>
                      </a:r>
                      <a:endParaRPr lang="hu-HU" sz="12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25 éven belül</a:t>
                      </a:r>
                      <a:endParaRPr lang="hu-HU" sz="1200" b="1" i="0" u="none" strike="noStrike" dirty="0">
                        <a:solidFill>
                          <a:srgbClr val="FA7D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0,93</a:t>
                      </a:r>
                      <a:endParaRPr lang="hu-HU" sz="1200" b="1" i="0" u="none" strike="noStrike" dirty="0">
                        <a:solidFill>
                          <a:srgbClr val="FA7D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456008"/>
              </p:ext>
            </p:extLst>
          </p:nvPr>
        </p:nvGraphicFramePr>
        <p:xfrm>
          <a:off x="4283968" y="1340768"/>
          <a:ext cx="4395482" cy="1512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5852"/>
                <a:gridCol w="1883778"/>
                <a:gridCol w="1255852"/>
              </a:tblGrid>
              <a:tr h="25817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Település típus</a:t>
                      </a:r>
                      <a:endParaRPr lang="hu-HU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45881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Budapest</a:t>
                      </a:r>
                      <a:endParaRPr lang="hu-HU" sz="1200" b="0" i="1" u="none" strike="noStrike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1</a:t>
                      </a:r>
                      <a:endParaRPr lang="hu-HU" sz="1200" b="0" i="1" u="none" strike="noStrike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5881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Kiemelt</a:t>
                      </a:r>
                      <a:endParaRPr lang="hu-HU" sz="1200" b="0" i="1" u="none" strike="noStrike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0,8</a:t>
                      </a:r>
                      <a:endParaRPr lang="hu-HU" sz="1200" b="0" i="1" u="none" strike="noStrike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5881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Egyéb</a:t>
                      </a:r>
                      <a:endParaRPr lang="hu-HU" sz="1200" b="0" i="1" u="none" strike="noStrike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0,7</a:t>
                      </a:r>
                      <a:endParaRPr lang="hu-HU" sz="1200" b="0" i="1" u="none" strike="noStrike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5817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Irányítószám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Település típus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Módosító tényező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</a:tr>
              <a:tr h="25817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1111</a:t>
                      </a:r>
                      <a:endParaRPr lang="hu-HU" sz="1200" b="0" i="0" u="none" strike="noStrike" dirty="0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Budapest</a:t>
                      </a:r>
                      <a:endParaRPr lang="hu-HU" sz="1200" b="1" i="0" u="none" strike="noStrike" dirty="0">
                        <a:solidFill>
                          <a:srgbClr val="FA7D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1</a:t>
                      </a:r>
                      <a:endParaRPr lang="hu-HU" sz="1200" b="1" i="0" u="none" strike="noStrike" dirty="0">
                        <a:solidFill>
                          <a:srgbClr val="FA7D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963149"/>
              </p:ext>
            </p:extLst>
          </p:nvPr>
        </p:nvGraphicFramePr>
        <p:xfrm>
          <a:off x="467544" y="4941168"/>
          <a:ext cx="8229598" cy="1224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80"/>
                <a:gridCol w="787633"/>
                <a:gridCol w="603085"/>
                <a:gridCol w="697514"/>
                <a:gridCol w="1111741"/>
                <a:gridCol w="603085"/>
                <a:gridCol w="603085"/>
                <a:gridCol w="706425"/>
                <a:gridCol w="499745"/>
                <a:gridCol w="603085"/>
                <a:gridCol w="691035"/>
                <a:gridCol w="603085"/>
              </a:tblGrid>
              <a:tr h="306034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Módosító tényezők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61206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Alapter</a:t>
                      </a:r>
                      <a:r>
                        <a:rPr lang="hu-HU" sz="1200" u="none" strike="noStrike" dirty="0">
                          <a:effectLst/>
                        </a:rPr>
                        <a:t>. (m2)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Egységár </a:t>
                      </a:r>
                      <a:endParaRPr lang="hu-HU" sz="12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hu-HU" sz="1200" u="none" strike="noStrike" dirty="0" smtClean="0">
                          <a:effectLst/>
                        </a:rPr>
                        <a:t>(</a:t>
                      </a:r>
                      <a:r>
                        <a:rPr lang="hu-HU" sz="1200" u="none" strike="noStrike" dirty="0" err="1">
                          <a:effectLst/>
                        </a:rPr>
                        <a:t>eFt</a:t>
                      </a:r>
                      <a:r>
                        <a:rPr lang="hu-HU" sz="1200" u="none" strike="noStrike" dirty="0">
                          <a:effectLst/>
                        </a:rPr>
                        <a:t>)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Bizt.össz. (eFt)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Alap </a:t>
                      </a:r>
                      <a:r>
                        <a:rPr lang="hu-HU" sz="1200" u="none" strike="noStrike" dirty="0" err="1">
                          <a:effectLst/>
                        </a:rPr>
                        <a:t>díjt</a:t>
                      </a:r>
                      <a:r>
                        <a:rPr lang="hu-HU" sz="1200" u="none" strike="noStrike" dirty="0">
                          <a:effectLst/>
                        </a:rPr>
                        <a:t>.</a:t>
                      </a:r>
                      <a:br>
                        <a:rPr lang="hu-HU" sz="1200" u="none" strike="noStrike" dirty="0">
                          <a:effectLst/>
                        </a:rPr>
                      </a:br>
                      <a:r>
                        <a:rPr lang="hu-HU" sz="1200" u="none" strike="noStrike" dirty="0">
                          <a:effectLst/>
                        </a:rPr>
                        <a:t>(‰, Ft)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Újraépítési egységár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Települ. típus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Épület típus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Építési év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Lakás szám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Végső díjtétel</a:t>
                      </a:r>
                      <a:br>
                        <a:rPr lang="hu-HU" sz="1200" u="none" strike="noStrike" dirty="0">
                          <a:effectLst/>
                        </a:rPr>
                      </a:br>
                      <a:r>
                        <a:rPr lang="hu-HU" sz="1200" u="none" strike="noStrike" dirty="0">
                          <a:effectLst/>
                        </a:rPr>
                        <a:t>(‰, Ft)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Díj (Ft)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0603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1 000</a:t>
                      </a:r>
                      <a:endParaRPr lang="hu-HU" sz="1200" b="0" i="0" u="none" strike="noStrike" dirty="0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215</a:t>
                      </a:r>
                      <a:endParaRPr lang="hu-HU" sz="1200" b="0" i="0" u="none" strike="noStrike" dirty="0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215 000</a:t>
                      </a:r>
                      <a:endParaRPr lang="hu-HU" sz="1200" b="1" i="0" u="none" strike="noStrike" dirty="0">
                        <a:solidFill>
                          <a:srgbClr val="FA7D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1,13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0,930232558</a:t>
                      </a:r>
                      <a:endParaRPr lang="hu-HU" sz="1200" b="1" i="0" u="none" strike="noStrike" dirty="0">
                        <a:solidFill>
                          <a:srgbClr val="FA7D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0,8</a:t>
                      </a:r>
                      <a:endParaRPr lang="hu-HU" sz="1200" b="1" i="0" u="none" strike="noStrike" dirty="0">
                        <a:solidFill>
                          <a:srgbClr val="FA7D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0,92</a:t>
                      </a:r>
                      <a:endParaRPr lang="hu-HU" sz="1200" b="1" i="0" u="none" strike="noStrike" dirty="0">
                        <a:solidFill>
                          <a:srgbClr val="FA7D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0,93</a:t>
                      </a:r>
                      <a:endParaRPr lang="hu-HU" sz="1200" b="1" i="0" u="none" strike="noStrike" dirty="0">
                        <a:solidFill>
                          <a:srgbClr val="FA7D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1</a:t>
                      </a:r>
                      <a:endParaRPr lang="hu-HU" sz="1200" b="1" i="0" u="none" strike="noStrike" dirty="0">
                        <a:solidFill>
                          <a:srgbClr val="FA7D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0,7194999</a:t>
                      </a:r>
                      <a:endParaRPr lang="hu-HU" sz="1200" b="1" i="0" u="none" strike="noStrike" dirty="0">
                        <a:solidFill>
                          <a:srgbClr val="FA7D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154 692</a:t>
                      </a:r>
                      <a:endParaRPr lang="hu-HU" sz="1200" b="1" i="0" u="none" strike="noStrike" dirty="0">
                        <a:solidFill>
                          <a:srgbClr val="FA7D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72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431229" y="1628800"/>
            <a:ext cx="8137525" cy="1008063"/>
          </a:xfrm>
        </p:spPr>
        <p:txBody>
          <a:bodyPr/>
          <a:lstStyle/>
          <a:p>
            <a:pPr algn="l"/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Házőrző otthon- és életmód-biztosítás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177292"/>
            <a:ext cx="5328592" cy="274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2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Biztosítási feltételek</a:t>
            </a:r>
          </a:p>
        </p:txBody>
      </p:sp>
      <p:sp>
        <p:nvSpPr>
          <p:cNvPr id="88066" name="Tartalom helye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eaLnBrk="1" hangingPunct="1"/>
            <a:r>
              <a:rPr lang="hu-HU" sz="2000" dirty="0" smtClean="0">
                <a:latin typeface="Arial" charset="0"/>
                <a:cs typeface="Arial" charset="0"/>
              </a:rPr>
              <a:t>A lakásbiztosítási feltételek a </a:t>
            </a:r>
            <a:r>
              <a:rPr lang="hu-HU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MABISZ tagbiztosítók esetében </a:t>
            </a:r>
            <a:r>
              <a:rPr lang="hu-HU" sz="2000" dirty="0" smtClean="0">
                <a:latin typeface="Arial" charset="0"/>
                <a:cs typeface="Arial" charset="0"/>
              </a:rPr>
              <a:t>szerkezetükben </a:t>
            </a:r>
            <a:r>
              <a:rPr lang="hu-HU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egységesek lesznek</a:t>
            </a:r>
          </a:p>
          <a:p>
            <a:pPr eaLnBrk="1" hangingPunct="1"/>
            <a:r>
              <a:rPr lang="hu-HU" sz="2000" dirty="0" smtClean="0">
                <a:latin typeface="Arial" charset="0"/>
                <a:cs typeface="Arial" charset="0"/>
              </a:rPr>
              <a:t>A Házőrző Általános Feltételek </a:t>
            </a:r>
            <a:r>
              <a:rPr lang="hu-HU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részben különböznek </a:t>
            </a:r>
            <a:br>
              <a:rPr lang="hu-HU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hu-HU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Generali </a:t>
            </a:r>
            <a:r>
              <a:rPr lang="hu-HU" sz="2000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ÁVF-től</a:t>
            </a:r>
            <a:endParaRPr lang="hu-HU" sz="2000" i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hu-HU" sz="2000" dirty="0" smtClean="0">
                <a:latin typeface="Arial" charset="0"/>
                <a:cs typeface="Arial" charset="0"/>
              </a:rPr>
              <a:t>Ezért a korábbi feltételek struktúra helyett </a:t>
            </a:r>
            <a:r>
              <a:rPr lang="hu-HU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hagyományos biztosítási feltételek</a:t>
            </a:r>
            <a:r>
              <a:rPr lang="hu-HU" sz="2000" dirty="0" smtClean="0">
                <a:latin typeface="Arial" charset="0"/>
                <a:cs typeface="Arial" charset="0"/>
              </a:rPr>
              <a:t> készülnek</a:t>
            </a:r>
          </a:p>
          <a:p>
            <a:pPr eaLnBrk="1" hangingPunct="1"/>
            <a:r>
              <a:rPr lang="hu-HU" sz="2000" dirty="0" smtClean="0">
                <a:latin typeface="Arial" charset="0"/>
                <a:cs typeface="Arial" charset="0"/>
              </a:rPr>
              <a:t>A biztosítási szolgáltatás (az új </a:t>
            </a:r>
            <a:r>
              <a:rPr lang="hu-HU" sz="2000" dirty="0">
                <a:latin typeface="Arial" charset="0"/>
                <a:cs typeface="Arial" charset="0"/>
              </a:rPr>
              <a:t>P</a:t>
            </a:r>
            <a:r>
              <a:rPr lang="hu-HU" sz="2000" dirty="0" smtClean="0">
                <a:latin typeface="Arial" charset="0"/>
                <a:cs typeface="Arial" charset="0"/>
              </a:rPr>
              <a:t>tk. miatti változásokon túl) </a:t>
            </a:r>
            <a:br>
              <a:rPr lang="hu-HU" sz="2000" dirty="0" smtClean="0">
                <a:latin typeface="Arial" charset="0"/>
                <a:cs typeface="Arial" charset="0"/>
              </a:rPr>
            </a:br>
            <a:r>
              <a:rPr lang="hu-HU" sz="2000" dirty="0" smtClean="0">
                <a:latin typeface="Arial" charset="0"/>
                <a:cs typeface="Arial" charset="0"/>
              </a:rPr>
              <a:t>nem változik</a:t>
            </a:r>
          </a:p>
          <a:p>
            <a:pPr lvl="0" eaLnBrk="1" hangingPunct="1"/>
            <a:r>
              <a:rPr lang="hu-HU" sz="2000" dirty="0" smtClean="0">
                <a:solidFill>
                  <a:prstClr val="black"/>
                </a:solidFill>
                <a:latin typeface="Arial" charset="0"/>
              </a:rPr>
              <a:t>MABISZ egységesítés miatt: </a:t>
            </a:r>
            <a:r>
              <a:rPr lang="hu-HU" sz="2000" dirty="0" smtClean="0">
                <a:solidFill>
                  <a:srgbClr val="C00000"/>
                </a:solidFill>
                <a:latin typeface="Arial" charset="0"/>
              </a:rPr>
              <a:t>Földcsuszamlás</a:t>
            </a:r>
            <a:r>
              <a:rPr lang="hu-HU" sz="20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hu-HU" sz="2000" dirty="0">
                <a:solidFill>
                  <a:prstClr val="black"/>
                </a:solidFill>
                <a:latin typeface="Arial" charset="0"/>
              </a:rPr>
              <a:t>kockázat </a:t>
            </a:r>
            <a:r>
              <a:rPr lang="hu-HU" sz="2000" dirty="0">
                <a:solidFill>
                  <a:srgbClr val="C00000"/>
                </a:solidFill>
                <a:latin typeface="Arial" charset="0"/>
              </a:rPr>
              <a:t>önállóan, </a:t>
            </a:r>
            <a:br>
              <a:rPr lang="hu-HU" sz="2000" dirty="0">
                <a:solidFill>
                  <a:srgbClr val="C00000"/>
                </a:solidFill>
                <a:latin typeface="Arial" charset="0"/>
              </a:rPr>
            </a:br>
            <a:r>
              <a:rPr lang="hu-HU" sz="2000" dirty="0">
                <a:solidFill>
                  <a:prstClr val="black"/>
                </a:solidFill>
                <a:latin typeface="Arial" charset="0"/>
              </a:rPr>
              <a:t>eddig a szikla és kőomlással együtt </a:t>
            </a:r>
            <a:r>
              <a:rPr lang="hu-HU" sz="2000" dirty="0" smtClean="0">
                <a:solidFill>
                  <a:prstClr val="black"/>
                </a:solidFill>
                <a:latin typeface="Arial" charset="0"/>
              </a:rPr>
              <a:t>szerepelt.</a:t>
            </a:r>
            <a:r>
              <a:rPr lang="hu-HU" sz="2000" dirty="0">
                <a:solidFill>
                  <a:prstClr val="black"/>
                </a:solidFill>
                <a:latin typeface="Arial" charset="0"/>
              </a:rPr>
              <a:t/>
            </a:r>
            <a:br>
              <a:rPr lang="hu-HU" sz="2000" dirty="0">
                <a:solidFill>
                  <a:prstClr val="black"/>
                </a:solidFill>
                <a:latin typeface="Arial" charset="0"/>
              </a:rPr>
            </a:br>
            <a:endParaRPr lang="hu-HU" sz="16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hu-HU" sz="2000" i="1" dirty="0" smtClean="0">
                <a:latin typeface="Arial" charset="0"/>
                <a:cs typeface="Arial" charset="0"/>
              </a:rPr>
              <a:t>Képes feltétel megszűnik, </a:t>
            </a:r>
            <a:br>
              <a:rPr lang="hu-HU" sz="2000" i="1" dirty="0" smtClean="0">
                <a:latin typeface="Arial" charset="0"/>
                <a:cs typeface="Arial" charset="0"/>
              </a:rPr>
            </a:br>
            <a:r>
              <a:rPr lang="hu-HU" sz="2000" i="1" dirty="0" smtClean="0">
                <a:latin typeface="Arial" charset="0"/>
                <a:cs typeface="Arial" charset="0"/>
              </a:rPr>
              <a:t>olyan lesz, amilyen a többi…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485052"/>
            <a:ext cx="1815455" cy="172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3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638926" cy="6858000"/>
          </a:xfrm>
          <a:prstGeom prst="rect">
            <a:avLst/>
          </a:prstGeom>
        </p:spPr>
      </p:pic>
      <p:sp>
        <p:nvSpPr>
          <p:cNvPr id="8806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hu-H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Házőrző otthon- és </a:t>
            </a:r>
            <a:br>
              <a:rPr lang="hu-H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hu-H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életmód-biztosítás</a:t>
            </a:r>
          </a:p>
        </p:txBody>
      </p:sp>
      <p:sp>
        <p:nvSpPr>
          <p:cNvPr id="88066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pPr algn="ctr" eaLnBrk="1" hangingPunct="1"/>
            <a:r>
              <a:rPr lang="hu-HU" sz="2400" dirty="0" smtClean="0">
                <a:latin typeface="Arial" charset="0"/>
                <a:cs typeface="Arial" charset="0"/>
              </a:rPr>
              <a:t>Engedményezés helyett</a:t>
            </a:r>
          </a:p>
          <a:p>
            <a:pPr marL="0" indent="0" algn="ctr" eaLnBrk="1" hangingPunct="1">
              <a:buNone/>
            </a:pPr>
            <a:r>
              <a:rPr lang="hu-HU" sz="2400" dirty="0" smtClean="0">
                <a:latin typeface="Arial" charset="0"/>
                <a:cs typeface="Arial" charset="0"/>
              </a:rPr>
              <a:t> </a:t>
            </a:r>
            <a:br>
              <a:rPr lang="hu-HU" sz="2400" dirty="0" smtClean="0">
                <a:latin typeface="Arial" charset="0"/>
                <a:cs typeface="Arial" charset="0"/>
              </a:rPr>
            </a:br>
            <a:r>
              <a:rPr lang="hu-HU" sz="2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zálogjog</a:t>
            </a:r>
          </a:p>
          <a:p>
            <a:pPr marL="0" indent="0" algn="ctr" eaLnBrk="1" hangingPunct="1">
              <a:buNone/>
            </a:pPr>
            <a:endParaRPr lang="hu-HU" sz="2800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buNone/>
            </a:pPr>
            <a:r>
              <a:rPr lang="hu-HU" sz="1800" dirty="0">
                <a:latin typeface="Arial" charset="0"/>
                <a:cs typeface="Arial" charset="0"/>
              </a:rPr>
              <a:t>V</a:t>
            </a:r>
            <a:r>
              <a:rPr lang="hu-HU" sz="1800" dirty="0" smtClean="0">
                <a:latin typeface="Arial" charset="0"/>
                <a:cs typeface="Arial" charset="0"/>
              </a:rPr>
              <a:t>agyonbiztosítások </a:t>
            </a:r>
            <a:r>
              <a:rPr lang="hu-HU" sz="1800" dirty="0">
                <a:latin typeface="Arial" charset="0"/>
                <a:cs typeface="Arial" charset="0"/>
              </a:rPr>
              <a:t>esetében a Kedvezményezett jelölésre már nem </a:t>
            </a:r>
            <a:r>
              <a:rPr lang="hu-HU" sz="1800" dirty="0" smtClean="0">
                <a:latin typeface="Arial" charset="0"/>
                <a:cs typeface="Arial" charset="0"/>
              </a:rPr>
              <a:t>lesz </a:t>
            </a:r>
            <a:r>
              <a:rPr lang="hu-HU" sz="1800" dirty="0">
                <a:latin typeface="Arial" charset="0"/>
                <a:cs typeface="Arial" charset="0"/>
              </a:rPr>
              <a:t>mód 2014. </a:t>
            </a:r>
            <a:r>
              <a:rPr lang="hu-HU" sz="1800" dirty="0" smtClean="0">
                <a:latin typeface="Arial" charset="0"/>
                <a:cs typeface="Arial" charset="0"/>
              </a:rPr>
              <a:t>márc. 15-ét </a:t>
            </a:r>
            <a:r>
              <a:rPr lang="hu-HU" sz="1800" dirty="0">
                <a:latin typeface="Arial" charset="0"/>
                <a:cs typeface="Arial" charset="0"/>
              </a:rPr>
              <a:t>követően. Helyette </a:t>
            </a:r>
            <a:r>
              <a:rPr lang="hu-HU" sz="1800" dirty="0" smtClean="0">
                <a:latin typeface="Arial" charset="0"/>
                <a:cs typeface="Arial" charset="0"/>
              </a:rPr>
              <a:t> Zálogszerződés jön létre.</a:t>
            </a:r>
          </a:p>
        </p:txBody>
      </p:sp>
    </p:spTree>
    <p:extLst>
      <p:ext uri="{BB962C8B-B14F-4D97-AF65-F5344CB8AC3E}">
        <p14:creationId xmlns:p14="http://schemas.microsoft.com/office/powerpoint/2010/main" val="33890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hu-H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Házőrző otthon- és </a:t>
            </a:r>
            <a:br>
              <a:rPr lang="hu-H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hu-H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életmód-biztosítás</a:t>
            </a:r>
          </a:p>
        </p:txBody>
      </p:sp>
      <p:sp>
        <p:nvSpPr>
          <p:cNvPr id="88066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pPr algn="ctr" eaLnBrk="1" hangingPunct="1"/>
            <a:r>
              <a:rPr lang="hu-HU" sz="2400" dirty="0" smtClean="0">
                <a:latin typeface="Arial" charset="0"/>
                <a:cs typeface="Arial" charset="0"/>
              </a:rPr>
              <a:t>Engedményezés helyett</a:t>
            </a:r>
          </a:p>
          <a:p>
            <a:pPr marL="0" indent="0" algn="ctr" eaLnBrk="1" hangingPunct="1">
              <a:buNone/>
            </a:pPr>
            <a:r>
              <a:rPr lang="hu-HU" sz="2400" dirty="0" smtClean="0">
                <a:latin typeface="Arial" charset="0"/>
                <a:cs typeface="Arial" charset="0"/>
              </a:rPr>
              <a:t> </a:t>
            </a:r>
            <a:br>
              <a:rPr lang="hu-HU" sz="2400" dirty="0" smtClean="0">
                <a:latin typeface="Arial" charset="0"/>
                <a:cs typeface="Arial" charset="0"/>
              </a:rPr>
            </a:br>
            <a:r>
              <a:rPr lang="hu-HU" sz="2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zálogjog</a:t>
            </a:r>
          </a:p>
          <a:p>
            <a:pPr marL="0" indent="0" algn="ctr" eaLnBrk="1" hangingPunct="1">
              <a:buNone/>
            </a:pPr>
            <a:endParaRPr lang="hu-HU" sz="2800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buNone/>
            </a:pPr>
            <a:r>
              <a:rPr lang="hu-HU" sz="1800" dirty="0">
                <a:latin typeface="Arial" charset="0"/>
                <a:cs typeface="Arial" charset="0"/>
              </a:rPr>
              <a:t>V</a:t>
            </a:r>
            <a:r>
              <a:rPr lang="hu-HU" sz="1800" dirty="0" smtClean="0">
                <a:latin typeface="Arial" charset="0"/>
                <a:cs typeface="Arial" charset="0"/>
              </a:rPr>
              <a:t>agyonbiztosítások </a:t>
            </a:r>
            <a:r>
              <a:rPr lang="hu-HU" sz="1800" dirty="0">
                <a:latin typeface="Arial" charset="0"/>
                <a:cs typeface="Arial" charset="0"/>
              </a:rPr>
              <a:t>esetében a Kedvezményezett jelölésre már nem </a:t>
            </a:r>
            <a:r>
              <a:rPr lang="hu-HU" sz="1800" dirty="0" smtClean="0">
                <a:latin typeface="Arial" charset="0"/>
                <a:cs typeface="Arial" charset="0"/>
              </a:rPr>
              <a:t>lesz </a:t>
            </a:r>
            <a:r>
              <a:rPr lang="hu-HU" sz="1800" dirty="0">
                <a:latin typeface="Arial" charset="0"/>
                <a:cs typeface="Arial" charset="0"/>
              </a:rPr>
              <a:t>mód 2014. </a:t>
            </a:r>
            <a:r>
              <a:rPr lang="hu-HU" sz="1800" dirty="0" smtClean="0">
                <a:latin typeface="Arial" charset="0"/>
                <a:cs typeface="Arial" charset="0"/>
              </a:rPr>
              <a:t>márc. 15-ét </a:t>
            </a:r>
            <a:r>
              <a:rPr lang="hu-HU" sz="1800" dirty="0">
                <a:latin typeface="Arial" charset="0"/>
                <a:cs typeface="Arial" charset="0"/>
              </a:rPr>
              <a:t>követően. Helyette </a:t>
            </a:r>
            <a:r>
              <a:rPr lang="hu-HU" sz="1800" dirty="0" smtClean="0">
                <a:latin typeface="Arial" charset="0"/>
                <a:cs typeface="Arial" charset="0"/>
              </a:rPr>
              <a:t>Zálogszerződés jön létre.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0"/>
            <a:ext cx="478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Új </a:t>
            </a:r>
            <a:r>
              <a:rPr lang="hu-HU" sz="32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tarifálási</a:t>
            </a:r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adatok </a:t>
            </a:r>
          </a:p>
        </p:txBody>
      </p:sp>
      <p:sp>
        <p:nvSpPr>
          <p:cNvPr id="88066" name="Tartalom helye 2"/>
          <p:cNvSpPr>
            <a:spLocks noGrp="1"/>
          </p:cNvSpPr>
          <p:nvPr>
            <p:ph idx="1"/>
          </p:nvPr>
        </p:nvSpPr>
        <p:spPr>
          <a:xfrm>
            <a:off x="251520" y="1052736"/>
            <a:ext cx="8352928" cy="5328592"/>
          </a:xfrm>
        </p:spPr>
        <p:txBody>
          <a:bodyPr/>
          <a:lstStyle/>
          <a:p>
            <a:pPr lvl="0" eaLnBrk="1" hangingPunct="1"/>
            <a:r>
              <a:rPr lang="hu-HU" sz="2000" dirty="0">
                <a:solidFill>
                  <a:srgbClr val="C00000"/>
                </a:solidFill>
                <a:latin typeface="Arial" charset="0"/>
                <a:cs typeface="Arial" charset="0"/>
              </a:rPr>
              <a:t>Épület állapota: </a:t>
            </a:r>
            <a:r>
              <a:rPr lang="hu-HU" sz="2000" dirty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hu-HU" sz="20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hu-HU" sz="2000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Nem </a:t>
            </a:r>
            <a:r>
              <a:rPr lang="hu-HU" sz="2000" u="sng" dirty="0">
                <a:solidFill>
                  <a:srgbClr val="C00000"/>
                </a:solidFill>
                <a:latin typeface="Arial" charset="0"/>
                <a:cs typeface="Arial" charset="0"/>
              </a:rPr>
              <a:t>megfelelő állapotú épületre biztosítás nem </a:t>
            </a:r>
            <a:r>
              <a:rPr lang="hu-HU" sz="2000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köthető!</a:t>
            </a:r>
            <a:endParaRPr lang="hu-HU" sz="2000" u="sng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buNone/>
            </a:pPr>
            <a:r>
              <a:rPr lang="hu-HU" sz="2000" dirty="0">
                <a:solidFill>
                  <a:prstClr val="black"/>
                </a:solidFill>
                <a:latin typeface="Arial" charset="0"/>
                <a:cs typeface="Arial" charset="0"/>
              </a:rPr>
              <a:t>     </a:t>
            </a:r>
            <a:r>
              <a:rPr lang="hu-HU" sz="2000" dirty="0" smtClean="0">
                <a:latin typeface="Arial" charset="0"/>
                <a:cs typeface="Arial" charset="0"/>
              </a:rPr>
              <a:t>Nem </a:t>
            </a:r>
            <a:r>
              <a:rPr lang="hu-HU" sz="2000" dirty="0">
                <a:latin typeface="Arial" charset="0"/>
                <a:cs typeface="Arial" charset="0"/>
              </a:rPr>
              <a:t>megfelelő állapotú az épület pl. ha:</a:t>
            </a:r>
          </a:p>
          <a:p>
            <a:pPr lvl="0" eaLnBrk="1" hangingPunct="1">
              <a:buFontTx/>
              <a:buChar char="-"/>
            </a:pPr>
            <a:r>
              <a:rPr lang="hu-HU" sz="2000" dirty="0">
                <a:latin typeface="Arial" charset="0"/>
                <a:cs typeface="Arial" charset="0"/>
              </a:rPr>
              <a:t>külső falazat megbontva, nyílászárók hiányoznak, tetőfedés részben vagy egészben hiányos</a:t>
            </a:r>
          </a:p>
          <a:p>
            <a:pPr lvl="0" eaLnBrk="1" hangingPunct="1">
              <a:buFontTx/>
              <a:buChar char="-"/>
            </a:pPr>
            <a:r>
              <a:rPr lang="hu-HU" sz="2000" dirty="0">
                <a:latin typeface="Arial" charset="0"/>
                <a:cs typeface="Arial" charset="0"/>
              </a:rPr>
              <a:t>életveszélyes </a:t>
            </a:r>
            <a:r>
              <a:rPr lang="hu-HU" sz="2000" dirty="0" smtClean="0">
                <a:latin typeface="Arial" charset="0"/>
                <a:cs typeface="Arial" charset="0"/>
              </a:rPr>
              <a:t>állapotú</a:t>
            </a:r>
            <a:endParaRPr lang="hu-HU" sz="2000" dirty="0">
              <a:latin typeface="Arial" charset="0"/>
              <a:cs typeface="Arial" charset="0"/>
            </a:endParaRPr>
          </a:p>
          <a:p>
            <a:pPr lvl="0" eaLnBrk="1" hangingPunct="1">
              <a:buFontTx/>
              <a:buChar char="-"/>
            </a:pPr>
            <a:r>
              <a:rPr lang="hu-HU" sz="2000" dirty="0">
                <a:latin typeface="Arial" charset="0"/>
                <a:cs typeface="Arial" charset="0"/>
              </a:rPr>
              <a:t>teherhordó szerkezeteken hiány, repedés található</a:t>
            </a:r>
          </a:p>
          <a:p>
            <a:pPr marL="0" lvl="0" indent="0" eaLnBrk="1" hangingPunct="1">
              <a:buNone/>
            </a:pPr>
            <a:r>
              <a:rPr lang="hu-HU" sz="2000" i="1" dirty="0">
                <a:solidFill>
                  <a:srgbClr val="0070C0"/>
                </a:solidFill>
                <a:latin typeface="Arial" charset="0"/>
                <a:cs typeface="Arial" charset="0"/>
              </a:rPr>
              <a:t>     </a:t>
            </a:r>
            <a:r>
              <a:rPr lang="hu-HU" sz="2000" dirty="0">
                <a:solidFill>
                  <a:srgbClr val="0070C0"/>
                </a:solidFill>
                <a:latin typeface="Arial" charset="0"/>
                <a:cs typeface="Arial" charset="0"/>
              </a:rPr>
              <a:t>L</a:t>
            </a:r>
            <a:r>
              <a:rPr lang="hu-HU" sz="20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eírás </a:t>
            </a:r>
            <a:r>
              <a:rPr lang="hu-HU" sz="2000" dirty="0">
                <a:solidFill>
                  <a:srgbClr val="0070C0"/>
                </a:solidFill>
                <a:latin typeface="Arial" charset="0"/>
                <a:cs typeface="Arial" charset="0"/>
              </a:rPr>
              <a:t>a feltételben és az ajánlatadó felületeken</a:t>
            </a:r>
          </a:p>
          <a:p>
            <a:pPr marL="0" lvl="0" indent="0" eaLnBrk="1" hangingPunct="1">
              <a:buNone/>
            </a:pPr>
            <a:endParaRPr lang="hu-HU" sz="2000" dirty="0" smtClean="0">
              <a:latin typeface="Arial" charset="0"/>
              <a:cs typeface="Arial" charset="0"/>
            </a:endParaRPr>
          </a:p>
          <a:p>
            <a:pPr lvl="0" eaLnBrk="1" hangingPunct="1"/>
            <a:r>
              <a:rPr lang="hu-HU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Az </a:t>
            </a:r>
            <a:r>
              <a:rPr lang="hu-HU" sz="2000" dirty="0">
                <a:solidFill>
                  <a:srgbClr val="C00000"/>
                </a:solidFill>
                <a:latin typeface="Arial" charset="0"/>
                <a:cs typeface="Arial" charset="0"/>
              </a:rPr>
              <a:t>utolsó 3 évben lakásbiztosításra </a:t>
            </a:r>
            <a:br>
              <a:rPr lang="hu-HU" sz="2000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hu-HU" sz="2000" dirty="0">
                <a:solidFill>
                  <a:srgbClr val="C00000"/>
                </a:solidFill>
                <a:latin typeface="Arial" charset="0"/>
                <a:cs typeface="Arial" charset="0"/>
              </a:rPr>
              <a:t>bejelentett és kifizetett károk száma és összege </a:t>
            </a:r>
          </a:p>
          <a:p>
            <a:pPr marL="0" lvl="0" indent="0" eaLnBrk="1" hangingPunct="1">
              <a:buNone/>
            </a:pPr>
            <a:r>
              <a:rPr lang="hu-HU" sz="2000" dirty="0">
                <a:solidFill>
                  <a:srgbClr val="C00000"/>
                </a:solidFill>
                <a:latin typeface="Arial" charset="0"/>
                <a:cs typeface="Arial" charset="0"/>
              </a:rPr>
              <a:t>   </a:t>
            </a:r>
            <a:r>
              <a:rPr lang="hu-HU" sz="2000" dirty="0">
                <a:latin typeface="Arial" charset="0"/>
                <a:cs typeface="Arial" charset="0"/>
              </a:rPr>
              <a:t>– a korábbi lakásbiztosításokra hány db </a:t>
            </a:r>
            <a:r>
              <a:rPr lang="hu-HU" sz="2000" dirty="0" smtClean="0">
                <a:latin typeface="Arial" charset="0"/>
                <a:cs typeface="Arial" charset="0"/>
              </a:rPr>
              <a:t>kár / mekkora </a:t>
            </a:r>
            <a:r>
              <a:rPr lang="hu-HU" sz="2000" dirty="0">
                <a:latin typeface="Arial" charset="0"/>
                <a:cs typeface="Arial" charset="0"/>
              </a:rPr>
              <a:t>kárösszeg </a:t>
            </a:r>
          </a:p>
          <a:p>
            <a:pPr marL="0" lvl="0" indent="0" eaLnBrk="1" hangingPunct="1">
              <a:buNone/>
            </a:pPr>
            <a:r>
              <a:rPr lang="hu-HU" sz="2000" dirty="0">
                <a:latin typeface="Arial" charset="0"/>
                <a:cs typeface="Arial" charset="0"/>
              </a:rPr>
              <a:t>   – a biztosító kockázat elbírálásra használhatja az adatokat</a:t>
            </a: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92" y="2564904"/>
            <a:ext cx="255829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7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516011" y="1412776"/>
            <a:ext cx="8137525" cy="1008063"/>
          </a:xfrm>
        </p:spPr>
        <p:txBody>
          <a:bodyPr/>
          <a:lstStyle/>
          <a:p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Vagyonőr biztosítás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718048"/>
            <a:ext cx="4392488" cy="311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1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863674"/>
            <a:ext cx="3838054" cy="2502714"/>
          </a:xfrm>
          <a:prstGeom prst="rect">
            <a:avLst/>
          </a:prstGeom>
        </p:spPr>
      </p:pic>
      <p:sp>
        <p:nvSpPr>
          <p:cNvPr id="8806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Szerződő</a:t>
            </a:r>
          </a:p>
        </p:txBody>
      </p:sp>
      <p:sp>
        <p:nvSpPr>
          <p:cNvPr id="2" name="Téglalap 1"/>
          <p:cNvSpPr/>
          <p:nvPr/>
        </p:nvSpPr>
        <p:spPr>
          <a:xfrm>
            <a:off x="958776" y="1031281"/>
            <a:ext cx="676875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solidFill>
                  <a:srgbClr val="C00000"/>
                </a:solidFill>
              </a:rPr>
              <a:t>Szerződő csak </a:t>
            </a:r>
            <a:r>
              <a:rPr lang="hu-HU" sz="2000" b="1" dirty="0">
                <a:solidFill>
                  <a:srgbClr val="C00000"/>
                </a:solidFill>
              </a:rPr>
              <a:t>NEM</a:t>
            </a:r>
            <a:r>
              <a:rPr lang="hu-HU" sz="2000" dirty="0">
                <a:solidFill>
                  <a:srgbClr val="C00000"/>
                </a:solidFill>
              </a:rPr>
              <a:t> fogyasztó lehet</a:t>
            </a:r>
          </a:p>
          <a:p>
            <a:r>
              <a:rPr lang="hu-HU" i="1" dirty="0">
                <a:solidFill>
                  <a:prstClr val="black"/>
                </a:solidFill>
              </a:rPr>
              <a:t>Fogyasztónak minősül a szakmája, önálló foglalkozása vagy üzleti tevékenysége körén kívül eljáró természetes személy.</a:t>
            </a:r>
            <a:endParaRPr lang="hu-HU" dirty="0">
              <a:solidFill>
                <a:prstClr val="black"/>
              </a:solidFill>
            </a:endParaRPr>
          </a:p>
          <a:p>
            <a:endParaRPr lang="hu-HU" dirty="0">
              <a:solidFill>
                <a:prstClr val="black"/>
              </a:solidFill>
            </a:endParaRPr>
          </a:p>
          <a:p>
            <a:r>
              <a:rPr lang="hu-HU" dirty="0">
                <a:solidFill>
                  <a:prstClr val="black"/>
                </a:solidFill>
              </a:rPr>
              <a:t>Ajánlaton: </a:t>
            </a:r>
            <a:r>
              <a:rPr lang="hu-HU" dirty="0" smtClean="0">
                <a:solidFill>
                  <a:prstClr val="black"/>
                </a:solidFill>
              </a:rPr>
              <a:t/>
            </a:r>
            <a:br>
              <a:rPr lang="hu-HU" dirty="0" smtClean="0">
                <a:solidFill>
                  <a:prstClr val="black"/>
                </a:solidFill>
              </a:rPr>
            </a:br>
            <a:r>
              <a:rPr lang="hu-HU" dirty="0" smtClean="0">
                <a:solidFill>
                  <a:prstClr val="black"/>
                </a:solidFill>
              </a:rPr>
              <a:t>„</a:t>
            </a:r>
            <a:r>
              <a:rPr lang="hu-HU" dirty="0">
                <a:solidFill>
                  <a:prstClr val="black"/>
                </a:solidFill>
              </a:rPr>
              <a:t>Vállalkozói </a:t>
            </a:r>
            <a:r>
              <a:rPr lang="hu-HU" dirty="0" smtClean="0">
                <a:solidFill>
                  <a:prstClr val="black"/>
                </a:solidFill>
              </a:rPr>
              <a:t>vagyonbiztosítási </a:t>
            </a:r>
            <a:r>
              <a:rPr lang="hu-HU" dirty="0">
                <a:solidFill>
                  <a:prstClr val="black"/>
                </a:solidFill>
              </a:rPr>
              <a:t>szerződést szerződőként kizárólag fogyasztónak nem minősülő személy vagy szervezet </a:t>
            </a:r>
            <a:r>
              <a:rPr lang="hu-HU" dirty="0" smtClean="0">
                <a:solidFill>
                  <a:prstClr val="black"/>
                </a:solidFill>
              </a:rPr>
              <a:t>köthet.”</a:t>
            </a:r>
            <a:endParaRPr lang="hu-HU" dirty="0">
              <a:solidFill>
                <a:prstClr val="black"/>
              </a:solidFill>
            </a:endParaRPr>
          </a:p>
          <a:p>
            <a:endParaRPr lang="hu-HU" sz="2000" dirty="0">
              <a:solidFill>
                <a:prstClr val="black"/>
              </a:solidFill>
            </a:endParaRPr>
          </a:p>
          <a:p>
            <a:r>
              <a:rPr lang="hu-HU" sz="2000" dirty="0">
                <a:solidFill>
                  <a:srgbClr val="C00000"/>
                </a:solidFill>
              </a:rPr>
              <a:t>Szabályozás indoka:</a:t>
            </a:r>
            <a:r>
              <a:rPr lang="hu-HU" sz="2000" dirty="0">
                <a:solidFill>
                  <a:prstClr val="black"/>
                </a:solidFill>
              </a:rPr>
              <a:t> </a:t>
            </a:r>
          </a:p>
          <a:p>
            <a:r>
              <a:rPr lang="hu-HU" dirty="0">
                <a:solidFill>
                  <a:prstClr val="black"/>
                </a:solidFill>
              </a:rPr>
              <a:t>Új </a:t>
            </a:r>
            <a:r>
              <a:rPr lang="hu-HU" dirty="0" err="1" smtClean="0">
                <a:solidFill>
                  <a:prstClr val="black"/>
                </a:solidFill>
              </a:rPr>
              <a:t>Ptk.-</a:t>
            </a:r>
            <a:r>
              <a:rPr lang="hu-HU" dirty="0" err="1">
                <a:solidFill>
                  <a:prstClr val="black"/>
                </a:solidFill>
              </a:rPr>
              <a:t>tól</a:t>
            </a:r>
            <a:r>
              <a:rPr lang="hu-HU" dirty="0">
                <a:solidFill>
                  <a:prstClr val="black"/>
                </a:solidFill>
              </a:rPr>
              <a:t> eltérő szabályok bevezetési lehetősége</a:t>
            </a:r>
          </a:p>
        </p:txBody>
      </p:sp>
    </p:spTree>
    <p:extLst>
      <p:ext uri="{BB962C8B-B14F-4D97-AF65-F5344CB8AC3E}">
        <p14:creationId xmlns:p14="http://schemas.microsoft.com/office/powerpoint/2010/main" val="384497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488594"/>
            <a:ext cx="3569444" cy="1784722"/>
          </a:xfrm>
          <a:prstGeom prst="rect">
            <a:avLst/>
          </a:prstGeom>
        </p:spPr>
      </p:pic>
      <p:sp>
        <p:nvSpPr>
          <p:cNvPr id="8806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biztosítási feltételek változása</a:t>
            </a:r>
          </a:p>
        </p:txBody>
      </p:sp>
      <p:sp>
        <p:nvSpPr>
          <p:cNvPr id="2" name="Téglalap 1"/>
          <p:cNvSpPr/>
          <p:nvPr/>
        </p:nvSpPr>
        <p:spPr>
          <a:xfrm>
            <a:off x="1001440" y="1287338"/>
            <a:ext cx="712879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>
                <a:solidFill>
                  <a:prstClr val="black"/>
                </a:solidFill>
              </a:rPr>
              <a:t>Tartalmi </a:t>
            </a:r>
            <a:r>
              <a:rPr lang="hu-HU" sz="2000" dirty="0">
                <a:solidFill>
                  <a:prstClr val="black"/>
                </a:solidFill>
              </a:rPr>
              <a:t>átdolgozás nem történt, csak formai </a:t>
            </a:r>
            <a:r>
              <a:rPr lang="hu-HU" sz="2000" dirty="0" smtClean="0">
                <a:solidFill>
                  <a:prstClr val="black"/>
                </a:solidFill>
              </a:rPr>
              <a:t>változások </a:t>
            </a:r>
            <a:r>
              <a:rPr lang="hu-HU" dirty="0" smtClean="0">
                <a:solidFill>
                  <a:prstClr val="black"/>
                </a:solidFill>
              </a:rPr>
              <a:t>(fogalmazási </a:t>
            </a:r>
            <a:r>
              <a:rPr lang="hu-HU" dirty="0">
                <a:solidFill>
                  <a:prstClr val="black"/>
                </a:solidFill>
              </a:rPr>
              <a:t>tökéletesítések, nyelvtani, gépelési </a:t>
            </a:r>
            <a:r>
              <a:rPr lang="hu-HU" dirty="0" smtClean="0">
                <a:solidFill>
                  <a:prstClr val="black"/>
                </a:solidFill>
              </a:rPr>
              <a:t>javítások, sorszámozás</a:t>
            </a:r>
            <a:r>
              <a:rPr lang="hu-HU" dirty="0">
                <a:solidFill>
                  <a:prstClr val="black"/>
                </a:solidFill>
              </a:rPr>
              <a:t>, </a:t>
            </a:r>
            <a:r>
              <a:rPr lang="hu-HU" dirty="0" smtClean="0">
                <a:solidFill>
                  <a:prstClr val="black"/>
                </a:solidFill>
              </a:rPr>
              <a:t>tagolás).</a:t>
            </a:r>
          </a:p>
          <a:p>
            <a:pPr marL="342900" indent="-342900">
              <a:buFont typeface="Arial" pitchFamily="34" charset="0"/>
              <a:buChar char="•"/>
            </a:pPr>
            <a:endParaRPr lang="hu-HU" dirty="0">
              <a:solidFill>
                <a:prstClr val="black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>
                <a:solidFill>
                  <a:prstClr val="black"/>
                </a:solidFill>
              </a:rPr>
              <a:t>Két tartalmi változás:</a:t>
            </a:r>
            <a:br>
              <a:rPr lang="hu-HU" sz="2000" dirty="0" smtClean="0">
                <a:solidFill>
                  <a:prstClr val="black"/>
                </a:solidFill>
              </a:rPr>
            </a:br>
            <a:endParaRPr lang="hu-HU" sz="2000" dirty="0" smtClean="0">
              <a:solidFill>
                <a:prstClr val="black"/>
              </a:solidFill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hu-HU" sz="2000" dirty="0" smtClean="0">
                <a:solidFill>
                  <a:prstClr val="black"/>
                </a:solidFill>
              </a:rPr>
              <a:t>Biztosítási </a:t>
            </a:r>
            <a:r>
              <a:rPr lang="hu-HU" sz="2000" dirty="0">
                <a:solidFill>
                  <a:prstClr val="black"/>
                </a:solidFill>
              </a:rPr>
              <a:t>eseménynek minősül </a:t>
            </a:r>
            <a:r>
              <a:rPr lang="hu-HU" sz="2000" dirty="0">
                <a:solidFill>
                  <a:srgbClr val="C00000"/>
                </a:solidFill>
              </a:rPr>
              <a:t>a füst és </a:t>
            </a:r>
            <a:r>
              <a:rPr lang="hu-HU" sz="2000" dirty="0" smtClean="0">
                <a:solidFill>
                  <a:srgbClr val="C00000"/>
                </a:solidFill>
              </a:rPr>
              <a:t>hő</a:t>
            </a:r>
            <a:endParaRPr lang="hu-HU" sz="2000" dirty="0">
              <a:solidFill>
                <a:srgbClr val="C00000"/>
              </a:solidFill>
            </a:endParaRPr>
          </a:p>
          <a:p>
            <a:r>
              <a:rPr lang="hu-HU" sz="2000" dirty="0">
                <a:solidFill>
                  <a:prstClr val="black"/>
                </a:solidFill>
              </a:rPr>
              <a:t> 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hu-HU" sz="2000" dirty="0">
                <a:solidFill>
                  <a:prstClr val="black"/>
                </a:solidFill>
              </a:rPr>
              <a:t>Z 350 helyett  </a:t>
            </a:r>
            <a:r>
              <a:rPr lang="hu-HU" sz="2000" dirty="0">
                <a:solidFill>
                  <a:srgbClr val="C00000"/>
                </a:solidFill>
              </a:rPr>
              <a:t>Z 352</a:t>
            </a:r>
            <a:r>
              <a:rPr lang="hu-HU" sz="2000" dirty="0">
                <a:solidFill>
                  <a:prstClr val="black"/>
                </a:solidFill>
              </a:rPr>
              <a:t>: égetett </a:t>
            </a:r>
            <a:r>
              <a:rPr lang="hu-HU" sz="2000" dirty="0" smtClean="0">
                <a:solidFill>
                  <a:prstClr val="black"/>
                </a:solidFill>
              </a:rPr>
              <a:t>szesz, dohányáru: </a:t>
            </a:r>
            <a:br>
              <a:rPr lang="hu-HU" sz="2000" dirty="0" smtClean="0">
                <a:solidFill>
                  <a:prstClr val="black"/>
                </a:solidFill>
              </a:rPr>
            </a:br>
            <a:r>
              <a:rPr lang="hu-HU" sz="2000" dirty="0" smtClean="0">
                <a:solidFill>
                  <a:prstClr val="black"/>
                </a:solidFill>
              </a:rPr>
              <a:t>10</a:t>
            </a:r>
            <a:r>
              <a:rPr lang="hu-HU" sz="2000" dirty="0">
                <a:solidFill>
                  <a:prstClr val="black"/>
                </a:solidFill>
              </a:rPr>
              <a:t>% helyett 25</a:t>
            </a:r>
            <a:r>
              <a:rPr lang="hu-HU" sz="2000" dirty="0" smtClean="0">
                <a:solidFill>
                  <a:prstClr val="black"/>
                </a:solidFill>
              </a:rPr>
              <a:t>%, </a:t>
            </a:r>
            <a:r>
              <a:rPr lang="hu-HU" sz="2000" dirty="0">
                <a:solidFill>
                  <a:prstClr val="black"/>
                </a:solidFill>
              </a:rPr>
              <a:t>de </a:t>
            </a:r>
            <a:r>
              <a:rPr lang="hu-HU" sz="2000" dirty="0" smtClean="0">
                <a:solidFill>
                  <a:prstClr val="black"/>
                </a:solidFill>
              </a:rPr>
              <a:t>dohány = 0%</a:t>
            </a:r>
            <a:endParaRPr lang="hu-HU" sz="20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65104"/>
            <a:ext cx="1908212" cy="190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82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0310" y="1484784"/>
            <a:ext cx="8386686" cy="86909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hu-HU" sz="3600" dirty="0" smtClean="0"/>
              <a:t>Felelősségbiztosítások </a:t>
            </a:r>
            <a:br>
              <a:rPr lang="hu-HU" sz="3600" dirty="0" smtClean="0"/>
            </a:br>
            <a:r>
              <a:rPr lang="hu-HU" sz="3600" dirty="0" smtClean="0"/>
              <a:t>változása 2014</a:t>
            </a:r>
            <a:br>
              <a:rPr lang="hu-HU" sz="3600" dirty="0" smtClean="0"/>
            </a:br>
            <a:r>
              <a:rPr lang="hu-HU" sz="3600" dirty="0" smtClean="0"/>
              <a:t>(Új Ptk.)</a:t>
            </a:r>
            <a:endParaRPr lang="it-IT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533471"/>
            <a:ext cx="3683932" cy="2581579"/>
          </a:xfrm>
          <a:prstGeom prst="rect">
            <a:avLst/>
          </a:prstGeom>
        </p:spPr>
      </p:pic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179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223429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Ami a dokumentumainkat illeti…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145435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u-HU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Egyszerűsítés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u-HU" sz="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a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törvényi változások miatt minden alapvető szerződéses dokumentumunkat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megújítottuk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(ajánlatok,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feltételek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ügyféltájékoztató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felépítésüket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megjelenésüket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és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szóhasználatukat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is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egységesítettük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u-HU" sz="20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Ajánlatok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u-HU" sz="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e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ddig használt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terminológia egységesítése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(az ajánlatokon törekedtünk ugyanazon kifejezések használatára)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a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zonos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felépítés minden termék ajánlatnak (</a:t>
            </a:r>
            <a:r>
              <a:rPr lang="hu-HU" sz="1800" dirty="0" err="1">
                <a:latin typeface="Arial" pitchFamily="34" charset="0"/>
                <a:cs typeface="Arial" pitchFamily="34" charset="0"/>
              </a:rPr>
              <a:t>pl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: első oldalon a szerződő adatai azonos sorrendben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u-HU" sz="20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Feltételek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u-HU" sz="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megjelenés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egységesítése (felépítés, betűtípus, fejezetek egységes számozása, </a:t>
            </a:r>
            <a:r>
              <a:rPr lang="hu-HU" sz="1800" dirty="0" err="1">
                <a:latin typeface="Arial" pitchFamily="34" charset="0"/>
                <a:cs typeface="Arial" pitchFamily="34" charset="0"/>
              </a:rPr>
              <a:t>stb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)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f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elépítés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egységesítése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(kivéve: Társasház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Házőrző)</a:t>
            </a:r>
            <a:endParaRPr lang="hu-H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83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„</a:t>
            </a:r>
            <a:r>
              <a:rPr lang="hu-HU" b="1" dirty="0" err="1" smtClean="0"/>
              <a:t>Mahnung</a:t>
            </a:r>
            <a:r>
              <a:rPr lang="hu-HU" b="1" dirty="0" smtClean="0"/>
              <a:t>” folyamat nem-fogyasztó ügyfelekre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47300" y="2130425"/>
            <a:ext cx="8386686" cy="308302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/>
              <a:t>a </a:t>
            </a:r>
            <a:r>
              <a:rPr lang="hu-HU" sz="2000" b="0" dirty="0" smtClean="0"/>
              <a:t>vezető tisztségviselők magánvagyonának védelme érdekében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0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azokra </a:t>
            </a:r>
            <a:r>
              <a:rPr lang="hu-HU" sz="2000" b="0" dirty="0"/>
              <a:t>a károkra melyeket a biztosított vezető tisztségviselők e minőségükben okoznak. </a:t>
            </a:r>
            <a:endParaRPr lang="hu-HU" sz="20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000" b="0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4" y="1364778"/>
            <a:ext cx="8789158" cy="451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180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163296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/>
              <a:t>„</a:t>
            </a:r>
            <a:r>
              <a:rPr lang="hu-HU" b="1" dirty="0" err="1"/>
              <a:t>Mahnung</a:t>
            </a:r>
            <a:r>
              <a:rPr lang="hu-HU" b="1" dirty="0"/>
              <a:t>” </a:t>
            </a:r>
            <a:r>
              <a:rPr lang="hu-HU" b="1" dirty="0" smtClean="0"/>
              <a:t>folyamat fogyasztó </a:t>
            </a:r>
            <a:r>
              <a:rPr lang="hu-HU" b="1" dirty="0"/>
              <a:t>ügyfelekre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1296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181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115473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Felelősségbiztosítások változása  - Szerződő személye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47300" y="1502628"/>
            <a:ext cx="8386686" cy="4556978"/>
          </a:xfrm>
        </p:spPr>
        <p:txBody>
          <a:bodyPr/>
          <a:lstStyle/>
          <a:p>
            <a:r>
              <a:rPr lang="hu-HU" sz="2000" dirty="0"/>
              <a:t>1. </a:t>
            </a:r>
            <a:r>
              <a:rPr lang="hu-HU" sz="2000" dirty="0" smtClean="0"/>
              <a:t>Szerződő </a:t>
            </a:r>
            <a:r>
              <a:rPr lang="hu-HU" sz="2000" dirty="0"/>
              <a:t>csak </a:t>
            </a:r>
            <a:r>
              <a:rPr lang="hu-HU" sz="2000" dirty="0" smtClean="0"/>
              <a:t>NEM </a:t>
            </a:r>
            <a:r>
              <a:rPr lang="hu-HU" sz="2000" dirty="0"/>
              <a:t>fogyasztó lehet.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dirty="0"/>
              <a:t> </a:t>
            </a:r>
            <a:r>
              <a:rPr lang="hu-HU" sz="2000" i="1" dirty="0" smtClean="0"/>
              <a:t>Fogyasztónak</a:t>
            </a:r>
            <a:r>
              <a:rPr lang="hu-HU" sz="2000" b="0" i="1" dirty="0" smtClean="0"/>
              <a:t> </a:t>
            </a:r>
            <a:r>
              <a:rPr lang="hu-HU" sz="2000" b="0" i="1" dirty="0"/>
              <a:t>minősül a szakmája, önálló foglalkozása vagy üzleti tevékenysége körén kívül eljáró természetes személy.</a:t>
            </a:r>
            <a:endParaRPr lang="hu-HU" sz="2000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i="1" dirty="0"/>
              <a:t> </a:t>
            </a:r>
            <a:r>
              <a:rPr lang="hu-HU" sz="2000" b="0" dirty="0" smtClean="0"/>
              <a:t>Ajánlaton: </a:t>
            </a:r>
            <a:r>
              <a:rPr lang="hu-HU" sz="2000" b="0" dirty="0">
                <a:solidFill>
                  <a:srgbClr val="C00000"/>
                </a:solidFill>
              </a:rPr>
              <a:t>„Felelősségbiztosítási szerződést szerződőként kizárólag fogyasztónak nem minősülő személy vagy szervezet köthet”.</a:t>
            </a:r>
          </a:p>
          <a:p>
            <a:r>
              <a:rPr lang="hu-HU" sz="2000" b="0" dirty="0"/>
              <a:t> </a:t>
            </a:r>
          </a:p>
          <a:p>
            <a:r>
              <a:rPr lang="hu-HU" sz="2000" dirty="0"/>
              <a:t>Szabályozás indoka: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u-HU" sz="2000" b="0" dirty="0" smtClean="0"/>
              <a:t>„régi </a:t>
            </a:r>
            <a:r>
              <a:rPr lang="hu-HU" sz="2000" b="0" dirty="0" err="1" smtClean="0"/>
              <a:t>mahnung</a:t>
            </a:r>
            <a:r>
              <a:rPr lang="hu-HU" sz="2000" b="0" dirty="0" smtClean="0"/>
              <a:t>” </a:t>
            </a:r>
            <a:r>
              <a:rPr lang="hu-HU" sz="2000" b="0" dirty="0"/>
              <a:t>folyamat működtetése (</a:t>
            </a:r>
            <a:r>
              <a:rPr lang="hu-HU" sz="2000" b="0" dirty="0" err="1" smtClean="0"/>
              <a:t>respírós</a:t>
            </a:r>
            <a:r>
              <a:rPr lang="hu-HU" sz="2000" b="0" dirty="0" smtClean="0"/>
              <a:t> </a:t>
            </a:r>
            <a:r>
              <a:rPr lang="hu-HU" sz="2000" b="0" dirty="0"/>
              <a:t>díjak behajtása)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u-HU" sz="2000" b="0" dirty="0" smtClean="0"/>
              <a:t>felszólító </a:t>
            </a:r>
            <a:r>
              <a:rPr lang="hu-HU" sz="2000" b="0" dirty="0"/>
              <a:t>levél kiküldését nem kell igazolni a szerződés </a:t>
            </a:r>
            <a:r>
              <a:rPr lang="hu-HU" sz="2000" b="0" dirty="0" err="1" smtClean="0"/>
              <a:t>díjnemfizetéssel</a:t>
            </a:r>
            <a:r>
              <a:rPr lang="hu-HU" sz="2000" b="0" dirty="0" smtClean="0"/>
              <a:t> </a:t>
            </a:r>
            <a:r>
              <a:rPr lang="hu-HU" sz="2000" b="0" dirty="0"/>
              <a:t>történő megszűnéséhez</a:t>
            </a:r>
          </a:p>
        </p:txBody>
      </p:sp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182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29988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Felelősségbiztosítások változása - Sérelemdíj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47300" y="1502628"/>
            <a:ext cx="8386686" cy="4556978"/>
          </a:xfrm>
        </p:spPr>
        <p:txBody>
          <a:bodyPr/>
          <a:lstStyle/>
          <a:p>
            <a:r>
              <a:rPr lang="hu-HU" sz="2000" dirty="0" smtClean="0"/>
              <a:t>2. Biztosítási </a:t>
            </a:r>
            <a:r>
              <a:rPr lang="hu-HU" sz="2000" dirty="0"/>
              <a:t>esemény – utalás a sérelemdíjra</a:t>
            </a:r>
          </a:p>
          <a:p>
            <a:r>
              <a:rPr lang="hu-HU" sz="2000" dirty="0" smtClean="0"/>
              <a:t>	Nem </a:t>
            </a:r>
            <a:r>
              <a:rPr lang="hu-HU" sz="2000" dirty="0"/>
              <a:t>vagyoni kár megszűnt, helyette sérelemdíj</a:t>
            </a:r>
            <a:r>
              <a:rPr lang="hu-HU" sz="2000" dirty="0" smtClean="0"/>
              <a:t>!</a:t>
            </a:r>
          </a:p>
          <a:p>
            <a:r>
              <a:rPr lang="hu-HU" sz="2000" dirty="0"/>
              <a:t> </a:t>
            </a:r>
            <a:r>
              <a:rPr lang="hu-HU" sz="2000" dirty="0" smtClean="0">
                <a:solidFill>
                  <a:srgbClr val="C00000"/>
                </a:solidFill>
              </a:rPr>
              <a:t>Új </a:t>
            </a:r>
            <a:r>
              <a:rPr lang="hu-HU" sz="2000" dirty="0">
                <a:solidFill>
                  <a:srgbClr val="C00000"/>
                </a:solidFill>
              </a:rPr>
              <a:t>Ptk</a:t>
            </a:r>
            <a:r>
              <a:rPr lang="hu-HU" sz="2000" dirty="0" smtClean="0">
                <a:solidFill>
                  <a:srgbClr val="C00000"/>
                </a:solidFill>
              </a:rPr>
              <a:t>.:</a:t>
            </a:r>
            <a:r>
              <a:rPr lang="hu-HU" sz="2000" b="0" dirty="0" smtClean="0">
                <a:solidFill>
                  <a:srgbClr val="C00000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Nem </a:t>
            </a:r>
            <a:r>
              <a:rPr lang="hu-HU" sz="2000" b="0" dirty="0"/>
              <a:t>tesz különbséget vagyoni és nem vagyoni kár között, </a:t>
            </a:r>
            <a:endParaRPr lang="hu-HU" sz="2000" b="0" dirty="0" smtClean="0"/>
          </a:p>
          <a:p>
            <a:r>
              <a:rPr lang="hu-HU" sz="2000" b="0" dirty="0" smtClean="0"/>
              <a:t>	</a:t>
            </a:r>
            <a:r>
              <a:rPr lang="hu-HU" sz="2000" b="0" dirty="0" smtClean="0">
                <a:solidFill>
                  <a:srgbClr val="C00000"/>
                </a:solidFill>
              </a:rPr>
              <a:t>a kár csak </a:t>
            </a:r>
            <a:r>
              <a:rPr lang="hu-HU" sz="2000" b="0" dirty="0">
                <a:solidFill>
                  <a:srgbClr val="C00000"/>
                </a:solidFill>
              </a:rPr>
              <a:t>vagyoni kár lehet</a:t>
            </a:r>
            <a:r>
              <a:rPr lang="hu-HU" sz="2000" b="0" dirty="0" smtClean="0">
                <a:solidFill>
                  <a:srgbClr val="C00000"/>
                </a:solidFill>
              </a:rPr>
              <a:t>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dirty="0" smtClean="0">
                <a:solidFill>
                  <a:srgbClr val="C00000"/>
                </a:solidFill>
              </a:rPr>
              <a:t>Sérelemdíj</a:t>
            </a:r>
            <a:r>
              <a:rPr lang="hu-HU" sz="2000" b="0" dirty="0" smtClean="0">
                <a:solidFill>
                  <a:srgbClr val="C00000"/>
                </a:solidFill>
              </a:rPr>
              <a:t>: a </a:t>
            </a:r>
            <a:r>
              <a:rPr lang="hu-HU" sz="2000" b="0" dirty="0">
                <a:solidFill>
                  <a:srgbClr val="C00000"/>
                </a:solidFill>
              </a:rPr>
              <a:t>személyhez fűződő jogok megsértésének </a:t>
            </a:r>
            <a:r>
              <a:rPr lang="hu-HU" sz="2000" b="0" dirty="0" smtClean="0">
                <a:solidFill>
                  <a:srgbClr val="C00000"/>
                </a:solidFill>
              </a:rPr>
              <a:t>szankciója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000" b="0" dirty="0"/>
          </a:p>
          <a:p>
            <a:r>
              <a:rPr lang="hu-HU" sz="2000" u="sng" dirty="0">
                <a:solidFill>
                  <a:srgbClr val="0070C0"/>
                </a:solidFill>
              </a:rPr>
              <a:t>A felelősségbiztosítás fedezetet nyújt a kárra és a </a:t>
            </a:r>
            <a:r>
              <a:rPr lang="hu-HU" sz="2000" u="sng" dirty="0" smtClean="0">
                <a:solidFill>
                  <a:srgbClr val="0070C0"/>
                </a:solidFill>
              </a:rPr>
              <a:t>sérelemdíjra !</a:t>
            </a:r>
            <a:endParaRPr lang="hu-HU" sz="2000" b="0" dirty="0">
              <a:solidFill>
                <a:srgbClr val="0070C0"/>
              </a:solidFill>
            </a:endParaRPr>
          </a:p>
        </p:txBody>
      </p:sp>
      <p:sp>
        <p:nvSpPr>
          <p:cNvPr id="6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183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568" y="260648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8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Felelősségbiztosítások változása – Sérelemdíj fedezetbe vonása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47300" y="1502627"/>
            <a:ext cx="8386686" cy="4843581"/>
          </a:xfrm>
        </p:spPr>
        <p:txBody>
          <a:bodyPr/>
          <a:lstStyle/>
          <a:p>
            <a:r>
              <a:rPr lang="hu-HU" sz="2000" dirty="0"/>
              <a:t>Általános </a:t>
            </a:r>
            <a:r>
              <a:rPr lang="hu-HU" sz="2000" dirty="0" smtClean="0"/>
              <a:t>felelősségbiztosítások: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A fedezetbe </a:t>
            </a:r>
            <a:r>
              <a:rPr lang="hu-HU" sz="2000" b="0" dirty="0"/>
              <a:t>vont </a:t>
            </a:r>
            <a:r>
              <a:rPr lang="hu-HU" sz="2000" b="0" dirty="0">
                <a:solidFill>
                  <a:srgbClr val="C00000"/>
                </a:solidFill>
              </a:rPr>
              <a:t>személyi sérüléses és dologi kárral </a:t>
            </a:r>
            <a:r>
              <a:rPr lang="hu-HU" sz="2000" b="0" dirty="0"/>
              <a:t>közvetlenül </a:t>
            </a:r>
            <a:r>
              <a:rPr lang="hu-HU" sz="2000" b="0" dirty="0" smtClean="0"/>
              <a:t>összefüggő sérelemdíj fedezett.</a:t>
            </a:r>
          </a:p>
          <a:p>
            <a:endParaRPr lang="hu-HU" sz="2000" b="0" dirty="0"/>
          </a:p>
          <a:p>
            <a:r>
              <a:rPr lang="hu-HU" sz="2000" dirty="0"/>
              <a:t>Szakmai </a:t>
            </a:r>
            <a:r>
              <a:rPr lang="hu-HU" sz="2000" dirty="0" smtClean="0"/>
              <a:t>felelősségbiztosítások: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u="sng" dirty="0" smtClean="0"/>
              <a:t>Tágabban térül </a:t>
            </a:r>
            <a:r>
              <a:rPr lang="hu-HU" sz="2000" u="sng" dirty="0"/>
              <a:t>a </a:t>
            </a:r>
            <a:r>
              <a:rPr lang="hu-HU" sz="2000" u="sng" dirty="0" smtClean="0"/>
              <a:t>sérelemdíj</a:t>
            </a:r>
          </a:p>
          <a:p>
            <a:r>
              <a:rPr lang="hu-HU" sz="2000" b="0" dirty="0" smtClean="0"/>
              <a:t>	- </a:t>
            </a:r>
            <a:r>
              <a:rPr lang="hu-HU" sz="2000" b="0" dirty="0" smtClean="0">
                <a:solidFill>
                  <a:srgbClr val="C00000"/>
                </a:solidFill>
              </a:rPr>
              <a:t>Nem </a:t>
            </a:r>
            <a:r>
              <a:rPr lang="hu-HU" sz="2000" b="0" dirty="0">
                <a:solidFill>
                  <a:srgbClr val="C00000"/>
                </a:solidFill>
              </a:rPr>
              <a:t>feltétel az, hogy legyen</a:t>
            </a:r>
            <a:r>
              <a:rPr lang="hu-HU" sz="2000" dirty="0">
                <a:solidFill>
                  <a:srgbClr val="C00000"/>
                </a:solidFill>
              </a:rPr>
              <a:t> </a:t>
            </a:r>
            <a:r>
              <a:rPr lang="hu-HU" sz="2000" b="0" dirty="0">
                <a:solidFill>
                  <a:srgbClr val="C00000"/>
                </a:solidFill>
              </a:rPr>
              <a:t>KÁR </a:t>
            </a:r>
            <a:endParaRPr lang="hu-HU" sz="2000" b="0" dirty="0" smtClean="0">
              <a:solidFill>
                <a:srgbClr val="C00000"/>
              </a:solidFill>
            </a:endParaRPr>
          </a:p>
          <a:p>
            <a:r>
              <a:rPr lang="hu-HU" sz="2000" b="0" dirty="0">
                <a:solidFill>
                  <a:srgbClr val="C00000"/>
                </a:solidFill>
              </a:rPr>
              <a:t>	</a:t>
            </a:r>
            <a:r>
              <a:rPr lang="hu-HU" sz="2000" b="0" dirty="0" smtClean="0">
                <a:solidFill>
                  <a:srgbClr val="C00000"/>
                </a:solidFill>
              </a:rPr>
              <a:t>	(dologi/személyi sérüléses/tisztán vagyoni).</a:t>
            </a:r>
            <a:r>
              <a:rPr lang="hu-HU" sz="20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hu-HU" sz="2000" b="0" dirty="0" smtClean="0"/>
              <a:t>	- Feltétel</a:t>
            </a:r>
            <a:r>
              <a:rPr lang="hu-HU" sz="2000" b="0" dirty="0"/>
              <a:t>, hogy legyen egy szakmai/foglalkozási </a:t>
            </a:r>
            <a:r>
              <a:rPr lang="hu-HU" sz="2000" b="0" dirty="0" smtClean="0"/>
              <a:t>szabályszegés</a:t>
            </a:r>
          </a:p>
          <a:p>
            <a:r>
              <a:rPr lang="hu-HU" sz="2000" b="0" dirty="0" smtClean="0"/>
              <a:t>		és </a:t>
            </a:r>
            <a:r>
              <a:rPr lang="hu-HU" sz="2000" b="0" dirty="0"/>
              <a:t>ezzel összefüggésben történjen a személyiségi jogsértés</a:t>
            </a:r>
            <a:r>
              <a:rPr lang="hu-HU" sz="2000" b="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Indok: törvényi előírások (kötelező biztosítások)</a:t>
            </a:r>
            <a:endParaRPr lang="hu-HU" sz="2000" b="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564905"/>
            <a:ext cx="3143200" cy="2003671"/>
          </a:xfrm>
          <a:prstGeom prst="rect">
            <a:avLst/>
          </a:prstGeom>
        </p:spPr>
      </p:pic>
      <p:sp>
        <p:nvSpPr>
          <p:cNvPr id="6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184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238333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Felelősségbiztosítások változása - Sérelemdíj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37641" y="1268760"/>
            <a:ext cx="8386686" cy="4896544"/>
          </a:xfrm>
        </p:spPr>
        <p:txBody>
          <a:bodyPr/>
          <a:lstStyle/>
          <a:p>
            <a:r>
              <a:rPr lang="hu-HU" sz="2000" dirty="0" smtClean="0"/>
              <a:t>Sérelemdíj a </a:t>
            </a:r>
            <a:r>
              <a:rPr lang="hu-HU" sz="2000" u="sng" dirty="0" smtClean="0"/>
              <a:t>2014.03.15. előtt </a:t>
            </a:r>
            <a:r>
              <a:rPr lang="hu-HU" sz="2000" dirty="0" smtClean="0"/>
              <a:t>kötött szerződések esetén</a:t>
            </a:r>
            <a:br>
              <a:rPr lang="hu-HU" sz="2000" dirty="0" smtClean="0"/>
            </a:br>
            <a:r>
              <a:rPr lang="hu-HU" sz="2000" dirty="0" err="1" smtClean="0">
                <a:solidFill>
                  <a:srgbClr val="C00000"/>
                </a:solidFill>
              </a:rPr>
              <a:t>Ptké</a:t>
            </a:r>
            <a:r>
              <a:rPr lang="hu-HU" sz="2000" dirty="0" smtClean="0">
                <a:solidFill>
                  <a:srgbClr val="C00000"/>
                </a:solidFill>
              </a:rPr>
              <a:t>.:</a:t>
            </a:r>
            <a:r>
              <a:rPr lang="hu-HU" sz="2000" b="0" dirty="0" smtClean="0">
                <a:solidFill>
                  <a:srgbClr val="C00000"/>
                </a:solidFill>
              </a:rPr>
              <a:t> </a:t>
            </a:r>
            <a:endParaRPr lang="hu-HU" sz="2000" b="0" dirty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1800" b="0" dirty="0" smtClean="0"/>
              <a:t>a </a:t>
            </a:r>
            <a:r>
              <a:rPr lang="hu-HU" sz="1800" b="0" dirty="0"/>
              <a:t>károsult </a:t>
            </a:r>
            <a:r>
              <a:rPr lang="hu-HU" sz="1800" b="0" dirty="0" smtClean="0"/>
              <a:t>az új</a:t>
            </a:r>
            <a:r>
              <a:rPr lang="hu-HU" sz="1800" b="0" dirty="0"/>
              <a:t> Ptk. hatálybalépését követően bekövetkezett biztosítási esemény alapján a </a:t>
            </a:r>
            <a:r>
              <a:rPr lang="hu-HU" sz="1800" dirty="0"/>
              <a:t>sérelemdíj megtérítésére is igényt tarthat</a:t>
            </a:r>
            <a:r>
              <a:rPr lang="hu-HU" sz="1800" b="0" dirty="0"/>
              <a:t>, </a:t>
            </a:r>
            <a:r>
              <a:rPr lang="hu-HU" sz="1800" b="0" dirty="0" smtClean="0"/>
              <a:t/>
            </a:r>
            <a:br>
              <a:rPr lang="hu-HU" sz="1800" b="0" dirty="0" smtClean="0"/>
            </a:br>
            <a:r>
              <a:rPr lang="hu-HU" sz="1800" b="0" dirty="0" smtClean="0"/>
              <a:t>a </a:t>
            </a:r>
            <a:r>
              <a:rPr lang="hu-HU" sz="1800" b="0" dirty="0"/>
              <a:t>biztosító azonban csak olyan mértékben és feltételekkel köteles a károkozó helyett helytállni, amilyen mértékben és feltételekkel a </a:t>
            </a:r>
            <a:r>
              <a:rPr lang="hu-HU" sz="1800" dirty="0"/>
              <a:t>nem vagyoni károk megtérítésére </a:t>
            </a:r>
            <a:r>
              <a:rPr lang="hu-HU" sz="1800" b="0" dirty="0"/>
              <a:t>a Ptk. hatálybalépését megelőzően </a:t>
            </a:r>
            <a:r>
              <a:rPr lang="hu-HU" sz="1800" dirty="0"/>
              <a:t>köteles lett volna</a:t>
            </a:r>
            <a:r>
              <a:rPr lang="hu-HU" sz="1800" b="0" dirty="0" smtClean="0"/>
              <a:t>.</a:t>
            </a:r>
          </a:p>
          <a:p>
            <a:pPr>
              <a:lnSpc>
                <a:spcPct val="100000"/>
              </a:lnSpc>
            </a:pPr>
            <a:endParaRPr lang="hu-HU" sz="2000" b="0" dirty="0" smtClean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1800" b="0" dirty="0" smtClean="0"/>
              <a:t>A biztosító</a:t>
            </a:r>
            <a:r>
              <a:rPr lang="hu-HU" sz="2000" b="0" dirty="0" smtClean="0"/>
              <a:t> </a:t>
            </a:r>
            <a:r>
              <a:rPr lang="hu-HU" sz="1800" dirty="0" smtClean="0"/>
              <a:t>évforduló előtt </a:t>
            </a:r>
            <a:r>
              <a:rPr lang="hu-HU" sz="1800" b="0" dirty="0" smtClean="0"/>
              <a:t>írásban </a:t>
            </a:r>
            <a:r>
              <a:rPr lang="hu-HU" sz="1800" b="0" dirty="0"/>
              <a:t>köteles felhívni a szerződő fél figyelmét </a:t>
            </a:r>
            <a:r>
              <a:rPr lang="hu-HU" sz="1800" b="0" dirty="0" smtClean="0"/>
              <a:t>hogy </a:t>
            </a:r>
            <a:r>
              <a:rPr lang="hu-HU" sz="1800" b="0" dirty="0"/>
              <a:t>lehetősége van a </a:t>
            </a:r>
            <a:r>
              <a:rPr lang="hu-HU" sz="1800" b="0" dirty="0" smtClean="0"/>
              <a:t>szerződés </a:t>
            </a:r>
            <a:r>
              <a:rPr lang="hu-HU" sz="1800" b="0" dirty="0"/>
              <a:t>olyan tartalmú </a:t>
            </a:r>
            <a:r>
              <a:rPr lang="hu-HU" sz="1800" dirty="0" smtClean="0"/>
              <a:t>módosítására</a:t>
            </a:r>
            <a:r>
              <a:rPr lang="hu-HU" sz="1800" dirty="0"/>
              <a:t>,</a:t>
            </a:r>
            <a:r>
              <a:rPr lang="hu-HU" sz="1800" b="0" dirty="0"/>
              <a:t> </a:t>
            </a:r>
            <a:r>
              <a:rPr lang="hu-HU" sz="1800" b="0" dirty="0" smtClean="0"/>
              <a:t/>
            </a:r>
            <a:br>
              <a:rPr lang="hu-HU" sz="1800" b="0" dirty="0" smtClean="0"/>
            </a:br>
            <a:r>
              <a:rPr lang="hu-HU" sz="1800" b="0" dirty="0" smtClean="0"/>
              <a:t>amely </a:t>
            </a:r>
            <a:r>
              <a:rPr lang="hu-HU" sz="1800" b="0" dirty="0"/>
              <a:t>magában foglalja a sérelemdíj iránti igényekért </a:t>
            </a:r>
            <a:r>
              <a:rPr lang="hu-HU" sz="1800" b="0" dirty="0" smtClean="0"/>
              <a:t>való helytállást.</a:t>
            </a:r>
          </a:p>
          <a:p>
            <a:r>
              <a:rPr lang="hu-HU" sz="2000" b="0" dirty="0" smtClean="0"/>
              <a:t>	</a:t>
            </a:r>
            <a:endParaRPr lang="hu-HU" sz="2000" b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14" y="188640"/>
            <a:ext cx="1899592" cy="141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185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56567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Felelősségbiztosítások változása - Sérelemdíj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11306" y="1484784"/>
            <a:ext cx="8616300" cy="4556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2000" dirty="0"/>
              <a:t>Sérelemdíj a </a:t>
            </a:r>
            <a:r>
              <a:rPr lang="hu-HU" sz="2000" u="sng" dirty="0"/>
              <a:t>2014.03.15. előtt </a:t>
            </a:r>
            <a:r>
              <a:rPr lang="hu-HU" sz="2000" dirty="0"/>
              <a:t>kötött szerződések esetén</a:t>
            </a:r>
            <a:br>
              <a:rPr lang="hu-HU" sz="2000" dirty="0"/>
            </a:br>
            <a:endParaRPr lang="hu-HU" sz="2000" dirty="0"/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800" dirty="0" smtClean="0">
                <a:solidFill>
                  <a:srgbClr val="C00000"/>
                </a:solidFill>
              </a:rPr>
              <a:t>A Generali egyoldalú </a:t>
            </a:r>
            <a:r>
              <a:rPr lang="hu-HU" sz="1800" dirty="0">
                <a:solidFill>
                  <a:srgbClr val="C00000"/>
                </a:solidFill>
              </a:rPr>
              <a:t>nyilatkozattal </a:t>
            </a:r>
            <a:r>
              <a:rPr lang="hu-HU" sz="1800" dirty="0" smtClean="0">
                <a:solidFill>
                  <a:srgbClr val="C00000"/>
                </a:solidFill>
              </a:rPr>
              <a:t>bevállalja </a:t>
            </a:r>
            <a:r>
              <a:rPr lang="hu-HU" sz="1800" dirty="0">
                <a:solidFill>
                  <a:srgbClr val="C00000"/>
                </a:solidFill>
              </a:rPr>
              <a:t>a sérelemdíj térítését </a:t>
            </a:r>
            <a:r>
              <a:rPr lang="hu-HU" sz="1800" dirty="0" smtClean="0">
                <a:solidFill>
                  <a:srgbClr val="C00000"/>
                </a:solidFill>
              </a:rPr>
              <a:t/>
            </a:r>
            <a:br>
              <a:rPr lang="hu-HU" sz="1800" dirty="0" smtClean="0">
                <a:solidFill>
                  <a:srgbClr val="C00000"/>
                </a:solidFill>
              </a:rPr>
            </a:br>
            <a:r>
              <a:rPr lang="hu-HU" sz="1800" b="0" dirty="0" smtClean="0"/>
              <a:t>olyan </a:t>
            </a:r>
            <a:r>
              <a:rPr lang="hu-HU" sz="1800" b="0" dirty="0"/>
              <a:t>feltételekkel, ahogy a 2014.03.15. utáni feltételeink is fedezik a sérelemdíjat </a:t>
            </a:r>
            <a:r>
              <a:rPr lang="hu-HU" sz="1800" b="0" dirty="0" smtClean="0"/>
              <a:t>          </a:t>
            </a:r>
            <a:r>
              <a:rPr lang="hu-HU" sz="1600" b="0" dirty="0" smtClean="0"/>
              <a:t>(a </a:t>
            </a:r>
            <a:r>
              <a:rPr lang="hu-HU" sz="1600" b="0" dirty="0"/>
              <a:t>kiegészítő biztosításokban és az  </a:t>
            </a:r>
            <a:r>
              <a:rPr lang="hu-HU" sz="1600" b="0" dirty="0" smtClean="0"/>
              <a:t>általános </a:t>
            </a:r>
            <a:r>
              <a:rPr lang="hu-HU" sz="1600" b="0" dirty="0"/>
              <a:t>felelősségbiztosításban egy kicsit szűkebben, szakmai </a:t>
            </a:r>
            <a:r>
              <a:rPr lang="hu-HU" sz="1600" b="0" dirty="0" smtClean="0"/>
              <a:t>felelősségbiztosításokban pedig </a:t>
            </a:r>
            <a:r>
              <a:rPr lang="hu-HU" sz="1600" b="0" dirty="0"/>
              <a:t>tágabban). </a:t>
            </a:r>
            <a:r>
              <a:rPr lang="hu-HU" sz="1600" b="0" dirty="0" smtClean="0"/>
              <a:t/>
            </a:r>
            <a:br>
              <a:rPr lang="hu-HU" sz="1600" b="0" dirty="0" smtClean="0"/>
            </a:br>
            <a:endParaRPr lang="hu-HU" sz="1600" b="0" dirty="0"/>
          </a:p>
          <a:p>
            <a:r>
              <a:rPr lang="hu-HU" sz="1800" b="0" dirty="0"/>
              <a:t> </a:t>
            </a:r>
            <a:r>
              <a:rPr lang="hu-HU" sz="2000" b="0" u="sng" dirty="0" smtClean="0"/>
              <a:t>Levelek kiküldése:</a:t>
            </a:r>
            <a:endParaRPr lang="hu-HU" sz="2000" b="0" u="sng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hu-HU" sz="1800" dirty="0" smtClean="0"/>
              <a:t>index </a:t>
            </a:r>
            <a:r>
              <a:rPr lang="hu-HU" sz="1800" dirty="0"/>
              <a:t>előjelző levelekben </a:t>
            </a:r>
            <a:r>
              <a:rPr lang="hu-HU" sz="1800" b="0" dirty="0"/>
              <a:t>folyamatosan </a:t>
            </a:r>
            <a:r>
              <a:rPr lang="hu-HU" sz="1800" dirty="0"/>
              <a:t>évforduló </a:t>
            </a:r>
            <a:r>
              <a:rPr lang="hu-HU" sz="1800" dirty="0" smtClean="0"/>
              <a:t>előtt</a:t>
            </a:r>
            <a:r>
              <a:rPr lang="hu-HU" sz="1800" b="0" dirty="0"/>
              <a:t> </a:t>
            </a:r>
            <a:r>
              <a:rPr lang="hu-HU" sz="1800" b="0" dirty="0" smtClean="0"/>
              <a:t>(1 éven át)</a:t>
            </a:r>
            <a:endParaRPr lang="hu-HU" sz="1800" b="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hu-HU" sz="1800" b="0" dirty="0"/>
              <a:t>akik nem kapnak index előjelzőt, azoknak pedig egyszerre </a:t>
            </a:r>
            <a:r>
              <a:rPr lang="hu-HU" sz="1800" dirty="0"/>
              <a:t>május </a:t>
            </a:r>
            <a:r>
              <a:rPr lang="hu-HU" sz="1800" dirty="0" smtClean="0"/>
              <a:t>folyamán</a:t>
            </a:r>
            <a:r>
              <a:rPr lang="hu-HU" sz="1800" b="0" dirty="0" smtClean="0"/>
              <a:t>.</a:t>
            </a:r>
            <a:endParaRPr lang="hu-HU" sz="1800" b="0" dirty="0" smtClean="0"/>
          </a:p>
          <a:p>
            <a:pPr lvl="0">
              <a:lnSpc>
                <a:spcPct val="100000"/>
              </a:lnSpc>
            </a:pPr>
            <a:endParaRPr lang="hu-HU" sz="800" b="0" dirty="0"/>
          </a:p>
          <a:p>
            <a:pPr algn="ctr"/>
            <a:r>
              <a:rPr lang="hu-HU" sz="1800" dirty="0" smtClean="0">
                <a:solidFill>
                  <a:srgbClr val="0070C0"/>
                </a:solidFill>
              </a:rPr>
              <a:t>Honlapunkon</a:t>
            </a:r>
            <a:r>
              <a:rPr lang="hu-HU" sz="1800" b="0" dirty="0" smtClean="0">
                <a:solidFill>
                  <a:srgbClr val="0070C0"/>
                </a:solidFill>
              </a:rPr>
              <a:t> </a:t>
            </a:r>
            <a:r>
              <a:rPr lang="hu-HU" sz="1800" b="0" dirty="0">
                <a:solidFill>
                  <a:srgbClr val="0070C0"/>
                </a:solidFill>
              </a:rPr>
              <a:t>is megjelenítünk ezzel kapcsolatban egy </a:t>
            </a:r>
            <a:r>
              <a:rPr lang="hu-HU" sz="1800" b="0" dirty="0" smtClean="0">
                <a:solidFill>
                  <a:srgbClr val="0070C0"/>
                </a:solidFill>
              </a:rPr>
              <a:t>tájékoztatást </a:t>
            </a:r>
          </a:p>
          <a:p>
            <a:pPr algn="ctr"/>
            <a:r>
              <a:rPr lang="hu-HU" sz="1800" b="0" dirty="0" smtClean="0">
                <a:solidFill>
                  <a:srgbClr val="0070C0"/>
                </a:solidFill>
              </a:rPr>
              <a:t>2013.03.15. után</a:t>
            </a:r>
            <a:endParaRPr lang="hu-HU" sz="1800" b="0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000" b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14" y="188640"/>
            <a:ext cx="1899592" cy="141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186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419368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Felelősségbiztosítások változása – Díjfeltöltés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47300" y="1502627"/>
            <a:ext cx="8386686" cy="4843581"/>
          </a:xfrm>
        </p:spPr>
        <p:txBody>
          <a:bodyPr/>
          <a:lstStyle/>
          <a:p>
            <a:pPr marL="457200" indent="-457200">
              <a:buAutoNum type="arabicPeriod" startAt="3"/>
            </a:pPr>
            <a:r>
              <a:rPr lang="hu-HU" sz="2000" dirty="0" smtClean="0"/>
              <a:t>Díjfeltöltés lehetősége felelősségbiztosításban</a:t>
            </a:r>
            <a:endParaRPr lang="hu-HU" sz="20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Régi Ptk.: Díjfeltöltés tilalma a felelősségbiztosításokra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Új Ptk.: Tilalom megszűnt, automatikus feltöltés!</a:t>
            </a:r>
          </a:p>
          <a:p>
            <a:r>
              <a:rPr lang="hu-HU" sz="2000" b="0" dirty="0"/>
              <a:t>	</a:t>
            </a:r>
            <a:r>
              <a:rPr lang="hu-HU" sz="2000" b="0" dirty="0" smtClean="0"/>
              <a:t>(B.Ö. </a:t>
            </a:r>
            <a:r>
              <a:rPr lang="hu-HU" sz="2000" b="0" dirty="0"/>
              <a:t>c</a:t>
            </a:r>
            <a:r>
              <a:rPr lang="hu-HU" sz="2000" b="0" dirty="0" smtClean="0"/>
              <a:t>sak akkor csökken, ha felhívtuk az ügyfél figyelmét)</a:t>
            </a:r>
          </a:p>
          <a:p>
            <a:endParaRPr lang="hu-HU" sz="2000" b="0" dirty="0" smtClean="0"/>
          </a:p>
          <a:p>
            <a:endParaRPr lang="hu-HU" sz="2000" b="0" dirty="0"/>
          </a:p>
          <a:p>
            <a:r>
              <a:rPr lang="hu-HU" sz="2000" dirty="0" smtClean="0">
                <a:solidFill>
                  <a:srgbClr val="C00000"/>
                </a:solidFill>
              </a:rPr>
              <a:t>ELTÉRÜNK</a:t>
            </a:r>
            <a:r>
              <a:rPr lang="hu-HU" sz="2000" b="0" dirty="0" smtClean="0">
                <a:solidFill>
                  <a:srgbClr val="C00000"/>
                </a:solidFill>
              </a:rPr>
              <a:t> az új </a:t>
            </a:r>
            <a:r>
              <a:rPr lang="hu-HU" sz="2000" b="0" dirty="0" err="1" smtClean="0">
                <a:solidFill>
                  <a:srgbClr val="C00000"/>
                </a:solidFill>
              </a:rPr>
              <a:t>Ptk.-tól</a:t>
            </a:r>
            <a:r>
              <a:rPr lang="hu-HU" sz="2000" b="0" dirty="0" smtClean="0">
                <a:solidFill>
                  <a:srgbClr val="C00000"/>
                </a:solidFill>
              </a:rPr>
              <a:t> </a:t>
            </a:r>
            <a:r>
              <a:rPr lang="hu-HU" sz="2000" b="0" dirty="0" smtClean="0"/>
              <a:t>(ügyfeleink nem fogyasztók):</a:t>
            </a:r>
          </a:p>
          <a:p>
            <a:r>
              <a:rPr lang="hu-HU" sz="2000" b="0" dirty="0"/>
              <a:t>	</a:t>
            </a:r>
            <a:r>
              <a:rPr lang="hu-HU" sz="2000" b="0" dirty="0" smtClean="0"/>
              <a:t>- A biztosítási összeg csökken a kifizetett kár összegével</a:t>
            </a:r>
          </a:p>
          <a:p>
            <a:r>
              <a:rPr lang="hu-HU" sz="2000" b="0" dirty="0"/>
              <a:t>	</a:t>
            </a:r>
            <a:r>
              <a:rPr lang="hu-HU" sz="2000" b="0" dirty="0" smtClean="0">
                <a:solidFill>
                  <a:srgbClr val="C00000"/>
                </a:solidFill>
              </a:rPr>
              <a:t>- Nincs lehetőség díjfeltöltésre</a:t>
            </a:r>
            <a:endParaRPr lang="hu-HU" sz="2000" b="0" dirty="0">
              <a:solidFill>
                <a:srgbClr val="C00000"/>
              </a:solidFill>
            </a:endParaRPr>
          </a:p>
          <a:p>
            <a:endParaRPr lang="hu-HU" sz="2000" b="0" dirty="0"/>
          </a:p>
        </p:txBody>
      </p:sp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187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299761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Felelősségbiztosítások változása – Egyoldalú díjmódosítás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47300" y="1502627"/>
            <a:ext cx="8386686" cy="4843581"/>
          </a:xfrm>
        </p:spPr>
        <p:txBody>
          <a:bodyPr/>
          <a:lstStyle/>
          <a:p>
            <a:r>
              <a:rPr lang="hu-HU" sz="2000" dirty="0" smtClean="0"/>
              <a:t>4. Egyoldalú díjmódosítás szabályozása</a:t>
            </a:r>
          </a:p>
          <a:p>
            <a:r>
              <a:rPr lang="hu-HU" sz="2000" b="0" dirty="0" smtClean="0"/>
              <a:t>Módosíthatjuk a díjtételt, amennyiben</a:t>
            </a:r>
          </a:p>
          <a:p>
            <a:endParaRPr lang="hu-HU" sz="20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Kárhányad, átlagkár, kárgyakoriság 4%-ot meghaladóan változik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0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Közterhek megváltoznak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0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KSH - júliusi infláció alapján</a:t>
            </a:r>
          </a:p>
          <a:p>
            <a:endParaRPr lang="hu-HU" sz="2000" b="0" dirty="0"/>
          </a:p>
          <a:p>
            <a:endParaRPr lang="hu-HU" sz="2000" b="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64114"/>
            <a:ext cx="3531344" cy="2036542"/>
          </a:xfrm>
          <a:prstGeom prst="rect">
            <a:avLst/>
          </a:prstGeom>
        </p:spPr>
      </p:pic>
      <p:sp>
        <p:nvSpPr>
          <p:cNvPr id="6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188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132152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Felelősségbiztosítások változása – Jogvédelmi költségek és kamatok 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47300" y="1502627"/>
            <a:ext cx="8386686" cy="4843581"/>
          </a:xfrm>
        </p:spPr>
        <p:txBody>
          <a:bodyPr/>
          <a:lstStyle/>
          <a:p>
            <a:r>
              <a:rPr lang="hu-HU" sz="2000" dirty="0" smtClean="0"/>
              <a:t>5. Jogvédelmi költségek és kamatok</a:t>
            </a:r>
            <a:endParaRPr lang="hu-HU" sz="20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Új Ptk.: 	- Téríteni kell őket a biztosítási összegen felül is</a:t>
            </a:r>
          </a:p>
          <a:p>
            <a:r>
              <a:rPr lang="hu-HU" sz="2000" b="0" dirty="0"/>
              <a:t>	</a:t>
            </a:r>
            <a:r>
              <a:rPr lang="hu-HU" sz="2000" b="0" dirty="0" smtClean="0"/>
              <a:t>		- Ettől a szabályozástól el lehet térni </a:t>
            </a:r>
          </a:p>
          <a:p>
            <a:endParaRPr lang="hu-HU" sz="2000" b="0" dirty="0" smtClean="0"/>
          </a:p>
          <a:p>
            <a:endParaRPr lang="hu-HU" sz="2000" b="0" dirty="0">
              <a:solidFill>
                <a:srgbClr val="C00000"/>
              </a:solidFill>
            </a:endParaRPr>
          </a:p>
          <a:p>
            <a:r>
              <a:rPr lang="hu-HU" sz="2000" dirty="0" smtClean="0">
                <a:solidFill>
                  <a:srgbClr val="C00000"/>
                </a:solidFill>
              </a:rPr>
              <a:t>ELTÉRÜNK</a:t>
            </a:r>
            <a:r>
              <a:rPr lang="hu-HU" sz="2000" b="0" dirty="0" smtClean="0">
                <a:solidFill>
                  <a:srgbClr val="C00000"/>
                </a:solidFill>
              </a:rPr>
              <a:t> az új </a:t>
            </a:r>
            <a:r>
              <a:rPr lang="hu-HU" sz="2000" b="0" dirty="0" err="1" smtClean="0">
                <a:solidFill>
                  <a:srgbClr val="C00000"/>
                </a:solidFill>
              </a:rPr>
              <a:t>Ptk.-tól</a:t>
            </a:r>
            <a:r>
              <a:rPr lang="hu-HU" sz="2000" b="0" dirty="0" smtClean="0">
                <a:solidFill>
                  <a:srgbClr val="C00000"/>
                </a:solidFill>
              </a:rPr>
              <a:t>:</a:t>
            </a:r>
          </a:p>
          <a:p>
            <a:r>
              <a:rPr lang="hu-HU" sz="2000" b="0" dirty="0"/>
              <a:t>	</a:t>
            </a:r>
            <a:r>
              <a:rPr lang="hu-HU" sz="2000" b="0" dirty="0" smtClean="0">
                <a:solidFill>
                  <a:srgbClr val="C00000"/>
                </a:solidFill>
              </a:rPr>
              <a:t>- Csak a biztosítási összeg erejéig térítjük </a:t>
            </a:r>
            <a:br>
              <a:rPr lang="hu-HU" sz="2000" b="0" dirty="0" smtClean="0">
                <a:solidFill>
                  <a:srgbClr val="C00000"/>
                </a:solidFill>
              </a:rPr>
            </a:br>
            <a:r>
              <a:rPr lang="hu-HU" sz="2000" b="0" dirty="0" smtClean="0">
                <a:solidFill>
                  <a:srgbClr val="C00000"/>
                </a:solidFill>
              </a:rPr>
              <a:t>         a jogi képviseleti költségeket és a kamatokat.</a:t>
            </a:r>
          </a:p>
          <a:p>
            <a:r>
              <a:rPr lang="hu-HU" sz="2000" b="0" dirty="0"/>
              <a:t>	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782298"/>
            <a:ext cx="2736304" cy="2044819"/>
          </a:xfrm>
          <a:prstGeom prst="rect">
            <a:avLst/>
          </a:prstGeom>
        </p:spPr>
      </p:pic>
      <p:sp>
        <p:nvSpPr>
          <p:cNvPr id="6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189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330977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változások bemutatása a dokumentumainkon keresztül…</a:t>
            </a:r>
            <a:endParaRPr lang="hu-H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4259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Megmaradt az eddigi hármas felosztás…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000" dirty="0" smtClean="0">
              <a:latin typeface="Arial" pitchFamily="34" charset="0"/>
              <a:cs typeface="Arial" pitchFamily="34" charset="0"/>
            </a:endParaRP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dirty="0" err="1" smtClean="0">
                <a:latin typeface="Arial" pitchFamily="34" charset="0"/>
                <a:cs typeface="Arial" pitchFamily="34" charset="0"/>
              </a:rPr>
              <a:t>Ügyféltájékoztató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hu-HU" dirty="0">
                <a:latin typeface="Arial" pitchFamily="34" charset="0"/>
                <a:cs typeface="Arial" pitchFamily="34" charset="0"/>
              </a:rPr>
              <a:t>k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ülön füzetben)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Általános Szerződési Feltételek (ÁVF. </a:t>
            </a:r>
            <a:r>
              <a:rPr lang="hu-HU" dirty="0">
                <a:latin typeface="Arial" pitchFamily="34" charset="0"/>
                <a:cs typeface="Arial" pitchFamily="34" charset="0"/>
              </a:rPr>
              <a:t>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tb.)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t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ermékenkénti különös feltételek</a:t>
            </a: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u-HU" sz="1000" dirty="0" smtClean="0">
              <a:latin typeface="Arial" pitchFamily="34" charset="0"/>
              <a:cs typeface="Arial" pitchFamily="34" charset="0"/>
            </a:endParaRPr>
          </a:p>
          <a:p>
            <a:pPr marL="51435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… a tartalom azonban számos ponton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változott.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2" descr="http://kapitalis.eu/wp-content/uploads/2011/05/felkialtoj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2225" y="4221163"/>
            <a:ext cx="19145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Felelősségbiztosítások változása - Mentesülés 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47300" y="1502627"/>
            <a:ext cx="8386686" cy="4843581"/>
          </a:xfrm>
        </p:spPr>
        <p:txBody>
          <a:bodyPr/>
          <a:lstStyle/>
          <a:p>
            <a:r>
              <a:rPr lang="hu-HU" sz="2000" dirty="0"/>
              <a:t>6</a:t>
            </a:r>
            <a:r>
              <a:rPr lang="hu-HU" sz="2000" dirty="0" smtClean="0"/>
              <a:t>. Szándékos vagy súlyosan gondatlan károkozás – Mentesülés</a:t>
            </a:r>
          </a:p>
          <a:p>
            <a:endParaRPr lang="hu-HU" sz="20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Régi Ptk.: 	- „Csak” megtérítési igény a biztosítottal szemben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000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0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>
                <a:solidFill>
                  <a:srgbClr val="C00000"/>
                </a:solidFill>
              </a:rPr>
              <a:t>Új </a:t>
            </a:r>
            <a:r>
              <a:rPr lang="hu-HU" sz="2000" b="0" dirty="0">
                <a:solidFill>
                  <a:srgbClr val="C00000"/>
                </a:solidFill>
              </a:rPr>
              <a:t>Ptk.: </a:t>
            </a:r>
            <a:r>
              <a:rPr lang="hu-HU" sz="2000" b="0" dirty="0" smtClean="0">
                <a:solidFill>
                  <a:srgbClr val="C00000"/>
                </a:solidFill>
              </a:rPr>
              <a:t>		- Mentesülési lehetőség, hasonlóan a 									   vagyonbiztosításokhoz</a:t>
            </a:r>
            <a:endParaRPr lang="hu-HU" sz="2000" b="0" dirty="0">
              <a:solidFill>
                <a:srgbClr val="C00000"/>
              </a:solidFill>
            </a:endParaRPr>
          </a:p>
          <a:p>
            <a:r>
              <a:rPr lang="hu-HU" sz="2000" b="0" dirty="0" smtClean="0"/>
              <a:t>			</a:t>
            </a:r>
            <a:r>
              <a:rPr lang="hu-HU" sz="2000" b="0" dirty="0"/>
              <a:t>	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406" y="4264799"/>
            <a:ext cx="2885096" cy="1920213"/>
          </a:xfrm>
          <a:prstGeom prst="rect">
            <a:avLst/>
          </a:prstGeom>
        </p:spPr>
      </p:pic>
      <p:sp>
        <p:nvSpPr>
          <p:cNvPr id="6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190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233035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Felelősségbiztosítások változása – Törvényi engedmény 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47300" y="1502627"/>
            <a:ext cx="8386686" cy="4843581"/>
          </a:xfrm>
        </p:spPr>
        <p:txBody>
          <a:bodyPr/>
          <a:lstStyle/>
          <a:p>
            <a:r>
              <a:rPr lang="hu-HU" sz="2000" dirty="0" smtClean="0"/>
              <a:t>7. Törvényi engedmény illeti meg a felelősségbiztosítót</a:t>
            </a:r>
            <a:br>
              <a:rPr lang="hu-HU" sz="2000" dirty="0" smtClean="0"/>
            </a:br>
            <a:endParaRPr lang="hu-HU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Régi Ptk.: 	- Csak a biztosítottal szemben, vagy</a:t>
            </a:r>
          </a:p>
          <a:p>
            <a:r>
              <a:rPr lang="hu-HU" sz="2000" b="0" dirty="0"/>
              <a:t>	</a:t>
            </a:r>
            <a:r>
              <a:rPr lang="hu-HU" sz="2000" b="0" dirty="0" smtClean="0"/>
              <a:t>			-  Ha a biztosított ilyen jogát ránk engedményezte</a:t>
            </a:r>
          </a:p>
          <a:p>
            <a:endParaRPr lang="hu-HU" sz="20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>
                <a:solidFill>
                  <a:srgbClr val="C00000"/>
                </a:solidFill>
              </a:rPr>
              <a:t>Új Ptk.:		- A felelősségbiztosítót is megilleti a törvényi engedmény</a:t>
            </a:r>
          </a:p>
          <a:p>
            <a:endParaRPr lang="hu-HU" sz="2000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Feltételeink:	- Más személy károkozó magatartása miatt fizetünk</a:t>
            </a:r>
          </a:p>
          <a:p>
            <a:r>
              <a:rPr lang="hu-HU" sz="2000" b="0" dirty="0"/>
              <a:t>	</a:t>
            </a:r>
            <a:r>
              <a:rPr lang="hu-HU" sz="2000" b="0" dirty="0" smtClean="0"/>
              <a:t>			- Kivéve: közös háztartásban élő hozzátartozó</a:t>
            </a:r>
          </a:p>
          <a:p>
            <a:endParaRPr lang="hu-HU" sz="2000" b="0" dirty="0"/>
          </a:p>
          <a:p>
            <a:r>
              <a:rPr lang="hu-HU" sz="2000" b="0" dirty="0"/>
              <a:t>	</a:t>
            </a:r>
          </a:p>
        </p:txBody>
      </p:sp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191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346359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Felelősségbiztosítások változása – Kárbejelentési határidő 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47300" y="1502627"/>
            <a:ext cx="8386686" cy="4843581"/>
          </a:xfrm>
        </p:spPr>
        <p:txBody>
          <a:bodyPr/>
          <a:lstStyle/>
          <a:p>
            <a:r>
              <a:rPr lang="hu-HU" sz="2000" dirty="0" smtClean="0"/>
              <a:t>8. Kárbejelentési határidő meghatározása</a:t>
            </a:r>
          </a:p>
          <a:p>
            <a:endParaRPr lang="hu-HU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Régi Ptk.: 	- Nincs szabályozva</a:t>
            </a:r>
          </a:p>
          <a:p>
            <a:r>
              <a:rPr lang="hu-HU" sz="2000" b="0" dirty="0"/>
              <a:t>	</a:t>
            </a:r>
            <a:r>
              <a:rPr lang="hu-HU" sz="2000" b="0" dirty="0" smtClean="0"/>
              <a:t>			- Feltételeinkben 5 nap szerepel</a:t>
            </a:r>
          </a:p>
          <a:p>
            <a:endParaRPr lang="hu-HU" sz="2000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>
                <a:solidFill>
                  <a:srgbClr val="C00000"/>
                </a:solidFill>
              </a:rPr>
              <a:t>Új Ptk.:		- Legalább 30 napos határidőt biztosítani kell</a:t>
            </a:r>
          </a:p>
          <a:p>
            <a:r>
              <a:rPr lang="hu-HU" sz="2000" b="0" dirty="0">
                <a:solidFill>
                  <a:srgbClr val="C00000"/>
                </a:solidFill>
              </a:rPr>
              <a:t>	</a:t>
            </a:r>
            <a:r>
              <a:rPr lang="hu-HU" sz="2000" b="0" dirty="0" smtClean="0">
                <a:solidFill>
                  <a:srgbClr val="C00000"/>
                </a:solidFill>
              </a:rPr>
              <a:t>			- Új Ptk.-s Feltételeinkben ezt szabályozzuk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0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000" b="0" dirty="0"/>
          </a:p>
          <a:p>
            <a:endParaRPr lang="hu-HU" sz="2000" b="0" dirty="0"/>
          </a:p>
          <a:p>
            <a:r>
              <a:rPr lang="hu-HU" sz="2000" b="0" dirty="0"/>
              <a:t>	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97997"/>
            <a:ext cx="22860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192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352060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Felelősségbiztosítások változása – Megállapítási kereset 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47300" y="1502627"/>
            <a:ext cx="8386686" cy="4843581"/>
          </a:xfrm>
        </p:spPr>
        <p:txBody>
          <a:bodyPr/>
          <a:lstStyle/>
          <a:p>
            <a:r>
              <a:rPr lang="hu-HU" sz="2000" dirty="0"/>
              <a:t>9</a:t>
            </a:r>
            <a:r>
              <a:rPr lang="hu-HU" sz="2000" dirty="0" smtClean="0"/>
              <a:t>. Megállapítási kereset indítása felelősségbiztosítóval szemben</a:t>
            </a:r>
          </a:p>
          <a:p>
            <a:endParaRPr lang="hu-HU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Régi Ptk.: 		- Károsult nem perelheti a felelősségbiztosítót</a:t>
            </a:r>
          </a:p>
          <a:p>
            <a:endParaRPr lang="hu-HU" sz="20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>
                <a:solidFill>
                  <a:srgbClr val="C00000"/>
                </a:solidFill>
              </a:rPr>
              <a:t>Bírói gyakorlat: 	- Kérhető annak megállapítása, hogy </a:t>
            </a:r>
            <a:br>
              <a:rPr lang="hu-HU" sz="2000" b="0" dirty="0" smtClean="0">
                <a:solidFill>
                  <a:srgbClr val="C00000"/>
                </a:solidFill>
              </a:rPr>
            </a:br>
            <a:r>
              <a:rPr lang="hu-HU" sz="2000" b="0" dirty="0" smtClean="0">
                <a:solidFill>
                  <a:srgbClr val="C00000"/>
                </a:solidFill>
              </a:rPr>
              <a:t>                              fennáll-e a fedezet adott kárra.</a:t>
            </a:r>
          </a:p>
          <a:p>
            <a:endParaRPr lang="hu-HU" sz="2000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>
                <a:solidFill>
                  <a:srgbClr val="C00000"/>
                </a:solidFill>
              </a:rPr>
              <a:t>Új Ptk.:			- A bírói gyakorlat beépül</a:t>
            </a:r>
          </a:p>
          <a:p>
            <a:r>
              <a:rPr lang="hu-HU" sz="2000" b="0" dirty="0"/>
              <a:t>	</a:t>
            </a:r>
            <a:r>
              <a:rPr lang="hu-HU" sz="2000" b="0" dirty="0" smtClean="0"/>
              <a:t>				- Ezt nem kell feltételeinkben szabályozni</a:t>
            </a:r>
          </a:p>
          <a:p>
            <a:r>
              <a:rPr lang="hu-HU" sz="2000" b="0" dirty="0"/>
              <a:t>	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501008"/>
            <a:ext cx="1728192" cy="1512168"/>
          </a:xfrm>
          <a:prstGeom prst="rect">
            <a:avLst/>
          </a:prstGeom>
        </p:spPr>
      </p:pic>
      <p:sp>
        <p:nvSpPr>
          <p:cNvPr id="6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193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378605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235474"/>
          </a:xfrm>
        </p:spPr>
        <p:txBody>
          <a:bodyPr/>
          <a:lstStyle/>
          <a:p>
            <a:r>
              <a:rPr lang="hu-HU" b="1" dirty="0" smtClean="0"/>
              <a:t>Felelősségbiztosítások változása – </a:t>
            </a:r>
            <a:br>
              <a:rPr lang="hu-HU" b="1" dirty="0" smtClean="0"/>
            </a:br>
            <a:r>
              <a:rPr lang="hu-HU" b="1" dirty="0" smtClean="0"/>
              <a:t>Szerződésszegéssel okozott károk 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47300" y="1502627"/>
            <a:ext cx="8386686" cy="4843581"/>
          </a:xfrm>
        </p:spPr>
        <p:txBody>
          <a:bodyPr/>
          <a:lstStyle/>
          <a:p>
            <a:r>
              <a:rPr lang="hu-HU" sz="2000" dirty="0" smtClean="0"/>
              <a:t>10. Új definíció a tevékenységi felelősségbiztosításban</a:t>
            </a:r>
          </a:p>
          <a:p>
            <a:endParaRPr lang="hu-HU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>
                <a:solidFill>
                  <a:srgbClr val="C00000"/>
                </a:solidFill>
              </a:rPr>
              <a:t>Új Ptk.: 	- Különbséget tesz szerződésszegéssel és </a:t>
            </a:r>
            <a:br>
              <a:rPr lang="hu-HU" sz="2000" b="0" dirty="0" smtClean="0">
                <a:solidFill>
                  <a:srgbClr val="C00000"/>
                </a:solidFill>
              </a:rPr>
            </a:br>
            <a:r>
              <a:rPr lang="hu-HU" sz="2000" b="0" dirty="0" smtClean="0">
                <a:solidFill>
                  <a:srgbClr val="C00000"/>
                </a:solidFill>
              </a:rPr>
              <a:t>                 szerződésen kívül 	okozott károk között</a:t>
            </a:r>
          </a:p>
          <a:p>
            <a:r>
              <a:rPr lang="hu-HU" sz="2000" b="0" dirty="0"/>
              <a:t>	</a:t>
            </a:r>
            <a:r>
              <a:rPr lang="hu-HU" sz="2000" b="0" dirty="0" smtClean="0"/>
              <a:t>		-  </a:t>
            </a:r>
            <a:r>
              <a:rPr lang="hu-HU" sz="2000" b="0" dirty="0" smtClean="0">
                <a:solidFill>
                  <a:srgbClr val="C00000"/>
                </a:solidFill>
              </a:rPr>
              <a:t>Szerződésszegéssel okozott károk – </a:t>
            </a:r>
            <a:r>
              <a:rPr lang="hu-HU" sz="2000" dirty="0" smtClean="0">
                <a:solidFill>
                  <a:srgbClr val="C00000"/>
                </a:solidFill>
              </a:rPr>
              <a:t>Objektív felelősség</a:t>
            </a:r>
          </a:p>
          <a:p>
            <a:endParaRPr lang="hu-HU" sz="2000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Feltételeink:	- Tevékenységi felelősségbiztosításban	</a:t>
            </a:r>
          </a:p>
          <a:p>
            <a:r>
              <a:rPr lang="hu-HU" sz="2000" b="0" dirty="0"/>
              <a:t>	</a:t>
            </a:r>
            <a:r>
              <a:rPr lang="hu-HU" sz="2000" b="0" dirty="0" smtClean="0"/>
              <a:t>				szerződésen kívüli </a:t>
            </a:r>
          </a:p>
          <a:p>
            <a:r>
              <a:rPr lang="hu-HU" sz="2000" b="0" dirty="0"/>
              <a:t>	</a:t>
            </a:r>
            <a:r>
              <a:rPr lang="hu-HU" sz="2000" b="0" dirty="0" smtClean="0"/>
              <a:t>					definíció helyett</a:t>
            </a:r>
          </a:p>
          <a:p>
            <a:r>
              <a:rPr lang="hu-HU" sz="2000" b="0" dirty="0"/>
              <a:t>	</a:t>
            </a:r>
            <a:r>
              <a:rPr lang="hu-HU" sz="2000" b="0" dirty="0" smtClean="0"/>
              <a:t>				</a:t>
            </a:r>
            <a:r>
              <a:rPr lang="hu-HU" sz="2000" dirty="0" smtClean="0">
                <a:solidFill>
                  <a:srgbClr val="C00000"/>
                </a:solidFill>
              </a:rPr>
              <a:t>szolgáltatói tevékenységen kívüli</a:t>
            </a:r>
          </a:p>
          <a:p>
            <a:r>
              <a:rPr lang="hu-HU" sz="2000" dirty="0"/>
              <a:t>	</a:t>
            </a:r>
            <a:r>
              <a:rPr lang="hu-HU" sz="2000" dirty="0" smtClean="0"/>
              <a:t>					</a:t>
            </a:r>
            <a:r>
              <a:rPr lang="hu-HU" sz="2000" b="0" dirty="0" smtClean="0"/>
              <a:t>definíciót használunk.</a:t>
            </a:r>
            <a:endParaRPr lang="hu-HU" sz="2000" dirty="0" smtClean="0"/>
          </a:p>
          <a:p>
            <a:endParaRPr lang="hu-HU" sz="2000" b="0" dirty="0"/>
          </a:p>
          <a:p>
            <a:r>
              <a:rPr lang="hu-HU" sz="2000" b="0" dirty="0"/>
              <a:t>	</a:t>
            </a:r>
          </a:p>
        </p:txBody>
      </p:sp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194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83418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Felelősségbiztosítások változása 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49628" y="1196752"/>
            <a:ext cx="8386686" cy="4843581"/>
          </a:xfrm>
        </p:spPr>
        <p:txBody>
          <a:bodyPr/>
          <a:lstStyle/>
          <a:p>
            <a:endParaRPr lang="hu-HU" sz="2000" dirty="0" smtClean="0"/>
          </a:p>
          <a:p>
            <a:r>
              <a:rPr lang="hu-HU" sz="2000" dirty="0" smtClean="0"/>
              <a:t>11. Termékfelelősség szabályai beépülnek az Új </a:t>
            </a:r>
            <a:r>
              <a:rPr lang="hu-HU" sz="2000" dirty="0" err="1" smtClean="0"/>
              <a:t>Ptk.-ba</a:t>
            </a:r>
            <a:endParaRPr lang="hu-HU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Termékfelelősségi törvény hatályon kívül helyezve</a:t>
            </a:r>
          </a:p>
          <a:p>
            <a:r>
              <a:rPr lang="hu-HU" sz="2000" b="0" dirty="0"/>
              <a:t>	</a:t>
            </a:r>
            <a:r>
              <a:rPr lang="hu-HU" sz="2000" b="0" dirty="0" smtClean="0"/>
              <a:t>		</a:t>
            </a:r>
          </a:p>
          <a:p>
            <a:r>
              <a:rPr lang="hu-HU" sz="2000" b="0" dirty="0" smtClean="0"/>
              <a:t>	</a:t>
            </a:r>
          </a:p>
          <a:p>
            <a:endParaRPr lang="hu-HU" sz="2000" b="0" dirty="0"/>
          </a:p>
          <a:p>
            <a:r>
              <a:rPr lang="hu-HU" sz="2000" dirty="0" smtClean="0"/>
              <a:t>12. Közreműködő személy</a:t>
            </a:r>
            <a:endParaRPr lang="hu-H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Teljesítési segéd (alvállalkozó) helyett </a:t>
            </a:r>
            <a:r>
              <a:rPr lang="hu-HU" sz="2000" b="0" dirty="0" smtClean="0">
                <a:solidFill>
                  <a:srgbClr val="C00000"/>
                </a:solidFill>
              </a:rPr>
              <a:t>közreműködő személy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304 sz. </a:t>
            </a:r>
            <a:r>
              <a:rPr lang="hu-HU" sz="2000" b="0" dirty="0" err="1" smtClean="0"/>
              <a:t>KF.-ben</a:t>
            </a:r>
            <a:r>
              <a:rPr lang="hu-HU" sz="2000" b="0" dirty="0" smtClean="0"/>
              <a:t> (Alvállalkozók biztosítása) módosítva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000" b="0" dirty="0" smtClean="0"/>
          </a:p>
          <a:p>
            <a:endParaRPr lang="hu-HU" sz="2000" b="0" dirty="0"/>
          </a:p>
          <a:p>
            <a:r>
              <a:rPr lang="hu-HU" sz="2000" b="0" dirty="0"/>
              <a:t>	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132856"/>
            <a:ext cx="1763672" cy="2274701"/>
          </a:xfrm>
          <a:prstGeom prst="rect">
            <a:avLst/>
          </a:prstGeom>
        </p:spPr>
      </p:pic>
      <p:sp>
        <p:nvSpPr>
          <p:cNvPr id="6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195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233316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347300" y="1412776"/>
            <a:ext cx="8386686" cy="869098"/>
          </a:xfrm>
        </p:spPr>
        <p:txBody>
          <a:bodyPr>
            <a:noAutofit/>
          </a:bodyPr>
          <a:lstStyle>
            <a:lvl1pPr>
              <a:lnSpc>
                <a:spcPts val="3500"/>
              </a:lnSpc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hu-HU" sz="3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</a:t>
            </a:r>
            <a:r>
              <a:rPr lang="hu-HU" sz="33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Juris</a:t>
            </a:r>
            <a:r>
              <a:rPr lang="hu-HU" sz="3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t-IT" sz="33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548508"/>
            <a:ext cx="5161756" cy="316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5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 a kártérítési jogvédelemnél</a:t>
            </a:r>
            <a:endParaRPr lang="hu-H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A vagyoni és nem vagyoni kár fogalma helyett csak a 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kár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fogalmát használjuk.</a:t>
            </a:r>
          </a:p>
          <a:p>
            <a:pPr marL="0" indent="0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105725"/>
            <a:ext cx="3312368" cy="229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4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64287" y="1484784"/>
            <a:ext cx="8386686" cy="869098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hu-HU" sz="3600" dirty="0" smtClean="0"/>
              <a:t>Vezető Tisztségviselők Felelősségbiztosítása</a:t>
            </a:r>
            <a:r>
              <a:rPr lang="hu-HU" dirty="0"/>
              <a:t> </a:t>
            </a:r>
            <a:r>
              <a:rPr lang="hu-HU" dirty="0" smtClean="0"/>
              <a:t>(D&amp;O)</a:t>
            </a:r>
            <a:endParaRPr lang="it-IT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58" y="3445173"/>
            <a:ext cx="6120680" cy="2391199"/>
          </a:xfrm>
          <a:prstGeom prst="rect">
            <a:avLst/>
          </a:prstGeom>
        </p:spPr>
      </p:pic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198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307735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/>
              <a:t>A biztosítás </a:t>
            </a:r>
            <a:r>
              <a:rPr lang="hu-HU" b="1" dirty="0" smtClean="0"/>
              <a:t>fedezetet </a:t>
            </a:r>
            <a:r>
              <a:rPr lang="hu-HU" b="1" dirty="0"/>
              <a:t>nyújt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42583" y="1556792"/>
            <a:ext cx="8386686" cy="308302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/>
              <a:t>a </a:t>
            </a:r>
            <a:r>
              <a:rPr lang="hu-HU" sz="2000" b="0" dirty="0" smtClean="0"/>
              <a:t>vezető tisztségviselők magánvagyonának védelme érdekében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0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azokra </a:t>
            </a:r>
            <a:r>
              <a:rPr lang="hu-HU" sz="2000" b="0" dirty="0"/>
              <a:t>a </a:t>
            </a:r>
            <a:r>
              <a:rPr lang="hu-HU" sz="2000" b="0" dirty="0" smtClean="0"/>
              <a:t>károkra, </a:t>
            </a:r>
            <a:r>
              <a:rPr lang="hu-HU" sz="2000" b="0" dirty="0"/>
              <a:t>melyeket a biztosított vezető tisztségviselők e minőségükben </a:t>
            </a:r>
            <a:r>
              <a:rPr lang="hu-HU" sz="2000" b="0" dirty="0" smtClean="0"/>
              <a:t>okoznak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000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mentesíti </a:t>
            </a:r>
            <a:r>
              <a:rPr lang="hu-HU" sz="2000" b="0" dirty="0"/>
              <a:t>a biztosított személyeket károkozás esetén helytállási kötelezettségük alól.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427905"/>
            <a:ext cx="2736304" cy="1814179"/>
          </a:xfrm>
          <a:prstGeom prst="rect">
            <a:avLst/>
          </a:prstGeom>
        </p:spPr>
      </p:pic>
      <p:sp>
        <p:nvSpPr>
          <p:cNvPr id="6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199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410370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933056"/>
            <a:ext cx="2915816" cy="2016224"/>
          </a:xfrm>
          <a:prstGeom prst="rect">
            <a:avLst/>
          </a:prstGeom>
        </p:spPr>
      </p:pic>
      <p:sp>
        <p:nvSpPr>
          <p:cNvPr id="16385" name="Cím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51678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Tartalom</a:t>
            </a:r>
          </a:p>
        </p:txBody>
      </p:sp>
      <p:sp>
        <p:nvSpPr>
          <p:cNvPr id="16386" name="Tartalom helye 2"/>
          <p:cNvSpPr>
            <a:spLocks noGrp="1"/>
          </p:cNvSpPr>
          <p:nvPr>
            <p:ph idx="1"/>
          </p:nvPr>
        </p:nvSpPr>
        <p:spPr>
          <a:xfrm>
            <a:off x="395536" y="692696"/>
            <a:ext cx="8424936" cy="5760640"/>
          </a:xfrm>
        </p:spPr>
        <p:txBody>
          <a:bodyPr>
            <a:normAutofit lnSpcReduction="10000"/>
          </a:bodyPr>
          <a:lstStyle/>
          <a:p>
            <a:pPr lvl="0"/>
            <a:r>
              <a:rPr lang="hu-HU" sz="1400" b="1" dirty="0" smtClean="0">
                <a:latin typeface="Arial" pitchFamily="34" charset="0"/>
                <a:cs typeface="Arial" pitchFamily="34" charset="0"/>
              </a:rPr>
              <a:t>01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27.     </a:t>
            </a:r>
            <a:r>
              <a:rPr lang="hu-H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általános </a:t>
            </a:r>
            <a:r>
              <a:rPr lang="hu-H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  <a:p>
            <a:pPr lvl="0"/>
            <a:r>
              <a:rPr lang="hu-HU" sz="1400" b="1" dirty="0" smtClean="0">
                <a:latin typeface="Arial" pitchFamily="34" charset="0"/>
                <a:cs typeface="Arial" pitchFamily="34" charset="0"/>
              </a:rPr>
              <a:t>28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40.     </a:t>
            </a:r>
            <a:r>
              <a:rPr lang="hu-HU" sz="1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Mahnung</a:t>
            </a:r>
            <a:r>
              <a:rPr lang="hu-H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hu-HU" sz="1400" b="1" dirty="0" smtClean="0">
                <a:latin typeface="Arial" pitchFamily="34" charset="0"/>
                <a:cs typeface="Arial" pitchFamily="34" charset="0"/>
              </a:rPr>
              <a:t>41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123.   </a:t>
            </a:r>
            <a:r>
              <a:rPr lang="hu-H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Személybiztosítások</a:t>
            </a:r>
            <a:endParaRPr lang="hu-HU" sz="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hu-HU" sz="1400" b="1" dirty="0" smtClean="0">
                <a:latin typeface="Arial" pitchFamily="34" charset="0"/>
                <a:cs typeface="Arial" pitchFamily="34" charset="0"/>
              </a:rPr>
              <a:t>  41 –  51. Közös összefüggések</a:t>
            </a:r>
          </a:p>
          <a:p>
            <a:pPr lvl="2"/>
            <a:r>
              <a:rPr lang="hu-HU" sz="1400" b="1" dirty="0" smtClean="0">
                <a:latin typeface="Arial" pitchFamily="34" charset="0"/>
                <a:cs typeface="Arial" pitchFamily="34" charset="0"/>
              </a:rPr>
              <a:t>  52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 67. UL, klasszikus, </a:t>
            </a:r>
            <a:r>
              <a:rPr lang="hu-HU" sz="1400" b="1" dirty="0" err="1" smtClean="0">
                <a:latin typeface="Arial" pitchFamily="34" charset="0"/>
                <a:cs typeface="Arial" pitchFamily="34" charset="0"/>
              </a:rPr>
              <a:t>TestŐr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, Milliós segítség</a:t>
            </a:r>
            <a:endParaRPr lang="hu-HU" sz="1400" b="1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hu-HU" sz="1400" b="1" dirty="0" smtClean="0">
                <a:latin typeface="Arial" pitchFamily="34" charset="0"/>
                <a:cs typeface="Arial" pitchFamily="34" charset="0"/>
              </a:rPr>
              <a:t>  68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 73. </a:t>
            </a:r>
            <a:r>
              <a:rPr lang="hu-HU" sz="1400" b="1" dirty="0" err="1" smtClean="0">
                <a:latin typeface="Arial" pitchFamily="34" charset="0"/>
                <a:cs typeface="Arial" pitchFamily="34" charset="0"/>
              </a:rPr>
              <a:t>Szimba</a:t>
            </a:r>
            <a:endParaRPr lang="hu-HU" sz="1400" b="1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hu-HU" sz="1400" b="1" dirty="0" smtClean="0">
                <a:latin typeface="Arial" pitchFamily="34" charset="0"/>
                <a:cs typeface="Arial" pitchFamily="34" charset="0"/>
              </a:rPr>
              <a:t>  74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 93. Szolgáltatásfinanszírozó (GEP, GMEP)</a:t>
            </a:r>
            <a:endParaRPr lang="hu-HU" sz="1400" b="1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hu-HU" sz="1400" b="1" dirty="0" smtClean="0">
                <a:latin typeface="Arial" pitchFamily="34" charset="0"/>
                <a:cs typeface="Arial" pitchFamily="34" charset="0"/>
              </a:rPr>
              <a:t>  94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113. Kollektív (Pajzs)</a:t>
            </a:r>
            <a:endParaRPr lang="hu-HU" sz="1400" b="1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hu-HU" sz="1400" b="1" dirty="0" smtClean="0">
                <a:latin typeface="Arial" pitchFamily="34" charset="0"/>
                <a:cs typeface="Arial" pitchFamily="34" charset="0"/>
              </a:rPr>
              <a:t>114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123.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Kockázat- és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egészségügyi kárelbírálás</a:t>
            </a:r>
          </a:p>
          <a:p>
            <a:r>
              <a:rPr lang="hu-HU" sz="1400" b="1" dirty="0" smtClean="0">
                <a:latin typeface="Arial" pitchFamily="34" charset="0"/>
                <a:cs typeface="Arial" pitchFamily="34" charset="0"/>
              </a:rPr>
              <a:t>124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137. </a:t>
            </a:r>
            <a:r>
              <a:rPr lang="hu-H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FATCA</a:t>
            </a:r>
            <a:endParaRPr lang="hu-H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hu-HU" sz="1400" b="1" dirty="0" smtClean="0">
                <a:latin typeface="Arial" pitchFamily="34" charset="0"/>
                <a:cs typeface="Arial" pitchFamily="34" charset="0"/>
              </a:rPr>
              <a:t>138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268. </a:t>
            </a:r>
            <a:r>
              <a:rPr lang="hu-H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Vagyon- és gépjármű biztosítások</a:t>
            </a:r>
            <a:endParaRPr lang="hu-H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hu-HU" sz="1400" b="1" dirty="0" smtClean="0">
                <a:latin typeface="Arial" pitchFamily="34" charset="0"/>
                <a:cs typeface="Arial" pitchFamily="34" charset="0"/>
              </a:rPr>
              <a:t>138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152.  A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kárbiztosítási szerződés általános szabályai, új ÁVF </a:t>
            </a:r>
          </a:p>
          <a:p>
            <a:pPr lvl="2"/>
            <a:r>
              <a:rPr lang="hu-HU" sz="1400" b="1" dirty="0" smtClean="0">
                <a:latin typeface="Arial" pitchFamily="34" charset="0"/>
                <a:cs typeface="Arial" pitchFamily="34" charset="0"/>
              </a:rPr>
              <a:t>153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170. Társasház </a:t>
            </a:r>
            <a:endParaRPr lang="hu-HU" sz="1400" b="1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hu-HU" sz="1400" b="1" dirty="0" smtClean="0">
                <a:latin typeface="Arial" pitchFamily="34" charset="0"/>
                <a:cs typeface="Arial" pitchFamily="34" charset="0"/>
              </a:rPr>
              <a:t>171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175. Lakás</a:t>
            </a:r>
            <a:endParaRPr lang="hu-HU" sz="1400" b="1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hu-HU" sz="1400" b="1" dirty="0" smtClean="0">
                <a:latin typeface="Arial" pitchFamily="34" charset="0"/>
                <a:cs typeface="Arial" pitchFamily="34" charset="0"/>
              </a:rPr>
              <a:t>176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178. Vagyonőr </a:t>
            </a:r>
            <a:endParaRPr lang="hu-HU" sz="1400" b="1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hu-HU" sz="1400" b="1" dirty="0" smtClean="0">
                <a:latin typeface="Arial" pitchFamily="34" charset="0"/>
                <a:cs typeface="Arial" pitchFamily="34" charset="0"/>
              </a:rPr>
              <a:t>179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212.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Felelősség (benne a Jogvédelem és a D&amp;O is)</a:t>
            </a:r>
          </a:p>
          <a:p>
            <a:pPr lvl="2"/>
            <a:r>
              <a:rPr lang="hu-HU" sz="1400" b="1" dirty="0" smtClean="0">
                <a:latin typeface="Arial" pitchFamily="34" charset="0"/>
                <a:cs typeface="Arial" pitchFamily="34" charset="0"/>
              </a:rPr>
              <a:t>215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221. Építés-szerelés</a:t>
            </a:r>
          </a:p>
          <a:p>
            <a:pPr lvl="2"/>
            <a:r>
              <a:rPr lang="hu-HU" sz="1400" b="1" dirty="0" smtClean="0">
                <a:latin typeface="Arial" pitchFamily="34" charset="0"/>
                <a:cs typeface="Arial" pitchFamily="34" charset="0"/>
              </a:rPr>
              <a:t>222 – 226. Egyedi vagyonbiztosítások</a:t>
            </a:r>
            <a:endParaRPr lang="hu-HU" sz="1400" b="1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hu-HU" sz="1400" b="1" dirty="0" smtClean="0">
                <a:latin typeface="Arial" pitchFamily="34" charset="0"/>
                <a:cs typeface="Arial" pitchFamily="34" charset="0"/>
              </a:rPr>
              <a:t>227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237.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Gép</a:t>
            </a:r>
          </a:p>
          <a:p>
            <a:pPr lvl="2"/>
            <a:r>
              <a:rPr lang="hu-HU" sz="1400" b="1" dirty="0" smtClean="0">
                <a:latin typeface="Arial" pitchFamily="34" charset="0"/>
                <a:cs typeface="Arial" pitchFamily="34" charset="0"/>
              </a:rPr>
              <a:t>238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249.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Szállítmány</a:t>
            </a:r>
          </a:p>
          <a:p>
            <a:pPr lvl="2"/>
            <a:r>
              <a:rPr lang="hu-HU" sz="1400" b="1" dirty="0" smtClean="0">
                <a:latin typeface="Arial" pitchFamily="34" charset="0"/>
                <a:cs typeface="Arial" pitchFamily="34" charset="0"/>
              </a:rPr>
              <a:t>250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255.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Mezőgazdaság</a:t>
            </a:r>
          </a:p>
          <a:p>
            <a:pPr lvl="2"/>
            <a:r>
              <a:rPr lang="hu-HU" sz="1400" b="1" dirty="0" smtClean="0">
                <a:latin typeface="Arial" pitchFamily="34" charset="0"/>
                <a:cs typeface="Arial" pitchFamily="34" charset="0"/>
              </a:rPr>
              <a:t>256 – 270. Gépjármű</a:t>
            </a:r>
            <a:endParaRPr lang="hu-HU" sz="1400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hu-HU" sz="1400" b="1" dirty="0" smtClean="0">
                <a:latin typeface="Arial" pitchFamily="34" charset="0"/>
                <a:cs typeface="Arial" pitchFamily="34" charset="0"/>
              </a:rPr>
              <a:t>271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273. </a:t>
            </a:r>
            <a:r>
              <a:rPr lang="hu-H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Új név és </a:t>
            </a:r>
            <a:r>
              <a:rPr lang="hu-H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logó</a:t>
            </a:r>
            <a:endParaRPr lang="hu-H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43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Ügyféltájékoztató </a:t>
            </a:r>
            <a:r>
              <a:rPr lang="hu-HU" sz="3200" b="1" baseline="30000" smtClean="0">
                <a:solidFill>
                  <a:srgbClr val="C00000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20482" name="Tartalom helye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eaLnBrk="1" hangingPunct="1"/>
            <a:r>
              <a:rPr lang="hu-HU" sz="2000" dirty="0" smtClean="0">
                <a:latin typeface="Arial" charset="0"/>
                <a:cs typeface="Arial" charset="0"/>
              </a:rPr>
              <a:t>Minden olyan szabályozás itt található, ami </a:t>
            </a:r>
            <a:r>
              <a:rPr lang="hu-HU" sz="2000" b="1" u="sng" dirty="0">
                <a:solidFill>
                  <a:srgbClr val="0070C0"/>
                </a:solidFill>
                <a:latin typeface="Arial" charset="0"/>
                <a:cs typeface="Arial" charset="0"/>
              </a:rPr>
              <a:t>KÖZÖS</a:t>
            </a:r>
            <a:r>
              <a:rPr lang="hu-HU" sz="2000" dirty="0" smtClean="0">
                <a:latin typeface="Arial" charset="0"/>
                <a:cs typeface="Arial" charset="0"/>
              </a:rPr>
              <a:t> </a:t>
            </a:r>
            <a:r>
              <a:rPr lang="hu-HU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mindegyik termékcsoportban.</a:t>
            </a:r>
          </a:p>
          <a:p>
            <a:pPr eaLnBrk="1" hangingPunct="1"/>
            <a:endParaRPr lang="hu-HU" sz="10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hu-HU" sz="2000" dirty="0" smtClean="0">
                <a:latin typeface="Arial" charset="0"/>
                <a:cs typeface="Arial" charset="0"/>
              </a:rPr>
              <a:t>Felépítése röviden:</a:t>
            </a:r>
          </a:p>
          <a:p>
            <a:pPr eaLnBrk="1" hangingPunct="1"/>
            <a:endParaRPr lang="hu-HU" sz="1000" dirty="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800"/>
              </a:spcBef>
            </a:pPr>
            <a:r>
              <a:rPr lang="hu-HU" sz="1800" b="1" dirty="0" smtClean="0">
                <a:latin typeface="Arial" charset="0"/>
                <a:cs typeface="Arial" charset="0"/>
              </a:rPr>
              <a:t>I. Biztosítóra vonatkozó tájékoztató adatok </a:t>
            </a:r>
            <a:r>
              <a:rPr lang="hu-HU" sz="1800" dirty="0" smtClean="0">
                <a:latin typeface="Arial" charset="0"/>
                <a:cs typeface="Arial" charset="0"/>
              </a:rPr>
              <a:t>(név, alaptőke, székhely, stb.)</a:t>
            </a:r>
          </a:p>
          <a:p>
            <a:pPr lvl="1" eaLnBrk="1" hangingPunct="1">
              <a:spcBef>
                <a:spcPts val="800"/>
              </a:spcBef>
            </a:pPr>
            <a:endParaRPr lang="hu-HU" sz="1000" dirty="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800"/>
              </a:spcBef>
            </a:pPr>
            <a:r>
              <a:rPr lang="hu-HU" sz="1800" b="1" dirty="0" smtClean="0">
                <a:latin typeface="Arial" charset="0"/>
                <a:cs typeface="Arial" charset="0"/>
              </a:rPr>
              <a:t>II. Ügyfélszolgálat</a:t>
            </a:r>
            <a:r>
              <a:rPr lang="hu-HU" sz="1800" dirty="0" smtClean="0">
                <a:latin typeface="Arial" charset="0"/>
                <a:cs typeface="Arial" charset="0"/>
              </a:rPr>
              <a:t> (illetékessége, elérhetősége)</a:t>
            </a:r>
          </a:p>
          <a:p>
            <a:pPr lvl="1" eaLnBrk="1" hangingPunct="1">
              <a:spcBef>
                <a:spcPts val="800"/>
              </a:spcBef>
            </a:pPr>
            <a:endParaRPr lang="hu-HU" sz="1800" dirty="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800"/>
              </a:spcBef>
            </a:pPr>
            <a:r>
              <a:rPr lang="hu-HU" sz="1800" b="1" dirty="0" smtClean="0">
                <a:latin typeface="Arial" charset="0"/>
                <a:cs typeface="Arial" charset="0"/>
              </a:rPr>
              <a:t>III. Panaszügyintézés</a:t>
            </a:r>
            <a:r>
              <a:rPr lang="hu-HU" sz="1800" dirty="0" smtClean="0">
                <a:latin typeface="Arial" charset="0"/>
                <a:cs typeface="Arial" charset="0"/>
              </a:rPr>
              <a:t> (illetékessége, elérhetősége)</a:t>
            </a:r>
          </a:p>
          <a:p>
            <a:pPr lvl="1" eaLnBrk="1" hangingPunct="1">
              <a:spcBef>
                <a:spcPts val="800"/>
              </a:spcBef>
            </a:pPr>
            <a:endParaRPr lang="hu-HU" sz="1800" dirty="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800"/>
              </a:spcBef>
            </a:pPr>
            <a:r>
              <a:rPr lang="hu-HU" sz="1800" b="1" dirty="0" smtClean="0">
                <a:latin typeface="Arial" charset="0"/>
                <a:cs typeface="Arial" charset="0"/>
              </a:rPr>
              <a:t>IV. Felügyeleti Hatóság </a:t>
            </a:r>
            <a:r>
              <a:rPr lang="hu-HU" sz="1800" dirty="0" smtClean="0">
                <a:latin typeface="Arial" charset="0"/>
                <a:cs typeface="Arial" charset="0"/>
              </a:rPr>
              <a:t>(MNB illetékessége, elérhetősége)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/>
              <a:t>A vezetői tevékenység 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65992" y="1412776"/>
            <a:ext cx="8386686" cy="308302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/>
              <a:t>Vezető tisztségviselői minőségben a vezetői tevékenység gyakorlása során lehet kárt okozni. </a:t>
            </a:r>
            <a:endParaRPr lang="hu-HU" sz="20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0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A </a:t>
            </a:r>
            <a:r>
              <a:rPr lang="hu-HU" sz="2000" b="0" dirty="0"/>
              <a:t>vezetői tevékenység és feladatkör leírását </a:t>
            </a:r>
            <a:endParaRPr lang="hu-HU" sz="2000" b="0" dirty="0" smtClean="0"/>
          </a:p>
          <a:p>
            <a:r>
              <a:rPr lang="hu-HU" sz="2000" b="0" dirty="0" smtClean="0"/>
              <a:t>	- a </a:t>
            </a:r>
            <a:r>
              <a:rPr lang="hu-HU" sz="2000" b="0" dirty="0"/>
              <a:t>gazdasági társaság legfőbb szervének határozatai </a:t>
            </a:r>
            <a:endParaRPr lang="hu-HU" sz="2000" b="0" dirty="0" smtClean="0"/>
          </a:p>
          <a:p>
            <a:r>
              <a:rPr lang="hu-HU" sz="2000" b="0" dirty="0"/>
              <a:t>	</a:t>
            </a:r>
            <a:r>
              <a:rPr lang="hu-HU" sz="2000" b="0" dirty="0" smtClean="0"/>
              <a:t>	(</a:t>
            </a:r>
            <a:r>
              <a:rPr lang="hu-HU" sz="2000" b="0" dirty="0"/>
              <a:t>közgyűlés vagy tagok </a:t>
            </a:r>
            <a:r>
              <a:rPr lang="hu-HU" sz="2000" b="0" dirty="0" smtClean="0"/>
              <a:t>gyűlése)</a:t>
            </a:r>
          </a:p>
          <a:p>
            <a:r>
              <a:rPr lang="hu-HU" sz="2000" b="0" dirty="0" smtClean="0"/>
              <a:t>	- a </a:t>
            </a:r>
            <a:r>
              <a:rPr lang="hu-HU" sz="2000" b="0" dirty="0"/>
              <a:t>Társaság és a vezető között létrejött </a:t>
            </a:r>
            <a:r>
              <a:rPr lang="hu-HU" sz="2000" b="0" dirty="0" smtClean="0"/>
              <a:t/>
            </a:r>
            <a:br>
              <a:rPr lang="hu-HU" sz="2000" b="0" dirty="0" smtClean="0"/>
            </a:br>
            <a:r>
              <a:rPr lang="hu-HU" sz="2000" b="0" dirty="0" smtClean="0"/>
              <a:t>         szerződés </a:t>
            </a:r>
            <a:r>
              <a:rPr lang="hu-HU" sz="2000" b="0" dirty="0"/>
              <a:t>tartalmazza </a:t>
            </a:r>
            <a:r>
              <a:rPr lang="hu-HU" sz="2000" b="0" dirty="0" smtClean="0"/>
              <a:t>(</a:t>
            </a:r>
            <a:r>
              <a:rPr lang="hu-HU" sz="2000" b="0" dirty="0"/>
              <a:t>menedzserszerződés).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3573016"/>
            <a:ext cx="2284859" cy="228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200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213526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00808"/>
            <a:ext cx="3585079" cy="2160239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D&amp;O biztosítás ajánlott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47300" y="1502628"/>
            <a:ext cx="8386686" cy="3083020"/>
          </a:xfrm>
        </p:spPr>
        <p:txBody>
          <a:bodyPr/>
          <a:lstStyle/>
          <a:p>
            <a:r>
              <a:rPr lang="hu-HU" sz="2000" b="0" dirty="0" smtClean="0"/>
              <a:t>Mindazon gazdasági társaságoknak,</a:t>
            </a:r>
            <a:br>
              <a:rPr lang="hu-HU" sz="2000" b="0" dirty="0" smtClean="0"/>
            </a:br>
            <a:r>
              <a:rPr lang="hu-HU" sz="2000" b="0" dirty="0" smtClean="0"/>
              <a:t> akik </a:t>
            </a:r>
            <a:r>
              <a:rPr lang="hu-HU" sz="2000" b="0" dirty="0"/>
              <a:t>védeni szeretnék </a:t>
            </a:r>
            <a:r>
              <a:rPr lang="hu-HU" sz="2000" b="0" dirty="0" smtClean="0"/>
              <a:t> </a:t>
            </a:r>
            <a:endParaRPr lang="hu-HU" sz="2000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vezető </a:t>
            </a:r>
            <a:r>
              <a:rPr lang="hu-HU" sz="2000" b="0" dirty="0"/>
              <a:t>tisztségviselőiket, </a:t>
            </a:r>
            <a:endParaRPr lang="hu-HU" sz="20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felügyelő </a:t>
            </a:r>
            <a:r>
              <a:rPr lang="hu-HU" sz="2000" b="0" dirty="0"/>
              <a:t>bizottsági tagjaikat, </a:t>
            </a:r>
            <a:endParaRPr lang="hu-HU" sz="20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vezető </a:t>
            </a:r>
            <a:r>
              <a:rPr lang="hu-HU" sz="2000" b="0" dirty="0"/>
              <a:t>állású munkavállalóikat,</a:t>
            </a:r>
          </a:p>
          <a:p>
            <a:r>
              <a:rPr lang="hu-HU" sz="2000" b="0" dirty="0"/>
              <a:t>azaz olyan munkavállalóikat, akik vezetői döntéseket </a:t>
            </a:r>
            <a:r>
              <a:rPr lang="hu-HU" sz="2000" b="0" dirty="0" smtClean="0"/>
              <a:t>hoznak, </a:t>
            </a:r>
          </a:p>
          <a:p>
            <a:r>
              <a:rPr lang="hu-HU" sz="2000" b="0" dirty="0" smtClean="0"/>
              <a:t>részt </a:t>
            </a:r>
            <a:r>
              <a:rPr lang="hu-HU" sz="2000" b="0" dirty="0"/>
              <a:t>vesznek a társaság ügyvezetésében</a:t>
            </a:r>
            <a:r>
              <a:rPr lang="hu-HU" sz="2000" b="0" dirty="0" smtClean="0"/>
              <a:t>.</a:t>
            </a:r>
          </a:p>
          <a:p>
            <a:endParaRPr lang="hu-HU" sz="2000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/>
              <a:t>Szerződő minden esetben a gazdasági </a:t>
            </a:r>
            <a:r>
              <a:rPr lang="hu-HU" sz="2000" b="0" dirty="0" smtClean="0"/>
              <a:t>társaság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Biztosítottak </a:t>
            </a:r>
            <a:r>
              <a:rPr lang="hu-HU" sz="2000" b="0" dirty="0"/>
              <a:t>a gazdasági társaság és valamennyi felsorolt </a:t>
            </a:r>
            <a:r>
              <a:rPr lang="hu-HU" sz="2000" b="0" dirty="0" smtClean="0"/>
              <a:t>vezető</a:t>
            </a:r>
            <a:endParaRPr lang="hu-HU" sz="2000" b="0" dirty="0"/>
          </a:p>
        </p:txBody>
      </p:sp>
      <p:sp>
        <p:nvSpPr>
          <p:cNvPr id="6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201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304754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/>
              <a:t>A vezető tisztségviselők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46711" y="1340768"/>
            <a:ext cx="8386686" cy="308302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A </a:t>
            </a:r>
            <a:r>
              <a:rPr lang="hu-HU" sz="2000" b="0" dirty="0"/>
              <a:t>gazdasági társaság ügyvezetését ellátó személyek</a:t>
            </a:r>
            <a:r>
              <a:rPr lang="hu-HU" sz="2000" b="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 </a:t>
            </a:r>
            <a:r>
              <a:rPr lang="hu-HU" sz="2000" b="0" dirty="0"/>
              <a:t>A gazdasági társaság operatív irányításában résztvevő döntéshozók.</a:t>
            </a:r>
          </a:p>
          <a:p>
            <a:endParaRPr lang="hu-HU" sz="2000" b="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000" b="0" dirty="0" smtClean="0"/>
              <a:t>Nem </a:t>
            </a:r>
            <a:r>
              <a:rPr lang="hu-HU" sz="2000" b="0" dirty="0"/>
              <a:t>munkavállalói jogviszonyban </a:t>
            </a:r>
            <a:r>
              <a:rPr lang="hu-HU" sz="2000" b="0" dirty="0" smtClean="0"/>
              <a:t>tevékenykednek.</a:t>
            </a:r>
          </a:p>
          <a:p>
            <a:r>
              <a:rPr lang="hu-HU" sz="2000" b="0" dirty="0" smtClean="0"/>
              <a:t>	Köztük </a:t>
            </a:r>
            <a:r>
              <a:rPr lang="hu-HU" sz="2000" b="0" dirty="0"/>
              <a:t>és a gazdasági társaság között gazdasági jogi jogviszony van.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774271"/>
            <a:ext cx="3449939" cy="2296860"/>
          </a:xfrm>
          <a:prstGeom prst="rect">
            <a:avLst/>
          </a:prstGeom>
        </p:spPr>
      </p:pic>
      <p:sp>
        <p:nvSpPr>
          <p:cNvPr id="6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202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87266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/>
              <a:t>A </a:t>
            </a:r>
            <a:r>
              <a:rPr lang="hu-HU" b="1" dirty="0" smtClean="0"/>
              <a:t>felügyelőbizottsági </a:t>
            </a:r>
            <a:r>
              <a:rPr lang="hu-HU" b="1" dirty="0"/>
              <a:t>tagok 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23528" y="1196752"/>
            <a:ext cx="8568952" cy="504056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000" b="0" dirty="0"/>
              <a:t>Azok a személyek, akik jogosultak ellenőrizni az ügyvezetést ellátó vezető tisztségviselők tevékenységét</a:t>
            </a:r>
            <a:r>
              <a:rPr lang="hu-HU" sz="2000" b="0" dirty="0" smtClean="0"/>
              <a:t>.</a:t>
            </a:r>
            <a:endParaRPr lang="hu-HU" sz="2000" b="0" dirty="0"/>
          </a:p>
          <a:p>
            <a:r>
              <a:rPr lang="hu-HU" sz="2000" dirty="0" smtClean="0">
                <a:solidFill>
                  <a:srgbClr val="AF0819"/>
                </a:solidFill>
              </a:rPr>
              <a:t>A vezető tisztségviselők és felügyelőbizottsági </a:t>
            </a:r>
            <a:r>
              <a:rPr lang="hu-HU" sz="2000" dirty="0">
                <a:solidFill>
                  <a:srgbClr val="AF0819"/>
                </a:solidFill>
              </a:rPr>
              <a:t>tagok </a:t>
            </a:r>
            <a:r>
              <a:rPr lang="hu-HU" sz="2000" dirty="0" smtClean="0">
                <a:solidFill>
                  <a:srgbClr val="AF0819"/>
                </a:solidFill>
              </a:rPr>
              <a:t>felelőssége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1800" b="0" dirty="0" smtClean="0"/>
              <a:t>2014. március 15-ig a gazdasági társaságokról szóló 2006 </a:t>
            </a:r>
            <a:r>
              <a:rPr lang="hu-HU" sz="1800" b="0" dirty="0"/>
              <a:t>évi IV. </a:t>
            </a:r>
            <a:r>
              <a:rPr lang="hu-HU" sz="1800" b="0" dirty="0" smtClean="0"/>
              <a:t>törvény szabályozza;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hu-HU" sz="800" b="0" dirty="0" smtClean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1800" b="0" dirty="0" smtClean="0"/>
              <a:t>2014. március 15-étől az új Ptk. Külön könyvben szabályozza (Harmadik könyv, A jogi személy);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hu-HU" sz="8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1800" b="0" dirty="0" smtClean="0"/>
              <a:t>Speciális </a:t>
            </a:r>
            <a:r>
              <a:rPr lang="hu-HU" sz="1800" b="0" dirty="0"/>
              <a:t>szabályt tartalmaznak a környezetvédelmi jogszabályok </a:t>
            </a:r>
            <a:r>
              <a:rPr lang="hu-HU" sz="1800" b="0" dirty="0" smtClean="0"/>
              <a:t>is;</a:t>
            </a:r>
            <a:endParaRPr lang="hu-HU" sz="800" b="0" dirty="0" smtClean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1800" b="0" dirty="0" smtClean="0"/>
              <a:t>2014. </a:t>
            </a:r>
            <a:r>
              <a:rPr lang="hu-HU" sz="1800" b="0" dirty="0"/>
              <a:t>március </a:t>
            </a:r>
            <a:r>
              <a:rPr lang="hu-HU" sz="1800" b="0" dirty="0" smtClean="0"/>
              <a:t>15-ig – Mögöttes felelősség</a:t>
            </a:r>
            <a:r>
              <a:rPr lang="hu-HU" sz="1800" b="0" dirty="0"/>
              <a:t>, azaz a Társaság felel azért a </a:t>
            </a:r>
            <a:r>
              <a:rPr lang="hu-HU" sz="1800" b="0" dirty="0" smtClean="0"/>
              <a:t>							     kárért</a:t>
            </a:r>
            <a:r>
              <a:rPr lang="hu-HU" sz="1800" b="0" dirty="0"/>
              <a:t>, amit a </a:t>
            </a:r>
            <a:r>
              <a:rPr lang="hu-HU" sz="1800" b="0" dirty="0" smtClean="0"/>
              <a:t>vezető tisztségviselő 3</a:t>
            </a:r>
            <a:r>
              <a:rPr lang="hu-HU" sz="1800" b="0" dirty="0"/>
              <a:t>. személynek </a:t>
            </a:r>
            <a:r>
              <a:rPr lang="hu-HU" sz="1800" b="0" dirty="0" smtClean="0"/>
              <a:t>okozott,</a:t>
            </a:r>
            <a:endParaRPr lang="hu-HU" sz="1800" b="0" dirty="0"/>
          </a:p>
          <a:p>
            <a:pPr>
              <a:lnSpc>
                <a:spcPct val="100000"/>
              </a:lnSpc>
            </a:pPr>
            <a:r>
              <a:rPr lang="hu-HU" sz="1800" b="0" dirty="0" smtClean="0"/>
              <a:t>					  – Közvetlenül </a:t>
            </a:r>
            <a:r>
              <a:rPr lang="hu-HU" sz="1800" b="0" dirty="0"/>
              <a:t>nem </a:t>
            </a:r>
            <a:r>
              <a:rPr lang="hu-HU" sz="1800" b="0" dirty="0" smtClean="0"/>
              <a:t>perelhető,</a:t>
            </a:r>
            <a:endParaRPr lang="hu-HU" sz="1800" b="0" dirty="0"/>
          </a:p>
          <a:p>
            <a:pPr>
              <a:lnSpc>
                <a:spcPct val="100000"/>
              </a:lnSpc>
            </a:pPr>
            <a:r>
              <a:rPr lang="hu-HU" sz="1800" b="0" dirty="0" smtClean="0"/>
              <a:t>					  </a:t>
            </a:r>
            <a:r>
              <a:rPr lang="hu-HU" sz="1800" b="0" dirty="0"/>
              <a:t>– </a:t>
            </a:r>
            <a:r>
              <a:rPr lang="hu-HU" sz="1800" b="0" dirty="0" smtClean="0"/>
              <a:t>A </a:t>
            </a:r>
            <a:r>
              <a:rPr lang="hu-HU" sz="1800" b="0" dirty="0"/>
              <a:t>Társasággal szembeni felelőssége </a:t>
            </a:r>
            <a:r>
              <a:rPr lang="hu-HU" sz="1800" b="0" dirty="0" smtClean="0"/>
              <a:t>felróhatóságon 						     alapul.</a:t>
            </a:r>
            <a:endParaRPr lang="hu-HU" sz="1800" b="0" dirty="0"/>
          </a:p>
          <a:p>
            <a:pPr>
              <a:lnSpc>
                <a:spcPct val="100000"/>
              </a:lnSpc>
            </a:pPr>
            <a:r>
              <a:rPr lang="hu-HU" sz="1800" b="0" dirty="0" smtClean="0"/>
              <a:t>					    Kivétel: </a:t>
            </a:r>
            <a:r>
              <a:rPr lang="hu-HU" sz="1800" b="0" dirty="0"/>
              <a:t>fizetésképtelenséggel fenyegető helyzet estén a </a:t>
            </a:r>
            <a:r>
              <a:rPr lang="hu-HU" sz="1800" b="0" dirty="0" smtClean="0"/>
              <a:t>					     hitelezőnek </a:t>
            </a:r>
            <a:r>
              <a:rPr lang="hu-HU" sz="1800" b="0" dirty="0"/>
              <a:t>közvetlenül </a:t>
            </a:r>
            <a:r>
              <a:rPr lang="hu-HU" sz="1800" b="0" dirty="0" smtClean="0"/>
              <a:t>felel.</a:t>
            </a:r>
            <a:endParaRPr lang="hu-HU" sz="1800" b="0" dirty="0"/>
          </a:p>
          <a:p>
            <a:endParaRPr lang="hu-HU" sz="2000" b="0" dirty="0">
              <a:solidFill>
                <a:srgbClr val="BD1E20"/>
              </a:solidFill>
            </a:endParaRPr>
          </a:p>
        </p:txBody>
      </p:sp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203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383273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/>
              <a:t>A vezető tisztségviselők </a:t>
            </a:r>
            <a:r>
              <a:rPr lang="hu-HU" b="1" dirty="0" smtClean="0"/>
              <a:t>felelősségének változása az </a:t>
            </a:r>
            <a:r>
              <a:rPr lang="hu-HU" b="1" dirty="0"/>
              <a:t>új </a:t>
            </a:r>
            <a:r>
              <a:rPr lang="hu-HU" b="1" dirty="0" err="1"/>
              <a:t>Ptk</a:t>
            </a:r>
            <a:r>
              <a:rPr lang="hu-HU" b="1" dirty="0" err="1" smtClean="0"/>
              <a:t>.-</a:t>
            </a:r>
            <a:r>
              <a:rPr lang="hu-HU" b="1" dirty="0" err="1"/>
              <a:t>ban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47300" y="1828800"/>
            <a:ext cx="8386686" cy="404847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/>
              <a:t>A 2014</a:t>
            </a:r>
            <a:r>
              <a:rPr lang="hu-HU" sz="2000" b="0" dirty="0" smtClean="0"/>
              <a:t>. március 15.-vel </a:t>
            </a:r>
            <a:r>
              <a:rPr lang="hu-HU" sz="2000" b="0" dirty="0"/>
              <a:t>hatályba lépő Polgári Törvénykönyv </a:t>
            </a:r>
            <a:r>
              <a:rPr lang="hu-HU" sz="2000" b="0" dirty="0" smtClean="0"/>
              <a:t>(új </a:t>
            </a:r>
            <a:r>
              <a:rPr lang="hu-HU" sz="2000" b="0" dirty="0"/>
              <a:t>Ptk.) </a:t>
            </a:r>
            <a:r>
              <a:rPr lang="hu-HU" sz="2000" b="0" dirty="0" smtClean="0"/>
              <a:t>szerint:</a:t>
            </a:r>
          </a:p>
          <a:p>
            <a:pPr>
              <a:lnSpc>
                <a:spcPct val="100000"/>
              </a:lnSpc>
            </a:pPr>
            <a:r>
              <a:rPr lang="hu-HU" sz="2000" b="0" dirty="0" smtClean="0"/>
              <a:t>	</a:t>
            </a:r>
            <a:r>
              <a:rPr lang="hu-HU" sz="2000" b="0" dirty="0"/>
              <a:t> – </a:t>
            </a:r>
            <a:r>
              <a:rPr lang="hu-HU" sz="2000" b="0" dirty="0" smtClean="0"/>
              <a:t>Harmadik </a:t>
            </a:r>
            <a:r>
              <a:rPr lang="hu-HU" sz="2000" b="0" dirty="0"/>
              <a:t>személyekkel szemben a gazdasági társaság és a </a:t>
            </a:r>
            <a:r>
              <a:rPr lang="hu-HU" sz="2000" b="0" dirty="0" smtClean="0"/>
              <a:t>vezető</a:t>
            </a:r>
          </a:p>
          <a:p>
            <a:pPr>
              <a:lnSpc>
                <a:spcPct val="100000"/>
              </a:lnSpc>
            </a:pPr>
            <a:r>
              <a:rPr lang="hu-HU" sz="2000" b="0" dirty="0"/>
              <a:t> </a:t>
            </a:r>
            <a:r>
              <a:rPr lang="hu-HU" sz="2000" b="0" dirty="0" smtClean="0"/>
              <a:t>         tisztségviselő </a:t>
            </a:r>
            <a:r>
              <a:rPr lang="hu-HU" sz="2000" b="0" dirty="0"/>
              <a:t>egyetemlegesen felel</a:t>
            </a:r>
            <a:r>
              <a:rPr lang="hu-HU" sz="2000" b="0" dirty="0" smtClean="0"/>
              <a:t>.</a:t>
            </a:r>
          </a:p>
          <a:p>
            <a:pPr>
              <a:lnSpc>
                <a:spcPct val="100000"/>
              </a:lnSpc>
            </a:pPr>
            <a:endParaRPr lang="hu-HU" sz="2000" b="0" dirty="0" smtClean="0"/>
          </a:p>
          <a:p>
            <a:pPr algn="just">
              <a:lnSpc>
                <a:spcPct val="100000"/>
              </a:lnSpc>
            </a:pPr>
            <a:r>
              <a:rPr lang="hu-HU" sz="2000" b="0" dirty="0" smtClean="0"/>
              <a:t>	 </a:t>
            </a:r>
            <a:r>
              <a:rPr lang="hu-HU" sz="2000" b="0" dirty="0"/>
              <a:t>– </a:t>
            </a:r>
            <a:r>
              <a:rPr lang="hu-HU" sz="2000" b="0" dirty="0" smtClean="0"/>
              <a:t>Bármelyiküktől </a:t>
            </a:r>
            <a:r>
              <a:rPr lang="hu-HU" sz="2000" b="0" dirty="0"/>
              <a:t>a teljes kárt lehet követelni, tehát harmadik </a:t>
            </a:r>
            <a:r>
              <a:rPr lang="hu-HU" sz="2000" b="0" dirty="0" smtClean="0"/>
              <a:t>			</a:t>
            </a:r>
            <a:r>
              <a:rPr lang="hu-HU" sz="2000" b="0" dirty="0"/>
              <a:t> </a:t>
            </a:r>
            <a:r>
              <a:rPr lang="hu-HU" sz="2000" b="0" dirty="0" smtClean="0"/>
              <a:t>   személyek </a:t>
            </a:r>
            <a:r>
              <a:rPr lang="hu-HU" sz="2000" b="0" dirty="0"/>
              <a:t>is KÖZVETLENÜL felléphetnek a vezető </a:t>
            </a:r>
            <a:r>
              <a:rPr lang="hu-HU" sz="2000" b="0" dirty="0" smtClean="0"/>
              <a:t>					    tisztségviselővel </a:t>
            </a:r>
            <a:r>
              <a:rPr lang="hu-HU" sz="2000" b="0" dirty="0"/>
              <a:t>szemben</a:t>
            </a:r>
            <a:r>
              <a:rPr lang="hu-HU" sz="2000" b="0" dirty="0" smtClean="0"/>
              <a:t>.</a:t>
            </a:r>
          </a:p>
          <a:p>
            <a:pPr>
              <a:lnSpc>
                <a:spcPct val="100000"/>
              </a:lnSpc>
            </a:pPr>
            <a:endParaRPr lang="hu-HU" sz="2000" b="0" dirty="0" smtClean="0"/>
          </a:p>
          <a:p>
            <a:pPr>
              <a:lnSpc>
                <a:spcPct val="100000"/>
              </a:lnSpc>
            </a:pPr>
            <a:endParaRPr lang="hu-HU" sz="1000" b="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000" b="0" dirty="0"/>
              <a:t>Maga a gazdasági társaság továbbra is felléphet közvetlenül a vezető tisztségviselője ellen.</a:t>
            </a:r>
          </a:p>
        </p:txBody>
      </p:sp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204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7612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A vezető tisztségviselők felelősségének rendszere az új Ptk. hatályba lépését követően</a:t>
            </a:r>
            <a:endParaRPr lang="hu-HU" b="1" dirty="0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259613"/>
              </p:ext>
            </p:extLst>
          </p:nvPr>
        </p:nvGraphicFramePr>
        <p:xfrm>
          <a:off x="323528" y="1340768"/>
          <a:ext cx="7920880" cy="504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0979"/>
                <a:gridCol w="3789901"/>
              </a:tblGrid>
              <a:tr h="5040560">
                <a:tc>
                  <a:txBody>
                    <a:bodyPr/>
                    <a:lstStyle/>
                    <a:p>
                      <a:pPr marL="138430" algn="just">
                        <a:spcAft>
                          <a:spcPts val="0"/>
                        </a:spcAft>
                      </a:pPr>
                      <a:r>
                        <a:rPr lang="hu-HU" sz="17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7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38480" indent="-400050" algn="just">
                        <a:spcAft>
                          <a:spcPts val="0"/>
                        </a:spcAft>
                        <a:buAutoNum type="romanUcPeriod"/>
                      </a:pPr>
                      <a:r>
                        <a:rPr lang="hu-HU" sz="17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FELELŐSSÉG BELSŐ</a:t>
                      </a:r>
                    </a:p>
                    <a:p>
                      <a:pPr marL="138430" indent="0" algn="just">
                        <a:spcAft>
                          <a:spcPts val="0"/>
                        </a:spcAft>
                        <a:buNone/>
                      </a:pPr>
                      <a:r>
                        <a:rPr lang="hu-HU" sz="17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    JOGVISZONYBAN</a:t>
                      </a:r>
                      <a:endParaRPr lang="hu-HU" sz="1700" u="sng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38430" algn="just">
                        <a:spcAft>
                          <a:spcPts val="0"/>
                        </a:spcAft>
                      </a:pPr>
                      <a:endParaRPr lang="hu-HU" sz="1700" u="sng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38430" algn="just">
                        <a:spcAft>
                          <a:spcPts val="0"/>
                        </a:spcAft>
                      </a:pPr>
                      <a:r>
                        <a:rPr lang="hu-HU" sz="1800" u="sng" dirty="0" smtClean="0">
                          <a:solidFill>
                            <a:schemeClr val="tx1"/>
                          </a:solidFill>
                          <a:effectLst/>
                        </a:rPr>
                        <a:t>Károsult</a:t>
                      </a:r>
                      <a:r>
                        <a:rPr lang="hu-HU" sz="1800" u="sng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endParaRPr lang="hu-H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384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7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u-HU" sz="1700" dirty="0">
                          <a:solidFill>
                            <a:schemeClr val="tx1"/>
                          </a:solidFill>
                          <a:effectLst/>
                        </a:rPr>
                        <a:t>a Társaság/ leányvállalata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u-HU" sz="1700" dirty="0">
                          <a:solidFill>
                            <a:schemeClr val="tx1"/>
                          </a:solidFill>
                          <a:effectLst/>
                        </a:rPr>
                        <a:t>tulajdonos/ </a:t>
                      </a:r>
                      <a:r>
                        <a:rPr lang="hu-HU" sz="1700" dirty="0" smtClean="0">
                          <a:solidFill>
                            <a:schemeClr val="tx1"/>
                          </a:solidFill>
                          <a:effectLst/>
                        </a:rPr>
                        <a:t>tag</a:t>
                      </a: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hu-HU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700" dirty="0">
                          <a:solidFill>
                            <a:schemeClr val="tx1"/>
                          </a:solidFill>
                          <a:effectLst/>
                        </a:rPr>
                        <a:t>+ Közvetve szintén a társaságnak okozott kárnak minősül és jelen szabályok irányadóak: </a:t>
                      </a:r>
                      <a:r>
                        <a:rPr lang="hu-HU" sz="1700" b="0" dirty="0">
                          <a:solidFill>
                            <a:schemeClr val="tx1"/>
                          </a:solidFill>
                          <a:effectLst/>
                        </a:rPr>
                        <a:t>Ha a vezető tisztségviselő 3. személynek kárt okoz, és a Társaság rendezi helyette a kárigényt (megvédi a vezető tisztségviselőjét), majd megtérítési igénnyel lép fel a vezető tisztségviselővel szemben. (ún. társasági fedezet)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7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hu-HU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7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31" marR="415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4630" algn="just">
                        <a:spcAft>
                          <a:spcPts val="0"/>
                        </a:spcAft>
                      </a:pPr>
                      <a:r>
                        <a:rPr lang="hu-HU" sz="17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700" u="sng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14630" algn="just">
                        <a:spcAft>
                          <a:spcPts val="0"/>
                        </a:spcAft>
                      </a:pPr>
                      <a:r>
                        <a:rPr lang="hu-HU" sz="1700" u="none" dirty="0" smtClean="0">
                          <a:solidFill>
                            <a:schemeClr val="tx1"/>
                          </a:solidFill>
                          <a:effectLst/>
                        </a:rPr>
                        <a:t>II. FELELŐSSÉG KÜLSŐ</a:t>
                      </a:r>
                    </a:p>
                    <a:p>
                      <a:pPr marL="214630" algn="just">
                        <a:spcAft>
                          <a:spcPts val="0"/>
                        </a:spcAft>
                      </a:pPr>
                      <a:r>
                        <a:rPr lang="hu-HU" sz="1700" u="none" dirty="0" smtClean="0">
                          <a:solidFill>
                            <a:schemeClr val="tx1"/>
                          </a:solidFill>
                          <a:effectLst/>
                        </a:rPr>
                        <a:t>JOGVISZONYBAN</a:t>
                      </a:r>
                    </a:p>
                    <a:p>
                      <a:pPr marL="214630" algn="just">
                        <a:spcAft>
                          <a:spcPts val="0"/>
                        </a:spcAft>
                      </a:pPr>
                      <a:endParaRPr lang="hu-HU" sz="1700" u="sng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14630" algn="just">
                        <a:spcAft>
                          <a:spcPts val="0"/>
                        </a:spcAft>
                      </a:pPr>
                      <a:r>
                        <a:rPr lang="hu-HU" sz="1800" u="sng" dirty="0" smtClean="0">
                          <a:solidFill>
                            <a:schemeClr val="tx1"/>
                          </a:solidFill>
                          <a:effectLst/>
                        </a:rPr>
                        <a:t>Károsult</a:t>
                      </a:r>
                      <a:r>
                        <a:rPr lang="hu-HU" sz="1800" u="sng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endParaRPr lang="hu-H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14630" indent="-2146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7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700" dirty="0">
                          <a:solidFill>
                            <a:schemeClr val="tx1"/>
                          </a:solidFill>
                          <a:effectLst/>
                        </a:rPr>
                        <a:t>Társaságon kívüli 3. személyek pl.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u-HU" sz="1700" dirty="0">
                          <a:solidFill>
                            <a:schemeClr val="tx1"/>
                          </a:solidFill>
                          <a:effectLst/>
                        </a:rPr>
                        <a:t>hatóságok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u-HU" sz="1700" dirty="0">
                          <a:solidFill>
                            <a:schemeClr val="tx1"/>
                          </a:solidFill>
                          <a:effectLst/>
                        </a:rPr>
                        <a:t>vevők, beszállítók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u-HU" sz="1700" dirty="0">
                          <a:solidFill>
                            <a:schemeClr val="tx1"/>
                          </a:solidFill>
                          <a:effectLst/>
                        </a:rPr>
                        <a:t>versenytársak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u-HU" sz="1700" dirty="0">
                          <a:solidFill>
                            <a:schemeClr val="tx1"/>
                          </a:solidFill>
                          <a:effectLst/>
                        </a:rPr>
                        <a:t>hitelezők stb.</a:t>
                      </a: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hu-HU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7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1531" marR="41531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365104"/>
            <a:ext cx="2016224" cy="1812049"/>
          </a:xfrm>
          <a:prstGeom prst="rect">
            <a:avLst/>
          </a:prstGeom>
        </p:spPr>
      </p:pic>
      <p:sp>
        <p:nvSpPr>
          <p:cNvPr id="6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205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333164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A vezető tisztségviselők felelősségének rendszere az új Ptk. hatályba lépését követően</a:t>
            </a:r>
            <a:endParaRPr lang="hu-HU" b="1" dirty="0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089596"/>
              </p:ext>
            </p:extLst>
          </p:nvPr>
        </p:nvGraphicFramePr>
        <p:xfrm>
          <a:off x="323528" y="1340768"/>
          <a:ext cx="7920880" cy="504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0979"/>
                <a:gridCol w="3789901"/>
              </a:tblGrid>
              <a:tr h="5040560">
                <a:tc>
                  <a:txBody>
                    <a:bodyPr/>
                    <a:lstStyle/>
                    <a:p>
                      <a:pPr marL="538480" indent="-400050" algn="just">
                        <a:spcAft>
                          <a:spcPts val="0"/>
                        </a:spcAft>
                        <a:buAutoNum type="romanUcPeriod"/>
                      </a:pPr>
                      <a:endParaRPr lang="hu-HU" sz="17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38480" indent="-400050" algn="just">
                        <a:spcAft>
                          <a:spcPts val="0"/>
                        </a:spcAft>
                        <a:buAutoNum type="romanUcPeriod"/>
                      </a:pPr>
                      <a:r>
                        <a:rPr lang="hu-HU" sz="17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FELELŐSSÉG BELSŐ</a:t>
                      </a:r>
                    </a:p>
                    <a:p>
                      <a:pPr marL="138430" indent="0" algn="just">
                        <a:spcAft>
                          <a:spcPts val="0"/>
                        </a:spcAft>
                        <a:buNone/>
                      </a:pPr>
                      <a:r>
                        <a:rPr lang="hu-HU" sz="17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    JOGVISZONYBAN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hu-HU" sz="17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lvl="0" indent="-285750"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hu-HU" sz="1700" b="0" dirty="0" smtClean="0">
                          <a:solidFill>
                            <a:schemeClr val="tx1"/>
                          </a:solidFill>
                          <a:effectLst/>
                        </a:rPr>
                        <a:t>szerződésszegéssel </a:t>
                      </a:r>
                      <a:r>
                        <a:rPr lang="hu-HU" sz="1700" b="0" dirty="0">
                          <a:solidFill>
                            <a:schemeClr val="tx1"/>
                          </a:solidFill>
                          <a:effectLst/>
                        </a:rPr>
                        <a:t>okozott kárért való felelősség szabályai</a:t>
                      </a:r>
                    </a:p>
                    <a:p>
                      <a:pPr marL="457200" indent="-547370" algn="just">
                        <a:spcAft>
                          <a:spcPts val="0"/>
                        </a:spcAft>
                      </a:pPr>
                      <a:r>
                        <a:rPr lang="hu-HU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285750" lvl="0" indent="-285750"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hu-HU" sz="1700" b="0" dirty="0" smtClean="0">
                          <a:solidFill>
                            <a:schemeClr val="tx1"/>
                          </a:solidFill>
                          <a:effectLst/>
                        </a:rPr>
                        <a:t>vétkességtől </a:t>
                      </a:r>
                      <a:r>
                        <a:rPr lang="hu-HU" sz="1700" b="0" dirty="0">
                          <a:solidFill>
                            <a:schemeClr val="tx1"/>
                          </a:solidFill>
                          <a:effectLst/>
                        </a:rPr>
                        <a:t>független felelősség, objektív alapú, szigorúbb kimentési lehetőségek (felróhatóság hiánya sem mentesít!)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7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7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31" marR="415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38480" indent="-400050" algn="just">
                        <a:spcAft>
                          <a:spcPts val="0"/>
                        </a:spcAft>
                        <a:buAutoNum type="romanUcPeriod"/>
                      </a:pPr>
                      <a:endParaRPr lang="hu-HU" sz="17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38430" indent="0" algn="just">
                        <a:spcAft>
                          <a:spcPts val="0"/>
                        </a:spcAft>
                        <a:buNone/>
                      </a:pPr>
                      <a:r>
                        <a:rPr lang="hu-HU" sz="17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II. FELELŐSSÉG KÜLSŐ</a:t>
                      </a:r>
                    </a:p>
                    <a:p>
                      <a:pPr marL="138430" indent="0" algn="just">
                        <a:spcAft>
                          <a:spcPts val="0"/>
                        </a:spcAft>
                        <a:buNone/>
                      </a:pPr>
                      <a:r>
                        <a:rPr lang="hu-HU" sz="17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    JOGVISZONYBAN</a:t>
                      </a:r>
                    </a:p>
                    <a:p>
                      <a:pPr marL="214630" algn="just">
                        <a:spcAft>
                          <a:spcPts val="0"/>
                        </a:spcAft>
                      </a:pPr>
                      <a:endParaRPr lang="hu-HU" sz="17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00380" lvl="0" indent="-285750" algn="just" defTabSz="457200" rtl="0" eaLnBrk="1" latinLnBrk="0" hangingPunct="1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hu-HU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szerződésen </a:t>
                      </a:r>
                      <a:r>
                        <a:rPr lang="hu-HU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kívül okozott kárért való felelősség </a:t>
                      </a:r>
                      <a:r>
                        <a:rPr lang="hu-HU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szabályai</a:t>
                      </a:r>
                    </a:p>
                    <a:p>
                      <a:pPr marL="500380" lvl="0" indent="-285750" algn="just" defTabSz="457200" rtl="0" eaLnBrk="1" latinLnBrk="0" hangingPunct="1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endParaRPr lang="hu-HU" sz="17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00380" lvl="0" indent="-285750" algn="just" defTabSz="457200" rtl="0" eaLnBrk="1" latinLnBrk="0" hangingPunct="1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hu-HU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vétkességi </a:t>
                      </a:r>
                      <a:r>
                        <a:rPr lang="hu-HU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alapú </a:t>
                      </a:r>
                      <a:r>
                        <a:rPr lang="hu-HU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hu-HU" sz="1700" b="0" dirty="0" smtClean="0">
                          <a:solidFill>
                            <a:schemeClr val="tx1"/>
                          </a:solidFill>
                          <a:effectLst/>
                        </a:rPr>
                        <a:t>elelősség,</a:t>
                      </a:r>
                      <a:r>
                        <a:rPr lang="hu-HU" sz="17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     azaz </a:t>
                      </a:r>
                      <a:r>
                        <a:rPr lang="hu-HU" sz="1700" b="0" dirty="0" smtClean="0">
                          <a:solidFill>
                            <a:schemeClr val="tx1"/>
                          </a:solidFill>
                          <a:effectLst/>
                        </a:rPr>
                        <a:t>ment</a:t>
                      </a:r>
                      <a:r>
                        <a:rPr lang="hu-HU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esül, ha </a:t>
                      </a:r>
                      <a:r>
                        <a:rPr lang="hu-HU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bizonyítja, hogy </a:t>
                      </a:r>
                      <a:r>
                        <a:rPr lang="hu-HU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magatartása </a:t>
                      </a:r>
                      <a:r>
                        <a:rPr lang="hu-HU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nem volt </a:t>
                      </a:r>
                      <a:r>
                        <a:rPr lang="hu-HU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felróható</a:t>
                      </a:r>
                    </a:p>
                    <a:p>
                      <a:pPr marL="500380" lvl="0" indent="-285750" algn="just" defTabSz="457200" rtl="0" eaLnBrk="1" latinLnBrk="0" hangingPunct="1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endParaRPr lang="hu-HU" sz="17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00380" indent="-285750"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hu-HU" sz="1700" b="0" dirty="0" smtClean="0">
                          <a:solidFill>
                            <a:schemeClr val="tx1"/>
                          </a:solidFill>
                          <a:effectLst/>
                        </a:rPr>
                        <a:t>egyetemleges </a:t>
                      </a:r>
                      <a:r>
                        <a:rPr lang="hu-HU" sz="1700" b="0" dirty="0">
                          <a:solidFill>
                            <a:schemeClr val="tx1"/>
                          </a:solidFill>
                          <a:effectLst/>
                        </a:rPr>
                        <a:t>felelősség = a károsult </a:t>
                      </a:r>
                      <a:r>
                        <a:rPr lang="hu-HU" sz="1700" b="0" dirty="0" smtClean="0">
                          <a:solidFill>
                            <a:schemeClr val="tx1"/>
                          </a:solidFill>
                          <a:effectLst/>
                        </a:rPr>
                        <a:t>a vezető </a:t>
                      </a:r>
                      <a:r>
                        <a:rPr lang="hu-HU" sz="1700" b="0" dirty="0">
                          <a:solidFill>
                            <a:schemeClr val="tx1"/>
                          </a:solidFill>
                          <a:effectLst/>
                        </a:rPr>
                        <a:t>tisztségviselővel szemben is jogosult közvetlenül igényt </a:t>
                      </a:r>
                      <a:r>
                        <a:rPr lang="hu-HU" sz="1700" b="0" dirty="0" smtClean="0">
                          <a:solidFill>
                            <a:schemeClr val="tx1"/>
                          </a:solidFill>
                          <a:effectLst/>
                        </a:rPr>
                        <a:t>érvényesíteni</a:t>
                      </a:r>
                    </a:p>
                  </a:txBody>
                  <a:tcPr marL="41531" marR="41531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206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148140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991407"/>
              </p:ext>
            </p:extLst>
          </p:nvPr>
        </p:nvGraphicFramePr>
        <p:xfrm>
          <a:off x="467544" y="700192"/>
          <a:ext cx="7632848" cy="6126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0761"/>
                <a:gridCol w="3652087"/>
              </a:tblGrid>
              <a:tr h="5690668">
                <a:tc>
                  <a:txBody>
                    <a:bodyPr/>
                    <a:lstStyle/>
                    <a:p>
                      <a:pPr marL="538480" indent="-400050" algn="just">
                        <a:spcAft>
                          <a:spcPts val="0"/>
                        </a:spcAft>
                        <a:buAutoNum type="romanUcPeriod"/>
                      </a:pPr>
                      <a:endParaRPr lang="hu-HU" sz="16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38480" indent="-400050" algn="just">
                        <a:spcAft>
                          <a:spcPts val="0"/>
                        </a:spcAft>
                        <a:buAutoNum type="romanUcPeriod"/>
                      </a:pPr>
                      <a:endParaRPr lang="hu-HU" sz="16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38480" indent="-400050" algn="just">
                        <a:spcAft>
                          <a:spcPts val="0"/>
                        </a:spcAft>
                        <a:buAutoNum type="romanUcPeriod"/>
                      </a:pPr>
                      <a:endParaRPr lang="hu-HU" sz="16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38480" indent="-400050" algn="just">
                        <a:spcAft>
                          <a:spcPts val="0"/>
                        </a:spcAft>
                        <a:buAutoNum type="romanUcPeriod"/>
                      </a:pPr>
                      <a:r>
                        <a:rPr lang="hu-H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FELELŐSSÉG BELSŐ</a:t>
                      </a:r>
                    </a:p>
                    <a:p>
                      <a:pPr marL="138430" indent="0" algn="just">
                        <a:spcAft>
                          <a:spcPts val="0"/>
                        </a:spcAft>
                        <a:buNone/>
                      </a:pPr>
                      <a:r>
                        <a:rPr lang="hu-H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    JOGVISZONYBAN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hu-HU" sz="1600" b="1" dirty="0" smtClean="0">
                          <a:solidFill>
                            <a:srgbClr val="262626"/>
                          </a:solidFill>
                          <a:effectLst/>
                          <a:latin typeface="+mj-lt"/>
                          <a:ea typeface="Times New Roman"/>
                        </a:rPr>
                        <a:t>A szerződésszegő fél akkor mentesül a kártérítési felelősség alól, ha bizonyítja, hogy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endParaRPr lang="hu-HU" sz="1000" b="1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262626"/>
                          </a:solidFill>
                          <a:effectLst/>
                          <a:latin typeface="+mj-lt"/>
                          <a:ea typeface="Times New Roman"/>
                        </a:rPr>
                        <a:t>a) </a:t>
                      </a:r>
                      <a:r>
                        <a:rPr lang="hu-HU" sz="1600" b="0" dirty="0" err="1" smtClean="0">
                          <a:solidFill>
                            <a:srgbClr val="262626"/>
                          </a:solidFill>
                          <a:effectLst/>
                          <a:latin typeface="+mj-lt"/>
                          <a:ea typeface="Times New Roman"/>
                        </a:rPr>
                        <a:t>a</a:t>
                      </a:r>
                      <a:r>
                        <a:rPr lang="hu-HU" sz="1600" b="0" baseline="0" dirty="0" smtClean="0">
                          <a:solidFill>
                            <a:srgbClr val="262626"/>
                          </a:solidFill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hu-HU" sz="1600" b="0" dirty="0" smtClean="0">
                          <a:solidFill>
                            <a:srgbClr val="262626"/>
                          </a:solidFill>
                          <a:effectLst/>
                          <a:latin typeface="+mj-lt"/>
                          <a:ea typeface="Times New Roman"/>
                        </a:rPr>
                        <a:t>károkozó körülmény az ellenőrzési körén kívül (a vezető tisztségviselő irányítási feladatain kívül) merült fel;</a:t>
                      </a:r>
                      <a:endParaRPr lang="hu-HU" sz="1600" b="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hu-HU" sz="1600" b="1" dirty="0" smtClean="0">
                          <a:solidFill>
                            <a:srgbClr val="262626"/>
                          </a:solidFill>
                          <a:effectLst/>
                          <a:latin typeface="+mj-lt"/>
                          <a:ea typeface="Times New Roman"/>
                        </a:rPr>
                        <a:t>b) </a:t>
                      </a:r>
                      <a:r>
                        <a:rPr lang="hu-HU" sz="1600" b="0" dirty="0" smtClean="0">
                          <a:solidFill>
                            <a:srgbClr val="262626"/>
                          </a:solidFill>
                          <a:effectLst/>
                          <a:latin typeface="+mj-lt"/>
                          <a:ea typeface="Times New Roman"/>
                        </a:rPr>
                        <a:t>a saját ellenőrzési körén kívül felmerülő körülmény a szerződéskötéskor objektíve nem volt előre látható; és</a:t>
                      </a:r>
                      <a:endParaRPr lang="hu-HU" sz="1600" b="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hu-HU" sz="1600" b="1" dirty="0" smtClean="0">
                          <a:solidFill>
                            <a:srgbClr val="262626"/>
                          </a:solidFill>
                          <a:effectLst/>
                          <a:latin typeface="+mj-lt"/>
                          <a:ea typeface="Times New Roman"/>
                        </a:rPr>
                        <a:t>c) </a:t>
                      </a:r>
                      <a:r>
                        <a:rPr lang="hu-HU" sz="1600" b="0" dirty="0" smtClean="0">
                          <a:solidFill>
                            <a:srgbClr val="262626"/>
                          </a:solidFill>
                          <a:effectLst/>
                          <a:latin typeface="+mj-lt"/>
                          <a:ea typeface="Times New Roman"/>
                        </a:rPr>
                        <a:t>nem volt elvárható, hogy a fél a szerződésszerű teljesítést akadályozó körülményt elkerülje vagy annak kárkövetkezményeit elhárítsa.</a:t>
                      </a:r>
                      <a:endParaRPr lang="hu-HU" sz="1600" b="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hu-HU" sz="1600" b="1" dirty="0" smtClean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hu-HU" sz="16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31" marR="415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38480" indent="-400050" algn="just">
                        <a:spcAft>
                          <a:spcPts val="0"/>
                        </a:spcAft>
                        <a:buAutoNum type="romanUcPeriod"/>
                      </a:pPr>
                      <a:endParaRPr lang="hu-HU" sz="16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38430" indent="0" algn="just">
                        <a:spcAft>
                          <a:spcPts val="0"/>
                        </a:spcAft>
                        <a:buNone/>
                      </a:pPr>
                      <a:endParaRPr lang="hu-HU" sz="16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38430" indent="0" algn="just">
                        <a:spcAft>
                          <a:spcPts val="0"/>
                        </a:spcAft>
                        <a:buNone/>
                      </a:pPr>
                      <a:endParaRPr lang="hu-HU" sz="16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38430" indent="0" algn="just">
                        <a:spcAft>
                          <a:spcPts val="0"/>
                        </a:spcAft>
                        <a:buNone/>
                      </a:pPr>
                      <a:r>
                        <a:rPr lang="hu-H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II. FELELŐSSÉG KÜLSŐ</a:t>
                      </a:r>
                    </a:p>
                    <a:p>
                      <a:pPr marL="138430" indent="0" algn="just">
                        <a:spcAft>
                          <a:spcPts val="0"/>
                        </a:spcAft>
                        <a:buNone/>
                      </a:pPr>
                      <a:r>
                        <a:rPr lang="hu-H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    JOGVISZONYBAN</a:t>
                      </a:r>
                    </a:p>
                    <a:p>
                      <a:pPr marL="500380" indent="-285750"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endParaRPr lang="hu-HU" sz="16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00380" indent="-285750"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hu-H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  <a:r>
                        <a:rPr lang="hu-HU" sz="1600" b="0" dirty="0">
                          <a:solidFill>
                            <a:schemeClr val="tx1"/>
                          </a:solidFill>
                          <a:effectLst/>
                        </a:rPr>
                        <a:t>hitelezőknek továbbra is meglesz a lehetősége </a:t>
                      </a:r>
                      <a:r>
                        <a:rPr lang="hu-H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  felszámolás </a:t>
                      </a:r>
                      <a:r>
                        <a:rPr lang="hu-HU" sz="1600" b="0" dirty="0">
                          <a:solidFill>
                            <a:schemeClr val="tx1"/>
                          </a:solidFill>
                          <a:effectLst/>
                        </a:rPr>
                        <a:t>esetén a vezetővel szembeni igényérvényesítésre</a:t>
                      </a:r>
                      <a:r>
                        <a:rPr lang="hu-H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hu-H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1531" marR="41531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A vezető tisztségviselők felelősségének rendszere az új Ptk. hatályba lépését követően</a:t>
            </a:r>
            <a:endParaRPr lang="hu-H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61048"/>
            <a:ext cx="1906813" cy="1388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207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393504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A vezető tisztségviselők felelősségének rendszere az új Ptk. hatályba lépését követően</a:t>
            </a:r>
            <a:endParaRPr lang="hu-HU" b="1" dirty="0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254341"/>
              </p:ext>
            </p:extLst>
          </p:nvPr>
        </p:nvGraphicFramePr>
        <p:xfrm>
          <a:off x="467544" y="1340768"/>
          <a:ext cx="7776864" cy="4998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5871"/>
                <a:gridCol w="3720993"/>
              </a:tblGrid>
              <a:tr h="4968552">
                <a:tc>
                  <a:txBody>
                    <a:bodyPr/>
                    <a:lstStyle/>
                    <a:p>
                      <a:pPr marL="538480" indent="-400050" algn="just">
                        <a:spcAft>
                          <a:spcPts val="0"/>
                        </a:spcAft>
                        <a:buAutoNum type="romanUcPeriod"/>
                      </a:pPr>
                      <a:endParaRPr lang="hu-HU" sz="160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538480" indent="-400050" algn="just">
                        <a:spcAft>
                          <a:spcPts val="0"/>
                        </a:spcAft>
                        <a:buAutoNum type="romanUcPeriod"/>
                      </a:pPr>
                      <a:endParaRPr lang="hu-HU" sz="160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538480" indent="-400050" algn="just">
                        <a:spcAft>
                          <a:spcPts val="0"/>
                        </a:spcAft>
                        <a:buAutoNum type="romanUcPeriod"/>
                      </a:pPr>
                      <a:r>
                        <a:rPr lang="hu-H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FELELŐSSÉG BELSŐ</a:t>
                      </a:r>
                    </a:p>
                    <a:p>
                      <a:pPr marL="138430" indent="0" algn="just">
                        <a:spcAft>
                          <a:spcPts val="0"/>
                        </a:spcAft>
                        <a:buNone/>
                      </a:pPr>
                      <a:r>
                        <a:rPr lang="hu-H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JOGVISZONYBAN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hu-HU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Példák:</a:t>
                      </a:r>
                    </a:p>
                    <a:p>
                      <a:pPr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hu-HU" sz="1600" b="0" dirty="0" smtClean="0">
                          <a:solidFill>
                            <a:srgbClr val="262626"/>
                          </a:solidFill>
                          <a:effectLst/>
                          <a:latin typeface="+mn-lt"/>
                          <a:ea typeface="Times New Roman"/>
                        </a:rPr>
                        <a:t> •	a vezető tisztségviselő – közgyűlési határozat ellenére – nem gondoskodik megfelelő biztosítékról valamely szerződés teljesítése érdekében, így a cég a szerződésből eredő követelését a szerződő partneren végrehajtani nem tudja.</a:t>
                      </a:r>
                    </a:p>
                    <a:p>
                      <a:pPr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hu-HU" sz="1600" b="0" dirty="0" smtClean="0">
                          <a:solidFill>
                            <a:srgbClr val="262626"/>
                          </a:solidFill>
                          <a:effectLst/>
                          <a:latin typeface="+mn-lt"/>
                          <a:ea typeface="Times New Roman"/>
                        </a:rPr>
                        <a:t>•	az ügyvezető túllépve a hatáskörét taggyűlési határozat nélkül osztalékelőleget fizet és emiatt a cég fizetésképtelenné válik.</a:t>
                      </a:r>
                    </a:p>
                    <a:p>
                      <a:pPr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endParaRPr lang="hu-HU" sz="16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531" marR="415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38480" indent="-400050" algn="just">
                        <a:spcAft>
                          <a:spcPts val="0"/>
                        </a:spcAft>
                        <a:buAutoNum type="romanUcPeriod"/>
                      </a:pPr>
                      <a:endParaRPr lang="hu-HU" sz="160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38430" indent="0" algn="just">
                        <a:spcAft>
                          <a:spcPts val="0"/>
                        </a:spcAft>
                        <a:buNone/>
                      </a:pPr>
                      <a:endParaRPr lang="hu-HU" sz="160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38430" indent="0" algn="just">
                        <a:spcAft>
                          <a:spcPts val="0"/>
                        </a:spcAft>
                        <a:buNone/>
                      </a:pPr>
                      <a:r>
                        <a:rPr lang="hu-H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II. FELELŐSSÉG KÜLSŐ</a:t>
                      </a:r>
                    </a:p>
                    <a:p>
                      <a:pPr marL="138430" indent="0" algn="just">
                        <a:spcAft>
                          <a:spcPts val="0"/>
                        </a:spcAft>
                        <a:buNone/>
                      </a:pPr>
                      <a:r>
                        <a:rPr lang="hu-H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JOGVISZONYBAN</a:t>
                      </a:r>
                    </a:p>
                    <a:p>
                      <a:pPr marL="500380" indent="-285750"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endParaRPr lang="hu-HU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214630" indent="0" algn="just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hu-H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Példák:</a:t>
                      </a:r>
                    </a:p>
                    <a:p>
                      <a:pPr marL="214630" indent="0" algn="just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hu-HU" sz="6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214630" indent="0" algn="just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hu-H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•	egy nyomdai előkészítéssel foglalkozó  cég ügyvezetője tudta, hogy a nyomdagépek hibásak, és ennek ellenére aláírt egy szerződést a cég nevében, majd a cég nem tudja teljesíteni a szerződését, így felmerülhet az ügyvezető felelőssége.</a:t>
                      </a:r>
                    </a:p>
                    <a:p>
                      <a:pPr marL="214630" indent="0" algn="just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hu-HU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500380" indent="-28575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felszámolás alá került a társaság. A vezető tisztségviselő nem tartja szem előtt a hitelezői igényeket. A hitelezők kárigénnyel lépnek fel a vezető tisztségviselővel szemben.</a:t>
                      </a:r>
                    </a:p>
                  </a:txBody>
                  <a:tcPr marL="41531" marR="41531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208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2941113407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/>
              <a:t>Vezető állású munkavállalók és felelősségük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47300" y="1569492"/>
            <a:ext cx="8386686" cy="447646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Munkavállalók</a:t>
            </a:r>
            <a:r>
              <a:rPr lang="hu-HU" sz="2000" b="0" dirty="0"/>
              <a:t>, akik vezetői/irányítói tevékenységet is </a:t>
            </a:r>
            <a:r>
              <a:rPr lang="hu-HU" sz="2000" b="0" dirty="0" smtClean="0"/>
              <a:t>ellátnak;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800" b="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000" b="0" dirty="0" smtClean="0"/>
              <a:t>A munkajogi </a:t>
            </a:r>
            <a:r>
              <a:rPr lang="hu-HU" sz="2000" b="0" dirty="0"/>
              <a:t>szabályok alapján a vezető állású munkavállalók felelőssége nem korlátozott, az általuk okozott kárért teljes mértékben felelnek </a:t>
            </a:r>
            <a:r>
              <a:rPr lang="hu-HU" sz="2000" b="0" dirty="0" smtClean="0"/>
              <a:t>gondatlanság esetén is (hasonlóan </a:t>
            </a:r>
            <a:r>
              <a:rPr lang="hu-HU" sz="2000" b="0" dirty="0"/>
              <a:t>a vezető tisztségviselőkhöz</a:t>
            </a:r>
            <a:r>
              <a:rPr lang="hu-HU" sz="2000" b="0" dirty="0" smtClean="0"/>
              <a:t>);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hu-HU" sz="20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Felróhatósági alapon felelnek;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000" b="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000" b="0" dirty="0" smtClean="0"/>
              <a:t>Ellentétben </a:t>
            </a:r>
            <a:r>
              <a:rPr lang="hu-HU" sz="2000" b="0" dirty="0"/>
              <a:t>a vezető tisztségviselők felelősségével a vezető állású munkavállalókkal szemben harmadik személyek nem léphetnek fel közvetlenül az új Ptk. hatálybalépésével sem.</a:t>
            </a:r>
          </a:p>
        </p:txBody>
      </p:sp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209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403814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Ügyféltájékoztató</a:t>
            </a:r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hu-HU" sz="32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20482" name="Tartalom helye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248472"/>
          </a:xfrm>
        </p:spPr>
        <p:txBody>
          <a:bodyPr/>
          <a:lstStyle/>
          <a:p>
            <a:pPr lvl="1" eaLnBrk="1" hangingPunct="1">
              <a:spcBef>
                <a:spcPts val="800"/>
              </a:spcBef>
            </a:pPr>
            <a:r>
              <a:rPr lang="hu-HU" sz="1800" b="1" dirty="0" smtClean="0">
                <a:latin typeface="Arial" charset="0"/>
                <a:cs typeface="Arial" charset="0"/>
              </a:rPr>
              <a:t>V. A Pénzügyi Békéltető Testület eljárása, a közvetítői eljárás és a bírói út igénybevétele</a:t>
            </a:r>
          </a:p>
          <a:p>
            <a:pPr lvl="1" eaLnBrk="1" hangingPunct="1">
              <a:spcBef>
                <a:spcPts val="800"/>
              </a:spcBef>
            </a:pPr>
            <a:endParaRPr lang="hu-HU" sz="1800" b="1" dirty="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800"/>
              </a:spcBef>
            </a:pPr>
            <a:r>
              <a:rPr lang="hu-HU" sz="1800" b="1" dirty="0" smtClean="0">
                <a:latin typeface="Arial" charset="0"/>
                <a:cs typeface="Arial" charset="0"/>
              </a:rPr>
              <a:t>VI. A biztosítási titokra, valamint a személyes adatok kezelésére vonatkozó elvi és gyakorlati tudnivalók</a:t>
            </a:r>
          </a:p>
          <a:p>
            <a:pPr lvl="1" eaLnBrk="1" hangingPunct="1">
              <a:spcBef>
                <a:spcPts val="800"/>
              </a:spcBef>
            </a:pPr>
            <a:endParaRPr lang="hu-HU" sz="1000" b="1" dirty="0" smtClean="0">
              <a:latin typeface="Arial" charset="0"/>
              <a:cs typeface="Arial" charset="0"/>
            </a:endParaRPr>
          </a:p>
          <a:p>
            <a:pPr marL="857250" lvl="2" indent="0" eaLnBrk="1" hangingPunct="1">
              <a:spcBef>
                <a:spcPts val="800"/>
              </a:spcBef>
              <a:buNone/>
            </a:pPr>
            <a:r>
              <a:rPr lang="hu-HU" sz="1800" i="1" dirty="0" smtClean="0">
                <a:latin typeface="Arial" charset="0"/>
                <a:cs typeface="Arial" charset="0"/>
              </a:rPr>
              <a:t>(adatkezelés célja,</a:t>
            </a:r>
          </a:p>
          <a:p>
            <a:pPr marL="857250" lvl="2" indent="0" eaLnBrk="1" hangingPunct="1">
              <a:spcBef>
                <a:spcPts val="800"/>
              </a:spcBef>
              <a:buNone/>
            </a:pPr>
            <a:r>
              <a:rPr lang="hu-HU" sz="1800" i="1" dirty="0" smtClean="0">
                <a:latin typeface="Arial" charset="0"/>
                <a:cs typeface="Arial" charset="0"/>
              </a:rPr>
              <a:t>időtartama,</a:t>
            </a:r>
          </a:p>
          <a:p>
            <a:pPr marL="857250" lvl="2" indent="0" eaLnBrk="1" hangingPunct="1">
              <a:spcBef>
                <a:spcPts val="800"/>
              </a:spcBef>
              <a:buNone/>
            </a:pPr>
            <a:r>
              <a:rPr lang="hu-HU" sz="1800" i="1" dirty="0" smtClean="0">
                <a:latin typeface="Arial" charset="0"/>
                <a:cs typeface="Arial" charset="0"/>
              </a:rPr>
              <a:t>jogalapja,</a:t>
            </a:r>
          </a:p>
          <a:p>
            <a:pPr marL="857250" lvl="2" indent="0" eaLnBrk="1" hangingPunct="1">
              <a:spcBef>
                <a:spcPts val="800"/>
              </a:spcBef>
              <a:buNone/>
            </a:pPr>
            <a:r>
              <a:rPr lang="hu-HU" sz="1800" i="1" dirty="0" smtClean="0">
                <a:latin typeface="Arial" charset="0"/>
                <a:cs typeface="Arial" charset="0"/>
              </a:rPr>
              <a:t>jogosultak köre, stb.,</a:t>
            </a:r>
          </a:p>
          <a:p>
            <a:pPr marL="857250" lvl="2" indent="0" eaLnBrk="1" hangingPunct="1">
              <a:spcBef>
                <a:spcPts val="800"/>
              </a:spcBef>
              <a:buNone/>
            </a:pPr>
            <a:r>
              <a:rPr lang="hu-HU" sz="1800" i="1" dirty="0" smtClean="0">
                <a:latin typeface="Arial" charset="0"/>
                <a:cs typeface="Arial" charset="0"/>
              </a:rPr>
              <a:t>a Nemzeti Adatvédelmi és Információs Hatóság elérhetőségei)</a:t>
            </a:r>
          </a:p>
        </p:txBody>
      </p:sp>
    </p:spTree>
    <p:extLst>
      <p:ext uri="{BB962C8B-B14F-4D97-AF65-F5344CB8AC3E}">
        <p14:creationId xmlns:p14="http://schemas.microsoft.com/office/powerpoint/2010/main" val="252112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/>
              <a:t>A biztosítási fedezet kiterjed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47300" y="1393446"/>
            <a:ext cx="8386686" cy="4771858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000" b="0" dirty="0" smtClean="0"/>
              <a:t>A vezetők </a:t>
            </a:r>
            <a:r>
              <a:rPr lang="hu-HU" sz="2000" b="0" dirty="0"/>
              <a:t>mint biztosítottakat terhelő kártérítési kötelezettségekre </a:t>
            </a:r>
          </a:p>
          <a:p>
            <a:pPr>
              <a:lnSpc>
                <a:spcPct val="100000"/>
              </a:lnSpc>
            </a:pPr>
            <a:r>
              <a:rPr lang="hu-HU" sz="2000" b="0" dirty="0"/>
              <a:t>	</a:t>
            </a:r>
            <a:r>
              <a:rPr lang="hu-HU" sz="2000" b="0" dirty="0" smtClean="0"/>
              <a:t>(</a:t>
            </a:r>
            <a:r>
              <a:rPr lang="hu-HU" sz="2000" b="0" dirty="0"/>
              <a:t>vezető tisztségviselők és felügyelő bizottsági tagok fedezete</a:t>
            </a:r>
            <a:r>
              <a:rPr lang="hu-HU" sz="2000" b="0" dirty="0" smtClean="0"/>
              <a:t>);</a:t>
            </a:r>
          </a:p>
          <a:p>
            <a:pPr>
              <a:lnSpc>
                <a:spcPct val="100000"/>
              </a:lnSpc>
            </a:pPr>
            <a:endParaRPr lang="hu-HU" sz="1600" b="0" dirty="0"/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000" b="0" dirty="0" smtClean="0"/>
              <a:t>A </a:t>
            </a:r>
            <a:r>
              <a:rPr lang="hu-HU" sz="2000" b="0" dirty="0"/>
              <a:t>gazdasági társaság kártérítési felelősségére azokért a károkért melyeket a biztosított vezetői okoznak (társasági fedezet</a:t>
            </a:r>
            <a:r>
              <a:rPr lang="hu-HU" sz="2000" b="0" dirty="0" smtClean="0"/>
              <a:t>);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hu-HU" sz="1600" b="0" dirty="0" smtClean="0"/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000" b="0" dirty="0" smtClean="0"/>
              <a:t>Mentesít a fedezetbe </a:t>
            </a:r>
            <a:r>
              <a:rPr lang="hu-HU" sz="2000" b="0" dirty="0"/>
              <a:t>vont kárral közvetlenül </a:t>
            </a:r>
            <a:r>
              <a:rPr lang="hu-HU" sz="2000" b="0" dirty="0" smtClean="0"/>
              <a:t>összefüggő SÉRELEMDÍJ </a:t>
            </a:r>
            <a:r>
              <a:rPr lang="hu-HU" sz="2000" b="0" dirty="0"/>
              <a:t>megfizetése alól, </a:t>
            </a:r>
            <a:r>
              <a:rPr lang="hu-HU" sz="2000" b="0"/>
              <a:t>amelynek </a:t>
            </a:r>
            <a:r>
              <a:rPr lang="hu-HU" sz="2000" b="0" smtClean="0"/>
              <a:t>megtérítésére </a:t>
            </a:r>
            <a:r>
              <a:rPr lang="hu-HU" sz="2000" b="0" dirty="0"/>
              <a:t>a biztosított – személyiségi jog megsértésére tekintettel – a magyar jog szerint </a:t>
            </a:r>
            <a:r>
              <a:rPr lang="hu-HU" sz="2000" b="0" dirty="0" smtClean="0"/>
              <a:t>köteles;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hu-HU" sz="1600" b="0" dirty="0"/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000" b="0" dirty="0" smtClean="0"/>
              <a:t>Hivatalos </a:t>
            </a:r>
            <a:r>
              <a:rPr lang="hu-HU" sz="2000" b="0" dirty="0"/>
              <a:t>vizsgálat költségeire (szerződésben meghatározott </a:t>
            </a:r>
            <a:r>
              <a:rPr lang="hu-HU" sz="2000" b="0" dirty="0" smtClean="0"/>
              <a:t>összeg);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hu-HU" sz="1600" b="0" dirty="0"/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000" b="0" dirty="0" smtClean="0"/>
              <a:t>Kiadatási </a:t>
            </a:r>
            <a:r>
              <a:rPr lang="hu-HU" sz="2000" b="0" dirty="0"/>
              <a:t>és kapcsolódó eljárások </a:t>
            </a:r>
            <a:r>
              <a:rPr lang="hu-HU" sz="2000" b="0" dirty="0" smtClean="0"/>
              <a:t>költségeire;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hu-HU" sz="1600" b="0" dirty="0"/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000" b="0" dirty="0" smtClean="0"/>
              <a:t>Testi </a:t>
            </a:r>
            <a:r>
              <a:rPr lang="hu-HU" sz="2000" b="0" dirty="0"/>
              <a:t>sérülés és dologi kárral kapcsolatos </a:t>
            </a:r>
            <a:endParaRPr lang="hu-HU" sz="2000" b="0" dirty="0" smtClean="0"/>
          </a:p>
          <a:p>
            <a:pPr lvl="0">
              <a:lnSpc>
                <a:spcPct val="100000"/>
              </a:lnSpc>
            </a:pPr>
            <a:r>
              <a:rPr lang="hu-HU" sz="2000" b="0" dirty="0" smtClean="0"/>
              <a:t>	jogvédelmi költségekre;</a:t>
            </a:r>
            <a:endParaRPr lang="hu-HU" sz="2000" b="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931384"/>
            <a:ext cx="2354485" cy="1197896"/>
          </a:xfrm>
          <a:prstGeom prst="rect">
            <a:avLst/>
          </a:prstGeom>
        </p:spPr>
      </p:pic>
      <p:sp>
        <p:nvSpPr>
          <p:cNvPr id="6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210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362797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/>
              <a:t>A biztosítási fedezet kiterjed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47300" y="1105468"/>
            <a:ext cx="8386686" cy="5349904"/>
          </a:xfr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Büntetőeljárási </a:t>
            </a:r>
            <a:r>
              <a:rPr lang="hu-HU" sz="2000" b="0" dirty="0"/>
              <a:t>óvadékra és polgári peres vagyoni biztosíték </a:t>
            </a:r>
            <a:r>
              <a:rPr lang="hu-HU" sz="2000" b="0" dirty="0" smtClean="0"/>
              <a:t>fedezetére</a:t>
            </a:r>
          </a:p>
          <a:p>
            <a:pPr lvl="0"/>
            <a:r>
              <a:rPr lang="hu-HU" sz="2000" b="0" dirty="0"/>
              <a:t>	</a:t>
            </a:r>
            <a:r>
              <a:rPr lang="hu-HU" sz="2000" b="0" dirty="0" smtClean="0"/>
              <a:t>(biztosító </a:t>
            </a:r>
            <a:r>
              <a:rPr lang="hu-HU" sz="2000" b="0" dirty="0"/>
              <a:t>előzetes jóváhagyása szükséges</a:t>
            </a:r>
            <a:r>
              <a:rPr lang="hu-HU" sz="2000" b="0" dirty="0" smtClean="0"/>
              <a:t>)</a:t>
            </a:r>
          </a:p>
          <a:p>
            <a:pPr lvl="0"/>
            <a:endParaRPr lang="hu-HU" sz="2000" b="0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Jó </a:t>
            </a:r>
            <a:r>
              <a:rPr lang="hu-HU" sz="2000" b="0" dirty="0"/>
              <a:t>hírnév sérelmének orvoslásával összefüggő </a:t>
            </a:r>
            <a:r>
              <a:rPr lang="hu-HU" sz="2000" b="0" dirty="0" smtClean="0"/>
              <a:t>költségekre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hu-HU" sz="2000" b="0" dirty="0">
              <a:latin typeface="Agency FB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Kárenyhítési </a:t>
            </a:r>
            <a:r>
              <a:rPr lang="hu-HU" sz="2000" b="0" dirty="0"/>
              <a:t>tanácsadás fedezetére </a:t>
            </a:r>
            <a:endParaRPr lang="hu-HU" sz="2000" b="0" dirty="0" smtClean="0"/>
          </a:p>
          <a:p>
            <a:pPr lvl="0"/>
            <a:r>
              <a:rPr lang="hu-HU" sz="2000" b="0" dirty="0" smtClean="0"/>
              <a:t>	(</a:t>
            </a:r>
            <a:r>
              <a:rPr lang="hu-HU" sz="2000" b="0" dirty="0"/>
              <a:t>szerződésben meghatározott összeg erejéig</a:t>
            </a:r>
            <a:r>
              <a:rPr lang="hu-HU" sz="2000" b="0" dirty="0" smtClean="0"/>
              <a:t>)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hu-HU" sz="1800" b="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Sürgős </a:t>
            </a:r>
            <a:r>
              <a:rPr lang="hu-HU" sz="2000" b="0" dirty="0"/>
              <a:t>jogi védekezés költségeire </a:t>
            </a:r>
            <a:endParaRPr lang="hu-HU" sz="2000" b="0" dirty="0" smtClean="0"/>
          </a:p>
          <a:p>
            <a:pPr lvl="0"/>
            <a:r>
              <a:rPr lang="hu-HU" sz="2000" b="0" dirty="0"/>
              <a:t>	</a:t>
            </a:r>
            <a:r>
              <a:rPr lang="hu-HU" sz="2000" b="0" dirty="0" smtClean="0"/>
              <a:t>(</a:t>
            </a:r>
            <a:r>
              <a:rPr lang="hu-HU" sz="2000" b="0" dirty="0"/>
              <a:t>szerződésben meghatározott összeg erejéig</a:t>
            </a:r>
            <a:r>
              <a:rPr lang="hu-HU" sz="2000" b="0" dirty="0" smtClean="0"/>
              <a:t>)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hu-HU" sz="1800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Kárbejelentési </a:t>
            </a:r>
            <a:r>
              <a:rPr lang="hu-HU" sz="2000" b="0" dirty="0"/>
              <a:t>időszak kiterjesztésére visszavonult biztosított esetén.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068960"/>
            <a:ext cx="2309538" cy="2718222"/>
          </a:xfrm>
          <a:prstGeom prst="rect">
            <a:avLst/>
          </a:prstGeom>
        </p:spPr>
      </p:pic>
      <p:sp>
        <p:nvSpPr>
          <p:cNvPr id="6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211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38692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76872"/>
            <a:ext cx="2852326" cy="2822717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/>
              <a:t>A biztosított vezető tisztségviselők házastársának védelme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47300" y="2130425"/>
            <a:ext cx="8386686" cy="308302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/>
              <a:t>A biztosított </a:t>
            </a:r>
            <a:r>
              <a:rPr lang="hu-HU" sz="2000" b="0" dirty="0" smtClean="0"/>
              <a:t>fogalma kiterjed a vezető tisztségviselő:</a:t>
            </a:r>
          </a:p>
          <a:p>
            <a:r>
              <a:rPr lang="hu-HU" sz="2000" b="0" dirty="0"/>
              <a:t>	</a:t>
            </a:r>
            <a:r>
              <a:rPr lang="hu-HU" sz="2000" b="0" dirty="0" smtClean="0"/>
              <a:t>- törvényes házastársára,</a:t>
            </a:r>
          </a:p>
          <a:p>
            <a:r>
              <a:rPr lang="hu-HU" sz="2000" b="0" dirty="0"/>
              <a:t>	</a:t>
            </a:r>
            <a:r>
              <a:rPr lang="hu-HU" sz="2000" b="0" dirty="0" smtClean="0"/>
              <a:t>- </a:t>
            </a:r>
            <a:r>
              <a:rPr lang="hu-HU" sz="2000" b="0" dirty="0"/>
              <a:t>élettársára, </a:t>
            </a:r>
            <a:endParaRPr lang="hu-HU" sz="2000" b="0" dirty="0" smtClean="0"/>
          </a:p>
          <a:p>
            <a:r>
              <a:rPr lang="hu-HU" sz="2000" b="0" dirty="0"/>
              <a:t>	</a:t>
            </a:r>
            <a:r>
              <a:rPr lang="hu-HU" sz="2000" b="0" dirty="0" smtClean="0"/>
              <a:t>- elhalálozás </a:t>
            </a:r>
            <a:r>
              <a:rPr lang="hu-HU" sz="2000" b="0" dirty="0"/>
              <a:t>esetén örökösére</a:t>
            </a:r>
            <a:r>
              <a:rPr lang="hu-HU" sz="2000" b="0" dirty="0" smtClean="0"/>
              <a:t>, </a:t>
            </a:r>
            <a:br>
              <a:rPr lang="hu-HU" sz="2000" b="0" dirty="0" smtClean="0"/>
            </a:br>
            <a:r>
              <a:rPr lang="hu-HU" sz="2000" b="0" dirty="0" smtClean="0"/>
              <a:t>         végrendeleti végrehajtójára,</a:t>
            </a:r>
          </a:p>
          <a:p>
            <a:r>
              <a:rPr lang="hu-HU" sz="2000" b="0" dirty="0"/>
              <a:t>	</a:t>
            </a:r>
            <a:r>
              <a:rPr lang="hu-HU" sz="2000" b="0" dirty="0" smtClean="0"/>
              <a:t>- csőd </a:t>
            </a:r>
            <a:r>
              <a:rPr lang="hu-HU" sz="2000" b="0" dirty="0"/>
              <a:t>vagy felszámolás esetén a </a:t>
            </a:r>
            <a:r>
              <a:rPr lang="hu-HU" sz="2000" b="0" dirty="0" smtClean="0"/>
              <a:t>jogutódra,</a:t>
            </a:r>
          </a:p>
          <a:p>
            <a:r>
              <a:rPr lang="hu-HU" sz="2000" b="0" dirty="0"/>
              <a:t>	</a:t>
            </a:r>
            <a:r>
              <a:rPr lang="hu-HU" sz="2000" b="0" dirty="0" smtClean="0"/>
              <a:t>- törvényes képviselőjére,</a:t>
            </a:r>
          </a:p>
          <a:p>
            <a:r>
              <a:rPr lang="hu-HU" sz="2000" b="0" dirty="0"/>
              <a:t>	</a:t>
            </a:r>
            <a:r>
              <a:rPr lang="hu-HU" sz="2000" b="0" dirty="0" smtClean="0"/>
              <a:t>- bíróság által kirendelt gondnokára.</a:t>
            </a:r>
          </a:p>
          <a:p>
            <a:endParaRPr lang="hu-HU" sz="2000" b="0" dirty="0"/>
          </a:p>
        </p:txBody>
      </p:sp>
      <p:sp>
        <p:nvSpPr>
          <p:cNvPr id="6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212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198188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/>
              <a:t>A kockázatviselés időbeli hatálya, „</a:t>
            </a:r>
            <a:r>
              <a:rPr lang="hu-HU" b="1" dirty="0" err="1"/>
              <a:t>retroaktív</a:t>
            </a:r>
            <a:r>
              <a:rPr lang="hu-HU" b="1" dirty="0"/>
              <a:t>” fedezet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251766" y="1502628"/>
            <a:ext cx="8386686" cy="308302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000" b="0" dirty="0" smtClean="0"/>
              <a:t>A </a:t>
            </a:r>
            <a:r>
              <a:rPr lang="hu-HU" sz="2000" b="0" dirty="0"/>
              <a:t>káreseményt a szerződés hatálya alatt, vagy a megszűnést követő legkésőbb 30. napon belül be kell jelenteni a biztosítónak </a:t>
            </a:r>
            <a:r>
              <a:rPr lang="hu-HU" sz="2000" b="0" dirty="0" smtClean="0"/>
              <a:t/>
            </a:r>
            <a:br>
              <a:rPr lang="hu-HU" sz="2000" b="0" dirty="0" smtClean="0"/>
            </a:br>
            <a:r>
              <a:rPr lang="hu-HU" sz="2000" b="0" dirty="0" smtClean="0"/>
              <a:t>(kivéve: </a:t>
            </a:r>
            <a:r>
              <a:rPr lang="hu-HU" sz="2000" b="0" dirty="0"/>
              <a:t>visszavonult biztosítottak </a:t>
            </a:r>
            <a:r>
              <a:rPr lang="hu-HU" sz="2000" b="0" dirty="0" smtClean="0"/>
              <a:t>fedezete, kárbejelentési időszak kiterjesztése).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hu-HU" sz="2000" b="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000" b="0" dirty="0"/>
              <a:t>A kár okozására és bekövetkezésére jellemzően ún. visszamenőleges időbeli hatály (</a:t>
            </a:r>
            <a:r>
              <a:rPr lang="hu-HU" sz="2000" b="0" dirty="0" err="1"/>
              <a:t>retroaktív</a:t>
            </a:r>
            <a:r>
              <a:rPr lang="hu-HU" sz="2000" b="0" dirty="0"/>
              <a:t> fedezet) kiterjesztést tartalmaz a biztosítási szerződés. </a:t>
            </a:r>
            <a:endParaRPr lang="hu-HU" sz="2000" b="0" dirty="0" smtClean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hu-HU" sz="2000" b="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000" b="0" dirty="0" smtClean="0"/>
              <a:t>A </a:t>
            </a:r>
            <a:r>
              <a:rPr lang="hu-HU" sz="2000" b="0" dirty="0" err="1"/>
              <a:t>retroaktív</a:t>
            </a:r>
            <a:r>
              <a:rPr lang="hu-HU" sz="2000" b="0" dirty="0"/>
              <a:t> fedezet egy időbeli korlátot jelent a múltra vonatkozóan a kár okozására és bekövetkezésére.</a:t>
            </a:r>
          </a:p>
        </p:txBody>
      </p:sp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213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416783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/>
              <a:t>A biztosítás területi hatálya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48968"/>
            <a:ext cx="2592288" cy="133729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42" y="723314"/>
            <a:ext cx="2987824" cy="196428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567" y="2679837"/>
            <a:ext cx="2026599" cy="1503275"/>
          </a:xfrm>
          <a:prstGeom prst="rect">
            <a:avLst/>
          </a:prstGeom>
        </p:spPr>
      </p:pic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47300" y="1366150"/>
            <a:ext cx="8386686" cy="482993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/>
              <a:t>A </a:t>
            </a:r>
            <a:r>
              <a:rPr lang="hu-HU" sz="2000" b="0" dirty="0" smtClean="0"/>
              <a:t>biztosítási szerződésben kerül szabályozásra;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0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Azt szabályozza, </a:t>
            </a:r>
            <a:r>
              <a:rPr lang="hu-HU" sz="2000" b="0" dirty="0"/>
              <a:t>hogy mely országok területén </a:t>
            </a:r>
            <a:endParaRPr lang="hu-HU" sz="2000" b="0" dirty="0" smtClean="0"/>
          </a:p>
          <a:p>
            <a:r>
              <a:rPr lang="hu-HU" sz="2000" b="0" dirty="0"/>
              <a:t> </a:t>
            </a:r>
            <a:r>
              <a:rPr lang="hu-HU" sz="2000" b="0" dirty="0" smtClean="0"/>
              <a:t>    okozott </a:t>
            </a:r>
            <a:r>
              <a:rPr lang="hu-HU" sz="2000" b="0" dirty="0"/>
              <a:t>és bekövetkezett károk </a:t>
            </a:r>
            <a:r>
              <a:rPr lang="hu-HU" sz="2000" b="0" dirty="0" smtClean="0"/>
              <a:t>biztosítottak;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0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Alapesetben Magyarország, de kiterjeszthető Európára</a:t>
            </a:r>
            <a:br>
              <a:rPr lang="hu-HU" sz="2000" b="0" dirty="0" smtClean="0"/>
            </a:br>
            <a:r>
              <a:rPr lang="hu-HU" sz="2000" b="0" dirty="0" smtClean="0"/>
              <a:t> vagy az </a:t>
            </a:r>
            <a:r>
              <a:rPr lang="hu-HU" sz="2000" b="0" dirty="0"/>
              <a:t>Egész világra</a:t>
            </a:r>
            <a:r>
              <a:rPr lang="hu-HU" sz="2000" b="0" dirty="0" smtClean="0"/>
              <a:t>.</a:t>
            </a:r>
          </a:p>
          <a:p>
            <a:endParaRPr lang="hu-HU" sz="2000" b="0" dirty="0"/>
          </a:p>
          <a:p>
            <a:r>
              <a:rPr lang="hu-HU" sz="2000" dirty="0" smtClean="0">
                <a:solidFill>
                  <a:srgbClr val="AF0819"/>
                </a:solidFill>
              </a:rPr>
              <a:t>Mit jelent a D&amp;O?</a:t>
            </a:r>
            <a:endParaRPr lang="hu-HU" sz="2000" dirty="0">
              <a:solidFill>
                <a:srgbClr val="AF0819"/>
              </a:solidFill>
            </a:endParaRPr>
          </a:p>
          <a:p>
            <a:r>
              <a:rPr lang="hu-HU" sz="2000" b="0" dirty="0"/>
              <a:t>A vezető tisztségviselők és </a:t>
            </a:r>
            <a:r>
              <a:rPr lang="hu-HU" sz="2000" b="0" dirty="0" smtClean="0"/>
              <a:t>felügyelőbizottsági </a:t>
            </a:r>
            <a:r>
              <a:rPr lang="hu-HU" sz="2000" b="0" dirty="0"/>
              <a:t>tagok angol </a:t>
            </a:r>
            <a:r>
              <a:rPr lang="hu-HU" sz="2000" b="0" dirty="0" smtClean="0"/>
              <a:t>megfelelőjének </a:t>
            </a:r>
            <a:r>
              <a:rPr lang="hu-HU" sz="2000" b="0" dirty="0"/>
              <a:t>(</a:t>
            </a:r>
            <a:r>
              <a:rPr lang="hu-HU" sz="2000" b="0" dirty="0" err="1"/>
              <a:t>Directors</a:t>
            </a:r>
            <a:r>
              <a:rPr lang="hu-HU" sz="2000" b="0" dirty="0"/>
              <a:t> and </a:t>
            </a:r>
            <a:r>
              <a:rPr lang="hu-HU" sz="2000" b="0" dirty="0" err="1"/>
              <a:t>Officers</a:t>
            </a:r>
            <a:r>
              <a:rPr lang="hu-HU" sz="2000" b="0" dirty="0"/>
              <a:t>) a </a:t>
            </a:r>
            <a:r>
              <a:rPr lang="hu-HU" sz="2000" b="0" dirty="0" smtClean="0"/>
              <a:t>rövidítése.</a:t>
            </a:r>
            <a:endParaRPr lang="hu-HU" sz="2000" b="0" dirty="0"/>
          </a:p>
        </p:txBody>
      </p:sp>
      <p:sp>
        <p:nvSpPr>
          <p:cNvPr id="8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214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10078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213233" y="1124744"/>
            <a:ext cx="8386686" cy="869098"/>
          </a:xfrm>
        </p:spPr>
        <p:txBody>
          <a:bodyPr>
            <a:noAutofit/>
          </a:bodyPr>
          <a:lstStyle>
            <a:lvl1pPr>
              <a:lnSpc>
                <a:spcPts val="3500"/>
              </a:lnSpc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hu-HU" sz="3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Építés- és szerelésbiztosítás</a:t>
            </a:r>
            <a:endParaRPr lang="it-IT" sz="33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097033" y="5646439"/>
            <a:ext cx="3127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sz="2400" b="1" dirty="0">
                <a:solidFill>
                  <a:srgbClr val="C00000"/>
                </a:solidFill>
                <a:latin typeface="Calibri"/>
                <a:cs typeface="Arial" charset="0"/>
              </a:rPr>
              <a:t>2014. március 15-től</a:t>
            </a:r>
            <a:endParaRPr lang="hu-H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053" y="1890105"/>
            <a:ext cx="4989613" cy="373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7715250" cy="604837"/>
          </a:xfrm>
        </p:spPr>
        <p:txBody>
          <a:bodyPr/>
          <a:lstStyle/>
          <a:p>
            <a:pPr algn="l" eaLnBrk="1" hangingPunct="1"/>
            <a:r>
              <a:rPr lang="hu-HU" sz="3200" b="1" dirty="0" smtClean="0">
                <a:solidFill>
                  <a:schemeClr val="accent2"/>
                </a:solidFill>
                <a:latin typeface="Arial" charset="0"/>
              </a:rPr>
              <a:t>Újdonságok</a:t>
            </a:r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504031" y="1268760"/>
            <a:ext cx="8064500" cy="4319885"/>
          </a:xfrm>
        </p:spPr>
        <p:txBody>
          <a:bodyPr/>
          <a:lstStyle/>
          <a:p>
            <a:pPr marL="0" indent="0">
              <a:buNone/>
            </a:pPr>
            <a:r>
              <a:rPr lang="hu-HU" sz="2800" dirty="0" smtClean="0">
                <a:solidFill>
                  <a:srgbClr val="C00000"/>
                </a:solidFill>
                <a:cs typeface="Arial" pitchFamily="34" charset="0"/>
              </a:rPr>
              <a:t>Szerződő </a:t>
            </a:r>
            <a:r>
              <a:rPr lang="hu-HU" sz="2800" dirty="0">
                <a:solidFill>
                  <a:srgbClr val="C00000"/>
                </a:solidFill>
                <a:cs typeface="Arial" pitchFamily="34" charset="0"/>
              </a:rPr>
              <a:t>csak </a:t>
            </a:r>
            <a:r>
              <a:rPr lang="hu-HU" sz="2800" b="1" dirty="0" smtClean="0">
                <a:solidFill>
                  <a:srgbClr val="C00000"/>
                </a:solidFill>
                <a:cs typeface="Arial" pitchFamily="34" charset="0"/>
              </a:rPr>
              <a:t>NEM</a:t>
            </a:r>
            <a:r>
              <a:rPr lang="hu-HU" sz="2800" dirty="0" smtClean="0">
                <a:solidFill>
                  <a:srgbClr val="C00000"/>
                </a:solidFill>
                <a:cs typeface="Arial" pitchFamily="34" charset="0"/>
              </a:rPr>
              <a:t> fogyasztó lehet</a:t>
            </a:r>
            <a:endParaRPr lang="hu-HU" sz="2800" dirty="0">
              <a:solidFill>
                <a:srgbClr val="C00000"/>
              </a:solidFill>
              <a:cs typeface="Arial" pitchFamily="34" charset="0"/>
            </a:endParaRPr>
          </a:p>
          <a:p>
            <a:r>
              <a:rPr lang="hu-HU" sz="2400" dirty="0" smtClean="0">
                <a:cs typeface="Arial" pitchFamily="34" charset="0"/>
              </a:rPr>
              <a:t>Fogyasztónak </a:t>
            </a:r>
            <a:r>
              <a:rPr lang="hu-HU" sz="2400" dirty="0">
                <a:cs typeface="Arial" pitchFamily="34" charset="0"/>
              </a:rPr>
              <a:t>minősül a szakmája, önálló foglalkozása vagy üzleti tevékenysége körén kívül eljáró természetes személy.</a:t>
            </a:r>
          </a:p>
          <a:p>
            <a:endParaRPr lang="hu-HU" sz="2400" dirty="0">
              <a:cs typeface="Arial" pitchFamily="34" charset="0"/>
            </a:endParaRPr>
          </a:p>
          <a:p>
            <a:pPr marL="0" indent="0">
              <a:buNone/>
            </a:pPr>
            <a:r>
              <a:rPr lang="hu-HU" sz="2800" dirty="0" smtClean="0">
                <a:solidFill>
                  <a:srgbClr val="C00000"/>
                </a:solidFill>
                <a:cs typeface="Arial" pitchFamily="34" charset="0"/>
              </a:rPr>
              <a:t>Szabályozás </a:t>
            </a:r>
            <a:r>
              <a:rPr lang="hu-HU" sz="2800" dirty="0">
                <a:solidFill>
                  <a:srgbClr val="C00000"/>
                </a:solidFill>
                <a:cs typeface="Arial" pitchFamily="34" charset="0"/>
              </a:rPr>
              <a:t>indoka:</a:t>
            </a:r>
            <a:r>
              <a:rPr lang="hu-HU" sz="2800" dirty="0">
                <a:cs typeface="Arial" pitchFamily="34" charset="0"/>
              </a:rPr>
              <a:t> </a:t>
            </a:r>
          </a:p>
          <a:p>
            <a:r>
              <a:rPr lang="hu-HU" sz="2400" dirty="0" smtClean="0">
                <a:cs typeface="Arial" pitchFamily="34" charset="0"/>
              </a:rPr>
              <a:t>Új </a:t>
            </a:r>
            <a:r>
              <a:rPr lang="hu-HU" sz="2400" dirty="0" err="1" smtClean="0">
                <a:cs typeface="Arial" pitchFamily="34" charset="0"/>
              </a:rPr>
              <a:t>Ptk.-tól</a:t>
            </a:r>
            <a:r>
              <a:rPr lang="hu-HU" sz="2400" dirty="0" smtClean="0">
                <a:cs typeface="Arial" pitchFamily="34" charset="0"/>
              </a:rPr>
              <a:t> eltérő szabályok bevezetési lehetősége.</a:t>
            </a:r>
          </a:p>
          <a:p>
            <a:pPr marL="0" indent="0">
              <a:buNone/>
            </a:pPr>
            <a:endParaRPr lang="hu-HU" sz="2400" dirty="0" smtClean="0">
              <a:latin typeface="Arial" charset="0"/>
            </a:endParaRPr>
          </a:p>
          <a:p>
            <a:pPr eaLnBrk="1" hangingPunct="1"/>
            <a:endParaRPr lang="hu-HU" dirty="0" smtClean="0">
              <a:latin typeface="Arial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952" y="4041721"/>
            <a:ext cx="3348657" cy="22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6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833" y="2420888"/>
            <a:ext cx="4185880" cy="2831075"/>
          </a:xfrm>
          <a:prstGeom prst="rect">
            <a:avLst/>
          </a:prstGeom>
        </p:spPr>
      </p:pic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7715250" cy="604837"/>
          </a:xfrm>
        </p:spPr>
        <p:txBody>
          <a:bodyPr/>
          <a:lstStyle/>
          <a:p>
            <a:pPr algn="l" eaLnBrk="1" hangingPunct="1"/>
            <a:r>
              <a:rPr lang="hu-HU" sz="3200" b="1" dirty="0" smtClean="0">
                <a:solidFill>
                  <a:schemeClr val="accent2"/>
                </a:solidFill>
                <a:latin typeface="Arial" charset="0"/>
              </a:rPr>
              <a:t>Újdonságok</a:t>
            </a:r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468313" y="1988841"/>
            <a:ext cx="6839991" cy="4032448"/>
          </a:xfrm>
        </p:spPr>
        <p:txBody>
          <a:bodyPr/>
          <a:lstStyle/>
          <a:p>
            <a:r>
              <a:rPr lang="hu-HU" sz="2400" dirty="0" smtClean="0"/>
              <a:t>ÉBF - családi házakra köthető építés biztosítás 2014. 03.15-től megszűnik.</a:t>
            </a:r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r>
              <a:rPr lang="hu-HU" sz="2800" dirty="0" smtClean="0">
                <a:solidFill>
                  <a:srgbClr val="FF0000"/>
                </a:solidFill>
              </a:rPr>
              <a:t>Helyette!</a:t>
            </a:r>
          </a:p>
          <a:p>
            <a:pPr marL="0" indent="0">
              <a:buNone/>
            </a:pPr>
            <a:endParaRPr lang="hu-HU" sz="2400" dirty="0"/>
          </a:p>
          <a:p>
            <a:r>
              <a:rPr lang="hu-HU" sz="2400" dirty="0" smtClean="0"/>
              <a:t>Fogyasztók: Házőrző OÉB.</a:t>
            </a:r>
          </a:p>
          <a:p>
            <a:r>
              <a:rPr lang="hu-HU" sz="2400" dirty="0" smtClean="0"/>
              <a:t>Nem fogyasztók: Egyedi </a:t>
            </a:r>
            <a:r>
              <a:rPr lang="hu-HU" sz="2400" dirty="0" err="1" smtClean="0"/>
              <a:t>épszer</a:t>
            </a:r>
            <a:r>
              <a:rPr lang="hu-HU" sz="2400" dirty="0" smtClean="0"/>
              <a:t> ajánlat.</a:t>
            </a:r>
          </a:p>
          <a:p>
            <a:pPr eaLnBrk="1" hangingPunct="1"/>
            <a:endParaRPr lang="hu-H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59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7715250" cy="604837"/>
          </a:xfrm>
        </p:spPr>
        <p:txBody>
          <a:bodyPr/>
          <a:lstStyle/>
          <a:p>
            <a:pPr algn="l" eaLnBrk="1" hangingPunct="1"/>
            <a:r>
              <a:rPr lang="hu-HU" sz="3200" b="1" dirty="0" smtClean="0">
                <a:solidFill>
                  <a:schemeClr val="accent2"/>
                </a:solidFill>
                <a:latin typeface="Arial" charset="0"/>
              </a:rPr>
              <a:t>Újdonságok</a:t>
            </a:r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467544" y="1196752"/>
            <a:ext cx="7488832" cy="50405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2800" dirty="0" smtClean="0">
                <a:solidFill>
                  <a:srgbClr val="C00000"/>
                </a:solidFill>
              </a:rPr>
              <a:t>Két új biztosítható többletköltség elem:</a:t>
            </a:r>
            <a:endParaRPr lang="hu-HU" sz="2400" dirty="0" smtClean="0"/>
          </a:p>
          <a:p>
            <a:pPr marL="0" indent="0">
              <a:buNone/>
            </a:pPr>
            <a:endParaRPr lang="hu-HU" sz="2400" dirty="0" smtClean="0"/>
          </a:p>
          <a:p>
            <a:r>
              <a:rPr lang="hu-HU" sz="2400" dirty="0" smtClean="0"/>
              <a:t>Szakértői költségek.</a:t>
            </a:r>
          </a:p>
          <a:p>
            <a:r>
              <a:rPr lang="hu-HU" sz="2400" dirty="0" smtClean="0"/>
              <a:t>Tervek, dokumentumok </a:t>
            </a:r>
          </a:p>
          <a:p>
            <a:pPr marL="0" indent="0">
              <a:buNone/>
            </a:pPr>
            <a:r>
              <a:rPr lang="hu-HU" sz="2400" dirty="0"/>
              <a:t> </a:t>
            </a:r>
            <a:r>
              <a:rPr lang="hu-HU" sz="2400" dirty="0" smtClean="0"/>
              <a:t>     nyomtatási költsége.</a:t>
            </a:r>
            <a:endParaRPr lang="hu-HU" sz="2400" dirty="0"/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r>
              <a:rPr lang="hu-HU" sz="2800" dirty="0" smtClean="0">
                <a:solidFill>
                  <a:srgbClr val="C00000"/>
                </a:solidFill>
              </a:rPr>
              <a:t>Változás a szolgáltatásban, építőgépek, építéshelyszíni berendezések, segédszerkezetek esetében, amennyiben a feladott biztosítási összeg:</a:t>
            </a:r>
            <a:r>
              <a:rPr lang="hu-HU" sz="2800" dirty="0" smtClean="0"/>
              <a:t> </a:t>
            </a:r>
          </a:p>
          <a:p>
            <a:pPr marL="0" indent="0">
              <a:buNone/>
            </a:pPr>
            <a:endParaRPr lang="hu-HU" sz="900" dirty="0"/>
          </a:p>
          <a:p>
            <a:r>
              <a:rPr lang="hu-HU" sz="2400" dirty="0" smtClean="0"/>
              <a:t>Új érték: </a:t>
            </a:r>
            <a:r>
              <a:rPr lang="hu-HU" sz="2400" dirty="0" err="1" smtClean="0"/>
              <a:t>Avulásmentes</a:t>
            </a:r>
            <a:r>
              <a:rPr lang="hu-HU" sz="2400" dirty="0" smtClean="0"/>
              <a:t> részkár térítés.</a:t>
            </a:r>
          </a:p>
          <a:p>
            <a:r>
              <a:rPr lang="hu-HU" sz="2400" dirty="0" smtClean="0"/>
              <a:t>Műszaki avult érték: Részkár esetén avult értéken nyújtunk térítést.</a:t>
            </a:r>
          </a:p>
          <a:p>
            <a:pPr marL="0" indent="0">
              <a:buNone/>
            </a:pPr>
            <a:endParaRPr lang="hu-HU" sz="2400" dirty="0" smtClean="0">
              <a:latin typeface="Arial" charset="0"/>
            </a:endParaRPr>
          </a:p>
          <a:p>
            <a:pPr eaLnBrk="1" hangingPunct="1"/>
            <a:endParaRPr lang="hu-HU" dirty="0" smtClean="0">
              <a:latin typeface="Arial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144" y="1628800"/>
            <a:ext cx="3676941" cy="180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5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7715250" cy="604837"/>
          </a:xfrm>
        </p:spPr>
        <p:txBody>
          <a:bodyPr/>
          <a:lstStyle/>
          <a:p>
            <a:pPr algn="l" eaLnBrk="1" hangingPunct="1"/>
            <a:r>
              <a:rPr lang="hu-HU" sz="3200" b="1" dirty="0" smtClean="0">
                <a:solidFill>
                  <a:schemeClr val="accent2"/>
                </a:solidFill>
                <a:latin typeface="Arial" charset="0"/>
              </a:rPr>
              <a:t>Újdonságok</a:t>
            </a:r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467543" y="1196752"/>
            <a:ext cx="8136905" cy="5040560"/>
          </a:xfrm>
        </p:spPr>
        <p:txBody>
          <a:bodyPr>
            <a:normAutofit fontScale="92500" lnSpcReduction="10000"/>
          </a:bodyPr>
          <a:lstStyle/>
          <a:p>
            <a:r>
              <a:rPr lang="hu-HU" sz="2400" dirty="0">
                <a:solidFill>
                  <a:srgbClr val="C00000"/>
                </a:solidFill>
              </a:rPr>
              <a:t>Vagyonvédelmi záradék </a:t>
            </a:r>
            <a:r>
              <a:rPr lang="hu-HU" sz="2400" dirty="0"/>
              <a:t>bekerül a feltételbe.</a:t>
            </a:r>
          </a:p>
          <a:p>
            <a:r>
              <a:rPr lang="hu-HU" sz="2400" dirty="0"/>
              <a:t>Meghatározásra kerülnek a </a:t>
            </a:r>
            <a:r>
              <a:rPr lang="hu-HU" sz="2400" dirty="0">
                <a:solidFill>
                  <a:srgbClr val="C00000"/>
                </a:solidFill>
              </a:rPr>
              <a:t>fogalmak</a:t>
            </a:r>
            <a:r>
              <a:rPr lang="hu-HU" sz="2400" dirty="0"/>
              <a:t> között a normál időjárási körülmény, a betöréses lopás, rablás, új érték, műszaki avult érték, a nem biztosítható kisgép fogalomkör.</a:t>
            </a:r>
          </a:p>
          <a:p>
            <a:r>
              <a:rPr lang="hu-HU" sz="2400" dirty="0"/>
              <a:t>Egyértelműsítettük a </a:t>
            </a:r>
            <a:r>
              <a:rPr lang="hu-HU" sz="2400" dirty="0">
                <a:solidFill>
                  <a:srgbClr val="C00000"/>
                </a:solidFill>
              </a:rPr>
              <a:t>keresztfelelősség</a:t>
            </a:r>
            <a:r>
              <a:rPr lang="hu-HU" sz="2400" dirty="0"/>
              <a:t> záradékot.</a:t>
            </a:r>
          </a:p>
          <a:p>
            <a:r>
              <a:rPr lang="hu-HU" sz="2400" dirty="0"/>
              <a:t>A </a:t>
            </a:r>
            <a:r>
              <a:rPr lang="hu-HU" sz="2400" dirty="0">
                <a:solidFill>
                  <a:srgbClr val="C00000"/>
                </a:solidFill>
              </a:rPr>
              <a:t>szavatossági fedezet </a:t>
            </a:r>
            <a:r>
              <a:rPr lang="hu-HU" sz="2400" dirty="0"/>
              <a:t>esetében a fedezet kiterjed a hibás kivitelezési munka miatt a szavatossági időszak alatt keletkezett károkra.</a:t>
            </a:r>
          </a:p>
          <a:p>
            <a:r>
              <a:rPr lang="hu-HU" sz="2400" dirty="0">
                <a:solidFill>
                  <a:srgbClr val="C00000"/>
                </a:solidFill>
              </a:rPr>
              <a:t>Kizárásra kerülnek:</a:t>
            </a:r>
          </a:p>
          <a:p>
            <a:pPr marL="914400" lvl="1" indent="-514350"/>
            <a:r>
              <a:rPr lang="hu-HU" sz="2200" dirty="0"/>
              <a:t>Azbeszt okozta károk</a:t>
            </a:r>
          </a:p>
          <a:p>
            <a:pPr marL="914400" lvl="1" indent="-514350"/>
            <a:r>
              <a:rPr lang="hu-HU" sz="2200" dirty="0"/>
              <a:t>Terror kockázat</a:t>
            </a:r>
          </a:p>
          <a:p>
            <a:pPr marL="914400" lvl="1" indent="-514350"/>
            <a:r>
              <a:rPr lang="hu-HU" sz="2200" dirty="0"/>
              <a:t>A biztosítási kockázat elvállalásakor a biztosítóval közölt műszaki megoldások utólagos megváltoztatása miatt bekövetkező károk</a:t>
            </a:r>
          </a:p>
          <a:p>
            <a:pPr marL="914400" lvl="1" indent="-514350"/>
            <a:r>
              <a:rPr lang="hu-HU" sz="2200" dirty="0"/>
              <a:t>Esztétikai károk</a:t>
            </a:r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endParaRPr lang="hu-HU" sz="2400" dirty="0" smtClean="0">
              <a:latin typeface="Arial" charset="0"/>
            </a:endParaRPr>
          </a:p>
          <a:p>
            <a:pPr eaLnBrk="1" hangingPunct="1"/>
            <a:endParaRPr lang="hu-H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77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Ügyféltájékoztató</a:t>
            </a:r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hu-HU" sz="32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3</a:t>
            </a:r>
            <a:endParaRPr lang="hu-HU" sz="32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1506" name="Tartalom helye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51933"/>
          </a:xfrm>
        </p:spPr>
        <p:txBody>
          <a:bodyPr/>
          <a:lstStyle/>
          <a:p>
            <a:pPr lvl="1" eaLnBrk="1" hangingPunct="1">
              <a:spcBef>
                <a:spcPts val="800"/>
              </a:spcBef>
            </a:pPr>
            <a:r>
              <a:rPr lang="hu-HU" sz="1800" b="1" dirty="0" smtClean="0">
                <a:latin typeface="Arial" charset="0"/>
                <a:cs typeface="Arial" charset="0"/>
              </a:rPr>
              <a:t>VII. Életbiztosítások adózási tudnivalói</a:t>
            </a:r>
          </a:p>
          <a:p>
            <a:pPr lvl="1" eaLnBrk="1" hangingPunct="1">
              <a:spcBef>
                <a:spcPts val="800"/>
              </a:spcBef>
            </a:pPr>
            <a:endParaRPr lang="hu-HU" sz="1800" b="1" dirty="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1000"/>
              </a:spcBef>
            </a:pPr>
            <a:r>
              <a:rPr lang="hu-HU" sz="1800" b="1" dirty="0" smtClean="0">
                <a:latin typeface="Arial" charset="0"/>
                <a:cs typeface="Arial" charset="0"/>
              </a:rPr>
              <a:t>VIII. Az Általános Forgalmi Adó megtérítése </a:t>
            </a:r>
            <a:r>
              <a:rPr lang="hu-HU" sz="1800" dirty="0" smtClean="0">
                <a:latin typeface="Arial" charset="0"/>
                <a:cs typeface="Arial" charset="0"/>
              </a:rPr>
              <a:t>(szolgáltatás során fizetjük a számla ÁFA tartalmát is, ha az egyértelműen beazonosítható, illetve más módon nem térül meg)</a:t>
            </a:r>
          </a:p>
          <a:p>
            <a:pPr lvl="1" eaLnBrk="1" hangingPunct="1">
              <a:spcBef>
                <a:spcPts val="1000"/>
              </a:spcBef>
            </a:pPr>
            <a:endParaRPr lang="hu-HU" sz="1800" dirty="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1000"/>
              </a:spcBef>
            </a:pPr>
            <a:r>
              <a:rPr lang="hu-HU" sz="1800" b="1" dirty="0" smtClean="0">
                <a:latin typeface="Arial" charset="0"/>
                <a:cs typeface="Arial" charset="0"/>
              </a:rPr>
              <a:t>IX. Késedelmi kamat</a:t>
            </a:r>
          </a:p>
          <a:p>
            <a:pPr lvl="1" eaLnBrk="1" hangingPunct="1">
              <a:spcBef>
                <a:spcPts val="1000"/>
              </a:spcBef>
            </a:pPr>
            <a:endParaRPr lang="hu-HU" sz="1800" b="1" dirty="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1000"/>
              </a:spcBef>
            </a:pPr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X. Adminisztrációs díj</a:t>
            </a:r>
          </a:p>
          <a:p>
            <a:pPr lvl="2" eaLnBrk="1" hangingPunct="1">
              <a:spcBef>
                <a:spcPts val="1000"/>
              </a:spcBef>
            </a:pPr>
            <a:r>
              <a:rPr lang="hu-HU" sz="1800" dirty="0" smtClean="0">
                <a:latin typeface="Arial" charset="0"/>
                <a:cs typeface="Arial" charset="0"/>
              </a:rPr>
              <a:t>Arra az esetre, ha egy nem csekkel fizető ügyfelünk </a:t>
            </a:r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mégis csekket igényelne</a:t>
            </a:r>
            <a:r>
              <a:rPr lang="hu-HU" sz="1800" dirty="0" smtClean="0">
                <a:latin typeface="Arial" charset="0"/>
                <a:cs typeface="Arial" charset="0"/>
              </a:rPr>
              <a:t>. Lehetőség, amellyel a közeljövőben ugyan nem tervezünk élni, de beleírtuk. Mértéke 400 Ft.</a:t>
            </a:r>
            <a:endParaRPr lang="hu-HU" sz="1800" dirty="0" smtClean="0"/>
          </a:p>
          <a:p>
            <a:pPr lvl="1" eaLnBrk="1" hangingPunct="1">
              <a:spcBef>
                <a:spcPts val="800"/>
              </a:spcBef>
            </a:pPr>
            <a:endParaRPr lang="hu-HU" sz="1800" b="1" dirty="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800"/>
              </a:spcBef>
            </a:pPr>
            <a:endParaRPr lang="hu-HU" sz="1800" b="1" dirty="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800"/>
              </a:spcBef>
            </a:pPr>
            <a:endParaRPr lang="hu-HU" sz="1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7715250" cy="604837"/>
          </a:xfrm>
        </p:spPr>
        <p:txBody>
          <a:bodyPr/>
          <a:lstStyle/>
          <a:p>
            <a:pPr algn="l" eaLnBrk="1" hangingPunct="1"/>
            <a:r>
              <a:rPr lang="hu-HU" sz="3200" b="1" dirty="0" smtClean="0">
                <a:solidFill>
                  <a:schemeClr val="accent2"/>
                </a:solidFill>
                <a:latin typeface="Arial" charset="0"/>
              </a:rPr>
              <a:t>Újdonságok</a:t>
            </a:r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468313" y="1844824"/>
            <a:ext cx="7200031" cy="4463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 smtClean="0">
                <a:solidFill>
                  <a:srgbClr val="C00000"/>
                </a:solidFill>
              </a:rPr>
              <a:t>Felelősségbiztosítás</a:t>
            </a:r>
          </a:p>
          <a:p>
            <a:pPr marL="0" indent="0">
              <a:buNone/>
            </a:pPr>
            <a:endParaRPr lang="hu-HU" sz="2800" dirty="0" smtClean="0">
              <a:solidFill>
                <a:srgbClr val="C00000"/>
              </a:solidFill>
            </a:endParaRPr>
          </a:p>
          <a:p>
            <a:r>
              <a:rPr lang="hu-HU" sz="2400" dirty="0"/>
              <a:t>Á</a:t>
            </a:r>
            <a:r>
              <a:rPr lang="hu-HU" sz="2400" dirty="0" smtClean="0"/>
              <a:t>tdolgozásra került az általános felelősségbiztosítási feltételben alkalmazottak szerint</a:t>
            </a:r>
            <a:r>
              <a:rPr lang="hu-HU" sz="2400" dirty="0"/>
              <a:t>.</a:t>
            </a:r>
            <a:endParaRPr lang="hu-HU" sz="2400" dirty="0" smtClean="0"/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endParaRPr lang="hu-HU" sz="2400" dirty="0" smtClean="0">
              <a:latin typeface="Arial" charset="0"/>
            </a:endParaRPr>
          </a:p>
          <a:p>
            <a:pPr eaLnBrk="1" hangingPunct="1"/>
            <a:endParaRPr lang="hu-HU" dirty="0" smtClean="0">
              <a:latin typeface="Arial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607" y="3789910"/>
            <a:ext cx="3319347" cy="220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3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Biztosítási feltételek</a:t>
            </a:r>
          </a:p>
        </p:txBody>
      </p:sp>
      <p:sp>
        <p:nvSpPr>
          <p:cNvPr id="88066" name="Tartalom helye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3993307"/>
          </a:xfrm>
        </p:spPr>
        <p:txBody>
          <a:bodyPr/>
          <a:lstStyle/>
          <a:p>
            <a:pPr eaLnBrk="1" hangingPunct="1"/>
            <a:r>
              <a:rPr lang="hu-HU" sz="2400" dirty="0" smtClean="0">
                <a:cs typeface="Arial" charset="0"/>
              </a:rPr>
              <a:t>Építés- szerelésbiztosítás (C.A.R) különös feltételei</a:t>
            </a:r>
          </a:p>
          <a:p>
            <a:pPr eaLnBrk="1" hangingPunct="1"/>
            <a:endParaRPr lang="hu-HU" sz="2400" dirty="0" smtClean="0">
              <a:cs typeface="Arial" charset="0"/>
            </a:endParaRPr>
          </a:p>
          <a:p>
            <a:r>
              <a:rPr lang="hu-HU" sz="2400" dirty="0" smtClean="0">
                <a:cs typeface="Arial" charset="0"/>
              </a:rPr>
              <a:t>Szerelésbiztosítás (E.A.R) különös feltételei</a:t>
            </a:r>
          </a:p>
          <a:p>
            <a:endParaRPr lang="hu-HU" sz="2000" dirty="0">
              <a:cs typeface="Arial" charset="0"/>
            </a:endParaRPr>
          </a:p>
          <a:p>
            <a:pPr eaLnBrk="1" hangingPunct="1"/>
            <a:endParaRPr lang="hu-HU" sz="2000" dirty="0" smtClean="0">
              <a:cs typeface="Arial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155255"/>
            <a:ext cx="4155802" cy="279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7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237211" y="1556792"/>
            <a:ext cx="8386686" cy="869098"/>
          </a:xfrm>
        </p:spPr>
        <p:txBody>
          <a:bodyPr>
            <a:noAutofit/>
          </a:bodyPr>
          <a:lstStyle>
            <a:lvl1pPr>
              <a:lnSpc>
                <a:spcPts val="3500"/>
              </a:lnSpc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hu-H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Egyedi vagyonbiztosítás</a:t>
            </a:r>
            <a:r>
              <a:rPr lang="hu-HU" sz="4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4800" dirty="0" smtClean="0">
                <a:latin typeface="Arial" pitchFamily="34" charset="0"/>
                <a:cs typeface="Arial" pitchFamily="34" charset="0"/>
              </a:rPr>
            </a:br>
            <a:r>
              <a:rPr lang="hu-HU" sz="3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t-IT" sz="33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ottotitolo 2"/>
          <p:cNvSpPr>
            <a:spLocks noGrp="1"/>
          </p:cNvSpPr>
          <p:nvPr>
            <p:ph type="subTitle" idx="1"/>
          </p:nvPr>
        </p:nvSpPr>
        <p:spPr>
          <a:xfrm>
            <a:off x="4870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</a:t>
            </a:r>
            <a:endParaRPr lang="it-I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463552"/>
            <a:ext cx="3836144" cy="230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634082"/>
          </a:xfrm>
        </p:spPr>
        <p:txBody>
          <a:bodyPr>
            <a:normAutofit fontScale="90000"/>
          </a:bodyPr>
          <a:lstStyle/>
          <a:p>
            <a:pPr lvl="0"/>
            <a:r>
              <a:rPr lang="hu-H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Termékek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2000" dirty="0" smtClean="0">
                <a:latin typeface="Arial" pitchFamily="34" charset="0"/>
                <a:cs typeface="Arial" pitchFamily="34" charset="0"/>
              </a:rPr>
            </a:br>
            <a:endParaRPr lang="hu-H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492941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u-HU" sz="2800" b="1" dirty="0" smtClean="0">
                <a:latin typeface="Arial" pitchFamily="34" charset="0"/>
                <a:cs typeface="Arial" pitchFamily="34" charset="0"/>
              </a:rPr>
              <a:t>NEVESÍTETT KOCKÁZATOKRA SZÓLÓ EGYEDI VAGYONBIZTOSÍTÁS</a:t>
            </a:r>
          </a:p>
          <a:p>
            <a:pPr>
              <a:buFontTx/>
              <a:buChar char="-"/>
            </a:pPr>
            <a:endParaRPr lang="hu-HU" sz="2800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hu-HU" sz="2800" b="1" dirty="0" smtClean="0">
                <a:latin typeface="Arial" pitchFamily="34" charset="0"/>
                <a:cs typeface="Arial" pitchFamily="34" charset="0"/>
              </a:rPr>
              <a:t>ALL RISK TÍPUSÚ EGYEDI VAGYONBIZTOSÍTÁS</a:t>
            </a:r>
          </a:p>
          <a:p>
            <a:pPr>
              <a:buFontTx/>
              <a:buChar char="-"/>
            </a:pPr>
            <a:endParaRPr lang="hu-HU" sz="2800" b="1" dirty="0" smtClean="0"/>
          </a:p>
          <a:p>
            <a:pPr>
              <a:buFontTx/>
              <a:buChar char="-"/>
            </a:pPr>
            <a:r>
              <a:rPr lang="hu-HU" sz="2800" dirty="0" smtClean="0">
                <a:latin typeface="Arial" pitchFamily="34" charset="0"/>
                <a:cs typeface="Arial" pitchFamily="34" charset="0"/>
              </a:rPr>
              <a:t>Továbbra is egy csomagban köthető a következő termékekkel</a:t>
            </a:r>
          </a:p>
          <a:p>
            <a:pPr lvl="1">
              <a:buFontTx/>
              <a:buChar char="-"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Felelősség</a:t>
            </a:r>
          </a:p>
          <a:p>
            <a:pPr lvl="1">
              <a:buFontTx/>
              <a:buChar char="-"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Géptörés</a:t>
            </a:r>
          </a:p>
          <a:p>
            <a:pPr lvl="1">
              <a:buFontTx/>
              <a:buChar char="-"/>
            </a:pP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Genelektronik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6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6168" y="476672"/>
            <a:ext cx="8892480" cy="720080"/>
          </a:xfrm>
        </p:spPr>
        <p:txBody>
          <a:bodyPr>
            <a:noAutofit/>
          </a:bodyPr>
          <a:lstStyle/>
          <a:p>
            <a:pPr lvl="0"/>
            <a:r>
              <a:rPr lang="hu-HU" sz="4000" b="1" dirty="0" smtClean="0"/>
              <a:t/>
            </a:r>
            <a:br>
              <a:rPr lang="hu-HU" sz="4000" b="1" dirty="0" smtClean="0"/>
            </a:br>
            <a:r>
              <a:rPr lang="hu-HU" sz="4000" b="1" dirty="0" smtClean="0"/>
              <a:t>R</a:t>
            </a:r>
            <a:r>
              <a:rPr lang="hu-H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égi és Új</a:t>
            </a:r>
            <a:r>
              <a:rPr lang="hu-HU" sz="4000" dirty="0" smtClean="0"/>
              <a:t/>
            </a:r>
            <a:br>
              <a:rPr lang="hu-HU" sz="4000" dirty="0" smtClean="0"/>
            </a:br>
            <a:endParaRPr lang="hu-H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hu-HU" sz="28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hu-HU" sz="2800" b="1" dirty="0" smtClean="0">
                <a:latin typeface="Arial" pitchFamily="34" charset="0"/>
                <a:cs typeface="Arial" pitchFamily="34" charset="0"/>
              </a:rPr>
              <a:t>RÉGI</a:t>
            </a:r>
            <a:endParaRPr lang="hu-HU" sz="2800" b="1" dirty="0">
              <a:latin typeface="Arial" pitchFamily="34" charset="0"/>
              <a:cs typeface="Arial" pitchFamily="34" charset="0"/>
            </a:endParaRPr>
          </a:p>
          <a:p>
            <a:pPr lvl="0" algn="just">
              <a:buFontTx/>
              <a:buChar char="-"/>
            </a:pPr>
            <a:r>
              <a:rPr lang="hu-HU" sz="2800" dirty="0" smtClean="0">
                <a:latin typeface="Arial" pitchFamily="34" charset="0"/>
                <a:cs typeface="Arial" pitchFamily="34" charset="0"/>
              </a:rPr>
              <a:t>1999-es</a:t>
            </a:r>
          </a:p>
          <a:p>
            <a:pPr lvl="0" algn="just">
              <a:buFontTx/>
              <a:buChar char="-"/>
            </a:pPr>
            <a:r>
              <a:rPr lang="hu-HU" sz="2800" dirty="0" err="1" smtClean="0">
                <a:latin typeface="Arial" pitchFamily="34" charset="0"/>
                <a:cs typeface="Arial" pitchFamily="34" charset="0"/>
              </a:rPr>
              <a:t>All</a:t>
            </a:r>
            <a:r>
              <a:rPr lang="hu-H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800" dirty="0" err="1" smtClean="0">
                <a:latin typeface="Arial" pitchFamily="34" charset="0"/>
                <a:cs typeface="Arial" pitchFamily="34" charset="0"/>
              </a:rPr>
              <a:t>Risk</a:t>
            </a:r>
            <a:r>
              <a:rPr lang="hu-HU" sz="2800" dirty="0" smtClean="0">
                <a:latin typeface="Arial" pitchFamily="34" charset="0"/>
                <a:cs typeface="Arial" pitchFamily="34" charset="0"/>
              </a:rPr>
              <a:t> esetén a nevesített feltételeket is át kellett adni a definíciók miatt</a:t>
            </a:r>
          </a:p>
          <a:p>
            <a:pPr marL="0" lvl="0" indent="0" algn="just">
              <a:buNone/>
            </a:pPr>
            <a:endParaRPr lang="hu-HU" sz="2800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hu-HU" sz="2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hu-HU" sz="2800" b="1" dirty="0" smtClean="0">
                <a:latin typeface="Arial" pitchFamily="34" charset="0"/>
                <a:cs typeface="Arial" pitchFamily="34" charset="0"/>
              </a:rPr>
              <a:t>ÚJ</a:t>
            </a:r>
          </a:p>
          <a:p>
            <a:pPr lvl="0" algn="just">
              <a:buFontTx/>
              <a:buChar char="-"/>
            </a:pPr>
            <a:r>
              <a:rPr lang="hu-HU" sz="2800" dirty="0" smtClean="0">
                <a:latin typeface="Arial" pitchFamily="34" charset="0"/>
                <a:cs typeface="Arial" pitchFamily="34" charset="0"/>
              </a:rPr>
              <a:t>Önállóan adható mindkét feltétel</a:t>
            </a:r>
          </a:p>
          <a:p>
            <a:pPr lvl="0" algn="just">
              <a:buFontTx/>
              <a:buChar char="-"/>
            </a:pPr>
            <a:endParaRPr lang="hu-H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51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06090"/>
          </a:xfrm>
        </p:spPr>
        <p:txBody>
          <a:bodyPr>
            <a:normAutofit fontScale="90000"/>
          </a:bodyPr>
          <a:lstStyle/>
          <a:p>
            <a:pPr lvl="0"/>
            <a:r>
              <a:rPr lang="hu-H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Lényegesebb módosítások 1</a:t>
            </a:r>
            <a:r>
              <a:rPr lang="hu-H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u-H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hu-H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Kivezetésre került a hányadrész biztosítás. Helyette már régóta </a:t>
            </a:r>
            <a:r>
              <a:rPr lang="hu-HU" dirty="0" smtClean="0">
                <a:solidFill>
                  <a:srgbClr val="C00000"/>
                </a:solidFill>
              </a:rPr>
              <a:t>csak a limitált fedezetet </a:t>
            </a:r>
            <a:r>
              <a:rPr lang="hu-HU" dirty="0" smtClean="0"/>
              <a:t>használjuk.</a:t>
            </a:r>
          </a:p>
          <a:p>
            <a:r>
              <a:rPr lang="hu-HU" dirty="0" smtClean="0">
                <a:solidFill>
                  <a:srgbClr val="C00000"/>
                </a:solidFill>
              </a:rPr>
              <a:t>Definiálva</a:t>
            </a:r>
            <a:r>
              <a:rPr lang="hu-HU" dirty="0" smtClean="0"/>
              <a:t> lett a kombinált limit, éves limit és </a:t>
            </a:r>
            <a:r>
              <a:rPr lang="hu-HU" dirty="0" err="1" smtClean="0"/>
              <a:t>szublimit</a:t>
            </a:r>
            <a:r>
              <a:rPr lang="hu-HU" dirty="0" smtClean="0"/>
              <a:t> fogalma.</a:t>
            </a:r>
          </a:p>
          <a:p>
            <a:r>
              <a:rPr lang="hu-HU" dirty="0" smtClean="0">
                <a:solidFill>
                  <a:srgbClr val="C00000"/>
                </a:solidFill>
              </a:rPr>
              <a:t>Katasztrófa kockázatok </a:t>
            </a:r>
            <a:r>
              <a:rPr lang="hu-HU" dirty="0" smtClean="0"/>
              <a:t>a továbbiakban </a:t>
            </a:r>
            <a:r>
              <a:rPr lang="hu-HU" dirty="0" smtClean="0">
                <a:solidFill>
                  <a:srgbClr val="C00000"/>
                </a:solidFill>
              </a:rPr>
              <a:t>nem külön feltételek</a:t>
            </a:r>
            <a:r>
              <a:rPr lang="hu-HU" dirty="0" smtClean="0"/>
              <a:t> hozzáadásával vonhatók fedezetbe.</a:t>
            </a:r>
          </a:p>
          <a:p>
            <a:r>
              <a:rPr lang="hu-HU" dirty="0" smtClean="0"/>
              <a:t>Definiálva lett és a biztosítási fedezet kiterjed a </a:t>
            </a:r>
            <a:r>
              <a:rPr lang="hu-HU" dirty="0" smtClean="0">
                <a:solidFill>
                  <a:srgbClr val="C00000"/>
                </a:solidFill>
              </a:rPr>
              <a:t>belvízre</a:t>
            </a:r>
            <a:r>
              <a:rPr lang="hu-HU" dirty="0" smtClean="0"/>
              <a:t> is. (Fontos, hogy mit tekintünk annak)</a:t>
            </a:r>
          </a:p>
          <a:p>
            <a:r>
              <a:rPr lang="hu-HU" dirty="0" smtClean="0"/>
              <a:t>Vezetékes vízkár fedezetbe a továbbiakban bele értjük a </a:t>
            </a:r>
            <a:r>
              <a:rPr lang="hu-HU" dirty="0" smtClean="0">
                <a:solidFill>
                  <a:srgbClr val="C00000"/>
                </a:solidFill>
              </a:rPr>
              <a:t>csapadékvíz elvezető rendszert </a:t>
            </a:r>
            <a:r>
              <a:rPr lang="hu-HU" dirty="0" smtClean="0"/>
              <a:t>is. </a:t>
            </a:r>
            <a:br>
              <a:rPr lang="hu-HU" dirty="0" smtClean="0"/>
            </a:br>
            <a:r>
              <a:rPr lang="hu-HU" dirty="0" smtClean="0"/>
              <a:t>(a régiben nem volt, Vagyonőrben igen).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5327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06090"/>
          </a:xfrm>
        </p:spPr>
        <p:txBody>
          <a:bodyPr>
            <a:normAutofit fontScale="90000"/>
          </a:bodyPr>
          <a:lstStyle/>
          <a:p>
            <a:pPr lvl="0"/>
            <a:r>
              <a:rPr lang="hu-H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Lényegesebb módosítások 2</a:t>
            </a:r>
            <a:r>
              <a:rPr lang="hu-H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u-H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hu-H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Betöréses lopás </a:t>
            </a:r>
            <a:r>
              <a:rPr lang="hu-HU" dirty="0"/>
              <a:t>védelmi szintek bővültek az </a:t>
            </a:r>
            <a:r>
              <a:rPr lang="hu-HU" dirty="0">
                <a:solidFill>
                  <a:srgbClr val="C00000"/>
                </a:solidFill>
              </a:rPr>
              <a:t>emelt szintű minimális mechanikai védelemmel</a:t>
            </a:r>
            <a:r>
              <a:rPr lang="hu-HU" dirty="0"/>
              <a:t>. </a:t>
            </a:r>
            <a:r>
              <a:rPr lang="hu-HU" dirty="0" smtClean="0"/>
              <a:t>Továbbra </a:t>
            </a:r>
            <a:r>
              <a:rPr lang="hu-HU" dirty="0"/>
              <a:t>is a kockázatvállalónak kell meghatározni az elfogadható mechanikai elektronikai védelmet és őrzést.</a:t>
            </a:r>
            <a:endParaRPr lang="hu-HU" dirty="0" smtClean="0"/>
          </a:p>
          <a:p>
            <a:r>
              <a:rPr lang="hu-HU" dirty="0" smtClean="0"/>
              <a:t>Tűzüzemszünet </a:t>
            </a:r>
            <a:r>
              <a:rPr lang="hu-HU" dirty="0"/>
              <a:t>biztosítás helyett </a:t>
            </a:r>
            <a:r>
              <a:rPr lang="hu-HU" dirty="0">
                <a:solidFill>
                  <a:srgbClr val="C00000"/>
                </a:solidFill>
              </a:rPr>
              <a:t>üzemszünet </a:t>
            </a:r>
            <a:r>
              <a:rPr lang="hu-HU" dirty="0"/>
              <a:t>biztosítás került meghatározásra. Minden – a díjkalkuláción, ajánlaton – feltüntetett </a:t>
            </a:r>
            <a:r>
              <a:rPr lang="hu-HU" dirty="0" smtClean="0"/>
              <a:t>fedezetre </a:t>
            </a:r>
            <a:r>
              <a:rPr lang="hu-HU" dirty="0"/>
              <a:t>kiterjed az üzemszünet</a:t>
            </a:r>
            <a:r>
              <a:rPr lang="hu-HU" dirty="0" smtClean="0"/>
              <a:t>. </a:t>
            </a:r>
            <a:r>
              <a:rPr lang="hu-HU" dirty="0">
                <a:solidFill>
                  <a:srgbClr val="C00000"/>
                </a:solidFill>
              </a:rPr>
              <a:t>Időbeni önrészesedés levonásos</a:t>
            </a:r>
            <a:r>
              <a:rPr lang="hu-HU" dirty="0"/>
              <a:t> jellegű lett a korábbi eléréses </a:t>
            </a:r>
            <a:r>
              <a:rPr lang="hu-HU" dirty="0" smtClean="0"/>
              <a:t>helyett.</a:t>
            </a:r>
            <a:endParaRPr lang="hu-HU" dirty="0"/>
          </a:p>
          <a:p>
            <a:pPr lvl="0"/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0793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237211" y="1556792"/>
            <a:ext cx="8386686" cy="869098"/>
          </a:xfrm>
        </p:spPr>
        <p:txBody>
          <a:bodyPr>
            <a:noAutofit/>
          </a:bodyPr>
          <a:lstStyle>
            <a:lvl1pPr>
              <a:lnSpc>
                <a:spcPts val="3500"/>
              </a:lnSpc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hu-H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Gépbiztosítások módosítása</a:t>
            </a:r>
            <a:r>
              <a:rPr lang="hu-HU" sz="4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4800" dirty="0" smtClean="0">
                <a:latin typeface="Arial" pitchFamily="34" charset="0"/>
                <a:cs typeface="Arial" pitchFamily="34" charset="0"/>
              </a:rPr>
            </a:br>
            <a:r>
              <a:rPr lang="hu-HU" sz="3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t-IT" sz="33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ottotitolo 2"/>
          <p:cNvSpPr>
            <a:spLocks noGrp="1"/>
          </p:cNvSpPr>
          <p:nvPr>
            <p:ph type="subTitle" idx="1"/>
          </p:nvPr>
        </p:nvSpPr>
        <p:spPr>
          <a:xfrm>
            <a:off x="4870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</a:t>
            </a:r>
            <a:endParaRPr lang="it-I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348880"/>
            <a:ext cx="4072857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2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634082"/>
          </a:xfrm>
        </p:spPr>
        <p:txBody>
          <a:bodyPr>
            <a:normAutofit fontScale="90000"/>
          </a:bodyPr>
          <a:lstStyle/>
          <a:p>
            <a:pPr lvl="0"/>
            <a:r>
              <a:rPr lang="hu-H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Termékpaletta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2000" dirty="0" smtClean="0">
                <a:latin typeface="Arial" pitchFamily="34" charset="0"/>
                <a:cs typeface="Arial" pitchFamily="34" charset="0"/>
              </a:rPr>
            </a:br>
            <a:endParaRPr lang="hu-H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4929411"/>
          </a:xfrm>
        </p:spPr>
        <p:txBody>
          <a:bodyPr>
            <a:normAutofit fontScale="92500" lnSpcReduction="10000"/>
          </a:bodyPr>
          <a:lstStyle/>
          <a:p>
            <a:pPr algn="just">
              <a:buFontTx/>
              <a:buChar char="-"/>
            </a:pPr>
            <a:r>
              <a:rPr lang="hu-HU" sz="2800" b="1" dirty="0" smtClean="0">
                <a:latin typeface="Arial" pitchFamily="34" charset="0"/>
                <a:cs typeface="Arial" pitchFamily="34" charset="0"/>
              </a:rPr>
              <a:t>GÉPÉSZ plusz </a:t>
            </a:r>
            <a:endParaRPr lang="hu-HU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hu-HU" sz="2800" b="1" dirty="0" smtClean="0">
                <a:latin typeface="Arial" pitchFamily="34" charset="0"/>
                <a:cs typeface="Arial" pitchFamily="34" charset="0"/>
              </a:rPr>
              <a:t>GENELEKTRONIK (</a:t>
            </a:r>
            <a:r>
              <a:rPr lang="hu-HU" sz="2800" dirty="0" smtClean="0">
                <a:latin typeface="Arial" pitchFamily="34" charset="0"/>
                <a:cs typeface="Arial" pitchFamily="34" charset="0"/>
              </a:rPr>
              <a:t>Nagyipar)*</a:t>
            </a:r>
          </a:p>
          <a:p>
            <a:pPr algn="just">
              <a:buFontTx/>
              <a:buChar char="-"/>
            </a:pPr>
            <a:r>
              <a:rPr lang="hu-HU" sz="2800" b="1" dirty="0" smtClean="0">
                <a:latin typeface="Arial" pitchFamily="34" charset="0"/>
                <a:cs typeface="Arial" pitchFamily="34" charset="0"/>
              </a:rPr>
              <a:t>Géptörés biztosítás</a:t>
            </a:r>
            <a:r>
              <a:rPr lang="hu-HU" sz="2800" dirty="0" smtClean="0">
                <a:latin typeface="Arial" pitchFamily="34" charset="0"/>
                <a:cs typeface="Arial" pitchFamily="34" charset="0"/>
              </a:rPr>
              <a:t>	(Nagyipar, Mezőgazdaság)*</a:t>
            </a:r>
          </a:p>
          <a:p>
            <a:pPr algn="just">
              <a:buFontTx/>
              <a:buChar char="-"/>
            </a:pPr>
            <a:r>
              <a:rPr lang="hu-HU" sz="2800" b="1" dirty="0" smtClean="0">
                <a:latin typeface="Arial" pitchFamily="34" charset="0"/>
                <a:cs typeface="Arial" pitchFamily="34" charset="0"/>
              </a:rPr>
              <a:t>Géptörés - üzemszünet biztosítás</a:t>
            </a:r>
            <a:r>
              <a:rPr lang="hu-HU" sz="2800" dirty="0" smtClean="0">
                <a:latin typeface="Arial" pitchFamily="34" charset="0"/>
                <a:cs typeface="Arial" pitchFamily="34" charset="0"/>
              </a:rPr>
              <a:t> (Nagyipar)*</a:t>
            </a:r>
          </a:p>
          <a:p>
            <a:pPr algn="just">
              <a:buFontTx/>
              <a:buChar char="-"/>
            </a:pPr>
            <a:r>
              <a:rPr lang="hu-HU" sz="2800" b="1" dirty="0" smtClean="0">
                <a:latin typeface="Arial" pitchFamily="34" charset="0"/>
                <a:cs typeface="Arial" pitchFamily="34" charset="0"/>
              </a:rPr>
              <a:t>Hűtött áru biztosítása </a:t>
            </a:r>
          </a:p>
          <a:p>
            <a:pPr algn="just">
              <a:buNone/>
            </a:pPr>
            <a:r>
              <a:rPr lang="hu-HU" sz="2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*Nem csak önállóan, hanem a megadott termékekben </a:t>
            </a:r>
            <a:r>
              <a:rPr lang="hu-HU" sz="28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almódozatként</a:t>
            </a:r>
            <a:r>
              <a:rPr lang="hu-HU" sz="2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is szerepelhet.</a:t>
            </a:r>
          </a:p>
          <a:p>
            <a:pPr algn="just">
              <a:buNone/>
            </a:pPr>
            <a:endParaRPr lang="hu-HU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hu-HU" sz="2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Gépszerelés biztosítás 2014. március 15-től megszűnik!</a:t>
            </a:r>
            <a:endParaRPr lang="hu-HU" sz="2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hu-HU" sz="2800" dirty="0" smtClean="0">
                <a:latin typeface="Arial" pitchFamily="34" charset="0"/>
                <a:cs typeface="Arial" pitchFamily="34" charset="0"/>
              </a:rPr>
              <a:t>	 (helyette EAR módozat változatlanul köthető)</a:t>
            </a:r>
          </a:p>
          <a:p>
            <a:pPr algn="just">
              <a:buNone/>
            </a:pPr>
            <a:r>
              <a:rPr lang="hu-HU" sz="28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FontTx/>
              <a:buChar char="-"/>
            </a:pPr>
            <a:endParaRPr lang="hu-HU" sz="2800" b="1" dirty="0" smtClean="0"/>
          </a:p>
          <a:p>
            <a:pPr>
              <a:buFontTx/>
              <a:buChar char="-"/>
            </a:pPr>
            <a:endParaRPr lang="hu-H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9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6168" y="476672"/>
            <a:ext cx="8892480" cy="720080"/>
          </a:xfrm>
        </p:spPr>
        <p:txBody>
          <a:bodyPr>
            <a:noAutofit/>
          </a:bodyPr>
          <a:lstStyle/>
          <a:p>
            <a:pPr lvl="0"/>
            <a:r>
              <a:rPr lang="hu-HU" sz="4000" b="1" dirty="0" smtClean="0"/>
              <a:t/>
            </a:r>
            <a:br>
              <a:rPr lang="hu-HU" sz="4000" b="1" dirty="0" smtClean="0"/>
            </a:br>
            <a:r>
              <a:rPr lang="hu-H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Feltételrendszer</a:t>
            </a:r>
            <a:r>
              <a:rPr lang="hu-HU" sz="4000" dirty="0" smtClean="0"/>
              <a:t/>
            </a:r>
            <a:br>
              <a:rPr lang="hu-HU" sz="4000" dirty="0" smtClean="0"/>
            </a:br>
            <a:endParaRPr lang="hu-H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lvl="0" algn="just">
              <a:buNone/>
            </a:pPr>
            <a:endParaRPr lang="hu-HU" sz="2000" dirty="0" smtClean="0"/>
          </a:p>
          <a:p>
            <a:pPr lvl="0" algn="just">
              <a:buFontTx/>
              <a:buChar char="-"/>
            </a:pPr>
            <a:r>
              <a:rPr lang="hu-HU" sz="2800" dirty="0" smtClean="0">
                <a:latin typeface="Arial" pitchFamily="34" charset="0"/>
                <a:cs typeface="Arial" pitchFamily="34" charset="0"/>
              </a:rPr>
              <a:t>A különös feltétel, fogalom meghatározások, záradékok a</a:t>
            </a:r>
          </a:p>
          <a:p>
            <a:pPr marL="0" lvl="0" indent="0" algn="ctr">
              <a:buNone/>
            </a:pPr>
            <a:r>
              <a:rPr lang="hu-H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„Kiegészítés (pótlap) igényelbíráláshoz szükséges dokumentumokról”</a:t>
            </a:r>
          </a:p>
          <a:p>
            <a:pPr marL="0" lvl="0" indent="0" algn="just">
              <a:buNone/>
            </a:pPr>
            <a:r>
              <a:rPr lang="hu-H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800" dirty="0" smtClean="0">
                <a:latin typeface="Arial" pitchFamily="34" charset="0"/>
                <a:cs typeface="Arial" pitchFamily="34" charset="0"/>
              </a:rPr>
              <a:t>   feltételgyűjteménybe kerültek (egy </a:t>
            </a:r>
            <a:r>
              <a:rPr lang="hu-HU" sz="2800" dirty="0" err="1" smtClean="0">
                <a:latin typeface="Arial" pitchFamily="34" charset="0"/>
                <a:cs typeface="Arial" pitchFamily="34" charset="0"/>
              </a:rPr>
              <a:t>pdf</a:t>
            </a:r>
            <a:r>
              <a:rPr lang="hu-HU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0" lvl="0" indent="0" algn="just">
              <a:buNone/>
            </a:pPr>
            <a:endParaRPr lang="hu-HU" sz="28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Tx/>
              <a:buChar char="-"/>
            </a:pPr>
            <a:r>
              <a:rPr lang="hu-HU" sz="2800" smtClean="0">
                <a:latin typeface="Arial" pitchFamily="34" charset="0"/>
                <a:cs typeface="Arial" pitchFamily="34" charset="0"/>
              </a:rPr>
              <a:t>Az ÁVF </a:t>
            </a:r>
            <a:r>
              <a:rPr lang="hu-HU" sz="2800" dirty="0" smtClean="0">
                <a:latin typeface="Arial" pitchFamily="34" charset="0"/>
                <a:cs typeface="Arial" pitchFamily="34" charset="0"/>
              </a:rPr>
              <a:t>és </a:t>
            </a:r>
            <a:r>
              <a:rPr lang="hu-HU" sz="2800" dirty="0" err="1" smtClean="0">
                <a:latin typeface="Arial" pitchFamily="34" charset="0"/>
                <a:cs typeface="Arial" pitchFamily="34" charset="0"/>
              </a:rPr>
              <a:t>Ügyféltájékoztató</a:t>
            </a:r>
            <a:r>
              <a:rPr lang="hu-HU" sz="2800" dirty="0" smtClean="0">
                <a:latin typeface="Arial" pitchFamily="34" charset="0"/>
                <a:cs typeface="Arial" pitchFamily="34" charset="0"/>
              </a:rPr>
              <a:t>  külön-külön </a:t>
            </a:r>
            <a:r>
              <a:rPr lang="hu-HU" sz="2800" dirty="0" err="1" smtClean="0">
                <a:latin typeface="Arial" pitchFamily="34" charset="0"/>
                <a:cs typeface="Arial" pitchFamily="34" charset="0"/>
              </a:rPr>
              <a:t>pdf</a:t>
            </a:r>
            <a:r>
              <a:rPr lang="hu-H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2800" dirty="0">
                <a:latin typeface="Arial" pitchFamily="34" charset="0"/>
                <a:cs typeface="Arial" pitchFamily="34" charset="0"/>
              </a:rPr>
              <a:t/>
            </a:r>
            <a:br>
              <a:rPr lang="hu-HU" sz="2800" dirty="0">
                <a:latin typeface="Arial" pitchFamily="34" charset="0"/>
                <a:cs typeface="Arial" pitchFamily="34" charset="0"/>
              </a:rPr>
            </a:br>
            <a:r>
              <a:rPr lang="hu-HU" sz="2800" dirty="0" smtClean="0">
                <a:latin typeface="Arial" pitchFamily="34" charset="0"/>
                <a:cs typeface="Arial" pitchFamily="34" charset="0"/>
              </a:rPr>
              <a:t>az ajánlatokon külön  kell feltüntetni.</a:t>
            </a:r>
          </a:p>
          <a:p>
            <a:pPr>
              <a:buNone/>
            </a:pPr>
            <a:endParaRPr lang="hu-H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82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Ügyféltájékoztató</a:t>
            </a:r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hu-HU" sz="32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4</a:t>
            </a:r>
            <a:endParaRPr lang="hu-HU" sz="32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1506" name="Tartalom helye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4608512"/>
          </a:xfrm>
        </p:spPr>
        <p:txBody>
          <a:bodyPr/>
          <a:lstStyle/>
          <a:p>
            <a:pPr lvl="1" eaLnBrk="1" hangingPunct="1">
              <a:spcBef>
                <a:spcPts val="1000"/>
              </a:spcBef>
            </a:pPr>
            <a:r>
              <a:rPr lang="hu-HU" sz="1800" b="1" dirty="0" smtClean="0">
                <a:latin typeface="Arial" charset="0"/>
                <a:cs typeface="Arial" charset="0"/>
              </a:rPr>
              <a:t>XI. A befizetett biztosítási díj elszámolásának sorrendje </a:t>
            </a:r>
            <a:r>
              <a:rPr lang="hu-HU" sz="1800" dirty="0" smtClean="0">
                <a:latin typeface="Arial" charset="0"/>
                <a:cs typeface="Arial" charset="0"/>
              </a:rPr>
              <a:t>(ha ügyfelünk tartozik és a befizetett díj a teljes tartozás kiegyenlítésére nem elegendő, akkor a sorrend:</a:t>
            </a:r>
          </a:p>
          <a:p>
            <a:pPr marL="457200" lvl="1" indent="0" algn="ctr" eaLnBrk="1" hangingPunct="1">
              <a:spcBef>
                <a:spcPts val="1000"/>
              </a:spcBef>
              <a:buNone/>
            </a:pPr>
            <a:r>
              <a:rPr lang="hu-HU" sz="1800" b="1" u="sng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tőketartozás (díjtartozás)</a:t>
            </a:r>
          </a:p>
          <a:p>
            <a:pPr marL="457200" lvl="1" indent="0" algn="ctr" eaLnBrk="1" hangingPunct="1">
              <a:spcBef>
                <a:spcPts val="1000"/>
              </a:spcBef>
              <a:buNone/>
            </a:pPr>
            <a:endParaRPr lang="hu-HU" sz="18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457200" lvl="1" indent="0" algn="ctr" eaLnBrk="1" hangingPunct="1">
              <a:spcBef>
                <a:spcPts val="1000"/>
              </a:spcBef>
              <a:buNone/>
            </a:pPr>
            <a:r>
              <a:rPr lang="hu-HU" sz="1800" b="1" u="sng" dirty="0">
                <a:solidFill>
                  <a:srgbClr val="0070C0"/>
                </a:solidFill>
                <a:latin typeface="Arial" charset="0"/>
                <a:cs typeface="Arial" charset="0"/>
              </a:rPr>
              <a:t>késedelmi kamat</a:t>
            </a:r>
          </a:p>
          <a:p>
            <a:pPr marL="457200" lvl="1" indent="0" algn="ctr" eaLnBrk="1" hangingPunct="1">
              <a:spcBef>
                <a:spcPts val="1000"/>
              </a:spcBef>
              <a:buNone/>
            </a:pPr>
            <a:endParaRPr lang="hu-HU" sz="18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457200" lvl="1" indent="0" algn="ctr" eaLnBrk="1" hangingPunct="1">
              <a:spcBef>
                <a:spcPts val="1000"/>
              </a:spcBef>
              <a:buNone/>
            </a:pPr>
            <a:r>
              <a:rPr lang="hu-HU" sz="1800" b="1" u="sng" dirty="0">
                <a:solidFill>
                  <a:srgbClr val="0070C0"/>
                </a:solidFill>
                <a:latin typeface="Arial" charset="0"/>
                <a:cs typeface="Arial" charset="0"/>
              </a:rPr>
              <a:t>adminisztrációs díj)</a:t>
            </a:r>
          </a:p>
          <a:p>
            <a:pPr marL="457200" lvl="1" indent="0" eaLnBrk="1" hangingPunct="1">
              <a:spcBef>
                <a:spcPts val="1000"/>
              </a:spcBef>
              <a:buNone/>
            </a:pPr>
            <a:endParaRPr lang="hu-HU" sz="1800" dirty="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1000"/>
              </a:spcBef>
            </a:pPr>
            <a:r>
              <a:rPr lang="hu-HU" sz="1800" b="1" dirty="0" smtClean="0">
                <a:latin typeface="Arial" charset="0"/>
                <a:cs typeface="Arial" charset="0"/>
              </a:rPr>
              <a:t>XII. Díjfizetés módja </a:t>
            </a:r>
            <a:r>
              <a:rPr lang="hu-HU" sz="1800" dirty="0" smtClean="0">
                <a:latin typeface="Arial" charset="0"/>
                <a:cs typeface="Arial" charset="0"/>
              </a:rPr>
              <a:t>(csekk, csoportos beszedés megbízás, átutalás; </a:t>
            </a:r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FIGYELEMFELHÍVÁS: díjfizetési kötelezettségre </a:t>
            </a:r>
            <a:r>
              <a:rPr lang="hu-HU" sz="18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egyéb lehetőség </a:t>
            </a:r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is van, lásd: </a:t>
            </a:r>
            <a:r>
              <a:rPr lang="hu-HU" sz="18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www.generali.hu</a:t>
            </a:r>
            <a:r>
              <a:rPr lang="hu-HU" sz="1800" dirty="0" smtClean="0">
                <a:latin typeface="Arial" charset="0"/>
                <a:cs typeface="Arial" charset="0"/>
              </a:rPr>
              <a:t>)</a:t>
            </a:r>
          </a:p>
          <a:p>
            <a:pPr lvl="1" eaLnBrk="1" hangingPunct="1">
              <a:spcBef>
                <a:spcPts val="800"/>
              </a:spcBef>
            </a:pPr>
            <a:endParaRPr lang="hu-HU" sz="1800" dirty="0" smtClean="0"/>
          </a:p>
          <a:p>
            <a:pPr lvl="1" eaLnBrk="1" hangingPunct="1">
              <a:spcBef>
                <a:spcPts val="800"/>
              </a:spcBef>
            </a:pPr>
            <a:endParaRPr lang="hu-HU" sz="1800" b="1" dirty="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800"/>
              </a:spcBef>
            </a:pPr>
            <a:endParaRPr lang="hu-HU" sz="1800" b="1" dirty="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800"/>
              </a:spcBef>
            </a:pPr>
            <a:endParaRPr lang="hu-HU" sz="1800" dirty="0" smtClean="0">
              <a:latin typeface="Arial" charset="0"/>
              <a:cs typeface="Arial" charset="0"/>
            </a:endParaRPr>
          </a:p>
        </p:txBody>
      </p:sp>
      <p:sp>
        <p:nvSpPr>
          <p:cNvPr id="4" name="Lefelé nyíl 3"/>
          <p:cNvSpPr/>
          <p:nvPr/>
        </p:nvSpPr>
        <p:spPr>
          <a:xfrm>
            <a:off x="4468147" y="2792045"/>
            <a:ext cx="792088" cy="2880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Lefelé nyíl 5"/>
          <p:cNvSpPr/>
          <p:nvPr/>
        </p:nvSpPr>
        <p:spPr>
          <a:xfrm>
            <a:off x="4473352" y="3597524"/>
            <a:ext cx="792088" cy="2880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991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276" y="4005064"/>
            <a:ext cx="3267754" cy="18002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u-H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Szerződő / </a:t>
            </a:r>
            <a:r>
              <a:rPr lang="hu-HU" sz="4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mahnung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dirty="0" smtClean="0">
                <a:latin typeface="Arial" pitchFamily="34" charset="0"/>
                <a:cs typeface="Arial" pitchFamily="34" charset="0"/>
              </a:rPr>
            </a:b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A biztosítási szerződések szerződője </a:t>
            </a:r>
            <a:r>
              <a:rPr lang="hu-HU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kizárólag</a:t>
            </a:r>
          </a:p>
          <a:p>
            <a:pPr algn="just">
              <a:buNone/>
            </a:pPr>
            <a:r>
              <a:rPr lang="hu-HU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fogyasztónak nem minősülő </a:t>
            </a:r>
            <a:r>
              <a:rPr lang="hu-HU" i="1" dirty="0" smtClean="0">
                <a:latin typeface="Arial" pitchFamily="34" charset="0"/>
                <a:cs typeface="Arial" pitchFamily="34" charset="0"/>
              </a:rPr>
              <a:t>személy vagy szervezet</a:t>
            </a:r>
          </a:p>
          <a:p>
            <a:pPr algn="just"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lehet (ÁVF I.2. pont)</a:t>
            </a:r>
          </a:p>
          <a:p>
            <a:pPr algn="just">
              <a:buNone/>
            </a:pPr>
            <a:r>
              <a:rPr lang="hu-H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„régi </a:t>
            </a:r>
            <a:r>
              <a:rPr lang="hu-H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mahnung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” folyamat működtetése (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respírós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díjak</a:t>
            </a:r>
          </a:p>
          <a:p>
            <a:pPr algn="just"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behajtása) felszólító levél kiküldését nem kell igazolni a</a:t>
            </a:r>
          </a:p>
          <a:p>
            <a:pPr algn="just"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szerződés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dnf-el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történő megszűnéséhez</a:t>
            </a:r>
          </a:p>
          <a:p>
            <a:pPr algn="just">
              <a:buNone/>
            </a:pPr>
            <a:r>
              <a:rPr lang="hu-HU" b="1" dirty="0" smtClean="0">
                <a:latin typeface="Arial" pitchFamily="34" charset="0"/>
                <a:cs typeface="Arial" pitchFamily="34" charset="0"/>
              </a:rPr>
              <a:t> </a:t>
            </a: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hu-HU" b="1" u="sng" dirty="0" smtClean="0">
                <a:latin typeface="Arial" pitchFamily="34" charset="0"/>
                <a:cs typeface="Arial" pitchFamily="34" charset="0"/>
              </a:rPr>
              <a:t>Módozatok:</a:t>
            </a:r>
          </a:p>
          <a:p>
            <a:pPr lvl="0" algn="just">
              <a:buFontTx/>
              <a:buChar char="-"/>
            </a:pPr>
            <a:r>
              <a:rPr lang="hu-HU" b="1" dirty="0" smtClean="0">
                <a:latin typeface="Arial" pitchFamily="34" charset="0"/>
                <a:cs typeface="Arial" pitchFamily="34" charset="0"/>
              </a:rPr>
              <a:t>Géptörés biztosítás			</a:t>
            </a: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Tx/>
              <a:buChar char="-"/>
            </a:pPr>
            <a:r>
              <a:rPr lang="hu-HU" b="1" dirty="0" smtClean="0">
                <a:latin typeface="Arial" pitchFamily="34" charset="0"/>
                <a:cs typeface="Arial" pitchFamily="34" charset="0"/>
              </a:rPr>
              <a:t>Géptörés - üzemszünet biztosítás</a:t>
            </a: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Tx/>
              <a:buChar char="-"/>
            </a:pPr>
            <a:r>
              <a:rPr lang="hu-HU" b="1" dirty="0" smtClean="0">
                <a:latin typeface="Arial" pitchFamily="34" charset="0"/>
                <a:cs typeface="Arial" pitchFamily="34" charset="0"/>
              </a:rPr>
              <a:t>Hűtött áru biztosítás</a:t>
            </a: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endParaRPr lang="hu-H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43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u-H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Szerződő / </a:t>
            </a:r>
            <a:r>
              <a:rPr lang="hu-HU" sz="4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mahnung</a:t>
            </a:r>
            <a:r>
              <a:rPr lang="hu-H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u-H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hu-H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A biztosítási szerződések szerződője </a:t>
            </a:r>
            <a:r>
              <a:rPr lang="hu-HU" dirty="0">
                <a:latin typeface="Arial" pitchFamily="34" charset="0"/>
                <a:cs typeface="Arial" pitchFamily="34" charset="0"/>
              </a:rPr>
              <a:t/>
            </a:r>
            <a:br>
              <a:rPr lang="hu-HU" dirty="0">
                <a:latin typeface="Arial" pitchFamily="34" charset="0"/>
                <a:cs typeface="Arial" pitchFamily="34" charset="0"/>
              </a:rPr>
            </a:br>
            <a:r>
              <a:rPr lang="hu-HU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fogyasztó és fogyasztónak nem minősülő</a:t>
            </a:r>
          </a:p>
          <a:p>
            <a:pPr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személy vagy szervezet lehet (ÁVF I.2. pont)</a:t>
            </a:r>
          </a:p>
          <a:p>
            <a:pPr algn="just">
              <a:buNone/>
            </a:pPr>
            <a:r>
              <a:rPr lang="hu-H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„Új Ptk.-s </a:t>
            </a:r>
            <a:r>
              <a:rPr lang="hu-H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mahnung</a:t>
            </a:r>
            <a:r>
              <a:rPr lang="hu-H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folyamat működtetése </a:t>
            </a:r>
          </a:p>
          <a:p>
            <a:pPr algn="just">
              <a:buNone/>
            </a:pP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hu-HU" b="1" u="sng" dirty="0" smtClean="0">
                <a:latin typeface="Arial" pitchFamily="34" charset="0"/>
                <a:cs typeface="Arial" pitchFamily="34" charset="0"/>
              </a:rPr>
              <a:t>Módozatok:</a:t>
            </a:r>
            <a:endParaRPr lang="hu-HU" u="sng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r>
              <a:rPr lang="hu-HU" b="1" dirty="0" smtClean="0">
                <a:latin typeface="Arial" pitchFamily="34" charset="0"/>
                <a:cs typeface="Arial" pitchFamily="34" charset="0"/>
              </a:rPr>
              <a:t>- GÉPÉSZ plusz </a:t>
            </a: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r>
              <a:rPr lang="hu-HU" b="1" dirty="0" smtClean="0">
                <a:latin typeface="Arial" pitchFamily="34" charset="0"/>
                <a:cs typeface="Arial" pitchFamily="34" charset="0"/>
              </a:rPr>
              <a:t>- GENELEKTRONIK </a:t>
            </a:r>
            <a:r>
              <a:rPr lang="hu-HU" b="1" dirty="0" smtClean="0"/>
              <a:t>	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3056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82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Biztosítási összeg</a:t>
            </a:r>
            <a:endParaRPr lang="hu-H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endParaRPr lang="hu-HU" b="1" dirty="0" smtClean="0"/>
          </a:p>
          <a:p>
            <a:pPr algn="just"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A biztosítási összeg megállapítási módját</a:t>
            </a:r>
          </a:p>
          <a:p>
            <a:pPr algn="just"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és mértékét az ajánlat megtételekor a szerződő</a:t>
            </a:r>
          </a:p>
          <a:p>
            <a:pPr algn="just"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határozza meg. </a:t>
            </a:r>
          </a:p>
          <a:p>
            <a:pPr algn="just">
              <a:buNone/>
            </a:pP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Eltérően az ÁVF V.2 pontjától </a:t>
            </a:r>
          </a:p>
          <a:p>
            <a:pPr algn="just">
              <a:buNone/>
            </a:pPr>
            <a:r>
              <a:rPr lang="hu-H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Biztosítási összeg </a:t>
            </a:r>
            <a:r>
              <a:rPr lang="hu-HU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meghaladhatja</a:t>
            </a:r>
            <a:r>
              <a:rPr lang="hu-H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</a:t>
            </a:r>
          </a:p>
          <a:p>
            <a:pPr algn="just">
              <a:buNone/>
            </a:pPr>
            <a:r>
              <a:rPr lang="hu-H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vagyontárgy káridőponti (avult) értékét, de nem</a:t>
            </a:r>
          </a:p>
          <a:p>
            <a:pPr algn="just">
              <a:buNone/>
            </a:pPr>
            <a:r>
              <a:rPr lang="hu-H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haladhatja meg a berendezések káridőponti új</a:t>
            </a:r>
          </a:p>
          <a:p>
            <a:pPr algn="just">
              <a:buNone/>
            </a:pPr>
            <a:r>
              <a:rPr lang="hu-H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állapotban történő beszerzési értékét (újérték). </a:t>
            </a:r>
          </a:p>
          <a:p>
            <a:pPr>
              <a:buNone/>
            </a:pPr>
            <a:r>
              <a:rPr lang="hu-HU" b="1" dirty="0" smtClean="0">
                <a:latin typeface="Arial" pitchFamily="34" charset="0"/>
                <a:cs typeface="Arial" pitchFamily="34" charset="0"/>
              </a:rPr>
              <a:t> </a:t>
            </a: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2664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Biztosítási összeg</a:t>
            </a:r>
            <a:endParaRPr lang="hu-H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Új berendezések esetén a biztosított vagyontárgy</a:t>
            </a:r>
          </a:p>
          <a:p>
            <a:pPr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újonnan való beszerzésének költségein, </a:t>
            </a:r>
          </a:p>
          <a:p>
            <a:pPr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használt berendezések esetén</a:t>
            </a:r>
          </a:p>
          <a:p>
            <a:pPr algn="just">
              <a:buNone/>
            </a:pPr>
            <a:r>
              <a:rPr lang="hu-H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újértéken vagy avult értéken is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megjelölhető </a:t>
            </a:r>
          </a:p>
          <a:p>
            <a:pPr algn="just"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az adott vagyontárgy biztosítási összege. </a:t>
            </a:r>
          </a:p>
          <a:p>
            <a:pPr algn="just">
              <a:buNone/>
            </a:pPr>
            <a:r>
              <a:rPr lang="hu-HU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>
              <a:buNone/>
            </a:pPr>
            <a:r>
              <a:rPr lang="hu-HU" b="1" u="sng" dirty="0" smtClean="0">
                <a:latin typeface="Arial" pitchFamily="34" charset="0"/>
                <a:cs typeface="Arial" pitchFamily="34" charset="0"/>
              </a:rPr>
              <a:t>Módozatok:</a:t>
            </a:r>
            <a:endParaRPr lang="hu-HU" u="sng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r>
              <a:rPr lang="hu-HU" b="1" dirty="0" smtClean="0">
                <a:latin typeface="Arial" pitchFamily="34" charset="0"/>
                <a:cs typeface="Arial" pitchFamily="34" charset="0"/>
              </a:rPr>
              <a:t>- Géptörés biztosítás			</a:t>
            </a: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r>
              <a:rPr lang="hu-HU" b="1" dirty="0" smtClean="0">
                <a:latin typeface="Arial" pitchFamily="34" charset="0"/>
                <a:cs typeface="Arial" pitchFamily="34" charset="0"/>
              </a:rPr>
              <a:t>- GÉPÉSZ plusz </a:t>
            </a: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680" y="4288944"/>
            <a:ext cx="2808312" cy="200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7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u-H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Biztosítási összeg</a:t>
            </a:r>
            <a:r>
              <a:rPr lang="hu-H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u-H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hu-H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Új és használt berendezések esetén</a:t>
            </a:r>
          </a:p>
          <a:p>
            <a:pPr algn="just">
              <a:buNone/>
            </a:pPr>
            <a:r>
              <a:rPr lang="hu-H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csak újértéken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határozható meg a</a:t>
            </a:r>
          </a:p>
          <a:p>
            <a:pPr algn="just"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vagyontárgy biztosítási összege. </a:t>
            </a:r>
          </a:p>
          <a:p>
            <a:pPr algn="just">
              <a:buNone/>
            </a:pPr>
            <a:r>
              <a:rPr lang="hu-HU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>
              <a:buNone/>
            </a:pPr>
            <a:r>
              <a:rPr lang="hu-HU" b="1" u="sng" dirty="0" smtClean="0">
                <a:latin typeface="Arial" pitchFamily="34" charset="0"/>
                <a:cs typeface="Arial" pitchFamily="34" charset="0"/>
              </a:rPr>
              <a:t>Módozatok:</a:t>
            </a:r>
            <a:endParaRPr lang="hu-HU" u="sng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r>
              <a:rPr lang="hu-HU" b="1" dirty="0" smtClean="0">
                <a:latin typeface="Arial" pitchFamily="34" charset="0"/>
                <a:cs typeface="Arial" pitchFamily="34" charset="0"/>
              </a:rPr>
              <a:t>- GENELEKTRONIK</a:t>
            </a: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17032"/>
            <a:ext cx="3168352" cy="185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7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hu-H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Kockázatok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6" cy="4525963"/>
          </a:xfrm>
        </p:spPr>
        <p:txBody>
          <a:bodyPr>
            <a:normAutofit fontScale="92500" lnSpcReduction="20000"/>
          </a:bodyPr>
          <a:lstStyle/>
          <a:p>
            <a:pPr lvl="0" algn="just"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A lopás kockázat kizárása telepített</a:t>
            </a:r>
          </a:p>
          <a:p>
            <a:pPr lvl="0" algn="just"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berendezések esetén is (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Genelektronik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0" algn="just">
              <a:buNone/>
            </a:pPr>
            <a:endParaRPr lang="hu-HU" dirty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A földrengés kockázat kizárása</a:t>
            </a:r>
            <a:endParaRPr lang="hu-HU" dirty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(GÉPÉSZ plusz)</a:t>
            </a:r>
          </a:p>
          <a:p>
            <a:pPr lvl="0">
              <a:buNone/>
            </a:pP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Gyártó, szállító kártérítési kötelezettségeinek</a:t>
            </a:r>
          </a:p>
          <a:p>
            <a:pPr lvl="0" algn="just"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átvállalása megszűnik  </a:t>
            </a:r>
          </a:p>
          <a:p>
            <a:pPr lvl="0" algn="just"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(GÉPÉSZ plusz,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Genelektronik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9059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2376264"/>
          </a:xfrm>
        </p:spPr>
        <p:txBody>
          <a:bodyPr>
            <a:normAutofit/>
          </a:bodyPr>
          <a:lstStyle/>
          <a:p>
            <a:pPr lvl="0"/>
            <a:r>
              <a:rPr lang="hu-H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Új fő és </a:t>
            </a:r>
            <a:r>
              <a:rPr lang="hu-HU" sz="4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almódozati</a:t>
            </a:r>
            <a:r>
              <a:rPr lang="hu-H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kódok</a:t>
            </a:r>
            <a:r>
              <a:rPr lang="hu-HU" dirty="0" smtClean="0">
                <a:solidFill>
                  <a:srgbClr val="C00000"/>
                </a:solidFill>
              </a:rPr>
              <a:t/>
            </a:r>
            <a:br>
              <a:rPr lang="hu-HU" dirty="0" smtClean="0">
                <a:solidFill>
                  <a:srgbClr val="C00000"/>
                </a:solidFill>
              </a:rPr>
            </a:br>
            <a:endParaRPr lang="hu-H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4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Termékpaletta áttekintése</a:t>
            </a:r>
            <a:endParaRPr lang="hu-H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Tartalom helye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976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8496944" cy="1470025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  <a:r>
              <a:rPr lang="hu-HU" b="1" dirty="0">
                <a:solidFill>
                  <a:srgbClr val="C00000"/>
                </a:solidFill>
              </a:rPr>
              <a:t> a szállítmánybiztosítási termékekben </a:t>
            </a:r>
            <a:r>
              <a:rPr lang="hu-HU" b="1" dirty="0" smtClean="0">
                <a:solidFill>
                  <a:srgbClr val="C00000"/>
                </a:solidFill>
              </a:rPr>
              <a:t/>
            </a:r>
            <a:br>
              <a:rPr lang="hu-HU" b="1" dirty="0" smtClean="0">
                <a:solidFill>
                  <a:srgbClr val="C00000"/>
                </a:solidFill>
              </a:rPr>
            </a:br>
            <a:r>
              <a:rPr lang="hu-HU" sz="3600" b="1" dirty="0" smtClean="0">
                <a:solidFill>
                  <a:srgbClr val="C00000"/>
                </a:solidFill>
              </a:rPr>
              <a:t>(</a:t>
            </a:r>
            <a:r>
              <a:rPr lang="hu-HU" sz="3600" b="1" dirty="0">
                <a:solidFill>
                  <a:srgbClr val="C00000"/>
                </a:solidFill>
              </a:rPr>
              <a:t>2014.03.15-től)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190" y="3140968"/>
            <a:ext cx="4881984" cy="290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9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  <a:endParaRPr lang="hu-H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268760"/>
            <a:ext cx="8435280" cy="5031184"/>
          </a:xfrm>
        </p:spPr>
        <p:txBody>
          <a:bodyPr/>
          <a:lstStyle/>
          <a:p>
            <a:r>
              <a:rPr lang="hu-HU" sz="2400" dirty="0">
                <a:latin typeface="Arial" pitchFamily="34" charset="0"/>
                <a:cs typeface="Arial" pitchFamily="34" charset="0"/>
              </a:rPr>
              <a:t>Ptk. változások átvezetése a feltételek szövegezésében  </a:t>
            </a:r>
          </a:p>
          <a:p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treaty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előírások, korlátozások (pl. „</a:t>
            </a:r>
            <a:r>
              <a:rPr lang="hu-HU" sz="2400" dirty="0" err="1">
                <a:latin typeface="Arial" pitchFamily="34" charset="0"/>
                <a:cs typeface="Arial" pitchFamily="34" charset="0"/>
              </a:rPr>
              <a:t>sanction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>
                <a:latin typeface="Arial" pitchFamily="34" charset="0"/>
                <a:cs typeface="Arial" pitchFamily="34" charset="0"/>
              </a:rPr>
              <a:t>clause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”)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kizárások 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körének frissítése 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új 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záradékok bevezetése </a:t>
            </a:r>
          </a:p>
          <a:p>
            <a:r>
              <a:rPr lang="hu-HU" sz="2400" dirty="0">
                <a:latin typeface="Arial" pitchFamily="34" charset="0"/>
                <a:cs typeface="Arial" pitchFamily="34" charset="0"/>
              </a:rPr>
              <a:t>ajánlatok átalakítása 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  (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Név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, logó, 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szerződő személye, nyilatkozat ….)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díjszabás 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módosítása 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2400" dirty="0" smtClean="0">
                <a:latin typeface="Arial" pitchFamily="34" charset="0"/>
                <a:cs typeface="Arial" pitchFamily="34" charset="0"/>
              </a:rPr>
            </a:br>
            <a:r>
              <a:rPr lang="hu-HU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csak </a:t>
            </a:r>
            <a:r>
              <a:rPr lang="hu-HU" sz="2400" dirty="0" err="1">
                <a:latin typeface="Arial" pitchFamily="34" charset="0"/>
                <a:cs typeface="Arial" pitchFamily="34" charset="0"/>
              </a:rPr>
              <a:t>egyutas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 szállítmánybiztosítások esetében) 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941168"/>
            <a:ext cx="7344816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ím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Online díjfizetés bankkártyával</a:t>
            </a:r>
          </a:p>
        </p:txBody>
      </p:sp>
      <p:sp>
        <p:nvSpPr>
          <p:cNvPr id="5" name="Ellipszis 4"/>
          <p:cNvSpPr/>
          <p:nvPr/>
        </p:nvSpPr>
        <p:spPr>
          <a:xfrm>
            <a:off x="2700338" y="3213100"/>
            <a:ext cx="647700" cy="215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00708"/>
            <a:ext cx="8410534" cy="5364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Szerződő</a:t>
            </a:r>
            <a:endParaRPr lang="hu-H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>
                <a:latin typeface="Arial" pitchFamily="34" charset="0"/>
                <a:cs typeface="Arial" pitchFamily="34" charset="0"/>
              </a:rPr>
              <a:t>A </a:t>
            </a:r>
            <a:r>
              <a:rPr lang="hu-HU" sz="2800" dirty="0" smtClean="0">
                <a:latin typeface="Arial" pitchFamily="34" charset="0"/>
                <a:cs typeface="Arial" pitchFamily="34" charset="0"/>
              </a:rPr>
              <a:t>szállítmánybiztosítások </a:t>
            </a:r>
            <a:r>
              <a:rPr lang="hu-HU" sz="2800" dirty="0">
                <a:latin typeface="Arial" pitchFamily="34" charset="0"/>
                <a:cs typeface="Arial" pitchFamily="34" charset="0"/>
              </a:rPr>
              <a:t>szerződője </a:t>
            </a:r>
            <a:r>
              <a:rPr lang="hu-H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2800" dirty="0" smtClean="0">
                <a:latin typeface="Arial" pitchFamily="34" charset="0"/>
                <a:cs typeface="Arial" pitchFamily="34" charset="0"/>
              </a:rPr>
            </a:br>
            <a:r>
              <a:rPr lang="hu-HU" sz="2400" dirty="0" smtClean="0">
                <a:latin typeface="Arial" pitchFamily="34" charset="0"/>
                <a:cs typeface="Arial" pitchFamily="34" charset="0"/>
              </a:rPr>
              <a:t>- a Kikötő 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termék (casco és felelősség) 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kivételével - </a:t>
            </a:r>
            <a:r>
              <a:rPr lang="hu-HU" sz="28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kizárólag fogyasztónak nem minősülő személy vagy szervezet lehet</a:t>
            </a:r>
            <a:r>
              <a:rPr lang="hu-H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2800" dirty="0" smtClean="0">
                <a:latin typeface="Arial" pitchFamily="34" charset="0"/>
                <a:cs typeface="Arial" pitchFamily="34" charset="0"/>
              </a:rPr>
            </a:br>
            <a:r>
              <a:rPr lang="hu-H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2800" dirty="0" smtClean="0">
                <a:latin typeface="Arial" pitchFamily="34" charset="0"/>
                <a:cs typeface="Arial" pitchFamily="34" charset="0"/>
              </a:rPr>
            </a:br>
            <a:r>
              <a:rPr lang="hu-HU" sz="2800" dirty="0" smtClean="0">
                <a:latin typeface="Arial" pitchFamily="34" charset="0"/>
                <a:cs typeface="Arial" pitchFamily="34" charset="0"/>
              </a:rPr>
              <a:t>így </a:t>
            </a:r>
            <a:r>
              <a:rPr lang="hu-HU" sz="2800" dirty="0">
                <a:latin typeface="Arial" pitchFamily="34" charset="0"/>
                <a:cs typeface="Arial" pitchFamily="34" charset="0"/>
              </a:rPr>
              <a:t>jellemzően marad a „régi </a:t>
            </a:r>
            <a:r>
              <a:rPr lang="hu-HU" sz="2800" dirty="0" err="1">
                <a:latin typeface="Arial" pitchFamily="34" charset="0"/>
                <a:cs typeface="Arial" pitchFamily="34" charset="0"/>
              </a:rPr>
              <a:t>mahnung</a:t>
            </a:r>
            <a:r>
              <a:rPr lang="hu-HU" sz="2800" dirty="0">
                <a:latin typeface="Arial" pitchFamily="34" charset="0"/>
                <a:cs typeface="Arial" pitchFamily="34" charset="0"/>
              </a:rPr>
              <a:t>” folyamat</a:t>
            </a:r>
            <a:r>
              <a:rPr lang="hu-HU" sz="2800" dirty="0"/>
              <a:t>.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078366"/>
            <a:ext cx="4104456" cy="216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7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/>
          </a:bodyPr>
          <a:lstStyle/>
          <a:p>
            <a:r>
              <a:rPr lang="hu-H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Feltételek </a:t>
            </a:r>
            <a:r>
              <a:rPr lang="hu-HU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általános felépítése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556792"/>
            <a:ext cx="843528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Valamennyi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pdf-es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verzióban (nyomtatvány nem készül),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2000" dirty="0" smtClean="0"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latin typeface="Arial" pitchFamily="34" charset="0"/>
                <a:cs typeface="Arial" pitchFamily="34" charset="0"/>
              </a:rPr>
              <a:t>az alábbi szerkezetben: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Szállítmány </a:t>
            </a:r>
            <a:r>
              <a:rPr lang="hu-H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(vagyon) típusú termékeknél (szállítmány, TGK, kiállítás, 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hajó casco</a:t>
            </a:r>
            <a:r>
              <a:rPr lang="hu-H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 </a:t>
            </a:r>
            <a:endParaRPr lang="hu-HU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Sztráda</a:t>
            </a:r>
            <a:endParaRPr lang="hu-H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Ügyféltájékoztató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ÁVF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Különös feltételek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záradékok, eltérések a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Ptk.-tól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Szállítmányozói </a:t>
            </a:r>
            <a:r>
              <a:rPr lang="hu-H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és hajó („Kikötő”) felelősség </a:t>
            </a:r>
          </a:p>
          <a:p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Ügyféltájékoztató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Önálló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, az általános feltételeket is tartalmazó feltételek 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záradékok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, eltérések a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Ptk.-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tól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endParaRPr lang="hu-HU" sz="18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81424"/>
            <a:ext cx="3270990" cy="21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1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/>
          </a:bodyPr>
          <a:lstStyle/>
          <a:p>
            <a:r>
              <a:rPr lang="hu-H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Az </a:t>
            </a:r>
            <a:r>
              <a:rPr lang="hu-HU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egyes termékek változásai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Nemzetközi </a:t>
            </a:r>
            <a:r>
              <a:rPr lang="hu-H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és belföldi szállítmánybiztosítás</a:t>
            </a:r>
          </a:p>
          <a:p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korábbi külön feltételek összevonása, módosítása </a:t>
            </a:r>
          </a:p>
          <a:p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A továbbiakban:</a:t>
            </a:r>
          </a:p>
          <a:p>
            <a:r>
              <a:rPr lang="hu-HU" sz="1800" dirty="0" smtClean="0">
                <a:latin typeface="Arial" pitchFamily="34" charset="0"/>
                <a:cs typeface="Arial" pitchFamily="34" charset="0"/>
              </a:rPr>
              <a:t>egy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közös feltétel </a:t>
            </a:r>
          </a:p>
          <a:p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egyutasok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esetében egy közös ajánlat lesz </a:t>
            </a:r>
          </a:p>
          <a:p>
            <a:pPr marL="0" indent="0">
              <a:buNone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>
              <a:buNone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Díjszabás: nem számottevően, de módosul. </a:t>
            </a:r>
          </a:p>
          <a:p>
            <a:r>
              <a:rPr lang="hu-HU" sz="1800" dirty="0">
                <a:latin typeface="Arial" pitchFamily="34" charset="0"/>
                <a:cs typeface="Arial" pitchFamily="34" charset="0"/>
              </a:rPr>
              <a:t>Minimum díj: 20.000 Ft/ szállítmány </a:t>
            </a:r>
          </a:p>
          <a:p>
            <a:pPr marL="0" indent="0">
              <a:buNone/>
            </a:pPr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Keret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szállítmánybiztosítások</a:t>
            </a:r>
          </a:p>
          <a:p>
            <a:r>
              <a:rPr lang="hu-HU" sz="1800" dirty="0">
                <a:latin typeface="Arial" pitchFamily="34" charset="0"/>
                <a:cs typeface="Arial" pitchFamily="34" charset="0"/>
              </a:rPr>
              <a:t> marad minden az előzmények szerint VIG hatáskörben  </a:t>
            </a:r>
          </a:p>
          <a:p>
            <a:endParaRPr lang="hu-H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5" y="3140968"/>
            <a:ext cx="3232535" cy="24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73616" cy="1143000"/>
          </a:xfrm>
        </p:spPr>
        <p:txBody>
          <a:bodyPr>
            <a:normAutofit/>
          </a:bodyPr>
          <a:lstStyle/>
          <a:p>
            <a:r>
              <a:rPr lang="hu-H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Az </a:t>
            </a:r>
            <a:r>
              <a:rPr lang="hu-HU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egyes termékek változásai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14703" y="1412776"/>
            <a:ext cx="8820472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Nemzetközi </a:t>
            </a: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és belföldi 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szállítmánybiztosítás </a:t>
            </a:r>
            <a:r>
              <a:rPr lang="hu-HU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/Záradékok</a:t>
            </a:r>
            <a:r>
              <a:rPr lang="hu-HU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Régi záradékok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(SZZ19-20-2 kisebb módosítása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: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r>
              <a:rPr lang="hu-HU" sz="1800" dirty="0">
                <a:latin typeface="Arial" pitchFamily="34" charset="0"/>
                <a:cs typeface="Arial" pitchFamily="34" charset="0"/>
              </a:rPr>
              <a:t>	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SZZ61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Háborús kockázatok</a:t>
            </a:r>
          </a:p>
          <a:p>
            <a:r>
              <a:rPr lang="hu-HU" sz="1800" dirty="0">
                <a:latin typeface="Arial" pitchFamily="34" charset="0"/>
                <a:cs typeface="Arial" pitchFamily="34" charset="0"/>
              </a:rPr>
              <a:t>	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SZZ62 Sztrájk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kockázatok</a:t>
            </a:r>
          </a:p>
          <a:p>
            <a:r>
              <a:rPr lang="hu-HU" sz="1800" dirty="0">
                <a:latin typeface="Arial" pitchFamily="34" charset="0"/>
                <a:cs typeface="Arial" pitchFamily="34" charset="0"/>
              </a:rPr>
              <a:t>	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SZZ63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Hűtőberendezés meghibásodása</a:t>
            </a:r>
          </a:p>
          <a:p>
            <a:r>
              <a:rPr lang="hu-HU" sz="1800" dirty="0">
                <a:latin typeface="Arial" pitchFamily="34" charset="0"/>
                <a:cs typeface="Arial" pitchFamily="34" charset="0"/>
              </a:rPr>
              <a:t>	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SZZ64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Közbenső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tárolás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r>
              <a:rPr lang="hu-HU" sz="1800" dirty="0">
                <a:latin typeface="Arial" pitchFamily="34" charset="0"/>
                <a:cs typeface="Arial" pitchFamily="34" charset="0"/>
              </a:rPr>
              <a:t>	(SZZ27-28-29-30 maradt változatlanul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)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Újabb záradékok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kerültek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bevezetésre,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melyek az egyedi esetek kezelését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könnyítik: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hu-HU" sz="1800" dirty="0" smtClean="0">
                <a:latin typeface="Arial" pitchFamily="34" charset="0"/>
                <a:cs typeface="Arial" pitchFamily="34" charset="0"/>
              </a:rPr>
              <a:t>         SZZ40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Élőállat szállítása </a:t>
            </a:r>
          </a:p>
          <a:p>
            <a:r>
              <a:rPr lang="hu-HU" sz="1800" dirty="0">
                <a:latin typeface="Arial" pitchFamily="34" charset="0"/>
                <a:cs typeface="Arial" pitchFamily="34" charset="0"/>
              </a:rPr>
              <a:t>	SZZ41 Gépjárművek, önjáró munkagépek szállítása </a:t>
            </a:r>
          </a:p>
          <a:p>
            <a:r>
              <a:rPr lang="hu-HU" sz="1800" dirty="0">
                <a:latin typeface="Arial" pitchFamily="34" charset="0"/>
                <a:cs typeface="Arial" pitchFamily="34" charset="0"/>
              </a:rPr>
              <a:t>	SZZ42 Költözési ingóságok</a:t>
            </a:r>
          </a:p>
          <a:p>
            <a:r>
              <a:rPr lang="hu-HU" sz="1800" dirty="0">
                <a:latin typeface="Arial" pitchFamily="34" charset="0"/>
                <a:cs typeface="Arial" pitchFamily="34" charset="0"/>
              </a:rPr>
              <a:t>	SZZ43 Fénykép vagy videofelvétel</a:t>
            </a:r>
          </a:p>
          <a:p>
            <a:r>
              <a:rPr lang="hu-HU" sz="1800" dirty="0">
                <a:latin typeface="Arial" pitchFamily="34" charset="0"/>
                <a:cs typeface="Arial" pitchFamily="34" charset="0"/>
              </a:rPr>
              <a:t>	SZZ44 Szakértői jegyzőkönyv </a:t>
            </a:r>
          </a:p>
          <a:p>
            <a:r>
              <a:rPr lang="hu-HU" sz="1800" dirty="0">
                <a:latin typeface="Arial" pitchFamily="34" charset="0"/>
                <a:cs typeface="Arial" pitchFamily="34" charset="0"/>
              </a:rPr>
              <a:t>	SZZ45 Kiemelt értékek szállítása</a:t>
            </a:r>
          </a:p>
          <a:p>
            <a:r>
              <a:rPr lang="hu-HU" sz="1800" dirty="0">
                <a:latin typeface="Arial" pitchFamily="34" charset="0"/>
                <a:cs typeface="Arial" pitchFamily="34" charset="0"/>
              </a:rPr>
              <a:t>	SZZ46 Nehézgépek, gyártósorok, megmunkáló-központok….  </a:t>
            </a:r>
          </a:p>
          <a:p>
            <a:endParaRPr lang="hu-HU" sz="1800" dirty="0"/>
          </a:p>
          <a:p>
            <a:endParaRPr lang="hu-HU" sz="1800" dirty="0"/>
          </a:p>
          <a:p>
            <a:endParaRPr lang="hu-HU" sz="1800" dirty="0"/>
          </a:p>
          <a:p>
            <a:endParaRPr lang="hu-HU" sz="1800" dirty="0"/>
          </a:p>
          <a:p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142986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r>
              <a:rPr lang="hu-H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Az </a:t>
            </a:r>
            <a:r>
              <a:rPr lang="hu-HU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egyes termékek változásai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TGK</a:t>
            </a:r>
            <a:endParaRPr lang="hu-H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Változott a név (is) ….a továbbiakban: </a:t>
            </a:r>
          </a:p>
          <a:p>
            <a:pPr marL="0" indent="0">
              <a:buNone/>
            </a:pP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Rendszeres 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áruszállítások átalány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vagyonbiztosítása</a:t>
            </a:r>
          </a:p>
          <a:p>
            <a:pPr marL="0" indent="0">
              <a:buNone/>
            </a:pPr>
            <a:endParaRPr lang="hu-H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Feltétel:  Rendszeres áruszállítások vagyonbiztosítási (TGK általány) feltételei </a:t>
            </a:r>
          </a:p>
          <a:p>
            <a:pPr marL="0" indent="0">
              <a:buNone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Fedezeti kör minimálisan módosul (új záradékok tartalma szerint)   </a:t>
            </a:r>
          </a:p>
          <a:p>
            <a:r>
              <a:rPr lang="hu-HU" sz="1800" dirty="0">
                <a:latin typeface="Arial" pitchFamily="34" charset="0"/>
                <a:cs typeface="Arial" pitchFamily="34" charset="0"/>
              </a:rPr>
              <a:t>SZZ23-24-33 marad változatlanul 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Újabb záradékok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– ill. kockázati elemek kerülnek alkalmazásra –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1800" dirty="0" smtClean="0">
                <a:latin typeface="Arial" pitchFamily="34" charset="0"/>
                <a:cs typeface="Arial" pitchFamily="34" charset="0"/>
              </a:rPr>
            </a:br>
            <a:r>
              <a:rPr lang="hu-HU" sz="1800" dirty="0" smtClean="0">
                <a:latin typeface="Arial" pitchFamily="34" charset="0"/>
                <a:cs typeface="Arial" pitchFamily="34" charset="0"/>
              </a:rPr>
              <a:t>külön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díjazás mellett </a:t>
            </a:r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1800" dirty="0" smtClean="0">
                <a:latin typeface="Arial" pitchFamily="34" charset="0"/>
                <a:cs typeface="Arial" pitchFamily="34" charset="0"/>
              </a:rPr>
              <a:t>SZZ40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Élőállat szállítása </a:t>
            </a:r>
          </a:p>
          <a:p>
            <a:r>
              <a:rPr lang="hu-HU" sz="1800" dirty="0" smtClean="0">
                <a:latin typeface="Arial" pitchFamily="34" charset="0"/>
                <a:cs typeface="Arial" pitchFamily="34" charset="0"/>
              </a:rPr>
              <a:t>SZZ41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Gépjárművek, önjáró munkagépek szállítása </a:t>
            </a:r>
          </a:p>
          <a:p>
            <a:r>
              <a:rPr lang="hu-HU" sz="1800" dirty="0">
                <a:latin typeface="Arial" pitchFamily="34" charset="0"/>
                <a:cs typeface="Arial" pitchFamily="34" charset="0"/>
              </a:rPr>
              <a:t>SZZ47 Munkaeszközök szállítmánybiztosítása</a:t>
            </a:r>
          </a:p>
          <a:p>
            <a:r>
              <a:rPr lang="hu-HU" sz="1800" dirty="0">
                <a:latin typeface="Arial" pitchFamily="34" charset="0"/>
                <a:cs typeface="Arial" pitchFamily="34" charset="0"/>
              </a:rPr>
              <a:t>SZZ48 Munkaeszközök 24-órás szállítmánybiztosítása</a:t>
            </a:r>
          </a:p>
          <a:p>
            <a:endParaRPr lang="hu-HU" sz="1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437112"/>
            <a:ext cx="2448272" cy="141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9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143000"/>
          </a:xfrm>
        </p:spPr>
        <p:txBody>
          <a:bodyPr>
            <a:normAutofit/>
          </a:bodyPr>
          <a:lstStyle/>
          <a:p>
            <a:r>
              <a:rPr lang="hu-H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Az </a:t>
            </a:r>
            <a:r>
              <a:rPr lang="hu-HU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egyes termékek változásai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3. </a:t>
            </a:r>
            <a:r>
              <a:rPr lang="hu-HU" sz="2600" b="1" dirty="0" err="1" smtClean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Kiállításbiztosítás</a:t>
            </a:r>
            <a:endParaRPr lang="hu-HU" sz="2600" dirty="0">
              <a:latin typeface="Arial" pitchFamily="34" charset="0"/>
              <a:ea typeface="Calibri"/>
              <a:cs typeface="Arial" pitchFamily="34" charset="0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hu-HU" sz="2000" dirty="0">
                <a:latin typeface="Arial" pitchFamily="34" charset="0"/>
                <a:ea typeface="Calibri"/>
                <a:cs typeface="Arial" pitchFamily="34" charset="0"/>
              </a:rPr>
              <a:t>Fedezeti tartalomban és díjszabásban változás nincs. </a:t>
            </a:r>
            <a:endParaRPr lang="hu-HU" sz="20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hu-HU" sz="2000" dirty="0" smtClean="0">
                <a:latin typeface="Arial" pitchFamily="34" charset="0"/>
                <a:ea typeface="Calibri"/>
                <a:cs typeface="Arial" pitchFamily="34" charset="0"/>
              </a:rPr>
              <a:t>A </a:t>
            </a:r>
            <a:r>
              <a:rPr lang="hu-HU" sz="2000" dirty="0">
                <a:latin typeface="Arial" pitchFamily="34" charset="0"/>
                <a:ea typeface="Calibri"/>
                <a:cs typeface="Arial" pitchFamily="34" charset="0"/>
              </a:rPr>
              <a:t>feltétel és ajánlati alaki módosítások </a:t>
            </a:r>
            <a:r>
              <a:rPr lang="hu-HU" sz="2000" dirty="0" smtClean="0">
                <a:latin typeface="Arial" pitchFamily="34" charset="0"/>
                <a:ea typeface="Calibri"/>
                <a:cs typeface="Arial" pitchFamily="34" charset="0"/>
              </a:rPr>
              <a:t>gyakorlatilag </a:t>
            </a:r>
            <a:r>
              <a:rPr lang="hu-HU" sz="2000" dirty="0">
                <a:latin typeface="Arial" pitchFamily="34" charset="0"/>
                <a:ea typeface="Calibri"/>
                <a:cs typeface="Arial" pitchFamily="34" charset="0"/>
              </a:rPr>
              <a:t>csak a Ptk. </a:t>
            </a:r>
            <a:r>
              <a:rPr lang="hu-HU" sz="2000" dirty="0" smtClean="0">
                <a:latin typeface="Arial" pitchFamily="34" charset="0"/>
                <a:ea typeface="Calibri"/>
                <a:cs typeface="Arial" pitchFamily="34" charset="0"/>
              </a:rPr>
              <a:t>  </a:t>
            </a:r>
            <a:br>
              <a:rPr lang="hu-HU" sz="2000" dirty="0" smtClean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hu-HU" sz="2000" dirty="0" smtClean="0">
                <a:latin typeface="Arial" pitchFamily="34" charset="0"/>
                <a:ea typeface="Calibri"/>
                <a:cs typeface="Arial" pitchFamily="34" charset="0"/>
              </a:rPr>
              <a:t>      változásait </a:t>
            </a:r>
            <a:r>
              <a:rPr lang="hu-HU" sz="2000" dirty="0">
                <a:latin typeface="Arial" pitchFamily="34" charset="0"/>
                <a:ea typeface="Calibri"/>
                <a:cs typeface="Arial" pitchFamily="34" charset="0"/>
              </a:rPr>
              <a:t>követik </a:t>
            </a:r>
            <a:endParaRPr lang="hu-HU" sz="20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106680" indent="0">
              <a:lnSpc>
                <a:spcPct val="115000"/>
              </a:lnSpc>
              <a:spcAft>
                <a:spcPts val="0"/>
              </a:spcAft>
              <a:buNone/>
            </a:pPr>
            <a:endParaRPr lang="hu-HU" sz="20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106680" indent="0">
              <a:lnSpc>
                <a:spcPct val="115000"/>
              </a:lnSpc>
              <a:spcAft>
                <a:spcPts val="0"/>
              </a:spcAft>
              <a:buNone/>
            </a:pPr>
            <a:endParaRPr lang="hu-HU" sz="20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106680" indent="0">
              <a:lnSpc>
                <a:spcPct val="115000"/>
              </a:lnSpc>
              <a:spcAft>
                <a:spcPts val="0"/>
              </a:spcAft>
              <a:buNone/>
            </a:pPr>
            <a:endParaRPr lang="hu-HU" sz="20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106680" indent="0">
              <a:lnSpc>
                <a:spcPct val="115000"/>
              </a:lnSpc>
              <a:spcAft>
                <a:spcPts val="0"/>
              </a:spcAft>
              <a:buNone/>
            </a:pPr>
            <a:endParaRPr lang="hu-HU" sz="20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10668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Új záradékok</a:t>
            </a:r>
            <a:endParaRPr lang="hu-HU" sz="2000" dirty="0">
              <a:solidFill>
                <a:srgbClr val="C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hu-HU" sz="2000" dirty="0">
                <a:latin typeface="Arial" pitchFamily="34" charset="0"/>
                <a:ea typeface="Calibri"/>
                <a:cs typeface="Arial" pitchFamily="34" charset="0"/>
              </a:rPr>
              <a:t>SZZ70 Műtárgyak kiállítása (VIG </a:t>
            </a:r>
            <a:r>
              <a:rPr lang="hu-HU" sz="2000" dirty="0" smtClean="0">
                <a:latin typeface="Arial" pitchFamily="34" charset="0"/>
                <a:ea typeface="Calibri"/>
                <a:cs typeface="Arial" pitchFamily="34" charset="0"/>
              </a:rPr>
              <a:t>hatáskör)</a:t>
            </a: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hu-HU" sz="2000" dirty="0" smtClean="0">
                <a:latin typeface="Arial" pitchFamily="34" charset="0"/>
                <a:ea typeface="Calibri"/>
                <a:cs typeface="Arial" pitchFamily="34" charset="0"/>
              </a:rPr>
              <a:t>SZZ71 </a:t>
            </a:r>
            <a:r>
              <a:rPr lang="hu-HU" sz="2000" dirty="0">
                <a:latin typeface="Arial" pitchFamily="34" charset="0"/>
                <a:ea typeface="Calibri"/>
                <a:cs typeface="Arial" pitchFamily="34" charset="0"/>
              </a:rPr>
              <a:t>Kiemelt értékű műtárgyak biztosítása (VIG </a:t>
            </a:r>
            <a:r>
              <a:rPr lang="hu-HU" sz="2000" dirty="0" smtClean="0">
                <a:latin typeface="Arial" pitchFamily="34" charset="0"/>
                <a:ea typeface="Calibri"/>
                <a:cs typeface="Arial" pitchFamily="34" charset="0"/>
              </a:rPr>
              <a:t>hatáskör)</a:t>
            </a: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hu-HU" sz="2000" dirty="0" smtClean="0">
                <a:latin typeface="Arial" pitchFamily="34" charset="0"/>
                <a:ea typeface="Calibri"/>
                <a:cs typeface="Arial" pitchFamily="34" charset="0"/>
              </a:rPr>
              <a:t>SZZ72 </a:t>
            </a:r>
            <a:r>
              <a:rPr lang="hu-HU" sz="2000" dirty="0">
                <a:latin typeface="Arial" pitchFamily="34" charset="0"/>
                <a:ea typeface="Calibri"/>
                <a:cs typeface="Arial" pitchFamily="34" charset="0"/>
              </a:rPr>
              <a:t>Gépjárművek </a:t>
            </a:r>
            <a:r>
              <a:rPr lang="hu-HU" sz="2000" dirty="0" smtClean="0">
                <a:latin typeface="Arial" pitchFamily="34" charset="0"/>
                <a:ea typeface="Calibri"/>
                <a:cs typeface="Arial" pitchFamily="34" charset="0"/>
              </a:rPr>
              <a:t>kiállítása (VIG hatáskör)</a:t>
            </a:r>
            <a:endParaRPr lang="hu-HU" sz="2000" dirty="0">
              <a:latin typeface="Arial" pitchFamily="34" charset="0"/>
              <a:ea typeface="Calibri"/>
              <a:cs typeface="Arial" pitchFamily="34" charset="0"/>
            </a:endParaRP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097" y="2852936"/>
            <a:ext cx="3397150" cy="194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1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568952" cy="1143000"/>
          </a:xfrm>
        </p:spPr>
        <p:txBody>
          <a:bodyPr>
            <a:normAutofit/>
          </a:bodyPr>
          <a:lstStyle/>
          <a:p>
            <a:r>
              <a:rPr lang="hu-H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Az </a:t>
            </a:r>
            <a:r>
              <a:rPr lang="hu-HU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egyes termékek változásai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 Sztráda</a:t>
            </a:r>
            <a:br>
              <a:rPr lang="hu-H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latin typeface="Arial" pitchFamily="34" charset="0"/>
                <a:cs typeface="Arial" pitchFamily="34" charset="0"/>
              </a:rPr>
              <a:t>Díjszabásban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– ami az alapszolgáltatásokat illeti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(egyelőre)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változás nincs. </a:t>
            </a:r>
          </a:p>
          <a:p>
            <a:pPr marL="0" indent="0">
              <a:buNone/>
            </a:pPr>
            <a:r>
              <a:rPr lang="hu-HU" sz="2000" dirty="0" err="1">
                <a:latin typeface="Arial" pitchFamily="34" charset="0"/>
                <a:cs typeface="Arial" pitchFamily="34" charset="0"/>
              </a:rPr>
              <a:t>ÁVF-től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/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ÁFF-től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eltérő közös „általános feltételek” 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módosított különös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feltételek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Fedezeti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köröket illetően: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szállítás rendes folyamata pontosabb definiálásra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került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elő-utótárolás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, fuvarozással közvetlenül össze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nem függő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várakozások tartama alatti lopáskárok kizárva   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rakodási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kockázatok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szublimit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melletti vállalása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önrész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erősebb = Lopásra 20%, hűtős károkra 25%, általánosan 10% 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újabb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záradékok mellett bővülhet a fedezet </a:t>
            </a:r>
          </a:p>
          <a:p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249436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626" y="4797152"/>
            <a:ext cx="3320550" cy="157191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hu-H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Az </a:t>
            </a:r>
            <a:r>
              <a:rPr lang="hu-HU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egyes termékek változásai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u-H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 Sztráda</a:t>
            </a:r>
            <a:endParaRPr lang="hu-H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hu-HU" sz="1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Záradékok</a:t>
            </a:r>
            <a:endParaRPr lang="hu-H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Régi záradékok (SZZ10, SZZ34, SZZ35, SZZ36) maradnak</a:t>
            </a:r>
          </a:p>
          <a:p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Új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záradékok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SZZ50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K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abotázs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SZZ51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Élőállat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szállítása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SZZ52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Gépjárművek, önjáró munkagépek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szállítása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SZZ53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Kiemelt értékek szállítása</a:t>
            </a:r>
          </a:p>
          <a:p>
            <a:endParaRPr lang="hu-HU" sz="18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6009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hu-H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Az </a:t>
            </a:r>
            <a:r>
              <a:rPr lang="hu-HU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egyes termékek változásai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marL="0" indent="0">
              <a:buNone/>
            </a:pPr>
            <a:r>
              <a:rPr lang="hu-H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5. Szállítmányozói </a:t>
            </a:r>
            <a:r>
              <a:rPr lang="hu-H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felelősségbiztosítás </a:t>
            </a:r>
          </a:p>
          <a:p>
            <a:endParaRPr lang="hu-H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2800" dirty="0">
                <a:latin typeface="Arial" pitchFamily="34" charset="0"/>
                <a:cs typeface="Arial" pitchFamily="34" charset="0"/>
              </a:rPr>
              <a:t>technikai módosítások </a:t>
            </a:r>
            <a:r>
              <a:rPr lang="hu-HU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hu-HU" sz="2800" dirty="0">
                <a:latin typeface="Arial" pitchFamily="34" charset="0"/>
                <a:cs typeface="Arial" pitchFamily="34" charset="0"/>
              </a:rPr>
              <a:t>pl. elszámolások rendje) </a:t>
            </a:r>
            <a:r>
              <a:rPr lang="hu-HU" sz="28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hu-HU" sz="2800" dirty="0">
                <a:latin typeface="Arial" pitchFamily="34" charset="0"/>
                <a:cs typeface="Arial" pitchFamily="34" charset="0"/>
              </a:rPr>
              <a:t>de marad VIG hatáskörben</a:t>
            </a:r>
          </a:p>
          <a:p>
            <a:pPr marL="0" indent="0">
              <a:buNone/>
            </a:pPr>
            <a:r>
              <a:rPr lang="hu-HU" sz="2800" dirty="0">
                <a:latin typeface="Arial" pitchFamily="34" charset="0"/>
                <a:cs typeface="Arial" pitchFamily="34" charset="0"/>
              </a:rPr>
              <a:t>(egyedi vállalás) </a:t>
            </a:r>
          </a:p>
        </p:txBody>
      </p:sp>
    </p:spTree>
    <p:extLst>
      <p:ext uri="{BB962C8B-B14F-4D97-AF65-F5344CB8AC3E}">
        <p14:creationId xmlns:p14="http://schemas.microsoft.com/office/powerpoint/2010/main" val="111187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r>
              <a:rPr lang="hu-H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Az </a:t>
            </a:r>
            <a:r>
              <a:rPr lang="hu-HU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egyes termékek változásai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4525963"/>
          </a:xfrm>
        </p:spPr>
        <p:txBody>
          <a:bodyPr/>
          <a:lstStyle/>
          <a:p>
            <a:pPr marL="0" indent="0">
              <a:buNone/>
            </a:pPr>
            <a:r>
              <a:rPr lang="hu-H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6. Kishajó </a:t>
            </a:r>
            <a:r>
              <a:rPr lang="hu-H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„Kikötő”casco és felelősségbiztosítás 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/>
              <a:t>Fedezeti tartalom és díjszabás változatlan. </a:t>
            </a:r>
          </a:p>
          <a:p>
            <a:pPr marL="0" indent="0">
              <a:buNone/>
            </a:pPr>
            <a:r>
              <a:rPr lang="hu-HU" dirty="0"/>
              <a:t>Az egyetlen termék a szállítmánybiztosítási </a:t>
            </a:r>
            <a:r>
              <a:rPr lang="hu-HU" dirty="0" smtClean="0"/>
              <a:t>palettán, </a:t>
            </a:r>
            <a:r>
              <a:rPr lang="hu-HU" dirty="0"/>
              <a:t>ahol </a:t>
            </a:r>
            <a:r>
              <a:rPr lang="hu-HU" i="1" dirty="0">
                <a:solidFill>
                  <a:srgbClr val="C00000"/>
                </a:solidFill>
              </a:rPr>
              <a:t>fogyasztó is lehet </a:t>
            </a:r>
            <a:r>
              <a:rPr lang="hu-HU" i="1" dirty="0" smtClean="0">
                <a:solidFill>
                  <a:srgbClr val="C00000"/>
                </a:solidFill>
              </a:rPr>
              <a:t>szerződő</a:t>
            </a:r>
            <a:r>
              <a:rPr lang="hu-HU" dirty="0">
                <a:solidFill>
                  <a:srgbClr val="C00000"/>
                </a:solidFill>
              </a:rPr>
              <a:t>! 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478" y="4581897"/>
            <a:ext cx="3008372" cy="151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Ügyféltájékoztató</a:t>
            </a:r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hu-HU" sz="32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5</a:t>
            </a:r>
            <a:endParaRPr lang="hu-HU" sz="32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3554" name="Tartalom helye 2"/>
          <p:cNvSpPr>
            <a:spLocks noGrp="1"/>
          </p:cNvSpPr>
          <p:nvPr>
            <p:ph idx="1"/>
          </p:nvPr>
        </p:nvSpPr>
        <p:spPr>
          <a:xfrm>
            <a:off x="179512" y="908720"/>
            <a:ext cx="8713787" cy="5328592"/>
          </a:xfrm>
        </p:spPr>
        <p:txBody>
          <a:bodyPr/>
          <a:lstStyle/>
          <a:p>
            <a:pPr lvl="1" eaLnBrk="1" hangingPunct="1">
              <a:spcBef>
                <a:spcPts val="1000"/>
              </a:spcBef>
            </a:pPr>
            <a:r>
              <a:rPr lang="hu-HU" sz="1800" b="1" dirty="0" smtClean="0">
                <a:latin typeface="Arial" charset="0"/>
                <a:cs typeface="Arial" charset="0"/>
              </a:rPr>
              <a:t>XIII. A biztosításközvetítő </a:t>
            </a:r>
            <a:r>
              <a:rPr lang="hu-HU" sz="1800" dirty="0" smtClean="0">
                <a:latin typeface="Arial" charset="0"/>
                <a:cs typeface="Arial" charset="0"/>
              </a:rPr>
              <a:t>(függő vagy független (alkusz))</a:t>
            </a:r>
          </a:p>
          <a:p>
            <a:pPr lvl="1" eaLnBrk="1" hangingPunct="1">
              <a:spcBef>
                <a:spcPts val="1000"/>
              </a:spcBef>
              <a:buFont typeface="Arial" charset="0"/>
              <a:buChar char=" "/>
            </a:pPr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ITT is megjelenik: </a:t>
            </a:r>
            <a:r>
              <a:rPr lang="hu-HU" sz="1800" b="1" u="sng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max</a:t>
            </a:r>
            <a:r>
              <a:rPr lang="hu-HU" sz="1800" b="1" u="sng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. 250.000 Ft</a:t>
            </a:r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vehető át nyugta ellenében!</a:t>
            </a:r>
          </a:p>
          <a:p>
            <a:pPr lvl="1" eaLnBrk="1" hangingPunct="1">
              <a:spcBef>
                <a:spcPts val="1000"/>
              </a:spcBef>
              <a:buFont typeface="Arial" charset="0"/>
              <a:buChar char=" "/>
            </a:pPr>
            <a:r>
              <a:rPr lang="hu-HU" sz="18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De: „A független biztosításközvetítő a biztosító nevében nem jogosult biztosítási díj átvételére</a:t>
            </a:r>
            <a:r>
              <a:rPr lang="hu-HU" sz="1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.”</a:t>
            </a:r>
          </a:p>
          <a:p>
            <a:pPr lvl="1" eaLnBrk="1" hangingPunct="1">
              <a:spcBef>
                <a:spcPts val="1000"/>
              </a:spcBef>
              <a:buFont typeface="Arial" charset="0"/>
              <a:buChar char=" "/>
            </a:pPr>
            <a:endParaRPr lang="hu-HU" sz="600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1200"/>
              </a:spcBef>
            </a:pPr>
            <a:r>
              <a:rPr lang="hu-HU" sz="1800" b="1" dirty="0" smtClean="0">
                <a:latin typeface="Arial" charset="0"/>
                <a:cs typeface="Arial" charset="0"/>
              </a:rPr>
              <a:t>XIV. Kedvezmények igénybevétele</a:t>
            </a:r>
            <a:r>
              <a:rPr lang="hu-HU" sz="1800" dirty="0" smtClean="0">
                <a:latin typeface="Arial" charset="0"/>
                <a:cs typeface="Arial" charset="0"/>
              </a:rPr>
              <a:t> </a:t>
            </a:r>
          </a:p>
          <a:p>
            <a:pPr lvl="1" eaLnBrk="1" hangingPunct="1">
              <a:spcBef>
                <a:spcPts val="1200"/>
              </a:spcBef>
              <a:buFont typeface="Arial" charset="0"/>
              <a:buChar char=" "/>
            </a:pPr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ÚJ! </a:t>
            </a:r>
            <a:r>
              <a:rPr lang="hu-HU" sz="1800" dirty="0" smtClean="0">
                <a:latin typeface="Arial" charset="0"/>
                <a:cs typeface="Arial" charset="0"/>
              </a:rPr>
              <a:t>Amennyiben ügyfelünk a díjra vonatkozóan kedvezményt vett igénybe (pl.: inkasszó alapján), de a </a:t>
            </a:r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kedvezményre való jogosultságát elveszti, </a:t>
            </a:r>
            <a:r>
              <a:rPr lang="hu-HU" sz="1800" dirty="0" smtClean="0">
                <a:latin typeface="Arial" charset="0"/>
                <a:cs typeface="Arial" charset="0"/>
              </a:rPr>
              <a:t>úgy köteles a továbbiakban a </a:t>
            </a:r>
            <a:r>
              <a:rPr lang="hu-HU" sz="1800" b="1" u="sng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kedvezmény figyelembe vétele nélkül számított</a:t>
            </a:r>
            <a:r>
              <a:rPr lang="hu-HU" sz="1800" dirty="0" smtClean="0">
                <a:latin typeface="Arial" charset="0"/>
                <a:cs typeface="Arial" charset="0"/>
              </a:rPr>
              <a:t> díjat fizetni.</a:t>
            </a:r>
          </a:p>
          <a:p>
            <a:pPr lvl="1" eaLnBrk="1" hangingPunct="1">
              <a:spcBef>
                <a:spcPts val="1200"/>
              </a:spcBef>
            </a:pPr>
            <a:endParaRPr lang="hu-HU" sz="12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1200"/>
              </a:spcBef>
            </a:pPr>
            <a:r>
              <a:rPr lang="hu-HU" sz="1800" b="1" dirty="0" smtClean="0">
                <a:latin typeface="Arial" charset="0"/>
                <a:cs typeface="Arial" charset="0"/>
              </a:rPr>
              <a:t>XV. A jognyilatkozatok (bejelentések, értesítések) alaki követelményei és hatályosságának feltételei</a:t>
            </a:r>
          </a:p>
          <a:p>
            <a:pPr lvl="1" eaLnBrk="1" hangingPunct="1">
              <a:spcBef>
                <a:spcPts val="1200"/>
              </a:spcBef>
              <a:buFont typeface="Arial" charset="0"/>
              <a:buChar char=" "/>
            </a:pPr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ÚJDONSÁG BENNE: az aláírással ellátott, </a:t>
            </a:r>
            <a:r>
              <a:rPr lang="hu-HU" sz="1800" b="1" u="sng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szkennelt</a:t>
            </a:r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és az általunk közzétett e-mail címre megküldött </a:t>
            </a:r>
            <a:r>
              <a:rPr lang="hu-HU" sz="1800" dirty="0" smtClean="0">
                <a:latin typeface="Arial" charset="0"/>
                <a:cs typeface="Arial" charset="0"/>
              </a:rPr>
              <a:t>okirat is elfogadható, akár a szerződés felmondására is!</a:t>
            </a:r>
          </a:p>
          <a:p>
            <a:pPr lvl="1" eaLnBrk="1" hangingPunct="1">
              <a:spcBef>
                <a:spcPts val="1000"/>
              </a:spcBef>
            </a:pPr>
            <a:endParaRPr lang="hu-HU" sz="1800" b="1" dirty="0" smtClean="0">
              <a:latin typeface="Arial" charset="0"/>
              <a:cs typeface="Arial" charset="0"/>
            </a:endParaRPr>
          </a:p>
        </p:txBody>
      </p:sp>
      <p:sp>
        <p:nvSpPr>
          <p:cNvPr id="4" name="Ellipszis 3"/>
          <p:cNvSpPr/>
          <p:nvPr/>
        </p:nvSpPr>
        <p:spPr>
          <a:xfrm>
            <a:off x="2954338" y="1268413"/>
            <a:ext cx="183515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0023" y="1556792"/>
            <a:ext cx="8386686" cy="869098"/>
          </a:xfrm>
        </p:spPr>
        <p:txBody>
          <a:bodyPr/>
          <a:lstStyle/>
          <a:p>
            <a:r>
              <a:rPr lang="hu-HU" dirty="0" smtClean="0"/>
              <a:t>Fontosabb változások</a:t>
            </a:r>
            <a:r>
              <a:rPr lang="it-IT" dirty="0"/>
              <a:t/>
            </a:r>
            <a:br>
              <a:rPr lang="it-IT" dirty="0"/>
            </a:br>
            <a:r>
              <a:rPr lang="hu-HU" dirty="0" smtClean="0"/>
              <a:t>a mezőgazdasági biztosítások területén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0023" y="2410858"/>
            <a:ext cx="8386686" cy="712269"/>
          </a:xfrm>
        </p:spPr>
        <p:txBody>
          <a:bodyPr/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2</a:t>
            </a:r>
            <a:r>
              <a:rPr lang="hu-HU" dirty="0" smtClean="0"/>
              <a:t>014. biztosítási évre</a:t>
            </a:r>
            <a:endParaRPr lang="it-IT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708920"/>
            <a:ext cx="4740526" cy="3550394"/>
          </a:xfrm>
          <a:prstGeom prst="rect">
            <a:avLst/>
          </a:prstGeom>
        </p:spPr>
      </p:pic>
      <p:sp>
        <p:nvSpPr>
          <p:cNvPr id="5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250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87833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251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182563" lvl="5" indent="0">
              <a:buNone/>
            </a:pPr>
            <a:endParaRPr lang="hu-HU" dirty="0" smtClean="0"/>
          </a:p>
          <a:p>
            <a:pPr lvl="5"/>
            <a:endParaRPr lang="hu-HU" dirty="0"/>
          </a:p>
        </p:txBody>
      </p:sp>
      <p:sp>
        <p:nvSpPr>
          <p:cNvPr id="6" name="Cím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2800" dirty="0" smtClean="0"/>
              <a:t>Új termékstruktúra</a:t>
            </a:r>
            <a:endParaRPr lang="hu-HU" sz="2800" dirty="0"/>
          </a:p>
        </p:txBody>
      </p:sp>
      <p:sp>
        <p:nvSpPr>
          <p:cNvPr id="7" name="Alcím 6"/>
          <p:cNvSpPr>
            <a:spLocks noGrp="1"/>
          </p:cNvSpPr>
          <p:nvPr>
            <p:ph type="subTitle" idx="1"/>
          </p:nvPr>
        </p:nvSpPr>
        <p:spPr>
          <a:xfrm>
            <a:off x="349628" y="1340768"/>
            <a:ext cx="8386686" cy="456408"/>
          </a:xfrm>
        </p:spPr>
        <p:txBody>
          <a:bodyPr/>
          <a:lstStyle/>
          <a:p>
            <a:r>
              <a:rPr lang="hu-HU" sz="2000" b="1" dirty="0" smtClean="0">
                <a:solidFill>
                  <a:schemeClr val="tx1"/>
                </a:solidFill>
              </a:rPr>
              <a:t>A Ptk. változással egy időben új termékstruktúra kerül bevezetésre</a:t>
            </a:r>
            <a:endParaRPr lang="hu-HU" sz="2000" b="1" dirty="0">
              <a:solidFill>
                <a:schemeClr val="tx1"/>
              </a:solidFill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749228" y="2620195"/>
            <a:ext cx="7542580" cy="2656380"/>
            <a:chOff x="274112" y="1871433"/>
            <a:chExt cx="7542580" cy="2656380"/>
          </a:xfrm>
        </p:grpSpPr>
        <p:sp>
          <p:nvSpPr>
            <p:cNvPr id="4" name="Lekerekített téglalap 3"/>
            <p:cNvSpPr/>
            <p:nvPr/>
          </p:nvSpPr>
          <p:spPr>
            <a:xfrm>
              <a:off x="1146674" y="1871433"/>
              <a:ext cx="2668628" cy="108012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Lekerekített téglalap 11"/>
            <p:cNvSpPr/>
            <p:nvPr/>
          </p:nvSpPr>
          <p:spPr>
            <a:xfrm>
              <a:off x="5148064" y="1871433"/>
              <a:ext cx="2668628" cy="1080120"/>
            </a:xfrm>
            <a:prstGeom prst="roundRect">
              <a:avLst/>
            </a:prstGeom>
            <a:gradFill>
              <a:gsLst>
                <a:gs pos="93750">
                  <a:srgbClr val="FD878A"/>
                </a:gs>
                <a:gs pos="87500">
                  <a:srgbClr val="FA7F82"/>
                </a:gs>
                <a:gs pos="75000">
                  <a:srgbClr val="F56E72"/>
                </a:gs>
                <a:gs pos="50000">
                  <a:srgbClr val="EA4C52"/>
                </a:gs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Lekerekített téglalap 12"/>
            <p:cNvSpPr/>
            <p:nvPr/>
          </p:nvSpPr>
          <p:spPr>
            <a:xfrm>
              <a:off x="349628" y="3429000"/>
              <a:ext cx="1741652" cy="108012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Lekerekített téglalap 13"/>
            <p:cNvSpPr/>
            <p:nvPr/>
          </p:nvSpPr>
          <p:spPr>
            <a:xfrm>
              <a:off x="2880588" y="3447693"/>
              <a:ext cx="1479720" cy="108012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1274385" y="1985058"/>
              <a:ext cx="25055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400" dirty="0" err="1" smtClean="0">
                  <a:solidFill>
                    <a:schemeClr val="bg1"/>
                  </a:solidFill>
                </a:rPr>
                <a:t>Mezőgazd</a:t>
              </a:r>
              <a:r>
                <a:rPr lang="hu-HU" sz="2400" dirty="0" smtClean="0">
                  <a:solidFill>
                    <a:schemeClr val="bg1"/>
                  </a:solidFill>
                </a:rPr>
                <a:t>. </a:t>
              </a:r>
              <a:r>
                <a:rPr lang="hu-HU" sz="2400" dirty="0" err="1" smtClean="0">
                  <a:solidFill>
                    <a:schemeClr val="bg1"/>
                  </a:solidFill>
                </a:rPr>
                <a:t>Bizt</a:t>
              </a:r>
              <a:r>
                <a:rPr lang="hu-HU" sz="2400" dirty="0" smtClean="0">
                  <a:solidFill>
                    <a:schemeClr val="bg1"/>
                  </a:solidFill>
                </a:rPr>
                <a:t>. (MG BNÜ)</a:t>
              </a:r>
              <a:endParaRPr lang="hu-HU" sz="2400" dirty="0">
                <a:solidFill>
                  <a:schemeClr val="bg1"/>
                </a:solidFill>
              </a:endParaRPr>
            </a:p>
          </p:txBody>
        </p:sp>
        <p:sp>
          <p:nvSpPr>
            <p:cNvPr id="16" name="Lekerekített téglalap 15"/>
            <p:cNvSpPr/>
            <p:nvPr/>
          </p:nvSpPr>
          <p:spPr>
            <a:xfrm>
              <a:off x="5122488" y="3429000"/>
              <a:ext cx="2668628" cy="1080120"/>
            </a:xfrm>
            <a:prstGeom prst="roundRect">
              <a:avLst/>
            </a:prstGeom>
            <a:gradFill>
              <a:gsLst>
                <a:gs pos="93750">
                  <a:srgbClr val="FD878A"/>
                </a:gs>
                <a:gs pos="87500">
                  <a:srgbClr val="FA7F82"/>
                </a:gs>
                <a:gs pos="75000">
                  <a:srgbClr val="F56E72"/>
                </a:gs>
                <a:gs pos="50000">
                  <a:srgbClr val="EA4C52"/>
                </a:gs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5148063" y="3553561"/>
              <a:ext cx="25055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Díjtámogatott </a:t>
              </a:r>
              <a:r>
                <a:rPr lang="hu-HU" sz="2400" dirty="0" err="1" smtClean="0">
                  <a:solidFill>
                    <a:schemeClr val="bg1"/>
                  </a:solidFill>
                </a:rPr>
                <a:t>növ</a:t>
              </a:r>
              <a:r>
                <a:rPr lang="hu-HU" sz="2400" dirty="0" smtClean="0">
                  <a:solidFill>
                    <a:schemeClr val="bg1"/>
                  </a:solidFill>
                </a:rPr>
                <a:t>. </a:t>
              </a:r>
              <a:r>
                <a:rPr lang="hu-HU" sz="2400" dirty="0" err="1" smtClean="0">
                  <a:solidFill>
                    <a:schemeClr val="bg1"/>
                  </a:solidFill>
                </a:rPr>
                <a:t>bizt</a:t>
              </a:r>
              <a:r>
                <a:rPr lang="hu-HU" sz="2400" dirty="0" smtClean="0">
                  <a:solidFill>
                    <a:schemeClr val="bg1"/>
                  </a:solidFill>
                </a:rPr>
                <a:t> (DTNB)</a:t>
              </a:r>
              <a:endParaRPr lang="hu-HU" sz="2400" dirty="0">
                <a:solidFill>
                  <a:schemeClr val="bg1"/>
                </a:solidFill>
              </a:endParaRPr>
            </a:p>
          </p:txBody>
        </p:sp>
        <p:sp>
          <p:nvSpPr>
            <p:cNvPr id="18" name="Szövegdoboz 17"/>
            <p:cNvSpPr txBox="1"/>
            <p:nvPr/>
          </p:nvSpPr>
          <p:spPr>
            <a:xfrm>
              <a:off x="274112" y="3615116"/>
              <a:ext cx="18926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000" dirty="0" smtClean="0">
                  <a:solidFill>
                    <a:schemeClr val="bg1"/>
                  </a:solidFill>
                </a:rPr>
                <a:t>Hagyományos </a:t>
              </a:r>
              <a:r>
                <a:rPr lang="hu-HU" sz="2000" dirty="0" err="1" smtClean="0">
                  <a:solidFill>
                    <a:schemeClr val="bg1"/>
                  </a:solidFill>
                </a:rPr>
                <a:t>növénybizt</a:t>
              </a:r>
              <a:r>
                <a:rPr lang="hu-HU" sz="2000" dirty="0" smtClean="0">
                  <a:solidFill>
                    <a:schemeClr val="bg1"/>
                  </a:solidFill>
                </a:rPr>
                <a:t>.</a:t>
              </a:r>
              <a:endParaRPr lang="hu-HU" sz="2000" dirty="0">
                <a:solidFill>
                  <a:schemeClr val="bg1"/>
                </a:solidFill>
              </a:endParaRPr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2679317" y="3769004"/>
              <a:ext cx="189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000" dirty="0" smtClean="0">
                  <a:solidFill>
                    <a:schemeClr val="bg1"/>
                  </a:solidFill>
                </a:rPr>
                <a:t>AGRÁRŐR</a:t>
              </a:r>
              <a:endParaRPr lang="hu-HU" sz="2000" dirty="0">
                <a:solidFill>
                  <a:schemeClr val="bg1"/>
                </a:solidFill>
              </a:endParaRPr>
            </a:p>
          </p:txBody>
        </p:sp>
        <p:sp>
          <p:nvSpPr>
            <p:cNvPr id="21" name="Jobbra nyíl 20"/>
            <p:cNvSpPr/>
            <p:nvPr/>
          </p:nvSpPr>
          <p:spPr>
            <a:xfrm rot="3690321">
              <a:off x="2950821" y="3037880"/>
              <a:ext cx="471227" cy="36004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Jobbra nyíl 22"/>
            <p:cNvSpPr/>
            <p:nvPr/>
          </p:nvSpPr>
          <p:spPr>
            <a:xfrm rot="7580359">
              <a:off x="1255457" y="3041390"/>
              <a:ext cx="471227" cy="36004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Jobbra nyíl 23"/>
            <p:cNvSpPr/>
            <p:nvPr/>
          </p:nvSpPr>
          <p:spPr>
            <a:xfrm rot="5400000">
              <a:off x="6246764" y="3032059"/>
              <a:ext cx="471227" cy="36004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5" name="Szövegdoboz 14"/>
          <p:cNvSpPr txBox="1"/>
          <p:nvPr/>
        </p:nvSpPr>
        <p:spPr>
          <a:xfrm>
            <a:off x="5549363" y="2722969"/>
            <a:ext cx="2505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Díjtámogatott </a:t>
            </a:r>
            <a:r>
              <a:rPr lang="hu-HU" sz="2400" dirty="0" err="1" smtClean="0">
                <a:solidFill>
                  <a:schemeClr val="bg1"/>
                </a:solidFill>
              </a:rPr>
              <a:t>növ</a:t>
            </a:r>
            <a:r>
              <a:rPr lang="hu-HU" sz="2400" dirty="0" smtClean="0">
                <a:solidFill>
                  <a:schemeClr val="bg1"/>
                </a:solidFill>
              </a:rPr>
              <a:t>. </a:t>
            </a:r>
            <a:r>
              <a:rPr lang="hu-HU" sz="2400" dirty="0" err="1" smtClean="0">
                <a:solidFill>
                  <a:schemeClr val="bg1"/>
                </a:solidFill>
              </a:rPr>
              <a:t>bizt</a:t>
            </a:r>
            <a:r>
              <a:rPr lang="hu-HU" sz="2400" dirty="0" smtClean="0">
                <a:solidFill>
                  <a:schemeClr val="bg1"/>
                </a:solidFill>
              </a:rPr>
              <a:t> (ÁTNB)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20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251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65214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252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4"/>
          </p:nvPr>
        </p:nvSpPr>
        <p:spPr>
          <a:xfrm>
            <a:off x="319743" y="1196752"/>
            <a:ext cx="8391525" cy="4378325"/>
          </a:xfrm>
        </p:spPr>
        <p:txBody>
          <a:bodyPr/>
          <a:lstStyle/>
          <a:p>
            <a:pPr>
              <a:buClrTx/>
              <a:buNone/>
            </a:pPr>
            <a:r>
              <a:rPr lang="hu-HU" dirty="0" smtClean="0">
                <a:solidFill>
                  <a:srgbClr val="C00000"/>
                </a:solidFill>
              </a:rPr>
              <a:t>Díjtámogatással rendelkező növénybiztosítások</a:t>
            </a:r>
          </a:p>
          <a:p>
            <a:pPr marL="709613" lvl="5">
              <a:buFont typeface="Wingdings" pitchFamily="2" charset="2"/>
              <a:buChar char="§"/>
            </a:pPr>
            <a:r>
              <a:rPr lang="hu-HU" dirty="0" smtClean="0"/>
              <a:t>„A” típusú csomagbiztosítás</a:t>
            </a:r>
          </a:p>
          <a:p>
            <a:pPr marL="709613" lvl="5">
              <a:buFont typeface="Wingdings" pitchFamily="2" charset="2"/>
              <a:buChar char="§"/>
            </a:pPr>
            <a:r>
              <a:rPr lang="hu-HU" dirty="0" smtClean="0"/>
              <a:t>„B” típusú nevesített kockázatokra szóló biztosítások</a:t>
            </a:r>
          </a:p>
          <a:p>
            <a:pPr marL="709613" lvl="5">
              <a:buFont typeface="Wingdings" pitchFamily="2" charset="2"/>
              <a:buChar char="§"/>
            </a:pPr>
            <a:r>
              <a:rPr lang="hu-HU" dirty="0" smtClean="0"/>
              <a:t>„C” </a:t>
            </a:r>
            <a:r>
              <a:rPr lang="hu-HU" dirty="0"/>
              <a:t>típusú nevesített kockázatokra szóló </a:t>
            </a:r>
            <a:r>
              <a:rPr lang="hu-HU" dirty="0" smtClean="0"/>
              <a:t>biztosítások</a:t>
            </a:r>
          </a:p>
          <a:p>
            <a:pPr marL="447675" lvl="5" indent="0">
              <a:buNone/>
            </a:pPr>
            <a:r>
              <a:rPr lang="hu-HU" dirty="0" smtClean="0"/>
              <a:t>Vihar kockázatban még több növény.</a:t>
            </a:r>
          </a:p>
          <a:p>
            <a:pPr marL="709613" lvl="5">
              <a:buFont typeface="Wingdings" pitchFamily="2" charset="2"/>
              <a:buChar char="§"/>
            </a:pPr>
            <a:endParaRPr lang="hu-HU" dirty="0" smtClean="0"/>
          </a:p>
          <a:p>
            <a:pPr marL="709613" lvl="5">
              <a:buFont typeface="Wingdings" pitchFamily="2" charset="2"/>
              <a:buChar char="§"/>
            </a:pPr>
            <a:r>
              <a:rPr lang="hu-HU" dirty="0" smtClean="0"/>
              <a:t>Megújult kiegészítő biztosítási lehetőségek</a:t>
            </a:r>
          </a:p>
          <a:p>
            <a:pPr marL="1263650" lvl="5" indent="-342900">
              <a:buFont typeface="Arial" pitchFamily="34" charset="0"/>
              <a:buChar char="•"/>
            </a:pPr>
            <a:r>
              <a:rPr lang="hu-HU" dirty="0" smtClean="0"/>
              <a:t>Növények minőségi káraira még több növény</a:t>
            </a:r>
          </a:p>
          <a:p>
            <a:pPr marL="1263650" lvl="5" indent="-342900">
              <a:buFont typeface="Arial" pitchFamily="34" charset="0"/>
              <a:buChar char="•"/>
            </a:pPr>
            <a:r>
              <a:rPr lang="hu-HU" dirty="0" smtClean="0"/>
              <a:t>Választható kárrendezési eljárás</a:t>
            </a:r>
          </a:p>
          <a:p>
            <a:pPr marL="1619250" lvl="5" indent="-342900">
              <a:buFont typeface="Courier New" pitchFamily="49" charset="0"/>
              <a:buChar char="o"/>
              <a:tabLst>
                <a:tab pos="1258888" algn="l"/>
              </a:tabLst>
            </a:pPr>
            <a:r>
              <a:rPr lang="hu-HU" dirty="0" smtClean="0"/>
              <a:t>Biztosított hozamra</a:t>
            </a:r>
          </a:p>
          <a:p>
            <a:pPr marL="1619250" lvl="5" indent="-342900">
              <a:buFont typeface="Courier New" pitchFamily="49" charset="0"/>
              <a:buChar char="o"/>
              <a:tabLst>
                <a:tab pos="1258888" algn="l"/>
              </a:tabLst>
            </a:pPr>
            <a:r>
              <a:rPr lang="hu-HU" dirty="0" smtClean="0"/>
              <a:t>Talált hozamra</a:t>
            </a:r>
          </a:p>
          <a:p>
            <a:pPr marL="1263650" lvl="5" indent="-342900">
              <a:buFont typeface="Arial" pitchFamily="34" charset="0"/>
              <a:buChar char="•"/>
              <a:tabLst>
                <a:tab pos="1258888" algn="l"/>
              </a:tabLst>
            </a:pPr>
            <a:r>
              <a:rPr lang="hu-HU" dirty="0" smtClean="0"/>
              <a:t>Hozam növelési lehetőség</a:t>
            </a:r>
          </a:p>
          <a:p>
            <a:pPr marL="1619250" lvl="5" indent="-342900">
              <a:buFont typeface="Courier New" pitchFamily="49" charset="0"/>
              <a:buChar char="o"/>
              <a:tabLst>
                <a:tab pos="1258888" algn="l"/>
              </a:tabLst>
            </a:pPr>
            <a:r>
              <a:rPr lang="hu-HU" dirty="0" smtClean="0"/>
              <a:t>Megyei hozamra - 10/20/30% top </a:t>
            </a:r>
            <a:r>
              <a:rPr lang="hu-HU" dirty="0" err="1" smtClean="0"/>
              <a:t>up</a:t>
            </a:r>
            <a:r>
              <a:rPr lang="hu-HU" dirty="0" smtClean="0"/>
              <a:t> (előgondoskodás)</a:t>
            </a:r>
            <a:endParaRPr lang="hu-HU" dirty="0"/>
          </a:p>
          <a:p>
            <a:pPr marL="920750" lvl="5" indent="0">
              <a:buNone/>
            </a:pPr>
            <a:endParaRPr lang="hu-HU" dirty="0"/>
          </a:p>
          <a:p>
            <a:pPr lvl="5"/>
            <a:endParaRPr lang="hu-HU" dirty="0" smtClean="0"/>
          </a:p>
          <a:p>
            <a:pPr lvl="5"/>
            <a:endParaRPr lang="hu-HU" dirty="0"/>
          </a:p>
        </p:txBody>
      </p:sp>
      <p:sp>
        <p:nvSpPr>
          <p:cNvPr id="6" name="Cím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2800" dirty="0" smtClean="0"/>
              <a:t>Új termékstruktúra</a:t>
            </a:r>
            <a:endParaRPr lang="hu-HU" sz="28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222" y="2708920"/>
            <a:ext cx="1749861" cy="2664296"/>
          </a:xfrm>
          <a:prstGeom prst="rect">
            <a:avLst/>
          </a:prstGeom>
        </p:spPr>
      </p:pic>
      <p:sp>
        <p:nvSpPr>
          <p:cNvPr id="7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252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233507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253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4"/>
          </p:nvPr>
        </p:nvSpPr>
        <p:spPr>
          <a:xfrm>
            <a:off x="349628" y="1196752"/>
            <a:ext cx="8391525" cy="4378325"/>
          </a:xfrm>
        </p:spPr>
        <p:txBody>
          <a:bodyPr/>
          <a:lstStyle/>
          <a:p>
            <a:pPr>
              <a:buClrTx/>
              <a:buNone/>
            </a:pPr>
            <a:r>
              <a:rPr lang="hu-HU" dirty="0" smtClean="0">
                <a:solidFill>
                  <a:srgbClr val="C00000"/>
                </a:solidFill>
              </a:rPr>
              <a:t>Hagyományos növénybiztosítások</a:t>
            </a:r>
          </a:p>
          <a:p>
            <a:endParaRPr lang="hu-HU" dirty="0"/>
          </a:p>
          <a:p>
            <a:pPr marL="711200" lvl="5" indent="-342900">
              <a:buFont typeface="Wingdings" pitchFamily="2" charset="2"/>
              <a:buChar char="§"/>
            </a:pPr>
            <a:r>
              <a:rPr lang="hu-HU" dirty="0" smtClean="0"/>
              <a:t>Jég és egyéb nevesített kockázatokra szóló biztosítás (megreformált JKB-I)</a:t>
            </a:r>
          </a:p>
          <a:p>
            <a:pPr marL="711200" lvl="5" indent="-342900">
              <a:buNone/>
              <a:tabLst>
                <a:tab pos="355600" algn="l"/>
              </a:tabLst>
            </a:pPr>
            <a:r>
              <a:rPr lang="hu-HU" dirty="0" smtClean="0"/>
              <a:t>	</a:t>
            </a:r>
            <a:r>
              <a:rPr lang="hu-HU" b="1" dirty="0" smtClean="0"/>
              <a:t>Plusz kockázat változatlan díjon</a:t>
            </a:r>
            <a:r>
              <a:rPr lang="hu-HU" dirty="0" smtClean="0"/>
              <a:t>: tűz vagy földcsuszamlás esetén nem csak növénykár, hanem helyreállítási költség is </a:t>
            </a:r>
            <a:br>
              <a:rPr lang="hu-HU" dirty="0" smtClean="0"/>
            </a:br>
            <a:r>
              <a:rPr lang="hu-HU" dirty="0" smtClean="0"/>
              <a:t>(pl.: munkagép elszállítás, föld melioráció)</a:t>
            </a:r>
          </a:p>
          <a:p>
            <a:pPr marL="711200" lvl="5" indent="-342900">
              <a:buNone/>
              <a:tabLst>
                <a:tab pos="355600" algn="l"/>
              </a:tabLst>
            </a:pPr>
            <a:endParaRPr lang="hu-HU" dirty="0" smtClean="0"/>
          </a:p>
          <a:p>
            <a:pPr marL="711200" lvl="5" indent="-342900">
              <a:buFont typeface="Wingdings" pitchFamily="2" charset="2"/>
              <a:buChar char="§"/>
            </a:pPr>
            <a:r>
              <a:rPr lang="hu-HU" dirty="0" smtClean="0"/>
              <a:t>Viharkár biztosítás</a:t>
            </a:r>
          </a:p>
          <a:p>
            <a:pPr marL="711200" lvl="5" indent="-342900">
              <a:buFont typeface="Wingdings" pitchFamily="2" charset="2"/>
              <a:buChar char="§"/>
            </a:pPr>
            <a:endParaRPr lang="hu-HU" dirty="0" smtClean="0"/>
          </a:p>
          <a:p>
            <a:pPr marL="711200" lvl="5" indent="-342900">
              <a:buFont typeface="Wingdings" pitchFamily="2" charset="2"/>
              <a:buChar char="§"/>
            </a:pPr>
            <a:r>
              <a:rPr lang="hu-HU" dirty="0" smtClean="0"/>
              <a:t>Homokverés-kár biztosítás</a:t>
            </a:r>
          </a:p>
          <a:p>
            <a:pPr marL="711200" lvl="5" indent="-342900">
              <a:buFont typeface="Wingdings" pitchFamily="2" charset="2"/>
              <a:buChar char="§"/>
            </a:pPr>
            <a:endParaRPr lang="hu-HU" dirty="0" smtClean="0"/>
          </a:p>
          <a:p>
            <a:pPr marL="711200" lvl="5" indent="-342900">
              <a:buFont typeface="Wingdings" pitchFamily="2" charset="2"/>
              <a:buChar char="§"/>
            </a:pPr>
            <a:r>
              <a:rPr lang="hu-HU" dirty="0" smtClean="0"/>
              <a:t>Téli fagykár biztosítás</a:t>
            </a:r>
            <a:endParaRPr lang="hu-HU" dirty="0"/>
          </a:p>
          <a:p>
            <a:pPr lvl="5"/>
            <a:endParaRPr lang="hu-HU" dirty="0" smtClean="0"/>
          </a:p>
          <a:p>
            <a:pPr lvl="5"/>
            <a:endParaRPr lang="hu-HU" dirty="0"/>
          </a:p>
        </p:txBody>
      </p:sp>
      <p:sp>
        <p:nvSpPr>
          <p:cNvPr id="6" name="Cím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2800" dirty="0" smtClean="0"/>
              <a:t>Új termékstruktúra</a:t>
            </a:r>
            <a:endParaRPr lang="hu-HU" sz="28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501008"/>
            <a:ext cx="2016224" cy="2533661"/>
          </a:xfrm>
          <a:prstGeom prst="rect">
            <a:avLst/>
          </a:prstGeom>
        </p:spPr>
      </p:pic>
      <p:sp>
        <p:nvSpPr>
          <p:cNvPr id="7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253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266034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254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4"/>
          </p:nvPr>
        </p:nvSpPr>
        <p:spPr>
          <a:xfrm>
            <a:off x="349628" y="908720"/>
            <a:ext cx="8391525" cy="5030010"/>
          </a:xfrm>
        </p:spPr>
        <p:txBody>
          <a:bodyPr/>
          <a:lstStyle/>
          <a:p>
            <a:pPr>
              <a:buClrTx/>
              <a:buNone/>
            </a:pPr>
            <a:r>
              <a:rPr lang="hu-HU" dirty="0" smtClean="0">
                <a:solidFill>
                  <a:srgbClr val="C00000"/>
                </a:solidFill>
              </a:rPr>
              <a:t>AGRÁRŐR biztosítás</a:t>
            </a:r>
          </a:p>
          <a:p>
            <a:endParaRPr lang="hu-HU" dirty="0"/>
          </a:p>
          <a:p>
            <a:pPr marL="711200" lvl="5" indent="-342900">
              <a:buFont typeface="Wingdings" pitchFamily="2" charset="2"/>
              <a:buChar char="§"/>
            </a:pPr>
            <a:r>
              <a:rPr lang="hu-HU" dirty="0" smtClean="0"/>
              <a:t>Tűz- és elemi károk biztosítás </a:t>
            </a:r>
            <a:br>
              <a:rPr lang="hu-HU" dirty="0" smtClean="0"/>
            </a:br>
            <a:r>
              <a:rPr lang="hu-HU" sz="1800" dirty="0" smtClean="0"/>
              <a:t>(gépek avult értéken is!)</a:t>
            </a:r>
          </a:p>
          <a:p>
            <a:pPr marL="711200" lvl="5" indent="-342900">
              <a:buFont typeface="Wingdings" pitchFamily="2" charset="2"/>
              <a:buChar char="§"/>
            </a:pPr>
            <a:r>
              <a:rPr lang="hu-HU" dirty="0" smtClean="0"/>
              <a:t>Betöréses lopás, rablás és rongálás biztosítás</a:t>
            </a:r>
          </a:p>
          <a:p>
            <a:pPr marL="711200" lvl="5" indent="-342900">
              <a:buFont typeface="Wingdings" pitchFamily="2" charset="2"/>
              <a:buChar char="§"/>
            </a:pPr>
            <a:r>
              <a:rPr lang="hu-HU" dirty="0" smtClean="0"/>
              <a:t>Üvegtörés biztosítás</a:t>
            </a:r>
          </a:p>
          <a:p>
            <a:pPr marL="711200" lvl="5" indent="-342900">
              <a:buFont typeface="Wingdings" pitchFamily="2" charset="2"/>
              <a:buChar char="§"/>
            </a:pPr>
            <a:r>
              <a:rPr lang="hu-HU" dirty="0" smtClean="0"/>
              <a:t>Irodai elektronikus berendezések biztosítása</a:t>
            </a:r>
          </a:p>
          <a:p>
            <a:pPr marL="711200" lvl="5" indent="-342900">
              <a:buFont typeface="Wingdings" pitchFamily="2" charset="2"/>
              <a:buChar char="§"/>
            </a:pPr>
            <a:r>
              <a:rPr lang="hu-HU" dirty="0" smtClean="0"/>
              <a:t>Mezőgazdasági felelősségbiztosítás – új, teljes körű, ügyfélre szabható: Tevékenységi, Munkáltatói, Környezetszennyezési </a:t>
            </a:r>
            <a:br>
              <a:rPr lang="hu-HU" dirty="0" smtClean="0"/>
            </a:br>
            <a:r>
              <a:rPr lang="hu-HU" dirty="0" smtClean="0"/>
              <a:t>(E, F is), Vegyszerhasználó</a:t>
            </a:r>
          </a:p>
          <a:p>
            <a:pPr marL="711200" lvl="5" indent="-342900">
              <a:buFont typeface="Wingdings" pitchFamily="2" charset="2"/>
              <a:buChar char="§"/>
            </a:pPr>
            <a:r>
              <a:rPr lang="hu-HU" dirty="0" smtClean="0"/>
              <a:t>Kollektív munkáltatói balesetbiztosítás</a:t>
            </a:r>
          </a:p>
          <a:p>
            <a:pPr marL="711200" lvl="5" indent="-342900">
              <a:buFont typeface="Wingdings" pitchFamily="2" charset="2"/>
              <a:buChar char="§"/>
            </a:pPr>
            <a:r>
              <a:rPr lang="hu-HU" dirty="0" smtClean="0"/>
              <a:t>Mezőgazdasági géptörés </a:t>
            </a:r>
            <a:r>
              <a:rPr lang="hu-HU" dirty="0"/>
              <a:t>biztosítás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1800" dirty="0" smtClean="0"/>
              <a:t>(</a:t>
            </a:r>
            <a:r>
              <a:rPr lang="hu-HU" sz="1800" dirty="0"/>
              <a:t>gépek avult értéken is!)</a:t>
            </a:r>
            <a:endParaRPr lang="hu-HU" sz="1800" dirty="0" smtClean="0"/>
          </a:p>
          <a:p>
            <a:pPr marL="711200" lvl="5" indent="-342900">
              <a:buFont typeface="Wingdings" pitchFamily="2" charset="2"/>
              <a:buChar char="§"/>
            </a:pPr>
            <a:r>
              <a:rPr lang="hu-HU" dirty="0" smtClean="0"/>
              <a:t>Állatok tűz- és </a:t>
            </a:r>
            <a:r>
              <a:rPr lang="hu-HU" dirty="0" err="1" smtClean="0"/>
              <a:t>elemikár</a:t>
            </a:r>
            <a:r>
              <a:rPr lang="hu-HU" dirty="0" smtClean="0"/>
              <a:t> biztosítása</a:t>
            </a:r>
          </a:p>
          <a:p>
            <a:pPr marL="711200" lvl="5" indent="-342900">
              <a:buFont typeface="Wingdings" pitchFamily="2" charset="2"/>
              <a:buChar char="§"/>
            </a:pPr>
            <a:r>
              <a:rPr lang="hu-HU" dirty="0" smtClean="0"/>
              <a:t>Katasztrófa fertőző betegségek biztosítása</a:t>
            </a:r>
          </a:p>
          <a:p>
            <a:pPr marL="711200" lvl="5" indent="-342900">
              <a:buFont typeface="Wingdings" pitchFamily="2" charset="2"/>
              <a:buChar char="§"/>
            </a:pPr>
            <a:r>
              <a:rPr lang="hu-HU" dirty="0" smtClean="0"/>
              <a:t>Haszonállatok katasztrófa kárainak biztosítása</a:t>
            </a:r>
            <a:endParaRPr lang="hu-HU" dirty="0"/>
          </a:p>
          <a:p>
            <a:pPr lvl="5"/>
            <a:endParaRPr lang="hu-HU" dirty="0" smtClean="0"/>
          </a:p>
          <a:p>
            <a:pPr lvl="5"/>
            <a:endParaRPr lang="hu-HU" dirty="0"/>
          </a:p>
        </p:txBody>
      </p:sp>
      <p:sp>
        <p:nvSpPr>
          <p:cNvPr id="6" name="Cím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2800" dirty="0" smtClean="0"/>
              <a:t>Új termékstruktúra</a:t>
            </a:r>
            <a:endParaRPr lang="hu-HU" sz="28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07" y="1052736"/>
            <a:ext cx="1924214" cy="187220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123" y="4149080"/>
            <a:ext cx="1951698" cy="1883250"/>
          </a:xfrm>
          <a:prstGeom prst="rect">
            <a:avLst/>
          </a:prstGeom>
        </p:spPr>
      </p:pic>
      <p:sp>
        <p:nvSpPr>
          <p:cNvPr id="7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254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311484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633412"/>
          </a:xfrm>
        </p:spPr>
        <p:txBody>
          <a:bodyPr/>
          <a:lstStyle/>
          <a:p>
            <a:r>
              <a:rPr lang="hu-HU" sz="2800" b="0" dirty="0" smtClean="0">
                <a:solidFill>
                  <a:srgbClr val="C00000"/>
                </a:solidFill>
              </a:rPr>
              <a:t>További információk</a:t>
            </a:r>
            <a:endParaRPr lang="hu-HU" sz="2800" b="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99330" name="Tartalom helye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A mezőgazdasági szerződések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NEM fogyasztói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szerződések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A Ptk.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váltás utáni új kötésekre az új Ptk. vonatkozik,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2000" dirty="0" smtClean="0"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régiekre és azok módosításaira azonban a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régi Ptk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A Geniusban az Agrárőr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tarifáló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1 hónap késéssel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frissül (április)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Agrárőr termékre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magasabb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jutalékkulcs (eddig mezőgazdasági)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Respíró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mahnung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folyamat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marad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Néhány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kisebb volumenű módozat csak a nyár folyamán újul meg </a:t>
            </a:r>
            <a:br>
              <a:rPr lang="hu-HU" sz="2000" dirty="0">
                <a:latin typeface="Arial" pitchFamily="34" charset="0"/>
                <a:cs typeface="Arial" pitchFamily="34" charset="0"/>
              </a:rPr>
            </a:br>
            <a:r>
              <a:rPr lang="hu-HU" sz="2000" dirty="0">
                <a:latin typeface="Arial" pitchFamily="34" charset="0"/>
                <a:cs typeface="Arial" pitchFamily="34" charset="0"/>
              </a:rPr>
              <a:t>(pl.: erdő, nem termő, ló stb.)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</a:pPr>
            <a:endParaRPr lang="hu-HU" sz="2000" dirty="0" smtClean="0">
              <a:latin typeface="Arial" charset="0"/>
              <a:cs typeface="Arial" charset="0"/>
            </a:endParaRPr>
          </a:p>
        </p:txBody>
      </p:sp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255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242579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755576" y="1484784"/>
            <a:ext cx="76328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Arial" charset="0"/>
              </a:rPr>
              <a:t>Változások a </a:t>
            </a:r>
            <a:r>
              <a:rPr lang="hu-HU" sz="33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charset="0"/>
              </a:rPr>
              <a:t>gépjármű</a:t>
            </a:r>
            <a:r>
              <a:rPr kumimoji="0" lang="hu-HU" sz="33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Arial" charset="0"/>
              </a:rPr>
              <a:t>biztosítások</a:t>
            </a:r>
            <a:r>
              <a:rPr kumimoji="0" lang="hu-H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Arial" charset="0"/>
              </a:rPr>
              <a:t> területén</a:t>
            </a: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418" y="2780928"/>
            <a:ext cx="4851164" cy="306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8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VÁLTOZÁSOK A KÖVETKEZŐKBEN</a:t>
            </a:r>
          </a:p>
        </p:txBody>
      </p:sp>
      <p:sp>
        <p:nvSpPr>
          <p:cNvPr id="9933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charset="0"/>
                <a:cs typeface="Arial" charset="0"/>
              </a:rPr>
              <a:t>Komplett casco feltételekben</a:t>
            </a:r>
          </a:p>
          <a:p>
            <a:pPr eaLnBrk="1" hangingPunct="1">
              <a:buFont typeface="Wingdings" pitchFamily="2" charset="2"/>
              <a:buChar char="§"/>
            </a:pPr>
            <a:endParaRPr lang="hu-HU" sz="20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charset="0"/>
                <a:cs typeface="Arial" charset="0"/>
              </a:rPr>
              <a:t>Komplett casco kiegészítő feltételeiben</a:t>
            </a:r>
          </a:p>
          <a:p>
            <a:pPr eaLnBrk="1" hangingPunct="1">
              <a:buFont typeface="Wingdings" pitchFamily="2" charset="2"/>
              <a:buChar char="§"/>
            </a:pPr>
            <a:endParaRPr lang="hu-HU" sz="2000" dirty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charset="0"/>
                <a:cs typeface="Arial" charset="0"/>
              </a:rPr>
              <a:t>Flotta feltételekben</a:t>
            </a:r>
          </a:p>
          <a:p>
            <a:pPr eaLnBrk="1" hangingPunct="1">
              <a:buFont typeface="Wingdings" pitchFamily="2" charset="2"/>
              <a:buChar char="§"/>
            </a:pPr>
            <a:endParaRPr lang="hu-HU" sz="20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charset="0"/>
                <a:cs typeface="Arial" charset="0"/>
              </a:rPr>
              <a:t>Ajánlati képekben</a:t>
            </a:r>
          </a:p>
          <a:p>
            <a:pPr eaLnBrk="1" hangingPunct="1">
              <a:buFont typeface="Wingdings" pitchFamily="2" charset="2"/>
              <a:buChar char="§"/>
            </a:pPr>
            <a:endParaRPr lang="hu-HU" sz="2000" dirty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charset="0"/>
                <a:cs typeface="Arial" charset="0"/>
              </a:rPr>
              <a:t>Ajánlatadó felületeken (minimális)</a:t>
            </a: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528" y="2911969"/>
            <a:ext cx="3168352" cy="210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1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hu-HU" sz="2800" b="1" dirty="0" smtClean="0">
                <a:solidFill>
                  <a:srgbClr val="C00000"/>
                </a:solidFill>
              </a:rPr>
              <a:t>Komplett casco</a:t>
            </a:r>
            <a:endParaRPr lang="hu-HU" sz="28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99330" name="Tartalom helye 2"/>
          <p:cNvSpPr>
            <a:spLocks noGrp="1"/>
          </p:cNvSpPr>
          <p:nvPr>
            <p:ph idx="1"/>
          </p:nvPr>
        </p:nvSpPr>
        <p:spPr>
          <a:xfrm>
            <a:off x="385192" y="1036637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JCKF14	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JCKF15</a:t>
            </a:r>
          </a:p>
          <a:p>
            <a:pPr marL="0" indent="0" eaLnBrk="1" hangingPunct="1">
              <a:buNone/>
            </a:pPr>
            <a:endParaRPr lang="hu-HU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Biztosított</a:t>
            </a:r>
          </a:p>
          <a:p>
            <a:pPr marL="723900"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gépjármű forgalmi engedély szerinti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tulajdonosa</a:t>
            </a:r>
          </a:p>
          <a:p>
            <a:pPr marL="723900" eaLnBrk="1" hangingPunct="1">
              <a:buFont typeface="Wingdings" pitchFamily="2" charset="2"/>
              <a:buChar char="§"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gépjármű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tulajdonosa</a:t>
            </a:r>
          </a:p>
          <a:p>
            <a:pPr marL="0" indent="0" eaLnBrk="1" hangingPunct="1">
              <a:buNone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Üvegkár</a:t>
            </a:r>
          </a:p>
          <a:p>
            <a:pPr marL="723900" eaLnBrk="1" hangingPunct="1">
              <a:buFont typeface="Wingdings" pitchFamily="2" charset="2"/>
              <a:buChar char="§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kizárólag az ablaküvegre 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723900"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ide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értve a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tetőelemet is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, amennyiben annak anyaga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részben vagy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egészben üveg vagy bármilyen más üveg jellegű átlátszó vagy áttetsző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anyag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Kizárás</a:t>
            </a:r>
          </a:p>
          <a:p>
            <a:pPr marL="723900" eaLnBrk="1" hangingPunct="1">
              <a:buFont typeface="Wingdings" pitchFamily="2" charset="2"/>
              <a:buChar char="§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nem gyárilag beépített navigációs rendszer</a:t>
            </a:r>
          </a:p>
          <a:p>
            <a:pPr marL="723900" eaLnBrk="1" hangingPunct="1">
              <a:buFont typeface="Wingdings" pitchFamily="2" charset="2"/>
              <a:buChar char="§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Továbbá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tetőcsomagtartóra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és a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rá rögzített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tárgyakra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hu-HU" sz="2000" dirty="0" smtClean="0"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latin typeface="Arial" pitchFamily="34" charset="0"/>
                <a:cs typeface="Arial" pitchFamily="34" charset="0"/>
              </a:rPr>
              <a:t>pl.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kerékpártartóra, kerékpárra,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síboxra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, stb.</a:t>
            </a:r>
          </a:p>
          <a:p>
            <a:pPr marL="0" indent="0" eaLnBrk="1" hangingPunct="1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</p:txBody>
      </p:sp>
      <p:sp>
        <p:nvSpPr>
          <p:cNvPr id="2" name="Jobbra nyíl 1"/>
          <p:cNvSpPr/>
          <p:nvPr/>
        </p:nvSpPr>
        <p:spPr>
          <a:xfrm>
            <a:off x="6948264" y="2336697"/>
            <a:ext cx="576064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5" name="Jobbra nyíl 4"/>
          <p:cNvSpPr/>
          <p:nvPr/>
        </p:nvSpPr>
        <p:spPr>
          <a:xfrm>
            <a:off x="6279655" y="5135984"/>
            <a:ext cx="576064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6" name="Jobbra nyíl 5"/>
          <p:cNvSpPr/>
          <p:nvPr/>
        </p:nvSpPr>
        <p:spPr>
          <a:xfrm>
            <a:off x="1547664" y="1162844"/>
            <a:ext cx="576064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7" name="Jobbra nyíl 6"/>
          <p:cNvSpPr/>
          <p:nvPr/>
        </p:nvSpPr>
        <p:spPr>
          <a:xfrm>
            <a:off x="4127252" y="3429000"/>
            <a:ext cx="576064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71" y="247845"/>
            <a:ext cx="2242736" cy="167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3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005773"/>
            <a:ext cx="3125466" cy="2207203"/>
          </a:xfrm>
          <a:prstGeom prst="rect">
            <a:avLst/>
          </a:prstGeom>
        </p:spPr>
      </p:pic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hu-HU" sz="2800" b="1" dirty="0" smtClean="0">
                <a:solidFill>
                  <a:srgbClr val="C00000"/>
                </a:solidFill>
              </a:rPr>
              <a:t>Komplett casco</a:t>
            </a:r>
            <a:endParaRPr lang="hu-HU" sz="28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99330" name="Tartalom helye 2"/>
          <p:cNvSpPr>
            <a:spLocks noGrp="1"/>
          </p:cNvSpPr>
          <p:nvPr>
            <p:ph idx="1"/>
          </p:nvPr>
        </p:nvSpPr>
        <p:spPr>
          <a:xfrm>
            <a:off x="385192" y="1036637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endParaRPr lang="hu-HU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Biztosítási összeg feltöltés -</a:t>
            </a:r>
            <a:r>
              <a:rPr lang="hu-H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Fedezetfeltöltés</a:t>
            </a:r>
            <a:endParaRPr lang="hu-HU" sz="1800" b="1" dirty="0" smtClean="0">
              <a:latin typeface="Arial" pitchFamily="34" charset="0"/>
              <a:cs typeface="Arial" pitchFamily="34" charset="0"/>
            </a:endParaRPr>
          </a:p>
          <a:p>
            <a:pPr marL="723900" eaLnBrk="1" hangingPunct="1">
              <a:buFont typeface="Wingdings" pitchFamily="2" charset="2"/>
              <a:buChar char="§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Fogyasztó esetén			igen</a:t>
            </a:r>
          </a:p>
          <a:p>
            <a:pPr marL="723900" eaLnBrk="1" hangingPunct="1">
              <a:buFont typeface="Wingdings" pitchFamily="2" charset="2"/>
              <a:buChar char="§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Nem fogyasztó esetén 		nem</a:t>
            </a:r>
          </a:p>
          <a:p>
            <a:pPr marL="0" indent="0" eaLnBrk="1" hangingPunct="1">
              <a:buNone/>
            </a:pPr>
            <a:endParaRPr lang="hu-HU" sz="1800" b="1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Kockázatviselés kezdete helyett – </a:t>
            </a: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biztosítási szerződés létrejötte</a:t>
            </a:r>
            <a:endParaRPr lang="hu-HU" sz="1800" b="1" dirty="0">
              <a:latin typeface="Arial" pitchFamily="34" charset="0"/>
              <a:cs typeface="Arial" pitchFamily="34" charset="0"/>
            </a:endParaRPr>
          </a:p>
          <a:p>
            <a:pPr marL="723900" eaLnBrk="1" hangingPunct="1">
              <a:buFont typeface="Wingdings" pitchFamily="2" charset="2"/>
              <a:buChar char="§"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15 nap helyett		</a:t>
            </a:r>
            <a:r>
              <a:rPr lang="nn-NO" sz="1800" dirty="0">
                <a:latin typeface="Arial" pitchFamily="34" charset="0"/>
                <a:cs typeface="Arial" pitchFamily="34" charset="0"/>
              </a:rPr>
              <a:t>ÁVF II. pontjában foglaltak </a:t>
            </a:r>
            <a:r>
              <a:rPr lang="nn-NO" sz="1800" dirty="0" smtClean="0">
                <a:latin typeface="Arial" pitchFamily="34" charset="0"/>
                <a:cs typeface="Arial" pitchFamily="34" charset="0"/>
              </a:rPr>
              <a:t>szerint</a:t>
            </a:r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pPr marL="381000" indent="0" eaLnBrk="1" hangingPunct="1">
              <a:buNone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	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			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lvl="0" algn="just">
              <a:spcAft>
                <a:spcPts val="0"/>
              </a:spcAft>
              <a:buFont typeface="+mj-lt"/>
              <a:buAutoNum type="alphaLcParenR"/>
              <a:tabLst>
                <a:tab pos="180340" algn="l"/>
              </a:tabLst>
            </a:pPr>
            <a:r>
              <a:rPr lang="hu-HU" sz="1800" dirty="0">
                <a:latin typeface="Times New Roman"/>
                <a:ea typeface="Times New Roman"/>
              </a:rPr>
              <a:t>a felek külön írásbeli megállapodásával,	</a:t>
            </a:r>
            <a:endParaRPr lang="hu-HU" sz="2000" dirty="0">
              <a:latin typeface="Arial"/>
              <a:ea typeface="Times New Roman"/>
            </a:endParaRPr>
          </a:p>
          <a:p>
            <a:pPr lvl="0" algn="just">
              <a:spcAft>
                <a:spcPts val="0"/>
              </a:spcAft>
              <a:buFont typeface="+mj-lt"/>
              <a:buAutoNum type="alphaLcParenR"/>
              <a:tabLst>
                <a:tab pos="180340" algn="l"/>
              </a:tabLst>
            </a:pPr>
            <a:r>
              <a:rPr lang="hu-HU" sz="1800" dirty="0">
                <a:latin typeface="Times New Roman"/>
                <a:ea typeface="Times New Roman"/>
              </a:rPr>
              <a:t>a szerződő biztosítási ajánlatának a biztosító általi – 15 napon belül történő – elfogadásával, mely írásbeli megállapodásnak minősül,  </a:t>
            </a:r>
            <a:endParaRPr lang="hu-HU" sz="2000" dirty="0">
              <a:latin typeface="Arial"/>
              <a:ea typeface="Times New Roman"/>
            </a:endParaRPr>
          </a:p>
          <a:p>
            <a:pPr lvl="0" algn="just">
              <a:spcAft>
                <a:spcPts val="0"/>
              </a:spcAft>
              <a:buFont typeface="+mj-lt"/>
              <a:buAutoNum type="alphaLcParenR"/>
              <a:tabLst>
                <a:tab pos="180340" algn="l"/>
              </a:tabLst>
            </a:pPr>
            <a:r>
              <a:rPr lang="hu-HU" sz="1800" dirty="0">
                <a:latin typeface="Times New Roman"/>
                <a:ea typeface="Times New Roman"/>
              </a:rPr>
              <a:t>a biztosító ráutaló </a:t>
            </a:r>
            <a:r>
              <a:rPr lang="hu-HU" sz="1800" dirty="0" smtClean="0">
                <a:latin typeface="Times New Roman"/>
                <a:ea typeface="Times New Roman"/>
              </a:rPr>
              <a:t>magatartásával</a:t>
            </a:r>
            <a:r>
              <a:rPr lang="hu-HU" sz="1800" dirty="0">
                <a:latin typeface="Times New Roman"/>
                <a:ea typeface="Times New Roman"/>
              </a:rPr>
              <a:t> </a:t>
            </a:r>
            <a:r>
              <a:rPr lang="hu-HU" sz="1800" dirty="0" smtClean="0">
                <a:latin typeface="Times New Roman"/>
                <a:ea typeface="Times New Roman"/>
              </a:rPr>
              <a:t>(ajánlat szerinti tartalommal)</a:t>
            </a:r>
            <a:endParaRPr lang="hu-HU" sz="2000" dirty="0">
              <a:latin typeface="Arial"/>
              <a:ea typeface="Times New Roman"/>
            </a:endParaRPr>
          </a:p>
          <a:p>
            <a:pPr marL="0" indent="0" eaLnBrk="1" hangingPunct="1">
              <a:buNone/>
            </a:pP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</p:txBody>
      </p:sp>
      <p:sp>
        <p:nvSpPr>
          <p:cNvPr id="2" name="Jobbra nyíl 1"/>
          <p:cNvSpPr/>
          <p:nvPr/>
        </p:nvSpPr>
        <p:spPr>
          <a:xfrm>
            <a:off x="3957340" y="1844824"/>
            <a:ext cx="576064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8" name="Jobbra nyíl 7"/>
          <p:cNvSpPr/>
          <p:nvPr/>
        </p:nvSpPr>
        <p:spPr>
          <a:xfrm>
            <a:off x="3957340" y="2204864"/>
            <a:ext cx="576064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9" name="Jobbra nyíl 8"/>
          <p:cNvSpPr/>
          <p:nvPr/>
        </p:nvSpPr>
        <p:spPr>
          <a:xfrm>
            <a:off x="3131840" y="3414598"/>
            <a:ext cx="576064" cy="31683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1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Ügyféltájékoztató</a:t>
            </a:r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hu-HU" sz="32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6</a:t>
            </a:r>
            <a:endParaRPr lang="hu-HU" sz="32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4578" name="Tartalom helye 2"/>
          <p:cNvSpPr>
            <a:spLocks noGrp="1"/>
          </p:cNvSpPr>
          <p:nvPr>
            <p:ph idx="1"/>
          </p:nvPr>
        </p:nvSpPr>
        <p:spPr>
          <a:xfrm>
            <a:off x="323850" y="1341438"/>
            <a:ext cx="8362950" cy="4391025"/>
          </a:xfrm>
        </p:spPr>
        <p:txBody>
          <a:bodyPr/>
          <a:lstStyle/>
          <a:p>
            <a:pPr eaLnBrk="1" hangingPunct="1">
              <a:buFont typeface="Arial" charset="0"/>
              <a:buChar char="‒"/>
            </a:pPr>
            <a:r>
              <a:rPr lang="hu-HU" sz="1800" b="1" dirty="0" smtClean="0">
                <a:latin typeface="Arial" charset="0"/>
                <a:cs typeface="Arial" charset="0"/>
              </a:rPr>
              <a:t>XVI. Egyéb rendelkezések</a:t>
            </a:r>
          </a:p>
          <a:p>
            <a:pPr marL="457200" lvl="1" indent="0" eaLnBrk="1" hangingPunct="1">
              <a:buFont typeface="Arial" charset="0"/>
              <a:buNone/>
            </a:pPr>
            <a:endParaRPr lang="hu-HU" sz="600" i="1" dirty="0" smtClean="0">
              <a:latin typeface="Arial" charset="0"/>
              <a:cs typeface="Arial" charset="0"/>
            </a:endParaRPr>
          </a:p>
          <a:p>
            <a:pPr marL="457200" lvl="1" indent="0" eaLnBrk="1" hangingPunct="1">
              <a:buFont typeface="Arial" charset="0"/>
              <a:buNone/>
            </a:pPr>
            <a:r>
              <a:rPr lang="hu-HU" sz="1800" i="1" dirty="0" smtClean="0">
                <a:latin typeface="Arial" charset="0"/>
                <a:cs typeface="Arial" charset="0"/>
              </a:rPr>
              <a:t>„XVI.1. </a:t>
            </a:r>
            <a:r>
              <a:rPr lang="hu-HU" sz="18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Nem válik a biztosítási szerződés tartalmává a Felek esetleges korábbi szerződéses / üzleti gyakorlata, szokása, illetve a biztosítási üzletágban a hasonló jellegű szerződés alanyai által széles körben ismert és rendszeresen alkalmazott szokás.</a:t>
            </a:r>
          </a:p>
          <a:p>
            <a:pPr marL="457200" lvl="1" indent="0" eaLnBrk="1" hangingPunct="1">
              <a:buFont typeface="Arial" charset="0"/>
              <a:buNone/>
            </a:pPr>
            <a:endParaRPr lang="hu-HU" sz="600" i="1" dirty="0" smtClean="0">
              <a:latin typeface="Arial" charset="0"/>
              <a:cs typeface="Arial" charset="0"/>
            </a:endParaRPr>
          </a:p>
          <a:p>
            <a:pPr marL="457200" lvl="1" indent="0" eaLnBrk="1" hangingPunct="1">
              <a:buFont typeface="Arial" charset="0"/>
              <a:buNone/>
            </a:pPr>
            <a:r>
              <a:rPr lang="hu-HU" sz="1800" i="1" dirty="0" smtClean="0">
                <a:latin typeface="Arial" charset="0"/>
                <a:cs typeface="Arial" charset="0"/>
              </a:rPr>
              <a:t>XVI.2. A felek között létrejött megállapodás a biztosítási szerződés valamennyi feltételét tartalmazza, az </a:t>
            </a:r>
            <a:r>
              <a:rPr lang="hu-HU" sz="18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írásbeli szerződésbe nem foglalt korábbi megállapodások hatályukat vesztik.</a:t>
            </a:r>
            <a:r>
              <a:rPr lang="hu-HU" sz="1800" i="1" dirty="0" smtClean="0">
                <a:latin typeface="Arial" charset="0"/>
                <a:cs typeface="Arial" charset="0"/>
              </a:rPr>
              <a:t>”</a:t>
            </a:r>
          </a:p>
          <a:p>
            <a:pPr eaLnBrk="1" hangingPunct="1">
              <a:buFont typeface="Arial" charset="0"/>
              <a:buChar char="‒"/>
            </a:pPr>
            <a:endParaRPr lang="hu-HU" sz="1000" b="1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‒"/>
            </a:pPr>
            <a:r>
              <a:rPr lang="hu-HU" sz="1800" b="1" dirty="0" smtClean="0">
                <a:latin typeface="Arial" charset="0"/>
                <a:cs typeface="Arial" charset="0"/>
              </a:rPr>
              <a:t>XVII. Irányadó jog</a:t>
            </a:r>
          </a:p>
          <a:p>
            <a:pPr eaLnBrk="1" hangingPunct="1">
              <a:buFont typeface="Arial" charset="0"/>
              <a:buChar char="‒"/>
            </a:pPr>
            <a:endParaRPr lang="hu-HU" sz="1000" b="1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‒"/>
            </a:pPr>
            <a:r>
              <a:rPr lang="hu-HU" sz="1800" b="1" dirty="0" smtClean="0">
                <a:latin typeface="Arial" charset="0"/>
                <a:cs typeface="Arial" charset="0"/>
              </a:rPr>
              <a:t>XVIII. Jelen </a:t>
            </a:r>
            <a:r>
              <a:rPr lang="hu-HU" sz="1800" b="1" dirty="0" err="1" smtClean="0">
                <a:latin typeface="Arial" charset="0"/>
                <a:cs typeface="Arial" charset="0"/>
              </a:rPr>
              <a:t>Ügyféltájékoztatónak</a:t>
            </a:r>
            <a:r>
              <a:rPr lang="hu-HU" sz="1800" b="1" dirty="0" smtClean="0">
                <a:latin typeface="Arial" charset="0"/>
                <a:cs typeface="Arial" charset="0"/>
              </a:rPr>
              <a:t> a </a:t>
            </a:r>
            <a:r>
              <a:rPr lang="hu-HU" sz="1800" b="1" u="sng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Polgári Törvénykönyv rendelkezéseitől lényegesen eltérő rendelkezései</a:t>
            </a:r>
            <a:r>
              <a:rPr lang="hu-HU" sz="18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hu-HU" sz="1800" dirty="0" smtClean="0">
                <a:latin typeface="Arial" charset="0"/>
                <a:cs typeface="Arial" charset="0"/>
              </a:rPr>
              <a:t>(lásd XI. és XVI. pontokban)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hu-HU" sz="2800" b="1" dirty="0" smtClean="0">
                <a:solidFill>
                  <a:srgbClr val="C00000"/>
                </a:solidFill>
              </a:rPr>
              <a:t>Komplett casco</a:t>
            </a:r>
            <a:endParaRPr lang="hu-HU" sz="28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99330" name="Tartalom helye 2"/>
          <p:cNvSpPr>
            <a:spLocks noGrp="1"/>
          </p:cNvSpPr>
          <p:nvPr>
            <p:ph idx="1"/>
          </p:nvPr>
        </p:nvSpPr>
        <p:spPr>
          <a:xfrm>
            <a:off x="385192" y="1036637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Elévülés:</a:t>
            </a:r>
          </a:p>
          <a:p>
            <a:pPr marL="723900" indent="-341313"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Kikerült: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		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ÁVF-ben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év</a:t>
            </a:r>
            <a:endParaRPr lang="hu-H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A biztosítási díj változása:</a:t>
            </a:r>
          </a:p>
          <a:p>
            <a:pPr marL="355600" indent="0" eaLnBrk="1" hangingPunct="1">
              <a:buNone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 Írásban értesítjük</a:t>
            </a:r>
          </a:p>
          <a:p>
            <a:pPr marL="723900"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45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nappal	     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30 nappal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előbb</a:t>
            </a:r>
          </a:p>
          <a:p>
            <a:pPr marL="0" indent="0" eaLnBrk="1" hangingPunct="1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</p:txBody>
      </p:sp>
      <p:sp>
        <p:nvSpPr>
          <p:cNvPr id="7" name="Jobbra nyíl 6"/>
          <p:cNvSpPr/>
          <p:nvPr/>
        </p:nvSpPr>
        <p:spPr>
          <a:xfrm>
            <a:off x="2664664" y="3645024"/>
            <a:ext cx="576064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5" name="Jobbra nyíl 4"/>
          <p:cNvSpPr/>
          <p:nvPr/>
        </p:nvSpPr>
        <p:spPr>
          <a:xfrm>
            <a:off x="2376632" y="1844824"/>
            <a:ext cx="576064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white"/>
              </a:solidFill>
            </a:endParaRPr>
          </a:p>
        </p:txBody>
      </p:sp>
      <p:pic>
        <p:nvPicPr>
          <p:cNvPr id="2051" name="Picture 3" descr="C:\Documents and Settings\y014178\Local Settings\Temporary Internet Files\Content.IE5\PRI0B1WN\MC9003008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60948"/>
            <a:ext cx="209557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317392"/>
            <a:ext cx="3385207" cy="187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2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hu-HU" sz="2800" b="1" dirty="0" smtClean="0">
                <a:solidFill>
                  <a:srgbClr val="C00000"/>
                </a:solidFill>
              </a:rPr>
              <a:t>Komplett casco</a:t>
            </a:r>
            <a:endParaRPr lang="hu-HU" sz="28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99330" name="Tartalom helye 2"/>
          <p:cNvSpPr>
            <a:spLocks noGrp="1"/>
          </p:cNvSpPr>
          <p:nvPr>
            <p:ph idx="1"/>
          </p:nvPr>
        </p:nvSpPr>
        <p:spPr>
          <a:xfrm>
            <a:off x="385192" y="1036637"/>
            <a:ext cx="8229600" cy="5056659"/>
          </a:xfrm>
        </p:spPr>
        <p:txBody>
          <a:bodyPr/>
          <a:lstStyle/>
          <a:p>
            <a:pPr marL="1003300" indent="0" eaLnBrk="1" hangingPunct="1"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Záradékok</a:t>
            </a:r>
          </a:p>
          <a:p>
            <a:pPr marL="0" indent="0" eaLnBrk="1" hangingPunct="1">
              <a:buNone/>
            </a:pPr>
            <a:endParaRPr lang="hu-HU" sz="2000" b="1" dirty="0" smtClean="0">
              <a:latin typeface="Arial" pitchFamily="34" charset="0"/>
              <a:cs typeface="Arial" pitchFamily="34" charset="0"/>
            </a:endParaRPr>
          </a:p>
          <a:p>
            <a:pPr marL="723900"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átszámozásra került majdnem mind</a:t>
            </a:r>
          </a:p>
          <a:p>
            <a:pPr marL="723900" eaLnBrk="1" hangingPunct="1">
              <a:buFont typeface="Wingdings" pitchFamily="2" charset="2"/>
              <a:buChar char="§"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723900"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425      4011: a biztonságtechnikai berendezésnek a biztosítási esemény időpontjában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működőképesnek,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valamint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hu-HU" sz="2000" b="1" dirty="0" smtClean="0">
                <a:latin typeface="Arial" pitchFamily="34" charset="0"/>
                <a:cs typeface="Arial" pitchFamily="34" charset="0"/>
              </a:rPr>
            </a:b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bekapcsolt állapotban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kell lennie</a:t>
            </a:r>
          </a:p>
          <a:p>
            <a:pPr marL="381000" indent="0" eaLnBrk="1" hangingPunct="1">
              <a:buNone/>
            </a:pPr>
            <a:endParaRPr lang="hu-HU" sz="2000" b="1" dirty="0" smtClean="0">
              <a:latin typeface="Arial" pitchFamily="34" charset="0"/>
              <a:cs typeface="Arial" pitchFamily="34" charset="0"/>
            </a:endParaRPr>
          </a:p>
          <a:p>
            <a:pPr marL="1346200" eaLnBrk="1" hangingPunct="1">
              <a:buFont typeface="Arial" pitchFamily="34" charset="0"/>
              <a:buChar char="•"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Kedvezményezett helyett	 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Zálogjogosult</a:t>
            </a:r>
          </a:p>
          <a:p>
            <a:pPr marL="0" indent="0" eaLnBrk="1" hangingPunct="1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Nincs lehetőség kedvezményezett jelölésére.</a:t>
            </a: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</p:txBody>
      </p:sp>
      <p:sp>
        <p:nvSpPr>
          <p:cNvPr id="4" name="Jobbra nyíl 3"/>
          <p:cNvSpPr/>
          <p:nvPr/>
        </p:nvSpPr>
        <p:spPr>
          <a:xfrm>
            <a:off x="3563888" y="4653136"/>
            <a:ext cx="576064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5" name="Jobbra nyíl 4"/>
          <p:cNvSpPr/>
          <p:nvPr/>
        </p:nvSpPr>
        <p:spPr>
          <a:xfrm>
            <a:off x="1666380" y="2985104"/>
            <a:ext cx="288000" cy="180000"/>
          </a:xfrm>
          <a:prstGeom prst="rightArrow">
            <a:avLst/>
          </a:prstGeom>
          <a:solidFill>
            <a:schemeClr val="tx1"/>
          </a:solidFill>
          <a:ln w="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3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hu-HU" sz="2800" b="1" dirty="0" smtClean="0">
                <a:solidFill>
                  <a:srgbClr val="C00000"/>
                </a:solidFill>
              </a:rPr>
              <a:t>Kiegészítő biztosítások</a:t>
            </a:r>
            <a:endParaRPr lang="hu-HU" sz="28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99330" name="Tartalom helye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Kiegészítő biztosításokat érintő </a:t>
            </a:r>
            <a:r>
              <a:rPr lang="hu-H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általános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változások</a:t>
            </a:r>
          </a:p>
          <a:p>
            <a:pPr marL="0" indent="0" eaLnBrk="1" hangingPunct="1">
              <a:buNone/>
            </a:pPr>
            <a:endParaRPr lang="hu-HU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Szerződés létrejötte:</a:t>
            </a:r>
          </a:p>
          <a:p>
            <a:pPr marL="723900" eaLnBrk="1" hangingPunct="1">
              <a:buFont typeface="Wingdings" pitchFamily="2" charset="2"/>
              <a:buChar char="§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15 nap helyett	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nn-NO" sz="2000" dirty="0" smtClean="0">
                <a:latin typeface="Arial" pitchFamily="34" charset="0"/>
                <a:cs typeface="Arial" pitchFamily="34" charset="0"/>
              </a:rPr>
              <a:t>ÁVF </a:t>
            </a:r>
            <a:r>
              <a:rPr lang="nn-NO" sz="2000" dirty="0">
                <a:latin typeface="Arial" pitchFamily="34" charset="0"/>
                <a:cs typeface="Arial" pitchFamily="34" charset="0"/>
              </a:rPr>
              <a:t>II. pontjában foglaltak </a:t>
            </a:r>
            <a:r>
              <a:rPr lang="nn-NO" sz="2000" dirty="0" smtClean="0">
                <a:latin typeface="Arial" pitchFamily="34" charset="0"/>
                <a:cs typeface="Arial" pitchFamily="34" charset="0"/>
              </a:rPr>
              <a:t>szerint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Biztosítási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díj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megfizetése</a:t>
            </a:r>
          </a:p>
          <a:p>
            <a:pPr marL="723900"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ÁVF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VI.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pontja szerint</a:t>
            </a:r>
          </a:p>
          <a:p>
            <a:pPr marL="381000" indent="0" eaLnBrk="1" hangingPunct="1"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Elévülés:</a:t>
            </a:r>
          </a:p>
          <a:p>
            <a:pPr marL="723900" indent="-341313"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Kikerült:		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ÁVF-ben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A biztosítási díj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változása:</a:t>
            </a:r>
          </a:p>
          <a:p>
            <a:pPr marL="355600" indent="0" eaLnBrk="1" hangingPunct="1">
              <a:buNone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 Írásban értesítjük</a:t>
            </a:r>
          </a:p>
          <a:p>
            <a:pPr marL="723900"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45 nappal	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   30 nappal előbb</a:t>
            </a:r>
          </a:p>
          <a:p>
            <a:pPr marL="0" indent="0" eaLnBrk="1" hangingPunct="1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</p:txBody>
      </p:sp>
      <p:sp>
        <p:nvSpPr>
          <p:cNvPr id="2" name="Jobbra nyíl 1"/>
          <p:cNvSpPr/>
          <p:nvPr/>
        </p:nvSpPr>
        <p:spPr>
          <a:xfrm>
            <a:off x="3156620" y="2420888"/>
            <a:ext cx="576064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5" name="Jobbra nyíl 4"/>
          <p:cNvSpPr/>
          <p:nvPr/>
        </p:nvSpPr>
        <p:spPr>
          <a:xfrm>
            <a:off x="2849224" y="6093296"/>
            <a:ext cx="576064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6" name="Jobbra nyíl 5"/>
          <p:cNvSpPr/>
          <p:nvPr/>
        </p:nvSpPr>
        <p:spPr>
          <a:xfrm>
            <a:off x="2432046" y="4581128"/>
            <a:ext cx="576064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white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140968"/>
            <a:ext cx="3974744" cy="231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4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hu-HU" sz="2800" b="1" dirty="0" smtClean="0">
                <a:solidFill>
                  <a:srgbClr val="C00000"/>
                </a:solidFill>
              </a:rPr>
              <a:t>Kiegészítő biztosítások</a:t>
            </a:r>
            <a:endParaRPr lang="hu-HU" sz="28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99330" name="Tartalom helye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361230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Kiegészítő biztosításokat érintő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  <a:p>
            <a:pPr marL="381000" indent="0" eaLnBrk="1" hangingPunct="1"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AutósTárs jogvédelmi kiegészítő biztosítás</a:t>
            </a:r>
            <a:endParaRPr lang="hu-HU" sz="2000" b="1" dirty="0" smtClean="0">
              <a:latin typeface="Arial" pitchFamily="34" charset="0"/>
              <a:cs typeface="Arial" pitchFamily="34" charset="0"/>
            </a:endParaRPr>
          </a:p>
          <a:p>
            <a:pPr marL="723900"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Területi hatály Magyarország 	</a:t>
            </a:r>
          </a:p>
          <a:p>
            <a:pPr marL="381000" indent="0" eaLnBrk="1" hangingPunct="1">
              <a:buNone/>
              <a:tabLst>
                <a:tab pos="712788" algn="l"/>
              </a:tabLst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Európa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(földrajzi értelemben)</a:t>
            </a:r>
          </a:p>
          <a:p>
            <a:pPr marL="812800" indent="-431800" eaLnBrk="1" hangingPunct="1">
              <a:buFont typeface="Wingdings" pitchFamily="2" charset="2"/>
              <a:buChar char="§"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</p:txBody>
      </p:sp>
      <p:sp>
        <p:nvSpPr>
          <p:cNvPr id="2" name="Jobbra nyíl 1"/>
          <p:cNvSpPr/>
          <p:nvPr/>
        </p:nvSpPr>
        <p:spPr>
          <a:xfrm>
            <a:off x="4826627" y="2962439"/>
            <a:ext cx="576064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white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53"/>
          <a:stretch/>
        </p:blipFill>
        <p:spPr>
          <a:xfrm>
            <a:off x="6228184" y="1988841"/>
            <a:ext cx="1738339" cy="345638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102" y="3917737"/>
            <a:ext cx="2868290" cy="212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1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hu-HU" sz="2800" b="1" dirty="0" smtClean="0">
                <a:solidFill>
                  <a:srgbClr val="C00000"/>
                </a:solidFill>
              </a:rPr>
              <a:t>Ajánlati kép - casco</a:t>
            </a:r>
            <a:endParaRPr lang="hu-HU" sz="28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Kép 3" descr="4_Casco ajánlat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6" t="11497" r="12687"/>
          <a:stretch/>
        </p:blipFill>
        <p:spPr>
          <a:xfrm>
            <a:off x="683567" y="908720"/>
            <a:ext cx="7875949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hu-HU" sz="2800" b="1" dirty="0" smtClean="0">
                <a:solidFill>
                  <a:srgbClr val="C00000"/>
                </a:solidFill>
              </a:rPr>
              <a:t>Ajánlati kép - casco</a:t>
            </a:r>
            <a:endParaRPr lang="hu-HU" sz="28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Kép 1" descr="4_Casco ajánlat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6" t="11216" r="12388"/>
          <a:stretch/>
        </p:blipFill>
        <p:spPr>
          <a:xfrm>
            <a:off x="539552" y="1052736"/>
            <a:ext cx="6984776" cy="4529806"/>
          </a:xfrm>
          <a:prstGeom prst="rect">
            <a:avLst/>
          </a:prstGeom>
        </p:spPr>
      </p:pic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1043608" y="5733256"/>
            <a:ext cx="7416824" cy="50405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Dinamikus!</a:t>
            </a:r>
          </a:p>
          <a:p>
            <a:pPr marL="0" indent="0" eaLnBrk="1" hangingPunct="1"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3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hu-HU" sz="2800" b="1" dirty="0" smtClean="0">
                <a:solidFill>
                  <a:srgbClr val="C00000"/>
                </a:solidFill>
              </a:rPr>
              <a:t>Ajánlati kép - kgfb</a:t>
            </a:r>
            <a:endParaRPr lang="hu-HU" sz="28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Kép 1" descr="5_Kötelező ajánlat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2" t="15143" r="12687"/>
          <a:stretch/>
        </p:blipFill>
        <p:spPr>
          <a:xfrm>
            <a:off x="971600" y="1124744"/>
            <a:ext cx="6984776" cy="4401579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851920" y="1185176"/>
            <a:ext cx="360040" cy="282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9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hu-HU" sz="2800" b="1" dirty="0" err="1" smtClean="0">
                <a:solidFill>
                  <a:srgbClr val="C00000"/>
                </a:solidFill>
              </a:rPr>
              <a:t>Truck</a:t>
            </a:r>
            <a:r>
              <a:rPr lang="hu-HU" sz="2800" b="1" dirty="0" smtClean="0">
                <a:solidFill>
                  <a:srgbClr val="C00000"/>
                </a:solidFill>
              </a:rPr>
              <a:t> ás Motor casco </a:t>
            </a:r>
            <a:endParaRPr lang="hu-HU" sz="28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99330" name="Tartalom helye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Truck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és a Motor casco, eddig JCKF9</a:t>
            </a:r>
          </a:p>
          <a:p>
            <a:pPr eaLnBrk="1" hangingPunct="1">
              <a:buFont typeface="Wingdings" pitchFamily="2" charset="2"/>
              <a:buChar char="§"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Mind a kettőre külön feltétel készült</a:t>
            </a:r>
          </a:p>
          <a:p>
            <a:pPr eaLnBrk="1" hangingPunct="1">
              <a:buFont typeface="Wingdings" pitchFamily="2" charset="2"/>
              <a:buChar char="§"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A JCKF9-hez képest csak azok a pluszok kerültek bele, amik a Komplettben is már benne vannak (fogalmi dolgok)</a:t>
            </a:r>
          </a:p>
          <a:p>
            <a:pPr eaLnBrk="1" hangingPunct="1">
              <a:buFont typeface="Wingdings" pitchFamily="2" charset="2"/>
              <a:buChar char="§"/>
            </a:pP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hu-HU" sz="2000" b="1" dirty="0" smtClean="0">
              <a:latin typeface="Arial" pitchFamily="34" charset="0"/>
              <a:cs typeface="Arial" pitchFamily="34" charset="0"/>
            </a:endParaRPr>
          </a:p>
          <a:p>
            <a:pPr marL="1346200" eaLnBrk="1" hangingPunct="1">
              <a:buFont typeface="Arial" pitchFamily="34" charset="0"/>
              <a:buChar char="•"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66" y="3761760"/>
            <a:ext cx="3687726" cy="229833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44389"/>
            <a:ext cx="2577437" cy="193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1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hu-HU" sz="2800" b="1" dirty="0" smtClean="0">
                <a:solidFill>
                  <a:srgbClr val="C00000"/>
                </a:solidFill>
              </a:rPr>
              <a:t>Flotta casco </a:t>
            </a:r>
            <a:endParaRPr lang="hu-HU" sz="28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99330" name="Tartalom helye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JCKF9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		</a:t>
            </a:r>
            <a:r>
              <a:rPr lang="hu-H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FCKF1</a:t>
            </a:r>
          </a:p>
          <a:p>
            <a:pPr marL="0" indent="0" eaLnBrk="1" hangingPunct="1">
              <a:buNone/>
            </a:pPr>
            <a:endParaRPr lang="hu-H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Szolgáltatásainkban nincs változás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Új dolgok most nincsenek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Csak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  a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P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tk-s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változásokat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követtük le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Flotta specifikus dolgok vannak csak a feltételben (pl. záradékok is)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Kiegészítő biztosítások feltétel füzet (szolgáltatás itt is változatlan)</a:t>
            </a:r>
          </a:p>
          <a:p>
            <a:pPr marL="0" indent="0" eaLnBrk="1" hangingPunct="1">
              <a:buNone/>
            </a:pPr>
            <a:endParaRPr lang="hu-H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Flotta szerződések minden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esetben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nem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fogyasztók.</a:t>
            </a:r>
            <a:endParaRPr lang="hu-H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1346200" eaLnBrk="1" hangingPunct="1">
              <a:buFont typeface="Arial" pitchFamily="34" charset="0"/>
              <a:buChar char="•"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</p:txBody>
      </p:sp>
      <p:sp>
        <p:nvSpPr>
          <p:cNvPr id="4" name="Jobbra nyíl 3"/>
          <p:cNvSpPr/>
          <p:nvPr/>
        </p:nvSpPr>
        <p:spPr>
          <a:xfrm>
            <a:off x="1619672" y="1268760"/>
            <a:ext cx="576064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white"/>
              </a:solidFill>
            </a:endParaRPr>
          </a:p>
        </p:txBody>
      </p:sp>
      <p:pic>
        <p:nvPicPr>
          <p:cNvPr id="3074" name="Picture 2" descr="C:\Documents and Settings\y014178\Local Settings\Temporary Internet Files\Content.IE5\SGWV09QE\MC90039852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411" y="5126210"/>
            <a:ext cx="1377365" cy="76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y014178\Local Settings\Temporary Internet Files\Content.IE5\SGWV09QE\MC90039852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085457"/>
            <a:ext cx="1728192" cy="96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y014178\Local Settings\Temporary Internet Files\Content.IE5\SGWV09QE\MC90039852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985075"/>
            <a:ext cx="2088232" cy="116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y014178\Local Settings\Temporary Internet Files\Content.IE5\SGWV09QE\MC90039852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214" y="4888584"/>
            <a:ext cx="2377988" cy="132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y014178\Local Settings\Temporary Internet Files\Content.IE5\SGWV09QE\MC90039852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596" y="4744159"/>
            <a:ext cx="2952328" cy="164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1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hu-HU" sz="2800" b="1" dirty="0" smtClean="0">
                <a:solidFill>
                  <a:srgbClr val="C00000"/>
                </a:solidFill>
              </a:rPr>
              <a:t>Flotta casco </a:t>
            </a:r>
            <a:endParaRPr lang="hu-HU" sz="28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99330" name="Tartalom helye 2"/>
          <p:cNvSpPr>
            <a:spLocks noGrp="1"/>
          </p:cNvSpPr>
          <p:nvPr>
            <p:ph idx="1"/>
          </p:nvPr>
        </p:nvSpPr>
        <p:spPr>
          <a:xfrm>
            <a:off x="385192" y="1036637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PartnerPortál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felület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Flotta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casconál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itt</a:t>
            </a:r>
            <a:endParaRPr lang="hu-H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1346200" eaLnBrk="1" hangingPunct="1">
              <a:buFont typeface="Arial" pitchFamily="34" charset="0"/>
              <a:buChar char="•"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  <a:p>
            <a:pPr eaLnBrk="1" hangingPunct="1"/>
            <a:endParaRPr lang="hu-HU" sz="10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hu-HU" sz="2000" dirty="0" smtClean="0">
                <a:latin typeface="Arial" pitchFamily="34" charset="0"/>
                <a:cs typeface="Arial" pitchFamily="34" charset="0"/>
              </a:rPr>
              <a:t>Flotta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kgfb-nél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itt</a:t>
            </a:r>
            <a:endParaRPr lang="hu-H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</p:txBody>
      </p:sp>
      <p:pic>
        <p:nvPicPr>
          <p:cNvPr id="5" name="Kép 4" descr="Dokumentum1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41540" r="28023" b="25692"/>
          <a:stretch/>
        </p:blipFill>
        <p:spPr>
          <a:xfrm>
            <a:off x="859743" y="1772816"/>
            <a:ext cx="6768752" cy="2386220"/>
          </a:xfrm>
          <a:prstGeom prst="rect">
            <a:avLst/>
          </a:prstGeom>
        </p:spPr>
      </p:pic>
      <p:pic>
        <p:nvPicPr>
          <p:cNvPr id="8" name="Picture 17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3097543" cy="56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Kép 4" descr="image00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" t="59295" r="36204" b="21589"/>
          <a:stretch/>
        </p:blipFill>
        <p:spPr bwMode="auto">
          <a:xfrm>
            <a:off x="860499" y="4509120"/>
            <a:ext cx="6780810" cy="186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56382"/>
            <a:ext cx="3765426" cy="68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1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 idx="4294967295"/>
          </p:nvPr>
        </p:nvSpPr>
        <p:spPr>
          <a:xfrm>
            <a:off x="395536" y="214121"/>
            <a:ext cx="8424936" cy="476086"/>
          </a:xfrm>
        </p:spPr>
        <p:txBody>
          <a:bodyPr/>
          <a:lstStyle/>
          <a:p>
            <a:pPr eaLnBrk="1" hangingPunct="1"/>
            <a:r>
              <a:rPr lang="hu-HU" sz="32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Ügyféltájékoztató</a:t>
            </a:r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hu-HU" sz="32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vs</a:t>
            </a:r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Feltétel</a:t>
            </a:r>
            <a:endParaRPr lang="hu-HU" sz="3200" b="1" baseline="300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6626" name="Tartalom helye 2"/>
          <p:cNvSpPr>
            <a:spLocks noGrp="1"/>
          </p:cNvSpPr>
          <p:nvPr>
            <p:ph idx="4294967295"/>
          </p:nvPr>
        </p:nvSpPr>
        <p:spPr>
          <a:xfrm>
            <a:off x="251520" y="1484784"/>
            <a:ext cx="8713788" cy="151216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000" b="1" dirty="0" smtClean="0">
                <a:solidFill>
                  <a:srgbClr val="0070C0"/>
                </a:solidFill>
              </a:rPr>
              <a:t>Az </a:t>
            </a:r>
            <a:r>
              <a:rPr lang="hu-HU" sz="2000" b="1" dirty="0" err="1" smtClean="0">
                <a:solidFill>
                  <a:srgbClr val="0070C0"/>
                </a:solidFill>
              </a:rPr>
              <a:t>Ügyféltájékoztatótól</a:t>
            </a:r>
            <a:r>
              <a:rPr lang="hu-HU" sz="2000" b="1" dirty="0" smtClean="0">
                <a:solidFill>
                  <a:srgbClr val="0070C0"/>
                </a:solidFill>
              </a:rPr>
              <a:t> való eltérés esetén Feltételek rendelkezési az irányadók!</a:t>
            </a:r>
          </a:p>
          <a:p>
            <a:pPr marL="0" indent="0" eaLnBrk="1" hangingPunct="1">
              <a:buNone/>
            </a:pPr>
            <a:endParaRPr lang="hu-HU" sz="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u-HU" sz="1800" dirty="0"/>
              <a:t>A biztosítási szerződés részét képező „</a:t>
            </a:r>
            <a:r>
              <a:rPr lang="hu-HU" sz="1800" dirty="0" err="1"/>
              <a:t>Ügyféltájékoztató</a:t>
            </a:r>
            <a:r>
              <a:rPr lang="hu-HU" sz="1800" dirty="0"/>
              <a:t> és a biztosítási szerződésre vonatkozó általános rendelkezések” című dokumentumban és a feltételekben foglaltak eltérése esetén a </a:t>
            </a:r>
            <a:r>
              <a:rPr lang="hu-HU" sz="1800" b="1" u="sng" dirty="0">
                <a:solidFill>
                  <a:srgbClr val="C00000"/>
                </a:solidFill>
              </a:rPr>
              <a:t>feltételek rendelkezései</a:t>
            </a:r>
            <a:r>
              <a:rPr lang="hu-HU" sz="1800" b="1" dirty="0">
                <a:solidFill>
                  <a:srgbClr val="C00000"/>
                </a:solidFill>
              </a:rPr>
              <a:t> irányadóak</a:t>
            </a:r>
            <a:r>
              <a:rPr lang="hu-HU" sz="1800" dirty="0"/>
              <a:t>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61321"/>
            <a:ext cx="3312368" cy="302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4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hu-HU" sz="2800" b="1" dirty="0" smtClean="0">
                <a:solidFill>
                  <a:srgbClr val="C00000"/>
                </a:solidFill>
              </a:rPr>
              <a:t>Flotta casco</a:t>
            </a:r>
            <a:endParaRPr lang="hu-HU" sz="28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99330" name="Tartalom helye 2"/>
          <p:cNvSpPr>
            <a:spLocks noGrp="1"/>
          </p:cNvSpPr>
          <p:nvPr>
            <p:ph idx="1"/>
          </p:nvPr>
        </p:nvSpPr>
        <p:spPr>
          <a:xfrm>
            <a:off x="385192" y="1036637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PartnerPortál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felület </a:t>
            </a:r>
          </a:p>
          <a:p>
            <a:pPr lvl="0"/>
            <a:endParaRPr lang="hu-HU" sz="20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Meglévő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ajánlatok (kgfb, casco)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lezárása a Ptk. miatt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Az összes nyitott státuszú ajánlat (új,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javítás,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elbírált stb.), kivéve az állománykezelés által feldolgozott ajánlatok,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2014.03.14-én elutasított státuszba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kerülnek és a már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kiadott ajánlatok törlődnek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.  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Ebből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a státuszból módosítással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újra lehet indítani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az ajánlatot újként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eaLnBrk="1" hangingPunct="1">
              <a:buNone/>
            </a:pPr>
            <a:endParaRPr lang="hu-H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Szerződés tartalma </a:t>
            </a:r>
            <a:endParaRPr lang="hu-H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Flotta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cascoban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: állományban beállt változás bejelentési kötelezettség 8 nap 	  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 nap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(mint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kgfb-ben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A többi változás csak a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Ptk-val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kapcsolatos pontosítások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Jobbra nyíl 8"/>
          <p:cNvSpPr/>
          <p:nvPr/>
        </p:nvSpPr>
        <p:spPr>
          <a:xfrm>
            <a:off x="3563888" y="5157192"/>
            <a:ext cx="576064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65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Cím 1"/>
          <p:cNvSpPr>
            <a:spLocks noGrp="1"/>
          </p:cNvSpPr>
          <p:nvPr>
            <p:ph type="title"/>
          </p:nvPr>
        </p:nvSpPr>
        <p:spPr>
          <a:xfrm>
            <a:off x="611188" y="2492375"/>
            <a:ext cx="8137525" cy="1224657"/>
          </a:xfrm>
        </p:spPr>
        <p:txBody>
          <a:bodyPr/>
          <a:lstStyle/>
          <a:p>
            <a:pPr algn="l"/>
            <a:r>
              <a:rPr lang="hu-HU" sz="33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RÁADÁS</a:t>
            </a:r>
            <a:endParaRPr lang="hu-HU" sz="2000" b="1" u="sng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72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>
                <a:solidFill>
                  <a:srgbClr val="C00000"/>
                </a:solidFill>
                <a:latin typeface="Arial" charset="0"/>
                <a:cs typeface="Arial" charset="0"/>
              </a:rPr>
              <a:t>Névváltozás</a:t>
            </a:r>
            <a:endParaRPr lang="hu-HU" sz="32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84994" name="Tartalom helye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28083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000" dirty="0" smtClean="0">
                <a:latin typeface="Arial" charset="0"/>
                <a:cs typeface="Arial" charset="0"/>
              </a:rPr>
              <a:t>Hivatalosan </a:t>
            </a:r>
            <a:r>
              <a:rPr lang="hu-HU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2014.03.15-étől</a:t>
            </a:r>
            <a:r>
              <a:rPr lang="hu-HU" sz="2000" dirty="0" smtClean="0">
                <a:latin typeface="Arial" charset="0"/>
                <a:cs typeface="Arial" charset="0"/>
              </a:rPr>
              <a:t> (de </a:t>
            </a:r>
            <a:r>
              <a:rPr lang="hu-HU" sz="2000" dirty="0">
                <a:latin typeface="Arial" charset="0"/>
                <a:cs typeface="Arial" charset="0"/>
              </a:rPr>
              <a:t>fokozatosan több </a:t>
            </a:r>
            <a:r>
              <a:rPr lang="hu-HU" sz="2000" dirty="0" smtClean="0">
                <a:latin typeface="Arial" charset="0"/>
                <a:cs typeface="Arial" charset="0"/>
              </a:rPr>
              <a:t>ütemben) </a:t>
            </a:r>
          </a:p>
          <a:p>
            <a:pPr marL="0" indent="0" eaLnBrk="1" hangingPunct="1">
              <a:buNone/>
            </a:pPr>
            <a:r>
              <a:rPr lang="hu-HU" sz="2000" dirty="0" smtClean="0">
                <a:latin typeface="Arial" charset="0"/>
                <a:cs typeface="Arial" charset="0"/>
              </a:rPr>
              <a:t>új </a:t>
            </a:r>
            <a:r>
              <a:rPr lang="hu-HU" sz="2000" dirty="0">
                <a:latin typeface="Arial" charset="0"/>
                <a:cs typeface="Arial" charset="0"/>
              </a:rPr>
              <a:t>logó és új név átvezetése a </a:t>
            </a:r>
            <a:r>
              <a:rPr lang="hu-HU" sz="2000" dirty="0" smtClean="0">
                <a:latin typeface="Arial" charset="0"/>
                <a:cs typeface="Arial" charset="0"/>
              </a:rPr>
              <a:t>dokumentumokon…</a:t>
            </a: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marL="0" indent="0" algn="ctr" eaLnBrk="1" hangingPunct="1">
              <a:buNone/>
            </a:pPr>
            <a:r>
              <a:rPr lang="hu-HU" b="1" dirty="0">
                <a:solidFill>
                  <a:srgbClr val="C00000"/>
                </a:solidFill>
                <a:latin typeface="Arial" charset="0"/>
                <a:cs typeface="Arial" charset="0"/>
              </a:rPr>
              <a:t>Generali Biztosító </a:t>
            </a:r>
            <a:r>
              <a:rPr lang="hu-HU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Zrt</a:t>
            </a:r>
            <a:r>
              <a:rPr lang="hu-HU" b="1" dirty="0">
                <a:solidFill>
                  <a:srgbClr val="C00000"/>
                </a:solidFill>
                <a:latin typeface="Arial" charset="0"/>
                <a:cs typeface="Arial" charset="0"/>
              </a:rPr>
              <a:t>.</a:t>
            </a: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  <a:p>
            <a:pPr eaLnBrk="1" hangingPunct="1"/>
            <a:endParaRPr lang="hu-HU" sz="2000" dirty="0">
              <a:latin typeface="Arial" charset="0"/>
              <a:cs typeface="Arial" charset="0"/>
            </a:endParaRPr>
          </a:p>
          <a:p>
            <a:pPr eaLnBrk="1" hangingPunct="1"/>
            <a:endParaRPr lang="hu-HU" sz="2000" dirty="0">
              <a:latin typeface="Arial" charset="0"/>
              <a:cs typeface="Arial" charset="0"/>
            </a:endParaRPr>
          </a:p>
        </p:txBody>
      </p:sp>
      <p:pic>
        <p:nvPicPr>
          <p:cNvPr id="4" name="Kép 3" descr="Leírás: Leírás: generali_logo_out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05064"/>
            <a:ext cx="2304256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677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CasellaDiTesto 10"/>
          <p:cNvSpPr txBox="1">
            <a:spLocks noChangeArrowheads="1"/>
          </p:cNvSpPr>
          <p:nvPr/>
        </p:nvSpPr>
        <p:spPr bwMode="auto">
          <a:xfrm>
            <a:off x="347663" y="3030538"/>
            <a:ext cx="83994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hu-HU" sz="3300" b="1" dirty="0" smtClean="0">
                <a:solidFill>
                  <a:srgbClr val="C00000"/>
                </a:solidFill>
                <a:cs typeface="Arial" charset="0"/>
              </a:rPr>
              <a:t>Köszönjük </a:t>
            </a:r>
            <a:r>
              <a:rPr lang="hu-HU" sz="3300" b="1" dirty="0">
                <a:solidFill>
                  <a:srgbClr val="C00000"/>
                </a:solidFill>
                <a:cs typeface="Arial" charset="0"/>
              </a:rPr>
              <a:t>a figyelmet!</a:t>
            </a:r>
            <a:endParaRPr lang="it-IT" sz="3300" b="1" dirty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100354" name="Immagin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287338"/>
            <a:ext cx="8636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5" name="Picture 17"/>
          <p:cNvPicPr>
            <a:picLocks noChangeAspect="1"/>
          </p:cNvPicPr>
          <p:nvPr/>
        </p:nvPicPr>
        <p:blipFill>
          <a:blip r:embed="rId3"/>
          <a:srcRect r="21049"/>
          <a:stretch>
            <a:fillRect/>
          </a:stretch>
        </p:blipFill>
        <p:spPr bwMode="auto">
          <a:xfrm>
            <a:off x="0" y="0"/>
            <a:ext cx="21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8261300" y="6092825"/>
            <a:ext cx="792162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Cím 1"/>
          <p:cNvSpPr>
            <a:spLocks noGrp="1"/>
          </p:cNvSpPr>
          <p:nvPr>
            <p:ph type="title"/>
          </p:nvPr>
        </p:nvSpPr>
        <p:spPr>
          <a:xfrm>
            <a:off x="611188" y="2781300"/>
            <a:ext cx="8137525" cy="1152525"/>
          </a:xfrm>
        </p:spPr>
        <p:txBody>
          <a:bodyPr/>
          <a:lstStyle/>
          <a:p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Változások </a:t>
            </a:r>
            <a:r>
              <a:rPr lang="hu-HU" sz="3300" b="1" dirty="0">
                <a:solidFill>
                  <a:srgbClr val="C00000"/>
                </a:solidFill>
                <a:latin typeface="Arial" charset="0"/>
                <a:cs typeface="Arial" charset="0"/>
              </a:rPr>
              <a:t>a </a:t>
            </a:r>
            <a:r>
              <a:rPr lang="hu-HU" sz="33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MAHNUNG</a:t>
            </a:r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folyamatban</a:t>
            </a:r>
            <a:endParaRPr lang="hu-HU" sz="2000" b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69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Régi folyamat - új folyamat…</a:t>
            </a:r>
          </a:p>
        </p:txBody>
      </p:sp>
      <p:sp>
        <p:nvSpPr>
          <p:cNvPr id="80898" name="Tartalom helye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4824536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hu-HU" sz="1900" dirty="0" smtClean="0">
                <a:latin typeface="Arial" pitchFamily="34" charset="0"/>
                <a:cs typeface="Arial" pitchFamily="34" charset="0"/>
              </a:rPr>
              <a:t>2014.03.15.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után aláírt ajánlatokra </a:t>
            </a:r>
            <a:r>
              <a:rPr lang="hu-HU" sz="19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ÚJ FOLYAMAT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, korábbi szerződésekre marad a </a:t>
            </a:r>
            <a:r>
              <a:rPr lang="hu-HU" sz="19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RÉGI </a:t>
            </a:r>
            <a:r>
              <a:rPr lang="hu-HU" sz="19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FOLYAMAT</a:t>
            </a:r>
          </a:p>
          <a:p>
            <a:pPr lvl="0">
              <a:spcBef>
                <a:spcPts val="600"/>
              </a:spcBef>
            </a:pPr>
            <a:endParaRPr lang="hu-HU" sz="19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600"/>
              </a:spcBef>
            </a:pPr>
            <a:r>
              <a:rPr lang="hu-HU" sz="1900" b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KGFB-re</a:t>
            </a:r>
            <a:r>
              <a:rPr lang="hu-HU" sz="19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nem vonatkozik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 a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Ptk.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(arra a </a:t>
            </a:r>
            <a:r>
              <a:rPr lang="hu-HU" sz="1900" dirty="0" err="1">
                <a:latin typeface="Arial" pitchFamily="34" charset="0"/>
                <a:cs typeface="Arial" pitchFamily="34" charset="0"/>
              </a:rPr>
              <a:t>Gfb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 tv. rendelkezéseit kell alkalmazni), összes többi módozatra igen</a:t>
            </a:r>
          </a:p>
          <a:p>
            <a:pPr lvl="0">
              <a:spcBef>
                <a:spcPts val="600"/>
              </a:spcBef>
            </a:pPr>
            <a:r>
              <a:rPr lang="hu-HU" sz="19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Nem fogyasztói szerződések esetében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 lehetőség van eltérni az új </a:t>
            </a:r>
            <a:r>
              <a:rPr lang="hu-HU" sz="1900" dirty="0" err="1" smtClean="0">
                <a:latin typeface="Arial" pitchFamily="34" charset="0"/>
                <a:cs typeface="Arial" pitchFamily="34" charset="0"/>
              </a:rPr>
              <a:t>Ptk.-tól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. Feltétel szinten kell az eltérő megállapodást rögzíteni.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Ezt fogjuk alkalmazni…</a:t>
            </a:r>
          </a:p>
          <a:p>
            <a:pPr lvl="1">
              <a:spcBef>
                <a:spcPts val="600"/>
              </a:spcBef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g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épjármű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casco flotta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szerződések,</a:t>
            </a:r>
          </a:p>
          <a:p>
            <a:pPr lvl="1">
              <a:spcBef>
                <a:spcPts val="600"/>
              </a:spcBef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társasházak és</a:t>
            </a:r>
          </a:p>
          <a:p>
            <a:pPr lvl="1">
              <a:spcBef>
                <a:spcPts val="600"/>
              </a:spcBef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vállalati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vagyon szerződések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esetében.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Font typeface="Arial" pitchFamily="34" charset="0"/>
              <a:buChar char=" "/>
            </a:pPr>
            <a:r>
              <a:rPr lang="hu-HU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Ezeknél </a:t>
            </a:r>
            <a:r>
              <a:rPr lang="hu-HU" sz="1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szerződéseknél maga a szerződés új </a:t>
            </a:r>
            <a:r>
              <a:rPr lang="hu-HU" sz="19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hu-HU" sz="19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tk-s</a:t>
            </a:r>
            <a:r>
              <a:rPr lang="hu-HU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lesz, de továbbra is a régi </a:t>
            </a:r>
            <a:r>
              <a:rPr lang="hu-HU" sz="19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mahnung</a:t>
            </a:r>
            <a:r>
              <a:rPr lang="hu-HU" sz="1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folyamat megy majd rá</a:t>
            </a:r>
            <a:r>
              <a:rPr lang="hu-HU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600"/>
              </a:spcBef>
              <a:buFont typeface="Arial" pitchFamily="34" charset="0"/>
              <a:buChar char=" "/>
            </a:pPr>
            <a:endParaRPr lang="hu-HU" sz="1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03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Ptk.</a:t>
            </a:r>
          </a:p>
        </p:txBody>
      </p:sp>
      <p:sp>
        <p:nvSpPr>
          <p:cNvPr id="16386" name="Tartalom helye 2"/>
          <p:cNvSpPr>
            <a:spLocks noGrp="1"/>
          </p:cNvSpPr>
          <p:nvPr>
            <p:ph idx="1"/>
          </p:nvPr>
        </p:nvSpPr>
        <p:spPr>
          <a:xfrm>
            <a:off x="519113" y="969963"/>
            <a:ext cx="8229600" cy="4929187"/>
          </a:xfrm>
        </p:spPr>
        <p:txBody>
          <a:bodyPr/>
          <a:lstStyle/>
          <a:p>
            <a:pPr eaLnBrk="1" hangingPunct="1"/>
            <a:r>
              <a:rPr lang="hu-HU" sz="2000" dirty="0" smtClean="0">
                <a:latin typeface="Arial" charset="0"/>
                <a:cs typeface="Arial" charset="0"/>
              </a:rPr>
              <a:t>Az </a:t>
            </a:r>
            <a:r>
              <a:rPr lang="hu-HU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1959. évi IV. törvény </a:t>
            </a:r>
            <a:r>
              <a:rPr lang="hu-HU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</a:t>
            </a:r>
            <a:r>
              <a:rPr lang="hu-HU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Polgári Törvénykönyvről </a:t>
            </a:r>
            <a:r>
              <a:rPr lang="hu-HU" sz="2000" dirty="0" smtClean="0">
                <a:latin typeface="Arial" charset="0"/>
                <a:cs typeface="Arial" charset="0"/>
              </a:rPr>
              <a:t>(Ptk.) - a személyek alapvető vagyoni és személyi viszonyait szabályozza.</a:t>
            </a:r>
          </a:p>
          <a:p>
            <a:pPr eaLnBrk="1" hangingPunct="1"/>
            <a:endParaRPr lang="hu-HU" sz="12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hu-HU" sz="2000" dirty="0" smtClean="0">
                <a:latin typeface="Arial" charset="0"/>
                <a:cs typeface="Arial" charset="0"/>
              </a:rPr>
              <a:t>„Új verzió”: 2013.02.11-én az országgyűlés elfogadta a </a:t>
            </a:r>
            <a:r>
              <a:rPr lang="hu-HU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2013. évi V. törvényt a Polgári Törvénykönyvről</a:t>
            </a:r>
            <a:r>
              <a:rPr lang="hu-HU" sz="2000" dirty="0" smtClean="0">
                <a:latin typeface="Arial" charset="0"/>
                <a:cs typeface="Arial" charset="0"/>
              </a:rPr>
              <a:t> („új” Ptk.).</a:t>
            </a:r>
          </a:p>
          <a:p>
            <a:pPr eaLnBrk="1" hangingPunct="1"/>
            <a:endParaRPr lang="hu-HU" sz="12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hu-HU" sz="2000" dirty="0" smtClean="0">
                <a:latin typeface="Arial" charset="0"/>
                <a:cs typeface="Arial" charset="0"/>
              </a:rPr>
              <a:t>Hatályba lép: </a:t>
            </a:r>
            <a:r>
              <a:rPr lang="hu-HU" sz="20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2014.03.15</a:t>
            </a:r>
            <a:r>
              <a:rPr lang="hu-HU" sz="2000" dirty="0" smtClean="0">
                <a:latin typeface="Arial" charset="0"/>
                <a:cs typeface="Arial" charset="0"/>
              </a:rPr>
              <a:t>-én!</a:t>
            </a: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</p:txBody>
      </p:sp>
      <p:grpSp>
        <p:nvGrpSpPr>
          <p:cNvPr id="16387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57238" y="3254375"/>
            <a:ext cx="7991475" cy="2932113"/>
            <a:chOff x="1" y="535"/>
            <a:chExt cx="6075" cy="3111"/>
          </a:xfrm>
        </p:grpSpPr>
        <p:grpSp>
          <p:nvGrpSpPr>
            <p:cNvPr id="16388" name="Group 4"/>
            <p:cNvGrpSpPr>
              <a:grpSpLocks/>
            </p:cNvGrpSpPr>
            <p:nvPr/>
          </p:nvGrpSpPr>
          <p:grpSpPr bwMode="auto">
            <a:xfrm>
              <a:off x="1" y="1514"/>
              <a:ext cx="5546" cy="2132"/>
              <a:chOff x="1" y="1615"/>
              <a:chExt cx="5546" cy="2132"/>
            </a:xfrm>
          </p:grpSpPr>
          <p:grpSp>
            <p:nvGrpSpPr>
              <p:cNvPr id="16474" name="Group 5"/>
              <p:cNvGrpSpPr>
                <a:grpSpLocks/>
              </p:cNvGrpSpPr>
              <p:nvPr/>
            </p:nvGrpSpPr>
            <p:grpSpPr bwMode="auto">
              <a:xfrm>
                <a:off x="1" y="1615"/>
                <a:ext cx="5546" cy="2132"/>
                <a:chOff x="1" y="1615"/>
                <a:chExt cx="5546" cy="2132"/>
              </a:xfrm>
            </p:grpSpPr>
            <p:sp>
              <p:nvSpPr>
                <p:cNvPr id="16476" name="Freeform 6"/>
                <p:cNvSpPr>
                  <a:spLocks/>
                </p:cNvSpPr>
                <p:nvPr/>
              </p:nvSpPr>
              <p:spPr bwMode="auto">
                <a:xfrm>
                  <a:off x="7" y="1864"/>
                  <a:ext cx="4732" cy="1869"/>
                </a:xfrm>
                <a:custGeom>
                  <a:avLst/>
                  <a:gdLst>
                    <a:gd name="T0" fmla="*/ 0 w 4732"/>
                    <a:gd name="T1" fmla="*/ 1127 h 1869"/>
                    <a:gd name="T2" fmla="*/ 300 w 4732"/>
                    <a:gd name="T3" fmla="*/ 1497 h 1869"/>
                    <a:gd name="T4" fmla="*/ 602 w 4732"/>
                    <a:gd name="T5" fmla="*/ 1868 h 1869"/>
                    <a:gd name="T6" fmla="*/ 1117 w 4732"/>
                    <a:gd name="T7" fmla="*/ 1664 h 1869"/>
                    <a:gd name="T8" fmla="*/ 1633 w 4732"/>
                    <a:gd name="T9" fmla="*/ 1460 h 1869"/>
                    <a:gd name="T10" fmla="*/ 2149 w 4732"/>
                    <a:gd name="T11" fmla="*/ 1256 h 1869"/>
                    <a:gd name="T12" fmla="*/ 2666 w 4732"/>
                    <a:gd name="T13" fmla="*/ 1053 h 1869"/>
                    <a:gd name="T14" fmla="*/ 3181 w 4732"/>
                    <a:gd name="T15" fmla="*/ 848 h 1869"/>
                    <a:gd name="T16" fmla="*/ 3697 w 4732"/>
                    <a:gd name="T17" fmla="*/ 644 h 1869"/>
                    <a:gd name="T18" fmla="*/ 4213 w 4732"/>
                    <a:gd name="T19" fmla="*/ 441 h 1869"/>
                    <a:gd name="T20" fmla="*/ 4731 w 4732"/>
                    <a:gd name="T21" fmla="*/ 238 h 1869"/>
                    <a:gd name="T22" fmla="*/ 4196 w 4732"/>
                    <a:gd name="T23" fmla="*/ 0 h 1869"/>
                    <a:gd name="T24" fmla="*/ 3671 w 4732"/>
                    <a:gd name="T25" fmla="*/ 140 h 1869"/>
                    <a:gd name="T26" fmla="*/ 3146 w 4732"/>
                    <a:gd name="T27" fmla="*/ 281 h 1869"/>
                    <a:gd name="T28" fmla="*/ 2622 w 4732"/>
                    <a:gd name="T29" fmla="*/ 421 h 1869"/>
                    <a:gd name="T30" fmla="*/ 2098 w 4732"/>
                    <a:gd name="T31" fmla="*/ 563 h 1869"/>
                    <a:gd name="T32" fmla="*/ 1573 w 4732"/>
                    <a:gd name="T33" fmla="*/ 703 h 1869"/>
                    <a:gd name="T34" fmla="*/ 1048 w 4732"/>
                    <a:gd name="T35" fmla="*/ 844 h 1869"/>
                    <a:gd name="T36" fmla="*/ 523 w 4732"/>
                    <a:gd name="T37" fmla="*/ 985 h 1869"/>
                    <a:gd name="T38" fmla="*/ 0 w 4732"/>
                    <a:gd name="T39" fmla="*/ 1127 h 186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4732"/>
                    <a:gd name="T61" fmla="*/ 0 h 1869"/>
                    <a:gd name="T62" fmla="*/ 4732 w 4732"/>
                    <a:gd name="T63" fmla="*/ 1869 h 186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4732" h="1869">
                      <a:moveTo>
                        <a:pt x="0" y="1127"/>
                      </a:moveTo>
                      <a:lnTo>
                        <a:pt x="300" y="1497"/>
                      </a:lnTo>
                      <a:lnTo>
                        <a:pt x="602" y="1868"/>
                      </a:lnTo>
                      <a:lnTo>
                        <a:pt x="1117" y="1664"/>
                      </a:lnTo>
                      <a:lnTo>
                        <a:pt x="1633" y="1460"/>
                      </a:lnTo>
                      <a:lnTo>
                        <a:pt x="2149" y="1256"/>
                      </a:lnTo>
                      <a:lnTo>
                        <a:pt x="2666" y="1053"/>
                      </a:lnTo>
                      <a:lnTo>
                        <a:pt x="3181" y="848"/>
                      </a:lnTo>
                      <a:lnTo>
                        <a:pt x="3697" y="644"/>
                      </a:lnTo>
                      <a:lnTo>
                        <a:pt x="4213" y="441"/>
                      </a:lnTo>
                      <a:lnTo>
                        <a:pt x="4731" y="238"/>
                      </a:lnTo>
                      <a:lnTo>
                        <a:pt x="4196" y="0"/>
                      </a:lnTo>
                      <a:lnTo>
                        <a:pt x="3671" y="140"/>
                      </a:lnTo>
                      <a:lnTo>
                        <a:pt x="3146" y="281"/>
                      </a:lnTo>
                      <a:lnTo>
                        <a:pt x="2622" y="421"/>
                      </a:lnTo>
                      <a:lnTo>
                        <a:pt x="2098" y="563"/>
                      </a:lnTo>
                      <a:lnTo>
                        <a:pt x="1573" y="703"/>
                      </a:lnTo>
                      <a:lnTo>
                        <a:pt x="1048" y="844"/>
                      </a:lnTo>
                      <a:lnTo>
                        <a:pt x="523" y="985"/>
                      </a:lnTo>
                      <a:lnTo>
                        <a:pt x="0" y="1127"/>
                      </a:lnTo>
                    </a:path>
                  </a:pathLst>
                </a:custGeom>
                <a:solidFill>
                  <a:srgbClr val="C1FF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 dirty="0"/>
                </a:p>
              </p:txBody>
            </p:sp>
            <p:sp>
              <p:nvSpPr>
                <p:cNvPr id="16477" name="Freeform 7"/>
                <p:cNvSpPr>
                  <a:spLocks/>
                </p:cNvSpPr>
                <p:nvPr/>
              </p:nvSpPr>
              <p:spPr bwMode="auto">
                <a:xfrm>
                  <a:off x="2988" y="2183"/>
                  <a:ext cx="626" cy="380"/>
                </a:xfrm>
                <a:custGeom>
                  <a:avLst/>
                  <a:gdLst>
                    <a:gd name="T0" fmla="*/ 5 w 626"/>
                    <a:gd name="T1" fmla="*/ 0 h 380"/>
                    <a:gd name="T2" fmla="*/ 0 w 626"/>
                    <a:gd name="T3" fmla="*/ 10 h 380"/>
                    <a:gd name="T4" fmla="*/ 619 w 626"/>
                    <a:gd name="T5" fmla="*/ 379 h 380"/>
                    <a:gd name="T6" fmla="*/ 625 w 626"/>
                    <a:gd name="T7" fmla="*/ 368 h 380"/>
                    <a:gd name="T8" fmla="*/ 5 w 626"/>
                    <a:gd name="T9" fmla="*/ 0 h 3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6"/>
                    <a:gd name="T16" fmla="*/ 0 h 380"/>
                    <a:gd name="T17" fmla="*/ 626 w 626"/>
                    <a:gd name="T18" fmla="*/ 380 h 3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6" h="380">
                      <a:moveTo>
                        <a:pt x="5" y="0"/>
                      </a:moveTo>
                      <a:lnTo>
                        <a:pt x="0" y="10"/>
                      </a:lnTo>
                      <a:lnTo>
                        <a:pt x="619" y="379"/>
                      </a:lnTo>
                      <a:lnTo>
                        <a:pt x="625" y="368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B3DB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 dirty="0"/>
                </a:p>
              </p:txBody>
            </p:sp>
            <p:sp>
              <p:nvSpPr>
                <p:cNvPr id="16478" name="Freeform 8"/>
                <p:cNvSpPr>
                  <a:spLocks/>
                </p:cNvSpPr>
                <p:nvPr/>
              </p:nvSpPr>
              <p:spPr bwMode="auto">
                <a:xfrm>
                  <a:off x="4170" y="1857"/>
                  <a:ext cx="538" cy="249"/>
                </a:xfrm>
                <a:custGeom>
                  <a:avLst/>
                  <a:gdLst>
                    <a:gd name="T0" fmla="*/ 4 w 538"/>
                    <a:gd name="T1" fmla="*/ 0 h 249"/>
                    <a:gd name="T2" fmla="*/ 0 w 538"/>
                    <a:gd name="T3" fmla="*/ 10 h 249"/>
                    <a:gd name="T4" fmla="*/ 532 w 538"/>
                    <a:gd name="T5" fmla="*/ 248 h 249"/>
                    <a:gd name="T6" fmla="*/ 537 w 538"/>
                    <a:gd name="T7" fmla="*/ 237 h 249"/>
                    <a:gd name="T8" fmla="*/ 4 w 538"/>
                    <a:gd name="T9" fmla="*/ 0 h 2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8"/>
                    <a:gd name="T16" fmla="*/ 0 h 249"/>
                    <a:gd name="T17" fmla="*/ 538 w 538"/>
                    <a:gd name="T18" fmla="*/ 249 h 2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8" h="249">
                      <a:moveTo>
                        <a:pt x="4" y="0"/>
                      </a:moveTo>
                      <a:lnTo>
                        <a:pt x="0" y="10"/>
                      </a:lnTo>
                      <a:lnTo>
                        <a:pt x="532" y="248"/>
                      </a:lnTo>
                      <a:lnTo>
                        <a:pt x="537" y="237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B3DB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 dirty="0"/>
                </a:p>
              </p:txBody>
            </p:sp>
            <p:grpSp>
              <p:nvGrpSpPr>
                <p:cNvPr id="16479" name="Group 9"/>
                <p:cNvGrpSpPr>
                  <a:grpSpLocks/>
                </p:cNvGrpSpPr>
                <p:nvPr/>
              </p:nvGrpSpPr>
              <p:grpSpPr bwMode="auto">
                <a:xfrm>
                  <a:off x="1" y="1615"/>
                  <a:ext cx="5546" cy="2132"/>
                  <a:chOff x="1" y="1615"/>
                  <a:chExt cx="5546" cy="2132"/>
                </a:xfrm>
              </p:grpSpPr>
              <p:sp>
                <p:nvSpPr>
                  <p:cNvPr id="16480" name="Freeform 10"/>
                  <p:cNvSpPr>
                    <a:spLocks/>
                  </p:cNvSpPr>
                  <p:nvPr/>
                </p:nvSpPr>
                <p:spPr bwMode="auto">
                  <a:xfrm>
                    <a:off x="4376" y="1615"/>
                    <a:ext cx="1171" cy="424"/>
                  </a:xfrm>
                  <a:custGeom>
                    <a:avLst/>
                    <a:gdLst>
                      <a:gd name="T0" fmla="*/ 498 w 1171"/>
                      <a:gd name="T1" fmla="*/ 423 h 424"/>
                      <a:gd name="T2" fmla="*/ 1170 w 1171"/>
                      <a:gd name="T3" fmla="*/ 153 h 424"/>
                      <a:gd name="T4" fmla="*/ 749 w 1171"/>
                      <a:gd name="T5" fmla="*/ 0 h 424"/>
                      <a:gd name="T6" fmla="*/ 374 w 1171"/>
                      <a:gd name="T7" fmla="*/ 103 h 424"/>
                      <a:gd name="T8" fmla="*/ 0 w 1171"/>
                      <a:gd name="T9" fmla="*/ 208 h 424"/>
                      <a:gd name="T10" fmla="*/ 498 w 1171"/>
                      <a:gd name="T11" fmla="*/ 423 h 4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171"/>
                      <a:gd name="T19" fmla="*/ 0 h 424"/>
                      <a:gd name="T20" fmla="*/ 1171 w 1171"/>
                      <a:gd name="T21" fmla="*/ 424 h 4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171" h="424">
                        <a:moveTo>
                          <a:pt x="498" y="423"/>
                        </a:moveTo>
                        <a:lnTo>
                          <a:pt x="1170" y="153"/>
                        </a:lnTo>
                        <a:lnTo>
                          <a:pt x="749" y="0"/>
                        </a:lnTo>
                        <a:lnTo>
                          <a:pt x="374" y="103"/>
                        </a:lnTo>
                        <a:lnTo>
                          <a:pt x="0" y="208"/>
                        </a:lnTo>
                        <a:lnTo>
                          <a:pt x="498" y="423"/>
                        </a:lnTo>
                      </a:path>
                    </a:pathLst>
                  </a:custGeom>
                  <a:solidFill>
                    <a:srgbClr val="B3DBE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81" name="Freeform 11"/>
                  <p:cNvSpPr>
                    <a:spLocks/>
                  </p:cNvSpPr>
                  <p:nvPr/>
                </p:nvSpPr>
                <p:spPr bwMode="auto">
                  <a:xfrm>
                    <a:off x="5084" y="1626"/>
                    <a:ext cx="417" cy="149"/>
                  </a:xfrm>
                  <a:custGeom>
                    <a:avLst/>
                    <a:gdLst>
                      <a:gd name="T0" fmla="*/ 0 w 417"/>
                      <a:gd name="T1" fmla="*/ 0 h 149"/>
                      <a:gd name="T2" fmla="*/ 416 w 417"/>
                      <a:gd name="T3" fmla="*/ 148 h 149"/>
                      <a:gd name="T4" fmla="*/ 350 w 417"/>
                      <a:gd name="T5" fmla="*/ 17 h 149"/>
                      <a:gd name="T6" fmla="*/ 0 w 417"/>
                      <a:gd name="T7" fmla="*/ 0 h 14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17"/>
                      <a:gd name="T13" fmla="*/ 0 h 149"/>
                      <a:gd name="T14" fmla="*/ 417 w 417"/>
                      <a:gd name="T15" fmla="*/ 149 h 14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17" h="149">
                        <a:moveTo>
                          <a:pt x="0" y="0"/>
                        </a:moveTo>
                        <a:lnTo>
                          <a:pt x="416" y="148"/>
                        </a:lnTo>
                        <a:lnTo>
                          <a:pt x="350" y="1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339EA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82" name="Freeform 12"/>
                  <p:cNvSpPr>
                    <a:spLocks/>
                  </p:cNvSpPr>
                  <p:nvPr/>
                </p:nvSpPr>
                <p:spPr bwMode="auto">
                  <a:xfrm>
                    <a:off x="4592" y="1639"/>
                    <a:ext cx="863" cy="295"/>
                  </a:xfrm>
                  <a:custGeom>
                    <a:avLst/>
                    <a:gdLst>
                      <a:gd name="T0" fmla="*/ 0 w 863"/>
                      <a:gd name="T1" fmla="*/ 281 h 295"/>
                      <a:gd name="T2" fmla="*/ 4 w 863"/>
                      <a:gd name="T3" fmla="*/ 294 h 295"/>
                      <a:gd name="T4" fmla="*/ 432 w 863"/>
                      <a:gd name="T5" fmla="*/ 153 h 295"/>
                      <a:gd name="T6" fmla="*/ 862 w 863"/>
                      <a:gd name="T7" fmla="*/ 13 h 295"/>
                      <a:gd name="T8" fmla="*/ 857 w 863"/>
                      <a:gd name="T9" fmla="*/ 0 h 295"/>
                      <a:gd name="T10" fmla="*/ 429 w 863"/>
                      <a:gd name="T11" fmla="*/ 140 h 295"/>
                      <a:gd name="T12" fmla="*/ 0 w 863"/>
                      <a:gd name="T13" fmla="*/ 281 h 29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863"/>
                      <a:gd name="T22" fmla="*/ 0 h 295"/>
                      <a:gd name="T23" fmla="*/ 863 w 863"/>
                      <a:gd name="T24" fmla="*/ 295 h 29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863" h="295">
                        <a:moveTo>
                          <a:pt x="0" y="281"/>
                        </a:moveTo>
                        <a:lnTo>
                          <a:pt x="4" y="294"/>
                        </a:lnTo>
                        <a:lnTo>
                          <a:pt x="432" y="153"/>
                        </a:lnTo>
                        <a:lnTo>
                          <a:pt x="862" y="13"/>
                        </a:lnTo>
                        <a:lnTo>
                          <a:pt x="857" y="0"/>
                        </a:lnTo>
                        <a:lnTo>
                          <a:pt x="429" y="140"/>
                        </a:lnTo>
                        <a:lnTo>
                          <a:pt x="0" y="281"/>
                        </a:lnTo>
                      </a:path>
                    </a:pathLst>
                  </a:custGeom>
                  <a:solidFill>
                    <a:srgbClr val="339EA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83" name="Freeform 13"/>
                  <p:cNvSpPr>
                    <a:spLocks/>
                  </p:cNvSpPr>
                  <p:nvPr/>
                </p:nvSpPr>
                <p:spPr bwMode="auto">
                  <a:xfrm>
                    <a:off x="7" y="2534"/>
                    <a:ext cx="2339" cy="1199"/>
                  </a:xfrm>
                  <a:custGeom>
                    <a:avLst/>
                    <a:gdLst>
                      <a:gd name="T0" fmla="*/ 1699 w 2339"/>
                      <a:gd name="T1" fmla="*/ 0 h 1199"/>
                      <a:gd name="T2" fmla="*/ 1274 w 2339"/>
                      <a:gd name="T3" fmla="*/ 113 h 1199"/>
                      <a:gd name="T4" fmla="*/ 849 w 2339"/>
                      <a:gd name="T5" fmla="*/ 227 h 1199"/>
                      <a:gd name="T6" fmla="*/ 424 w 2339"/>
                      <a:gd name="T7" fmla="*/ 342 h 1199"/>
                      <a:gd name="T8" fmla="*/ 0 w 2339"/>
                      <a:gd name="T9" fmla="*/ 456 h 1199"/>
                      <a:gd name="T10" fmla="*/ 300 w 2339"/>
                      <a:gd name="T11" fmla="*/ 827 h 1199"/>
                      <a:gd name="T12" fmla="*/ 602 w 2339"/>
                      <a:gd name="T13" fmla="*/ 1198 h 1199"/>
                      <a:gd name="T14" fmla="*/ 1036 w 2339"/>
                      <a:gd name="T15" fmla="*/ 1026 h 1199"/>
                      <a:gd name="T16" fmla="*/ 1469 w 2339"/>
                      <a:gd name="T17" fmla="*/ 855 h 1199"/>
                      <a:gd name="T18" fmla="*/ 1903 w 2339"/>
                      <a:gd name="T19" fmla="*/ 683 h 1199"/>
                      <a:gd name="T20" fmla="*/ 2338 w 2339"/>
                      <a:gd name="T21" fmla="*/ 513 h 1199"/>
                      <a:gd name="T22" fmla="*/ 1699 w 2339"/>
                      <a:gd name="T23" fmla="*/ 0 h 119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339"/>
                      <a:gd name="T37" fmla="*/ 0 h 1199"/>
                      <a:gd name="T38" fmla="*/ 2339 w 2339"/>
                      <a:gd name="T39" fmla="*/ 1199 h 119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339" h="1199">
                        <a:moveTo>
                          <a:pt x="1699" y="0"/>
                        </a:moveTo>
                        <a:lnTo>
                          <a:pt x="1274" y="113"/>
                        </a:lnTo>
                        <a:lnTo>
                          <a:pt x="849" y="227"/>
                        </a:lnTo>
                        <a:lnTo>
                          <a:pt x="424" y="342"/>
                        </a:lnTo>
                        <a:lnTo>
                          <a:pt x="0" y="456"/>
                        </a:lnTo>
                        <a:lnTo>
                          <a:pt x="300" y="827"/>
                        </a:lnTo>
                        <a:lnTo>
                          <a:pt x="602" y="1198"/>
                        </a:lnTo>
                        <a:lnTo>
                          <a:pt x="1036" y="1026"/>
                        </a:lnTo>
                        <a:lnTo>
                          <a:pt x="1469" y="855"/>
                        </a:lnTo>
                        <a:lnTo>
                          <a:pt x="1903" y="683"/>
                        </a:lnTo>
                        <a:lnTo>
                          <a:pt x="2338" y="513"/>
                        </a:lnTo>
                        <a:lnTo>
                          <a:pt x="1699" y="0"/>
                        </a:lnTo>
                      </a:path>
                    </a:pathLst>
                  </a:custGeom>
                  <a:solidFill>
                    <a:srgbClr val="80C2C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84" name="Freeform 14"/>
                  <p:cNvSpPr>
                    <a:spLocks/>
                  </p:cNvSpPr>
                  <p:nvPr/>
                </p:nvSpPr>
                <p:spPr bwMode="auto">
                  <a:xfrm>
                    <a:off x="5" y="2532"/>
                    <a:ext cx="1702" cy="463"/>
                  </a:xfrm>
                  <a:custGeom>
                    <a:avLst/>
                    <a:gdLst>
                      <a:gd name="T0" fmla="*/ 1701 w 1702"/>
                      <a:gd name="T1" fmla="*/ 4 h 463"/>
                      <a:gd name="T2" fmla="*/ 1698 w 1702"/>
                      <a:gd name="T3" fmla="*/ 0 h 463"/>
                      <a:gd name="T4" fmla="*/ 1273 w 1702"/>
                      <a:gd name="T5" fmla="*/ 113 h 463"/>
                      <a:gd name="T6" fmla="*/ 848 w 1702"/>
                      <a:gd name="T7" fmla="*/ 228 h 463"/>
                      <a:gd name="T8" fmla="*/ 423 w 1702"/>
                      <a:gd name="T9" fmla="*/ 341 h 463"/>
                      <a:gd name="T10" fmla="*/ 0 w 1702"/>
                      <a:gd name="T11" fmla="*/ 456 h 463"/>
                      <a:gd name="T12" fmla="*/ 1 w 1702"/>
                      <a:gd name="T13" fmla="*/ 462 h 463"/>
                      <a:gd name="T14" fmla="*/ 425 w 1702"/>
                      <a:gd name="T15" fmla="*/ 347 h 463"/>
                      <a:gd name="T16" fmla="*/ 850 w 1702"/>
                      <a:gd name="T17" fmla="*/ 232 h 463"/>
                      <a:gd name="T18" fmla="*/ 1276 w 1702"/>
                      <a:gd name="T19" fmla="*/ 118 h 463"/>
                      <a:gd name="T20" fmla="*/ 1701 w 1702"/>
                      <a:gd name="T21" fmla="*/ 4 h 46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702"/>
                      <a:gd name="T34" fmla="*/ 0 h 463"/>
                      <a:gd name="T35" fmla="*/ 1702 w 1702"/>
                      <a:gd name="T36" fmla="*/ 463 h 463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702" h="463">
                        <a:moveTo>
                          <a:pt x="1701" y="4"/>
                        </a:moveTo>
                        <a:lnTo>
                          <a:pt x="1698" y="0"/>
                        </a:lnTo>
                        <a:lnTo>
                          <a:pt x="1273" y="113"/>
                        </a:lnTo>
                        <a:lnTo>
                          <a:pt x="848" y="228"/>
                        </a:lnTo>
                        <a:lnTo>
                          <a:pt x="423" y="341"/>
                        </a:lnTo>
                        <a:lnTo>
                          <a:pt x="0" y="456"/>
                        </a:lnTo>
                        <a:lnTo>
                          <a:pt x="1" y="462"/>
                        </a:lnTo>
                        <a:lnTo>
                          <a:pt x="425" y="347"/>
                        </a:lnTo>
                        <a:lnTo>
                          <a:pt x="850" y="232"/>
                        </a:lnTo>
                        <a:lnTo>
                          <a:pt x="1276" y="118"/>
                        </a:lnTo>
                        <a:lnTo>
                          <a:pt x="1701" y="4"/>
                        </a:lnTo>
                      </a:path>
                    </a:pathLst>
                  </a:custGeom>
                  <a:solidFill>
                    <a:srgbClr val="C1FF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85" name="Freeform 15"/>
                  <p:cNvSpPr>
                    <a:spLocks/>
                  </p:cNvSpPr>
                  <p:nvPr/>
                </p:nvSpPr>
                <p:spPr bwMode="auto">
                  <a:xfrm>
                    <a:off x="4" y="2989"/>
                    <a:ext cx="606" cy="747"/>
                  </a:xfrm>
                  <a:custGeom>
                    <a:avLst/>
                    <a:gdLst>
                      <a:gd name="T0" fmla="*/ 3 w 606"/>
                      <a:gd name="T1" fmla="*/ 0 h 747"/>
                      <a:gd name="T2" fmla="*/ 0 w 606"/>
                      <a:gd name="T3" fmla="*/ 4 h 747"/>
                      <a:gd name="T4" fmla="*/ 300 w 606"/>
                      <a:gd name="T5" fmla="*/ 374 h 747"/>
                      <a:gd name="T6" fmla="*/ 601 w 606"/>
                      <a:gd name="T7" fmla="*/ 746 h 747"/>
                      <a:gd name="T8" fmla="*/ 605 w 606"/>
                      <a:gd name="T9" fmla="*/ 742 h 747"/>
                      <a:gd name="T10" fmla="*/ 304 w 606"/>
                      <a:gd name="T11" fmla="*/ 370 h 747"/>
                      <a:gd name="T12" fmla="*/ 3 w 606"/>
                      <a:gd name="T13" fmla="*/ 0 h 74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06"/>
                      <a:gd name="T22" fmla="*/ 0 h 747"/>
                      <a:gd name="T23" fmla="*/ 606 w 606"/>
                      <a:gd name="T24" fmla="*/ 747 h 74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06" h="747">
                        <a:moveTo>
                          <a:pt x="3" y="0"/>
                        </a:moveTo>
                        <a:lnTo>
                          <a:pt x="0" y="4"/>
                        </a:lnTo>
                        <a:lnTo>
                          <a:pt x="300" y="374"/>
                        </a:lnTo>
                        <a:lnTo>
                          <a:pt x="601" y="746"/>
                        </a:lnTo>
                        <a:lnTo>
                          <a:pt x="605" y="742"/>
                        </a:lnTo>
                        <a:lnTo>
                          <a:pt x="304" y="370"/>
                        </a:lnTo>
                        <a:lnTo>
                          <a:pt x="3" y="0"/>
                        </a:lnTo>
                      </a:path>
                    </a:pathLst>
                  </a:custGeom>
                  <a:solidFill>
                    <a:srgbClr val="C1FF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86" name="Freeform 16"/>
                  <p:cNvSpPr>
                    <a:spLocks/>
                  </p:cNvSpPr>
                  <p:nvPr/>
                </p:nvSpPr>
                <p:spPr bwMode="auto">
                  <a:xfrm>
                    <a:off x="1" y="2988"/>
                    <a:ext cx="17" cy="17"/>
                  </a:xfrm>
                  <a:custGeom>
                    <a:avLst/>
                    <a:gdLst>
                      <a:gd name="T0" fmla="*/ 10 w 17"/>
                      <a:gd name="T1" fmla="*/ 0 h 17"/>
                      <a:gd name="T2" fmla="*/ 0 w 17"/>
                      <a:gd name="T3" fmla="*/ 2 h 17"/>
                      <a:gd name="T4" fmla="*/ 8 w 17"/>
                      <a:gd name="T5" fmla="*/ 16 h 17"/>
                      <a:gd name="T6" fmla="*/ 16 w 17"/>
                      <a:gd name="T7" fmla="*/ 2 h 17"/>
                      <a:gd name="T8" fmla="*/ 14 w 17"/>
                      <a:gd name="T9" fmla="*/ 16 h 17"/>
                      <a:gd name="T10" fmla="*/ 10 w 17"/>
                      <a:gd name="T11" fmla="*/ 0 h 1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7"/>
                      <a:gd name="T19" fmla="*/ 0 h 17"/>
                      <a:gd name="T20" fmla="*/ 17 w 17"/>
                      <a:gd name="T21" fmla="*/ 17 h 1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7" h="17">
                        <a:moveTo>
                          <a:pt x="10" y="0"/>
                        </a:moveTo>
                        <a:lnTo>
                          <a:pt x="0" y="2"/>
                        </a:lnTo>
                        <a:lnTo>
                          <a:pt x="8" y="16"/>
                        </a:lnTo>
                        <a:lnTo>
                          <a:pt x="16" y="2"/>
                        </a:lnTo>
                        <a:lnTo>
                          <a:pt x="14" y="16"/>
                        </a:lnTo>
                        <a:lnTo>
                          <a:pt x="10" y="0"/>
                        </a:lnTo>
                      </a:path>
                    </a:pathLst>
                  </a:custGeom>
                  <a:solidFill>
                    <a:srgbClr val="C1FF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87" name="Freeform 17"/>
                  <p:cNvSpPr>
                    <a:spLocks/>
                  </p:cNvSpPr>
                  <p:nvPr/>
                </p:nvSpPr>
                <p:spPr bwMode="auto">
                  <a:xfrm>
                    <a:off x="609" y="3045"/>
                    <a:ext cx="1737" cy="692"/>
                  </a:xfrm>
                  <a:custGeom>
                    <a:avLst/>
                    <a:gdLst>
                      <a:gd name="T0" fmla="*/ 0 w 1737"/>
                      <a:gd name="T1" fmla="*/ 685 h 692"/>
                      <a:gd name="T2" fmla="*/ 1735 w 1737"/>
                      <a:gd name="T3" fmla="*/ 0 h 692"/>
                      <a:gd name="T4" fmla="*/ 1736 w 1737"/>
                      <a:gd name="T5" fmla="*/ 5 h 692"/>
                      <a:gd name="T6" fmla="*/ 0 w 1737"/>
                      <a:gd name="T7" fmla="*/ 691 h 692"/>
                      <a:gd name="T8" fmla="*/ 0 w 1737"/>
                      <a:gd name="T9" fmla="*/ 685 h 69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37"/>
                      <a:gd name="T16" fmla="*/ 0 h 692"/>
                      <a:gd name="T17" fmla="*/ 1737 w 1737"/>
                      <a:gd name="T18" fmla="*/ 692 h 69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37" h="692">
                        <a:moveTo>
                          <a:pt x="0" y="685"/>
                        </a:moveTo>
                        <a:lnTo>
                          <a:pt x="1735" y="0"/>
                        </a:lnTo>
                        <a:lnTo>
                          <a:pt x="1736" y="5"/>
                        </a:lnTo>
                        <a:lnTo>
                          <a:pt x="0" y="691"/>
                        </a:lnTo>
                        <a:lnTo>
                          <a:pt x="0" y="685"/>
                        </a:lnTo>
                      </a:path>
                    </a:pathLst>
                  </a:custGeom>
                  <a:solidFill>
                    <a:srgbClr val="C1FF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88" name="Freeform 18"/>
                  <p:cNvSpPr>
                    <a:spLocks/>
                  </p:cNvSpPr>
                  <p:nvPr/>
                </p:nvSpPr>
                <p:spPr bwMode="auto">
                  <a:xfrm>
                    <a:off x="606" y="3730"/>
                    <a:ext cx="17" cy="17"/>
                  </a:xfrm>
                  <a:custGeom>
                    <a:avLst/>
                    <a:gdLst>
                      <a:gd name="T0" fmla="*/ 0 w 17"/>
                      <a:gd name="T1" fmla="*/ 11 h 17"/>
                      <a:gd name="T2" fmla="*/ 8 w 17"/>
                      <a:gd name="T3" fmla="*/ 16 h 17"/>
                      <a:gd name="T4" fmla="*/ 12 w 17"/>
                      <a:gd name="T5" fmla="*/ 13 h 17"/>
                      <a:gd name="T6" fmla="*/ 12 w 17"/>
                      <a:gd name="T7" fmla="*/ 0 h 17"/>
                      <a:gd name="T8" fmla="*/ 16 w 17"/>
                      <a:gd name="T9" fmla="*/ 2 h 17"/>
                      <a:gd name="T10" fmla="*/ 0 w 17"/>
                      <a:gd name="T11" fmla="*/ 11 h 1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7"/>
                      <a:gd name="T19" fmla="*/ 0 h 17"/>
                      <a:gd name="T20" fmla="*/ 17 w 17"/>
                      <a:gd name="T21" fmla="*/ 17 h 1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7" h="17">
                        <a:moveTo>
                          <a:pt x="0" y="11"/>
                        </a:moveTo>
                        <a:lnTo>
                          <a:pt x="8" y="16"/>
                        </a:lnTo>
                        <a:lnTo>
                          <a:pt x="12" y="13"/>
                        </a:lnTo>
                        <a:lnTo>
                          <a:pt x="12" y="0"/>
                        </a:lnTo>
                        <a:lnTo>
                          <a:pt x="16" y="2"/>
                        </a:lnTo>
                        <a:lnTo>
                          <a:pt x="0" y="11"/>
                        </a:lnTo>
                      </a:path>
                    </a:pathLst>
                  </a:custGeom>
                  <a:solidFill>
                    <a:srgbClr val="C1FF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89" name="Freeform 19"/>
                  <p:cNvSpPr>
                    <a:spLocks/>
                  </p:cNvSpPr>
                  <p:nvPr/>
                </p:nvSpPr>
                <p:spPr bwMode="auto">
                  <a:xfrm>
                    <a:off x="1706" y="2190"/>
                    <a:ext cx="1902" cy="859"/>
                  </a:xfrm>
                  <a:custGeom>
                    <a:avLst/>
                    <a:gdLst>
                      <a:gd name="T0" fmla="*/ 1285 w 1902"/>
                      <a:gd name="T1" fmla="*/ 0 h 859"/>
                      <a:gd name="T2" fmla="*/ 642 w 1902"/>
                      <a:gd name="T3" fmla="*/ 171 h 859"/>
                      <a:gd name="T4" fmla="*/ 0 w 1902"/>
                      <a:gd name="T5" fmla="*/ 344 h 859"/>
                      <a:gd name="T6" fmla="*/ 637 w 1902"/>
                      <a:gd name="T7" fmla="*/ 858 h 859"/>
                      <a:gd name="T8" fmla="*/ 1269 w 1902"/>
                      <a:gd name="T9" fmla="*/ 607 h 859"/>
                      <a:gd name="T10" fmla="*/ 1901 w 1902"/>
                      <a:gd name="T11" fmla="*/ 359 h 859"/>
                      <a:gd name="T12" fmla="*/ 1285 w 1902"/>
                      <a:gd name="T13" fmla="*/ 0 h 85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902"/>
                      <a:gd name="T22" fmla="*/ 0 h 859"/>
                      <a:gd name="T23" fmla="*/ 1902 w 1902"/>
                      <a:gd name="T24" fmla="*/ 859 h 85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902" h="859">
                        <a:moveTo>
                          <a:pt x="1285" y="0"/>
                        </a:moveTo>
                        <a:lnTo>
                          <a:pt x="642" y="171"/>
                        </a:lnTo>
                        <a:lnTo>
                          <a:pt x="0" y="344"/>
                        </a:lnTo>
                        <a:lnTo>
                          <a:pt x="637" y="858"/>
                        </a:lnTo>
                        <a:lnTo>
                          <a:pt x="1269" y="607"/>
                        </a:lnTo>
                        <a:lnTo>
                          <a:pt x="1901" y="359"/>
                        </a:lnTo>
                        <a:lnTo>
                          <a:pt x="1285" y="0"/>
                        </a:lnTo>
                      </a:path>
                    </a:pathLst>
                  </a:custGeom>
                  <a:solidFill>
                    <a:srgbClr val="59B0B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90" name="Freeform 20"/>
                  <p:cNvSpPr>
                    <a:spLocks/>
                  </p:cNvSpPr>
                  <p:nvPr/>
                </p:nvSpPr>
                <p:spPr bwMode="auto">
                  <a:xfrm>
                    <a:off x="1703" y="2187"/>
                    <a:ext cx="1291" cy="351"/>
                  </a:xfrm>
                  <a:custGeom>
                    <a:avLst/>
                    <a:gdLst>
                      <a:gd name="T0" fmla="*/ 1290 w 1291"/>
                      <a:gd name="T1" fmla="*/ 4 h 351"/>
                      <a:gd name="T2" fmla="*/ 1287 w 1291"/>
                      <a:gd name="T3" fmla="*/ 0 h 351"/>
                      <a:gd name="T4" fmla="*/ 643 w 1291"/>
                      <a:gd name="T5" fmla="*/ 171 h 351"/>
                      <a:gd name="T6" fmla="*/ 0 w 1291"/>
                      <a:gd name="T7" fmla="*/ 345 h 351"/>
                      <a:gd name="T8" fmla="*/ 2 w 1291"/>
                      <a:gd name="T9" fmla="*/ 350 h 351"/>
                      <a:gd name="T10" fmla="*/ 645 w 1291"/>
                      <a:gd name="T11" fmla="*/ 177 h 351"/>
                      <a:gd name="T12" fmla="*/ 1290 w 1291"/>
                      <a:gd name="T13" fmla="*/ 4 h 35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291"/>
                      <a:gd name="T22" fmla="*/ 0 h 351"/>
                      <a:gd name="T23" fmla="*/ 1291 w 1291"/>
                      <a:gd name="T24" fmla="*/ 351 h 35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291" h="351">
                        <a:moveTo>
                          <a:pt x="1290" y="4"/>
                        </a:moveTo>
                        <a:lnTo>
                          <a:pt x="1287" y="0"/>
                        </a:lnTo>
                        <a:lnTo>
                          <a:pt x="643" y="171"/>
                        </a:lnTo>
                        <a:lnTo>
                          <a:pt x="0" y="345"/>
                        </a:lnTo>
                        <a:lnTo>
                          <a:pt x="2" y="350"/>
                        </a:lnTo>
                        <a:lnTo>
                          <a:pt x="645" y="177"/>
                        </a:lnTo>
                        <a:lnTo>
                          <a:pt x="1290" y="4"/>
                        </a:lnTo>
                      </a:path>
                    </a:pathLst>
                  </a:custGeom>
                  <a:solidFill>
                    <a:srgbClr val="C1FF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91" name="Freeform 21"/>
                  <p:cNvSpPr>
                    <a:spLocks/>
                  </p:cNvSpPr>
                  <p:nvPr/>
                </p:nvSpPr>
                <p:spPr bwMode="auto">
                  <a:xfrm>
                    <a:off x="2344" y="2546"/>
                    <a:ext cx="1265" cy="505"/>
                  </a:xfrm>
                  <a:custGeom>
                    <a:avLst/>
                    <a:gdLst>
                      <a:gd name="T0" fmla="*/ 0 w 1265"/>
                      <a:gd name="T1" fmla="*/ 498 h 505"/>
                      <a:gd name="T2" fmla="*/ 1263 w 1265"/>
                      <a:gd name="T3" fmla="*/ 0 h 505"/>
                      <a:gd name="T4" fmla="*/ 1264 w 1265"/>
                      <a:gd name="T5" fmla="*/ 5 h 505"/>
                      <a:gd name="T6" fmla="*/ 0 w 1265"/>
                      <a:gd name="T7" fmla="*/ 504 h 505"/>
                      <a:gd name="T8" fmla="*/ 0 w 1265"/>
                      <a:gd name="T9" fmla="*/ 498 h 5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65"/>
                      <a:gd name="T16" fmla="*/ 0 h 505"/>
                      <a:gd name="T17" fmla="*/ 1265 w 1265"/>
                      <a:gd name="T18" fmla="*/ 505 h 5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65" h="505">
                        <a:moveTo>
                          <a:pt x="0" y="498"/>
                        </a:moveTo>
                        <a:lnTo>
                          <a:pt x="1263" y="0"/>
                        </a:lnTo>
                        <a:lnTo>
                          <a:pt x="1264" y="5"/>
                        </a:lnTo>
                        <a:lnTo>
                          <a:pt x="0" y="504"/>
                        </a:lnTo>
                        <a:lnTo>
                          <a:pt x="0" y="498"/>
                        </a:lnTo>
                      </a:path>
                    </a:pathLst>
                  </a:custGeom>
                  <a:solidFill>
                    <a:srgbClr val="C1FF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92" name="Freeform 22"/>
                  <p:cNvSpPr>
                    <a:spLocks/>
                  </p:cNvSpPr>
                  <p:nvPr/>
                </p:nvSpPr>
                <p:spPr bwMode="auto">
                  <a:xfrm>
                    <a:off x="2992" y="1864"/>
                    <a:ext cx="1747" cy="686"/>
                  </a:xfrm>
                  <a:custGeom>
                    <a:avLst/>
                    <a:gdLst>
                      <a:gd name="T0" fmla="*/ 614 w 1747"/>
                      <a:gd name="T1" fmla="*/ 685 h 686"/>
                      <a:gd name="T2" fmla="*/ 1179 w 1747"/>
                      <a:gd name="T3" fmla="*/ 460 h 686"/>
                      <a:gd name="T4" fmla="*/ 1746 w 1747"/>
                      <a:gd name="T5" fmla="*/ 238 h 686"/>
                      <a:gd name="T6" fmla="*/ 1211 w 1747"/>
                      <a:gd name="T7" fmla="*/ 0 h 686"/>
                      <a:gd name="T8" fmla="*/ 605 w 1747"/>
                      <a:gd name="T9" fmla="*/ 162 h 686"/>
                      <a:gd name="T10" fmla="*/ 0 w 1747"/>
                      <a:gd name="T11" fmla="*/ 326 h 686"/>
                      <a:gd name="T12" fmla="*/ 614 w 1747"/>
                      <a:gd name="T13" fmla="*/ 685 h 68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747"/>
                      <a:gd name="T22" fmla="*/ 0 h 686"/>
                      <a:gd name="T23" fmla="*/ 1747 w 1747"/>
                      <a:gd name="T24" fmla="*/ 686 h 68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747" h="686">
                        <a:moveTo>
                          <a:pt x="614" y="685"/>
                        </a:moveTo>
                        <a:lnTo>
                          <a:pt x="1179" y="460"/>
                        </a:lnTo>
                        <a:lnTo>
                          <a:pt x="1746" y="238"/>
                        </a:lnTo>
                        <a:lnTo>
                          <a:pt x="1211" y="0"/>
                        </a:lnTo>
                        <a:lnTo>
                          <a:pt x="605" y="162"/>
                        </a:lnTo>
                        <a:lnTo>
                          <a:pt x="0" y="326"/>
                        </a:lnTo>
                        <a:lnTo>
                          <a:pt x="614" y="685"/>
                        </a:lnTo>
                      </a:path>
                    </a:pathLst>
                  </a:custGeom>
                  <a:solidFill>
                    <a:srgbClr val="339EA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93" name="Freeform 23"/>
                  <p:cNvSpPr>
                    <a:spLocks/>
                  </p:cNvSpPr>
                  <p:nvPr/>
                </p:nvSpPr>
                <p:spPr bwMode="auto">
                  <a:xfrm>
                    <a:off x="2990" y="1861"/>
                    <a:ext cx="1215" cy="332"/>
                  </a:xfrm>
                  <a:custGeom>
                    <a:avLst/>
                    <a:gdLst>
                      <a:gd name="T0" fmla="*/ 1214 w 1215"/>
                      <a:gd name="T1" fmla="*/ 5 h 332"/>
                      <a:gd name="T2" fmla="*/ 1211 w 1215"/>
                      <a:gd name="T3" fmla="*/ 0 h 332"/>
                      <a:gd name="T4" fmla="*/ 605 w 1215"/>
                      <a:gd name="T5" fmla="*/ 163 h 332"/>
                      <a:gd name="T6" fmla="*/ 0 w 1215"/>
                      <a:gd name="T7" fmla="*/ 326 h 332"/>
                      <a:gd name="T8" fmla="*/ 2 w 1215"/>
                      <a:gd name="T9" fmla="*/ 331 h 332"/>
                      <a:gd name="T10" fmla="*/ 607 w 1215"/>
                      <a:gd name="T11" fmla="*/ 167 h 332"/>
                      <a:gd name="T12" fmla="*/ 1214 w 1215"/>
                      <a:gd name="T13" fmla="*/ 5 h 33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215"/>
                      <a:gd name="T22" fmla="*/ 0 h 332"/>
                      <a:gd name="T23" fmla="*/ 1215 w 1215"/>
                      <a:gd name="T24" fmla="*/ 332 h 33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215" h="332">
                        <a:moveTo>
                          <a:pt x="1214" y="5"/>
                        </a:moveTo>
                        <a:lnTo>
                          <a:pt x="1211" y="0"/>
                        </a:lnTo>
                        <a:lnTo>
                          <a:pt x="605" y="163"/>
                        </a:lnTo>
                        <a:lnTo>
                          <a:pt x="0" y="326"/>
                        </a:lnTo>
                        <a:lnTo>
                          <a:pt x="2" y="331"/>
                        </a:lnTo>
                        <a:lnTo>
                          <a:pt x="607" y="167"/>
                        </a:lnTo>
                        <a:lnTo>
                          <a:pt x="1214" y="5"/>
                        </a:lnTo>
                      </a:path>
                    </a:pathLst>
                  </a:custGeom>
                  <a:solidFill>
                    <a:srgbClr val="C1FF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94" name="Freeform 24"/>
                  <p:cNvSpPr>
                    <a:spLocks/>
                  </p:cNvSpPr>
                  <p:nvPr/>
                </p:nvSpPr>
                <p:spPr bwMode="auto">
                  <a:xfrm>
                    <a:off x="128" y="3029"/>
                    <a:ext cx="189" cy="109"/>
                  </a:xfrm>
                  <a:custGeom>
                    <a:avLst/>
                    <a:gdLst>
                      <a:gd name="T0" fmla="*/ 42 w 189"/>
                      <a:gd name="T1" fmla="*/ 28 h 109"/>
                      <a:gd name="T2" fmla="*/ 37 w 189"/>
                      <a:gd name="T3" fmla="*/ 32 h 109"/>
                      <a:gd name="T4" fmla="*/ 34 w 189"/>
                      <a:gd name="T5" fmla="*/ 36 h 109"/>
                      <a:gd name="T6" fmla="*/ 35 w 189"/>
                      <a:gd name="T7" fmla="*/ 43 h 109"/>
                      <a:gd name="T8" fmla="*/ 38 w 189"/>
                      <a:gd name="T9" fmla="*/ 50 h 109"/>
                      <a:gd name="T10" fmla="*/ 54 w 189"/>
                      <a:gd name="T11" fmla="*/ 68 h 109"/>
                      <a:gd name="T12" fmla="*/ 70 w 189"/>
                      <a:gd name="T13" fmla="*/ 77 h 109"/>
                      <a:gd name="T14" fmla="*/ 84 w 189"/>
                      <a:gd name="T15" fmla="*/ 80 h 109"/>
                      <a:gd name="T16" fmla="*/ 91 w 189"/>
                      <a:gd name="T17" fmla="*/ 78 h 109"/>
                      <a:gd name="T18" fmla="*/ 91 w 189"/>
                      <a:gd name="T19" fmla="*/ 72 h 109"/>
                      <a:gd name="T20" fmla="*/ 86 w 189"/>
                      <a:gd name="T21" fmla="*/ 59 h 109"/>
                      <a:gd name="T22" fmla="*/ 71 w 189"/>
                      <a:gd name="T23" fmla="*/ 27 h 109"/>
                      <a:gd name="T24" fmla="*/ 69 w 189"/>
                      <a:gd name="T25" fmla="*/ 14 h 109"/>
                      <a:gd name="T26" fmla="*/ 73 w 189"/>
                      <a:gd name="T27" fmla="*/ 6 h 109"/>
                      <a:gd name="T28" fmla="*/ 82 w 189"/>
                      <a:gd name="T29" fmla="*/ 1 h 109"/>
                      <a:gd name="T30" fmla="*/ 100 w 189"/>
                      <a:gd name="T31" fmla="*/ 0 h 109"/>
                      <a:gd name="T32" fmla="*/ 122 w 189"/>
                      <a:gd name="T33" fmla="*/ 6 h 109"/>
                      <a:gd name="T34" fmla="*/ 143 w 189"/>
                      <a:gd name="T35" fmla="*/ 19 h 109"/>
                      <a:gd name="T36" fmla="*/ 162 w 189"/>
                      <a:gd name="T37" fmla="*/ 37 h 109"/>
                      <a:gd name="T38" fmla="*/ 178 w 189"/>
                      <a:gd name="T39" fmla="*/ 55 h 109"/>
                      <a:gd name="T40" fmla="*/ 186 w 189"/>
                      <a:gd name="T41" fmla="*/ 71 h 109"/>
                      <a:gd name="T42" fmla="*/ 188 w 189"/>
                      <a:gd name="T43" fmla="*/ 82 h 109"/>
                      <a:gd name="T44" fmla="*/ 185 w 189"/>
                      <a:gd name="T45" fmla="*/ 90 h 109"/>
                      <a:gd name="T46" fmla="*/ 178 w 189"/>
                      <a:gd name="T47" fmla="*/ 95 h 109"/>
                      <a:gd name="T48" fmla="*/ 165 w 189"/>
                      <a:gd name="T49" fmla="*/ 99 h 109"/>
                      <a:gd name="T50" fmla="*/ 150 w 189"/>
                      <a:gd name="T51" fmla="*/ 69 h 109"/>
                      <a:gd name="T52" fmla="*/ 153 w 189"/>
                      <a:gd name="T53" fmla="*/ 64 h 109"/>
                      <a:gd name="T54" fmla="*/ 153 w 189"/>
                      <a:gd name="T55" fmla="*/ 58 h 109"/>
                      <a:gd name="T56" fmla="*/ 148 w 189"/>
                      <a:gd name="T57" fmla="*/ 51 h 109"/>
                      <a:gd name="T58" fmla="*/ 134 w 189"/>
                      <a:gd name="T59" fmla="*/ 36 h 109"/>
                      <a:gd name="T60" fmla="*/ 121 w 189"/>
                      <a:gd name="T61" fmla="*/ 27 h 109"/>
                      <a:gd name="T62" fmla="*/ 111 w 189"/>
                      <a:gd name="T63" fmla="*/ 25 h 109"/>
                      <a:gd name="T64" fmla="*/ 107 w 189"/>
                      <a:gd name="T65" fmla="*/ 28 h 109"/>
                      <a:gd name="T66" fmla="*/ 106 w 189"/>
                      <a:gd name="T67" fmla="*/ 33 h 109"/>
                      <a:gd name="T68" fmla="*/ 116 w 189"/>
                      <a:gd name="T69" fmla="*/ 55 h 109"/>
                      <a:gd name="T70" fmla="*/ 126 w 189"/>
                      <a:gd name="T71" fmla="*/ 78 h 109"/>
                      <a:gd name="T72" fmla="*/ 128 w 189"/>
                      <a:gd name="T73" fmla="*/ 90 h 109"/>
                      <a:gd name="T74" fmla="*/ 127 w 189"/>
                      <a:gd name="T75" fmla="*/ 97 h 109"/>
                      <a:gd name="T76" fmla="*/ 122 w 189"/>
                      <a:gd name="T77" fmla="*/ 103 h 109"/>
                      <a:gd name="T78" fmla="*/ 106 w 189"/>
                      <a:gd name="T79" fmla="*/ 108 h 109"/>
                      <a:gd name="T80" fmla="*/ 85 w 189"/>
                      <a:gd name="T81" fmla="*/ 105 h 109"/>
                      <a:gd name="T82" fmla="*/ 62 w 189"/>
                      <a:gd name="T83" fmla="*/ 96 h 109"/>
                      <a:gd name="T84" fmla="*/ 46 w 189"/>
                      <a:gd name="T85" fmla="*/ 86 h 109"/>
                      <a:gd name="T86" fmla="*/ 25 w 189"/>
                      <a:gd name="T87" fmla="*/ 66 h 109"/>
                      <a:gd name="T88" fmla="*/ 9 w 189"/>
                      <a:gd name="T89" fmla="*/ 46 h 109"/>
                      <a:gd name="T90" fmla="*/ 1 w 189"/>
                      <a:gd name="T91" fmla="*/ 31 h 109"/>
                      <a:gd name="T92" fmla="*/ 0 w 189"/>
                      <a:gd name="T93" fmla="*/ 19 h 109"/>
                      <a:gd name="T94" fmla="*/ 3 w 189"/>
                      <a:gd name="T95" fmla="*/ 9 h 109"/>
                      <a:gd name="T96" fmla="*/ 14 w 189"/>
                      <a:gd name="T97" fmla="*/ 2 h 109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189"/>
                      <a:gd name="T148" fmla="*/ 0 h 109"/>
                      <a:gd name="T149" fmla="*/ 189 w 189"/>
                      <a:gd name="T150" fmla="*/ 109 h 109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189" h="109">
                        <a:moveTo>
                          <a:pt x="25" y="0"/>
                        </a:moveTo>
                        <a:lnTo>
                          <a:pt x="48" y="26"/>
                        </a:lnTo>
                        <a:lnTo>
                          <a:pt x="42" y="28"/>
                        </a:lnTo>
                        <a:lnTo>
                          <a:pt x="40" y="29"/>
                        </a:lnTo>
                        <a:lnTo>
                          <a:pt x="38" y="30"/>
                        </a:lnTo>
                        <a:lnTo>
                          <a:pt x="37" y="32"/>
                        </a:lnTo>
                        <a:lnTo>
                          <a:pt x="35" y="33"/>
                        </a:lnTo>
                        <a:lnTo>
                          <a:pt x="35" y="35"/>
                        </a:lnTo>
                        <a:lnTo>
                          <a:pt x="34" y="36"/>
                        </a:lnTo>
                        <a:lnTo>
                          <a:pt x="34" y="38"/>
                        </a:lnTo>
                        <a:lnTo>
                          <a:pt x="34" y="40"/>
                        </a:lnTo>
                        <a:lnTo>
                          <a:pt x="35" y="43"/>
                        </a:lnTo>
                        <a:lnTo>
                          <a:pt x="36" y="45"/>
                        </a:lnTo>
                        <a:lnTo>
                          <a:pt x="37" y="47"/>
                        </a:lnTo>
                        <a:lnTo>
                          <a:pt x="38" y="50"/>
                        </a:lnTo>
                        <a:lnTo>
                          <a:pt x="43" y="56"/>
                        </a:lnTo>
                        <a:lnTo>
                          <a:pt x="48" y="63"/>
                        </a:lnTo>
                        <a:lnTo>
                          <a:pt x="54" y="68"/>
                        </a:lnTo>
                        <a:lnTo>
                          <a:pt x="60" y="72"/>
                        </a:lnTo>
                        <a:lnTo>
                          <a:pt x="64" y="74"/>
                        </a:lnTo>
                        <a:lnTo>
                          <a:pt x="70" y="77"/>
                        </a:lnTo>
                        <a:lnTo>
                          <a:pt x="75" y="79"/>
                        </a:lnTo>
                        <a:lnTo>
                          <a:pt x="80" y="80"/>
                        </a:lnTo>
                        <a:lnTo>
                          <a:pt x="84" y="80"/>
                        </a:lnTo>
                        <a:lnTo>
                          <a:pt x="87" y="80"/>
                        </a:lnTo>
                        <a:lnTo>
                          <a:pt x="89" y="79"/>
                        </a:lnTo>
                        <a:lnTo>
                          <a:pt x="91" y="78"/>
                        </a:lnTo>
                        <a:lnTo>
                          <a:pt x="91" y="76"/>
                        </a:lnTo>
                        <a:lnTo>
                          <a:pt x="91" y="74"/>
                        </a:lnTo>
                        <a:lnTo>
                          <a:pt x="91" y="72"/>
                        </a:lnTo>
                        <a:lnTo>
                          <a:pt x="91" y="71"/>
                        </a:lnTo>
                        <a:lnTo>
                          <a:pt x="90" y="67"/>
                        </a:lnTo>
                        <a:lnTo>
                          <a:pt x="86" y="59"/>
                        </a:lnTo>
                        <a:lnTo>
                          <a:pt x="79" y="45"/>
                        </a:lnTo>
                        <a:lnTo>
                          <a:pt x="73" y="36"/>
                        </a:lnTo>
                        <a:lnTo>
                          <a:pt x="71" y="27"/>
                        </a:lnTo>
                        <a:lnTo>
                          <a:pt x="70" y="23"/>
                        </a:lnTo>
                        <a:lnTo>
                          <a:pt x="69" y="20"/>
                        </a:lnTo>
                        <a:lnTo>
                          <a:pt x="69" y="14"/>
                        </a:lnTo>
                        <a:lnTo>
                          <a:pt x="70" y="11"/>
                        </a:lnTo>
                        <a:lnTo>
                          <a:pt x="71" y="8"/>
                        </a:lnTo>
                        <a:lnTo>
                          <a:pt x="73" y="6"/>
                        </a:lnTo>
                        <a:lnTo>
                          <a:pt x="75" y="3"/>
                        </a:lnTo>
                        <a:lnTo>
                          <a:pt x="78" y="2"/>
                        </a:lnTo>
                        <a:lnTo>
                          <a:pt x="82" y="1"/>
                        </a:lnTo>
                        <a:lnTo>
                          <a:pt x="90" y="0"/>
                        </a:lnTo>
                        <a:lnTo>
                          <a:pt x="94" y="0"/>
                        </a:lnTo>
                        <a:lnTo>
                          <a:pt x="100" y="0"/>
                        </a:lnTo>
                        <a:lnTo>
                          <a:pt x="108" y="1"/>
                        </a:lnTo>
                        <a:lnTo>
                          <a:pt x="115" y="3"/>
                        </a:lnTo>
                        <a:lnTo>
                          <a:pt x="122" y="6"/>
                        </a:lnTo>
                        <a:lnTo>
                          <a:pt x="128" y="10"/>
                        </a:lnTo>
                        <a:lnTo>
                          <a:pt x="135" y="14"/>
                        </a:lnTo>
                        <a:lnTo>
                          <a:pt x="143" y="19"/>
                        </a:lnTo>
                        <a:lnTo>
                          <a:pt x="150" y="24"/>
                        </a:lnTo>
                        <a:lnTo>
                          <a:pt x="156" y="30"/>
                        </a:lnTo>
                        <a:lnTo>
                          <a:pt x="162" y="37"/>
                        </a:lnTo>
                        <a:lnTo>
                          <a:pt x="169" y="44"/>
                        </a:lnTo>
                        <a:lnTo>
                          <a:pt x="174" y="50"/>
                        </a:lnTo>
                        <a:lnTo>
                          <a:pt x="178" y="55"/>
                        </a:lnTo>
                        <a:lnTo>
                          <a:pt x="181" y="61"/>
                        </a:lnTo>
                        <a:lnTo>
                          <a:pt x="184" y="66"/>
                        </a:lnTo>
                        <a:lnTo>
                          <a:pt x="186" y="71"/>
                        </a:lnTo>
                        <a:lnTo>
                          <a:pt x="187" y="74"/>
                        </a:lnTo>
                        <a:lnTo>
                          <a:pt x="188" y="79"/>
                        </a:lnTo>
                        <a:lnTo>
                          <a:pt x="188" y="82"/>
                        </a:lnTo>
                        <a:lnTo>
                          <a:pt x="187" y="85"/>
                        </a:lnTo>
                        <a:lnTo>
                          <a:pt x="186" y="89"/>
                        </a:lnTo>
                        <a:lnTo>
                          <a:pt x="185" y="90"/>
                        </a:lnTo>
                        <a:lnTo>
                          <a:pt x="183" y="90"/>
                        </a:lnTo>
                        <a:lnTo>
                          <a:pt x="181" y="93"/>
                        </a:lnTo>
                        <a:lnTo>
                          <a:pt x="178" y="95"/>
                        </a:lnTo>
                        <a:lnTo>
                          <a:pt x="174" y="97"/>
                        </a:lnTo>
                        <a:lnTo>
                          <a:pt x="170" y="98"/>
                        </a:lnTo>
                        <a:lnTo>
                          <a:pt x="165" y="99"/>
                        </a:lnTo>
                        <a:lnTo>
                          <a:pt x="143" y="72"/>
                        </a:lnTo>
                        <a:lnTo>
                          <a:pt x="147" y="71"/>
                        </a:lnTo>
                        <a:lnTo>
                          <a:pt x="150" y="69"/>
                        </a:lnTo>
                        <a:lnTo>
                          <a:pt x="152" y="67"/>
                        </a:lnTo>
                        <a:lnTo>
                          <a:pt x="153" y="66"/>
                        </a:lnTo>
                        <a:lnTo>
                          <a:pt x="153" y="64"/>
                        </a:lnTo>
                        <a:lnTo>
                          <a:pt x="153" y="62"/>
                        </a:lnTo>
                        <a:lnTo>
                          <a:pt x="153" y="60"/>
                        </a:lnTo>
                        <a:lnTo>
                          <a:pt x="153" y="58"/>
                        </a:lnTo>
                        <a:lnTo>
                          <a:pt x="151" y="55"/>
                        </a:lnTo>
                        <a:lnTo>
                          <a:pt x="150" y="54"/>
                        </a:lnTo>
                        <a:lnTo>
                          <a:pt x="148" y="51"/>
                        </a:lnTo>
                        <a:lnTo>
                          <a:pt x="144" y="46"/>
                        </a:lnTo>
                        <a:lnTo>
                          <a:pt x="139" y="40"/>
                        </a:lnTo>
                        <a:lnTo>
                          <a:pt x="134" y="36"/>
                        </a:lnTo>
                        <a:lnTo>
                          <a:pt x="129" y="32"/>
                        </a:lnTo>
                        <a:lnTo>
                          <a:pt x="125" y="29"/>
                        </a:lnTo>
                        <a:lnTo>
                          <a:pt x="121" y="27"/>
                        </a:lnTo>
                        <a:lnTo>
                          <a:pt x="117" y="26"/>
                        </a:lnTo>
                        <a:lnTo>
                          <a:pt x="115" y="25"/>
                        </a:lnTo>
                        <a:lnTo>
                          <a:pt x="111" y="25"/>
                        </a:lnTo>
                        <a:lnTo>
                          <a:pt x="109" y="26"/>
                        </a:lnTo>
                        <a:lnTo>
                          <a:pt x="108" y="27"/>
                        </a:lnTo>
                        <a:lnTo>
                          <a:pt x="107" y="28"/>
                        </a:lnTo>
                        <a:lnTo>
                          <a:pt x="106" y="29"/>
                        </a:lnTo>
                        <a:lnTo>
                          <a:pt x="106" y="31"/>
                        </a:lnTo>
                        <a:lnTo>
                          <a:pt x="106" y="33"/>
                        </a:lnTo>
                        <a:lnTo>
                          <a:pt x="108" y="38"/>
                        </a:lnTo>
                        <a:lnTo>
                          <a:pt x="111" y="46"/>
                        </a:lnTo>
                        <a:lnTo>
                          <a:pt x="116" y="55"/>
                        </a:lnTo>
                        <a:lnTo>
                          <a:pt x="121" y="64"/>
                        </a:lnTo>
                        <a:lnTo>
                          <a:pt x="125" y="72"/>
                        </a:lnTo>
                        <a:lnTo>
                          <a:pt x="126" y="78"/>
                        </a:lnTo>
                        <a:lnTo>
                          <a:pt x="128" y="84"/>
                        </a:lnTo>
                        <a:lnTo>
                          <a:pt x="128" y="89"/>
                        </a:lnTo>
                        <a:lnTo>
                          <a:pt x="128" y="90"/>
                        </a:lnTo>
                        <a:lnTo>
                          <a:pt x="128" y="93"/>
                        </a:lnTo>
                        <a:lnTo>
                          <a:pt x="127" y="95"/>
                        </a:lnTo>
                        <a:lnTo>
                          <a:pt x="127" y="97"/>
                        </a:lnTo>
                        <a:lnTo>
                          <a:pt x="125" y="99"/>
                        </a:lnTo>
                        <a:lnTo>
                          <a:pt x="124" y="101"/>
                        </a:lnTo>
                        <a:lnTo>
                          <a:pt x="122" y="103"/>
                        </a:lnTo>
                        <a:lnTo>
                          <a:pt x="118" y="105"/>
                        </a:lnTo>
                        <a:lnTo>
                          <a:pt x="113" y="107"/>
                        </a:lnTo>
                        <a:lnTo>
                          <a:pt x="106" y="108"/>
                        </a:lnTo>
                        <a:lnTo>
                          <a:pt x="99" y="108"/>
                        </a:lnTo>
                        <a:lnTo>
                          <a:pt x="93" y="107"/>
                        </a:lnTo>
                        <a:lnTo>
                          <a:pt x="85" y="105"/>
                        </a:lnTo>
                        <a:lnTo>
                          <a:pt x="77" y="103"/>
                        </a:lnTo>
                        <a:lnTo>
                          <a:pt x="69" y="99"/>
                        </a:lnTo>
                        <a:lnTo>
                          <a:pt x="62" y="96"/>
                        </a:lnTo>
                        <a:lnTo>
                          <a:pt x="54" y="91"/>
                        </a:lnTo>
                        <a:lnTo>
                          <a:pt x="50" y="89"/>
                        </a:lnTo>
                        <a:lnTo>
                          <a:pt x="46" y="86"/>
                        </a:lnTo>
                        <a:lnTo>
                          <a:pt x="38" y="80"/>
                        </a:lnTo>
                        <a:lnTo>
                          <a:pt x="31" y="73"/>
                        </a:lnTo>
                        <a:lnTo>
                          <a:pt x="25" y="66"/>
                        </a:lnTo>
                        <a:lnTo>
                          <a:pt x="18" y="58"/>
                        </a:lnTo>
                        <a:lnTo>
                          <a:pt x="13" y="52"/>
                        </a:lnTo>
                        <a:lnTo>
                          <a:pt x="9" y="46"/>
                        </a:lnTo>
                        <a:lnTo>
                          <a:pt x="5" y="40"/>
                        </a:lnTo>
                        <a:lnTo>
                          <a:pt x="2" y="36"/>
                        </a:lnTo>
                        <a:lnTo>
                          <a:pt x="1" y="31"/>
                        </a:lnTo>
                        <a:lnTo>
                          <a:pt x="0" y="27"/>
                        </a:lnTo>
                        <a:lnTo>
                          <a:pt x="0" y="22"/>
                        </a:lnTo>
                        <a:lnTo>
                          <a:pt x="0" y="19"/>
                        </a:lnTo>
                        <a:lnTo>
                          <a:pt x="0" y="15"/>
                        </a:lnTo>
                        <a:lnTo>
                          <a:pt x="1" y="12"/>
                        </a:lnTo>
                        <a:lnTo>
                          <a:pt x="3" y="9"/>
                        </a:lnTo>
                        <a:lnTo>
                          <a:pt x="6" y="7"/>
                        </a:lnTo>
                        <a:lnTo>
                          <a:pt x="10" y="4"/>
                        </a:lnTo>
                        <a:lnTo>
                          <a:pt x="14" y="2"/>
                        </a:lnTo>
                        <a:lnTo>
                          <a:pt x="19" y="1"/>
                        </a:lnTo>
                        <a:lnTo>
                          <a:pt x="25" y="0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95" name="Freeform 25"/>
                  <p:cNvSpPr>
                    <a:spLocks/>
                  </p:cNvSpPr>
                  <p:nvPr/>
                </p:nvSpPr>
                <p:spPr bwMode="auto">
                  <a:xfrm>
                    <a:off x="234" y="3141"/>
                    <a:ext cx="202" cy="106"/>
                  </a:xfrm>
                  <a:custGeom>
                    <a:avLst/>
                    <a:gdLst>
                      <a:gd name="T0" fmla="*/ 0 w 202"/>
                      <a:gd name="T1" fmla="*/ 50 h 106"/>
                      <a:gd name="T2" fmla="*/ 122 w 202"/>
                      <a:gd name="T3" fmla="*/ 39 h 106"/>
                      <a:gd name="T4" fmla="*/ 91 w 202"/>
                      <a:gd name="T5" fmla="*/ 1 h 106"/>
                      <a:gd name="T6" fmla="*/ 116 w 202"/>
                      <a:gd name="T7" fmla="*/ 0 h 106"/>
                      <a:gd name="T8" fmla="*/ 201 w 202"/>
                      <a:gd name="T9" fmla="*/ 102 h 106"/>
                      <a:gd name="T10" fmla="*/ 175 w 202"/>
                      <a:gd name="T11" fmla="*/ 105 h 106"/>
                      <a:gd name="T12" fmla="*/ 144 w 202"/>
                      <a:gd name="T13" fmla="*/ 65 h 106"/>
                      <a:gd name="T14" fmla="*/ 21 w 202"/>
                      <a:gd name="T15" fmla="*/ 76 h 106"/>
                      <a:gd name="T16" fmla="*/ 0 w 202"/>
                      <a:gd name="T17" fmla="*/ 50 h 10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02"/>
                      <a:gd name="T28" fmla="*/ 0 h 106"/>
                      <a:gd name="T29" fmla="*/ 202 w 202"/>
                      <a:gd name="T30" fmla="*/ 106 h 10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02" h="106">
                        <a:moveTo>
                          <a:pt x="0" y="50"/>
                        </a:moveTo>
                        <a:lnTo>
                          <a:pt x="122" y="39"/>
                        </a:lnTo>
                        <a:lnTo>
                          <a:pt x="91" y="1"/>
                        </a:lnTo>
                        <a:lnTo>
                          <a:pt x="116" y="0"/>
                        </a:lnTo>
                        <a:lnTo>
                          <a:pt x="201" y="102"/>
                        </a:lnTo>
                        <a:lnTo>
                          <a:pt x="175" y="105"/>
                        </a:lnTo>
                        <a:lnTo>
                          <a:pt x="144" y="65"/>
                        </a:lnTo>
                        <a:lnTo>
                          <a:pt x="21" y="76"/>
                        </a:lnTo>
                        <a:lnTo>
                          <a:pt x="0" y="50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96" name="Freeform 26"/>
                  <p:cNvSpPr>
                    <a:spLocks/>
                  </p:cNvSpPr>
                  <p:nvPr/>
                </p:nvSpPr>
                <p:spPr bwMode="auto">
                  <a:xfrm>
                    <a:off x="290" y="3259"/>
                    <a:ext cx="214" cy="133"/>
                  </a:xfrm>
                  <a:custGeom>
                    <a:avLst/>
                    <a:gdLst>
                      <a:gd name="T0" fmla="*/ 106 w 214"/>
                      <a:gd name="T1" fmla="*/ 132 h 133"/>
                      <a:gd name="T2" fmla="*/ 83 w 214"/>
                      <a:gd name="T3" fmla="*/ 103 h 133"/>
                      <a:gd name="T4" fmla="*/ 107 w 214"/>
                      <a:gd name="T5" fmla="*/ 88 h 133"/>
                      <a:gd name="T6" fmla="*/ 65 w 214"/>
                      <a:gd name="T7" fmla="*/ 36 h 133"/>
                      <a:gd name="T8" fmla="*/ 23 w 214"/>
                      <a:gd name="T9" fmla="*/ 28 h 133"/>
                      <a:gd name="T10" fmla="*/ 0 w 214"/>
                      <a:gd name="T11" fmla="*/ 0 h 133"/>
                      <a:gd name="T12" fmla="*/ 189 w 214"/>
                      <a:gd name="T13" fmla="*/ 39 h 133"/>
                      <a:gd name="T14" fmla="*/ 213 w 214"/>
                      <a:gd name="T15" fmla="*/ 67 h 133"/>
                      <a:gd name="T16" fmla="*/ 106 w 214"/>
                      <a:gd name="T17" fmla="*/ 132 h 133"/>
                      <a:gd name="T18" fmla="*/ 125 w 214"/>
                      <a:gd name="T19" fmla="*/ 78 h 133"/>
                      <a:gd name="T20" fmla="*/ 166 w 214"/>
                      <a:gd name="T21" fmla="*/ 56 h 133"/>
                      <a:gd name="T22" fmla="*/ 97 w 214"/>
                      <a:gd name="T23" fmla="*/ 43 h 133"/>
                      <a:gd name="T24" fmla="*/ 125 w 214"/>
                      <a:gd name="T25" fmla="*/ 78 h 133"/>
                      <a:gd name="T26" fmla="*/ 106 w 214"/>
                      <a:gd name="T27" fmla="*/ 132 h 133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14"/>
                      <a:gd name="T43" fmla="*/ 0 h 133"/>
                      <a:gd name="T44" fmla="*/ 214 w 214"/>
                      <a:gd name="T45" fmla="*/ 133 h 133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14" h="133">
                        <a:moveTo>
                          <a:pt x="106" y="132"/>
                        </a:moveTo>
                        <a:lnTo>
                          <a:pt x="83" y="103"/>
                        </a:lnTo>
                        <a:lnTo>
                          <a:pt x="107" y="88"/>
                        </a:lnTo>
                        <a:lnTo>
                          <a:pt x="65" y="36"/>
                        </a:lnTo>
                        <a:lnTo>
                          <a:pt x="23" y="28"/>
                        </a:lnTo>
                        <a:lnTo>
                          <a:pt x="0" y="0"/>
                        </a:lnTo>
                        <a:lnTo>
                          <a:pt x="189" y="39"/>
                        </a:lnTo>
                        <a:lnTo>
                          <a:pt x="213" y="67"/>
                        </a:lnTo>
                        <a:lnTo>
                          <a:pt x="106" y="132"/>
                        </a:lnTo>
                        <a:lnTo>
                          <a:pt x="125" y="78"/>
                        </a:lnTo>
                        <a:lnTo>
                          <a:pt x="166" y="56"/>
                        </a:lnTo>
                        <a:lnTo>
                          <a:pt x="97" y="43"/>
                        </a:lnTo>
                        <a:lnTo>
                          <a:pt x="125" y="78"/>
                        </a:lnTo>
                        <a:lnTo>
                          <a:pt x="106" y="132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97" name="Freeform 27"/>
                  <p:cNvSpPr>
                    <a:spLocks/>
                  </p:cNvSpPr>
                  <p:nvPr/>
                </p:nvSpPr>
                <p:spPr bwMode="auto">
                  <a:xfrm>
                    <a:off x="408" y="3393"/>
                    <a:ext cx="218" cy="130"/>
                  </a:xfrm>
                  <a:custGeom>
                    <a:avLst/>
                    <a:gdLst>
                      <a:gd name="T0" fmla="*/ 147 w 218"/>
                      <a:gd name="T1" fmla="*/ 0 h 130"/>
                      <a:gd name="T2" fmla="*/ 201 w 218"/>
                      <a:gd name="T3" fmla="*/ 65 h 130"/>
                      <a:gd name="T4" fmla="*/ 212 w 218"/>
                      <a:gd name="T5" fmla="*/ 80 h 130"/>
                      <a:gd name="T6" fmla="*/ 216 w 218"/>
                      <a:gd name="T7" fmla="*/ 91 h 130"/>
                      <a:gd name="T8" fmla="*/ 216 w 218"/>
                      <a:gd name="T9" fmla="*/ 96 h 130"/>
                      <a:gd name="T10" fmla="*/ 214 w 218"/>
                      <a:gd name="T11" fmla="*/ 101 h 130"/>
                      <a:gd name="T12" fmla="*/ 211 w 218"/>
                      <a:gd name="T13" fmla="*/ 103 h 130"/>
                      <a:gd name="T14" fmla="*/ 206 w 218"/>
                      <a:gd name="T15" fmla="*/ 107 h 130"/>
                      <a:gd name="T16" fmla="*/ 194 w 218"/>
                      <a:gd name="T17" fmla="*/ 110 h 130"/>
                      <a:gd name="T18" fmla="*/ 181 w 218"/>
                      <a:gd name="T19" fmla="*/ 110 h 130"/>
                      <a:gd name="T20" fmla="*/ 173 w 218"/>
                      <a:gd name="T21" fmla="*/ 108 h 130"/>
                      <a:gd name="T22" fmla="*/ 159 w 218"/>
                      <a:gd name="T23" fmla="*/ 103 h 130"/>
                      <a:gd name="T24" fmla="*/ 146 w 218"/>
                      <a:gd name="T25" fmla="*/ 96 h 130"/>
                      <a:gd name="T26" fmla="*/ 133 w 218"/>
                      <a:gd name="T27" fmla="*/ 87 h 130"/>
                      <a:gd name="T28" fmla="*/ 125 w 218"/>
                      <a:gd name="T29" fmla="*/ 83 h 130"/>
                      <a:gd name="T30" fmla="*/ 125 w 218"/>
                      <a:gd name="T31" fmla="*/ 91 h 130"/>
                      <a:gd name="T32" fmla="*/ 122 w 218"/>
                      <a:gd name="T33" fmla="*/ 97 h 130"/>
                      <a:gd name="T34" fmla="*/ 111 w 218"/>
                      <a:gd name="T35" fmla="*/ 111 h 130"/>
                      <a:gd name="T36" fmla="*/ 71 w 218"/>
                      <a:gd name="T37" fmla="*/ 97 h 130"/>
                      <a:gd name="T38" fmla="*/ 94 w 218"/>
                      <a:gd name="T39" fmla="*/ 66 h 130"/>
                      <a:gd name="T40" fmla="*/ 97 w 218"/>
                      <a:gd name="T41" fmla="*/ 60 h 130"/>
                      <a:gd name="T42" fmla="*/ 98 w 218"/>
                      <a:gd name="T43" fmla="*/ 54 h 130"/>
                      <a:gd name="T44" fmla="*/ 96 w 218"/>
                      <a:gd name="T45" fmla="*/ 50 h 130"/>
                      <a:gd name="T46" fmla="*/ 88 w 218"/>
                      <a:gd name="T47" fmla="*/ 38 h 130"/>
                      <a:gd name="T48" fmla="*/ 22 w 218"/>
                      <a:gd name="T49" fmla="*/ 38 h 130"/>
                      <a:gd name="T50" fmla="*/ 107 w 218"/>
                      <a:gd name="T51" fmla="*/ 32 h 130"/>
                      <a:gd name="T52" fmla="*/ 137 w 218"/>
                      <a:gd name="T53" fmla="*/ 66 h 130"/>
                      <a:gd name="T54" fmla="*/ 144 w 218"/>
                      <a:gd name="T55" fmla="*/ 74 h 130"/>
                      <a:gd name="T56" fmla="*/ 153 w 218"/>
                      <a:gd name="T57" fmla="*/ 80 h 130"/>
                      <a:gd name="T58" fmla="*/ 160 w 218"/>
                      <a:gd name="T59" fmla="*/ 82 h 130"/>
                      <a:gd name="T60" fmla="*/ 166 w 218"/>
                      <a:gd name="T61" fmla="*/ 83 h 130"/>
                      <a:gd name="T62" fmla="*/ 174 w 218"/>
                      <a:gd name="T63" fmla="*/ 83 h 130"/>
                      <a:gd name="T64" fmla="*/ 178 w 218"/>
                      <a:gd name="T65" fmla="*/ 80 h 130"/>
                      <a:gd name="T66" fmla="*/ 180 w 218"/>
                      <a:gd name="T67" fmla="*/ 76 h 130"/>
                      <a:gd name="T68" fmla="*/ 179 w 218"/>
                      <a:gd name="T69" fmla="*/ 71 h 130"/>
                      <a:gd name="T70" fmla="*/ 172 w 218"/>
                      <a:gd name="T71" fmla="*/ 62 h 130"/>
                      <a:gd name="T72" fmla="*/ 144 w 218"/>
                      <a:gd name="T73" fmla="*/ 29 h 130"/>
                      <a:gd name="T74" fmla="*/ 0 w 218"/>
                      <a:gd name="T75" fmla="*/ 12 h 130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218"/>
                      <a:gd name="T115" fmla="*/ 0 h 130"/>
                      <a:gd name="T116" fmla="*/ 218 w 218"/>
                      <a:gd name="T117" fmla="*/ 130 h 130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218" h="130">
                        <a:moveTo>
                          <a:pt x="0" y="12"/>
                        </a:moveTo>
                        <a:lnTo>
                          <a:pt x="147" y="0"/>
                        </a:lnTo>
                        <a:lnTo>
                          <a:pt x="193" y="56"/>
                        </a:lnTo>
                        <a:lnTo>
                          <a:pt x="201" y="65"/>
                        </a:lnTo>
                        <a:lnTo>
                          <a:pt x="208" y="73"/>
                        </a:lnTo>
                        <a:lnTo>
                          <a:pt x="212" y="80"/>
                        </a:lnTo>
                        <a:lnTo>
                          <a:pt x="215" y="86"/>
                        </a:lnTo>
                        <a:lnTo>
                          <a:pt x="216" y="91"/>
                        </a:lnTo>
                        <a:lnTo>
                          <a:pt x="217" y="95"/>
                        </a:lnTo>
                        <a:lnTo>
                          <a:pt x="216" y="96"/>
                        </a:lnTo>
                        <a:lnTo>
                          <a:pt x="216" y="99"/>
                        </a:lnTo>
                        <a:lnTo>
                          <a:pt x="214" y="101"/>
                        </a:lnTo>
                        <a:lnTo>
                          <a:pt x="213" y="102"/>
                        </a:lnTo>
                        <a:lnTo>
                          <a:pt x="211" y="103"/>
                        </a:lnTo>
                        <a:lnTo>
                          <a:pt x="210" y="105"/>
                        </a:lnTo>
                        <a:lnTo>
                          <a:pt x="206" y="107"/>
                        </a:lnTo>
                        <a:lnTo>
                          <a:pt x="201" y="109"/>
                        </a:lnTo>
                        <a:lnTo>
                          <a:pt x="194" y="110"/>
                        </a:lnTo>
                        <a:lnTo>
                          <a:pt x="185" y="110"/>
                        </a:lnTo>
                        <a:lnTo>
                          <a:pt x="181" y="110"/>
                        </a:lnTo>
                        <a:lnTo>
                          <a:pt x="177" y="109"/>
                        </a:lnTo>
                        <a:lnTo>
                          <a:pt x="173" y="108"/>
                        </a:lnTo>
                        <a:lnTo>
                          <a:pt x="168" y="107"/>
                        </a:lnTo>
                        <a:lnTo>
                          <a:pt x="159" y="103"/>
                        </a:lnTo>
                        <a:lnTo>
                          <a:pt x="150" y="99"/>
                        </a:lnTo>
                        <a:lnTo>
                          <a:pt x="146" y="96"/>
                        </a:lnTo>
                        <a:lnTo>
                          <a:pt x="142" y="94"/>
                        </a:lnTo>
                        <a:lnTo>
                          <a:pt x="133" y="87"/>
                        </a:lnTo>
                        <a:lnTo>
                          <a:pt x="125" y="78"/>
                        </a:lnTo>
                        <a:lnTo>
                          <a:pt x="125" y="83"/>
                        </a:lnTo>
                        <a:lnTo>
                          <a:pt x="125" y="87"/>
                        </a:lnTo>
                        <a:lnTo>
                          <a:pt x="125" y="91"/>
                        </a:lnTo>
                        <a:lnTo>
                          <a:pt x="124" y="94"/>
                        </a:lnTo>
                        <a:lnTo>
                          <a:pt x="122" y="97"/>
                        </a:lnTo>
                        <a:lnTo>
                          <a:pt x="120" y="101"/>
                        </a:lnTo>
                        <a:lnTo>
                          <a:pt x="111" y="111"/>
                        </a:lnTo>
                        <a:lnTo>
                          <a:pt x="96" y="129"/>
                        </a:lnTo>
                        <a:lnTo>
                          <a:pt x="71" y="97"/>
                        </a:lnTo>
                        <a:lnTo>
                          <a:pt x="87" y="76"/>
                        </a:lnTo>
                        <a:lnTo>
                          <a:pt x="94" y="66"/>
                        </a:lnTo>
                        <a:lnTo>
                          <a:pt x="96" y="63"/>
                        </a:lnTo>
                        <a:lnTo>
                          <a:pt x="97" y="60"/>
                        </a:lnTo>
                        <a:lnTo>
                          <a:pt x="98" y="57"/>
                        </a:lnTo>
                        <a:lnTo>
                          <a:pt x="98" y="54"/>
                        </a:lnTo>
                        <a:lnTo>
                          <a:pt x="97" y="52"/>
                        </a:lnTo>
                        <a:lnTo>
                          <a:pt x="96" y="50"/>
                        </a:lnTo>
                        <a:lnTo>
                          <a:pt x="94" y="46"/>
                        </a:lnTo>
                        <a:lnTo>
                          <a:pt x="88" y="38"/>
                        </a:lnTo>
                        <a:lnTo>
                          <a:pt x="84" y="32"/>
                        </a:lnTo>
                        <a:lnTo>
                          <a:pt x="22" y="38"/>
                        </a:lnTo>
                        <a:lnTo>
                          <a:pt x="0" y="12"/>
                        </a:lnTo>
                        <a:lnTo>
                          <a:pt x="107" y="32"/>
                        </a:lnTo>
                        <a:lnTo>
                          <a:pt x="123" y="50"/>
                        </a:lnTo>
                        <a:lnTo>
                          <a:pt x="137" y="66"/>
                        </a:lnTo>
                        <a:lnTo>
                          <a:pt x="141" y="71"/>
                        </a:lnTo>
                        <a:lnTo>
                          <a:pt x="144" y="74"/>
                        </a:lnTo>
                        <a:lnTo>
                          <a:pt x="150" y="78"/>
                        </a:lnTo>
                        <a:lnTo>
                          <a:pt x="153" y="80"/>
                        </a:lnTo>
                        <a:lnTo>
                          <a:pt x="156" y="81"/>
                        </a:lnTo>
                        <a:lnTo>
                          <a:pt x="160" y="82"/>
                        </a:lnTo>
                        <a:lnTo>
                          <a:pt x="164" y="83"/>
                        </a:lnTo>
                        <a:lnTo>
                          <a:pt x="166" y="83"/>
                        </a:lnTo>
                        <a:lnTo>
                          <a:pt x="170" y="83"/>
                        </a:lnTo>
                        <a:lnTo>
                          <a:pt x="174" y="83"/>
                        </a:lnTo>
                        <a:lnTo>
                          <a:pt x="176" y="82"/>
                        </a:lnTo>
                        <a:lnTo>
                          <a:pt x="178" y="80"/>
                        </a:lnTo>
                        <a:lnTo>
                          <a:pt x="180" y="78"/>
                        </a:lnTo>
                        <a:lnTo>
                          <a:pt x="180" y="76"/>
                        </a:lnTo>
                        <a:lnTo>
                          <a:pt x="180" y="74"/>
                        </a:lnTo>
                        <a:lnTo>
                          <a:pt x="179" y="71"/>
                        </a:lnTo>
                        <a:lnTo>
                          <a:pt x="177" y="67"/>
                        </a:lnTo>
                        <a:lnTo>
                          <a:pt x="172" y="62"/>
                        </a:lnTo>
                        <a:lnTo>
                          <a:pt x="162" y="49"/>
                        </a:lnTo>
                        <a:lnTo>
                          <a:pt x="144" y="29"/>
                        </a:lnTo>
                        <a:lnTo>
                          <a:pt x="107" y="32"/>
                        </a:lnTo>
                        <a:lnTo>
                          <a:pt x="0" y="12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98" name="Freeform 28"/>
                  <p:cNvSpPr>
                    <a:spLocks/>
                  </p:cNvSpPr>
                  <p:nvPr/>
                </p:nvSpPr>
                <p:spPr bwMode="auto">
                  <a:xfrm>
                    <a:off x="540" y="3515"/>
                    <a:ext cx="203" cy="107"/>
                  </a:xfrm>
                  <a:custGeom>
                    <a:avLst/>
                    <a:gdLst>
                      <a:gd name="T0" fmla="*/ 0 w 203"/>
                      <a:gd name="T1" fmla="*/ 50 h 107"/>
                      <a:gd name="T2" fmla="*/ 122 w 203"/>
                      <a:gd name="T3" fmla="*/ 41 h 107"/>
                      <a:gd name="T4" fmla="*/ 91 w 203"/>
                      <a:gd name="T5" fmla="*/ 1 h 107"/>
                      <a:gd name="T6" fmla="*/ 115 w 203"/>
                      <a:gd name="T7" fmla="*/ 0 h 107"/>
                      <a:gd name="T8" fmla="*/ 202 w 203"/>
                      <a:gd name="T9" fmla="*/ 104 h 107"/>
                      <a:gd name="T10" fmla="*/ 175 w 203"/>
                      <a:gd name="T11" fmla="*/ 106 h 107"/>
                      <a:gd name="T12" fmla="*/ 144 w 203"/>
                      <a:gd name="T13" fmla="*/ 68 h 107"/>
                      <a:gd name="T14" fmla="*/ 22 w 203"/>
                      <a:gd name="T15" fmla="*/ 76 h 107"/>
                      <a:gd name="T16" fmla="*/ 0 w 203"/>
                      <a:gd name="T17" fmla="*/ 50 h 10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03"/>
                      <a:gd name="T28" fmla="*/ 0 h 107"/>
                      <a:gd name="T29" fmla="*/ 203 w 203"/>
                      <a:gd name="T30" fmla="*/ 107 h 10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03" h="107">
                        <a:moveTo>
                          <a:pt x="0" y="50"/>
                        </a:moveTo>
                        <a:lnTo>
                          <a:pt x="122" y="41"/>
                        </a:lnTo>
                        <a:lnTo>
                          <a:pt x="91" y="1"/>
                        </a:lnTo>
                        <a:lnTo>
                          <a:pt x="115" y="0"/>
                        </a:lnTo>
                        <a:lnTo>
                          <a:pt x="202" y="104"/>
                        </a:lnTo>
                        <a:lnTo>
                          <a:pt x="175" y="106"/>
                        </a:lnTo>
                        <a:lnTo>
                          <a:pt x="144" y="68"/>
                        </a:lnTo>
                        <a:lnTo>
                          <a:pt x="22" y="76"/>
                        </a:lnTo>
                        <a:lnTo>
                          <a:pt x="0" y="50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99" name="Freeform 29"/>
                  <p:cNvSpPr>
                    <a:spLocks/>
                  </p:cNvSpPr>
                  <p:nvPr/>
                </p:nvSpPr>
                <p:spPr bwMode="auto">
                  <a:xfrm>
                    <a:off x="237" y="2929"/>
                    <a:ext cx="591" cy="720"/>
                  </a:xfrm>
                  <a:custGeom>
                    <a:avLst/>
                    <a:gdLst>
                      <a:gd name="T0" fmla="*/ 0 w 591"/>
                      <a:gd name="T1" fmla="*/ 0 h 720"/>
                      <a:gd name="T2" fmla="*/ 189 w 591"/>
                      <a:gd name="T3" fmla="*/ 91 h 720"/>
                      <a:gd name="T4" fmla="*/ 180 w 591"/>
                      <a:gd name="T5" fmla="*/ 215 h 720"/>
                      <a:gd name="T6" fmla="*/ 380 w 591"/>
                      <a:gd name="T7" fmla="*/ 307 h 720"/>
                      <a:gd name="T8" fmla="*/ 378 w 591"/>
                      <a:gd name="T9" fmla="*/ 454 h 720"/>
                      <a:gd name="T10" fmla="*/ 582 w 591"/>
                      <a:gd name="T11" fmla="*/ 541 h 720"/>
                      <a:gd name="T12" fmla="*/ 590 w 591"/>
                      <a:gd name="T13" fmla="*/ 719 h 720"/>
                      <a:gd name="T14" fmla="*/ 294 w 591"/>
                      <a:gd name="T15" fmla="*/ 359 h 720"/>
                      <a:gd name="T16" fmla="*/ 0 w 591"/>
                      <a:gd name="T17" fmla="*/ 0 h 72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91"/>
                      <a:gd name="T28" fmla="*/ 0 h 720"/>
                      <a:gd name="T29" fmla="*/ 591 w 591"/>
                      <a:gd name="T30" fmla="*/ 720 h 72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91" h="720">
                        <a:moveTo>
                          <a:pt x="0" y="0"/>
                        </a:moveTo>
                        <a:lnTo>
                          <a:pt x="189" y="91"/>
                        </a:lnTo>
                        <a:lnTo>
                          <a:pt x="180" y="215"/>
                        </a:lnTo>
                        <a:lnTo>
                          <a:pt x="380" y="307"/>
                        </a:lnTo>
                        <a:lnTo>
                          <a:pt x="378" y="454"/>
                        </a:lnTo>
                        <a:lnTo>
                          <a:pt x="582" y="541"/>
                        </a:lnTo>
                        <a:lnTo>
                          <a:pt x="590" y="719"/>
                        </a:lnTo>
                        <a:lnTo>
                          <a:pt x="294" y="359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3DBE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500" name="Freeform 30"/>
                  <p:cNvSpPr>
                    <a:spLocks/>
                  </p:cNvSpPr>
                  <p:nvPr/>
                </p:nvSpPr>
                <p:spPr bwMode="auto">
                  <a:xfrm>
                    <a:off x="514" y="1920"/>
                    <a:ext cx="3845" cy="1212"/>
                  </a:xfrm>
                  <a:custGeom>
                    <a:avLst/>
                    <a:gdLst>
                      <a:gd name="T0" fmla="*/ 0 w 3845"/>
                      <a:gd name="T1" fmla="*/ 1187 h 1212"/>
                      <a:gd name="T2" fmla="*/ 6 w 3845"/>
                      <a:gd name="T3" fmla="*/ 1211 h 1212"/>
                      <a:gd name="T4" fmla="*/ 485 w 3845"/>
                      <a:gd name="T5" fmla="*/ 1062 h 1212"/>
                      <a:gd name="T6" fmla="*/ 966 w 3845"/>
                      <a:gd name="T7" fmla="*/ 914 h 1212"/>
                      <a:gd name="T8" fmla="*/ 1445 w 3845"/>
                      <a:gd name="T9" fmla="*/ 765 h 1212"/>
                      <a:gd name="T10" fmla="*/ 1925 w 3845"/>
                      <a:gd name="T11" fmla="*/ 617 h 1212"/>
                      <a:gd name="T12" fmla="*/ 2404 w 3845"/>
                      <a:gd name="T13" fmla="*/ 468 h 1212"/>
                      <a:gd name="T14" fmla="*/ 2884 w 3845"/>
                      <a:gd name="T15" fmla="*/ 320 h 1212"/>
                      <a:gd name="T16" fmla="*/ 3363 w 3845"/>
                      <a:gd name="T17" fmla="*/ 171 h 1212"/>
                      <a:gd name="T18" fmla="*/ 3844 w 3845"/>
                      <a:gd name="T19" fmla="*/ 24 h 1212"/>
                      <a:gd name="T20" fmla="*/ 3837 w 3845"/>
                      <a:gd name="T21" fmla="*/ 0 h 1212"/>
                      <a:gd name="T22" fmla="*/ 3357 w 3845"/>
                      <a:gd name="T23" fmla="*/ 148 h 1212"/>
                      <a:gd name="T24" fmla="*/ 2876 w 3845"/>
                      <a:gd name="T25" fmla="*/ 296 h 1212"/>
                      <a:gd name="T26" fmla="*/ 2397 w 3845"/>
                      <a:gd name="T27" fmla="*/ 445 h 1212"/>
                      <a:gd name="T28" fmla="*/ 1918 w 3845"/>
                      <a:gd name="T29" fmla="*/ 593 h 1212"/>
                      <a:gd name="T30" fmla="*/ 1438 w 3845"/>
                      <a:gd name="T31" fmla="*/ 742 h 1212"/>
                      <a:gd name="T32" fmla="*/ 959 w 3845"/>
                      <a:gd name="T33" fmla="*/ 890 h 1212"/>
                      <a:gd name="T34" fmla="*/ 479 w 3845"/>
                      <a:gd name="T35" fmla="*/ 1039 h 1212"/>
                      <a:gd name="T36" fmla="*/ 0 w 3845"/>
                      <a:gd name="T37" fmla="*/ 1187 h 1212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3845"/>
                      <a:gd name="T58" fmla="*/ 0 h 1212"/>
                      <a:gd name="T59" fmla="*/ 3845 w 3845"/>
                      <a:gd name="T60" fmla="*/ 1212 h 1212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3845" h="1212">
                        <a:moveTo>
                          <a:pt x="0" y="1187"/>
                        </a:moveTo>
                        <a:lnTo>
                          <a:pt x="6" y="1211"/>
                        </a:lnTo>
                        <a:lnTo>
                          <a:pt x="485" y="1062"/>
                        </a:lnTo>
                        <a:lnTo>
                          <a:pt x="966" y="914"/>
                        </a:lnTo>
                        <a:lnTo>
                          <a:pt x="1445" y="765"/>
                        </a:lnTo>
                        <a:lnTo>
                          <a:pt x="1925" y="617"/>
                        </a:lnTo>
                        <a:lnTo>
                          <a:pt x="2404" y="468"/>
                        </a:lnTo>
                        <a:lnTo>
                          <a:pt x="2884" y="320"/>
                        </a:lnTo>
                        <a:lnTo>
                          <a:pt x="3363" y="171"/>
                        </a:lnTo>
                        <a:lnTo>
                          <a:pt x="3844" y="24"/>
                        </a:lnTo>
                        <a:lnTo>
                          <a:pt x="3837" y="0"/>
                        </a:lnTo>
                        <a:lnTo>
                          <a:pt x="3357" y="148"/>
                        </a:lnTo>
                        <a:lnTo>
                          <a:pt x="2876" y="296"/>
                        </a:lnTo>
                        <a:lnTo>
                          <a:pt x="2397" y="445"/>
                        </a:lnTo>
                        <a:lnTo>
                          <a:pt x="1918" y="593"/>
                        </a:lnTo>
                        <a:lnTo>
                          <a:pt x="1438" y="742"/>
                        </a:lnTo>
                        <a:lnTo>
                          <a:pt x="959" y="890"/>
                        </a:lnTo>
                        <a:lnTo>
                          <a:pt x="479" y="1039"/>
                        </a:lnTo>
                        <a:lnTo>
                          <a:pt x="0" y="1187"/>
                        </a:lnTo>
                      </a:path>
                    </a:pathLst>
                  </a:custGeom>
                  <a:solidFill>
                    <a:srgbClr val="B3DBE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501" name="Freeform 31"/>
                  <p:cNvSpPr>
                    <a:spLocks/>
                  </p:cNvSpPr>
                  <p:nvPr/>
                </p:nvSpPr>
                <p:spPr bwMode="auto">
                  <a:xfrm>
                    <a:off x="704" y="2008"/>
                    <a:ext cx="3863" cy="1345"/>
                  </a:xfrm>
                  <a:custGeom>
                    <a:avLst/>
                    <a:gdLst>
                      <a:gd name="T0" fmla="*/ 0 w 3863"/>
                      <a:gd name="T1" fmla="*/ 1320 h 1345"/>
                      <a:gd name="T2" fmla="*/ 8 w 3863"/>
                      <a:gd name="T3" fmla="*/ 1344 h 1345"/>
                      <a:gd name="T4" fmla="*/ 489 w 3863"/>
                      <a:gd name="T5" fmla="*/ 1178 h 1345"/>
                      <a:gd name="T6" fmla="*/ 971 w 3863"/>
                      <a:gd name="T7" fmla="*/ 1013 h 1345"/>
                      <a:gd name="T8" fmla="*/ 1453 w 3863"/>
                      <a:gd name="T9" fmla="*/ 848 h 1345"/>
                      <a:gd name="T10" fmla="*/ 1934 w 3863"/>
                      <a:gd name="T11" fmla="*/ 682 h 1345"/>
                      <a:gd name="T12" fmla="*/ 2416 w 3863"/>
                      <a:gd name="T13" fmla="*/ 517 h 1345"/>
                      <a:gd name="T14" fmla="*/ 2898 w 3863"/>
                      <a:gd name="T15" fmla="*/ 352 h 1345"/>
                      <a:gd name="T16" fmla="*/ 3379 w 3863"/>
                      <a:gd name="T17" fmla="*/ 188 h 1345"/>
                      <a:gd name="T18" fmla="*/ 3862 w 3863"/>
                      <a:gd name="T19" fmla="*/ 23 h 1345"/>
                      <a:gd name="T20" fmla="*/ 3853 w 3863"/>
                      <a:gd name="T21" fmla="*/ 0 h 1345"/>
                      <a:gd name="T22" fmla="*/ 3371 w 3863"/>
                      <a:gd name="T23" fmla="*/ 165 h 1345"/>
                      <a:gd name="T24" fmla="*/ 2889 w 3863"/>
                      <a:gd name="T25" fmla="*/ 330 h 1345"/>
                      <a:gd name="T26" fmla="*/ 2407 w 3863"/>
                      <a:gd name="T27" fmla="*/ 495 h 1345"/>
                      <a:gd name="T28" fmla="*/ 1925 w 3863"/>
                      <a:gd name="T29" fmla="*/ 660 h 1345"/>
                      <a:gd name="T30" fmla="*/ 1444 w 3863"/>
                      <a:gd name="T31" fmla="*/ 825 h 1345"/>
                      <a:gd name="T32" fmla="*/ 962 w 3863"/>
                      <a:gd name="T33" fmla="*/ 990 h 1345"/>
                      <a:gd name="T34" fmla="*/ 480 w 3863"/>
                      <a:gd name="T35" fmla="*/ 1154 h 1345"/>
                      <a:gd name="T36" fmla="*/ 0 w 3863"/>
                      <a:gd name="T37" fmla="*/ 1320 h 1345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3863"/>
                      <a:gd name="T58" fmla="*/ 0 h 1345"/>
                      <a:gd name="T59" fmla="*/ 3863 w 3863"/>
                      <a:gd name="T60" fmla="*/ 1345 h 1345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3863" h="1345">
                        <a:moveTo>
                          <a:pt x="0" y="1320"/>
                        </a:moveTo>
                        <a:lnTo>
                          <a:pt x="8" y="1344"/>
                        </a:lnTo>
                        <a:lnTo>
                          <a:pt x="489" y="1178"/>
                        </a:lnTo>
                        <a:lnTo>
                          <a:pt x="971" y="1013"/>
                        </a:lnTo>
                        <a:lnTo>
                          <a:pt x="1453" y="848"/>
                        </a:lnTo>
                        <a:lnTo>
                          <a:pt x="1934" y="682"/>
                        </a:lnTo>
                        <a:lnTo>
                          <a:pt x="2416" y="517"/>
                        </a:lnTo>
                        <a:lnTo>
                          <a:pt x="2898" y="352"/>
                        </a:lnTo>
                        <a:lnTo>
                          <a:pt x="3379" y="188"/>
                        </a:lnTo>
                        <a:lnTo>
                          <a:pt x="3862" y="23"/>
                        </a:lnTo>
                        <a:lnTo>
                          <a:pt x="3853" y="0"/>
                        </a:lnTo>
                        <a:lnTo>
                          <a:pt x="3371" y="165"/>
                        </a:lnTo>
                        <a:lnTo>
                          <a:pt x="2889" y="330"/>
                        </a:lnTo>
                        <a:lnTo>
                          <a:pt x="2407" y="495"/>
                        </a:lnTo>
                        <a:lnTo>
                          <a:pt x="1925" y="660"/>
                        </a:lnTo>
                        <a:lnTo>
                          <a:pt x="1444" y="825"/>
                        </a:lnTo>
                        <a:lnTo>
                          <a:pt x="962" y="990"/>
                        </a:lnTo>
                        <a:lnTo>
                          <a:pt x="480" y="1154"/>
                        </a:lnTo>
                        <a:lnTo>
                          <a:pt x="0" y="1320"/>
                        </a:lnTo>
                      </a:path>
                    </a:pathLst>
                  </a:custGeom>
                  <a:solidFill>
                    <a:srgbClr val="B3DBE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502" name="Freeform 32"/>
                  <p:cNvSpPr>
                    <a:spLocks/>
                  </p:cNvSpPr>
                  <p:nvPr/>
                </p:nvSpPr>
                <p:spPr bwMode="auto">
                  <a:xfrm>
                    <a:off x="315" y="2897"/>
                    <a:ext cx="629" cy="715"/>
                  </a:xfrm>
                  <a:custGeom>
                    <a:avLst/>
                    <a:gdLst>
                      <a:gd name="T0" fmla="*/ 18 w 629"/>
                      <a:gd name="T1" fmla="*/ 0 h 715"/>
                      <a:gd name="T2" fmla="*/ 0 w 629"/>
                      <a:gd name="T3" fmla="*/ 16 h 715"/>
                      <a:gd name="T4" fmla="*/ 609 w 629"/>
                      <a:gd name="T5" fmla="*/ 714 h 715"/>
                      <a:gd name="T6" fmla="*/ 628 w 629"/>
                      <a:gd name="T7" fmla="*/ 697 h 715"/>
                      <a:gd name="T8" fmla="*/ 18 w 629"/>
                      <a:gd name="T9" fmla="*/ 0 h 71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29"/>
                      <a:gd name="T16" fmla="*/ 0 h 715"/>
                      <a:gd name="T17" fmla="*/ 629 w 629"/>
                      <a:gd name="T18" fmla="*/ 715 h 71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29" h="715">
                        <a:moveTo>
                          <a:pt x="18" y="0"/>
                        </a:moveTo>
                        <a:lnTo>
                          <a:pt x="0" y="16"/>
                        </a:lnTo>
                        <a:lnTo>
                          <a:pt x="609" y="714"/>
                        </a:lnTo>
                        <a:lnTo>
                          <a:pt x="628" y="697"/>
                        </a:lnTo>
                        <a:lnTo>
                          <a:pt x="18" y="0"/>
                        </a:lnTo>
                      </a:path>
                    </a:pathLst>
                  </a:custGeom>
                  <a:solidFill>
                    <a:srgbClr val="B3DBE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503" name="Freeform 33"/>
                  <p:cNvSpPr>
                    <a:spLocks/>
                  </p:cNvSpPr>
                  <p:nvPr/>
                </p:nvSpPr>
                <p:spPr bwMode="auto">
                  <a:xfrm>
                    <a:off x="1704" y="2530"/>
                    <a:ext cx="643" cy="527"/>
                  </a:xfrm>
                  <a:custGeom>
                    <a:avLst/>
                    <a:gdLst>
                      <a:gd name="T0" fmla="*/ 7 w 643"/>
                      <a:gd name="T1" fmla="*/ 0 h 527"/>
                      <a:gd name="T2" fmla="*/ 0 w 643"/>
                      <a:gd name="T3" fmla="*/ 9 h 527"/>
                      <a:gd name="T4" fmla="*/ 633 w 643"/>
                      <a:gd name="T5" fmla="*/ 526 h 527"/>
                      <a:gd name="T6" fmla="*/ 642 w 643"/>
                      <a:gd name="T7" fmla="*/ 516 h 527"/>
                      <a:gd name="T8" fmla="*/ 7 w 643"/>
                      <a:gd name="T9" fmla="*/ 0 h 5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3"/>
                      <a:gd name="T16" fmla="*/ 0 h 527"/>
                      <a:gd name="T17" fmla="*/ 643 w 643"/>
                      <a:gd name="T18" fmla="*/ 527 h 5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3" h="527">
                        <a:moveTo>
                          <a:pt x="7" y="0"/>
                        </a:moveTo>
                        <a:lnTo>
                          <a:pt x="0" y="9"/>
                        </a:lnTo>
                        <a:lnTo>
                          <a:pt x="633" y="526"/>
                        </a:lnTo>
                        <a:lnTo>
                          <a:pt x="642" y="516"/>
                        </a:lnTo>
                        <a:lnTo>
                          <a:pt x="7" y="0"/>
                        </a:lnTo>
                      </a:path>
                    </a:pathLst>
                  </a:custGeom>
                  <a:solidFill>
                    <a:srgbClr val="B3DBE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504" name="Freeform 34"/>
                  <p:cNvSpPr>
                    <a:spLocks/>
                  </p:cNvSpPr>
                  <p:nvPr/>
                </p:nvSpPr>
                <p:spPr bwMode="auto">
                  <a:xfrm>
                    <a:off x="4170" y="1817"/>
                    <a:ext cx="699" cy="285"/>
                  </a:xfrm>
                  <a:custGeom>
                    <a:avLst/>
                    <a:gdLst>
                      <a:gd name="T0" fmla="*/ 0 w 699"/>
                      <a:gd name="T1" fmla="*/ 45 h 285"/>
                      <a:gd name="T2" fmla="*/ 181 w 699"/>
                      <a:gd name="T3" fmla="*/ 0 h 285"/>
                      <a:gd name="T4" fmla="*/ 698 w 699"/>
                      <a:gd name="T5" fmla="*/ 215 h 285"/>
                      <a:gd name="T6" fmla="*/ 536 w 699"/>
                      <a:gd name="T7" fmla="*/ 284 h 285"/>
                      <a:gd name="T8" fmla="*/ 0 w 699"/>
                      <a:gd name="T9" fmla="*/ 45 h 28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99"/>
                      <a:gd name="T16" fmla="*/ 0 h 285"/>
                      <a:gd name="T17" fmla="*/ 699 w 699"/>
                      <a:gd name="T18" fmla="*/ 285 h 28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99" h="285">
                        <a:moveTo>
                          <a:pt x="0" y="45"/>
                        </a:moveTo>
                        <a:lnTo>
                          <a:pt x="181" y="0"/>
                        </a:lnTo>
                        <a:lnTo>
                          <a:pt x="698" y="215"/>
                        </a:lnTo>
                        <a:lnTo>
                          <a:pt x="536" y="284"/>
                        </a:lnTo>
                        <a:lnTo>
                          <a:pt x="0" y="45"/>
                        </a:lnTo>
                      </a:path>
                    </a:pathLst>
                  </a:custGeom>
                  <a:solidFill>
                    <a:srgbClr val="339EA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505" name="Freeform 35"/>
                  <p:cNvSpPr>
                    <a:spLocks/>
                  </p:cNvSpPr>
                  <p:nvPr/>
                </p:nvSpPr>
                <p:spPr bwMode="auto">
                  <a:xfrm>
                    <a:off x="4170" y="1815"/>
                    <a:ext cx="184" cy="52"/>
                  </a:xfrm>
                  <a:custGeom>
                    <a:avLst/>
                    <a:gdLst>
                      <a:gd name="T0" fmla="*/ 0 w 184"/>
                      <a:gd name="T1" fmla="*/ 44 h 52"/>
                      <a:gd name="T2" fmla="*/ 0 w 184"/>
                      <a:gd name="T3" fmla="*/ 51 h 52"/>
                      <a:gd name="T4" fmla="*/ 183 w 184"/>
                      <a:gd name="T5" fmla="*/ 5 h 52"/>
                      <a:gd name="T6" fmla="*/ 182 w 184"/>
                      <a:gd name="T7" fmla="*/ 0 h 52"/>
                      <a:gd name="T8" fmla="*/ 0 w 184"/>
                      <a:gd name="T9" fmla="*/ 44 h 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4"/>
                      <a:gd name="T16" fmla="*/ 0 h 52"/>
                      <a:gd name="T17" fmla="*/ 184 w 184"/>
                      <a:gd name="T18" fmla="*/ 52 h 5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4" h="52">
                        <a:moveTo>
                          <a:pt x="0" y="44"/>
                        </a:moveTo>
                        <a:lnTo>
                          <a:pt x="0" y="51"/>
                        </a:lnTo>
                        <a:lnTo>
                          <a:pt x="183" y="5"/>
                        </a:lnTo>
                        <a:lnTo>
                          <a:pt x="182" y="0"/>
                        </a:lnTo>
                        <a:lnTo>
                          <a:pt x="0" y="44"/>
                        </a:lnTo>
                      </a:path>
                    </a:pathLst>
                  </a:custGeom>
                  <a:solidFill>
                    <a:srgbClr val="DAFFD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506" name="Freeform 36"/>
                  <p:cNvSpPr>
                    <a:spLocks/>
                  </p:cNvSpPr>
                  <p:nvPr/>
                </p:nvSpPr>
                <p:spPr bwMode="auto">
                  <a:xfrm>
                    <a:off x="4350" y="1815"/>
                    <a:ext cx="521" cy="220"/>
                  </a:xfrm>
                  <a:custGeom>
                    <a:avLst/>
                    <a:gdLst>
                      <a:gd name="T0" fmla="*/ 2 w 521"/>
                      <a:gd name="T1" fmla="*/ 0 h 220"/>
                      <a:gd name="T2" fmla="*/ 0 w 521"/>
                      <a:gd name="T3" fmla="*/ 4 h 220"/>
                      <a:gd name="T4" fmla="*/ 517 w 521"/>
                      <a:gd name="T5" fmla="*/ 219 h 220"/>
                      <a:gd name="T6" fmla="*/ 520 w 521"/>
                      <a:gd name="T7" fmla="*/ 214 h 220"/>
                      <a:gd name="T8" fmla="*/ 2 w 521"/>
                      <a:gd name="T9" fmla="*/ 0 h 2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1"/>
                      <a:gd name="T16" fmla="*/ 0 h 220"/>
                      <a:gd name="T17" fmla="*/ 521 w 521"/>
                      <a:gd name="T18" fmla="*/ 220 h 2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1" h="220">
                        <a:moveTo>
                          <a:pt x="2" y="0"/>
                        </a:moveTo>
                        <a:lnTo>
                          <a:pt x="0" y="4"/>
                        </a:lnTo>
                        <a:lnTo>
                          <a:pt x="517" y="219"/>
                        </a:lnTo>
                        <a:lnTo>
                          <a:pt x="520" y="214"/>
                        </a:lnTo>
                        <a:lnTo>
                          <a:pt x="2" y="0"/>
                        </a:lnTo>
                      </a:path>
                    </a:pathLst>
                  </a:custGeom>
                  <a:solidFill>
                    <a:srgbClr val="DAFFD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507" name="Freeform 37"/>
                  <p:cNvSpPr>
                    <a:spLocks/>
                  </p:cNvSpPr>
                  <p:nvPr/>
                </p:nvSpPr>
                <p:spPr bwMode="auto">
                  <a:xfrm>
                    <a:off x="4170" y="1861"/>
                    <a:ext cx="538" cy="237"/>
                  </a:xfrm>
                  <a:custGeom>
                    <a:avLst/>
                    <a:gdLst>
                      <a:gd name="T0" fmla="*/ 0 w 538"/>
                      <a:gd name="T1" fmla="*/ 0 h 237"/>
                      <a:gd name="T2" fmla="*/ 537 w 538"/>
                      <a:gd name="T3" fmla="*/ 236 h 237"/>
                      <a:gd name="T4" fmla="*/ 420 w 538"/>
                      <a:gd name="T5" fmla="*/ 56 h 237"/>
                      <a:gd name="T6" fmla="*/ 0 w 538"/>
                      <a:gd name="T7" fmla="*/ 0 h 2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38"/>
                      <a:gd name="T13" fmla="*/ 0 h 237"/>
                      <a:gd name="T14" fmla="*/ 538 w 538"/>
                      <a:gd name="T15" fmla="*/ 237 h 2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38" h="237">
                        <a:moveTo>
                          <a:pt x="0" y="0"/>
                        </a:moveTo>
                        <a:lnTo>
                          <a:pt x="537" y="236"/>
                        </a:lnTo>
                        <a:lnTo>
                          <a:pt x="420" y="5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3DBE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</p:grpSp>
          </p:grpSp>
          <p:sp>
            <p:nvSpPr>
              <p:cNvPr id="16475" name="Freeform 38"/>
              <p:cNvSpPr>
                <a:spLocks/>
              </p:cNvSpPr>
              <p:nvPr/>
            </p:nvSpPr>
            <p:spPr bwMode="auto">
              <a:xfrm>
                <a:off x="2988" y="2183"/>
                <a:ext cx="626" cy="380"/>
              </a:xfrm>
              <a:custGeom>
                <a:avLst/>
                <a:gdLst>
                  <a:gd name="T0" fmla="*/ 5 w 626"/>
                  <a:gd name="T1" fmla="*/ 0 h 380"/>
                  <a:gd name="T2" fmla="*/ 0 w 626"/>
                  <a:gd name="T3" fmla="*/ 10 h 380"/>
                  <a:gd name="T4" fmla="*/ 619 w 626"/>
                  <a:gd name="T5" fmla="*/ 379 h 380"/>
                  <a:gd name="T6" fmla="*/ 625 w 626"/>
                  <a:gd name="T7" fmla="*/ 368 h 380"/>
                  <a:gd name="T8" fmla="*/ 5 w 626"/>
                  <a:gd name="T9" fmla="*/ 0 h 3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6"/>
                  <a:gd name="T16" fmla="*/ 0 h 380"/>
                  <a:gd name="T17" fmla="*/ 626 w 626"/>
                  <a:gd name="T18" fmla="*/ 380 h 3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6" h="380">
                    <a:moveTo>
                      <a:pt x="5" y="0"/>
                    </a:moveTo>
                    <a:lnTo>
                      <a:pt x="0" y="10"/>
                    </a:lnTo>
                    <a:lnTo>
                      <a:pt x="619" y="379"/>
                    </a:lnTo>
                    <a:lnTo>
                      <a:pt x="625" y="368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B3DBE0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 dirty="0"/>
              </a:p>
            </p:txBody>
          </p:sp>
        </p:grpSp>
        <p:sp>
          <p:nvSpPr>
            <p:cNvPr id="135" name="Rectangle 39"/>
            <p:cNvSpPr>
              <a:spLocks noChangeArrowheads="1"/>
            </p:cNvSpPr>
            <p:nvPr/>
          </p:nvSpPr>
          <p:spPr bwMode="auto">
            <a:xfrm>
              <a:off x="994" y="2703"/>
              <a:ext cx="908" cy="413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/>
          </p:spPr>
          <p:txBody>
            <a:bodyPr lIns="0" tIns="0" rIns="0" bIns="0">
              <a:spAutoFit/>
            </a:bodyPr>
            <a:lstStyle/>
            <a:p>
              <a:pPr defTabSz="796925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400" b="1" dirty="0">
                  <a:solidFill>
                    <a:schemeClr val="bg1"/>
                  </a:solidFill>
                  <a:latin typeface="Helvetica" pitchFamily="34" charset="0"/>
                </a:rPr>
                <a:t>1959 évi IV. tv</a:t>
              </a:r>
            </a:p>
            <a:p>
              <a:pPr defTabSz="796925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400" b="1" dirty="0">
                  <a:solidFill>
                    <a:schemeClr val="bg1"/>
                  </a:solidFill>
                  <a:latin typeface="Helvetica" pitchFamily="34" charset="0"/>
                </a:rPr>
                <a:t>„régi” Ptk.</a:t>
              </a:r>
              <a:endParaRPr lang="en-US" sz="1400" b="1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136" name="Rectangle 40"/>
            <p:cNvSpPr>
              <a:spLocks noChangeArrowheads="1"/>
            </p:cNvSpPr>
            <p:nvPr/>
          </p:nvSpPr>
          <p:spPr bwMode="auto">
            <a:xfrm>
              <a:off x="2347" y="2154"/>
              <a:ext cx="1060" cy="61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/>
          </p:spPr>
          <p:txBody>
            <a:bodyPr lIns="0" tIns="0" rIns="0" bIns="0">
              <a:spAutoFit/>
            </a:bodyPr>
            <a:lstStyle/>
            <a:p>
              <a:pPr defTabSz="796925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400" b="1" dirty="0">
                  <a:solidFill>
                    <a:schemeClr val="bg1"/>
                  </a:solidFill>
                  <a:latin typeface="Helvetica" pitchFamily="34" charset="0"/>
                </a:rPr>
                <a:t>Új „ </a:t>
              </a:r>
              <a:r>
                <a:rPr lang="hu-HU" sz="1400" b="1" dirty="0" err="1">
                  <a:solidFill>
                    <a:schemeClr val="bg1"/>
                  </a:solidFill>
                  <a:latin typeface="Helvetica" pitchFamily="34" charset="0"/>
                </a:rPr>
                <a:t>Ptk</a:t>
              </a:r>
              <a:r>
                <a:rPr lang="hu-HU" sz="1400" b="1" dirty="0">
                  <a:solidFill>
                    <a:schemeClr val="bg1"/>
                  </a:solidFill>
                  <a:latin typeface="Helvetica" pitchFamily="34" charset="0"/>
                </a:rPr>
                <a:t>” kidolgozásának időszaka</a:t>
              </a:r>
              <a:endParaRPr lang="en-US" sz="1400" b="1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137" name="Rectangle 41"/>
            <p:cNvSpPr>
              <a:spLocks noChangeArrowheads="1"/>
            </p:cNvSpPr>
            <p:nvPr/>
          </p:nvSpPr>
          <p:spPr bwMode="auto">
            <a:xfrm>
              <a:off x="3567" y="1812"/>
              <a:ext cx="1031" cy="381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/>
          </p:spPr>
          <p:txBody>
            <a:bodyPr lIns="0" tIns="0" rIns="0" bIns="0">
              <a:spAutoFit/>
            </a:bodyPr>
            <a:lstStyle/>
            <a:p>
              <a:pPr defTabSz="796925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300" b="1" dirty="0">
                  <a:solidFill>
                    <a:schemeClr val="bg1"/>
                  </a:solidFill>
                  <a:latin typeface="Helvetica" pitchFamily="34" charset="0"/>
                </a:rPr>
                <a:t>Felkészülés a hatálybalépésre</a:t>
              </a:r>
              <a:endParaRPr lang="en-US" sz="1300" b="1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16392" name="Rectangle 42"/>
            <p:cNvSpPr>
              <a:spLocks noChangeArrowheads="1"/>
            </p:cNvSpPr>
            <p:nvPr/>
          </p:nvSpPr>
          <p:spPr bwMode="auto">
            <a:xfrm>
              <a:off x="5100" y="1479"/>
              <a:ext cx="976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796925">
                <a:lnSpc>
                  <a:spcPct val="90000"/>
                </a:lnSpc>
              </a:pPr>
              <a:r>
                <a:rPr lang="hu-HU" sz="1400" b="1">
                  <a:latin typeface="Helvetica" pitchFamily="34" charset="0"/>
                </a:rPr>
                <a:t>Új Ptk.</a:t>
              </a:r>
            </a:p>
            <a:p>
              <a:pPr defTabSz="796925">
                <a:lnSpc>
                  <a:spcPct val="90000"/>
                </a:lnSpc>
              </a:pPr>
              <a:r>
                <a:rPr lang="hu-HU" sz="1400" b="1">
                  <a:latin typeface="Helvetica" pitchFamily="34" charset="0"/>
                </a:rPr>
                <a:t>2013. évi V. tv.</a:t>
              </a:r>
              <a:endParaRPr lang="en-US" sz="1400" b="1">
                <a:latin typeface="Helvetica" pitchFamily="34" charset="0"/>
              </a:endParaRPr>
            </a:p>
          </p:txBody>
        </p:sp>
        <p:sp>
          <p:nvSpPr>
            <p:cNvPr id="16393" name="Rectangle 43"/>
            <p:cNvSpPr>
              <a:spLocks noChangeArrowheads="1"/>
            </p:cNvSpPr>
            <p:nvPr/>
          </p:nvSpPr>
          <p:spPr bwMode="auto">
            <a:xfrm rot="-1320000">
              <a:off x="772" y="3318"/>
              <a:ext cx="148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47725"/>
              <a:r>
                <a:rPr lang="hu-HU" sz="1200" b="1">
                  <a:latin typeface="Helvetica" pitchFamily="34" charset="0"/>
                </a:rPr>
                <a:t>1959</a:t>
              </a:r>
              <a:endParaRPr lang="en-US" sz="1200" b="1">
                <a:latin typeface="Helvetica" pitchFamily="34" charset="0"/>
              </a:endParaRPr>
            </a:p>
          </p:txBody>
        </p:sp>
        <p:sp>
          <p:nvSpPr>
            <p:cNvPr id="16394" name="Rectangle 44"/>
            <p:cNvSpPr>
              <a:spLocks noChangeArrowheads="1"/>
            </p:cNvSpPr>
            <p:nvPr/>
          </p:nvSpPr>
          <p:spPr bwMode="auto">
            <a:xfrm rot="-1320000">
              <a:off x="2147" y="2790"/>
              <a:ext cx="148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47725"/>
              <a:r>
                <a:rPr lang="hu-HU" sz="1200" b="1">
                  <a:latin typeface="Helvetica" pitchFamily="34" charset="0"/>
                </a:rPr>
                <a:t>1998-2013</a:t>
              </a:r>
              <a:endParaRPr lang="en-US" sz="1200" b="1">
                <a:latin typeface="Helvetica" pitchFamily="34" charset="0"/>
              </a:endParaRPr>
            </a:p>
          </p:txBody>
        </p:sp>
        <p:sp>
          <p:nvSpPr>
            <p:cNvPr id="16395" name="Rectangle 45"/>
            <p:cNvSpPr>
              <a:spLocks noChangeArrowheads="1"/>
            </p:cNvSpPr>
            <p:nvPr/>
          </p:nvSpPr>
          <p:spPr bwMode="auto">
            <a:xfrm rot="-1320000">
              <a:off x="3371" y="2277"/>
              <a:ext cx="1485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47725"/>
              <a:r>
                <a:rPr lang="hu-HU" sz="1200" b="1">
                  <a:latin typeface="Helvetica" pitchFamily="34" charset="0"/>
                </a:rPr>
                <a:t>2013-2014</a:t>
              </a:r>
              <a:endParaRPr lang="en-US" sz="1200" b="1">
                <a:latin typeface="Helvetica" pitchFamily="34" charset="0"/>
              </a:endParaRPr>
            </a:p>
          </p:txBody>
        </p:sp>
        <p:sp>
          <p:nvSpPr>
            <p:cNvPr id="16396" name="Freeform 50"/>
            <p:cNvSpPr>
              <a:spLocks/>
            </p:cNvSpPr>
            <p:nvPr/>
          </p:nvSpPr>
          <p:spPr bwMode="auto">
            <a:xfrm>
              <a:off x="1483" y="2192"/>
              <a:ext cx="143" cy="97"/>
            </a:xfrm>
            <a:custGeom>
              <a:avLst/>
              <a:gdLst>
                <a:gd name="T0" fmla="*/ 77 w 143"/>
                <a:gd name="T1" fmla="*/ 96 h 97"/>
                <a:gd name="T2" fmla="*/ 63 w 143"/>
                <a:gd name="T3" fmla="*/ 76 h 97"/>
                <a:gd name="T4" fmla="*/ 43 w 143"/>
                <a:gd name="T5" fmla="*/ 92 h 97"/>
                <a:gd name="T6" fmla="*/ 0 w 143"/>
                <a:gd name="T7" fmla="*/ 52 h 97"/>
                <a:gd name="T8" fmla="*/ 43 w 143"/>
                <a:gd name="T9" fmla="*/ 74 h 97"/>
                <a:gd name="T10" fmla="*/ 43 w 143"/>
                <a:gd name="T11" fmla="*/ 0 h 97"/>
                <a:gd name="T12" fmla="*/ 60 w 143"/>
                <a:gd name="T13" fmla="*/ 57 h 97"/>
                <a:gd name="T14" fmla="*/ 98 w 143"/>
                <a:gd name="T15" fmla="*/ 37 h 97"/>
                <a:gd name="T16" fmla="*/ 94 w 143"/>
                <a:gd name="T17" fmla="*/ 43 h 97"/>
                <a:gd name="T18" fmla="*/ 86 w 143"/>
                <a:gd name="T19" fmla="*/ 54 h 97"/>
                <a:gd name="T20" fmla="*/ 79 w 143"/>
                <a:gd name="T21" fmla="*/ 65 h 97"/>
                <a:gd name="T22" fmla="*/ 78 w 143"/>
                <a:gd name="T23" fmla="*/ 69 h 97"/>
                <a:gd name="T24" fmla="*/ 78 w 143"/>
                <a:gd name="T25" fmla="*/ 71 h 97"/>
                <a:gd name="T26" fmla="*/ 90 w 143"/>
                <a:gd name="T27" fmla="*/ 69 h 97"/>
                <a:gd name="T28" fmla="*/ 113 w 143"/>
                <a:gd name="T29" fmla="*/ 65 h 97"/>
                <a:gd name="T30" fmla="*/ 142 w 143"/>
                <a:gd name="T31" fmla="*/ 61 h 97"/>
                <a:gd name="T32" fmla="*/ 100 w 143"/>
                <a:gd name="T33" fmla="*/ 80 h 97"/>
                <a:gd name="T34" fmla="*/ 128 w 143"/>
                <a:gd name="T35" fmla="*/ 80 h 97"/>
                <a:gd name="T36" fmla="*/ 104 w 143"/>
                <a:gd name="T37" fmla="*/ 96 h 97"/>
                <a:gd name="T38" fmla="*/ 77 w 143"/>
                <a:gd name="T39" fmla="*/ 96 h 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"/>
                <a:gd name="T61" fmla="*/ 0 h 97"/>
                <a:gd name="T62" fmla="*/ 143 w 143"/>
                <a:gd name="T63" fmla="*/ 97 h 9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" h="97">
                  <a:moveTo>
                    <a:pt x="77" y="96"/>
                  </a:moveTo>
                  <a:lnTo>
                    <a:pt x="63" y="76"/>
                  </a:lnTo>
                  <a:lnTo>
                    <a:pt x="43" y="92"/>
                  </a:lnTo>
                  <a:lnTo>
                    <a:pt x="0" y="52"/>
                  </a:lnTo>
                  <a:lnTo>
                    <a:pt x="43" y="74"/>
                  </a:lnTo>
                  <a:lnTo>
                    <a:pt x="43" y="0"/>
                  </a:lnTo>
                  <a:lnTo>
                    <a:pt x="60" y="57"/>
                  </a:lnTo>
                  <a:lnTo>
                    <a:pt x="98" y="37"/>
                  </a:lnTo>
                  <a:lnTo>
                    <a:pt x="94" y="43"/>
                  </a:lnTo>
                  <a:lnTo>
                    <a:pt x="86" y="54"/>
                  </a:lnTo>
                  <a:lnTo>
                    <a:pt x="79" y="65"/>
                  </a:lnTo>
                  <a:lnTo>
                    <a:pt x="78" y="69"/>
                  </a:lnTo>
                  <a:lnTo>
                    <a:pt x="78" y="71"/>
                  </a:lnTo>
                  <a:lnTo>
                    <a:pt x="90" y="69"/>
                  </a:lnTo>
                  <a:lnTo>
                    <a:pt x="113" y="65"/>
                  </a:lnTo>
                  <a:lnTo>
                    <a:pt x="142" y="61"/>
                  </a:lnTo>
                  <a:lnTo>
                    <a:pt x="100" y="80"/>
                  </a:lnTo>
                  <a:lnTo>
                    <a:pt x="128" y="80"/>
                  </a:lnTo>
                  <a:lnTo>
                    <a:pt x="104" y="96"/>
                  </a:lnTo>
                  <a:lnTo>
                    <a:pt x="77" y="96"/>
                  </a:lnTo>
                </a:path>
              </a:pathLst>
            </a:custGeom>
            <a:solidFill>
              <a:srgbClr val="82FF6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hu-HU"/>
            </a:p>
          </p:txBody>
        </p:sp>
        <p:grpSp>
          <p:nvGrpSpPr>
            <p:cNvPr id="16397" name="Group 52"/>
            <p:cNvGrpSpPr>
              <a:grpSpLocks/>
            </p:cNvGrpSpPr>
            <p:nvPr/>
          </p:nvGrpSpPr>
          <p:grpSpPr bwMode="auto">
            <a:xfrm>
              <a:off x="2122" y="803"/>
              <a:ext cx="1466" cy="1213"/>
              <a:chOff x="2122" y="904"/>
              <a:chExt cx="1466" cy="1213"/>
            </a:xfrm>
          </p:grpSpPr>
          <p:sp>
            <p:nvSpPr>
              <p:cNvPr id="16468" name="Rectangle 53"/>
              <p:cNvSpPr>
                <a:spLocks noChangeArrowheads="1"/>
              </p:cNvSpPr>
              <p:nvPr/>
            </p:nvSpPr>
            <p:spPr bwMode="auto">
              <a:xfrm>
                <a:off x="2793" y="1533"/>
                <a:ext cx="47" cy="568"/>
              </a:xfrm>
              <a:prstGeom prst="rect">
                <a:avLst/>
              </a:prstGeom>
              <a:gradFill rotWithShape="0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>
                  <a:latin typeface="Calibri" pitchFamily="34" charset="0"/>
                </a:endParaRPr>
              </a:p>
            </p:txBody>
          </p:sp>
          <p:sp>
            <p:nvSpPr>
              <p:cNvPr id="16469" name="Freeform 54"/>
              <p:cNvSpPr>
                <a:spLocks/>
              </p:cNvSpPr>
              <p:nvPr/>
            </p:nvSpPr>
            <p:spPr bwMode="auto">
              <a:xfrm>
                <a:off x="2745" y="2020"/>
                <a:ext cx="143" cy="97"/>
              </a:xfrm>
              <a:custGeom>
                <a:avLst/>
                <a:gdLst>
                  <a:gd name="T0" fmla="*/ 77 w 143"/>
                  <a:gd name="T1" fmla="*/ 96 h 97"/>
                  <a:gd name="T2" fmla="*/ 63 w 143"/>
                  <a:gd name="T3" fmla="*/ 76 h 97"/>
                  <a:gd name="T4" fmla="*/ 43 w 143"/>
                  <a:gd name="T5" fmla="*/ 92 h 97"/>
                  <a:gd name="T6" fmla="*/ 0 w 143"/>
                  <a:gd name="T7" fmla="*/ 52 h 97"/>
                  <a:gd name="T8" fmla="*/ 43 w 143"/>
                  <a:gd name="T9" fmla="*/ 74 h 97"/>
                  <a:gd name="T10" fmla="*/ 43 w 143"/>
                  <a:gd name="T11" fmla="*/ 0 h 97"/>
                  <a:gd name="T12" fmla="*/ 60 w 143"/>
                  <a:gd name="T13" fmla="*/ 57 h 97"/>
                  <a:gd name="T14" fmla="*/ 98 w 143"/>
                  <a:gd name="T15" fmla="*/ 37 h 97"/>
                  <a:gd name="T16" fmla="*/ 94 w 143"/>
                  <a:gd name="T17" fmla="*/ 43 h 97"/>
                  <a:gd name="T18" fmla="*/ 86 w 143"/>
                  <a:gd name="T19" fmla="*/ 54 h 97"/>
                  <a:gd name="T20" fmla="*/ 79 w 143"/>
                  <a:gd name="T21" fmla="*/ 65 h 97"/>
                  <a:gd name="T22" fmla="*/ 78 w 143"/>
                  <a:gd name="T23" fmla="*/ 69 h 97"/>
                  <a:gd name="T24" fmla="*/ 78 w 143"/>
                  <a:gd name="T25" fmla="*/ 71 h 97"/>
                  <a:gd name="T26" fmla="*/ 90 w 143"/>
                  <a:gd name="T27" fmla="*/ 69 h 97"/>
                  <a:gd name="T28" fmla="*/ 113 w 143"/>
                  <a:gd name="T29" fmla="*/ 65 h 97"/>
                  <a:gd name="T30" fmla="*/ 142 w 143"/>
                  <a:gd name="T31" fmla="*/ 61 h 97"/>
                  <a:gd name="T32" fmla="*/ 100 w 143"/>
                  <a:gd name="T33" fmla="*/ 80 h 97"/>
                  <a:gd name="T34" fmla="*/ 128 w 143"/>
                  <a:gd name="T35" fmla="*/ 80 h 97"/>
                  <a:gd name="T36" fmla="*/ 104 w 143"/>
                  <a:gd name="T37" fmla="*/ 96 h 97"/>
                  <a:gd name="T38" fmla="*/ 77 w 143"/>
                  <a:gd name="T39" fmla="*/ 96 h 9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3"/>
                  <a:gd name="T61" fmla="*/ 0 h 97"/>
                  <a:gd name="T62" fmla="*/ 143 w 143"/>
                  <a:gd name="T63" fmla="*/ 97 h 9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3" h="97">
                    <a:moveTo>
                      <a:pt x="77" y="96"/>
                    </a:moveTo>
                    <a:lnTo>
                      <a:pt x="63" y="76"/>
                    </a:lnTo>
                    <a:lnTo>
                      <a:pt x="43" y="92"/>
                    </a:lnTo>
                    <a:lnTo>
                      <a:pt x="0" y="52"/>
                    </a:lnTo>
                    <a:lnTo>
                      <a:pt x="43" y="74"/>
                    </a:lnTo>
                    <a:lnTo>
                      <a:pt x="43" y="0"/>
                    </a:lnTo>
                    <a:lnTo>
                      <a:pt x="60" y="57"/>
                    </a:lnTo>
                    <a:lnTo>
                      <a:pt x="98" y="37"/>
                    </a:lnTo>
                    <a:lnTo>
                      <a:pt x="94" y="43"/>
                    </a:lnTo>
                    <a:lnTo>
                      <a:pt x="86" y="54"/>
                    </a:lnTo>
                    <a:lnTo>
                      <a:pt x="79" y="65"/>
                    </a:lnTo>
                    <a:lnTo>
                      <a:pt x="78" y="69"/>
                    </a:lnTo>
                    <a:lnTo>
                      <a:pt x="78" y="71"/>
                    </a:lnTo>
                    <a:lnTo>
                      <a:pt x="90" y="69"/>
                    </a:lnTo>
                    <a:lnTo>
                      <a:pt x="113" y="65"/>
                    </a:lnTo>
                    <a:lnTo>
                      <a:pt x="142" y="61"/>
                    </a:lnTo>
                    <a:lnTo>
                      <a:pt x="100" y="80"/>
                    </a:lnTo>
                    <a:lnTo>
                      <a:pt x="128" y="80"/>
                    </a:lnTo>
                    <a:lnTo>
                      <a:pt x="104" y="96"/>
                    </a:lnTo>
                    <a:lnTo>
                      <a:pt x="77" y="96"/>
                    </a:lnTo>
                  </a:path>
                </a:pathLst>
              </a:custGeom>
              <a:solidFill>
                <a:srgbClr val="82FF64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grpSp>
            <p:nvGrpSpPr>
              <p:cNvPr id="16470" name="Group 55"/>
              <p:cNvGrpSpPr>
                <a:grpSpLocks/>
              </p:cNvGrpSpPr>
              <p:nvPr/>
            </p:nvGrpSpPr>
            <p:grpSpPr bwMode="auto">
              <a:xfrm>
                <a:off x="2122" y="904"/>
                <a:ext cx="1466" cy="653"/>
                <a:chOff x="2122" y="904"/>
                <a:chExt cx="1466" cy="653"/>
              </a:xfrm>
            </p:grpSpPr>
            <p:sp>
              <p:nvSpPr>
                <p:cNvPr id="16472" name="AutoShape 56"/>
                <p:cNvSpPr>
                  <a:spLocks noChangeArrowheads="1"/>
                </p:cNvSpPr>
                <p:nvPr/>
              </p:nvSpPr>
              <p:spPr bwMode="auto">
                <a:xfrm>
                  <a:off x="2122" y="904"/>
                  <a:ext cx="1466" cy="653"/>
                </a:xfrm>
                <a:prstGeom prst="roundRect">
                  <a:avLst>
                    <a:gd name="adj" fmla="val 6162"/>
                  </a:avLst>
                </a:prstGeom>
                <a:solidFill>
                  <a:srgbClr val="FB0129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>
                    <a:latin typeface="Calibri" pitchFamily="34" charset="0"/>
                  </a:endParaRPr>
                </a:p>
              </p:txBody>
            </p:sp>
            <p:sp>
              <p:nvSpPr>
                <p:cNvPr id="16473" name="AutoShape 57"/>
                <p:cNvSpPr>
                  <a:spLocks noChangeArrowheads="1"/>
                </p:cNvSpPr>
                <p:nvPr/>
              </p:nvSpPr>
              <p:spPr bwMode="auto">
                <a:xfrm>
                  <a:off x="2166" y="946"/>
                  <a:ext cx="1381" cy="567"/>
                </a:xfrm>
                <a:prstGeom prst="roundRect">
                  <a:avLst>
                    <a:gd name="adj" fmla="val 6162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>
                    <a:latin typeface="Calibri" pitchFamily="34" charset="0"/>
                  </a:endParaRPr>
                </a:p>
              </p:txBody>
            </p:sp>
          </p:grpSp>
          <p:sp>
            <p:nvSpPr>
              <p:cNvPr id="16471" name="Rectangle 59"/>
              <p:cNvSpPr>
                <a:spLocks noChangeArrowheads="1"/>
              </p:cNvSpPr>
              <p:nvPr/>
            </p:nvSpPr>
            <p:spPr bwMode="auto">
              <a:xfrm>
                <a:off x="2166" y="1045"/>
                <a:ext cx="1381" cy="37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defTabSz="796925"/>
                <a:r>
                  <a:rPr lang="hu-HU" sz="1100">
                    <a:latin typeface="Helvetica" pitchFamily="34" charset="0"/>
                  </a:rPr>
                  <a:t>Országgyűlés elfogadta: 2013. február 11</a:t>
                </a:r>
                <a:r>
                  <a:rPr lang="hu-HU" sz="1200">
                    <a:latin typeface="Helvetica" pitchFamily="34" charset="0"/>
                  </a:rPr>
                  <a:t>-én</a:t>
                </a:r>
                <a:endParaRPr lang="en-US" sz="1200">
                  <a:latin typeface="Helvetica" pitchFamily="34" charset="0"/>
                </a:endParaRPr>
              </a:p>
            </p:txBody>
          </p:sp>
        </p:grpSp>
        <p:grpSp>
          <p:nvGrpSpPr>
            <p:cNvPr id="16398" name="Group 60"/>
            <p:cNvGrpSpPr>
              <a:grpSpLocks/>
            </p:cNvGrpSpPr>
            <p:nvPr/>
          </p:nvGrpSpPr>
          <p:grpSpPr bwMode="auto">
            <a:xfrm>
              <a:off x="1462" y="2003"/>
              <a:ext cx="892" cy="1043"/>
              <a:chOff x="1462" y="2104"/>
              <a:chExt cx="892" cy="1043"/>
            </a:xfrm>
          </p:grpSpPr>
          <p:sp>
            <p:nvSpPr>
              <p:cNvPr id="16456" name="Oval 61"/>
              <p:cNvSpPr>
                <a:spLocks noChangeArrowheads="1"/>
              </p:cNvSpPr>
              <p:nvPr/>
            </p:nvSpPr>
            <p:spPr bwMode="auto">
              <a:xfrm rot="5182711">
                <a:off x="1462" y="2548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round/>
                <a:headEnd/>
                <a:tailEnd/>
              </a:ln>
              <a:scene3d>
                <a:camera prst="legacyPerspectiveTopRight">
                  <a:rot lat="0" lon="1500000" rev="0"/>
                </a:camera>
                <a:lightRig rig="legacyFlat2" dir="t"/>
              </a:scene3d>
              <a:sp3d extrusionH="7350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lIns="0" tIns="0" rIns="0" bIns="0">
                <a:spAutoFit/>
                <a:flatTx/>
              </a:bodyPr>
              <a:lstStyle/>
              <a:p>
                <a:endParaRPr lang="hu-HU">
                  <a:latin typeface="Calibri" pitchFamily="34" charset="0"/>
                </a:endParaRPr>
              </a:p>
            </p:txBody>
          </p:sp>
          <p:sp>
            <p:nvSpPr>
              <p:cNvPr id="16457" name="Rectangle 62"/>
              <p:cNvSpPr>
                <a:spLocks noChangeArrowheads="1"/>
              </p:cNvSpPr>
              <p:nvPr/>
            </p:nvSpPr>
            <p:spPr bwMode="auto">
              <a:xfrm>
                <a:off x="1704" y="2146"/>
                <a:ext cx="34" cy="356"/>
              </a:xfrm>
              <a:prstGeom prst="rect">
                <a:avLst/>
              </a:prstGeom>
              <a:gradFill rotWithShape="0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>
                  <a:latin typeface="Calibri" pitchFamily="34" charset="0"/>
                </a:endParaRPr>
              </a:p>
            </p:txBody>
          </p:sp>
          <p:sp>
            <p:nvSpPr>
              <p:cNvPr id="16458" name="Rectangle 63"/>
              <p:cNvSpPr>
                <a:spLocks noChangeArrowheads="1"/>
              </p:cNvSpPr>
              <p:nvPr/>
            </p:nvSpPr>
            <p:spPr bwMode="auto">
              <a:xfrm>
                <a:off x="2320" y="2627"/>
                <a:ext cx="34" cy="405"/>
              </a:xfrm>
              <a:prstGeom prst="rect">
                <a:avLst/>
              </a:prstGeom>
              <a:gradFill rotWithShape="0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>
                  <a:latin typeface="Calibri" pitchFamily="34" charset="0"/>
                </a:endParaRPr>
              </a:p>
            </p:txBody>
          </p:sp>
          <p:grpSp>
            <p:nvGrpSpPr>
              <p:cNvPr id="16459" name="Group 64"/>
              <p:cNvGrpSpPr>
                <a:grpSpLocks/>
              </p:cNvGrpSpPr>
              <p:nvPr/>
            </p:nvGrpSpPr>
            <p:grpSpPr bwMode="auto">
              <a:xfrm>
                <a:off x="1692" y="2104"/>
                <a:ext cx="662" cy="558"/>
                <a:chOff x="1692" y="2104"/>
                <a:chExt cx="662" cy="558"/>
              </a:xfrm>
            </p:grpSpPr>
            <p:sp>
              <p:nvSpPr>
                <p:cNvPr id="16461" name="Freeform 65"/>
                <p:cNvSpPr>
                  <a:spLocks/>
                </p:cNvSpPr>
                <p:nvPr/>
              </p:nvSpPr>
              <p:spPr bwMode="auto">
                <a:xfrm>
                  <a:off x="1694" y="2104"/>
                  <a:ext cx="660" cy="476"/>
                </a:xfrm>
                <a:custGeom>
                  <a:avLst/>
                  <a:gdLst>
                    <a:gd name="T0" fmla="*/ 0 w 660"/>
                    <a:gd name="T1" fmla="*/ 8 h 476"/>
                    <a:gd name="T2" fmla="*/ 24 w 660"/>
                    <a:gd name="T3" fmla="*/ 0 h 476"/>
                    <a:gd name="T4" fmla="*/ 660 w 660"/>
                    <a:gd name="T5" fmla="*/ 464 h 476"/>
                    <a:gd name="T6" fmla="*/ 634 w 660"/>
                    <a:gd name="T7" fmla="*/ 476 h 476"/>
                    <a:gd name="T8" fmla="*/ 0 w 660"/>
                    <a:gd name="T9" fmla="*/ 8 h 4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0"/>
                    <a:gd name="T16" fmla="*/ 0 h 476"/>
                    <a:gd name="T17" fmla="*/ 660 w 660"/>
                    <a:gd name="T18" fmla="*/ 476 h 4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0" h="476">
                      <a:moveTo>
                        <a:pt x="0" y="8"/>
                      </a:moveTo>
                      <a:lnTo>
                        <a:pt x="24" y="0"/>
                      </a:lnTo>
                      <a:lnTo>
                        <a:pt x="660" y="464"/>
                      </a:lnTo>
                      <a:lnTo>
                        <a:pt x="634" y="47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62" name="Freeform 66"/>
                <p:cNvSpPr>
                  <a:spLocks/>
                </p:cNvSpPr>
                <p:nvPr/>
              </p:nvSpPr>
              <p:spPr bwMode="auto">
                <a:xfrm>
                  <a:off x="1692" y="2111"/>
                  <a:ext cx="637" cy="551"/>
                </a:xfrm>
                <a:custGeom>
                  <a:avLst/>
                  <a:gdLst>
                    <a:gd name="T0" fmla="*/ 0 w 649"/>
                    <a:gd name="T1" fmla="*/ 0 h 555"/>
                    <a:gd name="T2" fmla="*/ 0 w 649"/>
                    <a:gd name="T3" fmla="*/ 68 h 555"/>
                    <a:gd name="T4" fmla="*/ 445 w 649"/>
                    <a:gd name="T5" fmla="*/ 476 h 555"/>
                    <a:gd name="T6" fmla="*/ 445 w 649"/>
                    <a:gd name="T7" fmla="*/ 411 h 555"/>
                    <a:gd name="T8" fmla="*/ 0 w 649"/>
                    <a:gd name="T9" fmla="*/ 0 h 5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9"/>
                    <a:gd name="T16" fmla="*/ 0 h 555"/>
                    <a:gd name="T17" fmla="*/ 649 w 649"/>
                    <a:gd name="T18" fmla="*/ 555 h 5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9" h="555">
                      <a:moveTo>
                        <a:pt x="0" y="0"/>
                      </a:moveTo>
                      <a:lnTo>
                        <a:pt x="0" y="68"/>
                      </a:lnTo>
                      <a:lnTo>
                        <a:pt x="648" y="554"/>
                      </a:lnTo>
                      <a:lnTo>
                        <a:pt x="648" y="47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63" name="Freeform 67"/>
                <p:cNvSpPr>
                  <a:spLocks/>
                </p:cNvSpPr>
                <p:nvPr/>
              </p:nvSpPr>
              <p:spPr bwMode="auto">
                <a:xfrm>
                  <a:off x="1874" y="2238"/>
                  <a:ext cx="108" cy="140"/>
                </a:xfrm>
                <a:custGeom>
                  <a:avLst/>
                  <a:gdLst>
                    <a:gd name="T0" fmla="*/ 0 w 108"/>
                    <a:gd name="T1" fmla="*/ 82 h 140"/>
                    <a:gd name="T2" fmla="*/ 0 w 108"/>
                    <a:gd name="T3" fmla="*/ 8 h 140"/>
                    <a:gd name="T4" fmla="*/ 26 w 108"/>
                    <a:gd name="T5" fmla="*/ 0 h 140"/>
                    <a:gd name="T6" fmla="*/ 108 w 108"/>
                    <a:gd name="T7" fmla="*/ 60 h 140"/>
                    <a:gd name="T8" fmla="*/ 80 w 108"/>
                    <a:gd name="T9" fmla="*/ 68 h 140"/>
                    <a:gd name="T10" fmla="*/ 80 w 108"/>
                    <a:gd name="T11" fmla="*/ 140 h 140"/>
                    <a:gd name="T12" fmla="*/ 0 w 108"/>
                    <a:gd name="T13" fmla="*/ 82 h 1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140"/>
                    <a:gd name="T23" fmla="*/ 108 w 108"/>
                    <a:gd name="T24" fmla="*/ 140 h 1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140">
                      <a:moveTo>
                        <a:pt x="0" y="82"/>
                      </a:moveTo>
                      <a:lnTo>
                        <a:pt x="0" y="8"/>
                      </a:lnTo>
                      <a:lnTo>
                        <a:pt x="26" y="0"/>
                      </a:lnTo>
                      <a:lnTo>
                        <a:pt x="108" y="60"/>
                      </a:lnTo>
                      <a:lnTo>
                        <a:pt x="80" y="68"/>
                      </a:lnTo>
                      <a:lnTo>
                        <a:pt x="80" y="140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FB01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64" name="Freeform 68"/>
                <p:cNvSpPr>
                  <a:spLocks/>
                </p:cNvSpPr>
                <p:nvPr/>
              </p:nvSpPr>
              <p:spPr bwMode="auto">
                <a:xfrm>
                  <a:off x="2070" y="2380"/>
                  <a:ext cx="108" cy="143"/>
                </a:xfrm>
                <a:custGeom>
                  <a:avLst/>
                  <a:gdLst>
                    <a:gd name="T0" fmla="*/ 0 w 108"/>
                    <a:gd name="T1" fmla="*/ 124 h 140"/>
                    <a:gd name="T2" fmla="*/ 0 w 108"/>
                    <a:gd name="T3" fmla="*/ 8 h 140"/>
                    <a:gd name="T4" fmla="*/ 26 w 108"/>
                    <a:gd name="T5" fmla="*/ 0 h 140"/>
                    <a:gd name="T6" fmla="*/ 108 w 108"/>
                    <a:gd name="T7" fmla="*/ 90 h 140"/>
                    <a:gd name="T8" fmla="*/ 80 w 108"/>
                    <a:gd name="T9" fmla="*/ 106 h 140"/>
                    <a:gd name="T10" fmla="*/ 80 w 108"/>
                    <a:gd name="T11" fmla="*/ 212 h 140"/>
                    <a:gd name="T12" fmla="*/ 0 w 108"/>
                    <a:gd name="T13" fmla="*/ 124 h 1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140"/>
                    <a:gd name="T23" fmla="*/ 108 w 108"/>
                    <a:gd name="T24" fmla="*/ 140 h 1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140">
                      <a:moveTo>
                        <a:pt x="0" y="82"/>
                      </a:moveTo>
                      <a:lnTo>
                        <a:pt x="0" y="8"/>
                      </a:lnTo>
                      <a:lnTo>
                        <a:pt x="26" y="0"/>
                      </a:lnTo>
                      <a:lnTo>
                        <a:pt x="108" y="60"/>
                      </a:lnTo>
                      <a:lnTo>
                        <a:pt x="80" y="68"/>
                      </a:lnTo>
                      <a:lnTo>
                        <a:pt x="80" y="140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FB01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65" name="Freeform 69"/>
                <p:cNvSpPr>
                  <a:spLocks/>
                </p:cNvSpPr>
                <p:nvPr/>
              </p:nvSpPr>
              <p:spPr bwMode="auto">
                <a:xfrm>
                  <a:off x="2248" y="2510"/>
                  <a:ext cx="105" cy="150"/>
                </a:xfrm>
                <a:custGeom>
                  <a:avLst/>
                  <a:gdLst>
                    <a:gd name="T0" fmla="*/ 0 w 108"/>
                    <a:gd name="T1" fmla="*/ 326 h 140"/>
                    <a:gd name="T2" fmla="*/ 0 w 108"/>
                    <a:gd name="T3" fmla="*/ 34 h 140"/>
                    <a:gd name="T4" fmla="*/ 18 w 108"/>
                    <a:gd name="T5" fmla="*/ 0 h 140"/>
                    <a:gd name="T6" fmla="*/ 62 w 108"/>
                    <a:gd name="T7" fmla="*/ 240 h 140"/>
                    <a:gd name="T8" fmla="*/ 47 w 108"/>
                    <a:gd name="T9" fmla="*/ 271 h 140"/>
                    <a:gd name="T10" fmla="*/ 47 w 108"/>
                    <a:gd name="T11" fmla="*/ 554 h 140"/>
                    <a:gd name="T12" fmla="*/ 0 w 108"/>
                    <a:gd name="T13" fmla="*/ 326 h 1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140"/>
                    <a:gd name="T23" fmla="*/ 108 w 108"/>
                    <a:gd name="T24" fmla="*/ 140 h 1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140">
                      <a:moveTo>
                        <a:pt x="0" y="82"/>
                      </a:moveTo>
                      <a:lnTo>
                        <a:pt x="0" y="8"/>
                      </a:lnTo>
                      <a:lnTo>
                        <a:pt x="26" y="0"/>
                      </a:lnTo>
                      <a:lnTo>
                        <a:pt x="108" y="60"/>
                      </a:lnTo>
                      <a:lnTo>
                        <a:pt x="80" y="68"/>
                      </a:lnTo>
                      <a:lnTo>
                        <a:pt x="80" y="140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FB01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66" name="Freeform 70"/>
                <p:cNvSpPr>
                  <a:spLocks/>
                </p:cNvSpPr>
                <p:nvPr/>
              </p:nvSpPr>
              <p:spPr bwMode="auto">
                <a:xfrm>
                  <a:off x="1692" y="2104"/>
                  <a:ext cx="108" cy="133"/>
                </a:xfrm>
                <a:custGeom>
                  <a:avLst/>
                  <a:gdLst>
                    <a:gd name="T0" fmla="*/ 0 w 108"/>
                    <a:gd name="T1" fmla="*/ 29 h 140"/>
                    <a:gd name="T2" fmla="*/ 0 w 108"/>
                    <a:gd name="T3" fmla="*/ 8 h 140"/>
                    <a:gd name="T4" fmla="*/ 26 w 108"/>
                    <a:gd name="T5" fmla="*/ 0 h 140"/>
                    <a:gd name="T6" fmla="*/ 108 w 108"/>
                    <a:gd name="T7" fmla="*/ 22 h 140"/>
                    <a:gd name="T8" fmla="*/ 80 w 108"/>
                    <a:gd name="T9" fmla="*/ 25 h 140"/>
                    <a:gd name="T10" fmla="*/ 80 w 108"/>
                    <a:gd name="T11" fmla="*/ 50 h 140"/>
                    <a:gd name="T12" fmla="*/ 0 w 108"/>
                    <a:gd name="T13" fmla="*/ 29 h 1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140"/>
                    <a:gd name="T23" fmla="*/ 108 w 108"/>
                    <a:gd name="T24" fmla="*/ 140 h 1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140">
                      <a:moveTo>
                        <a:pt x="0" y="82"/>
                      </a:moveTo>
                      <a:lnTo>
                        <a:pt x="0" y="8"/>
                      </a:lnTo>
                      <a:lnTo>
                        <a:pt x="26" y="0"/>
                      </a:lnTo>
                      <a:lnTo>
                        <a:pt x="108" y="60"/>
                      </a:lnTo>
                      <a:lnTo>
                        <a:pt x="80" y="68"/>
                      </a:lnTo>
                      <a:lnTo>
                        <a:pt x="80" y="140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FB01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67" name="Freeform 73"/>
                <p:cNvSpPr>
                  <a:spLocks/>
                </p:cNvSpPr>
                <p:nvPr/>
              </p:nvSpPr>
              <p:spPr bwMode="auto">
                <a:xfrm>
                  <a:off x="2330" y="2572"/>
                  <a:ext cx="24" cy="88"/>
                </a:xfrm>
                <a:custGeom>
                  <a:avLst/>
                  <a:gdLst>
                    <a:gd name="T0" fmla="*/ 0 w 24"/>
                    <a:gd name="T1" fmla="*/ 11 h 88"/>
                    <a:gd name="T2" fmla="*/ 0 w 24"/>
                    <a:gd name="T3" fmla="*/ 88 h 88"/>
                    <a:gd name="T4" fmla="*/ 24 w 24"/>
                    <a:gd name="T5" fmla="*/ 77 h 88"/>
                    <a:gd name="T6" fmla="*/ 24 w 24"/>
                    <a:gd name="T7" fmla="*/ 0 h 88"/>
                    <a:gd name="T8" fmla="*/ 0 w 24"/>
                    <a:gd name="T9" fmla="*/ 11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88"/>
                    <a:gd name="T17" fmla="*/ 24 w 24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88">
                      <a:moveTo>
                        <a:pt x="0" y="11"/>
                      </a:moveTo>
                      <a:lnTo>
                        <a:pt x="0" y="88"/>
                      </a:lnTo>
                      <a:lnTo>
                        <a:pt x="24" y="77"/>
                      </a:lnTo>
                      <a:lnTo>
                        <a:pt x="24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</p:grpSp>
          <p:sp>
            <p:nvSpPr>
              <p:cNvPr id="16460" name="Oval 74"/>
              <p:cNvSpPr>
                <a:spLocks noChangeArrowheads="1"/>
              </p:cNvSpPr>
              <p:nvPr/>
            </p:nvSpPr>
            <p:spPr bwMode="auto">
              <a:xfrm rot="5182711">
                <a:off x="2072" y="3100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round/>
                <a:headEnd/>
                <a:tailEnd/>
              </a:ln>
              <a:scene3d>
                <a:camera prst="legacyPerspectiveTopRight">
                  <a:rot lat="300000" lon="1500000" rev="0"/>
                </a:camera>
                <a:lightRig rig="legacyFlat2" dir="t"/>
              </a:scene3d>
              <a:sp3d extrusionH="7985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lIns="0" tIns="0" rIns="0" bIns="0">
                <a:spAutoFit/>
                <a:flatTx/>
              </a:bodyPr>
              <a:lstStyle/>
              <a:p>
                <a:endParaRPr lang="hu-HU">
                  <a:latin typeface="Calibri" pitchFamily="34" charset="0"/>
                </a:endParaRPr>
              </a:p>
            </p:txBody>
          </p:sp>
        </p:grpSp>
        <p:grpSp>
          <p:nvGrpSpPr>
            <p:cNvPr id="16399" name="Group 75"/>
            <p:cNvGrpSpPr>
              <a:grpSpLocks/>
            </p:cNvGrpSpPr>
            <p:nvPr/>
          </p:nvGrpSpPr>
          <p:grpSpPr bwMode="auto">
            <a:xfrm>
              <a:off x="2732" y="1565"/>
              <a:ext cx="870" cy="993"/>
              <a:chOff x="2732" y="1666"/>
              <a:chExt cx="870" cy="993"/>
            </a:xfrm>
          </p:grpSpPr>
          <p:sp>
            <p:nvSpPr>
              <p:cNvPr id="16432" name="Oval 76"/>
              <p:cNvSpPr>
                <a:spLocks noChangeArrowheads="1"/>
              </p:cNvSpPr>
              <p:nvPr/>
            </p:nvSpPr>
            <p:spPr bwMode="auto">
              <a:xfrm rot="5182711">
                <a:off x="2732" y="2218"/>
                <a:ext cx="39" cy="39"/>
              </a:xfrm>
              <a:prstGeom prst="ellipse">
                <a:avLst/>
              </a:prstGeom>
              <a:solidFill>
                <a:schemeClr val="tx1"/>
              </a:solidFill>
              <a:ln w="9525">
                <a:round/>
                <a:headEnd/>
                <a:tailEnd/>
              </a:ln>
              <a:scene3d>
                <a:camera prst="legacyPerspectiveTopRight">
                  <a:rot lat="0" lon="1500000" rev="0"/>
                </a:camera>
                <a:lightRig rig="legacyFlat2" dir="t"/>
              </a:scene3d>
              <a:sp3d extrusionH="7350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lIns="0" tIns="0" rIns="0" bIns="0">
                <a:spAutoFit/>
                <a:flatTx/>
              </a:bodyPr>
              <a:lstStyle/>
              <a:p>
                <a:endParaRPr lang="hu-HU">
                  <a:latin typeface="Calibri" pitchFamily="34" charset="0"/>
                </a:endParaRPr>
              </a:p>
            </p:txBody>
          </p:sp>
          <p:sp>
            <p:nvSpPr>
              <p:cNvPr id="16433" name="Oval 77"/>
              <p:cNvSpPr>
                <a:spLocks noChangeArrowheads="1"/>
              </p:cNvSpPr>
              <p:nvPr/>
            </p:nvSpPr>
            <p:spPr bwMode="auto">
              <a:xfrm rot="5182711">
                <a:off x="3311" y="2620"/>
                <a:ext cx="38" cy="39"/>
              </a:xfrm>
              <a:prstGeom prst="ellipse">
                <a:avLst/>
              </a:prstGeom>
              <a:solidFill>
                <a:schemeClr val="tx1"/>
              </a:solidFill>
              <a:ln w="9525">
                <a:round/>
                <a:headEnd/>
                <a:tailEnd/>
              </a:ln>
              <a:scene3d>
                <a:camera prst="legacyPerspectiveTopRight">
                  <a:rot lat="300000" lon="1500000" rev="0"/>
                </a:camera>
                <a:lightRig rig="legacyFlat2" dir="t"/>
              </a:scene3d>
              <a:sp3d extrusionH="7985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lIns="0" tIns="0" rIns="0" bIns="0">
                <a:spAutoFit/>
                <a:flatTx/>
              </a:bodyPr>
              <a:lstStyle/>
              <a:p>
                <a:endParaRPr lang="hu-HU">
                  <a:latin typeface="Calibri" pitchFamily="34" charset="0"/>
                </a:endParaRPr>
              </a:p>
            </p:txBody>
          </p:sp>
          <p:sp>
            <p:nvSpPr>
              <p:cNvPr id="16434" name="Rectangle 78"/>
              <p:cNvSpPr>
                <a:spLocks noChangeArrowheads="1"/>
              </p:cNvSpPr>
              <p:nvPr/>
            </p:nvSpPr>
            <p:spPr bwMode="auto">
              <a:xfrm>
                <a:off x="2978" y="1715"/>
                <a:ext cx="34" cy="458"/>
              </a:xfrm>
              <a:prstGeom prst="rect">
                <a:avLst/>
              </a:prstGeom>
              <a:gradFill rotWithShape="0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>
                  <a:latin typeface="Calibri" pitchFamily="34" charset="0"/>
                </a:endParaRPr>
              </a:p>
            </p:txBody>
          </p:sp>
          <p:sp>
            <p:nvSpPr>
              <p:cNvPr id="16435" name="Rectangle 79"/>
              <p:cNvSpPr>
                <a:spLocks noChangeArrowheads="1"/>
              </p:cNvSpPr>
              <p:nvPr/>
            </p:nvSpPr>
            <p:spPr bwMode="auto">
              <a:xfrm>
                <a:off x="3568" y="2085"/>
                <a:ext cx="34" cy="450"/>
              </a:xfrm>
              <a:prstGeom prst="rect">
                <a:avLst/>
              </a:prstGeom>
              <a:gradFill rotWithShape="0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>
                  <a:latin typeface="Calibri" pitchFamily="34" charset="0"/>
                </a:endParaRPr>
              </a:p>
            </p:txBody>
          </p:sp>
          <p:grpSp>
            <p:nvGrpSpPr>
              <p:cNvPr id="16436" name="Group 80"/>
              <p:cNvGrpSpPr>
                <a:grpSpLocks/>
              </p:cNvGrpSpPr>
              <p:nvPr/>
            </p:nvGrpSpPr>
            <p:grpSpPr bwMode="auto">
              <a:xfrm>
                <a:off x="2950" y="1805"/>
                <a:ext cx="650" cy="469"/>
                <a:chOff x="1692" y="2104"/>
                <a:chExt cx="662" cy="558"/>
              </a:xfrm>
            </p:grpSpPr>
            <p:sp>
              <p:nvSpPr>
                <p:cNvPr id="16447" name="Freeform 81"/>
                <p:cNvSpPr>
                  <a:spLocks/>
                </p:cNvSpPr>
                <p:nvPr/>
              </p:nvSpPr>
              <p:spPr bwMode="auto">
                <a:xfrm>
                  <a:off x="1694" y="2104"/>
                  <a:ext cx="660" cy="476"/>
                </a:xfrm>
                <a:custGeom>
                  <a:avLst/>
                  <a:gdLst>
                    <a:gd name="T0" fmla="*/ 0 w 660"/>
                    <a:gd name="T1" fmla="*/ 8 h 476"/>
                    <a:gd name="T2" fmla="*/ 24 w 660"/>
                    <a:gd name="T3" fmla="*/ 0 h 476"/>
                    <a:gd name="T4" fmla="*/ 660 w 660"/>
                    <a:gd name="T5" fmla="*/ 464 h 476"/>
                    <a:gd name="T6" fmla="*/ 634 w 660"/>
                    <a:gd name="T7" fmla="*/ 476 h 476"/>
                    <a:gd name="T8" fmla="*/ 0 w 660"/>
                    <a:gd name="T9" fmla="*/ 8 h 4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0"/>
                    <a:gd name="T16" fmla="*/ 0 h 476"/>
                    <a:gd name="T17" fmla="*/ 660 w 660"/>
                    <a:gd name="T18" fmla="*/ 476 h 4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0" h="476">
                      <a:moveTo>
                        <a:pt x="0" y="8"/>
                      </a:moveTo>
                      <a:lnTo>
                        <a:pt x="24" y="0"/>
                      </a:lnTo>
                      <a:lnTo>
                        <a:pt x="660" y="464"/>
                      </a:lnTo>
                      <a:lnTo>
                        <a:pt x="634" y="47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48" name="Freeform 82"/>
                <p:cNvSpPr>
                  <a:spLocks/>
                </p:cNvSpPr>
                <p:nvPr/>
              </p:nvSpPr>
              <p:spPr bwMode="auto">
                <a:xfrm>
                  <a:off x="1692" y="2111"/>
                  <a:ext cx="637" cy="551"/>
                </a:xfrm>
                <a:custGeom>
                  <a:avLst/>
                  <a:gdLst>
                    <a:gd name="T0" fmla="*/ 0 w 649"/>
                    <a:gd name="T1" fmla="*/ 0 h 555"/>
                    <a:gd name="T2" fmla="*/ 0 w 649"/>
                    <a:gd name="T3" fmla="*/ 68 h 555"/>
                    <a:gd name="T4" fmla="*/ 445 w 649"/>
                    <a:gd name="T5" fmla="*/ 476 h 555"/>
                    <a:gd name="T6" fmla="*/ 445 w 649"/>
                    <a:gd name="T7" fmla="*/ 411 h 555"/>
                    <a:gd name="T8" fmla="*/ 0 w 649"/>
                    <a:gd name="T9" fmla="*/ 0 h 5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9"/>
                    <a:gd name="T16" fmla="*/ 0 h 555"/>
                    <a:gd name="T17" fmla="*/ 649 w 649"/>
                    <a:gd name="T18" fmla="*/ 555 h 5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9" h="555">
                      <a:moveTo>
                        <a:pt x="0" y="0"/>
                      </a:moveTo>
                      <a:lnTo>
                        <a:pt x="0" y="68"/>
                      </a:lnTo>
                      <a:lnTo>
                        <a:pt x="648" y="554"/>
                      </a:lnTo>
                      <a:lnTo>
                        <a:pt x="648" y="47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49" name="Freeform 83"/>
                <p:cNvSpPr>
                  <a:spLocks/>
                </p:cNvSpPr>
                <p:nvPr/>
              </p:nvSpPr>
              <p:spPr bwMode="auto">
                <a:xfrm>
                  <a:off x="1874" y="2238"/>
                  <a:ext cx="108" cy="140"/>
                </a:xfrm>
                <a:custGeom>
                  <a:avLst/>
                  <a:gdLst>
                    <a:gd name="T0" fmla="*/ 0 w 108"/>
                    <a:gd name="T1" fmla="*/ 82 h 140"/>
                    <a:gd name="T2" fmla="*/ 0 w 108"/>
                    <a:gd name="T3" fmla="*/ 8 h 140"/>
                    <a:gd name="T4" fmla="*/ 26 w 108"/>
                    <a:gd name="T5" fmla="*/ 0 h 140"/>
                    <a:gd name="T6" fmla="*/ 108 w 108"/>
                    <a:gd name="T7" fmla="*/ 60 h 140"/>
                    <a:gd name="T8" fmla="*/ 80 w 108"/>
                    <a:gd name="T9" fmla="*/ 68 h 140"/>
                    <a:gd name="T10" fmla="*/ 80 w 108"/>
                    <a:gd name="T11" fmla="*/ 140 h 140"/>
                    <a:gd name="T12" fmla="*/ 0 w 108"/>
                    <a:gd name="T13" fmla="*/ 82 h 1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140"/>
                    <a:gd name="T23" fmla="*/ 108 w 108"/>
                    <a:gd name="T24" fmla="*/ 140 h 1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140">
                      <a:moveTo>
                        <a:pt x="0" y="82"/>
                      </a:moveTo>
                      <a:lnTo>
                        <a:pt x="0" y="8"/>
                      </a:lnTo>
                      <a:lnTo>
                        <a:pt x="26" y="0"/>
                      </a:lnTo>
                      <a:lnTo>
                        <a:pt x="108" y="60"/>
                      </a:lnTo>
                      <a:lnTo>
                        <a:pt x="80" y="68"/>
                      </a:lnTo>
                      <a:lnTo>
                        <a:pt x="80" y="140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FB01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50" name="Freeform 84"/>
                <p:cNvSpPr>
                  <a:spLocks/>
                </p:cNvSpPr>
                <p:nvPr/>
              </p:nvSpPr>
              <p:spPr bwMode="auto">
                <a:xfrm>
                  <a:off x="2070" y="2380"/>
                  <a:ext cx="108" cy="143"/>
                </a:xfrm>
                <a:custGeom>
                  <a:avLst/>
                  <a:gdLst>
                    <a:gd name="T0" fmla="*/ 0 w 108"/>
                    <a:gd name="T1" fmla="*/ 124 h 140"/>
                    <a:gd name="T2" fmla="*/ 0 w 108"/>
                    <a:gd name="T3" fmla="*/ 8 h 140"/>
                    <a:gd name="T4" fmla="*/ 26 w 108"/>
                    <a:gd name="T5" fmla="*/ 0 h 140"/>
                    <a:gd name="T6" fmla="*/ 108 w 108"/>
                    <a:gd name="T7" fmla="*/ 90 h 140"/>
                    <a:gd name="T8" fmla="*/ 80 w 108"/>
                    <a:gd name="T9" fmla="*/ 106 h 140"/>
                    <a:gd name="T10" fmla="*/ 80 w 108"/>
                    <a:gd name="T11" fmla="*/ 212 h 140"/>
                    <a:gd name="T12" fmla="*/ 0 w 108"/>
                    <a:gd name="T13" fmla="*/ 124 h 1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140"/>
                    <a:gd name="T23" fmla="*/ 108 w 108"/>
                    <a:gd name="T24" fmla="*/ 140 h 1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140">
                      <a:moveTo>
                        <a:pt x="0" y="82"/>
                      </a:moveTo>
                      <a:lnTo>
                        <a:pt x="0" y="8"/>
                      </a:lnTo>
                      <a:lnTo>
                        <a:pt x="26" y="0"/>
                      </a:lnTo>
                      <a:lnTo>
                        <a:pt x="108" y="60"/>
                      </a:lnTo>
                      <a:lnTo>
                        <a:pt x="80" y="68"/>
                      </a:lnTo>
                      <a:lnTo>
                        <a:pt x="80" y="140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FB01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51" name="Freeform 85"/>
                <p:cNvSpPr>
                  <a:spLocks/>
                </p:cNvSpPr>
                <p:nvPr/>
              </p:nvSpPr>
              <p:spPr bwMode="auto">
                <a:xfrm>
                  <a:off x="2248" y="2510"/>
                  <a:ext cx="105" cy="150"/>
                </a:xfrm>
                <a:custGeom>
                  <a:avLst/>
                  <a:gdLst>
                    <a:gd name="T0" fmla="*/ 0 w 108"/>
                    <a:gd name="T1" fmla="*/ 326 h 140"/>
                    <a:gd name="T2" fmla="*/ 0 w 108"/>
                    <a:gd name="T3" fmla="*/ 34 h 140"/>
                    <a:gd name="T4" fmla="*/ 18 w 108"/>
                    <a:gd name="T5" fmla="*/ 0 h 140"/>
                    <a:gd name="T6" fmla="*/ 62 w 108"/>
                    <a:gd name="T7" fmla="*/ 240 h 140"/>
                    <a:gd name="T8" fmla="*/ 47 w 108"/>
                    <a:gd name="T9" fmla="*/ 271 h 140"/>
                    <a:gd name="T10" fmla="*/ 47 w 108"/>
                    <a:gd name="T11" fmla="*/ 554 h 140"/>
                    <a:gd name="T12" fmla="*/ 0 w 108"/>
                    <a:gd name="T13" fmla="*/ 326 h 1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140"/>
                    <a:gd name="T23" fmla="*/ 108 w 108"/>
                    <a:gd name="T24" fmla="*/ 140 h 1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140">
                      <a:moveTo>
                        <a:pt x="0" y="82"/>
                      </a:moveTo>
                      <a:lnTo>
                        <a:pt x="0" y="8"/>
                      </a:lnTo>
                      <a:lnTo>
                        <a:pt x="26" y="0"/>
                      </a:lnTo>
                      <a:lnTo>
                        <a:pt x="108" y="60"/>
                      </a:lnTo>
                      <a:lnTo>
                        <a:pt x="80" y="68"/>
                      </a:lnTo>
                      <a:lnTo>
                        <a:pt x="80" y="140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FB01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52" name="Freeform 86"/>
                <p:cNvSpPr>
                  <a:spLocks/>
                </p:cNvSpPr>
                <p:nvPr/>
              </p:nvSpPr>
              <p:spPr bwMode="auto">
                <a:xfrm>
                  <a:off x="1692" y="2104"/>
                  <a:ext cx="108" cy="133"/>
                </a:xfrm>
                <a:custGeom>
                  <a:avLst/>
                  <a:gdLst>
                    <a:gd name="T0" fmla="*/ 0 w 108"/>
                    <a:gd name="T1" fmla="*/ 29 h 140"/>
                    <a:gd name="T2" fmla="*/ 0 w 108"/>
                    <a:gd name="T3" fmla="*/ 8 h 140"/>
                    <a:gd name="T4" fmla="*/ 26 w 108"/>
                    <a:gd name="T5" fmla="*/ 0 h 140"/>
                    <a:gd name="T6" fmla="*/ 108 w 108"/>
                    <a:gd name="T7" fmla="*/ 22 h 140"/>
                    <a:gd name="T8" fmla="*/ 80 w 108"/>
                    <a:gd name="T9" fmla="*/ 25 h 140"/>
                    <a:gd name="T10" fmla="*/ 80 w 108"/>
                    <a:gd name="T11" fmla="*/ 50 h 140"/>
                    <a:gd name="T12" fmla="*/ 0 w 108"/>
                    <a:gd name="T13" fmla="*/ 29 h 1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140"/>
                    <a:gd name="T23" fmla="*/ 108 w 108"/>
                    <a:gd name="T24" fmla="*/ 140 h 1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140">
                      <a:moveTo>
                        <a:pt x="0" y="82"/>
                      </a:moveTo>
                      <a:lnTo>
                        <a:pt x="0" y="8"/>
                      </a:lnTo>
                      <a:lnTo>
                        <a:pt x="26" y="0"/>
                      </a:lnTo>
                      <a:lnTo>
                        <a:pt x="108" y="60"/>
                      </a:lnTo>
                      <a:lnTo>
                        <a:pt x="80" y="68"/>
                      </a:lnTo>
                      <a:lnTo>
                        <a:pt x="80" y="140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FB01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53" name="Freeform 87"/>
                <p:cNvSpPr>
                  <a:spLocks/>
                </p:cNvSpPr>
                <p:nvPr/>
              </p:nvSpPr>
              <p:spPr bwMode="auto">
                <a:xfrm>
                  <a:off x="1694" y="2104"/>
                  <a:ext cx="660" cy="476"/>
                </a:xfrm>
                <a:custGeom>
                  <a:avLst/>
                  <a:gdLst>
                    <a:gd name="T0" fmla="*/ 0 w 660"/>
                    <a:gd name="T1" fmla="*/ 8 h 476"/>
                    <a:gd name="T2" fmla="*/ 24 w 660"/>
                    <a:gd name="T3" fmla="*/ 0 h 476"/>
                    <a:gd name="T4" fmla="*/ 660 w 660"/>
                    <a:gd name="T5" fmla="*/ 464 h 476"/>
                    <a:gd name="T6" fmla="*/ 634 w 660"/>
                    <a:gd name="T7" fmla="*/ 476 h 476"/>
                    <a:gd name="T8" fmla="*/ 0 w 660"/>
                    <a:gd name="T9" fmla="*/ 8 h 4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0"/>
                    <a:gd name="T16" fmla="*/ 0 h 476"/>
                    <a:gd name="T17" fmla="*/ 660 w 660"/>
                    <a:gd name="T18" fmla="*/ 476 h 4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0" h="476">
                      <a:moveTo>
                        <a:pt x="0" y="8"/>
                      </a:moveTo>
                      <a:lnTo>
                        <a:pt x="24" y="0"/>
                      </a:lnTo>
                      <a:lnTo>
                        <a:pt x="660" y="464"/>
                      </a:lnTo>
                      <a:lnTo>
                        <a:pt x="634" y="47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54" name="Freeform 88"/>
                <p:cNvSpPr>
                  <a:spLocks/>
                </p:cNvSpPr>
                <p:nvPr/>
              </p:nvSpPr>
              <p:spPr bwMode="auto">
                <a:xfrm>
                  <a:off x="1692" y="2111"/>
                  <a:ext cx="637" cy="551"/>
                </a:xfrm>
                <a:custGeom>
                  <a:avLst/>
                  <a:gdLst>
                    <a:gd name="T0" fmla="*/ 0 w 649"/>
                    <a:gd name="T1" fmla="*/ 0 h 555"/>
                    <a:gd name="T2" fmla="*/ 0 w 649"/>
                    <a:gd name="T3" fmla="*/ 68 h 555"/>
                    <a:gd name="T4" fmla="*/ 445 w 649"/>
                    <a:gd name="T5" fmla="*/ 476 h 555"/>
                    <a:gd name="T6" fmla="*/ 445 w 649"/>
                    <a:gd name="T7" fmla="*/ 411 h 555"/>
                    <a:gd name="T8" fmla="*/ 0 w 649"/>
                    <a:gd name="T9" fmla="*/ 0 h 5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9"/>
                    <a:gd name="T16" fmla="*/ 0 h 555"/>
                    <a:gd name="T17" fmla="*/ 649 w 649"/>
                    <a:gd name="T18" fmla="*/ 555 h 5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9" h="555">
                      <a:moveTo>
                        <a:pt x="0" y="0"/>
                      </a:moveTo>
                      <a:lnTo>
                        <a:pt x="0" y="68"/>
                      </a:lnTo>
                      <a:lnTo>
                        <a:pt x="648" y="554"/>
                      </a:lnTo>
                      <a:lnTo>
                        <a:pt x="648" y="47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rnd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55" name="Freeform 89"/>
                <p:cNvSpPr>
                  <a:spLocks/>
                </p:cNvSpPr>
                <p:nvPr/>
              </p:nvSpPr>
              <p:spPr bwMode="auto">
                <a:xfrm>
                  <a:off x="2330" y="2572"/>
                  <a:ext cx="24" cy="88"/>
                </a:xfrm>
                <a:custGeom>
                  <a:avLst/>
                  <a:gdLst>
                    <a:gd name="T0" fmla="*/ 0 w 24"/>
                    <a:gd name="T1" fmla="*/ 11 h 88"/>
                    <a:gd name="T2" fmla="*/ 0 w 24"/>
                    <a:gd name="T3" fmla="*/ 88 h 88"/>
                    <a:gd name="T4" fmla="*/ 24 w 24"/>
                    <a:gd name="T5" fmla="*/ 77 h 88"/>
                    <a:gd name="T6" fmla="*/ 24 w 24"/>
                    <a:gd name="T7" fmla="*/ 0 h 88"/>
                    <a:gd name="T8" fmla="*/ 0 w 24"/>
                    <a:gd name="T9" fmla="*/ 11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88"/>
                    <a:gd name="T17" fmla="*/ 24 w 24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88">
                      <a:moveTo>
                        <a:pt x="0" y="11"/>
                      </a:moveTo>
                      <a:lnTo>
                        <a:pt x="0" y="88"/>
                      </a:lnTo>
                      <a:lnTo>
                        <a:pt x="24" y="77"/>
                      </a:lnTo>
                      <a:lnTo>
                        <a:pt x="24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</p:grpSp>
          <p:grpSp>
            <p:nvGrpSpPr>
              <p:cNvPr id="16437" name="Group 90"/>
              <p:cNvGrpSpPr>
                <a:grpSpLocks/>
              </p:cNvGrpSpPr>
              <p:nvPr/>
            </p:nvGrpSpPr>
            <p:grpSpPr bwMode="auto">
              <a:xfrm>
                <a:off x="2950" y="1666"/>
                <a:ext cx="650" cy="469"/>
                <a:chOff x="1692" y="2104"/>
                <a:chExt cx="662" cy="558"/>
              </a:xfrm>
            </p:grpSpPr>
            <p:sp>
              <p:nvSpPr>
                <p:cNvPr id="16438" name="Freeform 91"/>
                <p:cNvSpPr>
                  <a:spLocks/>
                </p:cNvSpPr>
                <p:nvPr/>
              </p:nvSpPr>
              <p:spPr bwMode="auto">
                <a:xfrm>
                  <a:off x="1694" y="2104"/>
                  <a:ext cx="660" cy="476"/>
                </a:xfrm>
                <a:custGeom>
                  <a:avLst/>
                  <a:gdLst>
                    <a:gd name="T0" fmla="*/ 0 w 660"/>
                    <a:gd name="T1" fmla="*/ 8 h 476"/>
                    <a:gd name="T2" fmla="*/ 24 w 660"/>
                    <a:gd name="T3" fmla="*/ 0 h 476"/>
                    <a:gd name="T4" fmla="*/ 660 w 660"/>
                    <a:gd name="T5" fmla="*/ 464 h 476"/>
                    <a:gd name="T6" fmla="*/ 634 w 660"/>
                    <a:gd name="T7" fmla="*/ 476 h 476"/>
                    <a:gd name="T8" fmla="*/ 0 w 660"/>
                    <a:gd name="T9" fmla="*/ 8 h 4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0"/>
                    <a:gd name="T16" fmla="*/ 0 h 476"/>
                    <a:gd name="T17" fmla="*/ 660 w 660"/>
                    <a:gd name="T18" fmla="*/ 476 h 4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0" h="476">
                      <a:moveTo>
                        <a:pt x="0" y="8"/>
                      </a:moveTo>
                      <a:lnTo>
                        <a:pt x="24" y="0"/>
                      </a:lnTo>
                      <a:lnTo>
                        <a:pt x="660" y="464"/>
                      </a:lnTo>
                      <a:lnTo>
                        <a:pt x="634" y="47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39" name="Freeform 92"/>
                <p:cNvSpPr>
                  <a:spLocks/>
                </p:cNvSpPr>
                <p:nvPr/>
              </p:nvSpPr>
              <p:spPr bwMode="auto">
                <a:xfrm>
                  <a:off x="1692" y="2111"/>
                  <a:ext cx="637" cy="551"/>
                </a:xfrm>
                <a:custGeom>
                  <a:avLst/>
                  <a:gdLst>
                    <a:gd name="T0" fmla="*/ 0 w 649"/>
                    <a:gd name="T1" fmla="*/ 0 h 555"/>
                    <a:gd name="T2" fmla="*/ 0 w 649"/>
                    <a:gd name="T3" fmla="*/ 68 h 555"/>
                    <a:gd name="T4" fmla="*/ 445 w 649"/>
                    <a:gd name="T5" fmla="*/ 476 h 555"/>
                    <a:gd name="T6" fmla="*/ 445 w 649"/>
                    <a:gd name="T7" fmla="*/ 411 h 555"/>
                    <a:gd name="T8" fmla="*/ 0 w 649"/>
                    <a:gd name="T9" fmla="*/ 0 h 5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9"/>
                    <a:gd name="T16" fmla="*/ 0 h 555"/>
                    <a:gd name="T17" fmla="*/ 649 w 649"/>
                    <a:gd name="T18" fmla="*/ 555 h 5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9" h="555">
                      <a:moveTo>
                        <a:pt x="0" y="0"/>
                      </a:moveTo>
                      <a:lnTo>
                        <a:pt x="0" y="68"/>
                      </a:lnTo>
                      <a:lnTo>
                        <a:pt x="648" y="554"/>
                      </a:lnTo>
                      <a:lnTo>
                        <a:pt x="648" y="47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40" name="Freeform 93"/>
                <p:cNvSpPr>
                  <a:spLocks/>
                </p:cNvSpPr>
                <p:nvPr/>
              </p:nvSpPr>
              <p:spPr bwMode="auto">
                <a:xfrm>
                  <a:off x="1874" y="2238"/>
                  <a:ext cx="108" cy="140"/>
                </a:xfrm>
                <a:custGeom>
                  <a:avLst/>
                  <a:gdLst>
                    <a:gd name="T0" fmla="*/ 0 w 108"/>
                    <a:gd name="T1" fmla="*/ 82 h 140"/>
                    <a:gd name="T2" fmla="*/ 0 w 108"/>
                    <a:gd name="T3" fmla="*/ 8 h 140"/>
                    <a:gd name="T4" fmla="*/ 26 w 108"/>
                    <a:gd name="T5" fmla="*/ 0 h 140"/>
                    <a:gd name="T6" fmla="*/ 108 w 108"/>
                    <a:gd name="T7" fmla="*/ 60 h 140"/>
                    <a:gd name="T8" fmla="*/ 80 w 108"/>
                    <a:gd name="T9" fmla="*/ 68 h 140"/>
                    <a:gd name="T10" fmla="*/ 80 w 108"/>
                    <a:gd name="T11" fmla="*/ 140 h 140"/>
                    <a:gd name="T12" fmla="*/ 0 w 108"/>
                    <a:gd name="T13" fmla="*/ 82 h 1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140"/>
                    <a:gd name="T23" fmla="*/ 108 w 108"/>
                    <a:gd name="T24" fmla="*/ 140 h 1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140">
                      <a:moveTo>
                        <a:pt x="0" y="82"/>
                      </a:moveTo>
                      <a:lnTo>
                        <a:pt x="0" y="8"/>
                      </a:lnTo>
                      <a:lnTo>
                        <a:pt x="26" y="0"/>
                      </a:lnTo>
                      <a:lnTo>
                        <a:pt x="108" y="60"/>
                      </a:lnTo>
                      <a:lnTo>
                        <a:pt x="80" y="68"/>
                      </a:lnTo>
                      <a:lnTo>
                        <a:pt x="80" y="140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FB01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41" name="Freeform 94"/>
                <p:cNvSpPr>
                  <a:spLocks/>
                </p:cNvSpPr>
                <p:nvPr/>
              </p:nvSpPr>
              <p:spPr bwMode="auto">
                <a:xfrm>
                  <a:off x="2070" y="2380"/>
                  <a:ext cx="108" cy="143"/>
                </a:xfrm>
                <a:custGeom>
                  <a:avLst/>
                  <a:gdLst>
                    <a:gd name="T0" fmla="*/ 0 w 108"/>
                    <a:gd name="T1" fmla="*/ 124 h 140"/>
                    <a:gd name="T2" fmla="*/ 0 w 108"/>
                    <a:gd name="T3" fmla="*/ 8 h 140"/>
                    <a:gd name="T4" fmla="*/ 26 w 108"/>
                    <a:gd name="T5" fmla="*/ 0 h 140"/>
                    <a:gd name="T6" fmla="*/ 108 w 108"/>
                    <a:gd name="T7" fmla="*/ 90 h 140"/>
                    <a:gd name="T8" fmla="*/ 80 w 108"/>
                    <a:gd name="T9" fmla="*/ 106 h 140"/>
                    <a:gd name="T10" fmla="*/ 80 w 108"/>
                    <a:gd name="T11" fmla="*/ 212 h 140"/>
                    <a:gd name="T12" fmla="*/ 0 w 108"/>
                    <a:gd name="T13" fmla="*/ 124 h 1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140"/>
                    <a:gd name="T23" fmla="*/ 108 w 108"/>
                    <a:gd name="T24" fmla="*/ 140 h 1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140">
                      <a:moveTo>
                        <a:pt x="0" y="82"/>
                      </a:moveTo>
                      <a:lnTo>
                        <a:pt x="0" y="8"/>
                      </a:lnTo>
                      <a:lnTo>
                        <a:pt x="26" y="0"/>
                      </a:lnTo>
                      <a:lnTo>
                        <a:pt x="108" y="60"/>
                      </a:lnTo>
                      <a:lnTo>
                        <a:pt x="80" y="68"/>
                      </a:lnTo>
                      <a:lnTo>
                        <a:pt x="80" y="140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FB01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42" name="Freeform 95"/>
                <p:cNvSpPr>
                  <a:spLocks/>
                </p:cNvSpPr>
                <p:nvPr/>
              </p:nvSpPr>
              <p:spPr bwMode="auto">
                <a:xfrm>
                  <a:off x="2248" y="2510"/>
                  <a:ext cx="105" cy="150"/>
                </a:xfrm>
                <a:custGeom>
                  <a:avLst/>
                  <a:gdLst>
                    <a:gd name="T0" fmla="*/ 0 w 108"/>
                    <a:gd name="T1" fmla="*/ 326 h 140"/>
                    <a:gd name="T2" fmla="*/ 0 w 108"/>
                    <a:gd name="T3" fmla="*/ 34 h 140"/>
                    <a:gd name="T4" fmla="*/ 18 w 108"/>
                    <a:gd name="T5" fmla="*/ 0 h 140"/>
                    <a:gd name="T6" fmla="*/ 62 w 108"/>
                    <a:gd name="T7" fmla="*/ 240 h 140"/>
                    <a:gd name="T8" fmla="*/ 47 w 108"/>
                    <a:gd name="T9" fmla="*/ 271 h 140"/>
                    <a:gd name="T10" fmla="*/ 47 w 108"/>
                    <a:gd name="T11" fmla="*/ 554 h 140"/>
                    <a:gd name="T12" fmla="*/ 0 w 108"/>
                    <a:gd name="T13" fmla="*/ 326 h 1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140"/>
                    <a:gd name="T23" fmla="*/ 108 w 108"/>
                    <a:gd name="T24" fmla="*/ 140 h 1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140">
                      <a:moveTo>
                        <a:pt x="0" y="82"/>
                      </a:moveTo>
                      <a:lnTo>
                        <a:pt x="0" y="8"/>
                      </a:lnTo>
                      <a:lnTo>
                        <a:pt x="26" y="0"/>
                      </a:lnTo>
                      <a:lnTo>
                        <a:pt x="108" y="60"/>
                      </a:lnTo>
                      <a:lnTo>
                        <a:pt x="80" y="68"/>
                      </a:lnTo>
                      <a:lnTo>
                        <a:pt x="80" y="140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FB01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43" name="Freeform 96"/>
                <p:cNvSpPr>
                  <a:spLocks/>
                </p:cNvSpPr>
                <p:nvPr/>
              </p:nvSpPr>
              <p:spPr bwMode="auto">
                <a:xfrm>
                  <a:off x="1692" y="2104"/>
                  <a:ext cx="108" cy="133"/>
                </a:xfrm>
                <a:custGeom>
                  <a:avLst/>
                  <a:gdLst>
                    <a:gd name="T0" fmla="*/ 0 w 108"/>
                    <a:gd name="T1" fmla="*/ 29 h 140"/>
                    <a:gd name="T2" fmla="*/ 0 w 108"/>
                    <a:gd name="T3" fmla="*/ 8 h 140"/>
                    <a:gd name="T4" fmla="*/ 26 w 108"/>
                    <a:gd name="T5" fmla="*/ 0 h 140"/>
                    <a:gd name="T6" fmla="*/ 108 w 108"/>
                    <a:gd name="T7" fmla="*/ 22 h 140"/>
                    <a:gd name="T8" fmla="*/ 80 w 108"/>
                    <a:gd name="T9" fmla="*/ 25 h 140"/>
                    <a:gd name="T10" fmla="*/ 80 w 108"/>
                    <a:gd name="T11" fmla="*/ 50 h 140"/>
                    <a:gd name="T12" fmla="*/ 0 w 108"/>
                    <a:gd name="T13" fmla="*/ 29 h 1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140"/>
                    <a:gd name="T23" fmla="*/ 108 w 108"/>
                    <a:gd name="T24" fmla="*/ 140 h 1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140">
                      <a:moveTo>
                        <a:pt x="0" y="82"/>
                      </a:moveTo>
                      <a:lnTo>
                        <a:pt x="0" y="8"/>
                      </a:lnTo>
                      <a:lnTo>
                        <a:pt x="26" y="0"/>
                      </a:lnTo>
                      <a:lnTo>
                        <a:pt x="108" y="60"/>
                      </a:lnTo>
                      <a:lnTo>
                        <a:pt x="80" y="68"/>
                      </a:lnTo>
                      <a:lnTo>
                        <a:pt x="80" y="140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FB01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44" name="Freeform 97"/>
                <p:cNvSpPr>
                  <a:spLocks/>
                </p:cNvSpPr>
                <p:nvPr/>
              </p:nvSpPr>
              <p:spPr bwMode="auto">
                <a:xfrm>
                  <a:off x="1694" y="2104"/>
                  <a:ext cx="660" cy="476"/>
                </a:xfrm>
                <a:custGeom>
                  <a:avLst/>
                  <a:gdLst>
                    <a:gd name="T0" fmla="*/ 0 w 660"/>
                    <a:gd name="T1" fmla="*/ 8 h 476"/>
                    <a:gd name="T2" fmla="*/ 24 w 660"/>
                    <a:gd name="T3" fmla="*/ 0 h 476"/>
                    <a:gd name="T4" fmla="*/ 660 w 660"/>
                    <a:gd name="T5" fmla="*/ 464 h 476"/>
                    <a:gd name="T6" fmla="*/ 634 w 660"/>
                    <a:gd name="T7" fmla="*/ 476 h 476"/>
                    <a:gd name="T8" fmla="*/ 0 w 660"/>
                    <a:gd name="T9" fmla="*/ 8 h 4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0"/>
                    <a:gd name="T16" fmla="*/ 0 h 476"/>
                    <a:gd name="T17" fmla="*/ 660 w 660"/>
                    <a:gd name="T18" fmla="*/ 476 h 4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0" h="476">
                      <a:moveTo>
                        <a:pt x="0" y="8"/>
                      </a:moveTo>
                      <a:lnTo>
                        <a:pt x="24" y="0"/>
                      </a:lnTo>
                      <a:lnTo>
                        <a:pt x="660" y="464"/>
                      </a:lnTo>
                      <a:lnTo>
                        <a:pt x="634" y="47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45" name="Freeform 98"/>
                <p:cNvSpPr>
                  <a:spLocks/>
                </p:cNvSpPr>
                <p:nvPr/>
              </p:nvSpPr>
              <p:spPr bwMode="auto">
                <a:xfrm>
                  <a:off x="1692" y="2111"/>
                  <a:ext cx="637" cy="551"/>
                </a:xfrm>
                <a:custGeom>
                  <a:avLst/>
                  <a:gdLst>
                    <a:gd name="T0" fmla="*/ 0 w 649"/>
                    <a:gd name="T1" fmla="*/ 0 h 555"/>
                    <a:gd name="T2" fmla="*/ 0 w 649"/>
                    <a:gd name="T3" fmla="*/ 68 h 555"/>
                    <a:gd name="T4" fmla="*/ 445 w 649"/>
                    <a:gd name="T5" fmla="*/ 476 h 555"/>
                    <a:gd name="T6" fmla="*/ 445 w 649"/>
                    <a:gd name="T7" fmla="*/ 411 h 555"/>
                    <a:gd name="T8" fmla="*/ 0 w 649"/>
                    <a:gd name="T9" fmla="*/ 0 h 5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9"/>
                    <a:gd name="T16" fmla="*/ 0 h 555"/>
                    <a:gd name="T17" fmla="*/ 649 w 649"/>
                    <a:gd name="T18" fmla="*/ 555 h 5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9" h="555">
                      <a:moveTo>
                        <a:pt x="0" y="0"/>
                      </a:moveTo>
                      <a:lnTo>
                        <a:pt x="0" y="68"/>
                      </a:lnTo>
                      <a:lnTo>
                        <a:pt x="648" y="554"/>
                      </a:lnTo>
                      <a:lnTo>
                        <a:pt x="648" y="47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rnd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46" name="Freeform 99"/>
                <p:cNvSpPr>
                  <a:spLocks/>
                </p:cNvSpPr>
                <p:nvPr/>
              </p:nvSpPr>
              <p:spPr bwMode="auto">
                <a:xfrm>
                  <a:off x="2330" y="2572"/>
                  <a:ext cx="24" cy="88"/>
                </a:xfrm>
                <a:custGeom>
                  <a:avLst/>
                  <a:gdLst>
                    <a:gd name="T0" fmla="*/ 0 w 24"/>
                    <a:gd name="T1" fmla="*/ 11 h 88"/>
                    <a:gd name="T2" fmla="*/ 0 w 24"/>
                    <a:gd name="T3" fmla="*/ 88 h 88"/>
                    <a:gd name="T4" fmla="*/ 24 w 24"/>
                    <a:gd name="T5" fmla="*/ 77 h 88"/>
                    <a:gd name="T6" fmla="*/ 24 w 24"/>
                    <a:gd name="T7" fmla="*/ 0 h 88"/>
                    <a:gd name="T8" fmla="*/ 0 w 24"/>
                    <a:gd name="T9" fmla="*/ 11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88"/>
                    <a:gd name="T17" fmla="*/ 24 w 24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88">
                      <a:moveTo>
                        <a:pt x="0" y="11"/>
                      </a:moveTo>
                      <a:lnTo>
                        <a:pt x="0" y="88"/>
                      </a:lnTo>
                      <a:lnTo>
                        <a:pt x="24" y="77"/>
                      </a:lnTo>
                      <a:lnTo>
                        <a:pt x="24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</p:grpSp>
        </p:grpSp>
        <p:sp>
          <p:nvSpPr>
            <p:cNvPr id="16400" name="AutoShape 100"/>
            <p:cNvSpPr>
              <a:spLocks noChangeArrowheads="1"/>
            </p:cNvSpPr>
            <p:nvPr/>
          </p:nvSpPr>
          <p:spPr bwMode="auto">
            <a:xfrm>
              <a:off x="4611" y="535"/>
              <a:ext cx="1192" cy="48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16401" name="Rectangle 101"/>
            <p:cNvSpPr>
              <a:spLocks noChangeArrowheads="1"/>
            </p:cNvSpPr>
            <p:nvPr/>
          </p:nvSpPr>
          <p:spPr bwMode="auto">
            <a:xfrm>
              <a:off x="4679" y="591"/>
              <a:ext cx="1134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47725"/>
              <a:r>
                <a:rPr lang="hu-HU" sz="1200" b="1">
                  <a:latin typeface="Helvetica" pitchFamily="34" charset="0"/>
                </a:rPr>
                <a:t>Hatálybalépés:</a:t>
              </a:r>
            </a:p>
            <a:p>
              <a:pPr defTabSz="847725"/>
              <a:r>
                <a:rPr lang="hu-HU" sz="1200" b="1">
                  <a:latin typeface="Helvetica" pitchFamily="34" charset="0"/>
                </a:rPr>
                <a:t>2014. március 15-én</a:t>
              </a:r>
              <a:endParaRPr lang="en-US" sz="1200" b="1">
                <a:latin typeface="Helvetica" pitchFamily="34" charset="0"/>
              </a:endParaRPr>
            </a:p>
          </p:txBody>
        </p:sp>
        <p:sp>
          <p:nvSpPr>
            <p:cNvPr id="16402" name="Rectangle 102"/>
            <p:cNvSpPr>
              <a:spLocks noChangeArrowheads="1"/>
            </p:cNvSpPr>
            <p:nvPr/>
          </p:nvSpPr>
          <p:spPr bwMode="auto">
            <a:xfrm rot="586980">
              <a:off x="4996" y="1218"/>
              <a:ext cx="47" cy="887"/>
            </a:xfrm>
            <a:prstGeom prst="rect">
              <a:avLst/>
            </a:prstGeom>
            <a:gradFill rotWithShape="0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16403" name="Rectangle 103"/>
            <p:cNvSpPr>
              <a:spLocks noChangeArrowheads="1"/>
            </p:cNvSpPr>
            <p:nvPr/>
          </p:nvSpPr>
          <p:spPr bwMode="auto">
            <a:xfrm>
              <a:off x="3894" y="716"/>
              <a:ext cx="47" cy="931"/>
            </a:xfrm>
            <a:prstGeom prst="rect">
              <a:avLst/>
            </a:prstGeom>
            <a:gradFill rotWithShape="0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hu-HU">
                <a:latin typeface="Calibri" pitchFamily="34" charset="0"/>
              </a:endParaRPr>
            </a:p>
          </p:txBody>
        </p:sp>
        <p:grpSp>
          <p:nvGrpSpPr>
            <p:cNvPr id="16404" name="Group 105"/>
            <p:cNvGrpSpPr>
              <a:grpSpLocks/>
            </p:cNvGrpSpPr>
            <p:nvPr/>
          </p:nvGrpSpPr>
          <p:grpSpPr bwMode="auto">
            <a:xfrm>
              <a:off x="3909" y="723"/>
              <a:ext cx="1179" cy="910"/>
              <a:chOff x="3893" y="838"/>
              <a:chExt cx="1179" cy="910"/>
            </a:xfrm>
          </p:grpSpPr>
          <p:sp>
            <p:nvSpPr>
              <p:cNvPr id="16407" name="Freeform 107"/>
              <p:cNvSpPr>
                <a:spLocks/>
              </p:cNvSpPr>
              <p:nvPr/>
            </p:nvSpPr>
            <p:spPr bwMode="auto">
              <a:xfrm>
                <a:off x="3894" y="841"/>
                <a:ext cx="56" cy="87"/>
              </a:xfrm>
              <a:custGeom>
                <a:avLst/>
                <a:gdLst>
                  <a:gd name="T0" fmla="*/ 0 w 56"/>
                  <a:gd name="T1" fmla="*/ 0 h 87"/>
                  <a:gd name="T2" fmla="*/ 54 w 56"/>
                  <a:gd name="T3" fmla="*/ 22 h 87"/>
                  <a:gd name="T4" fmla="*/ 55 w 56"/>
                  <a:gd name="T5" fmla="*/ 86 h 87"/>
                  <a:gd name="T6" fmla="*/ 2 w 56"/>
                  <a:gd name="T7" fmla="*/ 64 h 87"/>
                  <a:gd name="T8" fmla="*/ 0 w 56"/>
                  <a:gd name="T9" fmla="*/ 0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87"/>
                  <a:gd name="T17" fmla="*/ 56 w 56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87">
                    <a:moveTo>
                      <a:pt x="0" y="0"/>
                    </a:moveTo>
                    <a:lnTo>
                      <a:pt x="54" y="22"/>
                    </a:lnTo>
                    <a:lnTo>
                      <a:pt x="55" y="86"/>
                    </a:lnTo>
                    <a:lnTo>
                      <a:pt x="2" y="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08" name="Freeform 108"/>
              <p:cNvSpPr>
                <a:spLocks/>
              </p:cNvSpPr>
              <p:nvPr/>
            </p:nvSpPr>
            <p:spPr bwMode="auto">
              <a:xfrm>
                <a:off x="3949" y="929"/>
                <a:ext cx="53" cy="96"/>
              </a:xfrm>
              <a:custGeom>
                <a:avLst/>
                <a:gdLst>
                  <a:gd name="T0" fmla="*/ 0 w 53"/>
                  <a:gd name="T1" fmla="*/ 0 h 96"/>
                  <a:gd name="T2" fmla="*/ 50 w 53"/>
                  <a:gd name="T3" fmla="*/ 19 h 96"/>
                  <a:gd name="T4" fmla="*/ 52 w 53"/>
                  <a:gd name="T5" fmla="*/ 95 h 96"/>
                  <a:gd name="T6" fmla="*/ 0 w 53"/>
                  <a:gd name="T7" fmla="*/ 70 h 96"/>
                  <a:gd name="T8" fmla="*/ 0 w 53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96"/>
                  <a:gd name="T17" fmla="*/ 53 w 53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96">
                    <a:moveTo>
                      <a:pt x="0" y="0"/>
                    </a:moveTo>
                    <a:lnTo>
                      <a:pt x="50" y="19"/>
                    </a:lnTo>
                    <a:lnTo>
                      <a:pt x="52" y="95"/>
                    </a:lnTo>
                    <a:lnTo>
                      <a:pt x="0" y="7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09" name="Freeform 109"/>
              <p:cNvSpPr>
                <a:spLocks/>
              </p:cNvSpPr>
              <p:nvPr/>
            </p:nvSpPr>
            <p:spPr bwMode="auto">
              <a:xfrm>
                <a:off x="4001" y="887"/>
                <a:ext cx="60" cy="89"/>
              </a:xfrm>
              <a:custGeom>
                <a:avLst/>
                <a:gdLst>
                  <a:gd name="T0" fmla="*/ 0 w 60"/>
                  <a:gd name="T1" fmla="*/ 0 h 89"/>
                  <a:gd name="T2" fmla="*/ 59 w 60"/>
                  <a:gd name="T3" fmla="*/ 22 h 89"/>
                  <a:gd name="T4" fmla="*/ 55 w 60"/>
                  <a:gd name="T5" fmla="*/ 88 h 89"/>
                  <a:gd name="T6" fmla="*/ 0 w 60"/>
                  <a:gd name="T7" fmla="*/ 61 h 89"/>
                  <a:gd name="T8" fmla="*/ 0 w 60"/>
                  <a:gd name="T9" fmla="*/ 0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89"/>
                  <a:gd name="T17" fmla="*/ 60 w 60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89">
                    <a:moveTo>
                      <a:pt x="0" y="0"/>
                    </a:moveTo>
                    <a:lnTo>
                      <a:pt x="59" y="22"/>
                    </a:lnTo>
                    <a:lnTo>
                      <a:pt x="55" y="88"/>
                    </a:lnTo>
                    <a:lnTo>
                      <a:pt x="0" y="6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10" name="Freeform 110"/>
              <p:cNvSpPr>
                <a:spLocks/>
              </p:cNvSpPr>
              <p:nvPr/>
            </p:nvSpPr>
            <p:spPr bwMode="auto">
              <a:xfrm>
                <a:off x="4059" y="975"/>
                <a:ext cx="51" cy="92"/>
              </a:xfrm>
              <a:custGeom>
                <a:avLst/>
                <a:gdLst>
                  <a:gd name="T0" fmla="*/ 0 w 51"/>
                  <a:gd name="T1" fmla="*/ 0 h 92"/>
                  <a:gd name="T2" fmla="*/ 50 w 51"/>
                  <a:gd name="T3" fmla="*/ 20 h 92"/>
                  <a:gd name="T4" fmla="*/ 45 w 51"/>
                  <a:gd name="T5" fmla="*/ 91 h 92"/>
                  <a:gd name="T6" fmla="*/ 0 w 51"/>
                  <a:gd name="T7" fmla="*/ 71 h 92"/>
                  <a:gd name="T8" fmla="*/ 0 w 51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92"/>
                  <a:gd name="T17" fmla="*/ 51 w 51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92">
                    <a:moveTo>
                      <a:pt x="0" y="0"/>
                    </a:moveTo>
                    <a:lnTo>
                      <a:pt x="50" y="20"/>
                    </a:lnTo>
                    <a:lnTo>
                      <a:pt x="45" y="91"/>
                    </a:lnTo>
                    <a:lnTo>
                      <a:pt x="0" y="7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11" name="Freeform 111"/>
              <p:cNvSpPr>
                <a:spLocks/>
              </p:cNvSpPr>
              <p:nvPr/>
            </p:nvSpPr>
            <p:spPr bwMode="auto">
              <a:xfrm>
                <a:off x="3897" y="981"/>
                <a:ext cx="56" cy="95"/>
              </a:xfrm>
              <a:custGeom>
                <a:avLst/>
                <a:gdLst>
                  <a:gd name="T0" fmla="*/ 0 w 56"/>
                  <a:gd name="T1" fmla="*/ 0 h 95"/>
                  <a:gd name="T2" fmla="*/ 53 w 56"/>
                  <a:gd name="T3" fmla="*/ 22 h 95"/>
                  <a:gd name="T4" fmla="*/ 55 w 56"/>
                  <a:gd name="T5" fmla="*/ 94 h 95"/>
                  <a:gd name="T6" fmla="*/ 1 w 56"/>
                  <a:gd name="T7" fmla="*/ 71 h 95"/>
                  <a:gd name="T8" fmla="*/ 0 w 56"/>
                  <a:gd name="T9" fmla="*/ 0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95"/>
                  <a:gd name="T17" fmla="*/ 56 w 56"/>
                  <a:gd name="T18" fmla="*/ 95 h 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95">
                    <a:moveTo>
                      <a:pt x="0" y="0"/>
                    </a:moveTo>
                    <a:lnTo>
                      <a:pt x="53" y="22"/>
                    </a:lnTo>
                    <a:lnTo>
                      <a:pt x="55" y="94"/>
                    </a:lnTo>
                    <a:lnTo>
                      <a:pt x="1" y="7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12" name="Freeform 112"/>
              <p:cNvSpPr>
                <a:spLocks/>
              </p:cNvSpPr>
              <p:nvPr/>
            </p:nvSpPr>
            <p:spPr bwMode="auto">
              <a:xfrm>
                <a:off x="4000" y="1027"/>
                <a:ext cx="56" cy="93"/>
              </a:xfrm>
              <a:custGeom>
                <a:avLst/>
                <a:gdLst>
                  <a:gd name="T0" fmla="*/ 3 w 56"/>
                  <a:gd name="T1" fmla="*/ 0 h 93"/>
                  <a:gd name="T2" fmla="*/ 55 w 56"/>
                  <a:gd name="T3" fmla="*/ 22 h 93"/>
                  <a:gd name="T4" fmla="*/ 55 w 56"/>
                  <a:gd name="T5" fmla="*/ 92 h 93"/>
                  <a:gd name="T6" fmla="*/ 0 w 56"/>
                  <a:gd name="T7" fmla="*/ 65 h 93"/>
                  <a:gd name="T8" fmla="*/ 3 w 56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93"/>
                  <a:gd name="T17" fmla="*/ 56 w 56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93">
                    <a:moveTo>
                      <a:pt x="3" y="0"/>
                    </a:moveTo>
                    <a:lnTo>
                      <a:pt x="55" y="22"/>
                    </a:lnTo>
                    <a:lnTo>
                      <a:pt x="55" y="92"/>
                    </a:lnTo>
                    <a:lnTo>
                      <a:pt x="0" y="65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13" name="Freeform 113"/>
              <p:cNvSpPr>
                <a:spLocks/>
              </p:cNvSpPr>
              <p:nvPr/>
            </p:nvSpPr>
            <p:spPr bwMode="auto">
              <a:xfrm>
                <a:off x="3952" y="1079"/>
                <a:ext cx="50" cy="91"/>
              </a:xfrm>
              <a:custGeom>
                <a:avLst/>
                <a:gdLst>
                  <a:gd name="T0" fmla="*/ 0 w 50"/>
                  <a:gd name="T1" fmla="*/ 0 h 91"/>
                  <a:gd name="T2" fmla="*/ 48 w 50"/>
                  <a:gd name="T3" fmla="*/ 19 h 91"/>
                  <a:gd name="T4" fmla="*/ 49 w 50"/>
                  <a:gd name="T5" fmla="*/ 90 h 91"/>
                  <a:gd name="T6" fmla="*/ 0 w 50"/>
                  <a:gd name="T7" fmla="*/ 68 h 91"/>
                  <a:gd name="T8" fmla="*/ 0 w 50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91"/>
                  <a:gd name="T17" fmla="*/ 50 w 50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91">
                    <a:moveTo>
                      <a:pt x="0" y="0"/>
                    </a:moveTo>
                    <a:lnTo>
                      <a:pt x="48" y="19"/>
                    </a:lnTo>
                    <a:lnTo>
                      <a:pt x="49" y="90"/>
                    </a:lnTo>
                    <a:lnTo>
                      <a:pt x="0" y="6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14" name="Freeform 114"/>
              <p:cNvSpPr>
                <a:spLocks/>
              </p:cNvSpPr>
              <p:nvPr/>
            </p:nvSpPr>
            <p:spPr bwMode="auto">
              <a:xfrm>
                <a:off x="4056" y="1121"/>
                <a:ext cx="49" cy="91"/>
              </a:xfrm>
              <a:custGeom>
                <a:avLst/>
                <a:gdLst>
                  <a:gd name="T0" fmla="*/ 0 w 49"/>
                  <a:gd name="T1" fmla="*/ 0 h 91"/>
                  <a:gd name="T2" fmla="*/ 48 w 49"/>
                  <a:gd name="T3" fmla="*/ 20 h 91"/>
                  <a:gd name="T4" fmla="*/ 47 w 49"/>
                  <a:gd name="T5" fmla="*/ 90 h 91"/>
                  <a:gd name="T6" fmla="*/ 0 w 49"/>
                  <a:gd name="T7" fmla="*/ 71 h 91"/>
                  <a:gd name="T8" fmla="*/ 0 w 49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91"/>
                  <a:gd name="T17" fmla="*/ 49 w 49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91">
                    <a:moveTo>
                      <a:pt x="0" y="0"/>
                    </a:moveTo>
                    <a:lnTo>
                      <a:pt x="48" y="20"/>
                    </a:lnTo>
                    <a:lnTo>
                      <a:pt x="47" y="90"/>
                    </a:lnTo>
                    <a:lnTo>
                      <a:pt x="0" y="7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15" name="Freeform 115"/>
              <p:cNvSpPr>
                <a:spLocks/>
              </p:cNvSpPr>
              <p:nvPr/>
            </p:nvSpPr>
            <p:spPr bwMode="auto">
              <a:xfrm>
                <a:off x="3898" y="1129"/>
                <a:ext cx="56" cy="92"/>
              </a:xfrm>
              <a:custGeom>
                <a:avLst/>
                <a:gdLst>
                  <a:gd name="T0" fmla="*/ 0 w 56"/>
                  <a:gd name="T1" fmla="*/ 0 h 92"/>
                  <a:gd name="T2" fmla="*/ 54 w 56"/>
                  <a:gd name="T3" fmla="*/ 22 h 92"/>
                  <a:gd name="T4" fmla="*/ 55 w 56"/>
                  <a:gd name="T5" fmla="*/ 91 h 92"/>
                  <a:gd name="T6" fmla="*/ 4 w 56"/>
                  <a:gd name="T7" fmla="*/ 69 h 92"/>
                  <a:gd name="T8" fmla="*/ 0 w 56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92"/>
                  <a:gd name="T17" fmla="*/ 56 w 56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92">
                    <a:moveTo>
                      <a:pt x="0" y="0"/>
                    </a:moveTo>
                    <a:lnTo>
                      <a:pt x="54" y="22"/>
                    </a:lnTo>
                    <a:lnTo>
                      <a:pt x="55" y="91"/>
                    </a:lnTo>
                    <a:lnTo>
                      <a:pt x="4" y="6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16" name="Freeform 116"/>
              <p:cNvSpPr>
                <a:spLocks/>
              </p:cNvSpPr>
              <p:nvPr/>
            </p:nvSpPr>
            <p:spPr bwMode="auto">
              <a:xfrm>
                <a:off x="4003" y="1172"/>
                <a:ext cx="50" cy="93"/>
              </a:xfrm>
              <a:custGeom>
                <a:avLst/>
                <a:gdLst>
                  <a:gd name="T0" fmla="*/ 0 w 50"/>
                  <a:gd name="T1" fmla="*/ 0 h 93"/>
                  <a:gd name="T2" fmla="*/ 49 w 50"/>
                  <a:gd name="T3" fmla="*/ 21 h 93"/>
                  <a:gd name="T4" fmla="*/ 49 w 50"/>
                  <a:gd name="T5" fmla="*/ 92 h 93"/>
                  <a:gd name="T6" fmla="*/ 0 w 50"/>
                  <a:gd name="T7" fmla="*/ 70 h 93"/>
                  <a:gd name="T8" fmla="*/ 0 w 50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93"/>
                  <a:gd name="T17" fmla="*/ 50 w 50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93">
                    <a:moveTo>
                      <a:pt x="0" y="0"/>
                    </a:moveTo>
                    <a:lnTo>
                      <a:pt x="49" y="21"/>
                    </a:lnTo>
                    <a:lnTo>
                      <a:pt x="49" y="92"/>
                    </a:lnTo>
                    <a:lnTo>
                      <a:pt x="0" y="7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17" name="Freeform 117"/>
              <p:cNvSpPr>
                <a:spLocks/>
              </p:cNvSpPr>
              <p:nvPr/>
            </p:nvSpPr>
            <p:spPr bwMode="auto">
              <a:xfrm>
                <a:off x="3952" y="1227"/>
                <a:ext cx="55" cy="68"/>
              </a:xfrm>
              <a:custGeom>
                <a:avLst/>
                <a:gdLst>
                  <a:gd name="T0" fmla="*/ 2 w 55"/>
                  <a:gd name="T1" fmla="*/ 0 h 68"/>
                  <a:gd name="T2" fmla="*/ 51 w 55"/>
                  <a:gd name="T3" fmla="*/ 19 h 68"/>
                  <a:gd name="T4" fmla="*/ 54 w 55"/>
                  <a:gd name="T5" fmla="*/ 67 h 68"/>
                  <a:gd name="T6" fmla="*/ 0 w 55"/>
                  <a:gd name="T7" fmla="*/ 43 h 68"/>
                  <a:gd name="T8" fmla="*/ 2 w 55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8"/>
                  <a:gd name="T17" fmla="*/ 55 w 5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8">
                    <a:moveTo>
                      <a:pt x="2" y="0"/>
                    </a:moveTo>
                    <a:lnTo>
                      <a:pt x="51" y="19"/>
                    </a:lnTo>
                    <a:lnTo>
                      <a:pt x="54" y="67"/>
                    </a:lnTo>
                    <a:lnTo>
                      <a:pt x="0" y="43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18" name="Freeform 118"/>
              <p:cNvSpPr>
                <a:spLocks/>
              </p:cNvSpPr>
              <p:nvPr/>
            </p:nvSpPr>
            <p:spPr bwMode="auto">
              <a:xfrm>
                <a:off x="4051" y="1268"/>
                <a:ext cx="56" cy="71"/>
              </a:xfrm>
              <a:custGeom>
                <a:avLst/>
                <a:gdLst>
                  <a:gd name="T0" fmla="*/ 1 w 56"/>
                  <a:gd name="T1" fmla="*/ 0 h 71"/>
                  <a:gd name="T2" fmla="*/ 55 w 56"/>
                  <a:gd name="T3" fmla="*/ 22 h 71"/>
                  <a:gd name="T4" fmla="*/ 53 w 56"/>
                  <a:gd name="T5" fmla="*/ 70 h 71"/>
                  <a:gd name="T6" fmla="*/ 0 w 56"/>
                  <a:gd name="T7" fmla="*/ 45 h 71"/>
                  <a:gd name="T8" fmla="*/ 1 w 56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71"/>
                  <a:gd name="T17" fmla="*/ 56 w 56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71">
                    <a:moveTo>
                      <a:pt x="1" y="0"/>
                    </a:moveTo>
                    <a:lnTo>
                      <a:pt x="55" y="22"/>
                    </a:lnTo>
                    <a:lnTo>
                      <a:pt x="53" y="70"/>
                    </a:lnTo>
                    <a:lnTo>
                      <a:pt x="0" y="45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19" name="Freeform 119"/>
              <p:cNvSpPr>
                <a:spLocks/>
              </p:cNvSpPr>
              <p:nvPr/>
            </p:nvSpPr>
            <p:spPr bwMode="auto">
              <a:xfrm>
                <a:off x="4847" y="1252"/>
                <a:ext cx="64" cy="93"/>
              </a:xfrm>
              <a:custGeom>
                <a:avLst/>
                <a:gdLst>
                  <a:gd name="T0" fmla="*/ 7 w 64"/>
                  <a:gd name="T1" fmla="*/ 0 h 93"/>
                  <a:gd name="T2" fmla="*/ 63 w 64"/>
                  <a:gd name="T3" fmla="*/ 25 h 93"/>
                  <a:gd name="T4" fmla="*/ 54 w 64"/>
                  <a:gd name="T5" fmla="*/ 92 h 93"/>
                  <a:gd name="T6" fmla="*/ 0 w 64"/>
                  <a:gd name="T7" fmla="*/ 67 h 93"/>
                  <a:gd name="T8" fmla="*/ 7 w 64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93"/>
                  <a:gd name="T17" fmla="*/ 64 w 64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93">
                    <a:moveTo>
                      <a:pt x="7" y="0"/>
                    </a:moveTo>
                    <a:lnTo>
                      <a:pt x="63" y="25"/>
                    </a:lnTo>
                    <a:lnTo>
                      <a:pt x="54" y="92"/>
                    </a:lnTo>
                    <a:lnTo>
                      <a:pt x="0" y="67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20" name="Freeform 120"/>
              <p:cNvSpPr>
                <a:spLocks/>
              </p:cNvSpPr>
              <p:nvPr/>
            </p:nvSpPr>
            <p:spPr bwMode="auto">
              <a:xfrm>
                <a:off x="4953" y="1297"/>
                <a:ext cx="63" cy="98"/>
              </a:xfrm>
              <a:custGeom>
                <a:avLst/>
                <a:gdLst>
                  <a:gd name="T0" fmla="*/ 6 w 63"/>
                  <a:gd name="T1" fmla="*/ 0 h 93"/>
                  <a:gd name="T2" fmla="*/ 62 w 63"/>
                  <a:gd name="T3" fmla="*/ 70 h 93"/>
                  <a:gd name="T4" fmla="*/ 53 w 63"/>
                  <a:gd name="T5" fmla="*/ 260 h 93"/>
                  <a:gd name="T6" fmla="*/ 0 w 63"/>
                  <a:gd name="T7" fmla="*/ 190 h 93"/>
                  <a:gd name="T8" fmla="*/ 6 w 63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93"/>
                  <a:gd name="T17" fmla="*/ 63 w 63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93">
                    <a:moveTo>
                      <a:pt x="6" y="0"/>
                    </a:moveTo>
                    <a:lnTo>
                      <a:pt x="62" y="25"/>
                    </a:lnTo>
                    <a:lnTo>
                      <a:pt x="53" y="92"/>
                    </a:lnTo>
                    <a:lnTo>
                      <a:pt x="0" y="67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21" name="Freeform 121"/>
              <p:cNvSpPr>
                <a:spLocks/>
              </p:cNvSpPr>
              <p:nvPr/>
            </p:nvSpPr>
            <p:spPr bwMode="auto">
              <a:xfrm>
                <a:off x="4896" y="1345"/>
                <a:ext cx="59" cy="91"/>
              </a:xfrm>
              <a:custGeom>
                <a:avLst/>
                <a:gdLst>
                  <a:gd name="T0" fmla="*/ 6 w 59"/>
                  <a:gd name="T1" fmla="*/ 0 h 88"/>
                  <a:gd name="T2" fmla="*/ 58 w 59"/>
                  <a:gd name="T3" fmla="*/ 44 h 88"/>
                  <a:gd name="T4" fmla="*/ 46 w 59"/>
                  <a:gd name="T5" fmla="*/ 169 h 88"/>
                  <a:gd name="T6" fmla="*/ 0 w 59"/>
                  <a:gd name="T7" fmla="*/ 132 h 88"/>
                  <a:gd name="T8" fmla="*/ 6 w 59"/>
                  <a:gd name="T9" fmla="*/ 0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88"/>
                  <a:gd name="T17" fmla="*/ 59 w 59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88">
                    <a:moveTo>
                      <a:pt x="6" y="0"/>
                    </a:moveTo>
                    <a:lnTo>
                      <a:pt x="58" y="24"/>
                    </a:lnTo>
                    <a:lnTo>
                      <a:pt x="46" y="87"/>
                    </a:lnTo>
                    <a:lnTo>
                      <a:pt x="0" y="68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22" name="Freeform 122"/>
              <p:cNvSpPr>
                <a:spLocks/>
              </p:cNvSpPr>
              <p:nvPr/>
            </p:nvSpPr>
            <p:spPr bwMode="auto">
              <a:xfrm>
                <a:off x="4998" y="1394"/>
                <a:ext cx="67" cy="87"/>
              </a:xfrm>
              <a:custGeom>
                <a:avLst/>
                <a:gdLst>
                  <a:gd name="T0" fmla="*/ 9 w 67"/>
                  <a:gd name="T1" fmla="*/ 0 h 87"/>
                  <a:gd name="T2" fmla="*/ 66 w 67"/>
                  <a:gd name="T3" fmla="*/ 22 h 87"/>
                  <a:gd name="T4" fmla="*/ 51 w 67"/>
                  <a:gd name="T5" fmla="*/ 86 h 87"/>
                  <a:gd name="T6" fmla="*/ 0 w 67"/>
                  <a:gd name="T7" fmla="*/ 64 h 87"/>
                  <a:gd name="T8" fmla="*/ 9 w 67"/>
                  <a:gd name="T9" fmla="*/ 0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87"/>
                  <a:gd name="T17" fmla="*/ 67 w 67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87">
                    <a:moveTo>
                      <a:pt x="9" y="0"/>
                    </a:moveTo>
                    <a:lnTo>
                      <a:pt x="66" y="22"/>
                    </a:lnTo>
                    <a:lnTo>
                      <a:pt x="51" y="86"/>
                    </a:lnTo>
                    <a:lnTo>
                      <a:pt x="0" y="64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23" name="Freeform 123"/>
              <p:cNvSpPr>
                <a:spLocks/>
              </p:cNvSpPr>
              <p:nvPr/>
            </p:nvSpPr>
            <p:spPr bwMode="auto">
              <a:xfrm>
                <a:off x="4830" y="1391"/>
                <a:ext cx="63" cy="91"/>
              </a:xfrm>
              <a:custGeom>
                <a:avLst/>
                <a:gdLst>
                  <a:gd name="T0" fmla="*/ 7 w 63"/>
                  <a:gd name="T1" fmla="*/ 0 h 91"/>
                  <a:gd name="T2" fmla="*/ 62 w 63"/>
                  <a:gd name="T3" fmla="*/ 25 h 91"/>
                  <a:gd name="T4" fmla="*/ 52 w 63"/>
                  <a:gd name="T5" fmla="*/ 90 h 91"/>
                  <a:gd name="T6" fmla="*/ 0 w 63"/>
                  <a:gd name="T7" fmla="*/ 67 h 91"/>
                  <a:gd name="T8" fmla="*/ 7 w 63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91"/>
                  <a:gd name="T17" fmla="*/ 63 w 63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91">
                    <a:moveTo>
                      <a:pt x="7" y="0"/>
                    </a:moveTo>
                    <a:lnTo>
                      <a:pt x="62" y="25"/>
                    </a:lnTo>
                    <a:lnTo>
                      <a:pt x="52" y="90"/>
                    </a:lnTo>
                    <a:lnTo>
                      <a:pt x="0" y="67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24" name="Freeform 124"/>
              <p:cNvSpPr>
                <a:spLocks/>
              </p:cNvSpPr>
              <p:nvPr/>
            </p:nvSpPr>
            <p:spPr bwMode="auto">
              <a:xfrm>
                <a:off x="4935" y="1438"/>
                <a:ext cx="63" cy="92"/>
              </a:xfrm>
              <a:custGeom>
                <a:avLst/>
                <a:gdLst>
                  <a:gd name="T0" fmla="*/ 6 w 63"/>
                  <a:gd name="T1" fmla="*/ 0 h 92"/>
                  <a:gd name="T2" fmla="*/ 62 w 63"/>
                  <a:gd name="T3" fmla="*/ 25 h 92"/>
                  <a:gd name="T4" fmla="*/ 52 w 63"/>
                  <a:gd name="T5" fmla="*/ 91 h 92"/>
                  <a:gd name="T6" fmla="*/ 0 w 63"/>
                  <a:gd name="T7" fmla="*/ 68 h 92"/>
                  <a:gd name="T8" fmla="*/ 6 w 63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92"/>
                  <a:gd name="T17" fmla="*/ 63 w 63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92">
                    <a:moveTo>
                      <a:pt x="6" y="0"/>
                    </a:moveTo>
                    <a:lnTo>
                      <a:pt x="62" y="25"/>
                    </a:lnTo>
                    <a:lnTo>
                      <a:pt x="52" y="91"/>
                    </a:lnTo>
                    <a:lnTo>
                      <a:pt x="0" y="68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25" name="Freeform 125"/>
              <p:cNvSpPr>
                <a:spLocks/>
              </p:cNvSpPr>
              <p:nvPr/>
            </p:nvSpPr>
            <p:spPr bwMode="auto">
              <a:xfrm>
                <a:off x="4875" y="1483"/>
                <a:ext cx="59" cy="89"/>
              </a:xfrm>
              <a:custGeom>
                <a:avLst/>
                <a:gdLst>
                  <a:gd name="T0" fmla="*/ 7 w 59"/>
                  <a:gd name="T1" fmla="*/ 0 h 89"/>
                  <a:gd name="T2" fmla="*/ 58 w 59"/>
                  <a:gd name="T3" fmla="*/ 22 h 89"/>
                  <a:gd name="T4" fmla="*/ 47 w 59"/>
                  <a:gd name="T5" fmla="*/ 88 h 89"/>
                  <a:gd name="T6" fmla="*/ 0 w 59"/>
                  <a:gd name="T7" fmla="*/ 68 h 89"/>
                  <a:gd name="T8" fmla="*/ 7 w 59"/>
                  <a:gd name="T9" fmla="*/ 0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89"/>
                  <a:gd name="T17" fmla="*/ 59 w 59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89">
                    <a:moveTo>
                      <a:pt x="7" y="0"/>
                    </a:moveTo>
                    <a:lnTo>
                      <a:pt x="58" y="22"/>
                    </a:lnTo>
                    <a:lnTo>
                      <a:pt x="47" y="88"/>
                    </a:lnTo>
                    <a:lnTo>
                      <a:pt x="0" y="68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26" name="Freeform 126"/>
              <p:cNvSpPr>
                <a:spLocks/>
              </p:cNvSpPr>
              <p:nvPr/>
            </p:nvSpPr>
            <p:spPr bwMode="auto">
              <a:xfrm>
                <a:off x="4974" y="1529"/>
                <a:ext cx="66" cy="91"/>
              </a:xfrm>
              <a:custGeom>
                <a:avLst/>
                <a:gdLst>
                  <a:gd name="T0" fmla="*/ 14 w 66"/>
                  <a:gd name="T1" fmla="*/ 0 h 91"/>
                  <a:gd name="T2" fmla="*/ 65 w 66"/>
                  <a:gd name="T3" fmla="*/ 22 h 91"/>
                  <a:gd name="T4" fmla="*/ 54 w 66"/>
                  <a:gd name="T5" fmla="*/ 90 h 91"/>
                  <a:gd name="T6" fmla="*/ 0 w 66"/>
                  <a:gd name="T7" fmla="*/ 66 h 91"/>
                  <a:gd name="T8" fmla="*/ 14 w 66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91"/>
                  <a:gd name="T17" fmla="*/ 66 w 66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91">
                    <a:moveTo>
                      <a:pt x="14" y="0"/>
                    </a:moveTo>
                    <a:lnTo>
                      <a:pt x="65" y="22"/>
                    </a:lnTo>
                    <a:lnTo>
                      <a:pt x="54" y="90"/>
                    </a:lnTo>
                    <a:lnTo>
                      <a:pt x="0" y="66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27" name="Freeform 127"/>
              <p:cNvSpPr>
                <a:spLocks/>
              </p:cNvSpPr>
              <p:nvPr/>
            </p:nvSpPr>
            <p:spPr bwMode="auto">
              <a:xfrm>
                <a:off x="4816" y="1530"/>
                <a:ext cx="59" cy="92"/>
              </a:xfrm>
              <a:custGeom>
                <a:avLst/>
                <a:gdLst>
                  <a:gd name="T0" fmla="*/ 7 w 59"/>
                  <a:gd name="T1" fmla="*/ 0 h 92"/>
                  <a:gd name="T2" fmla="*/ 58 w 59"/>
                  <a:gd name="T3" fmla="*/ 21 h 92"/>
                  <a:gd name="T4" fmla="*/ 48 w 59"/>
                  <a:gd name="T5" fmla="*/ 91 h 92"/>
                  <a:gd name="T6" fmla="*/ 0 w 59"/>
                  <a:gd name="T7" fmla="*/ 67 h 92"/>
                  <a:gd name="T8" fmla="*/ 7 w 59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92"/>
                  <a:gd name="T17" fmla="*/ 59 w 5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92">
                    <a:moveTo>
                      <a:pt x="7" y="0"/>
                    </a:moveTo>
                    <a:lnTo>
                      <a:pt x="58" y="21"/>
                    </a:lnTo>
                    <a:lnTo>
                      <a:pt x="48" y="91"/>
                    </a:lnTo>
                    <a:lnTo>
                      <a:pt x="0" y="67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28" name="Freeform 128"/>
              <p:cNvSpPr>
                <a:spLocks/>
              </p:cNvSpPr>
              <p:nvPr/>
            </p:nvSpPr>
            <p:spPr bwMode="auto">
              <a:xfrm>
                <a:off x="4914" y="1576"/>
                <a:ext cx="59" cy="91"/>
              </a:xfrm>
              <a:custGeom>
                <a:avLst/>
                <a:gdLst>
                  <a:gd name="T0" fmla="*/ 7 w 59"/>
                  <a:gd name="T1" fmla="*/ 0 h 91"/>
                  <a:gd name="T2" fmla="*/ 58 w 59"/>
                  <a:gd name="T3" fmla="*/ 20 h 91"/>
                  <a:gd name="T4" fmla="*/ 48 w 59"/>
                  <a:gd name="T5" fmla="*/ 90 h 91"/>
                  <a:gd name="T6" fmla="*/ 0 w 59"/>
                  <a:gd name="T7" fmla="*/ 67 h 91"/>
                  <a:gd name="T8" fmla="*/ 7 w 59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91"/>
                  <a:gd name="T17" fmla="*/ 59 w 59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91">
                    <a:moveTo>
                      <a:pt x="7" y="0"/>
                    </a:moveTo>
                    <a:lnTo>
                      <a:pt x="58" y="20"/>
                    </a:lnTo>
                    <a:lnTo>
                      <a:pt x="48" y="90"/>
                    </a:lnTo>
                    <a:lnTo>
                      <a:pt x="0" y="67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29" name="Freeform 129"/>
              <p:cNvSpPr>
                <a:spLocks/>
              </p:cNvSpPr>
              <p:nvPr/>
            </p:nvSpPr>
            <p:spPr bwMode="auto">
              <a:xfrm>
                <a:off x="4856" y="1621"/>
                <a:ext cx="58" cy="79"/>
              </a:xfrm>
              <a:custGeom>
                <a:avLst/>
                <a:gdLst>
                  <a:gd name="T0" fmla="*/ 5 w 58"/>
                  <a:gd name="T1" fmla="*/ 0 h 79"/>
                  <a:gd name="T2" fmla="*/ 57 w 58"/>
                  <a:gd name="T3" fmla="*/ 22 h 79"/>
                  <a:gd name="T4" fmla="*/ 52 w 58"/>
                  <a:gd name="T5" fmla="*/ 78 h 79"/>
                  <a:gd name="T6" fmla="*/ 0 w 58"/>
                  <a:gd name="T7" fmla="*/ 54 h 79"/>
                  <a:gd name="T8" fmla="*/ 5 w 58"/>
                  <a:gd name="T9" fmla="*/ 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9"/>
                  <a:gd name="T17" fmla="*/ 58 w 58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9">
                    <a:moveTo>
                      <a:pt x="5" y="0"/>
                    </a:moveTo>
                    <a:lnTo>
                      <a:pt x="57" y="22"/>
                    </a:lnTo>
                    <a:lnTo>
                      <a:pt x="52" y="78"/>
                    </a:lnTo>
                    <a:lnTo>
                      <a:pt x="0" y="54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30" name="Freeform 130"/>
              <p:cNvSpPr>
                <a:spLocks/>
              </p:cNvSpPr>
              <p:nvPr/>
            </p:nvSpPr>
            <p:spPr bwMode="auto">
              <a:xfrm>
                <a:off x="4954" y="1665"/>
                <a:ext cx="62" cy="83"/>
              </a:xfrm>
              <a:custGeom>
                <a:avLst/>
                <a:gdLst>
                  <a:gd name="T0" fmla="*/ 8 w 62"/>
                  <a:gd name="T1" fmla="*/ 0 h 83"/>
                  <a:gd name="T2" fmla="*/ 61 w 62"/>
                  <a:gd name="T3" fmla="*/ 21 h 83"/>
                  <a:gd name="T4" fmla="*/ 54 w 62"/>
                  <a:gd name="T5" fmla="*/ 82 h 83"/>
                  <a:gd name="T6" fmla="*/ 0 w 62"/>
                  <a:gd name="T7" fmla="*/ 56 h 83"/>
                  <a:gd name="T8" fmla="*/ 8 w 62"/>
                  <a:gd name="T9" fmla="*/ 0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83"/>
                  <a:gd name="T17" fmla="*/ 62 w 62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83">
                    <a:moveTo>
                      <a:pt x="8" y="0"/>
                    </a:moveTo>
                    <a:lnTo>
                      <a:pt x="61" y="21"/>
                    </a:lnTo>
                    <a:lnTo>
                      <a:pt x="54" y="82"/>
                    </a:lnTo>
                    <a:lnTo>
                      <a:pt x="0" y="5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31" name="Freeform 131"/>
              <p:cNvSpPr>
                <a:spLocks/>
              </p:cNvSpPr>
              <p:nvPr/>
            </p:nvSpPr>
            <p:spPr bwMode="auto">
              <a:xfrm>
                <a:off x="3893" y="838"/>
                <a:ext cx="1179" cy="908"/>
              </a:xfrm>
              <a:custGeom>
                <a:avLst/>
                <a:gdLst>
                  <a:gd name="T0" fmla="*/ 0 w 1188"/>
                  <a:gd name="T1" fmla="*/ 0 h 908"/>
                  <a:gd name="T2" fmla="*/ 1020 w 1188"/>
                  <a:gd name="T3" fmla="*/ 506 h 908"/>
                  <a:gd name="T4" fmla="*/ 968 w 1188"/>
                  <a:gd name="T5" fmla="*/ 908 h 908"/>
                  <a:gd name="T6" fmla="*/ 10 w 1188"/>
                  <a:gd name="T7" fmla="*/ 408 h 908"/>
                  <a:gd name="T8" fmla="*/ 0 w 1188"/>
                  <a:gd name="T9" fmla="*/ 0 h 9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88"/>
                  <a:gd name="T16" fmla="*/ 0 h 908"/>
                  <a:gd name="T17" fmla="*/ 1188 w 1188"/>
                  <a:gd name="T18" fmla="*/ 908 h 9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88" h="908">
                    <a:moveTo>
                      <a:pt x="0" y="0"/>
                    </a:moveTo>
                    <a:lnTo>
                      <a:pt x="1188" y="506"/>
                    </a:lnTo>
                    <a:lnTo>
                      <a:pt x="1126" y="908"/>
                    </a:lnTo>
                    <a:lnTo>
                      <a:pt x="10" y="40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</p:grpSp>
        <p:sp>
          <p:nvSpPr>
            <p:cNvPr id="16405" name="Freeform 133"/>
            <p:cNvSpPr>
              <a:spLocks/>
            </p:cNvSpPr>
            <p:nvPr/>
          </p:nvSpPr>
          <p:spPr bwMode="auto">
            <a:xfrm>
              <a:off x="3849" y="1593"/>
              <a:ext cx="129" cy="76"/>
            </a:xfrm>
            <a:custGeom>
              <a:avLst/>
              <a:gdLst>
                <a:gd name="T0" fmla="*/ 43 w 129"/>
                <a:gd name="T1" fmla="*/ 73 h 76"/>
                <a:gd name="T2" fmla="*/ 35 w 129"/>
                <a:gd name="T3" fmla="*/ 67 h 76"/>
                <a:gd name="T4" fmla="*/ 18 w 129"/>
                <a:gd name="T5" fmla="*/ 57 h 76"/>
                <a:gd name="T6" fmla="*/ 10 w 129"/>
                <a:gd name="T7" fmla="*/ 51 h 76"/>
                <a:gd name="T8" fmla="*/ 3 w 129"/>
                <a:gd name="T9" fmla="*/ 47 h 76"/>
                <a:gd name="T10" fmla="*/ 0 w 129"/>
                <a:gd name="T11" fmla="*/ 43 h 76"/>
                <a:gd name="T12" fmla="*/ 0 w 129"/>
                <a:gd name="T13" fmla="*/ 42 h 76"/>
                <a:gd name="T14" fmla="*/ 0 w 129"/>
                <a:gd name="T15" fmla="*/ 41 h 76"/>
                <a:gd name="T16" fmla="*/ 6 w 129"/>
                <a:gd name="T17" fmla="*/ 42 h 76"/>
                <a:gd name="T18" fmla="*/ 12 w 129"/>
                <a:gd name="T19" fmla="*/ 43 h 76"/>
                <a:gd name="T20" fmla="*/ 28 w 129"/>
                <a:gd name="T21" fmla="*/ 47 h 76"/>
                <a:gd name="T22" fmla="*/ 47 w 129"/>
                <a:gd name="T23" fmla="*/ 51 h 76"/>
                <a:gd name="T24" fmla="*/ 31 w 129"/>
                <a:gd name="T25" fmla="*/ 26 h 76"/>
                <a:gd name="T26" fmla="*/ 72 w 129"/>
                <a:gd name="T27" fmla="*/ 51 h 76"/>
                <a:gd name="T28" fmla="*/ 89 w 129"/>
                <a:gd name="T29" fmla="*/ 0 h 76"/>
                <a:gd name="T30" fmla="*/ 89 w 129"/>
                <a:gd name="T31" fmla="*/ 51 h 76"/>
                <a:gd name="T32" fmla="*/ 96 w 129"/>
                <a:gd name="T33" fmla="*/ 49 h 76"/>
                <a:gd name="T34" fmla="*/ 112 w 129"/>
                <a:gd name="T35" fmla="*/ 46 h 76"/>
                <a:gd name="T36" fmla="*/ 119 w 129"/>
                <a:gd name="T37" fmla="*/ 45 h 76"/>
                <a:gd name="T38" fmla="*/ 122 w 129"/>
                <a:gd name="T39" fmla="*/ 45 h 76"/>
                <a:gd name="T40" fmla="*/ 125 w 129"/>
                <a:gd name="T41" fmla="*/ 46 h 76"/>
                <a:gd name="T42" fmla="*/ 127 w 129"/>
                <a:gd name="T43" fmla="*/ 47 h 76"/>
                <a:gd name="T44" fmla="*/ 128 w 129"/>
                <a:gd name="T45" fmla="*/ 48 h 76"/>
                <a:gd name="T46" fmla="*/ 128 w 129"/>
                <a:gd name="T47" fmla="*/ 48 h 76"/>
                <a:gd name="T48" fmla="*/ 127 w 129"/>
                <a:gd name="T49" fmla="*/ 49 h 76"/>
                <a:gd name="T50" fmla="*/ 126 w 129"/>
                <a:gd name="T51" fmla="*/ 51 h 76"/>
                <a:gd name="T52" fmla="*/ 123 w 129"/>
                <a:gd name="T53" fmla="*/ 54 h 76"/>
                <a:gd name="T54" fmla="*/ 122 w 129"/>
                <a:gd name="T55" fmla="*/ 57 h 76"/>
                <a:gd name="T56" fmla="*/ 115 w 129"/>
                <a:gd name="T57" fmla="*/ 61 h 76"/>
                <a:gd name="T58" fmla="*/ 108 w 129"/>
                <a:gd name="T59" fmla="*/ 66 h 76"/>
                <a:gd name="T60" fmla="*/ 102 w 129"/>
                <a:gd name="T61" fmla="*/ 69 h 76"/>
                <a:gd name="T62" fmla="*/ 91 w 129"/>
                <a:gd name="T63" fmla="*/ 74 h 76"/>
                <a:gd name="T64" fmla="*/ 87 w 129"/>
                <a:gd name="T65" fmla="*/ 75 h 76"/>
                <a:gd name="T66" fmla="*/ 43 w 129"/>
                <a:gd name="T67" fmla="*/ 73 h 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9"/>
                <a:gd name="T103" fmla="*/ 0 h 76"/>
                <a:gd name="T104" fmla="*/ 129 w 129"/>
                <a:gd name="T105" fmla="*/ 76 h 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9" h="76">
                  <a:moveTo>
                    <a:pt x="43" y="73"/>
                  </a:moveTo>
                  <a:lnTo>
                    <a:pt x="35" y="67"/>
                  </a:lnTo>
                  <a:lnTo>
                    <a:pt x="18" y="57"/>
                  </a:lnTo>
                  <a:lnTo>
                    <a:pt x="10" y="51"/>
                  </a:lnTo>
                  <a:lnTo>
                    <a:pt x="3" y="47"/>
                  </a:lnTo>
                  <a:lnTo>
                    <a:pt x="0" y="43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6" y="42"/>
                  </a:lnTo>
                  <a:lnTo>
                    <a:pt x="12" y="43"/>
                  </a:lnTo>
                  <a:lnTo>
                    <a:pt x="28" y="47"/>
                  </a:lnTo>
                  <a:lnTo>
                    <a:pt x="47" y="51"/>
                  </a:lnTo>
                  <a:lnTo>
                    <a:pt x="31" y="26"/>
                  </a:lnTo>
                  <a:lnTo>
                    <a:pt x="72" y="51"/>
                  </a:lnTo>
                  <a:lnTo>
                    <a:pt x="89" y="0"/>
                  </a:lnTo>
                  <a:lnTo>
                    <a:pt x="89" y="51"/>
                  </a:lnTo>
                  <a:lnTo>
                    <a:pt x="96" y="49"/>
                  </a:lnTo>
                  <a:lnTo>
                    <a:pt x="112" y="46"/>
                  </a:lnTo>
                  <a:lnTo>
                    <a:pt x="119" y="45"/>
                  </a:lnTo>
                  <a:lnTo>
                    <a:pt x="122" y="45"/>
                  </a:lnTo>
                  <a:lnTo>
                    <a:pt x="125" y="46"/>
                  </a:lnTo>
                  <a:lnTo>
                    <a:pt x="127" y="47"/>
                  </a:lnTo>
                  <a:lnTo>
                    <a:pt x="128" y="48"/>
                  </a:lnTo>
                  <a:lnTo>
                    <a:pt x="127" y="49"/>
                  </a:lnTo>
                  <a:lnTo>
                    <a:pt x="126" y="51"/>
                  </a:lnTo>
                  <a:lnTo>
                    <a:pt x="123" y="54"/>
                  </a:lnTo>
                  <a:lnTo>
                    <a:pt x="122" y="57"/>
                  </a:lnTo>
                  <a:lnTo>
                    <a:pt x="115" y="61"/>
                  </a:lnTo>
                  <a:lnTo>
                    <a:pt x="108" y="66"/>
                  </a:lnTo>
                  <a:lnTo>
                    <a:pt x="102" y="69"/>
                  </a:lnTo>
                  <a:lnTo>
                    <a:pt x="91" y="74"/>
                  </a:lnTo>
                  <a:lnTo>
                    <a:pt x="87" y="75"/>
                  </a:lnTo>
                  <a:lnTo>
                    <a:pt x="43" y="73"/>
                  </a:lnTo>
                </a:path>
              </a:pathLst>
            </a:custGeom>
            <a:solidFill>
              <a:srgbClr val="82FF6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hu-HU"/>
            </a:p>
          </p:txBody>
        </p:sp>
        <p:sp>
          <p:nvSpPr>
            <p:cNvPr id="16406" name="Freeform 134"/>
            <p:cNvSpPr>
              <a:spLocks/>
            </p:cNvSpPr>
            <p:nvPr/>
          </p:nvSpPr>
          <p:spPr bwMode="auto">
            <a:xfrm>
              <a:off x="4911" y="2050"/>
              <a:ext cx="77" cy="63"/>
            </a:xfrm>
            <a:custGeom>
              <a:avLst/>
              <a:gdLst>
                <a:gd name="T0" fmla="*/ 1 w 77"/>
                <a:gd name="T1" fmla="*/ 49 h 63"/>
                <a:gd name="T2" fmla="*/ 3 w 77"/>
                <a:gd name="T3" fmla="*/ 48 h 63"/>
                <a:gd name="T4" fmla="*/ 4 w 77"/>
                <a:gd name="T5" fmla="*/ 47 h 63"/>
                <a:gd name="T6" fmla="*/ 5 w 77"/>
                <a:gd name="T7" fmla="*/ 44 h 63"/>
                <a:gd name="T8" fmla="*/ 5 w 77"/>
                <a:gd name="T9" fmla="*/ 41 h 63"/>
                <a:gd name="T10" fmla="*/ 6 w 77"/>
                <a:gd name="T11" fmla="*/ 33 h 63"/>
                <a:gd name="T12" fmla="*/ 5 w 77"/>
                <a:gd name="T13" fmla="*/ 25 h 63"/>
                <a:gd name="T14" fmla="*/ 2 w 77"/>
                <a:gd name="T15" fmla="*/ 7 h 63"/>
                <a:gd name="T16" fmla="*/ 1 w 77"/>
                <a:gd name="T17" fmla="*/ 0 h 63"/>
                <a:gd name="T18" fmla="*/ 21 w 77"/>
                <a:gd name="T19" fmla="*/ 42 h 63"/>
                <a:gd name="T20" fmla="*/ 30 w 77"/>
                <a:gd name="T21" fmla="*/ 9 h 63"/>
                <a:gd name="T22" fmla="*/ 36 w 77"/>
                <a:gd name="T23" fmla="*/ 42 h 63"/>
                <a:gd name="T24" fmla="*/ 76 w 77"/>
                <a:gd name="T25" fmla="*/ 42 h 63"/>
                <a:gd name="T26" fmla="*/ 43 w 77"/>
                <a:gd name="T27" fmla="*/ 62 h 63"/>
                <a:gd name="T28" fmla="*/ 18 w 77"/>
                <a:gd name="T29" fmla="*/ 55 h 63"/>
                <a:gd name="T30" fmla="*/ 4 w 77"/>
                <a:gd name="T31" fmla="*/ 51 h 63"/>
                <a:gd name="T32" fmla="*/ 0 w 77"/>
                <a:gd name="T33" fmla="*/ 50 h 63"/>
                <a:gd name="T34" fmla="*/ 0 w 77"/>
                <a:gd name="T35" fmla="*/ 49 h 63"/>
                <a:gd name="T36" fmla="*/ 1 w 77"/>
                <a:gd name="T37" fmla="*/ 49 h 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7"/>
                <a:gd name="T58" fmla="*/ 0 h 63"/>
                <a:gd name="T59" fmla="*/ 77 w 77"/>
                <a:gd name="T60" fmla="*/ 63 h 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7" h="63">
                  <a:moveTo>
                    <a:pt x="1" y="49"/>
                  </a:moveTo>
                  <a:lnTo>
                    <a:pt x="3" y="48"/>
                  </a:lnTo>
                  <a:lnTo>
                    <a:pt x="4" y="47"/>
                  </a:lnTo>
                  <a:lnTo>
                    <a:pt x="5" y="44"/>
                  </a:lnTo>
                  <a:lnTo>
                    <a:pt x="5" y="41"/>
                  </a:lnTo>
                  <a:lnTo>
                    <a:pt x="6" y="33"/>
                  </a:lnTo>
                  <a:lnTo>
                    <a:pt x="5" y="25"/>
                  </a:lnTo>
                  <a:lnTo>
                    <a:pt x="2" y="7"/>
                  </a:lnTo>
                  <a:lnTo>
                    <a:pt x="1" y="0"/>
                  </a:lnTo>
                  <a:lnTo>
                    <a:pt x="21" y="42"/>
                  </a:lnTo>
                  <a:lnTo>
                    <a:pt x="30" y="9"/>
                  </a:lnTo>
                  <a:lnTo>
                    <a:pt x="36" y="42"/>
                  </a:lnTo>
                  <a:lnTo>
                    <a:pt x="76" y="42"/>
                  </a:lnTo>
                  <a:lnTo>
                    <a:pt x="43" y="62"/>
                  </a:lnTo>
                  <a:lnTo>
                    <a:pt x="18" y="55"/>
                  </a:lnTo>
                  <a:lnTo>
                    <a:pt x="4" y="51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1" y="49"/>
                  </a:lnTo>
                </a:path>
              </a:pathLst>
            </a:custGeom>
            <a:solidFill>
              <a:srgbClr val="82FF6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/>
          <a:p>
            <a:pPr lvl="0"/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Ptk. főbb </a:t>
            </a: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változásai a felszólítási és törlési folyamatra 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vonatkozóan</a:t>
            </a:r>
            <a:endParaRPr lang="hu-HU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898" name="Tartalom helye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40560"/>
          </a:xfrm>
        </p:spPr>
        <p:txBody>
          <a:bodyPr/>
          <a:lstStyle/>
          <a:p>
            <a:r>
              <a:rPr lang="hu-HU" sz="1800" dirty="0" err="1"/>
              <a:t>díjnemfizetéssel</a:t>
            </a:r>
            <a:r>
              <a:rPr lang="hu-HU" sz="1800" dirty="0"/>
              <a:t> csak akkor törölhetünk, ha küldünk </a:t>
            </a:r>
            <a:r>
              <a:rPr lang="hu-HU" sz="1800" b="1" dirty="0">
                <a:solidFill>
                  <a:srgbClr val="C00000"/>
                </a:solidFill>
              </a:rPr>
              <a:t>felszólító levelet</a:t>
            </a:r>
            <a:r>
              <a:rPr lang="hu-HU" sz="1800" dirty="0"/>
              <a:t>, melyben </a:t>
            </a:r>
            <a:r>
              <a:rPr lang="hu-HU" sz="1800" b="1" dirty="0">
                <a:solidFill>
                  <a:srgbClr val="C00000"/>
                </a:solidFill>
              </a:rPr>
              <a:t>póthatáridő</a:t>
            </a:r>
            <a:r>
              <a:rPr lang="hu-HU" sz="1800" dirty="0"/>
              <a:t> </a:t>
            </a:r>
            <a:r>
              <a:rPr lang="hu-HU" sz="1800"/>
              <a:t>kerül </a:t>
            </a:r>
            <a:r>
              <a:rPr lang="hu-HU" sz="1800" smtClean="0"/>
              <a:t>kitűzésre</a:t>
            </a:r>
            <a:endParaRPr lang="hu-HU" sz="1800" dirty="0"/>
          </a:p>
          <a:p>
            <a:r>
              <a:rPr lang="hu-HU" sz="1800" dirty="0" smtClean="0"/>
              <a:t>ha </a:t>
            </a:r>
            <a:r>
              <a:rPr lang="hu-HU" sz="1800" dirty="0"/>
              <a:t>póthatáridőig nem fizet az ügyfél, haladéktalanul </a:t>
            </a:r>
            <a:r>
              <a:rPr lang="hu-HU" sz="1800" b="1" dirty="0">
                <a:solidFill>
                  <a:srgbClr val="C00000"/>
                </a:solidFill>
              </a:rPr>
              <a:t>törölni kell</a:t>
            </a:r>
            <a:r>
              <a:rPr lang="hu-HU" sz="1800" dirty="0"/>
              <a:t> </a:t>
            </a:r>
            <a:r>
              <a:rPr lang="hu-HU" sz="1800" dirty="0" smtClean="0"/>
              <a:t>(életbiztosítás esetében szüneteltetés vagy díjmentesítés is lehetséges) a </a:t>
            </a:r>
            <a:r>
              <a:rPr lang="hu-HU" sz="1800" dirty="0"/>
              <a:t>szerződést </a:t>
            </a:r>
            <a:r>
              <a:rPr lang="hu-HU" sz="1800" b="1" u="sng" dirty="0">
                <a:solidFill>
                  <a:srgbClr val="0070C0"/>
                </a:solidFill>
              </a:rPr>
              <a:t>visszamenőleg esedékességre</a:t>
            </a:r>
            <a:r>
              <a:rPr lang="hu-HU" sz="1800" dirty="0"/>
              <a:t>, vagy </a:t>
            </a:r>
            <a:r>
              <a:rPr lang="hu-HU" sz="1800" b="1" u="sng" dirty="0">
                <a:solidFill>
                  <a:srgbClr val="0070C0"/>
                </a:solidFill>
              </a:rPr>
              <a:t>díjrendezettség hatályára</a:t>
            </a:r>
            <a:r>
              <a:rPr lang="hu-HU" sz="1800" dirty="0"/>
              <a:t> és azon a napon visszamenőleges hatállyal a kockázat is megszűnik  </a:t>
            </a:r>
            <a:endParaRPr lang="hu-HU" sz="1800" dirty="0" smtClean="0"/>
          </a:p>
          <a:p>
            <a:r>
              <a:rPr lang="hu-HU" sz="1800" dirty="0" smtClean="0"/>
              <a:t>a </a:t>
            </a:r>
            <a:r>
              <a:rPr lang="hu-HU" sz="1800" dirty="0"/>
              <a:t>szerződés minden egyes tételére küldünk felszólító levelet, tűzünk ki póthatáridőt, de a </a:t>
            </a:r>
            <a:r>
              <a:rPr lang="hu-HU" sz="1800" b="1" dirty="0">
                <a:solidFill>
                  <a:srgbClr val="C00000"/>
                </a:solidFill>
              </a:rPr>
              <a:t>legkorábbi be nem fizetett tétel póthatárideje szerint törlünk</a:t>
            </a:r>
          </a:p>
          <a:p>
            <a:r>
              <a:rPr lang="hu-HU" sz="1800" b="1" u="sng" dirty="0">
                <a:solidFill>
                  <a:srgbClr val="0070C0"/>
                </a:solidFill>
              </a:rPr>
              <a:t>megszűnik a </a:t>
            </a:r>
            <a:r>
              <a:rPr lang="hu-HU" sz="1800" b="1" u="sng" dirty="0" err="1">
                <a:solidFill>
                  <a:srgbClr val="0070C0"/>
                </a:solidFill>
              </a:rPr>
              <a:t>respirós</a:t>
            </a:r>
            <a:r>
              <a:rPr lang="hu-HU" sz="1800" b="1" u="sng" dirty="0">
                <a:solidFill>
                  <a:srgbClr val="0070C0"/>
                </a:solidFill>
              </a:rPr>
              <a:t> </a:t>
            </a:r>
            <a:r>
              <a:rPr lang="hu-HU" sz="1800" b="1" u="sng" dirty="0" smtClean="0">
                <a:solidFill>
                  <a:srgbClr val="0070C0"/>
                </a:solidFill>
              </a:rPr>
              <a:t>időszak!</a:t>
            </a:r>
            <a:endParaRPr lang="hu-HU" sz="1800" b="1" u="sng" dirty="0">
              <a:solidFill>
                <a:srgbClr val="0070C0"/>
              </a:solidFill>
            </a:endParaRPr>
          </a:p>
          <a:p>
            <a:r>
              <a:rPr lang="hu-HU" sz="1800" b="1" dirty="0">
                <a:solidFill>
                  <a:srgbClr val="C00000"/>
                </a:solidFill>
              </a:rPr>
              <a:t>díjbehajtás lehetősége </a:t>
            </a:r>
            <a:r>
              <a:rPr lang="hu-HU" sz="1800" dirty="0" smtClean="0"/>
              <a:t>&gt;&gt;&gt; </a:t>
            </a:r>
            <a:r>
              <a:rPr lang="hu-HU" sz="1800" dirty="0"/>
              <a:t>minden módozatnál rákerül a levélre, de jelenleg </a:t>
            </a:r>
            <a:r>
              <a:rPr lang="hu-HU" sz="1800" b="1" dirty="0">
                <a:solidFill>
                  <a:srgbClr val="C00000"/>
                </a:solidFill>
              </a:rPr>
              <a:t>csak vagyon szerződéseknél alkalmazzuk</a:t>
            </a:r>
            <a:r>
              <a:rPr lang="hu-HU" sz="1800" dirty="0"/>
              <a:t>, a ténylegesen díjbehajtásba bevont szerződések köre egyenlőre nem </a:t>
            </a:r>
            <a:r>
              <a:rPr lang="hu-HU" sz="1800" dirty="0" smtClean="0"/>
              <a:t>változik</a:t>
            </a:r>
          </a:p>
          <a:p>
            <a:endParaRPr lang="hu-HU" sz="1000" dirty="0" smtClean="0"/>
          </a:p>
          <a:p>
            <a:pPr marL="0" lvl="0" indent="0">
              <a:buNone/>
            </a:pPr>
            <a:r>
              <a:rPr lang="hu-HU" sz="1800" i="1" dirty="0"/>
              <a:t>Az új folyamat életbe lépésével több szakosztály is áttér a napi </a:t>
            </a:r>
            <a:r>
              <a:rPr lang="hu-HU" sz="1800" i="1" dirty="0" err="1"/>
              <a:t>mahnungra</a:t>
            </a:r>
            <a:r>
              <a:rPr lang="hu-HU" sz="1800" i="1" dirty="0"/>
              <a:t> a régi szerződések esetében is (casco, vagyon szerződések</a:t>
            </a:r>
            <a:r>
              <a:rPr lang="hu-HU" sz="1800" i="1" dirty="0" smtClean="0"/>
              <a:t>). A </a:t>
            </a:r>
            <a:r>
              <a:rPr lang="hu-HU" sz="1800" i="1" dirty="0"/>
              <a:t>póthatáridő dátuma </a:t>
            </a:r>
            <a:r>
              <a:rPr lang="hu-HU" sz="1800" i="1" dirty="0" err="1"/>
              <a:t>IBA-ban</a:t>
            </a:r>
            <a:r>
              <a:rPr lang="hu-HU" sz="1800" i="1" dirty="0"/>
              <a:t> látható </a:t>
            </a:r>
            <a:r>
              <a:rPr lang="hu-HU" sz="1800" i="1" dirty="0" smtClean="0"/>
              <a:t>lesz.</a:t>
            </a:r>
            <a:endParaRPr lang="hu-HU" sz="1800" i="1" dirty="0"/>
          </a:p>
          <a:p>
            <a:endParaRPr lang="hu-HU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24744"/>
            <a:ext cx="648072" cy="67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56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3412"/>
          </a:xfrm>
        </p:spPr>
        <p:txBody>
          <a:bodyPr/>
          <a:lstStyle/>
          <a:p>
            <a:pPr eaLnBrk="1" hangingPunct="1"/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CASCO specialitások</a:t>
            </a:r>
          </a:p>
        </p:txBody>
      </p:sp>
      <p:sp>
        <p:nvSpPr>
          <p:cNvPr id="80898" name="Tartalom helye 2"/>
          <p:cNvSpPr>
            <a:spLocks noGrp="1"/>
          </p:cNvSpPr>
          <p:nvPr>
            <p:ph idx="1"/>
          </p:nvPr>
        </p:nvSpPr>
        <p:spPr>
          <a:xfrm>
            <a:off x="457200" y="1052737"/>
            <a:ext cx="8435280" cy="4968552"/>
          </a:xfrm>
        </p:spPr>
        <p:txBody>
          <a:bodyPr/>
          <a:lstStyle/>
          <a:p>
            <a:pPr marL="57150" indent="0">
              <a:buNone/>
            </a:pPr>
            <a:r>
              <a:rPr lang="hu-HU" sz="1900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hu-HU" sz="19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régi </a:t>
            </a:r>
            <a:r>
              <a:rPr lang="hu-HU" sz="1900" b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hu-HU" sz="1900" b="1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tk-s</a:t>
            </a:r>
            <a:r>
              <a:rPr lang="hu-HU" sz="19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folyamat</a:t>
            </a:r>
          </a:p>
          <a:p>
            <a:pPr marL="800100" lvl="1"/>
            <a:r>
              <a:rPr lang="hu-HU" sz="1900" dirty="0" err="1" smtClean="0">
                <a:latin typeface="Arial" pitchFamily="34" charset="0"/>
                <a:cs typeface="Arial" pitchFamily="34" charset="0"/>
              </a:rPr>
              <a:t>mahnung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limit: 500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Ft</a:t>
            </a:r>
          </a:p>
          <a:p>
            <a:pPr marL="800100" lvl="1"/>
            <a:r>
              <a:rPr lang="hu-HU" sz="1900" dirty="0" smtClean="0">
                <a:latin typeface="Arial" pitchFamily="34" charset="0"/>
                <a:cs typeface="Arial" pitchFamily="34" charset="0"/>
              </a:rPr>
              <a:t>napi </a:t>
            </a:r>
            <a:r>
              <a:rPr lang="hu-HU" sz="1900" dirty="0" err="1">
                <a:latin typeface="Arial" pitchFamily="34" charset="0"/>
                <a:cs typeface="Arial" pitchFamily="34" charset="0"/>
              </a:rPr>
              <a:t>mahnung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 lesz élesítéstől (áprilisi </a:t>
            </a:r>
            <a:r>
              <a:rPr lang="hu-HU" sz="1900" dirty="0" err="1">
                <a:latin typeface="Arial" pitchFamily="34" charset="0"/>
                <a:cs typeface="Arial" pitchFamily="34" charset="0"/>
              </a:rPr>
              <a:t>folge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800100" lvl="1"/>
            <a:r>
              <a:rPr lang="hu-HU" sz="1900" dirty="0" err="1" smtClean="0">
                <a:latin typeface="Arial" pitchFamily="34" charset="0"/>
                <a:cs typeface="Arial" pitchFamily="34" charset="0"/>
              </a:rPr>
              <a:t>mahnung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levél az esedékesség+23. nap elteltével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készül</a:t>
            </a:r>
          </a:p>
          <a:p>
            <a:pPr marL="800100" lvl="1"/>
            <a:r>
              <a:rPr lang="hu-HU" sz="1900" dirty="0" smtClean="0">
                <a:latin typeface="Arial" pitchFamily="34" charset="0"/>
                <a:cs typeface="Arial" pitchFamily="34" charset="0"/>
              </a:rPr>
              <a:t>kockázatviselés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vége dátum a </a:t>
            </a:r>
            <a:r>
              <a:rPr lang="hu-HU" sz="1900" dirty="0" err="1">
                <a:latin typeface="Arial" pitchFamily="34" charset="0"/>
                <a:cs typeface="Arial" pitchFamily="34" charset="0"/>
              </a:rPr>
              <a:t>mahnung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 levélen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díjrendezettség+60/90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nap (hitelezői záradéktól függően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400050"/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57150" indent="0">
              <a:buNone/>
            </a:pPr>
            <a:r>
              <a:rPr lang="hu-HU" sz="1900" dirty="0" smtClean="0">
                <a:latin typeface="Arial" pitchFamily="34" charset="0"/>
                <a:cs typeface="Arial" pitchFamily="34" charset="0"/>
              </a:rPr>
              <a:t>B) </a:t>
            </a:r>
            <a:r>
              <a:rPr lang="hu-HU" sz="19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új </a:t>
            </a:r>
            <a:r>
              <a:rPr lang="hu-HU" sz="1900" b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hu-HU" sz="1900" b="1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tk-s</a:t>
            </a:r>
            <a:r>
              <a:rPr lang="hu-HU" sz="19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folyamat</a:t>
            </a:r>
            <a:endParaRPr lang="hu-HU" sz="1900" dirty="0" smtClean="0">
              <a:latin typeface="Arial" pitchFamily="34" charset="0"/>
              <a:cs typeface="Arial" pitchFamily="34" charset="0"/>
            </a:endParaRPr>
          </a:p>
          <a:p>
            <a:pPr marL="800100" lvl="1"/>
            <a:r>
              <a:rPr lang="hu-HU" sz="1900" dirty="0" smtClean="0">
                <a:latin typeface="Arial" pitchFamily="34" charset="0"/>
                <a:cs typeface="Arial" pitchFamily="34" charset="0"/>
              </a:rPr>
              <a:t>póthatáridőt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kitűző levél az esedékesség+23. nap elteltével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megy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, első díj nem fizetése esetén a 15. nap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elteltével</a:t>
            </a:r>
            <a:endParaRPr lang="hu-HU" sz="1900" dirty="0">
              <a:latin typeface="Arial" pitchFamily="34" charset="0"/>
              <a:cs typeface="Arial" pitchFamily="34" charset="0"/>
            </a:endParaRPr>
          </a:p>
          <a:p>
            <a:pPr marL="800100" lvl="1"/>
            <a:r>
              <a:rPr lang="hu-HU" sz="1900" dirty="0" smtClean="0">
                <a:latin typeface="Arial" pitchFamily="34" charset="0"/>
                <a:cs typeface="Arial" pitchFamily="34" charset="0"/>
              </a:rPr>
              <a:t>póthatáridő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: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esedékesség+60/90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nap lesz (hitelezői záradéktól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függően)</a:t>
            </a:r>
          </a:p>
          <a:p>
            <a:pPr marL="800100" lvl="1"/>
            <a:r>
              <a:rPr lang="hu-HU" sz="1900" dirty="0" smtClean="0">
                <a:latin typeface="Arial" pitchFamily="34" charset="0"/>
                <a:cs typeface="Arial" pitchFamily="34" charset="0"/>
              </a:rPr>
              <a:t>első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díj nem fizetése esetén a póthatáridő egységesen esedékesség+60 nap lesz</a:t>
            </a:r>
            <a:r>
              <a:rPr lang="hu-HU" sz="1500" dirty="0">
                <a:latin typeface="Arial" pitchFamily="34" charset="0"/>
                <a:cs typeface="Arial" pitchFamily="34" charset="0"/>
              </a:rPr>
              <a:t/>
            </a:r>
            <a:br>
              <a:rPr lang="hu-HU" sz="1500" dirty="0">
                <a:latin typeface="Arial" pitchFamily="34" charset="0"/>
                <a:cs typeface="Arial" pitchFamily="34" charset="0"/>
              </a:rPr>
            </a:br>
            <a:endParaRPr lang="hu-HU" sz="1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63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3412"/>
          </a:xfrm>
        </p:spPr>
        <p:txBody>
          <a:bodyPr/>
          <a:lstStyle/>
          <a:p>
            <a:pPr eaLnBrk="1" hangingPunct="1"/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VAGYON specialitások</a:t>
            </a:r>
          </a:p>
        </p:txBody>
      </p:sp>
      <p:sp>
        <p:nvSpPr>
          <p:cNvPr id="80898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073427"/>
          </a:xfrm>
        </p:spPr>
        <p:txBody>
          <a:bodyPr/>
          <a:lstStyle/>
          <a:p>
            <a:pPr marL="57150" indent="0">
              <a:buNone/>
            </a:pPr>
            <a:r>
              <a:rPr lang="hu-HU" sz="1900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hu-HU" sz="19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régi </a:t>
            </a:r>
            <a:r>
              <a:rPr lang="hu-HU" sz="1900" b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ptk-s</a:t>
            </a:r>
            <a:r>
              <a:rPr lang="hu-HU" sz="19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9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folyamat</a:t>
            </a:r>
          </a:p>
          <a:p>
            <a:pPr lvl="1"/>
            <a:r>
              <a:rPr lang="hu-HU" sz="1900" dirty="0">
                <a:latin typeface="Arial" pitchFamily="34" charset="0"/>
                <a:cs typeface="Arial" pitchFamily="34" charset="0"/>
              </a:rPr>
              <a:t>napi </a:t>
            </a:r>
            <a:r>
              <a:rPr lang="hu-HU" sz="1900" dirty="0" err="1">
                <a:latin typeface="Arial" pitchFamily="34" charset="0"/>
                <a:cs typeface="Arial" pitchFamily="34" charset="0"/>
              </a:rPr>
              <a:t>mahnung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 lesz élesítéstől (áprilisi </a:t>
            </a:r>
            <a:r>
              <a:rPr lang="hu-HU" sz="1900" dirty="0" err="1" smtClean="0">
                <a:latin typeface="Arial" pitchFamily="34" charset="0"/>
                <a:cs typeface="Arial" pitchFamily="34" charset="0"/>
              </a:rPr>
              <a:t>folge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hu-HU" sz="1900" dirty="0" smtClean="0">
                <a:latin typeface="Arial" pitchFamily="34" charset="0"/>
                <a:cs typeface="Arial" pitchFamily="34" charset="0"/>
              </a:rPr>
              <a:t>díjbehajtás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és ügyvédi felszólító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megmarad</a:t>
            </a:r>
          </a:p>
          <a:p>
            <a:pPr lvl="1"/>
            <a:r>
              <a:rPr lang="hu-HU" sz="19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régi folyamat szerinti szerződésekre </a:t>
            </a:r>
            <a:r>
              <a:rPr lang="hu-HU" sz="1900" dirty="0" err="1">
                <a:latin typeface="Arial" pitchFamily="34" charset="0"/>
                <a:cs typeface="Arial" pitchFamily="34" charset="0"/>
              </a:rPr>
              <a:t>respirós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 behajtás továbbra is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lesz</a:t>
            </a:r>
          </a:p>
          <a:p>
            <a:pPr lvl="1"/>
            <a:r>
              <a:rPr lang="hu-HU" sz="1900" dirty="0" smtClean="0">
                <a:latin typeface="Arial" pitchFamily="34" charset="0"/>
                <a:cs typeface="Arial" pitchFamily="34" charset="0"/>
              </a:rPr>
              <a:t>társasházakra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és vállalati vagyon biztosításokra az új kötések esetén is a régi </a:t>
            </a:r>
            <a:r>
              <a:rPr lang="hu-HU" sz="1900" dirty="0" err="1">
                <a:latin typeface="Arial" pitchFamily="34" charset="0"/>
                <a:cs typeface="Arial" pitchFamily="34" charset="0"/>
              </a:rPr>
              <a:t>mahnung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 folyamat megy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majd</a:t>
            </a:r>
            <a:endParaRPr lang="hu-HU" sz="1900" dirty="0">
              <a:latin typeface="Arial" pitchFamily="34" charset="0"/>
              <a:cs typeface="Arial" pitchFamily="34" charset="0"/>
            </a:endParaRPr>
          </a:p>
          <a:p>
            <a:pPr marL="57150" indent="0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57150" indent="0">
              <a:buNone/>
            </a:pPr>
            <a:r>
              <a:rPr lang="hu-HU" sz="1900" dirty="0" smtClean="0">
                <a:latin typeface="Arial" pitchFamily="34" charset="0"/>
                <a:cs typeface="Arial" pitchFamily="34" charset="0"/>
              </a:rPr>
              <a:t>B) </a:t>
            </a:r>
            <a:r>
              <a:rPr lang="hu-HU" sz="19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új </a:t>
            </a:r>
            <a:r>
              <a:rPr lang="hu-HU" sz="1900" b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ptk-s</a:t>
            </a:r>
            <a:r>
              <a:rPr lang="hu-HU" sz="19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folyamat</a:t>
            </a:r>
          </a:p>
          <a:p>
            <a:pPr marL="800100" lvl="1"/>
            <a:r>
              <a:rPr lang="hu-HU" sz="1900" dirty="0">
                <a:latin typeface="Arial" pitchFamily="34" charset="0"/>
                <a:cs typeface="Arial" pitchFamily="34" charset="0"/>
              </a:rPr>
              <a:t>p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óthatáridős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levél mindenkinek egységesen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esedékesség+20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. nap elteltével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megy</a:t>
            </a:r>
          </a:p>
          <a:p>
            <a:pPr marL="800100" lvl="1"/>
            <a:r>
              <a:rPr lang="hu-HU" sz="1900" dirty="0">
                <a:latin typeface="Arial" pitchFamily="34" charset="0"/>
                <a:cs typeface="Arial" pitchFamily="34" charset="0"/>
              </a:rPr>
              <a:t>p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óthatáridő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dátuma: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esedékesség+60 nap</a:t>
            </a:r>
          </a:p>
          <a:p>
            <a:pPr marL="800100" lvl="1"/>
            <a:r>
              <a:rPr lang="hu-HU" sz="1900" dirty="0" smtClean="0">
                <a:latin typeface="Arial" pitchFamily="34" charset="0"/>
                <a:cs typeface="Arial" pitchFamily="34" charset="0"/>
              </a:rPr>
              <a:t>ügyvédi levél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vagy értesítés díjbehajtás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megindításáról esedékesség+45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. nap elteltével megy, de ez nem újabb póthatáridő kitűzését jelenti, csak újabb felhívás a tartozás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befizetésére</a:t>
            </a:r>
            <a:endParaRPr lang="hu-HU" sz="1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34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Személybiztosítási specialitások / EGÉSZSÉG-, BALESET</a:t>
            </a:r>
          </a:p>
        </p:txBody>
      </p:sp>
      <p:sp>
        <p:nvSpPr>
          <p:cNvPr id="80898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hu-HU" sz="1900" dirty="0">
                <a:latin typeface="Arial" pitchFamily="34" charset="0"/>
                <a:cs typeface="Arial" pitchFamily="34" charset="0"/>
              </a:rPr>
              <a:t>A) </a:t>
            </a:r>
            <a:r>
              <a:rPr lang="hu-HU" sz="19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régi </a:t>
            </a:r>
            <a:r>
              <a:rPr lang="hu-HU" sz="1900" b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ptk-s</a:t>
            </a:r>
            <a:r>
              <a:rPr lang="hu-HU" sz="19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folyamat</a:t>
            </a:r>
          </a:p>
          <a:p>
            <a:pPr lvl="1"/>
            <a:r>
              <a:rPr lang="hu-HU" sz="1900" dirty="0">
                <a:latin typeface="Arial" pitchFamily="34" charset="0"/>
                <a:cs typeface="Arial" pitchFamily="34" charset="0"/>
              </a:rPr>
              <a:t>a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 meglévő paraméter beállításokon nem változtatunk</a:t>
            </a:r>
            <a:endParaRPr lang="hu-HU" sz="19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u-HU" sz="1900" dirty="0">
                <a:latin typeface="Arial" pitchFamily="34" charset="0"/>
                <a:cs typeface="Arial" pitchFamily="34" charset="0"/>
              </a:rPr>
              <a:t>m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arad a heti </a:t>
            </a:r>
            <a:r>
              <a:rPr lang="hu-HU" sz="1900" dirty="0" err="1" smtClean="0">
                <a:latin typeface="Arial" pitchFamily="34" charset="0"/>
                <a:cs typeface="Arial" pitchFamily="34" charset="0"/>
              </a:rPr>
              <a:t>mahnung</a:t>
            </a:r>
            <a:endParaRPr lang="hu-HU" sz="1900" dirty="0">
              <a:latin typeface="Arial" pitchFamily="34" charset="0"/>
              <a:cs typeface="Arial" pitchFamily="34" charset="0"/>
            </a:endParaRPr>
          </a:p>
          <a:p>
            <a:pPr marL="57150" indent="0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57150" indent="0">
              <a:buNone/>
            </a:pPr>
            <a:r>
              <a:rPr lang="hu-HU" sz="1900" dirty="0">
                <a:latin typeface="Arial" pitchFamily="34" charset="0"/>
                <a:cs typeface="Arial" pitchFamily="34" charset="0"/>
              </a:rPr>
              <a:t>B) </a:t>
            </a:r>
            <a:r>
              <a:rPr lang="hu-HU" sz="19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új </a:t>
            </a:r>
            <a:r>
              <a:rPr lang="hu-HU" sz="1900" b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ptk-s</a:t>
            </a:r>
            <a:r>
              <a:rPr lang="hu-HU" sz="19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9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folyamat</a:t>
            </a:r>
          </a:p>
          <a:p>
            <a:pPr marL="800100" lvl="1"/>
            <a:r>
              <a:rPr lang="hu-HU" sz="1900" dirty="0">
                <a:latin typeface="Arial" pitchFamily="34" charset="0"/>
                <a:cs typeface="Arial" pitchFamily="34" charset="0"/>
              </a:rPr>
              <a:t>n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api </a:t>
            </a:r>
            <a:r>
              <a:rPr lang="hu-HU" sz="1900" dirty="0" err="1" smtClean="0">
                <a:latin typeface="Arial" pitchFamily="34" charset="0"/>
                <a:cs typeface="Arial" pitchFamily="34" charset="0"/>
              </a:rPr>
              <a:t>mahnung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 lesz, új módozatok kerülnek létrehozásra</a:t>
            </a:r>
          </a:p>
          <a:p>
            <a:pPr marL="800100" lvl="1"/>
            <a:r>
              <a:rPr lang="hu-HU" sz="1900" dirty="0" smtClean="0">
                <a:latin typeface="Arial" pitchFamily="34" charset="0"/>
                <a:cs typeface="Arial" pitchFamily="34" charset="0"/>
              </a:rPr>
              <a:t>póthatáridős levél módozattól függően esedékesség + 30/35. nap elteltével készül</a:t>
            </a:r>
          </a:p>
          <a:p>
            <a:pPr marL="800100" lvl="1"/>
            <a:r>
              <a:rPr lang="hu-HU" sz="1900" dirty="0">
                <a:latin typeface="Arial" pitchFamily="34" charset="0"/>
                <a:cs typeface="Arial" pitchFamily="34" charset="0"/>
              </a:rPr>
              <a:t>p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óthatáridő esedékesség + 90. nap</a:t>
            </a:r>
          </a:p>
          <a:p>
            <a:pPr marL="800100" lvl="1"/>
            <a:r>
              <a:rPr lang="hu-HU" sz="1900" dirty="0" smtClean="0">
                <a:latin typeface="Arial" pitchFamily="34" charset="0"/>
                <a:cs typeface="Arial" pitchFamily="34" charset="0"/>
              </a:rPr>
              <a:t>egyelőre külön </a:t>
            </a:r>
            <a:r>
              <a:rPr lang="hu-HU" sz="1900" dirty="0" err="1" smtClean="0">
                <a:latin typeface="Arial" pitchFamily="34" charset="0"/>
                <a:cs typeface="Arial" pitchFamily="34" charset="0"/>
              </a:rPr>
              <a:t>synpac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 és külön vias2 levél csekk nélkül</a:t>
            </a: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57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Személybiztosítási specialitások / SZOLGÁLTATÁSFINANSZÍROZÓ TERMÉKEK</a:t>
            </a:r>
          </a:p>
        </p:txBody>
      </p:sp>
      <p:sp>
        <p:nvSpPr>
          <p:cNvPr id="80898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2"/>
          </a:xfrm>
        </p:spPr>
        <p:txBody>
          <a:bodyPr/>
          <a:lstStyle/>
          <a:p>
            <a:pPr marL="57150" indent="0">
              <a:buNone/>
            </a:pPr>
            <a:r>
              <a:rPr lang="hu-HU" sz="1900" dirty="0">
                <a:latin typeface="Arial" pitchFamily="34" charset="0"/>
                <a:cs typeface="Arial" pitchFamily="34" charset="0"/>
              </a:rPr>
              <a:t>A) </a:t>
            </a:r>
            <a:r>
              <a:rPr lang="hu-HU" sz="19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régi </a:t>
            </a:r>
            <a:r>
              <a:rPr lang="hu-HU" sz="1900" b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ptk-s</a:t>
            </a:r>
            <a:r>
              <a:rPr lang="hu-HU" sz="19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folyamat</a:t>
            </a:r>
          </a:p>
          <a:p>
            <a:pPr lvl="1"/>
            <a:r>
              <a:rPr lang="hu-HU" sz="1900" dirty="0">
                <a:latin typeface="Arial" pitchFamily="34" charset="0"/>
                <a:cs typeface="Arial" pitchFamily="34" charset="0"/>
              </a:rPr>
              <a:t>e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sedékesség + 10. nap elteltével feldolgozási lista készül, levelet nem küldünk</a:t>
            </a:r>
            <a:endParaRPr lang="hu-HU" sz="1900" dirty="0">
              <a:latin typeface="Arial" pitchFamily="34" charset="0"/>
              <a:cs typeface="Arial" pitchFamily="34" charset="0"/>
            </a:endParaRPr>
          </a:p>
          <a:p>
            <a:pPr marL="57150" indent="0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57150" indent="0">
              <a:buNone/>
            </a:pPr>
            <a:r>
              <a:rPr lang="hu-HU" sz="1900" dirty="0">
                <a:latin typeface="Arial" pitchFamily="34" charset="0"/>
                <a:cs typeface="Arial" pitchFamily="34" charset="0"/>
              </a:rPr>
              <a:t>B) </a:t>
            </a:r>
            <a:r>
              <a:rPr lang="hu-HU" sz="19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új </a:t>
            </a:r>
            <a:r>
              <a:rPr lang="hu-HU" sz="1900" b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ptk-s</a:t>
            </a:r>
            <a:r>
              <a:rPr lang="hu-HU" sz="19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folyamat</a:t>
            </a:r>
          </a:p>
          <a:p>
            <a:pPr marL="800100" lvl="1"/>
            <a:r>
              <a:rPr lang="hu-HU" sz="1900" dirty="0">
                <a:latin typeface="Arial" pitchFamily="34" charset="0"/>
                <a:cs typeface="Arial" pitchFamily="34" charset="0"/>
              </a:rPr>
              <a:t>e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sedékesség + 10. nap elteltével lista és póthatáridőt kitűző levél is készül.</a:t>
            </a:r>
            <a:endParaRPr lang="hu-HU" sz="1900" dirty="0">
              <a:latin typeface="Arial" pitchFamily="34" charset="0"/>
              <a:cs typeface="Arial" pitchFamily="34" charset="0"/>
            </a:endParaRPr>
          </a:p>
          <a:p>
            <a:pPr marL="800100" lvl="1"/>
            <a:r>
              <a:rPr lang="hu-HU" sz="1900" dirty="0" smtClean="0">
                <a:latin typeface="Arial" pitchFamily="34" charset="0"/>
                <a:cs typeface="Arial" pitchFamily="34" charset="0"/>
              </a:rPr>
              <a:t>póthatáridő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esedékesség +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50. nap</a:t>
            </a:r>
            <a:endParaRPr lang="hu-HU" sz="1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12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Személybiztosítási specialitások / ÉLET</a:t>
            </a:r>
          </a:p>
        </p:txBody>
      </p:sp>
      <p:sp>
        <p:nvSpPr>
          <p:cNvPr id="80898" name="Tartalom hely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57150" indent="0">
              <a:buNone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A) </a:t>
            </a:r>
            <a:r>
              <a:rPr lang="hu-HU" sz="18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régi </a:t>
            </a:r>
            <a:r>
              <a:rPr lang="hu-HU" sz="1800" b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ptk-s</a:t>
            </a:r>
            <a:r>
              <a:rPr lang="hu-HU" sz="18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folyamat</a:t>
            </a:r>
          </a:p>
          <a:p>
            <a:pPr lvl="1"/>
            <a:r>
              <a:rPr lang="hu-HU" sz="1800" dirty="0">
                <a:latin typeface="Arial" pitchFamily="34" charset="0"/>
                <a:cs typeface="Arial" pitchFamily="34" charset="0"/>
              </a:rPr>
              <a:t>m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arad a havi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mahnung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futás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u-HU" sz="1800" dirty="0">
                <a:latin typeface="Arial" pitchFamily="34" charset="0"/>
                <a:cs typeface="Arial" pitchFamily="34" charset="0"/>
              </a:rPr>
              <a:t>e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sedékesség+5 napon M1 fok, M1+25. napon M2 fok (M2 fokban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mahnung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levél)</a:t>
            </a:r>
          </a:p>
          <a:p>
            <a:pPr lvl="1"/>
            <a:r>
              <a:rPr lang="hu-HU" sz="1800" dirty="0">
                <a:latin typeface="Arial" pitchFamily="34" charset="0"/>
                <a:cs typeface="Arial" pitchFamily="34" charset="0"/>
              </a:rPr>
              <a:t>ö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sszevont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synpac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/Vias2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mahnung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levél csekkel</a:t>
            </a:r>
          </a:p>
          <a:p>
            <a:pPr marL="457200" lvl="1" indent="0">
              <a:buNone/>
            </a:pP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marL="57150" indent="0"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) </a:t>
            </a:r>
            <a:r>
              <a:rPr lang="hu-HU" sz="18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új </a:t>
            </a:r>
            <a:r>
              <a:rPr lang="hu-HU" sz="1800" b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ptk-s</a:t>
            </a:r>
            <a:r>
              <a:rPr lang="hu-HU" sz="18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8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folyamat</a:t>
            </a:r>
          </a:p>
          <a:p>
            <a:pPr marL="800100" lvl="1"/>
            <a:r>
              <a:rPr lang="hu-HU" sz="1800" dirty="0">
                <a:latin typeface="Arial" pitchFamily="34" charset="0"/>
                <a:cs typeface="Arial" pitchFamily="34" charset="0"/>
              </a:rPr>
              <a:t>2014.03.15-én vagy utána aláírt szerződések esetében életbiztosítások esetén </a:t>
            </a:r>
            <a:r>
              <a:rPr lang="hu-H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póthatáridőt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 kell megadni, </a:t>
            </a:r>
            <a:r>
              <a:rPr lang="hu-H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póthatáridőt kitűző levél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készül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marL="800100" lvl="1"/>
            <a:r>
              <a:rPr lang="hu-HU" sz="1800" dirty="0">
                <a:latin typeface="Arial" pitchFamily="34" charset="0"/>
                <a:cs typeface="Arial" pitchFamily="34" charset="0"/>
              </a:rPr>
              <a:t>u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gyanaz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a póthatáridőt kitűző levél megy majd </a:t>
            </a:r>
            <a:r>
              <a:rPr lang="hu-HU" sz="1800" dirty="0" err="1">
                <a:latin typeface="Arial" pitchFamily="34" charset="0"/>
                <a:cs typeface="Arial" pitchFamily="34" charset="0"/>
              </a:rPr>
              <a:t>synpac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 és vias2 szerződésekre is, de a két rendszer között az új folyamatban egyenlőre nem lesz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összevonás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marL="800100" lvl="1"/>
            <a:r>
              <a:rPr lang="hu-HU" sz="1800" dirty="0">
                <a:latin typeface="Arial" pitchFamily="34" charset="0"/>
                <a:cs typeface="Arial" pitchFamily="34" charset="0"/>
              </a:rPr>
              <a:t>m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egmarad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a havi </a:t>
            </a:r>
            <a:r>
              <a:rPr lang="hu-HU" sz="1800" dirty="0" err="1">
                <a:latin typeface="Arial" pitchFamily="34" charset="0"/>
                <a:cs typeface="Arial" pitchFamily="34" charset="0"/>
              </a:rPr>
              <a:t>mahnung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 futás, de az M3-ban lévő szerződések esetén, ha befizetés hatására a szerződés M2-be lép vissza, akkor póthatáridőt kitűző levél kerül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kiküldésre</a:t>
            </a:r>
          </a:p>
          <a:p>
            <a:pPr marL="800100" lvl="1"/>
            <a:r>
              <a:rPr lang="hu-HU" sz="1800" dirty="0">
                <a:latin typeface="Arial" pitchFamily="34" charset="0"/>
                <a:cs typeface="Arial" pitchFamily="34" charset="0"/>
              </a:rPr>
              <a:t>a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póthatáridő meghatározás: szerződés M2-be kerülés napja utáni 2. hónap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1-je.</a:t>
            </a:r>
          </a:p>
        </p:txBody>
      </p:sp>
    </p:spTree>
    <p:extLst>
      <p:ext uri="{BB962C8B-B14F-4D97-AF65-F5344CB8AC3E}">
        <p14:creationId xmlns:p14="http://schemas.microsoft.com/office/powerpoint/2010/main" val="194671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Törlés</a:t>
            </a:r>
          </a:p>
        </p:txBody>
      </p:sp>
      <p:sp>
        <p:nvSpPr>
          <p:cNvPr id="80898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hu-HU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Vias2</a:t>
            </a:r>
            <a:r>
              <a:rPr lang="hu-HU" sz="20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hu-HU" sz="2000" dirty="0">
                <a:latin typeface="Arial" pitchFamily="34" charset="0"/>
                <a:cs typeface="Arial" pitchFamily="34" charset="0"/>
              </a:rPr>
              <a:t>p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óthatáridő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elteltével azonnal (naponta) esedékességre visszamenőleges hatállyal történik a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törlés</a:t>
            </a:r>
          </a:p>
          <a:p>
            <a:r>
              <a:rPr lang="hu-HU" sz="2000" dirty="0">
                <a:latin typeface="Arial" pitchFamily="34" charset="0"/>
                <a:cs typeface="Arial" pitchFamily="34" charset="0"/>
              </a:rPr>
              <a:t>k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ivéve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a díjbehajtásba bevont szerződéseknél, azokra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mahnung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és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storno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stop kerül, és évfordulóig kérjük a díjat.</a:t>
            </a:r>
          </a:p>
          <a:p>
            <a:pPr marL="0" indent="0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2000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hu-HU" sz="2000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ynpac</a:t>
            </a:r>
            <a:r>
              <a:rPr lang="hu-HU" sz="20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eaLnBrk="1" hangingPunct="1"/>
            <a:r>
              <a:rPr lang="hu-HU" sz="2000" dirty="0">
                <a:latin typeface="Arial" charset="0"/>
                <a:cs typeface="Arial" charset="0"/>
              </a:rPr>
              <a:t>a</a:t>
            </a:r>
            <a:r>
              <a:rPr lang="hu-HU" sz="2000" dirty="0" smtClean="0">
                <a:latin typeface="Arial" charset="0"/>
                <a:cs typeface="Arial" charset="0"/>
              </a:rPr>
              <a:t>z </a:t>
            </a:r>
            <a:r>
              <a:rPr lang="hu-HU" sz="2000" dirty="0">
                <a:latin typeface="Arial" charset="0"/>
                <a:cs typeface="Arial" charset="0"/>
              </a:rPr>
              <a:t>életbiztosítási szerződések továbbra is M3-ban kerülnek törlésre, díjmentesítésre vagy szüneteltetésre, de figyelembe vesszük a </a:t>
            </a:r>
            <a:r>
              <a:rPr lang="hu-HU" sz="2000" dirty="0" smtClean="0">
                <a:latin typeface="Arial" charset="0"/>
                <a:cs typeface="Arial" charset="0"/>
              </a:rPr>
              <a:t>póthatáridőt</a:t>
            </a:r>
          </a:p>
          <a:p>
            <a:pPr eaLnBrk="1" hangingPunct="1"/>
            <a:r>
              <a:rPr lang="hu-HU" sz="2000" dirty="0">
                <a:latin typeface="Arial" charset="0"/>
                <a:cs typeface="Arial" charset="0"/>
              </a:rPr>
              <a:t>h</a:t>
            </a:r>
            <a:r>
              <a:rPr lang="hu-HU" sz="2000" dirty="0" smtClean="0">
                <a:latin typeface="Arial" charset="0"/>
                <a:cs typeface="Arial" charset="0"/>
              </a:rPr>
              <a:t>a </a:t>
            </a:r>
            <a:r>
              <a:rPr lang="hu-HU" sz="2000" dirty="0">
                <a:latin typeface="Arial" charset="0"/>
                <a:cs typeface="Arial" charset="0"/>
              </a:rPr>
              <a:t>a póthatáridő </a:t>
            </a:r>
            <a:r>
              <a:rPr lang="hu-HU" sz="2000" dirty="0" smtClean="0">
                <a:latin typeface="Arial" charset="0"/>
                <a:cs typeface="Arial" charset="0"/>
              </a:rPr>
              <a:t>későbbi, mint a </a:t>
            </a:r>
            <a:r>
              <a:rPr lang="hu-HU" sz="2000" dirty="0">
                <a:latin typeface="Arial" charset="0"/>
                <a:cs typeface="Arial" charset="0"/>
              </a:rPr>
              <a:t>3 havi díjelmaradás </a:t>
            </a:r>
            <a:r>
              <a:rPr lang="hu-HU" sz="2000" dirty="0" smtClean="0">
                <a:latin typeface="Arial" charset="0"/>
                <a:cs typeface="Arial" charset="0"/>
              </a:rPr>
              <a:t>napja (mindig 1-je), akkor </a:t>
            </a:r>
            <a:r>
              <a:rPr lang="hu-HU" sz="2000" dirty="0">
                <a:latin typeface="Arial" charset="0"/>
                <a:cs typeface="Arial" charset="0"/>
              </a:rPr>
              <a:t>csak a következő hónapban kerül a szerződés </a:t>
            </a:r>
            <a:r>
              <a:rPr lang="hu-HU" sz="2000" dirty="0" err="1">
                <a:latin typeface="Arial" charset="0"/>
                <a:cs typeface="Arial" charset="0"/>
              </a:rPr>
              <a:t>díjnemfizetés</a:t>
            </a:r>
            <a:r>
              <a:rPr lang="hu-HU" sz="2000" dirty="0">
                <a:latin typeface="Arial" charset="0"/>
                <a:cs typeface="Arial" charset="0"/>
              </a:rPr>
              <a:t> miatt </a:t>
            </a:r>
            <a:r>
              <a:rPr lang="hu-HU" sz="2000" dirty="0" smtClean="0">
                <a:latin typeface="Arial" charset="0"/>
                <a:cs typeface="Arial" charset="0"/>
              </a:rPr>
              <a:t>feldolgozásra</a:t>
            </a:r>
            <a:endParaRPr lang="hu-HU" sz="2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82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600" b="1" dirty="0">
                <a:solidFill>
                  <a:srgbClr val="C00000"/>
                </a:solidFill>
                <a:latin typeface="Arial" charset="0"/>
                <a:cs typeface="Arial" charset="0"/>
              </a:rPr>
              <a:t>Főbb tudnivalók a </a:t>
            </a:r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levelekről </a:t>
            </a:r>
            <a:r>
              <a:rPr lang="hu-HU" sz="26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1</a:t>
            </a:r>
            <a:endParaRPr lang="hu-HU" sz="2600" b="1" baseline="300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80898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lvl="0"/>
            <a:r>
              <a:rPr lang="hu-HU" sz="2000" dirty="0">
                <a:latin typeface="Arial" pitchFamily="34" charset="0"/>
                <a:cs typeface="Arial" pitchFamily="34" charset="0"/>
              </a:rPr>
              <a:t>Az új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Ptk.-hoz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kapcsolódva 3 új levél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lesz:</a:t>
            </a:r>
          </a:p>
          <a:p>
            <a:pPr lvl="0"/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póthatáridőt kitűző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levél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emailban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is küldhető</a:t>
            </a:r>
          </a:p>
          <a:p>
            <a:pPr lvl="1"/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értesítés díjbehajtás megindításáról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emailban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is küldhető</a:t>
            </a:r>
          </a:p>
          <a:p>
            <a:pPr lvl="1"/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ügyvédi levél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ügyvédi levélpapíron és ügyvédi aláírással készül</a:t>
            </a:r>
          </a:p>
          <a:p>
            <a:pPr marL="0" indent="0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Egyelőre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mindegyik új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P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tk-s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levél csekk nélküli, a DOS2 projekt keretében várhatóan 2014.10.01-től lesz csekkes változatuk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microsoftoutlookemails.com/wp-content/uploads/2013/08/Active-internet-connec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293096"/>
            <a:ext cx="1997447" cy="199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evezetem.hu/images/1212/posta_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81503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99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600" b="1" dirty="0">
                <a:solidFill>
                  <a:srgbClr val="C00000"/>
                </a:solidFill>
                <a:latin typeface="Arial" charset="0"/>
                <a:cs typeface="Arial" charset="0"/>
              </a:rPr>
              <a:t>Főbb tudnivalók a </a:t>
            </a:r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levelekről </a:t>
            </a:r>
            <a:r>
              <a:rPr lang="hu-HU" sz="26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2</a:t>
            </a:r>
            <a:endParaRPr lang="hu-HU" sz="2600" b="1" baseline="300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80898" name="Tartalom helye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073427"/>
          </a:xfrm>
        </p:spPr>
        <p:txBody>
          <a:bodyPr/>
          <a:lstStyle/>
          <a:p>
            <a:pPr lvl="0"/>
            <a:r>
              <a:rPr lang="hu-HU" sz="2000" dirty="0" smtClean="0">
                <a:latin typeface="Arial" pitchFamily="34" charset="0"/>
                <a:cs typeface="Arial" pitchFamily="34" charset="0"/>
              </a:rPr>
              <a:t>Új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ptk-s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mahnung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levél 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csak ügyfélnek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, vagy alkuszi megállapodás esetén 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alkusznak küldhető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, minden más postázási út esetén ügyfélnek megy a póthatáridőt kitűző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levél.</a:t>
            </a:r>
          </a:p>
          <a:p>
            <a:pPr lvl="0">
              <a:buFont typeface="Arial" pitchFamily="34" charset="0"/>
              <a:buChar char=" "/>
            </a:pP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(Kivétel: VÜI által kezelt díjbehajtásba bevont vagyon módozatok, itt a levél az archívumba kerül és a KAM feladata a levél kiküldése, amennyiben szükséges.)</a:t>
            </a:r>
          </a:p>
          <a:p>
            <a:pPr lvl="0">
              <a:buFont typeface="Arial" pitchFamily="34" charset="0"/>
              <a:buChar char=" "/>
            </a:pPr>
            <a:endParaRPr lang="hu-HU" sz="2000" i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hu-HU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régi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ptk-s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szerződésekre, és a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KGFB-kre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a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régi levelek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mennek.</a:t>
            </a:r>
          </a:p>
          <a:p>
            <a:pPr lvl="0"/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hu-HU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régi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mahnung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levél is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módosul: Ha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egy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Kgfb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. biztosításnak van új P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tk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. szerinti fizetős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kiegészítő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biztosítása, akkor a kiegészítő biztosításra póthatáridőt kell adnunk, míg a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kgfb-re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ez nem vonatkozik. Ezt úgy oldottuk meg, hogy a 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KGFB szerződésekre továbbra is a régi </a:t>
            </a:r>
            <a:r>
              <a:rPr lang="hu-HU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mahnung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levelet küldjük, de szövegesen belekerül a kiegészítő biztosításra vonatkozó póthatáridőre való felhívás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endParaRPr lang="hu-H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2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600" b="1" dirty="0">
                <a:solidFill>
                  <a:srgbClr val="C00000"/>
                </a:solidFill>
                <a:latin typeface="Arial" charset="0"/>
                <a:cs typeface="Arial" charset="0"/>
              </a:rPr>
              <a:t>Főbb tudnivalók a </a:t>
            </a:r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levelekről </a:t>
            </a:r>
            <a:r>
              <a:rPr lang="hu-HU" sz="2600" b="1" baseline="30000" dirty="0">
                <a:solidFill>
                  <a:srgbClr val="C00000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80898" name="Tartalom helye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073427"/>
          </a:xfrm>
        </p:spPr>
        <p:txBody>
          <a:bodyPr/>
          <a:lstStyle/>
          <a:p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KGFB szerződések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esetében a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befolyt díj könyvelési sorrendje továbbra is változatlan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hu-HU" sz="1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u-HU" sz="1800" dirty="0" smtClean="0">
                <a:latin typeface="Arial" pitchFamily="34" charset="0"/>
                <a:cs typeface="Arial" pitchFamily="34" charset="0"/>
              </a:rPr>
              <a:t>baleseti adó,</a:t>
            </a:r>
          </a:p>
          <a:p>
            <a:pPr lvl="1"/>
            <a:r>
              <a:rPr lang="hu-HU" sz="1800" dirty="0">
                <a:latin typeface="Arial" pitchFamily="34" charset="0"/>
                <a:cs typeface="Arial" pitchFamily="34" charset="0"/>
              </a:rPr>
              <a:t>K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GFB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biztosítási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díj,</a:t>
            </a:r>
          </a:p>
          <a:p>
            <a:pPr lvl="1"/>
            <a:r>
              <a:rPr lang="hu-HU" sz="1800" dirty="0" smtClean="0">
                <a:latin typeface="Arial" pitchFamily="34" charset="0"/>
                <a:cs typeface="Arial" pitchFamily="34" charset="0"/>
              </a:rPr>
              <a:t>kiegészítő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biztosítási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díj.</a:t>
            </a:r>
          </a:p>
          <a:p>
            <a:endParaRPr lang="hu-HU" sz="2000" dirty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Ha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csak a kiegészítő biztosításra nem elegendő a befizetett díj akkor csak a kiegészítő kerül törlésre maga a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KGFB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szerződés nem</a:t>
            </a:r>
            <a:r>
              <a:rPr lang="hu-HU" sz="2000" b="1" dirty="0" smtClean="0"/>
              <a:t>.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lvl="0"/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hu-HU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mahnung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levél változatlanul küldhető </a:t>
            </a:r>
            <a:r>
              <a:rPr lang="hu-HU" sz="20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e-mailben is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, amennyiben a szerződés az email küldés feltételeinek megfelel.</a:t>
            </a:r>
          </a:p>
        </p:txBody>
      </p:sp>
    </p:spTree>
    <p:extLst>
      <p:ext uri="{BB962C8B-B14F-4D97-AF65-F5344CB8AC3E}">
        <p14:creationId xmlns:p14="http://schemas.microsoft.com/office/powerpoint/2010/main" val="96017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Régi és új Ptk. „együtt” </a:t>
            </a:r>
            <a:r>
              <a:rPr lang="hu-HU" sz="32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Az új jogszabály számos új rendelkezést vezet be, illetve eddig ismert rendelkezést eltérően szabályoz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Hogy „egyszerűbb” legyen az életünk…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 "/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… a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2014.03.15-étől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létrejött szerződésekre az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új Ptk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., az ezt megelőző időszakban létrejött szerződésekre azonban a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régi 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a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z irányadó.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400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u-HU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efelé nyíl 3"/>
          <p:cNvSpPr/>
          <p:nvPr/>
        </p:nvSpPr>
        <p:spPr>
          <a:xfrm>
            <a:off x="4211638" y="2133600"/>
            <a:ext cx="936625" cy="431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267" y="4293860"/>
            <a:ext cx="3953165" cy="1799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600" b="1" dirty="0">
                <a:solidFill>
                  <a:srgbClr val="C00000"/>
                </a:solidFill>
                <a:latin typeface="Arial" charset="0"/>
                <a:cs typeface="Arial" charset="0"/>
              </a:rPr>
              <a:t>Főbb tudnivalók a levelekről </a:t>
            </a:r>
            <a:r>
              <a:rPr lang="hu-HU" sz="2600" b="1" baseline="30000" dirty="0">
                <a:solidFill>
                  <a:srgbClr val="C00000"/>
                </a:solidFill>
                <a:latin typeface="Arial" charset="0"/>
                <a:cs typeface="Arial" charset="0"/>
              </a:rPr>
              <a:t>4</a:t>
            </a:r>
            <a:endParaRPr lang="hu-HU" sz="26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80898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hu-HU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FONTOS!</a:t>
            </a:r>
          </a:p>
          <a:p>
            <a:pPr marL="0" indent="0"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hu-HU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póthatáridő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nem a fizetési határidő meghosszabbítása, hanem egy olyan végső dátum, amely </a:t>
            </a:r>
            <a:r>
              <a:rPr lang="hu-HU" sz="2000" b="1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díjnemfizetéses</a:t>
            </a:r>
            <a:r>
              <a:rPr lang="hu-HU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megszűnéssel (</a:t>
            </a:r>
            <a:r>
              <a:rPr lang="hu-HU" sz="2000" b="1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életbizt</a:t>
            </a:r>
            <a:r>
              <a:rPr lang="hu-HU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esetében szüneteltetés vagy díjmentesítés is lehetséges) jár visszamenőleges hatállyal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hu-HU" sz="2000" dirty="0" smtClean="0">
                <a:latin typeface="Arial" pitchFamily="34" charset="0"/>
                <a:cs typeface="Arial" pitchFamily="34" charset="0"/>
              </a:rPr>
              <a:t>Egy szerződés több nyitott tételéhez megadott több póthatáridő esetében a </a:t>
            </a:r>
            <a:r>
              <a:rPr lang="hu-HU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LEGKORÁBBI NYITOTT TÉTEL PÓTHATÁRIDEJÉT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vesszük figyelembe törléskor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hu-HU" sz="2000" dirty="0" smtClean="0">
                <a:latin typeface="Arial" pitchFamily="34" charset="0"/>
                <a:cs typeface="Arial" pitchFamily="34" charset="0"/>
              </a:rPr>
              <a:t>Befizetéskor a </a:t>
            </a:r>
            <a:r>
              <a:rPr lang="hu-HU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banki és díjkönyvelési átfutási időt</a:t>
            </a:r>
            <a:r>
              <a:rPr lang="hu-H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hu-H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latin typeface="Arial" pitchFamily="34" charset="0"/>
                <a:cs typeface="Arial" pitchFamily="34" charset="0"/>
              </a:rPr>
              <a:t>(kb. 2 munkanap)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 figyelembe kell venni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!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1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137525" cy="1008063"/>
          </a:xfrm>
        </p:spPr>
        <p:txBody>
          <a:bodyPr/>
          <a:lstStyle/>
          <a:p>
            <a:pPr algn="l"/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Változások a </a:t>
            </a:r>
            <a:r>
              <a:rPr lang="hu-HU" sz="33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személybiztosítások</a:t>
            </a:r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területén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73016"/>
            <a:ext cx="2952328" cy="222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2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 idx="4294967295"/>
          </p:nvPr>
        </p:nvSpPr>
        <p:spPr>
          <a:xfrm>
            <a:off x="395536" y="224746"/>
            <a:ext cx="8424936" cy="576064"/>
          </a:xfrm>
        </p:spPr>
        <p:txBody>
          <a:bodyPr/>
          <a:lstStyle/>
          <a:p>
            <a:pPr eaLnBrk="1" hangingPunct="1"/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Néhány összefüggés </a:t>
            </a:r>
            <a:r>
              <a:rPr lang="hu-HU" sz="26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26626" name="Tartalom helye 2"/>
          <p:cNvSpPr>
            <a:spLocks noGrp="1"/>
          </p:cNvSpPr>
          <p:nvPr>
            <p:ph idx="4294967295"/>
          </p:nvPr>
        </p:nvSpPr>
        <p:spPr>
          <a:xfrm>
            <a:off x="251520" y="866170"/>
            <a:ext cx="8533456" cy="522712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000" b="1" dirty="0">
                <a:solidFill>
                  <a:srgbClr val="0070C0"/>
                </a:solidFill>
              </a:rPr>
              <a:t>S</a:t>
            </a:r>
            <a:r>
              <a:rPr lang="hu-HU" sz="2000" b="1" dirty="0" smtClean="0">
                <a:solidFill>
                  <a:srgbClr val="0070C0"/>
                </a:solidFill>
              </a:rPr>
              <a:t>zerződő személye:</a:t>
            </a:r>
            <a:endParaRPr lang="hu-HU" sz="2000" b="1" dirty="0">
              <a:solidFill>
                <a:srgbClr val="0070C0"/>
              </a:solidFill>
            </a:endParaRPr>
          </a:p>
          <a:p>
            <a:pPr eaLnBrk="1" hangingPunct="1">
              <a:spcBef>
                <a:spcPts val="1200"/>
              </a:spcBef>
            </a:pPr>
            <a:r>
              <a:rPr lang="hu-HU" sz="2000" dirty="0" smtClean="0"/>
              <a:t>UL, KLASSZIKUS, TESTŐR, GEP: </a:t>
            </a:r>
            <a:r>
              <a:rPr lang="hu-HU" sz="2000" b="1" u="sng" dirty="0" smtClean="0">
                <a:solidFill>
                  <a:srgbClr val="C00000"/>
                </a:solidFill>
              </a:rPr>
              <a:t>fogyasztó</a:t>
            </a:r>
            <a:r>
              <a:rPr lang="hu-HU" sz="2000" dirty="0" smtClean="0"/>
              <a:t>, </a:t>
            </a:r>
            <a:r>
              <a:rPr lang="hu-HU" sz="2000" dirty="0"/>
              <a:t>illetve </a:t>
            </a:r>
            <a:r>
              <a:rPr lang="hu-HU" sz="2000" b="1" u="sng" dirty="0" smtClean="0">
                <a:solidFill>
                  <a:srgbClr val="C00000"/>
                </a:solidFill>
              </a:rPr>
              <a:t>NEM fogyasztó</a:t>
            </a:r>
            <a:endParaRPr lang="hu-HU" sz="2000" dirty="0" smtClean="0"/>
          </a:p>
          <a:p>
            <a:pPr eaLnBrk="1" hangingPunct="1">
              <a:spcBef>
                <a:spcPts val="1200"/>
              </a:spcBef>
            </a:pPr>
            <a:r>
              <a:rPr lang="hu-HU" sz="2000" dirty="0" smtClean="0"/>
              <a:t>MILLIÓS SEGÍTSÉG: kizárólag </a:t>
            </a:r>
            <a:r>
              <a:rPr lang="hu-HU" sz="2000" b="1" u="sng" dirty="0" smtClean="0">
                <a:solidFill>
                  <a:srgbClr val="C00000"/>
                </a:solidFill>
              </a:rPr>
              <a:t>fogyasztó</a:t>
            </a:r>
          </a:p>
          <a:p>
            <a:pPr eaLnBrk="1" hangingPunct="1">
              <a:spcBef>
                <a:spcPts val="1200"/>
              </a:spcBef>
            </a:pPr>
            <a:r>
              <a:rPr lang="hu-HU" sz="2000" dirty="0" smtClean="0"/>
              <a:t>SZIMBA, GMEP, PAJZS: kizárólag </a:t>
            </a:r>
            <a:r>
              <a:rPr lang="hu-HU" sz="2000" b="1" u="sng" dirty="0" smtClean="0">
                <a:solidFill>
                  <a:srgbClr val="C00000"/>
                </a:solidFill>
              </a:rPr>
              <a:t>NEM fogyasztó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endParaRPr lang="hu-HU" sz="600" b="1" dirty="0" smtClean="0">
              <a:solidFill>
                <a:srgbClr val="0070C0"/>
              </a:solidFill>
            </a:endParaRP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hu-HU" sz="2000" b="1" dirty="0" smtClean="0">
                <a:solidFill>
                  <a:srgbClr val="0070C0"/>
                </a:solidFill>
              </a:rPr>
              <a:t>Szerződő tájékoztatási kötelezettsége:</a:t>
            </a:r>
          </a:p>
          <a:p>
            <a:pPr>
              <a:spcBef>
                <a:spcPts val="1200"/>
              </a:spcBef>
            </a:pPr>
            <a:r>
              <a:rPr lang="hu-HU" sz="2000" dirty="0" smtClean="0"/>
              <a:t>A </a:t>
            </a:r>
            <a:r>
              <a:rPr lang="hu-HU" sz="2000" b="1" u="sng" dirty="0" smtClean="0">
                <a:solidFill>
                  <a:srgbClr val="C00000"/>
                </a:solidFill>
              </a:rPr>
              <a:t>szerződő</a:t>
            </a:r>
            <a:r>
              <a:rPr lang="hu-HU" sz="2000" dirty="0" smtClean="0"/>
              <a:t> a hozzá intézett </a:t>
            </a:r>
            <a:r>
              <a:rPr lang="hu-HU" sz="2000" dirty="0"/>
              <a:t>nyilatkozatokról és a szerződésben bekövetkezett változásokról a</a:t>
            </a:r>
            <a:r>
              <a:rPr lang="hu-HU" sz="2000" b="1" dirty="0">
                <a:solidFill>
                  <a:srgbClr val="FF3300"/>
                </a:solidFill>
              </a:rPr>
              <a:t> </a:t>
            </a:r>
            <a:r>
              <a:rPr lang="hu-HU" sz="2000" b="1" u="sng" dirty="0">
                <a:solidFill>
                  <a:srgbClr val="C00000"/>
                </a:solidFill>
              </a:rPr>
              <a:t>biztosítottat köteles tájékoztatni</a:t>
            </a:r>
            <a:r>
              <a:rPr lang="hu-HU" sz="2000" dirty="0" smtClean="0"/>
              <a:t>.</a:t>
            </a:r>
          </a:p>
          <a:p>
            <a:pPr marL="0" indent="0">
              <a:spcBef>
                <a:spcPts val="1200"/>
              </a:spcBef>
              <a:buNone/>
            </a:pPr>
            <a:endParaRPr lang="hu-HU" sz="600" b="1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hu-HU" sz="2000" b="1" dirty="0" smtClean="0">
                <a:solidFill>
                  <a:srgbClr val="0070C0"/>
                </a:solidFill>
              </a:rPr>
              <a:t>Gyámhatósági </a:t>
            </a:r>
            <a:r>
              <a:rPr lang="hu-HU" sz="2000" b="1" dirty="0">
                <a:solidFill>
                  <a:srgbClr val="0070C0"/>
                </a:solidFill>
              </a:rPr>
              <a:t>jóváhagyás szükséges a </a:t>
            </a:r>
            <a:r>
              <a:rPr lang="hu-HU" sz="2000" b="1" dirty="0" smtClean="0">
                <a:solidFill>
                  <a:srgbClr val="0070C0"/>
                </a:solidFill>
              </a:rPr>
              <a:t>szerződéskötéshez </a:t>
            </a:r>
            <a:r>
              <a:rPr lang="hu-HU" sz="2000" dirty="0" smtClean="0"/>
              <a:t>(KIVÉVE = </a:t>
            </a:r>
            <a:r>
              <a:rPr lang="hu-HU" sz="2000" b="1" dirty="0" smtClean="0">
                <a:solidFill>
                  <a:srgbClr val="FF0000"/>
                </a:solidFill>
              </a:rPr>
              <a:t>Ptk. </a:t>
            </a:r>
            <a:r>
              <a:rPr lang="hu-HU" sz="2000" b="1" dirty="0">
                <a:solidFill>
                  <a:srgbClr val="FF0000"/>
                </a:solidFill>
              </a:rPr>
              <a:t>-</a:t>
            </a:r>
            <a:r>
              <a:rPr lang="hu-HU" sz="2000" b="1" dirty="0" smtClean="0">
                <a:solidFill>
                  <a:srgbClr val="FF0000"/>
                </a:solidFill>
              </a:rPr>
              <a:t> TÓL ELTÉRŐEN</a:t>
            </a:r>
            <a:r>
              <a:rPr lang="hu-HU" sz="2000" dirty="0" smtClean="0"/>
              <a:t>: SZIMBA, GEP (NEM fogyasztói szerződő esetén), GMEP, PAJZS):</a:t>
            </a:r>
          </a:p>
          <a:p>
            <a:pPr lvl="1">
              <a:spcBef>
                <a:spcPts val="1200"/>
              </a:spcBef>
            </a:pPr>
            <a:r>
              <a:rPr lang="hu-HU" sz="1800" dirty="0"/>
              <a:t>kiskorú esetén, ha nem a törvényes képviselője köti a szerződést</a:t>
            </a:r>
          </a:p>
          <a:p>
            <a:pPr lvl="1">
              <a:spcBef>
                <a:spcPts val="1200"/>
              </a:spcBef>
            </a:pPr>
            <a:r>
              <a:rPr lang="hu-HU" sz="1800" dirty="0"/>
              <a:t>ha biztosított részlegesen korlátozott vagy cselekvőképtelen nagykorú </a:t>
            </a:r>
            <a:r>
              <a:rPr lang="hu-HU" sz="1800" dirty="0" smtClean="0"/>
              <a:t>személy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8640"/>
            <a:ext cx="648072" cy="67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54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 idx="4294967295"/>
          </p:nvPr>
        </p:nvSpPr>
        <p:spPr>
          <a:xfrm>
            <a:off x="395536" y="260648"/>
            <a:ext cx="8424936" cy="576064"/>
          </a:xfrm>
        </p:spPr>
        <p:txBody>
          <a:bodyPr/>
          <a:lstStyle/>
          <a:p>
            <a:pPr eaLnBrk="1" hangingPunct="1"/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Néhány összefüggés </a:t>
            </a:r>
            <a:r>
              <a:rPr lang="hu-HU" sz="26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26626" name="Tartalom helye 2"/>
          <p:cNvSpPr>
            <a:spLocks noGrp="1"/>
          </p:cNvSpPr>
          <p:nvPr>
            <p:ph idx="4294967295"/>
          </p:nvPr>
        </p:nvSpPr>
        <p:spPr>
          <a:xfrm>
            <a:off x="287016" y="1196752"/>
            <a:ext cx="8533456" cy="4752528"/>
          </a:xfrm>
        </p:spPr>
        <p:txBody>
          <a:bodyPr/>
          <a:lstStyle/>
          <a:p>
            <a:pPr marL="0" indent="0">
              <a:buNone/>
            </a:pPr>
            <a:r>
              <a:rPr lang="hu-HU" sz="2000" b="1" dirty="0">
                <a:solidFill>
                  <a:srgbClr val="0070C0"/>
                </a:solidFill>
              </a:rPr>
              <a:t>Ha a biztosított a szerződő helyébe lép, ehhez </a:t>
            </a:r>
            <a:r>
              <a:rPr lang="hu-HU" sz="2000" b="1" dirty="0" smtClean="0">
                <a:solidFill>
                  <a:srgbClr val="0070C0"/>
                </a:solidFill>
              </a:rPr>
              <a:t>NEM szükséges </a:t>
            </a:r>
            <a:r>
              <a:rPr lang="hu-HU" sz="2000" b="1" dirty="0">
                <a:solidFill>
                  <a:srgbClr val="0070C0"/>
                </a:solidFill>
              </a:rPr>
              <a:t>a korábbi szerződő írásbeli </a:t>
            </a:r>
            <a:r>
              <a:rPr lang="hu-HU" sz="2000" b="1" dirty="0" smtClean="0">
                <a:solidFill>
                  <a:srgbClr val="0070C0"/>
                </a:solidFill>
              </a:rPr>
              <a:t>hozzájárulása!</a:t>
            </a:r>
          </a:p>
          <a:p>
            <a:r>
              <a:rPr lang="hu-HU" sz="2000" dirty="0" smtClean="0"/>
              <a:t>Kivéve: UL, KLASSZIKUS, ahol </a:t>
            </a:r>
            <a:r>
              <a:rPr lang="hu-HU" sz="2000" b="1" dirty="0" smtClean="0">
                <a:solidFill>
                  <a:srgbClr val="C00000"/>
                </a:solidFill>
              </a:rPr>
              <a:t>SZÜKSÉGES! </a:t>
            </a:r>
            <a:r>
              <a:rPr lang="hu-HU" sz="2000" b="1" dirty="0">
                <a:solidFill>
                  <a:srgbClr val="FF0000"/>
                </a:solidFill>
              </a:rPr>
              <a:t>ELTÉRÉS A Ptk. - TÓL</a:t>
            </a:r>
            <a:r>
              <a:rPr lang="hu-HU" sz="2000" b="1" dirty="0" smtClean="0">
                <a:solidFill>
                  <a:srgbClr val="FF0000"/>
                </a:solidFill>
              </a:rPr>
              <a:t>!</a:t>
            </a:r>
          </a:p>
          <a:p>
            <a:pPr>
              <a:buFont typeface="Calibri" pitchFamily="34" charset="0"/>
              <a:buChar char=" "/>
            </a:pPr>
            <a:r>
              <a:rPr lang="hu-HU" sz="1600" b="1" i="1" dirty="0"/>
              <a:t>(Amennyiben ekkor a korábbi szerződő már nem él, az örököseinek a hozzájárulása viszont nem szükséges.)</a:t>
            </a:r>
          </a:p>
          <a:p>
            <a:pPr>
              <a:spcBef>
                <a:spcPts val="1200"/>
              </a:spcBef>
            </a:pPr>
            <a:r>
              <a:rPr lang="hu-HU" sz="2000" dirty="0" smtClean="0"/>
              <a:t>SZIMBA, GMEP, PAJZS: </a:t>
            </a:r>
            <a:r>
              <a:rPr lang="hu-HU" sz="2000" b="1" dirty="0" smtClean="0">
                <a:solidFill>
                  <a:srgbClr val="C00000"/>
                </a:solidFill>
              </a:rPr>
              <a:t>a </a:t>
            </a:r>
            <a:r>
              <a:rPr lang="hu-HU" sz="2000" b="1" dirty="0">
                <a:solidFill>
                  <a:srgbClr val="C00000"/>
                </a:solidFill>
              </a:rPr>
              <a:t>biztosított </a:t>
            </a:r>
            <a:r>
              <a:rPr lang="hu-HU" sz="2000" b="1" dirty="0" smtClean="0">
                <a:solidFill>
                  <a:srgbClr val="C00000"/>
                </a:solidFill>
              </a:rPr>
              <a:t>NEM léphet be szerződőként! </a:t>
            </a:r>
            <a:r>
              <a:rPr lang="hu-HU" sz="2000" b="1" dirty="0">
                <a:solidFill>
                  <a:srgbClr val="FF0000"/>
                </a:solidFill>
              </a:rPr>
              <a:t>ELTÉRÉS A </a:t>
            </a:r>
            <a:r>
              <a:rPr lang="hu-HU" sz="2000" b="1" dirty="0" smtClean="0">
                <a:solidFill>
                  <a:srgbClr val="FF0000"/>
                </a:solidFill>
              </a:rPr>
              <a:t>Ptk. - TÓL</a:t>
            </a:r>
            <a:r>
              <a:rPr lang="hu-HU" sz="2000" b="1" dirty="0">
                <a:solidFill>
                  <a:srgbClr val="FF0000"/>
                </a:solidFill>
              </a:rPr>
              <a:t>!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hu-HU" sz="2000" b="1" dirty="0" smtClean="0">
                <a:solidFill>
                  <a:srgbClr val="0070C0"/>
                </a:solidFill>
              </a:rPr>
              <a:t>Szerződőcsere: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hu-HU" sz="2000" dirty="0" smtClean="0"/>
              <a:t>Továbbra is van rá lehetőség </a:t>
            </a:r>
            <a:r>
              <a:rPr lang="hu-HU" sz="2000" u="sng" dirty="0" smtClean="0"/>
              <a:t>azon termékeknél, ahol eddig is</a:t>
            </a:r>
            <a:r>
              <a:rPr lang="hu-HU" sz="2000" dirty="0" smtClean="0"/>
              <a:t>, csak</a:t>
            </a:r>
            <a:r>
              <a:rPr lang="hu-HU" sz="2000" b="1" dirty="0" smtClean="0">
                <a:solidFill>
                  <a:srgbClr val="C00000"/>
                </a:solidFill>
              </a:rPr>
              <a:t> nem így hívjuk</a:t>
            </a:r>
            <a:r>
              <a:rPr lang="hu-HU" sz="2000" dirty="0" smtClean="0"/>
              <a:t>, hanem pl.: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hu-HU" sz="1800" dirty="0" smtClean="0"/>
              <a:t>A </a:t>
            </a:r>
            <a:r>
              <a:rPr lang="hu-HU" sz="1800" b="1" u="sng" dirty="0">
                <a:solidFill>
                  <a:srgbClr val="C00000"/>
                </a:solidFill>
              </a:rPr>
              <a:t>szerződő és a biztosított írásbeli hozzájárulásával </a:t>
            </a:r>
            <a:r>
              <a:rPr lang="hu-HU" sz="1800" dirty="0"/>
              <a:t>harmadik személy a biztosítási szerződésbe új szerződőként beléphet.  A szerződő személyének változásáról a biztosítót írásban értesíteni kell.</a:t>
            </a:r>
            <a:r>
              <a:rPr lang="x-none" sz="1800"/>
              <a:t> </a:t>
            </a:r>
            <a:endParaRPr lang="hu-HU" sz="1800" dirty="0"/>
          </a:p>
          <a:p>
            <a:pPr marL="0" indent="0">
              <a:spcBef>
                <a:spcPts val="1200"/>
              </a:spcBef>
              <a:buNone/>
            </a:pPr>
            <a:endParaRPr lang="hu-H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8640"/>
            <a:ext cx="648072" cy="67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07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 idx="4294967295"/>
          </p:nvPr>
        </p:nvSpPr>
        <p:spPr>
          <a:xfrm>
            <a:off x="323528" y="188640"/>
            <a:ext cx="8424936" cy="576064"/>
          </a:xfrm>
        </p:spPr>
        <p:txBody>
          <a:bodyPr/>
          <a:lstStyle/>
          <a:p>
            <a:pPr eaLnBrk="1" hangingPunct="1"/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Néhány összefüggés </a:t>
            </a:r>
            <a:r>
              <a:rPr lang="hu-HU" sz="2600" b="1" baseline="30000" dirty="0">
                <a:solidFill>
                  <a:srgbClr val="C00000"/>
                </a:solidFill>
                <a:latin typeface="Arial" charset="0"/>
                <a:cs typeface="Arial" charset="0"/>
              </a:rPr>
              <a:t>3</a:t>
            </a:r>
            <a:endParaRPr lang="hu-HU" sz="2600" b="1" baseline="300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6626" name="Tartalom helye 2"/>
          <p:cNvSpPr>
            <a:spLocks noGrp="1"/>
          </p:cNvSpPr>
          <p:nvPr>
            <p:ph idx="4294967295"/>
          </p:nvPr>
        </p:nvSpPr>
        <p:spPr>
          <a:xfrm>
            <a:off x="179512" y="675804"/>
            <a:ext cx="8640960" cy="5777532"/>
          </a:xfrm>
        </p:spPr>
        <p:txBody>
          <a:bodyPr/>
          <a:lstStyle/>
          <a:p>
            <a:r>
              <a:rPr lang="hu-HU" sz="1900" dirty="0" smtClean="0"/>
              <a:t>Bekerült a feltételekbe (de ez rajtunk kívül áll) a </a:t>
            </a:r>
            <a:r>
              <a:rPr lang="hu-HU" sz="1900" b="1" dirty="0" smtClean="0">
                <a:solidFill>
                  <a:srgbClr val="0070C0"/>
                </a:solidFill>
              </a:rPr>
              <a:t>díj- </a:t>
            </a:r>
            <a:r>
              <a:rPr lang="hu-HU" sz="1900" b="1" dirty="0">
                <a:solidFill>
                  <a:srgbClr val="0070C0"/>
                </a:solidFill>
              </a:rPr>
              <a:t>és költségmegtérítési kötelezettség </a:t>
            </a:r>
            <a:r>
              <a:rPr lang="hu-HU" sz="1900" b="1" dirty="0" smtClean="0">
                <a:solidFill>
                  <a:srgbClr val="0070C0"/>
                </a:solidFill>
              </a:rPr>
              <a:t> </a:t>
            </a:r>
            <a:r>
              <a:rPr lang="hu-HU" sz="1900" b="1" dirty="0">
                <a:solidFill>
                  <a:srgbClr val="0070C0"/>
                </a:solidFill>
              </a:rPr>
              <a:t>a szerződő felé</a:t>
            </a:r>
            <a:r>
              <a:rPr lang="hu-HU" sz="1900" dirty="0"/>
              <a:t> (a biztosított belépésénél, illetve semmis kedvezményezett  jelölésnél</a:t>
            </a:r>
            <a:r>
              <a:rPr lang="hu-HU" sz="1900" dirty="0" smtClean="0"/>
              <a:t>)! KIVÉVE: SZIMBA, GMEP, PAJZS</a:t>
            </a:r>
          </a:p>
          <a:p>
            <a:pPr>
              <a:spcBef>
                <a:spcPts val="1200"/>
              </a:spcBef>
            </a:pPr>
            <a:r>
              <a:rPr lang="hu-HU" sz="1900" dirty="0" smtClean="0"/>
              <a:t>SZIMBA, GMEP, PAJZS: </a:t>
            </a:r>
            <a:r>
              <a:rPr lang="hu-HU" sz="1900" b="1" dirty="0" smtClean="0">
                <a:solidFill>
                  <a:srgbClr val="0070C0"/>
                </a:solidFill>
              </a:rPr>
              <a:t>Szerződés módosításhoz</a:t>
            </a:r>
            <a:r>
              <a:rPr lang="hu-HU" sz="1900" b="1" dirty="0" smtClean="0">
                <a:solidFill>
                  <a:srgbClr val="C00000"/>
                </a:solidFill>
              </a:rPr>
              <a:t> a biztosított hozzájárulása NEM szükséges!</a:t>
            </a:r>
            <a:r>
              <a:rPr lang="hu-HU" sz="1900" b="1" dirty="0" smtClean="0">
                <a:solidFill>
                  <a:srgbClr val="0070C0"/>
                </a:solidFill>
              </a:rPr>
              <a:t> </a:t>
            </a:r>
            <a:r>
              <a:rPr lang="hu-HU" sz="1900" b="1" dirty="0">
                <a:solidFill>
                  <a:srgbClr val="FF0000"/>
                </a:solidFill>
              </a:rPr>
              <a:t>ELTÉRÉS A Ptk. - TÓL</a:t>
            </a:r>
            <a:r>
              <a:rPr lang="hu-HU" sz="1900" b="1" dirty="0" smtClean="0">
                <a:solidFill>
                  <a:srgbClr val="FF0000"/>
                </a:solidFill>
              </a:rPr>
              <a:t>!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hu-HU" sz="2000" b="1" dirty="0" smtClean="0">
                <a:solidFill>
                  <a:srgbClr val="0070C0"/>
                </a:solidFill>
              </a:rPr>
              <a:t>Szerződés létrejötte:</a:t>
            </a:r>
          </a:p>
          <a:p>
            <a:pPr lvl="1">
              <a:spcBef>
                <a:spcPts val="1200"/>
              </a:spcBef>
            </a:pPr>
            <a:r>
              <a:rPr lang="hu-HU" sz="1800" dirty="0"/>
              <a:t>v</a:t>
            </a:r>
            <a:r>
              <a:rPr lang="hu-HU" sz="1800" dirty="0" smtClean="0"/>
              <a:t>agy a </a:t>
            </a:r>
            <a:r>
              <a:rPr lang="hu-HU" sz="1800" b="1" u="sng" dirty="0" smtClean="0"/>
              <a:t>kötvény</a:t>
            </a:r>
            <a:r>
              <a:rPr lang="hu-HU" sz="1800" dirty="0" smtClean="0"/>
              <a:t> kibocsátásával</a:t>
            </a:r>
          </a:p>
          <a:p>
            <a:pPr lvl="1">
              <a:spcBef>
                <a:spcPts val="1200"/>
              </a:spcBef>
            </a:pPr>
            <a:r>
              <a:rPr lang="hu-HU" sz="1800" dirty="0"/>
              <a:t>v</a:t>
            </a:r>
            <a:r>
              <a:rPr lang="hu-HU" sz="1800" dirty="0" smtClean="0"/>
              <a:t>agy </a:t>
            </a:r>
            <a:r>
              <a:rPr lang="hu-HU" sz="1800" b="1" u="sng" dirty="0" smtClean="0"/>
              <a:t>ráutaló magatartással (hallgatólagosan)</a:t>
            </a:r>
            <a:r>
              <a:rPr lang="hu-HU" sz="1800" dirty="0" smtClean="0"/>
              <a:t> a beérkezéstől számított </a:t>
            </a:r>
            <a:r>
              <a:rPr lang="hu-HU" sz="1800" b="1" u="sng" dirty="0" smtClean="0"/>
              <a:t>15</a:t>
            </a:r>
            <a:r>
              <a:rPr lang="hu-HU" sz="1800" dirty="0" smtClean="0"/>
              <a:t> napon (</a:t>
            </a:r>
            <a:r>
              <a:rPr lang="hu-HU" sz="1800" dirty="0" err="1" smtClean="0"/>
              <a:t>kockázatelbírálás</a:t>
            </a:r>
            <a:r>
              <a:rPr lang="hu-HU" sz="1800" dirty="0" smtClean="0"/>
              <a:t> esetén </a:t>
            </a:r>
            <a:r>
              <a:rPr lang="hu-HU" sz="1800" b="1" u="sng" dirty="0" smtClean="0"/>
              <a:t>60</a:t>
            </a:r>
            <a:r>
              <a:rPr lang="hu-HU" sz="1800" dirty="0" smtClean="0"/>
              <a:t> napon) belül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hu-HU" sz="1800" dirty="0" smtClean="0"/>
              <a:t>… amennyiben az ajánlatot a jogszabályban </a:t>
            </a:r>
            <a:r>
              <a:rPr lang="hu-HU" sz="1800" b="1" dirty="0">
                <a:solidFill>
                  <a:srgbClr val="C00000"/>
                </a:solidFill>
              </a:rPr>
              <a:t>előírt tájékoztatás birtokában</a:t>
            </a:r>
            <a:r>
              <a:rPr lang="hu-HU" sz="1800" dirty="0"/>
              <a:t>, a </a:t>
            </a:r>
            <a:r>
              <a:rPr lang="hu-HU" sz="1800" b="1" dirty="0">
                <a:solidFill>
                  <a:srgbClr val="C00000"/>
                </a:solidFill>
              </a:rPr>
              <a:t>rendszeresített ajánlati lapon</a:t>
            </a:r>
            <a:r>
              <a:rPr lang="hu-HU" sz="1800" dirty="0">
                <a:solidFill>
                  <a:srgbClr val="C00000"/>
                </a:solidFill>
              </a:rPr>
              <a:t> </a:t>
            </a:r>
            <a:r>
              <a:rPr lang="hu-HU" sz="1800" dirty="0"/>
              <a:t>és a </a:t>
            </a:r>
            <a:r>
              <a:rPr lang="hu-HU" sz="1800" b="1" dirty="0">
                <a:solidFill>
                  <a:srgbClr val="C00000"/>
                </a:solidFill>
              </a:rPr>
              <a:t>Díjszabásnak megfelelően</a:t>
            </a:r>
            <a:r>
              <a:rPr lang="hu-HU" sz="1800" dirty="0">
                <a:solidFill>
                  <a:srgbClr val="C00000"/>
                </a:solidFill>
              </a:rPr>
              <a:t> </a:t>
            </a:r>
            <a:r>
              <a:rPr lang="hu-HU" sz="1800" dirty="0"/>
              <a:t>tették</a:t>
            </a:r>
            <a:r>
              <a:rPr lang="hu-HU" sz="1800" dirty="0" smtClean="0"/>
              <a:t>.</a:t>
            </a:r>
          </a:p>
          <a:p>
            <a:pPr lvl="2">
              <a:spcBef>
                <a:spcPts val="1200"/>
              </a:spcBef>
            </a:pPr>
            <a:r>
              <a:rPr lang="hu-HU" sz="1800" b="1" dirty="0" smtClean="0"/>
              <a:t>Milliós segítség, SZIMBA: </a:t>
            </a:r>
            <a:r>
              <a:rPr lang="hu-HU" sz="1800" b="1" dirty="0" smtClean="0">
                <a:solidFill>
                  <a:srgbClr val="0070C0"/>
                </a:solidFill>
              </a:rPr>
              <a:t>csak </a:t>
            </a:r>
            <a:r>
              <a:rPr lang="hu-HU" sz="1800" b="1" u="sng" dirty="0" smtClean="0">
                <a:solidFill>
                  <a:srgbClr val="0070C0"/>
                </a:solidFill>
              </a:rPr>
              <a:t>15</a:t>
            </a:r>
            <a:r>
              <a:rPr lang="hu-HU" sz="1800" b="1" dirty="0" smtClean="0">
                <a:solidFill>
                  <a:srgbClr val="0070C0"/>
                </a:solidFill>
              </a:rPr>
              <a:t> nap van, hiszen NINCS </a:t>
            </a:r>
            <a:r>
              <a:rPr lang="hu-HU" sz="1800" b="1" dirty="0" err="1" smtClean="0">
                <a:solidFill>
                  <a:srgbClr val="0070C0"/>
                </a:solidFill>
              </a:rPr>
              <a:t>kockázatelbírálás</a:t>
            </a:r>
            <a:r>
              <a:rPr lang="hu-HU" sz="1800" b="1" dirty="0" smtClean="0">
                <a:solidFill>
                  <a:srgbClr val="0070C0"/>
                </a:solidFill>
              </a:rPr>
              <a:t>!</a:t>
            </a:r>
          </a:p>
          <a:p>
            <a:pPr lvl="2">
              <a:spcBef>
                <a:spcPts val="1200"/>
              </a:spcBef>
            </a:pPr>
            <a:r>
              <a:rPr lang="hu-HU" sz="1800" b="1" dirty="0" smtClean="0"/>
              <a:t>GEP: </a:t>
            </a:r>
            <a:r>
              <a:rPr lang="hu-HU" sz="1800" b="1" dirty="0">
                <a:solidFill>
                  <a:srgbClr val="0070C0"/>
                </a:solidFill>
              </a:rPr>
              <a:t>csak </a:t>
            </a:r>
            <a:r>
              <a:rPr lang="hu-HU" sz="1800" b="1" u="sng" dirty="0" smtClean="0">
                <a:solidFill>
                  <a:srgbClr val="0070C0"/>
                </a:solidFill>
              </a:rPr>
              <a:t>60</a:t>
            </a:r>
            <a:r>
              <a:rPr lang="hu-HU" sz="1800" b="1" dirty="0" smtClean="0">
                <a:solidFill>
                  <a:srgbClr val="0070C0"/>
                </a:solidFill>
              </a:rPr>
              <a:t> </a:t>
            </a:r>
            <a:r>
              <a:rPr lang="hu-HU" sz="1800" b="1" dirty="0">
                <a:solidFill>
                  <a:srgbClr val="0070C0"/>
                </a:solidFill>
              </a:rPr>
              <a:t>nap van, hiszen </a:t>
            </a:r>
            <a:r>
              <a:rPr lang="hu-HU" sz="1800" b="1" dirty="0" smtClean="0">
                <a:solidFill>
                  <a:srgbClr val="0070C0"/>
                </a:solidFill>
              </a:rPr>
              <a:t>mindig VAN </a:t>
            </a:r>
            <a:r>
              <a:rPr lang="hu-HU" sz="1800" b="1" dirty="0" err="1">
                <a:solidFill>
                  <a:srgbClr val="0070C0"/>
                </a:solidFill>
              </a:rPr>
              <a:t>kockázatelbírálás</a:t>
            </a:r>
            <a:r>
              <a:rPr lang="hu-HU" sz="1800" b="1" dirty="0" smtClean="0">
                <a:solidFill>
                  <a:srgbClr val="0070C0"/>
                </a:solidFill>
              </a:rPr>
              <a:t>!</a:t>
            </a:r>
          </a:p>
          <a:p>
            <a:pPr lvl="2">
              <a:spcBef>
                <a:spcPts val="1200"/>
              </a:spcBef>
            </a:pPr>
            <a:r>
              <a:rPr lang="hu-HU" sz="1800" b="1" dirty="0" smtClean="0"/>
              <a:t>GMEP, PAJZS: </a:t>
            </a:r>
            <a:r>
              <a:rPr lang="hu-HU" sz="1800" b="1" dirty="0" smtClean="0">
                <a:solidFill>
                  <a:srgbClr val="0070C0"/>
                </a:solidFill>
              </a:rPr>
              <a:t>itt a szerződő </a:t>
            </a:r>
            <a:r>
              <a:rPr lang="hu-HU" sz="1800" b="1" u="sng" dirty="0" smtClean="0">
                <a:solidFill>
                  <a:srgbClr val="0070C0"/>
                </a:solidFill>
              </a:rPr>
              <a:t>NEM fogyasztó</a:t>
            </a:r>
            <a:r>
              <a:rPr lang="hu-HU" sz="1800" b="1" dirty="0" smtClean="0">
                <a:solidFill>
                  <a:srgbClr val="0070C0"/>
                </a:solidFill>
              </a:rPr>
              <a:t>, mégis a 15 napot (</a:t>
            </a:r>
            <a:r>
              <a:rPr lang="hu-HU" sz="1800" b="1" dirty="0" err="1" smtClean="0">
                <a:solidFill>
                  <a:srgbClr val="0070C0"/>
                </a:solidFill>
              </a:rPr>
              <a:t>kockázatelbíráslás</a:t>
            </a:r>
            <a:r>
              <a:rPr lang="hu-HU" sz="1800" b="1" dirty="0" smtClean="0">
                <a:solidFill>
                  <a:srgbClr val="0070C0"/>
                </a:solidFill>
              </a:rPr>
              <a:t> esetén (PAJZS: munkáltatói </a:t>
            </a:r>
            <a:r>
              <a:rPr lang="hu-HU" sz="1800" b="1" dirty="0">
                <a:solidFill>
                  <a:srgbClr val="0070C0"/>
                </a:solidFill>
              </a:rPr>
              <a:t>é</a:t>
            </a:r>
            <a:r>
              <a:rPr lang="hu-HU" sz="1800" b="1" dirty="0" smtClean="0">
                <a:solidFill>
                  <a:srgbClr val="0070C0"/>
                </a:solidFill>
              </a:rPr>
              <a:t>s sportolói)</a:t>
            </a:r>
          </a:p>
          <a:p>
            <a:pPr lvl="2">
              <a:spcBef>
                <a:spcPts val="0"/>
              </a:spcBef>
              <a:buFont typeface="Calibri" pitchFamily="34" charset="0"/>
              <a:buChar char=" "/>
            </a:pPr>
            <a:r>
              <a:rPr lang="hu-HU" sz="1800" b="1" dirty="0" smtClean="0">
                <a:solidFill>
                  <a:srgbClr val="0070C0"/>
                </a:solidFill>
              </a:rPr>
              <a:t>60 napot) alkalmazunk! </a:t>
            </a:r>
            <a:r>
              <a:rPr lang="hu-HU" sz="1800" b="1" dirty="0" smtClean="0">
                <a:solidFill>
                  <a:srgbClr val="FF0000"/>
                </a:solidFill>
              </a:rPr>
              <a:t>ELTÉRÉS </a:t>
            </a:r>
            <a:r>
              <a:rPr lang="hu-HU" sz="1800" b="1" dirty="0">
                <a:solidFill>
                  <a:srgbClr val="FF0000"/>
                </a:solidFill>
              </a:rPr>
              <a:t>A Ptk. - TÓL</a:t>
            </a:r>
            <a:r>
              <a:rPr lang="hu-HU" sz="1800" b="1" dirty="0" smtClean="0">
                <a:solidFill>
                  <a:srgbClr val="FF0000"/>
                </a:solidFill>
              </a:rPr>
              <a:t>!</a:t>
            </a:r>
            <a:endParaRPr lang="hu-HU" sz="18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8640"/>
            <a:ext cx="648072" cy="67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00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 idx="4294967295"/>
          </p:nvPr>
        </p:nvSpPr>
        <p:spPr>
          <a:xfrm>
            <a:off x="395536" y="260648"/>
            <a:ext cx="8424936" cy="576064"/>
          </a:xfrm>
        </p:spPr>
        <p:txBody>
          <a:bodyPr/>
          <a:lstStyle/>
          <a:p>
            <a:pPr eaLnBrk="1" hangingPunct="1"/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Néhány összefüggés </a:t>
            </a:r>
            <a:r>
              <a:rPr lang="hu-HU" sz="2600" b="1" baseline="30000" dirty="0">
                <a:solidFill>
                  <a:srgbClr val="C00000"/>
                </a:solidFill>
                <a:latin typeface="Arial" charset="0"/>
                <a:cs typeface="Arial" charset="0"/>
              </a:rPr>
              <a:t>4</a:t>
            </a:r>
            <a:endParaRPr lang="hu-HU" sz="2600" b="1" baseline="300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6626" name="Tartalom helye 2"/>
          <p:cNvSpPr>
            <a:spLocks noGrp="1"/>
          </p:cNvSpPr>
          <p:nvPr>
            <p:ph idx="4294967295"/>
          </p:nvPr>
        </p:nvSpPr>
        <p:spPr>
          <a:xfrm>
            <a:off x="251520" y="1124744"/>
            <a:ext cx="8712968" cy="4824536"/>
          </a:xfrm>
          <a:ln>
            <a:noFill/>
          </a:ln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hu-HU" sz="2000" b="1" dirty="0" smtClean="0">
                <a:solidFill>
                  <a:srgbClr val="0070C0"/>
                </a:solidFill>
              </a:rPr>
              <a:t>Hatálybalépés:</a:t>
            </a:r>
          </a:p>
          <a:p>
            <a:pPr>
              <a:spcBef>
                <a:spcPts val="1200"/>
              </a:spcBef>
            </a:pPr>
            <a:r>
              <a:rPr lang="hu-HU" sz="2000" b="1" dirty="0" smtClean="0">
                <a:solidFill>
                  <a:srgbClr val="C00000"/>
                </a:solidFill>
              </a:rPr>
              <a:t>Megszűnt a fogalom</a:t>
            </a:r>
            <a:r>
              <a:rPr lang="hu-HU" sz="2000" dirty="0" smtClean="0"/>
              <a:t>, helyette a biztosító kockázatviselése (kockázatviselés kezdete)</a:t>
            </a:r>
          </a:p>
          <a:p>
            <a:pPr>
              <a:spcBef>
                <a:spcPts val="1200"/>
              </a:spcBef>
            </a:pPr>
            <a:endParaRPr lang="hu-HU" sz="2000" dirty="0" smtClean="0"/>
          </a:p>
          <a:p>
            <a:pPr marL="0" indent="0">
              <a:spcBef>
                <a:spcPts val="1200"/>
              </a:spcBef>
              <a:buNone/>
            </a:pPr>
            <a:endParaRPr lang="hu-HU" sz="600" dirty="0" smtClean="0"/>
          </a:p>
          <a:p>
            <a:pPr>
              <a:buNone/>
            </a:pPr>
            <a:r>
              <a:rPr lang="hu-HU" sz="2000" b="1" dirty="0">
                <a:solidFill>
                  <a:srgbClr val="0070C0"/>
                </a:solidFill>
              </a:rPr>
              <a:t>Várakozási idő alatti </a:t>
            </a:r>
            <a:r>
              <a:rPr lang="hu-HU" sz="2000" b="1" dirty="0" smtClean="0">
                <a:solidFill>
                  <a:srgbClr val="0070C0"/>
                </a:solidFill>
              </a:rPr>
              <a:t>NEM BALESETBŐL eredő </a:t>
            </a:r>
            <a:r>
              <a:rPr lang="hu-HU" sz="2000" dirty="0"/>
              <a:t>halálnál nem a </a:t>
            </a:r>
            <a:r>
              <a:rPr lang="hu-HU" sz="2000" dirty="0" smtClean="0"/>
              <a:t>haláleseti</a:t>
            </a:r>
          </a:p>
          <a:p>
            <a:pPr>
              <a:buNone/>
            </a:pPr>
            <a:r>
              <a:rPr lang="hu-HU" sz="2000" dirty="0" smtClean="0"/>
              <a:t>kedvezményezettnek, hanem </a:t>
            </a:r>
            <a:r>
              <a:rPr lang="hu-HU" sz="2000" b="1" dirty="0" smtClean="0">
                <a:solidFill>
                  <a:srgbClr val="C00000"/>
                </a:solidFill>
              </a:rPr>
              <a:t>MINDIG</a:t>
            </a:r>
            <a:r>
              <a:rPr lang="hu-HU" sz="2000" dirty="0" smtClean="0"/>
              <a:t> a </a:t>
            </a:r>
            <a:r>
              <a:rPr lang="hu-HU" sz="2000" b="1" dirty="0">
                <a:solidFill>
                  <a:srgbClr val="C00000"/>
                </a:solidFill>
              </a:rPr>
              <a:t>SZERZŐDŐNEK</a:t>
            </a:r>
            <a:r>
              <a:rPr lang="hu-HU" sz="2000" dirty="0"/>
              <a:t> </a:t>
            </a:r>
            <a:r>
              <a:rPr lang="hu-HU" sz="2000" dirty="0" smtClean="0"/>
              <a:t>fizetünk </a:t>
            </a:r>
            <a:r>
              <a:rPr lang="hu-HU" sz="2000" i="1" dirty="0" smtClean="0"/>
              <a:t>(tőkegyűjtő</a:t>
            </a:r>
          </a:p>
          <a:p>
            <a:pPr>
              <a:buNone/>
            </a:pPr>
            <a:r>
              <a:rPr lang="hu-HU" sz="2000" i="1" dirty="0" smtClean="0"/>
              <a:t>biztosítások esetén, ha van mit, pl.: volt rendkívüli befizetés egy klasszikus termék</a:t>
            </a:r>
          </a:p>
          <a:p>
            <a:pPr>
              <a:buNone/>
            </a:pPr>
            <a:r>
              <a:rPr lang="hu-HU" sz="2000" i="1" dirty="0" smtClean="0"/>
              <a:t>esetén)!</a:t>
            </a:r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1000" dirty="0"/>
          </a:p>
          <a:p>
            <a:pPr>
              <a:buNone/>
            </a:pPr>
            <a:r>
              <a:rPr lang="hu-HU" sz="2000" dirty="0" smtClean="0"/>
              <a:t>Bekerült a feltételekbe, hogy </a:t>
            </a:r>
            <a:r>
              <a:rPr lang="hu-HU" sz="2000" b="1" dirty="0" smtClean="0">
                <a:solidFill>
                  <a:srgbClr val="0070C0"/>
                </a:solidFill>
              </a:rPr>
              <a:t>szolgáltatás </a:t>
            </a:r>
            <a:r>
              <a:rPr lang="hu-HU" sz="2000" b="1" dirty="0">
                <a:solidFill>
                  <a:srgbClr val="0070C0"/>
                </a:solidFill>
              </a:rPr>
              <a:t>vagy kifizetés esetén</a:t>
            </a:r>
            <a:r>
              <a:rPr lang="hu-HU" sz="2000" dirty="0"/>
              <a:t> csak </a:t>
            </a:r>
            <a:r>
              <a:rPr lang="hu-HU" sz="2000" dirty="0" smtClean="0"/>
              <a:t>a</a:t>
            </a:r>
          </a:p>
          <a:p>
            <a:pPr>
              <a:buNone/>
            </a:pPr>
            <a:r>
              <a:rPr lang="hu-HU" sz="2000" b="1" dirty="0" smtClean="0">
                <a:solidFill>
                  <a:srgbClr val="C00000"/>
                </a:solidFill>
              </a:rPr>
              <a:t>feltételekben meghatározott költségeket </a:t>
            </a:r>
            <a:r>
              <a:rPr lang="hu-HU" sz="2000" b="1" dirty="0">
                <a:solidFill>
                  <a:srgbClr val="C00000"/>
                </a:solidFill>
              </a:rPr>
              <a:t>téríti</a:t>
            </a:r>
            <a:r>
              <a:rPr lang="hu-HU" sz="2000" dirty="0"/>
              <a:t> a </a:t>
            </a:r>
            <a:r>
              <a:rPr lang="hu-HU" sz="2000" dirty="0" smtClean="0"/>
              <a:t>biztosító (mást NEM)!</a:t>
            </a:r>
            <a:endParaRPr lang="hu-HU" sz="2000" dirty="0"/>
          </a:p>
          <a:p>
            <a:pPr>
              <a:buNone/>
            </a:pPr>
            <a:endParaRPr lang="hu-HU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8640"/>
            <a:ext cx="648072" cy="67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62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 idx="4294967295"/>
          </p:nvPr>
        </p:nvSpPr>
        <p:spPr>
          <a:xfrm>
            <a:off x="395536" y="260648"/>
            <a:ext cx="8424936" cy="576064"/>
          </a:xfrm>
        </p:spPr>
        <p:txBody>
          <a:bodyPr/>
          <a:lstStyle/>
          <a:p>
            <a:pPr eaLnBrk="1" hangingPunct="1"/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Néhány összefüggés </a:t>
            </a:r>
            <a:r>
              <a:rPr lang="hu-HU" sz="2600" b="1" baseline="30000" dirty="0">
                <a:solidFill>
                  <a:srgbClr val="C00000"/>
                </a:solidFill>
                <a:latin typeface="Arial" charset="0"/>
                <a:cs typeface="Arial" charset="0"/>
              </a:rPr>
              <a:t>5</a:t>
            </a:r>
            <a:endParaRPr lang="hu-HU" sz="2600" b="1" baseline="300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6626" name="Tartalom helye 2"/>
          <p:cNvSpPr>
            <a:spLocks noGrp="1"/>
          </p:cNvSpPr>
          <p:nvPr>
            <p:ph idx="4294967295"/>
          </p:nvPr>
        </p:nvSpPr>
        <p:spPr>
          <a:xfrm>
            <a:off x="230312" y="1412776"/>
            <a:ext cx="8734176" cy="3240360"/>
          </a:xfrm>
        </p:spPr>
        <p:txBody>
          <a:bodyPr/>
          <a:lstStyle/>
          <a:p>
            <a:pPr marL="0" indent="0">
              <a:buNone/>
            </a:pPr>
            <a:r>
              <a:rPr lang="hu-HU" sz="2000" b="1" dirty="0" smtClean="0"/>
              <a:t>A </a:t>
            </a:r>
            <a:r>
              <a:rPr lang="hu-HU" sz="2000" b="1" dirty="0"/>
              <a:t>biztosító felmondási lehetősége a </a:t>
            </a:r>
            <a:r>
              <a:rPr lang="hu-HU" sz="2000" b="1" u="sng" dirty="0">
                <a:solidFill>
                  <a:srgbClr val="0070C0"/>
                </a:solidFill>
              </a:rPr>
              <a:t>biztosítási kockázat jelentős növekedése</a:t>
            </a:r>
            <a:r>
              <a:rPr lang="hu-HU" sz="2000" b="1" dirty="0"/>
              <a:t>  </a:t>
            </a:r>
            <a:r>
              <a:rPr lang="hu-HU" sz="2000" b="1" dirty="0" smtClean="0"/>
              <a:t>esetén:</a:t>
            </a:r>
          </a:p>
          <a:p>
            <a:endParaRPr lang="hu-HU" sz="2000" b="1" dirty="0" smtClean="0"/>
          </a:p>
          <a:p>
            <a:pPr marL="342900" lvl="1" indent="-342900">
              <a:buFont typeface="Calibri" pitchFamily="34" charset="0"/>
              <a:buChar char=" "/>
            </a:pPr>
            <a:r>
              <a:rPr lang="hu-HU" sz="2000" dirty="0" smtClean="0"/>
              <a:t>Definiálásra került a </a:t>
            </a:r>
            <a:r>
              <a:rPr lang="hu-HU" sz="2000" b="1" u="sng" dirty="0" smtClean="0">
                <a:solidFill>
                  <a:srgbClr val="C00000"/>
                </a:solidFill>
              </a:rPr>
              <a:t>jelentős kockázatnövekedés</a:t>
            </a:r>
            <a:r>
              <a:rPr lang="hu-HU" sz="2000" dirty="0" smtClean="0"/>
              <a:t>: ha </a:t>
            </a:r>
            <a:r>
              <a:rPr lang="hu-HU" sz="2000" dirty="0"/>
              <a:t>a biztosító a tudomására jutott lényeges körülmény alapján </a:t>
            </a:r>
            <a:r>
              <a:rPr lang="hu-HU" sz="2000" dirty="0" smtClean="0"/>
              <a:t>a szerződésre </a:t>
            </a:r>
            <a:r>
              <a:rPr lang="hu-HU" sz="2000" dirty="0"/>
              <a:t>vonatkozóan </a:t>
            </a:r>
            <a:r>
              <a:rPr lang="hu-HU" sz="2000" b="1" dirty="0">
                <a:solidFill>
                  <a:srgbClr val="C00000"/>
                </a:solidFill>
              </a:rPr>
              <a:t>díjkorrekciót, pótdíjat, kizárást vagy </a:t>
            </a:r>
            <a:r>
              <a:rPr lang="hu-HU" sz="2000" b="1" dirty="0" smtClean="0">
                <a:solidFill>
                  <a:srgbClr val="C00000"/>
                </a:solidFill>
              </a:rPr>
              <a:t>elutasítást alkalmazna</a:t>
            </a:r>
            <a:r>
              <a:rPr lang="hu-HU" sz="2000" dirty="0" smtClean="0"/>
              <a:t>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hu-HU" sz="600" dirty="0" smtClean="0"/>
          </a:p>
          <a:p>
            <a:pPr>
              <a:buFont typeface="Calibri" pitchFamily="34" charset="0"/>
              <a:buChar char=" "/>
            </a:pPr>
            <a:r>
              <a:rPr lang="hu-HU" sz="1600" i="1" dirty="0" smtClean="0"/>
              <a:t>Ehhez kapcsolódóan újdonság, hogy amennyiben a fentiek okán a biztosító által küldött módosító javaslatra a szerződő a </a:t>
            </a:r>
            <a:r>
              <a:rPr lang="hu-HU" sz="1600" i="1" dirty="0"/>
              <a:t>kézhezvételétől számított </a:t>
            </a:r>
            <a:r>
              <a:rPr lang="hu-HU" sz="1600" b="1" i="1" u="sng" dirty="0">
                <a:solidFill>
                  <a:srgbClr val="0070C0"/>
                </a:solidFill>
              </a:rPr>
              <a:t>15 napon belül nem válaszol, a szerződés a módosító javaslatban foglaltak szerint módosu</a:t>
            </a:r>
            <a:r>
              <a:rPr lang="hu-HU" sz="1600" b="1" i="1" dirty="0">
                <a:solidFill>
                  <a:srgbClr val="0070C0"/>
                </a:solidFill>
              </a:rPr>
              <a:t>l</a:t>
            </a:r>
            <a:r>
              <a:rPr lang="hu-HU" sz="1600" i="1" dirty="0">
                <a:solidFill>
                  <a:srgbClr val="0070C0"/>
                </a:solidFill>
              </a:rPr>
              <a:t> </a:t>
            </a:r>
            <a:r>
              <a:rPr lang="hu-HU" sz="1600" i="1" dirty="0"/>
              <a:t>a módosító </a:t>
            </a:r>
            <a:r>
              <a:rPr lang="hu-HU" sz="1600" b="1" i="1" u="sng" dirty="0">
                <a:solidFill>
                  <a:srgbClr val="0070C0"/>
                </a:solidFill>
              </a:rPr>
              <a:t>javaslat közlésétől számított 30. napon</a:t>
            </a:r>
            <a:r>
              <a:rPr lang="hu-HU" sz="1600" i="1" dirty="0"/>
              <a:t>, feltéve, hogy</a:t>
            </a:r>
            <a:r>
              <a:rPr lang="hu-HU" sz="1600" i="1" dirty="0">
                <a:solidFill>
                  <a:srgbClr val="00B050"/>
                </a:solidFill>
              </a:rPr>
              <a:t> </a:t>
            </a:r>
            <a:r>
              <a:rPr lang="hu-HU" sz="1600" i="1" dirty="0"/>
              <a:t>a biztosító erre a következményre a módosító javaslat megtételekor a szerződő fél figyelmét felhívta. </a:t>
            </a:r>
            <a:endParaRPr lang="hu-HU" sz="1600" i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8640"/>
            <a:ext cx="648072" cy="67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16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 idx="4294967295"/>
          </p:nvPr>
        </p:nvSpPr>
        <p:spPr>
          <a:xfrm>
            <a:off x="395536" y="135980"/>
            <a:ext cx="8424936" cy="576064"/>
          </a:xfrm>
        </p:spPr>
        <p:txBody>
          <a:bodyPr/>
          <a:lstStyle/>
          <a:p>
            <a:pPr eaLnBrk="1" hangingPunct="1"/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Néhány összefüggés </a:t>
            </a:r>
            <a:r>
              <a:rPr lang="hu-HU" sz="2600" b="1" baseline="30000" dirty="0">
                <a:solidFill>
                  <a:srgbClr val="C00000"/>
                </a:solidFill>
                <a:latin typeface="Arial" charset="0"/>
                <a:cs typeface="Arial" charset="0"/>
              </a:rPr>
              <a:t>6</a:t>
            </a:r>
            <a:endParaRPr lang="hu-HU" sz="2600" b="1" baseline="300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6626" name="Tartalom helye 2"/>
          <p:cNvSpPr>
            <a:spLocks noGrp="1"/>
          </p:cNvSpPr>
          <p:nvPr>
            <p:ph idx="4294967295"/>
          </p:nvPr>
        </p:nvSpPr>
        <p:spPr>
          <a:xfrm>
            <a:off x="251520" y="620688"/>
            <a:ext cx="8712968" cy="5616624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hu-HU" sz="2000" b="1" dirty="0">
                <a:solidFill>
                  <a:srgbClr val="0070C0"/>
                </a:solidFill>
              </a:rPr>
              <a:t>Szerződés </a:t>
            </a:r>
            <a:r>
              <a:rPr lang="hu-HU" sz="2000" b="1" dirty="0" smtClean="0">
                <a:solidFill>
                  <a:srgbClr val="0070C0"/>
                </a:solidFill>
              </a:rPr>
              <a:t>díja:</a:t>
            </a:r>
          </a:p>
          <a:p>
            <a:pPr>
              <a:spcBef>
                <a:spcPts val="1200"/>
              </a:spcBef>
            </a:pPr>
            <a:r>
              <a:rPr lang="hu-HU" sz="2000" dirty="0" smtClean="0">
                <a:cs typeface="Arial" pitchFamily="34" charset="0"/>
              </a:rPr>
              <a:t>A </a:t>
            </a:r>
            <a:r>
              <a:rPr lang="hu-HU" sz="2000" b="1" dirty="0">
                <a:solidFill>
                  <a:srgbClr val="C00000"/>
                </a:solidFill>
                <a:cs typeface="Arial" pitchFamily="34" charset="0"/>
              </a:rPr>
              <a:t>díj mértékét befolyásoló kedvezményre jogosító körülmény megváltozása esetén </a:t>
            </a:r>
            <a:r>
              <a:rPr lang="hu-HU" sz="2000" dirty="0">
                <a:cs typeface="Arial" pitchFamily="34" charset="0"/>
              </a:rPr>
              <a:t>(pl. fizetési gyakoriság megváltoztatása), a szerződő a </a:t>
            </a:r>
            <a:r>
              <a:rPr lang="hu-HU" sz="2000" b="1" dirty="0">
                <a:solidFill>
                  <a:srgbClr val="C00000"/>
                </a:solidFill>
                <a:cs typeface="Arial" pitchFamily="34" charset="0"/>
              </a:rPr>
              <a:t>kedvezmény figyelembe vétele nélkül számított biztosítási díj </a:t>
            </a:r>
            <a:r>
              <a:rPr lang="hu-HU" sz="2000" dirty="0">
                <a:cs typeface="Arial" pitchFamily="34" charset="0"/>
              </a:rPr>
              <a:t>megfizetésére </a:t>
            </a:r>
            <a:r>
              <a:rPr lang="hu-HU" sz="2000" dirty="0" smtClean="0">
                <a:cs typeface="Arial" pitchFamily="34" charset="0"/>
              </a:rPr>
              <a:t>köteles.</a:t>
            </a:r>
            <a:endParaRPr lang="hu-HU" sz="600" dirty="0" smtClean="0">
              <a:cs typeface="Arial" pitchFamily="34" charset="0"/>
            </a:endParaRPr>
          </a:p>
          <a:p>
            <a:pPr>
              <a:spcBef>
                <a:spcPts val="1200"/>
              </a:spcBef>
              <a:buFont typeface="Calibri" pitchFamily="34" charset="0"/>
              <a:buChar char=" "/>
            </a:pPr>
            <a:r>
              <a:rPr lang="hu-HU" sz="1600" b="1" i="1" dirty="0"/>
              <a:t>Ilyen esetben a kedvezmény nélkül számított díj akkor esedékes, amikor a biztosító erre vonatkozóan felhívást (díjbekérő, csekk küld) vagy a díj beszedési megbízással (inkasszó) történő beszedését először megkísérli.</a:t>
            </a:r>
          </a:p>
          <a:p>
            <a:pPr marL="0" indent="0">
              <a:spcBef>
                <a:spcPts val="1200"/>
              </a:spcBef>
              <a:buNone/>
            </a:pPr>
            <a:endParaRPr lang="hu-HU" sz="600" b="1" dirty="0">
              <a:solidFill>
                <a:srgbClr val="0070C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hu-HU" sz="2000" b="1" dirty="0" smtClean="0">
                <a:solidFill>
                  <a:srgbClr val="0070C0"/>
                </a:solidFill>
              </a:rPr>
              <a:t>Díjfizetés elmulasztása</a:t>
            </a:r>
            <a:r>
              <a:rPr lang="hu-HU" sz="2000" b="1" dirty="0" smtClean="0"/>
              <a:t> (KIVÉVE: PAJZS):</a:t>
            </a:r>
          </a:p>
          <a:p>
            <a:pPr>
              <a:spcBef>
                <a:spcPts val="1200"/>
              </a:spcBef>
            </a:pPr>
            <a:r>
              <a:rPr lang="hu-HU" sz="2000" dirty="0" smtClean="0">
                <a:latin typeface="+mj-lt"/>
                <a:cs typeface="Arial" pitchFamily="34" charset="0"/>
              </a:rPr>
              <a:t>a </a:t>
            </a:r>
            <a:r>
              <a:rPr lang="hu-HU" sz="20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következményekre történő figyelmeztetés mellett</a:t>
            </a:r>
            <a:r>
              <a:rPr lang="hu-HU" sz="2000" dirty="0">
                <a:solidFill>
                  <a:srgbClr val="FF0000"/>
                </a:solidFill>
                <a:latin typeface="+mj-lt"/>
                <a:cs typeface="Arial" pitchFamily="34" charset="0"/>
              </a:rPr>
              <a:t> </a:t>
            </a:r>
            <a:r>
              <a:rPr lang="hu-HU" sz="2000" dirty="0">
                <a:latin typeface="+mj-lt"/>
                <a:cs typeface="Arial" pitchFamily="34" charset="0"/>
              </a:rPr>
              <a:t>- a biztosító a szerződőt </a:t>
            </a:r>
            <a:r>
              <a:rPr lang="hu-HU" sz="2000" b="1" u="sng" dirty="0">
                <a:solidFill>
                  <a:srgbClr val="0070C0"/>
                </a:solidFill>
                <a:latin typeface="+mj-lt"/>
                <a:cs typeface="Arial" pitchFamily="34" charset="0"/>
              </a:rPr>
              <a:t>legalább</a:t>
            </a:r>
            <a:r>
              <a:rPr lang="hu-HU" sz="2000" b="1" dirty="0">
                <a:latin typeface="+mj-lt"/>
                <a:cs typeface="Arial" pitchFamily="34" charset="0"/>
              </a:rPr>
              <a:t> </a:t>
            </a:r>
            <a:r>
              <a:rPr lang="hu-HU" sz="2000" b="1" u="sng" dirty="0">
                <a:solidFill>
                  <a:srgbClr val="C00000"/>
                </a:solidFill>
                <a:latin typeface="+mj-lt"/>
                <a:cs typeface="Arial" pitchFamily="34" charset="0"/>
              </a:rPr>
              <a:t>30 napos póthatáridő</a:t>
            </a:r>
            <a:r>
              <a:rPr lang="hu-HU" sz="2000" dirty="0">
                <a:latin typeface="+mj-lt"/>
                <a:cs typeface="Arial" pitchFamily="34" charset="0"/>
              </a:rPr>
              <a:t> </a:t>
            </a:r>
            <a:r>
              <a:rPr lang="hu-HU" sz="2000" b="1" dirty="0">
                <a:latin typeface="+mj-lt"/>
                <a:cs typeface="Arial" pitchFamily="34" charset="0"/>
              </a:rPr>
              <a:t>kitűzésével a teljesítésre írásban </a:t>
            </a:r>
            <a:r>
              <a:rPr lang="hu-HU" sz="2000" b="1" dirty="0" smtClean="0">
                <a:latin typeface="+mj-lt"/>
                <a:cs typeface="Arial" pitchFamily="34" charset="0"/>
              </a:rPr>
              <a:t>felhívja</a:t>
            </a:r>
          </a:p>
          <a:p>
            <a:pPr>
              <a:spcBef>
                <a:spcPts val="1200"/>
              </a:spcBef>
            </a:pPr>
            <a:r>
              <a:rPr lang="hu-HU" sz="2000" dirty="0" smtClean="0">
                <a:latin typeface="+mj-lt"/>
                <a:cs typeface="Arial" pitchFamily="34" charset="0"/>
              </a:rPr>
              <a:t>HA NEM FIZET: a szerződés a </a:t>
            </a:r>
            <a:r>
              <a:rPr lang="hu-HU" sz="2000" b="1" u="sng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díj esedékességének napjára visszamenőleges hatállyal (díjrendezettség napjával)</a:t>
            </a:r>
            <a:r>
              <a:rPr lang="hu-HU" sz="20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hu-HU" sz="2000" dirty="0" smtClean="0">
                <a:latin typeface="+mj-lt"/>
                <a:cs typeface="Arial" pitchFamily="34" charset="0"/>
              </a:rPr>
              <a:t>szűnik meg</a:t>
            </a:r>
          </a:p>
          <a:p>
            <a:pPr>
              <a:spcBef>
                <a:spcPts val="1200"/>
              </a:spcBef>
            </a:pPr>
            <a:r>
              <a:rPr lang="hu-HU" sz="2000" dirty="0" smtClean="0">
                <a:latin typeface="+mj-lt"/>
                <a:cs typeface="Arial" pitchFamily="34" charset="0"/>
              </a:rPr>
              <a:t>ahol van lehetőség reaktiválásra, továbbra is az </a:t>
            </a:r>
            <a:r>
              <a:rPr lang="hu-HU" sz="2000" b="1" u="sng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első elmaradt díj esedékességétől számított 6 hónapot</a:t>
            </a:r>
            <a:r>
              <a:rPr lang="hu-HU" sz="2000" dirty="0" smtClean="0">
                <a:latin typeface="+mj-lt"/>
                <a:cs typeface="Arial" pitchFamily="34" charset="0"/>
              </a:rPr>
              <a:t> alkalmazzuk! </a:t>
            </a:r>
            <a:r>
              <a:rPr lang="hu-HU" sz="2000" b="1" dirty="0">
                <a:solidFill>
                  <a:srgbClr val="FF0000"/>
                </a:solidFill>
              </a:rPr>
              <a:t>ELTÉRÉS A Ptk. - TÓL</a:t>
            </a:r>
            <a:r>
              <a:rPr lang="hu-HU" sz="2000" b="1" dirty="0" smtClean="0">
                <a:solidFill>
                  <a:srgbClr val="FF0000"/>
                </a:solidFill>
              </a:rPr>
              <a:t>! (Ptk.: 120 nap) </a:t>
            </a:r>
            <a:r>
              <a:rPr lang="hu-HU" sz="2000" i="1" dirty="0">
                <a:cs typeface="Arial" pitchFamily="34" charset="0"/>
              </a:rPr>
              <a:t>(kivéve: GEP / GMEP: </a:t>
            </a:r>
            <a:r>
              <a:rPr lang="hu-HU" sz="2000" i="1" dirty="0" smtClean="0">
                <a:cs typeface="Arial" pitchFamily="34" charset="0"/>
              </a:rPr>
              <a:t>Ptk. szerinti 120 nap)</a:t>
            </a:r>
            <a:endParaRPr lang="hu-HU" sz="2000" i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8640"/>
            <a:ext cx="648072" cy="67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780928"/>
            <a:ext cx="971922" cy="97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0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 idx="4294967295"/>
          </p:nvPr>
        </p:nvSpPr>
        <p:spPr>
          <a:xfrm>
            <a:off x="395536" y="260648"/>
            <a:ext cx="8424936" cy="576064"/>
          </a:xfrm>
        </p:spPr>
        <p:txBody>
          <a:bodyPr/>
          <a:lstStyle/>
          <a:p>
            <a:pPr eaLnBrk="1" hangingPunct="1"/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Néhány összefüggés </a:t>
            </a:r>
            <a:r>
              <a:rPr lang="hu-HU" sz="2600" b="1" baseline="30000" dirty="0">
                <a:solidFill>
                  <a:srgbClr val="C00000"/>
                </a:solidFill>
                <a:latin typeface="Arial" charset="0"/>
                <a:cs typeface="Arial" charset="0"/>
              </a:rPr>
              <a:t>7</a:t>
            </a:r>
            <a:endParaRPr lang="hu-HU" sz="2600" b="1" baseline="300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6626" name="Tartalom helye 2"/>
          <p:cNvSpPr>
            <a:spLocks noGrp="1"/>
          </p:cNvSpPr>
          <p:nvPr>
            <p:ph idx="4294967295"/>
          </p:nvPr>
        </p:nvSpPr>
        <p:spPr>
          <a:xfrm>
            <a:off x="251520" y="1268760"/>
            <a:ext cx="8712968" cy="4824536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hu-HU" sz="2000" b="1" dirty="0" smtClean="0">
                <a:solidFill>
                  <a:srgbClr val="0070C0"/>
                </a:solidFill>
                <a:latin typeface="+mj-lt"/>
              </a:rPr>
              <a:t>Bekerült a feltételekbe a betegség fogalma:</a:t>
            </a:r>
          </a:p>
          <a:p>
            <a:pPr>
              <a:spcBef>
                <a:spcPts val="1200"/>
              </a:spcBef>
            </a:pPr>
            <a:r>
              <a:rPr lang="hu-HU" sz="2000" dirty="0" smtClean="0">
                <a:latin typeface="+mj-lt"/>
                <a:cs typeface="Arial" pitchFamily="34" charset="0"/>
              </a:rPr>
              <a:t>„…betegség </a:t>
            </a:r>
            <a:r>
              <a:rPr lang="hu-HU" sz="2000" dirty="0">
                <a:latin typeface="+mj-lt"/>
                <a:cs typeface="Arial" pitchFamily="34" charset="0"/>
              </a:rPr>
              <a:t>az emberi szervezet működésében </a:t>
            </a:r>
            <a:r>
              <a:rPr lang="hu-HU" sz="2000" dirty="0" smtClean="0">
                <a:latin typeface="+mj-lt"/>
                <a:cs typeface="Arial" pitchFamily="34" charset="0"/>
              </a:rPr>
              <a:t>bekövetkező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hu-HU" sz="2000" dirty="0">
                <a:latin typeface="+mj-lt"/>
                <a:cs typeface="Arial" pitchFamily="34" charset="0"/>
              </a:rPr>
              <a:t>	</a:t>
            </a:r>
            <a:r>
              <a:rPr lang="hu-HU" sz="2000" dirty="0" smtClean="0">
                <a:latin typeface="+mj-lt"/>
                <a:cs typeface="Arial" pitchFamily="34" charset="0"/>
              </a:rPr>
              <a:t>rendellenes állapot…”</a:t>
            </a:r>
          </a:p>
          <a:p>
            <a:pPr marL="0" indent="0">
              <a:spcBef>
                <a:spcPts val="1200"/>
              </a:spcBef>
              <a:buNone/>
            </a:pPr>
            <a:endParaRPr lang="hu-HU" sz="1000" dirty="0" smtClean="0">
              <a:latin typeface="+mj-lt"/>
              <a:cs typeface="Arial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hu-HU" sz="2000" dirty="0" smtClean="0">
                <a:latin typeface="+mj-lt"/>
                <a:cs typeface="Arial" pitchFamily="34" charset="0"/>
              </a:rPr>
              <a:t>Több helyen (pl. szolgáltatás, visszavásárlás) </a:t>
            </a:r>
            <a:r>
              <a:rPr lang="hu-HU" sz="20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utalunk az ügyfél átvilágításra </a:t>
            </a:r>
            <a:r>
              <a:rPr lang="hu-HU" sz="2000" dirty="0" smtClean="0">
                <a:latin typeface="+mj-lt"/>
                <a:cs typeface="Arial" pitchFamily="34" charset="0"/>
              </a:rPr>
              <a:t>(csak akkor szolgáltatnunk, ha ez előzetesen megtörtént)</a:t>
            </a:r>
          </a:p>
          <a:p>
            <a:pPr marL="0" indent="0">
              <a:spcBef>
                <a:spcPts val="1200"/>
              </a:spcBef>
              <a:buNone/>
            </a:pPr>
            <a:endParaRPr lang="hu-HU" sz="1000" dirty="0" smtClean="0">
              <a:latin typeface="+mj-lt"/>
              <a:cs typeface="Arial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hu-HU" sz="1000" dirty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hu-HU" sz="2000" b="1" dirty="0" smtClean="0">
                <a:cs typeface="Arial" pitchFamily="34" charset="0"/>
              </a:rPr>
              <a:t>Tőkegyűjtő termékek esetén, </a:t>
            </a:r>
            <a:r>
              <a:rPr lang="hu-HU" sz="2000" b="1" u="sng" dirty="0" smtClean="0">
                <a:solidFill>
                  <a:srgbClr val="0070C0"/>
                </a:solidFill>
                <a:cs typeface="Arial" pitchFamily="34" charset="0"/>
              </a:rPr>
              <a:t>mentesülés</a:t>
            </a:r>
            <a:r>
              <a:rPr lang="hu-HU" sz="2000" dirty="0" smtClean="0">
                <a:cs typeface="Arial" pitchFamily="34" charset="0"/>
              </a:rPr>
              <a:t> </a:t>
            </a:r>
            <a:r>
              <a:rPr lang="hu-HU" sz="2000" dirty="0">
                <a:cs typeface="Arial" pitchFamily="34" charset="0"/>
              </a:rPr>
              <a:t>és </a:t>
            </a:r>
            <a:r>
              <a:rPr lang="hu-HU" sz="2000" b="1" u="sng" dirty="0">
                <a:solidFill>
                  <a:srgbClr val="0070C0"/>
                </a:solidFill>
                <a:cs typeface="Arial" pitchFamily="34" charset="0"/>
              </a:rPr>
              <a:t>kizárás</a:t>
            </a:r>
            <a:r>
              <a:rPr lang="hu-HU" sz="2000" dirty="0">
                <a:cs typeface="Arial" pitchFamily="34" charset="0"/>
              </a:rPr>
              <a:t> </a:t>
            </a:r>
            <a:r>
              <a:rPr lang="hu-HU" sz="2000" dirty="0" smtClean="0">
                <a:cs typeface="Arial" pitchFamily="34" charset="0"/>
              </a:rPr>
              <a:t>során </a:t>
            </a:r>
            <a:r>
              <a:rPr lang="hu-HU" sz="2000" b="1" u="sng" dirty="0">
                <a:solidFill>
                  <a:srgbClr val="C00000"/>
                </a:solidFill>
                <a:cs typeface="Arial" pitchFamily="34" charset="0"/>
              </a:rPr>
              <a:t>visszavásárlási értéket</a:t>
            </a:r>
            <a:r>
              <a:rPr lang="hu-HU" sz="2000" dirty="0">
                <a:cs typeface="Arial" pitchFamily="34" charset="0"/>
              </a:rPr>
              <a:t> fizetünk a </a:t>
            </a:r>
            <a:r>
              <a:rPr lang="hu-HU" sz="2000" b="1" u="sng" dirty="0">
                <a:solidFill>
                  <a:srgbClr val="C00000"/>
                </a:solidFill>
                <a:cs typeface="Arial" pitchFamily="34" charset="0"/>
              </a:rPr>
              <a:t>SZERZŐDŐNEK</a:t>
            </a:r>
          </a:p>
          <a:p>
            <a:pPr marL="0" indent="0">
              <a:buNone/>
            </a:pPr>
            <a:endParaRPr lang="hu-HU" sz="600" b="1" u="sng" dirty="0">
              <a:solidFill>
                <a:srgbClr val="C00000"/>
              </a:solidFill>
              <a:cs typeface="Arial" pitchFamily="34" charset="0"/>
            </a:endParaRPr>
          </a:p>
          <a:p>
            <a:r>
              <a:rPr lang="hu-HU" sz="2000" i="1" dirty="0">
                <a:cs typeface="Arial" pitchFamily="34" charset="0"/>
              </a:rPr>
              <a:t>KIVÉVE: ha a biztosított a kedvezményezett szándékos magatartása következtében vesztette életét a </a:t>
            </a:r>
            <a:r>
              <a:rPr lang="hu-HU" sz="2000" b="1" i="1" dirty="0">
                <a:cs typeface="Arial" pitchFamily="34" charset="0"/>
              </a:rPr>
              <a:t>biztosított örököse(i)</a:t>
            </a:r>
            <a:r>
              <a:rPr lang="hu-HU" sz="2000" i="1" dirty="0">
                <a:cs typeface="Arial" pitchFamily="34" charset="0"/>
              </a:rPr>
              <a:t> részére fizetünk, és abból a kedvezményezett </a:t>
            </a:r>
            <a:r>
              <a:rPr lang="hu-HU" sz="2000" b="1" i="1" dirty="0">
                <a:cs typeface="Arial" pitchFamily="34" charset="0"/>
              </a:rPr>
              <a:t>nem</a:t>
            </a:r>
            <a:r>
              <a:rPr lang="hu-HU" sz="2000" i="1" dirty="0">
                <a:cs typeface="Arial" pitchFamily="34" charset="0"/>
              </a:rPr>
              <a:t> </a:t>
            </a:r>
            <a:r>
              <a:rPr lang="hu-HU" sz="2000" i="1" dirty="0" smtClean="0">
                <a:cs typeface="Arial" pitchFamily="34" charset="0"/>
              </a:rPr>
              <a:t>részesülhet</a:t>
            </a:r>
            <a:endParaRPr lang="hu-HU" sz="600" b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8640"/>
            <a:ext cx="648072" cy="67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544" y="1052736"/>
            <a:ext cx="1382908" cy="1394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96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artalom helye 2"/>
          <p:cNvSpPr>
            <a:spLocks noGrp="1"/>
          </p:cNvSpPr>
          <p:nvPr>
            <p:ph idx="1"/>
          </p:nvPr>
        </p:nvSpPr>
        <p:spPr>
          <a:xfrm>
            <a:off x="309104" y="764704"/>
            <a:ext cx="8511368" cy="5544616"/>
          </a:xfrm>
        </p:spPr>
        <p:txBody>
          <a:bodyPr/>
          <a:lstStyle/>
          <a:p>
            <a:pPr marL="0" indent="0">
              <a:buNone/>
            </a:pPr>
            <a:r>
              <a:rPr lang="hu-HU" sz="2000" b="1" dirty="0" smtClean="0">
                <a:solidFill>
                  <a:srgbClr val="0070C0"/>
                </a:solidFill>
              </a:rPr>
              <a:t>A </a:t>
            </a:r>
            <a:r>
              <a:rPr lang="hu-HU" sz="2000" b="1" dirty="0">
                <a:solidFill>
                  <a:srgbClr val="0070C0"/>
                </a:solidFill>
              </a:rPr>
              <a:t>biztosító mentesülése a szolgáltatás teljesítése </a:t>
            </a:r>
            <a:r>
              <a:rPr lang="hu-HU" sz="2000" b="1" dirty="0" smtClean="0">
                <a:solidFill>
                  <a:srgbClr val="0070C0"/>
                </a:solidFill>
              </a:rPr>
              <a:t>alól </a:t>
            </a:r>
            <a:r>
              <a:rPr lang="hu-HU" sz="2000" dirty="0" smtClean="0"/>
              <a:t>(továbbra is 5 évet alkalmazunk, csupán pontosítás történt):</a:t>
            </a:r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r>
              <a:rPr lang="hu-HU" sz="2000" i="1" dirty="0" smtClean="0"/>
              <a:t>A szolgáltatási igény jogalapjának fennállása esetén a közlési kötelezettség megsértése ellenére beáll a biztosító szolgáltatási kötelezettsége - a </a:t>
            </a:r>
            <a:r>
              <a:rPr lang="hu-HU" sz="2000" b="1" i="1" dirty="0" smtClean="0">
                <a:solidFill>
                  <a:srgbClr val="0070C0"/>
                </a:solidFill>
              </a:rPr>
              <a:t>balesetbiztosítási kockázatok kivételével </a:t>
            </a:r>
            <a:r>
              <a:rPr lang="hu-HU" sz="2000" i="1" dirty="0" smtClean="0"/>
              <a:t>- a szerződéskötéstől, illetve a szerződésmódosítás során a szerződésbe felvett új kockázat esetén a szerződésmódosítástól számítottan, ha a biztosítási esemény bekövetkeztéig öt év már eltelt.</a:t>
            </a:r>
          </a:p>
          <a:p>
            <a:pPr marL="0" indent="0">
              <a:buNone/>
            </a:pPr>
            <a:r>
              <a:rPr lang="hu-HU" sz="2000" b="1" dirty="0" smtClean="0">
                <a:solidFill>
                  <a:srgbClr val="C00000"/>
                </a:solidFill>
              </a:rPr>
              <a:t/>
            </a:r>
            <a:br>
              <a:rPr lang="hu-HU" sz="2000" b="1" dirty="0" smtClean="0">
                <a:solidFill>
                  <a:srgbClr val="C00000"/>
                </a:solidFill>
              </a:rPr>
            </a:br>
            <a:r>
              <a:rPr lang="hu-HU" sz="2000" b="1" dirty="0" err="1" smtClean="0"/>
              <a:t>Változásbejelentési</a:t>
            </a:r>
            <a:r>
              <a:rPr lang="hu-HU" sz="2000" b="1" dirty="0" smtClean="0"/>
              <a:t> kötelezettség megsértése esetén - a </a:t>
            </a:r>
            <a:r>
              <a:rPr lang="hu-HU" sz="2000" b="1" dirty="0" smtClean="0">
                <a:solidFill>
                  <a:srgbClr val="0070C0"/>
                </a:solidFill>
              </a:rPr>
              <a:t>balesetbiztosítási kockázatok kivételével </a:t>
            </a:r>
            <a:r>
              <a:rPr lang="hu-HU" sz="2000" dirty="0" smtClean="0"/>
              <a:t>- a jelen pontban szabályozott öt éves időszak a </a:t>
            </a:r>
            <a:r>
              <a:rPr lang="hu-HU" sz="2000" b="1" dirty="0" err="1">
                <a:solidFill>
                  <a:srgbClr val="0070C0"/>
                </a:solidFill>
              </a:rPr>
              <a:t>változásbejelentési</a:t>
            </a:r>
            <a:r>
              <a:rPr lang="hu-HU" sz="2000" b="1" dirty="0">
                <a:solidFill>
                  <a:srgbClr val="0070C0"/>
                </a:solidFill>
              </a:rPr>
              <a:t> h</a:t>
            </a:r>
            <a:r>
              <a:rPr lang="hu-HU" sz="2000" b="1" dirty="0" smtClean="0">
                <a:solidFill>
                  <a:srgbClr val="0070C0"/>
                </a:solidFill>
              </a:rPr>
              <a:t>atáridő leteltét követő napon kezdődik.</a:t>
            </a:r>
          </a:p>
          <a:p>
            <a:pPr marL="0" indent="0">
              <a:buNone/>
            </a:pPr>
            <a:endParaRPr lang="hu-HU" sz="2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u-HU" sz="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u-HU" sz="1600" b="1" i="1" dirty="0" smtClean="0"/>
              <a:t>KIVÉVE: GMEP, PAJZS (ahol értelmezhető): a biztosító IDŐKORLÁT NÉLKÜL gyakorolhatja a közlési- és </a:t>
            </a:r>
            <a:r>
              <a:rPr lang="hu-HU" sz="1600" b="1" i="1" dirty="0" err="1" smtClean="0"/>
              <a:t>változásbejelentési</a:t>
            </a:r>
            <a:r>
              <a:rPr lang="hu-HU" sz="1600" b="1" i="1" dirty="0" smtClean="0"/>
              <a:t> kötelezettség megsértéséből eredő jogait. </a:t>
            </a:r>
            <a:r>
              <a:rPr lang="hu-HU" sz="2000" b="1" dirty="0">
                <a:solidFill>
                  <a:srgbClr val="FF0000"/>
                </a:solidFill>
              </a:rPr>
              <a:t>ELTÉRÉS A Ptk. - TÓL</a:t>
            </a:r>
            <a:r>
              <a:rPr lang="hu-HU" sz="2000" b="1" dirty="0" smtClean="0">
                <a:solidFill>
                  <a:srgbClr val="FF0000"/>
                </a:solidFill>
              </a:rPr>
              <a:t>!</a:t>
            </a:r>
            <a:endParaRPr lang="hu-HU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sz="2000" dirty="0" smtClean="0">
              <a:solidFill>
                <a:srgbClr val="0070C0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504056"/>
          </a:xfrm>
        </p:spPr>
        <p:txBody>
          <a:bodyPr/>
          <a:lstStyle/>
          <a:p>
            <a:r>
              <a:rPr lang="hu-H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Néhány összefüggés </a:t>
            </a:r>
            <a:r>
              <a:rPr lang="hu-HU" sz="2400" b="1" baseline="30000" dirty="0">
                <a:solidFill>
                  <a:srgbClr val="C00000"/>
                </a:solidFill>
                <a:latin typeface="Arial" charset="0"/>
                <a:cs typeface="Arial" charset="0"/>
              </a:rPr>
              <a:t>8</a:t>
            </a:r>
            <a:endParaRPr lang="hu-HU" sz="2400" baseline="30000" dirty="0">
              <a:solidFill>
                <a:srgbClr val="C00000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85824" y="1772816"/>
            <a:ext cx="8465244" cy="1944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8640"/>
            <a:ext cx="648072" cy="67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92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Régi és új Ptk. „együtt” </a:t>
            </a:r>
            <a:r>
              <a:rPr lang="hu-HU" sz="32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8434" name="Tartalom helye 2"/>
          <p:cNvSpPr>
            <a:spLocks noGrp="1"/>
          </p:cNvSpPr>
          <p:nvPr>
            <p:ph idx="1"/>
          </p:nvPr>
        </p:nvSpPr>
        <p:spPr>
          <a:xfrm>
            <a:off x="395536" y="877317"/>
            <a:ext cx="8229600" cy="528798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2014.03.15-étől</a:t>
            </a:r>
            <a:r>
              <a:rPr lang="hu-HU" sz="1800" b="1" dirty="0" smtClean="0">
                <a:latin typeface="Arial" charset="0"/>
                <a:cs typeface="Arial" charset="0"/>
              </a:rPr>
              <a:t> (ajánlat aláírás dátuma) </a:t>
            </a:r>
            <a:r>
              <a:rPr lang="hu-HU" sz="1800" dirty="0" smtClean="0">
                <a:latin typeface="Arial" charset="0"/>
                <a:cs typeface="Arial" charset="0"/>
              </a:rPr>
              <a:t>tehát </a:t>
            </a:r>
            <a:r>
              <a:rPr lang="hu-HU" sz="18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új szerződés</a:t>
            </a:r>
            <a:r>
              <a:rPr lang="hu-HU" sz="1800" dirty="0" smtClean="0">
                <a:latin typeface="Arial" charset="0"/>
                <a:cs typeface="Arial" charset="0"/>
              </a:rPr>
              <a:t> kizárólag - az új Ptk. szerinti érvényességgel - </a:t>
            </a:r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új feltételekkel, új ajánlatokon</a:t>
            </a:r>
            <a:r>
              <a:rPr lang="hu-HU" sz="1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hu-HU" sz="1800" dirty="0" smtClean="0">
                <a:latin typeface="Arial" charset="0"/>
                <a:cs typeface="Arial" charset="0"/>
              </a:rPr>
              <a:t>köthető. </a:t>
            </a:r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De:</a:t>
            </a:r>
          </a:p>
          <a:p>
            <a:pPr marL="0" indent="0" eaLnBrk="1" hangingPunct="1">
              <a:buNone/>
            </a:pPr>
            <a:endParaRPr lang="hu-HU" sz="10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hu-HU" sz="1800" b="1" u="sng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Személybiztosítási</a:t>
            </a:r>
            <a:r>
              <a:rPr lang="hu-HU" sz="18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hu-HU" sz="1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szerződések esetében:</a:t>
            </a:r>
          </a:p>
          <a:p>
            <a:pPr lvl="1" eaLnBrk="1" hangingPunct="1"/>
            <a:r>
              <a:rPr lang="hu-HU" sz="1800" dirty="0" smtClean="0">
                <a:latin typeface="Arial" charset="0"/>
                <a:cs typeface="Arial" charset="0"/>
              </a:rPr>
              <a:t>a régi Ptk. hatálya alatt kötött szerződéseket a régi Ptk. szabályai alapján lehet </a:t>
            </a:r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módosítani</a:t>
            </a:r>
            <a:r>
              <a:rPr lang="hu-HU" sz="1800" dirty="0" smtClean="0">
                <a:latin typeface="Arial" charset="0"/>
                <a:cs typeface="Arial" charset="0"/>
              </a:rPr>
              <a:t> (pl. adatmódosítás: fizetési mód változtatása, kiegészítő kockázat hozzákötése, BÖ változtatás)</a:t>
            </a:r>
          </a:p>
          <a:p>
            <a:pPr eaLnBrk="1" hangingPunct="1"/>
            <a:endParaRPr lang="hu-HU" sz="10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hu-HU" sz="1800" b="1" u="sng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Vagyon</a:t>
            </a:r>
            <a:r>
              <a:rPr lang="hu-HU" sz="1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hu-HU" sz="1800" b="1" dirty="0">
                <a:solidFill>
                  <a:srgbClr val="0070C0"/>
                </a:solidFill>
                <a:latin typeface="Arial" charset="0"/>
                <a:cs typeface="Arial" charset="0"/>
              </a:rPr>
              <a:t>és </a:t>
            </a:r>
            <a:r>
              <a:rPr lang="hu-HU" sz="1800" b="1" u="sng" dirty="0">
                <a:solidFill>
                  <a:srgbClr val="0070C0"/>
                </a:solidFill>
                <a:latin typeface="Arial" charset="0"/>
                <a:cs typeface="Arial" charset="0"/>
              </a:rPr>
              <a:t>gépjármű</a:t>
            </a:r>
            <a:r>
              <a:rPr lang="hu-HU" sz="1800" b="1" dirty="0">
                <a:solidFill>
                  <a:srgbClr val="0070C0"/>
                </a:solidFill>
                <a:latin typeface="Arial" charset="0"/>
                <a:cs typeface="Arial" charset="0"/>
              </a:rPr>
              <a:t> szerződések esetében</a:t>
            </a:r>
            <a:r>
              <a:rPr lang="hu-HU" sz="1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:</a:t>
            </a:r>
          </a:p>
          <a:p>
            <a:pPr marL="742950" lvl="2" indent="-342900" eaLnBrk="1" hangingPunct="1">
              <a:buFont typeface="Arial" pitchFamily="34" charset="0"/>
              <a:buChar char="‒"/>
            </a:pPr>
            <a:r>
              <a:rPr lang="hu-HU" sz="1800" dirty="0">
                <a:latin typeface="Arial" charset="0"/>
                <a:cs typeface="Arial" charset="0"/>
              </a:rPr>
              <a:t>a régi Ptk. hatálya alatt kötött szerződéseket a régi Ptk. szabályai alapján lehet </a:t>
            </a:r>
            <a:r>
              <a:rPr lang="hu-HU" sz="1800" b="1" dirty="0">
                <a:solidFill>
                  <a:srgbClr val="C00000"/>
                </a:solidFill>
                <a:latin typeface="Arial" charset="0"/>
                <a:cs typeface="Arial" charset="0"/>
              </a:rPr>
              <a:t>módosítani</a:t>
            </a:r>
            <a:r>
              <a:rPr lang="hu-HU" sz="1800" dirty="0">
                <a:latin typeface="Arial" charset="0"/>
                <a:cs typeface="Arial" charset="0"/>
              </a:rPr>
              <a:t> (pl. adatmódosítás: fizetési mód </a:t>
            </a:r>
            <a:r>
              <a:rPr lang="hu-HU" sz="1800" dirty="0" smtClean="0">
                <a:latin typeface="Arial" charset="0"/>
                <a:cs typeface="Arial" charset="0"/>
              </a:rPr>
              <a:t>változtatása, </a:t>
            </a:r>
            <a:r>
              <a:rPr lang="hu-HU" sz="1800" dirty="0">
                <a:latin typeface="Arial" charset="0"/>
                <a:cs typeface="Arial" charset="0"/>
              </a:rPr>
              <a:t>BÖ változtatás)</a:t>
            </a:r>
          </a:p>
          <a:p>
            <a:pPr eaLnBrk="1" hangingPunct="1"/>
            <a:endParaRPr lang="hu-HU" sz="1000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lvl="1" eaLnBrk="1" hangingPunct="1"/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szerződés megújítás:</a:t>
            </a:r>
            <a:r>
              <a:rPr lang="hu-HU" sz="1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hu-HU" sz="1800" dirty="0" smtClean="0">
                <a:latin typeface="Arial" charset="0"/>
                <a:cs typeface="Arial" charset="0"/>
              </a:rPr>
              <a:t>olyan módosítása a szerződésnek, ami azt eredményezi, hogy át kell térni az új </a:t>
            </a:r>
            <a:r>
              <a:rPr lang="hu-HU" sz="1800" dirty="0" err="1" smtClean="0">
                <a:latin typeface="Arial" charset="0"/>
                <a:cs typeface="Arial" charset="0"/>
              </a:rPr>
              <a:t>Ptk-ra</a:t>
            </a:r>
            <a:r>
              <a:rPr lang="hu-HU" sz="1800" dirty="0" smtClean="0">
                <a:latin typeface="Arial" charset="0"/>
                <a:cs typeface="Arial" charset="0"/>
              </a:rPr>
              <a:t> (pl. kockázat bővítés)</a:t>
            </a:r>
          </a:p>
          <a:p>
            <a:pPr lvl="1" eaLnBrk="1" hangingPunct="1"/>
            <a:endParaRPr lang="hu-HU" sz="1400" dirty="0" smtClean="0">
              <a:latin typeface="Arial" charset="0"/>
              <a:cs typeface="Arial" charset="0"/>
            </a:endParaRPr>
          </a:p>
          <a:p>
            <a:pPr lvl="1" eaLnBrk="1" hangingPunct="1"/>
            <a:endParaRPr lang="hu-HU" sz="1400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Char char=" "/>
            </a:pPr>
            <a:r>
              <a:rPr lang="hu-HU" sz="1800" dirty="0" smtClean="0">
                <a:latin typeface="Arial" charset="0"/>
                <a:cs typeface="Arial" charset="0"/>
              </a:rPr>
              <a:t>ebben az esetben a </a:t>
            </a:r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régi szerződés megszűnik és új szerződést kell kötni</a:t>
            </a:r>
            <a:r>
              <a:rPr lang="hu-HU" sz="1800" dirty="0" smtClean="0">
                <a:latin typeface="Arial" charset="0"/>
                <a:cs typeface="Arial" charset="0"/>
              </a:rPr>
              <a:t> az új Ptk. feltételeinek megfelelően</a:t>
            </a:r>
            <a:endParaRPr lang="hu-HU" sz="1800" b="1" dirty="0" smtClean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Lefelé nyíl 3"/>
          <p:cNvSpPr/>
          <p:nvPr/>
        </p:nvSpPr>
        <p:spPr>
          <a:xfrm>
            <a:off x="4262367" y="5142356"/>
            <a:ext cx="885697" cy="3748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Cím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Néhány összefüggés </a:t>
            </a:r>
            <a:r>
              <a:rPr lang="hu-HU" sz="26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hu-HU" sz="2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154" name="Tartalom helye 2"/>
          <p:cNvSpPr>
            <a:spLocks noGrp="1"/>
          </p:cNvSpPr>
          <p:nvPr>
            <p:ph idx="4294967295"/>
          </p:nvPr>
        </p:nvSpPr>
        <p:spPr>
          <a:xfrm>
            <a:off x="457200" y="1052736"/>
            <a:ext cx="8229600" cy="4968551"/>
          </a:xfrm>
        </p:spPr>
        <p:txBody>
          <a:bodyPr/>
          <a:lstStyle/>
          <a:p>
            <a:pPr marL="0" indent="0">
              <a:buNone/>
            </a:pPr>
            <a:r>
              <a:rPr lang="hu-HU" sz="2000" b="1" dirty="0">
                <a:latin typeface="+mj-lt"/>
                <a:cs typeface="Arial" pitchFamily="34" charset="0"/>
              </a:rPr>
              <a:t>A szerződés alapján érvényesíthető igények </a:t>
            </a:r>
            <a:r>
              <a:rPr lang="hu-HU" sz="2000" b="1" u="sng" dirty="0">
                <a:solidFill>
                  <a:srgbClr val="0070C0"/>
                </a:solidFill>
                <a:latin typeface="+mj-lt"/>
                <a:cs typeface="Arial" pitchFamily="34" charset="0"/>
              </a:rPr>
              <a:t>elévülési ideje</a:t>
            </a:r>
            <a:r>
              <a:rPr lang="hu-HU" sz="2000" b="1" dirty="0">
                <a:latin typeface="+mj-lt"/>
                <a:cs typeface="Arial" pitchFamily="34" charset="0"/>
              </a:rPr>
              <a:t> -</a:t>
            </a:r>
            <a:r>
              <a:rPr lang="hu-HU" sz="2000" b="1" dirty="0" smtClean="0">
                <a:latin typeface="+mj-lt"/>
                <a:cs typeface="Arial" pitchFamily="34" charset="0"/>
              </a:rPr>
              <a:t> a </a:t>
            </a:r>
            <a:r>
              <a:rPr lang="hu-HU" sz="2000" b="1" dirty="0" err="1" smtClean="0">
                <a:solidFill>
                  <a:srgbClr val="FF0000"/>
                </a:solidFill>
                <a:latin typeface="+mj-lt"/>
                <a:cs typeface="Arial" pitchFamily="34" charset="0"/>
              </a:rPr>
              <a:t>Ptk-TÓL</a:t>
            </a:r>
            <a:r>
              <a:rPr lang="hu-HU" sz="20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ELTÉRŐEN</a:t>
            </a:r>
            <a:r>
              <a:rPr lang="hu-HU" sz="2000" b="1" dirty="0" smtClean="0">
                <a:latin typeface="+mj-lt"/>
                <a:cs typeface="Arial" pitchFamily="34" charset="0"/>
              </a:rPr>
              <a:t> továbbra is - 2 év.</a:t>
            </a:r>
            <a:endParaRPr lang="hu-HU" sz="2000" dirty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hu-HU" sz="1000" dirty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hu-HU" sz="20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PONTOSÍTÁSRA került azonban, hogy az </a:t>
            </a:r>
            <a:r>
              <a:rPr lang="hu-HU" sz="20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elévülési idő </a:t>
            </a:r>
            <a:r>
              <a:rPr lang="hu-HU" sz="20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mely </a:t>
            </a:r>
            <a:r>
              <a:rPr lang="hu-HU" sz="20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időpontokban kezdődik meg:</a:t>
            </a:r>
          </a:p>
          <a:p>
            <a:pPr marL="0" indent="0">
              <a:buNone/>
            </a:pPr>
            <a:endParaRPr lang="hu-HU" sz="600" dirty="0">
              <a:latin typeface="+mj-lt"/>
              <a:cs typeface="Arial" pitchFamily="34" charset="0"/>
            </a:endParaRPr>
          </a:p>
          <a:p>
            <a:pPr lvl="0"/>
            <a:r>
              <a:rPr lang="hu-HU" sz="1800" dirty="0">
                <a:latin typeface="+mj-lt"/>
                <a:cs typeface="Arial" pitchFamily="34" charset="0"/>
              </a:rPr>
              <a:t>a biztosítási esemény bejelentésének elmaradása esetén a </a:t>
            </a:r>
            <a:r>
              <a:rPr lang="hu-HU" sz="1800" b="1" u="sng" dirty="0">
                <a:solidFill>
                  <a:srgbClr val="C00000"/>
                </a:solidFill>
                <a:latin typeface="+mj-lt"/>
                <a:cs typeface="Arial" pitchFamily="34" charset="0"/>
              </a:rPr>
              <a:t>biztosítási esemény bekövetkezésekor</a:t>
            </a:r>
            <a:r>
              <a:rPr lang="hu-HU" sz="1800" dirty="0" smtClean="0">
                <a:latin typeface="+mj-lt"/>
                <a:cs typeface="Arial" pitchFamily="34" charset="0"/>
              </a:rPr>
              <a:t>,</a:t>
            </a:r>
          </a:p>
          <a:p>
            <a:pPr lvl="0"/>
            <a:endParaRPr lang="hu-HU" sz="600" dirty="0">
              <a:latin typeface="+mj-lt"/>
              <a:cs typeface="Arial" pitchFamily="34" charset="0"/>
            </a:endParaRPr>
          </a:p>
          <a:p>
            <a:pPr lvl="0"/>
            <a:r>
              <a:rPr lang="hu-HU" sz="1800" dirty="0">
                <a:latin typeface="+mj-lt"/>
                <a:cs typeface="Arial" pitchFamily="34" charset="0"/>
              </a:rPr>
              <a:t>a biztosítási esemény bejelentése esetén az </a:t>
            </a:r>
            <a:r>
              <a:rPr lang="hu-HU" sz="1800" b="1" u="sng" dirty="0">
                <a:solidFill>
                  <a:srgbClr val="C00000"/>
                </a:solidFill>
                <a:latin typeface="+mj-lt"/>
                <a:cs typeface="Arial" pitchFamily="34" charset="0"/>
              </a:rPr>
              <a:t>utolsó iratnak a biztosítóhoz történt beérkezését követő 15. napot követő naptól</a:t>
            </a:r>
            <a:r>
              <a:rPr lang="hu-HU" sz="1800" dirty="0" smtClean="0">
                <a:latin typeface="+mj-lt"/>
                <a:cs typeface="Arial" pitchFamily="34" charset="0"/>
              </a:rPr>
              <a:t>,</a:t>
            </a:r>
          </a:p>
          <a:p>
            <a:pPr lvl="0"/>
            <a:endParaRPr lang="hu-HU" sz="600" dirty="0">
              <a:latin typeface="+mj-lt"/>
              <a:cs typeface="Arial" pitchFamily="34" charset="0"/>
            </a:endParaRPr>
          </a:p>
          <a:p>
            <a:pPr lvl="0"/>
            <a:r>
              <a:rPr lang="hu-HU" sz="1800" dirty="0">
                <a:latin typeface="+mj-lt"/>
                <a:cs typeface="Arial" pitchFamily="34" charset="0"/>
              </a:rPr>
              <a:t>a biztosítási esemény bejelentése esetén </a:t>
            </a:r>
            <a:r>
              <a:rPr lang="hu-HU" sz="1800" b="1" u="sng" dirty="0">
                <a:solidFill>
                  <a:srgbClr val="C00000"/>
                </a:solidFill>
                <a:latin typeface="+mj-lt"/>
                <a:cs typeface="Arial" pitchFamily="34" charset="0"/>
              </a:rPr>
              <a:t>amennyiben a biztosító által igényelt iratcsatolás, vagy információszolgáltatás elmarad</a:t>
            </a:r>
            <a:r>
              <a:rPr lang="hu-HU" sz="1800" dirty="0">
                <a:latin typeface="+mj-lt"/>
                <a:cs typeface="Arial" pitchFamily="34" charset="0"/>
              </a:rPr>
              <a:t>, a biztosító által ennek teljesítésére meghatározott </a:t>
            </a:r>
            <a:r>
              <a:rPr lang="hu-HU" sz="1800" b="1" dirty="0">
                <a:latin typeface="+mj-lt"/>
                <a:cs typeface="Arial" pitchFamily="34" charset="0"/>
              </a:rPr>
              <a:t>határnapot követő naptól</a:t>
            </a:r>
            <a:r>
              <a:rPr lang="hu-HU" sz="1800" dirty="0">
                <a:latin typeface="+mj-lt"/>
                <a:cs typeface="Arial" pitchFamily="34" charset="0"/>
              </a:rPr>
              <a:t>, határidő hiányában a </a:t>
            </a:r>
            <a:r>
              <a:rPr lang="hu-HU" sz="1800" b="1" u="sng" dirty="0">
                <a:solidFill>
                  <a:srgbClr val="C00000"/>
                </a:solidFill>
                <a:latin typeface="+mj-lt"/>
                <a:cs typeface="Arial" pitchFamily="34" charset="0"/>
              </a:rPr>
              <a:t>felhívást tartalmazó levél keltétől számított 30. napot követő naptól</a:t>
            </a:r>
            <a:r>
              <a:rPr lang="hu-HU" sz="1800" dirty="0" smtClean="0">
                <a:latin typeface="+mj-lt"/>
                <a:cs typeface="Arial" pitchFamily="34" charset="0"/>
              </a:rPr>
              <a:t>,</a:t>
            </a:r>
          </a:p>
          <a:p>
            <a:pPr lvl="0"/>
            <a:endParaRPr lang="hu-HU" sz="600" dirty="0">
              <a:latin typeface="+mj-lt"/>
              <a:cs typeface="Arial" pitchFamily="34" charset="0"/>
            </a:endParaRPr>
          </a:p>
          <a:p>
            <a:pPr lvl="0"/>
            <a:r>
              <a:rPr lang="hu-HU" sz="1800" dirty="0">
                <a:latin typeface="+mj-lt"/>
                <a:cs typeface="Arial" pitchFamily="34" charset="0"/>
              </a:rPr>
              <a:t>egyéb esetben a </a:t>
            </a:r>
            <a:r>
              <a:rPr lang="hu-HU" sz="1800" b="1" u="sng" dirty="0">
                <a:solidFill>
                  <a:srgbClr val="C00000"/>
                </a:solidFill>
                <a:latin typeface="+mj-lt"/>
                <a:cs typeface="Arial" pitchFamily="34" charset="0"/>
              </a:rPr>
              <a:t>követelés esedékessé válásának</a:t>
            </a:r>
            <a:r>
              <a:rPr lang="hu-HU" sz="1800" dirty="0">
                <a:latin typeface="+mj-lt"/>
                <a:cs typeface="Arial" pitchFamily="34" charset="0"/>
              </a:rPr>
              <a:t> napján.</a:t>
            </a:r>
          </a:p>
          <a:p>
            <a:pPr marL="0" indent="0">
              <a:buNone/>
            </a:pPr>
            <a:r>
              <a:rPr lang="hu-HU" sz="1800" dirty="0">
                <a:latin typeface="+mj-lt"/>
                <a:cs typeface="Arial" pitchFamily="34" charset="0"/>
              </a:rPr>
              <a:t> 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8640"/>
            <a:ext cx="648072" cy="67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45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 idx="4294967295"/>
          </p:nvPr>
        </p:nvSpPr>
        <p:spPr>
          <a:xfrm>
            <a:off x="395536" y="135980"/>
            <a:ext cx="8424936" cy="576064"/>
          </a:xfrm>
        </p:spPr>
        <p:txBody>
          <a:bodyPr/>
          <a:lstStyle/>
          <a:p>
            <a:pPr eaLnBrk="1" hangingPunct="1"/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Néhány NEM </a:t>
            </a:r>
            <a:r>
              <a:rPr lang="hu-HU" sz="26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Ptk-s</a:t>
            </a:r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változás</a:t>
            </a:r>
            <a:endParaRPr lang="hu-HU" sz="2600" b="1" baseline="300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6626" name="Tartalom helye 2"/>
          <p:cNvSpPr>
            <a:spLocks noGrp="1"/>
          </p:cNvSpPr>
          <p:nvPr>
            <p:ph idx="4294967295"/>
          </p:nvPr>
        </p:nvSpPr>
        <p:spPr>
          <a:xfrm>
            <a:off x="251520" y="866170"/>
            <a:ext cx="8533456" cy="537114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000" b="1" dirty="0">
                <a:solidFill>
                  <a:srgbClr val="0070C0"/>
                </a:solidFill>
              </a:rPr>
              <a:t>2014. március 15-étől változatlan kockázati díjért (!) az egészségkárosodásra vonatkozó biztosítások szolgáltatása </a:t>
            </a:r>
            <a:r>
              <a:rPr lang="hu-HU" sz="2000" b="1" dirty="0" smtClean="0">
                <a:solidFill>
                  <a:srgbClr val="0070C0"/>
                </a:solidFill>
              </a:rPr>
              <a:t>megnövekszik!</a:t>
            </a:r>
          </a:p>
          <a:p>
            <a:pPr marL="0" indent="0" eaLnBrk="1" hangingPunct="1">
              <a:buNone/>
            </a:pPr>
            <a:endParaRPr lang="hu-HU" sz="6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u-HU" sz="2000" b="1" dirty="0" smtClean="0"/>
              <a:t>Az  </a:t>
            </a:r>
            <a:r>
              <a:rPr lang="hu-HU" sz="2000" b="1" dirty="0"/>
              <a:t>egészségkárosodásra vonatkozó </a:t>
            </a:r>
            <a:r>
              <a:rPr lang="hu-HU" sz="2000" b="1" dirty="0" smtClean="0"/>
              <a:t>biztosítások </a:t>
            </a:r>
            <a:r>
              <a:rPr lang="hu-HU" sz="2000" b="1" dirty="0"/>
              <a:t>különös feltételei változtak</a:t>
            </a:r>
            <a:r>
              <a:rPr lang="hu-HU" sz="2000" b="1" dirty="0" smtClean="0"/>
              <a:t>!</a:t>
            </a:r>
          </a:p>
          <a:p>
            <a:pPr marL="0" indent="0">
              <a:buNone/>
            </a:pPr>
            <a:endParaRPr lang="hu-HU" sz="600" b="1" dirty="0" smtClean="0"/>
          </a:p>
          <a:p>
            <a:r>
              <a:rPr lang="hu-HU" sz="1800" dirty="0" smtClean="0"/>
              <a:t>UL: DKE03/2014; DE03/2014</a:t>
            </a:r>
          </a:p>
          <a:p>
            <a:r>
              <a:rPr lang="hu-HU" sz="1800" dirty="0" smtClean="0"/>
              <a:t>Klasszikus: </a:t>
            </a:r>
            <a:r>
              <a:rPr lang="hu-HU" sz="1800" dirty="0"/>
              <a:t>GG24K/2014; </a:t>
            </a:r>
            <a:r>
              <a:rPr lang="hu-HU" sz="1800" dirty="0" smtClean="0"/>
              <a:t>GG25K/2014</a:t>
            </a:r>
          </a:p>
          <a:p>
            <a:r>
              <a:rPr lang="hu-HU" sz="1800" dirty="0" err="1" smtClean="0"/>
              <a:t>TestŐr</a:t>
            </a:r>
            <a:r>
              <a:rPr lang="hu-HU" sz="1800" dirty="0" smtClean="0"/>
              <a:t>: EEOEP014; EEOEP114</a:t>
            </a:r>
          </a:p>
          <a:p>
            <a:r>
              <a:rPr lang="hu-HU" sz="1800" dirty="0" smtClean="0"/>
              <a:t>Pajzs: KEOEP/22014; KEOEP/12014</a:t>
            </a:r>
          </a:p>
          <a:p>
            <a:endParaRPr lang="hu-HU" sz="600" b="1" u="sng" dirty="0">
              <a:solidFill>
                <a:srgbClr val="0070C0"/>
              </a:solidFill>
            </a:endParaRPr>
          </a:p>
          <a:p>
            <a:r>
              <a:rPr lang="hu-HU" sz="2000" dirty="0">
                <a:latin typeface="Arial" pitchFamily="34" charset="0"/>
                <a:cs typeface="Arial" pitchFamily="34" charset="0"/>
              </a:rPr>
              <a:t>A 49%  		39%-ra módosult</a:t>
            </a:r>
          </a:p>
          <a:p>
            <a:r>
              <a:rPr lang="hu-HU" sz="2000" dirty="0">
                <a:latin typeface="Arial" pitchFamily="34" charset="0"/>
                <a:cs typeface="Arial" pitchFamily="34" charset="0"/>
              </a:rPr>
              <a:t>A 79% 		69%-ra módosult</a:t>
            </a:r>
          </a:p>
          <a:p>
            <a:pPr marL="0" lvl="1" indent="0" eaLnBrk="1" hangingPunct="1">
              <a:spcBef>
                <a:spcPts val="1200"/>
              </a:spcBef>
              <a:buNone/>
            </a:pPr>
            <a:endParaRPr lang="hu-HU" sz="600" b="1" dirty="0" smtClean="0">
              <a:solidFill>
                <a:srgbClr val="0070C0"/>
              </a:solidFill>
            </a:endParaRP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hu-HU" sz="2000" b="1" dirty="0" smtClean="0">
                <a:solidFill>
                  <a:srgbClr val="0070C0"/>
                </a:solidFill>
              </a:rPr>
              <a:t>Kockázati díj / alapdíjtétel korrekciója </a:t>
            </a:r>
            <a:r>
              <a:rPr lang="hu-HU" sz="2000" b="1" dirty="0" smtClean="0"/>
              <a:t>(pontosítottuk a folyamatot)</a:t>
            </a:r>
            <a:r>
              <a:rPr lang="hu-HU" sz="2000" b="1" dirty="0" smtClean="0">
                <a:solidFill>
                  <a:srgbClr val="0070C0"/>
                </a:solidFill>
              </a:rPr>
              <a:t>:</a:t>
            </a:r>
          </a:p>
          <a:p>
            <a:pPr>
              <a:spcBef>
                <a:spcPts val="1200"/>
              </a:spcBef>
            </a:pPr>
            <a:r>
              <a:rPr lang="hu-HU" sz="2000" b="1" dirty="0" smtClean="0"/>
              <a:t>UL, Klasszikus , </a:t>
            </a:r>
            <a:r>
              <a:rPr lang="hu-HU" sz="2000" b="1" dirty="0" err="1" smtClean="0"/>
              <a:t>TestŐr</a:t>
            </a:r>
            <a:r>
              <a:rPr lang="hu-HU" sz="2000" b="1" dirty="0" smtClean="0"/>
              <a:t>:</a:t>
            </a:r>
            <a:r>
              <a:rPr lang="hu-HU" sz="2000" dirty="0" smtClean="0"/>
              <a:t> a biztosító minden évben egy alkalommal, biztosítási évfordulótól jogosult a </a:t>
            </a:r>
            <a:r>
              <a:rPr lang="hu-HU" sz="2000" b="1" dirty="0" smtClean="0">
                <a:solidFill>
                  <a:srgbClr val="0070C0"/>
                </a:solidFill>
              </a:rPr>
              <a:t>kockázati díjat </a:t>
            </a:r>
            <a:r>
              <a:rPr lang="hu-HU" sz="2000" b="1" dirty="0">
                <a:solidFill>
                  <a:srgbClr val="0070C0"/>
                </a:solidFill>
              </a:rPr>
              <a:t>/ </a:t>
            </a:r>
            <a:r>
              <a:rPr lang="hu-HU" sz="2000" b="1" dirty="0" smtClean="0">
                <a:solidFill>
                  <a:srgbClr val="0070C0"/>
                </a:solidFill>
              </a:rPr>
              <a:t>alapdíjtételt</a:t>
            </a:r>
            <a:r>
              <a:rPr lang="hu-HU" sz="2000" dirty="0" smtClean="0"/>
              <a:t> megváltoztatni. Amennyiben a szerződő ezt nem fogadja el, </a:t>
            </a:r>
            <a:r>
              <a:rPr lang="hu-HU" sz="2000" b="1" u="sng" dirty="0" smtClean="0">
                <a:solidFill>
                  <a:srgbClr val="C00000"/>
                </a:solidFill>
              </a:rPr>
              <a:t>rendkívüli felmondással</a:t>
            </a:r>
            <a:r>
              <a:rPr lang="hu-HU" sz="2000" dirty="0" smtClean="0">
                <a:solidFill>
                  <a:srgbClr val="C00000"/>
                </a:solidFill>
              </a:rPr>
              <a:t> </a:t>
            </a:r>
            <a:r>
              <a:rPr lang="hu-HU" sz="2000" dirty="0" smtClean="0"/>
              <a:t>élhet.</a:t>
            </a:r>
          </a:p>
          <a:p>
            <a:pPr marL="0" indent="0">
              <a:spcBef>
                <a:spcPts val="1200"/>
              </a:spcBef>
              <a:buNone/>
            </a:pPr>
            <a:endParaRPr lang="hu-HU" sz="600" b="1" dirty="0" smtClean="0">
              <a:solidFill>
                <a:srgbClr val="0070C0"/>
              </a:solidFill>
            </a:endParaRPr>
          </a:p>
        </p:txBody>
      </p:sp>
      <p:sp>
        <p:nvSpPr>
          <p:cNvPr id="5" name="Jobbra nyíl 4"/>
          <p:cNvSpPr/>
          <p:nvPr/>
        </p:nvSpPr>
        <p:spPr>
          <a:xfrm>
            <a:off x="1619672" y="3645024"/>
            <a:ext cx="1368152" cy="2160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Jobbra nyíl 5"/>
          <p:cNvSpPr/>
          <p:nvPr/>
        </p:nvSpPr>
        <p:spPr>
          <a:xfrm>
            <a:off x="1619672" y="4026272"/>
            <a:ext cx="1368152" cy="2160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351760"/>
            <a:ext cx="864096" cy="150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05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670181" y="1340768"/>
            <a:ext cx="8137525" cy="1008063"/>
          </a:xfrm>
        </p:spPr>
        <p:txBody>
          <a:bodyPr/>
          <a:lstStyle/>
          <a:p>
            <a:pPr algn="l"/>
            <a:r>
              <a:rPr lang="hu-HU" sz="33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Unit linked</a:t>
            </a:r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, </a:t>
            </a:r>
            <a:r>
              <a:rPr lang="hu-HU" sz="33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klasszikus</a:t>
            </a:r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, </a:t>
            </a:r>
            <a:r>
              <a:rPr lang="hu-HU" sz="33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TestŐr</a:t>
            </a:r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, </a:t>
            </a:r>
            <a:r>
              <a:rPr lang="hu-HU" sz="33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Milliós segítség</a:t>
            </a:r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termékek </a:t>
            </a:r>
            <a:r>
              <a:rPr lang="hu-HU" sz="33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TOVÁBBI</a:t>
            </a:r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változásai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41" y="2867562"/>
            <a:ext cx="2101620" cy="158417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210" y="3212976"/>
            <a:ext cx="2088232" cy="157420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692" y="4059465"/>
            <a:ext cx="2088232" cy="1576828"/>
          </a:xfrm>
          <a:prstGeom prst="rect">
            <a:avLst/>
          </a:prstGeom>
        </p:spPr>
      </p:pic>
      <p:pic>
        <p:nvPicPr>
          <p:cNvPr id="1026" name="Picture 2" descr="https://www.generali.hu/Szolgaltatasok/~/media/Image/mozaik_kicsi.ashx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18666"/>
            <a:ext cx="2201450" cy="165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93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artalom helye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608512"/>
          </a:xfrm>
        </p:spPr>
        <p:txBody>
          <a:bodyPr/>
          <a:lstStyle/>
          <a:p>
            <a:pPr marL="0" indent="0">
              <a:buNone/>
            </a:pPr>
            <a:r>
              <a:rPr lang="hu-HU" sz="20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… a szerződő (kockázati díj) alapdíjtételének</a:t>
            </a:r>
            <a:r>
              <a:rPr lang="hu-HU" sz="2000" b="1" dirty="0" smtClean="0">
                <a:solidFill>
                  <a:srgbClr val="00B050"/>
                </a:solidFill>
                <a:latin typeface="+mj-lt"/>
                <a:cs typeface="Arial" pitchFamily="34" charset="0"/>
              </a:rPr>
              <a:t> </a:t>
            </a:r>
            <a:r>
              <a:rPr lang="hu-HU" sz="20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korrekciója miatti </a:t>
            </a:r>
            <a:r>
              <a:rPr lang="hu-HU" sz="2000" b="1" u="sng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RENDKÍVÜLI</a:t>
            </a:r>
            <a:r>
              <a:rPr lang="hu-HU" sz="20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 felmondása esetén</a:t>
            </a:r>
            <a:endParaRPr lang="hu-HU" sz="2000" dirty="0" smtClean="0">
              <a:latin typeface="+mj-lt"/>
              <a:cs typeface="Arial" pitchFamily="34" charset="0"/>
            </a:endParaRPr>
          </a:p>
          <a:p>
            <a:endParaRPr lang="hu-HU" sz="1000" dirty="0" smtClean="0">
              <a:latin typeface="+mj-lt"/>
              <a:cs typeface="Arial" pitchFamily="34" charset="0"/>
            </a:endParaRPr>
          </a:p>
          <a:p>
            <a:pPr>
              <a:buFont typeface="Calibri" pitchFamily="34" charset="0"/>
              <a:buChar char=" "/>
            </a:pPr>
            <a:r>
              <a:rPr lang="hu-HU" sz="2000" i="1" dirty="0" smtClean="0">
                <a:latin typeface="+mj-lt"/>
                <a:cs typeface="Arial" pitchFamily="34" charset="0"/>
              </a:rPr>
              <a:t>Ezt a biztosító </a:t>
            </a:r>
            <a:r>
              <a:rPr lang="hu-HU" sz="2000" b="1" i="1" dirty="0" smtClean="0">
                <a:latin typeface="+mj-lt"/>
                <a:cs typeface="Arial" pitchFamily="34" charset="0"/>
              </a:rPr>
              <a:t>minden évben 1 alkalommal (évfordulótól) </a:t>
            </a:r>
            <a:r>
              <a:rPr lang="hu-HU" sz="2000" i="1" dirty="0" smtClean="0">
                <a:latin typeface="+mj-lt"/>
                <a:cs typeface="Arial" pitchFamily="34" charset="0"/>
              </a:rPr>
              <a:t>jogosult változtatni.</a:t>
            </a:r>
          </a:p>
          <a:p>
            <a:pPr>
              <a:buFont typeface="Calibri" pitchFamily="34" charset="0"/>
              <a:buChar char=" "/>
            </a:pPr>
            <a:endParaRPr lang="hu-HU" sz="1000" i="1" dirty="0" smtClean="0">
              <a:latin typeface="+mj-lt"/>
              <a:cs typeface="Arial" pitchFamily="34" charset="0"/>
            </a:endParaRPr>
          </a:p>
          <a:p>
            <a:pPr>
              <a:buFont typeface="Calibri" pitchFamily="34" charset="0"/>
              <a:buChar char=" "/>
            </a:pPr>
            <a:r>
              <a:rPr lang="hu-HU" sz="2000" i="1" dirty="0" smtClean="0">
                <a:latin typeface="+mj-lt"/>
                <a:cs typeface="Arial" pitchFamily="34" charset="0"/>
              </a:rPr>
              <a:t>Amennyiben </a:t>
            </a:r>
            <a:r>
              <a:rPr lang="hu-HU" sz="2000" i="1" dirty="0">
                <a:latin typeface="+mj-lt"/>
                <a:cs typeface="Arial" pitchFamily="34" charset="0"/>
              </a:rPr>
              <a:t>kizárólag a statisztikai halálozási adatok változnak, a </a:t>
            </a:r>
            <a:r>
              <a:rPr lang="hu-HU" sz="2000" b="1" i="1" dirty="0">
                <a:latin typeface="+mj-lt"/>
                <a:cs typeface="Arial" pitchFamily="34" charset="0"/>
              </a:rPr>
              <a:t>baleset- és egészségbiztosítási </a:t>
            </a:r>
            <a:r>
              <a:rPr lang="hu-HU" sz="2000" i="1" dirty="0">
                <a:latin typeface="+mj-lt"/>
                <a:cs typeface="Arial" pitchFamily="34" charset="0"/>
              </a:rPr>
              <a:t>szolgáltatások kockázati díjának alapdíjtétele nem </a:t>
            </a:r>
            <a:r>
              <a:rPr lang="hu-HU" sz="2000" i="1" dirty="0" smtClean="0">
                <a:latin typeface="+mj-lt"/>
                <a:cs typeface="Arial" pitchFamily="34" charset="0"/>
              </a:rPr>
              <a:t>módosítható.</a:t>
            </a:r>
          </a:p>
          <a:p>
            <a:pPr>
              <a:buFont typeface="Calibri" pitchFamily="34" charset="0"/>
              <a:buChar char=" "/>
            </a:pPr>
            <a:endParaRPr lang="hu-HU" sz="1000" i="1" dirty="0" smtClean="0">
              <a:latin typeface="+mj-lt"/>
              <a:cs typeface="Arial" pitchFamily="34" charset="0"/>
            </a:endParaRPr>
          </a:p>
          <a:p>
            <a:pPr>
              <a:buFont typeface="Calibri" pitchFamily="34" charset="0"/>
              <a:buChar char=" "/>
            </a:pPr>
            <a:r>
              <a:rPr lang="hu-HU" sz="2000" i="1" dirty="0" smtClean="0">
                <a:latin typeface="+mj-lt"/>
                <a:cs typeface="Arial" pitchFamily="34" charset="0"/>
              </a:rPr>
              <a:t>Egy </a:t>
            </a:r>
            <a:r>
              <a:rPr lang="hu-HU" sz="2000" i="1" dirty="0">
                <a:latin typeface="+mj-lt"/>
                <a:cs typeface="Arial" pitchFamily="34" charset="0"/>
              </a:rPr>
              <a:t>adott biztosított </a:t>
            </a:r>
            <a:r>
              <a:rPr lang="hu-HU" sz="2000" b="1" i="1" dirty="0">
                <a:latin typeface="+mj-lt"/>
                <a:cs typeface="Arial" pitchFamily="34" charset="0"/>
              </a:rPr>
              <a:t>egészségi állapotának változása </a:t>
            </a:r>
            <a:r>
              <a:rPr lang="hu-HU" sz="2000" i="1" dirty="0">
                <a:latin typeface="+mj-lt"/>
                <a:cs typeface="Arial" pitchFamily="34" charset="0"/>
              </a:rPr>
              <a:t>önmagában </a:t>
            </a:r>
            <a:r>
              <a:rPr lang="hu-HU" sz="2000" b="1" i="1" dirty="0">
                <a:latin typeface="+mj-lt"/>
                <a:cs typeface="Arial" pitchFamily="34" charset="0"/>
              </a:rPr>
              <a:t>nem eredményezi</a:t>
            </a:r>
            <a:r>
              <a:rPr lang="hu-HU" sz="2000" i="1" dirty="0">
                <a:latin typeface="+mj-lt"/>
                <a:cs typeface="Arial" pitchFamily="34" charset="0"/>
              </a:rPr>
              <a:t> a </a:t>
            </a:r>
            <a:r>
              <a:rPr lang="hu-HU" sz="2000" i="1" dirty="0" smtClean="0">
                <a:latin typeface="+mj-lt"/>
                <a:cs typeface="Arial" pitchFamily="34" charset="0"/>
              </a:rPr>
              <a:t>(kockázati díj) alapdíjtételének </a:t>
            </a:r>
            <a:r>
              <a:rPr lang="hu-HU" sz="2000" i="1" dirty="0">
                <a:latin typeface="+mj-lt"/>
                <a:cs typeface="Arial" pitchFamily="34" charset="0"/>
              </a:rPr>
              <a:t>módosítását</a:t>
            </a:r>
            <a:r>
              <a:rPr lang="hu-HU" sz="2000" i="1" dirty="0" smtClean="0">
                <a:latin typeface="+mj-lt"/>
                <a:cs typeface="Arial" pitchFamily="34" charset="0"/>
              </a:rPr>
              <a:t>.</a:t>
            </a:r>
          </a:p>
          <a:p>
            <a:pPr>
              <a:buFont typeface="Calibri" pitchFamily="34" charset="0"/>
              <a:buChar char=" "/>
            </a:pPr>
            <a:endParaRPr lang="hu-HU" sz="1000" i="1" dirty="0" smtClean="0">
              <a:latin typeface="+mj-lt"/>
              <a:cs typeface="Arial" pitchFamily="34" charset="0"/>
            </a:endParaRPr>
          </a:p>
          <a:p>
            <a:pPr>
              <a:buFont typeface="Calibri" pitchFamily="34" charset="0"/>
              <a:buChar char=" "/>
            </a:pPr>
            <a:r>
              <a:rPr lang="hu-HU" sz="2000" i="1" dirty="0">
                <a:latin typeface="+mj-lt"/>
                <a:cs typeface="Arial" pitchFamily="34" charset="0"/>
              </a:rPr>
              <a:t>Amennyiben a </a:t>
            </a:r>
            <a:r>
              <a:rPr lang="hu-HU" sz="2000" b="1" i="1" dirty="0">
                <a:latin typeface="+mj-lt"/>
                <a:cs typeface="Arial" pitchFamily="34" charset="0"/>
              </a:rPr>
              <a:t>szerződő nem él a </a:t>
            </a:r>
            <a:r>
              <a:rPr lang="hu-HU" sz="2000" b="1" i="1" dirty="0" smtClean="0">
                <a:latin typeface="+mj-lt"/>
                <a:cs typeface="Arial" pitchFamily="34" charset="0"/>
              </a:rPr>
              <a:t>RENDKÍVÜLI felmondási </a:t>
            </a:r>
            <a:r>
              <a:rPr lang="hu-HU" sz="2000" b="1" i="1" dirty="0">
                <a:latin typeface="+mj-lt"/>
                <a:cs typeface="Arial" pitchFamily="34" charset="0"/>
              </a:rPr>
              <a:t>jogával</a:t>
            </a:r>
            <a:r>
              <a:rPr lang="hu-HU" sz="2000" i="1" dirty="0">
                <a:latin typeface="+mj-lt"/>
                <a:cs typeface="Arial" pitchFamily="34" charset="0"/>
              </a:rPr>
              <a:t>, úgy a biztosítási szerződés - a módosított rendelkezésekkel - </a:t>
            </a:r>
            <a:r>
              <a:rPr lang="hu-HU" sz="2000" b="1" i="1" dirty="0">
                <a:latin typeface="+mj-lt"/>
                <a:cs typeface="Arial" pitchFamily="34" charset="0"/>
              </a:rPr>
              <a:t>hatályban marad</a:t>
            </a:r>
            <a:r>
              <a:rPr lang="hu-HU" sz="2000" i="1" dirty="0">
                <a:latin typeface="+mj-lt"/>
                <a:cs typeface="Arial" pitchFamily="34" charset="0"/>
              </a:rPr>
              <a:t>.</a:t>
            </a:r>
          </a:p>
          <a:p>
            <a:pPr>
              <a:buFont typeface="Calibri" pitchFamily="34" charset="0"/>
              <a:buChar char=" "/>
            </a:pPr>
            <a:endParaRPr lang="hu-HU" sz="2000" i="1" dirty="0" smtClean="0">
              <a:latin typeface="+mj-lt"/>
              <a:cs typeface="Arial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25376"/>
            <a:ext cx="1444395" cy="1008112"/>
          </a:xfrm>
          <a:prstGeom prst="rect">
            <a:avLst/>
          </a:prstGeom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634082"/>
          </a:xfrm>
        </p:spPr>
        <p:txBody>
          <a:bodyPr/>
          <a:lstStyle/>
          <a:p>
            <a:pPr marL="0" indent="0"/>
            <a:r>
              <a:rPr lang="hu-HU" sz="2600" b="1" dirty="0">
                <a:solidFill>
                  <a:srgbClr val="C00000"/>
                </a:solidFill>
                <a:cs typeface="Arial" pitchFamily="34" charset="0"/>
              </a:rPr>
              <a:t>A </a:t>
            </a:r>
            <a:r>
              <a:rPr lang="hu-HU" sz="2600" b="1" u="sng" dirty="0">
                <a:solidFill>
                  <a:srgbClr val="C00000"/>
                </a:solidFill>
                <a:cs typeface="Arial" pitchFamily="34" charset="0"/>
              </a:rPr>
              <a:t>megszűnés esetei közé</a:t>
            </a:r>
            <a:r>
              <a:rPr lang="hu-HU" sz="2600" b="1" dirty="0">
                <a:solidFill>
                  <a:srgbClr val="C00000"/>
                </a:solidFill>
                <a:cs typeface="Arial" pitchFamily="34" charset="0"/>
              </a:rPr>
              <a:t> egy új pont került be…</a:t>
            </a:r>
          </a:p>
        </p:txBody>
      </p:sp>
    </p:spTree>
    <p:extLst>
      <p:ext uri="{BB962C8B-B14F-4D97-AF65-F5344CB8AC3E}">
        <p14:creationId xmlns:p14="http://schemas.microsoft.com/office/powerpoint/2010/main" val="31984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artalom helye 2"/>
          <p:cNvSpPr>
            <a:spLocks noGrp="1"/>
          </p:cNvSpPr>
          <p:nvPr>
            <p:ph idx="1"/>
          </p:nvPr>
        </p:nvSpPr>
        <p:spPr>
          <a:xfrm>
            <a:off x="482860" y="596139"/>
            <a:ext cx="8229600" cy="4633061"/>
          </a:xfrm>
        </p:spPr>
        <p:txBody>
          <a:bodyPr/>
          <a:lstStyle/>
          <a:p>
            <a:pPr marL="0" indent="0">
              <a:buNone/>
            </a:pPr>
            <a:r>
              <a:rPr lang="hu-HU" sz="2000" b="1" dirty="0" smtClean="0">
                <a:solidFill>
                  <a:srgbClr val="0070C0"/>
                </a:solidFill>
              </a:rPr>
              <a:t>Rendkívüli felmondás:</a:t>
            </a:r>
          </a:p>
          <a:p>
            <a:r>
              <a:rPr lang="hu-HU" sz="2000" dirty="0" smtClean="0"/>
              <a:t>A </a:t>
            </a:r>
            <a:r>
              <a:rPr lang="hu-HU" sz="2000" dirty="0"/>
              <a:t>hitelfedezeti életbiztosítást </a:t>
            </a:r>
            <a:r>
              <a:rPr lang="hu-HU" sz="2000" dirty="0" smtClean="0"/>
              <a:t>kivéve a</a:t>
            </a:r>
            <a:r>
              <a:rPr lang="hu-HU" sz="2000" b="1" dirty="0" smtClean="0">
                <a:solidFill>
                  <a:srgbClr val="0070C0"/>
                </a:solidFill>
              </a:rPr>
              <a:t> </a:t>
            </a:r>
            <a:r>
              <a:rPr lang="hu-HU" sz="2000" b="1" u="sng" dirty="0" smtClean="0">
                <a:solidFill>
                  <a:srgbClr val="0070C0"/>
                </a:solidFill>
              </a:rPr>
              <a:t>FOGYASZTÓ</a:t>
            </a:r>
            <a:r>
              <a:rPr lang="hu-HU" sz="2000" b="1" dirty="0" smtClean="0">
                <a:solidFill>
                  <a:srgbClr val="0070C0"/>
                </a:solidFill>
              </a:rPr>
              <a:t> </a:t>
            </a:r>
            <a:r>
              <a:rPr lang="hu-HU" sz="2000" dirty="0" smtClean="0"/>
              <a:t>szerződőnek továbbra is </a:t>
            </a:r>
            <a:r>
              <a:rPr lang="hu-HU" sz="2000" b="1" dirty="0" smtClean="0">
                <a:solidFill>
                  <a:srgbClr val="C00000"/>
                </a:solidFill>
              </a:rPr>
              <a:t>van RENDKÍVÜLI felmondási lehetősége indoklás nélkül </a:t>
            </a:r>
            <a:r>
              <a:rPr lang="hu-HU" sz="2000" dirty="0" smtClean="0"/>
              <a:t>a kötvény átvételétől számított 30 napon belül!</a:t>
            </a:r>
          </a:p>
          <a:p>
            <a:pPr marL="0" indent="0">
              <a:buNone/>
            </a:pPr>
            <a:endParaRPr lang="hu-HU" sz="1000" dirty="0"/>
          </a:p>
          <a:p>
            <a:pPr>
              <a:buFont typeface="Calibri" pitchFamily="34" charset="0"/>
              <a:buChar char=" "/>
            </a:pPr>
            <a:r>
              <a:rPr lang="hu-HU" sz="2000" dirty="0" smtClean="0"/>
              <a:t>A biztosító a rendkívüli </a:t>
            </a:r>
            <a:r>
              <a:rPr lang="hu-HU" sz="2000" b="1" dirty="0" smtClean="0">
                <a:solidFill>
                  <a:srgbClr val="C00000"/>
                </a:solidFill>
              </a:rPr>
              <a:t>felmondás átvételét követő 30 napon belül </a:t>
            </a:r>
            <a:r>
              <a:rPr lang="hu-HU" sz="2000" dirty="0" smtClean="0"/>
              <a:t>a szerződővel elszámol. </a:t>
            </a:r>
            <a:r>
              <a:rPr lang="hu-HU" sz="2000" b="1" u="sng" dirty="0" smtClean="0">
                <a:solidFill>
                  <a:srgbClr val="0070C0"/>
                </a:solidFill>
              </a:rPr>
              <a:t>Ilyenkor a szerződés NEM reaktiválható!</a:t>
            </a:r>
          </a:p>
          <a:p>
            <a:pPr marL="0" indent="0">
              <a:buNone/>
            </a:pPr>
            <a:endParaRPr lang="hu-HU" sz="2000" b="1" dirty="0" smtClean="0">
              <a:solidFill>
                <a:srgbClr val="00B050"/>
              </a:solidFill>
              <a:latin typeface="+mj-lt"/>
            </a:endParaRPr>
          </a:p>
          <a:p>
            <a:pPr marL="0" indent="0">
              <a:buNone/>
            </a:pPr>
            <a:endParaRPr lang="hu-HU" sz="2000" b="1" dirty="0" smtClean="0">
              <a:solidFill>
                <a:srgbClr val="00B050"/>
              </a:solidFill>
              <a:latin typeface="+mj-lt"/>
            </a:endParaRPr>
          </a:p>
          <a:p>
            <a:pPr marL="0" indent="0">
              <a:buNone/>
            </a:pPr>
            <a:r>
              <a:rPr lang="hu-HU" sz="2000" b="1" dirty="0" smtClean="0">
                <a:solidFill>
                  <a:srgbClr val="0070C0"/>
                </a:solidFill>
                <a:latin typeface="+mj-lt"/>
              </a:rPr>
              <a:t>Személyes megjelenés:</a:t>
            </a:r>
          </a:p>
          <a:p>
            <a:r>
              <a:rPr lang="hu-HU" sz="2000" dirty="0">
                <a:latin typeface="+mj-lt"/>
                <a:cs typeface="Arial" pitchFamily="34" charset="0"/>
              </a:rPr>
              <a:t>A biztosító </a:t>
            </a:r>
            <a:r>
              <a:rPr lang="hu-HU" sz="2000" dirty="0" smtClean="0">
                <a:latin typeface="+mj-lt"/>
                <a:cs typeface="Arial" pitchFamily="34" charset="0"/>
              </a:rPr>
              <a:t>egy </a:t>
            </a:r>
            <a:r>
              <a:rPr lang="hu-HU" sz="2000" dirty="0">
                <a:latin typeface="+mj-lt"/>
                <a:cs typeface="Arial" pitchFamily="34" charset="0"/>
              </a:rPr>
              <a:t>bejelentett kérelem </a:t>
            </a:r>
            <a:r>
              <a:rPr lang="hu-HU" sz="2000" dirty="0" smtClean="0">
                <a:latin typeface="+mj-lt"/>
                <a:cs typeface="Arial" pitchFamily="34" charset="0"/>
              </a:rPr>
              <a:t>(pl.: szolgáltatási igény) teljesítését </a:t>
            </a:r>
            <a:r>
              <a:rPr lang="hu-HU" sz="2000" dirty="0">
                <a:latin typeface="+mj-lt"/>
                <a:cs typeface="Arial" pitchFamily="34" charset="0"/>
              </a:rPr>
              <a:t>szükség esetén a szerződő, biztosított, kedvezményezett/szolgáltatásra jogosult </a:t>
            </a:r>
            <a:r>
              <a:rPr lang="hu-HU" sz="2000" b="1" u="sng" dirty="0">
                <a:solidFill>
                  <a:srgbClr val="0070C0"/>
                </a:solidFill>
                <a:latin typeface="+mj-lt"/>
                <a:cs typeface="Arial" pitchFamily="34" charset="0"/>
              </a:rPr>
              <a:t>személyes megjelenéséhez</a:t>
            </a:r>
            <a:r>
              <a:rPr lang="hu-HU" sz="20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hu-HU" sz="2000" dirty="0">
                <a:latin typeface="+mj-lt"/>
                <a:cs typeface="Arial" pitchFamily="34" charset="0"/>
              </a:rPr>
              <a:t>kötheti.</a:t>
            </a:r>
          </a:p>
          <a:p>
            <a:pPr marL="0" indent="0">
              <a:buNone/>
            </a:pPr>
            <a:endParaRPr lang="hu-HU" sz="2000" b="1" dirty="0" smtClean="0">
              <a:solidFill>
                <a:srgbClr val="00B050"/>
              </a:solidFill>
              <a:latin typeface="+mj-lt"/>
            </a:endParaRPr>
          </a:p>
          <a:p>
            <a:pPr marL="0" indent="0">
              <a:buNone/>
            </a:pPr>
            <a:endParaRPr lang="hu-HU" sz="1600" b="1" dirty="0" smtClean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6632"/>
            <a:ext cx="828092" cy="8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www.hrblog.hu/allasom/files/2012/06/nagy%C3%ADt%C3%B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130" y="4725144"/>
            <a:ext cx="1419820" cy="153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57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97351" y="2204864"/>
            <a:ext cx="8351113" cy="20000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5749" tIns="37874" rIns="75749" bIns="37874">
            <a:spAutoFit/>
          </a:bodyPr>
          <a:lstStyle/>
          <a:p>
            <a:pPr marL="155575" indent="-155575" eaLnBrk="0" hangingPunct="0">
              <a:spcBef>
                <a:spcPts val="600"/>
              </a:spcBef>
              <a:tabLst>
                <a:tab pos="525463" algn="l"/>
              </a:tabLst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Bit. 2014.01.01-jén hatályba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lépett 132/A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. §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alapján az UL14-be</a:t>
            </a:r>
          </a:p>
          <a:p>
            <a:pPr marL="155575" indent="-155575" eaLnBrk="0" hangingPunct="0">
              <a:spcBef>
                <a:spcPts val="600"/>
              </a:spcBef>
              <a:tabLst>
                <a:tab pos="525463" algn="l"/>
              </a:tabLst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bekerült az eszközalapok </a:t>
            </a:r>
            <a:r>
              <a:rPr lang="hu-HU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felfüggesztésének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szabályozása. </a:t>
            </a:r>
          </a:p>
          <a:p>
            <a:pPr marL="155575" indent="-155575" eaLnBrk="0" hangingPunct="0">
              <a:spcBef>
                <a:spcPct val="50000"/>
              </a:spcBef>
              <a:tabLst>
                <a:tab pos="525463" algn="l"/>
              </a:tabLst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155575" indent="-155575" eaLnBrk="0" hangingPunct="0">
              <a:spcBef>
                <a:spcPts val="600"/>
              </a:spcBef>
              <a:tabLst>
                <a:tab pos="525463" algn="l"/>
              </a:tabLst>
            </a:pPr>
            <a:r>
              <a:rPr lang="hu-HU" sz="2000" i="1" dirty="0">
                <a:latin typeface="Arial" pitchFamily="34" charset="0"/>
                <a:cs typeface="Arial" pitchFamily="34" charset="0"/>
              </a:rPr>
              <a:t>Tartalma pontosan ugyanaz, mint a  2014. január 1-től, az 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ajánlat</a:t>
            </a:r>
          </a:p>
          <a:p>
            <a:pPr marL="155575" indent="-155575" eaLnBrk="0" hangingPunct="0">
              <a:spcBef>
                <a:spcPts val="600"/>
              </a:spcBef>
              <a:tabLst>
                <a:tab pos="525463" algn="l"/>
              </a:tabLst>
            </a:pPr>
            <a:r>
              <a:rPr lang="hu-HU" sz="2000" i="1" dirty="0">
                <a:latin typeface="Arial" pitchFamily="34" charset="0"/>
                <a:cs typeface="Arial" pitchFamily="34" charset="0"/>
              </a:rPr>
              <a:t>a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láírásakor átadandó </a:t>
            </a:r>
            <a:r>
              <a:rPr lang="hu-HU" sz="2000" i="1" dirty="0">
                <a:latin typeface="Arial" pitchFamily="34" charset="0"/>
                <a:cs typeface="Arial" pitchFamily="34" charset="0"/>
              </a:rPr>
              <a:t>dokumentumnak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800" name="Egyenes összekötő nyíllal 15"/>
          <p:cNvCxnSpPr>
            <a:cxnSpLocks noChangeShapeType="1"/>
          </p:cNvCxnSpPr>
          <p:nvPr/>
        </p:nvCxnSpPr>
        <p:spPr bwMode="auto">
          <a:xfrm>
            <a:off x="12187238" y="2565400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33803" name="Cím 1"/>
          <p:cNvSpPr>
            <a:spLocks/>
          </p:cNvSpPr>
          <p:nvPr/>
        </p:nvSpPr>
        <p:spPr bwMode="auto">
          <a:xfrm>
            <a:off x="397351" y="188640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hu-HU" sz="2600" b="1" u="sng" dirty="0" smtClean="0">
                <a:solidFill>
                  <a:srgbClr val="C00000"/>
                </a:solidFill>
                <a:cs typeface="Arial" charset="0"/>
              </a:rPr>
              <a:t>UL14</a:t>
            </a:r>
            <a:r>
              <a:rPr lang="hu-HU" sz="2600" b="1" dirty="0" smtClean="0">
                <a:solidFill>
                  <a:srgbClr val="C00000"/>
                </a:solidFill>
                <a:cs typeface="Arial" charset="0"/>
              </a:rPr>
              <a:t> / </a:t>
            </a:r>
            <a:r>
              <a:rPr lang="hu-HU" sz="2600" b="1" dirty="0" smtClean="0">
                <a:solidFill>
                  <a:srgbClr val="C00000"/>
                </a:solidFill>
              </a:rPr>
              <a:t>eszközalapok </a:t>
            </a:r>
            <a:r>
              <a:rPr lang="hu-HU" sz="2600" b="1" dirty="0">
                <a:solidFill>
                  <a:srgbClr val="C00000"/>
                </a:solidFill>
              </a:rPr>
              <a:t>felfüggesztése és </a:t>
            </a:r>
            <a:r>
              <a:rPr lang="hu-HU" sz="2600" b="1" dirty="0" smtClean="0">
                <a:solidFill>
                  <a:srgbClr val="C00000"/>
                </a:solidFill>
              </a:rPr>
              <a:t>szétválasztása </a:t>
            </a:r>
            <a:r>
              <a:rPr lang="hu-HU" sz="2600" b="1" dirty="0" smtClean="0">
                <a:solidFill>
                  <a:srgbClr val="C00000"/>
                </a:solidFill>
                <a:cs typeface="Arial" charset="0"/>
              </a:rPr>
              <a:t> </a:t>
            </a:r>
            <a:endParaRPr lang="hu-HU" sz="26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69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/>
          <a:lstStyle/>
          <a:p>
            <a:r>
              <a:rPr lang="hu-HU" sz="2600" b="1" dirty="0">
                <a:solidFill>
                  <a:srgbClr val="C00000"/>
                </a:solidFill>
                <a:latin typeface="Arial" charset="0"/>
                <a:cs typeface="Arial" charset="0"/>
              </a:rPr>
              <a:t>P</a:t>
            </a:r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ontosítás több költség leírásában</a:t>
            </a:r>
            <a:endParaRPr lang="hu-HU" sz="2600" dirty="0" smtClean="0"/>
          </a:p>
        </p:txBody>
      </p:sp>
      <p:sp>
        <p:nvSpPr>
          <p:cNvPr id="39938" name="Tartalom helye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328592"/>
          </a:xfrm>
        </p:spPr>
        <p:txBody>
          <a:bodyPr/>
          <a:lstStyle/>
          <a:p>
            <a:pPr marL="0" indent="0">
              <a:buNone/>
            </a:pPr>
            <a:r>
              <a:rPr lang="hu-HU" sz="2000" b="1" i="1" u="sng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UL14:</a:t>
            </a:r>
          </a:p>
          <a:p>
            <a:pPr marL="0" indent="0">
              <a:buNone/>
            </a:pPr>
            <a:endParaRPr lang="hu-HU" sz="600" dirty="0" smtClean="0">
              <a:latin typeface="+mj-lt"/>
              <a:cs typeface="Arial" pitchFamily="34" charset="0"/>
            </a:endParaRPr>
          </a:p>
          <a:p>
            <a:r>
              <a:rPr lang="hu-HU" sz="1800" dirty="0" smtClean="0">
                <a:latin typeface="+mj-lt"/>
                <a:cs typeface="Arial" pitchFamily="34" charset="0"/>
              </a:rPr>
              <a:t>A </a:t>
            </a:r>
            <a:r>
              <a:rPr lang="hu-HU" sz="18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számlakivonat</a:t>
            </a:r>
            <a:r>
              <a:rPr lang="hu-HU" sz="1800" dirty="0" smtClean="0">
                <a:latin typeface="+mj-lt"/>
                <a:cs typeface="Arial" pitchFamily="34" charset="0"/>
              </a:rPr>
              <a:t>, </a:t>
            </a:r>
            <a:r>
              <a:rPr lang="hu-HU" sz="18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kezelési költség</a:t>
            </a:r>
            <a:r>
              <a:rPr lang="hu-HU" sz="1800" dirty="0" smtClean="0">
                <a:latin typeface="+mj-lt"/>
                <a:cs typeface="Arial" pitchFamily="34" charset="0"/>
              </a:rPr>
              <a:t>, </a:t>
            </a:r>
            <a:r>
              <a:rPr lang="hu-HU" sz="18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tranzakciós költségek</a:t>
            </a:r>
            <a:r>
              <a:rPr lang="hu-HU" sz="1800" dirty="0" smtClean="0">
                <a:latin typeface="+mj-lt"/>
                <a:cs typeface="Arial" pitchFamily="34" charset="0"/>
              </a:rPr>
              <a:t>, a </a:t>
            </a:r>
            <a:r>
              <a:rPr lang="hu-HU" sz="18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szolgáltatás kifizetése költségének</a:t>
            </a:r>
            <a:r>
              <a:rPr lang="hu-HU" sz="1800" dirty="0" smtClean="0">
                <a:latin typeface="+mj-lt"/>
                <a:cs typeface="Arial" pitchFamily="34" charset="0"/>
              </a:rPr>
              <a:t> </a:t>
            </a:r>
            <a:r>
              <a:rPr lang="hu-HU" sz="1800" b="1" u="sng" dirty="0">
                <a:solidFill>
                  <a:srgbClr val="0070C0"/>
                </a:solidFill>
                <a:latin typeface="+mj-lt"/>
                <a:cs typeface="Arial" pitchFamily="34" charset="0"/>
              </a:rPr>
              <a:t>mértéke kizárólag a fogyasztói árindex változása esetén</a:t>
            </a:r>
            <a:r>
              <a:rPr lang="hu-HU" sz="1800" b="1" dirty="0" smtClean="0">
                <a:latin typeface="+mj-lt"/>
                <a:cs typeface="Arial" pitchFamily="34" charset="0"/>
              </a:rPr>
              <a:t>,</a:t>
            </a:r>
            <a:r>
              <a:rPr lang="hu-HU" sz="1800" dirty="0" smtClean="0">
                <a:latin typeface="+mj-lt"/>
                <a:cs typeface="Arial" pitchFamily="34" charset="0"/>
              </a:rPr>
              <a:t> naptári évente legfeljebb egy alkalommal változtatható meg.</a:t>
            </a:r>
          </a:p>
          <a:p>
            <a:endParaRPr lang="hu-HU" sz="600" dirty="0">
              <a:latin typeface="+mj-lt"/>
              <a:cs typeface="Arial" pitchFamily="34" charset="0"/>
            </a:endParaRPr>
          </a:p>
          <a:p>
            <a:r>
              <a:rPr lang="hu-HU" sz="1800" dirty="0" smtClean="0">
                <a:latin typeface="+mj-lt"/>
                <a:cs typeface="Arial" pitchFamily="34" charset="0"/>
              </a:rPr>
              <a:t>Rendszeres </a:t>
            </a:r>
            <a:r>
              <a:rPr lang="hu-HU" sz="1800" dirty="0">
                <a:latin typeface="+mj-lt"/>
                <a:cs typeface="Arial" pitchFamily="34" charset="0"/>
              </a:rPr>
              <a:t>díjfizetésű szerződések esetében, amennyiben a </a:t>
            </a:r>
            <a:r>
              <a:rPr lang="hu-HU" sz="1800" b="1" dirty="0" err="1">
                <a:latin typeface="+mj-lt"/>
                <a:cs typeface="Arial" pitchFamily="34" charset="0"/>
              </a:rPr>
              <a:t>szerződéskötéskori</a:t>
            </a:r>
            <a:r>
              <a:rPr lang="hu-HU" sz="1800" b="1" dirty="0">
                <a:latin typeface="+mj-lt"/>
                <a:cs typeface="Arial" pitchFamily="34" charset="0"/>
              </a:rPr>
              <a:t> éves díjat</a:t>
            </a:r>
            <a:r>
              <a:rPr lang="hu-HU" sz="1800" dirty="0">
                <a:latin typeface="+mj-lt"/>
                <a:cs typeface="Arial" pitchFamily="34" charset="0"/>
              </a:rPr>
              <a:t> alapul véve a szerződésen alul-, vagy túlfizetés mutatkozik, a biztosító a </a:t>
            </a:r>
            <a:r>
              <a:rPr lang="hu-HU" sz="18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kezdeti költség</a:t>
            </a:r>
            <a:r>
              <a:rPr lang="hu-HU" sz="1800" dirty="0">
                <a:latin typeface="+mj-lt"/>
                <a:cs typeface="Arial" pitchFamily="34" charset="0"/>
              </a:rPr>
              <a:t> levonásakor úgy jár el, hogy </a:t>
            </a:r>
            <a:r>
              <a:rPr lang="hu-HU" sz="1800" b="1" u="sng" dirty="0">
                <a:solidFill>
                  <a:srgbClr val="0070C0"/>
                </a:solidFill>
                <a:latin typeface="+mj-lt"/>
                <a:cs typeface="Arial" pitchFamily="34" charset="0"/>
              </a:rPr>
              <a:t>a túlfizetésből ill. alulfizetésből adódóan a szerződőt ne érje hátrány vagy előny</a:t>
            </a:r>
            <a:r>
              <a:rPr lang="hu-HU" sz="1800" dirty="0">
                <a:latin typeface="+mj-lt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hu-HU" sz="1800" dirty="0" smtClean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hu-HU" sz="1800" b="1" i="1" u="sng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EÁSZF14:</a:t>
            </a:r>
            <a:endParaRPr lang="hu-HU" sz="1800" b="1" i="1" u="sng" dirty="0">
              <a:solidFill>
                <a:srgbClr val="C00000"/>
              </a:solidFill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hu-HU" sz="600" dirty="0" smtClean="0">
              <a:latin typeface="+mj-lt"/>
              <a:cs typeface="Arial" pitchFamily="34" charset="0"/>
            </a:endParaRPr>
          </a:p>
          <a:p>
            <a:r>
              <a:rPr lang="hu-HU" sz="1800" dirty="0">
                <a:latin typeface="+mj-lt"/>
              </a:rPr>
              <a:t>A </a:t>
            </a:r>
            <a:r>
              <a:rPr lang="hu-HU" sz="1800" b="1" dirty="0">
                <a:solidFill>
                  <a:srgbClr val="C00000"/>
                </a:solidFill>
                <a:latin typeface="+mj-lt"/>
              </a:rPr>
              <a:t>rendkívüli befizetés kezelési / visszavásárlási költségének, illetve az átvezetés és a szolgáltatás kifizetése költségének</a:t>
            </a:r>
            <a:r>
              <a:rPr lang="hu-HU" sz="1800" dirty="0">
                <a:latin typeface="+mj-lt"/>
              </a:rPr>
              <a:t> mértékét a biztosító kizárólag a </a:t>
            </a:r>
            <a:r>
              <a:rPr lang="hu-HU" sz="1800" b="1" u="sng" dirty="0">
                <a:solidFill>
                  <a:srgbClr val="0070C0"/>
                </a:solidFill>
                <a:latin typeface="+mj-lt"/>
              </a:rPr>
              <a:t>fogyasztói árindex változása esetén</a:t>
            </a:r>
            <a:r>
              <a:rPr lang="hu-HU" sz="1800" dirty="0">
                <a:latin typeface="+mj-lt"/>
              </a:rPr>
              <a:t>, </a:t>
            </a:r>
            <a:r>
              <a:rPr lang="hu-HU" sz="1800" b="1" u="sng" dirty="0">
                <a:solidFill>
                  <a:srgbClr val="0070C0"/>
                </a:solidFill>
                <a:latin typeface="+mj-lt"/>
              </a:rPr>
              <a:t>naptári évente legfeljebb egy alkalommal</a:t>
            </a:r>
            <a:r>
              <a:rPr lang="hu-HU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hu-HU" sz="1800" dirty="0">
                <a:latin typeface="+mj-lt"/>
              </a:rPr>
              <a:t>változtathatja meg.</a:t>
            </a:r>
          </a:p>
          <a:p>
            <a:pPr marL="0" indent="0">
              <a:buNone/>
            </a:pPr>
            <a:r>
              <a:rPr lang="hu-HU" sz="1800" dirty="0">
                <a:latin typeface="+mj-lt"/>
              </a:rPr>
              <a:t> </a:t>
            </a:r>
          </a:p>
          <a:p>
            <a:r>
              <a:rPr lang="hu-HU" sz="1800" dirty="0">
                <a:latin typeface="+mj-lt"/>
              </a:rPr>
              <a:t>Az egyszeri költségváltoztatás </a:t>
            </a:r>
            <a:r>
              <a:rPr lang="hu-HU" sz="1800" b="1" u="sng" dirty="0">
                <a:solidFill>
                  <a:srgbClr val="0070C0"/>
                </a:solidFill>
                <a:latin typeface="+mj-lt"/>
              </a:rPr>
              <a:t>mértéke nem lehet több 2 százalékpontnál</a:t>
            </a:r>
            <a:r>
              <a:rPr lang="hu-HU" sz="1800" dirty="0" smtClean="0">
                <a:latin typeface="+mj-lt"/>
              </a:rPr>
              <a:t>.</a:t>
            </a:r>
            <a:endParaRPr lang="hu-HU" sz="18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25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artalom helye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3888432"/>
          </a:xfrm>
        </p:spPr>
        <p:txBody>
          <a:bodyPr/>
          <a:lstStyle/>
          <a:p>
            <a:pPr marL="0" indent="0">
              <a:buNone/>
            </a:pPr>
            <a:r>
              <a:rPr lang="hu-HU" sz="1800" b="1" dirty="0" smtClean="0">
                <a:solidFill>
                  <a:srgbClr val="0070C0"/>
                </a:solidFill>
              </a:rPr>
              <a:t>PONTOSÍTÁS:</a:t>
            </a:r>
          </a:p>
          <a:p>
            <a:r>
              <a:rPr lang="hu-HU" sz="1800" dirty="0"/>
              <a:t>A</a:t>
            </a:r>
            <a:r>
              <a:rPr lang="hu-HU" sz="1800" dirty="0" smtClean="0"/>
              <a:t> </a:t>
            </a:r>
            <a:r>
              <a:rPr lang="hu-HU" sz="1800" b="1" dirty="0">
                <a:solidFill>
                  <a:srgbClr val="C00000"/>
                </a:solidFill>
              </a:rPr>
              <a:t>biztosított halála </a:t>
            </a:r>
            <a:r>
              <a:rPr lang="hu-HU" sz="1800" b="1" dirty="0" smtClean="0">
                <a:solidFill>
                  <a:srgbClr val="C00000"/>
                </a:solidFill>
              </a:rPr>
              <a:t>esetén</a:t>
            </a:r>
            <a:r>
              <a:rPr lang="hu-HU" sz="1800" dirty="0" smtClean="0"/>
              <a:t> (amennyiben </a:t>
            </a:r>
            <a:r>
              <a:rPr lang="hu-HU" sz="1800" dirty="0"/>
              <a:t>az adott biztosítottra vonatkozóan a szerződés nem tartalmaz haláleseti szolgáltatást, </a:t>
            </a:r>
            <a:r>
              <a:rPr lang="hu-HU" sz="1800" dirty="0" smtClean="0"/>
              <a:t>úgy) </a:t>
            </a:r>
            <a:r>
              <a:rPr lang="hu-HU" sz="1800" dirty="0"/>
              <a:t>a szerződés </a:t>
            </a:r>
            <a:r>
              <a:rPr lang="hu-HU" sz="1800" dirty="0" smtClean="0"/>
              <a:t>- </a:t>
            </a:r>
            <a:r>
              <a:rPr lang="hu-HU" sz="1800" dirty="0"/>
              <a:t>több biztosított esetén az adott biztosítottra vonatkozó része - kifizetés nélkül megszűnik a halál időpontjával, </a:t>
            </a:r>
            <a:r>
              <a:rPr lang="hu-HU" sz="1800" b="1" u="sng" dirty="0">
                <a:solidFill>
                  <a:srgbClr val="C00000"/>
                </a:solidFill>
              </a:rPr>
              <a:t>és a többletdíj visszafizetésre kerül a szerződő </a:t>
            </a:r>
            <a:r>
              <a:rPr lang="hu-HU" sz="1800" b="1" u="sng" dirty="0" smtClean="0">
                <a:solidFill>
                  <a:srgbClr val="C00000"/>
                </a:solidFill>
              </a:rPr>
              <a:t>részére</a:t>
            </a:r>
          </a:p>
          <a:p>
            <a:pPr marL="0" indent="0">
              <a:buNone/>
            </a:pPr>
            <a:endParaRPr lang="hu-HU" sz="1800" b="1" u="sng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u-HU" sz="1800" b="1" dirty="0" smtClean="0">
                <a:solidFill>
                  <a:srgbClr val="0070C0"/>
                </a:solidFill>
              </a:rPr>
              <a:t>FONTOS:</a:t>
            </a:r>
            <a:endParaRPr lang="hu-HU" sz="1800" b="1" dirty="0">
              <a:solidFill>
                <a:srgbClr val="0070C0"/>
              </a:solidFill>
            </a:endParaRPr>
          </a:p>
          <a:p>
            <a:r>
              <a:rPr lang="hu-HU" sz="1800" dirty="0"/>
              <a:t>A szerződés </a:t>
            </a:r>
            <a:r>
              <a:rPr lang="hu-HU" sz="1800" b="1" dirty="0">
                <a:solidFill>
                  <a:srgbClr val="0070C0"/>
                </a:solidFill>
              </a:rPr>
              <a:t>balesetbiztosítási kockázatait </a:t>
            </a:r>
            <a:r>
              <a:rPr lang="hu-HU" sz="1800" dirty="0"/>
              <a:t>a </a:t>
            </a:r>
            <a:r>
              <a:rPr lang="hu-HU" sz="1800" b="1" i="1" u="sng" dirty="0">
                <a:solidFill>
                  <a:srgbClr val="C00000"/>
                </a:solidFill>
              </a:rPr>
              <a:t>felek</a:t>
            </a:r>
            <a:r>
              <a:rPr lang="hu-HU" sz="1800" b="1" dirty="0"/>
              <a:t> </a:t>
            </a:r>
            <a:r>
              <a:rPr lang="hu-HU" sz="1800" b="1" dirty="0" smtClean="0"/>
              <a:t>(a szerződő és a biztosító egyaránt) bármikor</a:t>
            </a:r>
            <a:r>
              <a:rPr lang="hu-HU" sz="1800" b="1" dirty="0"/>
              <a:t>, írásban</a:t>
            </a:r>
            <a:r>
              <a:rPr lang="hu-HU" sz="1800" dirty="0"/>
              <a:t> megszüntethetik kivéve, ha ettől eltérően állapodnak meg.</a:t>
            </a:r>
          </a:p>
          <a:p>
            <a:r>
              <a:rPr lang="hu-HU" sz="1800" dirty="0"/>
              <a:t>Az </a:t>
            </a:r>
            <a:r>
              <a:rPr lang="hu-HU" sz="1800" b="1" dirty="0">
                <a:solidFill>
                  <a:srgbClr val="0070C0"/>
                </a:solidFill>
              </a:rPr>
              <a:t>élet- és egészségbiztosítási kockázatot </a:t>
            </a:r>
            <a:r>
              <a:rPr lang="hu-HU" sz="1800" dirty="0"/>
              <a:t>(is) tartalmazó biztosítási szerződést a </a:t>
            </a:r>
            <a:r>
              <a:rPr lang="hu-HU" sz="1800" b="1" u="sng" dirty="0">
                <a:solidFill>
                  <a:srgbClr val="C00000"/>
                </a:solidFill>
              </a:rPr>
              <a:t>szerződő</a:t>
            </a:r>
            <a:r>
              <a:rPr lang="hu-HU" sz="1800" dirty="0"/>
              <a:t> a biztosítóhoz intézett írásbeli nyilatkozatával – a biztosított írásbeli hozzájárulásával – megszüntetheti. </a:t>
            </a:r>
          </a:p>
          <a:p>
            <a:pPr marL="0" indent="0">
              <a:buNone/>
            </a:pPr>
            <a:endParaRPr lang="hu-HU" sz="1800" b="1" u="sng" dirty="0" smtClean="0">
              <a:solidFill>
                <a:srgbClr val="C00000"/>
              </a:solidFill>
            </a:endParaRPr>
          </a:p>
          <a:p>
            <a:pPr marL="0" lvl="0" indent="0">
              <a:buNone/>
            </a:pPr>
            <a:endParaRPr lang="hu-HU" sz="1800" b="1" dirty="0">
              <a:solidFill>
                <a:srgbClr val="0070C0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/>
          <a:lstStyle/>
          <a:p>
            <a:r>
              <a:rPr lang="hu-HU" sz="24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TESTŐR</a:t>
            </a:r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/ A biztosítási </a:t>
            </a:r>
            <a:r>
              <a:rPr lang="hu-H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szerződés megszűnésének </a:t>
            </a:r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esetei</a:t>
            </a:r>
            <a:endParaRPr lang="hu-HU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337738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Cím 1"/>
          <p:cNvSpPr>
            <a:spLocks noGrp="1"/>
          </p:cNvSpPr>
          <p:nvPr>
            <p:ph type="title"/>
          </p:nvPr>
        </p:nvSpPr>
        <p:spPr>
          <a:xfrm>
            <a:off x="286673" y="185844"/>
            <a:ext cx="8496622" cy="647799"/>
          </a:xfrm>
        </p:spPr>
        <p:txBody>
          <a:bodyPr/>
          <a:lstStyle/>
          <a:p>
            <a:r>
              <a:rPr lang="hu-HU" sz="2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UL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és </a:t>
            </a:r>
            <a:r>
              <a:rPr lang="hu-HU" sz="2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KLASSZIKUS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/  </a:t>
            </a: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Polgári Törvénykönyvtől eltérő 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szabályok </a:t>
            </a:r>
            <a:r>
              <a:rPr lang="hu-HU" sz="26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hu-HU" sz="3200" b="1" dirty="0" smtClean="0"/>
          </a:p>
        </p:txBody>
      </p:sp>
      <p:sp>
        <p:nvSpPr>
          <p:cNvPr id="50178" name="Tartalom helye 2"/>
          <p:cNvSpPr>
            <a:spLocks noGrp="1"/>
          </p:cNvSpPr>
          <p:nvPr>
            <p:ph idx="1"/>
          </p:nvPr>
        </p:nvSpPr>
        <p:spPr>
          <a:xfrm>
            <a:off x="468313" y="908720"/>
            <a:ext cx="8229600" cy="5256584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hu-HU" sz="1800" b="1" u="sng" dirty="0" smtClean="0"/>
              <a:t>Biztosított belépése a szerződésbe</a:t>
            </a:r>
            <a:endParaRPr lang="hu-HU" sz="1800" u="sng" dirty="0" smtClean="0"/>
          </a:p>
          <a:p>
            <a:pPr marL="0" indent="0">
              <a:buNone/>
            </a:pPr>
            <a:r>
              <a:rPr lang="hu-HU" sz="1800" dirty="0" smtClean="0">
                <a:latin typeface="Arial" charset="0"/>
              </a:rPr>
              <a:t>„</a:t>
            </a:r>
            <a:r>
              <a:rPr lang="hu-HU" sz="1800" dirty="0" smtClean="0"/>
              <a:t>Jelen általános feltételek II.1.8. pontja értelmében - a Ptk. 6:451. § (1) bekezdésétől eltérően - a </a:t>
            </a:r>
            <a:r>
              <a:rPr lang="hu-HU" sz="1800" dirty="0" smtClean="0">
                <a:solidFill>
                  <a:srgbClr val="C00000"/>
                </a:solidFill>
              </a:rPr>
              <a:t>biztosított a </a:t>
            </a:r>
            <a:r>
              <a:rPr lang="hu-HU" sz="1800" b="1" dirty="0" smtClean="0">
                <a:solidFill>
                  <a:srgbClr val="C00000"/>
                </a:solidFill>
              </a:rPr>
              <a:t>szerződő életben léte esetén kizárólag a szerződő írásbeli hozzájárulásával</a:t>
            </a:r>
            <a:r>
              <a:rPr lang="hu-HU" sz="1800" dirty="0" smtClean="0">
                <a:solidFill>
                  <a:srgbClr val="C00000"/>
                </a:solidFill>
              </a:rPr>
              <a:t> </a:t>
            </a:r>
            <a:r>
              <a:rPr lang="hu-HU" sz="1800" dirty="0" smtClean="0"/>
              <a:t>léphet be a biztosítási szerződésbe.”</a:t>
            </a:r>
          </a:p>
          <a:p>
            <a:pPr marL="0" indent="0">
              <a:buFont typeface="Arial" charset="0"/>
              <a:buNone/>
            </a:pPr>
            <a:endParaRPr lang="hu-HU" sz="1800" dirty="0" smtClean="0"/>
          </a:p>
          <a:p>
            <a:pPr marL="0" indent="0">
              <a:buFont typeface="Arial" charset="0"/>
              <a:buNone/>
            </a:pPr>
            <a:r>
              <a:rPr lang="hu-HU" sz="1800" b="1" u="sng" dirty="0" smtClean="0"/>
              <a:t>A szerződés létrejötte</a:t>
            </a:r>
            <a:endParaRPr lang="hu-HU" sz="1800" u="sng" dirty="0" smtClean="0"/>
          </a:p>
          <a:p>
            <a:pPr marL="0" indent="0">
              <a:buNone/>
            </a:pPr>
            <a:r>
              <a:rPr lang="hu-HU" sz="1800" dirty="0" smtClean="0">
                <a:latin typeface="Arial" charset="0"/>
              </a:rPr>
              <a:t>„</a:t>
            </a:r>
            <a:r>
              <a:rPr lang="hu-HU" sz="1800" dirty="0" smtClean="0"/>
              <a:t>Jelen általános feltételek II.2.1. pontja értelmében - a Ptk. 6:443. § (1) bekezdésétől eltérően - a biztosítási szerződés a szerződő és a biztosító </a:t>
            </a:r>
            <a:r>
              <a:rPr lang="hu-HU" sz="1800" b="1" dirty="0" smtClean="0">
                <a:solidFill>
                  <a:srgbClr val="C00000"/>
                </a:solidFill>
              </a:rPr>
              <a:t>írásbeli megállapodása alapján</a:t>
            </a:r>
            <a:r>
              <a:rPr lang="hu-HU" sz="1800" dirty="0" smtClean="0"/>
              <a:t> jön létre.”</a:t>
            </a:r>
          </a:p>
          <a:p>
            <a:pPr marL="0" indent="0">
              <a:buNone/>
            </a:pPr>
            <a:endParaRPr lang="hu-HU" sz="1000" dirty="0"/>
          </a:p>
          <a:p>
            <a:pPr marL="0" indent="0">
              <a:buNone/>
            </a:pPr>
            <a:r>
              <a:rPr lang="hu-HU" sz="1800" dirty="0" smtClean="0"/>
              <a:t>„Jelen </a:t>
            </a:r>
            <a:r>
              <a:rPr lang="hu-HU" sz="1800" dirty="0"/>
              <a:t>általános feltételek II.2.6. pontja alapján </a:t>
            </a:r>
            <a:r>
              <a:rPr lang="hu-HU" sz="1800" dirty="0" smtClean="0"/>
              <a:t>- </a:t>
            </a:r>
            <a:r>
              <a:rPr lang="hu-HU" sz="1800" dirty="0"/>
              <a:t>a Ptk. 6:443. § (2) bekezdésétől eltérően </a:t>
            </a:r>
            <a:r>
              <a:rPr lang="hu-HU" sz="1800" dirty="0" smtClean="0"/>
              <a:t>- </a:t>
            </a:r>
            <a:r>
              <a:rPr lang="hu-HU" sz="1800" dirty="0"/>
              <a:t>az </a:t>
            </a:r>
            <a:r>
              <a:rPr lang="hu-HU" sz="1800" dirty="0">
                <a:solidFill>
                  <a:srgbClr val="C00000"/>
                </a:solidFill>
              </a:rPr>
              <a:t>ajánlattól eltérő tartalommal kiállított kötvényben szereplő eltérésre a szerződőnek késedelem nélkül, </a:t>
            </a:r>
            <a:r>
              <a:rPr lang="hu-HU" sz="1800" b="1" dirty="0">
                <a:solidFill>
                  <a:srgbClr val="C00000"/>
                </a:solidFill>
              </a:rPr>
              <a:t>de legfeljebb 15 napon belül</a:t>
            </a:r>
            <a:r>
              <a:rPr lang="hu-HU" sz="1800" dirty="0">
                <a:solidFill>
                  <a:srgbClr val="C00000"/>
                </a:solidFill>
              </a:rPr>
              <a:t> </a:t>
            </a:r>
            <a:r>
              <a:rPr lang="hu-HU" sz="1800" dirty="0"/>
              <a:t>van lehetősége kifogását előterjeszteni</a:t>
            </a:r>
            <a:r>
              <a:rPr lang="hu-HU" sz="1800" dirty="0" smtClean="0"/>
              <a:t>.”</a:t>
            </a:r>
            <a:endParaRPr lang="hu-HU" sz="1800" dirty="0"/>
          </a:p>
          <a:p>
            <a:pPr marL="0" indent="0">
              <a:buNone/>
            </a:pPr>
            <a:endParaRPr lang="hu-HU" sz="1000" dirty="0"/>
          </a:p>
          <a:p>
            <a:pPr marL="0" indent="0">
              <a:buNone/>
            </a:pPr>
            <a:r>
              <a:rPr lang="hu-HU" sz="1800" dirty="0" smtClean="0"/>
              <a:t>„Jelen </a:t>
            </a:r>
            <a:r>
              <a:rPr lang="hu-HU" sz="1800" dirty="0"/>
              <a:t>általános feltételek II.2.7. pontja alapján </a:t>
            </a:r>
            <a:r>
              <a:rPr lang="hu-HU" sz="1800" dirty="0" smtClean="0"/>
              <a:t>- </a:t>
            </a:r>
            <a:r>
              <a:rPr lang="hu-HU" sz="1800" dirty="0"/>
              <a:t>eltérően a Ptk. 6:444.§ (1) bekezdésétől </a:t>
            </a:r>
            <a:r>
              <a:rPr lang="hu-HU" sz="1800" dirty="0" smtClean="0"/>
              <a:t>-  </a:t>
            </a:r>
            <a:r>
              <a:rPr lang="hu-HU" sz="1800" dirty="0"/>
              <a:t>a </a:t>
            </a:r>
            <a:r>
              <a:rPr lang="hu-HU" sz="1800" dirty="0">
                <a:solidFill>
                  <a:srgbClr val="C00000"/>
                </a:solidFill>
              </a:rPr>
              <a:t>biztosítási szerződés </a:t>
            </a:r>
            <a:r>
              <a:rPr lang="hu-HU" sz="1800" b="1" dirty="0">
                <a:solidFill>
                  <a:srgbClr val="C00000"/>
                </a:solidFill>
              </a:rPr>
              <a:t>akkor is létrejön a biztosító ráutaló magatartásával, amennyiben a szerződő nem minősül fogyasztónak</a:t>
            </a:r>
            <a:r>
              <a:rPr lang="hu-HU" sz="1800" dirty="0" smtClean="0">
                <a:solidFill>
                  <a:srgbClr val="C00000"/>
                </a:solidFill>
              </a:rPr>
              <a:t>.”</a:t>
            </a:r>
            <a:endParaRPr lang="hu-HU" sz="1800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76672"/>
            <a:ext cx="682903" cy="71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5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63272" cy="504056"/>
          </a:xfrm>
        </p:spPr>
        <p:txBody>
          <a:bodyPr/>
          <a:lstStyle/>
          <a:p>
            <a:r>
              <a:rPr lang="hu-HU" sz="2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UL</a:t>
            </a: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és </a:t>
            </a:r>
            <a:r>
              <a:rPr lang="hu-HU" sz="2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KLASSZIKUS</a:t>
            </a: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/ A Polgári Törvénykönyvtől eltérő szabályok </a:t>
            </a:r>
            <a:r>
              <a:rPr lang="hu-HU" sz="26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hu-HU" sz="2600" dirty="0" smtClean="0"/>
          </a:p>
        </p:txBody>
      </p:sp>
      <p:sp>
        <p:nvSpPr>
          <p:cNvPr id="52226" name="Tartalom helye 2"/>
          <p:cNvSpPr>
            <a:spLocks noGrp="1"/>
          </p:cNvSpPr>
          <p:nvPr>
            <p:ph idx="1"/>
          </p:nvPr>
        </p:nvSpPr>
        <p:spPr>
          <a:xfrm>
            <a:off x="395288" y="908720"/>
            <a:ext cx="8425184" cy="474278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hu-HU" sz="2000" b="1" u="sng" dirty="0" smtClean="0"/>
              <a:t>A szerződő rendes felmondási lehetősége</a:t>
            </a:r>
            <a:endParaRPr lang="hu-HU" sz="2000" u="sng" dirty="0" smtClean="0">
              <a:latin typeface="Arial" charset="0"/>
            </a:endParaRPr>
          </a:p>
          <a:p>
            <a:pPr marL="0" indent="0">
              <a:buNone/>
            </a:pPr>
            <a:r>
              <a:rPr lang="hu-HU" sz="1800" dirty="0" smtClean="0"/>
              <a:t>„Jelen általános feltételek </a:t>
            </a:r>
            <a:r>
              <a:rPr lang="hu-HU" sz="1800" b="1" i="1" u="sng" dirty="0" smtClean="0">
                <a:solidFill>
                  <a:srgbClr val="00B050"/>
                </a:solidFill>
              </a:rPr>
              <a:t>UL14:</a:t>
            </a:r>
            <a:r>
              <a:rPr lang="hu-HU" sz="1800" dirty="0" smtClean="0">
                <a:solidFill>
                  <a:srgbClr val="00B050"/>
                </a:solidFill>
              </a:rPr>
              <a:t> </a:t>
            </a:r>
            <a:r>
              <a:rPr lang="hu-HU" sz="1800" b="1" dirty="0" smtClean="0">
                <a:solidFill>
                  <a:srgbClr val="00B050"/>
                </a:solidFill>
              </a:rPr>
              <a:t>II.6.1.</a:t>
            </a:r>
            <a:r>
              <a:rPr lang="hu-HU" sz="1800" dirty="0" smtClean="0">
                <a:solidFill>
                  <a:srgbClr val="00B050"/>
                </a:solidFill>
              </a:rPr>
              <a:t> / </a:t>
            </a:r>
            <a:r>
              <a:rPr lang="hu-HU" sz="1800" b="1" i="1" u="sng" dirty="0" smtClean="0">
                <a:solidFill>
                  <a:srgbClr val="00B050"/>
                </a:solidFill>
              </a:rPr>
              <a:t>EÁSZF14:</a:t>
            </a:r>
            <a:r>
              <a:rPr lang="hu-HU" sz="1800" dirty="0" smtClean="0">
                <a:solidFill>
                  <a:srgbClr val="00B050"/>
                </a:solidFill>
              </a:rPr>
              <a:t> </a:t>
            </a:r>
            <a:r>
              <a:rPr lang="hu-HU" sz="1800" b="1" dirty="0" smtClean="0">
                <a:solidFill>
                  <a:srgbClr val="00B050"/>
                </a:solidFill>
              </a:rPr>
              <a:t>II.5.1</a:t>
            </a:r>
            <a:r>
              <a:rPr lang="hu-HU" sz="1800" b="1" dirty="0">
                <a:solidFill>
                  <a:srgbClr val="00B050"/>
                </a:solidFill>
              </a:rPr>
              <a:t>.</a:t>
            </a:r>
            <a:r>
              <a:rPr lang="hu-HU" sz="1800" dirty="0">
                <a:solidFill>
                  <a:srgbClr val="00B050"/>
                </a:solidFill>
              </a:rPr>
              <a:t> </a:t>
            </a:r>
            <a:r>
              <a:rPr lang="hu-HU" sz="1800" dirty="0"/>
              <a:t>pontja </a:t>
            </a:r>
            <a:r>
              <a:rPr lang="hu-HU" sz="1800" dirty="0" smtClean="0"/>
              <a:t>alapján - eltérően a Ptk. 6:483. § (1) bekezdésétől - a biztosítási szerződést a szerződő a biztosítóhoz intézett írásbeli nyilatkozatával - a </a:t>
            </a:r>
            <a:r>
              <a:rPr lang="hu-HU" sz="1800" b="1" u="sng" dirty="0" smtClean="0">
                <a:solidFill>
                  <a:srgbClr val="0070C0"/>
                </a:solidFill>
              </a:rPr>
              <a:t>biztosított írásbeli hozzájárulásával</a:t>
            </a:r>
            <a:r>
              <a:rPr lang="hu-HU" sz="1800" dirty="0" smtClean="0">
                <a:solidFill>
                  <a:srgbClr val="0070C0"/>
                </a:solidFill>
              </a:rPr>
              <a:t> </a:t>
            </a:r>
            <a:r>
              <a:rPr lang="hu-HU" sz="1800" dirty="0" smtClean="0"/>
              <a:t>- </a:t>
            </a:r>
            <a:r>
              <a:rPr lang="hu-HU" sz="1800" b="1" dirty="0" smtClean="0">
                <a:solidFill>
                  <a:srgbClr val="C00000"/>
                </a:solidFill>
              </a:rPr>
              <a:t>bármikor, felmondási idő nélkül felmondhatja</a:t>
            </a:r>
            <a:r>
              <a:rPr lang="hu-HU" sz="1800" dirty="0" smtClean="0">
                <a:solidFill>
                  <a:srgbClr val="C00000"/>
                </a:solidFill>
              </a:rPr>
              <a:t>.”</a:t>
            </a:r>
          </a:p>
          <a:p>
            <a:pPr>
              <a:buFont typeface="Arial" charset="0"/>
              <a:buNone/>
            </a:pPr>
            <a:endParaRPr lang="hu-HU" sz="1800" dirty="0" smtClean="0"/>
          </a:p>
          <a:p>
            <a:pPr>
              <a:buFont typeface="Arial" charset="0"/>
              <a:buNone/>
            </a:pPr>
            <a:r>
              <a:rPr lang="hu-HU" sz="2000" b="1" u="sng" dirty="0" smtClean="0"/>
              <a:t>Fizetési póthatáridő tűzése, reaktiválás lehetősége</a:t>
            </a:r>
            <a:endParaRPr lang="hu-HU" sz="2000" b="1" u="sng" dirty="0">
              <a:latin typeface="Arial" charset="0"/>
            </a:endParaRPr>
          </a:p>
          <a:p>
            <a:r>
              <a:rPr lang="hu-HU" sz="2000" dirty="0" smtClean="0">
                <a:latin typeface="Arial" charset="0"/>
              </a:rPr>
              <a:t>„</a:t>
            </a:r>
            <a:r>
              <a:rPr lang="hu-HU" sz="1800" dirty="0" smtClean="0"/>
              <a:t>Jelen általános feltételek </a:t>
            </a:r>
            <a:r>
              <a:rPr lang="hu-HU" sz="1800" b="1" i="1" u="sng" dirty="0">
                <a:solidFill>
                  <a:srgbClr val="00B050"/>
                </a:solidFill>
              </a:rPr>
              <a:t>UL14:</a:t>
            </a:r>
            <a:r>
              <a:rPr lang="hu-HU" sz="1800" dirty="0">
                <a:solidFill>
                  <a:srgbClr val="00B050"/>
                </a:solidFill>
              </a:rPr>
              <a:t> </a:t>
            </a:r>
            <a:r>
              <a:rPr lang="hu-HU" sz="1800" b="1" dirty="0" smtClean="0">
                <a:solidFill>
                  <a:srgbClr val="00B050"/>
                </a:solidFill>
              </a:rPr>
              <a:t>IV.4.</a:t>
            </a:r>
            <a:r>
              <a:rPr lang="hu-HU" sz="1800" dirty="0" smtClean="0">
                <a:solidFill>
                  <a:srgbClr val="00B050"/>
                </a:solidFill>
              </a:rPr>
              <a:t> / </a:t>
            </a:r>
            <a:r>
              <a:rPr lang="hu-HU" sz="1800" b="1" i="1" u="sng" dirty="0">
                <a:solidFill>
                  <a:srgbClr val="00B050"/>
                </a:solidFill>
              </a:rPr>
              <a:t>EÁSZF14: </a:t>
            </a:r>
            <a:r>
              <a:rPr lang="hu-HU" sz="1800" b="1" dirty="0" smtClean="0">
                <a:solidFill>
                  <a:srgbClr val="00B050"/>
                </a:solidFill>
              </a:rPr>
              <a:t>IV.3.1</a:t>
            </a:r>
            <a:r>
              <a:rPr lang="hu-HU" sz="1800" b="1" dirty="0">
                <a:solidFill>
                  <a:srgbClr val="00B050"/>
                </a:solidFill>
              </a:rPr>
              <a:t>.</a:t>
            </a:r>
            <a:r>
              <a:rPr lang="hu-HU" sz="1800" dirty="0"/>
              <a:t> pontja </a:t>
            </a:r>
            <a:r>
              <a:rPr lang="hu-HU" sz="1800" dirty="0" smtClean="0"/>
              <a:t>alapján - eltérően a Ptk. 6:449.§ (1) bekezdésétől - a biztosító a szerződő felet </a:t>
            </a:r>
            <a:r>
              <a:rPr lang="hu-HU" sz="1800" b="1" dirty="0" smtClean="0">
                <a:solidFill>
                  <a:srgbClr val="C00000"/>
                </a:solidFill>
              </a:rPr>
              <a:t>legalább 30 napos póthatáridő tűzésével </a:t>
            </a:r>
            <a:r>
              <a:rPr lang="hu-HU" sz="1800" dirty="0" smtClean="0"/>
              <a:t>hívja fel írásban a teljesítésre, amennyiben a szerződő az esedékes biztosítási díjat az esedékesség időpontjáig nem egyenlíti ki.”</a:t>
            </a:r>
          </a:p>
          <a:p>
            <a:endParaRPr lang="hu-HU" sz="1800" dirty="0" smtClean="0"/>
          </a:p>
          <a:p>
            <a:r>
              <a:rPr lang="hu-HU" sz="1800" dirty="0" smtClean="0"/>
              <a:t>„Jelen általános feltételek </a:t>
            </a:r>
            <a:r>
              <a:rPr lang="hu-HU" sz="1800" b="1" i="1" u="sng" dirty="0">
                <a:solidFill>
                  <a:srgbClr val="00B050"/>
                </a:solidFill>
              </a:rPr>
              <a:t>UL14:</a:t>
            </a:r>
            <a:r>
              <a:rPr lang="hu-HU" sz="1800" dirty="0">
                <a:solidFill>
                  <a:srgbClr val="00B050"/>
                </a:solidFill>
              </a:rPr>
              <a:t> </a:t>
            </a:r>
            <a:r>
              <a:rPr lang="hu-HU" sz="1800" b="1" dirty="0" smtClean="0">
                <a:solidFill>
                  <a:srgbClr val="00B050"/>
                </a:solidFill>
              </a:rPr>
              <a:t>IV.4.</a:t>
            </a:r>
            <a:r>
              <a:rPr lang="hu-HU" sz="1800" dirty="0" smtClean="0">
                <a:solidFill>
                  <a:srgbClr val="00B050"/>
                </a:solidFill>
              </a:rPr>
              <a:t> / </a:t>
            </a:r>
            <a:r>
              <a:rPr lang="hu-HU" sz="1800" b="1" i="1" u="sng" dirty="0">
                <a:solidFill>
                  <a:srgbClr val="00B050"/>
                </a:solidFill>
              </a:rPr>
              <a:t>EÁSZF14: </a:t>
            </a:r>
            <a:r>
              <a:rPr lang="hu-HU" sz="1800" b="1" dirty="0" smtClean="0">
                <a:solidFill>
                  <a:srgbClr val="00B050"/>
                </a:solidFill>
              </a:rPr>
              <a:t>IV.3.2</a:t>
            </a:r>
            <a:r>
              <a:rPr lang="hu-HU" sz="1800" b="1" dirty="0">
                <a:solidFill>
                  <a:srgbClr val="00B050"/>
                </a:solidFill>
              </a:rPr>
              <a:t>.</a:t>
            </a:r>
            <a:r>
              <a:rPr lang="hu-HU" sz="1800" dirty="0"/>
              <a:t> pontja </a:t>
            </a:r>
            <a:r>
              <a:rPr lang="hu-HU" sz="1800" dirty="0" smtClean="0"/>
              <a:t>alapján - eltérően a Ptk. 6:449.§ (2) bekezdésétől - a szerződő </a:t>
            </a:r>
            <a:r>
              <a:rPr lang="hu-HU" sz="1800" b="1" dirty="0" smtClean="0">
                <a:solidFill>
                  <a:srgbClr val="C00000"/>
                </a:solidFill>
              </a:rPr>
              <a:t>6 hónapon belül</a:t>
            </a:r>
            <a:r>
              <a:rPr lang="hu-HU" sz="1800" dirty="0" smtClean="0">
                <a:solidFill>
                  <a:srgbClr val="C00000"/>
                </a:solidFill>
              </a:rPr>
              <a:t> </a:t>
            </a:r>
            <a:r>
              <a:rPr lang="hu-HU" sz="1800" dirty="0" smtClean="0"/>
              <a:t>kérheti a díjfizetés elmulasztása miatt</a:t>
            </a:r>
            <a:r>
              <a:rPr lang="hu-HU" sz="1800" b="1" dirty="0" smtClean="0"/>
              <a:t> </a:t>
            </a:r>
            <a:r>
              <a:rPr lang="hu-HU" sz="1800" dirty="0" smtClean="0"/>
              <a:t>kifizetés nélkül megszűnt szerződés szerinti biztosítási fedezet helyreállítását.”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14008"/>
            <a:ext cx="682903" cy="71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56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algn="ctr" defTabSz="1228725">
              <a:lnSpc>
                <a:spcPts val="2500"/>
              </a:lnSpc>
              <a:buClr>
                <a:srgbClr val="790015"/>
              </a:buClr>
              <a:buSzPct val="100000"/>
              <a:defRPr/>
            </a:pPr>
            <a:r>
              <a:rPr lang="hu-HU" sz="3200" b="1" dirty="0">
                <a:solidFill>
                  <a:srgbClr val="C00000"/>
                </a:solidFill>
                <a:latin typeface="Arial" charset="0"/>
                <a:cs typeface="Arial" charset="0"/>
              </a:rPr>
              <a:t>Új Csoportosítás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83982" y="1340768"/>
            <a:ext cx="8039100" cy="4536503"/>
          </a:xfrm>
        </p:spPr>
        <p:txBody>
          <a:bodyPr/>
          <a:lstStyle/>
          <a:p>
            <a:pPr>
              <a:defRPr/>
            </a:pPr>
            <a:r>
              <a:rPr lang="hu-HU" sz="2000" b="1" dirty="0">
                <a:solidFill>
                  <a:srgbClr val="C00000"/>
                </a:solidFill>
              </a:rPr>
              <a:t>Általános </a:t>
            </a:r>
            <a:r>
              <a:rPr lang="hu-HU" sz="2000" b="1" dirty="0" smtClean="0">
                <a:solidFill>
                  <a:srgbClr val="C00000"/>
                </a:solidFill>
              </a:rPr>
              <a:t>szabályok </a:t>
            </a:r>
            <a:r>
              <a:rPr lang="hu-HU" sz="2000" dirty="0" smtClean="0"/>
              <a:t>(LXII. fejezet)</a:t>
            </a:r>
            <a:r>
              <a:rPr lang="hu-HU" sz="2000" b="1" dirty="0">
                <a:solidFill>
                  <a:srgbClr val="C00000"/>
                </a:solidFill>
              </a:rPr>
              <a:t>	</a:t>
            </a:r>
            <a:r>
              <a:rPr lang="hu-HU" sz="2000" b="1" dirty="0" smtClean="0">
                <a:solidFill>
                  <a:srgbClr val="C00000"/>
                </a:solidFill>
              </a:rPr>
              <a:t>	</a:t>
            </a:r>
            <a:endParaRPr lang="hu-HU" sz="2000" b="1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endParaRPr lang="hu-HU" sz="2000" dirty="0"/>
          </a:p>
          <a:p>
            <a:pPr>
              <a:defRPr/>
            </a:pPr>
            <a:r>
              <a:rPr lang="hu-HU" sz="2000" b="1" dirty="0" smtClean="0">
                <a:solidFill>
                  <a:srgbClr val="C00000"/>
                </a:solidFill>
              </a:rPr>
              <a:t>Kárbiztosítások </a:t>
            </a:r>
            <a:r>
              <a:rPr lang="hu-HU" sz="2000" dirty="0" smtClean="0"/>
              <a:t>(LXIII. fejezet)</a:t>
            </a:r>
            <a:endParaRPr lang="hu-HU" sz="2000" dirty="0"/>
          </a:p>
          <a:p>
            <a:pPr lvl="1">
              <a:buFontTx/>
              <a:buChar char="-"/>
              <a:defRPr/>
            </a:pPr>
            <a:r>
              <a:rPr lang="hu-HU" sz="2000" dirty="0" smtClean="0"/>
              <a:t>Kárbiztosítások </a:t>
            </a:r>
          </a:p>
          <a:p>
            <a:pPr lvl="1">
              <a:buFontTx/>
              <a:buChar char="-"/>
              <a:defRPr/>
            </a:pPr>
            <a:r>
              <a:rPr lang="hu-HU" sz="2000" dirty="0" smtClean="0"/>
              <a:t>Felelősségbiztosítások</a:t>
            </a:r>
            <a:endParaRPr lang="hu-HU" sz="2000" dirty="0"/>
          </a:p>
          <a:p>
            <a:pPr lvl="1">
              <a:buFontTx/>
              <a:buChar char="-"/>
              <a:defRPr/>
            </a:pPr>
            <a:endParaRPr lang="hu-HU" sz="2000" dirty="0" smtClean="0"/>
          </a:p>
          <a:p>
            <a:pPr>
              <a:defRPr/>
            </a:pPr>
            <a:r>
              <a:rPr lang="hu-HU" sz="2000" b="1" dirty="0" smtClean="0">
                <a:solidFill>
                  <a:srgbClr val="C00000"/>
                </a:solidFill>
              </a:rPr>
              <a:t>Összegbiztosítások </a:t>
            </a:r>
            <a:r>
              <a:rPr lang="hu-HU" sz="2000" dirty="0"/>
              <a:t>(</a:t>
            </a:r>
            <a:r>
              <a:rPr lang="hu-HU" sz="2000" dirty="0" smtClean="0"/>
              <a:t>LXIV. </a:t>
            </a:r>
            <a:r>
              <a:rPr lang="hu-HU" sz="2000" dirty="0"/>
              <a:t>fejezet)</a:t>
            </a:r>
          </a:p>
          <a:p>
            <a:pPr lvl="1">
              <a:buFontTx/>
              <a:buChar char="-"/>
              <a:defRPr/>
            </a:pPr>
            <a:r>
              <a:rPr lang="hu-HU" sz="2000" dirty="0" smtClean="0"/>
              <a:t>Életbiztosítások</a:t>
            </a:r>
            <a:endParaRPr lang="hu-HU" sz="2000" dirty="0"/>
          </a:p>
          <a:p>
            <a:pPr lvl="1">
              <a:buFontTx/>
              <a:buChar char="-"/>
              <a:defRPr/>
            </a:pPr>
            <a:r>
              <a:rPr lang="hu-HU" sz="2000" dirty="0" smtClean="0"/>
              <a:t>Balesetbiztosítások</a:t>
            </a:r>
          </a:p>
          <a:p>
            <a:pPr marL="457200" lvl="1" indent="0">
              <a:buNone/>
              <a:defRPr/>
            </a:pPr>
            <a:endParaRPr lang="hu-HU" sz="2000" dirty="0" smtClean="0"/>
          </a:p>
          <a:p>
            <a:pPr marL="355600" lvl="1" indent="-355600">
              <a:buFont typeface="Arial" pitchFamily="34" charset="0"/>
              <a:buChar char="•"/>
              <a:defRPr/>
            </a:pPr>
            <a:r>
              <a:rPr lang="hu-HU" sz="2000" b="1" dirty="0" smtClean="0">
                <a:solidFill>
                  <a:srgbClr val="C00000"/>
                </a:solidFill>
              </a:rPr>
              <a:t>Egészségbiztosítások </a:t>
            </a:r>
            <a:r>
              <a:rPr lang="hu-HU" sz="2000" dirty="0"/>
              <a:t>(</a:t>
            </a:r>
            <a:r>
              <a:rPr lang="hu-HU" sz="2000" dirty="0" smtClean="0"/>
              <a:t>LXV</a:t>
            </a:r>
            <a:r>
              <a:rPr lang="hu-HU" sz="2000" dirty="0"/>
              <a:t>. fejezet)</a:t>
            </a:r>
          </a:p>
          <a:p>
            <a:pPr marL="0" lvl="1" indent="0">
              <a:buNone/>
              <a:defRPr/>
            </a:pPr>
            <a:endParaRPr lang="hu-HU" sz="2000" b="1" dirty="0">
              <a:solidFill>
                <a:srgbClr val="C00000"/>
              </a:solidFill>
            </a:endParaRPr>
          </a:p>
          <a:p>
            <a:pPr lvl="1">
              <a:buFontTx/>
              <a:buChar char="-"/>
              <a:defRPr/>
            </a:pPr>
            <a:endParaRPr lang="hu-HU" sz="2000" dirty="0"/>
          </a:p>
          <a:p>
            <a:pPr marL="0" lvl="1" indent="0">
              <a:buNone/>
              <a:defRPr/>
            </a:pP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13012"/>
            <a:ext cx="3241278" cy="320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7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hu-HU" sz="2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UL</a:t>
            </a: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és </a:t>
            </a:r>
            <a:r>
              <a:rPr lang="hu-HU" sz="2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KLASSZIKUS</a:t>
            </a: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/ A Polgári Törvénykönyvtől eltérő szabályok </a:t>
            </a:r>
            <a:r>
              <a:rPr lang="hu-HU" sz="26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hu-HU" sz="2600" dirty="0" smtClean="0"/>
          </a:p>
        </p:txBody>
      </p:sp>
      <p:sp>
        <p:nvSpPr>
          <p:cNvPr id="53250" name="Tartalom helye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254888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hu-HU" sz="2000" u="sng" dirty="0" smtClean="0"/>
          </a:p>
          <a:p>
            <a:pPr marL="0" indent="0">
              <a:buFont typeface="Arial" charset="0"/>
              <a:buNone/>
            </a:pPr>
            <a:r>
              <a:rPr lang="hu-HU" sz="2000" b="1" u="sng" dirty="0" smtClean="0"/>
              <a:t>Az elévülési időszak tartama</a:t>
            </a:r>
            <a:r>
              <a:rPr lang="hu-HU" sz="2000" b="1" u="sng" dirty="0" smtClean="0">
                <a:latin typeface="Arial" charset="0"/>
              </a:rPr>
              <a:t/>
            </a:r>
            <a:br>
              <a:rPr lang="hu-HU" sz="2000" b="1" u="sng" dirty="0" smtClean="0">
                <a:latin typeface="Arial" charset="0"/>
              </a:rPr>
            </a:br>
            <a:endParaRPr lang="hu-HU" sz="2000" u="sng" dirty="0" smtClean="0">
              <a:latin typeface="Arial" charset="0"/>
            </a:endParaRPr>
          </a:p>
          <a:p>
            <a:pPr marL="0" indent="0"/>
            <a:r>
              <a:rPr lang="hu-HU" sz="2000" dirty="0" smtClean="0">
                <a:latin typeface="Arial" charset="0"/>
              </a:rPr>
              <a:t> „</a:t>
            </a:r>
            <a:r>
              <a:rPr lang="hu-HU" sz="2000" dirty="0" smtClean="0"/>
              <a:t>Jelen általános feltételek </a:t>
            </a:r>
            <a:r>
              <a:rPr lang="hu-HU" sz="2000" b="1" i="1" u="sng" dirty="0">
                <a:solidFill>
                  <a:srgbClr val="00B050"/>
                </a:solidFill>
              </a:rPr>
              <a:t>UL14:</a:t>
            </a:r>
            <a:r>
              <a:rPr lang="hu-HU" sz="2000" dirty="0">
                <a:solidFill>
                  <a:srgbClr val="00B050"/>
                </a:solidFill>
              </a:rPr>
              <a:t> </a:t>
            </a:r>
            <a:r>
              <a:rPr lang="hu-HU" sz="2000" b="1" dirty="0" smtClean="0">
                <a:solidFill>
                  <a:srgbClr val="00B050"/>
                </a:solidFill>
              </a:rPr>
              <a:t>XI.4.</a:t>
            </a:r>
            <a:r>
              <a:rPr lang="hu-HU" sz="2000" dirty="0" smtClean="0">
                <a:solidFill>
                  <a:srgbClr val="00B050"/>
                </a:solidFill>
              </a:rPr>
              <a:t> / </a:t>
            </a:r>
            <a:r>
              <a:rPr lang="hu-HU" sz="2000" b="1" i="1" u="sng" dirty="0">
                <a:solidFill>
                  <a:srgbClr val="00B050"/>
                </a:solidFill>
              </a:rPr>
              <a:t>EÁSZF14: :</a:t>
            </a:r>
            <a:r>
              <a:rPr lang="hu-HU" sz="2000" dirty="0" smtClean="0">
                <a:solidFill>
                  <a:srgbClr val="00B050"/>
                </a:solidFill>
              </a:rPr>
              <a:t> </a:t>
            </a:r>
            <a:r>
              <a:rPr lang="hu-HU" sz="2000" b="1" dirty="0" smtClean="0">
                <a:solidFill>
                  <a:srgbClr val="00B050"/>
                </a:solidFill>
              </a:rPr>
              <a:t>VIII.4</a:t>
            </a:r>
            <a:r>
              <a:rPr lang="hu-HU" sz="2000" b="1" dirty="0">
                <a:solidFill>
                  <a:srgbClr val="00B050"/>
                </a:solidFill>
              </a:rPr>
              <a:t>.</a:t>
            </a:r>
            <a:r>
              <a:rPr lang="hu-HU" sz="2000" dirty="0"/>
              <a:t> pontjában </a:t>
            </a:r>
            <a:r>
              <a:rPr lang="hu-HU" sz="2000" dirty="0" smtClean="0"/>
              <a:t>foglal</a:t>
            </a:r>
          </a:p>
          <a:p>
            <a:pPr marL="0" indent="0">
              <a:buNone/>
            </a:pPr>
            <a:r>
              <a:rPr lang="hu-HU" sz="2000" dirty="0" smtClean="0"/>
              <a:t>   elévülésre vonatkozó előírása eltér a Ptk. 6:22. (1) bekezdésében</a:t>
            </a:r>
          </a:p>
          <a:p>
            <a:pPr marL="0" indent="0">
              <a:buNone/>
            </a:pPr>
            <a:r>
              <a:rPr lang="hu-HU" sz="2000" dirty="0"/>
              <a:t> </a:t>
            </a:r>
            <a:r>
              <a:rPr lang="hu-HU" sz="2000" dirty="0" smtClean="0"/>
              <a:t>  meghatározott általános 5 éves </a:t>
            </a:r>
            <a:r>
              <a:rPr lang="hu-HU" sz="2000" dirty="0" smtClean="0">
                <a:latin typeface="Arial" charset="0"/>
              </a:rPr>
              <a:t>  </a:t>
            </a:r>
            <a:r>
              <a:rPr lang="hu-HU" sz="2000" dirty="0" smtClean="0"/>
              <a:t>elévülési időtől. Jelen szerződésből eredő</a:t>
            </a:r>
          </a:p>
          <a:p>
            <a:pPr marL="0" indent="0">
              <a:buNone/>
            </a:pPr>
            <a:r>
              <a:rPr lang="hu-HU" sz="2000" dirty="0"/>
              <a:t> </a:t>
            </a:r>
            <a:r>
              <a:rPr lang="hu-HU" sz="2000" dirty="0" smtClean="0"/>
              <a:t>  igények </a:t>
            </a:r>
            <a:r>
              <a:rPr lang="hu-HU" sz="2000" b="1" dirty="0" smtClean="0">
                <a:solidFill>
                  <a:srgbClr val="C00000"/>
                </a:solidFill>
              </a:rPr>
              <a:t>2 év elteltével</a:t>
            </a:r>
            <a:r>
              <a:rPr lang="hu-HU" sz="2000" dirty="0" smtClean="0">
                <a:solidFill>
                  <a:srgbClr val="C00000"/>
                </a:solidFill>
              </a:rPr>
              <a:t> </a:t>
            </a:r>
            <a:r>
              <a:rPr lang="hu-HU" sz="2000" dirty="0" smtClean="0"/>
              <a:t>évülnek el.”</a:t>
            </a:r>
          </a:p>
          <a:p>
            <a:pPr marL="0" indent="0"/>
            <a:endParaRPr lang="hu-HU" sz="20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95359"/>
            <a:ext cx="682903" cy="71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85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Cím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496622" cy="647799"/>
          </a:xfrm>
        </p:spPr>
        <p:txBody>
          <a:bodyPr/>
          <a:lstStyle/>
          <a:p>
            <a:r>
              <a:rPr lang="hu-HU" sz="2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TESTŐR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u-HU" sz="2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MILLIÓS SEGÍTSÉG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/ A </a:t>
            </a: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Polgári Törvénykönyvtől eltérő 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szabályok </a:t>
            </a:r>
            <a:r>
              <a:rPr lang="hu-HU" sz="26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hu-HU" sz="3200" b="1" dirty="0" smtClean="0"/>
          </a:p>
        </p:txBody>
      </p:sp>
      <p:sp>
        <p:nvSpPr>
          <p:cNvPr id="50178" name="Tartalom helye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4464496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hu-HU" sz="1800" b="1" u="sng" dirty="0" smtClean="0"/>
              <a:t>A szerződés létrejötte</a:t>
            </a:r>
            <a:endParaRPr lang="hu-HU" sz="1800" u="sng" dirty="0" smtClean="0"/>
          </a:p>
          <a:p>
            <a:pPr marL="0" indent="0">
              <a:buNone/>
            </a:pPr>
            <a:r>
              <a:rPr lang="hu-HU" sz="1800" dirty="0" smtClean="0">
                <a:latin typeface="Arial" charset="0"/>
              </a:rPr>
              <a:t>„</a:t>
            </a:r>
            <a:r>
              <a:rPr lang="hu-HU" sz="1800" dirty="0" smtClean="0"/>
              <a:t>Jelen általános feltételek II.2.1. pontja értelmében - a Ptk. 6:443. § (1) bekezdésétől eltérően - a biztosítási szerződés a szerződő és a biztosító </a:t>
            </a:r>
            <a:r>
              <a:rPr lang="hu-HU" sz="1800" b="1" dirty="0" smtClean="0">
                <a:solidFill>
                  <a:srgbClr val="C00000"/>
                </a:solidFill>
              </a:rPr>
              <a:t>írásbeli megállapodása alapján</a:t>
            </a:r>
            <a:r>
              <a:rPr lang="hu-HU" sz="1800" dirty="0" smtClean="0"/>
              <a:t> jön létre.”</a:t>
            </a:r>
          </a:p>
          <a:p>
            <a:pPr marL="0" indent="0">
              <a:buNone/>
            </a:pPr>
            <a:endParaRPr lang="hu-HU" sz="1000" dirty="0"/>
          </a:p>
          <a:p>
            <a:pPr marL="0" indent="0">
              <a:buNone/>
            </a:pPr>
            <a:r>
              <a:rPr lang="hu-HU" sz="1800" dirty="0" smtClean="0"/>
              <a:t>„Jelen </a:t>
            </a:r>
            <a:r>
              <a:rPr lang="hu-HU" sz="1800" dirty="0"/>
              <a:t>általános feltételek II.2.6. pontja alapján </a:t>
            </a:r>
            <a:r>
              <a:rPr lang="hu-HU" sz="1800" dirty="0" smtClean="0"/>
              <a:t>- </a:t>
            </a:r>
            <a:r>
              <a:rPr lang="hu-HU" sz="1800" dirty="0"/>
              <a:t>a Ptk. 6:443. § (2) bekezdésétől eltérően </a:t>
            </a:r>
            <a:r>
              <a:rPr lang="hu-HU" sz="1800" dirty="0" smtClean="0"/>
              <a:t>- </a:t>
            </a:r>
            <a:r>
              <a:rPr lang="hu-HU" sz="1800" dirty="0"/>
              <a:t>az </a:t>
            </a:r>
            <a:r>
              <a:rPr lang="hu-HU" sz="1800" dirty="0">
                <a:solidFill>
                  <a:srgbClr val="C00000"/>
                </a:solidFill>
              </a:rPr>
              <a:t>ajánlattól eltérő tartalommal kiállított kötvényben szereplő eltérésre a szerződőnek késedelem nélkül, </a:t>
            </a:r>
            <a:r>
              <a:rPr lang="hu-HU" sz="1800" b="1" dirty="0">
                <a:solidFill>
                  <a:srgbClr val="C00000"/>
                </a:solidFill>
              </a:rPr>
              <a:t>de legfeljebb 15 napon belül</a:t>
            </a:r>
            <a:r>
              <a:rPr lang="hu-HU" sz="1800" dirty="0">
                <a:solidFill>
                  <a:srgbClr val="C00000"/>
                </a:solidFill>
              </a:rPr>
              <a:t> </a:t>
            </a:r>
            <a:r>
              <a:rPr lang="hu-HU" sz="1800" dirty="0"/>
              <a:t>van lehetősége kifogását előterjeszteni</a:t>
            </a:r>
            <a:r>
              <a:rPr lang="hu-HU" sz="1800" dirty="0" smtClean="0"/>
              <a:t>.”</a:t>
            </a:r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r>
              <a:rPr lang="hu-HU" sz="2400" b="1" u="sng" dirty="0" smtClean="0">
                <a:solidFill>
                  <a:srgbClr val="00B050"/>
                </a:solidFill>
              </a:rPr>
              <a:t>TÁSZF014:</a:t>
            </a:r>
            <a:endParaRPr lang="hu-HU" sz="2400" b="1" u="sng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hu-HU" sz="1000" dirty="0"/>
          </a:p>
          <a:p>
            <a:pPr marL="0" indent="0">
              <a:buNone/>
            </a:pPr>
            <a:r>
              <a:rPr lang="hu-HU" sz="1800" dirty="0" smtClean="0"/>
              <a:t>„Jelen </a:t>
            </a:r>
            <a:r>
              <a:rPr lang="hu-HU" sz="1800" dirty="0"/>
              <a:t>általános feltételek </a:t>
            </a:r>
            <a:r>
              <a:rPr lang="hu-HU" sz="1800" dirty="0" smtClean="0"/>
              <a:t>II.2.7. </a:t>
            </a:r>
            <a:r>
              <a:rPr lang="hu-HU" sz="1800" dirty="0"/>
              <a:t>pontja alapján </a:t>
            </a:r>
            <a:r>
              <a:rPr lang="hu-HU" sz="1800" dirty="0" smtClean="0"/>
              <a:t>- </a:t>
            </a:r>
            <a:r>
              <a:rPr lang="hu-HU" sz="1800" dirty="0"/>
              <a:t>eltérően a Ptk. </a:t>
            </a:r>
            <a:r>
              <a:rPr lang="hu-HU" sz="1800" dirty="0" smtClean="0"/>
              <a:t>6:444.§ </a:t>
            </a:r>
            <a:r>
              <a:rPr lang="hu-HU" sz="1800" dirty="0"/>
              <a:t>(1) bekezdésétől </a:t>
            </a:r>
            <a:r>
              <a:rPr lang="hu-HU" sz="1800" dirty="0" smtClean="0"/>
              <a:t>-  </a:t>
            </a:r>
            <a:r>
              <a:rPr lang="hu-HU" sz="1800" dirty="0"/>
              <a:t>a </a:t>
            </a:r>
            <a:r>
              <a:rPr lang="hu-HU" sz="1800" dirty="0">
                <a:solidFill>
                  <a:srgbClr val="C00000"/>
                </a:solidFill>
              </a:rPr>
              <a:t>biztosítási szerződés </a:t>
            </a:r>
            <a:r>
              <a:rPr lang="hu-HU" sz="1800" b="1" dirty="0">
                <a:solidFill>
                  <a:srgbClr val="C00000"/>
                </a:solidFill>
              </a:rPr>
              <a:t>akkor is létrejön a biztosító ráutaló magatartásával, amennyiben a </a:t>
            </a:r>
            <a:r>
              <a:rPr lang="hu-HU" sz="1800" b="1" u="sng" dirty="0">
                <a:solidFill>
                  <a:srgbClr val="C00000"/>
                </a:solidFill>
              </a:rPr>
              <a:t>szerződő nem minősül</a:t>
            </a:r>
            <a:r>
              <a:rPr lang="hu-HU" sz="1800" b="1" dirty="0">
                <a:solidFill>
                  <a:srgbClr val="C00000"/>
                </a:solidFill>
              </a:rPr>
              <a:t> fogyasztónak</a:t>
            </a:r>
            <a:r>
              <a:rPr lang="hu-HU" sz="1800" dirty="0" smtClean="0">
                <a:solidFill>
                  <a:srgbClr val="C00000"/>
                </a:solidFill>
              </a:rPr>
              <a:t>.”</a:t>
            </a:r>
            <a:endParaRPr lang="hu-HU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36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507288" cy="576064"/>
          </a:xfrm>
        </p:spPr>
        <p:txBody>
          <a:bodyPr/>
          <a:lstStyle/>
          <a:p>
            <a:r>
              <a:rPr lang="hu-HU" sz="2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TESTŐR</a:t>
            </a: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u-HU" sz="2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MILLIÓS SEGÍTSÉG</a:t>
            </a: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/ A Polgári Törvénykönyvtől eltérő szabályok </a:t>
            </a:r>
            <a:r>
              <a:rPr lang="hu-HU" sz="26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hu-HU" sz="2600" dirty="0" smtClean="0"/>
          </a:p>
        </p:txBody>
      </p:sp>
      <p:sp>
        <p:nvSpPr>
          <p:cNvPr id="52226" name="Tartalom helye 2"/>
          <p:cNvSpPr>
            <a:spLocks noGrp="1"/>
          </p:cNvSpPr>
          <p:nvPr>
            <p:ph idx="1"/>
          </p:nvPr>
        </p:nvSpPr>
        <p:spPr>
          <a:xfrm>
            <a:off x="395536" y="1844824"/>
            <a:ext cx="8425184" cy="359065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hu-HU" sz="2000" b="1" u="sng" dirty="0" smtClean="0"/>
              <a:t>Fizetési póthatáridő tűzése, reaktiválás lehetősége</a:t>
            </a:r>
            <a:endParaRPr lang="hu-HU" sz="2000" b="1" u="sng" dirty="0">
              <a:latin typeface="Arial" charset="0"/>
            </a:endParaRPr>
          </a:p>
          <a:p>
            <a:r>
              <a:rPr lang="hu-HU" sz="2000" dirty="0" smtClean="0">
                <a:latin typeface="Arial" charset="0"/>
              </a:rPr>
              <a:t>„</a:t>
            </a:r>
            <a:r>
              <a:rPr lang="hu-HU" sz="1800" dirty="0" smtClean="0"/>
              <a:t>Jelen általános feltételek </a:t>
            </a:r>
            <a:r>
              <a:rPr lang="hu-HU" sz="1800" b="1" dirty="0" smtClean="0">
                <a:solidFill>
                  <a:srgbClr val="00B050"/>
                </a:solidFill>
              </a:rPr>
              <a:t>IV.3.</a:t>
            </a:r>
            <a:r>
              <a:rPr lang="hu-HU" sz="1800" dirty="0" smtClean="0">
                <a:solidFill>
                  <a:srgbClr val="00B050"/>
                </a:solidFill>
              </a:rPr>
              <a:t>1</a:t>
            </a:r>
            <a:r>
              <a:rPr lang="hu-HU" sz="1800" dirty="0" smtClean="0"/>
              <a:t>pontja alapján - eltérően a Ptk. 6:449.§ (1) bekezdésétől - a biztosító a szerződő felet </a:t>
            </a:r>
            <a:r>
              <a:rPr lang="hu-HU" sz="1800" b="1" dirty="0" smtClean="0">
                <a:solidFill>
                  <a:srgbClr val="C00000"/>
                </a:solidFill>
              </a:rPr>
              <a:t>legalább 30 napos póthatáridő tűzésével </a:t>
            </a:r>
            <a:r>
              <a:rPr lang="hu-HU" sz="1800" dirty="0" smtClean="0"/>
              <a:t>hívja fel írásban a teljesítésre, amennyiben a szerződő az esedékes biztosítási díjat az esedékesség időpontjáig nem egyenlíti ki.”</a:t>
            </a:r>
          </a:p>
          <a:p>
            <a:endParaRPr lang="hu-HU" sz="1800" dirty="0" smtClean="0"/>
          </a:p>
          <a:p>
            <a:r>
              <a:rPr lang="hu-HU" sz="1800" dirty="0" smtClean="0"/>
              <a:t>„Jelen általános feltételek </a:t>
            </a:r>
            <a:r>
              <a:rPr lang="hu-HU" sz="1800" b="1" dirty="0" smtClean="0">
                <a:solidFill>
                  <a:srgbClr val="00B050"/>
                </a:solidFill>
              </a:rPr>
              <a:t>IV.3.3.</a:t>
            </a:r>
            <a:r>
              <a:rPr lang="hu-HU" sz="1800" dirty="0" smtClean="0">
                <a:solidFill>
                  <a:srgbClr val="00B050"/>
                </a:solidFill>
              </a:rPr>
              <a:t> </a:t>
            </a:r>
            <a:r>
              <a:rPr lang="hu-HU" sz="1800" dirty="0" smtClean="0"/>
              <a:t>pontja alapján - eltérően a Ptk. 6:449.§ (2) bekezdésétől - a szerződő </a:t>
            </a:r>
            <a:r>
              <a:rPr lang="hu-HU" sz="1800" b="1" dirty="0" smtClean="0">
                <a:solidFill>
                  <a:srgbClr val="C00000"/>
                </a:solidFill>
              </a:rPr>
              <a:t>6 hónapon belül</a:t>
            </a:r>
            <a:r>
              <a:rPr lang="hu-HU" sz="1800" dirty="0" smtClean="0">
                <a:solidFill>
                  <a:srgbClr val="C00000"/>
                </a:solidFill>
              </a:rPr>
              <a:t> </a:t>
            </a:r>
            <a:r>
              <a:rPr lang="hu-HU" sz="1800" dirty="0" smtClean="0"/>
              <a:t>kérheti a díjfizetés elmulasztása miatt</a:t>
            </a:r>
            <a:r>
              <a:rPr lang="hu-HU" sz="1800" b="1" dirty="0" smtClean="0"/>
              <a:t> </a:t>
            </a:r>
            <a:r>
              <a:rPr lang="hu-HU" sz="1800" dirty="0" smtClean="0"/>
              <a:t>kifizetés nélkül megszűnt szerződés szerinti biztosítási fedezet helyreállítását.”</a:t>
            </a:r>
          </a:p>
        </p:txBody>
      </p:sp>
    </p:spTree>
    <p:extLst>
      <p:ext uri="{BB962C8B-B14F-4D97-AF65-F5344CB8AC3E}">
        <p14:creationId xmlns:p14="http://schemas.microsoft.com/office/powerpoint/2010/main" val="10372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  <a:noFill/>
        </p:spPr>
        <p:txBody>
          <a:bodyPr/>
          <a:lstStyle/>
          <a:p>
            <a:r>
              <a:rPr lang="hu-HU" sz="2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TESTŐR</a:t>
            </a: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u-HU" sz="2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MILLIÓS SEGÍTSÉG</a:t>
            </a: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/ A Polgári Törvénykönyvtől eltérő szabályok </a:t>
            </a:r>
            <a:r>
              <a:rPr lang="hu-HU" sz="26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hu-HU" sz="2600" dirty="0" smtClean="0"/>
          </a:p>
        </p:txBody>
      </p:sp>
      <p:sp>
        <p:nvSpPr>
          <p:cNvPr id="53250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hu-HU" sz="2000" u="sng" dirty="0" smtClean="0"/>
          </a:p>
          <a:p>
            <a:pPr marL="0" indent="0">
              <a:buFont typeface="Arial" charset="0"/>
              <a:buNone/>
            </a:pPr>
            <a:r>
              <a:rPr lang="hu-HU" sz="2000" b="1" u="sng" dirty="0" smtClean="0"/>
              <a:t>Az elévülési időszak tartama</a:t>
            </a:r>
            <a:r>
              <a:rPr lang="hu-HU" sz="2000" b="1" u="sng" dirty="0" smtClean="0">
                <a:latin typeface="Arial" charset="0"/>
              </a:rPr>
              <a:t/>
            </a:r>
            <a:br>
              <a:rPr lang="hu-HU" sz="2000" b="1" u="sng" dirty="0" smtClean="0">
                <a:latin typeface="Arial" charset="0"/>
              </a:rPr>
            </a:br>
            <a:endParaRPr lang="hu-HU" sz="2000" u="sng" dirty="0" smtClean="0">
              <a:latin typeface="Arial" charset="0"/>
            </a:endParaRPr>
          </a:p>
          <a:p>
            <a:pPr marL="0" indent="0"/>
            <a:r>
              <a:rPr lang="hu-HU" sz="2000" dirty="0" smtClean="0">
                <a:latin typeface="Arial" charset="0"/>
              </a:rPr>
              <a:t> „</a:t>
            </a:r>
            <a:r>
              <a:rPr lang="hu-HU" sz="2000" dirty="0" smtClean="0"/>
              <a:t>Jelen általános feltételek </a:t>
            </a:r>
            <a:r>
              <a:rPr lang="hu-HU" sz="2000" b="1" dirty="0" smtClean="0">
                <a:solidFill>
                  <a:srgbClr val="00B050"/>
                </a:solidFill>
              </a:rPr>
              <a:t>TÁSZF</a:t>
            </a:r>
            <a:r>
              <a:rPr lang="hu-HU" sz="2000" dirty="0" smtClean="0"/>
              <a:t> </a:t>
            </a:r>
            <a:r>
              <a:rPr lang="hu-HU" sz="2000" b="1" dirty="0" smtClean="0">
                <a:solidFill>
                  <a:srgbClr val="00B050"/>
                </a:solidFill>
              </a:rPr>
              <a:t>VIII.1./ Milliós2014 X.2.</a:t>
            </a:r>
            <a:r>
              <a:rPr lang="hu-HU" sz="2000" dirty="0" smtClean="0"/>
              <a:t> </a:t>
            </a:r>
            <a:r>
              <a:rPr lang="hu-HU" sz="2000" dirty="0"/>
              <a:t>pontjában </a:t>
            </a:r>
            <a:r>
              <a:rPr lang="hu-HU" sz="2000" dirty="0" smtClean="0"/>
              <a:t>foglalt elévülésre vonatkozó</a:t>
            </a:r>
            <a:r>
              <a:rPr lang="hu-HU" sz="2000" dirty="0" smtClean="0">
                <a:latin typeface="Arial" charset="0"/>
              </a:rPr>
              <a:t> </a:t>
            </a:r>
            <a:r>
              <a:rPr lang="hu-HU" sz="2000" dirty="0" smtClean="0"/>
              <a:t>előírása eltér a Ptk. 6:22. (1) bekezdésében meghatározott általános 5 éves elévülési időtől. Jelen szerződésből eredő igények </a:t>
            </a:r>
            <a:r>
              <a:rPr lang="hu-HU" sz="2000" b="1" dirty="0" smtClean="0">
                <a:solidFill>
                  <a:srgbClr val="C00000"/>
                </a:solidFill>
              </a:rPr>
              <a:t>2 év elteltével</a:t>
            </a:r>
            <a:r>
              <a:rPr lang="hu-HU" sz="2000" dirty="0" smtClean="0">
                <a:solidFill>
                  <a:srgbClr val="C00000"/>
                </a:solidFill>
              </a:rPr>
              <a:t> </a:t>
            </a:r>
            <a:r>
              <a:rPr lang="hu-HU" sz="2000" dirty="0" smtClean="0"/>
              <a:t>évülnek el.”</a:t>
            </a:r>
          </a:p>
          <a:p>
            <a:pPr marL="0" indent="0"/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339373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ím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720080"/>
          </a:xfrm>
        </p:spPr>
        <p:txBody>
          <a:bodyPr/>
          <a:lstStyle/>
          <a:p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Feltételkódok 2014. március 15-étől</a:t>
            </a:r>
            <a:endParaRPr lang="hu-HU" sz="2600" dirty="0" smtClean="0"/>
          </a:p>
        </p:txBody>
      </p:sp>
      <p:sp>
        <p:nvSpPr>
          <p:cNvPr id="53250" name="Tartalom helye 2"/>
          <p:cNvSpPr>
            <a:spLocks noGrp="1"/>
          </p:cNvSpPr>
          <p:nvPr>
            <p:ph idx="1"/>
          </p:nvPr>
        </p:nvSpPr>
        <p:spPr>
          <a:xfrm>
            <a:off x="539552" y="1279301"/>
            <a:ext cx="1800201" cy="4741987"/>
          </a:xfrm>
          <a:ln w="28575">
            <a:solidFill>
              <a:srgbClr val="C00000"/>
            </a:solidFill>
          </a:ln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UL14/2014</a:t>
            </a:r>
          </a:p>
          <a:p>
            <a:pPr marL="0" indent="0">
              <a:buFont typeface="Arial" charset="0"/>
              <a:buNone/>
            </a:pPr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G75/2014</a:t>
            </a:r>
          </a:p>
          <a:p>
            <a:pPr marL="0" indent="0">
              <a:buFont typeface="Arial" charset="0"/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G65/2014</a:t>
            </a:r>
          </a:p>
          <a:p>
            <a:pPr marL="0" indent="0">
              <a:buFont typeface="Arial" charset="0"/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G65S/2014</a:t>
            </a:r>
          </a:p>
          <a:p>
            <a:pPr marL="0" indent="0">
              <a:buFont typeface="Arial" charset="0"/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G62WL/2014</a:t>
            </a:r>
          </a:p>
          <a:p>
            <a:pPr marL="0" indent="0">
              <a:buFont typeface="Arial" charset="0"/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G50/2014</a:t>
            </a:r>
          </a:p>
          <a:p>
            <a:pPr marL="0" indent="0">
              <a:buFont typeface="Arial" charset="0"/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G60/2014</a:t>
            </a:r>
          </a:p>
          <a:p>
            <a:pPr marL="0" indent="0">
              <a:buFont typeface="Arial" charset="0"/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G60V/2014</a:t>
            </a:r>
          </a:p>
          <a:p>
            <a:pPr marL="0" indent="0">
              <a:buFont typeface="Arial" charset="0"/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 bwMode="auto">
          <a:xfrm>
            <a:off x="2411760" y="1279301"/>
            <a:ext cx="1944216" cy="474198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BH03/2014</a:t>
            </a:r>
          </a:p>
          <a:p>
            <a:pPr marL="0" indent="0">
              <a:buFont typeface="Arial" charset="0"/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BE03/2014</a:t>
            </a:r>
          </a:p>
          <a:p>
            <a:pPr marL="0" indent="0">
              <a:buFont typeface="Arial" charset="0"/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BKNT03/2014</a:t>
            </a:r>
          </a:p>
          <a:p>
            <a:pPr marL="0" indent="0">
              <a:buFont typeface="Arial" charset="0"/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BMT03/2014</a:t>
            </a:r>
          </a:p>
          <a:p>
            <a:pPr marL="0" indent="0">
              <a:buFont typeface="Arial" charset="0"/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CST03/2014</a:t>
            </a:r>
          </a:p>
          <a:p>
            <a:pPr marL="0" indent="0">
              <a:buFont typeface="Arial" charset="0"/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KBH03/2014</a:t>
            </a:r>
          </a:p>
          <a:p>
            <a:pPr marL="0" indent="0">
              <a:buFont typeface="Arial" charset="0"/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KBE03/2014</a:t>
            </a:r>
          </a:p>
          <a:p>
            <a:pPr marL="0" indent="0"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KKB03/2014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MT03/2014</a:t>
            </a:r>
          </a:p>
          <a:p>
            <a:pPr marL="0" indent="0">
              <a:buFont typeface="Arial" charset="0"/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KNT03/2014</a:t>
            </a:r>
          </a:p>
          <a:p>
            <a:pPr marL="0" indent="0">
              <a:buFont typeface="Arial" charset="0"/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DH03/2014</a:t>
            </a:r>
          </a:p>
          <a:p>
            <a:pPr marL="0" indent="0">
              <a:buFont typeface="Arial" charset="0"/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DKE03/2014</a:t>
            </a:r>
          </a:p>
          <a:p>
            <a:pPr marL="0" indent="0">
              <a:buFont typeface="Arial" charset="0"/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DE03/2014</a:t>
            </a:r>
          </a:p>
          <a:p>
            <a:pPr marL="0" indent="0">
              <a:buFont typeface="Arial" charset="0"/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artalom helye 2"/>
          <p:cNvSpPr txBox="1">
            <a:spLocks/>
          </p:cNvSpPr>
          <p:nvPr/>
        </p:nvSpPr>
        <p:spPr bwMode="auto">
          <a:xfrm>
            <a:off x="4759772" y="1307739"/>
            <a:ext cx="1756444" cy="255331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EÁSZF14</a:t>
            </a:r>
          </a:p>
          <a:p>
            <a:pPr marL="0" indent="0">
              <a:buFont typeface="Arial" charset="0"/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1800" dirty="0" smtClean="0">
                <a:latin typeface="Arial" pitchFamily="34" charset="0"/>
                <a:cs typeface="Arial" pitchFamily="34" charset="0"/>
              </a:rPr>
            </a:br>
            <a:r>
              <a:rPr lang="hu-HU" sz="1800" dirty="0" smtClean="0">
                <a:latin typeface="Arial" pitchFamily="34" charset="0"/>
                <a:cs typeface="Arial" pitchFamily="34" charset="0"/>
              </a:rPr>
              <a:t>GG20/2014</a:t>
            </a:r>
          </a:p>
          <a:p>
            <a:pPr marL="0" indent="0">
              <a:buFont typeface="Arial" charset="0"/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GG30/2014</a:t>
            </a:r>
          </a:p>
          <a:p>
            <a:pPr marL="0" indent="0">
              <a:buFont typeface="Arial" charset="0"/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898827" y="786944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u="sng" dirty="0" smtClean="0">
                <a:solidFill>
                  <a:srgbClr val="00B050"/>
                </a:solidFill>
              </a:rPr>
              <a:t>UL</a:t>
            </a:r>
            <a:endParaRPr lang="hu-HU" sz="2000" b="1" u="sng" dirty="0">
              <a:solidFill>
                <a:srgbClr val="00B05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544104" y="879191"/>
            <a:ext cx="1915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u="sng" dirty="0" smtClean="0">
                <a:solidFill>
                  <a:srgbClr val="00B050"/>
                </a:solidFill>
              </a:rPr>
              <a:t>KLASSZIKUS</a:t>
            </a:r>
            <a:endParaRPr lang="hu-HU" sz="2000" b="1" u="sng" dirty="0">
              <a:solidFill>
                <a:srgbClr val="00B050"/>
              </a:solidFill>
            </a:endParaRPr>
          </a:p>
        </p:txBody>
      </p:sp>
      <p:sp>
        <p:nvSpPr>
          <p:cNvPr id="9" name="Tartalom helye 2"/>
          <p:cNvSpPr txBox="1">
            <a:spLocks/>
          </p:cNvSpPr>
          <p:nvPr/>
        </p:nvSpPr>
        <p:spPr bwMode="auto">
          <a:xfrm>
            <a:off x="6804248" y="1304384"/>
            <a:ext cx="1756444" cy="251964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GG15K/2014</a:t>
            </a:r>
          </a:p>
          <a:p>
            <a:pPr marL="0" indent="0"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GG01K/2014</a:t>
            </a:r>
          </a:p>
          <a:p>
            <a:pPr marL="0" indent="0"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GG02K/2014</a:t>
            </a:r>
          </a:p>
          <a:p>
            <a:pPr marL="0" indent="0"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GG06K/2014</a:t>
            </a:r>
          </a:p>
          <a:p>
            <a:pPr marL="0" indent="0"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GG07K/2014</a:t>
            </a:r>
          </a:p>
          <a:p>
            <a:pPr marL="0" indent="0"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GG24K/2014</a:t>
            </a:r>
          </a:p>
          <a:p>
            <a:pPr marL="0" indent="0">
              <a:buNone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GG25K/2014</a:t>
            </a:r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759772" y="4221088"/>
            <a:ext cx="1849503" cy="95410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Font typeface="Arial" charset="0"/>
              <a:buNone/>
            </a:pPr>
            <a:r>
              <a:rPr lang="hu-HU" dirty="0">
                <a:latin typeface="Arial" pitchFamily="34" charset="0"/>
                <a:cs typeface="Arial" pitchFamily="34" charset="0"/>
              </a:rPr>
              <a:t>GG16/2014</a:t>
            </a:r>
          </a:p>
          <a:p>
            <a:pPr marL="0" indent="0">
              <a:buFont typeface="Arial" charset="0"/>
              <a:buNone/>
            </a:pPr>
            <a:r>
              <a:rPr lang="hu-HU" dirty="0">
                <a:latin typeface="Arial" pitchFamily="34" charset="0"/>
                <a:cs typeface="Arial" pitchFamily="34" charset="0"/>
              </a:rPr>
              <a:t>GP83/2014</a:t>
            </a:r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50298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ím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720080"/>
          </a:xfrm>
        </p:spPr>
        <p:txBody>
          <a:bodyPr/>
          <a:lstStyle/>
          <a:p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Nyomdailag gyártott nyomtatványok </a:t>
            </a:r>
            <a:b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2014. március 15-étől</a:t>
            </a:r>
            <a:endParaRPr lang="hu-HU" sz="2600" dirty="0" smtClean="0"/>
          </a:p>
        </p:txBody>
      </p:sp>
      <p:sp>
        <p:nvSpPr>
          <p:cNvPr id="2" name="Szövegdoboz 1"/>
          <p:cNvSpPr txBox="1"/>
          <p:nvPr/>
        </p:nvSpPr>
        <p:spPr>
          <a:xfrm>
            <a:off x="2426536" y="879191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u="sng" dirty="0" smtClean="0">
                <a:solidFill>
                  <a:srgbClr val="00B050"/>
                </a:solidFill>
              </a:rPr>
              <a:t>UL</a:t>
            </a:r>
            <a:endParaRPr lang="hu-HU" sz="2000" b="1" u="sng" dirty="0">
              <a:solidFill>
                <a:srgbClr val="00B05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040413" y="929816"/>
            <a:ext cx="1661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u="sng" dirty="0" smtClean="0">
                <a:solidFill>
                  <a:srgbClr val="00B050"/>
                </a:solidFill>
              </a:rPr>
              <a:t>KLASSZIKUS</a:t>
            </a:r>
            <a:endParaRPr lang="hu-HU" sz="2000" b="1" u="sng" dirty="0">
              <a:solidFill>
                <a:srgbClr val="00B050"/>
              </a:solidFill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272402"/>
              </p:ext>
            </p:extLst>
          </p:nvPr>
        </p:nvGraphicFramePr>
        <p:xfrm>
          <a:off x="611560" y="1301045"/>
          <a:ext cx="3672408" cy="44386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20080"/>
                <a:gridCol w="2952328"/>
              </a:tblGrid>
              <a:tr h="443865">
                <a:tc>
                  <a:txBody>
                    <a:bodyPr/>
                    <a:lstStyle/>
                    <a:p>
                      <a:pPr algn="ctr" fontAlgn="t"/>
                      <a:endParaRPr lang="hu-HU" sz="10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hu-HU" sz="1000" u="none" strike="noStrike" dirty="0" smtClean="0">
                          <a:effectLst/>
                        </a:rPr>
                        <a:t>16205</a:t>
                      </a:r>
                      <a:endParaRPr lang="hu-H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000" u="none" strike="noStrike" dirty="0" smtClean="0">
                          <a:effectLst/>
                        </a:rPr>
                        <a:t>Befektetési </a:t>
                      </a:r>
                      <a:r>
                        <a:rPr lang="hu-HU" sz="1000" u="none" strike="noStrike" dirty="0">
                          <a:effectLst/>
                        </a:rPr>
                        <a:t>egységekhez kötött életbiztosításokhoz összevont ajánlati mappa és </a:t>
                      </a:r>
                      <a:r>
                        <a:rPr lang="hu-HU" sz="1000" u="none" strike="noStrike" dirty="0" smtClean="0">
                          <a:effectLst/>
                        </a:rPr>
                        <a:t>tartalma</a:t>
                      </a:r>
                      <a:endParaRPr lang="hu-H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709451"/>
              </p:ext>
            </p:extLst>
          </p:nvPr>
        </p:nvGraphicFramePr>
        <p:xfrm>
          <a:off x="611560" y="1700808"/>
          <a:ext cx="3672408" cy="3429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20080"/>
                <a:gridCol w="2952328"/>
              </a:tblGrid>
              <a:tr h="342900">
                <a:tc>
                  <a:txBody>
                    <a:bodyPr/>
                    <a:lstStyle/>
                    <a:p>
                      <a:pPr algn="ctr" fontAlgn="t"/>
                      <a:r>
                        <a:rPr lang="hu-HU" sz="1000" u="none" strike="noStrike" dirty="0">
                          <a:effectLst/>
                        </a:rPr>
                        <a:t>16220</a:t>
                      </a:r>
                      <a:endParaRPr lang="hu-H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000" u="none" strike="noStrike" dirty="0">
                          <a:effectLst/>
                        </a:rPr>
                        <a:t>G50 Családi Aranyszárny ajánlati mappa és </a:t>
                      </a:r>
                      <a:r>
                        <a:rPr lang="hu-HU" sz="1000" u="none" strike="noStrike" dirty="0" smtClean="0">
                          <a:effectLst/>
                        </a:rPr>
                        <a:t>tartalma</a:t>
                      </a:r>
                      <a:endParaRPr lang="hu-H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108727"/>
              </p:ext>
            </p:extLst>
          </p:nvPr>
        </p:nvGraphicFramePr>
        <p:xfrm>
          <a:off x="611560" y="1988840"/>
          <a:ext cx="3672408" cy="2387724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20080"/>
                <a:gridCol w="2952328"/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16101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UL14 ÁSZF</a:t>
                      </a:r>
                      <a:endParaRPr lang="hu-H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61950">
                <a:tc>
                  <a:txBody>
                    <a:bodyPr/>
                    <a:lstStyle/>
                    <a:p>
                      <a:pPr algn="ctr" fontAlgn="t"/>
                      <a:r>
                        <a:rPr lang="hu-HU" sz="1000" u="none" strike="noStrike" dirty="0">
                          <a:effectLst/>
                        </a:rPr>
                        <a:t>16114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u="none" strike="noStrike" dirty="0">
                          <a:effectLst/>
                        </a:rPr>
                        <a:t>Aranyszárny rendszeres díjas különös feltétel G60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ctr" fontAlgn="t"/>
                      <a:r>
                        <a:rPr lang="hu-HU" sz="1000" u="none" strike="noStrike">
                          <a:effectLst/>
                        </a:rPr>
                        <a:t>16115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u="none" strike="noStrike" dirty="0">
                          <a:effectLst/>
                        </a:rPr>
                        <a:t>Aranyszárny VIP rendszeres díjas különös feltétel G60V (mutáció)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ctr" fontAlgn="t"/>
                      <a:r>
                        <a:rPr lang="hu-HU" sz="1000" u="none" strike="noStrike">
                          <a:effectLst/>
                        </a:rPr>
                        <a:t>16116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u="none" strike="noStrike" dirty="0">
                          <a:effectLst/>
                        </a:rPr>
                        <a:t>Aranyszárny egyszeri díjas különös feltétel G60E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ctr" fontAlgn="t"/>
                      <a:r>
                        <a:rPr lang="hu-HU" sz="1000" u="none" strike="noStrike">
                          <a:effectLst/>
                        </a:rPr>
                        <a:t>16117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u="none" strike="noStrike" dirty="0">
                          <a:effectLst/>
                        </a:rPr>
                        <a:t>Aranyszárny Exkluzív különös feltétel G65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ctr" fontAlgn="t"/>
                      <a:r>
                        <a:rPr lang="hu-HU" sz="1000" u="none" strike="noStrike">
                          <a:effectLst/>
                        </a:rPr>
                        <a:t>16118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u="none" strike="noStrike" dirty="0">
                          <a:effectLst/>
                        </a:rPr>
                        <a:t>Aranyszárny Exkluzív </a:t>
                      </a:r>
                      <a:r>
                        <a:rPr lang="hu-HU" sz="1000" u="none" strike="noStrike" dirty="0" err="1">
                          <a:effectLst/>
                        </a:rPr>
                        <a:t>Speciál</a:t>
                      </a:r>
                      <a:r>
                        <a:rPr lang="hu-HU" sz="1000" u="none" strike="noStrike" dirty="0">
                          <a:effectLst/>
                        </a:rPr>
                        <a:t>  különös feltétel G65S (mutáció)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ctr" fontAlgn="t"/>
                      <a:r>
                        <a:rPr lang="hu-HU" sz="1000" u="none" strike="noStrike" dirty="0">
                          <a:effectLst/>
                        </a:rPr>
                        <a:t>16119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u="none" strike="noStrike" dirty="0">
                          <a:effectLst/>
                        </a:rPr>
                        <a:t>Aranyszárny </a:t>
                      </a:r>
                      <a:r>
                        <a:rPr lang="hu-HU" sz="1000" u="none" strike="noStrike" dirty="0" err="1" smtClean="0">
                          <a:effectLst/>
                        </a:rPr>
                        <a:t>ClaVis</a:t>
                      </a:r>
                      <a:r>
                        <a:rPr lang="hu-HU" sz="1000" u="none" strike="noStrike" dirty="0" smtClean="0">
                          <a:effectLst/>
                        </a:rPr>
                        <a:t> </a:t>
                      </a:r>
                      <a:r>
                        <a:rPr lang="hu-HU" sz="1000" u="none" strike="noStrike" dirty="0">
                          <a:effectLst/>
                        </a:rPr>
                        <a:t>rendszeres díjas különös feltétel G75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1" name="Tábláza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394309"/>
              </p:ext>
            </p:extLst>
          </p:nvPr>
        </p:nvGraphicFramePr>
        <p:xfrm>
          <a:off x="611560" y="4365104"/>
          <a:ext cx="3672408" cy="181165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20080"/>
                <a:gridCol w="2952328"/>
              </a:tblGrid>
              <a:tr h="361950">
                <a:tc>
                  <a:txBody>
                    <a:bodyPr/>
                    <a:lstStyle/>
                    <a:p>
                      <a:pPr algn="ctr" fontAlgn="t"/>
                      <a:r>
                        <a:rPr lang="hu-HU" sz="1000" u="none" strike="noStrike" dirty="0">
                          <a:effectLst/>
                        </a:rPr>
                        <a:t>16120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u="none" strike="noStrike" dirty="0">
                          <a:effectLst/>
                        </a:rPr>
                        <a:t>Europe </a:t>
                      </a:r>
                      <a:r>
                        <a:rPr lang="hu-HU" sz="1000" u="none" strike="noStrike" dirty="0" err="1">
                          <a:effectLst/>
                        </a:rPr>
                        <a:t>Treasury</a:t>
                      </a:r>
                      <a:r>
                        <a:rPr lang="hu-HU" sz="1000" u="none" strike="noStrike" dirty="0">
                          <a:effectLst/>
                        </a:rPr>
                        <a:t> rendszeres díjas különös feltétel G62WL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50520">
                <a:tc>
                  <a:txBody>
                    <a:bodyPr/>
                    <a:lstStyle/>
                    <a:p>
                      <a:pPr algn="ctr" fontAlgn="t"/>
                      <a:r>
                        <a:rPr lang="hu-HU" sz="1000" u="none" strike="noStrike">
                          <a:effectLst/>
                        </a:rPr>
                        <a:t>16121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u="none" strike="noStrike" dirty="0">
                          <a:effectLst/>
                        </a:rPr>
                        <a:t>Családi Aranyszárny  rendszeres díjas különös feltétel G50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541020">
                <a:tc>
                  <a:txBody>
                    <a:bodyPr/>
                    <a:lstStyle/>
                    <a:p>
                      <a:pPr algn="ctr" fontAlgn="t"/>
                      <a:r>
                        <a:rPr lang="hu-HU" sz="1000" u="none" strike="noStrike">
                          <a:effectLst/>
                        </a:rPr>
                        <a:t>16241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u="none" strike="noStrike" dirty="0">
                          <a:effectLst/>
                        </a:rPr>
                        <a:t>Befektetési egységekhez kötött életbiztosításokhoz díjátvállalás különös feltételei                          </a:t>
                      </a:r>
                      <a:r>
                        <a:rPr lang="hu-HU" sz="1000" u="none" strike="noStrike" dirty="0" smtClean="0">
                          <a:effectLst/>
                        </a:rPr>
                        <a:t>             </a:t>
                      </a:r>
                      <a:r>
                        <a:rPr lang="hu-HU" sz="1000" u="none" strike="noStrike" dirty="0">
                          <a:effectLst/>
                        </a:rPr>
                        <a:t>(DH03, DKE03, DE03) </a:t>
                      </a:r>
                      <a:r>
                        <a:rPr lang="hu-HU" sz="1000" u="none" strike="noStrike" dirty="0" smtClean="0">
                          <a:effectLst/>
                        </a:rPr>
                        <a:t>(nyomdai, füzet)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558165">
                <a:tc>
                  <a:txBody>
                    <a:bodyPr/>
                    <a:lstStyle/>
                    <a:p>
                      <a:pPr algn="ctr" fontAlgn="t"/>
                      <a:r>
                        <a:rPr lang="hu-HU" sz="1000" u="none" strike="noStrike">
                          <a:effectLst/>
                        </a:rPr>
                        <a:t>16163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u="none" strike="noStrike" dirty="0">
                          <a:effectLst/>
                        </a:rPr>
                        <a:t>Befektetési egységekhez kötött életbiztosításokhoz választható egészség-balesetbiztosítások különös feltételei  </a:t>
                      </a:r>
                      <a:r>
                        <a:rPr lang="hu-HU" sz="1000" u="none" strike="noStrike" dirty="0" smtClean="0">
                          <a:effectLst/>
                        </a:rPr>
                        <a:t>(nyomdai, füzet)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2" name="Tábláza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127833"/>
              </p:ext>
            </p:extLst>
          </p:nvPr>
        </p:nvGraphicFramePr>
        <p:xfrm>
          <a:off x="4932040" y="1329926"/>
          <a:ext cx="3528392" cy="44289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92088"/>
                <a:gridCol w="2736304"/>
              </a:tblGrid>
              <a:tr h="44289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 dirty="0" smtClean="0">
                          <a:effectLst/>
                        </a:rPr>
                        <a:t>16260</a:t>
                      </a:r>
                      <a:endParaRPr lang="hu-H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u="none" strike="noStrike" dirty="0">
                          <a:effectLst/>
                        </a:rPr>
                        <a:t>Klasszikus életbiztosításokhoz ajánlati mappa és </a:t>
                      </a:r>
                      <a:r>
                        <a:rPr lang="hu-HU" sz="1000" u="none" strike="noStrike" dirty="0" smtClean="0">
                          <a:effectLst/>
                        </a:rPr>
                        <a:t>tartalma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3" name="Tábláza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047085"/>
              </p:ext>
            </p:extLst>
          </p:nvPr>
        </p:nvGraphicFramePr>
        <p:xfrm>
          <a:off x="4932040" y="1700808"/>
          <a:ext cx="3539108" cy="870198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92088"/>
                <a:gridCol w="2747020"/>
              </a:tblGrid>
              <a:tr h="35584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 dirty="0">
                          <a:effectLst/>
                        </a:rPr>
                        <a:t>16166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u="none" strike="noStrike" dirty="0">
                          <a:effectLst/>
                        </a:rPr>
                        <a:t>Klasszikus </a:t>
                      </a:r>
                      <a:r>
                        <a:rPr lang="hu-HU" sz="1000" u="none" strike="noStrike" dirty="0" smtClean="0">
                          <a:effectLst/>
                        </a:rPr>
                        <a:t>életbiztosítások </a:t>
                      </a:r>
                      <a:r>
                        <a:rPr lang="hu-HU" sz="1000" u="none" strike="noStrike" dirty="0">
                          <a:effectLst/>
                        </a:rPr>
                        <a:t>EÁSZF+GG20+GG30 (nyomdai,füzet)</a:t>
                      </a:r>
                      <a:endParaRPr lang="hu-H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51435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 dirty="0">
                          <a:effectLst/>
                        </a:rPr>
                        <a:t>16165</a:t>
                      </a:r>
                      <a:endParaRPr lang="hu-H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u="none" strike="noStrike" dirty="0">
                          <a:effectLst/>
                        </a:rPr>
                        <a:t>Klasszikus életbiztosításokhoz választható kiegészítő biztosítások különös feltételei (nyomdai,füzet)</a:t>
                      </a:r>
                      <a:endParaRPr lang="hu-H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495025"/>
              </p:ext>
            </p:extLst>
          </p:nvPr>
        </p:nvGraphicFramePr>
        <p:xfrm>
          <a:off x="4932040" y="2996952"/>
          <a:ext cx="3528392" cy="36703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846395"/>
                <a:gridCol w="2681997"/>
              </a:tblGrid>
              <a:tr h="36703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 dirty="0">
                          <a:effectLst/>
                        </a:rPr>
                        <a:t>16250</a:t>
                      </a:r>
                      <a:endParaRPr lang="hu-H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u="none" strike="noStrike" dirty="0">
                          <a:effectLst/>
                        </a:rPr>
                        <a:t>Életbefektetés Extra ajánlati mappa és tartalma </a:t>
                      </a:r>
                      <a:endParaRPr lang="hu-HU" sz="100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821112"/>
              </p:ext>
            </p:extLst>
          </p:nvPr>
        </p:nvGraphicFramePr>
        <p:xfrm>
          <a:off x="4932040" y="3429000"/>
          <a:ext cx="3528392" cy="43370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846395"/>
                <a:gridCol w="2681997"/>
              </a:tblGrid>
              <a:tr h="43370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 dirty="0">
                          <a:effectLst/>
                        </a:rPr>
                        <a:t>16290</a:t>
                      </a:r>
                      <a:endParaRPr lang="hu-H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u="none" strike="noStrike" dirty="0">
                          <a:effectLst/>
                        </a:rPr>
                        <a:t>Nyugalom klasszikus életbiztosítási ajánlati mappa és tartalma 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834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ím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720080"/>
          </a:xfrm>
        </p:spPr>
        <p:txBody>
          <a:bodyPr/>
          <a:lstStyle/>
          <a:p>
            <a:r>
              <a:rPr lang="hu-HU" sz="2600" b="1" u="sng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TestŐr</a:t>
            </a:r>
            <a:r>
              <a:rPr lang="hu-HU" sz="2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u-HU" sz="26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Milliós segítség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feltételkódok</a:t>
            </a:r>
            <a:b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2014. március 15-étől</a:t>
            </a:r>
            <a:endParaRPr lang="hu-HU" sz="2600" dirty="0" smtClean="0"/>
          </a:p>
        </p:txBody>
      </p:sp>
      <p:sp>
        <p:nvSpPr>
          <p:cNvPr id="2" name="Szövegdoboz 1"/>
          <p:cNvSpPr txBox="1"/>
          <p:nvPr/>
        </p:nvSpPr>
        <p:spPr>
          <a:xfrm>
            <a:off x="251520" y="1052736"/>
            <a:ext cx="4248472" cy="47089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</a:rPr>
              <a:t>TÁSZF014 </a:t>
            </a:r>
            <a:r>
              <a:rPr lang="hu-HU" b="1" dirty="0" err="1" smtClean="0">
                <a:solidFill>
                  <a:srgbClr val="C00000"/>
                </a:solidFill>
              </a:rPr>
              <a:t>TestŐr</a:t>
            </a:r>
            <a:r>
              <a:rPr lang="hu-HU" b="1" dirty="0" smtClean="0">
                <a:solidFill>
                  <a:srgbClr val="C00000"/>
                </a:solidFill>
              </a:rPr>
              <a:t> általános feltétel</a:t>
            </a:r>
          </a:p>
          <a:p>
            <a:endParaRPr lang="hu-HU" sz="1600" b="1" dirty="0" smtClean="0">
              <a:solidFill>
                <a:srgbClr val="C00000"/>
              </a:solidFill>
            </a:endParaRPr>
          </a:p>
          <a:p>
            <a:r>
              <a:rPr lang="hu-HU" sz="1400" b="1" dirty="0" smtClean="0">
                <a:solidFill>
                  <a:srgbClr val="0070C0"/>
                </a:solidFill>
              </a:rPr>
              <a:t>EEHAT014 Kockázati életbiztosítás</a:t>
            </a:r>
          </a:p>
          <a:p>
            <a:r>
              <a:rPr lang="hu-HU" sz="1400" dirty="0" smtClean="0"/>
              <a:t>EBHAT014 Baleseti halál</a:t>
            </a:r>
          </a:p>
          <a:p>
            <a:r>
              <a:rPr lang="hu-HU" sz="1400" dirty="0" smtClean="0"/>
              <a:t>EBROK014 Baleseti </a:t>
            </a:r>
            <a:r>
              <a:rPr lang="hu-HU" sz="1400" dirty="0" err="1" smtClean="0"/>
              <a:t>egészs.kár</a:t>
            </a:r>
            <a:r>
              <a:rPr lang="hu-HU" sz="1400" dirty="0" smtClean="0"/>
              <a:t>. lineáris</a:t>
            </a:r>
          </a:p>
          <a:p>
            <a:r>
              <a:rPr lang="hu-HU" sz="1400" dirty="0" smtClean="0"/>
              <a:t>EBROK114 </a:t>
            </a:r>
            <a:r>
              <a:rPr lang="hu-HU" sz="1400" dirty="0"/>
              <a:t>Baleseti </a:t>
            </a:r>
            <a:r>
              <a:rPr lang="hu-HU" sz="1400" dirty="0" err="1"/>
              <a:t>egészs.kár</a:t>
            </a:r>
            <a:r>
              <a:rPr lang="hu-HU" sz="1400" dirty="0"/>
              <a:t>. </a:t>
            </a:r>
            <a:r>
              <a:rPr lang="hu-HU" sz="1400" dirty="0" err="1" smtClean="0"/>
              <a:t>progressz</a:t>
            </a:r>
            <a:r>
              <a:rPr lang="hu-HU" sz="1400" dirty="0" smtClean="0"/>
              <a:t>.</a:t>
            </a:r>
          </a:p>
          <a:p>
            <a:r>
              <a:rPr lang="hu-HU" sz="1400" dirty="0" smtClean="0"/>
              <a:t>EBROK214 </a:t>
            </a:r>
            <a:r>
              <a:rPr lang="hu-HU" sz="1400" dirty="0"/>
              <a:t>Baleseti </a:t>
            </a:r>
            <a:r>
              <a:rPr lang="hu-HU" sz="1400" dirty="0" err="1"/>
              <a:t>egészs.kár</a:t>
            </a:r>
            <a:r>
              <a:rPr lang="hu-HU" sz="1400" dirty="0"/>
              <a:t>. </a:t>
            </a:r>
            <a:r>
              <a:rPr lang="hu-HU" sz="1400" dirty="0" smtClean="0"/>
              <a:t>50% felett</a:t>
            </a:r>
          </a:p>
          <a:p>
            <a:r>
              <a:rPr lang="hu-HU" sz="1400" dirty="0" smtClean="0"/>
              <a:t>EBCST014 Csonttörés</a:t>
            </a:r>
          </a:p>
          <a:p>
            <a:r>
              <a:rPr lang="hu-HU" sz="1400" dirty="0" smtClean="0"/>
              <a:t>EBKNT014 Baleseti kórházi napi térítés</a:t>
            </a:r>
          </a:p>
          <a:p>
            <a:r>
              <a:rPr lang="hu-HU" sz="1400" dirty="0" smtClean="0"/>
              <a:t>EBMÜT014 baleseti műtéti térítés</a:t>
            </a:r>
          </a:p>
          <a:p>
            <a:r>
              <a:rPr lang="hu-HU" sz="1400" dirty="0" smtClean="0"/>
              <a:t>EBÉGS014 Égési </a:t>
            </a:r>
            <a:r>
              <a:rPr lang="hu-HU" sz="1400" dirty="0"/>
              <a:t>sérülés</a:t>
            </a:r>
            <a:endParaRPr lang="hu-HU" sz="1400" dirty="0" smtClean="0"/>
          </a:p>
          <a:p>
            <a:r>
              <a:rPr lang="hu-HU" sz="1400" dirty="0" smtClean="0"/>
              <a:t>EBKEK014 baleseti keresőképtelenség</a:t>
            </a:r>
          </a:p>
          <a:p>
            <a:r>
              <a:rPr lang="hu-HU" sz="1400" dirty="0" smtClean="0"/>
              <a:t>EKHAT014 Közlekedési baleseti halál</a:t>
            </a:r>
          </a:p>
          <a:p>
            <a:r>
              <a:rPr lang="hu-HU" sz="1400" dirty="0" smtClean="0"/>
              <a:t>EKROK014 </a:t>
            </a:r>
            <a:r>
              <a:rPr lang="hu-HU" sz="1400" dirty="0" err="1" smtClean="0"/>
              <a:t>Közl</a:t>
            </a:r>
            <a:r>
              <a:rPr lang="hu-HU" sz="1400" dirty="0" smtClean="0"/>
              <a:t>. baleseti </a:t>
            </a:r>
            <a:r>
              <a:rPr lang="hu-HU" sz="1400" dirty="0" err="1"/>
              <a:t>egészs.kár</a:t>
            </a:r>
            <a:r>
              <a:rPr lang="hu-HU" sz="1400" dirty="0"/>
              <a:t>.</a:t>
            </a:r>
            <a:endParaRPr lang="hu-HU" sz="1400" dirty="0" smtClean="0"/>
          </a:p>
          <a:p>
            <a:r>
              <a:rPr lang="hu-HU" sz="1400" dirty="0" smtClean="0"/>
              <a:t>EBKTS014 Baleseti költségtérítés</a:t>
            </a:r>
          </a:p>
          <a:p>
            <a:r>
              <a:rPr lang="hu-HU" sz="1400" dirty="0"/>
              <a:t>EEKNT014 Kórházi napi térítés</a:t>
            </a:r>
          </a:p>
          <a:p>
            <a:r>
              <a:rPr lang="hu-HU" sz="1400" dirty="0"/>
              <a:t>EEMÜT014 Műtéti térítés</a:t>
            </a:r>
          </a:p>
          <a:p>
            <a:r>
              <a:rPr lang="hu-HU" sz="1400" dirty="0"/>
              <a:t>EEDRD014 Kiemelt kockázatú betegségek</a:t>
            </a:r>
          </a:p>
          <a:p>
            <a:r>
              <a:rPr lang="hu-HU" sz="1400" dirty="0"/>
              <a:t>EEOEP014 69%-ot meghaladó </a:t>
            </a:r>
            <a:r>
              <a:rPr lang="hu-HU" sz="1400" dirty="0" err="1"/>
              <a:t>egészs.kár</a:t>
            </a:r>
            <a:r>
              <a:rPr lang="hu-HU" sz="1400" dirty="0"/>
              <a:t>.</a:t>
            </a:r>
          </a:p>
          <a:p>
            <a:r>
              <a:rPr lang="hu-HU" sz="1400" dirty="0"/>
              <a:t>EEOEP114 39%-ot meghaladó </a:t>
            </a:r>
            <a:r>
              <a:rPr lang="hu-HU" sz="1400" dirty="0" err="1"/>
              <a:t>egészs.kár</a:t>
            </a:r>
            <a:r>
              <a:rPr lang="hu-HU" sz="1400" dirty="0"/>
              <a:t>.</a:t>
            </a:r>
          </a:p>
          <a:p>
            <a:r>
              <a:rPr lang="hu-HU" sz="1400" dirty="0"/>
              <a:t>EEKEK014 Keresőképtelenségi napi </a:t>
            </a:r>
            <a:r>
              <a:rPr lang="hu-HU" sz="1400" dirty="0" smtClean="0"/>
              <a:t>térítés</a:t>
            </a:r>
            <a:endParaRPr lang="hu-HU" sz="14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4644008" y="2926685"/>
            <a:ext cx="4248472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</a:rPr>
              <a:t>Milliós2014 	Milliós segítség 			balesetbiztosítás</a:t>
            </a:r>
            <a:endParaRPr lang="hu-H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1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ím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720080"/>
          </a:xfrm>
        </p:spPr>
        <p:txBody>
          <a:bodyPr/>
          <a:lstStyle/>
          <a:p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Nyomdailag gyártott nyomtatványok </a:t>
            </a:r>
            <a:b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2014. március 15-étől</a:t>
            </a:r>
            <a:endParaRPr lang="hu-HU" sz="2600" dirty="0" smtClean="0"/>
          </a:p>
        </p:txBody>
      </p:sp>
      <p:graphicFrame>
        <p:nvGraphicFramePr>
          <p:cNvPr id="2" name="Tartalom helye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403272"/>
              </p:ext>
            </p:extLst>
          </p:nvPr>
        </p:nvGraphicFramePr>
        <p:xfrm>
          <a:off x="2339752" y="2636912"/>
          <a:ext cx="5184576" cy="1306083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272405"/>
                <a:gridCol w="3912171"/>
              </a:tblGrid>
              <a:tr h="33072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>
                          <a:effectLst/>
                        </a:rPr>
                        <a:t>16124</a:t>
                      </a:r>
                      <a:endParaRPr lang="hu-H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0" u="none" strike="noStrike" dirty="0" err="1" smtClean="0">
                          <a:effectLst/>
                        </a:rPr>
                        <a:t>TestŐr</a:t>
                      </a:r>
                      <a:r>
                        <a:rPr lang="hu-HU" sz="1600" b="0" u="none" strike="noStrike" dirty="0" smtClean="0">
                          <a:effectLst/>
                        </a:rPr>
                        <a:t> </a:t>
                      </a:r>
                      <a:r>
                        <a:rPr lang="hu-HU" sz="1600" b="0" u="none" strike="noStrike" dirty="0">
                          <a:effectLst/>
                        </a:rPr>
                        <a:t>biztosítás </a:t>
                      </a:r>
                      <a:r>
                        <a:rPr lang="hu-HU" sz="1600" b="0" u="none" strike="noStrike" dirty="0" smtClean="0">
                          <a:effectLst/>
                        </a:rPr>
                        <a:t>TÁSZF14 </a:t>
                      </a:r>
                      <a:endParaRPr lang="hu-H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10702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>
                          <a:effectLst/>
                        </a:rPr>
                        <a:t>16125</a:t>
                      </a:r>
                      <a:endParaRPr lang="hu-H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0" u="none" strike="noStrike" dirty="0" err="1" smtClean="0">
                          <a:effectLst/>
                        </a:rPr>
                        <a:t>TestŐr</a:t>
                      </a:r>
                      <a:r>
                        <a:rPr lang="hu-HU" sz="1600" b="0" u="none" strike="noStrike" dirty="0" smtClean="0">
                          <a:effectLst/>
                        </a:rPr>
                        <a:t> biztosítás különös feltételei </a:t>
                      </a:r>
                      <a:r>
                        <a:rPr lang="hu-HU" sz="1600" b="0" u="none" strike="noStrike" dirty="0">
                          <a:effectLst/>
                        </a:rPr>
                        <a:t>(Összefűzött)</a:t>
                      </a:r>
                      <a:endParaRPr lang="hu-H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10702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 smtClean="0">
                          <a:effectLst/>
                        </a:rPr>
                        <a:t>16270</a:t>
                      </a:r>
                      <a:endParaRPr lang="hu-H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0" u="none" strike="noStrike" dirty="0" smtClean="0">
                          <a:effectLst/>
                        </a:rPr>
                        <a:t>Milliós segítség ajánlati mappa és tartalma (Milliós2014)</a:t>
                      </a:r>
                      <a:endParaRPr lang="hu-H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481542"/>
              </p:ext>
            </p:extLst>
          </p:nvPr>
        </p:nvGraphicFramePr>
        <p:xfrm>
          <a:off x="2339752" y="2204864"/>
          <a:ext cx="5184576" cy="432564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251449"/>
                <a:gridCol w="3933127"/>
              </a:tblGrid>
              <a:tr h="43256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u="none" strike="noStrike" dirty="0">
                          <a:effectLst/>
                        </a:rPr>
                        <a:t>16280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0" u="none" strike="noStrike" dirty="0" err="1">
                          <a:effectLst/>
                        </a:rPr>
                        <a:t>TestŐr</a:t>
                      </a:r>
                      <a:r>
                        <a:rPr lang="hu-HU" sz="1600" b="0" u="none" strike="noStrike" dirty="0">
                          <a:effectLst/>
                        </a:rPr>
                        <a:t> ajánlati mappa és tartalma       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374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323528" y="2564904"/>
            <a:ext cx="8712968" cy="864096"/>
          </a:xfrm>
        </p:spPr>
        <p:txBody>
          <a:bodyPr/>
          <a:lstStyle/>
          <a:p>
            <a:pPr algn="l"/>
            <a:r>
              <a:rPr lang="hu-HU" sz="33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Szimba</a:t>
            </a:r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tanuló balesetbiztosítás </a:t>
            </a:r>
            <a:r>
              <a:rPr lang="hu-HU" sz="33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TOVÁBBI</a:t>
            </a:r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változásai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01008"/>
            <a:ext cx="1964680" cy="228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Szimba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TANF14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főbb változásai </a:t>
            </a:r>
            <a:r>
              <a:rPr lang="hu-HU" sz="26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hu-HU" sz="2600" b="1" baseline="30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896544"/>
          </a:xfrm>
        </p:spPr>
        <p:txBody>
          <a:bodyPr>
            <a:normAutofit/>
          </a:bodyPr>
          <a:lstStyle/>
          <a:p>
            <a:r>
              <a:rPr lang="hu-HU" sz="2000" dirty="0"/>
              <a:t>ú</a:t>
            </a:r>
            <a:r>
              <a:rPr lang="hu-HU" sz="2000" dirty="0" smtClean="0"/>
              <a:t>j </a:t>
            </a:r>
            <a:r>
              <a:rPr lang="en-US" sz="2000" dirty="0" smtClean="0"/>
              <a:t>„</a:t>
            </a:r>
            <a:r>
              <a:rPr lang="en-US" sz="2000" b="1" dirty="0" err="1" smtClean="0">
                <a:solidFill>
                  <a:srgbClr val="C00000"/>
                </a:solidFill>
              </a:rPr>
              <a:t>Ügyféltájékoztató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és</a:t>
            </a:r>
            <a:r>
              <a:rPr lang="en-US" sz="2000" b="1" dirty="0">
                <a:solidFill>
                  <a:srgbClr val="C00000"/>
                </a:solidFill>
              </a:rPr>
              <a:t> a </a:t>
            </a:r>
            <a:r>
              <a:rPr lang="en-US" sz="2000" b="1" dirty="0" err="1">
                <a:solidFill>
                  <a:srgbClr val="C00000"/>
                </a:solidFill>
              </a:rPr>
              <a:t>biztosítási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szerződésre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vonatkozó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általános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rendelkezések</a:t>
            </a:r>
            <a:r>
              <a:rPr lang="en-US" sz="2000" dirty="0"/>
              <a:t>” </a:t>
            </a:r>
            <a:r>
              <a:rPr lang="en-US" sz="2000" dirty="0" err="1"/>
              <a:t>című</a:t>
            </a:r>
            <a:r>
              <a:rPr lang="en-US" sz="2000" dirty="0"/>
              <a:t> </a:t>
            </a:r>
            <a:r>
              <a:rPr lang="en-US" sz="2000" dirty="0" err="1" smtClean="0"/>
              <a:t>dokumentum</a:t>
            </a:r>
            <a:endParaRPr lang="hu-HU" sz="2000" dirty="0"/>
          </a:p>
          <a:p>
            <a:endParaRPr lang="hu-HU" sz="600" dirty="0"/>
          </a:p>
          <a:p>
            <a:r>
              <a:rPr lang="hu-HU" sz="2000" b="1" dirty="0" err="1" smtClean="0">
                <a:solidFill>
                  <a:srgbClr val="C00000"/>
                </a:solidFill>
              </a:rPr>
              <a:t>Szimba-kalauz</a:t>
            </a:r>
            <a:r>
              <a:rPr lang="hu-HU" sz="2000" b="1" dirty="0" smtClean="0">
                <a:solidFill>
                  <a:srgbClr val="C00000"/>
                </a:solidFill>
              </a:rPr>
              <a:t> </a:t>
            </a:r>
            <a:r>
              <a:rPr lang="hu-HU" sz="2000" b="1" dirty="0">
                <a:solidFill>
                  <a:srgbClr val="C00000"/>
                </a:solidFill>
              </a:rPr>
              <a:t>a szerződés </a:t>
            </a:r>
            <a:r>
              <a:rPr lang="hu-HU" sz="2000" b="1" dirty="0" smtClean="0">
                <a:solidFill>
                  <a:srgbClr val="C00000"/>
                </a:solidFill>
              </a:rPr>
              <a:t>része</a:t>
            </a:r>
            <a:r>
              <a:rPr lang="hu-HU" sz="2000" b="1" dirty="0" smtClean="0"/>
              <a:t> </a:t>
            </a:r>
            <a:r>
              <a:rPr lang="hu-HU" sz="2000" dirty="0" smtClean="0"/>
              <a:t>(meg kell őrizni az ügynökségeken a </a:t>
            </a:r>
            <a:r>
              <a:rPr lang="hu-HU" sz="2000" b="1" u="sng" dirty="0" smtClean="0">
                <a:solidFill>
                  <a:srgbClr val="0070C0"/>
                </a:solidFill>
              </a:rPr>
              <a:t>kitöltve visszaküldött Válaszkártyát</a:t>
            </a:r>
            <a:r>
              <a:rPr lang="hu-HU" sz="2000" dirty="0" smtClean="0"/>
              <a:t>!)</a:t>
            </a:r>
          </a:p>
          <a:p>
            <a:endParaRPr lang="hu-HU" sz="600" dirty="0"/>
          </a:p>
          <a:p>
            <a:r>
              <a:rPr lang="en-US" sz="2000" dirty="0"/>
              <a:t>A </a:t>
            </a:r>
            <a:r>
              <a:rPr lang="en-US" sz="2000" dirty="0" err="1"/>
              <a:t>biztosítotti</a:t>
            </a:r>
            <a:r>
              <a:rPr lang="en-US" sz="2000" dirty="0"/>
              <a:t> </a:t>
            </a:r>
            <a:r>
              <a:rPr lang="en-US" sz="2000" dirty="0" err="1"/>
              <a:t>jogviszony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adott</a:t>
            </a:r>
            <a:r>
              <a:rPr lang="en-US" sz="2000" dirty="0"/>
              <a:t> </a:t>
            </a:r>
            <a:r>
              <a:rPr lang="en-US" sz="2000" dirty="0" err="1"/>
              <a:t>biztosított</a:t>
            </a:r>
            <a:r>
              <a:rPr lang="en-US" sz="2000" dirty="0"/>
              <a:t> </a:t>
            </a:r>
            <a:r>
              <a:rPr lang="en-US" sz="2000" dirty="0" err="1"/>
              <a:t>vonatkozásában</a:t>
            </a:r>
            <a:r>
              <a:rPr lang="en-US" sz="2000" dirty="0"/>
              <a:t> a </a:t>
            </a:r>
            <a:r>
              <a:rPr lang="en-US" sz="2000" dirty="0" err="1"/>
              <a:t>biztosítási</a:t>
            </a:r>
            <a:r>
              <a:rPr lang="en-US" sz="2000" dirty="0"/>
              <a:t> </a:t>
            </a:r>
            <a:r>
              <a:rPr lang="en-US" sz="2000" dirty="0" err="1"/>
              <a:t>szerződés</a:t>
            </a:r>
            <a:r>
              <a:rPr lang="en-US" sz="2000" dirty="0"/>
              <a:t> </a:t>
            </a:r>
            <a:r>
              <a:rPr lang="en-US" sz="2000" dirty="0" err="1"/>
              <a:t>részét</a:t>
            </a:r>
            <a:r>
              <a:rPr lang="en-US" sz="2000" dirty="0"/>
              <a:t> </a:t>
            </a:r>
            <a:r>
              <a:rPr lang="en-US" sz="2000" dirty="0" err="1" smtClean="0"/>
              <a:t>képező</a:t>
            </a:r>
            <a:r>
              <a:rPr lang="hu-HU" sz="2000" dirty="0" smtClean="0"/>
              <a:t>…</a:t>
            </a:r>
          </a:p>
          <a:p>
            <a:pPr lvl="1"/>
            <a:r>
              <a:rPr lang="en-US" sz="1800" b="1" dirty="0" err="1" smtClean="0">
                <a:solidFill>
                  <a:srgbClr val="0070C0"/>
                </a:solidFill>
              </a:rPr>
              <a:t>Szimba-kalauzon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található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Válaszkártya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/>
              <a:t>és</a:t>
            </a:r>
            <a:r>
              <a:rPr lang="en-US" sz="1800" dirty="0"/>
              <a:t> </a:t>
            </a:r>
            <a:r>
              <a:rPr lang="en-US" sz="1800" dirty="0" err="1"/>
              <a:t>annak</a:t>
            </a:r>
            <a:r>
              <a:rPr lang="en-US" sz="1800" dirty="0"/>
              <a:t> </a:t>
            </a:r>
            <a:r>
              <a:rPr lang="en-US" sz="1800" dirty="0" err="1"/>
              <a:t>részét</a:t>
            </a:r>
            <a:r>
              <a:rPr lang="en-US" sz="1800" dirty="0"/>
              <a:t> </a:t>
            </a:r>
            <a:r>
              <a:rPr lang="en-US" sz="1800" dirty="0" err="1"/>
              <a:t>képező</a:t>
            </a:r>
            <a:r>
              <a:rPr lang="en-US" sz="1800" dirty="0"/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Ügyfélkártya</a:t>
            </a:r>
            <a:r>
              <a:rPr lang="en-US" sz="1800" dirty="0"/>
              <a:t> (</a:t>
            </a:r>
            <a:r>
              <a:rPr lang="en-US" sz="1800" dirty="0" err="1"/>
              <a:t>együttesen</a:t>
            </a:r>
            <a:r>
              <a:rPr lang="en-US" sz="1800" dirty="0"/>
              <a:t>: </a:t>
            </a:r>
            <a:r>
              <a:rPr lang="en-US" sz="1800" dirty="0" err="1"/>
              <a:t>Válaszkártya</a:t>
            </a:r>
            <a:r>
              <a:rPr lang="en-US" sz="1800" dirty="0"/>
              <a:t>) </a:t>
            </a:r>
            <a:r>
              <a:rPr lang="en-US" sz="1800" b="1" dirty="0" err="1">
                <a:solidFill>
                  <a:srgbClr val="0070C0"/>
                </a:solidFill>
              </a:rPr>
              <a:t>érvényes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megtételével</a:t>
            </a:r>
            <a:r>
              <a:rPr lang="en-US" sz="1800" dirty="0"/>
              <a:t>, </a:t>
            </a:r>
            <a:r>
              <a:rPr lang="en-US" sz="1800" dirty="0" err="1" smtClean="0"/>
              <a:t>valamint</a:t>
            </a:r>
            <a:endParaRPr lang="hu-HU" sz="1800" dirty="0" smtClean="0"/>
          </a:p>
          <a:p>
            <a:pPr lvl="1"/>
            <a:r>
              <a:rPr lang="en-US" sz="1800" dirty="0" smtClean="0"/>
              <a:t>a </a:t>
            </a:r>
            <a:r>
              <a:rPr lang="en-US" sz="1800" b="1" dirty="0" err="1">
                <a:solidFill>
                  <a:srgbClr val="0070C0"/>
                </a:solidFill>
              </a:rPr>
              <a:t>biztosítottnak</a:t>
            </a:r>
            <a:r>
              <a:rPr lang="en-US" sz="1800" b="1" dirty="0">
                <a:solidFill>
                  <a:srgbClr val="0070C0"/>
                </a:solidFill>
              </a:rPr>
              <a:t> a </a:t>
            </a:r>
            <a:r>
              <a:rPr lang="en-US" sz="1800" b="1" dirty="0" err="1">
                <a:solidFill>
                  <a:srgbClr val="0070C0"/>
                </a:solidFill>
              </a:rPr>
              <a:t>biztosítotti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névjegyzékbe</a:t>
            </a:r>
            <a:r>
              <a:rPr lang="en-US" sz="1800" b="1" dirty="0">
                <a:solidFill>
                  <a:srgbClr val="0070C0"/>
                </a:solidFill>
              </a:rPr>
              <a:t>, </a:t>
            </a:r>
            <a:r>
              <a:rPr lang="en-US" sz="1800" dirty="0" err="1"/>
              <a:t>illetve</a:t>
            </a:r>
            <a:r>
              <a:rPr lang="en-US" sz="1800" dirty="0"/>
              <a:t> a </a:t>
            </a:r>
            <a:r>
              <a:rPr lang="en-US" sz="1800" b="1" dirty="0" err="1">
                <a:solidFill>
                  <a:srgbClr val="0070C0"/>
                </a:solidFill>
              </a:rPr>
              <a:t>pótlistába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való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felvételével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/>
              <a:t>és</a:t>
            </a:r>
            <a:r>
              <a:rPr lang="en-US" sz="1800" dirty="0"/>
              <a:t> a </a:t>
            </a:r>
            <a:r>
              <a:rPr lang="en-US" sz="1800" b="1" dirty="0" err="1">
                <a:solidFill>
                  <a:srgbClr val="0070C0"/>
                </a:solidFill>
              </a:rPr>
              <a:t>névjegyzék</a:t>
            </a:r>
            <a:r>
              <a:rPr lang="en-US" sz="1800" b="1" dirty="0">
                <a:solidFill>
                  <a:srgbClr val="0070C0"/>
                </a:solidFill>
              </a:rPr>
              <a:t>/</a:t>
            </a:r>
            <a:r>
              <a:rPr lang="en-US" sz="1800" b="1" dirty="0" err="1">
                <a:solidFill>
                  <a:srgbClr val="0070C0"/>
                </a:solidFill>
              </a:rPr>
              <a:t>pótlista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Biztosító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részére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történő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átadásával</a:t>
            </a:r>
            <a:r>
              <a:rPr lang="en-US" sz="1800" dirty="0"/>
              <a:t>, </a:t>
            </a:r>
            <a:r>
              <a:rPr lang="en-US" sz="1800" dirty="0" err="1" smtClean="0"/>
              <a:t>továbbá</a:t>
            </a:r>
            <a:endParaRPr lang="hu-HU" sz="1800" dirty="0" smtClean="0"/>
          </a:p>
          <a:p>
            <a:pPr lvl="1"/>
            <a:r>
              <a:rPr lang="en-US" sz="1800" dirty="0" smtClean="0"/>
              <a:t>a </a:t>
            </a:r>
            <a:r>
              <a:rPr lang="en-US" sz="1800" b="1" dirty="0" err="1">
                <a:solidFill>
                  <a:srgbClr val="0070C0"/>
                </a:solidFill>
              </a:rPr>
              <a:t>biztosítási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díj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adott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biztosítottra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vonatkozó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részének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Biztosító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részére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történő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megfizetésével</a:t>
            </a:r>
            <a:endParaRPr lang="hu-HU" sz="1800" dirty="0" smtClean="0"/>
          </a:p>
          <a:p>
            <a:pPr marL="457200" lvl="1" indent="0">
              <a:buNone/>
            </a:pPr>
            <a:r>
              <a:rPr lang="hu-HU" sz="2000" dirty="0" smtClean="0"/>
              <a:t>… </a:t>
            </a:r>
            <a:r>
              <a:rPr lang="en-US" sz="2000" dirty="0" err="1" smtClean="0"/>
              <a:t>jön</a:t>
            </a:r>
            <a:r>
              <a:rPr lang="en-US" sz="2000" dirty="0" smtClean="0"/>
              <a:t> </a:t>
            </a:r>
            <a:r>
              <a:rPr lang="en-US" sz="2000" dirty="0" err="1"/>
              <a:t>létre</a:t>
            </a:r>
            <a:r>
              <a:rPr lang="en-US" sz="2000" dirty="0"/>
              <a:t>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8626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Néhány </a:t>
            </a:r>
            <a:r>
              <a:rPr lang="hu-HU" sz="32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FONTOS</a:t>
            </a:r>
            <a:r>
              <a:rPr lang="hu-HU" sz="32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hu-HU" sz="32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DOLOG</a:t>
            </a:r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9375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Szimba</a:t>
            </a: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TANF14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főbb változásai </a:t>
            </a:r>
            <a:r>
              <a:rPr lang="hu-HU" sz="26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hu-HU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9"/>
            <a:ext cx="8363272" cy="4392488"/>
          </a:xfrm>
        </p:spPr>
        <p:txBody>
          <a:bodyPr>
            <a:normAutofit/>
          </a:bodyPr>
          <a:lstStyle/>
          <a:p>
            <a:r>
              <a:rPr lang="hu-HU" sz="2000" dirty="0"/>
              <a:t>a</a:t>
            </a:r>
            <a:r>
              <a:rPr lang="en-US" sz="2000" dirty="0" smtClean="0"/>
              <a:t> </a:t>
            </a:r>
            <a:r>
              <a:rPr lang="en-US" sz="2000" dirty="0" err="1"/>
              <a:t>szerződés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a </a:t>
            </a:r>
            <a:r>
              <a:rPr lang="en-US" sz="2000" dirty="0" err="1"/>
              <a:t>biztosítotti</a:t>
            </a:r>
            <a:r>
              <a:rPr lang="en-US" sz="2000" dirty="0"/>
              <a:t> </a:t>
            </a:r>
            <a:r>
              <a:rPr lang="en-US" sz="2000" dirty="0" err="1"/>
              <a:t>jogviszony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határozott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tartamra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dirty="0" err="1"/>
              <a:t>jön</a:t>
            </a:r>
            <a:r>
              <a:rPr lang="en-US" sz="2000" dirty="0"/>
              <a:t> </a:t>
            </a:r>
            <a:r>
              <a:rPr lang="en-US" sz="2000" dirty="0" err="1" smtClean="0"/>
              <a:t>létre</a:t>
            </a:r>
            <a:endParaRPr lang="hu-HU" sz="600" dirty="0"/>
          </a:p>
          <a:p>
            <a:pPr marL="0" indent="0">
              <a:buNone/>
            </a:pPr>
            <a:endParaRPr lang="hu-HU" sz="1000" dirty="0" smtClean="0"/>
          </a:p>
          <a:p>
            <a:r>
              <a:rPr lang="en-US" sz="2000" dirty="0" smtClean="0"/>
              <a:t>a </a:t>
            </a:r>
            <a:r>
              <a:rPr lang="en-US" sz="2000" dirty="0" err="1"/>
              <a:t>biztosítottak</a:t>
            </a:r>
            <a:r>
              <a:rPr lang="en-US" sz="2000" dirty="0"/>
              <a:t> </a:t>
            </a:r>
            <a:r>
              <a:rPr lang="en-US" sz="2000" dirty="0" err="1"/>
              <a:t>egy</a:t>
            </a:r>
            <a:r>
              <a:rPr lang="en-US" sz="2000" dirty="0"/>
              <a:t> </a:t>
            </a:r>
            <a:r>
              <a:rPr lang="en-US" sz="2000" dirty="0" err="1"/>
              <a:t>főre</a:t>
            </a:r>
            <a:r>
              <a:rPr lang="en-US" sz="2000" dirty="0"/>
              <a:t> </a:t>
            </a:r>
            <a:r>
              <a:rPr lang="en-US" sz="2000" dirty="0" err="1"/>
              <a:t>jutó</a:t>
            </a:r>
            <a:r>
              <a:rPr lang="en-US" sz="2000" dirty="0"/>
              <a:t> </a:t>
            </a:r>
            <a:r>
              <a:rPr lang="en-US" sz="2000" dirty="0" err="1"/>
              <a:t>biztosítási</a:t>
            </a:r>
            <a:r>
              <a:rPr lang="en-US" sz="2000" dirty="0"/>
              <a:t> </a:t>
            </a:r>
            <a:r>
              <a:rPr lang="en-US" sz="2000" dirty="0" err="1"/>
              <a:t>díját</a:t>
            </a:r>
            <a:r>
              <a:rPr lang="en-US" sz="2000" dirty="0"/>
              <a:t> a </a:t>
            </a:r>
            <a:r>
              <a:rPr lang="en-US" sz="2000" dirty="0" err="1"/>
              <a:t>választott</a:t>
            </a:r>
            <a:r>
              <a:rPr lang="en-US" sz="2000" dirty="0"/>
              <a:t> </a:t>
            </a:r>
            <a:r>
              <a:rPr lang="en-US" sz="2000" dirty="0" err="1"/>
              <a:t>szolgáltatási</a:t>
            </a:r>
            <a:r>
              <a:rPr lang="en-US" sz="2000" dirty="0"/>
              <a:t> </a:t>
            </a:r>
            <a:r>
              <a:rPr lang="en-US" sz="2000" dirty="0" err="1"/>
              <a:t>csomag</a:t>
            </a:r>
            <a:r>
              <a:rPr lang="en-US" sz="2000" dirty="0"/>
              <a:t> </a:t>
            </a:r>
            <a:r>
              <a:rPr lang="en-US" sz="2000" dirty="0" err="1"/>
              <a:t>függvényében</a:t>
            </a:r>
            <a:r>
              <a:rPr lang="en-US" sz="2000" dirty="0"/>
              <a:t>, a </a:t>
            </a:r>
            <a:r>
              <a:rPr lang="en-US" sz="2000" b="1" u="sng" dirty="0" err="1">
                <a:solidFill>
                  <a:srgbClr val="0070C0"/>
                </a:solidFill>
              </a:rPr>
              <a:t>Szimba-kalauzon</a:t>
            </a:r>
            <a:r>
              <a:rPr lang="en-US" sz="2000" dirty="0"/>
              <a:t> </a:t>
            </a:r>
            <a:r>
              <a:rPr lang="en-US" sz="2000" dirty="0" err="1"/>
              <a:t>határozza</a:t>
            </a:r>
            <a:r>
              <a:rPr lang="en-US" sz="2000" dirty="0"/>
              <a:t> </a:t>
            </a:r>
            <a:r>
              <a:rPr lang="en-US" sz="2000" dirty="0" smtClean="0"/>
              <a:t>meg</a:t>
            </a:r>
            <a:r>
              <a:rPr lang="hu-HU" sz="2000" dirty="0"/>
              <a:t> </a:t>
            </a:r>
            <a:r>
              <a:rPr lang="hu-HU" sz="2000" dirty="0" smtClean="0"/>
              <a:t>a biztosító</a:t>
            </a:r>
          </a:p>
          <a:p>
            <a:endParaRPr lang="hu-HU" sz="1000" dirty="0"/>
          </a:p>
          <a:p>
            <a:r>
              <a:rPr lang="hu-HU" sz="2000" dirty="0"/>
              <a:t>b</a:t>
            </a:r>
            <a:r>
              <a:rPr lang="hu-HU" sz="2000" dirty="0" smtClean="0"/>
              <a:t>ekerült a feltételbe (</a:t>
            </a:r>
            <a:r>
              <a:rPr lang="hu-HU" sz="2000" dirty="0"/>
              <a:t>és </a:t>
            </a:r>
            <a:r>
              <a:rPr lang="hu-HU" sz="2000" dirty="0" smtClean="0"/>
              <a:t>az ajánlaton is rajta van): </a:t>
            </a:r>
            <a:r>
              <a:rPr lang="en-US" sz="2000" dirty="0" smtClean="0"/>
              <a:t>250.000 </a:t>
            </a:r>
            <a:r>
              <a:rPr lang="en-US" sz="2000" dirty="0"/>
              <a:t>Ft-</a:t>
            </a:r>
            <a:r>
              <a:rPr lang="en-US" sz="2000" dirty="0" err="1"/>
              <a:t>ot</a:t>
            </a:r>
            <a:r>
              <a:rPr lang="en-US" sz="2000" dirty="0"/>
              <a:t> </a:t>
            </a:r>
            <a:r>
              <a:rPr lang="en-US" sz="2000" dirty="0" err="1"/>
              <a:t>meghaladó</a:t>
            </a:r>
            <a:r>
              <a:rPr lang="en-US" sz="2000" dirty="0"/>
              <a:t> </a:t>
            </a:r>
            <a:r>
              <a:rPr lang="en-US" sz="2000" dirty="0" err="1"/>
              <a:t>mértékű</a:t>
            </a:r>
            <a:r>
              <a:rPr lang="en-US" sz="2000" dirty="0"/>
              <a:t> </a:t>
            </a:r>
            <a:r>
              <a:rPr lang="en-US" sz="2000" dirty="0" err="1"/>
              <a:t>biztosítási</a:t>
            </a:r>
            <a:r>
              <a:rPr lang="en-US" sz="2000" dirty="0"/>
              <a:t> </a:t>
            </a:r>
            <a:r>
              <a:rPr lang="en-US" sz="2000" dirty="0" err="1"/>
              <a:t>díj</a:t>
            </a:r>
            <a:r>
              <a:rPr lang="en-US" sz="2000" dirty="0"/>
              <a:t> </a:t>
            </a:r>
            <a:r>
              <a:rPr lang="en-US" sz="2000" dirty="0" err="1"/>
              <a:t>átvételére</a:t>
            </a:r>
            <a:r>
              <a:rPr lang="en-US" sz="2000" dirty="0"/>
              <a:t> a </a:t>
            </a:r>
            <a:r>
              <a:rPr lang="en-US" sz="2000" dirty="0" err="1"/>
              <a:t>biztosító</a:t>
            </a:r>
            <a:r>
              <a:rPr lang="en-US" sz="2000" dirty="0"/>
              <a:t> </a:t>
            </a:r>
            <a:r>
              <a:rPr lang="en-US" sz="2000" dirty="0" err="1"/>
              <a:t>képviselője</a:t>
            </a:r>
            <a:r>
              <a:rPr lang="en-US" sz="2000" dirty="0"/>
              <a:t> </a:t>
            </a:r>
            <a:r>
              <a:rPr lang="en-US" sz="2000" dirty="0" err="1"/>
              <a:t>kizárólag</a:t>
            </a:r>
            <a:r>
              <a:rPr lang="en-US" sz="2000" dirty="0"/>
              <a:t> </a:t>
            </a:r>
            <a:r>
              <a:rPr lang="en-US" sz="2000" dirty="0" err="1"/>
              <a:t>nyomdai</a:t>
            </a:r>
            <a:r>
              <a:rPr lang="en-US" sz="2000" dirty="0"/>
              <a:t> Generali </a:t>
            </a:r>
            <a:r>
              <a:rPr lang="en-US" sz="2000" dirty="0" err="1"/>
              <a:t>emblémával</a:t>
            </a:r>
            <a:r>
              <a:rPr lang="en-US" sz="2000" dirty="0"/>
              <a:t> </a:t>
            </a:r>
            <a:r>
              <a:rPr lang="en-US" sz="2000" dirty="0" err="1"/>
              <a:t>ellátott</a:t>
            </a:r>
            <a:r>
              <a:rPr lang="en-US" sz="2000" dirty="0"/>
              <a:t> </a:t>
            </a:r>
            <a:r>
              <a:rPr lang="en-US" sz="2000" b="1" u="sng" dirty="0">
                <a:solidFill>
                  <a:srgbClr val="0070C0"/>
                </a:solidFill>
              </a:rPr>
              <a:t>“SZIMBA 250.000 Ft </a:t>
            </a:r>
            <a:r>
              <a:rPr lang="en-US" sz="2000" b="1" u="sng" dirty="0" err="1">
                <a:solidFill>
                  <a:srgbClr val="0070C0"/>
                </a:solidFill>
              </a:rPr>
              <a:t>feletti</a:t>
            </a:r>
            <a:r>
              <a:rPr lang="en-US" sz="2000" b="1" u="sng" dirty="0">
                <a:solidFill>
                  <a:srgbClr val="0070C0"/>
                </a:solidFill>
              </a:rPr>
              <a:t> </a:t>
            </a:r>
            <a:r>
              <a:rPr lang="en-US" sz="2000" b="1" u="sng" dirty="0" err="1">
                <a:solidFill>
                  <a:srgbClr val="0070C0"/>
                </a:solidFill>
              </a:rPr>
              <a:t>díj</a:t>
            </a:r>
            <a:r>
              <a:rPr lang="en-US" sz="2000" b="1" u="sng" dirty="0">
                <a:solidFill>
                  <a:srgbClr val="0070C0"/>
                </a:solidFill>
              </a:rPr>
              <a:t> </a:t>
            </a:r>
            <a:r>
              <a:rPr lang="en-US" sz="2000" b="1" u="sng" dirty="0" err="1">
                <a:solidFill>
                  <a:srgbClr val="0070C0"/>
                </a:solidFill>
              </a:rPr>
              <a:t>átvételére</a:t>
            </a:r>
            <a:r>
              <a:rPr lang="en-US" sz="2000" b="1" u="sng" dirty="0">
                <a:solidFill>
                  <a:srgbClr val="0070C0"/>
                </a:solidFill>
              </a:rPr>
              <a:t>” </a:t>
            </a:r>
            <a:r>
              <a:rPr lang="en-US" sz="2000" dirty="0" err="1"/>
              <a:t>elnevezésű</a:t>
            </a:r>
            <a:r>
              <a:rPr lang="en-US" sz="2000" dirty="0"/>
              <a:t> </a:t>
            </a:r>
            <a:r>
              <a:rPr lang="en-US" sz="2000" dirty="0" err="1"/>
              <a:t>nyugta</a:t>
            </a:r>
            <a:r>
              <a:rPr lang="en-US" sz="2000" dirty="0"/>
              <a:t> </a:t>
            </a:r>
            <a:r>
              <a:rPr lang="en-US" sz="2000" dirty="0" err="1"/>
              <a:t>ellenében</a:t>
            </a:r>
            <a:r>
              <a:rPr lang="en-US" sz="2000" dirty="0"/>
              <a:t> </a:t>
            </a:r>
            <a:r>
              <a:rPr lang="en-US" sz="2000" dirty="0" err="1" smtClean="0"/>
              <a:t>jogosult</a:t>
            </a:r>
            <a:endParaRPr lang="hu-HU" sz="2000" dirty="0" smtClean="0"/>
          </a:p>
          <a:p>
            <a:endParaRPr lang="hu-HU" sz="1000" dirty="0"/>
          </a:p>
          <a:p>
            <a:r>
              <a:rPr lang="hu-HU" sz="2000" dirty="0"/>
              <a:t>meghatározásra/részletezésre került a</a:t>
            </a:r>
            <a:r>
              <a:rPr lang="en-US" sz="2000" dirty="0"/>
              <a:t>z </a:t>
            </a:r>
            <a:r>
              <a:rPr lang="en-US" sz="2000" b="1" u="sng" dirty="0" err="1">
                <a:solidFill>
                  <a:srgbClr val="0070C0"/>
                </a:solidFill>
              </a:rPr>
              <a:t>elévülési</a:t>
            </a:r>
            <a:r>
              <a:rPr lang="en-US" sz="2000" b="1" u="sng" dirty="0">
                <a:solidFill>
                  <a:srgbClr val="0070C0"/>
                </a:solidFill>
              </a:rPr>
              <a:t> </a:t>
            </a:r>
            <a:r>
              <a:rPr lang="en-US" sz="2000" b="1" u="sng" dirty="0" err="1">
                <a:solidFill>
                  <a:srgbClr val="0070C0"/>
                </a:solidFill>
              </a:rPr>
              <a:t>idő</a:t>
            </a:r>
            <a:r>
              <a:rPr lang="en-US" sz="2000" b="1" u="sng" dirty="0">
                <a:solidFill>
                  <a:srgbClr val="0070C0"/>
                </a:solidFill>
              </a:rPr>
              <a:t> </a:t>
            </a:r>
            <a:r>
              <a:rPr lang="hu-HU" sz="2000" b="1" u="sng" dirty="0">
                <a:solidFill>
                  <a:srgbClr val="0070C0"/>
                </a:solidFill>
              </a:rPr>
              <a:t>kezdetének</a:t>
            </a:r>
            <a:r>
              <a:rPr lang="hu-HU" sz="2000" dirty="0"/>
              <a:t> időpontja</a:t>
            </a:r>
          </a:p>
          <a:p>
            <a:pPr marL="0" indent="0">
              <a:buNone/>
            </a:pPr>
            <a:endParaRPr lang="hu-HU" sz="1000" dirty="0"/>
          </a:p>
          <a:p>
            <a:r>
              <a:rPr lang="hu-HU" sz="2000" dirty="0"/>
              <a:t>külön fejezet foglalja össze a feltételben a </a:t>
            </a:r>
            <a:r>
              <a:rPr lang="hu-HU" sz="2000" b="1" u="sng" dirty="0">
                <a:solidFill>
                  <a:srgbClr val="0070C0"/>
                </a:solidFill>
              </a:rPr>
              <a:t>„</a:t>
            </a:r>
            <a:r>
              <a:rPr lang="en-US" sz="2000" b="1" u="sng" dirty="0">
                <a:solidFill>
                  <a:srgbClr val="0070C0"/>
                </a:solidFill>
              </a:rPr>
              <a:t>X. </a:t>
            </a:r>
            <a:r>
              <a:rPr lang="en-US" sz="2000" b="1" u="sng" dirty="0" err="1">
                <a:solidFill>
                  <a:srgbClr val="0070C0"/>
                </a:solidFill>
              </a:rPr>
              <a:t>Az</a:t>
            </a:r>
            <a:r>
              <a:rPr lang="en-US" sz="2000" b="1" u="sng" dirty="0">
                <a:solidFill>
                  <a:srgbClr val="0070C0"/>
                </a:solidFill>
              </a:rPr>
              <a:t> </a:t>
            </a:r>
            <a:r>
              <a:rPr lang="en-US" sz="2000" b="1" u="sng" dirty="0" err="1">
                <a:solidFill>
                  <a:srgbClr val="0070C0"/>
                </a:solidFill>
              </a:rPr>
              <a:t>általános</a:t>
            </a:r>
            <a:r>
              <a:rPr lang="en-US" sz="2000" b="1" u="sng" dirty="0">
                <a:solidFill>
                  <a:srgbClr val="0070C0"/>
                </a:solidFill>
              </a:rPr>
              <a:t> </a:t>
            </a:r>
            <a:r>
              <a:rPr lang="en-US" sz="2000" b="1" u="sng" dirty="0" err="1">
                <a:solidFill>
                  <a:srgbClr val="0070C0"/>
                </a:solidFill>
              </a:rPr>
              <a:t>feltételek</a:t>
            </a:r>
            <a:r>
              <a:rPr lang="en-US" sz="2000" b="1" u="sng" dirty="0">
                <a:solidFill>
                  <a:srgbClr val="0070C0"/>
                </a:solidFill>
              </a:rPr>
              <a:t> </a:t>
            </a:r>
            <a:r>
              <a:rPr lang="en-US" sz="2000" b="1" u="sng" dirty="0" err="1">
                <a:solidFill>
                  <a:srgbClr val="0070C0"/>
                </a:solidFill>
              </a:rPr>
              <a:t>Polgári</a:t>
            </a:r>
            <a:r>
              <a:rPr lang="en-US" sz="2000" b="1" u="sng" dirty="0">
                <a:solidFill>
                  <a:srgbClr val="0070C0"/>
                </a:solidFill>
              </a:rPr>
              <a:t> </a:t>
            </a:r>
            <a:r>
              <a:rPr lang="en-US" sz="2000" b="1" u="sng" dirty="0" err="1">
                <a:solidFill>
                  <a:srgbClr val="0070C0"/>
                </a:solidFill>
              </a:rPr>
              <a:t>Törvénykönyvtől</a:t>
            </a:r>
            <a:r>
              <a:rPr lang="en-US" sz="2000" b="1" u="sng" dirty="0">
                <a:solidFill>
                  <a:srgbClr val="0070C0"/>
                </a:solidFill>
              </a:rPr>
              <a:t> </a:t>
            </a:r>
            <a:r>
              <a:rPr lang="en-US" sz="2000" b="1" u="sng" dirty="0" err="1">
                <a:solidFill>
                  <a:srgbClr val="0070C0"/>
                </a:solidFill>
              </a:rPr>
              <a:t>lényegesen</a:t>
            </a:r>
            <a:r>
              <a:rPr lang="en-US" sz="2000" b="1" u="sng" dirty="0">
                <a:solidFill>
                  <a:srgbClr val="0070C0"/>
                </a:solidFill>
              </a:rPr>
              <a:t> </a:t>
            </a:r>
            <a:r>
              <a:rPr lang="en-US" sz="2000" b="1" u="sng" dirty="0" err="1">
                <a:solidFill>
                  <a:srgbClr val="0070C0"/>
                </a:solidFill>
              </a:rPr>
              <a:t>eltérő</a:t>
            </a:r>
            <a:r>
              <a:rPr lang="en-US" sz="2000" b="1" u="sng" dirty="0">
                <a:solidFill>
                  <a:srgbClr val="0070C0"/>
                </a:solidFill>
              </a:rPr>
              <a:t> </a:t>
            </a:r>
            <a:r>
              <a:rPr lang="en-US" sz="2000" b="1" u="sng" dirty="0" err="1">
                <a:solidFill>
                  <a:srgbClr val="0070C0"/>
                </a:solidFill>
              </a:rPr>
              <a:t>rendelkezései</a:t>
            </a:r>
            <a:r>
              <a:rPr lang="hu-HU" sz="2000" b="1" u="sng" dirty="0">
                <a:solidFill>
                  <a:srgbClr val="0070C0"/>
                </a:solidFill>
              </a:rPr>
              <a:t>”</a:t>
            </a:r>
            <a:r>
              <a:rPr lang="hu-HU" sz="2000" dirty="0" err="1"/>
              <a:t>-</a:t>
            </a:r>
            <a:r>
              <a:rPr lang="hu-HU" sz="2000" dirty="0" err="1" smtClean="0"/>
              <a:t>t</a:t>
            </a:r>
            <a:endParaRPr lang="hu-HU" sz="2000" dirty="0"/>
          </a:p>
          <a:p>
            <a:pPr marL="0" indent="0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20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34082"/>
          </a:xfrm>
        </p:spPr>
        <p:txBody>
          <a:bodyPr>
            <a:noAutofit/>
          </a:bodyPr>
          <a:lstStyle/>
          <a:p>
            <a:r>
              <a:rPr lang="hu-HU" sz="2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Szimba</a:t>
            </a: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TANF14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főbb 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változásai </a:t>
            </a:r>
            <a:r>
              <a:rPr lang="hu-HU" sz="2600" b="1" baseline="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hu-HU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4824536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hu-HU" sz="2100" dirty="0"/>
              <a:t>Kiegészítés a </a:t>
            </a:r>
            <a:r>
              <a:rPr lang="en-US" sz="2100" dirty="0" err="1" smtClean="0"/>
              <a:t>Melléklet</a:t>
            </a:r>
            <a:r>
              <a:rPr lang="en-US" sz="2100" dirty="0" smtClean="0"/>
              <a:t> </a:t>
            </a:r>
            <a:r>
              <a:rPr lang="en-US" sz="2100" dirty="0"/>
              <a:t>a </a:t>
            </a:r>
            <a:r>
              <a:rPr lang="en-US" sz="2100" dirty="0" err="1"/>
              <a:t>baleseti</a:t>
            </a:r>
            <a:r>
              <a:rPr lang="en-US" sz="2100" dirty="0"/>
              <a:t> </a:t>
            </a:r>
            <a:r>
              <a:rPr lang="en-US" sz="2100" dirty="0" err="1"/>
              <a:t>műtéti</a:t>
            </a:r>
            <a:r>
              <a:rPr lang="en-US" sz="2100" dirty="0"/>
              <a:t> </a:t>
            </a:r>
            <a:r>
              <a:rPr lang="en-US" sz="2100" dirty="0" err="1"/>
              <a:t>térítésre</a:t>
            </a:r>
            <a:r>
              <a:rPr lang="en-US" sz="2100" dirty="0"/>
              <a:t> </a:t>
            </a:r>
            <a:r>
              <a:rPr lang="en-US" sz="2100" dirty="0" err="1"/>
              <a:t>vonatkozó</a:t>
            </a:r>
            <a:r>
              <a:rPr lang="en-US" sz="2100" dirty="0"/>
              <a:t> </a:t>
            </a:r>
            <a:r>
              <a:rPr lang="en-US" sz="2100" dirty="0" err="1"/>
              <a:t>biztosítás</a:t>
            </a:r>
            <a:r>
              <a:rPr lang="en-US" sz="2100" dirty="0"/>
              <a:t> </a:t>
            </a:r>
            <a:r>
              <a:rPr lang="en-US" sz="2100" dirty="0" err="1"/>
              <a:t>különös</a:t>
            </a:r>
            <a:r>
              <a:rPr lang="en-US" sz="2100" dirty="0"/>
              <a:t> </a:t>
            </a:r>
            <a:r>
              <a:rPr lang="en-US" sz="2100" dirty="0" err="1"/>
              <a:t>feltételeihez</a:t>
            </a:r>
            <a:r>
              <a:rPr lang="en-US" sz="2100" dirty="0"/>
              <a:t> (BMÜT14)</a:t>
            </a:r>
            <a:endParaRPr lang="hu-HU" sz="2100" dirty="0"/>
          </a:p>
          <a:p>
            <a:pPr marL="0" lvl="0" indent="0">
              <a:buNone/>
            </a:pPr>
            <a:r>
              <a:rPr lang="en-US" sz="2000" dirty="0" smtClean="0"/>
              <a:t>a </a:t>
            </a:r>
            <a:r>
              <a:rPr lang="en-US" sz="2000" dirty="0"/>
              <a:t>3. </a:t>
            </a:r>
            <a:r>
              <a:rPr lang="en-US" sz="2000" dirty="0" err="1"/>
              <a:t>csoportba</a:t>
            </a:r>
            <a:r>
              <a:rPr lang="en-US" sz="2000" dirty="0"/>
              <a:t> </a:t>
            </a:r>
            <a:r>
              <a:rPr lang="en-US" sz="2000" dirty="0" err="1"/>
              <a:t>tartozó</a:t>
            </a:r>
            <a:r>
              <a:rPr lang="en-US" sz="2000" dirty="0"/>
              <a:t> </a:t>
            </a:r>
            <a:r>
              <a:rPr lang="en-US" sz="2000" dirty="0" err="1"/>
              <a:t>műtét</a:t>
            </a:r>
            <a:r>
              <a:rPr lang="en-US" sz="2000" dirty="0"/>
              <a:t> </a:t>
            </a:r>
            <a:r>
              <a:rPr lang="en-US" sz="2000" dirty="0" err="1"/>
              <a:t>esetén</a:t>
            </a:r>
            <a:r>
              <a:rPr lang="en-US" sz="2000" dirty="0"/>
              <a:t> a </a:t>
            </a:r>
            <a:r>
              <a:rPr lang="en-US" sz="2000" dirty="0" err="1"/>
              <a:t>biztosítási</a:t>
            </a:r>
            <a:r>
              <a:rPr lang="en-US" sz="2000" dirty="0"/>
              <a:t> </a:t>
            </a:r>
            <a:r>
              <a:rPr lang="en-US" sz="2000" dirty="0" err="1"/>
              <a:t>összeg</a:t>
            </a:r>
            <a:r>
              <a:rPr lang="en-US" sz="2000" dirty="0"/>
              <a:t> 50%-</a:t>
            </a:r>
            <a:r>
              <a:rPr lang="en-US" sz="2000" dirty="0" err="1" smtClean="0"/>
              <a:t>át</a:t>
            </a:r>
            <a:r>
              <a:rPr lang="hu-HU" sz="2000" dirty="0" smtClean="0"/>
              <a:t> fizeti</a:t>
            </a:r>
          </a:p>
          <a:p>
            <a:pPr marL="0" lvl="0" indent="0">
              <a:buNone/>
            </a:pPr>
            <a:endParaRPr lang="hu-HU" sz="600" dirty="0"/>
          </a:p>
          <a:p>
            <a:pPr marL="0" indent="0">
              <a:buNone/>
            </a:pPr>
            <a:r>
              <a:rPr lang="en-US" sz="2000" dirty="0" smtClean="0"/>
              <a:t>WHO-</a:t>
            </a:r>
            <a:r>
              <a:rPr lang="en-US" sz="2000" dirty="0" err="1" smtClean="0"/>
              <a:t>kód</a:t>
            </a:r>
            <a:r>
              <a:rPr lang="hu-HU" sz="2000" dirty="0"/>
              <a:t>	</a:t>
            </a:r>
            <a:r>
              <a:rPr lang="en-US" sz="2000" dirty="0" err="1" smtClean="0"/>
              <a:t>Műtét</a:t>
            </a:r>
            <a:r>
              <a:rPr lang="en-US" sz="2000" dirty="0" smtClean="0"/>
              <a:t> </a:t>
            </a:r>
            <a:r>
              <a:rPr lang="en-US" sz="2000" dirty="0" err="1" smtClean="0"/>
              <a:t>megnevezése</a:t>
            </a:r>
            <a:endParaRPr lang="hu-HU" sz="2000" dirty="0" smtClean="0"/>
          </a:p>
          <a:p>
            <a:pPr marL="0" indent="0">
              <a:buNone/>
            </a:pPr>
            <a:endParaRPr lang="hu-HU" sz="600" dirty="0" smtClean="0"/>
          </a:p>
          <a:p>
            <a:pPr marL="0" indent="0">
              <a:buNone/>
            </a:pPr>
            <a:endParaRPr lang="hu-HU" sz="600" dirty="0"/>
          </a:p>
          <a:p>
            <a:r>
              <a:rPr lang="en-US" sz="2000" dirty="0"/>
              <a:t>54130	</a:t>
            </a:r>
            <a:r>
              <a:rPr lang="en-US" sz="2000" dirty="0" err="1"/>
              <a:t>Lépeltávolítás</a:t>
            </a:r>
            <a:endParaRPr lang="hu-HU" sz="2000" dirty="0"/>
          </a:p>
          <a:p>
            <a:r>
              <a:rPr lang="en-US" sz="2000" dirty="0"/>
              <a:t>57902	</a:t>
            </a:r>
            <a:r>
              <a:rPr lang="en-US" sz="2000" dirty="0" err="1"/>
              <a:t>Combnyak-szegezés</a:t>
            </a:r>
            <a:endParaRPr lang="hu-HU" sz="2000" dirty="0"/>
          </a:p>
          <a:p>
            <a:r>
              <a:rPr lang="en-US" sz="2000" b="1" u="sng" dirty="0">
                <a:solidFill>
                  <a:srgbClr val="0070C0"/>
                </a:solidFill>
              </a:rPr>
              <a:t>57921</a:t>
            </a:r>
            <a:r>
              <a:rPr lang="en-US" sz="2000" dirty="0"/>
              <a:t>	</a:t>
            </a:r>
            <a:r>
              <a:rPr lang="en-US" sz="2000" b="1" u="sng" dirty="0" err="1">
                <a:solidFill>
                  <a:srgbClr val="0070C0"/>
                </a:solidFill>
              </a:rPr>
              <a:t>Tűzés</a:t>
            </a:r>
            <a:r>
              <a:rPr lang="en-US" sz="2000" b="1" u="sng" dirty="0">
                <a:solidFill>
                  <a:srgbClr val="0070C0"/>
                </a:solidFill>
              </a:rPr>
              <a:t> </a:t>
            </a:r>
            <a:r>
              <a:rPr lang="en-US" sz="2000" b="1" u="sng" dirty="0" err="1">
                <a:solidFill>
                  <a:srgbClr val="0070C0"/>
                </a:solidFill>
              </a:rPr>
              <a:t>feltárással</a:t>
            </a:r>
            <a:r>
              <a:rPr lang="en-US" sz="2000" dirty="0">
                <a:solidFill>
                  <a:srgbClr val="FF0000"/>
                </a:solidFill>
              </a:rPr>
              <a:t> </a:t>
            </a:r>
            <a:r>
              <a:rPr lang="hu-HU" sz="2000" dirty="0" smtClean="0">
                <a:solidFill>
                  <a:srgbClr val="FF0000"/>
                </a:solidFill>
              </a:rPr>
              <a:t>  </a:t>
            </a:r>
            <a:r>
              <a:rPr lang="hu-HU" sz="2000" b="1" dirty="0" smtClean="0">
                <a:solidFill>
                  <a:srgbClr val="FF0000"/>
                </a:solidFill>
              </a:rPr>
              <a:t>ÚJ!</a:t>
            </a:r>
            <a:endParaRPr lang="hu-HU" sz="2000" b="1" dirty="0">
              <a:solidFill>
                <a:srgbClr val="FF0000"/>
              </a:solidFill>
            </a:endParaRPr>
          </a:p>
          <a:p>
            <a:r>
              <a:rPr lang="en-US" sz="2000" dirty="0"/>
              <a:t>57922	</a:t>
            </a:r>
            <a:r>
              <a:rPr lang="en-US" sz="2000" dirty="0" err="1"/>
              <a:t>Húzóhurkos</a:t>
            </a:r>
            <a:r>
              <a:rPr lang="en-US" sz="2000" dirty="0"/>
              <a:t> </a:t>
            </a:r>
            <a:r>
              <a:rPr lang="en-US" sz="2000" dirty="0" err="1"/>
              <a:t>csontrögzítés</a:t>
            </a:r>
            <a:endParaRPr lang="hu-HU" sz="2000" dirty="0"/>
          </a:p>
          <a:p>
            <a:r>
              <a:rPr lang="en-US" sz="2000" dirty="0"/>
              <a:t>57924	</a:t>
            </a:r>
            <a:r>
              <a:rPr lang="en-US" sz="2000" dirty="0" err="1"/>
              <a:t>Csavarozás</a:t>
            </a:r>
            <a:endParaRPr lang="hu-HU" sz="2000" dirty="0"/>
          </a:p>
          <a:p>
            <a:r>
              <a:rPr lang="en-US" sz="2000" dirty="0"/>
              <a:t>58480	Comb </a:t>
            </a:r>
            <a:r>
              <a:rPr lang="en-US" sz="2000" dirty="0" err="1"/>
              <a:t>amputáció</a:t>
            </a:r>
            <a:endParaRPr lang="hu-HU" sz="2000" dirty="0"/>
          </a:p>
          <a:p>
            <a:r>
              <a:rPr lang="en-US" sz="2000" dirty="0"/>
              <a:t>50630	</a:t>
            </a:r>
            <a:r>
              <a:rPr lang="en-US" sz="2000" dirty="0" err="1"/>
              <a:t>Pajzsmirigy</a:t>
            </a:r>
            <a:r>
              <a:rPr lang="en-US" sz="2000" dirty="0"/>
              <a:t> </a:t>
            </a:r>
            <a:r>
              <a:rPr lang="en-US" sz="2000" dirty="0" err="1"/>
              <a:t>eltávolítás</a:t>
            </a:r>
            <a:endParaRPr lang="hu-HU" sz="2000" dirty="0"/>
          </a:p>
          <a:p>
            <a:r>
              <a:rPr lang="en-US" sz="2000" dirty="0"/>
              <a:t>51150	</a:t>
            </a:r>
            <a:r>
              <a:rPr lang="en-US" sz="2000" dirty="0" err="1"/>
              <a:t>Kötőhártyavarrat</a:t>
            </a:r>
            <a:endParaRPr lang="hu-HU" sz="2000" dirty="0"/>
          </a:p>
          <a:p>
            <a:r>
              <a:rPr lang="en-US" sz="2000" b="1" u="sng" dirty="0">
                <a:solidFill>
                  <a:srgbClr val="0070C0"/>
                </a:solidFill>
              </a:rPr>
              <a:t>83620</a:t>
            </a:r>
            <a:r>
              <a:rPr lang="en-US" sz="2000" dirty="0"/>
              <a:t>	</a:t>
            </a:r>
            <a:r>
              <a:rPr lang="en-US" sz="2000" b="1" u="sng" dirty="0" err="1">
                <a:solidFill>
                  <a:srgbClr val="0070C0"/>
                </a:solidFill>
              </a:rPr>
              <a:t>Velőűrsínezés</a:t>
            </a:r>
            <a:r>
              <a:rPr lang="en-US" sz="2000" dirty="0"/>
              <a:t> </a:t>
            </a:r>
            <a:r>
              <a:rPr lang="hu-HU" sz="2000" dirty="0" smtClean="0"/>
              <a:t> </a:t>
            </a:r>
            <a:r>
              <a:rPr lang="hu-HU" sz="2000" b="1" dirty="0" smtClean="0">
                <a:solidFill>
                  <a:srgbClr val="FF0000"/>
                </a:solidFill>
              </a:rPr>
              <a:t>ÚJ!</a:t>
            </a:r>
            <a:endParaRPr lang="hu-HU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87596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ím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720080"/>
          </a:xfrm>
        </p:spPr>
        <p:txBody>
          <a:bodyPr/>
          <a:lstStyle/>
          <a:p>
            <a:r>
              <a:rPr lang="hu-HU" sz="2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Szimba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feltételkódok 2014. március 15-étől</a:t>
            </a:r>
            <a:endParaRPr lang="hu-HU" sz="2600" dirty="0" smtClean="0"/>
          </a:p>
        </p:txBody>
      </p:sp>
      <p:sp>
        <p:nvSpPr>
          <p:cNvPr id="53250" name="Tartalom helye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4320480"/>
          </a:xfrm>
        </p:spPr>
        <p:txBody>
          <a:bodyPr/>
          <a:lstStyle/>
          <a:p>
            <a:r>
              <a:rPr lang="en-US" sz="1800" dirty="0" err="1" smtClean="0"/>
              <a:t>Szimba</a:t>
            </a:r>
            <a:r>
              <a:rPr lang="en-US" sz="1800" dirty="0" smtClean="0"/>
              <a:t> </a:t>
            </a:r>
            <a:r>
              <a:rPr lang="en-US" sz="1800" dirty="0" err="1"/>
              <a:t>tanuló</a:t>
            </a:r>
            <a:r>
              <a:rPr lang="en-US" sz="1800" dirty="0"/>
              <a:t> </a:t>
            </a:r>
            <a:r>
              <a:rPr lang="en-US" sz="1800" dirty="0" err="1"/>
              <a:t>balesetbiztosítás</a:t>
            </a:r>
            <a:r>
              <a:rPr lang="en-US" sz="1800" dirty="0"/>
              <a:t> </a:t>
            </a:r>
            <a:r>
              <a:rPr lang="en-US" sz="1800" dirty="0" err="1"/>
              <a:t>általános</a:t>
            </a:r>
            <a:r>
              <a:rPr lang="en-US" sz="1800" dirty="0"/>
              <a:t> </a:t>
            </a:r>
            <a:r>
              <a:rPr lang="en-US" sz="1800" dirty="0" err="1"/>
              <a:t>feltételei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C00000"/>
                </a:solidFill>
              </a:rPr>
              <a:t>(TANF14)</a:t>
            </a:r>
            <a:endParaRPr lang="hu-HU" sz="1800" b="1" dirty="0">
              <a:solidFill>
                <a:srgbClr val="C00000"/>
              </a:solidFill>
            </a:endParaRPr>
          </a:p>
          <a:p>
            <a:r>
              <a:rPr lang="en-US" sz="1800" dirty="0"/>
              <a:t>A </a:t>
            </a:r>
            <a:r>
              <a:rPr lang="en-US" sz="1800" dirty="0" err="1"/>
              <a:t>baleseti</a:t>
            </a:r>
            <a:r>
              <a:rPr lang="en-US" sz="1800" dirty="0"/>
              <a:t> </a:t>
            </a:r>
            <a:r>
              <a:rPr lang="en-US" sz="1800" dirty="0" err="1"/>
              <a:t>eredetű</a:t>
            </a:r>
            <a:r>
              <a:rPr lang="en-US" sz="1800" dirty="0"/>
              <a:t> </a:t>
            </a:r>
            <a:r>
              <a:rPr lang="en-US" sz="1800" dirty="0" err="1"/>
              <a:t>maradandó</a:t>
            </a:r>
            <a:r>
              <a:rPr lang="en-US" sz="1800" dirty="0"/>
              <a:t> </a:t>
            </a:r>
            <a:r>
              <a:rPr lang="en-US" sz="1800" dirty="0" err="1"/>
              <a:t>egészségkárosodásra</a:t>
            </a:r>
            <a:r>
              <a:rPr lang="en-US" sz="1800" dirty="0"/>
              <a:t> </a:t>
            </a:r>
            <a:r>
              <a:rPr lang="en-US" sz="1800" dirty="0" err="1"/>
              <a:t>vonatkozó</a:t>
            </a:r>
            <a:r>
              <a:rPr lang="en-US" sz="1800" dirty="0"/>
              <a:t> </a:t>
            </a:r>
            <a:r>
              <a:rPr lang="en-US" sz="1800" dirty="0" err="1"/>
              <a:t>biztosítás</a:t>
            </a:r>
            <a:r>
              <a:rPr lang="en-US" sz="1800" dirty="0"/>
              <a:t> </a:t>
            </a:r>
            <a:r>
              <a:rPr lang="en-US" sz="1800" dirty="0" err="1"/>
              <a:t>különös</a:t>
            </a:r>
            <a:r>
              <a:rPr lang="en-US" sz="1800" dirty="0"/>
              <a:t> </a:t>
            </a:r>
            <a:r>
              <a:rPr lang="en-US" sz="1800" dirty="0" err="1"/>
              <a:t>feltételei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C00000"/>
                </a:solidFill>
              </a:rPr>
              <a:t>(BROK14)</a:t>
            </a:r>
            <a:endParaRPr lang="hu-HU" sz="1800" b="1" dirty="0">
              <a:solidFill>
                <a:srgbClr val="C00000"/>
              </a:solidFill>
            </a:endParaRPr>
          </a:p>
          <a:p>
            <a:r>
              <a:rPr lang="en-US" sz="1800" dirty="0"/>
              <a:t>A </a:t>
            </a:r>
            <a:r>
              <a:rPr lang="en-US" sz="1800" dirty="0" err="1"/>
              <a:t>közlekedési</a:t>
            </a:r>
            <a:r>
              <a:rPr lang="en-US" sz="1800" dirty="0"/>
              <a:t> </a:t>
            </a:r>
            <a:r>
              <a:rPr lang="en-US" sz="1800" dirty="0" err="1"/>
              <a:t>baleseti</a:t>
            </a:r>
            <a:r>
              <a:rPr lang="en-US" sz="1800" dirty="0"/>
              <a:t> </a:t>
            </a:r>
            <a:r>
              <a:rPr lang="en-US" sz="1800" dirty="0" err="1"/>
              <a:t>eredetű</a:t>
            </a:r>
            <a:r>
              <a:rPr lang="en-US" sz="1800" dirty="0"/>
              <a:t> </a:t>
            </a:r>
            <a:r>
              <a:rPr lang="en-US" sz="1800" dirty="0" err="1"/>
              <a:t>maradandó</a:t>
            </a:r>
            <a:r>
              <a:rPr lang="en-US" sz="1800" dirty="0"/>
              <a:t> </a:t>
            </a:r>
            <a:r>
              <a:rPr lang="en-US" sz="1800" dirty="0" err="1"/>
              <a:t>egészségkárosodásra</a:t>
            </a:r>
            <a:r>
              <a:rPr lang="en-US" sz="1800" dirty="0"/>
              <a:t> </a:t>
            </a:r>
            <a:r>
              <a:rPr lang="en-US" sz="1800" dirty="0" err="1"/>
              <a:t>vonatkozó</a:t>
            </a:r>
            <a:r>
              <a:rPr lang="en-US" sz="1800" dirty="0"/>
              <a:t> </a:t>
            </a:r>
            <a:r>
              <a:rPr lang="en-US" sz="1800" dirty="0" err="1"/>
              <a:t>biztosítás</a:t>
            </a:r>
            <a:r>
              <a:rPr lang="en-US" sz="1800" dirty="0"/>
              <a:t> </a:t>
            </a:r>
            <a:r>
              <a:rPr lang="en-US" sz="1800" dirty="0" err="1"/>
              <a:t>különös</a:t>
            </a:r>
            <a:r>
              <a:rPr lang="en-US" sz="1800" dirty="0"/>
              <a:t> </a:t>
            </a:r>
            <a:r>
              <a:rPr lang="en-US" sz="1800" dirty="0" err="1"/>
              <a:t>feltételei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C00000"/>
                </a:solidFill>
              </a:rPr>
              <a:t>(KROK14)</a:t>
            </a:r>
            <a:endParaRPr lang="hu-HU" sz="1800" b="1" dirty="0">
              <a:solidFill>
                <a:srgbClr val="C00000"/>
              </a:solidFill>
            </a:endParaRPr>
          </a:p>
          <a:p>
            <a:r>
              <a:rPr lang="en-US" sz="1800" dirty="0" err="1"/>
              <a:t>Csonttörésre</a:t>
            </a:r>
            <a:r>
              <a:rPr lang="en-US" sz="1800" dirty="0"/>
              <a:t> </a:t>
            </a:r>
            <a:r>
              <a:rPr lang="en-US" sz="1800" dirty="0" err="1"/>
              <a:t>vonatkozó</a:t>
            </a:r>
            <a:r>
              <a:rPr lang="en-US" sz="1800" dirty="0"/>
              <a:t> </a:t>
            </a:r>
            <a:r>
              <a:rPr lang="en-US" sz="1800" dirty="0" err="1"/>
              <a:t>biztosítás</a:t>
            </a:r>
            <a:r>
              <a:rPr lang="en-US" sz="1800" dirty="0"/>
              <a:t> </a:t>
            </a:r>
            <a:r>
              <a:rPr lang="en-US" sz="1800" dirty="0" err="1"/>
              <a:t>különös</a:t>
            </a:r>
            <a:r>
              <a:rPr lang="en-US" sz="1800" dirty="0"/>
              <a:t> </a:t>
            </a:r>
            <a:r>
              <a:rPr lang="en-US" sz="1800" dirty="0" err="1"/>
              <a:t>feltételei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C00000"/>
                </a:solidFill>
              </a:rPr>
              <a:t>(CSON14</a:t>
            </a:r>
            <a:r>
              <a:rPr lang="en-US" sz="1800" dirty="0"/>
              <a:t>)</a:t>
            </a:r>
            <a:endParaRPr lang="hu-HU" sz="1800" dirty="0"/>
          </a:p>
          <a:p>
            <a:r>
              <a:rPr lang="en-US" sz="1800" dirty="0"/>
              <a:t>A </a:t>
            </a:r>
            <a:r>
              <a:rPr lang="en-US" sz="1800" dirty="0" err="1"/>
              <a:t>baleseti</a:t>
            </a:r>
            <a:r>
              <a:rPr lang="en-US" sz="1800" dirty="0"/>
              <a:t> </a:t>
            </a:r>
            <a:r>
              <a:rPr lang="en-US" sz="1800" dirty="0" err="1"/>
              <a:t>műtéti</a:t>
            </a:r>
            <a:r>
              <a:rPr lang="en-US" sz="1800" dirty="0"/>
              <a:t> </a:t>
            </a:r>
            <a:r>
              <a:rPr lang="en-US" sz="1800" dirty="0" err="1"/>
              <a:t>térítésre</a:t>
            </a:r>
            <a:r>
              <a:rPr lang="en-US" sz="1800" dirty="0"/>
              <a:t> </a:t>
            </a:r>
            <a:r>
              <a:rPr lang="en-US" sz="1800" dirty="0" err="1"/>
              <a:t>vonatkozó</a:t>
            </a:r>
            <a:r>
              <a:rPr lang="en-US" sz="1800" dirty="0"/>
              <a:t> </a:t>
            </a:r>
            <a:r>
              <a:rPr lang="en-US" sz="1800" dirty="0" err="1"/>
              <a:t>biztosítás</a:t>
            </a:r>
            <a:r>
              <a:rPr lang="en-US" sz="1800" dirty="0"/>
              <a:t> </a:t>
            </a:r>
            <a:r>
              <a:rPr lang="en-US" sz="1800" dirty="0" err="1"/>
              <a:t>különös</a:t>
            </a:r>
            <a:r>
              <a:rPr lang="en-US" sz="1800" dirty="0"/>
              <a:t> </a:t>
            </a:r>
            <a:r>
              <a:rPr lang="en-US" sz="1800" dirty="0" err="1"/>
              <a:t>feltételei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C00000"/>
                </a:solidFill>
              </a:rPr>
              <a:t>(BMÜT14)</a:t>
            </a:r>
            <a:endParaRPr lang="hu-HU" sz="1800" b="1" dirty="0">
              <a:solidFill>
                <a:srgbClr val="C00000"/>
              </a:solidFill>
            </a:endParaRPr>
          </a:p>
          <a:p>
            <a:r>
              <a:rPr lang="en-US" sz="1800" dirty="0"/>
              <a:t>A </a:t>
            </a:r>
            <a:r>
              <a:rPr lang="hu-HU" sz="1800" dirty="0"/>
              <a:t>baleseti </a:t>
            </a:r>
            <a:r>
              <a:rPr lang="en-US" sz="1800" dirty="0" err="1"/>
              <a:t>kórházi</a:t>
            </a:r>
            <a:r>
              <a:rPr lang="en-US" sz="1800" dirty="0"/>
              <a:t> </a:t>
            </a:r>
            <a:r>
              <a:rPr lang="en-US" sz="1800" dirty="0" err="1"/>
              <a:t>napi</a:t>
            </a:r>
            <a:r>
              <a:rPr lang="en-US" sz="1800" dirty="0"/>
              <a:t> </a:t>
            </a:r>
            <a:r>
              <a:rPr lang="en-US" sz="1800" dirty="0" err="1"/>
              <a:t>térítésre</a:t>
            </a:r>
            <a:r>
              <a:rPr lang="en-US" sz="1800" dirty="0"/>
              <a:t> </a:t>
            </a:r>
            <a:r>
              <a:rPr lang="en-US" sz="1800" dirty="0" err="1"/>
              <a:t>vonatkozó</a:t>
            </a:r>
            <a:r>
              <a:rPr lang="en-US" sz="1800" dirty="0"/>
              <a:t> biztositas </a:t>
            </a:r>
            <a:r>
              <a:rPr lang="en-US" sz="1800" dirty="0" err="1"/>
              <a:t>különös</a:t>
            </a:r>
            <a:r>
              <a:rPr lang="en-US" sz="1800" dirty="0"/>
              <a:t> </a:t>
            </a:r>
            <a:r>
              <a:rPr lang="en-US" sz="1800" dirty="0" err="1"/>
              <a:t>feltételei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C00000"/>
                </a:solidFill>
              </a:rPr>
              <a:t>(</a:t>
            </a:r>
            <a:r>
              <a:rPr lang="hu-HU" sz="1800" b="1" dirty="0">
                <a:solidFill>
                  <a:srgbClr val="C00000"/>
                </a:solidFill>
              </a:rPr>
              <a:t>B</a:t>
            </a:r>
            <a:r>
              <a:rPr lang="en-US" sz="1800" b="1" dirty="0">
                <a:solidFill>
                  <a:srgbClr val="C00000"/>
                </a:solidFill>
              </a:rPr>
              <a:t>KNT14)</a:t>
            </a:r>
            <a:endParaRPr lang="hu-HU" sz="1800" b="1" dirty="0">
              <a:solidFill>
                <a:srgbClr val="C00000"/>
              </a:solidFill>
            </a:endParaRPr>
          </a:p>
          <a:p>
            <a:r>
              <a:rPr lang="en-US" sz="1800" dirty="0"/>
              <a:t>A </a:t>
            </a:r>
            <a:r>
              <a:rPr lang="en-US" sz="1800" dirty="0" err="1"/>
              <a:t>kórházi</a:t>
            </a:r>
            <a:r>
              <a:rPr lang="en-US" sz="1800" dirty="0"/>
              <a:t> </a:t>
            </a:r>
            <a:r>
              <a:rPr lang="en-US" sz="1800" dirty="0" err="1"/>
              <a:t>napi</a:t>
            </a:r>
            <a:r>
              <a:rPr lang="en-US" sz="1800" dirty="0"/>
              <a:t> </a:t>
            </a:r>
            <a:r>
              <a:rPr lang="en-US" sz="1800" dirty="0" err="1"/>
              <a:t>térítésre</a:t>
            </a:r>
            <a:r>
              <a:rPr lang="en-US" sz="1800" dirty="0"/>
              <a:t> </a:t>
            </a:r>
            <a:r>
              <a:rPr lang="en-US" sz="1800" dirty="0" err="1"/>
              <a:t>vonatkozó</a:t>
            </a:r>
            <a:r>
              <a:rPr lang="en-US" sz="1800" dirty="0"/>
              <a:t> </a:t>
            </a:r>
            <a:r>
              <a:rPr lang="en-US" sz="1800" dirty="0" err="1" smtClean="0"/>
              <a:t>biztosit</a:t>
            </a:r>
            <a:r>
              <a:rPr lang="hu-HU" sz="1800" dirty="0" smtClean="0"/>
              <a:t>á</a:t>
            </a:r>
            <a:r>
              <a:rPr lang="en-US" sz="1800" dirty="0" smtClean="0"/>
              <a:t>s </a:t>
            </a:r>
            <a:r>
              <a:rPr lang="en-US" sz="1800" dirty="0" err="1"/>
              <a:t>különös</a:t>
            </a:r>
            <a:r>
              <a:rPr lang="en-US" sz="1800" dirty="0"/>
              <a:t> </a:t>
            </a:r>
            <a:r>
              <a:rPr lang="en-US" sz="1800" dirty="0" err="1"/>
              <a:t>feltételei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C00000"/>
                </a:solidFill>
              </a:rPr>
              <a:t>(TKNT14)</a:t>
            </a:r>
            <a:endParaRPr lang="hu-HU" sz="1800" b="1" dirty="0">
              <a:solidFill>
                <a:srgbClr val="C00000"/>
              </a:solidFill>
            </a:endParaRPr>
          </a:p>
          <a:p>
            <a:r>
              <a:rPr lang="en-US" sz="1800" dirty="0" err="1"/>
              <a:t>Az</a:t>
            </a:r>
            <a:r>
              <a:rPr lang="en-US" sz="1800" dirty="0"/>
              <a:t> </a:t>
            </a:r>
            <a:r>
              <a:rPr lang="en-US" sz="1800" dirty="0" err="1"/>
              <a:t>égési</a:t>
            </a:r>
            <a:r>
              <a:rPr lang="en-US" sz="1800" dirty="0"/>
              <a:t> </a:t>
            </a:r>
            <a:r>
              <a:rPr lang="en-US" sz="1800" dirty="0" err="1"/>
              <a:t>sérülésre</a:t>
            </a:r>
            <a:r>
              <a:rPr lang="en-US" sz="1800" dirty="0"/>
              <a:t> </a:t>
            </a:r>
            <a:r>
              <a:rPr lang="en-US" sz="1800" dirty="0" err="1"/>
              <a:t>vonatkozó</a:t>
            </a:r>
            <a:r>
              <a:rPr lang="en-US" sz="1800" dirty="0"/>
              <a:t> biztositas </a:t>
            </a:r>
            <a:r>
              <a:rPr lang="en-US" sz="1800" dirty="0" err="1"/>
              <a:t>különös</a:t>
            </a:r>
            <a:r>
              <a:rPr lang="en-US" sz="1800" dirty="0"/>
              <a:t> </a:t>
            </a:r>
            <a:r>
              <a:rPr lang="en-US" sz="1800" dirty="0" err="1"/>
              <a:t>feltételei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C00000"/>
                </a:solidFill>
              </a:rPr>
              <a:t>(ÉGÉS14)</a:t>
            </a:r>
            <a:endParaRPr lang="hu-HU" sz="1800" b="1" dirty="0">
              <a:solidFill>
                <a:srgbClr val="C00000"/>
              </a:solidFill>
            </a:endParaRPr>
          </a:p>
          <a:p>
            <a:r>
              <a:rPr lang="en-US" sz="1800" dirty="0"/>
              <a:t>A </a:t>
            </a:r>
            <a:r>
              <a:rPr lang="en-US" sz="1800" dirty="0" err="1"/>
              <a:t>baleseti</a:t>
            </a:r>
            <a:r>
              <a:rPr lang="en-US" sz="1800" dirty="0"/>
              <a:t> </a:t>
            </a:r>
            <a:r>
              <a:rPr lang="en-US" sz="1800" dirty="0" err="1"/>
              <a:t>költségtérítésre</a:t>
            </a:r>
            <a:r>
              <a:rPr lang="en-US" sz="1800" dirty="0"/>
              <a:t> </a:t>
            </a:r>
            <a:r>
              <a:rPr lang="en-US" sz="1800" dirty="0" err="1"/>
              <a:t>vonatkozó</a:t>
            </a:r>
            <a:r>
              <a:rPr lang="en-US" sz="1800" dirty="0"/>
              <a:t> </a:t>
            </a:r>
            <a:r>
              <a:rPr lang="en-US" sz="1800" dirty="0" err="1" smtClean="0"/>
              <a:t>biztosit</a:t>
            </a:r>
            <a:r>
              <a:rPr lang="hu-HU" sz="1800" dirty="0" smtClean="0"/>
              <a:t>á</a:t>
            </a:r>
            <a:r>
              <a:rPr lang="en-US" sz="1800" dirty="0" smtClean="0"/>
              <a:t>s </a:t>
            </a:r>
            <a:r>
              <a:rPr lang="en-US" sz="1800" dirty="0" err="1"/>
              <a:t>különös</a:t>
            </a:r>
            <a:r>
              <a:rPr lang="en-US" sz="1800" dirty="0"/>
              <a:t> </a:t>
            </a:r>
            <a:r>
              <a:rPr lang="en-US" sz="1800" dirty="0" err="1"/>
              <a:t>feltételei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C00000"/>
                </a:solidFill>
              </a:rPr>
              <a:t>(BKTS14)</a:t>
            </a:r>
            <a:endParaRPr lang="hu-HU" sz="1800" b="1" dirty="0">
              <a:solidFill>
                <a:srgbClr val="C00000"/>
              </a:solidFill>
            </a:endParaRPr>
          </a:p>
          <a:p>
            <a:r>
              <a:rPr lang="en-US" sz="1800" dirty="0"/>
              <a:t>A </a:t>
            </a:r>
            <a:r>
              <a:rPr lang="en-US" sz="1800" dirty="0" err="1"/>
              <a:t>baleseti</a:t>
            </a:r>
            <a:r>
              <a:rPr lang="en-US" sz="1800" dirty="0"/>
              <a:t> </a:t>
            </a:r>
            <a:r>
              <a:rPr lang="en-US" sz="1800" dirty="0" err="1"/>
              <a:t>halálra</a:t>
            </a:r>
            <a:r>
              <a:rPr lang="en-US" sz="1800" dirty="0"/>
              <a:t> </a:t>
            </a:r>
            <a:r>
              <a:rPr lang="en-US" sz="1800" dirty="0" err="1"/>
              <a:t>vonatkozó</a:t>
            </a:r>
            <a:r>
              <a:rPr lang="en-US" sz="1800" dirty="0"/>
              <a:t> </a:t>
            </a:r>
            <a:r>
              <a:rPr lang="en-US" sz="1800" dirty="0" err="1"/>
              <a:t>biztosítás</a:t>
            </a:r>
            <a:r>
              <a:rPr lang="en-US" sz="1800" dirty="0"/>
              <a:t> </a:t>
            </a:r>
            <a:r>
              <a:rPr lang="en-US" sz="1800" dirty="0" err="1"/>
              <a:t>különös</a:t>
            </a:r>
            <a:r>
              <a:rPr lang="en-US" sz="1800" dirty="0"/>
              <a:t> </a:t>
            </a:r>
            <a:r>
              <a:rPr lang="en-US" sz="1800" dirty="0" err="1"/>
              <a:t>feltételei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C00000"/>
                </a:solidFill>
              </a:rPr>
              <a:t>(BHAL14)</a:t>
            </a:r>
            <a:endParaRPr lang="hu-HU" sz="1800" b="1" dirty="0">
              <a:solidFill>
                <a:srgbClr val="C00000"/>
              </a:solidFill>
            </a:endParaRPr>
          </a:p>
          <a:p>
            <a:r>
              <a:rPr lang="en-US" sz="1800" dirty="0"/>
              <a:t>A </a:t>
            </a:r>
            <a:r>
              <a:rPr lang="en-US" sz="1800" dirty="0" err="1"/>
              <a:t>közlekedési</a:t>
            </a:r>
            <a:r>
              <a:rPr lang="en-US" sz="1800" dirty="0"/>
              <a:t> </a:t>
            </a:r>
            <a:r>
              <a:rPr lang="en-US" sz="1800" dirty="0" err="1"/>
              <a:t>baleseti</a:t>
            </a:r>
            <a:r>
              <a:rPr lang="en-US" sz="1800" dirty="0"/>
              <a:t> </a:t>
            </a:r>
            <a:r>
              <a:rPr lang="en-US" sz="1800" dirty="0" err="1"/>
              <a:t>halálra</a:t>
            </a:r>
            <a:r>
              <a:rPr lang="en-US" sz="1800" dirty="0"/>
              <a:t> </a:t>
            </a:r>
            <a:r>
              <a:rPr lang="en-US" sz="1800" dirty="0" err="1"/>
              <a:t>vonatkozó</a:t>
            </a:r>
            <a:r>
              <a:rPr lang="en-US" sz="1800" dirty="0"/>
              <a:t> </a:t>
            </a:r>
            <a:r>
              <a:rPr lang="en-US" sz="1800" dirty="0" err="1"/>
              <a:t>biztosítás</a:t>
            </a:r>
            <a:r>
              <a:rPr lang="en-US" sz="1800" dirty="0"/>
              <a:t> </a:t>
            </a:r>
            <a:r>
              <a:rPr lang="en-US" sz="1800" dirty="0" err="1"/>
              <a:t>különös</a:t>
            </a:r>
            <a:r>
              <a:rPr lang="en-US" sz="1800" dirty="0"/>
              <a:t> </a:t>
            </a:r>
            <a:r>
              <a:rPr lang="en-US" sz="1800" dirty="0" err="1"/>
              <a:t>feltételei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C00000"/>
                </a:solidFill>
              </a:rPr>
              <a:t>(KHAL14</a:t>
            </a:r>
            <a:r>
              <a:rPr lang="en-US" sz="1800" dirty="0" smtClean="0"/>
              <a:t>)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364519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Szimba</a:t>
            </a: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2014/2015-ös tanév nyomtatványai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52550" y="31321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419160"/>
              </p:ext>
            </p:extLst>
          </p:nvPr>
        </p:nvGraphicFramePr>
        <p:xfrm>
          <a:off x="611560" y="1412775"/>
          <a:ext cx="7704856" cy="444716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13242"/>
                <a:gridCol w="2191614"/>
              </a:tblGrid>
              <a:tr h="357102">
                <a:tc>
                  <a:txBody>
                    <a:bodyPr/>
                    <a:lstStyle/>
                    <a:p>
                      <a:pPr marL="46355">
                        <a:spcBef>
                          <a:spcPts val="67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effectLst/>
                          <a:latin typeface="HelveticaNeueLT Pro 55 Roman"/>
                          <a:ea typeface="Calibri"/>
                          <a:cs typeface="Times New Roman"/>
                        </a:rPr>
                        <a:t>Raktárból</a:t>
                      </a:r>
                      <a:r>
                        <a:rPr lang="en-US" sz="1000" b="1" dirty="0">
                          <a:effectLst/>
                          <a:latin typeface="HelveticaNeueLT Pro 55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b="1" dirty="0" err="1">
                          <a:effectLst/>
                          <a:latin typeface="HelveticaNeueLT Pro 55 Roman"/>
                          <a:ea typeface="Calibri"/>
                          <a:cs typeface="Times New Roman"/>
                        </a:rPr>
                        <a:t>felvehő</a:t>
                      </a:r>
                      <a:r>
                        <a:rPr lang="en-US" sz="1000" b="1" dirty="0">
                          <a:effectLst/>
                          <a:latin typeface="HelveticaNeueLT Pro 55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b="1" dirty="0" err="1">
                          <a:effectLst/>
                          <a:latin typeface="HelveticaNeueLT Pro 55 Roman"/>
                          <a:ea typeface="Calibri"/>
                          <a:cs typeface="Times New Roman"/>
                        </a:rPr>
                        <a:t>nyomtatvány</a:t>
                      </a:r>
                      <a:r>
                        <a:rPr lang="en-US" sz="1000" b="1" dirty="0">
                          <a:effectLst/>
                          <a:latin typeface="HelveticaNeueLT Pro 55 Roman"/>
                          <a:ea typeface="Calibri"/>
                          <a:cs typeface="Times New Roman"/>
                        </a:rPr>
                        <a:t> 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257175" algn="ctr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HelveticaNeueLT Pro 55 Roman"/>
                          <a:ea typeface="Calibri"/>
                          <a:cs typeface="Times New Roman"/>
                        </a:rPr>
                        <a:t>Nyomtatványszám 2014/2015-ös tanév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</a:tr>
              <a:tr h="253154">
                <a:tc>
                  <a:txBody>
                    <a:bodyPr/>
                    <a:lstStyle/>
                    <a:p>
                      <a:pPr marL="46355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HelveticaNeueLT Pro 55 Roman"/>
                          <a:ea typeface="HelveticaNeueLT Pro 55 Roman"/>
                          <a:cs typeface="HelveticaNeueLT Pro 55 Roman"/>
                        </a:rPr>
                        <a:t>Szimba-Kalauz 2014/2015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436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HelveticaNeueLT Pro 55 Roman"/>
                          <a:ea typeface="HelveticaNeueLT Pro 55 Roman"/>
                          <a:cs typeface="HelveticaNeueLT Pro 55 Roman"/>
                        </a:rPr>
                        <a:t>16201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908">
                <a:tc>
                  <a:txBody>
                    <a:bodyPr/>
                    <a:lstStyle/>
                    <a:p>
                      <a:pPr marL="46355">
                        <a:spcBef>
                          <a:spcPts val="675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HelveticaNeueLT Pro 55 Roman"/>
                          <a:ea typeface="Calibri"/>
                          <a:cs typeface="Times New Roman"/>
                        </a:rPr>
                        <a:t>A Dokutárból letölthető és kinyomtatható pdf nyomtatványok 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257175" algn="ctr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HelveticaNeueLT Pro 55 Roman"/>
                          <a:ea typeface="Calibri"/>
                          <a:cs typeface="Times New Roman"/>
                        </a:rPr>
                        <a:t>Nyomtatványszám 2014/2015-ös tanév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45081">
                <a:tc>
                  <a:txBody>
                    <a:bodyPr/>
                    <a:lstStyle/>
                    <a:p>
                      <a:pPr marL="46355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HelveticaNeueLT Pro 55 Roman"/>
                          <a:ea typeface="HelveticaNeueLT Pro 55 Roman"/>
                          <a:cs typeface="HelveticaNeueLT Pro 55 Roman"/>
                        </a:rPr>
                        <a:t>Szimba-kalauz felsősoktatási intézmények nappali tagozatos hallgatói számára, 2014/2015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436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HelveticaNeueLT Pro 55 Roman"/>
                          <a:ea typeface="HelveticaNeueLT Pro 55 Roman"/>
                          <a:cs typeface="HelveticaNeueLT Pro 55 Roman"/>
                        </a:rPr>
                        <a:t>16433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83">
                <a:tc>
                  <a:txBody>
                    <a:bodyPr/>
                    <a:lstStyle/>
                    <a:p>
                      <a:pPr marL="46355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HelveticaNeueLT Pro 55 Roman"/>
                          <a:ea typeface="Calibri"/>
                          <a:cs typeface="Times New Roman"/>
                        </a:rPr>
                        <a:t>Szimba tanuló balesetbiztosítás feltételfüzet, hatályos: 2014. szeptember 1-től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436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HelveticaNeueLT Pro 55 Roman"/>
                          <a:ea typeface="Calibri"/>
                          <a:cs typeface="Times New Roman"/>
                        </a:rPr>
                        <a:t>16201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362">
                <a:tc>
                  <a:txBody>
                    <a:bodyPr/>
                    <a:lstStyle/>
                    <a:p>
                      <a:pPr marL="46355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HelveticaNeueLT Pro 55 Roman"/>
                          <a:ea typeface="Calibri"/>
                          <a:cs typeface="Times New Roman"/>
                        </a:rPr>
                        <a:t>Díjszabás/Szimba tarifakönyv hatályos: 2014. szeptember 1-jétől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436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24">
                <a:tc>
                  <a:txBody>
                    <a:bodyPr/>
                    <a:lstStyle/>
                    <a:p>
                      <a:pPr marL="46355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HelveticaNeueLT Pro 55 Roman"/>
                          <a:ea typeface="Calibri"/>
                          <a:cs typeface="Times New Roman"/>
                        </a:rPr>
                        <a:t>Ajánlat Szimba tanuló balesetbiztosításhoz </a:t>
                      </a:r>
                      <a:r>
                        <a:rPr lang="en-US" sz="1000" spc="-5">
                          <a:effectLst/>
                          <a:latin typeface="HelveticaNeueLT Pro 55 Roman"/>
                          <a:ea typeface="Calibri"/>
                          <a:cs typeface="Times New Roman"/>
                        </a:rPr>
                        <a:t>(kézi szerződéskötéshez, és létszám-módosításhoz/pótlistához</a:t>
                      </a:r>
                      <a:r>
                        <a:rPr lang="en-US" sz="1000">
                          <a:effectLst/>
                          <a:latin typeface="HelveticaNeueLT Pro 55 Roman"/>
                          <a:ea typeface="Calibri"/>
                          <a:cs typeface="Times New Roman"/>
                        </a:rPr>
                        <a:t> is)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436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HelveticaNeueLT Pro 55 Roman"/>
                          <a:ea typeface="HelveticaNeueLT Pro 55 Roman"/>
                          <a:cs typeface="HelveticaNeueLT Pro 55 Roman"/>
                        </a:rPr>
                        <a:t>16200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362">
                <a:tc>
                  <a:txBody>
                    <a:bodyPr/>
                    <a:lstStyle/>
                    <a:p>
                      <a:pPr marL="46355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HelveticaNeueLT Pro 55 Roman"/>
                          <a:ea typeface="Calibri"/>
                          <a:cs typeface="Times New Roman"/>
                        </a:rPr>
                        <a:t>Üres</a:t>
                      </a:r>
                      <a:r>
                        <a:rPr lang="en-US" sz="1000" dirty="0">
                          <a:effectLst/>
                          <a:latin typeface="HelveticaNeueLT Pro 55 Roman"/>
                          <a:ea typeface="Calibri"/>
                          <a:cs typeface="Times New Roman"/>
                        </a:rPr>
                        <a:t> biztosítotti névsor kézzel kitöltött </a:t>
                      </a:r>
                      <a:r>
                        <a:rPr lang="en-US" sz="1000" dirty="0" err="1">
                          <a:effectLst/>
                          <a:latin typeface="HelveticaNeueLT Pro 55 Roman"/>
                          <a:ea typeface="Calibri"/>
                          <a:cs typeface="Times New Roman"/>
                        </a:rPr>
                        <a:t>Szimba</a:t>
                      </a:r>
                      <a:r>
                        <a:rPr lang="en-US" sz="1000" dirty="0">
                          <a:effectLst/>
                          <a:latin typeface="HelveticaNeueLT Pro 55 Roman"/>
                          <a:ea typeface="Calibri"/>
                          <a:cs typeface="Times New Roman"/>
                        </a:rPr>
                        <a:t> ajánlat </a:t>
                      </a:r>
                      <a:r>
                        <a:rPr lang="en-US" sz="1000" spc="-5" dirty="0" err="1">
                          <a:effectLst/>
                          <a:latin typeface="HelveticaNeueLT Pro 55 Roman"/>
                          <a:ea typeface="Calibri"/>
                          <a:cs typeface="Times New Roman"/>
                        </a:rPr>
                        <a:t>nyomtatványhoz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436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HelveticaNeueLT Pro 55 Roman"/>
                          <a:ea typeface="HelveticaNeueLT Pro 55 Roman"/>
                          <a:cs typeface="HelveticaNeueLT Pro 55 Roman"/>
                        </a:rPr>
                        <a:t>16470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362">
                <a:tc>
                  <a:txBody>
                    <a:bodyPr/>
                    <a:lstStyle/>
                    <a:p>
                      <a:pPr marL="46355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HelveticaNeueLT Pro 55 Roman"/>
                          <a:ea typeface="HelveticaNeueLT Pro 55 Roman"/>
                          <a:cs typeface="HelveticaNeueLT Pro 55 Roman"/>
                        </a:rPr>
                        <a:t>Utólag adott nem számlázott </a:t>
                      </a:r>
                      <a:r>
                        <a:rPr lang="en-US" sz="1000">
                          <a:effectLst/>
                          <a:latin typeface="HelveticaNeueLT Pro 55 Roman"/>
                          <a:ea typeface="Calibri"/>
                          <a:cs typeface="Times New Roman"/>
                        </a:rPr>
                        <a:t>kézzel kitöltött </a:t>
                      </a:r>
                      <a:r>
                        <a:rPr lang="en-US" sz="1000">
                          <a:effectLst/>
                          <a:latin typeface="HelveticaNeueLT Pro 55 Roman"/>
                          <a:ea typeface="HelveticaNeueLT Pro 55 Roman"/>
                          <a:cs typeface="HelveticaNeueLT Pro 55 Roman"/>
                        </a:rPr>
                        <a:t>„Kedvezmény Nyilatkozat”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436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HelveticaNeueLT Pro 55 Roman"/>
                          <a:ea typeface="HelveticaNeueLT Pro 55 Roman"/>
                          <a:cs typeface="HelveticaNeueLT Pro 55 Roman"/>
                        </a:rPr>
                        <a:t>16202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362">
                <a:tc>
                  <a:txBody>
                    <a:bodyPr/>
                    <a:lstStyle/>
                    <a:p>
                      <a:pPr marL="46355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HelveticaNeueLT Pro 55 Roman"/>
                          <a:ea typeface="Calibri"/>
                          <a:cs typeface="Times New Roman"/>
                        </a:rPr>
                        <a:t>Szimba szolgáltatási igénybejelentő (kétoldalas)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436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HelveticaNeueLT Pro 55 Roman"/>
                          <a:ea typeface="Calibri"/>
                          <a:cs typeface="Times New Roman"/>
                        </a:rPr>
                        <a:t>15696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021">
                <a:tc>
                  <a:txBody>
                    <a:bodyPr/>
                    <a:lstStyle/>
                    <a:p>
                      <a:pPr marL="4635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HelveticaNeueLT Pro 55 Roman"/>
                          <a:ea typeface="Calibri"/>
                          <a:cs typeface="Times New Roman"/>
                        </a:rPr>
                        <a:t>PartnerPortál online szerződéskötés dokumentumai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R="63436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HelveticaNeueLT Pro 55 Roman"/>
                          <a:ea typeface="Calibri"/>
                          <a:cs typeface="Times New Roman"/>
                        </a:rPr>
                        <a:t>Nyomtatványszám 2014/2015-ös tanév ös tanév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604599">
                <a:tc>
                  <a:txBody>
                    <a:bodyPr/>
                    <a:lstStyle/>
                    <a:p>
                      <a:pPr marL="46355" marR="382270">
                        <a:lnSpc>
                          <a:spcPct val="102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HelveticaNeueLT Pro 55 Roman"/>
                          <a:ea typeface="HelveticaNeueLT Pro 55 Roman"/>
                          <a:cs typeface="HelveticaNeueLT Pro 55 Roman"/>
                        </a:rPr>
                        <a:t>PP Szimba online tarifáló – Tájékoztatás és ügyfélnyilatkozat biztosításközvetítő</a:t>
                      </a:r>
                      <a:r>
                        <a:rPr lang="en-US" sz="1000" spc="120">
                          <a:effectLst/>
                          <a:latin typeface="HelveticaNeueLT Pro 55 Roman"/>
                          <a:ea typeface="HelveticaNeueLT Pro 55 Roman"/>
                          <a:cs typeface="HelveticaNeueLT Pro 55 Roman"/>
                        </a:rPr>
                        <a:t> </a:t>
                      </a:r>
                      <a:r>
                        <a:rPr lang="en-US" sz="1000">
                          <a:effectLst/>
                          <a:latin typeface="HelveticaNeueLT Pro 55 Roman"/>
                          <a:ea typeface="HelveticaNeueLT Pro 55 Roman"/>
                          <a:cs typeface="HelveticaNeueLT Pro 55 Roman"/>
                        </a:rPr>
                        <a:t>közreműködésével tett online ajánlat esetén 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6355" marR="382270">
                        <a:lnSpc>
                          <a:spcPct val="102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HelveticaNeueLT Pro 55 Roman"/>
                          <a:ea typeface="HelveticaNeueLT Pro 55 Roman"/>
                          <a:cs typeface="HelveticaNeueLT Pro 55 Roman"/>
                        </a:rPr>
                        <a:t>Szimba tanuló </a:t>
                      </a:r>
                      <a:r>
                        <a:rPr lang="en-US" sz="1000" spc="-5">
                          <a:effectLst/>
                          <a:latin typeface="HelveticaNeueLT Pro 55 Roman"/>
                          <a:ea typeface="HelveticaNeueLT Pro 55 Roman"/>
                          <a:cs typeface="HelveticaNeueLT Pro 55 Roman"/>
                        </a:rPr>
                        <a:t>balesetbiztosításhoz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4365" algn="ctr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HelveticaNeueLT Pro 55 Roman"/>
                          <a:ea typeface="HelveticaNeueLT Pro 55 Roman"/>
                          <a:cs typeface="HelveticaNeueLT Pro 55 Roman"/>
                        </a:rPr>
                        <a:t>16204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362">
                <a:tc>
                  <a:txBody>
                    <a:bodyPr/>
                    <a:lstStyle/>
                    <a:p>
                      <a:pPr marL="46355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HelveticaNeueLT Pro 55 Roman"/>
                          <a:ea typeface="HelveticaNeueLT Pro 55 Roman"/>
                          <a:cs typeface="HelveticaNeueLT Pro 55 Roman"/>
                        </a:rPr>
                        <a:t>PP Szimba online tarifáló – Szimba ajánlat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4365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HelveticaNeueLT Pro 55 Roman"/>
                          <a:ea typeface="HelveticaNeueLT Pro 55 Roman"/>
                          <a:cs typeface="HelveticaNeueLT Pro 55 Roman"/>
                        </a:rPr>
                        <a:t>               16267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582">
                <a:tc>
                  <a:txBody>
                    <a:bodyPr/>
                    <a:lstStyle/>
                    <a:p>
                      <a:pPr marL="46355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HelveticaNeueLT Pro 55 Roman"/>
                          <a:ea typeface="HelveticaNeueLT Pro 55 Roman"/>
                          <a:cs typeface="HelveticaNeueLT Pro 55 Roman"/>
                        </a:rPr>
                        <a:t>PP Szimba online tarifáló – Utólag adott nem számlázott </a:t>
                      </a:r>
                      <a:r>
                        <a:rPr lang="en-US" sz="1000" spc="-5">
                          <a:effectLst/>
                          <a:latin typeface="HelveticaNeueLT Pro 55 Roman"/>
                          <a:ea typeface="HelveticaNeueLT Pro 55 Roman"/>
                          <a:cs typeface="HelveticaNeueLT Pro 55 Roman"/>
                        </a:rPr>
                        <a:t>„Kedvezmény</a:t>
                      </a:r>
                      <a:r>
                        <a:rPr lang="en-US" sz="1000">
                          <a:effectLst/>
                          <a:latin typeface="HelveticaNeueLT Pro 55 Roman"/>
                          <a:ea typeface="HelveticaNeueLT Pro 55 Roman"/>
                          <a:cs typeface="HelveticaNeueLT Pro 55 Roman"/>
                        </a:rPr>
                        <a:t> nyilatkozat”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4365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HelveticaNeueLT Pro 55 Roman"/>
                          <a:ea typeface="HelveticaNeueLT Pro 55 Roman"/>
                          <a:cs typeface="HelveticaNeueLT Pro 55 Roman"/>
                        </a:rPr>
                        <a:t>               16268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49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323528" y="2204864"/>
            <a:ext cx="8568952" cy="1440160"/>
          </a:xfrm>
        </p:spPr>
        <p:txBody>
          <a:bodyPr/>
          <a:lstStyle/>
          <a:p>
            <a:pPr algn="l"/>
            <a:r>
              <a:rPr lang="hu-HU" sz="33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</a:t>
            </a:r>
            <a:r>
              <a:rPr lang="hu-HU" sz="33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zolgáltatásfinanszírozó egészségbiztosítási</a:t>
            </a:r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termékek </a:t>
            </a:r>
            <a:r>
              <a:rPr lang="hu-HU" sz="33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TOVÁBBI</a:t>
            </a:r>
            <a:r>
              <a:rPr lang="hu-HU" sz="33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változásai</a:t>
            </a:r>
            <a:b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hu-HU" sz="600" b="1" dirty="0">
                <a:solidFill>
                  <a:srgbClr val="C00000"/>
                </a:solidFill>
                <a:latin typeface="Arial" charset="0"/>
                <a:cs typeface="Arial" charset="0"/>
              </a:rPr>
              <a:t>	</a:t>
            </a:r>
            <a:r>
              <a:rPr lang="hu-HU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Generali </a:t>
            </a:r>
            <a:r>
              <a:rPr lang="hu-HU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Egészségprogram</a:t>
            </a:r>
            <a:br>
              <a:rPr lang="hu-HU" sz="2000" b="1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hu-HU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	Generali </a:t>
            </a:r>
            <a:r>
              <a:rPr lang="hu-HU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Munkáltatói Egészségprogram</a:t>
            </a:r>
            <a:endParaRPr lang="hu-HU" sz="20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221088"/>
            <a:ext cx="2194326" cy="165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5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 idx="4294967295"/>
          </p:nvPr>
        </p:nvSpPr>
        <p:spPr>
          <a:xfrm>
            <a:off x="395536" y="260648"/>
            <a:ext cx="8424936" cy="633413"/>
          </a:xfrm>
        </p:spPr>
        <p:txBody>
          <a:bodyPr/>
          <a:lstStyle/>
          <a:p>
            <a:pPr marL="0" indent="0"/>
            <a:r>
              <a:rPr lang="hu-HU" sz="2600" b="1" u="sng" dirty="0">
                <a:solidFill>
                  <a:srgbClr val="C00000"/>
                </a:solidFill>
              </a:rPr>
              <a:t>GEP14</a:t>
            </a:r>
            <a:r>
              <a:rPr lang="hu-HU" sz="2600" b="1" dirty="0">
                <a:solidFill>
                  <a:srgbClr val="C00000"/>
                </a:solidFill>
              </a:rPr>
              <a:t> / A várakozási idő alatti szolgáltatás változásai</a:t>
            </a:r>
            <a:endParaRPr lang="hu-HU" sz="2600" dirty="0">
              <a:solidFill>
                <a:srgbClr val="C00000"/>
              </a:solidFill>
            </a:endParaRPr>
          </a:p>
        </p:txBody>
      </p:sp>
      <p:sp>
        <p:nvSpPr>
          <p:cNvPr id="26626" name="Tartalom helye 2"/>
          <p:cNvSpPr>
            <a:spLocks noGrp="1"/>
          </p:cNvSpPr>
          <p:nvPr>
            <p:ph idx="4294967295"/>
          </p:nvPr>
        </p:nvSpPr>
        <p:spPr>
          <a:xfrm>
            <a:off x="683568" y="1556792"/>
            <a:ext cx="7992888" cy="38884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000" b="1" dirty="0" smtClean="0">
                <a:solidFill>
                  <a:srgbClr val="0070C0"/>
                </a:solidFill>
              </a:rPr>
              <a:t>(</a:t>
            </a:r>
            <a:r>
              <a:rPr lang="hu-HU" sz="2000" b="1" dirty="0" err="1" smtClean="0">
                <a:solidFill>
                  <a:srgbClr val="0070C0"/>
                </a:solidFill>
              </a:rPr>
              <a:t>Ptk.-tól</a:t>
            </a:r>
            <a:r>
              <a:rPr lang="hu-HU" sz="2000" b="1" dirty="0" smtClean="0">
                <a:solidFill>
                  <a:srgbClr val="0070C0"/>
                </a:solidFill>
              </a:rPr>
              <a:t> független változás)</a:t>
            </a:r>
          </a:p>
          <a:p>
            <a:pPr marL="0" indent="0">
              <a:buNone/>
            </a:pPr>
            <a:endParaRPr lang="hu-HU" sz="2000" dirty="0" smtClean="0"/>
          </a:p>
          <a:p>
            <a:pPr marL="457200" indent="-457200">
              <a:buFont typeface="+mj-lt"/>
              <a:buAutoNum type="alphaLcParenR"/>
            </a:pPr>
            <a:r>
              <a:rPr lang="hu-HU" sz="2000" b="1" u="sng" dirty="0">
                <a:solidFill>
                  <a:srgbClr val="C00000"/>
                </a:solidFill>
              </a:rPr>
              <a:t>B</a:t>
            </a:r>
            <a:r>
              <a:rPr lang="hu-HU" sz="2000" b="1" u="sng" dirty="0" smtClean="0">
                <a:solidFill>
                  <a:srgbClr val="C00000"/>
                </a:solidFill>
              </a:rPr>
              <a:t>alesetből</a:t>
            </a:r>
            <a:r>
              <a:rPr lang="hu-HU" sz="2000" dirty="0" smtClean="0"/>
              <a:t> eredő </a:t>
            </a:r>
            <a:r>
              <a:rPr lang="hu-HU" sz="2000" b="1" dirty="0" smtClean="0">
                <a:solidFill>
                  <a:srgbClr val="C00000"/>
                </a:solidFill>
              </a:rPr>
              <a:t>akut és tervezhető</a:t>
            </a:r>
            <a:r>
              <a:rPr lang="hu-HU" sz="2000" dirty="0" smtClean="0"/>
              <a:t> ellátási esetekben a biztosítottra vonatkozó </a:t>
            </a:r>
            <a:r>
              <a:rPr lang="hu-HU" sz="2000" b="1" dirty="0" smtClean="0">
                <a:solidFill>
                  <a:srgbClr val="C00000"/>
                </a:solidFill>
              </a:rPr>
              <a:t>szolgáltatási csomag tartalma szerint </a:t>
            </a:r>
            <a:r>
              <a:rPr lang="hu-HU" sz="2000" dirty="0" smtClean="0"/>
              <a:t>szolgáltat,</a:t>
            </a:r>
          </a:p>
          <a:p>
            <a:pPr marL="0" indent="0">
              <a:buNone/>
            </a:pPr>
            <a:endParaRPr lang="hu-HU" sz="2000" dirty="0" smtClean="0"/>
          </a:p>
          <a:p>
            <a:pPr marL="457200" indent="-457200">
              <a:buFont typeface="+mj-lt"/>
              <a:buAutoNum type="alphaLcParenR" startAt="2"/>
            </a:pPr>
            <a:r>
              <a:rPr lang="hu-HU" sz="2000" b="1" u="sng" dirty="0">
                <a:solidFill>
                  <a:srgbClr val="C00000"/>
                </a:solidFill>
              </a:rPr>
              <a:t>N</a:t>
            </a:r>
            <a:r>
              <a:rPr lang="hu-HU" sz="2000" b="1" u="sng" dirty="0" smtClean="0">
                <a:solidFill>
                  <a:srgbClr val="C00000"/>
                </a:solidFill>
              </a:rPr>
              <a:t>em balesetből</a:t>
            </a:r>
            <a:r>
              <a:rPr lang="hu-HU" sz="2000" b="1" dirty="0" smtClean="0">
                <a:solidFill>
                  <a:srgbClr val="C00000"/>
                </a:solidFill>
              </a:rPr>
              <a:t> </a:t>
            </a:r>
            <a:r>
              <a:rPr lang="hu-HU" sz="2000" dirty="0" smtClean="0"/>
              <a:t>eredően </a:t>
            </a:r>
            <a:r>
              <a:rPr lang="hu-HU" sz="2000" b="1" dirty="0" smtClean="0">
                <a:solidFill>
                  <a:srgbClr val="C00000"/>
                </a:solidFill>
              </a:rPr>
              <a:t>csak akut </a:t>
            </a:r>
            <a:r>
              <a:rPr lang="hu-HU" sz="2000" dirty="0" smtClean="0"/>
              <a:t>ellátási esetekben és kizárólag a </a:t>
            </a:r>
            <a:r>
              <a:rPr lang="hu-HU" sz="2000" b="1" dirty="0" smtClean="0">
                <a:solidFill>
                  <a:srgbClr val="C00000"/>
                </a:solidFill>
              </a:rPr>
              <a:t>szolgáltatási csomag</a:t>
            </a:r>
            <a:r>
              <a:rPr lang="hu-HU" sz="2000" dirty="0" smtClean="0"/>
              <a:t>tartalma szerint </a:t>
            </a:r>
            <a:r>
              <a:rPr lang="hu-HU" sz="2000" b="1" dirty="0" err="1" smtClean="0">
                <a:solidFill>
                  <a:srgbClr val="C00000"/>
                </a:solidFill>
              </a:rPr>
              <a:t>járóbeteg</a:t>
            </a:r>
            <a:r>
              <a:rPr lang="hu-HU" sz="2000" b="1" dirty="0" smtClean="0">
                <a:solidFill>
                  <a:srgbClr val="C00000"/>
                </a:solidFill>
              </a:rPr>
              <a:t> ellátást </a:t>
            </a:r>
            <a:r>
              <a:rPr lang="hu-HU" sz="2000" dirty="0" smtClean="0"/>
              <a:t>, </a:t>
            </a:r>
            <a:r>
              <a:rPr lang="hu-HU" sz="2000" b="1" dirty="0" smtClean="0">
                <a:solidFill>
                  <a:srgbClr val="C00000"/>
                </a:solidFill>
              </a:rPr>
              <a:t>alap labor-</a:t>
            </a:r>
            <a:r>
              <a:rPr lang="hu-HU" sz="2000" dirty="0" smtClean="0"/>
              <a:t> és </a:t>
            </a:r>
            <a:r>
              <a:rPr lang="hu-HU" sz="2000" b="1" dirty="0" smtClean="0">
                <a:solidFill>
                  <a:srgbClr val="C00000"/>
                </a:solidFill>
              </a:rPr>
              <a:t>alap diagnosztikai </a:t>
            </a:r>
            <a:r>
              <a:rPr lang="hu-HU" sz="2000" dirty="0" smtClean="0"/>
              <a:t>vizsgálatokat nyújt.</a:t>
            </a:r>
          </a:p>
        </p:txBody>
      </p:sp>
      <p:pic>
        <p:nvPicPr>
          <p:cNvPr id="5" name="Picture 2" descr="http://kapitalis.eu/wp-content/uploads/2011/05/felkialtoj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8184" y="4833192"/>
            <a:ext cx="1230181" cy="122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398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 idx="4294967295"/>
          </p:nvPr>
        </p:nvSpPr>
        <p:spPr>
          <a:xfrm>
            <a:off x="395536" y="203299"/>
            <a:ext cx="8424936" cy="633413"/>
          </a:xfrm>
        </p:spPr>
        <p:txBody>
          <a:bodyPr>
            <a:normAutofit/>
          </a:bodyPr>
          <a:lstStyle/>
          <a:p>
            <a:r>
              <a:rPr lang="hu-HU" sz="2600" b="1" dirty="0">
                <a:solidFill>
                  <a:srgbClr val="C00000"/>
                </a:solidFill>
                <a:latin typeface="Arial" charset="0"/>
                <a:cs typeface="Arial" charset="0"/>
              </a:rPr>
              <a:t>A biztosítási szerződés megszűnése</a:t>
            </a:r>
            <a:endParaRPr lang="hu-HU" sz="2600" b="1" baseline="300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artalom helye 2"/>
          <p:cNvSpPr>
            <a:spLocks noGrp="1"/>
          </p:cNvSpPr>
          <p:nvPr>
            <p:ph idx="4294967295"/>
          </p:nvPr>
        </p:nvSpPr>
        <p:spPr>
          <a:xfrm>
            <a:off x="395536" y="1196752"/>
            <a:ext cx="8496944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000" b="1" dirty="0" smtClean="0">
                <a:solidFill>
                  <a:srgbClr val="0070C0"/>
                </a:solidFill>
              </a:rPr>
              <a:t>Új pont:</a:t>
            </a:r>
            <a:endParaRPr lang="hu-HU" sz="2000" dirty="0">
              <a:solidFill>
                <a:srgbClr val="0070C0"/>
              </a:solidFill>
            </a:endParaRPr>
          </a:p>
          <a:p>
            <a:r>
              <a:rPr lang="hu-HU" sz="2000" dirty="0" smtClean="0"/>
              <a:t>A szolgáltatásszervezővel </a:t>
            </a:r>
            <a:r>
              <a:rPr lang="hu-HU" sz="2000" dirty="0"/>
              <a:t>való együttműködés megszűnésének időpontjában, ha a </a:t>
            </a:r>
            <a:r>
              <a:rPr lang="hu-HU" sz="2000" dirty="0" smtClean="0"/>
              <a:t> </a:t>
            </a:r>
            <a:r>
              <a:rPr lang="hu-HU" sz="2000" b="1" dirty="0" smtClean="0">
                <a:solidFill>
                  <a:srgbClr val="C00000"/>
                </a:solidFill>
              </a:rPr>
              <a:t>biztosító </a:t>
            </a:r>
            <a:r>
              <a:rPr lang="hu-HU" sz="2000" b="1" dirty="0">
                <a:solidFill>
                  <a:srgbClr val="C00000"/>
                </a:solidFill>
              </a:rPr>
              <a:t>a szolgáltatásszervezési szolgáltatását rajta kívülálló</a:t>
            </a:r>
            <a:r>
              <a:rPr lang="hu-HU" sz="2000" dirty="0"/>
              <a:t>, előre nem látható, ellenőrzési körén kívül eső </a:t>
            </a:r>
            <a:r>
              <a:rPr lang="hu-HU" sz="2000" b="1" dirty="0">
                <a:solidFill>
                  <a:srgbClr val="C00000"/>
                </a:solidFill>
              </a:rPr>
              <a:t>körülmények bekövetkezése miatt teljesíteni nem tudja. </a:t>
            </a:r>
            <a:endParaRPr lang="hu-HU" sz="2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hu-HU" sz="2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u-HU" sz="2000" b="1" dirty="0" smtClean="0">
                <a:solidFill>
                  <a:srgbClr val="0070C0"/>
                </a:solidFill>
              </a:rPr>
              <a:t>GEP14 / Rendes felmondásba egy új mondat:</a:t>
            </a:r>
            <a:r>
              <a:rPr lang="hu-HU" sz="2000" dirty="0" smtClean="0">
                <a:solidFill>
                  <a:srgbClr val="0070C0"/>
                </a:solidFill>
              </a:rPr>
              <a:t> </a:t>
            </a:r>
            <a:r>
              <a:rPr lang="hu-HU" sz="2000" dirty="0" smtClean="0"/>
              <a:t>A </a:t>
            </a:r>
            <a:r>
              <a:rPr lang="hu-HU" sz="2000" dirty="0"/>
              <a:t>rendes felmondással </a:t>
            </a:r>
            <a:r>
              <a:rPr lang="hu-HU" sz="2000" b="1" dirty="0">
                <a:solidFill>
                  <a:srgbClr val="C00000"/>
                </a:solidFill>
              </a:rPr>
              <a:t>megszüntetett biztosítási szerződés esetében a biztosító a biztosítási fedezetet nem állítja helyre, azaz </a:t>
            </a:r>
            <a:r>
              <a:rPr lang="hu-HU" sz="2000" b="1" u="sng" dirty="0">
                <a:solidFill>
                  <a:srgbClr val="0070C0"/>
                </a:solidFill>
              </a:rPr>
              <a:t>a szerződés nem reaktiválható. </a:t>
            </a:r>
            <a:endParaRPr lang="hu-HU" sz="2000" b="1" u="sng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u-HU" sz="2000" b="1" u="sng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u-HU" sz="2000" b="1" u="sng" dirty="0">
                <a:solidFill>
                  <a:srgbClr val="0070C0"/>
                </a:solidFill>
              </a:rPr>
              <a:t>GEP14 változás:</a:t>
            </a:r>
            <a:r>
              <a:rPr lang="hu-HU" sz="2000" b="1" dirty="0">
                <a:solidFill>
                  <a:srgbClr val="0070C0"/>
                </a:solidFill>
              </a:rPr>
              <a:t> </a:t>
            </a:r>
            <a:r>
              <a:rPr lang="hu-HU" sz="2000" dirty="0"/>
              <a:t>A </a:t>
            </a:r>
            <a:r>
              <a:rPr lang="hu-HU" sz="2000" b="1" dirty="0">
                <a:solidFill>
                  <a:srgbClr val="C00000"/>
                </a:solidFill>
              </a:rPr>
              <a:t>biztosító  </a:t>
            </a:r>
            <a:r>
              <a:rPr lang="hu-HU" sz="2000" dirty="0"/>
              <a:t>a szerződést </a:t>
            </a:r>
            <a:r>
              <a:rPr lang="hu-HU" sz="2000" b="1" dirty="0">
                <a:solidFill>
                  <a:srgbClr val="C00000"/>
                </a:solidFill>
              </a:rPr>
              <a:t>rendes felmondással </a:t>
            </a:r>
            <a:r>
              <a:rPr lang="hu-HU" sz="2000" b="1" dirty="0" smtClean="0">
                <a:solidFill>
                  <a:srgbClr val="C00000"/>
                </a:solidFill>
              </a:rPr>
              <a:t>nem</a:t>
            </a:r>
          </a:p>
          <a:p>
            <a:pPr marL="0" indent="0">
              <a:buNone/>
            </a:pPr>
            <a:r>
              <a:rPr lang="hu-HU" sz="2000" b="1" dirty="0" smtClean="0">
                <a:solidFill>
                  <a:srgbClr val="C00000"/>
                </a:solidFill>
              </a:rPr>
              <a:t>mondhatja </a:t>
            </a:r>
            <a:r>
              <a:rPr lang="hu-HU" sz="2000" b="1" dirty="0">
                <a:solidFill>
                  <a:srgbClr val="C00000"/>
                </a:solidFill>
              </a:rPr>
              <a:t>fel!</a:t>
            </a:r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A</a:t>
            </a:r>
            <a:r>
              <a:rPr lang="hu-HU" sz="2000" b="1" dirty="0" smtClean="0">
                <a:solidFill>
                  <a:srgbClr val="C00000"/>
                </a:solidFill>
              </a:rPr>
              <a:t> </a:t>
            </a:r>
            <a:r>
              <a:rPr lang="hu-HU" sz="2000" b="1" u="sng" dirty="0" smtClean="0">
                <a:solidFill>
                  <a:srgbClr val="0070C0"/>
                </a:solidFill>
              </a:rPr>
              <a:t>GMEP14:</a:t>
            </a:r>
            <a:r>
              <a:rPr lang="hu-HU" sz="2000" b="1" dirty="0" smtClean="0">
                <a:solidFill>
                  <a:srgbClr val="0070C0"/>
                </a:solidFill>
              </a:rPr>
              <a:t> </a:t>
            </a:r>
            <a:r>
              <a:rPr lang="hu-HU" sz="2000" dirty="0"/>
              <a:t>A biztosítás tartama alatt </a:t>
            </a:r>
            <a:r>
              <a:rPr lang="hu-HU" sz="2000" dirty="0" smtClean="0"/>
              <a:t>reaktiválni </a:t>
            </a:r>
            <a:r>
              <a:rPr lang="hu-HU" sz="2000" b="1" dirty="0" smtClean="0">
                <a:solidFill>
                  <a:srgbClr val="C00000"/>
                </a:solidFill>
              </a:rPr>
              <a:t>legfeljebb </a:t>
            </a:r>
            <a:r>
              <a:rPr lang="hu-HU" sz="2000" b="1" dirty="0">
                <a:solidFill>
                  <a:srgbClr val="C00000"/>
                </a:solidFill>
              </a:rPr>
              <a:t>kétszer</a:t>
            </a:r>
            <a:r>
              <a:rPr lang="hu-HU" sz="2000" dirty="0">
                <a:solidFill>
                  <a:srgbClr val="C00000"/>
                </a:solidFill>
              </a:rPr>
              <a:t> </a:t>
            </a:r>
            <a:r>
              <a:rPr lang="hu-HU" sz="2000" dirty="0" smtClean="0"/>
              <a:t>lehet.</a:t>
            </a:r>
            <a:endParaRPr lang="hu-HU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293096"/>
            <a:ext cx="963588" cy="100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68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artalom helye 2"/>
          <p:cNvSpPr>
            <a:spLocks noGrp="1"/>
          </p:cNvSpPr>
          <p:nvPr>
            <p:ph idx="4294967295"/>
          </p:nvPr>
        </p:nvSpPr>
        <p:spPr>
          <a:xfrm>
            <a:off x="251520" y="836712"/>
            <a:ext cx="8784976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b="1" u="sng" dirty="0" err="1" smtClean="0">
                <a:solidFill>
                  <a:srgbClr val="00B050"/>
                </a:solidFill>
              </a:rPr>
              <a:t>Ptk-tól</a:t>
            </a:r>
            <a:r>
              <a:rPr lang="hu-HU" sz="1800" b="1" u="sng" dirty="0" smtClean="0">
                <a:solidFill>
                  <a:srgbClr val="00B050"/>
                </a:solidFill>
              </a:rPr>
              <a:t> független változás:</a:t>
            </a:r>
            <a:r>
              <a:rPr lang="hu-HU" sz="1800" b="1" dirty="0" smtClean="0">
                <a:solidFill>
                  <a:srgbClr val="00B050"/>
                </a:solidFill>
              </a:rPr>
              <a:t> </a:t>
            </a:r>
            <a:r>
              <a:rPr lang="hu-HU" sz="1800" b="1" u="sng" dirty="0" smtClean="0">
                <a:solidFill>
                  <a:srgbClr val="0070C0"/>
                </a:solidFill>
              </a:rPr>
              <a:t>Árindex-változás miatt:</a:t>
            </a:r>
            <a:r>
              <a:rPr lang="hu-HU" sz="1800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hu-HU" sz="1800" dirty="0" smtClean="0"/>
              <a:t>A KSH által tárgyév február és az azt megelőző február hónapra vonatkozóan megadott egészségügyi árindex figyelembe vételével. </a:t>
            </a:r>
          </a:p>
          <a:p>
            <a:pPr marL="0" indent="0">
              <a:buNone/>
            </a:pPr>
            <a:endParaRPr lang="hu-HU" sz="1000" dirty="0" smtClean="0"/>
          </a:p>
          <a:p>
            <a:pPr marL="0" indent="0">
              <a:buNone/>
            </a:pPr>
            <a:r>
              <a:rPr lang="hu-HU" sz="1800" b="1" u="sng" dirty="0" err="1">
                <a:solidFill>
                  <a:srgbClr val="00B050"/>
                </a:solidFill>
              </a:rPr>
              <a:t>Ptk-tól</a:t>
            </a:r>
            <a:r>
              <a:rPr lang="hu-HU" sz="1800" b="1" u="sng" dirty="0">
                <a:solidFill>
                  <a:srgbClr val="00B050"/>
                </a:solidFill>
              </a:rPr>
              <a:t> független </a:t>
            </a:r>
            <a:r>
              <a:rPr lang="hu-HU" sz="1800" b="1" u="sng" dirty="0" smtClean="0">
                <a:solidFill>
                  <a:srgbClr val="00B050"/>
                </a:solidFill>
              </a:rPr>
              <a:t>változás:</a:t>
            </a:r>
            <a:r>
              <a:rPr lang="hu-HU" sz="1800" b="1" dirty="0" smtClean="0">
                <a:solidFill>
                  <a:srgbClr val="00B050"/>
                </a:solidFill>
              </a:rPr>
              <a:t> </a:t>
            </a:r>
            <a:r>
              <a:rPr lang="hu-HU" sz="1800" b="1" u="sng" dirty="0" smtClean="0">
                <a:solidFill>
                  <a:srgbClr val="0070C0"/>
                </a:solidFill>
              </a:rPr>
              <a:t>Díjigazítás: </a:t>
            </a:r>
          </a:p>
          <a:p>
            <a:pPr marL="0" indent="0">
              <a:buNone/>
            </a:pPr>
            <a:r>
              <a:rPr lang="hu-HU" sz="1800" u="sng" dirty="0"/>
              <a:t>M</a:t>
            </a:r>
            <a:r>
              <a:rPr lang="hu-HU" sz="1800" u="sng" dirty="0" smtClean="0"/>
              <a:t>értékét </a:t>
            </a:r>
            <a:r>
              <a:rPr lang="hu-HU" sz="1800" u="sng" dirty="0"/>
              <a:t>k</a:t>
            </a:r>
            <a:r>
              <a:rPr lang="hu-HU" sz="1800" u="sng" dirty="0" smtClean="0"/>
              <a:t>ülönböző kockázati tényezők befolyásolják:</a:t>
            </a:r>
          </a:p>
          <a:p>
            <a:pPr>
              <a:buFont typeface="Wingdings" pitchFamily="2" charset="2"/>
              <a:buChar char="§"/>
            </a:pPr>
            <a:r>
              <a:rPr lang="hu-HU" sz="1800" dirty="0" smtClean="0"/>
              <a:t>Egészségügyi ellátások igénybevételének gyakorisága (KSH statisztikai adatai, Biztosító saját veszélyközösségének adatai)</a:t>
            </a:r>
          </a:p>
          <a:p>
            <a:pPr>
              <a:buFont typeface="Wingdings" pitchFamily="2" charset="2"/>
              <a:buChar char="§"/>
            </a:pPr>
            <a:r>
              <a:rPr lang="hu-HU" sz="1800" dirty="0"/>
              <a:t>Biztosítási szolgáltatást érintő közterhek megváltozása</a:t>
            </a:r>
          </a:p>
          <a:p>
            <a:pPr marL="0" indent="0">
              <a:buNone/>
            </a:pPr>
            <a:r>
              <a:rPr lang="hu-HU" sz="1800" dirty="0" smtClean="0"/>
              <a:t>A biztosító a biztosítási díj módosításáról, és annak mértékéről a módosítás hatálybalépését legalább </a:t>
            </a:r>
            <a:r>
              <a:rPr lang="hu-HU" sz="1800" b="1" u="sng" dirty="0" smtClean="0">
                <a:solidFill>
                  <a:srgbClr val="C00000"/>
                </a:solidFill>
              </a:rPr>
              <a:t>30 nappal megelőzően írásban értesíti a szerződőt</a:t>
            </a:r>
            <a:r>
              <a:rPr lang="hu-HU" sz="1800" dirty="0" smtClean="0"/>
              <a:t>.</a:t>
            </a:r>
          </a:p>
          <a:p>
            <a:pPr marL="0" indent="0">
              <a:buNone/>
            </a:pPr>
            <a:endParaRPr lang="hu-HU" sz="1000" dirty="0" smtClean="0"/>
          </a:p>
          <a:p>
            <a:pPr marL="0" indent="0">
              <a:buNone/>
            </a:pPr>
            <a:r>
              <a:rPr lang="hu-HU" sz="1800" dirty="0" smtClean="0"/>
              <a:t>Ha  a szerződő, a közölt módosításokkal a szerződést nem kívánja fenntartani, azt </a:t>
            </a:r>
            <a:r>
              <a:rPr lang="hu-HU" sz="1800" b="1" u="sng" dirty="0" smtClean="0">
                <a:solidFill>
                  <a:srgbClr val="C00000"/>
                </a:solidFill>
              </a:rPr>
              <a:t>biztosítási évfordulóra</a:t>
            </a:r>
            <a:r>
              <a:rPr lang="hu-HU" sz="1800" b="1" dirty="0" smtClean="0">
                <a:solidFill>
                  <a:srgbClr val="C00000"/>
                </a:solidFill>
              </a:rPr>
              <a:t> </a:t>
            </a:r>
            <a:r>
              <a:rPr lang="hu-HU" sz="1800" dirty="0" smtClean="0"/>
              <a:t>- az évfordulót megelőzően- </a:t>
            </a:r>
            <a:r>
              <a:rPr lang="hu-HU" sz="1800" b="1" u="sng" dirty="0" smtClean="0">
                <a:solidFill>
                  <a:srgbClr val="C00000"/>
                </a:solidFill>
              </a:rPr>
              <a:t>írásban felmondhatja</a:t>
            </a:r>
            <a:r>
              <a:rPr lang="hu-HU" sz="1800" dirty="0" smtClean="0"/>
              <a:t>.(</a:t>
            </a:r>
            <a:r>
              <a:rPr lang="hu-HU" sz="1800" b="1" dirty="0" smtClean="0">
                <a:solidFill>
                  <a:srgbClr val="C00000"/>
                </a:solidFill>
              </a:rPr>
              <a:t>nemcsak </a:t>
            </a:r>
            <a:r>
              <a:rPr lang="hu-HU" sz="1800" dirty="0" smtClean="0"/>
              <a:t>az értesítés után </a:t>
            </a:r>
            <a:r>
              <a:rPr lang="hu-HU" sz="1800" b="1" dirty="0" smtClean="0">
                <a:solidFill>
                  <a:srgbClr val="C00000"/>
                </a:solidFill>
              </a:rPr>
              <a:t>15 napon belül!</a:t>
            </a:r>
            <a:r>
              <a:rPr lang="hu-HU" sz="1800" dirty="0" smtClean="0"/>
              <a:t>)</a:t>
            </a:r>
          </a:p>
          <a:p>
            <a:pPr marL="0" indent="0">
              <a:buNone/>
            </a:pPr>
            <a:endParaRPr lang="hu-HU" sz="1000" dirty="0" smtClean="0"/>
          </a:p>
          <a:p>
            <a:pPr marL="0" indent="0">
              <a:buNone/>
            </a:pPr>
            <a:r>
              <a:rPr lang="hu-HU" sz="1800" dirty="0" smtClean="0"/>
              <a:t>Ha a </a:t>
            </a:r>
            <a:r>
              <a:rPr lang="hu-HU" sz="1800" b="1" u="sng" dirty="0" smtClean="0">
                <a:solidFill>
                  <a:srgbClr val="0070C0"/>
                </a:solidFill>
              </a:rPr>
              <a:t>szerződő nem fogyasztó:</a:t>
            </a:r>
            <a:r>
              <a:rPr lang="hu-HU" sz="1800" dirty="0" smtClean="0"/>
              <a:t> a biztosító, a szerződés következő évfordulójának napjától kezdődő hatállyal történő díjmódosítására tesz javaslatot, és a </a:t>
            </a:r>
            <a:r>
              <a:rPr lang="hu-HU" sz="1800" b="1" u="sng" dirty="0" smtClean="0">
                <a:solidFill>
                  <a:srgbClr val="C00000"/>
                </a:solidFill>
              </a:rPr>
              <a:t>szerződő úgy fogadja el, hogy az első díjfizetési kötelezettségét teljesíti.</a:t>
            </a:r>
          </a:p>
          <a:p>
            <a:pPr>
              <a:buFont typeface="Wingdings" pitchFamily="2" charset="2"/>
              <a:buChar char="§"/>
            </a:pPr>
            <a:endParaRPr lang="hu-HU" sz="1800" dirty="0" smtClean="0"/>
          </a:p>
          <a:p>
            <a:pPr marL="457200" indent="-457200">
              <a:buFont typeface="+mj-lt"/>
              <a:buAutoNum type="alphaLcParenR"/>
            </a:pPr>
            <a:endParaRPr lang="hu-HU" sz="1800" dirty="0" smtClean="0"/>
          </a:p>
        </p:txBody>
      </p:sp>
      <p:sp>
        <p:nvSpPr>
          <p:cNvPr id="4" name="Cím 1"/>
          <p:cNvSpPr>
            <a:spLocks noGrp="1"/>
          </p:cNvSpPr>
          <p:nvPr>
            <p:ph type="title" idx="4294967295"/>
          </p:nvPr>
        </p:nvSpPr>
        <p:spPr>
          <a:xfrm>
            <a:off x="323528" y="188640"/>
            <a:ext cx="8568952" cy="705421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biztosítási díj módosításának szabályai</a:t>
            </a:r>
            <a:r>
              <a:rPr lang="hu-HU" sz="1800" b="1" dirty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hu-HU" sz="1800" b="1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endParaRPr lang="hu-HU" sz="1800" b="1" baseline="300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54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 idx="4294967295"/>
          </p:nvPr>
        </p:nvSpPr>
        <p:spPr>
          <a:xfrm>
            <a:off x="395536" y="203299"/>
            <a:ext cx="8424936" cy="633413"/>
          </a:xfrm>
        </p:spPr>
        <p:txBody>
          <a:bodyPr>
            <a:normAutofit/>
          </a:bodyPr>
          <a:lstStyle/>
          <a:p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Mentesülések</a:t>
            </a:r>
            <a:endParaRPr lang="hu-HU" sz="2600" b="1" baseline="300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artalom helye 2"/>
          <p:cNvSpPr>
            <a:spLocks noGrp="1"/>
          </p:cNvSpPr>
          <p:nvPr>
            <p:ph idx="4294967295"/>
          </p:nvPr>
        </p:nvSpPr>
        <p:spPr>
          <a:xfrm>
            <a:off x="539552" y="980728"/>
            <a:ext cx="8136904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r>
              <a:rPr lang="hu-HU" sz="2000" b="1" dirty="0">
                <a:solidFill>
                  <a:srgbClr val="0070C0"/>
                </a:solidFill>
              </a:rPr>
              <a:t>K</a:t>
            </a:r>
            <a:r>
              <a:rPr lang="hu-HU" sz="2000" b="1" dirty="0" smtClean="0">
                <a:solidFill>
                  <a:srgbClr val="0070C0"/>
                </a:solidFill>
              </a:rPr>
              <a:t>árenyhítési kötelezettség</a:t>
            </a:r>
            <a:endParaRPr lang="hu-HU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u-HU" sz="2000" b="1" dirty="0" smtClean="0">
                <a:solidFill>
                  <a:srgbClr val="C00000"/>
                </a:solidFill>
              </a:rPr>
              <a:t>A </a:t>
            </a:r>
            <a:r>
              <a:rPr lang="hu-HU" sz="2000" b="1" dirty="0">
                <a:solidFill>
                  <a:srgbClr val="C00000"/>
                </a:solidFill>
              </a:rPr>
              <a:t>biztosított </a:t>
            </a:r>
            <a:r>
              <a:rPr lang="hu-HU" sz="2000" dirty="0"/>
              <a:t>biztosítása által fedezett egészségügyi szolgáltatás igénybevételekor, </a:t>
            </a:r>
            <a:r>
              <a:rPr lang="hu-HU" sz="2000" b="1" dirty="0">
                <a:solidFill>
                  <a:srgbClr val="C00000"/>
                </a:solidFill>
              </a:rPr>
              <a:t>biztosítási esemény alapjául szolgáló esemény bekövetkezése esetén </a:t>
            </a:r>
            <a:r>
              <a:rPr lang="hu-HU" sz="2000" dirty="0"/>
              <a:t>az adott helyzetben </a:t>
            </a:r>
            <a:r>
              <a:rPr lang="hu-HU" sz="2000" b="1" dirty="0">
                <a:solidFill>
                  <a:srgbClr val="C00000"/>
                </a:solidFill>
              </a:rPr>
              <a:t>általában elvárható módon köteles eljárni</a:t>
            </a:r>
            <a:r>
              <a:rPr lang="hu-HU" sz="2000" b="1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hu-HU" sz="2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u-HU" sz="2000" b="1" dirty="0">
                <a:solidFill>
                  <a:srgbClr val="0070C0"/>
                </a:solidFill>
              </a:rPr>
              <a:t>Ehhez kapcsolódóan új elem:</a:t>
            </a:r>
            <a:r>
              <a:rPr lang="hu-HU" sz="2000" dirty="0">
                <a:solidFill>
                  <a:srgbClr val="0070C0"/>
                </a:solidFill>
              </a:rPr>
              <a:t> </a:t>
            </a:r>
            <a:endParaRPr lang="hu-HU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u-HU" sz="2000" dirty="0" smtClean="0">
              <a:solidFill>
                <a:srgbClr val="00B050"/>
              </a:solidFill>
            </a:endParaRPr>
          </a:p>
          <a:p>
            <a:r>
              <a:rPr lang="hu-HU" sz="2000" b="1" dirty="0" smtClean="0">
                <a:solidFill>
                  <a:srgbClr val="C00000"/>
                </a:solidFill>
              </a:rPr>
              <a:t>Nem </a:t>
            </a:r>
            <a:r>
              <a:rPr lang="hu-HU" sz="2000" b="1" dirty="0">
                <a:solidFill>
                  <a:srgbClr val="C00000"/>
                </a:solidFill>
              </a:rPr>
              <a:t>jelenti </a:t>
            </a:r>
            <a:r>
              <a:rPr lang="hu-HU" sz="2000" b="1" dirty="0" smtClean="0">
                <a:solidFill>
                  <a:srgbClr val="C00000"/>
                </a:solidFill>
              </a:rPr>
              <a:t>a </a:t>
            </a:r>
            <a:r>
              <a:rPr lang="hu-HU" sz="2000" b="1" dirty="0">
                <a:solidFill>
                  <a:srgbClr val="C00000"/>
                </a:solidFill>
              </a:rPr>
              <a:t>kárenyhítési kötelezettség megsértését, ha </a:t>
            </a:r>
            <a:r>
              <a:rPr lang="hu-HU" sz="2000" dirty="0"/>
              <a:t>a biztosított az őt törvény alapján megillető rendelkezési joggal élve </a:t>
            </a:r>
            <a:r>
              <a:rPr lang="hu-HU" sz="2000" b="1" u="sng" dirty="0">
                <a:solidFill>
                  <a:srgbClr val="0070C0"/>
                </a:solidFill>
              </a:rPr>
              <a:t>az orvosi beavatkozáshoz nem járul hozzá.</a:t>
            </a:r>
          </a:p>
          <a:p>
            <a:pPr marL="0" indent="0">
              <a:buNone/>
            </a:pPr>
            <a:r>
              <a:rPr lang="hu-HU" sz="2000" dirty="0"/>
              <a:t> </a:t>
            </a:r>
          </a:p>
          <a:p>
            <a:pPr marL="0" indent="0">
              <a:buNone/>
            </a:pPr>
            <a:endParaRPr lang="hu-HU" sz="1800" b="1" dirty="0" smtClean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32656"/>
            <a:ext cx="648072" cy="677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9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 idx="4294967295"/>
          </p:nvPr>
        </p:nvSpPr>
        <p:spPr>
          <a:xfrm>
            <a:off x="395536" y="203299"/>
            <a:ext cx="8424936" cy="633413"/>
          </a:xfrm>
        </p:spPr>
        <p:txBody>
          <a:bodyPr>
            <a:normAutofit/>
          </a:bodyPr>
          <a:lstStyle/>
          <a:p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Kizárások</a:t>
            </a:r>
            <a:endParaRPr lang="hu-HU" sz="2600" b="1" baseline="300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artalom helye 2"/>
          <p:cNvSpPr>
            <a:spLocks noGrp="1"/>
          </p:cNvSpPr>
          <p:nvPr>
            <p:ph idx="4294967295"/>
          </p:nvPr>
        </p:nvSpPr>
        <p:spPr>
          <a:xfrm>
            <a:off x="539552" y="1700808"/>
            <a:ext cx="7848872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b="1" dirty="0" smtClean="0">
                <a:solidFill>
                  <a:srgbClr val="0070C0"/>
                </a:solidFill>
              </a:rPr>
              <a:t> </a:t>
            </a:r>
            <a:r>
              <a:rPr lang="hu-HU" sz="2000" b="1" dirty="0">
                <a:solidFill>
                  <a:srgbClr val="0070C0"/>
                </a:solidFill>
              </a:rPr>
              <a:t>Ú</a:t>
            </a:r>
            <a:r>
              <a:rPr lang="hu-HU" sz="2000" b="1" dirty="0" smtClean="0">
                <a:solidFill>
                  <a:srgbClr val="0070C0"/>
                </a:solidFill>
              </a:rPr>
              <a:t>j pontként jelennek meg a kizárások között:</a:t>
            </a:r>
          </a:p>
          <a:p>
            <a:pPr marL="0" indent="0">
              <a:buNone/>
            </a:pPr>
            <a:endParaRPr lang="hu-HU" sz="2000" b="1" dirty="0">
              <a:solidFill>
                <a:srgbClr val="0070C0"/>
              </a:solidFill>
            </a:endParaRPr>
          </a:p>
          <a:p>
            <a:r>
              <a:rPr lang="hu-HU" sz="2000" b="1" dirty="0" smtClean="0">
                <a:solidFill>
                  <a:srgbClr val="C00000"/>
                </a:solidFill>
              </a:rPr>
              <a:t>A fájdalomcsillapító </a:t>
            </a:r>
            <a:r>
              <a:rPr lang="hu-HU" sz="2000" b="1" dirty="0">
                <a:solidFill>
                  <a:srgbClr val="C00000"/>
                </a:solidFill>
              </a:rPr>
              <a:t>infúziós kezelések,</a:t>
            </a:r>
            <a:endParaRPr lang="hu-HU" sz="2000" b="1" dirty="0" smtClean="0">
              <a:solidFill>
                <a:srgbClr val="C00000"/>
              </a:solidFill>
            </a:endParaRPr>
          </a:p>
          <a:p>
            <a:r>
              <a:rPr lang="hu-HU" sz="2000" b="1" dirty="0" smtClean="0">
                <a:solidFill>
                  <a:srgbClr val="C00000"/>
                </a:solidFill>
              </a:rPr>
              <a:t>A Magyarországon </a:t>
            </a:r>
            <a:r>
              <a:rPr lang="hu-HU" sz="2000" dirty="0"/>
              <a:t>elfogadott és a magyarországi egészségügyi szolgáltatóknál általánosan alkalmazott </a:t>
            </a:r>
            <a:r>
              <a:rPr lang="hu-HU" sz="2000" b="1" u="sng" dirty="0" err="1">
                <a:solidFill>
                  <a:srgbClr val="C00000"/>
                </a:solidFill>
              </a:rPr>
              <a:t>orvosszakmai</a:t>
            </a:r>
            <a:r>
              <a:rPr lang="hu-HU" sz="2000" b="1" u="sng" dirty="0">
                <a:solidFill>
                  <a:srgbClr val="C00000"/>
                </a:solidFill>
              </a:rPr>
              <a:t> protokollok által nem támogatott ellátások</a:t>
            </a:r>
            <a:r>
              <a:rPr lang="hu-HU" sz="2000" b="1" dirty="0">
                <a:solidFill>
                  <a:srgbClr val="C00000"/>
                </a:solidFill>
              </a:rPr>
              <a:t>, </a:t>
            </a:r>
            <a:r>
              <a:rPr lang="hu-HU" sz="2000" dirty="0"/>
              <a:t>egyszer használatos eszközök és a tételes elszámolás alá eső gyógyszerek és biológiai terápiás gyógyszerek költségei, valamint az </a:t>
            </a:r>
            <a:r>
              <a:rPr lang="hu-HU" sz="2000" b="1" dirty="0">
                <a:solidFill>
                  <a:srgbClr val="C00000"/>
                </a:solidFill>
              </a:rPr>
              <a:t>OEP által be nem fogadott illetve nem finanszírozott eljárások, eszközök és gyógyszerek </a:t>
            </a:r>
            <a:r>
              <a:rPr lang="hu-HU" sz="2000" b="1" dirty="0" smtClean="0">
                <a:solidFill>
                  <a:srgbClr val="C00000"/>
                </a:solidFill>
              </a:rPr>
              <a:t>költségei.</a:t>
            </a:r>
            <a:endParaRPr lang="hu-HU" sz="2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hu-HU" sz="20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1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Új fogalom: FOGYASZTÓ </a:t>
            </a:r>
            <a:r>
              <a:rPr lang="hu-HU" sz="32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1</a:t>
            </a:r>
            <a:endParaRPr lang="hu-HU" sz="3200" b="1" baseline="300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Szerződő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lehet…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100" dirty="0">
              <a:latin typeface="Arial" pitchFamily="34" charset="0"/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fogyasztó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, illetve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fogyasztónak </a:t>
            </a:r>
            <a:r>
              <a:rPr lang="hu-HU" sz="1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nem minősülő személy, vagy </a:t>
            </a:r>
            <a:r>
              <a:rPr lang="hu-HU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szervezet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 (azaz mindenki más).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1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 "/>
              <a:defRPr/>
            </a:pP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(Fogyasztónak </a:t>
            </a:r>
            <a:r>
              <a:rPr lang="hu-HU" sz="2000" i="1" dirty="0">
                <a:latin typeface="Arial" pitchFamily="34" charset="0"/>
                <a:cs typeface="Arial" pitchFamily="34" charset="0"/>
              </a:rPr>
              <a:t>minősül a szakmája, önálló foglalkozása vagy üzleti tevékenysége körén kívül eljáró </a:t>
            </a:r>
            <a:r>
              <a:rPr lang="hu-HU" sz="2000" b="1" i="1" u="sng" dirty="0">
                <a:latin typeface="Arial" pitchFamily="34" charset="0"/>
                <a:cs typeface="Arial" pitchFamily="34" charset="0"/>
              </a:rPr>
              <a:t>természetes személy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.)</a:t>
            </a:r>
            <a:endParaRPr lang="hu-HU" sz="2000" i="1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870840"/>
            <a:ext cx="4544604" cy="233913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92" y="908720"/>
            <a:ext cx="792088" cy="82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1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 idx="4294967295"/>
          </p:nvPr>
        </p:nvSpPr>
        <p:spPr>
          <a:xfrm>
            <a:off x="395536" y="203299"/>
            <a:ext cx="8424936" cy="921445"/>
          </a:xfrm>
        </p:spPr>
        <p:txBody>
          <a:bodyPr>
            <a:normAutofit/>
          </a:bodyPr>
          <a:lstStyle/>
          <a:p>
            <a:pPr eaLnBrk="1" hangingPunct="1"/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GEP14 / Fogalmi változások </a:t>
            </a:r>
            <a:endParaRPr lang="hu-HU" sz="2600" b="1" baseline="300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artalom helye 2"/>
          <p:cNvSpPr>
            <a:spLocks noGrp="1"/>
          </p:cNvSpPr>
          <p:nvPr>
            <p:ph idx="4294967295"/>
          </p:nvPr>
        </p:nvSpPr>
        <p:spPr>
          <a:xfrm>
            <a:off x="539552" y="1196752"/>
            <a:ext cx="8208912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b="1" dirty="0" smtClean="0">
                <a:solidFill>
                  <a:srgbClr val="0070C0"/>
                </a:solidFill>
              </a:rPr>
              <a:t>DEFINIÁLTUK a család és a korcsoport fogalmát:</a:t>
            </a:r>
          </a:p>
          <a:p>
            <a:pPr marL="0" indent="0">
              <a:buNone/>
            </a:pPr>
            <a:endParaRPr lang="hu-HU" sz="1000" b="1" dirty="0" smtClean="0">
              <a:solidFill>
                <a:srgbClr val="0070C0"/>
              </a:solidFill>
            </a:endParaRPr>
          </a:p>
          <a:p>
            <a:r>
              <a:rPr lang="hu-HU" sz="1800" b="1" dirty="0" smtClean="0">
                <a:solidFill>
                  <a:srgbClr val="0070C0"/>
                </a:solidFill>
              </a:rPr>
              <a:t>CSALÁDI SZERZŐDÉS: </a:t>
            </a:r>
            <a:r>
              <a:rPr lang="hu-HU" sz="1800" dirty="0" smtClean="0"/>
              <a:t>családi </a:t>
            </a:r>
            <a:r>
              <a:rPr lang="hu-HU" sz="1800" dirty="0"/>
              <a:t>szerződésnek minősül az a biztosítási szerződés, amelynek </a:t>
            </a:r>
            <a:r>
              <a:rPr lang="hu-HU" sz="1800" b="1" u="sng" dirty="0">
                <a:solidFill>
                  <a:srgbClr val="C00000"/>
                </a:solidFill>
              </a:rPr>
              <a:t>legalább két biztosítottja van</a:t>
            </a:r>
            <a:r>
              <a:rPr lang="hu-HU" sz="1800" u="sng" dirty="0">
                <a:solidFill>
                  <a:srgbClr val="C00000"/>
                </a:solidFill>
              </a:rPr>
              <a:t>, </a:t>
            </a:r>
            <a:r>
              <a:rPr lang="hu-HU" sz="1800" b="1" u="sng" dirty="0">
                <a:solidFill>
                  <a:srgbClr val="C00000"/>
                </a:solidFill>
              </a:rPr>
              <a:t>egyikük nagykorú </a:t>
            </a:r>
            <a:r>
              <a:rPr lang="hu-HU" sz="1800" dirty="0"/>
              <a:t>és a biztosítottak egymás </a:t>
            </a:r>
            <a:r>
              <a:rPr lang="hu-HU" sz="1800" dirty="0" smtClean="0"/>
              <a:t>- </a:t>
            </a:r>
            <a:r>
              <a:rPr lang="hu-HU" sz="1800" dirty="0"/>
              <a:t>Ptk. szerint meghatározott – </a:t>
            </a:r>
            <a:r>
              <a:rPr lang="hu-HU" sz="1800" b="1" u="sng" dirty="0">
                <a:solidFill>
                  <a:srgbClr val="C00000"/>
                </a:solidFill>
              </a:rPr>
              <a:t>közeli hozzátartozói, valamint közös levelezési címmel rendelkeznek</a:t>
            </a:r>
            <a:r>
              <a:rPr lang="hu-HU" sz="1800" b="1" u="sng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+mj-lt"/>
              <a:buAutoNum type="arabicPeriod"/>
            </a:pPr>
            <a:endParaRPr lang="hu-HU" sz="1000" b="1" u="sng" dirty="0">
              <a:solidFill>
                <a:srgbClr val="C00000"/>
              </a:solidFill>
            </a:endParaRPr>
          </a:p>
          <a:p>
            <a:r>
              <a:rPr lang="hu-HU" sz="1800" b="1" dirty="0" smtClean="0">
                <a:solidFill>
                  <a:srgbClr val="0070C0"/>
                </a:solidFill>
              </a:rPr>
              <a:t>KORCSOPORT: </a:t>
            </a:r>
            <a:r>
              <a:rPr lang="hu-HU" sz="1800" dirty="0" smtClean="0"/>
              <a:t>a </a:t>
            </a:r>
            <a:r>
              <a:rPr lang="hu-HU" sz="1800" dirty="0"/>
              <a:t>biztosító a biztosítottakat életkoruk szerint az alábbi korcsoportokba sorolja: </a:t>
            </a:r>
          </a:p>
          <a:p>
            <a:pPr marL="0" indent="0">
              <a:buNone/>
            </a:pPr>
            <a:r>
              <a:rPr lang="hu-HU" sz="1800" dirty="0" smtClean="0"/>
              <a:t>      0,5 </a:t>
            </a:r>
            <a:r>
              <a:rPr lang="hu-HU" sz="1800" dirty="0"/>
              <a:t>– 24, </a:t>
            </a:r>
            <a:r>
              <a:rPr lang="hu-HU" sz="1800" dirty="0" smtClean="0"/>
              <a:t>25 </a:t>
            </a:r>
            <a:r>
              <a:rPr lang="hu-HU" sz="1800" dirty="0"/>
              <a:t>– 29</a:t>
            </a:r>
            <a:r>
              <a:rPr lang="hu-HU" sz="1800" dirty="0" smtClean="0"/>
              <a:t>, </a:t>
            </a:r>
            <a:r>
              <a:rPr lang="hu-HU" sz="1800" dirty="0"/>
              <a:t>30 – 34</a:t>
            </a:r>
            <a:r>
              <a:rPr lang="hu-HU" sz="1800" dirty="0" smtClean="0"/>
              <a:t>, </a:t>
            </a:r>
            <a:r>
              <a:rPr lang="hu-HU" sz="1800" dirty="0"/>
              <a:t>35 – 39</a:t>
            </a:r>
            <a:r>
              <a:rPr lang="hu-HU" sz="1800" dirty="0" smtClean="0"/>
              <a:t>, </a:t>
            </a:r>
            <a:r>
              <a:rPr lang="hu-HU" sz="1800" dirty="0"/>
              <a:t>40 – 44</a:t>
            </a:r>
            <a:r>
              <a:rPr lang="hu-HU" sz="1800" dirty="0" smtClean="0"/>
              <a:t>, </a:t>
            </a:r>
            <a:r>
              <a:rPr lang="hu-HU" sz="1800" dirty="0"/>
              <a:t>45 – 49</a:t>
            </a:r>
            <a:r>
              <a:rPr lang="hu-HU" sz="1800" dirty="0" smtClean="0"/>
              <a:t>, </a:t>
            </a:r>
            <a:r>
              <a:rPr lang="hu-HU" sz="1800" dirty="0"/>
              <a:t>50 – 54</a:t>
            </a:r>
            <a:r>
              <a:rPr lang="hu-HU" sz="1800" dirty="0" smtClean="0"/>
              <a:t>, </a:t>
            </a:r>
            <a:r>
              <a:rPr lang="hu-HU" sz="1800" dirty="0"/>
              <a:t>55 – 59</a:t>
            </a:r>
            <a:r>
              <a:rPr lang="hu-HU" sz="1800" dirty="0" smtClean="0"/>
              <a:t>, </a:t>
            </a:r>
            <a:r>
              <a:rPr lang="hu-HU" sz="1800" dirty="0"/>
              <a:t>60 – 65 </a:t>
            </a:r>
            <a:r>
              <a:rPr lang="hu-HU" sz="1800" dirty="0" smtClean="0"/>
              <a:t>év.</a:t>
            </a:r>
            <a:endParaRPr lang="hu-HU" sz="1800" dirty="0"/>
          </a:p>
          <a:p>
            <a:pPr marL="0" indent="0">
              <a:buNone/>
            </a:pPr>
            <a:r>
              <a:rPr lang="hu-HU" sz="1800" b="1" dirty="0" smtClean="0">
                <a:solidFill>
                  <a:srgbClr val="0070C0"/>
                </a:solidFill>
              </a:rPr>
              <a:t>      A </a:t>
            </a:r>
            <a:r>
              <a:rPr lang="hu-HU" sz="1800" b="1" dirty="0">
                <a:solidFill>
                  <a:srgbClr val="0070C0"/>
                </a:solidFill>
              </a:rPr>
              <a:t>biztosítási díj korcsoportonként eltérő, </a:t>
            </a:r>
            <a:r>
              <a:rPr lang="hu-HU" sz="1800" dirty="0"/>
              <a:t>a biztosítási szerződés tartam alatt, </a:t>
            </a:r>
            <a:endParaRPr lang="hu-HU" sz="1800" dirty="0" smtClean="0"/>
          </a:p>
          <a:p>
            <a:pPr marL="0" indent="0">
              <a:buNone/>
            </a:pPr>
            <a:r>
              <a:rPr lang="hu-HU" sz="1800" dirty="0"/>
              <a:t> </a:t>
            </a:r>
            <a:r>
              <a:rPr lang="hu-HU" sz="1800" dirty="0" smtClean="0"/>
              <a:t>     a biztosított </a:t>
            </a:r>
            <a:r>
              <a:rPr lang="hu-HU" sz="1800" dirty="0"/>
              <a:t>növekvő kora miatt, </a:t>
            </a:r>
            <a:r>
              <a:rPr lang="hu-HU" sz="1800" b="1" dirty="0">
                <a:solidFill>
                  <a:srgbClr val="C00000"/>
                </a:solidFill>
              </a:rPr>
              <a:t>korcsoportváltás esetén a biztosítási </a:t>
            </a:r>
            <a:r>
              <a:rPr lang="hu-HU" sz="1800" b="1" dirty="0" smtClean="0">
                <a:solidFill>
                  <a:srgbClr val="C00000"/>
                </a:solidFill>
              </a:rPr>
              <a:t>díj nő.</a:t>
            </a:r>
          </a:p>
          <a:p>
            <a:pPr marL="0" indent="0">
              <a:buNone/>
            </a:pPr>
            <a:endParaRPr lang="hu-HU" sz="1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u-HU" sz="1800" b="1" u="sng" dirty="0" smtClean="0">
                <a:solidFill>
                  <a:srgbClr val="0070C0"/>
                </a:solidFill>
              </a:rPr>
              <a:t>Tervezhető </a:t>
            </a:r>
            <a:r>
              <a:rPr lang="hu-HU" sz="1800" b="1" u="sng" dirty="0">
                <a:solidFill>
                  <a:srgbClr val="0070C0"/>
                </a:solidFill>
              </a:rPr>
              <a:t>egészségügyi, illetve orvosi ellátás:</a:t>
            </a:r>
            <a:r>
              <a:rPr lang="hu-HU" sz="1800" dirty="0">
                <a:solidFill>
                  <a:srgbClr val="0070C0"/>
                </a:solidFill>
              </a:rPr>
              <a:t> </a:t>
            </a:r>
            <a:r>
              <a:rPr lang="hu-HU" sz="1800" dirty="0" smtClean="0"/>
              <a:t>A </a:t>
            </a:r>
            <a:r>
              <a:rPr lang="hu-HU" sz="1800" dirty="0"/>
              <a:t>szolgáltatásszervező várhatóan </a:t>
            </a:r>
            <a:r>
              <a:rPr lang="hu-HU" sz="1800" b="1" u="sng" dirty="0" smtClean="0">
                <a:solidFill>
                  <a:srgbClr val="C00000"/>
                </a:solidFill>
              </a:rPr>
              <a:t>14 </a:t>
            </a:r>
            <a:r>
              <a:rPr lang="hu-HU" sz="1800" b="1" u="sng" dirty="0">
                <a:solidFill>
                  <a:srgbClr val="C00000"/>
                </a:solidFill>
              </a:rPr>
              <a:t>napon belüli időpontra </a:t>
            </a:r>
            <a:r>
              <a:rPr lang="hu-HU" sz="1800" dirty="0"/>
              <a:t>szervezi meg a szükséges ellátást</a:t>
            </a:r>
            <a:r>
              <a:rPr lang="hu-HU" sz="1800" dirty="0" smtClean="0"/>
              <a:t>.</a:t>
            </a:r>
            <a:r>
              <a:rPr lang="hu-HU" sz="1800" b="1" dirty="0" smtClean="0">
                <a:solidFill>
                  <a:srgbClr val="0070C0"/>
                </a:solidFill>
              </a:rPr>
              <a:t>(</a:t>
            </a:r>
            <a:r>
              <a:rPr lang="hu-HU" sz="1800" b="1" u="sng" dirty="0" smtClean="0">
                <a:solidFill>
                  <a:srgbClr val="0070C0"/>
                </a:solidFill>
              </a:rPr>
              <a:t>GMEP14</a:t>
            </a:r>
            <a:r>
              <a:rPr lang="hu-HU" sz="1800" b="1" dirty="0" smtClean="0">
                <a:solidFill>
                  <a:srgbClr val="0070C0"/>
                </a:solidFill>
              </a:rPr>
              <a:t> is!)</a:t>
            </a:r>
            <a:endParaRPr lang="hu-HU" sz="1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u-HU" sz="1800" dirty="0"/>
              <a:t> </a:t>
            </a:r>
          </a:p>
          <a:p>
            <a:pPr marL="0" indent="0">
              <a:buNone/>
            </a:pPr>
            <a:endParaRPr lang="hu-HU" sz="18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6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 idx="4294967295"/>
          </p:nvPr>
        </p:nvSpPr>
        <p:spPr>
          <a:xfrm>
            <a:off x="395536" y="203299"/>
            <a:ext cx="8748464" cy="561405"/>
          </a:xfrm>
        </p:spPr>
        <p:txBody>
          <a:bodyPr>
            <a:normAutofit/>
          </a:bodyPr>
          <a:lstStyle/>
          <a:p>
            <a:pPr marL="0" indent="0"/>
            <a:r>
              <a:rPr lang="hu-HU" sz="2600" b="1" dirty="0">
                <a:solidFill>
                  <a:srgbClr val="C00000"/>
                </a:solidFill>
              </a:rPr>
              <a:t>P</a:t>
            </a:r>
            <a:r>
              <a:rPr lang="hu-HU" sz="2600" b="1" dirty="0" smtClean="0">
                <a:solidFill>
                  <a:srgbClr val="C00000"/>
                </a:solidFill>
              </a:rPr>
              <a:t>ontosítások </a:t>
            </a:r>
            <a:r>
              <a:rPr lang="hu-HU" sz="2600" b="1" dirty="0">
                <a:solidFill>
                  <a:srgbClr val="C00000"/>
                </a:solidFill>
              </a:rPr>
              <a:t>a szolgáltatási </a:t>
            </a:r>
            <a:r>
              <a:rPr lang="hu-HU" sz="2600" b="1" dirty="0" smtClean="0">
                <a:solidFill>
                  <a:srgbClr val="C00000"/>
                </a:solidFill>
              </a:rPr>
              <a:t>csomagokban </a:t>
            </a:r>
            <a:r>
              <a:rPr lang="hu-HU" sz="2600" b="1" baseline="30000" dirty="0" smtClean="0">
                <a:solidFill>
                  <a:srgbClr val="C00000"/>
                </a:solidFill>
              </a:rPr>
              <a:t>1</a:t>
            </a:r>
            <a:endParaRPr lang="hu-HU" sz="2600" b="1" baseline="30000" dirty="0">
              <a:solidFill>
                <a:srgbClr val="C00000"/>
              </a:solidFill>
            </a:endParaRPr>
          </a:p>
        </p:txBody>
      </p:sp>
      <p:sp>
        <p:nvSpPr>
          <p:cNvPr id="5" name="Tartalom helye 2"/>
          <p:cNvSpPr>
            <a:spLocks noGrp="1"/>
          </p:cNvSpPr>
          <p:nvPr>
            <p:ph idx="4294967295"/>
          </p:nvPr>
        </p:nvSpPr>
        <p:spPr>
          <a:xfrm>
            <a:off x="539552" y="980728"/>
            <a:ext cx="8208912" cy="525658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1800" b="1" dirty="0" smtClean="0">
                <a:solidFill>
                  <a:srgbClr val="C00000"/>
                </a:solidFill>
              </a:rPr>
              <a:t>20</a:t>
            </a:r>
            <a:r>
              <a:rPr lang="hu-HU" sz="1800" b="1" dirty="0">
                <a:solidFill>
                  <a:srgbClr val="C00000"/>
                </a:solidFill>
              </a:rPr>
              <a:t>% kedvezmény a fogászati kezelések árából az </a:t>
            </a:r>
            <a:r>
              <a:rPr lang="hu-HU" sz="1800" b="1" dirty="0" err="1">
                <a:solidFill>
                  <a:srgbClr val="C00000"/>
                </a:solidFill>
              </a:rPr>
              <a:t>MDentálnál</a:t>
            </a:r>
            <a:r>
              <a:rPr lang="hu-HU" sz="1800" b="1" dirty="0">
                <a:solidFill>
                  <a:srgbClr val="C00000"/>
                </a:solidFill>
              </a:rPr>
              <a:t> Budapesten</a:t>
            </a:r>
            <a:r>
              <a:rPr lang="hu-HU" sz="1800" dirty="0">
                <a:solidFill>
                  <a:srgbClr val="C00000"/>
                </a:solidFill>
              </a:rPr>
              <a:t> </a:t>
            </a:r>
            <a:endParaRPr lang="hu-HU" sz="1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hu-HU" sz="1000" u="sng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1800" dirty="0"/>
              <a:t>A</a:t>
            </a:r>
            <a:r>
              <a:rPr lang="hu-HU" sz="1800" dirty="0" smtClean="0"/>
              <a:t>z </a:t>
            </a:r>
            <a:r>
              <a:rPr lang="hu-HU" sz="1800" b="1" dirty="0"/>
              <a:t>alap </a:t>
            </a:r>
            <a:r>
              <a:rPr lang="hu-HU" sz="1800" b="1" dirty="0" smtClean="0"/>
              <a:t>ellátás diagnosztikai vizsgálatai </a:t>
            </a:r>
            <a:r>
              <a:rPr lang="hu-HU" sz="1800" dirty="0" smtClean="0"/>
              <a:t>közé bekerült a </a:t>
            </a:r>
            <a:r>
              <a:rPr lang="hu-HU" sz="1800" b="1" dirty="0" smtClean="0">
                <a:solidFill>
                  <a:srgbClr val="C00000"/>
                </a:solidFill>
              </a:rPr>
              <a:t>centrális csontsűrűség-vizsgálat </a:t>
            </a:r>
          </a:p>
          <a:p>
            <a:pPr marL="0" indent="0">
              <a:buNone/>
            </a:pPr>
            <a:endParaRPr lang="hu-HU" sz="1000" b="1" u="sng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1800" b="1" dirty="0" err="1" smtClean="0"/>
              <a:t>Házivizit</a:t>
            </a:r>
            <a:r>
              <a:rPr lang="hu-HU" sz="1800" b="1" dirty="0"/>
              <a:t>: </a:t>
            </a:r>
            <a:r>
              <a:rPr lang="hu-HU" sz="1800" dirty="0" err="1"/>
              <a:t>orvosszakmailag</a:t>
            </a:r>
            <a:r>
              <a:rPr lang="hu-HU" sz="1800" dirty="0"/>
              <a:t> indokolt akut esetben otthoni gyermek- és felnőtt orvosi ellátás Bp.-en és 60 km-es körzetében, </a:t>
            </a:r>
            <a:r>
              <a:rPr lang="hu-HU" sz="1800" b="1" dirty="0">
                <a:solidFill>
                  <a:srgbClr val="C00000"/>
                </a:solidFill>
              </a:rPr>
              <a:t>illetve a Generali Egészségvonal által megadott további helyszíneken </a:t>
            </a:r>
            <a:r>
              <a:rPr lang="hu-HU" sz="1800" b="1" dirty="0" smtClean="0">
                <a:solidFill>
                  <a:srgbClr val="C00000"/>
                </a:solidFill>
              </a:rPr>
              <a:t>is.</a:t>
            </a:r>
          </a:p>
          <a:p>
            <a:pPr marL="0" indent="0">
              <a:buNone/>
            </a:pPr>
            <a:endParaRPr lang="hu-HU" sz="1000" b="1" u="sng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1800" b="1" dirty="0" smtClean="0">
                <a:solidFill>
                  <a:srgbClr val="0070C0"/>
                </a:solidFill>
              </a:rPr>
              <a:t>Extra ellátás</a:t>
            </a:r>
            <a:r>
              <a:rPr lang="hu-HU" sz="1800" b="1" dirty="0" smtClean="0">
                <a:solidFill>
                  <a:srgbClr val="C00000"/>
                </a:solidFill>
              </a:rPr>
              <a:t>               </a:t>
            </a:r>
            <a:r>
              <a:rPr lang="hu-HU" sz="1800" dirty="0" smtClean="0"/>
              <a:t>Átnevezve </a:t>
            </a:r>
            <a:r>
              <a:rPr lang="hu-HU" sz="1800" b="1" u="sng" dirty="0" smtClean="0">
                <a:solidFill>
                  <a:srgbClr val="0070C0"/>
                </a:solidFill>
              </a:rPr>
              <a:t>Bővített ellátás </a:t>
            </a:r>
            <a:r>
              <a:rPr lang="hu-HU" sz="1800" dirty="0" err="1" smtClean="0"/>
              <a:t>-ra</a:t>
            </a:r>
            <a:endParaRPr lang="hu-HU" sz="1800" dirty="0" smtClean="0"/>
          </a:p>
          <a:p>
            <a:pPr>
              <a:buFont typeface="Wingdings" pitchFamily="2" charset="2"/>
              <a:buChar char="§"/>
            </a:pPr>
            <a:endParaRPr lang="hu-HU" sz="10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sz="1700" b="1" u="sng" dirty="0" smtClean="0">
                <a:solidFill>
                  <a:srgbClr val="C00000"/>
                </a:solidFill>
              </a:rPr>
              <a:t>Bővített </a:t>
            </a:r>
            <a:r>
              <a:rPr lang="hu-HU" sz="1700" b="1" u="sng" dirty="0">
                <a:solidFill>
                  <a:srgbClr val="C00000"/>
                </a:solidFill>
              </a:rPr>
              <a:t>ellátás </a:t>
            </a:r>
            <a:r>
              <a:rPr lang="hu-HU" sz="1700" b="1" u="sng" dirty="0" smtClean="0">
                <a:solidFill>
                  <a:srgbClr val="C00000"/>
                </a:solidFill>
              </a:rPr>
              <a:t>szolgáltatásai:</a:t>
            </a:r>
            <a:r>
              <a:rPr lang="hu-HU" sz="1700" b="1" dirty="0" smtClean="0">
                <a:solidFill>
                  <a:srgbClr val="C00000"/>
                </a:solidFill>
              </a:rPr>
              <a:t> </a:t>
            </a:r>
            <a:r>
              <a:rPr lang="hu-HU" sz="1700" b="1" dirty="0" smtClean="0">
                <a:solidFill>
                  <a:srgbClr val="00B050"/>
                </a:solidFill>
              </a:rPr>
              <a:t>Ideál </a:t>
            </a:r>
            <a:r>
              <a:rPr lang="hu-HU" sz="1700" b="1" dirty="0">
                <a:solidFill>
                  <a:srgbClr val="00B050"/>
                </a:solidFill>
              </a:rPr>
              <a:t>és Extra szolgáltatási csomag esetén az Alap ellátás szolgáltatásai kiegészülnek további </a:t>
            </a:r>
            <a:r>
              <a:rPr lang="hu-HU" sz="1700" b="1" dirty="0" err="1">
                <a:solidFill>
                  <a:srgbClr val="00B050"/>
                </a:solidFill>
              </a:rPr>
              <a:t>járóbeteg</a:t>
            </a:r>
            <a:r>
              <a:rPr lang="hu-HU" sz="1700" b="1" dirty="0">
                <a:solidFill>
                  <a:srgbClr val="00B050"/>
                </a:solidFill>
              </a:rPr>
              <a:t> ellátási szakágak keretében elérhető egészségügyi ellátásokkal </a:t>
            </a:r>
            <a:r>
              <a:rPr lang="hu-HU" sz="1700" dirty="0"/>
              <a:t>- </a:t>
            </a:r>
            <a:r>
              <a:rPr lang="hu-HU" sz="1700" b="1" u="sng" dirty="0">
                <a:solidFill>
                  <a:srgbClr val="C00000"/>
                </a:solidFill>
              </a:rPr>
              <a:t>kivéve</a:t>
            </a:r>
            <a:r>
              <a:rPr lang="hu-HU" sz="1700" dirty="0">
                <a:solidFill>
                  <a:srgbClr val="C00000"/>
                </a:solidFill>
              </a:rPr>
              <a:t> </a:t>
            </a:r>
            <a:r>
              <a:rPr lang="hu-HU" sz="1700" dirty="0"/>
              <a:t>a Magyarországon elfogadott és a magyarországi egészségügyi szolgáltatóknál általánosan alkalmazott </a:t>
            </a:r>
            <a:r>
              <a:rPr lang="hu-HU" sz="1700" b="1" u="sng" dirty="0" smtClean="0">
                <a:solidFill>
                  <a:srgbClr val="C00000"/>
                </a:solidFill>
              </a:rPr>
              <a:t>orvos szakmai </a:t>
            </a:r>
            <a:r>
              <a:rPr lang="hu-HU" sz="1700" b="1" u="sng" dirty="0">
                <a:solidFill>
                  <a:srgbClr val="C00000"/>
                </a:solidFill>
              </a:rPr>
              <a:t>protokollok által nem támogatott ellátásokat,</a:t>
            </a:r>
            <a:r>
              <a:rPr lang="hu-HU" sz="1700" dirty="0"/>
              <a:t> egyszer használatos eszközöket és a tételes elszámolás alá eső gyógyszerek és biológiai terápiás gyógyszerek költségeit, valamint az OEP által be nem fogadott illetve nem finanszírozott eljárások, eszközök és gyógyszerek költségeit. </a:t>
            </a:r>
          </a:p>
        </p:txBody>
      </p:sp>
      <p:sp>
        <p:nvSpPr>
          <p:cNvPr id="2" name="Jobbra nyíl 1"/>
          <p:cNvSpPr/>
          <p:nvPr/>
        </p:nvSpPr>
        <p:spPr>
          <a:xfrm>
            <a:off x="2297626" y="3501008"/>
            <a:ext cx="432048" cy="45719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054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 idx="4294967295"/>
          </p:nvPr>
        </p:nvSpPr>
        <p:spPr>
          <a:xfrm>
            <a:off x="395536" y="203299"/>
            <a:ext cx="8424936" cy="921445"/>
          </a:xfrm>
        </p:spPr>
        <p:txBody>
          <a:bodyPr>
            <a:normAutofit/>
          </a:bodyPr>
          <a:lstStyle/>
          <a:p>
            <a:r>
              <a:rPr lang="hu-HU" sz="2600" b="1" dirty="0">
                <a:solidFill>
                  <a:srgbClr val="C00000"/>
                </a:solidFill>
              </a:rPr>
              <a:t>Pontosítások a szolgáltatási csomagokban </a:t>
            </a:r>
            <a:r>
              <a:rPr lang="hu-HU" sz="2600" b="1" baseline="30000" dirty="0" smtClean="0">
                <a:solidFill>
                  <a:srgbClr val="C00000"/>
                </a:solidFill>
              </a:rPr>
              <a:t>2</a:t>
            </a:r>
            <a:endParaRPr lang="hu-HU" sz="2600" b="1" u="sng" baseline="30000" dirty="0" smtClean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51520" y="1916832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0070C0"/>
                </a:solidFill>
                <a:latin typeface="+mj-lt"/>
              </a:rPr>
              <a:t>Kórházi fekvőbeteg-ellátás VIP-szinten:</a:t>
            </a:r>
          </a:p>
          <a:p>
            <a:endParaRPr lang="hu-HU" dirty="0">
              <a:solidFill>
                <a:srgbClr val="0070C0"/>
              </a:solidFill>
              <a:latin typeface="+mj-lt"/>
            </a:endParaRPr>
          </a:p>
          <a:p>
            <a:r>
              <a:rPr lang="hu-HU" dirty="0" smtClean="0">
                <a:latin typeface="+mj-lt"/>
              </a:rPr>
              <a:t>Műtétek </a:t>
            </a:r>
            <a:r>
              <a:rPr lang="hu-HU" dirty="0">
                <a:latin typeface="+mj-lt"/>
              </a:rPr>
              <a:t>és hotelszolgáltatás, </a:t>
            </a:r>
            <a:r>
              <a:rPr lang="hu-HU" dirty="0" err="1">
                <a:latin typeface="+mj-lt"/>
              </a:rPr>
              <a:t>max</a:t>
            </a:r>
            <a:r>
              <a:rPr lang="hu-HU" dirty="0">
                <a:latin typeface="+mj-lt"/>
              </a:rPr>
              <a:t>. 60 </a:t>
            </a:r>
            <a:r>
              <a:rPr lang="hu-HU" dirty="0" smtClean="0">
                <a:latin typeface="+mj-lt"/>
              </a:rPr>
              <a:t>nap </a:t>
            </a:r>
            <a:r>
              <a:rPr lang="hu-HU" b="1" u="sng" dirty="0" smtClean="0">
                <a:solidFill>
                  <a:srgbClr val="0070C0"/>
                </a:solidFill>
                <a:latin typeface="+mj-lt"/>
              </a:rPr>
              <a:t>/ biztosított / biztosítási </a:t>
            </a:r>
            <a:r>
              <a:rPr lang="hu-HU" b="1" u="sng" dirty="0">
                <a:solidFill>
                  <a:srgbClr val="0070C0"/>
                </a:solidFill>
                <a:latin typeface="+mj-lt"/>
              </a:rPr>
              <a:t>év </a:t>
            </a:r>
            <a:r>
              <a:rPr lang="hu-HU" dirty="0">
                <a:latin typeface="+mj-lt"/>
              </a:rPr>
              <a:t>és </a:t>
            </a:r>
            <a:r>
              <a:rPr lang="hu-HU" dirty="0" err="1">
                <a:latin typeface="+mj-lt"/>
              </a:rPr>
              <a:t>max</a:t>
            </a:r>
            <a:r>
              <a:rPr lang="hu-HU" dirty="0">
                <a:latin typeface="+mj-lt"/>
              </a:rPr>
              <a:t>. 3 500 000 </a:t>
            </a:r>
            <a:r>
              <a:rPr lang="hu-HU" dirty="0" smtClean="0">
                <a:latin typeface="+mj-lt"/>
              </a:rPr>
              <a:t>Ft / biztosított / biztosítási </a:t>
            </a:r>
            <a:r>
              <a:rPr lang="hu-HU" dirty="0">
                <a:latin typeface="+mj-lt"/>
              </a:rPr>
              <a:t>év</a:t>
            </a:r>
            <a:r>
              <a:rPr lang="hu-HU" dirty="0" smtClean="0">
                <a:latin typeface="+mj-lt"/>
              </a:rPr>
              <a:t>)</a:t>
            </a:r>
          </a:p>
          <a:p>
            <a:endParaRPr lang="hu-HU" b="1" dirty="0" smtClean="0">
              <a:solidFill>
                <a:srgbClr val="00B050"/>
              </a:solidFill>
              <a:latin typeface="+mj-lt"/>
            </a:endParaRPr>
          </a:p>
          <a:p>
            <a:r>
              <a:rPr lang="hu-HU" dirty="0" smtClean="0">
                <a:latin typeface="+mj-lt"/>
              </a:rPr>
              <a:t>Az </a:t>
            </a:r>
            <a:r>
              <a:rPr lang="hu-HU" b="1" dirty="0">
                <a:solidFill>
                  <a:srgbClr val="C00000"/>
                </a:solidFill>
                <a:latin typeface="+mj-lt"/>
              </a:rPr>
              <a:t>azonnali ellátási eset</a:t>
            </a:r>
            <a:r>
              <a:rPr lang="hu-HU" dirty="0">
                <a:latin typeface="+mj-lt"/>
              </a:rPr>
              <a:t> </a:t>
            </a:r>
            <a:r>
              <a:rPr lang="hu-HU" b="1" u="sng" dirty="0">
                <a:solidFill>
                  <a:srgbClr val="0070C0"/>
                </a:solidFill>
                <a:latin typeface="+mj-lt"/>
              </a:rPr>
              <a:t>kikerült</a:t>
            </a:r>
            <a:r>
              <a:rPr lang="hu-HU" dirty="0">
                <a:latin typeface="+mj-lt"/>
              </a:rPr>
              <a:t>, azt nem szervezzük a biztosítás keretében, </a:t>
            </a:r>
            <a:r>
              <a:rPr lang="hu-HU" b="1" u="sng" dirty="0">
                <a:solidFill>
                  <a:srgbClr val="0070C0"/>
                </a:solidFill>
                <a:latin typeface="+mj-lt"/>
              </a:rPr>
              <a:t>csak az akut és tervezhető eseteket</a:t>
            </a:r>
            <a:r>
              <a:rPr lang="hu-HU" dirty="0">
                <a:latin typeface="+mj-lt"/>
              </a:rPr>
              <a:t>. Azonnali ellátási eseteket a területileg illetékes ügyeletes intézmény végzi</a:t>
            </a:r>
            <a:r>
              <a:rPr lang="hu-HU" dirty="0" smtClean="0">
                <a:latin typeface="+mj-lt"/>
              </a:rPr>
              <a:t>.</a:t>
            </a:r>
          </a:p>
          <a:p>
            <a:endParaRPr lang="hu-HU" dirty="0" smtClean="0">
              <a:latin typeface="+mj-lt"/>
            </a:endParaRPr>
          </a:p>
          <a:p>
            <a:r>
              <a:rPr lang="hu-HU" b="1" dirty="0" smtClean="0">
                <a:solidFill>
                  <a:srgbClr val="C00000"/>
                </a:solidFill>
                <a:latin typeface="+mj-lt"/>
              </a:rPr>
              <a:t>Baleset </a:t>
            </a:r>
            <a:r>
              <a:rPr lang="hu-HU" b="1" dirty="0">
                <a:solidFill>
                  <a:srgbClr val="C00000"/>
                </a:solidFill>
                <a:latin typeface="+mj-lt"/>
              </a:rPr>
              <a:t>miatti sürgősségi</a:t>
            </a:r>
            <a:r>
              <a:rPr lang="hu-HU" dirty="0">
                <a:latin typeface="+mj-lt"/>
              </a:rPr>
              <a:t>, valamint az </a:t>
            </a:r>
            <a:r>
              <a:rPr lang="hu-HU" b="1" dirty="0">
                <a:solidFill>
                  <a:srgbClr val="C00000"/>
                </a:solidFill>
                <a:latin typeface="+mj-lt"/>
              </a:rPr>
              <a:t>azonnali ellátási </a:t>
            </a:r>
            <a:r>
              <a:rPr lang="hu-HU" b="1" dirty="0" smtClean="0">
                <a:solidFill>
                  <a:srgbClr val="C00000"/>
                </a:solidFill>
                <a:latin typeface="+mj-lt"/>
              </a:rPr>
              <a:t>esetekben</a:t>
            </a:r>
            <a:r>
              <a:rPr lang="hu-HU" dirty="0">
                <a:solidFill>
                  <a:srgbClr val="C00000"/>
                </a:solidFill>
                <a:latin typeface="+mj-lt"/>
              </a:rPr>
              <a:t> </a:t>
            </a:r>
            <a:r>
              <a:rPr lang="hu-HU" dirty="0" smtClean="0">
                <a:latin typeface="+mj-lt"/>
              </a:rPr>
              <a:t>a  </a:t>
            </a:r>
            <a:r>
              <a:rPr lang="hu-HU" dirty="0">
                <a:latin typeface="+mj-lt"/>
              </a:rPr>
              <a:t>biztosító kizárólag a </a:t>
            </a:r>
            <a:r>
              <a:rPr lang="hu-HU" b="1" u="sng" dirty="0">
                <a:solidFill>
                  <a:srgbClr val="0070C0"/>
                </a:solidFill>
                <a:latin typeface="+mj-lt"/>
              </a:rPr>
              <a:t>hotelszolgáltatás díját</a:t>
            </a:r>
            <a:r>
              <a:rPr lang="hu-HU" dirty="0">
                <a:latin typeface="+mj-lt"/>
              </a:rPr>
              <a:t>, továbbá azon egészségügyi ellátások költségeit téríti, amelyek a </a:t>
            </a:r>
            <a:r>
              <a:rPr lang="hu-HU" b="1" u="sng" dirty="0">
                <a:solidFill>
                  <a:srgbClr val="0070C0"/>
                </a:solidFill>
                <a:latin typeface="+mj-lt"/>
              </a:rPr>
              <a:t>társadalombiztosítási rendszer által nem finanszírozottak illetve nem finanszírozandók</a:t>
            </a:r>
            <a:r>
              <a:rPr lang="hu-HU" b="1" u="sng" dirty="0" smtClean="0">
                <a:solidFill>
                  <a:srgbClr val="0070C0"/>
                </a:solidFill>
                <a:latin typeface="+mj-lt"/>
              </a:rPr>
              <a:t>.</a:t>
            </a:r>
            <a:endParaRPr lang="hu-HU" b="1" u="sng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262760" y="2420888"/>
            <a:ext cx="266429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406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 idx="4294967295"/>
          </p:nvPr>
        </p:nvSpPr>
        <p:spPr>
          <a:xfrm>
            <a:off x="395536" y="203299"/>
            <a:ext cx="8424936" cy="921445"/>
          </a:xfrm>
        </p:spPr>
        <p:txBody>
          <a:bodyPr>
            <a:normAutofit/>
          </a:bodyPr>
          <a:lstStyle/>
          <a:p>
            <a:r>
              <a:rPr lang="hu-HU" sz="2600" b="1" dirty="0">
                <a:solidFill>
                  <a:srgbClr val="C00000"/>
                </a:solidFill>
              </a:rPr>
              <a:t>Pontosítások a szolgáltatási csomagokban </a:t>
            </a:r>
            <a:r>
              <a:rPr lang="hu-HU" sz="2600" b="1" baseline="30000" dirty="0">
                <a:solidFill>
                  <a:srgbClr val="C00000"/>
                </a:solidFill>
              </a:rPr>
              <a:t>3</a:t>
            </a:r>
            <a:endParaRPr lang="hu-HU" sz="2600" b="1" u="sng" baseline="30000" dirty="0" smtClean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11560" y="1628800"/>
            <a:ext cx="799288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err="1" smtClean="0">
                <a:solidFill>
                  <a:srgbClr val="0070C0"/>
                </a:solidFill>
                <a:latin typeface="+mj-lt"/>
              </a:rPr>
              <a:t>Terhesgondozás</a:t>
            </a:r>
            <a:r>
              <a:rPr lang="hu-HU" sz="2000" b="1" dirty="0" smtClean="0">
                <a:solidFill>
                  <a:srgbClr val="0070C0"/>
                </a:solidFill>
                <a:latin typeface="+mj-lt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 smtClean="0">
                <a:latin typeface="+mj-lt"/>
              </a:rPr>
              <a:t>a </a:t>
            </a:r>
            <a:r>
              <a:rPr lang="hu-HU" sz="2000" dirty="0" err="1" smtClean="0">
                <a:latin typeface="+mj-lt"/>
              </a:rPr>
              <a:t>terhesgondozási</a:t>
            </a:r>
            <a:r>
              <a:rPr lang="hu-HU" sz="2000" dirty="0" smtClean="0">
                <a:latin typeface="+mj-lt"/>
              </a:rPr>
              <a:t> szolgáltatásra való bejelentkezés legkésőbb a </a:t>
            </a:r>
            <a:r>
              <a:rPr lang="hu-HU" sz="2000" b="1" dirty="0" smtClean="0">
                <a:solidFill>
                  <a:srgbClr val="C00000"/>
                </a:solidFill>
                <a:latin typeface="+mj-lt"/>
              </a:rPr>
              <a:t>terhesség 12. hetéig</a:t>
            </a:r>
            <a:r>
              <a:rPr lang="hu-HU" sz="2000" b="1" dirty="0" smtClean="0">
                <a:latin typeface="+mj-lt"/>
              </a:rPr>
              <a:t> </a:t>
            </a:r>
            <a:r>
              <a:rPr lang="hu-HU" sz="2000" dirty="0" smtClean="0">
                <a:latin typeface="+mj-lt"/>
              </a:rPr>
              <a:t>megtörténik.</a:t>
            </a:r>
          </a:p>
          <a:p>
            <a:endParaRPr lang="hu-HU" sz="2000" dirty="0" smtClean="0">
              <a:solidFill>
                <a:srgbClr val="00B050"/>
              </a:solidFill>
              <a:latin typeface="+mj-lt"/>
            </a:endParaRPr>
          </a:p>
          <a:p>
            <a:endParaRPr lang="hu-HU" sz="2000" dirty="0">
              <a:solidFill>
                <a:srgbClr val="00B050"/>
              </a:solidFill>
              <a:latin typeface="+mj-lt"/>
            </a:endParaRPr>
          </a:p>
          <a:p>
            <a:r>
              <a:rPr lang="hu-HU" sz="2000" b="1" dirty="0" smtClean="0">
                <a:solidFill>
                  <a:srgbClr val="0070C0"/>
                </a:solidFill>
                <a:latin typeface="+mj-lt"/>
              </a:rPr>
              <a:t>Egészségügyi szolgáltatások igénybevétele &gt;&gt;&gt; pontosítás:</a:t>
            </a:r>
          </a:p>
          <a:p>
            <a:endParaRPr lang="hu-HU" sz="2000" dirty="0">
              <a:solidFill>
                <a:srgbClr val="00B050"/>
              </a:solidFill>
              <a:latin typeface="+mj-lt"/>
            </a:endParaRPr>
          </a:p>
          <a:p>
            <a:r>
              <a:rPr lang="hu-HU" sz="2000" dirty="0" smtClean="0">
                <a:latin typeface="+mj-lt"/>
              </a:rPr>
              <a:t>A szolgáltatásszervező…</a:t>
            </a:r>
          </a:p>
          <a:p>
            <a:endParaRPr lang="hu-HU" sz="600" dirty="0" smtClean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2000" b="1" dirty="0" smtClean="0">
                <a:solidFill>
                  <a:srgbClr val="C00000"/>
                </a:solidFill>
                <a:latin typeface="+mj-lt"/>
              </a:rPr>
              <a:t>akut </a:t>
            </a:r>
            <a:r>
              <a:rPr lang="hu-HU" sz="2000" b="1" dirty="0">
                <a:solidFill>
                  <a:srgbClr val="C00000"/>
                </a:solidFill>
                <a:latin typeface="+mj-lt"/>
              </a:rPr>
              <a:t>esetben 48 órán </a:t>
            </a:r>
            <a:r>
              <a:rPr lang="hu-HU" sz="2000" b="1" dirty="0" smtClean="0">
                <a:solidFill>
                  <a:srgbClr val="C00000"/>
                </a:solidFill>
                <a:latin typeface="+mj-lt"/>
              </a:rPr>
              <a:t>belüli</a:t>
            </a:r>
            <a:r>
              <a:rPr lang="hu-HU" sz="2000" dirty="0" smtClean="0">
                <a:solidFill>
                  <a:srgbClr val="C00000"/>
                </a:solidFill>
                <a:latin typeface="+mj-lt"/>
              </a:rPr>
              <a:t>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b="1" dirty="0" smtClean="0">
                <a:solidFill>
                  <a:srgbClr val="C00000"/>
                </a:solidFill>
                <a:latin typeface="+mj-lt"/>
              </a:rPr>
              <a:t>tervezhető </a:t>
            </a:r>
            <a:r>
              <a:rPr lang="hu-HU" sz="2000" b="1" dirty="0">
                <a:solidFill>
                  <a:srgbClr val="C00000"/>
                </a:solidFill>
                <a:latin typeface="+mj-lt"/>
              </a:rPr>
              <a:t>esetben várhatóan 14 napon </a:t>
            </a:r>
            <a:r>
              <a:rPr lang="hu-HU" sz="2000" b="1" dirty="0" smtClean="0">
                <a:solidFill>
                  <a:srgbClr val="C00000"/>
                </a:solidFill>
                <a:latin typeface="+mj-lt"/>
              </a:rPr>
              <a:t>belüli</a:t>
            </a:r>
          </a:p>
          <a:p>
            <a:pPr marL="342900" indent="-342900">
              <a:buFont typeface="Arial" pitchFamily="34" charset="0"/>
              <a:buChar char="•"/>
            </a:pPr>
            <a:endParaRPr lang="hu-HU" sz="600" dirty="0">
              <a:latin typeface="+mj-lt"/>
            </a:endParaRPr>
          </a:p>
          <a:p>
            <a:r>
              <a:rPr lang="hu-HU" sz="2000" dirty="0" smtClean="0">
                <a:latin typeface="+mj-lt"/>
              </a:rPr>
              <a:t>… időpontra </a:t>
            </a:r>
            <a:r>
              <a:rPr lang="hu-HU" sz="2000" dirty="0">
                <a:latin typeface="+mj-lt"/>
              </a:rPr>
              <a:t>szervezi meg a szükséges ellátást</a:t>
            </a:r>
          </a:p>
        </p:txBody>
      </p:sp>
    </p:spTree>
    <p:extLst>
      <p:ext uri="{BB962C8B-B14F-4D97-AF65-F5344CB8AC3E}">
        <p14:creationId xmlns:p14="http://schemas.microsoft.com/office/powerpoint/2010/main" val="62662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 idx="4294967295"/>
          </p:nvPr>
        </p:nvSpPr>
        <p:spPr>
          <a:xfrm>
            <a:off x="395536" y="116632"/>
            <a:ext cx="8424936" cy="849437"/>
          </a:xfrm>
        </p:spPr>
        <p:txBody>
          <a:bodyPr>
            <a:noAutofit/>
          </a:bodyPr>
          <a:lstStyle/>
          <a:p>
            <a:r>
              <a:rPr lang="hu-HU" sz="2800" b="1" dirty="0">
                <a:solidFill>
                  <a:srgbClr val="C00000"/>
                </a:solidFill>
              </a:rPr>
              <a:t>Az egészségügyi szolgáltatás jellegétől </a:t>
            </a:r>
            <a:r>
              <a:rPr lang="hu-HU" sz="2800" b="1" dirty="0" smtClean="0">
                <a:solidFill>
                  <a:srgbClr val="C00000"/>
                </a:solidFill>
              </a:rPr>
              <a:t>függő igénybevételi</a:t>
            </a:r>
            <a:r>
              <a:rPr lang="hu-HU" sz="2800" b="1" dirty="0">
                <a:solidFill>
                  <a:srgbClr val="C00000"/>
                </a:solidFill>
              </a:rPr>
              <a:t>, eljárási </a:t>
            </a:r>
            <a:r>
              <a:rPr lang="hu-HU" sz="2800" b="1" dirty="0" smtClean="0">
                <a:solidFill>
                  <a:srgbClr val="C00000"/>
                </a:solidFill>
              </a:rPr>
              <a:t>folyamatok</a:t>
            </a:r>
            <a:endParaRPr lang="hu-HU" sz="2800" b="1" u="sng" baseline="30000" dirty="0" smtClean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67544" y="1340768"/>
            <a:ext cx="828092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rgbClr val="0070C0"/>
                </a:solidFill>
                <a:latin typeface="+mj-lt"/>
              </a:rPr>
              <a:t>Pontosítás:</a:t>
            </a:r>
          </a:p>
          <a:p>
            <a:endParaRPr lang="hu-HU" sz="1000" dirty="0" smtClean="0">
              <a:latin typeface="+mj-lt"/>
            </a:endParaRPr>
          </a:p>
          <a:p>
            <a:r>
              <a:rPr lang="hu-HU" sz="2000" b="1" dirty="0" smtClean="0">
                <a:latin typeface="+mj-lt"/>
              </a:rPr>
              <a:t>Kórházban igénybe </a:t>
            </a:r>
            <a:r>
              <a:rPr lang="hu-HU" sz="2000" b="1" dirty="0">
                <a:latin typeface="+mj-lt"/>
              </a:rPr>
              <a:t>vett akut és tervezhető ellátást </a:t>
            </a:r>
            <a:r>
              <a:rPr lang="hu-HU" sz="2000" dirty="0">
                <a:latin typeface="+mj-lt"/>
              </a:rPr>
              <a:t>a biztosítási fedezet terhére kizárólag a szolgáltatásszervező javaslata alapján és szervezésében lehet igénybe venni, ezért azt </a:t>
            </a:r>
            <a:r>
              <a:rPr lang="hu-HU" sz="2000" b="1" dirty="0">
                <a:solidFill>
                  <a:srgbClr val="C00000"/>
                </a:solidFill>
                <a:latin typeface="+mj-lt"/>
              </a:rPr>
              <a:t>előre engedélyeztetni kell</a:t>
            </a:r>
            <a:r>
              <a:rPr lang="hu-HU" sz="2000" dirty="0">
                <a:latin typeface="+mj-lt"/>
              </a:rPr>
              <a:t>, mert az igénybevételhez az ellátás jogalapjának megállapítása és </a:t>
            </a:r>
            <a:r>
              <a:rPr lang="hu-HU" sz="2000" b="1" dirty="0">
                <a:solidFill>
                  <a:srgbClr val="C00000"/>
                </a:solidFill>
                <a:latin typeface="+mj-lt"/>
              </a:rPr>
              <a:t>a</a:t>
            </a:r>
            <a:r>
              <a:rPr lang="hu-HU" sz="2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hu-HU" sz="2000" b="1" dirty="0">
                <a:solidFill>
                  <a:srgbClr val="C00000"/>
                </a:solidFill>
                <a:latin typeface="+mj-lt"/>
              </a:rPr>
              <a:t>megfelelő </a:t>
            </a:r>
            <a:r>
              <a:rPr lang="hu-HU" sz="2000" b="1" dirty="0" err="1">
                <a:solidFill>
                  <a:srgbClr val="C00000"/>
                </a:solidFill>
                <a:latin typeface="+mj-lt"/>
              </a:rPr>
              <a:t>ellátóhely</a:t>
            </a:r>
            <a:r>
              <a:rPr lang="hu-HU" sz="2000" b="1" dirty="0">
                <a:solidFill>
                  <a:srgbClr val="C00000"/>
                </a:solidFill>
                <a:latin typeface="+mj-lt"/>
              </a:rPr>
              <a:t> kiválasztása is szükséges. </a:t>
            </a:r>
            <a:r>
              <a:rPr lang="hu-HU" sz="2000" dirty="0">
                <a:latin typeface="+mj-lt"/>
              </a:rPr>
              <a:t>Az engedélyeztetés a biztosított által a szolgáltatásszervezőnél történhet, előre egyeztetett időpontban végzett szakvizsgálat keretében, </a:t>
            </a:r>
            <a:r>
              <a:rPr lang="hu-HU" sz="2000" b="1" u="sng" dirty="0">
                <a:solidFill>
                  <a:srgbClr val="C00000"/>
                </a:solidFill>
                <a:latin typeface="+mj-lt"/>
              </a:rPr>
              <a:t>melyet követően a szolgáltatásszervező megszervezi a szükséges egészségügyi ellátást</a:t>
            </a:r>
            <a:r>
              <a:rPr lang="hu-HU" sz="2000" b="1" u="sng" dirty="0" smtClean="0">
                <a:solidFill>
                  <a:srgbClr val="C00000"/>
                </a:solidFill>
                <a:latin typeface="+mj-lt"/>
              </a:rPr>
              <a:t>.</a:t>
            </a:r>
          </a:p>
          <a:p>
            <a:endParaRPr lang="hu-HU" sz="2000" b="1" dirty="0">
              <a:solidFill>
                <a:srgbClr val="00B050"/>
              </a:solidFill>
              <a:latin typeface="+mj-lt"/>
            </a:endParaRPr>
          </a:p>
          <a:p>
            <a:r>
              <a:rPr lang="hu-HU" sz="2000" dirty="0">
                <a:latin typeface="+mj-lt"/>
              </a:rPr>
              <a:t>Az egészségügyi </a:t>
            </a:r>
            <a:r>
              <a:rPr lang="hu-HU" sz="2000" dirty="0" err="1">
                <a:latin typeface="+mj-lt"/>
              </a:rPr>
              <a:t>ellátóhely</a:t>
            </a:r>
            <a:r>
              <a:rPr lang="hu-HU" sz="2000" dirty="0">
                <a:latin typeface="+mj-lt"/>
              </a:rPr>
              <a:t> </a:t>
            </a:r>
            <a:r>
              <a:rPr lang="hu-HU" sz="2000" b="1" u="sng" dirty="0">
                <a:solidFill>
                  <a:srgbClr val="C00000"/>
                </a:solidFill>
                <a:latin typeface="+mj-lt"/>
              </a:rPr>
              <a:t>kijelölésére</a:t>
            </a:r>
            <a:r>
              <a:rPr lang="hu-HU" sz="2000" dirty="0">
                <a:latin typeface="+mj-lt"/>
              </a:rPr>
              <a:t> a szolgáltatásszervező jogosult</a:t>
            </a:r>
            <a:r>
              <a:rPr lang="hu-HU" sz="2000" dirty="0" smtClean="0">
                <a:latin typeface="+mj-lt"/>
              </a:rPr>
              <a:t>.</a:t>
            </a:r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586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hu-HU" sz="2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GMEP </a:t>
            </a:r>
            <a:r>
              <a:rPr lang="hu-HU" sz="2200" b="1" dirty="0">
                <a:solidFill>
                  <a:srgbClr val="C00000"/>
                </a:solidFill>
                <a:latin typeface="Arial" charset="0"/>
                <a:cs typeface="Arial" charset="0"/>
              </a:rPr>
              <a:t>/ Munkáltatói Egészségprogram egyéb változásai </a:t>
            </a:r>
            <a:r>
              <a:rPr lang="hu-HU" sz="22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1</a:t>
            </a:r>
            <a:endParaRPr lang="hu-HU" sz="2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4794" y="1340768"/>
            <a:ext cx="8229600" cy="4896544"/>
          </a:xfrm>
        </p:spPr>
        <p:txBody>
          <a:bodyPr/>
          <a:lstStyle/>
          <a:p>
            <a:pPr marL="0" lvl="1" indent="0">
              <a:buNone/>
            </a:pPr>
            <a:r>
              <a:rPr lang="hu-HU" sz="2000" b="1" dirty="0">
                <a:solidFill>
                  <a:srgbClr val="0070C0"/>
                </a:solidFill>
              </a:rPr>
              <a:t>Jelentős kockázatnövekedésre a </a:t>
            </a:r>
            <a:r>
              <a:rPr lang="hu-HU" sz="2000" b="1" dirty="0" smtClean="0">
                <a:solidFill>
                  <a:srgbClr val="0070C0"/>
                </a:solidFill>
              </a:rPr>
              <a:t>biztosító által tett módosító javaslat esetén… </a:t>
            </a:r>
            <a:r>
              <a:rPr lang="hu-HU" sz="2000" b="1" dirty="0">
                <a:solidFill>
                  <a:srgbClr val="FF0000"/>
                </a:solidFill>
              </a:rPr>
              <a:t>ELTÉRÉS A Ptk. - TÓL!</a:t>
            </a:r>
          </a:p>
          <a:p>
            <a:pPr marL="0" lvl="1" indent="0">
              <a:buNone/>
            </a:pPr>
            <a:endParaRPr lang="hu-HU" sz="600" b="1" dirty="0" smtClean="0">
              <a:solidFill>
                <a:srgbClr val="0070C0"/>
              </a:solidFill>
            </a:endParaRPr>
          </a:p>
          <a:p>
            <a:pPr marL="342900" lvl="1" indent="-342900" algn="just"/>
            <a:r>
              <a:rPr lang="hu-HU" sz="2000" b="1" dirty="0" smtClean="0">
                <a:solidFill>
                  <a:srgbClr val="C00000"/>
                </a:solidFill>
              </a:rPr>
              <a:t>Ha a módosító javaslatot a szerződő NEM utasítja el a kézhezvételtől számított 15 napon belül, akkor a szerződés NEM szűnik meg, hanem </a:t>
            </a:r>
            <a:r>
              <a:rPr lang="hu-HU" sz="2000" dirty="0" smtClean="0"/>
              <a:t>a </a:t>
            </a:r>
            <a:r>
              <a:rPr lang="hu-HU" sz="2000" dirty="0"/>
              <a:t>módosító javaslatban foglaltak szerint </a:t>
            </a:r>
            <a:r>
              <a:rPr lang="hu-HU" sz="2000" b="1" u="sng" dirty="0">
                <a:solidFill>
                  <a:srgbClr val="C00000"/>
                </a:solidFill>
              </a:rPr>
              <a:t>módosul</a:t>
            </a:r>
            <a:r>
              <a:rPr lang="hu-HU" sz="2000" dirty="0">
                <a:solidFill>
                  <a:srgbClr val="C00000"/>
                </a:solidFill>
              </a:rPr>
              <a:t> </a:t>
            </a:r>
            <a:r>
              <a:rPr lang="hu-HU" sz="2000" dirty="0" smtClean="0">
                <a:solidFill>
                  <a:srgbClr val="C00000"/>
                </a:solidFill>
              </a:rPr>
              <a:t>a </a:t>
            </a:r>
            <a:r>
              <a:rPr lang="hu-HU" sz="2000" dirty="0" smtClean="0"/>
              <a:t>módosító </a:t>
            </a:r>
            <a:r>
              <a:rPr lang="hu-HU" sz="2000" dirty="0"/>
              <a:t>javaslat közlésétől számított 30. </a:t>
            </a:r>
            <a:r>
              <a:rPr lang="hu-HU" sz="2000" dirty="0" smtClean="0"/>
              <a:t>napon.</a:t>
            </a:r>
          </a:p>
          <a:p>
            <a:pPr marL="285750" lvl="1" algn="just">
              <a:buFont typeface="Arial" pitchFamily="34" charset="0"/>
              <a:buChar char="―"/>
            </a:pPr>
            <a:endParaRPr lang="hu-HU" sz="2000" b="1" dirty="0">
              <a:solidFill>
                <a:srgbClr val="C00000"/>
              </a:solidFill>
            </a:endParaRPr>
          </a:p>
          <a:p>
            <a:pPr marL="285750" lvl="1" algn="just">
              <a:buFont typeface="Arial" pitchFamily="34" charset="0"/>
              <a:buChar char="―"/>
            </a:pPr>
            <a:endParaRPr lang="hu-HU" sz="2000" b="1" dirty="0" smtClean="0">
              <a:solidFill>
                <a:srgbClr val="C00000"/>
              </a:solidFill>
            </a:endParaRPr>
          </a:p>
          <a:p>
            <a:endParaRPr lang="hu-HU" sz="20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548" y="3467620"/>
            <a:ext cx="1152128" cy="201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95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hu-HU" sz="2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GMEP / Munkáltatói Egészségprogram egyéb változásai </a:t>
            </a:r>
            <a:r>
              <a:rPr lang="hu-HU" sz="22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2</a:t>
            </a:r>
            <a:endParaRPr lang="hu-HU" sz="2200" b="1" baseline="30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844824"/>
            <a:ext cx="8579296" cy="3816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000" b="1" dirty="0" smtClean="0">
                <a:solidFill>
                  <a:srgbClr val="0070C0"/>
                </a:solidFill>
              </a:rPr>
              <a:t>Új pont: A Ptk. - </a:t>
            </a:r>
            <a:r>
              <a:rPr lang="hu-HU" sz="2000" b="1" dirty="0" err="1" smtClean="0">
                <a:solidFill>
                  <a:srgbClr val="0070C0"/>
                </a:solidFill>
              </a:rPr>
              <a:t>tól</a:t>
            </a:r>
            <a:r>
              <a:rPr lang="hu-HU" sz="2000" b="1" dirty="0" smtClean="0">
                <a:solidFill>
                  <a:srgbClr val="0070C0"/>
                </a:solidFill>
              </a:rPr>
              <a:t> </a:t>
            </a:r>
            <a:r>
              <a:rPr lang="hu-HU" sz="2000" b="1" dirty="0">
                <a:solidFill>
                  <a:srgbClr val="0070C0"/>
                </a:solidFill>
              </a:rPr>
              <a:t>függetlenül pontosítottuk a korábbi </a:t>
            </a:r>
            <a:r>
              <a:rPr lang="hu-HU" sz="2000" b="1" dirty="0" smtClean="0">
                <a:solidFill>
                  <a:srgbClr val="0070C0"/>
                </a:solidFill>
              </a:rPr>
              <a:t>szöveget:</a:t>
            </a:r>
          </a:p>
          <a:p>
            <a:pPr marL="0" indent="0">
              <a:buNone/>
            </a:pPr>
            <a:endParaRPr lang="hu-HU" sz="2000" dirty="0"/>
          </a:p>
          <a:p>
            <a:r>
              <a:rPr lang="hu-HU" sz="2000" dirty="0" smtClean="0"/>
              <a:t>Csak </a:t>
            </a:r>
            <a:r>
              <a:rPr lang="hu-HU" sz="2000" dirty="0"/>
              <a:t>azokat a meglévő betegségeket vállaljuk, amiket a belépéskor végzett </a:t>
            </a:r>
            <a:r>
              <a:rPr lang="hu-HU" sz="2000" dirty="0" err="1"/>
              <a:t>kockázatelbírálás</a:t>
            </a:r>
            <a:r>
              <a:rPr lang="hu-HU" sz="2000" dirty="0"/>
              <a:t> során a </a:t>
            </a:r>
            <a:r>
              <a:rPr lang="hu-HU" sz="2000" b="1" dirty="0">
                <a:solidFill>
                  <a:srgbClr val="C00000"/>
                </a:solidFill>
              </a:rPr>
              <a:t>biztosított közölt és nem zártuk ki</a:t>
            </a:r>
            <a:r>
              <a:rPr lang="hu-HU" sz="2000" dirty="0"/>
              <a:t>!</a:t>
            </a:r>
            <a:endParaRPr lang="hu-HU" sz="2000" dirty="0" smtClean="0"/>
          </a:p>
          <a:p>
            <a:pPr marL="0" indent="0">
              <a:buNone/>
            </a:pPr>
            <a:endParaRPr lang="hu-HU" sz="2000" b="1" i="1" dirty="0">
              <a:solidFill>
                <a:srgbClr val="0070C0"/>
              </a:solidFill>
            </a:endParaRPr>
          </a:p>
          <a:p>
            <a:r>
              <a:rPr lang="hu-HU" sz="2000" dirty="0" err="1"/>
              <a:t>Kockázatelbírálás</a:t>
            </a:r>
            <a:r>
              <a:rPr lang="hu-HU" sz="2000" dirty="0"/>
              <a:t> nélküli esetekben </a:t>
            </a:r>
            <a:r>
              <a:rPr lang="hu-HU" sz="2000" b="1" u="sng" dirty="0">
                <a:solidFill>
                  <a:srgbClr val="0070C0"/>
                </a:solidFill>
              </a:rPr>
              <a:t>kizárásra kerülnek</a:t>
            </a:r>
            <a:r>
              <a:rPr lang="hu-HU" sz="2000" dirty="0"/>
              <a:t> a </a:t>
            </a:r>
            <a:r>
              <a:rPr lang="hu-HU" sz="2000" b="1" dirty="0">
                <a:solidFill>
                  <a:srgbClr val="C00000"/>
                </a:solidFill>
              </a:rPr>
              <a:t>szerződéskötéskor</a:t>
            </a:r>
            <a:r>
              <a:rPr lang="hu-HU" sz="2000" dirty="0"/>
              <a:t> vagy felfelé történő </a:t>
            </a:r>
            <a:r>
              <a:rPr lang="hu-HU" sz="2000" b="1" dirty="0">
                <a:solidFill>
                  <a:srgbClr val="C00000"/>
                </a:solidFill>
              </a:rPr>
              <a:t>csomagváltáskor</a:t>
            </a:r>
            <a:r>
              <a:rPr lang="hu-HU" sz="2000" dirty="0"/>
              <a:t> ismert betegségek, kóros állapotok! (</a:t>
            </a:r>
            <a:r>
              <a:rPr lang="hu-HU" sz="2000" dirty="0" err="1"/>
              <a:t>pre-existing</a:t>
            </a:r>
            <a:r>
              <a:rPr lang="hu-HU" sz="2000" dirty="0" smtClean="0"/>
              <a:t>)</a:t>
            </a:r>
          </a:p>
          <a:p>
            <a:endParaRPr lang="hu-HU" sz="2000" dirty="0"/>
          </a:p>
          <a:p>
            <a:r>
              <a:rPr lang="hu-HU" sz="2000" dirty="0" err="1" smtClean="0"/>
              <a:t>Pre-existing</a:t>
            </a:r>
            <a:r>
              <a:rPr lang="hu-HU" sz="2000" dirty="0" smtClean="0"/>
              <a:t> megváltására a továbbiakban is van egyedi lehetőség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2347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Cím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640638" cy="647799"/>
          </a:xfrm>
        </p:spPr>
        <p:txBody>
          <a:bodyPr/>
          <a:lstStyle/>
          <a:p>
            <a:pPr algn="l"/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Polgári Törvénykönyvtől eltérő 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szabályok - </a:t>
            </a:r>
            <a:r>
              <a:rPr lang="hu-HU" sz="2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GEP14</a:t>
            </a:r>
            <a:r>
              <a:rPr lang="hu-HU" sz="2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6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hu-HU" sz="3200" b="1" dirty="0" smtClean="0"/>
          </a:p>
        </p:txBody>
      </p:sp>
      <p:sp>
        <p:nvSpPr>
          <p:cNvPr id="50178" name="Tartalom helye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6166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sz="2400" b="1" u="sng" dirty="0" smtClean="0"/>
              <a:t>A </a:t>
            </a:r>
            <a:r>
              <a:rPr lang="hu-HU" sz="2400" b="1" u="sng" dirty="0"/>
              <a:t>biztosított részéről szükséges hozzájárulás</a:t>
            </a:r>
            <a:endParaRPr lang="hu-HU" sz="2400" u="sng" dirty="0"/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r>
              <a:rPr lang="hu-HU" sz="2100" dirty="0" smtClean="0"/>
              <a:t>„Jelen </a:t>
            </a:r>
            <a:r>
              <a:rPr lang="hu-HU" sz="2100" dirty="0"/>
              <a:t>feltételek </a:t>
            </a:r>
            <a:r>
              <a:rPr lang="hu-HU" sz="2100" b="1" dirty="0">
                <a:solidFill>
                  <a:srgbClr val="00B050"/>
                </a:solidFill>
              </a:rPr>
              <a:t>II.1.7.</a:t>
            </a:r>
            <a:r>
              <a:rPr lang="hu-HU" sz="2100" dirty="0"/>
              <a:t> pontja alapján </a:t>
            </a:r>
            <a:r>
              <a:rPr lang="hu-HU" sz="2100" dirty="0" smtClean="0"/>
              <a:t>- </a:t>
            </a:r>
            <a:r>
              <a:rPr lang="hu-HU" sz="2100" dirty="0"/>
              <a:t>eltérően a Ptk. 6:479.§ (1) bekezdésétől </a:t>
            </a:r>
            <a:r>
              <a:rPr lang="hu-HU" sz="2100" dirty="0" smtClean="0"/>
              <a:t>- </a:t>
            </a:r>
            <a:r>
              <a:rPr lang="hu-HU" sz="2100" b="1" dirty="0">
                <a:solidFill>
                  <a:srgbClr val="C00000"/>
                </a:solidFill>
              </a:rPr>
              <a:t>fogyasztónak nem minősülő szerződő esetén</a:t>
            </a:r>
            <a:r>
              <a:rPr lang="hu-HU" sz="2100" dirty="0"/>
              <a:t>, kiskorú, illetve cselekvőképességében vagyoni jognyilatkozatai tekintetében részlegesen korlátozott vagy </a:t>
            </a:r>
            <a:r>
              <a:rPr lang="hu-HU" sz="2100" dirty="0" smtClean="0"/>
              <a:t>cselekvőképtelen biztosított </a:t>
            </a:r>
            <a:r>
              <a:rPr lang="hu-HU" sz="2100" dirty="0"/>
              <a:t>vonatkozásában a szerződés, valamint a szerződésmódosítás érvényességéhez a </a:t>
            </a:r>
            <a:r>
              <a:rPr lang="hu-HU" sz="2100" b="1" dirty="0">
                <a:solidFill>
                  <a:srgbClr val="C00000"/>
                </a:solidFill>
              </a:rPr>
              <a:t>gyámhatóság jóváhagyása </a:t>
            </a:r>
            <a:r>
              <a:rPr lang="hu-HU" sz="2100" b="1" u="sng" dirty="0">
                <a:solidFill>
                  <a:srgbClr val="C00000"/>
                </a:solidFill>
              </a:rPr>
              <a:t>nem</a:t>
            </a:r>
            <a:r>
              <a:rPr lang="hu-HU" sz="2100" b="1" dirty="0">
                <a:solidFill>
                  <a:srgbClr val="C00000"/>
                </a:solidFill>
              </a:rPr>
              <a:t> szükséges</a:t>
            </a:r>
            <a:r>
              <a:rPr lang="hu-HU" sz="2100" dirty="0" smtClean="0">
                <a:solidFill>
                  <a:srgbClr val="C00000"/>
                </a:solidFill>
              </a:rPr>
              <a:t>.”</a:t>
            </a:r>
            <a:endParaRPr lang="hu-HU" sz="21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u-HU" sz="2100" dirty="0"/>
              <a:t>  </a:t>
            </a:r>
          </a:p>
          <a:p>
            <a:pPr marL="0" indent="0">
              <a:buNone/>
            </a:pPr>
            <a:r>
              <a:rPr lang="hu-HU" sz="2400" b="1" u="sng" dirty="0" smtClean="0"/>
              <a:t>A </a:t>
            </a:r>
            <a:r>
              <a:rPr lang="hu-HU" sz="2400" b="1" u="sng" dirty="0"/>
              <a:t>szerződés létrejötte</a:t>
            </a:r>
            <a:endParaRPr lang="hu-HU" sz="2400" u="sng" dirty="0"/>
          </a:p>
          <a:p>
            <a:pPr marL="0" indent="0">
              <a:buNone/>
            </a:pPr>
            <a:r>
              <a:rPr lang="hu-HU" sz="1800" b="1" dirty="0"/>
              <a:t> </a:t>
            </a:r>
            <a:endParaRPr lang="hu-HU" sz="1800" dirty="0"/>
          </a:p>
          <a:p>
            <a:pPr marL="0" indent="0">
              <a:buNone/>
            </a:pPr>
            <a:r>
              <a:rPr lang="hu-HU" sz="2100" dirty="0" smtClean="0"/>
              <a:t>„Jelen </a:t>
            </a:r>
            <a:r>
              <a:rPr lang="hu-HU" sz="2100" dirty="0"/>
              <a:t>feltételek </a:t>
            </a:r>
            <a:r>
              <a:rPr lang="hu-HU" sz="2100" b="1" dirty="0">
                <a:solidFill>
                  <a:srgbClr val="00B050"/>
                </a:solidFill>
              </a:rPr>
              <a:t>II.2.1.</a:t>
            </a:r>
            <a:r>
              <a:rPr lang="hu-HU" sz="2100" dirty="0"/>
              <a:t> pontja értelmében </a:t>
            </a:r>
            <a:r>
              <a:rPr lang="hu-HU" sz="2100" dirty="0" smtClean="0"/>
              <a:t>- </a:t>
            </a:r>
            <a:r>
              <a:rPr lang="hu-HU" sz="2100" dirty="0"/>
              <a:t>a Ptk. 6:443. § (1) bekezdésétől eltérően </a:t>
            </a:r>
            <a:r>
              <a:rPr lang="hu-HU" sz="2100" dirty="0" smtClean="0"/>
              <a:t>- </a:t>
            </a:r>
            <a:r>
              <a:rPr lang="hu-HU" sz="2100" dirty="0"/>
              <a:t>a biztosítási szerződés a szerződő és a biztosító</a:t>
            </a:r>
            <a:r>
              <a:rPr lang="hu-HU" sz="2100" dirty="0">
                <a:solidFill>
                  <a:srgbClr val="0070C0"/>
                </a:solidFill>
              </a:rPr>
              <a:t> </a:t>
            </a:r>
            <a:r>
              <a:rPr lang="hu-HU" sz="2100" b="1" dirty="0">
                <a:solidFill>
                  <a:srgbClr val="C00000"/>
                </a:solidFill>
              </a:rPr>
              <a:t>írásbeli megállapodása alapján </a:t>
            </a:r>
            <a:r>
              <a:rPr lang="hu-HU" sz="2100" dirty="0"/>
              <a:t>jön létre</a:t>
            </a:r>
            <a:r>
              <a:rPr lang="hu-HU" sz="2100" dirty="0" smtClean="0"/>
              <a:t>.”</a:t>
            </a:r>
            <a:endParaRPr lang="hu-HU" sz="2100" dirty="0"/>
          </a:p>
          <a:p>
            <a:pPr marL="0" indent="0">
              <a:buNone/>
            </a:pPr>
            <a:r>
              <a:rPr lang="hu-HU" sz="2100" dirty="0"/>
              <a:t> </a:t>
            </a:r>
          </a:p>
          <a:p>
            <a:pPr marL="0" indent="0">
              <a:buNone/>
            </a:pPr>
            <a:r>
              <a:rPr lang="hu-HU" sz="2100" dirty="0" smtClean="0"/>
              <a:t>„Jelen </a:t>
            </a:r>
            <a:r>
              <a:rPr lang="hu-HU" sz="2100" dirty="0"/>
              <a:t>feltételek </a:t>
            </a:r>
            <a:r>
              <a:rPr lang="hu-HU" sz="2100" b="1" dirty="0">
                <a:solidFill>
                  <a:srgbClr val="00B050"/>
                </a:solidFill>
              </a:rPr>
              <a:t>II.2.5. </a:t>
            </a:r>
            <a:r>
              <a:rPr lang="hu-HU" sz="2100" dirty="0"/>
              <a:t>pontja alapján </a:t>
            </a:r>
            <a:r>
              <a:rPr lang="hu-HU" sz="2100" dirty="0" smtClean="0"/>
              <a:t>- </a:t>
            </a:r>
            <a:r>
              <a:rPr lang="hu-HU" sz="2100" dirty="0"/>
              <a:t>a Ptk. 6:443. § (2) bekezdésétől eltérően </a:t>
            </a:r>
            <a:r>
              <a:rPr lang="hu-HU" sz="2100" dirty="0" smtClean="0"/>
              <a:t>- </a:t>
            </a:r>
            <a:r>
              <a:rPr lang="hu-HU" sz="2100" dirty="0">
                <a:solidFill>
                  <a:srgbClr val="C00000"/>
                </a:solidFill>
              </a:rPr>
              <a:t>az ajánlattól eltérő tartalommal kiállított kötvényben szereplő eltérésre a szerződőnek késedelem nélkül, </a:t>
            </a:r>
            <a:r>
              <a:rPr lang="hu-HU" sz="2100" b="1" dirty="0">
                <a:solidFill>
                  <a:srgbClr val="C00000"/>
                </a:solidFill>
              </a:rPr>
              <a:t>de</a:t>
            </a:r>
            <a:r>
              <a:rPr lang="hu-HU" sz="2100" b="1" dirty="0"/>
              <a:t> </a:t>
            </a:r>
            <a:r>
              <a:rPr lang="hu-HU" sz="2100" b="1" dirty="0">
                <a:solidFill>
                  <a:srgbClr val="C00000"/>
                </a:solidFill>
              </a:rPr>
              <a:t>legfeljebb 15 napon belül </a:t>
            </a:r>
            <a:r>
              <a:rPr lang="hu-HU" sz="2100" dirty="0"/>
              <a:t>van lehetősége kifogását előterjeszteni</a:t>
            </a:r>
            <a:r>
              <a:rPr lang="hu-HU" sz="2100" dirty="0" smtClean="0"/>
              <a:t>.” </a:t>
            </a:r>
            <a:endParaRPr lang="hu-HU" sz="2100" dirty="0"/>
          </a:p>
          <a:p>
            <a:pPr marL="0" indent="0">
              <a:buNone/>
            </a:pPr>
            <a:r>
              <a:rPr lang="hu-HU" sz="2100" dirty="0"/>
              <a:t> </a:t>
            </a:r>
          </a:p>
          <a:p>
            <a:pPr marL="0" indent="0">
              <a:buNone/>
            </a:pPr>
            <a:r>
              <a:rPr lang="hu-HU" sz="2100" dirty="0" smtClean="0"/>
              <a:t>„Jelen </a:t>
            </a:r>
            <a:r>
              <a:rPr lang="hu-HU" sz="2100" dirty="0"/>
              <a:t>feltételek </a:t>
            </a:r>
            <a:r>
              <a:rPr lang="hu-HU" sz="2100" b="1" dirty="0">
                <a:solidFill>
                  <a:srgbClr val="00B050"/>
                </a:solidFill>
              </a:rPr>
              <a:t>II.2.6. </a:t>
            </a:r>
            <a:r>
              <a:rPr lang="hu-HU" sz="2100" dirty="0"/>
              <a:t>pontja alapján </a:t>
            </a:r>
            <a:r>
              <a:rPr lang="hu-HU" sz="2100" dirty="0" smtClean="0"/>
              <a:t>- </a:t>
            </a:r>
            <a:r>
              <a:rPr lang="hu-HU" sz="2100" dirty="0"/>
              <a:t>eltérően a Ptk. 6:444.§ (1) bekezdésétől </a:t>
            </a:r>
            <a:r>
              <a:rPr lang="hu-HU" sz="2100" dirty="0" smtClean="0"/>
              <a:t>-  </a:t>
            </a:r>
            <a:r>
              <a:rPr lang="hu-HU" sz="2100" dirty="0">
                <a:solidFill>
                  <a:srgbClr val="C00000"/>
                </a:solidFill>
              </a:rPr>
              <a:t>a biztosítási szerződés akkor is létrejön a biztosító ráutaló magatartásával, </a:t>
            </a:r>
            <a:r>
              <a:rPr lang="hu-HU" sz="2100" b="1" dirty="0">
                <a:solidFill>
                  <a:srgbClr val="C00000"/>
                </a:solidFill>
              </a:rPr>
              <a:t>amennyiben a szerződő nem minősül fogyasztónak</a:t>
            </a:r>
            <a:r>
              <a:rPr lang="hu-HU" sz="2100" dirty="0" smtClean="0">
                <a:solidFill>
                  <a:srgbClr val="C00000"/>
                </a:solidFill>
              </a:rPr>
              <a:t>.</a:t>
            </a:r>
            <a:r>
              <a:rPr lang="hu-HU" sz="2100" dirty="0" smtClean="0"/>
              <a:t>”</a:t>
            </a:r>
            <a:endParaRPr lang="hu-HU" sz="2100" dirty="0"/>
          </a:p>
          <a:p>
            <a:pPr marL="0" indent="0">
              <a:buNone/>
            </a:pPr>
            <a:r>
              <a:rPr lang="hu-HU" sz="21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7399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Cím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640638" cy="647799"/>
          </a:xfrm>
        </p:spPr>
        <p:txBody>
          <a:bodyPr/>
          <a:lstStyle/>
          <a:p>
            <a:pPr algn="l"/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Polgári Törvénykönyvtől eltérő 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szabályok - </a:t>
            </a:r>
            <a:r>
              <a:rPr lang="hu-HU" sz="2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GEP14</a:t>
            </a:r>
            <a:r>
              <a:rPr lang="hu-HU" sz="2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6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hu-HU" sz="3200" b="1" dirty="0" smtClean="0"/>
          </a:p>
        </p:txBody>
      </p:sp>
      <p:sp>
        <p:nvSpPr>
          <p:cNvPr id="50178" name="Tartalom helye 2"/>
          <p:cNvSpPr>
            <a:spLocks noGrp="1"/>
          </p:cNvSpPr>
          <p:nvPr>
            <p:ph idx="1"/>
          </p:nvPr>
        </p:nvSpPr>
        <p:spPr>
          <a:xfrm>
            <a:off x="468313" y="1340768"/>
            <a:ext cx="8229600" cy="5256584"/>
          </a:xfrm>
        </p:spPr>
        <p:txBody>
          <a:bodyPr/>
          <a:lstStyle/>
          <a:p>
            <a:pPr marL="0" indent="0">
              <a:buNone/>
            </a:pPr>
            <a:r>
              <a:rPr lang="hu-HU" sz="2000" b="1" dirty="0" smtClean="0"/>
              <a:t>Fizetési </a:t>
            </a:r>
            <a:r>
              <a:rPr lang="hu-HU" sz="2000" b="1" dirty="0"/>
              <a:t>póthatáridő tűzése</a:t>
            </a:r>
            <a:endParaRPr lang="hu-HU" sz="2000" dirty="0"/>
          </a:p>
          <a:p>
            <a:pPr marL="0" indent="0">
              <a:buNone/>
            </a:pPr>
            <a:r>
              <a:rPr lang="hu-HU" sz="1800" b="1" dirty="0"/>
              <a:t> </a:t>
            </a:r>
            <a:endParaRPr lang="hu-HU" sz="1800" dirty="0"/>
          </a:p>
          <a:p>
            <a:pPr marL="0" indent="0">
              <a:buNone/>
            </a:pPr>
            <a:r>
              <a:rPr lang="hu-HU" sz="1800" dirty="0" smtClean="0"/>
              <a:t>„Jelen </a:t>
            </a:r>
            <a:r>
              <a:rPr lang="hu-HU" sz="1800" dirty="0"/>
              <a:t>feltételek </a:t>
            </a:r>
            <a:r>
              <a:rPr lang="hu-HU" sz="1800" b="1" dirty="0">
                <a:solidFill>
                  <a:srgbClr val="00B050"/>
                </a:solidFill>
              </a:rPr>
              <a:t>IV.3.1. </a:t>
            </a:r>
            <a:r>
              <a:rPr lang="hu-HU" sz="1800" dirty="0"/>
              <a:t>pontja alapján </a:t>
            </a:r>
            <a:r>
              <a:rPr lang="hu-HU" sz="1800" dirty="0" smtClean="0"/>
              <a:t>- </a:t>
            </a:r>
            <a:r>
              <a:rPr lang="hu-HU" sz="1800" dirty="0"/>
              <a:t>eltérően a Ptk. 6:449.§ (1) bekezdésétől </a:t>
            </a:r>
            <a:r>
              <a:rPr lang="hu-HU" sz="1800" dirty="0" smtClean="0"/>
              <a:t>- </a:t>
            </a:r>
            <a:r>
              <a:rPr lang="hu-HU" sz="1800" dirty="0"/>
              <a:t>a biztosító a szerződő felet </a:t>
            </a:r>
            <a:r>
              <a:rPr lang="hu-HU" sz="1800" b="1" dirty="0">
                <a:solidFill>
                  <a:srgbClr val="C00000"/>
                </a:solidFill>
              </a:rPr>
              <a:t>legalább</a:t>
            </a:r>
            <a:r>
              <a:rPr lang="hu-HU" sz="1800" b="1" dirty="0"/>
              <a:t> </a:t>
            </a:r>
            <a:r>
              <a:rPr lang="hu-HU" sz="1800" b="1" dirty="0">
                <a:solidFill>
                  <a:srgbClr val="C00000"/>
                </a:solidFill>
              </a:rPr>
              <a:t>30 napos póthatáridő</a:t>
            </a:r>
            <a:r>
              <a:rPr lang="hu-HU" sz="1800" b="1" dirty="0"/>
              <a:t> </a:t>
            </a:r>
            <a:r>
              <a:rPr lang="hu-HU" sz="1800" dirty="0"/>
              <a:t>tűzésével hívja fel írásban a teljesítésre, amennyiben a szerződő az esedékes biztosítási díjat az esedékesség időpontjáig nem egyenlíti ki</a:t>
            </a:r>
            <a:r>
              <a:rPr lang="hu-HU" sz="1800" dirty="0" smtClean="0"/>
              <a:t>.”</a:t>
            </a:r>
            <a:endParaRPr lang="hu-HU" sz="1800" dirty="0"/>
          </a:p>
          <a:p>
            <a:pPr marL="0" indent="0">
              <a:buNone/>
            </a:pPr>
            <a:r>
              <a:rPr lang="hu-HU" sz="1800" dirty="0"/>
              <a:t> </a:t>
            </a:r>
          </a:p>
          <a:p>
            <a:pPr marL="0" indent="0">
              <a:buNone/>
            </a:pPr>
            <a:r>
              <a:rPr lang="hu-HU" sz="2000" b="1" dirty="0" smtClean="0"/>
              <a:t>Az </a:t>
            </a:r>
            <a:r>
              <a:rPr lang="hu-HU" sz="2000" b="1" dirty="0"/>
              <a:t>elévülési időszak tartama</a:t>
            </a:r>
            <a:endParaRPr lang="hu-HU" sz="2000" dirty="0"/>
          </a:p>
          <a:p>
            <a:pPr marL="0" indent="0">
              <a:buNone/>
            </a:pPr>
            <a:r>
              <a:rPr lang="hu-HU" sz="1800" b="1" dirty="0"/>
              <a:t> </a:t>
            </a:r>
            <a:endParaRPr lang="hu-HU" sz="1800" dirty="0"/>
          </a:p>
          <a:p>
            <a:pPr marL="0" indent="0">
              <a:buNone/>
            </a:pPr>
            <a:r>
              <a:rPr lang="hu-HU" sz="1800" dirty="0" smtClean="0"/>
              <a:t>„Jelen </a:t>
            </a:r>
            <a:r>
              <a:rPr lang="hu-HU" sz="1800" dirty="0"/>
              <a:t>feltételek </a:t>
            </a:r>
            <a:r>
              <a:rPr lang="hu-HU" sz="1800" b="1" dirty="0">
                <a:solidFill>
                  <a:srgbClr val="00B050"/>
                </a:solidFill>
              </a:rPr>
              <a:t>VIII.1. </a:t>
            </a:r>
            <a:r>
              <a:rPr lang="hu-HU" sz="1800" dirty="0"/>
              <a:t>pontjában foglalt elévülésre vonatkozó előírása eltér a Ptk. 6:22.§ (1) bekezdésében meghatározott általános 5 éves elévülési időtől. Jelen szerződésből eredő igények </a:t>
            </a:r>
            <a:r>
              <a:rPr lang="hu-HU" sz="1800" b="1" dirty="0">
                <a:solidFill>
                  <a:srgbClr val="C00000"/>
                </a:solidFill>
              </a:rPr>
              <a:t>2 év elteltével </a:t>
            </a:r>
            <a:r>
              <a:rPr lang="hu-HU" sz="1800" dirty="0"/>
              <a:t>évülnek </a:t>
            </a:r>
            <a:r>
              <a:rPr lang="hu-HU" sz="1800" dirty="0" smtClean="0"/>
              <a:t>el.”</a:t>
            </a:r>
            <a:endParaRPr lang="hu-HU" sz="1800" dirty="0"/>
          </a:p>
          <a:p>
            <a:pPr marL="0" indent="0">
              <a:buNone/>
            </a:pPr>
            <a:endParaRPr lang="hu-HU" sz="1800" dirty="0">
              <a:solidFill>
                <a:srgbClr val="C00000"/>
              </a:solidFill>
            </a:endParaRPr>
          </a:p>
          <a:p>
            <a:pPr marL="0" indent="0">
              <a:buFont typeface="Arial" charset="0"/>
              <a:buNone/>
            </a:pPr>
            <a:endParaRPr lang="hu-HU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05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9126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u-HU" sz="1800" b="1" u="sng" dirty="0" smtClean="0"/>
              <a:t>A </a:t>
            </a:r>
            <a:r>
              <a:rPr lang="hu-HU" sz="1800" b="1" u="sng" dirty="0"/>
              <a:t>biztosított részéről szükséges hozzájárulás</a:t>
            </a:r>
            <a:endParaRPr lang="hu-HU" sz="1800" u="sng" dirty="0"/>
          </a:p>
          <a:p>
            <a:pPr marL="0" indent="0">
              <a:buNone/>
            </a:pPr>
            <a:r>
              <a:rPr lang="hu-HU" sz="1800" b="1" dirty="0"/>
              <a:t> </a:t>
            </a:r>
            <a:r>
              <a:rPr lang="hu-HU" sz="1800" dirty="0" smtClean="0"/>
              <a:t>Jelen feltételek </a:t>
            </a:r>
            <a:r>
              <a:rPr lang="hu-HU" sz="1800" b="1" dirty="0" smtClean="0">
                <a:solidFill>
                  <a:srgbClr val="00B050"/>
                </a:solidFill>
              </a:rPr>
              <a:t>II.1.5. </a:t>
            </a:r>
            <a:r>
              <a:rPr lang="hu-HU" sz="1800" dirty="0"/>
              <a:t>pontja alapján – eltérően a Ptk. 6:479.§ (1) bekezdésétől – kiskorú, illetve cselekvőképességében vagyoni jognyilatkozatai tekintetében részlegesen korlátozott vagy cselekvőképtelen biztosított vonatkozásában a szerződés érvényességéhez a </a:t>
            </a:r>
            <a:r>
              <a:rPr lang="hu-HU" sz="1800" b="1" dirty="0">
                <a:solidFill>
                  <a:srgbClr val="C00000"/>
                </a:solidFill>
              </a:rPr>
              <a:t>gyámhatóság jóváhagyása nem szükséges</a:t>
            </a:r>
            <a:r>
              <a:rPr lang="hu-HU" sz="1800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r>
              <a:rPr lang="hu-HU" sz="1800" dirty="0"/>
              <a:t>  </a:t>
            </a:r>
          </a:p>
          <a:p>
            <a:pPr marL="0" indent="0">
              <a:buNone/>
            </a:pPr>
            <a:r>
              <a:rPr lang="hu-HU" sz="1800" b="1" u="sng" dirty="0" smtClean="0"/>
              <a:t>A </a:t>
            </a:r>
            <a:r>
              <a:rPr lang="hu-HU" sz="1800" b="1" u="sng" dirty="0"/>
              <a:t>szerződés </a:t>
            </a:r>
            <a:r>
              <a:rPr lang="hu-HU" sz="1800" b="1" u="sng" dirty="0" smtClean="0"/>
              <a:t>létrejötte</a:t>
            </a:r>
          </a:p>
          <a:p>
            <a:pPr marL="0" indent="0">
              <a:buNone/>
            </a:pPr>
            <a:endParaRPr lang="hu-HU" sz="1800" u="sng" dirty="0"/>
          </a:p>
          <a:p>
            <a:pPr marL="0" indent="0">
              <a:buNone/>
            </a:pPr>
            <a:r>
              <a:rPr lang="hu-HU" sz="1800" dirty="0"/>
              <a:t> </a:t>
            </a:r>
            <a:r>
              <a:rPr lang="hu-HU" sz="1800" dirty="0" smtClean="0"/>
              <a:t>Jelen </a:t>
            </a:r>
            <a:r>
              <a:rPr lang="hu-HU" sz="1800" dirty="0"/>
              <a:t>feltételek </a:t>
            </a:r>
            <a:r>
              <a:rPr lang="hu-HU" sz="1800" b="1" dirty="0">
                <a:solidFill>
                  <a:srgbClr val="00B050"/>
                </a:solidFill>
              </a:rPr>
              <a:t>II.2.1. </a:t>
            </a:r>
            <a:r>
              <a:rPr lang="hu-HU" sz="1800" dirty="0"/>
              <a:t>pontja értelmében – eltérően a Ptk. 6:443. § (1) bekezdésétől – a biztosítási szerződés a szerződő és a biztosító </a:t>
            </a:r>
            <a:r>
              <a:rPr lang="hu-HU" sz="1800" b="1" dirty="0">
                <a:solidFill>
                  <a:srgbClr val="C00000"/>
                </a:solidFill>
              </a:rPr>
              <a:t>írásbeli megállapodása</a:t>
            </a:r>
            <a:r>
              <a:rPr lang="hu-HU" sz="1800" dirty="0"/>
              <a:t> alapján jön létre.</a:t>
            </a:r>
          </a:p>
          <a:p>
            <a:pPr marL="0" indent="0">
              <a:buNone/>
            </a:pPr>
            <a:r>
              <a:rPr lang="hu-HU" sz="1800" dirty="0"/>
              <a:t> </a:t>
            </a:r>
            <a:endParaRPr lang="hu-HU" sz="800" dirty="0"/>
          </a:p>
          <a:p>
            <a:pPr marL="0" indent="0">
              <a:buNone/>
            </a:pPr>
            <a:r>
              <a:rPr lang="hu-HU" sz="1800" dirty="0"/>
              <a:t>Jelen feltételek </a:t>
            </a:r>
            <a:r>
              <a:rPr lang="hu-HU" sz="1800" b="1" dirty="0">
                <a:solidFill>
                  <a:srgbClr val="00B050"/>
                </a:solidFill>
              </a:rPr>
              <a:t>II. 2.8. </a:t>
            </a:r>
            <a:r>
              <a:rPr lang="hu-HU" sz="1800" dirty="0"/>
              <a:t>pontja alapján – eltérően a Ptk. 6:443. § (2) bekezdésétől – az ajánlattól eltérő tartalommal kiállított kötvényben szereplő eltérésre a szerződőnek késedelem nélkül, de </a:t>
            </a:r>
            <a:r>
              <a:rPr lang="hu-HU" sz="1800" b="1" dirty="0">
                <a:solidFill>
                  <a:srgbClr val="C00000"/>
                </a:solidFill>
              </a:rPr>
              <a:t>legfeljebb 15 napon belül</a:t>
            </a:r>
            <a:r>
              <a:rPr lang="hu-HU" sz="1800" dirty="0">
                <a:solidFill>
                  <a:srgbClr val="C00000"/>
                </a:solidFill>
              </a:rPr>
              <a:t> </a:t>
            </a:r>
            <a:r>
              <a:rPr lang="hu-HU" sz="1800" dirty="0"/>
              <a:t>van lehetősége kifogását </a:t>
            </a:r>
            <a:r>
              <a:rPr lang="hu-HU" sz="1800" dirty="0" smtClean="0"/>
              <a:t>előterjeszteni</a:t>
            </a:r>
            <a:r>
              <a:rPr lang="hu-HU" sz="1800" dirty="0"/>
              <a:t>.</a:t>
            </a: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964488" cy="1143000"/>
          </a:xfrm>
        </p:spPr>
        <p:txBody>
          <a:bodyPr/>
          <a:lstStyle/>
          <a:p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Polgári Törvénykönyvtől eltérő 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szabályok - </a:t>
            </a:r>
            <a:r>
              <a:rPr lang="hu-HU" sz="2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GMEP14</a:t>
            </a:r>
            <a:r>
              <a:rPr lang="hu-HU" sz="2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6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hu-H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42643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Új fogalom: FOGYASZTÓ </a:t>
            </a:r>
            <a:r>
              <a:rPr lang="hu-HU" sz="32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2</a:t>
            </a:r>
            <a:endParaRPr lang="hu-HU" sz="3200" b="1" baseline="300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328592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hu-HU" sz="1900" dirty="0">
                <a:latin typeface="Arial" pitchFamily="34" charset="0"/>
                <a:cs typeface="Arial" pitchFamily="34" charset="0"/>
              </a:rPr>
              <a:t>Az új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Ptk.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kizárólag </a:t>
            </a:r>
            <a:r>
              <a:rPr lang="hu-HU" sz="1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fogyasztókkal (természetes személy)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kötött szerződések esetében tartja fenn az </a:t>
            </a:r>
            <a:r>
              <a:rPr lang="hu-HU" sz="1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egyoldalú </a:t>
            </a:r>
            <a:r>
              <a:rPr lang="hu-HU" sz="19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kógencia</a:t>
            </a:r>
            <a:r>
              <a:rPr lang="hu-HU" sz="1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(a törvénytől eltérést nem engedélyező)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intézményét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, azokban az esetekben, amelyeket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felsorol: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u-HU" sz="1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u-HU" sz="1900" dirty="0">
                <a:latin typeface="Arial" pitchFamily="34" charset="0"/>
                <a:cs typeface="Arial" pitchFamily="34" charset="0"/>
              </a:rPr>
              <a:t>Ha a szerződő fél fogyasztó, a szerződés csak a </a:t>
            </a:r>
            <a:r>
              <a:rPr lang="hu-HU" sz="19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szerződő fél, a biztosított és a kedvezményezett javára térhet el</a:t>
            </a:r>
            <a:r>
              <a:rPr lang="hu-HU" sz="19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e cím olyan rendelkezésétől,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amely…</a:t>
            </a:r>
          </a:p>
          <a:p>
            <a:pPr marL="400050" lvl="1" indent="0" eaLnBrk="1" fontAlgn="auto" hangingPunct="1">
              <a:spcAft>
                <a:spcPts val="0"/>
              </a:spcAft>
              <a:buNone/>
              <a:defRPr/>
            </a:pPr>
            <a:r>
              <a:rPr lang="hu-HU" sz="1400" dirty="0"/>
              <a:t/>
            </a:r>
            <a:br>
              <a:rPr lang="hu-HU" sz="1400" dirty="0"/>
            </a:br>
            <a:r>
              <a:rPr lang="hu-HU" sz="1800" i="1" dirty="0"/>
              <a:t>a) </a:t>
            </a:r>
            <a:r>
              <a:rPr lang="hu-HU" sz="1800" dirty="0" err="1"/>
              <a:t>a</a:t>
            </a:r>
            <a:r>
              <a:rPr lang="hu-HU" sz="1800" dirty="0"/>
              <a:t> biztosító ráutaló magatartásával történő szerződéskötésre;</a:t>
            </a:r>
            <a:br>
              <a:rPr lang="hu-HU" sz="1800" dirty="0"/>
            </a:br>
            <a:r>
              <a:rPr lang="hu-HU" sz="1800" i="1" dirty="0"/>
              <a:t>b) </a:t>
            </a:r>
            <a:r>
              <a:rPr lang="hu-HU" sz="1800" dirty="0"/>
              <a:t>a biztosítási kockázat jelentős növekedésére;</a:t>
            </a:r>
            <a:br>
              <a:rPr lang="hu-HU" sz="1800" dirty="0"/>
            </a:br>
            <a:r>
              <a:rPr lang="hu-HU" sz="1800" i="1" dirty="0"/>
              <a:t>c) </a:t>
            </a:r>
            <a:r>
              <a:rPr lang="hu-HU" sz="1800" dirty="0"/>
              <a:t>a díjfizetés elmaradásának következményeire;</a:t>
            </a:r>
            <a:br>
              <a:rPr lang="hu-HU" sz="1800" dirty="0"/>
            </a:br>
            <a:r>
              <a:rPr lang="hu-HU" sz="1800" i="1" dirty="0"/>
              <a:t>d) </a:t>
            </a:r>
            <a:r>
              <a:rPr lang="hu-HU" sz="1800" dirty="0"/>
              <a:t>a fedezetfeltöltésre;</a:t>
            </a:r>
            <a:br>
              <a:rPr lang="hu-HU" sz="1800" dirty="0"/>
            </a:br>
            <a:r>
              <a:rPr lang="hu-HU" sz="1800" i="1" dirty="0"/>
              <a:t>e) </a:t>
            </a:r>
            <a:r>
              <a:rPr lang="hu-HU" sz="1800" dirty="0"/>
              <a:t>a kármegelőzési és a kárenyhítési kötelezettségre;</a:t>
            </a:r>
            <a:br>
              <a:rPr lang="hu-HU" sz="1800" dirty="0"/>
            </a:br>
            <a:r>
              <a:rPr lang="hu-HU" sz="1800" i="1" dirty="0"/>
              <a:t>f) </a:t>
            </a:r>
            <a:r>
              <a:rPr lang="hu-HU" sz="1800" dirty="0"/>
              <a:t>a közlésre, a </a:t>
            </a:r>
            <a:r>
              <a:rPr lang="hu-HU" sz="1800" dirty="0" err="1"/>
              <a:t>változásbejelentésre</a:t>
            </a:r>
            <a:r>
              <a:rPr lang="hu-HU" sz="1800" dirty="0"/>
              <a:t> és a biztosítási esemény bekövetkezésének bejelentésére vonatkozó kötelezettségre;</a:t>
            </a:r>
            <a:br>
              <a:rPr lang="hu-HU" sz="1800" dirty="0"/>
            </a:br>
            <a:r>
              <a:rPr lang="hu-HU" sz="1800" i="1" dirty="0"/>
              <a:t>g) </a:t>
            </a:r>
            <a:r>
              <a:rPr lang="hu-HU" sz="1800" dirty="0"/>
              <a:t>a biztosított és a károsult egyezségére;</a:t>
            </a:r>
            <a:br>
              <a:rPr lang="hu-HU" sz="1800" dirty="0"/>
            </a:br>
            <a:r>
              <a:rPr lang="hu-HU" sz="1800" i="1" dirty="0"/>
              <a:t>h) </a:t>
            </a:r>
            <a:r>
              <a:rPr lang="hu-HU" sz="1800" dirty="0"/>
              <a:t>a szerződés megszűnése esetén fennálló díjfizetési kötelezettségre;</a:t>
            </a:r>
            <a:br>
              <a:rPr lang="hu-HU" sz="1800" dirty="0"/>
            </a:br>
            <a:r>
              <a:rPr lang="hu-HU" sz="1800" i="1" dirty="0"/>
              <a:t>i) </a:t>
            </a:r>
            <a:r>
              <a:rPr lang="hu-HU" sz="1800" dirty="0"/>
              <a:t>a biztosító szolgáltatási kötelezettsége alóli mentesülésére;</a:t>
            </a:r>
            <a:br>
              <a:rPr lang="hu-HU" sz="1800" dirty="0"/>
            </a:br>
            <a:r>
              <a:rPr lang="hu-HU" sz="1800" i="1" dirty="0"/>
              <a:t>j) </a:t>
            </a:r>
            <a:r>
              <a:rPr lang="hu-HU" sz="1800" dirty="0"/>
              <a:t>a megtérítési igényre</a:t>
            </a:r>
            <a:br>
              <a:rPr lang="hu-HU" sz="1800" dirty="0"/>
            </a:br>
            <a:r>
              <a:rPr lang="hu-HU" sz="1800" dirty="0"/>
              <a:t>vonatkozik</a:t>
            </a:r>
            <a:r>
              <a:rPr lang="hu-HU" sz="1800" dirty="0" smtClean="0"/>
              <a:t>.</a:t>
            </a:r>
            <a:endParaRPr lang="hu-H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5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u-HU" sz="1800" dirty="0"/>
              <a:t>Jelen feltételek </a:t>
            </a:r>
            <a:r>
              <a:rPr lang="hu-HU" sz="1800" b="1" dirty="0">
                <a:solidFill>
                  <a:srgbClr val="00B050"/>
                </a:solidFill>
              </a:rPr>
              <a:t>II. 2.10. </a:t>
            </a:r>
            <a:r>
              <a:rPr lang="hu-HU" sz="1800" dirty="0"/>
              <a:t>pontja alapján – eltérően a Ptk. 6:444. § (1) bekezdésétől – a </a:t>
            </a:r>
            <a:r>
              <a:rPr lang="hu-HU" sz="1800" b="1" dirty="0">
                <a:solidFill>
                  <a:srgbClr val="C00000"/>
                </a:solidFill>
              </a:rPr>
              <a:t>nem fogyasztó szerződő esetén is</a:t>
            </a:r>
            <a:r>
              <a:rPr lang="hu-HU" sz="1800" dirty="0">
                <a:solidFill>
                  <a:srgbClr val="C00000"/>
                </a:solidFill>
              </a:rPr>
              <a:t> </a:t>
            </a:r>
            <a:r>
              <a:rPr lang="hu-HU" sz="1800" dirty="0"/>
              <a:t>a szerződés – ráutaló magatartással (hallgatólagosan) – akkor is létrejön az ajánlat szerinti tartalommal, ha a biztosító az ajánlatra annak beérkezésétől számított 15 – egészségi </a:t>
            </a:r>
            <a:r>
              <a:rPr lang="hu-HU" sz="1800" dirty="0" err="1"/>
              <a:t>kockázatelbírálás</a:t>
            </a:r>
            <a:r>
              <a:rPr lang="hu-HU" sz="1800" dirty="0"/>
              <a:t> esetén, 60 – napon belül nem nyilatkozik, feltéve, hogy az ajánlatot a jogviszony tartalmára vonatkozó, jogszabályban előírt tájékoztatás birtokában, a biztosító által rendszeresített ajánlati lapon és a Díjszabásnak megfelelően tették. </a:t>
            </a:r>
          </a:p>
          <a:p>
            <a:pPr marL="0" indent="0">
              <a:buNone/>
            </a:pPr>
            <a:r>
              <a:rPr lang="hu-HU" sz="800" dirty="0"/>
              <a:t> </a:t>
            </a:r>
          </a:p>
          <a:p>
            <a:pPr marL="0" indent="0">
              <a:buNone/>
            </a:pPr>
            <a:r>
              <a:rPr lang="hu-HU" sz="1800" dirty="0"/>
              <a:t>Jelen feltételek </a:t>
            </a:r>
            <a:r>
              <a:rPr lang="hu-HU" sz="1800" b="1" dirty="0">
                <a:solidFill>
                  <a:srgbClr val="00B050"/>
                </a:solidFill>
              </a:rPr>
              <a:t>II. 2.13. </a:t>
            </a:r>
            <a:r>
              <a:rPr lang="hu-HU" sz="1800" dirty="0"/>
              <a:t>pontja alapján – eltérően a Ptk. 6:475. § – a </a:t>
            </a:r>
            <a:r>
              <a:rPr lang="hu-HU" sz="1800" b="1" dirty="0">
                <a:solidFill>
                  <a:srgbClr val="C00000"/>
                </a:solidFill>
              </a:rPr>
              <a:t>biztosítási szerződés módosításához a biztosított hozzájárulására nincs szükség. </a:t>
            </a:r>
            <a:endParaRPr lang="hu-HU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u-HU" sz="800" b="1" dirty="0"/>
              <a:t> </a:t>
            </a:r>
            <a:endParaRPr lang="hu-HU" sz="800" dirty="0"/>
          </a:p>
          <a:p>
            <a:pPr marL="0" indent="0">
              <a:buNone/>
            </a:pPr>
            <a:r>
              <a:rPr lang="hu-HU" sz="1800" dirty="0"/>
              <a:t>Jelen feltételek </a:t>
            </a:r>
            <a:r>
              <a:rPr lang="hu-HU" sz="1800" b="1" dirty="0">
                <a:solidFill>
                  <a:srgbClr val="00B050"/>
                </a:solidFill>
              </a:rPr>
              <a:t>II. 5.2. </a:t>
            </a:r>
            <a:r>
              <a:rPr lang="hu-HU" sz="1800" dirty="0"/>
              <a:t>pontja alapján – eltérően a Ptk. 6:490. § (2) bekezdésétől – a biztosítási szerződést a </a:t>
            </a:r>
            <a:r>
              <a:rPr lang="hu-HU" sz="1800" b="1" dirty="0">
                <a:solidFill>
                  <a:srgbClr val="C00000"/>
                </a:solidFill>
              </a:rPr>
              <a:t>biztosító is jogosult rendes felmondással megszüntetni</a:t>
            </a:r>
            <a:r>
              <a:rPr lang="hu-HU" sz="1800" b="1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hu-HU" sz="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u-HU" sz="1800" dirty="0"/>
              <a:t>Jelen feltételek </a:t>
            </a:r>
            <a:r>
              <a:rPr lang="hu-HU" sz="1800" b="1" dirty="0">
                <a:solidFill>
                  <a:srgbClr val="00B050"/>
                </a:solidFill>
              </a:rPr>
              <a:t>III.3.3. </a:t>
            </a:r>
            <a:r>
              <a:rPr lang="hu-HU" sz="1800" dirty="0"/>
              <a:t>pontja alapján – eltérően a Ptk. 6: 446. § (2) bekezdésétől - ha a szerződő a </a:t>
            </a:r>
            <a:r>
              <a:rPr lang="hu-HU" sz="1800" b="1" dirty="0">
                <a:solidFill>
                  <a:srgbClr val="C00000"/>
                </a:solidFill>
              </a:rPr>
              <a:t>módosító javaslat kézhezvételétől számított 15 napon belül nem válaszol</a:t>
            </a:r>
            <a:r>
              <a:rPr lang="hu-HU" sz="1800" dirty="0">
                <a:solidFill>
                  <a:srgbClr val="C00000"/>
                </a:solidFill>
              </a:rPr>
              <a:t>, </a:t>
            </a:r>
            <a:r>
              <a:rPr lang="hu-HU" sz="1800" b="1" dirty="0">
                <a:solidFill>
                  <a:srgbClr val="C00000"/>
                </a:solidFill>
              </a:rPr>
              <a:t>a szerződés a módosító javaslatban foglaltak szerint módosul a módosító javaslat közlésétől számított 30. napon</a:t>
            </a:r>
            <a:r>
              <a:rPr lang="hu-HU" sz="1800" dirty="0"/>
              <a:t>, feltéve, hogy a biztosító erre a következményre a módosító javaslat megtételekor a szerződő fél figyelmét felhívta. </a:t>
            </a:r>
          </a:p>
          <a:p>
            <a:pPr marL="0" indent="0">
              <a:buNone/>
            </a:pPr>
            <a:endParaRPr lang="hu-HU" sz="1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u-HU" sz="1800" b="1" dirty="0"/>
              <a:t> </a:t>
            </a:r>
            <a:endParaRPr lang="hu-HU" sz="1800" dirty="0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964488" cy="1143000"/>
          </a:xfrm>
        </p:spPr>
        <p:txBody>
          <a:bodyPr/>
          <a:lstStyle/>
          <a:p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Polgári Törvénykönyvtől eltérő 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szabályok - </a:t>
            </a:r>
            <a:r>
              <a:rPr lang="hu-HU" sz="2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GMEP14</a:t>
            </a:r>
            <a:r>
              <a:rPr lang="hu-HU" sz="2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6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hu-H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417807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u-HU" sz="1800" dirty="0"/>
              <a:t> </a:t>
            </a:r>
            <a:r>
              <a:rPr lang="hu-HU" sz="1800" b="1" u="sng" dirty="0"/>
              <a:t>Fizetési póthatáridő tűzése </a:t>
            </a:r>
            <a:endParaRPr lang="hu-HU" sz="1800" u="sng" dirty="0"/>
          </a:p>
          <a:p>
            <a:pPr marL="0" indent="0">
              <a:buNone/>
            </a:pPr>
            <a:r>
              <a:rPr lang="hu-HU" sz="1800" dirty="0"/>
              <a:t> Jelen feltételek </a:t>
            </a:r>
            <a:r>
              <a:rPr lang="hu-HU" sz="1800" b="1" dirty="0">
                <a:solidFill>
                  <a:srgbClr val="00B050"/>
                </a:solidFill>
              </a:rPr>
              <a:t>IV.3.1. </a:t>
            </a:r>
            <a:r>
              <a:rPr lang="hu-HU" sz="1800" dirty="0"/>
              <a:t>pontja alapján – eltérően a Ptk. 6:449.§ (1) bekezdésétől – a biztosító a szerződő felet </a:t>
            </a:r>
            <a:r>
              <a:rPr lang="hu-HU" sz="1800" b="1" dirty="0">
                <a:solidFill>
                  <a:srgbClr val="C00000"/>
                </a:solidFill>
              </a:rPr>
              <a:t>legalább</a:t>
            </a:r>
            <a:r>
              <a:rPr lang="hu-HU" sz="1800" dirty="0"/>
              <a:t> 30 napos póthatáridő tűzésével hívja fel írásban a teljesítésre, amennyiben a szerződő az esedékes biztosítási díjat az esedékesség időpontjáig nem egyenlíti ki.</a:t>
            </a:r>
          </a:p>
          <a:p>
            <a:pPr marL="0" indent="0">
              <a:buNone/>
            </a:pPr>
            <a:r>
              <a:rPr lang="hu-HU" sz="1800" dirty="0"/>
              <a:t> </a:t>
            </a:r>
          </a:p>
          <a:p>
            <a:pPr marL="0" indent="0">
              <a:buNone/>
            </a:pPr>
            <a:r>
              <a:rPr lang="hu-HU" sz="1800" dirty="0"/>
              <a:t> </a:t>
            </a:r>
            <a:r>
              <a:rPr lang="hu-HU" sz="1800" b="1" u="sng" dirty="0"/>
              <a:t>A biztosító közlési és </a:t>
            </a:r>
            <a:r>
              <a:rPr lang="hu-HU" sz="1800" b="1" u="sng" dirty="0" err="1"/>
              <a:t>változásbejelentési</a:t>
            </a:r>
            <a:r>
              <a:rPr lang="hu-HU" sz="1800" b="1" u="sng" dirty="0"/>
              <a:t> kötelezettség megsértéséből eredő jogai</a:t>
            </a:r>
            <a:endParaRPr lang="hu-HU" sz="1800" u="sng" dirty="0"/>
          </a:p>
          <a:p>
            <a:pPr marL="0" indent="0">
              <a:buNone/>
            </a:pPr>
            <a:r>
              <a:rPr lang="hu-HU" sz="1800" dirty="0"/>
              <a:t> Jelen feltételek </a:t>
            </a:r>
            <a:r>
              <a:rPr lang="hu-HU" sz="1800" b="1" dirty="0">
                <a:solidFill>
                  <a:srgbClr val="00B050"/>
                </a:solidFill>
              </a:rPr>
              <a:t>VI.1. </a:t>
            </a:r>
            <a:r>
              <a:rPr lang="hu-HU" sz="1800" dirty="0"/>
              <a:t>pontja alapján - eltérően a Ptk.6:482.§ (1) bekezdésétől - a biztosító a közlési és </a:t>
            </a:r>
            <a:r>
              <a:rPr lang="hu-HU" sz="1800" dirty="0" err="1"/>
              <a:t>változásbejelentési</a:t>
            </a:r>
            <a:r>
              <a:rPr lang="hu-HU" sz="1800" dirty="0"/>
              <a:t> kötelezettség megsértéséből eredő jogait a szerződés tartama alatt </a:t>
            </a:r>
            <a:r>
              <a:rPr lang="hu-HU" sz="1800" b="1" dirty="0">
                <a:solidFill>
                  <a:srgbClr val="C00000"/>
                </a:solidFill>
              </a:rPr>
              <a:t>korlátlanul</a:t>
            </a:r>
            <a:r>
              <a:rPr lang="hu-HU" sz="1800" b="1" dirty="0"/>
              <a:t> </a:t>
            </a:r>
            <a:r>
              <a:rPr lang="hu-HU" sz="1800" dirty="0"/>
              <a:t>gyakorolhatja.</a:t>
            </a:r>
          </a:p>
          <a:p>
            <a:pPr marL="0" indent="0">
              <a:buNone/>
            </a:pPr>
            <a:r>
              <a:rPr lang="hu-HU" sz="1800" dirty="0"/>
              <a:t>  </a:t>
            </a:r>
          </a:p>
          <a:p>
            <a:pPr marL="0" indent="0">
              <a:buNone/>
            </a:pPr>
            <a:r>
              <a:rPr lang="hu-HU" sz="1800" b="1" u="sng" dirty="0"/>
              <a:t>Az elévülési időszak tartama</a:t>
            </a:r>
            <a:endParaRPr lang="hu-HU" sz="1800" u="sng" dirty="0"/>
          </a:p>
          <a:p>
            <a:pPr marL="0" indent="0">
              <a:buNone/>
            </a:pPr>
            <a:r>
              <a:rPr lang="hu-HU" sz="1800" dirty="0"/>
              <a:t> Jelen feltételek </a:t>
            </a:r>
            <a:r>
              <a:rPr lang="hu-HU" sz="1800" b="1" dirty="0">
                <a:solidFill>
                  <a:srgbClr val="00B050"/>
                </a:solidFill>
              </a:rPr>
              <a:t>VIII.1. </a:t>
            </a:r>
            <a:r>
              <a:rPr lang="hu-HU" sz="1800" dirty="0"/>
              <a:t>pontjában foglalt elévülésre vonatkozó előírása eltér a Ptk. 6:22.§ (1) bekezdésében meghatározott általános 5 éves elévülési időtől. Jelen szerződésből eredő igények </a:t>
            </a:r>
            <a:r>
              <a:rPr lang="hu-HU" sz="1800" b="1" dirty="0">
                <a:solidFill>
                  <a:srgbClr val="C00000"/>
                </a:solidFill>
              </a:rPr>
              <a:t>2 év </a:t>
            </a:r>
            <a:r>
              <a:rPr lang="hu-HU" sz="1800" dirty="0"/>
              <a:t>elteltével évülnek el.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964488" cy="1143000"/>
          </a:xfrm>
        </p:spPr>
        <p:txBody>
          <a:bodyPr/>
          <a:lstStyle/>
          <a:p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Polgári Törvénykönyvtől eltérő 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szabályok - </a:t>
            </a:r>
            <a:r>
              <a:rPr lang="hu-HU" sz="2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GMEP14</a:t>
            </a:r>
            <a:r>
              <a:rPr lang="hu-HU" sz="2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6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hu-H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54300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ím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720080"/>
          </a:xfrm>
        </p:spPr>
        <p:txBody>
          <a:bodyPr/>
          <a:lstStyle/>
          <a:p>
            <a:r>
              <a:rPr lang="hu-HU" sz="2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GEP</a:t>
            </a:r>
            <a:r>
              <a:rPr lang="hu-HU" sz="2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u-HU" sz="2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GMEP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feltételkódok 2014. március 15-étől</a:t>
            </a:r>
            <a:endParaRPr lang="hu-HU" sz="2600" dirty="0" smtClean="0"/>
          </a:p>
        </p:txBody>
      </p:sp>
      <p:sp>
        <p:nvSpPr>
          <p:cNvPr id="5" name="Tartalom helye 2"/>
          <p:cNvSpPr txBox="1">
            <a:spLocks/>
          </p:cNvSpPr>
          <p:nvPr/>
        </p:nvSpPr>
        <p:spPr bwMode="auto">
          <a:xfrm>
            <a:off x="715958" y="2276872"/>
            <a:ext cx="796049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Generali Egészségprogram szolgáltatásfinanszírozó egészségbiztosítás: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GEP14</a:t>
            </a:r>
          </a:p>
          <a:p>
            <a:pPr marL="0" indent="0">
              <a:buFont typeface="Arial" charset="0"/>
              <a:buNone/>
            </a:pPr>
            <a:endParaRPr lang="hu-HU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Generali Munkáltatói Egészségprogram szolgáltatásfinanszírozó egészségbiztosítás: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GMEP14</a:t>
            </a:r>
          </a:p>
          <a:p>
            <a:pPr marL="0" indent="0">
              <a:buFont typeface="Arial" charset="0"/>
              <a:buNone/>
            </a:pPr>
            <a:endParaRPr lang="hu-HU" sz="2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31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ím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720080"/>
          </a:xfrm>
        </p:spPr>
        <p:txBody>
          <a:bodyPr/>
          <a:lstStyle/>
          <a:p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Nyomdailag gyártott nyomtatványok </a:t>
            </a:r>
            <a:b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2014. március 15-étől</a:t>
            </a:r>
            <a:endParaRPr lang="hu-HU" sz="2600" dirty="0" smtClean="0"/>
          </a:p>
        </p:txBody>
      </p:sp>
      <p:graphicFrame>
        <p:nvGraphicFramePr>
          <p:cNvPr id="2" name="Tartalom helye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99180"/>
              </p:ext>
            </p:extLst>
          </p:nvPr>
        </p:nvGraphicFramePr>
        <p:xfrm>
          <a:off x="1259632" y="1700808"/>
          <a:ext cx="6624736" cy="741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8"/>
                <a:gridCol w="5112568"/>
              </a:tblGrid>
              <a:tr h="33072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16237</a:t>
                      </a:r>
                      <a:endParaRPr lang="hu-HU" sz="14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Generali Egészségprogram</a:t>
                      </a:r>
                      <a:r>
                        <a:rPr lang="hu-HU" sz="14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Családi ajánlati betétlap</a:t>
                      </a:r>
                      <a:r>
                        <a:rPr lang="hu-H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hu-H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10702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16238</a:t>
                      </a:r>
                      <a:endParaRPr lang="hu-HU" sz="14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Generali Egészségprogram</a:t>
                      </a:r>
                      <a:r>
                        <a:rPr lang="hu-HU" sz="14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Családi ajánlati betétlap</a:t>
                      </a:r>
                      <a:r>
                        <a:rPr lang="hu-H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Összesítő</a:t>
                      </a:r>
                      <a:endParaRPr lang="hu-H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770464"/>
              </p:ext>
            </p:extLst>
          </p:nvPr>
        </p:nvGraphicFramePr>
        <p:xfrm>
          <a:off x="1259632" y="1268760"/>
          <a:ext cx="6624736" cy="4325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8"/>
                <a:gridCol w="5112568"/>
              </a:tblGrid>
              <a:tr h="43256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16236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Generali Egészségprogram</a:t>
                      </a:r>
                      <a:r>
                        <a:rPr lang="hu-HU" sz="14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hu-H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hu-H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ajánlati mappa és tartalma   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Cím 1"/>
          <p:cNvSpPr txBox="1">
            <a:spLocks/>
          </p:cNvSpPr>
          <p:nvPr/>
        </p:nvSpPr>
        <p:spPr bwMode="auto">
          <a:xfrm>
            <a:off x="323528" y="3068960"/>
            <a:ext cx="849694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PDF nyomtatványok </a:t>
            </a:r>
            <a:b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2014. március 15-étől</a:t>
            </a:r>
            <a:endParaRPr lang="hu-HU" sz="2600" dirty="0" smtClean="0"/>
          </a:p>
        </p:txBody>
      </p:sp>
      <p:graphicFrame>
        <p:nvGraphicFramePr>
          <p:cNvPr id="7" name="Tartalom hely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154632"/>
              </p:ext>
            </p:extLst>
          </p:nvPr>
        </p:nvGraphicFramePr>
        <p:xfrm>
          <a:off x="1115616" y="4221088"/>
          <a:ext cx="7272808" cy="741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152"/>
                <a:gridCol w="5904656"/>
              </a:tblGrid>
              <a:tr h="33072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16239</a:t>
                      </a:r>
                      <a:endParaRPr lang="hu-HU" sz="14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Generali Munkáltatói Egészségprogram</a:t>
                      </a:r>
                      <a:r>
                        <a:rPr lang="hu-HU" sz="14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feltétel (GMEP14)</a:t>
                      </a:r>
                      <a:endParaRPr lang="hu-H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10702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16419</a:t>
                      </a:r>
                      <a:endParaRPr lang="hu-HU" sz="14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Generali Munkáltatói Egészségprogram</a:t>
                      </a:r>
                      <a:r>
                        <a:rPr lang="hu-HU" sz="14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terméktájékoztató</a:t>
                      </a:r>
                      <a:endParaRPr lang="hu-H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8" name="Tartalom hely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3128952"/>
              </p:ext>
            </p:extLst>
          </p:nvPr>
        </p:nvGraphicFramePr>
        <p:xfrm>
          <a:off x="1115617" y="5085184"/>
          <a:ext cx="7272808" cy="853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151"/>
                <a:gridCol w="5904657"/>
              </a:tblGrid>
              <a:tr h="33072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16235</a:t>
                      </a:r>
                      <a:endParaRPr lang="hu-HU" sz="14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Generali Egészségprogram</a:t>
                      </a:r>
                      <a:r>
                        <a:rPr lang="hu-HU" sz="14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feltétel (GEP14) (nyomdai ajánlati mappa része)</a:t>
                      </a:r>
                      <a:endParaRPr lang="hu-H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10702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16418</a:t>
                      </a:r>
                      <a:endParaRPr lang="hu-HU" sz="14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Generali Egészségprogram</a:t>
                      </a:r>
                      <a:r>
                        <a:rPr lang="hu-HU" sz="14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terméktájékoztató (nyomdai ajánlati mappa része)</a:t>
                      </a:r>
                      <a:endParaRPr lang="hu-H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84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623933" y="620688"/>
            <a:ext cx="8137525" cy="1008063"/>
          </a:xfrm>
        </p:spPr>
        <p:txBody>
          <a:bodyPr/>
          <a:lstStyle/>
          <a:p>
            <a:pPr algn="l"/>
            <a:r>
              <a:rPr lang="hu-HU" sz="33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</a:t>
            </a:r>
            <a:r>
              <a:rPr lang="hu-HU" sz="33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ollektív</a:t>
            </a:r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(Pajzs) termékek </a:t>
            </a:r>
            <a:r>
              <a:rPr lang="hu-HU" sz="33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TOVÁBBI</a:t>
            </a:r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változásai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98057"/>
            <a:ext cx="2304256" cy="169436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4" y="4098057"/>
            <a:ext cx="2655772" cy="169436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492" y="4092286"/>
            <a:ext cx="2506289" cy="169627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172" y="1839345"/>
            <a:ext cx="2290688" cy="1737429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1855432"/>
            <a:ext cx="2312405" cy="172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1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hu-HU" sz="2600" b="1" dirty="0" smtClean="0">
                <a:solidFill>
                  <a:srgbClr val="C00000"/>
                </a:solidFill>
              </a:rPr>
              <a:t>Jelentős kockázatnövekedésre a biztosító </a:t>
            </a:r>
            <a:r>
              <a:rPr lang="hu-HU" sz="2600" b="1" dirty="0">
                <a:solidFill>
                  <a:srgbClr val="C00000"/>
                </a:solidFill>
              </a:rPr>
              <a:t>által tett módosító javaslat esetén…</a:t>
            </a:r>
            <a:endParaRPr lang="hu-HU" sz="26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1872208"/>
          </a:xfrm>
        </p:spPr>
        <p:txBody>
          <a:bodyPr/>
          <a:lstStyle/>
          <a:p>
            <a:pPr marL="0" lvl="1" indent="0">
              <a:buNone/>
            </a:pPr>
            <a:r>
              <a:rPr lang="hu-HU" sz="2000" b="1" dirty="0" smtClean="0">
                <a:solidFill>
                  <a:srgbClr val="FF0000"/>
                </a:solidFill>
              </a:rPr>
              <a:t>ELTÉRÉS </a:t>
            </a:r>
            <a:r>
              <a:rPr lang="hu-HU" sz="2000" b="1" dirty="0">
                <a:solidFill>
                  <a:srgbClr val="FF0000"/>
                </a:solidFill>
              </a:rPr>
              <a:t>A Ptk. - TÓL!</a:t>
            </a:r>
          </a:p>
          <a:p>
            <a:pPr marL="0" lvl="1" indent="0">
              <a:buNone/>
            </a:pPr>
            <a:endParaRPr lang="hu-HU" sz="600" b="1" dirty="0" smtClean="0">
              <a:solidFill>
                <a:srgbClr val="0070C0"/>
              </a:solidFill>
            </a:endParaRPr>
          </a:p>
          <a:p>
            <a:pPr marL="342900" lvl="1" indent="-342900" algn="just"/>
            <a:r>
              <a:rPr lang="hu-HU" sz="2000" b="1" dirty="0" smtClean="0">
                <a:solidFill>
                  <a:srgbClr val="C00000"/>
                </a:solidFill>
              </a:rPr>
              <a:t>Ha a módosító javaslatot a szerződő NEM utasítja el a kézhezvételtől számított 15 napon belül, akkor a szerződés NEM szűnik meg, hanem </a:t>
            </a:r>
            <a:r>
              <a:rPr lang="hu-HU" sz="2000" dirty="0" smtClean="0"/>
              <a:t>a </a:t>
            </a:r>
            <a:r>
              <a:rPr lang="hu-HU" sz="2000" dirty="0"/>
              <a:t>módosító javaslatban foglaltak szerint </a:t>
            </a:r>
            <a:r>
              <a:rPr lang="hu-HU" sz="2000" b="1" u="sng" dirty="0" smtClean="0">
                <a:solidFill>
                  <a:srgbClr val="C00000"/>
                </a:solidFill>
              </a:rPr>
              <a:t>MÓDOSUL</a:t>
            </a:r>
            <a:r>
              <a:rPr lang="hu-HU" sz="2000" dirty="0" smtClean="0"/>
              <a:t> a módosító </a:t>
            </a:r>
            <a:r>
              <a:rPr lang="hu-HU" sz="2000" dirty="0"/>
              <a:t>javaslat közlésétől számított 30. </a:t>
            </a:r>
            <a:r>
              <a:rPr lang="hu-HU" sz="2000" dirty="0" smtClean="0"/>
              <a:t>napon.</a:t>
            </a:r>
          </a:p>
          <a:p>
            <a:pPr marL="285750" lvl="1" algn="just">
              <a:buFont typeface="Arial" pitchFamily="34" charset="0"/>
              <a:buChar char="―"/>
            </a:pPr>
            <a:endParaRPr lang="hu-HU" sz="2000" b="1" dirty="0">
              <a:solidFill>
                <a:srgbClr val="C00000"/>
              </a:solidFill>
            </a:endParaRPr>
          </a:p>
          <a:p>
            <a:pPr marL="285750" lvl="1" algn="just">
              <a:buFont typeface="Arial" pitchFamily="34" charset="0"/>
              <a:buChar char="―"/>
            </a:pPr>
            <a:endParaRPr lang="hu-HU" sz="2000" b="1" dirty="0" smtClean="0">
              <a:solidFill>
                <a:srgbClr val="C00000"/>
              </a:solidFill>
            </a:endParaRPr>
          </a:p>
          <a:p>
            <a:endParaRPr lang="hu-HU" sz="20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612" y="3573016"/>
            <a:ext cx="1152128" cy="201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54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Az általános </a:t>
            </a:r>
            <a:r>
              <a:rPr lang="hu-H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rendelkezések változásai </a:t>
            </a:r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-                                 a </a:t>
            </a:r>
            <a:r>
              <a:rPr lang="hu-HU" sz="24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Munkáltatói és Sportolói</a:t>
            </a:r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biztosításokban </a:t>
            </a:r>
            <a:r>
              <a:rPr lang="hu-HU" sz="24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1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</p:spPr>
        <p:txBody>
          <a:bodyPr/>
          <a:lstStyle/>
          <a:p>
            <a:pPr marL="0" indent="0">
              <a:buNone/>
            </a:pPr>
            <a:r>
              <a:rPr lang="hu-HU" sz="2000" b="1" dirty="0" smtClean="0">
                <a:solidFill>
                  <a:srgbClr val="0070C0"/>
                </a:solidFill>
              </a:rPr>
              <a:t>A kedvezményezett fogalmát pontosítottuk:</a:t>
            </a:r>
          </a:p>
          <a:p>
            <a:endParaRPr lang="hu-HU" sz="1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u-HU" sz="1800" dirty="0" smtClean="0"/>
              <a:t>Kedvezményezett </a:t>
            </a:r>
            <a:r>
              <a:rPr lang="hu-HU" sz="1800" dirty="0"/>
              <a:t>az a személy , aki a biztosítási szolgáltatásra jogosult. </a:t>
            </a:r>
            <a:r>
              <a:rPr lang="hu-HU" sz="1800" b="1" dirty="0">
                <a:solidFill>
                  <a:srgbClr val="C00000"/>
                </a:solidFill>
              </a:rPr>
              <a:t>A </a:t>
            </a:r>
            <a:r>
              <a:rPr lang="hu-HU" sz="1800" b="1" dirty="0" smtClean="0">
                <a:solidFill>
                  <a:srgbClr val="C00000"/>
                </a:solidFill>
              </a:rPr>
              <a:t>szerződő </a:t>
            </a:r>
            <a:r>
              <a:rPr lang="hu-HU" sz="1800" b="1" dirty="0">
                <a:solidFill>
                  <a:srgbClr val="C00000"/>
                </a:solidFill>
              </a:rPr>
              <a:t>a biztosított írásbeli hozzájárulásával </a:t>
            </a:r>
            <a:r>
              <a:rPr lang="hu-HU" sz="1800" dirty="0"/>
              <a:t>a kedvezményezettet a </a:t>
            </a:r>
            <a:r>
              <a:rPr lang="hu-HU" sz="1800" dirty="0" smtClean="0"/>
              <a:t>biztosítóhoz </a:t>
            </a:r>
            <a:r>
              <a:rPr lang="hu-HU" sz="1800" dirty="0"/>
              <a:t>címzett és a biztosítónak eljuttatott írásbeli nyilatkozattal </a:t>
            </a:r>
            <a:r>
              <a:rPr lang="hu-HU" sz="1800" dirty="0" smtClean="0"/>
              <a:t>jelölheti </a:t>
            </a:r>
            <a:r>
              <a:rPr lang="hu-HU" sz="1800" dirty="0"/>
              <a:t>ki, és a biztosítási esemény bekövetkezéséig bármikor ugyanilyen </a:t>
            </a:r>
            <a:r>
              <a:rPr lang="hu-HU" sz="1800" dirty="0" smtClean="0"/>
              <a:t>formában </a:t>
            </a:r>
            <a:r>
              <a:rPr lang="hu-HU" sz="1800" dirty="0"/>
              <a:t>a kijelölését visszavonhatja vagy a kijelölt kedvezményezett helyett </a:t>
            </a:r>
            <a:r>
              <a:rPr lang="hu-HU" sz="1800" dirty="0" smtClean="0"/>
              <a:t>más </a:t>
            </a:r>
            <a:r>
              <a:rPr lang="hu-HU" sz="1800" dirty="0"/>
              <a:t>kedvezményezettet nevezhet meg. </a:t>
            </a:r>
            <a:r>
              <a:rPr lang="hu-HU" sz="1800" b="1" u="sng" dirty="0" smtClean="0">
                <a:solidFill>
                  <a:srgbClr val="C00000"/>
                </a:solidFill>
              </a:rPr>
              <a:t>Amennyiben </a:t>
            </a:r>
            <a:r>
              <a:rPr lang="hu-HU" sz="1800" b="1" u="sng" dirty="0">
                <a:solidFill>
                  <a:srgbClr val="C00000"/>
                </a:solidFill>
              </a:rPr>
              <a:t>a felek ettől eltérően </a:t>
            </a:r>
            <a:r>
              <a:rPr lang="hu-HU" sz="1800" b="1" u="sng" dirty="0" smtClean="0">
                <a:solidFill>
                  <a:srgbClr val="C00000"/>
                </a:solidFill>
              </a:rPr>
              <a:t>nem </a:t>
            </a:r>
            <a:r>
              <a:rPr lang="hu-HU" sz="1800" b="1" u="sng" dirty="0">
                <a:solidFill>
                  <a:srgbClr val="C00000"/>
                </a:solidFill>
              </a:rPr>
              <a:t>állapodnak meg, a szerződő jelen szerződésben a biztosított(</a:t>
            </a:r>
            <a:r>
              <a:rPr lang="hu-HU" sz="1800" b="1" u="sng" dirty="0" err="1">
                <a:solidFill>
                  <a:srgbClr val="C00000"/>
                </a:solidFill>
              </a:rPr>
              <a:t>ak</a:t>
            </a:r>
            <a:r>
              <a:rPr lang="hu-HU" sz="1800" b="1" u="sng" dirty="0">
                <a:solidFill>
                  <a:srgbClr val="C00000"/>
                </a:solidFill>
              </a:rPr>
              <a:t>) javára </a:t>
            </a:r>
            <a:r>
              <a:rPr lang="hu-HU" sz="1800" b="1" u="sng" dirty="0" smtClean="0">
                <a:solidFill>
                  <a:srgbClr val="C00000"/>
                </a:solidFill>
              </a:rPr>
              <a:t>lemond </a:t>
            </a:r>
            <a:r>
              <a:rPr lang="hu-HU" sz="1800" b="1" u="sng" dirty="0">
                <a:solidFill>
                  <a:srgbClr val="C00000"/>
                </a:solidFill>
              </a:rPr>
              <a:t>a kedvezményezett-jelölés jogáról</a:t>
            </a:r>
            <a:r>
              <a:rPr lang="hu-HU" sz="1800" b="1" u="sng" dirty="0" smtClean="0">
                <a:solidFill>
                  <a:srgbClr val="C00000"/>
                </a:solidFill>
              </a:rPr>
              <a:t>.</a:t>
            </a:r>
            <a:endParaRPr lang="hu-HU" sz="2400" dirty="0" smtClean="0">
              <a:solidFill>
                <a:srgbClr val="C000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9120"/>
            <a:ext cx="775078" cy="135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14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hu-H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Az általános rendelkezések változásai </a:t>
            </a:r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-                                 a </a:t>
            </a:r>
            <a:r>
              <a:rPr lang="hu-HU" sz="24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Munkáltatói és Sportolói </a:t>
            </a:r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biztosításokban </a:t>
            </a:r>
            <a:r>
              <a:rPr lang="hu-HU" sz="24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2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000" b="1" dirty="0" err="1" smtClean="0">
                <a:solidFill>
                  <a:srgbClr val="0070C0"/>
                </a:solidFill>
              </a:rPr>
              <a:t>Kockázatelbírálás</a:t>
            </a:r>
            <a:r>
              <a:rPr lang="hu-HU" sz="2000" b="1" dirty="0" smtClean="0">
                <a:solidFill>
                  <a:srgbClr val="0070C0"/>
                </a:solidFill>
              </a:rPr>
              <a:t>:</a:t>
            </a:r>
          </a:p>
          <a:p>
            <a:pPr marL="0" indent="0">
              <a:buNone/>
            </a:pPr>
            <a:endParaRPr lang="hu-HU" sz="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u-HU" sz="1800" dirty="0" smtClean="0"/>
              <a:t>A </a:t>
            </a:r>
            <a:r>
              <a:rPr lang="hu-HU" sz="1800" dirty="0"/>
              <a:t>biztosító az egészségi nyilatkozatot papír alapú nyomtatvány formájában, </a:t>
            </a:r>
            <a:r>
              <a:rPr lang="hu-HU" sz="1800" dirty="0" smtClean="0"/>
              <a:t>vagy </a:t>
            </a:r>
            <a:r>
              <a:rPr lang="hu-HU" sz="1800" dirty="0"/>
              <a:t>előre egyeztetett időpontban, </a:t>
            </a:r>
            <a:r>
              <a:rPr lang="hu-HU" sz="1800" b="1" dirty="0">
                <a:solidFill>
                  <a:srgbClr val="C00000"/>
                </a:solidFill>
              </a:rPr>
              <a:t>telefonon </a:t>
            </a:r>
            <a:r>
              <a:rPr lang="hu-HU" sz="1800" dirty="0" smtClean="0"/>
              <a:t>* kérheti </a:t>
            </a:r>
            <a:r>
              <a:rPr lang="hu-HU" sz="1800" dirty="0"/>
              <a:t>a </a:t>
            </a:r>
            <a:r>
              <a:rPr lang="hu-HU" sz="1800" dirty="0" smtClean="0"/>
              <a:t>biztosítottól.</a:t>
            </a:r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r>
              <a:rPr lang="hu-HU" sz="1800" dirty="0"/>
              <a:t>	</a:t>
            </a:r>
            <a:r>
              <a:rPr lang="hu-HU" sz="1800" dirty="0" smtClean="0"/>
              <a:t>* A </a:t>
            </a:r>
            <a:r>
              <a:rPr lang="hu-HU" sz="1800" dirty="0" err="1"/>
              <a:t>PTK-s</a:t>
            </a:r>
            <a:r>
              <a:rPr lang="hu-HU" sz="1800" dirty="0"/>
              <a:t> </a:t>
            </a:r>
            <a:r>
              <a:rPr lang="hu-HU" sz="1800" dirty="0" err="1"/>
              <a:t>feltételmódosítás</a:t>
            </a:r>
            <a:r>
              <a:rPr lang="hu-HU" sz="1800" dirty="0"/>
              <a:t> során </a:t>
            </a:r>
            <a:r>
              <a:rPr lang="hu-HU" sz="1800" dirty="0" smtClean="0"/>
              <a:t>bekerült a telefonos 	 </a:t>
            </a:r>
          </a:p>
          <a:p>
            <a:pPr marL="0" indent="0">
              <a:buNone/>
            </a:pPr>
            <a:r>
              <a:rPr lang="hu-HU" sz="1800" dirty="0"/>
              <a:t>	</a:t>
            </a:r>
            <a:r>
              <a:rPr lang="hu-HU" sz="1800" dirty="0" smtClean="0"/>
              <a:t>   </a:t>
            </a:r>
            <a:r>
              <a:rPr lang="hu-HU" sz="1800" dirty="0" err="1" smtClean="0"/>
              <a:t>kockázatelbírálás</a:t>
            </a:r>
            <a:r>
              <a:rPr lang="hu-HU" sz="1800" dirty="0" smtClean="0"/>
              <a:t> is, </a:t>
            </a:r>
            <a:r>
              <a:rPr lang="hu-HU" sz="1800" b="1" u="sng" dirty="0" smtClean="0">
                <a:solidFill>
                  <a:srgbClr val="0070C0"/>
                </a:solidFill>
              </a:rPr>
              <a:t>DE</a:t>
            </a:r>
            <a:r>
              <a:rPr lang="hu-HU" sz="1800" b="1" dirty="0" smtClean="0"/>
              <a:t> </a:t>
            </a:r>
            <a:r>
              <a:rPr lang="hu-HU" sz="1800" dirty="0" smtClean="0"/>
              <a:t>a Sportolói módozatnál a gyakorlatban egyelőre  	   csak </a:t>
            </a:r>
            <a:r>
              <a:rPr lang="hu-HU" sz="1800" dirty="0"/>
              <a:t>papíros </a:t>
            </a:r>
            <a:r>
              <a:rPr lang="hu-HU" sz="1800" dirty="0" err="1" smtClean="0"/>
              <a:t>eü</a:t>
            </a:r>
            <a:r>
              <a:rPr lang="hu-HU" sz="1800" dirty="0" smtClean="0"/>
              <a:t> </a:t>
            </a:r>
            <a:r>
              <a:rPr lang="hu-HU" sz="1800" dirty="0"/>
              <a:t>nyilatkozatot </a:t>
            </a:r>
            <a:r>
              <a:rPr lang="hu-HU" sz="1800" dirty="0" smtClean="0"/>
              <a:t>használunk</a:t>
            </a:r>
            <a:r>
              <a:rPr lang="hu-HU" sz="1800" dirty="0"/>
              <a:t>!</a:t>
            </a:r>
            <a:endParaRPr lang="hu-HU" sz="1800" dirty="0" smtClean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005064"/>
            <a:ext cx="2088232" cy="1582861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2771800" y="2401776"/>
            <a:ext cx="1152128" cy="252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47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hu-H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Az általános rendelkezések változásai </a:t>
            </a:r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-                                    a </a:t>
            </a:r>
            <a:r>
              <a:rPr lang="hu-HU" sz="24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Munkáltatói és Sportolói </a:t>
            </a:r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biztosításokban </a:t>
            </a:r>
            <a:r>
              <a:rPr lang="hu-HU" sz="24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3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4525963"/>
          </a:xfrm>
        </p:spPr>
        <p:txBody>
          <a:bodyPr/>
          <a:lstStyle/>
          <a:p>
            <a:pPr marL="0" indent="0">
              <a:buNone/>
            </a:pPr>
            <a:r>
              <a:rPr lang="hu-HU" sz="2000" b="1" u="sng" dirty="0" smtClean="0">
                <a:solidFill>
                  <a:srgbClr val="0070C0"/>
                </a:solidFill>
              </a:rPr>
              <a:t>Kizárások</a:t>
            </a:r>
            <a:r>
              <a:rPr lang="hu-HU" sz="2000" b="1" dirty="0" smtClean="0">
                <a:solidFill>
                  <a:srgbClr val="0070C0"/>
                </a:solidFill>
              </a:rPr>
              <a:t> - Megfogalmazás pontosítása:</a:t>
            </a:r>
          </a:p>
          <a:p>
            <a:pPr marL="0" indent="0">
              <a:buNone/>
            </a:pPr>
            <a:endParaRPr lang="hu-HU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u-HU" sz="2000" dirty="0" smtClean="0"/>
              <a:t>Amennyiben </a:t>
            </a:r>
            <a:r>
              <a:rPr lang="hu-HU" sz="2000" dirty="0"/>
              <a:t>a szerződés egészségi </a:t>
            </a:r>
            <a:r>
              <a:rPr lang="hu-HU" sz="2000" dirty="0" smtClean="0"/>
              <a:t> </a:t>
            </a:r>
            <a:r>
              <a:rPr lang="hu-HU" sz="2000" b="1" u="sng" dirty="0" err="1" smtClean="0">
                <a:solidFill>
                  <a:srgbClr val="C00000"/>
                </a:solidFill>
              </a:rPr>
              <a:t>kockázatelbírálás</a:t>
            </a:r>
            <a:r>
              <a:rPr lang="hu-HU" sz="2000" b="1" u="sng" dirty="0" smtClean="0">
                <a:solidFill>
                  <a:srgbClr val="C00000"/>
                </a:solidFill>
              </a:rPr>
              <a:t>  … </a:t>
            </a:r>
            <a:r>
              <a:rPr lang="hu-HU" sz="2000" b="1" u="sng" dirty="0">
                <a:solidFill>
                  <a:srgbClr val="C00000"/>
                </a:solidFill>
              </a:rPr>
              <a:t>nélkül</a:t>
            </a:r>
            <a:r>
              <a:rPr lang="hu-HU" sz="2000" b="1" dirty="0" smtClean="0"/>
              <a:t> </a:t>
            </a:r>
            <a:r>
              <a:rPr lang="hu-HU" sz="2000" dirty="0"/>
              <a:t>jött létre, akkor a biztosító kockázatviselése nem terjed ki </a:t>
            </a:r>
            <a:r>
              <a:rPr lang="hu-HU" sz="2000" dirty="0" smtClean="0"/>
              <a:t>a…….  </a:t>
            </a:r>
            <a:r>
              <a:rPr lang="hu-HU" sz="2000" dirty="0"/>
              <a:t>felsorolt esetekkel okozati összefüggésben álló eseményekre, az </a:t>
            </a:r>
            <a:r>
              <a:rPr lang="hu-HU" sz="2000" b="1" u="sng" dirty="0">
                <a:solidFill>
                  <a:srgbClr val="0070C0"/>
                </a:solidFill>
              </a:rPr>
              <a:t>adott</a:t>
            </a:r>
            <a:r>
              <a:rPr lang="hu-HU" sz="2000" b="1" u="sng" dirty="0">
                <a:solidFill>
                  <a:srgbClr val="C00000"/>
                </a:solidFill>
              </a:rPr>
              <a:t> biztosítottra </a:t>
            </a:r>
            <a:r>
              <a:rPr lang="hu-HU" sz="2000" b="1" u="sng" dirty="0" smtClean="0">
                <a:solidFill>
                  <a:srgbClr val="C00000"/>
                </a:solidFill>
              </a:rPr>
              <a:t>vonatkozó </a:t>
            </a:r>
            <a:r>
              <a:rPr lang="hu-HU" sz="2000" b="1" u="sng" dirty="0" smtClean="0">
                <a:solidFill>
                  <a:srgbClr val="0070C0"/>
                </a:solidFill>
              </a:rPr>
              <a:t>adott</a:t>
            </a:r>
            <a:r>
              <a:rPr lang="hu-HU" sz="2000" b="1" u="sng" dirty="0" smtClean="0">
                <a:solidFill>
                  <a:srgbClr val="C00000"/>
                </a:solidFill>
              </a:rPr>
              <a:t> </a:t>
            </a:r>
            <a:r>
              <a:rPr lang="hu-HU" sz="2000" b="1" u="sng" dirty="0">
                <a:solidFill>
                  <a:srgbClr val="C00000"/>
                </a:solidFill>
              </a:rPr>
              <a:t>kockázat </a:t>
            </a:r>
            <a:r>
              <a:rPr lang="hu-HU" sz="2000" b="1" u="sng" dirty="0" smtClean="0">
                <a:solidFill>
                  <a:srgbClr val="C00000"/>
                </a:solidFill>
              </a:rPr>
              <a:t>kockázatviselésének</a:t>
            </a:r>
            <a:r>
              <a:rPr lang="hu-HU" sz="2000" b="1" u="sng" dirty="0">
                <a:solidFill>
                  <a:srgbClr val="C00000"/>
                </a:solidFill>
              </a:rPr>
              <a:t> kezdetétől számított 5 évig</a:t>
            </a:r>
            <a:r>
              <a:rPr lang="hu-HU" sz="2000" b="1" u="sng" dirty="0" smtClean="0">
                <a:solidFill>
                  <a:srgbClr val="C00000"/>
                </a:solidFill>
              </a:rPr>
              <a:t>:…</a:t>
            </a:r>
            <a:endParaRPr lang="hu-HU" sz="20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hu-HU" sz="2000" dirty="0" smtClean="0"/>
          </a:p>
          <a:p>
            <a:pPr marL="0" indent="0" algn="ctr">
              <a:buNone/>
            </a:pPr>
            <a:endParaRPr lang="hu-HU" sz="2000" dirty="0"/>
          </a:p>
          <a:p>
            <a:pPr marL="0" indent="0">
              <a:buNone/>
            </a:pPr>
            <a:r>
              <a:rPr lang="hu-HU" sz="2000" dirty="0" smtClean="0"/>
              <a:t>egy </a:t>
            </a:r>
            <a:r>
              <a:rPr lang="hu-HU" sz="2000" dirty="0"/>
              <a:t>adott biztosított esetén az egyes kockázatok kockázatviselés kezdetének </a:t>
            </a:r>
            <a:r>
              <a:rPr lang="hu-HU" sz="2000" dirty="0" smtClean="0"/>
              <a:t>időpontja eltérő lehet! </a:t>
            </a:r>
          </a:p>
        </p:txBody>
      </p:sp>
      <p:sp>
        <p:nvSpPr>
          <p:cNvPr id="5" name="Felfelé nyíl 4"/>
          <p:cNvSpPr/>
          <p:nvPr/>
        </p:nvSpPr>
        <p:spPr>
          <a:xfrm>
            <a:off x="4139952" y="3573016"/>
            <a:ext cx="144016" cy="432048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682" y="4653136"/>
            <a:ext cx="1479228" cy="147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6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hu-HU" sz="2600" b="1" dirty="0" smtClean="0">
                <a:solidFill>
                  <a:srgbClr val="C00000"/>
                </a:solidFill>
              </a:rPr>
              <a:t>Reaktiválás</a:t>
            </a:r>
            <a:endParaRPr lang="hu-HU" sz="2600" b="1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35696" y="3068960"/>
            <a:ext cx="5760640" cy="432048"/>
          </a:xfrm>
        </p:spPr>
        <p:txBody>
          <a:bodyPr/>
          <a:lstStyle/>
          <a:p>
            <a:pPr marL="0" indent="0">
              <a:buNone/>
            </a:pPr>
            <a:r>
              <a:rPr lang="hu-HU" sz="2400" dirty="0" smtClean="0"/>
              <a:t>PTK szerint, </a:t>
            </a:r>
            <a:r>
              <a:rPr lang="hu-HU" sz="2400" b="1" dirty="0" smtClean="0">
                <a:solidFill>
                  <a:srgbClr val="C00000"/>
                </a:solidFill>
              </a:rPr>
              <a:t>120 nap </a:t>
            </a:r>
            <a:r>
              <a:rPr lang="hu-HU" sz="2400" dirty="0" smtClean="0"/>
              <a:t>(ahol van rá lehetőség)!</a:t>
            </a:r>
          </a:p>
        </p:txBody>
      </p:sp>
    </p:spTree>
    <p:extLst>
      <p:ext uri="{BB962C8B-B14F-4D97-AF65-F5344CB8AC3E}">
        <p14:creationId xmlns:p14="http://schemas.microsoft.com/office/powerpoint/2010/main" val="131492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0,125"/>
  <p:tag name="ORIGTOP" val="66,875"/>
  <p:tag name="ORIGHEIGHT" val="388,875"/>
  <p:tag name="ORIGWIDTH" val="694,375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zentáció sablon">
  <a:themeElements>
    <a:clrScheme name="Generali_colori_C">
      <a:dk1>
        <a:sysClr val="windowText" lastClr="000000"/>
      </a:dk1>
      <a:lt1>
        <a:sysClr val="window" lastClr="FFFFFF"/>
      </a:lt1>
      <a:dk2>
        <a:srgbClr val="BD2027"/>
      </a:dk2>
      <a:lt2>
        <a:srgbClr val="FEEEE6"/>
      </a:lt2>
      <a:accent1>
        <a:srgbClr val="BD2027"/>
      </a:accent1>
      <a:accent2>
        <a:srgbClr val="C25439"/>
      </a:accent2>
      <a:accent3>
        <a:srgbClr val="E9B09A"/>
      </a:accent3>
      <a:accent4>
        <a:srgbClr val="5C5D5F"/>
      </a:accent4>
      <a:accent5>
        <a:srgbClr val="CFD0D2"/>
      </a:accent5>
      <a:accent6>
        <a:srgbClr val="A1A3A4"/>
      </a:accent6>
      <a:hlink>
        <a:srgbClr val="BD2027"/>
      </a:hlink>
      <a:folHlink>
        <a:srgbClr val="C25439"/>
      </a:folHlink>
    </a:clrScheme>
    <a:fontScheme name="BE_typografia">
      <a:majorFont>
        <a:latin typeface="Arial Regular"/>
        <a:ea typeface="Arial Italic"/>
        <a:cs typeface=""/>
      </a:majorFont>
      <a:minorFont>
        <a:latin typeface="Arial Regular"/>
        <a:ea typeface="Arial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AEE5C5C0FE0A9345A43A29D753D57FAF" ma:contentTypeVersion="3" ma:contentTypeDescription="Új dokumentum létrehozása." ma:contentTypeScope="" ma:versionID="7b258d69892ce585986d0914bef4aa35">
  <xsd:schema xmlns:xsd="http://www.w3.org/2001/XMLSchema" xmlns:xs="http://www.w3.org/2001/XMLSchema" xmlns:p="http://schemas.microsoft.com/office/2006/metadata/properties" xmlns:ns2="f2962600-e254-4b65-8dee-9b01518696ef" targetNamespace="http://schemas.microsoft.com/office/2006/metadata/properties" ma:root="true" ma:fieldsID="790a7b608fa205dad159f2245504ccaa" ns2:_="">
    <xsd:import namespace="f2962600-e254-4b65-8dee-9b01518696ef"/>
    <xsd:element name="properties">
      <xsd:complexType>
        <xsd:sequence>
          <xsd:element name="documentManagement">
            <xsd:complexType>
              <xsd:all>
                <xsd:element ref="ns2:ETGeneraliId" minOccurs="0"/>
                <xsd:element ref="ns2:ETVersion" minOccurs="0"/>
                <xsd:element ref="ns2:ETSt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962600-e254-4b65-8dee-9b01518696ef" elementFormDefault="qualified">
    <xsd:import namespace="http://schemas.microsoft.com/office/2006/documentManagement/types"/>
    <xsd:import namespace="http://schemas.microsoft.com/office/infopath/2007/PartnerControls"/>
    <xsd:element name="ETGeneraliId" ma:index="8" nillable="true" ma:displayName="ETGeneraliId" ma:internalName="ETGeneraliId">
      <xsd:simpleType>
        <xsd:restriction base="dms:Text">
          <xsd:maxLength value="255"/>
        </xsd:restriction>
      </xsd:simpleType>
    </xsd:element>
    <xsd:element name="ETVersion" ma:index="9" nillable="true" ma:displayName="ETVersion" ma:internalName="ETVersion">
      <xsd:simpleType>
        <xsd:restriction base="dms:Text">
          <xsd:maxLength value="255"/>
        </xsd:restriction>
      </xsd:simpleType>
    </xsd:element>
    <xsd:element name="ETState" ma:index="10" nillable="true" ma:displayName="ETState" ma:internalName="ETStat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TVersion xmlns="f2962600-e254-4b65-8dee-9b01518696ef">1.0</ETVersion>
    <ETGeneraliId xmlns="f2962600-e254-4b65-8dee-9b01518696ef">OKT-120</ETGeneraliId>
    <ETState xmlns="f2962600-e254-4b65-8dee-9b01518696ef">Jóváhagyott</ETState>
  </documentManagement>
</p:properties>
</file>

<file path=customXml/itemProps1.xml><?xml version="1.0" encoding="utf-8"?>
<ds:datastoreItem xmlns:ds="http://schemas.openxmlformats.org/officeDocument/2006/customXml" ds:itemID="{3EC8A2A3-7C61-493B-A863-9C79673A8C25}"/>
</file>

<file path=customXml/itemProps2.xml><?xml version="1.0" encoding="utf-8"?>
<ds:datastoreItem xmlns:ds="http://schemas.openxmlformats.org/officeDocument/2006/customXml" ds:itemID="{F33B97F9-118E-40CB-97DA-AC35F0B74E2A}"/>
</file>

<file path=customXml/itemProps3.xml><?xml version="1.0" encoding="utf-8"?>
<ds:datastoreItem xmlns:ds="http://schemas.openxmlformats.org/officeDocument/2006/customXml" ds:itemID="{6848821B-6A67-47AB-8408-E5C14667BBC4}"/>
</file>

<file path=docProps/app.xml><?xml version="1.0" encoding="utf-8"?>
<Properties xmlns="http://schemas.openxmlformats.org/officeDocument/2006/extended-properties" xmlns:vt="http://schemas.openxmlformats.org/officeDocument/2006/docPropsVTypes">
  <TotalTime>11896</TotalTime>
  <Words>14661</Words>
  <Application>Microsoft Office PowerPoint</Application>
  <PresentationFormat>Diavetítés a képernyőre (4:3 oldalarány)</PresentationFormat>
  <Paragraphs>2739</Paragraphs>
  <Slides>273</Slides>
  <Notes>9</Notes>
  <HiddenSlides>0</HiddenSlides>
  <MMClips>0</MMClips>
  <ScaleCrop>false</ScaleCrop>
  <HeadingPairs>
    <vt:vector size="4" baseType="variant">
      <vt:variant>
        <vt:lpstr>Téma</vt:lpstr>
      </vt:variant>
      <vt:variant>
        <vt:i4>5</vt:i4>
      </vt:variant>
      <vt:variant>
        <vt:lpstr>Diacímek</vt:lpstr>
      </vt:variant>
      <vt:variant>
        <vt:i4>273</vt:i4>
      </vt:variant>
    </vt:vector>
  </HeadingPairs>
  <TitlesOfParts>
    <vt:vector size="278" baseType="lpstr">
      <vt:lpstr>Office-téma</vt:lpstr>
      <vt:lpstr>1_Office-téma</vt:lpstr>
      <vt:lpstr>Prezentáció sablon</vt:lpstr>
      <vt:lpstr>3_Office-téma</vt:lpstr>
      <vt:lpstr>2_Office-téma</vt:lpstr>
      <vt:lpstr>Ptk. változások</vt:lpstr>
      <vt:lpstr>Tartalom</vt:lpstr>
      <vt:lpstr>A Ptk.</vt:lpstr>
      <vt:lpstr>Régi és új Ptk. „együtt” 1</vt:lpstr>
      <vt:lpstr>Régi és új Ptk. „együtt” 2</vt:lpstr>
      <vt:lpstr>Új Csoportosítás</vt:lpstr>
      <vt:lpstr>Néhány FONTOS DOLOG…</vt:lpstr>
      <vt:lpstr>Új fogalom: FOGYASZTÓ 1</vt:lpstr>
      <vt:lpstr>Új fogalom: FOGYASZTÓ 2</vt:lpstr>
      <vt:lpstr>Új fogalom: FOGYASZTÓ 3</vt:lpstr>
      <vt:lpstr>FONTOS! / Ptk-tól való eltérés esete</vt:lpstr>
      <vt:lpstr>FONTOS! / írásbeli alakhoz kötött nyilatkozat</vt:lpstr>
      <vt:lpstr>PowerPoint bemutató</vt:lpstr>
      <vt:lpstr>A biztosító kockázatviselésének kezdete 6:445. §</vt:lpstr>
      <vt:lpstr>A biztosítási kockázat jelentős növekedése 6:446. § </vt:lpstr>
      <vt:lpstr>A szerződő fél tájékoztatási kötelezettsége 6:450. § </vt:lpstr>
      <vt:lpstr>Belépés a szerződésbe 6:451. § </vt:lpstr>
      <vt:lpstr>Ami a dokumentumainkat illeti…</vt:lpstr>
      <vt:lpstr>A változások bemutatása a dokumentumainkon keresztül…</vt:lpstr>
      <vt:lpstr>Ügyféltájékoztató 1</vt:lpstr>
      <vt:lpstr>Ügyféltájékoztató 2</vt:lpstr>
      <vt:lpstr>Ügyféltájékoztató 3</vt:lpstr>
      <vt:lpstr>Ügyféltájékoztató 4</vt:lpstr>
      <vt:lpstr>Online díjfizetés bankkártyával</vt:lpstr>
      <vt:lpstr>Ügyféltájékoztató 5</vt:lpstr>
      <vt:lpstr>Ügyféltájékoztató 6</vt:lpstr>
      <vt:lpstr>Ügyféltájékoztató vs Feltétel</vt:lpstr>
      <vt:lpstr>Változások a MAHNUNG folyamatban</vt:lpstr>
      <vt:lpstr>Régi folyamat - új folyamat…</vt:lpstr>
      <vt:lpstr>A Ptk. főbb változásai a felszólítási és törlési folyamatra vonatkozóan</vt:lpstr>
      <vt:lpstr>CASCO specialitások</vt:lpstr>
      <vt:lpstr>VAGYON specialitások</vt:lpstr>
      <vt:lpstr>Személybiztosítási specialitások / EGÉSZSÉG-, BALESET</vt:lpstr>
      <vt:lpstr>Személybiztosítási specialitások / SZOLGÁLTATÁSFINANSZÍROZÓ TERMÉKEK</vt:lpstr>
      <vt:lpstr>Személybiztosítási specialitások / ÉLET</vt:lpstr>
      <vt:lpstr>Törlés</vt:lpstr>
      <vt:lpstr>Főbb tudnivalók a levelekről 1</vt:lpstr>
      <vt:lpstr>Főbb tudnivalók a levelekről 2</vt:lpstr>
      <vt:lpstr>Főbb tudnivalók a levelekről 3</vt:lpstr>
      <vt:lpstr>Főbb tudnivalók a levelekről 4</vt:lpstr>
      <vt:lpstr>Változások a személybiztosítások területén</vt:lpstr>
      <vt:lpstr>Néhány összefüggés 1</vt:lpstr>
      <vt:lpstr>Néhány összefüggés 2</vt:lpstr>
      <vt:lpstr>Néhány összefüggés 3</vt:lpstr>
      <vt:lpstr>Néhány összefüggés 4</vt:lpstr>
      <vt:lpstr>Néhány összefüggés 5</vt:lpstr>
      <vt:lpstr>Néhány összefüggés 6</vt:lpstr>
      <vt:lpstr>Néhány összefüggés 7</vt:lpstr>
      <vt:lpstr>Néhány összefüggés 8</vt:lpstr>
      <vt:lpstr>Néhány összefüggés 9</vt:lpstr>
      <vt:lpstr>Néhány NEM Ptk-s változás</vt:lpstr>
      <vt:lpstr>Unit linked, klasszikus , TestŐr, Milliós segítség termékek TOVÁBBI változásai</vt:lpstr>
      <vt:lpstr>A megszűnés esetei közé egy új pont került be…</vt:lpstr>
      <vt:lpstr>PowerPoint bemutató</vt:lpstr>
      <vt:lpstr>PowerPoint bemutató</vt:lpstr>
      <vt:lpstr>Pontosítás több költség leírásában</vt:lpstr>
      <vt:lpstr>TESTŐR / A biztosítási szerződés megszűnésének esetei</vt:lpstr>
      <vt:lpstr>UL és KLASSZIKUS /  Polgári Törvénykönyvtől eltérő szabályok 1</vt:lpstr>
      <vt:lpstr>UL és KLASSZIKUS / A Polgári Törvénykönyvtől eltérő szabályok 2</vt:lpstr>
      <vt:lpstr>UL és KLASSZIKUS / A Polgári Törvénykönyvtől eltérő szabályok 3</vt:lpstr>
      <vt:lpstr>TESTŐR, MILLIÓS SEGÍTSÉG / A Polgári Törvénykönyvtől eltérő szabályok 1</vt:lpstr>
      <vt:lpstr>TESTŐR, MILLIÓS SEGÍTSÉG / A Polgári Törvénykönyvtől eltérő szabályok 2</vt:lpstr>
      <vt:lpstr>TESTŐR, MILLIÓS SEGÍTSÉG / A Polgári Törvénykönyvtől eltérő szabályok 3</vt:lpstr>
      <vt:lpstr>Feltételkódok 2014. március 15-étől</vt:lpstr>
      <vt:lpstr>Nyomdailag gyártott nyomtatványok  2014. március 15-étől</vt:lpstr>
      <vt:lpstr>TestŐr, Milliós segítség feltételkódok 2014. március 15-étől</vt:lpstr>
      <vt:lpstr>Nyomdailag gyártott nyomtatványok  2014. március 15-étől</vt:lpstr>
      <vt:lpstr>Szimba tanuló balesetbiztosítás TOVÁBBI változásai</vt:lpstr>
      <vt:lpstr>Szimba (TANF14) főbb változásai 1</vt:lpstr>
      <vt:lpstr>Szimba (TANF14) főbb változásai 2</vt:lpstr>
      <vt:lpstr>Szimba (TANF14) főbb változásai 3</vt:lpstr>
      <vt:lpstr>Szimba feltételkódok 2014. március 15-étől</vt:lpstr>
      <vt:lpstr>Szimba 2014/2015-ös tanév nyomtatványai</vt:lpstr>
      <vt:lpstr>Szolgáltatásfinanszírozó egészségbiztosítási termékek TOVÁBBI változásai  Generali Egészségprogram  Generali Munkáltatói Egészségprogram</vt:lpstr>
      <vt:lpstr>GEP14 / A várakozási idő alatti szolgáltatás változásai</vt:lpstr>
      <vt:lpstr>A biztosítási szerződés megszűnése</vt:lpstr>
      <vt:lpstr>A biztosítási díj módosításának szabályai </vt:lpstr>
      <vt:lpstr>Mentesülések</vt:lpstr>
      <vt:lpstr>Kizárások</vt:lpstr>
      <vt:lpstr>GEP14 / Fogalmi változások </vt:lpstr>
      <vt:lpstr>Pontosítások a szolgáltatási csomagokban 1</vt:lpstr>
      <vt:lpstr>Pontosítások a szolgáltatási csomagokban 2</vt:lpstr>
      <vt:lpstr>Pontosítások a szolgáltatási csomagokban 3</vt:lpstr>
      <vt:lpstr>Az egészségügyi szolgáltatás jellegétől függő igénybevételi, eljárási folyamatok</vt:lpstr>
      <vt:lpstr>GMEP / Munkáltatói Egészségprogram egyéb változásai 1</vt:lpstr>
      <vt:lpstr>GMEP / Munkáltatói Egészségprogram egyéb változásai 2</vt:lpstr>
      <vt:lpstr>A Polgári Törvénykönyvtől eltérő szabályok - GEP14 1</vt:lpstr>
      <vt:lpstr>A Polgári Törvénykönyvtől eltérő szabályok - GEP14 2</vt:lpstr>
      <vt:lpstr>A Polgári Törvénykönyvtől eltérő szabályok - GMEP14 1</vt:lpstr>
      <vt:lpstr>A Polgári Törvénykönyvtől eltérő szabályok - GMEP14 2</vt:lpstr>
      <vt:lpstr>A Polgári Törvénykönyvtől eltérő szabályok - GMEP14 3</vt:lpstr>
      <vt:lpstr>GEP, GMEP feltételkódok 2014. március 15-étől</vt:lpstr>
      <vt:lpstr>Nyomdailag gyártott nyomtatványok  2014. március 15-étől</vt:lpstr>
      <vt:lpstr>Kollektív (Pajzs) termékek TOVÁBBI változásai</vt:lpstr>
      <vt:lpstr>Jelentős kockázatnövekedésre a biztosító által tett módosító javaslat esetén…</vt:lpstr>
      <vt:lpstr>Az általános rendelkezések változásai -                                 a Munkáltatói és Sportolói biztosításokban 1</vt:lpstr>
      <vt:lpstr>Az általános rendelkezések változásai -                                 a Munkáltatói és Sportolói biztosításokban 2</vt:lpstr>
      <vt:lpstr>Az általános rendelkezések változásai -                                    a Munkáltatói és Sportolói biztosításokban 3</vt:lpstr>
      <vt:lpstr>Reaktiválás</vt:lpstr>
      <vt:lpstr>PÓTHATÁRIDŐ</vt:lpstr>
      <vt:lpstr>PowerPoint bemutató</vt:lpstr>
      <vt:lpstr>DÍJKORREKCIÓ  3 + 2”</vt:lpstr>
      <vt:lpstr>A BIZTOSÍTÓ RENDES FELMONDÁSA </vt:lpstr>
      <vt:lpstr>„ NEM BALESET”</vt:lpstr>
      <vt:lpstr>Az általános rendelkezések változásai -                                    a Járműben utazók biztosításban</vt:lpstr>
      <vt:lpstr>Az általános rendelkezések változásai - a Belépőjegyes biztosításban</vt:lpstr>
      <vt:lpstr>Az általános rendelkezések változásai -                                    a Rendezvénybiztosításban</vt:lpstr>
      <vt:lpstr>Pajzs / A Polgári Törvénykönyvtől eltérő szabályok 1</vt:lpstr>
      <vt:lpstr>Pajzs / A Polgári Törvénykönyvtől eltérő szabályok 2</vt:lpstr>
      <vt:lpstr>Pajzs / A Polgári Törvénykönyvtől eltérő szabályok 3</vt:lpstr>
      <vt:lpstr>Pajzs / A Polgári Törvénykönyvtől eltérő szabályok 4</vt:lpstr>
      <vt:lpstr>PAJZS feltételkódok 2014. március 15-étől</vt:lpstr>
      <vt:lpstr>GENIUS-ból kinyomtatandó ajánlatok 2014. március 15-étől</vt:lpstr>
      <vt:lpstr>SZEMÉLYBIZTOSÍTÁSOK:  A kockázatelbírálás és az egészségügyi kárelbírálás változásai</vt:lpstr>
      <vt:lpstr>Egy új fogalom…</vt:lpstr>
      <vt:lpstr>Minden személybiztosításnál 1</vt:lpstr>
      <vt:lpstr>Minden  személybiztosításnál (kivéve GEP) 2</vt:lpstr>
      <vt:lpstr>Minden személybiztosításnál 3</vt:lpstr>
      <vt:lpstr>VÁRAKOZÁSI IDŐ </vt:lpstr>
      <vt:lpstr>KOCKÁZATELBÍRÁLÁSI IDŐ ALATTI KÁRBEJELENTÉS</vt:lpstr>
      <vt:lpstr>Apró „finomítások” minden általános személybiztosítási feltételben (kizárások) 1</vt:lpstr>
      <vt:lpstr>Apró „finomítások” minden általános személybiztosítási feltételben (kizárások) 2</vt:lpstr>
      <vt:lpstr>Egyebek </vt:lpstr>
      <vt:lpstr> Foreign Account Tax Compliance Act  azaz a külföldi számlák adómegfeleléséről szóló törvény</vt:lpstr>
      <vt:lpstr>Mi a FATCA célja?</vt:lpstr>
      <vt:lpstr>Változások a kötési folyamat során - KIZÁRÓLAG tőkegyűjtő életbiztosítások esetében!</vt:lpstr>
      <vt:lpstr>Természetes személy szerződő esetén 1</vt:lpstr>
      <vt:lpstr>FATCA- nyilatkozat</vt:lpstr>
      <vt:lpstr>Természetes személy szerződő esetén 2</vt:lpstr>
      <vt:lpstr>Természetes személy szerződő esetén 3</vt:lpstr>
      <vt:lpstr>Természetes személy szerződő esetén 4</vt:lpstr>
      <vt:lpstr>Egyéni vállalkozó vagy gazdasági szervezet szerződő esetén 1</vt:lpstr>
      <vt:lpstr>Egyéni vállalkozó vagy gazdasági szervezet szerződő esetén 2</vt:lpstr>
      <vt:lpstr>Egyéni vállalkozó vagy gazdasági szervezet szerződő esetén3</vt:lpstr>
      <vt:lpstr>Változás bejelentés, szolgáltatási igény benyújtása az ügyfél részéről</vt:lpstr>
      <vt:lpstr>Mely ügyfeleket jelentjük az adóhatóság felé FATCA miatt? 1  </vt:lpstr>
      <vt:lpstr>Mely ügyfeleket jelentjük az adóhatóság felé FATCA miatt? 2  </vt:lpstr>
      <vt:lpstr>Változások a vagyonbiztosítások területén  A kárbiztosítási szerződés általános szabályai és  az új Általános Vagyonbiztosítási Feltételek (ÁVF)</vt:lpstr>
      <vt:lpstr>A kárbiztosítási szerződés általános szabályai – új ÁVF</vt:lpstr>
      <vt:lpstr>A kárbiztosítási szerződés általános szabályai – új ÁVF</vt:lpstr>
      <vt:lpstr>A kárbiztosítási szerződés általános szabályai – új ÁVF</vt:lpstr>
      <vt:lpstr>A kárbiztosítási szerződés általános szabályai – új ÁVF</vt:lpstr>
      <vt:lpstr>A kárbiztosítási szerződés általános szabályai – új ÁVF</vt:lpstr>
      <vt:lpstr>„Mahnung” folyamat nem fogyasztó ügyfelekre</vt:lpstr>
      <vt:lpstr>„Mahnung” folyamat fogyasztó ügyfelekre</vt:lpstr>
      <vt:lpstr>A kárbiztosítási szerződés általános szabályai – új ÁVF</vt:lpstr>
      <vt:lpstr>A kárbiztosítási szerződés általános szabályai – új ÁVF</vt:lpstr>
      <vt:lpstr>A kárbiztosítási szerződés általános szabályai – új ÁVF</vt:lpstr>
      <vt:lpstr>A kárbiztosítási szerződés általános szabályai – új ÁVF</vt:lpstr>
      <vt:lpstr>A kárbiztosítási szerződés általános szabályai – új ÁVF</vt:lpstr>
      <vt:lpstr>A kárbiztosítási szerződés általános szabályai – új ÁVF</vt:lpstr>
      <vt:lpstr>A kárbiztosítási szerződés általános szabályai – új ÁVF</vt:lpstr>
      <vt:lpstr>Házőrző többlakásos épületbiztosítás  - továbbfejlesztve -  </vt:lpstr>
      <vt:lpstr>Újdonságok</vt:lpstr>
      <vt:lpstr>Jobbítások</vt:lpstr>
      <vt:lpstr>Pontosítások</vt:lpstr>
      <vt:lpstr>Pontosítások</vt:lpstr>
      <vt:lpstr>Változások</vt:lpstr>
      <vt:lpstr>Újdonságok</vt:lpstr>
      <vt:lpstr>Újdonságok</vt:lpstr>
      <vt:lpstr>Újdonságok</vt:lpstr>
      <vt:lpstr>Új mini csomagok</vt:lpstr>
      <vt:lpstr>Új mini csomagok</vt:lpstr>
      <vt:lpstr>Új mini csomagok</vt:lpstr>
      <vt:lpstr>Új mini csomagok</vt:lpstr>
      <vt:lpstr>Új mini csomagok </vt:lpstr>
      <vt:lpstr>Kárrendezés</vt:lpstr>
      <vt:lpstr>Kárrendezés</vt:lpstr>
      <vt:lpstr>Tarifa</vt:lpstr>
      <vt:lpstr>Tarifa</vt:lpstr>
      <vt:lpstr>Házőrző otthon- és életmód-biztosítás</vt:lpstr>
      <vt:lpstr>Biztosítási feltételek</vt:lpstr>
      <vt:lpstr>Házőrző otthon- és  életmód-biztosítás</vt:lpstr>
      <vt:lpstr>Házőrző otthon- és  életmód-biztosítás</vt:lpstr>
      <vt:lpstr>Új tarifálási adatok </vt:lpstr>
      <vt:lpstr>Vagyonőr biztosítás</vt:lpstr>
      <vt:lpstr>Szerződő</vt:lpstr>
      <vt:lpstr>A biztosítási feltételek változása</vt:lpstr>
      <vt:lpstr>Felelősségbiztosítások  változása 2014 (Új Ptk.)</vt:lpstr>
      <vt:lpstr>„Mahnung” folyamat nem-fogyasztó ügyfelekre</vt:lpstr>
      <vt:lpstr>„Mahnung” folyamat fogyasztó ügyfelekre</vt:lpstr>
      <vt:lpstr>Felelősségbiztosítások változása  - Szerződő személye</vt:lpstr>
      <vt:lpstr>Felelősségbiztosítások változása - Sérelemdíj</vt:lpstr>
      <vt:lpstr>Felelősségbiztosítások változása – Sérelemdíj fedezetbe vonása</vt:lpstr>
      <vt:lpstr>Felelősségbiztosítások változása - Sérelemdíj</vt:lpstr>
      <vt:lpstr>Felelősségbiztosítások változása - Sérelemdíj</vt:lpstr>
      <vt:lpstr>Felelősségbiztosítások változása – Díjfeltöltés</vt:lpstr>
      <vt:lpstr>Felelősségbiztosítások változása – Egyoldalú díjmódosítás</vt:lpstr>
      <vt:lpstr>Felelősségbiztosítások változása – Jogvédelmi költségek és kamatok </vt:lpstr>
      <vt:lpstr>Felelősségbiztosítások változása - Mentesülés </vt:lpstr>
      <vt:lpstr>Felelősségbiztosítások változása – Törvényi engedmény </vt:lpstr>
      <vt:lpstr>Felelősségbiztosítások változása – Kárbejelentési határidő </vt:lpstr>
      <vt:lpstr>Felelősségbiztosítások változása – Megállapítási kereset </vt:lpstr>
      <vt:lpstr>Felelősségbiztosítások változása –  Szerződésszegéssel okozott károk </vt:lpstr>
      <vt:lpstr>Felelősségbiztosítások változása </vt:lpstr>
      <vt:lpstr>Generali Juris </vt:lpstr>
      <vt:lpstr>Változás a kártérítési jogvédelemnél</vt:lpstr>
      <vt:lpstr>Vezető Tisztségviselők Felelősségbiztosítása (D&amp;O)</vt:lpstr>
      <vt:lpstr>A biztosítás fedezetet nyújt</vt:lpstr>
      <vt:lpstr>A vezetői tevékenység </vt:lpstr>
      <vt:lpstr>D&amp;O biztosítás ajánlott</vt:lpstr>
      <vt:lpstr>A vezető tisztségviselők</vt:lpstr>
      <vt:lpstr>A felügyelőbizottsági tagok </vt:lpstr>
      <vt:lpstr>A vezető tisztségviselők felelősségének változása az új Ptk.-ban</vt:lpstr>
      <vt:lpstr>A vezető tisztségviselők felelősségének rendszere az új Ptk. hatályba lépését követően</vt:lpstr>
      <vt:lpstr>A vezető tisztségviselők felelősségének rendszere az új Ptk. hatályba lépését követően</vt:lpstr>
      <vt:lpstr>A vezető tisztségviselők felelősségének rendszere az új Ptk. hatályba lépését követően</vt:lpstr>
      <vt:lpstr>A vezető tisztségviselők felelősségének rendszere az új Ptk. hatályba lépését követően</vt:lpstr>
      <vt:lpstr>Vezető állású munkavállalók és felelősségük</vt:lpstr>
      <vt:lpstr>A biztosítási fedezet kiterjed</vt:lpstr>
      <vt:lpstr>A biztosítási fedezet kiterjed</vt:lpstr>
      <vt:lpstr>A biztosított vezető tisztségviselők házastársának védelme</vt:lpstr>
      <vt:lpstr>A kockázatviselés időbeli hatálya, „retroaktív” fedezet</vt:lpstr>
      <vt:lpstr>A biztosítás területi hatálya</vt:lpstr>
      <vt:lpstr>Építés- és szerelésbiztosítás</vt:lpstr>
      <vt:lpstr>Újdonságok</vt:lpstr>
      <vt:lpstr>Újdonságok</vt:lpstr>
      <vt:lpstr>Újdonságok</vt:lpstr>
      <vt:lpstr>Újdonságok</vt:lpstr>
      <vt:lpstr>Újdonságok</vt:lpstr>
      <vt:lpstr>Biztosítási feltételek</vt:lpstr>
      <vt:lpstr>Egyedi vagyonbiztosítás  </vt:lpstr>
      <vt:lpstr>Termékek </vt:lpstr>
      <vt:lpstr> Régi és Új </vt:lpstr>
      <vt:lpstr>Lényegesebb módosítások 1 </vt:lpstr>
      <vt:lpstr>Lényegesebb módosítások 2 </vt:lpstr>
      <vt:lpstr>Gépbiztosítások módosítása  </vt:lpstr>
      <vt:lpstr>Termékpaletta </vt:lpstr>
      <vt:lpstr> Feltételrendszer </vt:lpstr>
      <vt:lpstr>Szerződő / mahnung </vt:lpstr>
      <vt:lpstr>Szerződő / mahnung </vt:lpstr>
      <vt:lpstr>Biztosítási összeg</vt:lpstr>
      <vt:lpstr>Biztosítási összeg</vt:lpstr>
      <vt:lpstr>Biztosítási összeg </vt:lpstr>
      <vt:lpstr>Kockázatok </vt:lpstr>
      <vt:lpstr>Új fő és almódozati kódok </vt:lpstr>
      <vt:lpstr>Termékpaletta áttekintése</vt:lpstr>
      <vt:lpstr>Változások a szállítmánybiztosítási termékekben  (2014.03.15-től)</vt:lpstr>
      <vt:lpstr>Változások</vt:lpstr>
      <vt:lpstr>Szerződő</vt:lpstr>
      <vt:lpstr>Feltételek általános felépítése </vt:lpstr>
      <vt:lpstr>Az egyes termékek változásai </vt:lpstr>
      <vt:lpstr>Az egyes termékek változásai </vt:lpstr>
      <vt:lpstr>Az egyes termékek változásai </vt:lpstr>
      <vt:lpstr>Az egyes termékek változásai </vt:lpstr>
      <vt:lpstr>Az egyes termékek változásai </vt:lpstr>
      <vt:lpstr>Az egyes termékek változásai </vt:lpstr>
      <vt:lpstr>Az egyes termékek változásai </vt:lpstr>
      <vt:lpstr>Az egyes termékek változásai </vt:lpstr>
      <vt:lpstr>Fontosabb változások a mezőgazdasági biztosítások területén</vt:lpstr>
      <vt:lpstr>Új termékstruktúra</vt:lpstr>
      <vt:lpstr>Új termékstruktúra</vt:lpstr>
      <vt:lpstr>Új termékstruktúra</vt:lpstr>
      <vt:lpstr>Új termékstruktúra</vt:lpstr>
      <vt:lpstr>További információk</vt:lpstr>
      <vt:lpstr>PowerPoint bemutató</vt:lpstr>
      <vt:lpstr>VÁLTOZÁSOK A KÖVETKEZŐKBEN</vt:lpstr>
      <vt:lpstr>Komplett casco</vt:lpstr>
      <vt:lpstr>Komplett casco</vt:lpstr>
      <vt:lpstr>Komplett casco</vt:lpstr>
      <vt:lpstr>Komplett casco</vt:lpstr>
      <vt:lpstr>Kiegészítő biztosítások</vt:lpstr>
      <vt:lpstr>Kiegészítő biztosítások</vt:lpstr>
      <vt:lpstr>Ajánlati kép - casco</vt:lpstr>
      <vt:lpstr>Ajánlati kép - casco</vt:lpstr>
      <vt:lpstr>Ajánlati kép - kgfb</vt:lpstr>
      <vt:lpstr>Truck ás Motor casco </vt:lpstr>
      <vt:lpstr>Flotta casco </vt:lpstr>
      <vt:lpstr>Flotta casco </vt:lpstr>
      <vt:lpstr>Flotta casco</vt:lpstr>
      <vt:lpstr>RÁADÁS</vt:lpstr>
      <vt:lpstr>Névváltozás</vt:lpstr>
      <vt:lpstr>PowerPoint bemutató</vt:lpstr>
    </vt:vector>
  </TitlesOfParts>
  <Company>Generali-Providencia Zrt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PTK változások oktatási diasor </dc:title>
  <dc:creator>Hack András</dc:creator>
  <cp:lastModifiedBy>Szolyka Lilla</cp:lastModifiedBy>
  <cp:revision>568</cp:revision>
  <cp:lastPrinted>2014-02-28T09:16:13Z</cp:lastPrinted>
  <dcterms:created xsi:type="dcterms:W3CDTF">2014-01-20T09:38:39Z</dcterms:created>
  <dcterms:modified xsi:type="dcterms:W3CDTF">2014-03-05T09:37:22Z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0x010100AEE5C5C0FE0A9345A43A29D753D57FAF</vt:lpwstr>
  </property>
</Properties>
</file>