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customXml/itemProps2.xml" ContentType="application/vnd.openxmlformats-officedocument.customXmlProperti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Default Extension="emf" ContentType="image/x-emf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Default Extension="gif" ContentType="image/gif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Default Extension="jpg" ContentType="image/jpe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Default Extension="tmp" ContentType="image/png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Default Extension="wmf" ContentType="image/x-wmf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Default Extension="jpeg" ContentType="image/jpeg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744" r:id="rId4"/>
  </p:sldMasterIdLst>
  <p:notesMasterIdLst>
    <p:notesMasterId r:id="rId95"/>
  </p:notesMasterIdLst>
  <p:handoutMasterIdLst>
    <p:handoutMasterId r:id="rId96"/>
  </p:handoutMasterIdLst>
  <p:sldIdLst>
    <p:sldId id="256" r:id="rId5"/>
    <p:sldId id="1010" r:id="rId6"/>
    <p:sldId id="1011" r:id="rId7"/>
    <p:sldId id="1053" r:id="rId8"/>
    <p:sldId id="1013" r:id="rId9"/>
    <p:sldId id="1014" r:id="rId10"/>
    <p:sldId id="1015" r:id="rId11"/>
    <p:sldId id="1016" r:id="rId12"/>
    <p:sldId id="1017" r:id="rId13"/>
    <p:sldId id="1018" r:id="rId14"/>
    <p:sldId id="1019" r:id="rId15"/>
    <p:sldId id="1020" r:id="rId16"/>
    <p:sldId id="1021" r:id="rId17"/>
    <p:sldId id="1022" r:id="rId18"/>
    <p:sldId id="1023" r:id="rId19"/>
    <p:sldId id="1024" r:id="rId20"/>
    <p:sldId id="1025" r:id="rId21"/>
    <p:sldId id="1026" r:id="rId22"/>
    <p:sldId id="1027" r:id="rId23"/>
    <p:sldId id="1028" r:id="rId24"/>
    <p:sldId id="1029" r:id="rId25"/>
    <p:sldId id="1030" r:id="rId26"/>
    <p:sldId id="1031" r:id="rId27"/>
    <p:sldId id="1032" r:id="rId28"/>
    <p:sldId id="1033" r:id="rId29"/>
    <p:sldId id="1034" r:id="rId30"/>
    <p:sldId id="1035" r:id="rId31"/>
    <p:sldId id="1036" r:id="rId32"/>
    <p:sldId id="581" r:id="rId33"/>
    <p:sldId id="582" r:id="rId34"/>
    <p:sldId id="744" r:id="rId35"/>
    <p:sldId id="745" r:id="rId36"/>
    <p:sldId id="1050" r:id="rId37"/>
    <p:sldId id="1052" r:id="rId38"/>
    <p:sldId id="746" r:id="rId39"/>
    <p:sldId id="586" r:id="rId40"/>
    <p:sldId id="747" r:id="rId41"/>
    <p:sldId id="1004" r:id="rId42"/>
    <p:sldId id="759" r:id="rId43"/>
    <p:sldId id="748" r:id="rId44"/>
    <p:sldId id="749" r:id="rId45"/>
    <p:sldId id="587" r:id="rId46"/>
    <p:sldId id="588" r:id="rId47"/>
    <p:sldId id="596" r:id="rId48"/>
    <p:sldId id="597" r:id="rId49"/>
    <p:sldId id="598" r:id="rId50"/>
    <p:sldId id="599" r:id="rId51"/>
    <p:sldId id="600" r:id="rId52"/>
    <p:sldId id="602" r:id="rId53"/>
    <p:sldId id="605" r:id="rId54"/>
    <p:sldId id="606" r:id="rId55"/>
    <p:sldId id="607" r:id="rId56"/>
    <p:sldId id="906" r:id="rId57"/>
    <p:sldId id="609" r:id="rId58"/>
    <p:sldId id="611" r:id="rId59"/>
    <p:sldId id="674" r:id="rId60"/>
    <p:sldId id="621" r:id="rId61"/>
    <p:sldId id="622" r:id="rId62"/>
    <p:sldId id="623" r:id="rId63"/>
    <p:sldId id="1006" r:id="rId64"/>
    <p:sldId id="1007" r:id="rId65"/>
    <p:sldId id="631" r:id="rId66"/>
    <p:sldId id="1009" r:id="rId67"/>
    <p:sldId id="1008" r:id="rId68"/>
    <p:sldId id="753" r:id="rId69"/>
    <p:sldId id="976" r:id="rId70"/>
    <p:sldId id="977" r:id="rId71"/>
    <p:sldId id="992" r:id="rId72"/>
    <p:sldId id="994" r:id="rId73"/>
    <p:sldId id="995" r:id="rId74"/>
    <p:sldId id="996" r:id="rId75"/>
    <p:sldId id="997" r:id="rId76"/>
    <p:sldId id="998" r:id="rId77"/>
    <p:sldId id="999" r:id="rId78"/>
    <p:sldId id="1000" r:id="rId79"/>
    <p:sldId id="1001" r:id="rId80"/>
    <p:sldId id="1037" r:id="rId81"/>
    <p:sldId id="1038" r:id="rId82"/>
    <p:sldId id="1040" r:id="rId83"/>
    <p:sldId id="1039" r:id="rId84"/>
    <p:sldId id="1041" r:id="rId85"/>
    <p:sldId id="1047" r:id="rId86"/>
    <p:sldId id="1043" r:id="rId87"/>
    <p:sldId id="1042" r:id="rId88"/>
    <p:sldId id="1045" r:id="rId89"/>
    <p:sldId id="1046" r:id="rId90"/>
    <p:sldId id="1044" r:id="rId91"/>
    <p:sldId id="1049" r:id="rId92"/>
    <p:sldId id="401" r:id="rId93"/>
    <p:sldId id="258" r:id="rId94"/>
  </p:sldIdLst>
  <p:sldSz cx="9144000" cy="6858000" type="screen4x3"/>
  <p:notesSz cx="6797675" cy="987266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lósz Tünde" initials="PT" lastIdx="4" clrIdx="0"/>
  <p:cmAuthor id="1" name="Hartmann Teréz" initials="HT" lastIdx="1" clrIdx="1"/>
  <p:cmAuthor id="2" name="Szász Éva" initials="SzÉ" lastIdx="1" clrIdx="2"/>
  <p:cmAuthor id="3" name="Beviz Andrea" initials="BA" lastIdx="4" clrIdx="3"/>
  <p:cmAuthor id="4" name="Gulyás Ildikó Tünde" initials="GIT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99" autoAdjust="0"/>
    <p:restoredTop sz="87974" autoAdjust="0"/>
  </p:normalViewPr>
  <p:slideViewPr>
    <p:cSldViewPr>
      <p:cViewPr>
        <p:scale>
          <a:sx n="75" d="100"/>
          <a:sy n="75" d="100"/>
        </p:scale>
        <p:origin x="-106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1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6"/>
    </p:cViewPr>
  </p:sorterViewPr>
  <p:notesViewPr>
    <p:cSldViewPr>
      <p:cViewPr varScale="1">
        <p:scale>
          <a:sx n="60" d="100"/>
          <a:sy n="60" d="100"/>
        </p:scale>
        <p:origin x="-2538" y="-96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customXml" Target="../customXml/item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customXml" Target="../customXml/item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commentAuthors" Target="commentAuthors.xml"/><Relationship Id="rId10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4DB8BE-B661-416B-AE8F-CBC8121F6FB4}" type="datetimeFigureOut">
              <a:rPr lang="hu-HU"/>
              <a:pPr>
                <a:defRPr/>
              </a:pPr>
              <a:t>2014.03.10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3" y="9377317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6" y="9377317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004404-89C1-45A6-ABB8-1D74DB88C6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7101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72A80A-35CF-44CF-98D1-67C3C1A670FC}" type="datetimeFigureOut">
              <a:rPr lang="hu-HU"/>
              <a:pPr>
                <a:defRPr/>
              </a:pPr>
              <a:t>2014.03.10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689517"/>
            <a:ext cx="5438140" cy="4442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3" y="9377317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6" y="9377317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D8F73A-63C0-4E03-94E9-FA41A0238C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759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756567" y="4435019"/>
            <a:ext cx="5438140" cy="5299619"/>
          </a:xfrm>
        </p:spPr>
        <p:txBody>
          <a:bodyPr/>
          <a:lstStyle/>
          <a:p>
            <a:r>
              <a:rPr lang="hu-HU" dirty="0"/>
              <a:t> 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8F73A-63C0-4E03-94E9-FA41A0238CA2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910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8688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Jegyzetek helye 2"/>
          <p:cNvSpPr>
            <a:spLocks noGrp="1"/>
          </p:cNvSpPr>
          <p:nvPr>
            <p:ph type="body" idx="1"/>
          </p:nvPr>
        </p:nvSpPr>
        <p:spPr bwMode="auto">
          <a:xfrm>
            <a:off x="906359" y="4689518"/>
            <a:ext cx="4984961" cy="4442699"/>
          </a:xfrm>
          <a:noFill/>
        </p:spPr>
        <p:txBody>
          <a:bodyPr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r>
              <a:rPr lang="hu-HU" smtClean="0">
                <a:latin typeface="Arial" charset="0"/>
              </a:rPr>
              <a:t>Fontos kiemelni, hogy a törvény, a hatálybelépés előtt megkötött szerződésekre is vonatkozik!</a:t>
            </a:r>
          </a:p>
        </p:txBody>
      </p:sp>
      <p:sp>
        <p:nvSpPr>
          <p:cNvPr id="34819" name="Dia számának helye 3"/>
          <p:cNvSpPr txBox="1">
            <a:spLocks noGrp="1"/>
          </p:cNvSpPr>
          <p:nvPr/>
        </p:nvSpPr>
        <p:spPr bwMode="auto">
          <a:xfrm>
            <a:off x="3852021" y="9379035"/>
            <a:ext cx="294565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eaLnBrk="0" hangingPunct="0"/>
            <a:fld id="{6B1CF876-7B87-4C5D-8349-AEFCABF48CBE}" type="slidenum">
              <a:rPr lang="hu-HU" sz="1200"/>
              <a:pPr algn="r" eaLnBrk="0" hangingPunct="0"/>
              <a:t>87</a:t>
            </a:fld>
            <a:endParaRPr lang="hu-H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E1529-7A0C-406C-8B28-5C3A5987BF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05440-7813-40E0-8642-078D3A0D8C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0204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BE1E7-023E-476A-8F36-5817DB59E69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63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5A3C-B4D6-4D7C-BE84-4E12F9FC8F87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85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F6E0-1DEA-415F-BFAA-D3640D6E9544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79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5A41C-B31E-492D-8560-44368263DD05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56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164B-11D8-458E-ABAA-4767696D5CC8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9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7E651-DBCC-4430-96EC-F50BB81334AD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36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FDF1F-1AE3-4B6F-9CBE-A0B1B2A12D56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4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BE1E7-023E-476A-8F36-5817DB59E6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65FEA-ECF6-493B-B667-AE5974316CDC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67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E1529-7A0C-406C-8B28-5C3A5987BFA4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32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05440-7813-40E0-8642-078D3A0D8CAC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Fejezet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hu-HU" dirty="0" smtClean="0"/>
              <a:t>Fejezet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703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Prezentáció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89" y="511079"/>
            <a:ext cx="2387600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Szervezeti egység neve</a:t>
            </a:r>
            <a:endParaRPr lang="it-IT" dirty="0" smtClean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89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Ország neve</a:t>
            </a:r>
            <a:endParaRPr lang="it-IT" dirty="0" smtClean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92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Fejezet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hu-HU" dirty="0" smtClean="0"/>
              <a:t>Fejezet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75585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294"/>
            <a:ext cx="213976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</a:pPr>
            <a:r>
              <a:rPr lang="hu-HU" sz="2000" dirty="0" smtClean="0">
                <a:solidFill>
                  <a:srgbClr val="BD2027"/>
                </a:solidFill>
                <a:latin typeface="Arial"/>
                <a:cs typeface="Arial"/>
              </a:rPr>
              <a:t>Tartalomjegyzék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8" y="1224439"/>
            <a:ext cx="8382000" cy="4861256"/>
          </a:xfrm>
        </p:spPr>
        <p:txBody>
          <a:bodyPr bIns="0"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16906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419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numCol="2" spcCol="18000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48997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buFont typeface="Arial"/>
              <a:buChar char="•"/>
              <a:defRPr sz="1000"/>
            </a:lvl3pPr>
            <a:lvl4pPr marL="0" indent="-180000">
              <a:defRPr sz="1000"/>
            </a:lvl4pPr>
            <a:lvl5pPr marL="0" indent="-180000">
              <a:buFont typeface="Arial"/>
              <a:buChar char="•"/>
              <a:defRPr sz="10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558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5A3C-B4D6-4D7C-BE84-4E12F9FC8F8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3" y="4758685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347300" y="4758685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63" y="1682750"/>
            <a:ext cx="8391525" cy="29765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2614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3" y="1682750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21" name="Rettangolo 20"/>
          <p:cNvSpPr/>
          <p:nvPr userDrawn="1"/>
        </p:nvSpPr>
        <p:spPr>
          <a:xfrm>
            <a:off x="347300" y="1682750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63" y="3084513"/>
            <a:ext cx="8391525" cy="29765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1210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413230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275" y="1682750"/>
            <a:ext cx="412591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8790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2750"/>
            <a:ext cx="8386762" cy="2976563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4763496"/>
            <a:ext cx="8391525" cy="1302390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0437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849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" name="Freccia destra 1"/>
          <p:cNvSpPr/>
          <p:nvPr userDrawn="1"/>
        </p:nvSpPr>
        <p:spPr>
          <a:xfrm flipV="1">
            <a:off x="347301" y="3728136"/>
            <a:ext cx="8392070" cy="235526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161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347300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 flipV="1">
            <a:off x="1047724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51630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2" name="Connettore 1 31"/>
          <p:cNvCxnSpPr/>
          <p:nvPr userDrawn="1"/>
        </p:nvCxnSpPr>
        <p:spPr>
          <a:xfrm>
            <a:off x="117044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 flipV="1">
            <a:off x="187086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306144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5" name="Connettore 1 34"/>
          <p:cNvCxnSpPr/>
          <p:nvPr userDrawn="1"/>
        </p:nvCxnSpPr>
        <p:spPr>
          <a:xfrm>
            <a:off x="1960283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 userDrawn="1"/>
        </p:nvCxnSpPr>
        <p:spPr>
          <a:xfrm flipV="1">
            <a:off x="2660707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036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1" name="Connettore 1 40"/>
          <p:cNvCxnSpPr/>
          <p:nvPr userDrawn="1"/>
        </p:nvCxnSpPr>
        <p:spPr>
          <a:xfrm>
            <a:off x="279450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 userDrawn="1"/>
        </p:nvCxnSpPr>
        <p:spPr>
          <a:xfrm flipV="1">
            <a:off x="349492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1076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4" name="Connettore 1 43"/>
          <p:cNvCxnSpPr/>
          <p:nvPr userDrawn="1"/>
        </p:nvCxnSpPr>
        <p:spPr>
          <a:xfrm>
            <a:off x="3575215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 userDrawn="1"/>
        </p:nvCxnSpPr>
        <p:spPr>
          <a:xfrm flipV="1">
            <a:off x="4275639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476442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7" name="Connettore 1 46"/>
          <p:cNvCxnSpPr/>
          <p:nvPr userDrawn="1"/>
        </p:nvCxnSpPr>
        <p:spPr>
          <a:xfrm>
            <a:off x="441856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 userDrawn="1"/>
        </p:nvCxnSpPr>
        <p:spPr>
          <a:xfrm flipV="1">
            <a:off x="511898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373091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0" name="Connettore 1 49"/>
          <p:cNvCxnSpPr/>
          <p:nvPr userDrawn="1"/>
        </p:nvCxnSpPr>
        <p:spPr>
          <a:xfrm>
            <a:off x="6027230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 userDrawn="1"/>
        </p:nvCxnSpPr>
        <p:spPr>
          <a:xfrm flipV="1">
            <a:off x="6727654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557715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3" name="Connettore 1 52"/>
          <p:cNvCxnSpPr/>
          <p:nvPr userDrawn="1"/>
        </p:nvCxnSpPr>
        <p:spPr>
          <a:xfrm>
            <a:off x="5211854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 userDrawn="1"/>
        </p:nvCxnSpPr>
        <p:spPr>
          <a:xfrm flipV="1">
            <a:off x="5912278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6" name="Connettore 1 55"/>
          <p:cNvCxnSpPr/>
          <p:nvPr userDrawn="1"/>
        </p:nvCxnSpPr>
        <p:spPr>
          <a:xfrm>
            <a:off x="6820489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 userDrawn="1"/>
        </p:nvCxnSpPr>
        <p:spPr>
          <a:xfrm flipV="1">
            <a:off x="7520913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944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725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01683" y="1682750"/>
            <a:ext cx="4132303" cy="4378325"/>
          </a:xfrm>
        </p:spPr>
        <p:txBody>
          <a:bodyPr tIns="46800"/>
          <a:lstStyle>
            <a:lvl1pPr>
              <a:lnSpc>
                <a:spcPts val="26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endParaRPr lang="it-IT" dirty="0" smtClean="0"/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347300" y="1682750"/>
            <a:ext cx="4132303" cy="4378325"/>
          </a:xfrm>
        </p:spPr>
        <p:txBody>
          <a:bodyPr tIns="50400"/>
          <a:lstStyle>
            <a:lvl1pPr>
              <a:lnSpc>
                <a:spcPts val="3800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4763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3" y="716294"/>
            <a:ext cx="1730333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</a:pPr>
            <a:r>
              <a:rPr lang="hu-HU" sz="2000" dirty="0" smtClean="0">
                <a:solidFill>
                  <a:srgbClr val="BD2027"/>
                </a:solidFill>
                <a:latin typeface="Arial"/>
                <a:cs typeface="Arial"/>
              </a:rPr>
              <a:t>Csoporttagok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 hasCustomPrompt="1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 hasCustomPrompt="1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 hasCustomPrompt="1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 hasCustomPrompt="1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 hasCustomPrompt="1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 hasCustomPrompt="1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 hasCustomPrompt="1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 hasCustomPrompt="1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 hasCustomPrompt="1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 hasCustomPrompt="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 hasCustomPrompt="1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 hasCustomPrompt="1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 hasCustomPrompt="1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 hasCustomPrompt="1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 hasCustomPrompt="1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 hasCustomPrompt="1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 hasCustomPrompt="1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 hasCustomPrompt="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 hasCustomPrompt="1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 hasCustomPrompt="1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 hasCustomPrompt="1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 hasCustomPrompt="1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 hasCustomPrompt="1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 hasCustomPrompt="1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 hasCustomPrompt="1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 hasCustomPrompt="1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 hasCustomPrompt="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 hasCustomPrompt="1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 hasCustomPrompt="1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 hasCustomPrompt="1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67168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9" name="object 3"/>
          <p:cNvSpPr txBox="1"/>
          <p:nvPr userDrawn="1"/>
        </p:nvSpPr>
        <p:spPr>
          <a:xfrm>
            <a:off x="357774" y="716294"/>
            <a:ext cx="261325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</a:pPr>
            <a:r>
              <a:rPr lang="hu-HU" sz="2000" dirty="0" smtClean="0">
                <a:solidFill>
                  <a:srgbClr val="BD2027"/>
                </a:solidFill>
                <a:latin typeface="Arial"/>
                <a:cs typeface="Arial"/>
              </a:rPr>
              <a:t>Következő lépések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89" name="Segnaposto testo 54"/>
          <p:cNvSpPr>
            <a:spLocks noGrp="1"/>
          </p:cNvSpPr>
          <p:nvPr>
            <p:ph type="body" sz="quarter" idx="43" hasCustomPrompt="1"/>
          </p:nvPr>
        </p:nvSpPr>
        <p:spPr>
          <a:xfrm>
            <a:off x="358143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 hasCustomPrompt="1"/>
          </p:nvPr>
        </p:nvSpPr>
        <p:spPr>
          <a:xfrm>
            <a:off x="358144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 hasCustomPrompt="1"/>
          </p:nvPr>
        </p:nvSpPr>
        <p:spPr>
          <a:xfrm>
            <a:off x="358106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 hasCustomPrompt="1"/>
          </p:nvPr>
        </p:nvSpPr>
        <p:spPr>
          <a:xfrm>
            <a:off x="358144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 hasCustomPrompt="1"/>
          </p:nvPr>
        </p:nvSpPr>
        <p:spPr>
          <a:xfrm>
            <a:off x="358106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 hasCustomPrompt="1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 hasCustomPrompt="1"/>
          </p:nvPr>
        </p:nvSpPr>
        <p:spPr>
          <a:xfrm>
            <a:off x="358106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 hasCustomPrompt="1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 hasCustomPrompt="1"/>
          </p:nvPr>
        </p:nvSpPr>
        <p:spPr>
          <a:xfrm>
            <a:off x="358106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 hasCustomPrompt="1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 hasCustomPrompt="1"/>
          </p:nvPr>
        </p:nvSpPr>
        <p:spPr>
          <a:xfrm>
            <a:off x="358106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 hasCustomPrompt="1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 hasCustomPrompt="1"/>
          </p:nvPr>
        </p:nvSpPr>
        <p:spPr>
          <a:xfrm>
            <a:off x="358106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 hasCustomPrompt="1"/>
          </p:nvPr>
        </p:nvSpPr>
        <p:spPr>
          <a:xfrm>
            <a:off x="358144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 hasCustomPrompt="1"/>
          </p:nvPr>
        </p:nvSpPr>
        <p:spPr>
          <a:xfrm>
            <a:off x="4613299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 hasCustomPrompt="1"/>
          </p:nvPr>
        </p:nvSpPr>
        <p:spPr>
          <a:xfrm>
            <a:off x="4613300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 hasCustomPrompt="1"/>
          </p:nvPr>
        </p:nvSpPr>
        <p:spPr>
          <a:xfrm>
            <a:off x="4613262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 hasCustomPrompt="1"/>
          </p:nvPr>
        </p:nvSpPr>
        <p:spPr>
          <a:xfrm>
            <a:off x="4613300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 hasCustomPrompt="1"/>
          </p:nvPr>
        </p:nvSpPr>
        <p:spPr>
          <a:xfrm>
            <a:off x="4613262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 hasCustomPrompt="1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 hasCustomPrompt="1"/>
          </p:nvPr>
        </p:nvSpPr>
        <p:spPr>
          <a:xfrm>
            <a:off x="4613262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 hasCustomPrompt="1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 hasCustomPrompt="1"/>
          </p:nvPr>
        </p:nvSpPr>
        <p:spPr>
          <a:xfrm>
            <a:off x="4613262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 hasCustomPrompt="1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 hasCustomPrompt="1"/>
          </p:nvPr>
        </p:nvSpPr>
        <p:spPr>
          <a:xfrm>
            <a:off x="4613262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 hasCustomPrompt="1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 hasCustomPrompt="1"/>
          </p:nvPr>
        </p:nvSpPr>
        <p:spPr>
          <a:xfrm>
            <a:off x="4613262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 hasCustomPrompt="1"/>
          </p:nvPr>
        </p:nvSpPr>
        <p:spPr>
          <a:xfrm>
            <a:off x="4613300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456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F6E0-1DEA-415F-BFAA-D3640D6E95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0" y="1682750"/>
            <a:ext cx="4125913" cy="4378325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1682750"/>
            <a:ext cx="3976334" cy="1525588"/>
          </a:xfrm>
        </p:spPr>
        <p:txBody>
          <a:bodyPr numCol="1" spcCol="144000"/>
          <a:lstStyle>
            <a:lvl1pPr>
              <a:lnSpc>
                <a:spcPts val="6300"/>
              </a:lnSpc>
              <a:spcAft>
                <a:spcPts val="1800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it-IT" dirty="0" smtClean="0"/>
              <a:t>000,1%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4648200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endParaRPr lang="it-IT" dirty="0" smtClean="0"/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7690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12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300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Honlap</a:t>
            </a:r>
            <a:endParaRPr lang="it-IT" dirty="0" smtClean="0"/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Szervezeti egység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2334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D80EE89-5913-7647-8C31-0801FAD3084B}" type="datetime4">
              <a:rPr lang="it-IT" smtClean="0">
                <a:solidFill>
                  <a:srgbClr val="BD2027"/>
                </a:solidFill>
                <a:latin typeface="Arial Regular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 marzo 2014</a:t>
            </a:fld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mtClean="0">
                <a:solidFill>
                  <a:srgbClr val="BD2027"/>
                </a:solidFill>
                <a:latin typeface="Arial Regular"/>
              </a:rPr>
              <a:t>Presentation Title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Back-Up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Back-Up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Back-Up Title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</p:spTree>
    <p:extLst>
      <p:ext uri="{BB962C8B-B14F-4D97-AF65-F5344CB8AC3E}">
        <p14:creationId xmlns:p14="http://schemas.microsoft.com/office/powerpoint/2010/main" val="29267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62005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BE1E7-023E-476A-8F36-5817DB59E69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241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5A3C-B4D6-4D7C-BE84-4E12F9FC8F87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09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F6E0-1DEA-415F-BFAA-D3640D6E9544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08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5A41C-B31E-492D-8560-44368263DD05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94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164B-11D8-458E-ABAA-4767696D5CC8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739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7E651-DBCC-4430-96EC-F50BB81334AD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9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5A41C-B31E-492D-8560-44368263DD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FDF1F-1AE3-4B6F-9CBE-A0B1B2A12D56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015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65FEA-ECF6-493B-B667-AE5974316CDC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432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E1529-7A0C-406C-8B28-5C3A5987BFA4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937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05440-7813-40E0-8642-078D3A0D8CAC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164B-11D8-458E-ABAA-4767696D5C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7E651-DBCC-4430-96EC-F50BB81334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FDF1F-1AE3-4B6F-9CBE-A0B1B2A12D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65FEA-ECF6-493B-B667-AE5974316C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94CA10-AB0C-4222-920B-A0EA5F319C3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031" name="Immagine 12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a számának helye 4"/>
          <p:cNvSpPr txBox="1">
            <a:spLocks/>
          </p:cNvSpPr>
          <p:nvPr userDrawn="1"/>
        </p:nvSpPr>
        <p:spPr>
          <a:xfrm>
            <a:off x="7947025" y="6350000"/>
            <a:ext cx="287338" cy="204788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</a:t>
            </a:r>
            <a:r>
              <a:rPr lang="hu-HU" sz="7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Zrt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2" name="Szövegdoboz 11"/>
          <p:cNvSpPr txBox="1"/>
          <p:nvPr userDrawn="1"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zövegdoboz 12"/>
          <p:cNvSpPr txBox="1"/>
          <p:nvPr userDrawn="1"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94CA10-AB0C-4222-920B-A0EA5F319C36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Immagine 12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a számának helye 4"/>
          <p:cNvSpPr txBox="1">
            <a:spLocks/>
          </p:cNvSpPr>
          <p:nvPr userDrawn="1"/>
        </p:nvSpPr>
        <p:spPr>
          <a:xfrm>
            <a:off x="7947025" y="6350000"/>
            <a:ext cx="287338" cy="204788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</a:t>
            </a:r>
            <a:r>
              <a:rPr lang="hu-HU" sz="7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Zrt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PTK változások</a:t>
            </a: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34083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2" name="Szövegdoboz 11"/>
          <p:cNvSpPr txBox="1"/>
          <p:nvPr userDrawn="1"/>
        </p:nvSpPr>
        <p:spPr>
          <a:xfrm>
            <a:off x="4833938" y="6384925"/>
            <a:ext cx="1506537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XXXXX</a:t>
            </a:r>
          </a:p>
        </p:txBody>
      </p:sp>
      <p:sp>
        <p:nvSpPr>
          <p:cNvPr id="13" name="Szövegdoboz 12"/>
          <p:cNvSpPr txBox="1"/>
          <p:nvPr userDrawn="1"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60661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74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44" y="6356350"/>
            <a:ext cx="4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  <a:latin typeface="Arial Regular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>
              <a:solidFill>
                <a:prstClr val="white">
                  <a:lumMod val="50000"/>
                </a:prstClr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1486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8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94CA10-AB0C-4222-920B-A0EA5F319C36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Immagine 12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a számának helye 4"/>
          <p:cNvSpPr txBox="1">
            <a:spLocks/>
          </p:cNvSpPr>
          <p:nvPr userDrawn="1"/>
        </p:nvSpPr>
        <p:spPr>
          <a:xfrm>
            <a:off x="7947025" y="6350000"/>
            <a:ext cx="287338" cy="204788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</a:t>
            </a:r>
            <a:r>
              <a:rPr lang="hu-HU" sz="7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Zrt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PTK változások</a:t>
            </a: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34083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2" name="Szövegdoboz 11"/>
          <p:cNvSpPr txBox="1"/>
          <p:nvPr userDrawn="1"/>
        </p:nvSpPr>
        <p:spPr>
          <a:xfrm>
            <a:off x="4833938" y="6384925"/>
            <a:ext cx="1506537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XXXXX</a:t>
            </a:r>
          </a:p>
        </p:txBody>
      </p:sp>
      <p:sp>
        <p:nvSpPr>
          <p:cNvPr id="13" name="Szövegdoboz 12"/>
          <p:cNvSpPr txBox="1"/>
          <p:nvPr userDrawn="1"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110799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7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4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4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4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4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4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6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ctrTitle"/>
          </p:nvPr>
        </p:nvSpPr>
        <p:spPr>
          <a:xfrm>
            <a:off x="354807" y="2204864"/>
            <a:ext cx="8386762" cy="868363"/>
          </a:xfrm>
        </p:spPr>
        <p:txBody>
          <a:bodyPr/>
          <a:lstStyle/>
          <a:p>
            <a:pPr algn="l" eaLnBrk="1" hangingPunct="1">
              <a:lnSpc>
                <a:spcPts val="3500"/>
              </a:lnSpc>
            </a:pP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Ptk. változások </a:t>
            </a:r>
            <a:endParaRPr lang="it-IT" sz="33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5362" name="Immagin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287338"/>
            <a:ext cx="863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7"/>
          <p:cNvPicPr>
            <a:picLocks noChangeAspect="1"/>
          </p:cNvPicPr>
          <p:nvPr/>
        </p:nvPicPr>
        <p:blipFill>
          <a:blip r:embed="rId3"/>
          <a:srcRect r="21049"/>
          <a:stretch>
            <a:fillRect/>
          </a:stretch>
        </p:blipFill>
        <p:spPr bwMode="auto">
          <a:xfrm>
            <a:off x="0" y="0"/>
            <a:ext cx="21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8101013" y="6092825"/>
            <a:ext cx="792162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41" y="3171429"/>
            <a:ext cx="3888432" cy="2252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FONTOS! / írásbeli </a:t>
            </a:r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alakhoz kötött nyilatkozat</a:t>
            </a: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179512" y="1880829"/>
            <a:ext cx="8640960" cy="367240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Írásba foglaltnak kell tekinteni a jognyilatkozatot akkor is, ha annak közlésére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a…</a:t>
            </a:r>
          </a:p>
          <a:p>
            <a:pPr marL="0" indent="0">
              <a:buNone/>
              <a:defRPr/>
            </a:pPr>
            <a:endParaRPr lang="hu-HU" sz="10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jognyilatkozatban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foglalt tartalom változatlan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visszaidézésére,</a:t>
            </a:r>
          </a:p>
          <a:p>
            <a:pPr lvl="1">
              <a:defRPr/>
            </a:pP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nyilatkozattevő személyének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és</a:t>
            </a:r>
          </a:p>
          <a:p>
            <a:pPr lvl="1">
              <a:defRPr/>
            </a:pP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nyilatkozat megtétele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időpontjának</a:t>
            </a:r>
          </a:p>
          <a:p>
            <a:pPr marL="57150" indent="0">
              <a:buNone/>
              <a:defRPr/>
            </a:pPr>
            <a:endParaRPr lang="hu-HU" sz="1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… azonosítására alkalmas formában kerül sor.	</a:t>
            </a:r>
          </a:p>
          <a:p>
            <a:pPr marL="0" indent="0">
              <a:buNone/>
              <a:defRPr/>
            </a:pPr>
            <a:endParaRPr lang="hu-H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microsoftoutlookemails.com/wp-content/uploads/2013/08/Active-internet-conne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32856"/>
            <a:ext cx="1584176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0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9717" y="1484785"/>
            <a:ext cx="8039100" cy="3672408"/>
          </a:xfrm>
        </p:spPr>
        <p:txBody>
          <a:bodyPr/>
          <a:lstStyle/>
          <a:p>
            <a:pPr>
              <a:defRPr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Ha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a szerződő fél </a:t>
            </a:r>
            <a:r>
              <a:rPr lang="hu-HU" sz="1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fogyasztó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a szerződés akkor is létrejön, ha a biztosító az ajánlatra annak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beérkezésétől számított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napon belül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-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ha az ajánlat elbírálásához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egészségügyi vizsgálatra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van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szükség, </a:t>
            </a:r>
            <a:endParaRPr lang="hu-H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55600" indent="0">
              <a:buNone/>
              <a:defRPr/>
            </a:pP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60 napon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belül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- nem nyilatkozik, feltéve, hogy az ajánlatot a jogviszony tartalmára vonatkozó, jogszabályban előírt tájékoztatás birtokában, a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biztosító által rendszeresített ajánlati lapon és a díjszabásnak megfelelően tették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Ha a 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kockázatelbírálási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idő alatt a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biztosítási esemény bekövetkezik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az ajánlatot a biztosító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csak abban az esetben utasíthatja vissza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ha ennek lehetőségére az ajánlati lapon a figyelmet kifejezetten felhívta, és az igényelt biztosítási fedezet jellege vagy a kockázatviselés körülményei alapján nyilvánvaló, hogy az ajánlat elfogadásához a kockázat egyedi elbírálása szükséges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u-HU" sz="18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755576" y="227929"/>
            <a:ext cx="77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>
                <a:solidFill>
                  <a:srgbClr val="C00000"/>
                </a:solidFill>
                <a:cs typeface="Arial" charset="0"/>
              </a:rPr>
              <a:t>Ráutaló magatartás szerződéskötéskor 6:444. §</a:t>
            </a:r>
          </a:p>
        </p:txBody>
      </p:sp>
      <p:pic>
        <p:nvPicPr>
          <p:cNvPr id="7" name="Picture 17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26845"/>
            <a:ext cx="2231989" cy="4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kapitalis.eu/wp-content/uploads/2011/05/felkialtoj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839" y="1955870"/>
            <a:ext cx="9572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9" y="2374917"/>
            <a:ext cx="2231989" cy="4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2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Előzetes fedezetvállalás</a:t>
            </a:r>
            <a:endParaRPr lang="hu-HU" sz="2400" b="1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eaLnBrk="1" hangingPunct="1">
              <a:buNone/>
            </a:pPr>
            <a:endParaRPr lang="hu-HU" sz="1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1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1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hu-HU" sz="1800" dirty="0" smtClean="0">
                <a:latin typeface="Arial" charset="0"/>
                <a:cs typeface="Arial" charset="0"/>
              </a:rPr>
              <a:t>A </a:t>
            </a:r>
            <a:r>
              <a:rPr lang="hu-HU" sz="1800" dirty="0">
                <a:latin typeface="Arial" charset="0"/>
                <a:cs typeface="Arial" charset="0"/>
              </a:rPr>
              <a:t>felek írásban megállapodhatnak abban, hogy a biztosító a külön meghatározott biztosítási kockázatot már olyan időponttól kezdődően viseli, amikor a felek között a szerződés még nem jött létre (a továbbiakban: előzetes fedezetvállalás).</a:t>
            </a:r>
          </a:p>
          <a:p>
            <a:pPr marL="0" indent="0" eaLnBrk="1" hangingPunct="1">
              <a:buNone/>
            </a:pPr>
            <a:endParaRPr lang="hu-HU" sz="1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hu-HU" sz="18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Az </a:t>
            </a:r>
            <a:r>
              <a:rPr lang="hu-HU" sz="18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előzetes fedezetvállalás 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a szerződés megkötéséig vagy az ajánlat visszautasításáig, de legfeljebb </a:t>
            </a:r>
            <a:r>
              <a:rPr lang="hu-HU" sz="18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kilencven napig 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érvényes.</a:t>
            </a:r>
          </a:p>
          <a:p>
            <a:pPr marL="0" indent="0" eaLnBrk="1" hangingPunct="1">
              <a:buNone/>
            </a:pPr>
            <a:endParaRPr lang="hu-HU" sz="1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hu-HU" sz="1400" i="1" dirty="0" smtClean="0">
                <a:latin typeface="Arial" charset="0"/>
                <a:cs typeface="Arial" charset="0"/>
              </a:rPr>
              <a:t>Ha </a:t>
            </a:r>
            <a:r>
              <a:rPr lang="hu-HU" sz="1400" i="1" dirty="0">
                <a:latin typeface="Arial" charset="0"/>
                <a:cs typeface="Arial" charset="0"/>
              </a:rPr>
              <a:t>a szerződés létrejön, az abban meghatározott biztosítási díj az előzetes fedezetvállalás időszakára is irányadó. A szerződés megkötésének meghiúsulása esetén a szerződő fél az előzetes fedezetvállalás időszakára a biztosító által a kockázatvállalás előzetesen meghatározott módszerei alapján megállapított megfelelő díjat köteles megfizetni</a:t>
            </a:r>
            <a:r>
              <a:rPr lang="hu-HU" sz="1400" i="1" dirty="0" smtClean="0"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90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>
          <a:xfrm>
            <a:off x="360669" y="225023"/>
            <a:ext cx="8568952" cy="584200"/>
          </a:xfrm>
        </p:spPr>
        <p:txBody>
          <a:bodyPr/>
          <a:lstStyle/>
          <a:p>
            <a:r>
              <a:rPr lang="hu-HU" sz="2600" b="1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A biztosítási kockázat jelentős 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növekedése </a:t>
            </a:r>
            <a:r>
              <a:rPr lang="hu-HU" sz="2600" b="1" dirty="0">
                <a:solidFill>
                  <a:srgbClr val="C00000"/>
                </a:solidFill>
              </a:rPr>
              <a:t>6:446. § </a:t>
            </a:r>
            <a:endParaRPr lang="hu-HU" sz="2600" b="1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43" name="Tartalom helye 2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5105201"/>
          </a:xfrm>
        </p:spPr>
        <p:txBody>
          <a:bodyPr/>
          <a:lstStyle/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Ha a biztosító a </a:t>
            </a:r>
            <a:r>
              <a:rPr lang="hu-HU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szerződéskötés után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szerez tudomást a szerződést érintő lényeges körülményekről vagy azok változásáról, és ezek a körülmények a biztosítási kockázat jelentős növekedését eredményezik,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tudomásszerzéstől számított 15 napon belül javaslatot tehet a szerződés módosítására, vagy a szerződést 30 napra írásban felmondhatja.</a:t>
            </a:r>
          </a:p>
          <a:p>
            <a:endParaRPr lang="hu-HU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Ha a szerződő fél a módosító javaslatot nem fogadja el, vagy arra annak </a:t>
            </a:r>
            <a:r>
              <a:rPr lang="hu-HU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kézhezvételétől számított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15 napon belül nem válaszol, a szerződés a </a:t>
            </a:r>
            <a:r>
              <a:rPr lang="hu-HU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módosító javaslat közlésétől számított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30 napon megszűnik, ha a biztosító erre a következményre a módosító javaslat megtételekor a </a:t>
            </a:r>
            <a:r>
              <a:rPr lang="hu-HU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szerződő fél figyelmét felhívta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hu-HU" sz="1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7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22" y="1751501"/>
            <a:ext cx="2231989" cy="4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2231989" cy="4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3"/>
            <a:ext cx="2231989" cy="4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27" y="3572184"/>
            <a:ext cx="2231989" cy="4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7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A szerződő fél tájékoztatási 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kötelezettsége </a:t>
            </a:r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6:450. § </a:t>
            </a:r>
            <a:endParaRPr lang="hu-HU" sz="2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hu-HU" sz="2000" dirty="0" smtClean="0">
                <a:latin typeface="Arial" charset="0"/>
                <a:cs typeface="Arial" charset="0"/>
              </a:rPr>
              <a:t>Ha </a:t>
            </a:r>
            <a:r>
              <a:rPr lang="hu-HU" sz="2000" dirty="0">
                <a:latin typeface="Arial" charset="0"/>
                <a:cs typeface="Arial" charset="0"/>
              </a:rPr>
              <a:t>a szerződést </a:t>
            </a:r>
            <a:r>
              <a:rPr lang="hu-HU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nem a biztosított köti</a:t>
            </a:r>
            <a:r>
              <a:rPr lang="hu-HU" sz="2000" dirty="0">
                <a:latin typeface="Arial" charset="0"/>
                <a:cs typeface="Arial" charset="0"/>
              </a:rPr>
              <a:t>, a biztosítási esemény bekövetkezéséig vagy a biztosított belépéséig a </a:t>
            </a:r>
            <a:r>
              <a:rPr lang="hu-HU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szerződő fél </a:t>
            </a:r>
            <a:r>
              <a:rPr lang="hu-HU" sz="2000" dirty="0">
                <a:latin typeface="Arial" charset="0"/>
                <a:cs typeface="Arial" charset="0"/>
              </a:rPr>
              <a:t>a hozzá intézett nyilatkozatokról és a szerződésben bekövetkezett változásokról a </a:t>
            </a:r>
            <a:r>
              <a:rPr lang="hu-HU" sz="20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biztosítottat köteles tájékoztatni</a:t>
            </a:r>
            <a:r>
              <a:rPr lang="hu-HU" sz="2000" dirty="0">
                <a:latin typeface="Arial" charset="0"/>
                <a:cs typeface="Arial" charset="0"/>
              </a:rPr>
              <a:t>. </a:t>
            </a:r>
            <a:endParaRPr lang="hu-HU" sz="2000" dirty="0" smtClean="0">
              <a:latin typeface="Arial" charset="0"/>
              <a:cs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91038"/>
            <a:ext cx="3024336" cy="232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1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Ami a dokumentumainkat illeti…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14543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Egyszerűsítés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törvényi változások miatt minden alapvető szerződéses dokumentumunkat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megújítottuk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(ajánlatok,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feltételek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ügyféltájékoztató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felépítésüket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megjelenésüket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és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szóhasználatukat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is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egységesítettük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Ajánlatok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e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ddig használt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terminológia egységesítése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(az ajánlatokon törekedtünk ugyanazon kifejezések használatára)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zonos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felépítés minden termék ajánlatnak (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pl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: első oldalon a szerződő adatai azonos sorrendben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Feltételek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megjelenés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egységesítése (felépítés, betűtípus, fejezetek egységes számozása, 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stb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f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elépítés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egységesítése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(kivéve: Társasház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Házőrző)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kapitalis.eu/wp-content/uploads/2011/05/felkialtoj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5301208"/>
            <a:ext cx="95726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26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változások bemutatása a dokumentumainkon keresztül…</a:t>
            </a:r>
            <a:endParaRPr lang="hu-H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Megmaradt az eddigi hármas felosztás…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000" dirty="0" smtClean="0">
              <a:latin typeface="Arial" pitchFamily="34" charset="0"/>
              <a:cs typeface="Arial" pitchFamily="34" charset="0"/>
            </a:endParaRP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 err="1" smtClean="0">
                <a:latin typeface="Arial" pitchFamily="34" charset="0"/>
                <a:cs typeface="Arial" pitchFamily="34" charset="0"/>
              </a:rPr>
              <a:t>Ügyféltájékoztató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dirty="0">
                <a:latin typeface="Arial" pitchFamily="34" charset="0"/>
                <a:cs typeface="Arial" pitchFamily="34" charset="0"/>
              </a:rPr>
              <a:t>k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ülön füzetben)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Általános Szerződési Feltételek (ÁVF. </a:t>
            </a:r>
            <a:r>
              <a:rPr lang="hu-HU" dirty="0">
                <a:latin typeface="Arial" pitchFamily="34" charset="0"/>
                <a:cs typeface="Arial" pitchFamily="34" charset="0"/>
              </a:rPr>
              <a:t>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tb.)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ermékenkénti különös feltételek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1000" dirty="0" smtClean="0">
              <a:latin typeface="Arial" pitchFamily="34" charset="0"/>
              <a:cs typeface="Arial" pitchFamily="34" charset="0"/>
            </a:endParaRPr>
          </a:p>
          <a:p>
            <a:pPr marL="51435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… a tartalom azonban számos ponton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változott.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2" descr="http://kapitalis.eu/wp-content/uploads/2011/05/felkialtoj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4149080"/>
            <a:ext cx="1914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12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Ügyféltájékoztató </a:t>
            </a:r>
            <a:r>
              <a:rPr lang="hu-HU" sz="3200" b="1" baseline="3000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0482" name="Tartalom helye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Minden olyan szabályozás itt található, ami </a:t>
            </a:r>
            <a:r>
              <a:rPr lang="hu-HU" sz="20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KÖZÖS</a:t>
            </a:r>
            <a: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mindegyik termékcsoportban.</a:t>
            </a:r>
          </a:p>
          <a:p>
            <a:pPr eaLnBrk="1" hangingPunct="1"/>
            <a:endParaRPr lang="hu-HU" sz="1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Felépítése röviden:</a:t>
            </a:r>
          </a:p>
          <a:p>
            <a:pPr eaLnBrk="1" hangingPunct="1"/>
            <a:endParaRPr lang="hu-HU" sz="10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I. Biztosítóra vonatkozó tájékoztató adatok </a:t>
            </a:r>
            <a:r>
              <a:rPr lang="hu-HU" sz="1800" dirty="0" smtClean="0">
                <a:latin typeface="Arial" charset="0"/>
                <a:cs typeface="Arial" charset="0"/>
              </a:rPr>
              <a:t>(név, alaptőke, székhely, stb.)</a:t>
            </a:r>
          </a:p>
          <a:p>
            <a:pPr lvl="1" eaLnBrk="1" hangingPunct="1">
              <a:spcBef>
                <a:spcPts val="800"/>
              </a:spcBef>
            </a:pPr>
            <a:endParaRPr lang="hu-HU" sz="10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II. Ügyfélszolgálat</a:t>
            </a:r>
            <a:r>
              <a:rPr lang="hu-HU" sz="1800" dirty="0" smtClean="0">
                <a:latin typeface="Arial" charset="0"/>
                <a:cs typeface="Arial" charset="0"/>
              </a:rPr>
              <a:t> (illetékessége, elérhetősége)</a:t>
            </a:r>
          </a:p>
          <a:p>
            <a:pPr lvl="1" eaLnBrk="1" hangingPunct="1">
              <a:spcBef>
                <a:spcPts val="800"/>
              </a:spcBef>
            </a:pPr>
            <a:endParaRPr lang="hu-HU" sz="18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III. Panaszügyintézés</a:t>
            </a:r>
            <a:r>
              <a:rPr lang="hu-HU" sz="1800" dirty="0" smtClean="0">
                <a:latin typeface="Arial" charset="0"/>
                <a:cs typeface="Arial" charset="0"/>
              </a:rPr>
              <a:t> (illetékessége, elérhetősége)</a:t>
            </a:r>
          </a:p>
          <a:p>
            <a:pPr lvl="1" eaLnBrk="1" hangingPunct="1">
              <a:spcBef>
                <a:spcPts val="800"/>
              </a:spcBef>
            </a:pPr>
            <a:endParaRPr lang="hu-HU" sz="18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IV. Felügyeleti Hatóság </a:t>
            </a:r>
            <a:r>
              <a:rPr lang="hu-HU" sz="1800" dirty="0" smtClean="0">
                <a:latin typeface="Arial" charset="0"/>
                <a:cs typeface="Arial" charset="0"/>
              </a:rPr>
              <a:t>(MNB illetékessége, elérhetősége)</a:t>
            </a:r>
          </a:p>
        </p:txBody>
      </p:sp>
    </p:spTree>
    <p:extLst>
      <p:ext uri="{BB962C8B-B14F-4D97-AF65-F5344CB8AC3E}">
        <p14:creationId xmlns:p14="http://schemas.microsoft.com/office/powerpoint/2010/main" val="339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Ügyféltájékoztató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0482" name="Tartalom helye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248472"/>
          </a:xfrm>
        </p:spPr>
        <p:txBody>
          <a:bodyPr/>
          <a:lstStyle/>
          <a:p>
            <a:pPr lvl="1" eaLnBrk="1" hangingPunct="1">
              <a:spcBef>
                <a:spcPts val="8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V. A Pénzügyi Békéltető Testület eljárása, a közvetítői eljárás és a bírói út igénybevétele</a:t>
            </a:r>
          </a:p>
          <a:p>
            <a:pPr lvl="1" eaLnBrk="1" hangingPunct="1">
              <a:spcBef>
                <a:spcPts val="800"/>
              </a:spcBef>
            </a:pPr>
            <a:endParaRPr lang="hu-HU" sz="1800" b="1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VI. A biztosítási titokra, valamint a személyes adatok kezelésére vonatkozó elvi és gyakorlati tudnivalók</a:t>
            </a:r>
          </a:p>
          <a:p>
            <a:pPr lvl="1" eaLnBrk="1" hangingPunct="1">
              <a:spcBef>
                <a:spcPts val="800"/>
              </a:spcBef>
            </a:pPr>
            <a:endParaRPr lang="hu-HU" sz="1000" b="1" dirty="0" smtClean="0">
              <a:latin typeface="Arial" charset="0"/>
              <a:cs typeface="Arial" charset="0"/>
            </a:endParaRPr>
          </a:p>
          <a:p>
            <a:pPr marL="857250" lvl="2" indent="0" eaLnBrk="1" hangingPunct="1">
              <a:spcBef>
                <a:spcPts val="800"/>
              </a:spcBef>
              <a:buNone/>
            </a:pPr>
            <a:r>
              <a:rPr lang="hu-HU" sz="1800" dirty="0" smtClean="0">
                <a:latin typeface="Arial" charset="0"/>
                <a:cs typeface="Arial" charset="0"/>
              </a:rPr>
              <a:t>(adatkezelés célja,</a:t>
            </a:r>
          </a:p>
          <a:p>
            <a:pPr marL="857250" lvl="2" indent="0" eaLnBrk="1" hangingPunct="1">
              <a:spcBef>
                <a:spcPts val="800"/>
              </a:spcBef>
              <a:buNone/>
            </a:pPr>
            <a:r>
              <a:rPr lang="hu-HU" sz="1800" dirty="0" smtClean="0">
                <a:latin typeface="Arial" charset="0"/>
                <a:cs typeface="Arial" charset="0"/>
              </a:rPr>
              <a:t>időtartama,</a:t>
            </a:r>
          </a:p>
          <a:p>
            <a:pPr marL="857250" lvl="2" indent="0" eaLnBrk="1" hangingPunct="1">
              <a:spcBef>
                <a:spcPts val="800"/>
              </a:spcBef>
              <a:buNone/>
            </a:pPr>
            <a:r>
              <a:rPr lang="hu-HU" sz="1800" dirty="0" smtClean="0">
                <a:latin typeface="Arial" charset="0"/>
                <a:cs typeface="Arial" charset="0"/>
              </a:rPr>
              <a:t>jogalapja,</a:t>
            </a:r>
          </a:p>
          <a:p>
            <a:pPr marL="857250" lvl="2" indent="0" eaLnBrk="1" hangingPunct="1">
              <a:spcBef>
                <a:spcPts val="800"/>
              </a:spcBef>
              <a:buNone/>
            </a:pPr>
            <a:r>
              <a:rPr lang="hu-HU" sz="1800" dirty="0" smtClean="0">
                <a:latin typeface="Arial" charset="0"/>
                <a:cs typeface="Arial" charset="0"/>
              </a:rPr>
              <a:t>jogosultak köre, stb.,</a:t>
            </a:r>
          </a:p>
          <a:p>
            <a:pPr marL="857250" lvl="2" indent="0" eaLnBrk="1" hangingPunct="1">
              <a:spcBef>
                <a:spcPts val="800"/>
              </a:spcBef>
              <a:buNone/>
            </a:pPr>
            <a:r>
              <a:rPr lang="hu-HU" sz="1800" dirty="0" smtClean="0">
                <a:latin typeface="Arial" charset="0"/>
                <a:cs typeface="Arial" charset="0"/>
              </a:rPr>
              <a:t>a Nemzeti Adatvédelmi és Információs Hatóság elérhetőségei)</a:t>
            </a:r>
          </a:p>
        </p:txBody>
      </p:sp>
    </p:spTree>
    <p:extLst>
      <p:ext uri="{BB962C8B-B14F-4D97-AF65-F5344CB8AC3E}">
        <p14:creationId xmlns:p14="http://schemas.microsoft.com/office/powerpoint/2010/main" val="11546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Ügyféltájékoztató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  <a:endParaRPr lang="hu-HU" sz="32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1506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51933"/>
          </a:xfrm>
        </p:spPr>
        <p:txBody>
          <a:bodyPr/>
          <a:lstStyle/>
          <a:p>
            <a:pPr lvl="1" eaLnBrk="1" hangingPunct="1">
              <a:spcBef>
                <a:spcPts val="8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VII. Életbiztosítások adózási tudnivalói</a:t>
            </a:r>
          </a:p>
          <a:p>
            <a:pPr lvl="1" eaLnBrk="1" hangingPunct="1">
              <a:spcBef>
                <a:spcPts val="800"/>
              </a:spcBef>
            </a:pPr>
            <a:endParaRPr lang="hu-HU" sz="1800" b="1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10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VIII. Az Általános Forgalmi Adó megtérítése </a:t>
            </a:r>
            <a:r>
              <a:rPr lang="hu-HU" sz="1800" dirty="0" smtClean="0">
                <a:latin typeface="Arial" charset="0"/>
                <a:cs typeface="Arial" charset="0"/>
              </a:rPr>
              <a:t>(szolgáltatás során fizetjük a számla ÁFA tartalmát is, ha az egyértelműen beazonosítható, illetve más módon nem térül meg)</a:t>
            </a:r>
          </a:p>
          <a:p>
            <a:pPr lvl="1" eaLnBrk="1" hangingPunct="1">
              <a:spcBef>
                <a:spcPts val="1000"/>
              </a:spcBef>
            </a:pPr>
            <a:endParaRPr lang="hu-HU" sz="18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10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IX. Késedelmi kamat</a:t>
            </a:r>
          </a:p>
          <a:p>
            <a:pPr lvl="1" eaLnBrk="1" hangingPunct="1">
              <a:spcBef>
                <a:spcPts val="1000"/>
              </a:spcBef>
            </a:pPr>
            <a:endParaRPr lang="hu-HU" sz="1800" b="1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1000"/>
              </a:spcBef>
            </a:pP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X. Adminisztrációs díj</a:t>
            </a:r>
          </a:p>
          <a:p>
            <a:pPr lvl="2" eaLnBrk="1" hangingPunct="1">
              <a:spcBef>
                <a:spcPts val="1000"/>
              </a:spcBef>
            </a:pPr>
            <a:r>
              <a:rPr lang="hu-HU" sz="1800" dirty="0" smtClean="0">
                <a:latin typeface="Arial" charset="0"/>
                <a:cs typeface="Arial" charset="0"/>
              </a:rPr>
              <a:t>Arra az esetre, ha egy nem csekkel fizető ügyfelünk 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mégis csekket igényelne</a:t>
            </a:r>
            <a:r>
              <a:rPr lang="hu-HU" sz="1800" dirty="0" smtClean="0">
                <a:latin typeface="Arial" charset="0"/>
                <a:cs typeface="Arial" charset="0"/>
              </a:rPr>
              <a:t>. Lehetőség, amellyel a közeljövőben ugyan nem tervezünk élni, de beleírtuk. Mértéke 400 Ft.</a:t>
            </a:r>
            <a:endParaRPr lang="hu-HU" sz="1800" dirty="0" smtClean="0"/>
          </a:p>
          <a:p>
            <a:pPr lvl="1" eaLnBrk="1" hangingPunct="1">
              <a:spcBef>
                <a:spcPts val="800"/>
              </a:spcBef>
            </a:pPr>
            <a:endParaRPr lang="hu-HU" sz="1800" b="1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endParaRPr lang="hu-HU" sz="1800" b="1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endParaRPr lang="hu-HU" sz="1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Ptk.</a:t>
            </a:r>
          </a:p>
        </p:txBody>
      </p:sp>
      <p:sp>
        <p:nvSpPr>
          <p:cNvPr id="16386" name="Tartalom helye 2"/>
          <p:cNvSpPr>
            <a:spLocks noGrp="1"/>
          </p:cNvSpPr>
          <p:nvPr>
            <p:ph idx="1"/>
          </p:nvPr>
        </p:nvSpPr>
        <p:spPr>
          <a:xfrm>
            <a:off x="519113" y="969963"/>
            <a:ext cx="8229600" cy="4929187"/>
          </a:xfrm>
        </p:spPr>
        <p:txBody>
          <a:bodyPr/>
          <a:lstStyle/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Az 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1959. évi IV. törvény </a:t>
            </a:r>
            <a: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Polgári Törvénykönyvről </a:t>
            </a:r>
            <a:r>
              <a:rPr lang="hu-HU" sz="2000" dirty="0" smtClean="0">
                <a:latin typeface="Arial" charset="0"/>
                <a:cs typeface="Arial" charset="0"/>
              </a:rPr>
              <a:t>(Ptk.) - a személyek alapvető vagyoni és személyi viszonyait szabályozza.</a:t>
            </a:r>
          </a:p>
          <a:p>
            <a:pPr eaLnBrk="1" hangingPunct="1"/>
            <a:endParaRPr lang="hu-HU" sz="12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„Új verzió”: 2013.02.11-én az országgyűlés elfogadta a 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2013. évi V. törvényt a Polgári Törvénykönyvről</a:t>
            </a:r>
            <a:r>
              <a:rPr lang="hu-HU" sz="2000" dirty="0" smtClean="0">
                <a:latin typeface="Arial" charset="0"/>
                <a:cs typeface="Arial" charset="0"/>
              </a:rPr>
              <a:t> („új” Ptk.).</a:t>
            </a:r>
          </a:p>
          <a:p>
            <a:pPr eaLnBrk="1" hangingPunct="1"/>
            <a:endParaRPr lang="hu-HU" sz="12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Hatályba lép: 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2014.03.15</a:t>
            </a:r>
            <a:r>
              <a:rPr lang="hu-HU" sz="2000" dirty="0" smtClean="0">
                <a:latin typeface="Arial" charset="0"/>
                <a:cs typeface="Arial" charset="0"/>
              </a:rPr>
              <a:t>-én!</a:t>
            </a: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grpSp>
        <p:nvGrpSpPr>
          <p:cNvPr id="16387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57238" y="3254375"/>
            <a:ext cx="7991475" cy="2932113"/>
            <a:chOff x="1" y="535"/>
            <a:chExt cx="6075" cy="3111"/>
          </a:xfrm>
        </p:grpSpPr>
        <p:grpSp>
          <p:nvGrpSpPr>
            <p:cNvPr id="16388" name="Group 4"/>
            <p:cNvGrpSpPr>
              <a:grpSpLocks/>
            </p:cNvGrpSpPr>
            <p:nvPr/>
          </p:nvGrpSpPr>
          <p:grpSpPr bwMode="auto">
            <a:xfrm>
              <a:off x="1" y="1514"/>
              <a:ext cx="5546" cy="2132"/>
              <a:chOff x="1" y="1615"/>
              <a:chExt cx="5546" cy="2132"/>
            </a:xfrm>
          </p:grpSpPr>
          <p:grpSp>
            <p:nvGrpSpPr>
              <p:cNvPr id="16474" name="Group 5"/>
              <p:cNvGrpSpPr>
                <a:grpSpLocks/>
              </p:cNvGrpSpPr>
              <p:nvPr/>
            </p:nvGrpSpPr>
            <p:grpSpPr bwMode="auto">
              <a:xfrm>
                <a:off x="1" y="1615"/>
                <a:ext cx="5546" cy="2132"/>
                <a:chOff x="1" y="1615"/>
                <a:chExt cx="5546" cy="2132"/>
              </a:xfrm>
            </p:grpSpPr>
            <p:sp>
              <p:nvSpPr>
                <p:cNvPr id="16476" name="Freeform 6"/>
                <p:cNvSpPr>
                  <a:spLocks/>
                </p:cNvSpPr>
                <p:nvPr/>
              </p:nvSpPr>
              <p:spPr bwMode="auto">
                <a:xfrm>
                  <a:off x="7" y="1864"/>
                  <a:ext cx="4732" cy="1869"/>
                </a:xfrm>
                <a:custGeom>
                  <a:avLst/>
                  <a:gdLst>
                    <a:gd name="T0" fmla="*/ 0 w 4732"/>
                    <a:gd name="T1" fmla="*/ 1127 h 1869"/>
                    <a:gd name="T2" fmla="*/ 300 w 4732"/>
                    <a:gd name="T3" fmla="*/ 1497 h 1869"/>
                    <a:gd name="T4" fmla="*/ 602 w 4732"/>
                    <a:gd name="T5" fmla="*/ 1868 h 1869"/>
                    <a:gd name="T6" fmla="*/ 1117 w 4732"/>
                    <a:gd name="T7" fmla="*/ 1664 h 1869"/>
                    <a:gd name="T8" fmla="*/ 1633 w 4732"/>
                    <a:gd name="T9" fmla="*/ 1460 h 1869"/>
                    <a:gd name="T10" fmla="*/ 2149 w 4732"/>
                    <a:gd name="T11" fmla="*/ 1256 h 1869"/>
                    <a:gd name="T12" fmla="*/ 2666 w 4732"/>
                    <a:gd name="T13" fmla="*/ 1053 h 1869"/>
                    <a:gd name="T14" fmla="*/ 3181 w 4732"/>
                    <a:gd name="T15" fmla="*/ 848 h 1869"/>
                    <a:gd name="T16" fmla="*/ 3697 w 4732"/>
                    <a:gd name="T17" fmla="*/ 644 h 1869"/>
                    <a:gd name="T18" fmla="*/ 4213 w 4732"/>
                    <a:gd name="T19" fmla="*/ 441 h 1869"/>
                    <a:gd name="T20" fmla="*/ 4731 w 4732"/>
                    <a:gd name="T21" fmla="*/ 238 h 1869"/>
                    <a:gd name="T22" fmla="*/ 4196 w 4732"/>
                    <a:gd name="T23" fmla="*/ 0 h 1869"/>
                    <a:gd name="T24" fmla="*/ 3671 w 4732"/>
                    <a:gd name="T25" fmla="*/ 140 h 1869"/>
                    <a:gd name="T26" fmla="*/ 3146 w 4732"/>
                    <a:gd name="T27" fmla="*/ 281 h 1869"/>
                    <a:gd name="T28" fmla="*/ 2622 w 4732"/>
                    <a:gd name="T29" fmla="*/ 421 h 1869"/>
                    <a:gd name="T30" fmla="*/ 2098 w 4732"/>
                    <a:gd name="T31" fmla="*/ 563 h 1869"/>
                    <a:gd name="T32" fmla="*/ 1573 w 4732"/>
                    <a:gd name="T33" fmla="*/ 703 h 1869"/>
                    <a:gd name="T34" fmla="*/ 1048 w 4732"/>
                    <a:gd name="T35" fmla="*/ 844 h 1869"/>
                    <a:gd name="T36" fmla="*/ 523 w 4732"/>
                    <a:gd name="T37" fmla="*/ 985 h 1869"/>
                    <a:gd name="T38" fmla="*/ 0 w 4732"/>
                    <a:gd name="T39" fmla="*/ 1127 h 186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732"/>
                    <a:gd name="T61" fmla="*/ 0 h 1869"/>
                    <a:gd name="T62" fmla="*/ 4732 w 4732"/>
                    <a:gd name="T63" fmla="*/ 1869 h 186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732" h="1869">
                      <a:moveTo>
                        <a:pt x="0" y="1127"/>
                      </a:moveTo>
                      <a:lnTo>
                        <a:pt x="300" y="1497"/>
                      </a:lnTo>
                      <a:lnTo>
                        <a:pt x="602" y="1868"/>
                      </a:lnTo>
                      <a:lnTo>
                        <a:pt x="1117" y="1664"/>
                      </a:lnTo>
                      <a:lnTo>
                        <a:pt x="1633" y="1460"/>
                      </a:lnTo>
                      <a:lnTo>
                        <a:pt x="2149" y="1256"/>
                      </a:lnTo>
                      <a:lnTo>
                        <a:pt x="2666" y="1053"/>
                      </a:lnTo>
                      <a:lnTo>
                        <a:pt x="3181" y="848"/>
                      </a:lnTo>
                      <a:lnTo>
                        <a:pt x="3697" y="644"/>
                      </a:lnTo>
                      <a:lnTo>
                        <a:pt x="4213" y="441"/>
                      </a:lnTo>
                      <a:lnTo>
                        <a:pt x="4731" y="238"/>
                      </a:lnTo>
                      <a:lnTo>
                        <a:pt x="4196" y="0"/>
                      </a:lnTo>
                      <a:lnTo>
                        <a:pt x="3671" y="140"/>
                      </a:lnTo>
                      <a:lnTo>
                        <a:pt x="3146" y="281"/>
                      </a:lnTo>
                      <a:lnTo>
                        <a:pt x="2622" y="421"/>
                      </a:lnTo>
                      <a:lnTo>
                        <a:pt x="2098" y="563"/>
                      </a:lnTo>
                      <a:lnTo>
                        <a:pt x="1573" y="703"/>
                      </a:lnTo>
                      <a:lnTo>
                        <a:pt x="1048" y="844"/>
                      </a:lnTo>
                      <a:lnTo>
                        <a:pt x="523" y="985"/>
                      </a:lnTo>
                      <a:lnTo>
                        <a:pt x="0" y="1127"/>
                      </a:lnTo>
                    </a:path>
                  </a:pathLst>
                </a:custGeom>
                <a:solidFill>
                  <a:srgbClr val="C1FF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16477" name="Freeform 7"/>
                <p:cNvSpPr>
                  <a:spLocks/>
                </p:cNvSpPr>
                <p:nvPr/>
              </p:nvSpPr>
              <p:spPr bwMode="auto">
                <a:xfrm>
                  <a:off x="2988" y="2183"/>
                  <a:ext cx="626" cy="380"/>
                </a:xfrm>
                <a:custGeom>
                  <a:avLst/>
                  <a:gdLst>
                    <a:gd name="T0" fmla="*/ 5 w 626"/>
                    <a:gd name="T1" fmla="*/ 0 h 380"/>
                    <a:gd name="T2" fmla="*/ 0 w 626"/>
                    <a:gd name="T3" fmla="*/ 10 h 380"/>
                    <a:gd name="T4" fmla="*/ 619 w 626"/>
                    <a:gd name="T5" fmla="*/ 379 h 380"/>
                    <a:gd name="T6" fmla="*/ 625 w 626"/>
                    <a:gd name="T7" fmla="*/ 368 h 380"/>
                    <a:gd name="T8" fmla="*/ 5 w 626"/>
                    <a:gd name="T9" fmla="*/ 0 h 3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6"/>
                    <a:gd name="T16" fmla="*/ 0 h 380"/>
                    <a:gd name="T17" fmla="*/ 626 w 626"/>
                    <a:gd name="T18" fmla="*/ 380 h 3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6" h="380">
                      <a:moveTo>
                        <a:pt x="5" y="0"/>
                      </a:moveTo>
                      <a:lnTo>
                        <a:pt x="0" y="10"/>
                      </a:lnTo>
                      <a:lnTo>
                        <a:pt x="619" y="379"/>
                      </a:lnTo>
                      <a:lnTo>
                        <a:pt x="625" y="368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B3DB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16478" name="Freeform 8"/>
                <p:cNvSpPr>
                  <a:spLocks/>
                </p:cNvSpPr>
                <p:nvPr/>
              </p:nvSpPr>
              <p:spPr bwMode="auto">
                <a:xfrm>
                  <a:off x="4170" y="1857"/>
                  <a:ext cx="538" cy="249"/>
                </a:xfrm>
                <a:custGeom>
                  <a:avLst/>
                  <a:gdLst>
                    <a:gd name="T0" fmla="*/ 4 w 538"/>
                    <a:gd name="T1" fmla="*/ 0 h 249"/>
                    <a:gd name="T2" fmla="*/ 0 w 538"/>
                    <a:gd name="T3" fmla="*/ 10 h 249"/>
                    <a:gd name="T4" fmla="*/ 532 w 538"/>
                    <a:gd name="T5" fmla="*/ 248 h 249"/>
                    <a:gd name="T6" fmla="*/ 537 w 538"/>
                    <a:gd name="T7" fmla="*/ 237 h 249"/>
                    <a:gd name="T8" fmla="*/ 4 w 538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8"/>
                    <a:gd name="T16" fmla="*/ 0 h 249"/>
                    <a:gd name="T17" fmla="*/ 538 w 538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8" h="249">
                      <a:moveTo>
                        <a:pt x="4" y="0"/>
                      </a:moveTo>
                      <a:lnTo>
                        <a:pt x="0" y="10"/>
                      </a:lnTo>
                      <a:lnTo>
                        <a:pt x="532" y="248"/>
                      </a:lnTo>
                      <a:lnTo>
                        <a:pt x="537" y="237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B3DB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 dirty="0"/>
                </a:p>
              </p:txBody>
            </p:sp>
            <p:grpSp>
              <p:nvGrpSpPr>
                <p:cNvPr id="16479" name="Group 9"/>
                <p:cNvGrpSpPr>
                  <a:grpSpLocks/>
                </p:cNvGrpSpPr>
                <p:nvPr/>
              </p:nvGrpSpPr>
              <p:grpSpPr bwMode="auto">
                <a:xfrm>
                  <a:off x="1" y="1615"/>
                  <a:ext cx="5546" cy="2132"/>
                  <a:chOff x="1" y="1615"/>
                  <a:chExt cx="5546" cy="2132"/>
                </a:xfrm>
              </p:grpSpPr>
              <p:sp>
                <p:nvSpPr>
                  <p:cNvPr id="16480" name="Freeform 10"/>
                  <p:cNvSpPr>
                    <a:spLocks/>
                  </p:cNvSpPr>
                  <p:nvPr/>
                </p:nvSpPr>
                <p:spPr bwMode="auto">
                  <a:xfrm>
                    <a:off x="4376" y="1615"/>
                    <a:ext cx="1171" cy="424"/>
                  </a:xfrm>
                  <a:custGeom>
                    <a:avLst/>
                    <a:gdLst>
                      <a:gd name="T0" fmla="*/ 498 w 1171"/>
                      <a:gd name="T1" fmla="*/ 423 h 424"/>
                      <a:gd name="T2" fmla="*/ 1170 w 1171"/>
                      <a:gd name="T3" fmla="*/ 153 h 424"/>
                      <a:gd name="T4" fmla="*/ 749 w 1171"/>
                      <a:gd name="T5" fmla="*/ 0 h 424"/>
                      <a:gd name="T6" fmla="*/ 374 w 1171"/>
                      <a:gd name="T7" fmla="*/ 103 h 424"/>
                      <a:gd name="T8" fmla="*/ 0 w 1171"/>
                      <a:gd name="T9" fmla="*/ 208 h 424"/>
                      <a:gd name="T10" fmla="*/ 498 w 1171"/>
                      <a:gd name="T11" fmla="*/ 423 h 4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71"/>
                      <a:gd name="T19" fmla="*/ 0 h 424"/>
                      <a:gd name="T20" fmla="*/ 1171 w 1171"/>
                      <a:gd name="T21" fmla="*/ 424 h 4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71" h="424">
                        <a:moveTo>
                          <a:pt x="498" y="423"/>
                        </a:moveTo>
                        <a:lnTo>
                          <a:pt x="1170" y="153"/>
                        </a:lnTo>
                        <a:lnTo>
                          <a:pt x="749" y="0"/>
                        </a:lnTo>
                        <a:lnTo>
                          <a:pt x="374" y="103"/>
                        </a:lnTo>
                        <a:lnTo>
                          <a:pt x="0" y="208"/>
                        </a:lnTo>
                        <a:lnTo>
                          <a:pt x="498" y="423"/>
                        </a:lnTo>
                      </a:path>
                    </a:pathLst>
                  </a:custGeom>
                  <a:solidFill>
                    <a:srgbClr val="B3DB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1" name="Freeform 11"/>
                  <p:cNvSpPr>
                    <a:spLocks/>
                  </p:cNvSpPr>
                  <p:nvPr/>
                </p:nvSpPr>
                <p:spPr bwMode="auto">
                  <a:xfrm>
                    <a:off x="5084" y="1626"/>
                    <a:ext cx="417" cy="149"/>
                  </a:xfrm>
                  <a:custGeom>
                    <a:avLst/>
                    <a:gdLst>
                      <a:gd name="T0" fmla="*/ 0 w 417"/>
                      <a:gd name="T1" fmla="*/ 0 h 149"/>
                      <a:gd name="T2" fmla="*/ 416 w 417"/>
                      <a:gd name="T3" fmla="*/ 148 h 149"/>
                      <a:gd name="T4" fmla="*/ 350 w 417"/>
                      <a:gd name="T5" fmla="*/ 17 h 149"/>
                      <a:gd name="T6" fmla="*/ 0 w 417"/>
                      <a:gd name="T7" fmla="*/ 0 h 14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17"/>
                      <a:gd name="T13" fmla="*/ 0 h 149"/>
                      <a:gd name="T14" fmla="*/ 417 w 417"/>
                      <a:gd name="T15" fmla="*/ 149 h 14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17" h="149">
                        <a:moveTo>
                          <a:pt x="0" y="0"/>
                        </a:moveTo>
                        <a:lnTo>
                          <a:pt x="416" y="148"/>
                        </a:lnTo>
                        <a:lnTo>
                          <a:pt x="350" y="1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39EA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2" name="Freeform 12"/>
                  <p:cNvSpPr>
                    <a:spLocks/>
                  </p:cNvSpPr>
                  <p:nvPr/>
                </p:nvSpPr>
                <p:spPr bwMode="auto">
                  <a:xfrm>
                    <a:off x="4592" y="1639"/>
                    <a:ext cx="863" cy="295"/>
                  </a:xfrm>
                  <a:custGeom>
                    <a:avLst/>
                    <a:gdLst>
                      <a:gd name="T0" fmla="*/ 0 w 863"/>
                      <a:gd name="T1" fmla="*/ 281 h 295"/>
                      <a:gd name="T2" fmla="*/ 4 w 863"/>
                      <a:gd name="T3" fmla="*/ 294 h 295"/>
                      <a:gd name="T4" fmla="*/ 432 w 863"/>
                      <a:gd name="T5" fmla="*/ 153 h 295"/>
                      <a:gd name="T6" fmla="*/ 862 w 863"/>
                      <a:gd name="T7" fmla="*/ 13 h 295"/>
                      <a:gd name="T8" fmla="*/ 857 w 863"/>
                      <a:gd name="T9" fmla="*/ 0 h 295"/>
                      <a:gd name="T10" fmla="*/ 429 w 863"/>
                      <a:gd name="T11" fmla="*/ 140 h 295"/>
                      <a:gd name="T12" fmla="*/ 0 w 863"/>
                      <a:gd name="T13" fmla="*/ 281 h 29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63"/>
                      <a:gd name="T22" fmla="*/ 0 h 295"/>
                      <a:gd name="T23" fmla="*/ 863 w 863"/>
                      <a:gd name="T24" fmla="*/ 295 h 29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63" h="295">
                        <a:moveTo>
                          <a:pt x="0" y="281"/>
                        </a:moveTo>
                        <a:lnTo>
                          <a:pt x="4" y="294"/>
                        </a:lnTo>
                        <a:lnTo>
                          <a:pt x="432" y="153"/>
                        </a:lnTo>
                        <a:lnTo>
                          <a:pt x="862" y="13"/>
                        </a:lnTo>
                        <a:lnTo>
                          <a:pt x="857" y="0"/>
                        </a:lnTo>
                        <a:lnTo>
                          <a:pt x="429" y="140"/>
                        </a:lnTo>
                        <a:lnTo>
                          <a:pt x="0" y="281"/>
                        </a:lnTo>
                      </a:path>
                    </a:pathLst>
                  </a:custGeom>
                  <a:solidFill>
                    <a:srgbClr val="339EA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3" name="Freeform 13"/>
                  <p:cNvSpPr>
                    <a:spLocks/>
                  </p:cNvSpPr>
                  <p:nvPr/>
                </p:nvSpPr>
                <p:spPr bwMode="auto">
                  <a:xfrm>
                    <a:off x="7" y="2534"/>
                    <a:ext cx="2339" cy="1199"/>
                  </a:xfrm>
                  <a:custGeom>
                    <a:avLst/>
                    <a:gdLst>
                      <a:gd name="T0" fmla="*/ 1699 w 2339"/>
                      <a:gd name="T1" fmla="*/ 0 h 1199"/>
                      <a:gd name="T2" fmla="*/ 1274 w 2339"/>
                      <a:gd name="T3" fmla="*/ 113 h 1199"/>
                      <a:gd name="T4" fmla="*/ 849 w 2339"/>
                      <a:gd name="T5" fmla="*/ 227 h 1199"/>
                      <a:gd name="T6" fmla="*/ 424 w 2339"/>
                      <a:gd name="T7" fmla="*/ 342 h 1199"/>
                      <a:gd name="T8" fmla="*/ 0 w 2339"/>
                      <a:gd name="T9" fmla="*/ 456 h 1199"/>
                      <a:gd name="T10" fmla="*/ 300 w 2339"/>
                      <a:gd name="T11" fmla="*/ 827 h 1199"/>
                      <a:gd name="T12" fmla="*/ 602 w 2339"/>
                      <a:gd name="T13" fmla="*/ 1198 h 1199"/>
                      <a:gd name="T14" fmla="*/ 1036 w 2339"/>
                      <a:gd name="T15" fmla="*/ 1026 h 1199"/>
                      <a:gd name="T16" fmla="*/ 1469 w 2339"/>
                      <a:gd name="T17" fmla="*/ 855 h 1199"/>
                      <a:gd name="T18" fmla="*/ 1903 w 2339"/>
                      <a:gd name="T19" fmla="*/ 683 h 1199"/>
                      <a:gd name="T20" fmla="*/ 2338 w 2339"/>
                      <a:gd name="T21" fmla="*/ 513 h 1199"/>
                      <a:gd name="T22" fmla="*/ 1699 w 2339"/>
                      <a:gd name="T23" fmla="*/ 0 h 119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339"/>
                      <a:gd name="T37" fmla="*/ 0 h 1199"/>
                      <a:gd name="T38" fmla="*/ 2339 w 2339"/>
                      <a:gd name="T39" fmla="*/ 1199 h 119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339" h="1199">
                        <a:moveTo>
                          <a:pt x="1699" y="0"/>
                        </a:moveTo>
                        <a:lnTo>
                          <a:pt x="1274" y="113"/>
                        </a:lnTo>
                        <a:lnTo>
                          <a:pt x="849" y="227"/>
                        </a:lnTo>
                        <a:lnTo>
                          <a:pt x="424" y="342"/>
                        </a:lnTo>
                        <a:lnTo>
                          <a:pt x="0" y="456"/>
                        </a:lnTo>
                        <a:lnTo>
                          <a:pt x="300" y="827"/>
                        </a:lnTo>
                        <a:lnTo>
                          <a:pt x="602" y="1198"/>
                        </a:lnTo>
                        <a:lnTo>
                          <a:pt x="1036" y="1026"/>
                        </a:lnTo>
                        <a:lnTo>
                          <a:pt x="1469" y="855"/>
                        </a:lnTo>
                        <a:lnTo>
                          <a:pt x="1903" y="683"/>
                        </a:lnTo>
                        <a:lnTo>
                          <a:pt x="2338" y="513"/>
                        </a:lnTo>
                        <a:lnTo>
                          <a:pt x="1699" y="0"/>
                        </a:lnTo>
                      </a:path>
                    </a:pathLst>
                  </a:custGeom>
                  <a:solidFill>
                    <a:srgbClr val="80C2C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4" name="Freeform 14"/>
                  <p:cNvSpPr>
                    <a:spLocks/>
                  </p:cNvSpPr>
                  <p:nvPr/>
                </p:nvSpPr>
                <p:spPr bwMode="auto">
                  <a:xfrm>
                    <a:off x="5" y="2532"/>
                    <a:ext cx="1702" cy="463"/>
                  </a:xfrm>
                  <a:custGeom>
                    <a:avLst/>
                    <a:gdLst>
                      <a:gd name="T0" fmla="*/ 1701 w 1702"/>
                      <a:gd name="T1" fmla="*/ 4 h 463"/>
                      <a:gd name="T2" fmla="*/ 1698 w 1702"/>
                      <a:gd name="T3" fmla="*/ 0 h 463"/>
                      <a:gd name="T4" fmla="*/ 1273 w 1702"/>
                      <a:gd name="T5" fmla="*/ 113 h 463"/>
                      <a:gd name="T6" fmla="*/ 848 w 1702"/>
                      <a:gd name="T7" fmla="*/ 228 h 463"/>
                      <a:gd name="T8" fmla="*/ 423 w 1702"/>
                      <a:gd name="T9" fmla="*/ 341 h 463"/>
                      <a:gd name="T10" fmla="*/ 0 w 1702"/>
                      <a:gd name="T11" fmla="*/ 456 h 463"/>
                      <a:gd name="T12" fmla="*/ 1 w 1702"/>
                      <a:gd name="T13" fmla="*/ 462 h 463"/>
                      <a:gd name="T14" fmla="*/ 425 w 1702"/>
                      <a:gd name="T15" fmla="*/ 347 h 463"/>
                      <a:gd name="T16" fmla="*/ 850 w 1702"/>
                      <a:gd name="T17" fmla="*/ 232 h 463"/>
                      <a:gd name="T18" fmla="*/ 1276 w 1702"/>
                      <a:gd name="T19" fmla="*/ 118 h 463"/>
                      <a:gd name="T20" fmla="*/ 1701 w 1702"/>
                      <a:gd name="T21" fmla="*/ 4 h 46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702"/>
                      <a:gd name="T34" fmla="*/ 0 h 463"/>
                      <a:gd name="T35" fmla="*/ 1702 w 1702"/>
                      <a:gd name="T36" fmla="*/ 463 h 46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702" h="463">
                        <a:moveTo>
                          <a:pt x="1701" y="4"/>
                        </a:moveTo>
                        <a:lnTo>
                          <a:pt x="1698" y="0"/>
                        </a:lnTo>
                        <a:lnTo>
                          <a:pt x="1273" y="113"/>
                        </a:lnTo>
                        <a:lnTo>
                          <a:pt x="848" y="228"/>
                        </a:lnTo>
                        <a:lnTo>
                          <a:pt x="423" y="341"/>
                        </a:lnTo>
                        <a:lnTo>
                          <a:pt x="0" y="456"/>
                        </a:lnTo>
                        <a:lnTo>
                          <a:pt x="1" y="462"/>
                        </a:lnTo>
                        <a:lnTo>
                          <a:pt x="425" y="347"/>
                        </a:lnTo>
                        <a:lnTo>
                          <a:pt x="850" y="232"/>
                        </a:lnTo>
                        <a:lnTo>
                          <a:pt x="1276" y="118"/>
                        </a:lnTo>
                        <a:lnTo>
                          <a:pt x="1701" y="4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5" name="Freeform 15"/>
                  <p:cNvSpPr>
                    <a:spLocks/>
                  </p:cNvSpPr>
                  <p:nvPr/>
                </p:nvSpPr>
                <p:spPr bwMode="auto">
                  <a:xfrm>
                    <a:off x="4" y="2989"/>
                    <a:ext cx="606" cy="747"/>
                  </a:xfrm>
                  <a:custGeom>
                    <a:avLst/>
                    <a:gdLst>
                      <a:gd name="T0" fmla="*/ 3 w 606"/>
                      <a:gd name="T1" fmla="*/ 0 h 747"/>
                      <a:gd name="T2" fmla="*/ 0 w 606"/>
                      <a:gd name="T3" fmla="*/ 4 h 747"/>
                      <a:gd name="T4" fmla="*/ 300 w 606"/>
                      <a:gd name="T5" fmla="*/ 374 h 747"/>
                      <a:gd name="T6" fmla="*/ 601 w 606"/>
                      <a:gd name="T7" fmla="*/ 746 h 747"/>
                      <a:gd name="T8" fmla="*/ 605 w 606"/>
                      <a:gd name="T9" fmla="*/ 742 h 747"/>
                      <a:gd name="T10" fmla="*/ 304 w 606"/>
                      <a:gd name="T11" fmla="*/ 370 h 747"/>
                      <a:gd name="T12" fmla="*/ 3 w 606"/>
                      <a:gd name="T13" fmla="*/ 0 h 74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06"/>
                      <a:gd name="T22" fmla="*/ 0 h 747"/>
                      <a:gd name="T23" fmla="*/ 606 w 606"/>
                      <a:gd name="T24" fmla="*/ 747 h 74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06" h="747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300" y="374"/>
                        </a:lnTo>
                        <a:lnTo>
                          <a:pt x="601" y="746"/>
                        </a:lnTo>
                        <a:lnTo>
                          <a:pt x="605" y="742"/>
                        </a:lnTo>
                        <a:lnTo>
                          <a:pt x="304" y="370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6" name="Freeform 16"/>
                  <p:cNvSpPr>
                    <a:spLocks/>
                  </p:cNvSpPr>
                  <p:nvPr/>
                </p:nvSpPr>
                <p:spPr bwMode="auto">
                  <a:xfrm>
                    <a:off x="1" y="2988"/>
                    <a:ext cx="17" cy="17"/>
                  </a:xfrm>
                  <a:custGeom>
                    <a:avLst/>
                    <a:gdLst>
                      <a:gd name="T0" fmla="*/ 10 w 17"/>
                      <a:gd name="T1" fmla="*/ 0 h 17"/>
                      <a:gd name="T2" fmla="*/ 0 w 17"/>
                      <a:gd name="T3" fmla="*/ 2 h 17"/>
                      <a:gd name="T4" fmla="*/ 8 w 17"/>
                      <a:gd name="T5" fmla="*/ 16 h 17"/>
                      <a:gd name="T6" fmla="*/ 16 w 17"/>
                      <a:gd name="T7" fmla="*/ 2 h 17"/>
                      <a:gd name="T8" fmla="*/ 14 w 17"/>
                      <a:gd name="T9" fmla="*/ 16 h 17"/>
                      <a:gd name="T10" fmla="*/ 10 w 17"/>
                      <a:gd name="T11" fmla="*/ 0 h 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"/>
                      <a:gd name="T19" fmla="*/ 0 h 17"/>
                      <a:gd name="T20" fmla="*/ 17 w 17"/>
                      <a:gd name="T21" fmla="*/ 17 h 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" h="17">
                        <a:moveTo>
                          <a:pt x="10" y="0"/>
                        </a:moveTo>
                        <a:lnTo>
                          <a:pt x="0" y="2"/>
                        </a:lnTo>
                        <a:lnTo>
                          <a:pt x="8" y="16"/>
                        </a:lnTo>
                        <a:lnTo>
                          <a:pt x="16" y="2"/>
                        </a:lnTo>
                        <a:lnTo>
                          <a:pt x="14" y="16"/>
                        </a:lnTo>
                        <a:lnTo>
                          <a:pt x="10" y="0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7" name="Freeform 17"/>
                  <p:cNvSpPr>
                    <a:spLocks/>
                  </p:cNvSpPr>
                  <p:nvPr/>
                </p:nvSpPr>
                <p:spPr bwMode="auto">
                  <a:xfrm>
                    <a:off x="609" y="3045"/>
                    <a:ext cx="1737" cy="692"/>
                  </a:xfrm>
                  <a:custGeom>
                    <a:avLst/>
                    <a:gdLst>
                      <a:gd name="T0" fmla="*/ 0 w 1737"/>
                      <a:gd name="T1" fmla="*/ 685 h 692"/>
                      <a:gd name="T2" fmla="*/ 1735 w 1737"/>
                      <a:gd name="T3" fmla="*/ 0 h 692"/>
                      <a:gd name="T4" fmla="*/ 1736 w 1737"/>
                      <a:gd name="T5" fmla="*/ 5 h 692"/>
                      <a:gd name="T6" fmla="*/ 0 w 1737"/>
                      <a:gd name="T7" fmla="*/ 691 h 692"/>
                      <a:gd name="T8" fmla="*/ 0 w 1737"/>
                      <a:gd name="T9" fmla="*/ 685 h 6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37"/>
                      <a:gd name="T16" fmla="*/ 0 h 692"/>
                      <a:gd name="T17" fmla="*/ 1737 w 1737"/>
                      <a:gd name="T18" fmla="*/ 692 h 6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37" h="692">
                        <a:moveTo>
                          <a:pt x="0" y="685"/>
                        </a:moveTo>
                        <a:lnTo>
                          <a:pt x="1735" y="0"/>
                        </a:lnTo>
                        <a:lnTo>
                          <a:pt x="1736" y="5"/>
                        </a:lnTo>
                        <a:lnTo>
                          <a:pt x="0" y="691"/>
                        </a:lnTo>
                        <a:lnTo>
                          <a:pt x="0" y="685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8" name="Freeform 18"/>
                  <p:cNvSpPr>
                    <a:spLocks/>
                  </p:cNvSpPr>
                  <p:nvPr/>
                </p:nvSpPr>
                <p:spPr bwMode="auto">
                  <a:xfrm>
                    <a:off x="606" y="3730"/>
                    <a:ext cx="17" cy="17"/>
                  </a:xfrm>
                  <a:custGeom>
                    <a:avLst/>
                    <a:gdLst>
                      <a:gd name="T0" fmla="*/ 0 w 17"/>
                      <a:gd name="T1" fmla="*/ 11 h 17"/>
                      <a:gd name="T2" fmla="*/ 8 w 17"/>
                      <a:gd name="T3" fmla="*/ 16 h 17"/>
                      <a:gd name="T4" fmla="*/ 12 w 17"/>
                      <a:gd name="T5" fmla="*/ 13 h 17"/>
                      <a:gd name="T6" fmla="*/ 12 w 17"/>
                      <a:gd name="T7" fmla="*/ 0 h 17"/>
                      <a:gd name="T8" fmla="*/ 16 w 17"/>
                      <a:gd name="T9" fmla="*/ 2 h 17"/>
                      <a:gd name="T10" fmla="*/ 0 w 17"/>
                      <a:gd name="T11" fmla="*/ 11 h 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"/>
                      <a:gd name="T19" fmla="*/ 0 h 17"/>
                      <a:gd name="T20" fmla="*/ 17 w 17"/>
                      <a:gd name="T21" fmla="*/ 17 h 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" h="17">
                        <a:moveTo>
                          <a:pt x="0" y="11"/>
                        </a:moveTo>
                        <a:lnTo>
                          <a:pt x="8" y="16"/>
                        </a:lnTo>
                        <a:lnTo>
                          <a:pt x="12" y="13"/>
                        </a:lnTo>
                        <a:lnTo>
                          <a:pt x="12" y="0"/>
                        </a:lnTo>
                        <a:lnTo>
                          <a:pt x="16" y="2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9" name="Freeform 19"/>
                  <p:cNvSpPr>
                    <a:spLocks/>
                  </p:cNvSpPr>
                  <p:nvPr/>
                </p:nvSpPr>
                <p:spPr bwMode="auto">
                  <a:xfrm>
                    <a:off x="1706" y="2190"/>
                    <a:ext cx="1902" cy="859"/>
                  </a:xfrm>
                  <a:custGeom>
                    <a:avLst/>
                    <a:gdLst>
                      <a:gd name="T0" fmla="*/ 1285 w 1902"/>
                      <a:gd name="T1" fmla="*/ 0 h 859"/>
                      <a:gd name="T2" fmla="*/ 642 w 1902"/>
                      <a:gd name="T3" fmla="*/ 171 h 859"/>
                      <a:gd name="T4" fmla="*/ 0 w 1902"/>
                      <a:gd name="T5" fmla="*/ 344 h 859"/>
                      <a:gd name="T6" fmla="*/ 637 w 1902"/>
                      <a:gd name="T7" fmla="*/ 858 h 859"/>
                      <a:gd name="T8" fmla="*/ 1269 w 1902"/>
                      <a:gd name="T9" fmla="*/ 607 h 859"/>
                      <a:gd name="T10" fmla="*/ 1901 w 1902"/>
                      <a:gd name="T11" fmla="*/ 359 h 859"/>
                      <a:gd name="T12" fmla="*/ 1285 w 1902"/>
                      <a:gd name="T13" fmla="*/ 0 h 85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02"/>
                      <a:gd name="T22" fmla="*/ 0 h 859"/>
                      <a:gd name="T23" fmla="*/ 1902 w 1902"/>
                      <a:gd name="T24" fmla="*/ 859 h 85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02" h="859">
                        <a:moveTo>
                          <a:pt x="1285" y="0"/>
                        </a:moveTo>
                        <a:lnTo>
                          <a:pt x="642" y="171"/>
                        </a:lnTo>
                        <a:lnTo>
                          <a:pt x="0" y="344"/>
                        </a:lnTo>
                        <a:lnTo>
                          <a:pt x="637" y="858"/>
                        </a:lnTo>
                        <a:lnTo>
                          <a:pt x="1269" y="607"/>
                        </a:lnTo>
                        <a:lnTo>
                          <a:pt x="1901" y="359"/>
                        </a:lnTo>
                        <a:lnTo>
                          <a:pt x="1285" y="0"/>
                        </a:lnTo>
                      </a:path>
                    </a:pathLst>
                  </a:custGeom>
                  <a:solidFill>
                    <a:srgbClr val="59B0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0" name="Freeform 20"/>
                  <p:cNvSpPr>
                    <a:spLocks/>
                  </p:cNvSpPr>
                  <p:nvPr/>
                </p:nvSpPr>
                <p:spPr bwMode="auto">
                  <a:xfrm>
                    <a:off x="1703" y="2187"/>
                    <a:ext cx="1291" cy="351"/>
                  </a:xfrm>
                  <a:custGeom>
                    <a:avLst/>
                    <a:gdLst>
                      <a:gd name="T0" fmla="*/ 1290 w 1291"/>
                      <a:gd name="T1" fmla="*/ 4 h 351"/>
                      <a:gd name="T2" fmla="*/ 1287 w 1291"/>
                      <a:gd name="T3" fmla="*/ 0 h 351"/>
                      <a:gd name="T4" fmla="*/ 643 w 1291"/>
                      <a:gd name="T5" fmla="*/ 171 h 351"/>
                      <a:gd name="T6" fmla="*/ 0 w 1291"/>
                      <a:gd name="T7" fmla="*/ 345 h 351"/>
                      <a:gd name="T8" fmla="*/ 2 w 1291"/>
                      <a:gd name="T9" fmla="*/ 350 h 351"/>
                      <a:gd name="T10" fmla="*/ 645 w 1291"/>
                      <a:gd name="T11" fmla="*/ 177 h 351"/>
                      <a:gd name="T12" fmla="*/ 1290 w 1291"/>
                      <a:gd name="T13" fmla="*/ 4 h 35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91"/>
                      <a:gd name="T22" fmla="*/ 0 h 351"/>
                      <a:gd name="T23" fmla="*/ 1291 w 1291"/>
                      <a:gd name="T24" fmla="*/ 351 h 35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91" h="351">
                        <a:moveTo>
                          <a:pt x="1290" y="4"/>
                        </a:moveTo>
                        <a:lnTo>
                          <a:pt x="1287" y="0"/>
                        </a:lnTo>
                        <a:lnTo>
                          <a:pt x="643" y="171"/>
                        </a:lnTo>
                        <a:lnTo>
                          <a:pt x="0" y="345"/>
                        </a:lnTo>
                        <a:lnTo>
                          <a:pt x="2" y="350"/>
                        </a:lnTo>
                        <a:lnTo>
                          <a:pt x="645" y="177"/>
                        </a:lnTo>
                        <a:lnTo>
                          <a:pt x="1290" y="4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1" name="Freeform 21"/>
                  <p:cNvSpPr>
                    <a:spLocks/>
                  </p:cNvSpPr>
                  <p:nvPr/>
                </p:nvSpPr>
                <p:spPr bwMode="auto">
                  <a:xfrm>
                    <a:off x="2344" y="2546"/>
                    <a:ext cx="1265" cy="505"/>
                  </a:xfrm>
                  <a:custGeom>
                    <a:avLst/>
                    <a:gdLst>
                      <a:gd name="T0" fmla="*/ 0 w 1265"/>
                      <a:gd name="T1" fmla="*/ 498 h 505"/>
                      <a:gd name="T2" fmla="*/ 1263 w 1265"/>
                      <a:gd name="T3" fmla="*/ 0 h 505"/>
                      <a:gd name="T4" fmla="*/ 1264 w 1265"/>
                      <a:gd name="T5" fmla="*/ 5 h 505"/>
                      <a:gd name="T6" fmla="*/ 0 w 1265"/>
                      <a:gd name="T7" fmla="*/ 504 h 505"/>
                      <a:gd name="T8" fmla="*/ 0 w 1265"/>
                      <a:gd name="T9" fmla="*/ 498 h 5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65"/>
                      <a:gd name="T16" fmla="*/ 0 h 505"/>
                      <a:gd name="T17" fmla="*/ 1265 w 1265"/>
                      <a:gd name="T18" fmla="*/ 505 h 5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65" h="505">
                        <a:moveTo>
                          <a:pt x="0" y="498"/>
                        </a:moveTo>
                        <a:lnTo>
                          <a:pt x="1263" y="0"/>
                        </a:lnTo>
                        <a:lnTo>
                          <a:pt x="1264" y="5"/>
                        </a:lnTo>
                        <a:lnTo>
                          <a:pt x="0" y="504"/>
                        </a:lnTo>
                        <a:lnTo>
                          <a:pt x="0" y="498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2" name="Freeform 22"/>
                  <p:cNvSpPr>
                    <a:spLocks/>
                  </p:cNvSpPr>
                  <p:nvPr/>
                </p:nvSpPr>
                <p:spPr bwMode="auto">
                  <a:xfrm>
                    <a:off x="2992" y="1864"/>
                    <a:ext cx="1747" cy="686"/>
                  </a:xfrm>
                  <a:custGeom>
                    <a:avLst/>
                    <a:gdLst>
                      <a:gd name="T0" fmla="*/ 614 w 1747"/>
                      <a:gd name="T1" fmla="*/ 685 h 686"/>
                      <a:gd name="T2" fmla="*/ 1179 w 1747"/>
                      <a:gd name="T3" fmla="*/ 460 h 686"/>
                      <a:gd name="T4" fmla="*/ 1746 w 1747"/>
                      <a:gd name="T5" fmla="*/ 238 h 686"/>
                      <a:gd name="T6" fmla="*/ 1211 w 1747"/>
                      <a:gd name="T7" fmla="*/ 0 h 686"/>
                      <a:gd name="T8" fmla="*/ 605 w 1747"/>
                      <a:gd name="T9" fmla="*/ 162 h 686"/>
                      <a:gd name="T10" fmla="*/ 0 w 1747"/>
                      <a:gd name="T11" fmla="*/ 326 h 686"/>
                      <a:gd name="T12" fmla="*/ 614 w 1747"/>
                      <a:gd name="T13" fmla="*/ 685 h 68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47"/>
                      <a:gd name="T22" fmla="*/ 0 h 686"/>
                      <a:gd name="T23" fmla="*/ 1747 w 1747"/>
                      <a:gd name="T24" fmla="*/ 686 h 68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47" h="686">
                        <a:moveTo>
                          <a:pt x="614" y="685"/>
                        </a:moveTo>
                        <a:lnTo>
                          <a:pt x="1179" y="460"/>
                        </a:lnTo>
                        <a:lnTo>
                          <a:pt x="1746" y="238"/>
                        </a:lnTo>
                        <a:lnTo>
                          <a:pt x="1211" y="0"/>
                        </a:lnTo>
                        <a:lnTo>
                          <a:pt x="605" y="162"/>
                        </a:lnTo>
                        <a:lnTo>
                          <a:pt x="0" y="326"/>
                        </a:lnTo>
                        <a:lnTo>
                          <a:pt x="614" y="685"/>
                        </a:lnTo>
                      </a:path>
                    </a:pathLst>
                  </a:custGeom>
                  <a:solidFill>
                    <a:srgbClr val="339EA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3" name="Freeform 23"/>
                  <p:cNvSpPr>
                    <a:spLocks/>
                  </p:cNvSpPr>
                  <p:nvPr/>
                </p:nvSpPr>
                <p:spPr bwMode="auto">
                  <a:xfrm>
                    <a:off x="2990" y="1861"/>
                    <a:ext cx="1215" cy="332"/>
                  </a:xfrm>
                  <a:custGeom>
                    <a:avLst/>
                    <a:gdLst>
                      <a:gd name="T0" fmla="*/ 1214 w 1215"/>
                      <a:gd name="T1" fmla="*/ 5 h 332"/>
                      <a:gd name="T2" fmla="*/ 1211 w 1215"/>
                      <a:gd name="T3" fmla="*/ 0 h 332"/>
                      <a:gd name="T4" fmla="*/ 605 w 1215"/>
                      <a:gd name="T5" fmla="*/ 163 h 332"/>
                      <a:gd name="T6" fmla="*/ 0 w 1215"/>
                      <a:gd name="T7" fmla="*/ 326 h 332"/>
                      <a:gd name="T8" fmla="*/ 2 w 1215"/>
                      <a:gd name="T9" fmla="*/ 331 h 332"/>
                      <a:gd name="T10" fmla="*/ 607 w 1215"/>
                      <a:gd name="T11" fmla="*/ 167 h 332"/>
                      <a:gd name="T12" fmla="*/ 1214 w 1215"/>
                      <a:gd name="T13" fmla="*/ 5 h 33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15"/>
                      <a:gd name="T22" fmla="*/ 0 h 332"/>
                      <a:gd name="T23" fmla="*/ 1215 w 1215"/>
                      <a:gd name="T24" fmla="*/ 332 h 33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15" h="332">
                        <a:moveTo>
                          <a:pt x="1214" y="5"/>
                        </a:moveTo>
                        <a:lnTo>
                          <a:pt x="1211" y="0"/>
                        </a:lnTo>
                        <a:lnTo>
                          <a:pt x="605" y="163"/>
                        </a:lnTo>
                        <a:lnTo>
                          <a:pt x="0" y="326"/>
                        </a:lnTo>
                        <a:lnTo>
                          <a:pt x="2" y="331"/>
                        </a:lnTo>
                        <a:lnTo>
                          <a:pt x="607" y="167"/>
                        </a:lnTo>
                        <a:lnTo>
                          <a:pt x="1214" y="5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4" name="Freeform 24"/>
                  <p:cNvSpPr>
                    <a:spLocks/>
                  </p:cNvSpPr>
                  <p:nvPr/>
                </p:nvSpPr>
                <p:spPr bwMode="auto">
                  <a:xfrm>
                    <a:off x="128" y="3029"/>
                    <a:ext cx="189" cy="109"/>
                  </a:xfrm>
                  <a:custGeom>
                    <a:avLst/>
                    <a:gdLst>
                      <a:gd name="T0" fmla="*/ 42 w 189"/>
                      <a:gd name="T1" fmla="*/ 28 h 109"/>
                      <a:gd name="T2" fmla="*/ 37 w 189"/>
                      <a:gd name="T3" fmla="*/ 32 h 109"/>
                      <a:gd name="T4" fmla="*/ 34 w 189"/>
                      <a:gd name="T5" fmla="*/ 36 h 109"/>
                      <a:gd name="T6" fmla="*/ 35 w 189"/>
                      <a:gd name="T7" fmla="*/ 43 h 109"/>
                      <a:gd name="T8" fmla="*/ 38 w 189"/>
                      <a:gd name="T9" fmla="*/ 50 h 109"/>
                      <a:gd name="T10" fmla="*/ 54 w 189"/>
                      <a:gd name="T11" fmla="*/ 68 h 109"/>
                      <a:gd name="T12" fmla="*/ 70 w 189"/>
                      <a:gd name="T13" fmla="*/ 77 h 109"/>
                      <a:gd name="T14" fmla="*/ 84 w 189"/>
                      <a:gd name="T15" fmla="*/ 80 h 109"/>
                      <a:gd name="T16" fmla="*/ 91 w 189"/>
                      <a:gd name="T17" fmla="*/ 78 h 109"/>
                      <a:gd name="T18" fmla="*/ 91 w 189"/>
                      <a:gd name="T19" fmla="*/ 72 h 109"/>
                      <a:gd name="T20" fmla="*/ 86 w 189"/>
                      <a:gd name="T21" fmla="*/ 59 h 109"/>
                      <a:gd name="T22" fmla="*/ 71 w 189"/>
                      <a:gd name="T23" fmla="*/ 27 h 109"/>
                      <a:gd name="T24" fmla="*/ 69 w 189"/>
                      <a:gd name="T25" fmla="*/ 14 h 109"/>
                      <a:gd name="T26" fmla="*/ 73 w 189"/>
                      <a:gd name="T27" fmla="*/ 6 h 109"/>
                      <a:gd name="T28" fmla="*/ 82 w 189"/>
                      <a:gd name="T29" fmla="*/ 1 h 109"/>
                      <a:gd name="T30" fmla="*/ 100 w 189"/>
                      <a:gd name="T31" fmla="*/ 0 h 109"/>
                      <a:gd name="T32" fmla="*/ 122 w 189"/>
                      <a:gd name="T33" fmla="*/ 6 h 109"/>
                      <a:gd name="T34" fmla="*/ 143 w 189"/>
                      <a:gd name="T35" fmla="*/ 19 h 109"/>
                      <a:gd name="T36" fmla="*/ 162 w 189"/>
                      <a:gd name="T37" fmla="*/ 37 h 109"/>
                      <a:gd name="T38" fmla="*/ 178 w 189"/>
                      <a:gd name="T39" fmla="*/ 55 h 109"/>
                      <a:gd name="T40" fmla="*/ 186 w 189"/>
                      <a:gd name="T41" fmla="*/ 71 h 109"/>
                      <a:gd name="T42" fmla="*/ 188 w 189"/>
                      <a:gd name="T43" fmla="*/ 82 h 109"/>
                      <a:gd name="T44" fmla="*/ 185 w 189"/>
                      <a:gd name="T45" fmla="*/ 90 h 109"/>
                      <a:gd name="T46" fmla="*/ 178 w 189"/>
                      <a:gd name="T47" fmla="*/ 95 h 109"/>
                      <a:gd name="T48" fmla="*/ 165 w 189"/>
                      <a:gd name="T49" fmla="*/ 99 h 109"/>
                      <a:gd name="T50" fmla="*/ 150 w 189"/>
                      <a:gd name="T51" fmla="*/ 69 h 109"/>
                      <a:gd name="T52" fmla="*/ 153 w 189"/>
                      <a:gd name="T53" fmla="*/ 64 h 109"/>
                      <a:gd name="T54" fmla="*/ 153 w 189"/>
                      <a:gd name="T55" fmla="*/ 58 h 109"/>
                      <a:gd name="T56" fmla="*/ 148 w 189"/>
                      <a:gd name="T57" fmla="*/ 51 h 109"/>
                      <a:gd name="T58" fmla="*/ 134 w 189"/>
                      <a:gd name="T59" fmla="*/ 36 h 109"/>
                      <a:gd name="T60" fmla="*/ 121 w 189"/>
                      <a:gd name="T61" fmla="*/ 27 h 109"/>
                      <a:gd name="T62" fmla="*/ 111 w 189"/>
                      <a:gd name="T63" fmla="*/ 25 h 109"/>
                      <a:gd name="T64" fmla="*/ 107 w 189"/>
                      <a:gd name="T65" fmla="*/ 28 h 109"/>
                      <a:gd name="T66" fmla="*/ 106 w 189"/>
                      <a:gd name="T67" fmla="*/ 33 h 109"/>
                      <a:gd name="T68" fmla="*/ 116 w 189"/>
                      <a:gd name="T69" fmla="*/ 55 h 109"/>
                      <a:gd name="T70" fmla="*/ 126 w 189"/>
                      <a:gd name="T71" fmla="*/ 78 h 109"/>
                      <a:gd name="T72" fmla="*/ 128 w 189"/>
                      <a:gd name="T73" fmla="*/ 90 h 109"/>
                      <a:gd name="T74" fmla="*/ 127 w 189"/>
                      <a:gd name="T75" fmla="*/ 97 h 109"/>
                      <a:gd name="T76" fmla="*/ 122 w 189"/>
                      <a:gd name="T77" fmla="*/ 103 h 109"/>
                      <a:gd name="T78" fmla="*/ 106 w 189"/>
                      <a:gd name="T79" fmla="*/ 108 h 109"/>
                      <a:gd name="T80" fmla="*/ 85 w 189"/>
                      <a:gd name="T81" fmla="*/ 105 h 109"/>
                      <a:gd name="T82" fmla="*/ 62 w 189"/>
                      <a:gd name="T83" fmla="*/ 96 h 109"/>
                      <a:gd name="T84" fmla="*/ 46 w 189"/>
                      <a:gd name="T85" fmla="*/ 86 h 109"/>
                      <a:gd name="T86" fmla="*/ 25 w 189"/>
                      <a:gd name="T87" fmla="*/ 66 h 109"/>
                      <a:gd name="T88" fmla="*/ 9 w 189"/>
                      <a:gd name="T89" fmla="*/ 46 h 109"/>
                      <a:gd name="T90" fmla="*/ 1 w 189"/>
                      <a:gd name="T91" fmla="*/ 31 h 109"/>
                      <a:gd name="T92" fmla="*/ 0 w 189"/>
                      <a:gd name="T93" fmla="*/ 19 h 109"/>
                      <a:gd name="T94" fmla="*/ 3 w 189"/>
                      <a:gd name="T95" fmla="*/ 9 h 109"/>
                      <a:gd name="T96" fmla="*/ 14 w 189"/>
                      <a:gd name="T97" fmla="*/ 2 h 109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89"/>
                      <a:gd name="T148" fmla="*/ 0 h 109"/>
                      <a:gd name="T149" fmla="*/ 189 w 189"/>
                      <a:gd name="T150" fmla="*/ 109 h 109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89" h="109">
                        <a:moveTo>
                          <a:pt x="25" y="0"/>
                        </a:moveTo>
                        <a:lnTo>
                          <a:pt x="48" y="26"/>
                        </a:lnTo>
                        <a:lnTo>
                          <a:pt x="42" y="28"/>
                        </a:lnTo>
                        <a:lnTo>
                          <a:pt x="40" y="29"/>
                        </a:lnTo>
                        <a:lnTo>
                          <a:pt x="38" y="30"/>
                        </a:lnTo>
                        <a:lnTo>
                          <a:pt x="37" y="32"/>
                        </a:lnTo>
                        <a:lnTo>
                          <a:pt x="35" y="33"/>
                        </a:lnTo>
                        <a:lnTo>
                          <a:pt x="35" y="35"/>
                        </a:lnTo>
                        <a:lnTo>
                          <a:pt x="34" y="36"/>
                        </a:lnTo>
                        <a:lnTo>
                          <a:pt x="34" y="38"/>
                        </a:lnTo>
                        <a:lnTo>
                          <a:pt x="34" y="40"/>
                        </a:lnTo>
                        <a:lnTo>
                          <a:pt x="35" y="43"/>
                        </a:lnTo>
                        <a:lnTo>
                          <a:pt x="36" y="45"/>
                        </a:lnTo>
                        <a:lnTo>
                          <a:pt x="37" y="47"/>
                        </a:lnTo>
                        <a:lnTo>
                          <a:pt x="38" y="50"/>
                        </a:lnTo>
                        <a:lnTo>
                          <a:pt x="43" y="56"/>
                        </a:lnTo>
                        <a:lnTo>
                          <a:pt x="48" y="63"/>
                        </a:lnTo>
                        <a:lnTo>
                          <a:pt x="54" y="68"/>
                        </a:lnTo>
                        <a:lnTo>
                          <a:pt x="60" y="72"/>
                        </a:lnTo>
                        <a:lnTo>
                          <a:pt x="64" y="74"/>
                        </a:lnTo>
                        <a:lnTo>
                          <a:pt x="70" y="77"/>
                        </a:lnTo>
                        <a:lnTo>
                          <a:pt x="75" y="79"/>
                        </a:lnTo>
                        <a:lnTo>
                          <a:pt x="80" y="80"/>
                        </a:lnTo>
                        <a:lnTo>
                          <a:pt x="84" y="80"/>
                        </a:lnTo>
                        <a:lnTo>
                          <a:pt x="87" y="80"/>
                        </a:lnTo>
                        <a:lnTo>
                          <a:pt x="89" y="79"/>
                        </a:lnTo>
                        <a:lnTo>
                          <a:pt x="91" y="78"/>
                        </a:lnTo>
                        <a:lnTo>
                          <a:pt x="91" y="76"/>
                        </a:lnTo>
                        <a:lnTo>
                          <a:pt x="91" y="74"/>
                        </a:lnTo>
                        <a:lnTo>
                          <a:pt x="91" y="72"/>
                        </a:lnTo>
                        <a:lnTo>
                          <a:pt x="91" y="71"/>
                        </a:lnTo>
                        <a:lnTo>
                          <a:pt x="90" y="67"/>
                        </a:lnTo>
                        <a:lnTo>
                          <a:pt x="86" y="59"/>
                        </a:lnTo>
                        <a:lnTo>
                          <a:pt x="79" y="45"/>
                        </a:lnTo>
                        <a:lnTo>
                          <a:pt x="73" y="36"/>
                        </a:lnTo>
                        <a:lnTo>
                          <a:pt x="71" y="27"/>
                        </a:lnTo>
                        <a:lnTo>
                          <a:pt x="70" y="23"/>
                        </a:lnTo>
                        <a:lnTo>
                          <a:pt x="69" y="20"/>
                        </a:lnTo>
                        <a:lnTo>
                          <a:pt x="69" y="14"/>
                        </a:lnTo>
                        <a:lnTo>
                          <a:pt x="70" y="11"/>
                        </a:lnTo>
                        <a:lnTo>
                          <a:pt x="71" y="8"/>
                        </a:lnTo>
                        <a:lnTo>
                          <a:pt x="73" y="6"/>
                        </a:lnTo>
                        <a:lnTo>
                          <a:pt x="75" y="3"/>
                        </a:lnTo>
                        <a:lnTo>
                          <a:pt x="78" y="2"/>
                        </a:lnTo>
                        <a:lnTo>
                          <a:pt x="82" y="1"/>
                        </a:lnTo>
                        <a:lnTo>
                          <a:pt x="90" y="0"/>
                        </a:lnTo>
                        <a:lnTo>
                          <a:pt x="94" y="0"/>
                        </a:lnTo>
                        <a:lnTo>
                          <a:pt x="100" y="0"/>
                        </a:lnTo>
                        <a:lnTo>
                          <a:pt x="108" y="1"/>
                        </a:lnTo>
                        <a:lnTo>
                          <a:pt x="115" y="3"/>
                        </a:lnTo>
                        <a:lnTo>
                          <a:pt x="122" y="6"/>
                        </a:lnTo>
                        <a:lnTo>
                          <a:pt x="128" y="10"/>
                        </a:lnTo>
                        <a:lnTo>
                          <a:pt x="135" y="14"/>
                        </a:lnTo>
                        <a:lnTo>
                          <a:pt x="143" y="19"/>
                        </a:lnTo>
                        <a:lnTo>
                          <a:pt x="150" y="24"/>
                        </a:lnTo>
                        <a:lnTo>
                          <a:pt x="156" y="30"/>
                        </a:lnTo>
                        <a:lnTo>
                          <a:pt x="162" y="37"/>
                        </a:lnTo>
                        <a:lnTo>
                          <a:pt x="169" y="44"/>
                        </a:lnTo>
                        <a:lnTo>
                          <a:pt x="174" y="50"/>
                        </a:lnTo>
                        <a:lnTo>
                          <a:pt x="178" y="55"/>
                        </a:lnTo>
                        <a:lnTo>
                          <a:pt x="181" y="61"/>
                        </a:lnTo>
                        <a:lnTo>
                          <a:pt x="184" y="66"/>
                        </a:lnTo>
                        <a:lnTo>
                          <a:pt x="186" y="71"/>
                        </a:lnTo>
                        <a:lnTo>
                          <a:pt x="187" y="74"/>
                        </a:lnTo>
                        <a:lnTo>
                          <a:pt x="188" y="79"/>
                        </a:lnTo>
                        <a:lnTo>
                          <a:pt x="188" y="82"/>
                        </a:lnTo>
                        <a:lnTo>
                          <a:pt x="187" y="85"/>
                        </a:lnTo>
                        <a:lnTo>
                          <a:pt x="186" y="89"/>
                        </a:lnTo>
                        <a:lnTo>
                          <a:pt x="185" y="90"/>
                        </a:lnTo>
                        <a:lnTo>
                          <a:pt x="183" y="90"/>
                        </a:lnTo>
                        <a:lnTo>
                          <a:pt x="181" y="93"/>
                        </a:lnTo>
                        <a:lnTo>
                          <a:pt x="178" y="95"/>
                        </a:lnTo>
                        <a:lnTo>
                          <a:pt x="174" y="97"/>
                        </a:lnTo>
                        <a:lnTo>
                          <a:pt x="170" y="98"/>
                        </a:lnTo>
                        <a:lnTo>
                          <a:pt x="165" y="99"/>
                        </a:lnTo>
                        <a:lnTo>
                          <a:pt x="143" y="72"/>
                        </a:lnTo>
                        <a:lnTo>
                          <a:pt x="147" y="71"/>
                        </a:lnTo>
                        <a:lnTo>
                          <a:pt x="150" y="69"/>
                        </a:lnTo>
                        <a:lnTo>
                          <a:pt x="152" y="67"/>
                        </a:lnTo>
                        <a:lnTo>
                          <a:pt x="153" y="66"/>
                        </a:lnTo>
                        <a:lnTo>
                          <a:pt x="153" y="64"/>
                        </a:lnTo>
                        <a:lnTo>
                          <a:pt x="153" y="62"/>
                        </a:lnTo>
                        <a:lnTo>
                          <a:pt x="153" y="60"/>
                        </a:lnTo>
                        <a:lnTo>
                          <a:pt x="153" y="58"/>
                        </a:lnTo>
                        <a:lnTo>
                          <a:pt x="151" y="55"/>
                        </a:lnTo>
                        <a:lnTo>
                          <a:pt x="150" y="54"/>
                        </a:lnTo>
                        <a:lnTo>
                          <a:pt x="148" y="51"/>
                        </a:lnTo>
                        <a:lnTo>
                          <a:pt x="144" y="46"/>
                        </a:lnTo>
                        <a:lnTo>
                          <a:pt x="139" y="40"/>
                        </a:lnTo>
                        <a:lnTo>
                          <a:pt x="134" y="36"/>
                        </a:lnTo>
                        <a:lnTo>
                          <a:pt x="129" y="32"/>
                        </a:lnTo>
                        <a:lnTo>
                          <a:pt x="125" y="29"/>
                        </a:lnTo>
                        <a:lnTo>
                          <a:pt x="121" y="27"/>
                        </a:lnTo>
                        <a:lnTo>
                          <a:pt x="117" y="26"/>
                        </a:lnTo>
                        <a:lnTo>
                          <a:pt x="115" y="25"/>
                        </a:lnTo>
                        <a:lnTo>
                          <a:pt x="111" y="25"/>
                        </a:lnTo>
                        <a:lnTo>
                          <a:pt x="109" y="26"/>
                        </a:lnTo>
                        <a:lnTo>
                          <a:pt x="108" y="27"/>
                        </a:lnTo>
                        <a:lnTo>
                          <a:pt x="107" y="28"/>
                        </a:lnTo>
                        <a:lnTo>
                          <a:pt x="106" y="29"/>
                        </a:lnTo>
                        <a:lnTo>
                          <a:pt x="106" y="31"/>
                        </a:lnTo>
                        <a:lnTo>
                          <a:pt x="106" y="33"/>
                        </a:lnTo>
                        <a:lnTo>
                          <a:pt x="108" y="38"/>
                        </a:lnTo>
                        <a:lnTo>
                          <a:pt x="111" y="46"/>
                        </a:lnTo>
                        <a:lnTo>
                          <a:pt x="116" y="55"/>
                        </a:lnTo>
                        <a:lnTo>
                          <a:pt x="121" y="64"/>
                        </a:lnTo>
                        <a:lnTo>
                          <a:pt x="125" y="72"/>
                        </a:lnTo>
                        <a:lnTo>
                          <a:pt x="126" y="78"/>
                        </a:lnTo>
                        <a:lnTo>
                          <a:pt x="128" y="84"/>
                        </a:lnTo>
                        <a:lnTo>
                          <a:pt x="128" y="89"/>
                        </a:lnTo>
                        <a:lnTo>
                          <a:pt x="128" y="90"/>
                        </a:lnTo>
                        <a:lnTo>
                          <a:pt x="128" y="93"/>
                        </a:lnTo>
                        <a:lnTo>
                          <a:pt x="127" y="95"/>
                        </a:lnTo>
                        <a:lnTo>
                          <a:pt x="127" y="97"/>
                        </a:lnTo>
                        <a:lnTo>
                          <a:pt x="125" y="99"/>
                        </a:lnTo>
                        <a:lnTo>
                          <a:pt x="124" y="101"/>
                        </a:lnTo>
                        <a:lnTo>
                          <a:pt x="122" y="103"/>
                        </a:lnTo>
                        <a:lnTo>
                          <a:pt x="118" y="105"/>
                        </a:lnTo>
                        <a:lnTo>
                          <a:pt x="113" y="107"/>
                        </a:lnTo>
                        <a:lnTo>
                          <a:pt x="106" y="108"/>
                        </a:lnTo>
                        <a:lnTo>
                          <a:pt x="99" y="108"/>
                        </a:lnTo>
                        <a:lnTo>
                          <a:pt x="93" y="107"/>
                        </a:lnTo>
                        <a:lnTo>
                          <a:pt x="85" y="105"/>
                        </a:lnTo>
                        <a:lnTo>
                          <a:pt x="77" y="103"/>
                        </a:lnTo>
                        <a:lnTo>
                          <a:pt x="69" y="99"/>
                        </a:lnTo>
                        <a:lnTo>
                          <a:pt x="62" y="96"/>
                        </a:lnTo>
                        <a:lnTo>
                          <a:pt x="54" y="91"/>
                        </a:lnTo>
                        <a:lnTo>
                          <a:pt x="50" y="89"/>
                        </a:lnTo>
                        <a:lnTo>
                          <a:pt x="46" y="86"/>
                        </a:lnTo>
                        <a:lnTo>
                          <a:pt x="38" y="80"/>
                        </a:lnTo>
                        <a:lnTo>
                          <a:pt x="31" y="73"/>
                        </a:lnTo>
                        <a:lnTo>
                          <a:pt x="25" y="66"/>
                        </a:lnTo>
                        <a:lnTo>
                          <a:pt x="18" y="58"/>
                        </a:lnTo>
                        <a:lnTo>
                          <a:pt x="13" y="52"/>
                        </a:lnTo>
                        <a:lnTo>
                          <a:pt x="9" y="46"/>
                        </a:lnTo>
                        <a:lnTo>
                          <a:pt x="5" y="40"/>
                        </a:lnTo>
                        <a:lnTo>
                          <a:pt x="2" y="36"/>
                        </a:lnTo>
                        <a:lnTo>
                          <a:pt x="1" y="31"/>
                        </a:lnTo>
                        <a:lnTo>
                          <a:pt x="0" y="27"/>
                        </a:lnTo>
                        <a:lnTo>
                          <a:pt x="0" y="22"/>
                        </a:lnTo>
                        <a:lnTo>
                          <a:pt x="0" y="19"/>
                        </a:lnTo>
                        <a:lnTo>
                          <a:pt x="0" y="15"/>
                        </a:lnTo>
                        <a:lnTo>
                          <a:pt x="1" y="12"/>
                        </a:lnTo>
                        <a:lnTo>
                          <a:pt x="3" y="9"/>
                        </a:lnTo>
                        <a:lnTo>
                          <a:pt x="6" y="7"/>
                        </a:lnTo>
                        <a:lnTo>
                          <a:pt x="10" y="4"/>
                        </a:lnTo>
                        <a:lnTo>
                          <a:pt x="14" y="2"/>
                        </a:lnTo>
                        <a:lnTo>
                          <a:pt x="19" y="1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5" name="Freeform 25"/>
                  <p:cNvSpPr>
                    <a:spLocks/>
                  </p:cNvSpPr>
                  <p:nvPr/>
                </p:nvSpPr>
                <p:spPr bwMode="auto">
                  <a:xfrm>
                    <a:off x="234" y="3141"/>
                    <a:ext cx="202" cy="106"/>
                  </a:xfrm>
                  <a:custGeom>
                    <a:avLst/>
                    <a:gdLst>
                      <a:gd name="T0" fmla="*/ 0 w 202"/>
                      <a:gd name="T1" fmla="*/ 50 h 106"/>
                      <a:gd name="T2" fmla="*/ 122 w 202"/>
                      <a:gd name="T3" fmla="*/ 39 h 106"/>
                      <a:gd name="T4" fmla="*/ 91 w 202"/>
                      <a:gd name="T5" fmla="*/ 1 h 106"/>
                      <a:gd name="T6" fmla="*/ 116 w 202"/>
                      <a:gd name="T7" fmla="*/ 0 h 106"/>
                      <a:gd name="T8" fmla="*/ 201 w 202"/>
                      <a:gd name="T9" fmla="*/ 102 h 106"/>
                      <a:gd name="T10" fmla="*/ 175 w 202"/>
                      <a:gd name="T11" fmla="*/ 105 h 106"/>
                      <a:gd name="T12" fmla="*/ 144 w 202"/>
                      <a:gd name="T13" fmla="*/ 65 h 106"/>
                      <a:gd name="T14" fmla="*/ 21 w 202"/>
                      <a:gd name="T15" fmla="*/ 76 h 106"/>
                      <a:gd name="T16" fmla="*/ 0 w 202"/>
                      <a:gd name="T17" fmla="*/ 50 h 1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02"/>
                      <a:gd name="T28" fmla="*/ 0 h 106"/>
                      <a:gd name="T29" fmla="*/ 202 w 202"/>
                      <a:gd name="T30" fmla="*/ 106 h 10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02" h="106">
                        <a:moveTo>
                          <a:pt x="0" y="50"/>
                        </a:moveTo>
                        <a:lnTo>
                          <a:pt x="122" y="39"/>
                        </a:lnTo>
                        <a:lnTo>
                          <a:pt x="91" y="1"/>
                        </a:lnTo>
                        <a:lnTo>
                          <a:pt x="116" y="0"/>
                        </a:lnTo>
                        <a:lnTo>
                          <a:pt x="201" y="102"/>
                        </a:lnTo>
                        <a:lnTo>
                          <a:pt x="175" y="105"/>
                        </a:lnTo>
                        <a:lnTo>
                          <a:pt x="144" y="65"/>
                        </a:lnTo>
                        <a:lnTo>
                          <a:pt x="21" y="76"/>
                        </a:lnTo>
                        <a:lnTo>
                          <a:pt x="0" y="50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6" name="Freeform 26"/>
                  <p:cNvSpPr>
                    <a:spLocks/>
                  </p:cNvSpPr>
                  <p:nvPr/>
                </p:nvSpPr>
                <p:spPr bwMode="auto">
                  <a:xfrm>
                    <a:off x="290" y="3259"/>
                    <a:ext cx="214" cy="133"/>
                  </a:xfrm>
                  <a:custGeom>
                    <a:avLst/>
                    <a:gdLst>
                      <a:gd name="T0" fmla="*/ 106 w 214"/>
                      <a:gd name="T1" fmla="*/ 132 h 133"/>
                      <a:gd name="T2" fmla="*/ 83 w 214"/>
                      <a:gd name="T3" fmla="*/ 103 h 133"/>
                      <a:gd name="T4" fmla="*/ 107 w 214"/>
                      <a:gd name="T5" fmla="*/ 88 h 133"/>
                      <a:gd name="T6" fmla="*/ 65 w 214"/>
                      <a:gd name="T7" fmla="*/ 36 h 133"/>
                      <a:gd name="T8" fmla="*/ 23 w 214"/>
                      <a:gd name="T9" fmla="*/ 28 h 133"/>
                      <a:gd name="T10" fmla="*/ 0 w 214"/>
                      <a:gd name="T11" fmla="*/ 0 h 133"/>
                      <a:gd name="T12" fmla="*/ 189 w 214"/>
                      <a:gd name="T13" fmla="*/ 39 h 133"/>
                      <a:gd name="T14" fmla="*/ 213 w 214"/>
                      <a:gd name="T15" fmla="*/ 67 h 133"/>
                      <a:gd name="T16" fmla="*/ 106 w 214"/>
                      <a:gd name="T17" fmla="*/ 132 h 133"/>
                      <a:gd name="T18" fmla="*/ 125 w 214"/>
                      <a:gd name="T19" fmla="*/ 78 h 133"/>
                      <a:gd name="T20" fmla="*/ 166 w 214"/>
                      <a:gd name="T21" fmla="*/ 56 h 133"/>
                      <a:gd name="T22" fmla="*/ 97 w 214"/>
                      <a:gd name="T23" fmla="*/ 43 h 133"/>
                      <a:gd name="T24" fmla="*/ 125 w 214"/>
                      <a:gd name="T25" fmla="*/ 78 h 133"/>
                      <a:gd name="T26" fmla="*/ 106 w 214"/>
                      <a:gd name="T27" fmla="*/ 132 h 133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14"/>
                      <a:gd name="T43" fmla="*/ 0 h 133"/>
                      <a:gd name="T44" fmla="*/ 214 w 214"/>
                      <a:gd name="T45" fmla="*/ 133 h 133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14" h="133">
                        <a:moveTo>
                          <a:pt x="106" y="132"/>
                        </a:moveTo>
                        <a:lnTo>
                          <a:pt x="83" y="103"/>
                        </a:lnTo>
                        <a:lnTo>
                          <a:pt x="107" y="88"/>
                        </a:lnTo>
                        <a:lnTo>
                          <a:pt x="65" y="36"/>
                        </a:lnTo>
                        <a:lnTo>
                          <a:pt x="23" y="28"/>
                        </a:lnTo>
                        <a:lnTo>
                          <a:pt x="0" y="0"/>
                        </a:lnTo>
                        <a:lnTo>
                          <a:pt x="189" y="39"/>
                        </a:lnTo>
                        <a:lnTo>
                          <a:pt x="213" y="67"/>
                        </a:lnTo>
                        <a:lnTo>
                          <a:pt x="106" y="132"/>
                        </a:lnTo>
                        <a:lnTo>
                          <a:pt x="125" y="78"/>
                        </a:lnTo>
                        <a:lnTo>
                          <a:pt x="166" y="56"/>
                        </a:lnTo>
                        <a:lnTo>
                          <a:pt x="97" y="43"/>
                        </a:lnTo>
                        <a:lnTo>
                          <a:pt x="125" y="78"/>
                        </a:lnTo>
                        <a:lnTo>
                          <a:pt x="106" y="132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7" name="Freeform 27"/>
                  <p:cNvSpPr>
                    <a:spLocks/>
                  </p:cNvSpPr>
                  <p:nvPr/>
                </p:nvSpPr>
                <p:spPr bwMode="auto">
                  <a:xfrm>
                    <a:off x="408" y="3393"/>
                    <a:ext cx="218" cy="130"/>
                  </a:xfrm>
                  <a:custGeom>
                    <a:avLst/>
                    <a:gdLst>
                      <a:gd name="T0" fmla="*/ 147 w 218"/>
                      <a:gd name="T1" fmla="*/ 0 h 130"/>
                      <a:gd name="T2" fmla="*/ 201 w 218"/>
                      <a:gd name="T3" fmla="*/ 65 h 130"/>
                      <a:gd name="T4" fmla="*/ 212 w 218"/>
                      <a:gd name="T5" fmla="*/ 80 h 130"/>
                      <a:gd name="T6" fmla="*/ 216 w 218"/>
                      <a:gd name="T7" fmla="*/ 91 h 130"/>
                      <a:gd name="T8" fmla="*/ 216 w 218"/>
                      <a:gd name="T9" fmla="*/ 96 h 130"/>
                      <a:gd name="T10" fmla="*/ 214 w 218"/>
                      <a:gd name="T11" fmla="*/ 101 h 130"/>
                      <a:gd name="T12" fmla="*/ 211 w 218"/>
                      <a:gd name="T13" fmla="*/ 103 h 130"/>
                      <a:gd name="T14" fmla="*/ 206 w 218"/>
                      <a:gd name="T15" fmla="*/ 107 h 130"/>
                      <a:gd name="T16" fmla="*/ 194 w 218"/>
                      <a:gd name="T17" fmla="*/ 110 h 130"/>
                      <a:gd name="T18" fmla="*/ 181 w 218"/>
                      <a:gd name="T19" fmla="*/ 110 h 130"/>
                      <a:gd name="T20" fmla="*/ 173 w 218"/>
                      <a:gd name="T21" fmla="*/ 108 h 130"/>
                      <a:gd name="T22" fmla="*/ 159 w 218"/>
                      <a:gd name="T23" fmla="*/ 103 h 130"/>
                      <a:gd name="T24" fmla="*/ 146 w 218"/>
                      <a:gd name="T25" fmla="*/ 96 h 130"/>
                      <a:gd name="T26" fmla="*/ 133 w 218"/>
                      <a:gd name="T27" fmla="*/ 87 h 130"/>
                      <a:gd name="T28" fmla="*/ 125 w 218"/>
                      <a:gd name="T29" fmla="*/ 83 h 130"/>
                      <a:gd name="T30" fmla="*/ 125 w 218"/>
                      <a:gd name="T31" fmla="*/ 91 h 130"/>
                      <a:gd name="T32" fmla="*/ 122 w 218"/>
                      <a:gd name="T33" fmla="*/ 97 h 130"/>
                      <a:gd name="T34" fmla="*/ 111 w 218"/>
                      <a:gd name="T35" fmla="*/ 111 h 130"/>
                      <a:gd name="T36" fmla="*/ 71 w 218"/>
                      <a:gd name="T37" fmla="*/ 97 h 130"/>
                      <a:gd name="T38" fmla="*/ 94 w 218"/>
                      <a:gd name="T39" fmla="*/ 66 h 130"/>
                      <a:gd name="T40" fmla="*/ 97 w 218"/>
                      <a:gd name="T41" fmla="*/ 60 h 130"/>
                      <a:gd name="T42" fmla="*/ 98 w 218"/>
                      <a:gd name="T43" fmla="*/ 54 h 130"/>
                      <a:gd name="T44" fmla="*/ 96 w 218"/>
                      <a:gd name="T45" fmla="*/ 50 h 130"/>
                      <a:gd name="T46" fmla="*/ 88 w 218"/>
                      <a:gd name="T47" fmla="*/ 38 h 130"/>
                      <a:gd name="T48" fmla="*/ 22 w 218"/>
                      <a:gd name="T49" fmla="*/ 38 h 130"/>
                      <a:gd name="T50" fmla="*/ 107 w 218"/>
                      <a:gd name="T51" fmla="*/ 32 h 130"/>
                      <a:gd name="T52" fmla="*/ 137 w 218"/>
                      <a:gd name="T53" fmla="*/ 66 h 130"/>
                      <a:gd name="T54" fmla="*/ 144 w 218"/>
                      <a:gd name="T55" fmla="*/ 74 h 130"/>
                      <a:gd name="T56" fmla="*/ 153 w 218"/>
                      <a:gd name="T57" fmla="*/ 80 h 130"/>
                      <a:gd name="T58" fmla="*/ 160 w 218"/>
                      <a:gd name="T59" fmla="*/ 82 h 130"/>
                      <a:gd name="T60" fmla="*/ 166 w 218"/>
                      <a:gd name="T61" fmla="*/ 83 h 130"/>
                      <a:gd name="T62" fmla="*/ 174 w 218"/>
                      <a:gd name="T63" fmla="*/ 83 h 130"/>
                      <a:gd name="T64" fmla="*/ 178 w 218"/>
                      <a:gd name="T65" fmla="*/ 80 h 130"/>
                      <a:gd name="T66" fmla="*/ 180 w 218"/>
                      <a:gd name="T67" fmla="*/ 76 h 130"/>
                      <a:gd name="T68" fmla="*/ 179 w 218"/>
                      <a:gd name="T69" fmla="*/ 71 h 130"/>
                      <a:gd name="T70" fmla="*/ 172 w 218"/>
                      <a:gd name="T71" fmla="*/ 62 h 130"/>
                      <a:gd name="T72" fmla="*/ 144 w 218"/>
                      <a:gd name="T73" fmla="*/ 29 h 130"/>
                      <a:gd name="T74" fmla="*/ 0 w 218"/>
                      <a:gd name="T75" fmla="*/ 12 h 13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18"/>
                      <a:gd name="T115" fmla="*/ 0 h 130"/>
                      <a:gd name="T116" fmla="*/ 218 w 218"/>
                      <a:gd name="T117" fmla="*/ 130 h 13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18" h="130">
                        <a:moveTo>
                          <a:pt x="0" y="12"/>
                        </a:moveTo>
                        <a:lnTo>
                          <a:pt x="147" y="0"/>
                        </a:lnTo>
                        <a:lnTo>
                          <a:pt x="193" y="56"/>
                        </a:lnTo>
                        <a:lnTo>
                          <a:pt x="201" y="65"/>
                        </a:lnTo>
                        <a:lnTo>
                          <a:pt x="208" y="73"/>
                        </a:lnTo>
                        <a:lnTo>
                          <a:pt x="212" y="80"/>
                        </a:lnTo>
                        <a:lnTo>
                          <a:pt x="215" y="86"/>
                        </a:lnTo>
                        <a:lnTo>
                          <a:pt x="216" y="91"/>
                        </a:lnTo>
                        <a:lnTo>
                          <a:pt x="217" y="95"/>
                        </a:lnTo>
                        <a:lnTo>
                          <a:pt x="216" y="96"/>
                        </a:lnTo>
                        <a:lnTo>
                          <a:pt x="216" y="99"/>
                        </a:lnTo>
                        <a:lnTo>
                          <a:pt x="214" y="101"/>
                        </a:lnTo>
                        <a:lnTo>
                          <a:pt x="213" y="102"/>
                        </a:lnTo>
                        <a:lnTo>
                          <a:pt x="211" y="103"/>
                        </a:lnTo>
                        <a:lnTo>
                          <a:pt x="210" y="105"/>
                        </a:lnTo>
                        <a:lnTo>
                          <a:pt x="206" y="107"/>
                        </a:lnTo>
                        <a:lnTo>
                          <a:pt x="201" y="109"/>
                        </a:lnTo>
                        <a:lnTo>
                          <a:pt x="194" y="110"/>
                        </a:lnTo>
                        <a:lnTo>
                          <a:pt x="185" y="110"/>
                        </a:lnTo>
                        <a:lnTo>
                          <a:pt x="181" y="110"/>
                        </a:lnTo>
                        <a:lnTo>
                          <a:pt x="177" y="109"/>
                        </a:lnTo>
                        <a:lnTo>
                          <a:pt x="173" y="108"/>
                        </a:lnTo>
                        <a:lnTo>
                          <a:pt x="168" y="107"/>
                        </a:lnTo>
                        <a:lnTo>
                          <a:pt x="159" y="103"/>
                        </a:lnTo>
                        <a:lnTo>
                          <a:pt x="150" y="99"/>
                        </a:lnTo>
                        <a:lnTo>
                          <a:pt x="146" y="96"/>
                        </a:lnTo>
                        <a:lnTo>
                          <a:pt x="142" y="94"/>
                        </a:lnTo>
                        <a:lnTo>
                          <a:pt x="133" y="87"/>
                        </a:lnTo>
                        <a:lnTo>
                          <a:pt x="125" y="78"/>
                        </a:lnTo>
                        <a:lnTo>
                          <a:pt x="125" y="83"/>
                        </a:lnTo>
                        <a:lnTo>
                          <a:pt x="125" y="87"/>
                        </a:lnTo>
                        <a:lnTo>
                          <a:pt x="125" y="91"/>
                        </a:lnTo>
                        <a:lnTo>
                          <a:pt x="124" y="94"/>
                        </a:lnTo>
                        <a:lnTo>
                          <a:pt x="122" y="97"/>
                        </a:lnTo>
                        <a:lnTo>
                          <a:pt x="120" y="101"/>
                        </a:lnTo>
                        <a:lnTo>
                          <a:pt x="111" y="111"/>
                        </a:lnTo>
                        <a:lnTo>
                          <a:pt x="96" y="129"/>
                        </a:lnTo>
                        <a:lnTo>
                          <a:pt x="71" y="97"/>
                        </a:lnTo>
                        <a:lnTo>
                          <a:pt x="87" y="76"/>
                        </a:lnTo>
                        <a:lnTo>
                          <a:pt x="94" y="66"/>
                        </a:lnTo>
                        <a:lnTo>
                          <a:pt x="96" y="63"/>
                        </a:lnTo>
                        <a:lnTo>
                          <a:pt x="97" y="60"/>
                        </a:lnTo>
                        <a:lnTo>
                          <a:pt x="98" y="57"/>
                        </a:lnTo>
                        <a:lnTo>
                          <a:pt x="98" y="54"/>
                        </a:lnTo>
                        <a:lnTo>
                          <a:pt x="97" y="52"/>
                        </a:lnTo>
                        <a:lnTo>
                          <a:pt x="96" y="50"/>
                        </a:lnTo>
                        <a:lnTo>
                          <a:pt x="94" y="46"/>
                        </a:lnTo>
                        <a:lnTo>
                          <a:pt x="88" y="38"/>
                        </a:lnTo>
                        <a:lnTo>
                          <a:pt x="84" y="32"/>
                        </a:lnTo>
                        <a:lnTo>
                          <a:pt x="22" y="38"/>
                        </a:lnTo>
                        <a:lnTo>
                          <a:pt x="0" y="12"/>
                        </a:lnTo>
                        <a:lnTo>
                          <a:pt x="107" y="32"/>
                        </a:lnTo>
                        <a:lnTo>
                          <a:pt x="123" y="50"/>
                        </a:lnTo>
                        <a:lnTo>
                          <a:pt x="137" y="66"/>
                        </a:lnTo>
                        <a:lnTo>
                          <a:pt x="141" y="71"/>
                        </a:lnTo>
                        <a:lnTo>
                          <a:pt x="144" y="74"/>
                        </a:lnTo>
                        <a:lnTo>
                          <a:pt x="150" y="78"/>
                        </a:lnTo>
                        <a:lnTo>
                          <a:pt x="153" y="80"/>
                        </a:lnTo>
                        <a:lnTo>
                          <a:pt x="156" y="81"/>
                        </a:lnTo>
                        <a:lnTo>
                          <a:pt x="160" y="82"/>
                        </a:lnTo>
                        <a:lnTo>
                          <a:pt x="164" y="83"/>
                        </a:lnTo>
                        <a:lnTo>
                          <a:pt x="166" y="83"/>
                        </a:lnTo>
                        <a:lnTo>
                          <a:pt x="170" y="83"/>
                        </a:lnTo>
                        <a:lnTo>
                          <a:pt x="174" y="83"/>
                        </a:lnTo>
                        <a:lnTo>
                          <a:pt x="176" y="82"/>
                        </a:lnTo>
                        <a:lnTo>
                          <a:pt x="178" y="80"/>
                        </a:lnTo>
                        <a:lnTo>
                          <a:pt x="180" y="78"/>
                        </a:lnTo>
                        <a:lnTo>
                          <a:pt x="180" y="76"/>
                        </a:lnTo>
                        <a:lnTo>
                          <a:pt x="180" y="74"/>
                        </a:lnTo>
                        <a:lnTo>
                          <a:pt x="179" y="71"/>
                        </a:lnTo>
                        <a:lnTo>
                          <a:pt x="177" y="67"/>
                        </a:lnTo>
                        <a:lnTo>
                          <a:pt x="172" y="62"/>
                        </a:lnTo>
                        <a:lnTo>
                          <a:pt x="162" y="49"/>
                        </a:lnTo>
                        <a:lnTo>
                          <a:pt x="144" y="29"/>
                        </a:lnTo>
                        <a:lnTo>
                          <a:pt x="107" y="32"/>
                        </a:lnTo>
                        <a:lnTo>
                          <a:pt x="0" y="12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8" name="Freeform 28"/>
                  <p:cNvSpPr>
                    <a:spLocks/>
                  </p:cNvSpPr>
                  <p:nvPr/>
                </p:nvSpPr>
                <p:spPr bwMode="auto">
                  <a:xfrm>
                    <a:off x="540" y="3515"/>
                    <a:ext cx="203" cy="107"/>
                  </a:xfrm>
                  <a:custGeom>
                    <a:avLst/>
                    <a:gdLst>
                      <a:gd name="T0" fmla="*/ 0 w 203"/>
                      <a:gd name="T1" fmla="*/ 50 h 107"/>
                      <a:gd name="T2" fmla="*/ 122 w 203"/>
                      <a:gd name="T3" fmla="*/ 41 h 107"/>
                      <a:gd name="T4" fmla="*/ 91 w 203"/>
                      <a:gd name="T5" fmla="*/ 1 h 107"/>
                      <a:gd name="T6" fmla="*/ 115 w 203"/>
                      <a:gd name="T7" fmla="*/ 0 h 107"/>
                      <a:gd name="T8" fmla="*/ 202 w 203"/>
                      <a:gd name="T9" fmla="*/ 104 h 107"/>
                      <a:gd name="T10" fmla="*/ 175 w 203"/>
                      <a:gd name="T11" fmla="*/ 106 h 107"/>
                      <a:gd name="T12" fmla="*/ 144 w 203"/>
                      <a:gd name="T13" fmla="*/ 68 h 107"/>
                      <a:gd name="T14" fmla="*/ 22 w 203"/>
                      <a:gd name="T15" fmla="*/ 76 h 107"/>
                      <a:gd name="T16" fmla="*/ 0 w 203"/>
                      <a:gd name="T17" fmla="*/ 50 h 10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03"/>
                      <a:gd name="T28" fmla="*/ 0 h 107"/>
                      <a:gd name="T29" fmla="*/ 203 w 203"/>
                      <a:gd name="T30" fmla="*/ 107 h 10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03" h="107">
                        <a:moveTo>
                          <a:pt x="0" y="50"/>
                        </a:moveTo>
                        <a:lnTo>
                          <a:pt x="122" y="41"/>
                        </a:lnTo>
                        <a:lnTo>
                          <a:pt x="91" y="1"/>
                        </a:lnTo>
                        <a:lnTo>
                          <a:pt x="115" y="0"/>
                        </a:lnTo>
                        <a:lnTo>
                          <a:pt x="202" y="104"/>
                        </a:lnTo>
                        <a:lnTo>
                          <a:pt x="175" y="106"/>
                        </a:lnTo>
                        <a:lnTo>
                          <a:pt x="144" y="68"/>
                        </a:lnTo>
                        <a:lnTo>
                          <a:pt x="22" y="76"/>
                        </a:lnTo>
                        <a:lnTo>
                          <a:pt x="0" y="50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9" name="Freeform 29"/>
                  <p:cNvSpPr>
                    <a:spLocks/>
                  </p:cNvSpPr>
                  <p:nvPr/>
                </p:nvSpPr>
                <p:spPr bwMode="auto">
                  <a:xfrm>
                    <a:off x="237" y="2929"/>
                    <a:ext cx="591" cy="720"/>
                  </a:xfrm>
                  <a:custGeom>
                    <a:avLst/>
                    <a:gdLst>
                      <a:gd name="T0" fmla="*/ 0 w 591"/>
                      <a:gd name="T1" fmla="*/ 0 h 720"/>
                      <a:gd name="T2" fmla="*/ 189 w 591"/>
                      <a:gd name="T3" fmla="*/ 91 h 720"/>
                      <a:gd name="T4" fmla="*/ 180 w 591"/>
                      <a:gd name="T5" fmla="*/ 215 h 720"/>
                      <a:gd name="T6" fmla="*/ 380 w 591"/>
                      <a:gd name="T7" fmla="*/ 307 h 720"/>
                      <a:gd name="T8" fmla="*/ 378 w 591"/>
                      <a:gd name="T9" fmla="*/ 454 h 720"/>
                      <a:gd name="T10" fmla="*/ 582 w 591"/>
                      <a:gd name="T11" fmla="*/ 541 h 720"/>
                      <a:gd name="T12" fmla="*/ 590 w 591"/>
                      <a:gd name="T13" fmla="*/ 719 h 720"/>
                      <a:gd name="T14" fmla="*/ 294 w 591"/>
                      <a:gd name="T15" fmla="*/ 359 h 720"/>
                      <a:gd name="T16" fmla="*/ 0 w 591"/>
                      <a:gd name="T17" fmla="*/ 0 h 72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91"/>
                      <a:gd name="T28" fmla="*/ 0 h 720"/>
                      <a:gd name="T29" fmla="*/ 591 w 591"/>
                      <a:gd name="T30" fmla="*/ 720 h 72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91" h="720">
                        <a:moveTo>
                          <a:pt x="0" y="0"/>
                        </a:moveTo>
                        <a:lnTo>
                          <a:pt x="189" y="91"/>
                        </a:lnTo>
                        <a:lnTo>
                          <a:pt x="180" y="215"/>
                        </a:lnTo>
                        <a:lnTo>
                          <a:pt x="380" y="307"/>
                        </a:lnTo>
                        <a:lnTo>
                          <a:pt x="378" y="454"/>
                        </a:lnTo>
                        <a:lnTo>
                          <a:pt x="582" y="541"/>
                        </a:lnTo>
                        <a:lnTo>
                          <a:pt x="590" y="719"/>
                        </a:lnTo>
                        <a:lnTo>
                          <a:pt x="294" y="35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3DB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0" name="Freeform 30"/>
                  <p:cNvSpPr>
                    <a:spLocks/>
                  </p:cNvSpPr>
                  <p:nvPr/>
                </p:nvSpPr>
                <p:spPr bwMode="auto">
                  <a:xfrm>
                    <a:off x="514" y="1920"/>
                    <a:ext cx="3845" cy="1212"/>
                  </a:xfrm>
                  <a:custGeom>
                    <a:avLst/>
                    <a:gdLst>
                      <a:gd name="T0" fmla="*/ 0 w 3845"/>
                      <a:gd name="T1" fmla="*/ 1187 h 1212"/>
                      <a:gd name="T2" fmla="*/ 6 w 3845"/>
                      <a:gd name="T3" fmla="*/ 1211 h 1212"/>
                      <a:gd name="T4" fmla="*/ 485 w 3845"/>
                      <a:gd name="T5" fmla="*/ 1062 h 1212"/>
                      <a:gd name="T6" fmla="*/ 966 w 3845"/>
                      <a:gd name="T7" fmla="*/ 914 h 1212"/>
                      <a:gd name="T8" fmla="*/ 1445 w 3845"/>
                      <a:gd name="T9" fmla="*/ 765 h 1212"/>
                      <a:gd name="T10" fmla="*/ 1925 w 3845"/>
                      <a:gd name="T11" fmla="*/ 617 h 1212"/>
                      <a:gd name="T12" fmla="*/ 2404 w 3845"/>
                      <a:gd name="T13" fmla="*/ 468 h 1212"/>
                      <a:gd name="T14" fmla="*/ 2884 w 3845"/>
                      <a:gd name="T15" fmla="*/ 320 h 1212"/>
                      <a:gd name="T16" fmla="*/ 3363 w 3845"/>
                      <a:gd name="T17" fmla="*/ 171 h 1212"/>
                      <a:gd name="T18" fmla="*/ 3844 w 3845"/>
                      <a:gd name="T19" fmla="*/ 24 h 1212"/>
                      <a:gd name="T20" fmla="*/ 3837 w 3845"/>
                      <a:gd name="T21" fmla="*/ 0 h 1212"/>
                      <a:gd name="T22" fmla="*/ 3357 w 3845"/>
                      <a:gd name="T23" fmla="*/ 148 h 1212"/>
                      <a:gd name="T24" fmla="*/ 2876 w 3845"/>
                      <a:gd name="T25" fmla="*/ 296 h 1212"/>
                      <a:gd name="T26" fmla="*/ 2397 w 3845"/>
                      <a:gd name="T27" fmla="*/ 445 h 1212"/>
                      <a:gd name="T28" fmla="*/ 1918 w 3845"/>
                      <a:gd name="T29" fmla="*/ 593 h 1212"/>
                      <a:gd name="T30" fmla="*/ 1438 w 3845"/>
                      <a:gd name="T31" fmla="*/ 742 h 1212"/>
                      <a:gd name="T32" fmla="*/ 959 w 3845"/>
                      <a:gd name="T33" fmla="*/ 890 h 1212"/>
                      <a:gd name="T34" fmla="*/ 479 w 3845"/>
                      <a:gd name="T35" fmla="*/ 1039 h 1212"/>
                      <a:gd name="T36" fmla="*/ 0 w 3845"/>
                      <a:gd name="T37" fmla="*/ 1187 h 121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845"/>
                      <a:gd name="T58" fmla="*/ 0 h 1212"/>
                      <a:gd name="T59" fmla="*/ 3845 w 3845"/>
                      <a:gd name="T60" fmla="*/ 1212 h 121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845" h="1212">
                        <a:moveTo>
                          <a:pt x="0" y="1187"/>
                        </a:moveTo>
                        <a:lnTo>
                          <a:pt x="6" y="1211"/>
                        </a:lnTo>
                        <a:lnTo>
                          <a:pt x="485" y="1062"/>
                        </a:lnTo>
                        <a:lnTo>
                          <a:pt x="966" y="914"/>
                        </a:lnTo>
                        <a:lnTo>
                          <a:pt x="1445" y="765"/>
                        </a:lnTo>
                        <a:lnTo>
                          <a:pt x="1925" y="617"/>
                        </a:lnTo>
                        <a:lnTo>
                          <a:pt x="2404" y="468"/>
                        </a:lnTo>
                        <a:lnTo>
                          <a:pt x="2884" y="320"/>
                        </a:lnTo>
                        <a:lnTo>
                          <a:pt x="3363" y="171"/>
                        </a:lnTo>
                        <a:lnTo>
                          <a:pt x="3844" y="24"/>
                        </a:lnTo>
                        <a:lnTo>
                          <a:pt x="3837" y="0"/>
                        </a:lnTo>
                        <a:lnTo>
                          <a:pt x="3357" y="148"/>
                        </a:lnTo>
                        <a:lnTo>
                          <a:pt x="2876" y="296"/>
                        </a:lnTo>
                        <a:lnTo>
                          <a:pt x="2397" y="445"/>
                        </a:lnTo>
                        <a:lnTo>
                          <a:pt x="1918" y="593"/>
                        </a:lnTo>
                        <a:lnTo>
                          <a:pt x="1438" y="742"/>
                        </a:lnTo>
                        <a:lnTo>
                          <a:pt x="959" y="890"/>
                        </a:lnTo>
                        <a:lnTo>
                          <a:pt x="479" y="1039"/>
                        </a:lnTo>
                        <a:lnTo>
                          <a:pt x="0" y="1187"/>
                        </a:lnTo>
                      </a:path>
                    </a:pathLst>
                  </a:custGeom>
                  <a:solidFill>
                    <a:srgbClr val="B3DB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1" name="Freeform 31"/>
                  <p:cNvSpPr>
                    <a:spLocks/>
                  </p:cNvSpPr>
                  <p:nvPr/>
                </p:nvSpPr>
                <p:spPr bwMode="auto">
                  <a:xfrm>
                    <a:off x="704" y="2008"/>
                    <a:ext cx="3863" cy="1345"/>
                  </a:xfrm>
                  <a:custGeom>
                    <a:avLst/>
                    <a:gdLst>
                      <a:gd name="T0" fmla="*/ 0 w 3863"/>
                      <a:gd name="T1" fmla="*/ 1320 h 1345"/>
                      <a:gd name="T2" fmla="*/ 8 w 3863"/>
                      <a:gd name="T3" fmla="*/ 1344 h 1345"/>
                      <a:gd name="T4" fmla="*/ 489 w 3863"/>
                      <a:gd name="T5" fmla="*/ 1178 h 1345"/>
                      <a:gd name="T6" fmla="*/ 971 w 3863"/>
                      <a:gd name="T7" fmla="*/ 1013 h 1345"/>
                      <a:gd name="T8" fmla="*/ 1453 w 3863"/>
                      <a:gd name="T9" fmla="*/ 848 h 1345"/>
                      <a:gd name="T10" fmla="*/ 1934 w 3863"/>
                      <a:gd name="T11" fmla="*/ 682 h 1345"/>
                      <a:gd name="T12" fmla="*/ 2416 w 3863"/>
                      <a:gd name="T13" fmla="*/ 517 h 1345"/>
                      <a:gd name="T14" fmla="*/ 2898 w 3863"/>
                      <a:gd name="T15" fmla="*/ 352 h 1345"/>
                      <a:gd name="T16" fmla="*/ 3379 w 3863"/>
                      <a:gd name="T17" fmla="*/ 188 h 1345"/>
                      <a:gd name="T18" fmla="*/ 3862 w 3863"/>
                      <a:gd name="T19" fmla="*/ 23 h 1345"/>
                      <a:gd name="T20" fmla="*/ 3853 w 3863"/>
                      <a:gd name="T21" fmla="*/ 0 h 1345"/>
                      <a:gd name="T22" fmla="*/ 3371 w 3863"/>
                      <a:gd name="T23" fmla="*/ 165 h 1345"/>
                      <a:gd name="T24" fmla="*/ 2889 w 3863"/>
                      <a:gd name="T25" fmla="*/ 330 h 1345"/>
                      <a:gd name="T26" fmla="*/ 2407 w 3863"/>
                      <a:gd name="T27" fmla="*/ 495 h 1345"/>
                      <a:gd name="T28" fmla="*/ 1925 w 3863"/>
                      <a:gd name="T29" fmla="*/ 660 h 1345"/>
                      <a:gd name="T30" fmla="*/ 1444 w 3863"/>
                      <a:gd name="T31" fmla="*/ 825 h 1345"/>
                      <a:gd name="T32" fmla="*/ 962 w 3863"/>
                      <a:gd name="T33" fmla="*/ 990 h 1345"/>
                      <a:gd name="T34" fmla="*/ 480 w 3863"/>
                      <a:gd name="T35" fmla="*/ 1154 h 1345"/>
                      <a:gd name="T36" fmla="*/ 0 w 3863"/>
                      <a:gd name="T37" fmla="*/ 1320 h 134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863"/>
                      <a:gd name="T58" fmla="*/ 0 h 1345"/>
                      <a:gd name="T59" fmla="*/ 3863 w 3863"/>
                      <a:gd name="T60" fmla="*/ 1345 h 134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863" h="1345">
                        <a:moveTo>
                          <a:pt x="0" y="1320"/>
                        </a:moveTo>
                        <a:lnTo>
                          <a:pt x="8" y="1344"/>
                        </a:lnTo>
                        <a:lnTo>
                          <a:pt x="489" y="1178"/>
                        </a:lnTo>
                        <a:lnTo>
                          <a:pt x="971" y="1013"/>
                        </a:lnTo>
                        <a:lnTo>
                          <a:pt x="1453" y="848"/>
                        </a:lnTo>
                        <a:lnTo>
                          <a:pt x="1934" y="682"/>
                        </a:lnTo>
                        <a:lnTo>
                          <a:pt x="2416" y="517"/>
                        </a:lnTo>
                        <a:lnTo>
                          <a:pt x="2898" y="352"/>
                        </a:lnTo>
                        <a:lnTo>
                          <a:pt x="3379" y="188"/>
                        </a:lnTo>
                        <a:lnTo>
                          <a:pt x="3862" y="23"/>
                        </a:lnTo>
                        <a:lnTo>
                          <a:pt x="3853" y="0"/>
                        </a:lnTo>
                        <a:lnTo>
                          <a:pt x="3371" y="165"/>
                        </a:lnTo>
                        <a:lnTo>
                          <a:pt x="2889" y="330"/>
                        </a:lnTo>
                        <a:lnTo>
                          <a:pt x="2407" y="495"/>
                        </a:lnTo>
                        <a:lnTo>
                          <a:pt x="1925" y="660"/>
                        </a:lnTo>
                        <a:lnTo>
                          <a:pt x="1444" y="825"/>
                        </a:lnTo>
                        <a:lnTo>
                          <a:pt x="962" y="990"/>
                        </a:lnTo>
                        <a:lnTo>
                          <a:pt x="480" y="1154"/>
                        </a:lnTo>
                        <a:lnTo>
                          <a:pt x="0" y="1320"/>
                        </a:lnTo>
                      </a:path>
                    </a:pathLst>
                  </a:custGeom>
                  <a:solidFill>
                    <a:srgbClr val="B3DB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2" name="Freeform 32"/>
                  <p:cNvSpPr>
                    <a:spLocks/>
                  </p:cNvSpPr>
                  <p:nvPr/>
                </p:nvSpPr>
                <p:spPr bwMode="auto">
                  <a:xfrm>
                    <a:off x="315" y="2897"/>
                    <a:ext cx="629" cy="715"/>
                  </a:xfrm>
                  <a:custGeom>
                    <a:avLst/>
                    <a:gdLst>
                      <a:gd name="T0" fmla="*/ 18 w 629"/>
                      <a:gd name="T1" fmla="*/ 0 h 715"/>
                      <a:gd name="T2" fmla="*/ 0 w 629"/>
                      <a:gd name="T3" fmla="*/ 16 h 715"/>
                      <a:gd name="T4" fmla="*/ 609 w 629"/>
                      <a:gd name="T5" fmla="*/ 714 h 715"/>
                      <a:gd name="T6" fmla="*/ 628 w 629"/>
                      <a:gd name="T7" fmla="*/ 697 h 715"/>
                      <a:gd name="T8" fmla="*/ 18 w 629"/>
                      <a:gd name="T9" fmla="*/ 0 h 7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9"/>
                      <a:gd name="T16" fmla="*/ 0 h 715"/>
                      <a:gd name="T17" fmla="*/ 629 w 629"/>
                      <a:gd name="T18" fmla="*/ 715 h 7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9" h="715">
                        <a:moveTo>
                          <a:pt x="18" y="0"/>
                        </a:moveTo>
                        <a:lnTo>
                          <a:pt x="0" y="16"/>
                        </a:lnTo>
                        <a:lnTo>
                          <a:pt x="609" y="714"/>
                        </a:lnTo>
                        <a:lnTo>
                          <a:pt x="628" y="697"/>
                        </a:lnTo>
                        <a:lnTo>
                          <a:pt x="18" y="0"/>
                        </a:lnTo>
                      </a:path>
                    </a:pathLst>
                  </a:custGeom>
                  <a:solidFill>
                    <a:srgbClr val="B3DB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3" name="Freeform 33"/>
                  <p:cNvSpPr>
                    <a:spLocks/>
                  </p:cNvSpPr>
                  <p:nvPr/>
                </p:nvSpPr>
                <p:spPr bwMode="auto">
                  <a:xfrm>
                    <a:off x="1704" y="2530"/>
                    <a:ext cx="643" cy="527"/>
                  </a:xfrm>
                  <a:custGeom>
                    <a:avLst/>
                    <a:gdLst>
                      <a:gd name="T0" fmla="*/ 7 w 643"/>
                      <a:gd name="T1" fmla="*/ 0 h 527"/>
                      <a:gd name="T2" fmla="*/ 0 w 643"/>
                      <a:gd name="T3" fmla="*/ 9 h 527"/>
                      <a:gd name="T4" fmla="*/ 633 w 643"/>
                      <a:gd name="T5" fmla="*/ 526 h 527"/>
                      <a:gd name="T6" fmla="*/ 642 w 643"/>
                      <a:gd name="T7" fmla="*/ 516 h 527"/>
                      <a:gd name="T8" fmla="*/ 7 w 643"/>
                      <a:gd name="T9" fmla="*/ 0 h 5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3"/>
                      <a:gd name="T16" fmla="*/ 0 h 527"/>
                      <a:gd name="T17" fmla="*/ 643 w 643"/>
                      <a:gd name="T18" fmla="*/ 527 h 5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3" h="527">
                        <a:moveTo>
                          <a:pt x="7" y="0"/>
                        </a:moveTo>
                        <a:lnTo>
                          <a:pt x="0" y="9"/>
                        </a:lnTo>
                        <a:lnTo>
                          <a:pt x="633" y="526"/>
                        </a:lnTo>
                        <a:lnTo>
                          <a:pt x="642" y="516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rgbClr val="B3DB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4" name="Freeform 34"/>
                  <p:cNvSpPr>
                    <a:spLocks/>
                  </p:cNvSpPr>
                  <p:nvPr/>
                </p:nvSpPr>
                <p:spPr bwMode="auto">
                  <a:xfrm>
                    <a:off x="4170" y="1817"/>
                    <a:ext cx="699" cy="285"/>
                  </a:xfrm>
                  <a:custGeom>
                    <a:avLst/>
                    <a:gdLst>
                      <a:gd name="T0" fmla="*/ 0 w 699"/>
                      <a:gd name="T1" fmla="*/ 45 h 285"/>
                      <a:gd name="T2" fmla="*/ 181 w 699"/>
                      <a:gd name="T3" fmla="*/ 0 h 285"/>
                      <a:gd name="T4" fmla="*/ 698 w 699"/>
                      <a:gd name="T5" fmla="*/ 215 h 285"/>
                      <a:gd name="T6" fmla="*/ 536 w 699"/>
                      <a:gd name="T7" fmla="*/ 284 h 285"/>
                      <a:gd name="T8" fmla="*/ 0 w 699"/>
                      <a:gd name="T9" fmla="*/ 45 h 28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99"/>
                      <a:gd name="T16" fmla="*/ 0 h 285"/>
                      <a:gd name="T17" fmla="*/ 699 w 699"/>
                      <a:gd name="T18" fmla="*/ 285 h 28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99" h="285">
                        <a:moveTo>
                          <a:pt x="0" y="45"/>
                        </a:moveTo>
                        <a:lnTo>
                          <a:pt x="181" y="0"/>
                        </a:lnTo>
                        <a:lnTo>
                          <a:pt x="698" y="215"/>
                        </a:lnTo>
                        <a:lnTo>
                          <a:pt x="536" y="284"/>
                        </a:lnTo>
                        <a:lnTo>
                          <a:pt x="0" y="45"/>
                        </a:lnTo>
                      </a:path>
                    </a:pathLst>
                  </a:custGeom>
                  <a:solidFill>
                    <a:srgbClr val="339EA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5" name="Freeform 35"/>
                  <p:cNvSpPr>
                    <a:spLocks/>
                  </p:cNvSpPr>
                  <p:nvPr/>
                </p:nvSpPr>
                <p:spPr bwMode="auto">
                  <a:xfrm>
                    <a:off x="4170" y="1815"/>
                    <a:ext cx="184" cy="52"/>
                  </a:xfrm>
                  <a:custGeom>
                    <a:avLst/>
                    <a:gdLst>
                      <a:gd name="T0" fmla="*/ 0 w 184"/>
                      <a:gd name="T1" fmla="*/ 44 h 52"/>
                      <a:gd name="T2" fmla="*/ 0 w 184"/>
                      <a:gd name="T3" fmla="*/ 51 h 52"/>
                      <a:gd name="T4" fmla="*/ 183 w 184"/>
                      <a:gd name="T5" fmla="*/ 5 h 52"/>
                      <a:gd name="T6" fmla="*/ 182 w 184"/>
                      <a:gd name="T7" fmla="*/ 0 h 52"/>
                      <a:gd name="T8" fmla="*/ 0 w 184"/>
                      <a:gd name="T9" fmla="*/ 44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4"/>
                      <a:gd name="T16" fmla="*/ 0 h 52"/>
                      <a:gd name="T17" fmla="*/ 184 w 184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4" h="52">
                        <a:moveTo>
                          <a:pt x="0" y="44"/>
                        </a:moveTo>
                        <a:lnTo>
                          <a:pt x="0" y="51"/>
                        </a:lnTo>
                        <a:lnTo>
                          <a:pt x="183" y="5"/>
                        </a:lnTo>
                        <a:lnTo>
                          <a:pt x="182" y="0"/>
                        </a:lnTo>
                        <a:lnTo>
                          <a:pt x="0" y="44"/>
                        </a:lnTo>
                      </a:path>
                    </a:pathLst>
                  </a:custGeom>
                  <a:solidFill>
                    <a:srgbClr val="DAFF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6" name="Freeform 36"/>
                  <p:cNvSpPr>
                    <a:spLocks/>
                  </p:cNvSpPr>
                  <p:nvPr/>
                </p:nvSpPr>
                <p:spPr bwMode="auto">
                  <a:xfrm>
                    <a:off x="4350" y="1815"/>
                    <a:ext cx="521" cy="220"/>
                  </a:xfrm>
                  <a:custGeom>
                    <a:avLst/>
                    <a:gdLst>
                      <a:gd name="T0" fmla="*/ 2 w 521"/>
                      <a:gd name="T1" fmla="*/ 0 h 220"/>
                      <a:gd name="T2" fmla="*/ 0 w 521"/>
                      <a:gd name="T3" fmla="*/ 4 h 220"/>
                      <a:gd name="T4" fmla="*/ 517 w 521"/>
                      <a:gd name="T5" fmla="*/ 219 h 220"/>
                      <a:gd name="T6" fmla="*/ 520 w 521"/>
                      <a:gd name="T7" fmla="*/ 214 h 220"/>
                      <a:gd name="T8" fmla="*/ 2 w 521"/>
                      <a:gd name="T9" fmla="*/ 0 h 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1"/>
                      <a:gd name="T16" fmla="*/ 0 h 220"/>
                      <a:gd name="T17" fmla="*/ 521 w 521"/>
                      <a:gd name="T18" fmla="*/ 220 h 2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1" h="220">
                        <a:moveTo>
                          <a:pt x="2" y="0"/>
                        </a:moveTo>
                        <a:lnTo>
                          <a:pt x="0" y="4"/>
                        </a:lnTo>
                        <a:lnTo>
                          <a:pt x="517" y="219"/>
                        </a:lnTo>
                        <a:lnTo>
                          <a:pt x="520" y="214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DAFF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7" name="Freeform 37"/>
                  <p:cNvSpPr>
                    <a:spLocks/>
                  </p:cNvSpPr>
                  <p:nvPr/>
                </p:nvSpPr>
                <p:spPr bwMode="auto">
                  <a:xfrm>
                    <a:off x="4170" y="1861"/>
                    <a:ext cx="538" cy="237"/>
                  </a:xfrm>
                  <a:custGeom>
                    <a:avLst/>
                    <a:gdLst>
                      <a:gd name="T0" fmla="*/ 0 w 538"/>
                      <a:gd name="T1" fmla="*/ 0 h 237"/>
                      <a:gd name="T2" fmla="*/ 537 w 538"/>
                      <a:gd name="T3" fmla="*/ 236 h 237"/>
                      <a:gd name="T4" fmla="*/ 420 w 538"/>
                      <a:gd name="T5" fmla="*/ 56 h 237"/>
                      <a:gd name="T6" fmla="*/ 0 w 538"/>
                      <a:gd name="T7" fmla="*/ 0 h 2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38"/>
                      <a:gd name="T13" fmla="*/ 0 h 237"/>
                      <a:gd name="T14" fmla="*/ 538 w 538"/>
                      <a:gd name="T15" fmla="*/ 237 h 2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38" h="237">
                        <a:moveTo>
                          <a:pt x="0" y="0"/>
                        </a:moveTo>
                        <a:lnTo>
                          <a:pt x="537" y="236"/>
                        </a:lnTo>
                        <a:lnTo>
                          <a:pt x="420" y="5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3DB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</p:grpSp>
          </p:grpSp>
          <p:sp>
            <p:nvSpPr>
              <p:cNvPr id="16475" name="Freeform 38"/>
              <p:cNvSpPr>
                <a:spLocks/>
              </p:cNvSpPr>
              <p:nvPr/>
            </p:nvSpPr>
            <p:spPr bwMode="auto">
              <a:xfrm>
                <a:off x="2988" y="2183"/>
                <a:ext cx="626" cy="380"/>
              </a:xfrm>
              <a:custGeom>
                <a:avLst/>
                <a:gdLst>
                  <a:gd name="T0" fmla="*/ 5 w 626"/>
                  <a:gd name="T1" fmla="*/ 0 h 380"/>
                  <a:gd name="T2" fmla="*/ 0 w 626"/>
                  <a:gd name="T3" fmla="*/ 10 h 380"/>
                  <a:gd name="T4" fmla="*/ 619 w 626"/>
                  <a:gd name="T5" fmla="*/ 379 h 380"/>
                  <a:gd name="T6" fmla="*/ 625 w 626"/>
                  <a:gd name="T7" fmla="*/ 368 h 380"/>
                  <a:gd name="T8" fmla="*/ 5 w 626"/>
                  <a:gd name="T9" fmla="*/ 0 h 3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6"/>
                  <a:gd name="T16" fmla="*/ 0 h 380"/>
                  <a:gd name="T17" fmla="*/ 626 w 626"/>
                  <a:gd name="T18" fmla="*/ 380 h 3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6" h="380">
                    <a:moveTo>
                      <a:pt x="5" y="0"/>
                    </a:moveTo>
                    <a:lnTo>
                      <a:pt x="0" y="10"/>
                    </a:lnTo>
                    <a:lnTo>
                      <a:pt x="619" y="379"/>
                    </a:lnTo>
                    <a:lnTo>
                      <a:pt x="625" y="36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B3DBE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 dirty="0"/>
              </a:p>
            </p:txBody>
          </p:sp>
        </p:grpSp>
        <p:sp>
          <p:nvSpPr>
            <p:cNvPr id="135" name="Rectangle 39"/>
            <p:cNvSpPr>
              <a:spLocks noChangeArrowheads="1"/>
            </p:cNvSpPr>
            <p:nvPr/>
          </p:nvSpPr>
          <p:spPr bwMode="auto">
            <a:xfrm>
              <a:off x="994" y="2703"/>
              <a:ext cx="908" cy="41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/>
          </p:spPr>
          <p:txBody>
            <a:bodyPr lIns="0" tIns="0" rIns="0" bIns="0">
              <a:spAutoFit/>
            </a:bodyPr>
            <a:lstStyle/>
            <a:p>
              <a:pPr defTabSz="796925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400" b="1" dirty="0">
                  <a:solidFill>
                    <a:schemeClr val="bg1"/>
                  </a:solidFill>
                  <a:latin typeface="Helvetica" pitchFamily="34" charset="0"/>
                </a:rPr>
                <a:t>1959 évi IV. tv</a:t>
              </a:r>
            </a:p>
            <a:p>
              <a:pPr defTabSz="796925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400" b="1" dirty="0">
                  <a:solidFill>
                    <a:schemeClr val="bg1"/>
                  </a:solidFill>
                  <a:latin typeface="Helvetica" pitchFamily="34" charset="0"/>
                </a:rPr>
                <a:t>„régi” Ptk.</a:t>
              </a:r>
              <a:endParaRPr lang="en-US" sz="1400" b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136" name="Rectangle 40"/>
            <p:cNvSpPr>
              <a:spLocks noChangeArrowheads="1"/>
            </p:cNvSpPr>
            <p:nvPr/>
          </p:nvSpPr>
          <p:spPr bwMode="auto">
            <a:xfrm>
              <a:off x="2347" y="2154"/>
              <a:ext cx="1060" cy="61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/>
          </p:spPr>
          <p:txBody>
            <a:bodyPr lIns="0" tIns="0" rIns="0" bIns="0">
              <a:spAutoFit/>
            </a:bodyPr>
            <a:lstStyle/>
            <a:p>
              <a:pPr defTabSz="796925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400" b="1" dirty="0">
                  <a:solidFill>
                    <a:schemeClr val="bg1"/>
                  </a:solidFill>
                  <a:latin typeface="Helvetica" pitchFamily="34" charset="0"/>
                </a:rPr>
                <a:t>Új „ </a:t>
              </a:r>
              <a:r>
                <a:rPr lang="hu-HU" sz="1400" b="1" dirty="0" err="1">
                  <a:solidFill>
                    <a:schemeClr val="bg1"/>
                  </a:solidFill>
                  <a:latin typeface="Helvetica" pitchFamily="34" charset="0"/>
                </a:rPr>
                <a:t>Ptk</a:t>
              </a:r>
              <a:r>
                <a:rPr lang="hu-HU" sz="1400" b="1" dirty="0">
                  <a:solidFill>
                    <a:schemeClr val="bg1"/>
                  </a:solidFill>
                  <a:latin typeface="Helvetica" pitchFamily="34" charset="0"/>
                </a:rPr>
                <a:t>” kidolgozásának időszaka</a:t>
              </a:r>
              <a:endParaRPr lang="en-US" sz="1400" b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137" name="Rectangle 41"/>
            <p:cNvSpPr>
              <a:spLocks noChangeArrowheads="1"/>
            </p:cNvSpPr>
            <p:nvPr/>
          </p:nvSpPr>
          <p:spPr bwMode="auto">
            <a:xfrm>
              <a:off x="3567" y="1812"/>
              <a:ext cx="1031" cy="381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/>
          </p:spPr>
          <p:txBody>
            <a:bodyPr lIns="0" tIns="0" rIns="0" bIns="0">
              <a:spAutoFit/>
            </a:bodyPr>
            <a:lstStyle/>
            <a:p>
              <a:pPr defTabSz="796925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300" b="1" dirty="0">
                  <a:solidFill>
                    <a:schemeClr val="bg1"/>
                  </a:solidFill>
                  <a:latin typeface="Helvetica" pitchFamily="34" charset="0"/>
                </a:rPr>
                <a:t>Felkészülés a hatálybalépésre</a:t>
              </a:r>
              <a:endParaRPr lang="en-US" sz="1300" b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16392" name="Rectangle 42"/>
            <p:cNvSpPr>
              <a:spLocks noChangeArrowheads="1"/>
            </p:cNvSpPr>
            <p:nvPr/>
          </p:nvSpPr>
          <p:spPr bwMode="auto">
            <a:xfrm>
              <a:off x="5100" y="1479"/>
              <a:ext cx="976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796925">
                <a:lnSpc>
                  <a:spcPct val="90000"/>
                </a:lnSpc>
              </a:pPr>
              <a:r>
                <a:rPr lang="hu-HU" sz="1400" b="1">
                  <a:latin typeface="Helvetica" pitchFamily="34" charset="0"/>
                </a:rPr>
                <a:t>Új Ptk.</a:t>
              </a:r>
            </a:p>
            <a:p>
              <a:pPr defTabSz="796925">
                <a:lnSpc>
                  <a:spcPct val="90000"/>
                </a:lnSpc>
              </a:pPr>
              <a:r>
                <a:rPr lang="hu-HU" sz="1400" b="1">
                  <a:latin typeface="Helvetica" pitchFamily="34" charset="0"/>
                </a:rPr>
                <a:t>2013. évi V. tv.</a:t>
              </a:r>
              <a:endParaRPr lang="en-US" sz="1400" b="1">
                <a:latin typeface="Helvetica" pitchFamily="34" charset="0"/>
              </a:endParaRPr>
            </a:p>
          </p:txBody>
        </p:sp>
        <p:sp>
          <p:nvSpPr>
            <p:cNvPr id="16393" name="Rectangle 43"/>
            <p:cNvSpPr>
              <a:spLocks noChangeArrowheads="1"/>
            </p:cNvSpPr>
            <p:nvPr/>
          </p:nvSpPr>
          <p:spPr bwMode="auto">
            <a:xfrm rot="-1320000">
              <a:off x="772" y="3318"/>
              <a:ext cx="14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47725"/>
              <a:r>
                <a:rPr lang="hu-HU" sz="1200" b="1">
                  <a:latin typeface="Helvetica" pitchFamily="34" charset="0"/>
                </a:rPr>
                <a:t>1959</a:t>
              </a:r>
              <a:endParaRPr lang="en-US" sz="1200" b="1">
                <a:latin typeface="Helvetica" pitchFamily="34" charset="0"/>
              </a:endParaRPr>
            </a:p>
          </p:txBody>
        </p:sp>
        <p:sp>
          <p:nvSpPr>
            <p:cNvPr id="16394" name="Rectangle 44"/>
            <p:cNvSpPr>
              <a:spLocks noChangeArrowheads="1"/>
            </p:cNvSpPr>
            <p:nvPr/>
          </p:nvSpPr>
          <p:spPr bwMode="auto">
            <a:xfrm rot="-1320000">
              <a:off x="2147" y="2790"/>
              <a:ext cx="14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47725"/>
              <a:r>
                <a:rPr lang="hu-HU" sz="1200" b="1">
                  <a:latin typeface="Helvetica" pitchFamily="34" charset="0"/>
                </a:rPr>
                <a:t>1998-2013</a:t>
              </a:r>
              <a:endParaRPr lang="en-US" sz="1200" b="1">
                <a:latin typeface="Helvetica" pitchFamily="34" charset="0"/>
              </a:endParaRPr>
            </a:p>
          </p:txBody>
        </p:sp>
        <p:sp>
          <p:nvSpPr>
            <p:cNvPr id="16395" name="Rectangle 45"/>
            <p:cNvSpPr>
              <a:spLocks noChangeArrowheads="1"/>
            </p:cNvSpPr>
            <p:nvPr/>
          </p:nvSpPr>
          <p:spPr bwMode="auto">
            <a:xfrm rot="-1320000">
              <a:off x="3371" y="2277"/>
              <a:ext cx="1485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47725"/>
              <a:r>
                <a:rPr lang="hu-HU" sz="1200" b="1">
                  <a:latin typeface="Helvetica" pitchFamily="34" charset="0"/>
                </a:rPr>
                <a:t>2013-2014</a:t>
              </a:r>
              <a:endParaRPr lang="en-US" sz="1200" b="1">
                <a:latin typeface="Helvetica" pitchFamily="34" charset="0"/>
              </a:endParaRPr>
            </a:p>
          </p:txBody>
        </p:sp>
        <p:sp>
          <p:nvSpPr>
            <p:cNvPr id="16396" name="Freeform 50"/>
            <p:cNvSpPr>
              <a:spLocks/>
            </p:cNvSpPr>
            <p:nvPr/>
          </p:nvSpPr>
          <p:spPr bwMode="auto">
            <a:xfrm>
              <a:off x="1483" y="2192"/>
              <a:ext cx="143" cy="97"/>
            </a:xfrm>
            <a:custGeom>
              <a:avLst/>
              <a:gdLst>
                <a:gd name="T0" fmla="*/ 77 w 143"/>
                <a:gd name="T1" fmla="*/ 96 h 97"/>
                <a:gd name="T2" fmla="*/ 63 w 143"/>
                <a:gd name="T3" fmla="*/ 76 h 97"/>
                <a:gd name="T4" fmla="*/ 43 w 143"/>
                <a:gd name="T5" fmla="*/ 92 h 97"/>
                <a:gd name="T6" fmla="*/ 0 w 143"/>
                <a:gd name="T7" fmla="*/ 52 h 97"/>
                <a:gd name="T8" fmla="*/ 43 w 143"/>
                <a:gd name="T9" fmla="*/ 74 h 97"/>
                <a:gd name="T10" fmla="*/ 43 w 143"/>
                <a:gd name="T11" fmla="*/ 0 h 97"/>
                <a:gd name="T12" fmla="*/ 60 w 143"/>
                <a:gd name="T13" fmla="*/ 57 h 97"/>
                <a:gd name="T14" fmla="*/ 98 w 143"/>
                <a:gd name="T15" fmla="*/ 37 h 97"/>
                <a:gd name="T16" fmla="*/ 94 w 143"/>
                <a:gd name="T17" fmla="*/ 43 h 97"/>
                <a:gd name="T18" fmla="*/ 86 w 143"/>
                <a:gd name="T19" fmla="*/ 54 h 97"/>
                <a:gd name="T20" fmla="*/ 79 w 143"/>
                <a:gd name="T21" fmla="*/ 65 h 97"/>
                <a:gd name="T22" fmla="*/ 78 w 143"/>
                <a:gd name="T23" fmla="*/ 69 h 97"/>
                <a:gd name="T24" fmla="*/ 78 w 143"/>
                <a:gd name="T25" fmla="*/ 71 h 97"/>
                <a:gd name="T26" fmla="*/ 90 w 143"/>
                <a:gd name="T27" fmla="*/ 69 h 97"/>
                <a:gd name="T28" fmla="*/ 113 w 143"/>
                <a:gd name="T29" fmla="*/ 65 h 97"/>
                <a:gd name="T30" fmla="*/ 142 w 143"/>
                <a:gd name="T31" fmla="*/ 61 h 97"/>
                <a:gd name="T32" fmla="*/ 100 w 143"/>
                <a:gd name="T33" fmla="*/ 80 h 97"/>
                <a:gd name="T34" fmla="*/ 128 w 143"/>
                <a:gd name="T35" fmla="*/ 80 h 97"/>
                <a:gd name="T36" fmla="*/ 104 w 143"/>
                <a:gd name="T37" fmla="*/ 96 h 97"/>
                <a:gd name="T38" fmla="*/ 77 w 143"/>
                <a:gd name="T39" fmla="*/ 96 h 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"/>
                <a:gd name="T61" fmla="*/ 0 h 97"/>
                <a:gd name="T62" fmla="*/ 143 w 143"/>
                <a:gd name="T63" fmla="*/ 97 h 9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" h="97">
                  <a:moveTo>
                    <a:pt x="77" y="96"/>
                  </a:moveTo>
                  <a:lnTo>
                    <a:pt x="63" y="76"/>
                  </a:lnTo>
                  <a:lnTo>
                    <a:pt x="43" y="92"/>
                  </a:lnTo>
                  <a:lnTo>
                    <a:pt x="0" y="52"/>
                  </a:lnTo>
                  <a:lnTo>
                    <a:pt x="43" y="74"/>
                  </a:lnTo>
                  <a:lnTo>
                    <a:pt x="43" y="0"/>
                  </a:lnTo>
                  <a:lnTo>
                    <a:pt x="60" y="57"/>
                  </a:lnTo>
                  <a:lnTo>
                    <a:pt x="98" y="37"/>
                  </a:lnTo>
                  <a:lnTo>
                    <a:pt x="94" y="43"/>
                  </a:lnTo>
                  <a:lnTo>
                    <a:pt x="86" y="54"/>
                  </a:lnTo>
                  <a:lnTo>
                    <a:pt x="79" y="65"/>
                  </a:lnTo>
                  <a:lnTo>
                    <a:pt x="78" y="69"/>
                  </a:lnTo>
                  <a:lnTo>
                    <a:pt x="78" y="71"/>
                  </a:lnTo>
                  <a:lnTo>
                    <a:pt x="90" y="69"/>
                  </a:lnTo>
                  <a:lnTo>
                    <a:pt x="113" y="65"/>
                  </a:lnTo>
                  <a:lnTo>
                    <a:pt x="142" y="61"/>
                  </a:lnTo>
                  <a:lnTo>
                    <a:pt x="100" y="80"/>
                  </a:lnTo>
                  <a:lnTo>
                    <a:pt x="128" y="80"/>
                  </a:lnTo>
                  <a:lnTo>
                    <a:pt x="104" y="96"/>
                  </a:lnTo>
                  <a:lnTo>
                    <a:pt x="77" y="96"/>
                  </a:lnTo>
                </a:path>
              </a:pathLst>
            </a:custGeom>
            <a:solidFill>
              <a:srgbClr val="82FF6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grpSp>
          <p:nvGrpSpPr>
            <p:cNvPr id="16397" name="Group 52"/>
            <p:cNvGrpSpPr>
              <a:grpSpLocks/>
            </p:cNvGrpSpPr>
            <p:nvPr/>
          </p:nvGrpSpPr>
          <p:grpSpPr bwMode="auto">
            <a:xfrm>
              <a:off x="2122" y="803"/>
              <a:ext cx="1466" cy="1213"/>
              <a:chOff x="2122" y="904"/>
              <a:chExt cx="1466" cy="1213"/>
            </a:xfrm>
          </p:grpSpPr>
          <p:sp>
            <p:nvSpPr>
              <p:cNvPr id="16468" name="Rectangle 53"/>
              <p:cNvSpPr>
                <a:spLocks noChangeArrowheads="1"/>
              </p:cNvSpPr>
              <p:nvPr/>
            </p:nvSpPr>
            <p:spPr bwMode="auto">
              <a:xfrm>
                <a:off x="2793" y="1533"/>
                <a:ext cx="47" cy="568"/>
              </a:xfrm>
              <a:prstGeom prst="rect">
                <a:avLst/>
              </a:prstGeom>
              <a:gradFill rotWithShape="0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16469" name="Freeform 54"/>
              <p:cNvSpPr>
                <a:spLocks/>
              </p:cNvSpPr>
              <p:nvPr/>
            </p:nvSpPr>
            <p:spPr bwMode="auto">
              <a:xfrm>
                <a:off x="2745" y="2020"/>
                <a:ext cx="143" cy="97"/>
              </a:xfrm>
              <a:custGeom>
                <a:avLst/>
                <a:gdLst>
                  <a:gd name="T0" fmla="*/ 77 w 143"/>
                  <a:gd name="T1" fmla="*/ 96 h 97"/>
                  <a:gd name="T2" fmla="*/ 63 w 143"/>
                  <a:gd name="T3" fmla="*/ 76 h 97"/>
                  <a:gd name="T4" fmla="*/ 43 w 143"/>
                  <a:gd name="T5" fmla="*/ 92 h 97"/>
                  <a:gd name="T6" fmla="*/ 0 w 143"/>
                  <a:gd name="T7" fmla="*/ 52 h 97"/>
                  <a:gd name="T8" fmla="*/ 43 w 143"/>
                  <a:gd name="T9" fmla="*/ 74 h 97"/>
                  <a:gd name="T10" fmla="*/ 43 w 143"/>
                  <a:gd name="T11" fmla="*/ 0 h 97"/>
                  <a:gd name="T12" fmla="*/ 60 w 143"/>
                  <a:gd name="T13" fmla="*/ 57 h 97"/>
                  <a:gd name="T14" fmla="*/ 98 w 143"/>
                  <a:gd name="T15" fmla="*/ 37 h 97"/>
                  <a:gd name="T16" fmla="*/ 94 w 143"/>
                  <a:gd name="T17" fmla="*/ 43 h 97"/>
                  <a:gd name="T18" fmla="*/ 86 w 143"/>
                  <a:gd name="T19" fmla="*/ 54 h 97"/>
                  <a:gd name="T20" fmla="*/ 79 w 143"/>
                  <a:gd name="T21" fmla="*/ 65 h 97"/>
                  <a:gd name="T22" fmla="*/ 78 w 143"/>
                  <a:gd name="T23" fmla="*/ 69 h 97"/>
                  <a:gd name="T24" fmla="*/ 78 w 143"/>
                  <a:gd name="T25" fmla="*/ 71 h 97"/>
                  <a:gd name="T26" fmla="*/ 90 w 143"/>
                  <a:gd name="T27" fmla="*/ 69 h 97"/>
                  <a:gd name="T28" fmla="*/ 113 w 143"/>
                  <a:gd name="T29" fmla="*/ 65 h 97"/>
                  <a:gd name="T30" fmla="*/ 142 w 143"/>
                  <a:gd name="T31" fmla="*/ 61 h 97"/>
                  <a:gd name="T32" fmla="*/ 100 w 143"/>
                  <a:gd name="T33" fmla="*/ 80 h 97"/>
                  <a:gd name="T34" fmla="*/ 128 w 143"/>
                  <a:gd name="T35" fmla="*/ 80 h 97"/>
                  <a:gd name="T36" fmla="*/ 104 w 143"/>
                  <a:gd name="T37" fmla="*/ 96 h 97"/>
                  <a:gd name="T38" fmla="*/ 77 w 143"/>
                  <a:gd name="T39" fmla="*/ 96 h 9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3"/>
                  <a:gd name="T61" fmla="*/ 0 h 97"/>
                  <a:gd name="T62" fmla="*/ 143 w 143"/>
                  <a:gd name="T63" fmla="*/ 97 h 9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3" h="97">
                    <a:moveTo>
                      <a:pt x="77" y="96"/>
                    </a:moveTo>
                    <a:lnTo>
                      <a:pt x="63" y="76"/>
                    </a:lnTo>
                    <a:lnTo>
                      <a:pt x="43" y="92"/>
                    </a:lnTo>
                    <a:lnTo>
                      <a:pt x="0" y="52"/>
                    </a:lnTo>
                    <a:lnTo>
                      <a:pt x="43" y="74"/>
                    </a:lnTo>
                    <a:lnTo>
                      <a:pt x="43" y="0"/>
                    </a:lnTo>
                    <a:lnTo>
                      <a:pt x="60" y="57"/>
                    </a:lnTo>
                    <a:lnTo>
                      <a:pt x="98" y="37"/>
                    </a:lnTo>
                    <a:lnTo>
                      <a:pt x="94" y="43"/>
                    </a:lnTo>
                    <a:lnTo>
                      <a:pt x="86" y="54"/>
                    </a:lnTo>
                    <a:lnTo>
                      <a:pt x="79" y="65"/>
                    </a:lnTo>
                    <a:lnTo>
                      <a:pt x="78" y="69"/>
                    </a:lnTo>
                    <a:lnTo>
                      <a:pt x="78" y="71"/>
                    </a:lnTo>
                    <a:lnTo>
                      <a:pt x="90" y="69"/>
                    </a:lnTo>
                    <a:lnTo>
                      <a:pt x="113" y="65"/>
                    </a:lnTo>
                    <a:lnTo>
                      <a:pt x="142" y="61"/>
                    </a:lnTo>
                    <a:lnTo>
                      <a:pt x="100" y="80"/>
                    </a:lnTo>
                    <a:lnTo>
                      <a:pt x="128" y="80"/>
                    </a:lnTo>
                    <a:lnTo>
                      <a:pt x="104" y="96"/>
                    </a:lnTo>
                    <a:lnTo>
                      <a:pt x="77" y="96"/>
                    </a:lnTo>
                  </a:path>
                </a:pathLst>
              </a:custGeom>
              <a:solidFill>
                <a:srgbClr val="82FF64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grpSp>
            <p:nvGrpSpPr>
              <p:cNvPr id="16470" name="Group 55"/>
              <p:cNvGrpSpPr>
                <a:grpSpLocks/>
              </p:cNvGrpSpPr>
              <p:nvPr/>
            </p:nvGrpSpPr>
            <p:grpSpPr bwMode="auto">
              <a:xfrm>
                <a:off x="2122" y="904"/>
                <a:ext cx="1466" cy="653"/>
                <a:chOff x="2122" y="904"/>
                <a:chExt cx="1466" cy="653"/>
              </a:xfrm>
            </p:grpSpPr>
            <p:sp>
              <p:nvSpPr>
                <p:cNvPr id="16472" name="AutoShape 56"/>
                <p:cNvSpPr>
                  <a:spLocks noChangeArrowheads="1"/>
                </p:cNvSpPr>
                <p:nvPr/>
              </p:nvSpPr>
              <p:spPr bwMode="auto">
                <a:xfrm>
                  <a:off x="2122" y="904"/>
                  <a:ext cx="1466" cy="653"/>
                </a:xfrm>
                <a:prstGeom prst="roundRect">
                  <a:avLst>
                    <a:gd name="adj" fmla="val 6162"/>
                  </a:avLst>
                </a:prstGeom>
                <a:solidFill>
                  <a:srgbClr val="FB0129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>
                    <a:latin typeface="Calibri" pitchFamily="34" charset="0"/>
                  </a:endParaRPr>
                </a:p>
              </p:txBody>
            </p:sp>
            <p:sp>
              <p:nvSpPr>
                <p:cNvPr id="16473" name="AutoShape 57"/>
                <p:cNvSpPr>
                  <a:spLocks noChangeArrowheads="1"/>
                </p:cNvSpPr>
                <p:nvPr/>
              </p:nvSpPr>
              <p:spPr bwMode="auto">
                <a:xfrm>
                  <a:off x="2166" y="946"/>
                  <a:ext cx="1381" cy="567"/>
                </a:xfrm>
                <a:prstGeom prst="roundRect">
                  <a:avLst>
                    <a:gd name="adj" fmla="val 6162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>
                    <a:latin typeface="Calibri" pitchFamily="34" charset="0"/>
                  </a:endParaRPr>
                </a:p>
              </p:txBody>
            </p:sp>
          </p:grpSp>
          <p:sp>
            <p:nvSpPr>
              <p:cNvPr id="16471" name="Rectangle 59"/>
              <p:cNvSpPr>
                <a:spLocks noChangeArrowheads="1"/>
              </p:cNvSpPr>
              <p:nvPr/>
            </p:nvSpPr>
            <p:spPr bwMode="auto">
              <a:xfrm>
                <a:off x="2166" y="1045"/>
                <a:ext cx="1381" cy="37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796925"/>
                <a:r>
                  <a:rPr lang="hu-HU" sz="1100">
                    <a:latin typeface="Helvetica" pitchFamily="34" charset="0"/>
                  </a:rPr>
                  <a:t>Országgyűlés elfogadta: 2013. február 11</a:t>
                </a:r>
                <a:r>
                  <a:rPr lang="hu-HU" sz="1200">
                    <a:latin typeface="Helvetica" pitchFamily="34" charset="0"/>
                  </a:rPr>
                  <a:t>-én</a:t>
                </a:r>
                <a:endParaRPr lang="en-US" sz="1200">
                  <a:latin typeface="Helvetica" pitchFamily="34" charset="0"/>
                </a:endParaRPr>
              </a:p>
            </p:txBody>
          </p:sp>
        </p:grpSp>
        <p:grpSp>
          <p:nvGrpSpPr>
            <p:cNvPr id="16398" name="Group 60"/>
            <p:cNvGrpSpPr>
              <a:grpSpLocks/>
            </p:cNvGrpSpPr>
            <p:nvPr/>
          </p:nvGrpSpPr>
          <p:grpSpPr bwMode="auto">
            <a:xfrm>
              <a:off x="1462" y="2003"/>
              <a:ext cx="892" cy="1043"/>
              <a:chOff x="1462" y="2104"/>
              <a:chExt cx="892" cy="1043"/>
            </a:xfrm>
          </p:grpSpPr>
          <p:sp>
            <p:nvSpPr>
              <p:cNvPr id="16456" name="Oval 61"/>
              <p:cNvSpPr>
                <a:spLocks noChangeArrowheads="1"/>
              </p:cNvSpPr>
              <p:nvPr/>
            </p:nvSpPr>
            <p:spPr bwMode="auto">
              <a:xfrm rot="5182711">
                <a:off x="1462" y="2548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0" lon="1500000" rev="0"/>
                </a:camera>
                <a:lightRig rig="legacyFlat2" dir="t"/>
              </a:scene3d>
              <a:sp3d extrusionH="7350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lIns="0" tIns="0" rIns="0" bIns="0">
                <a:spAutoFit/>
                <a:flatTx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16457" name="Rectangle 62"/>
              <p:cNvSpPr>
                <a:spLocks noChangeArrowheads="1"/>
              </p:cNvSpPr>
              <p:nvPr/>
            </p:nvSpPr>
            <p:spPr bwMode="auto">
              <a:xfrm>
                <a:off x="1704" y="2146"/>
                <a:ext cx="34" cy="356"/>
              </a:xfrm>
              <a:prstGeom prst="rect">
                <a:avLst/>
              </a:prstGeom>
              <a:gradFill rotWithShape="0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16458" name="Rectangle 63"/>
              <p:cNvSpPr>
                <a:spLocks noChangeArrowheads="1"/>
              </p:cNvSpPr>
              <p:nvPr/>
            </p:nvSpPr>
            <p:spPr bwMode="auto">
              <a:xfrm>
                <a:off x="2320" y="2627"/>
                <a:ext cx="34" cy="405"/>
              </a:xfrm>
              <a:prstGeom prst="rect">
                <a:avLst/>
              </a:prstGeom>
              <a:gradFill rotWithShape="0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grpSp>
            <p:nvGrpSpPr>
              <p:cNvPr id="16459" name="Group 64"/>
              <p:cNvGrpSpPr>
                <a:grpSpLocks/>
              </p:cNvGrpSpPr>
              <p:nvPr/>
            </p:nvGrpSpPr>
            <p:grpSpPr bwMode="auto">
              <a:xfrm>
                <a:off x="1692" y="2104"/>
                <a:ext cx="662" cy="558"/>
                <a:chOff x="1692" y="2104"/>
                <a:chExt cx="662" cy="558"/>
              </a:xfrm>
            </p:grpSpPr>
            <p:sp>
              <p:nvSpPr>
                <p:cNvPr id="16461" name="Freeform 65"/>
                <p:cNvSpPr>
                  <a:spLocks/>
                </p:cNvSpPr>
                <p:nvPr/>
              </p:nvSpPr>
              <p:spPr bwMode="auto">
                <a:xfrm>
                  <a:off x="1694" y="2104"/>
                  <a:ext cx="660" cy="476"/>
                </a:xfrm>
                <a:custGeom>
                  <a:avLst/>
                  <a:gdLst>
                    <a:gd name="T0" fmla="*/ 0 w 660"/>
                    <a:gd name="T1" fmla="*/ 8 h 476"/>
                    <a:gd name="T2" fmla="*/ 24 w 660"/>
                    <a:gd name="T3" fmla="*/ 0 h 476"/>
                    <a:gd name="T4" fmla="*/ 660 w 660"/>
                    <a:gd name="T5" fmla="*/ 464 h 476"/>
                    <a:gd name="T6" fmla="*/ 634 w 660"/>
                    <a:gd name="T7" fmla="*/ 476 h 476"/>
                    <a:gd name="T8" fmla="*/ 0 w 660"/>
                    <a:gd name="T9" fmla="*/ 8 h 4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0"/>
                    <a:gd name="T16" fmla="*/ 0 h 476"/>
                    <a:gd name="T17" fmla="*/ 660 w 660"/>
                    <a:gd name="T18" fmla="*/ 476 h 4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0" h="476">
                      <a:moveTo>
                        <a:pt x="0" y="8"/>
                      </a:moveTo>
                      <a:lnTo>
                        <a:pt x="24" y="0"/>
                      </a:lnTo>
                      <a:lnTo>
                        <a:pt x="660" y="464"/>
                      </a:lnTo>
                      <a:lnTo>
                        <a:pt x="634" y="47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62" name="Freeform 66"/>
                <p:cNvSpPr>
                  <a:spLocks/>
                </p:cNvSpPr>
                <p:nvPr/>
              </p:nvSpPr>
              <p:spPr bwMode="auto">
                <a:xfrm>
                  <a:off x="1692" y="2111"/>
                  <a:ext cx="637" cy="551"/>
                </a:xfrm>
                <a:custGeom>
                  <a:avLst/>
                  <a:gdLst>
                    <a:gd name="T0" fmla="*/ 0 w 649"/>
                    <a:gd name="T1" fmla="*/ 0 h 555"/>
                    <a:gd name="T2" fmla="*/ 0 w 649"/>
                    <a:gd name="T3" fmla="*/ 68 h 555"/>
                    <a:gd name="T4" fmla="*/ 445 w 649"/>
                    <a:gd name="T5" fmla="*/ 476 h 555"/>
                    <a:gd name="T6" fmla="*/ 445 w 649"/>
                    <a:gd name="T7" fmla="*/ 411 h 555"/>
                    <a:gd name="T8" fmla="*/ 0 w 649"/>
                    <a:gd name="T9" fmla="*/ 0 h 5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9"/>
                    <a:gd name="T16" fmla="*/ 0 h 555"/>
                    <a:gd name="T17" fmla="*/ 649 w 649"/>
                    <a:gd name="T18" fmla="*/ 555 h 5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9" h="555">
                      <a:moveTo>
                        <a:pt x="0" y="0"/>
                      </a:moveTo>
                      <a:lnTo>
                        <a:pt x="0" y="68"/>
                      </a:lnTo>
                      <a:lnTo>
                        <a:pt x="648" y="554"/>
                      </a:lnTo>
                      <a:lnTo>
                        <a:pt x="648" y="47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63" name="Freeform 67"/>
                <p:cNvSpPr>
                  <a:spLocks/>
                </p:cNvSpPr>
                <p:nvPr/>
              </p:nvSpPr>
              <p:spPr bwMode="auto">
                <a:xfrm>
                  <a:off x="1874" y="2238"/>
                  <a:ext cx="108" cy="140"/>
                </a:xfrm>
                <a:custGeom>
                  <a:avLst/>
                  <a:gdLst>
                    <a:gd name="T0" fmla="*/ 0 w 108"/>
                    <a:gd name="T1" fmla="*/ 82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60 h 140"/>
                    <a:gd name="T8" fmla="*/ 80 w 108"/>
                    <a:gd name="T9" fmla="*/ 68 h 140"/>
                    <a:gd name="T10" fmla="*/ 80 w 108"/>
                    <a:gd name="T11" fmla="*/ 140 h 140"/>
                    <a:gd name="T12" fmla="*/ 0 w 108"/>
                    <a:gd name="T13" fmla="*/ 82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64" name="Freeform 68"/>
                <p:cNvSpPr>
                  <a:spLocks/>
                </p:cNvSpPr>
                <p:nvPr/>
              </p:nvSpPr>
              <p:spPr bwMode="auto">
                <a:xfrm>
                  <a:off x="2070" y="2380"/>
                  <a:ext cx="108" cy="143"/>
                </a:xfrm>
                <a:custGeom>
                  <a:avLst/>
                  <a:gdLst>
                    <a:gd name="T0" fmla="*/ 0 w 108"/>
                    <a:gd name="T1" fmla="*/ 124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90 h 140"/>
                    <a:gd name="T8" fmla="*/ 80 w 108"/>
                    <a:gd name="T9" fmla="*/ 106 h 140"/>
                    <a:gd name="T10" fmla="*/ 80 w 108"/>
                    <a:gd name="T11" fmla="*/ 212 h 140"/>
                    <a:gd name="T12" fmla="*/ 0 w 108"/>
                    <a:gd name="T13" fmla="*/ 124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65" name="Freeform 69"/>
                <p:cNvSpPr>
                  <a:spLocks/>
                </p:cNvSpPr>
                <p:nvPr/>
              </p:nvSpPr>
              <p:spPr bwMode="auto">
                <a:xfrm>
                  <a:off x="2248" y="2510"/>
                  <a:ext cx="105" cy="150"/>
                </a:xfrm>
                <a:custGeom>
                  <a:avLst/>
                  <a:gdLst>
                    <a:gd name="T0" fmla="*/ 0 w 108"/>
                    <a:gd name="T1" fmla="*/ 326 h 140"/>
                    <a:gd name="T2" fmla="*/ 0 w 108"/>
                    <a:gd name="T3" fmla="*/ 34 h 140"/>
                    <a:gd name="T4" fmla="*/ 18 w 108"/>
                    <a:gd name="T5" fmla="*/ 0 h 140"/>
                    <a:gd name="T6" fmla="*/ 62 w 108"/>
                    <a:gd name="T7" fmla="*/ 240 h 140"/>
                    <a:gd name="T8" fmla="*/ 47 w 108"/>
                    <a:gd name="T9" fmla="*/ 271 h 140"/>
                    <a:gd name="T10" fmla="*/ 47 w 108"/>
                    <a:gd name="T11" fmla="*/ 554 h 140"/>
                    <a:gd name="T12" fmla="*/ 0 w 108"/>
                    <a:gd name="T13" fmla="*/ 326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66" name="Freeform 70"/>
                <p:cNvSpPr>
                  <a:spLocks/>
                </p:cNvSpPr>
                <p:nvPr/>
              </p:nvSpPr>
              <p:spPr bwMode="auto">
                <a:xfrm>
                  <a:off x="1692" y="2104"/>
                  <a:ext cx="108" cy="133"/>
                </a:xfrm>
                <a:custGeom>
                  <a:avLst/>
                  <a:gdLst>
                    <a:gd name="T0" fmla="*/ 0 w 108"/>
                    <a:gd name="T1" fmla="*/ 29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22 h 140"/>
                    <a:gd name="T8" fmla="*/ 80 w 108"/>
                    <a:gd name="T9" fmla="*/ 25 h 140"/>
                    <a:gd name="T10" fmla="*/ 80 w 108"/>
                    <a:gd name="T11" fmla="*/ 50 h 140"/>
                    <a:gd name="T12" fmla="*/ 0 w 108"/>
                    <a:gd name="T13" fmla="*/ 29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67" name="Freeform 73"/>
                <p:cNvSpPr>
                  <a:spLocks/>
                </p:cNvSpPr>
                <p:nvPr/>
              </p:nvSpPr>
              <p:spPr bwMode="auto">
                <a:xfrm>
                  <a:off x="2330" y="2572"/>
                  <a:ext cx="24" cy="88"/>
                </a:xfrm>
                <a:custGeom>
                  <a:avLst/>
                  <a:gdLst>
                    <a:gd name="T0" fmla="*/ 0 w 24"/>
                    <a:gd name="T1" fmla="*/ 11 h 88"/>
                    <a:gd name="T2" fmla="*/ 0 w 24"/>
                    <a:gd name="T3" fmla="*/ 88 h 88"/>
                    <a:gd name="T4" fmla="*/ 24 w 24"/>
                    <a:gd name="T5" fmla="*/ 77 h 88"/>
                    <a:gd name="T6" fmla="*/ 24 w 24"/>
                    <a:gd name="T7" fmla="*/ 0 h 88"/>
                    <a:gd name="T8" fmla="*/ 0 w 24"/>
                    <a:gd name="T9" fmla="*/ 11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11"/>
                      </a:moveTo>
                      <a:lnTo>
                        <a:pt x="0" y="88"/>
                      </a:lnTo>
                      <a:lnTo>
                        <a:pt x="24" y="77"/>
                      </a:lnTo>
                      <a:lnTo>
                        <a:pt x="24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</p:grpSp>
          <p:sp>
            <p:nvSpPr>
              <p:cNvPr id="16460" name="Oval 74"/>
              <p:cNvSpPr>
                <a:spLocks noChangeArrowheads="1"/>
              </p:cNvSpPr>
              <p:nvPr/>
            </p:nvSpPr>
            <p:spPr bwMode="auto">
              <a:xfrm rot="5182711">
                <a:off x="2072" y="310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300000" lon="1500000" rev="0"/>
                </a:camera>
                <a:lightRig rig="legacyFlat2" dir="t"/>
              </a:scene3d>
              <a:sp3d extrusionH="7985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lIns="0" tIns="0" rIns="0" bIns="0">
                <a:spAutoFit/>
                <a:flatTx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</p:grpSp>
        <p:grpSp>
          <p:nvGrpSpPr>
            <p:cNvPr id="16399" name="Group 75"/>
            <p:cNvGrpSpPr>
              <a:grpSpLocks/>
            </p:cNvGrpSpPr>
            <p:nvPr/>
          </p:nvGrpSpPr>
          <p:grpSpPr bwMode="auto">
            <a:xfrm>
              <a:off x="2732" y="1565"/>
              <a:ext cx="870" cy="993"/>
              <a:chOff x="2732" y="1666"/>
              <a:chExt cx="870" cy="993"/>
            </a:xfrm>
          </p:grpSpPr>
          <p:sp>
            <p:nvSpPr>
              <p:cNvPr id="16432" name="Oval 76"/>
              <p:cNvSpPr>
                <a:spLocks noChangeArrowheads="1"/>
              </p:cNvSpPr>
              <p:nvPr/>
            </p:nvSpPr>
            <p:spPr bwMode="auto">
              <a:xfrm rot="5182711">
                <a:off x="2732" y="2218"/>
                <a:ext cx="39" cy="39"/>
              </a:xfrm>
              <a:prstGeom prst="ellipse">
                <a:avLst/>
              </a:prstGeom>
              <a:solidFill>
                <a:schemeClr val="tx1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0" lon="1500000" rev="0"/>
                </a:camera>
                <a:lightRig rig="legacyFlat2" dir="t"/>
              </a:scene3d>
              <a:sp3d extrusionH="7350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lIns="0" tIns="0" rIns="0" bIns="0">
                <a:spAutoFit/>
                <a:flatTx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16433" name="Oval 77"/>
              <p:cNvSpPr>
                <a:spLocks noChangeArrowheads="1"/>
              </p:cNvSpPr>
              <p:nvPr/>
            </p:nvSpPr>
            <p:spPr bwMode="auto">
              <a:xfrm rot="5182711">
                <a:off x="3311" y="2620"/>
                <a:ext cx="38" cy="39"/>
              </a:xfrm>
              <a:prstGeom prst="ellipse">
                <a:avLst/>
              </a:prstGeom>
              <a:solidFill>
                <a:schemeClr val="tx1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300000" lon="1500000" rev="0"/>
                </a:camera>
                <a:lightRig rig="legacyFlat2" dir="t"/>
              </a:scene3d>
              <a:sp3d extrusionH="7985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lIns="0" tIns="0" rIns="0" bIns="0">
                <a:spAutoFit/>
                <a:flatTx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16434" name="Rectangle 78"/>
              <p:cNvSpPr>
                <a:spLocks noChangeArrowheads="1"/>
              </p:cNvSpPr>
              <p:nvPr/>
            </p:nvSpPr>
            <p:spPr bwMode="auto">
              <a:xfrm>
                <a:off x="2978" y="1715"/>
                <a:ext cx="34" cy="458"/>
              </a:xfrm>
              <a:prstGeom prst="rect">
                <a:avLst/>
              </a:prstGeom>
              <a:gradFill rotWithShape="0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16435" name="Rectangle 79"/>
              <p:cNvSpPr>
                <a:spLocks noChangeArrowheads="1"/>
              </p:cNvSpPr>
              <p:nvPr/>
            </p:nvSpPr>
            <p:spPr bwMode="auto">
              <a:xfrm>
                <a:off x="3568" y="2085"/>
                <a:ext cx="34" cy="450"/>
              </a:xfrm>
              <a:prstGeom prst="rect">
                <a:avLst/>
              </a:prstGeom>
              <a:gradFill rotWithShape="0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grpSp>
            <p:nvGrpSpPr>
              <p:cNvPr id="16436" name="Group 80"/>
              <p:cNvGrpSpPr>
                <a:grpSpLocks/>
              </p:cNvGrpSpPr>
              <p:nvPr/>
            </p:nvGrpSpPr>
            <p:grpSpPr bwMode="auto">
              <a:xfrm>
                <a:off x="2950" y="1805"/>
                <a:ext cx="650" cy="469"/>
                <a:chOff x="1692" y="2104"/>
                <a:chExt cx="662" cy="558"/>
              </a:xfrm>
            </p:grpSpPr>
            <p:sp>
              <p:nvSpPr>
                <p:cNvPr id="16447" name="Freeform 81"/>
                <p:cNvSpPr>
                  <a:spLocks/>
                </p:cNvSpPr>
                <p:nvPr/>
              </p:nvSpPr>
              <p:spPr bwMode="auto">
                <a:xfrm>
                  <a:off x="1694" y="2104"/>
                  <a:ext cx="660" cy="476"/>
                </a:xfrm>
                <a:custGeom>
                  <a:avLst/>
                  <a:gdLst>
                    <a:gd name="T0" fmla="*/ 0 w 660"/>
                    <a:gd name="T1" fmla="*/ 8 h 476"/>
                    <a:gd name="T2" fmla="*/ 24 w 660"/>
                    <a:gd name="T3" fmla="*/ 0 h 476"/>
                    <a:gd name="T4" fmla="*/ 660 w 660"/>
                    <a:gd name="T5" fmla="*/ 464 h 476"/>
                    <a:gd name="T6" fmla="*/ 634 w 660"/>
                    <a:gd name="T7" fmla="*/ 476 h 476"/>
                    <a:gd name="T8" fmla="*/ 0 w 660"/>
                    <a:gd name="T9" fmla="*/ 8 h 4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0"/>
                    <a:gd name="T16" fmla="*/ 0 h 476"/>
                    <a:gd name="T17" fmla="*/ 660 w 660"/>
                    <a:gd name="T18" fmla="*/ 476 h 4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0" h="476">
                      <a:moveTo>
                        <a:pt x="0" y="8"/>
                      </a:moveTo>
                      <a:lnTo>
                        <a:pt x="24" y="0"/>
                      </a:lnTo>
                      <a:lnTo>
                        <a:pt x="660" y="464"/>
                      </a:lnTo>
                      <a:lnTo>
                        <a:pt x="634" y="47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8" name="Freeform 82"/>
                <p:cNvSpPr>
                  <a:spLocks/>
                </p:cNvSpPr>
                <p:nvPr/>
              </p:nvSpPr>
              <p:spPr bwMode="auto">
                <a:xfrm>
                  <a:off x="1692" y="2111"/>
                  <a:ext cx="637" cy="551"/>
                </a:xfrm>
                <a:custGeom>
                  <a:avLst/>
                  <a:gdLst>
                    <a:gd name="T0" fmla="*/ 0 w 649"/>
                    <a:gd name="T1" fmla="*/ 0 h 555"/>
                    <a:gd name="T2" fmla="*/ 0 w 649"/>
                    <a:gd name="T3" fmla="*/ 68 h 555"/>
                    <a:gd name="T4" fmla="*/ 445 w 649"/>
                    <a:gd name="T5" fmla="*/ 476 h 555"/>
                    <a:gd name="T6" fmla="*/ 445 w 649"/>
                    <a:gd name="T7" fmla="*/ 411 h 555"/>
                    <a:gd name="T8" fmla="*/ 0 w 649"/>
                    <a:gd name="T9" fmla="*/ 0 h 5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9"/>
                    <a:gd name="T16" fmla="*/ 0 h 555"/>
                    <a:gd name="T17" fmla="*/ 649 w 649"/>
                    <a:gd name="T18" fmla="*/ 555 h 5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9" h="555">
                      <a:moveTo>
                        <a:pt x="0" y="0"/>
                      </a:moveTo>
                      <a:lnTo>
                        <a:pt x="0" y="68"/>
                      </a:lnTo>
                      <a:lnTo>
                        <a:pt x="648" y="554"/>
                      </a:lnTo>
                      <a:lnTo>
                        <a:pt x="648" y="47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9" name="Freeform 83"/>
                <p:cNvSpPr>
                  <a:spLocks/>
                </p:cNvSpPr>
                <p:nvPr/>
              </p:nvSpPr>
              <p:spPr bwMode="auto">
                <a:xfrm>
                  <a:off x="1874" y="2238"/>
                  <a:ext cx="108" cy="140"/>
                </a:xfrm>
                <a:custGeom>
                  <a:avLst/>
                  <a:gdLst>
                    <a:gd name="T0" fmla="*/ 0 w 108"/>
                    <a:gd name="T1" fmla="*/ 82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60 h 140"/>
                    <a:gd name="T8" fmla="*/ 80 w 108"/>
                    <a:gd name="T9" fmla="*/ 68 h 140"/>
                    <a:gd name="T10" fmla="*/ 80 w 108"/>
                    <a:gd name="T11" fmla="*/ 140 h 140"/>
                    <a:gd name="T12" fmla="*/ 0 w 108"/>
                    <a:gd name="T13" fmla="*/ 82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50" name="Freeform 84"/>
                <p:cNvSpPr>
                  <a:spLocks/>
                </p:cNvSpPr>
                <p:nvPr/>
              </p:nvSpPr>
              <p:spPr bwMode="auto">
                <a:xfrm>
                  <a:off x="2070" y="2380"/>
                  <a:ext cx="108" cy="143"/>
                </a:xfrm>
                <a:custGeom>
                  <a:avLst/>
                  <a:gdLst>
                    <a:gd name="T0" fmla="*/ 0 w 108"/>
                    <a:gd name="T1" fmla="*/ 124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90 h 140"/>
                    <a:gd name="T8" fmla="*/ 80 w 108"/>
                    <a:gd name="T9" fmla="*/ 106 h 140"/>
                    <a:gd name="T10" fmla="*/ 80 w 108"/>
                    <a:gd name="T11" fmla="*/ 212 h 140"/>
                    <a:gd name="T12" fmla="*/ 0 w 108"/>
                    <a:gd name="T13" fmla="*/ 124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51" name="Freeform 85"/>
                <p:cNvSpPr>
                  <a:spLocks/>
                </p:cNvSpPr>
                <p:nvPr/>
              </p:nvSpPr>
              <p:spPr bwMode="auto">
                <a:xfrm>
                  <a:off x="2248" y="2510"/>
                  <a:ext cx="105" cy="150"/>
                </a:xfrm>
                <a:custGeom>
                  <a:avLst/>
                  <a:gdLst>
                    <a:gd name="T0" fmla="*/ 0 w 108"/>
                    <a:gd name="T1" fmla="*/ 326 h 140"/>
                    <a:gd name="T2" fmla="*/ 0 w 108"/>
                    <a:gd name="T3" fmla="*/ 34 h 140"/>
                    <a:gd name="T4" fmla="*/ 18 w 108"/>
                    <a:gd name="T5" fmla="*/ 0 h 140"/>
                    <a:gd name="T6" fmla="*/ 62 w 108"/>
                    <a:gd name="T7" fmla="*/ 240 h 140"/>
                    <a:gd name="T8" fmla="*/ 47 w 108"/>
                    <a:gd name="T9" fmla="*/ 271 h 140"/>
                    <a:gd name="T10" fmla="*/ 47 w 108"/>
                    <a:gd name="T11" fmla="*/ 554 h 140"/>
                    <a:gd name="T12" fmla="*/ 0 w 108"/>
                    <a:gd name="T13" fmla="*/ 326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52" name="Freeform 86"/>
                <p:cNvSpPr>
                  <a:spLocks/>
                </p:cNvSpPr>
                <p:nvPr/>
              </p:nvSpPr>
              <p:spPr bwMode="auto">
                <a:xfrm>
                  <a:off x="1692" y="2104"/>
                  <a:ext cx="108" cy="133"/>
                </a:xfrm>
                <a:custGeom>
                  <a:avLst/>
                  <a:gdLst>
                    <a:gd name="T0" fmla="*/ 0 w 108"/>
                    <a:gd name="T1" fmla="*/ 29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22 h 140"/>
                    <a:gd name="T8" fmla="*/ 80 w 108"/>
                    <a:gd name="T9" fmla="*/ 25 h 140"/>
                    <a:gd name="T10" fmla="*/ 80 w 108"/>
                    <a:gd name="T11" fmla="*/ 50 h 140"/>
                    <a:gd name="T12" fmla="*/ 0 w 108"/>
                    <a:gd name="T13" fmla="*/ 29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53" name="Freeform 87"/>
                <p:cNvSpPr>
                  <a:spLocks/>
                </p:cNvSpPr>
                <p:nvPr/>
              </p:nvSpPr>
              <p:spPr bwMode="auto">
                <a:xfrm>
                  <a:off x="1694" y="2104"/>
                  <a:ext cx="660" cy="476"/>
                </a:xfrm>
                <a:custGeom>
                  <a:avLst/>
                  <a:gdLst>
                    <a:gd name="T0" fmla="*/ 0 w 660"/>
                    <a:gd name="T1" fmla="*/ 8 h 476"/>
                    <a:gd name="T2" fmla="*/ 24 w 660"/>
                    <a:gd name="T3" fmla="*/ 0 h 476"/>
                    <a:gd name="T4" fmla="*/ 660 w 660"/>
                    <a:gd name="T5" fmla="*/ 464 h 476"/>
                    <a:gd name="T6" fmla="*/ 634 w 660"/>
                    <a:gd name="T7" fmla="*/ 476 h 476"/>
                    <a:gd name="T8" fmla="*/ 0 w 660"/>
                    <a:gd name="T9" fmla="*/ 8 h 4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0"/>
                    <a:gd name="T16" fmla="*/ 0 h 476"/>
                    <a:gd name="T17" fmla="*/ 660 w 660"/>
                    <a:gd name="T18" fmla="*/ 476 h 4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0" h="476">
                      <a:moveTo>
                        <a:pt x="0" y="8"/>
                      </a:moveTo>
                      <a:lnTo>
                        <a:pt x="24" y="0"/>
                      </a:lnTo>
                      <a:lnTo>
                        <a:pt x="660" y="464"/>
                      </a:lnTo>
                      <a:lnTo>
                        <a:pt x="634" y="47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54" name="Freeform 88"/>
                <p:cNvSpPr>
                  <a:spLocks/>
                </p:cNvSpPr>
                <p:nvPr/>
              </p:nvSpPr>
              <p:spPr bwMode="auto">
                <a:xfrm>
                  <a:off x="1692" y="2111"/>
                  <a:ext cx="637" cy="551"/>
                </a:xfrm>
                <a:custGeom>
                  <a:avLst/>
                  <a:gdLst>
                    <a:gd name="T0" fmla="*/ 0 w 649"/>
                    <a:gd name="T1" fmla="*/ 0 h 555"/>
                    <a:gd name="T2" fmla="*/ 0 w 649"/>
                    <a:gd name="T3" fmla="*/ 68 h 555"/>
                    <a:gd name="T4" fmla="*/ 445 w 649"/>
                    <a:gd name="T5" fmla="*/ 476 h 555"/>
                    <a:gd name="T6" fmla="*/ 445 w 649"/>
                    <a:gd name="T7" fmla="*/ 411 h 555"/>
                    <a:gd name="T8" fmla="*/ 0 w 649"/>
                    <a:gd name="T9" fmla="*/ 0 h 5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9"/>
                    <a:gd name="T16" fmla="*/ 0 h 555"/>
                    <a:gd name="T17" fmla="*/ 649 w 649"/>
                    <a:gd name="T18" fmla="*/ 555 h 5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9" h="555">
                      <a:moveTo>
                        <a:pt x="0" y="0"/>
                      </a:moveTo>
                      <a:lnTo>
                        <a:pt x="0" y="68"/>
                      </a:lnTo>
                      <a:lnTo>
                        <a:pt x="648" y="554"/>
                      </a:lnTo>
                      <a:lnTo>
                        <a:pt x="648" y="47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rnd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55" name="Freeform 89"/>
                <p:cNvSpPr>
                  <a:spLocks/>
                </p:cNvSpPr>
                <p:nvPr/>
              </p:nvSpPr>
              <p:spPr bwMode="auto">
                <a:xfrm>
                  <a:off x="2330" y="2572"/>
                  <a:ext cx="24" cy="88"/>
                </a:xfrm>
                <a:custGeom>
                  <a:avLst/>
                  <a:gdLst>
                    <a:gd name="T0" fmla="*/ 0 w 24"/>
                    <a:gd name="T1" fmla="*/ 11 h 88"/>
                    <a:gd name="T2" fmla="*/ 0 w 24"/>
                    <a:gd name="T3" fmla="*/ 88 h 88"/>
                    <a:gd name="T4" fmla="*/ 24 w 24"/>
                    <a:gd name="T5" fmla="*/ 77 h 88"/>
                    <a:gd name="T6" fmla="*/ 24 w 24"/>
                    <a:gd name="T7" fmla="*/ 0 h 88"/>
                    <a:gd name="T8" fmla="*/ 0 w 24"/>
                    <a:gd name="T9" fmla="*/ 11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11"/>
                      </a:moveTo>
                      <a:lnTo>
                        <a:pt x="0" y="88"/>
                      </a:lnTo>
                      <a:lnTo>
                        <a:pt x="24" y="77"/>
                      </a:lnTo>
                      <a:lnTo>
                        <a:pt x="24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</p:grpSp>
          <p:grpSp>
            <p:nvGrpSpPr>
              <p:cNvPr id="16437" name="Group 90"/>
              <p:cNvGrpSpPr>
                <a:grpSpLocks/>
              </p:cNvGrpSpPr>
              <p:nvPr/>
            </p:nvGrpSpPr>
            <p:grpSpPr bwMode="auto">
              <a:xfrm>
                <a:off x="2950" y="1666"/>
                <a:ext cx="650" cy="469"/>
                <a:chOff x="1692" y="2104"/>
                <a:chExt cx="662" cy="558"/>
              </a:xfrm>
            </p:grpSpPr>
            <p:sp>
              <p:nvSpPr>
                <p:cNvPr id="16438" name="Freeform 91"/>
                <p:cNvSpPr>
                  <a:spLocks/>
                </p:cNvSpPr>
                <p:nvPr/>
              </p:nvSpPr>
              <p:spPr bwMode="auto">
                <a:xfrm>
                  <a:off x="1694" y="2104"/>
                  <a:ext cx="660" cy="476"/>
                </a:xfrm>
                <a:custGeom>
                  <a:avLst/>
                  <a:gdLst>
                    <a:gd name="T0" fmla="*/ 0 w 660"/>
                    <a:gd name="T1" fmla="*/ 8 h 476"/>
                    <a:gd name="T2" fmla="*/ 24 w 660"/>
                    <a:gd name="T3" fmla="*/ 0 h 476"/>
                    <a:gd name="T4" fmla="*/ 660 w 660"/>
                    <a:gd name="T5" fmla="*/ 464 h 476"/>
                    <a:gd name="T6" fmla="*/ 634 w 660"/>
                    <a:gd name="T7" fmla="*/ 476 h 476"/>
                    <a:gd name="T8" fmla="*/ 0 w 660"/>
                    <a:gd name="T9" fmla="*/ 8 h 4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0"/>
                    <a:gd name="T16" fmla="*/ 0 h 476"/>
                    <a:gd name="T17" fmla="*/ 660 w 660"/>
                    <a:gd name="T18" fmla="*/ 476 h 4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0" h="476">
                      <a:moveTo>
                        <a:pt x="0" y="8"/>
                      </a:moveTo>
                      <a:lnTo>
                        <a:pt x="24" y="0"/>
                      </a:lnTo>
                      <a:lnTo>
                        <a:pt x="660" y="464"/>
                      </a:lnTo>
                      <a:lnTo>
                        <a:pt x="634" y="47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39" name="Freeform 92"/>
                <p:cNvSpPr>
                  <a:spLocks/>
                </p:cNvSpPr>
                <p:nvPr/>
              </p:nvSpPr>
              <p:spPr bwMode="auto">
                <a:xfrm>
                  <a:off x="1692" y="2111"/>
                  <a:ext cx="637" cy="551"/>
                </a:xfrm>
                <a:custGeom>
                  <a:avLst/>
                  <a:gdLst>
                    <a:gd name="T0" fmla="*/ 0 w 649"/>
                    <a:gd name="T1" fmla="*/ 0 h 555"/>
                    <a:gd name="T2" fmla="*/ 0 w 649"/>
                    <a:gd name="T3" fmla="*/ 68 h 555"/>
                    <a:gd name="T4" fmla="*/ 445 w 649"/>
                    <a:gd name="T5" fmla="*/ 476 h 555"/>
                    <a:gd name="T6" fmla="*/ 445 w 649"/>
                    <a:gd name="T7" fmla="*/ 411 h 555"/>
                    <a:gd name="T8" fmla="*/ 0 w 649"/>
                    <a:gd name="T9" fmla="*/ 0 h 5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9"/>
                    <a:gd name="T16" fmla="*/ 0 h 555"/>
                    <a:gd name="T17" fmla="*/ 649 w 649"/>
                    <a:gd name="T18" fmla="*/ 555 h 5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9" h="555">
                      <a:moveTo>
                        <a:pt x="0" y="0"/>
                      </a:moveTo>
                      <a:lnTo>
                        <a:pt x="0" y="68"/>
                      </a:lnTo>
                      <a:lnTo>
                        <a:pt x="648" y="554"/>
                      </a:lnTo>
                      <a:lnTo>
                        <a:pt x="648" y="47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0" name="Freeform 93"/>
                <p:cNvSpPr>
                  <a:spLocks/>
                </p:cNvSpPr>
                <p:nvPr/>
              </p:nvSpPr>
              <p:spPr bwMode="auto">
                <a:xfrm>
                  <a:off x="1874" y="2238"/>
                  <a:ext cx="108" cy="140"/>
                </a:xfrm>
                <a:custGeom>
                  <a:avLst/>
                  <a:gdLst>
                    <a:gd name="T0" fmla="*/ 0 w 108"/>
                    <a:gd name="T1" fmla="*/ 82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60 h 140"/>
                    <a:gd name="T8" fmla="*/ 80 w 108"/>
                    <a:gd name="T9" fmla="*/ 68 h 140"/>
                    <a:gd name="T10" fmla="*/ 80 w 108"/>
                    <a:gd name="T11" fmla="*/ 140 h 140"/>
                    <a:gd name="T12" fmla="*/ 0 w 108"/>
                    <a:gd name="T13" fmla="*/ 82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1" name="Freeform 94"/>
                <p:cNvSpPr>
                  <a:spLocks/>
                </p:cNvSpPr>
                <p:nvPr/>
              </p:nvSpPr>
              <p:spPr bwMode="auto">
                <a:xfrm>
                  <a:off x="2070" y="2380"/>
                  <a:ext cx="108" cy="143"/>
                </a:xfrm>
                <a:custGeom>
                  <a:avLst/>
                  <a:gdLst>
                    <a:gd name="T0" fmla="*/ 0 w 108"/>
                    <a:gd name="T1" fmla="*/ 124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90 h 140"/>
                    <a:gd name="T8" fmla="*/ 80 w 108"/>
                    <a:gd name="T9" fmla="*/ 106 h 140"/>
                    <a:gd name="T10" fmla="*/ 80 w 108"/>
                    <a:gd name="T11" fmla="*/ 212 h 140"/>
                    <a:gd name="T12" fmla="*/ 0 w 108"/>
                    <a:gd name="T13" fmla="*/ 124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2" name="Freeform 95"/>
                <p:cNvSpPr>
                  <a:spLocks/>
                </p:cNvSpPr>
                <p:nvPr/>
              </p:nvSpPr>
              <p:spPr bwMode="auto">
                <a:xfrm>
                  <a:off x="2248" y="2510"/>
                  <a:ext cx="105" cy="150"/>
                </a:xfrm>
                <a:custGeom>
                  <a:avLst/>
                  <a:gdLst>
                    <a:gd name="T0" fmla="*/ 0 w 108"/>
                    <a:gd name="T1" fmla="*/ 326 h 140"/>
                    <a:gd name="T2" fmla="*/ 0 w 108"/>
                    <a:gd name="T3" fmla="*/ 34 h 140"/>
                    <a:gd name="T4" fmla="*/ 18 w 108"/>
                    <a:gd name="T5" fmla="*/ 0 h 140"/>
                    <a:gd name="T6" fmla="*/ 62 w 108"/>
                    <a:gd name="T7" fmla="*/ 240 h 140"/>
                    <a:gd name="T8" fmla="*/ 47 w 108"/>
                    <a:gd name="T9" fmla="*/ 271 h 140"/>
                    <a:gd name="T10" fmla="*/ 47 w 108"/>
                    <a:gd name="T11" fmla="*/ 554 h 140"/>
                    <a:gd name="T12" fmla="*/ 0 w 108"/>
                    <a:gd name="T13" fmla="*/ 326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3" name="Freeform 96"/>
                <p:cNvSpPr>
                  <a:spLocks/>
                </p:cNvSpPr>
                <p:nvPr/>
              </p:nvSpPr>
              <p:spPr bwMode="auto">
                <a:xfrm>
                  <a:off x="1692" y="2104"/>
                  <a:ext cx="108" cy="133"/>
                </a:xfrm>
                <a:custGeom>
                  <a:avLst/>
                  <a:gdLst>
                    <a:gd name="T0" fmla="*/ 0 w 108"/>
                    <a:gd name="T1" fmla="*/ 29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22 h 140"/>
                    <a:gd name="T8" fmla="*/ 80 w 108"/>
                    <a:gd name="T9" fmla="*/ 25 h 140"/>
                    <a:gd name="T10" fmla="*/ 80 w 108"/>
                    <a:gd name="T11" fmla="*/ 50 h 140"/>
                    <a:gd name="T12" fmla="*/ 0 w 108"/>
                    <a:gd name="T13" fmla="*/ 29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4" name="Freeform 97"/>
                <p:cNvSpPr>
                  <a:spLocks/>
                </p:cNvSpPr>
                <p:nvPr/>
              </p:nvSpPr>
              <p:spPr bwMode="auto">
                <a:xfrm>
                  <a:off x="1694" y="2104"/>
                  <a:ext cx="660" cy="476"/>
                </a:xfrm>
                <a:custGeom>
                  <a:avLst/>
                  <a:gdLst>
                    <a:gd name="T0" fmla="*/ 0 w 660"/>
                    <a:gd name="T1" fmla="*/ 8 h 476"/>
                    <a:gd name="T2" fmla="*/ 24 w 660"/>
                    <a:gd name="T3" fmla="*/ 0 h 476"/>
                    <a:gd name="T4" fmla="*/ 660 w 660"/>
                    <a:gd name="T5" fmla="*/ 464 h 476"/>
                    <a:gd name="T6" fmla="*/ 634 w 660"/>
                    <a:gd name="T7" fmla="*/ 476 h 476"/>
                    <a:gd name="T8" fmla="*/ 0 w 660"/>
                    <a:gd name="T9" fmla="*/ 8 h 4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0"/>
                    <a:gd name="T16" fmla="*/ 0 h 476"/>
                    <a:gd name="T17" fmla="*/ 660 w 660"/>
                    <a:gd name="T18" fmla="*/ 476 h 4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0" h="476">
                      <a:moveTo>
                        <a:pt x="0" y="8"/>
                      </a:moveTo>
                      <a:lnTo>
                        <a:pt x="24" y="0"/>
                      </a:lnTo>
                      <a:lnTo>
                        <a:pt x="660" y="464"/>
                      </a:lnTo>
                      <a:lnTo>
                        <a:pt x="634" y="47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5" name="Freeform 98"/>
                <p:cNvSpPr>
                  <a:spLocks/>
                </p:cNvSpPr>
                <p:nvPr/>
              </p:nvSpPr>
              <p:spPr bwMode="auto">
                <a:xfrm>
                  <a:off x="1692" y="2111"/>
                  <a:ext cx="637" cy="551"/>
                </a:xfrm>
                <a:custGeom>
                  <a:avLst/>
                  <a:gdLst>
                    <a:gd name="T0" fmla="*/ 0 w 649"/>
                    <a:gd name="T1" fmla="*/ 0 h 555"/>
                    <a:gd name="T2" fmla="*/ 0 w 649"/>
                    <a:gd name="T3" fmla="*/ 68 h 555"/>
                    <a:gd name="T4" fmla="*/ 445 w 649"/>
                    <a:gd name="T5" fmla="*/ 476 h 555"/>
                    <a:gd name="T6" fmla="*/ 445 w 649"/>
                    <a:gd name="T7" fmla="*/ 411 h 555"/>
                    <a:gd name="T8" fmla="*/ 0 w 649"/>
                    <a:gd name="T9" fmla="*/ 0 h 5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9"/>
                    <a:gd name="T16" fmla="*/ 0 h 555"/>
                    <a:gd name="T17" fmla="*/ 649 w 649"/>
                    <a:gd name="T18" fmla="*/ 555 h 5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9" h="555">
                      <a:moveTo>
                        <a:pt x="0" y="0"/>
                      </a:moveTo>
                      <a:lnTo>
                        <a:pt x="0" y="68"/>
                      </a:lnTo>
                      <a:lnTo>
                        <a:pt x="648" y="554"/>
                      </a:lnTo>
                      <a:lnTo>
                        <a:pt x="648" y="47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rnd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6" name="Freeform 99"/>
                <p:cNvSpPr>
                  <a:spLocks/>
                </p:cNvSpPr>
                <p:nvPr/>
              </p:nvSpPr>
              <p:spPr bwMode="auto">
                <a:xfrm>
                  <a:off x="2330" y="2572"/>
                  <a:ext cx="24" cy="88"/>
                </a:xfrm>
                <a:custGeom>
                  <a:avLst/>
                  <a:gdLst>
                    <a:gd name="T0" fmla="*/ 0 w 24"/>
                    <a:gd name="T1" fmla="*/ 11 h 88"/>
                    <a:gd name="T2" fmla="*/ 0 w 24"/>
                    <a:gd name="T3" fmla="*/ 88 h 88"/>
                    <a:gd name="T4" fmla="*/ 24 w 24"/>
                    <a:gd name="T5" fmla="*/ 77 h 88"/>
                    <a:gd name="T6" fmla="*/ 24 w 24"/>
                    <a:gd name="T7" fmla="*/ 0 h 88"/>
                    <a:gd name="T8" fmla="*/ 0 w 24"/>
                    <a:gd name="T9" fmla="*/ 11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11"/>
                      </a:moveTo>
                      <a:lnTo>
                        <a:pt x="0" y="88"/>
                      </a:lnTo>
                      <a:lnTo>
                        <a:pt x="24" y="77"/>
                      </a:lnTo>
                      <a:lnTo>
                        <a:pt x="24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</p:grpSp>
        </p:grpSp>
        <p:sp>
          <p:nvSpPr>
            <p:cNvPr id="16400" name="AutoShape 100"/>
            <p:cNvSpPr>
              <a:spLocks noChangeArrowheads="1"/>
            </p:cNvSpPr>
            <p:nvPr/>
          </p:nvSpPr>
          <p:spPr bwMode="auto">
            <a:xfrm>
              <a:off x="4611" y="535"/>
              <a:ext cx="1192" cy="48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16401" name="Rectangle 101"/>
            <p:cNvSpPr>
              <a:spLocks noChangeArrowheads="1"/>
            </p:cNvSpPr>
            <p:nvPr/>
          </p:nvSpPr>
          <p:spPr bwMode="auto">
            <a:xfrm>
              <a:off x="4679" y="591"/>
              <a:ext cx="1134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47725"/>
              <a:r>
                <a:rPr lang="hu-HU" sz="1200" b="1" dirty="0">
                  <a:latin typeface="Helvetica" pitchFamily="34" charset="0"/>
                </a:rPr>
                <a:t>Hatálybalépés:</a:t>
              </a:r>
            </a:p>
            <a:p>
              <a:pPr defTabSz="847725"/>
              <a:r>
                <a:rPr lang="hu-HU" sz="1200" b="1" dirty="0">
                  <a:latin typeface="Helvetica" pitchFamily="34" charset="0"/>
                </a:rPr>
                <a:t>2014. március 15-én</a:t>
              </a:r>
              <a:endParaRPr lang="en-US" sz="1200" b="1" dirty="0">
                <a:latin typeface="Helvetica" pitchFamily="34" charset="0"/>
              </a:endParaRPr>
            </a:p>
          </p:txBody>
        </p:sp>
        <p:sp>
          <p:nvSpPr>
            <p:cNvPr id="16402" name="Rectangle 102"/>
            <p:cNvSpPr>
              <a:spLocks noChangeArrowheads="1"/>
            </p:cNvSpPr>
            <p:nvPr/>
          </p:nvSpPr>
          <p:spPr bwMode="auto">
            <a:xfrm rot="586980">
              <a:off x="4996" y="1218"/>
              <a:ext cx="47" cy="887"/>
            </a:xfrm>
            <a:prstGeom prst="rect">
              <a:avLst/>
            </a:prstGeom>
            <a:gradFill rotWithShape="0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16403" name="Rectangle 103"/>
            <p:cNvSpPr>
              <a:spLocks noChangeArrowheads="1"/>
            </p:cNvSpPr>
            <p:nvPr/>
          </p:nvSpPr>
          <p:spPr bwMode="auto">
            <a:xfrm>
              <a:off x="3894" y="716"/>
              <a:ext cx="47" cy="931"/>
            </a:xfrm>
            <a:prstGeom prst="rect">
              <a:avLst/>
            </a:prstGeom>
            <a:gradFill rotWithShape="0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>
                <a:latin typeface="Calibri" pitchFamily="34" charset="0"/>
              </a:endParaRPr>
            </a:p>
          </p:txBody>
        </p:sp>
        <p:grpSp>
          <p:nvGrpSpPr>
            <p:cNvPr id="16404" name="Group 105"/>
            <p:cNvGrpSpPr>
              <a:grpSpLocks/>
            </p:cNvGrpSpPr>
            <p:nvPr/>
          </p:nvGrpSpPr>
          <p:grpSpPr bwMode="auto">
            <a:xfrm>
              <a:off x="3909" y="723"/>
              <a:ext cx="1179" cy="910"/>
              <a:chOff x="3893" y="838"/>
              <a:chExt cx="1179" cy="910"/>
            </a:xfrm>
          </p:grpSpPr>
          <p:sp>
            <p:nvSpPr>
              <p:cNvPr id="16407" name="Freeform 107"/>
              <p:cNvSpPr>
                <a:spLocks/>
              </p:cNvSpPr>
              <p:nvPr/>
            </p:nvSpPr>
            <p:spPr bwMode="auto">
              <a:xfrm>
                <a:off x="3894" y="841"/>
                <a:ext cx="56" cy="87"/>
              </a:xfrm>
              <a:custGeom>
                <a:avLst/>
                <a:gdLst>
                  <a:gd name="T0" fmla="*/ 0 w 56"/>
                  <a:gd name="T1" fmla="*/ 0 h 87"/>
                  <a:gd name="T2" fmla="*/ 54 w 56"/>
                  <a:gd name="T3" fmla="*/ 22 h 87"/>
                  <a:gd name="T4" fmla="*/ 55 w 56"/>
                  <a:gd name="T5" fmla="*/ 86 h 87"/>
                  <a:gd name="T6" fmla="*/ 2 w 56"/>
                  <a:gd name="T7" fmla="*/ 64 h 87"/>
                  <a:gd name="T8" fmla="*/ 0 w 56"/>
                  <a:gd name="T9" fmla="*/ 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87"/>
                  <a:gd name="T17" fmla="*/ 56 w 56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87">
                    <a:moveTo>
                      <a:pt x="0" y="0"/>
                    </a:moveTo>
                    <a:lnTo>
                      <a:pt x="54" y="22"/>
                    </a:lnTo>
                    <a:lnTo>
                      <a:pt x="55" y="86"/>
                    </a:lnTo>
                    <a:lnTo>
                      <a:pt x="2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08" name="Freeform 108"/>
              <p:cNvSpPr>
                <a:spLocks/>
              </p:cNvSpPr>
              <p:nvPr/>
            </p:nvSpPr>
            <p:spPr bwMode="auto">
              <a:xfrm>
                <a:off x="3949" y="929"/>
                <a:ext cx="53" cy="96"/>
              </a:xfrm>
              <a:custGeom>
                <a:avLst/>
                <a:gdLst>
                  <a:gd name="T0" fmla="*/ 0 w 53"/>
                  <a:gd name="T1" fmla="*/ 0 h 96"/>
                  <a:gd name="T2" fmla="*/ 50 w 53"/>
                  <a:gd name="T3" fmla="*/ 19 h 96"/>
                  <a:gd name="T4" fmla="*/ 52 w 53"/>
                  <a:gd name="T5" fmla="*/ 95 h 96"/>
                  <a:gd name="T6" fmla="*/ 0 w 53"/>
                  <a:gd name="T7" fmla="*/ 70 h 96"/>
                  <a:gd name="T8" fmla="*/ 0 w 53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96"/>
                  <a:gd name="T17" fmla="*/ 53 w 53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96">
                    <a:moveTo>
                      <a:pt x="0" y="0"/>
                    </a:moveTo>
                    <a:lnTo>
                      <a:pt x="50" y="19"/>
                    </a:lnTo>
                    <a:lnTo>
                      <a:pt x="52" y="95"/>
                    </a:lnTo>
                    <a:lnTo>
                      <a:pt x="0" y="7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09" name="Freeform 109"/>
              <p:cNvSpPr>
                <a:spLocks/>
              </p:cNvSpPr>
              <p:nvPr/>
            </p:nvSpPr>
            <p:spPr bwMode="auto">
              <a:xfrm>
                <a:off x="4001" y="887"/>
                <a:ext cx="60" cy="89"/>
              </a:xfrm>
              <a:custGeom>
                <a:avLst/>
                <a:gdLst>
                  <a:gd name="T0" fmla="*/ 0 w 60"/>
                  <a:gd name="T1" fmla="*/ 0 h 89"/>
                  <a:gd name="T2" fmla="*/ 59 w 60"/>
                  <a:gd name="T3" fmla="*/ 22 h 89"/>
                  <a:gd name="T4" fmla="*/ 55 w 60"/>
                  <a:gd name="T5" fmla="*/ 88 h 89"/>
                  <a:gd name="T6" fmla="*/ 0 w 60"/>
                  <a:gd name="T7" fmla="*/ 61 h 89"/>
                  <a:gd name="T8" fmla="*/ 0 w 60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89"/>
                  <a:gd name="T17" fmla="*/ 60 w 60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89">
                    <a:moveTo>
                      <a:pt x="0" y="0"/>
                    </a:moveTo>
                    <a:lnTo>
                      <a:pt x="59" y="22"/>
                    </a:lnTo>
                    <a:lnTo>
                      <a:pt x="55" y="88"/>
                    </a:lnTo>
                    <a:lnTo>
                      <a:pt x="0" y="6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0" name="Freeform 110"/>
              <p:cNvSpPr>
                <a:spLocks/>
              </p:cNvSpPr>
              <p:nvPr/>
            </p:nvSpPr>
            <p:spPr bwMode="auto">
              <a:xfrm>
                <a:off x="4059" y="975"/>
                <a:ext cx="51" cy="92"/>
              </a:xfrm>
              <a:custGeom>
                <a:avLst/>
                <a:gdLst>
                  <a:gd name="T0" fmla="*/ 0 w 51"/>
                  <a:gd name="T1" fmla="*/ 0 h 92"/>
                  <a:gd name="T2" fmla="*/ 50 w 51"/>
                  <a:gd name="T3" fmla="*/ 20 h 92"/>
                  <a:gd name="T4" fmla="*/ 45 w 51"/>
                  <a:gd name="T5" fmla="*/ 91 h 92"/>
                  <a:gd name="T6" fmla="*/ 0 w 51"/>
                  <a:gd name="T7" fmla="*/ 71 h 92"/>
                  <a:gd name="T8" fmla="*/ 0 w 51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92"/>
                  <a:gd name="T17" fmla="*/ 51 w 51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92">
                    <a:moveTo>
                      <a:pt x="0" y="0"/>
                    </a:moveTo>
                    <a:lnTo>
                      <a:pt x="50" y="20"/>
                    </a:lnTo>
                    <a:lnTo>
                      <a:pt x="45" y="91"/>
                    </a:lnTo>
                    <a:lnTo>
                      <a:pt x="0" y="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1" name="Freeform 111"/>
              <p:cNvSpPr>
                <a:spLocks/>
              </p:cNvSpPr>
              <p:nvPr/>
            </p:nvSpPr>
            <p:spPr bwMode="auto">
              <a:xfrm>
                <a:off x="3897" y="981"/>
                <a:ext cx="56" cy="95"/>
              </a:xfrm>
              <a:custGeom>
                <a:avLst/>
                <a:gdLst>
                  <a:gd name="T0" fmla="*/ 0 w 56"/>
                  <a:gd name="T1" fmla="*/ 0 h 95"/>
                  <a:gd name="T2" fmla="*/ 53 w 56"/>
                  <a:gd name="T3" fmla="*/ 22 h 95"/>
                  <a:gd name="T4" fmla="*/ 55 w 56"/>
                  <a:gd name="T5" fmla="*/ 94 h 95"/>
                  <a:gd name="T6" fmla="*/ 1 w 56"/>
                  <a:gd name="T7" fmla="*/ 71 h 95"/>
                  <a:gd name="T8" fmla="*/ 0 w 56"/>
                  <a:gd name="T9" fmla="*/ 0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95"/>
                  <a:gd name="T17" fmla="*/ 56 w 56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95">
                    <a:moveTo>
                      <a:pt x="0" y="0"/>
                    </a:moveTo>
                    <a:lnTo>
                      <a:pt x="53" y="22"/>
                    </a:lnTo>
                    <a:lnTo>
                      <a:pt x="55" y="94"/>
                    </a:lnTo>
                    <a:lnTo>
                      <a:pt x="1" y="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2" name="Freeform 112"/>
              <p:cNvSpPr>
                <a:spLocks/>
              </p:cNvSpPr>
              <p:nvPr/>
            </p:nvSpPr>
            <p:spPr bwMode="auto">
              <a:xfrm>
                <a:off x="4000" y="1027"/>
                <a:ext cx="56" cy="93"/>
              </a:xfrm>
              <a:custGeom>
                <a:avLst/>
                <a:gdLst>
                  <a:gd name="T0" fmla="*/ 3 w 56"/>
                  <a:gd name="T1" fmla="*/ 0 h 93"/>
                  <a:gd name="T2" fmla="*/ 55 w 56"/>
                  <a:gd name="T3" fmla="*/ 22 h 93"/>
                  <a:gd name="T4" fmla="*/ 55 w 56"/>
                  <a:gd name="T5" fmla="*/ 92 h 93"/>
                  <a:gd name="T6" fmla="*/ 0 w 56"/>
                  <a:gd name="T7" fmla="*/ 65 h 93"/>
                  <a:gd name="T8" fmla="*/ 3 w 56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93"/>
                  <a:gd name="T17" fmla="*/ 56 w 56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93">
                    <a:moveTo>
                      <a:pt x="3" y="0"/>
                    </a:moveTo>
                    <a:lnTo>
                      <a:pt x="55" y="22"/>
                    </a:lnTo>
                    <a:lnTo>
                      <a:pt x="55" y="92"/>
                    </a:lnTo>
                    <a:lnTo>
                      <a:pt x="0" y="65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3" name="Freeform 113"/>
              <p:cNvSpPr>
                <a:spLocks/>
              </p:cNvSpPr>
              <p:nvPr/>
            </p:nvSpPr>
            <p:spPr bwMode="auto">
              <a:xfrm>
                <a:off x="3952" y="1079"/>
                <a:ext cx="50" cy="91"/>
              </a:xfrm>
              <a:custGeom>
                <a:avLst/>
                <a:gdLst>
                  <a:gd name="T0" fmla="*/ 0 w 50"/>
                  <a:gd name="T1" fmla="*/ 0 h 91"/>
                  <a:gd name="T2" fmla="*/ 48 w 50"/>
                  <a:gd name="T3" fmla="*/ 19 h 91"/>
                  <a:gd name="T4" fmla="*/ 49 w 50"/>
                  <a:gd name="T5" fmla="*/ 90 h 91"/>
                  <a:gd name="T6" fmla="*/ 0 w 50"/>
                  <a:gd name="T7" fmla="*/ 68 h 91"/>
                  <a:gd name="T8" fmla="*/ 0 w 50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91"/>
                  <a:gd name="T17" fmla="*/ 50 w 50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91">
                    <a:moveTo>
                      <a:pt x="0" y="0"/>
                    </a:moveTo>
                    <a:lnTo>
                      <a:pt x="48" y="19"/>
                    </a:lnTo>
                    <a:lnTo>
                      <a:pt x="49" y="90"/>
                    </a:lnTo>
                    <a:lnTo>
                      <a:pt x="0" y="6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4" name="Freeform 114"/>
              <p:cNvSpPr>
                <a:spLocks/>
              </p:cNvSpPr>
              <p:nvPr/>
            </p:nvSpPr>
            <p:spPr bwMode="auto">
              <a:xfrm>
                <a:off x="4056" y="1121"/>
                <a:ext cx="49" cy="91"/>
              </a:xfrm>
              <a:custGeom>
                <a:avLst/>
                <a:gdLst>
                  <a:gd name="T0" fmla="*/ 0 w 49"/>
                  <a:gd name="T1" fmla="*/ 0 h 91"/>
                  <a:gd name="T2" fmla="*/ 48 w 49"/>
                  <a:gd name="T3" fmla="*/ 20 h 91"/>
                  <a:gd name="T4" fmla="*/ 47 w 49"/>
                  <a:gd name="T5" fmla="*/ 90 h 91"/>
                  <a:gd name="T6" fmla="*/ 0 w 49"/>
                  <a:gd name="T7" fmla="*/ 71 h 91"/>
                  <a:gd name="T8" fmla="*/ 0 w 4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91"/>
                  <a:gd name="T17" fmla="*/ 49 w 4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91">
                    <a:moveTo>
                      <a:pt x="0" y="0"/>
                    </a:moveTo>
                    <a:lnTo>
                      <a:pt x="48" y="20"/>
                    </a:lnTo>
                    <a:lnTo>
                      <a:pt x="47" y="90"/>
                    </a:lnTo>
                    <a:lnTo>
                      <a:pt x="0" y="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5" name="Freeform 115"/>
              <p:cNvSpPr>
                <a:spLocks/>
              </p:cNvSpPr>
              <p:nvPr/>
            </p:nvSpPr>
            <p:spPr bwMode="auto">
              <a:xfrm>
                <a:off x="3898" y="1129"/>
                <a:ext cx="56" cy="92"/>
              </a:xfrm>
              <a:custGeom>
                <a:avLst/>
                <a:gdLst>
                  <a:gd name="T0" fmla="*/ 0 w 56"/>
                  <a:gd name="T1" fmla="*/ 0 h 92"/>
                  <a:gd name="T2" fmla="*/ 54 w 56"/>
                  <a:gd name="T3" fmla="*/ 22 h 92"/>
                  <a:gd name="T4" fmla="*/ 55 w 56"/>
                  <a:gd name="T5" fmla="*/ 91 h 92"/>
                  <a:gd name="T6" fmla="*/ 4 w 56"/>
                  <a:gd name="T7" fmla="*/ 69 h 92"/>
                  <a:gd name="T8" fmla="*/ 0 w 56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92"/>
                  <a:gd name="T17" fmla="*/ 56 w 56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92">
                    <a:moveTo>
                      <a:pt x="0" y="0"/>
                    </a:moveTo>
                    <a:lnTo>
                      <a:pt x="54" y="22"/>
                    </a:lnTo>
                    <a:lnTo>
                      <a:pt x="55" y="91"/>
                    </a:lnTo>
                    <a:lnTo>
                      <a:pt x="4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6" name="Freeform 116"/>
              <p:cNvSpPr>
                <a:spLocks/>
              </p:cNvSpPr>
              <p:nvPr/>
            </p:nvSpPr>
            <p:spPr bwMode="auto">
              <a:xfrm>
                <a:off x="4003" y="1172"/>
                <a:ext cx="50" cy="93"/>
              </a:xfrm>
              <a:custGeom>
                <a:avLst/>
                <a:gdLst>
                  <a:gd name="T0" fmla="*/ 0 w 50"/>
                  <a:gd name="T1" fmla="*/ 0 h 93"/>
                  <a:gd name="T2" fmla="*/ 49 w 50"/>
                  <a:gd name="T3" fmla="*/ 21 h 93"/>
                  <a:gd name="T4" fmla="*/ 49 w 50"/>
                  <a:gd name="T5" fmla="*/ 92 h 93"/>
                  <a:gd name="T6" fmla="*/ 0 w 50"/>
                  <a:gd name="T7" fmla="*/ 70 h 93"/>
                  <a:gd name="T8" fmla="*/ 0 w 50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93"/>
                  <a:gd name="T17" fmla="*/ 50 w 50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93">
                    <a:moveTo>
                      <a:pt x="0" y="0"/>
                    </a:moveTo>
                    <a:lnTo>
                      <a:pt x="49" y="21"/>
                    </a:lnTo>
                    <a:lnTo>
                      <a:pt x="49" y="92"/>
                    </a:lnTo>
                    <a:lnTo>
                      <a:pt x="0" y="7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7" name="Freeform 117"/>
              <p:cNvSpPr>
                <a:spLocks/>
              </p:cNvSpPr>
              <p:nvPr/>
            </p:nvSpPr>
            <p:spPr bwMode="auto">
              <a:xfrm>
                <a:off x="3952" y="1227"/>
                <a:ext cx="55" cy="68"/>
              </a:xfrm>
              <a:custGeom>
                <a:avLst/>
                <a:gdLst>
                  <a:gd name="T0" fmla="*/ 2 w 55"/>
                  <a:gd name="T1" fmla="*/ 0 h 68"/>
                  <a:gd name="T2" fmla="*/ 51 w 55"/>
                  <a:gd name="T3" fmla="*/ 19 h 68"/>
                  <a:gd name="T4" fmla="*/ 54 w 55"/>
                  <a:gd name="T5" fmla="*/ 67 h 68"/>
                  <a:gd name="T6" fmla="*/ 0 w 55"/>
                  <a:gd name="T7" fmla="*/ 43 h 68"/>
                  <a:gd name="T8" fmla="*/ 2 w 55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8"/>
                  <a:gd name="T17" fmla="*/ 55 w 5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8">
                    <a:moveTo>
                      <a:pt x="2" y="0"/>
                    </a:moveTo>
                    <a:lnTo>
                      <a:pt x="51" y="19"/>
                    </a:lnTo>
                    <a:lnTo>
                      <a:pt x="54" y="67"/>
                    </a:lnTo>
                    <a:lnTo>
                      <a:pt x="0" y="4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8" name="Freeform 118"/>
              <p:cNvSpPr>
                <a:spLocks/>
              </p:cNvSpPr>
              <p:nvPr/>
            </p:nvSpPr>
            <p:spPr bwMode="auto">
              <a:xfrm>
                <a:off x="4051" y="1268"/>
                <a:ext cx="56" cy="71"/>
              </a:xfrm>
              <a:custGeom>
                <a:avLst/>
                <a:gdLst>
                  <a:gd name="T0" fmla="*/ 1 w 56"/>
                  <a:gd name="T1" fmla="*/ 0 h 71"/>
                  <a:gd name="T2" fmla="*/ 55 w 56"/>
                  <a:gd name="T3" fmla="*/ 22 h 71"/>
                  <a:gd name="T4" fmla="*/ 53 w 56"/>
                  <a:gd name="T5" fmla="*/ 70 h 71"/>
                  <a:gd name="T6" fmla="*/ 0 w 56"/>
                  <a:gd name="T7" fmla="*/ 45 h 71"/>
                  <a:gd name="T8" fmla="*/ 1 w 56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71"/>
                  <a:gd name="T17" fmla="*/ 56 w 56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71">
                    <a:moveTo>
                      <a:pt x="1" y="0"/>
                    </a:moveTo>
                    <a:lnTo>
                      <a:pt x="55" y="22"/>
                    </a:lnTo>
                    <a:lnTo>
                      <a:pt x="53" y="70"/>
                    </a:lnTo>
                    <a:lnTo>
                      <a:pt x="0" y="45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9" name="Freeform 119"/>
              <p:cNvSpPr>
                <a:spLocks/>
              </p:cNvSpPr>
              <p:nvPr/>
            </p:nvSpPr>
            <p:spPr bwMode="auto">
              <a:xfrm>
                <a:off x="4847" y="1252"/>
                <a:ext cx="64" cy="93"/>
              </a:xfrm>
              <a:custGeom>
                <a:avLst/>
                <a:gdLst>
                  <a:gd name="T0" fmla="*/ 7 w 64"/>
                  <a:gd name="T1" fmla="*/ 0 h 93"/>
                  <a:gd name="T2" fmla="*/ 63 w 64"/>
                  <a:gd name="T3" fmla="*/ 25 h 93"/>
                  <a:gd name="T4" fmla="*/ 54 w 64"/>
                  <a:gd name="T5" fmla="*/ 92 h 93"/>
                  <a:gd name="T6" fmla="*/ 0 w 64"/>
                  <a:gd name="T7" fmla="*/ 67 h 93"/>
                  <a:gd name="T8" fmla="*/ 7 w 64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93"/>
                  <a:gd name="T17" fmla="*/ 64 w 6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93">
                    <a:moveTo>
                      <a:pt x="7" y="0"/>
                    </a:moveTo>
                    <a:lnTo>
                      <a:pt x="63" y="25"/>
                    </a:lnTo>
                    <a:lnTo>
                      <a:pt x="54" y="92"/>
                    </a:lnTo>
                    <a:lnTo>
                      <a:pt x="0" y="6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0" name="Freeform 120"/>
              <p:cNvSpPr>
                <a:spLocks/>
              </p:cNvSpPr>
              <p:nvPr/>
            </p:nvSpPr>
            <p:spPr bwMode="auto">
              <a:xfrm>
                <a:off x="4953" y="1297"/>
                <a:ext cx="63" cy="98"/>
              </a:xfrm>
              <a:custGeom>
                <a:avLst/>
                <a:gdLst>
                  <a:gd name="T0" fmla="*/ 6 w 63"/>
                  <a:gd name="T1" fmla="*/ 0 h 93"/>
                  <a:gd name="T2" fmla="*/ 62 w 63"/>
                  <a:gd name="T3" fmla="*/ 70 h 93"/>
                  <a:gd name="T4" fmla="*/ 53 w 63"/>
                  <a:gd name="T5" fmla="*/ 260 h 93"/>
                  <a:gd name="T6" fmla="*/ 0 w 63"/>
                  <a:gd name="T7" fmla="*/ 190 h 93"/>
                  <a:gd name="T8" fmla="*/ 6 w 63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93"/>
                  <a:gd name="T17" fmla="*/ 63 w 63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93">
                    <a:moveTo>
                      <a:pt x="6" y="0"/>
                    </a:moveTo>
                    <a:lnTo>
                      <a:pt x="62" y="25"/>
                    </a:lnTo>
                    <a:lnTo>
                      <a:pt x="53" y="92"/>
                    </a:lnTo>
                    <a:lnTo>
                      <a:pt x="0" y="6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1" name="Freeform 121"/>
              <p:cNvSpPr>
                <a:spLocks/>
              </p:cNvSpPr>
              <p:nvPr/>
            </p:nvSpPr>
            <p:spPr bwMode="auto">
              <a:xfrm>
                <a:off x="4896" y="1345"/>
                <a:ext cx="59" cy="91"/>
              </a:xfrm>
              <a:custGeom>
                <a:avLst/>
                <a:gdLst>
                  <a:gd name="T0" fmla="*/ 6 w 59"/>
                  <a:gd name="T1" fmla="*/ 0 h 88"/>
                  <a:gd name="T2" fmla="*/ 58 w 59"/>
                  <a:gd name="T3" fmla="*/ 44 h 88"/>
                  <a:gd name="T4" fmla="*/ 46 w 59"/>
                  <a:gd name="T5" fmla="*/ 169 h 88"/>
                  <a:gd name="T6" fmla="*/ 0 w 59"/>
                  <a:gd name="T7" fmla="*/ 132 h 88"/>
                  <a:gd name="T8" fmla="*/ 6 w 59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8"/>
                  <a:gd name="T17" fmla="*/ 59 w 59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8">
                    <a:moveTo>
                      <a:pt x="6" y="0"/>
                    </a:moveTo>
                    <a:lnTo>
                      <a:pt x="58" y="24"/>
                    </a:lnTo>
                    <a:lnTo>
                      <a:pt x="46" y="87"/>
                    </a:lnTo>
                    <a:lnTo>
                      <a:pt x="0" y="6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2" name="Freeform 122"/>
              <p:cNvSpPr>
                <a:spLocks/>
              </p:cNvSpPr>
              <p:nvPr/>
            </p:nvSpPr>
            <p:spPr bwMode="auto">
              <a:xfrm>
                <a:off x="4998" y="1394"/>
                <a:ext cx="67" cy="87"/>
              </a:xfrm>
              <a:custGeom>
                <a:avLst/>
                <a:gdLst>
                  <a:gd name="T0" fmla="*/ 9 w 67"/>
                  <a:gd name="T1" fmla="*/ 0 h 87"/>
                  <a:gd name="T2" fmla="*/ 66 w 67"/>
                  <a:gd name="T3" fmla="*/ 22 h 87"/>
                  <a:gd name="T4" fmla="*/ 51 w 67"/>
                  <a:gd name="T5" fmla="*/ 86 h 87"/>
                  <a:gd name="T6" fmla="*/ 0 w 67"/>
                  <a:gd name="T7" fmla="*/ 64 h 87"/>
                  <a:gd name="T8" fmla="*/ 9 w 67"/>
                  <a:gd name="T9" fmla="*/ 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7"/>
                  <a:gd name="T17" fmla="*/ 67 w 67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7">
                    <a:moveTo>
                      <a:pt x="9" y="0"/>
                    </a:moveTo>
                    <a:lnTo>
                      <a:pt x="66" y="22"/>
                    </a:lnTo>
                    <a:lnTo>
                      <a:pt x="51" y="86"/>
                    </a:lnTo>
                    <a:lnTo>
                      <a:pt x="0" y="64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3" name="Freeform 123"/>
              <p:cNvSpPr>
                <a:spLocks/>
              </p:cNvSpPr>
              <p:nvPr/>
            </p:nvSpPr>
            <p:spPr bwMode="auto">
              <a:xfrm>
                <a:off x="4830" y="1391"/>
                <a:ext cx="63" cy="91"/>
              </a:xfrm>
              <a:custGeom>
                <a:avLst/>
                <a:gdLst>
                  <a:gd name="T0" fmla="*/ 7 w 63"/>
                  <a:gd name="T1" fmla="*/ 0 h 91"/>
                  <a:gd name="T2" fmla="*/ 62 w 63"/>
                  <a:gd name="T3" fmla="*/ 25 h 91"/>
                  <a:gd name="T4" fmla="*/ 52 w 63"/>
                  <a:gd name="T5" fmla="*/ 90 h 91"/>
                  <a:gd name="T6" fmla="*/ 0 w 63"/>
                  <a:gd name="T7" fmla="*/ 67 h 91"/>
                  <a:gd name="T8" fmla="*/ 7 w 63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91"/>
                  <a:gd name="T17" fmla="*/ 63 w 63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91">
                    <a:moveTo>
                      <a:pt x="7" y="0"/>
                    </a:moveTo>
                    <a:lnTo>
                      <a:pt x="62" y="25"/>
                    </a:lnTo>
                    <a:lnTo>
                      <a:pt x="52" y="90"/>
                    </a:lnTo>
                    <a:lnTo>
                      <a:pt x="0" y="6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4" name="Freeform 124"/>
              <p:cNvSpPr>
                <a:spLocks/>
              </p:cNvSpPr>
              <p:nvPr/>
            </p:nvSpPr>
            <p:spPr bwMode="auto">
              <a:xfrm>
                <a:off x="4935" y="1438"/>
                <a:ext cx="63" cy="92"/>
              </a:xfrm>
              <a:custGeom>
                <a:avLst/>
                <a:gdLst>
                  <a:gd name="T0" fmla="*/ 6 w 63"/>
                  <a:gd name="T1" fmla="*/ 0 h 92"/>
                  <a:gd name="T2" fmla="*/ 62 w 63"/>
                  <a:gd name="T3" fmla="*/ 25 h 92"/>
                  <a:gd name="T4" fmla="*/ 52 w 63"/>
                  <a:gd name="T5" fmla="*/ 91 h 92"/>
                  <a:gd name="T6" fmla="*/ 0 w 63"/>
                  <a:gd name="T7" fmla="*/ 68 h 92"/>
                  <a:gd name="T8" fmla="*/ 6 w 63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92"/>
                  <a:gd name="T17" fmla="*/ 63 w 63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92">
                    <a:moveTo>
                      <a:pt x="6" y="0"/>
                    </a:moveTo>
                    <a:lnTo>
                      <a:pt x="62" y="25"/>
                    </a:lnTo>
                    <a:lnTo>
                      <a:pt x="52" y="91"/>
                    </a:lnTo>
                    <a:lnTo>
                      <a:pt x="0" y="6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5" name="Freeform 125"/>
              <p:cNvSpPr>
                <a:spLocks/>
              </p:cNvSpPr>
              <p:nvPr/>
            </p:nvSpPr>
            <p:spPr bwMode="auto">
              <a:xfrm>
                <a:off x="4875" y="1483"/>
                <a:ext cx="59" cy="89"/>
              </a:xfrm>
              <a:custGeom>
                <a:avLst/>
                <a:gdLst>
                  <a:gd name="T0" fmla="*/ 7 w 59"/>
                  <a:gd name="T1" fmla="*/ 0 h 89"/>
                  <a:gd name="T2" fmla="*/ 58 w 59"/>
                  <a:gd name="T3" fmla="*/ 22 h 89"/>
                  <a:gd name="T4" fmla="*/ 47 w 59"/>
                  <a:gd name="T5" fmla="*/ 88 h 89"/>
                  <a:gd name="T6" fmla="*/ 0 w 59"/>
                  <a:gd name="T7" fmla="*/ 68 h 89"/>
                  <a:gd name="T8" fmla="*/ 7 w 59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9"/>
                  <a:gd name="T17" fmla="*/ 59 w 59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9">
                    <a:moveTo>
                      <a:pt x="7" y="0"/>
                    </a:moveTo>
                    <a:lnTo>
                      <a:pt x="58" y="22"/>
                    </a:lnTo>
                    <a:lnTo>
                      <a:pt x="47" y="88"/>
                    </a:lnTo>
                    <a:lnTo>
                      <a:pt x="0" y="68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6" name="Freeform 126"/>
              <p:cNvSpPr>
                <a:spLocks/>
              </p:cNvSpPr>
              <p:nvPr/>
            </p:nvSpPr>
            <p:spPr bwMode="auto">
              <a:xfrm>
                <a:off x="4974" y="1529"/>
                <a:ext cx="66" cy="91"/>
              </a:xfrm>
              <a:custGeom>
                <a:avLst/>
                <a:gdLst>
                  <a:gd name="T0" fmla="*/ 14 w 66"/>
                  <a:gd name="T1" fmla="*/ 0 h 91"/>
                  <a:gd name="T2" fmla="*/ 65 w 66"/>
                  <a:gd name="T3" fmla="*/ 22 h 91"/>
                  <a:gd name="T4" fmla="*/ 54 w 66"/>
                  <a:gd name="T5" fmla="*/ 90 h 91"/>
                  <a:gd name="T6" fmla="*/ 0 w 66"/>
                  <a:gd name="T7" fmla="*/ 66 h 91"/>
                  <a:gd name="T8" fmla="*/ 14 w 66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91"/>
                  <a:gd name="T17" fmla="*/ 66 w 66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91">
                    <a:moveTo>
                      <a:pt x="14" y="0"/>
                    </a:moveTo>
                    <a:lnTo>
                      <a:pt x="65" y="22"/>
                    </a:lnTo>
                    <a:lnTo>
                      <a:pt x="54" y="90"/>
                    </a:lnTo>
                    <a:lnTo>
                      <a:pt x="0" y="66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7" name="Freeform 127"/>
              <p:cNvSpPr>
                <a:spLocks/>
              </p:cNvSpPr>
              <p:nvPr/>
            </p:nvSpPr>
            <p:spPr bwMode="auto">
              <a:xfrm>
                <a:off x="4816" y="1530"/>
                <a:ext cx="59" cy="92"/>
              </a:xfrm>
              <a:custGeom>
                <a:avLst/>
                <a:gdLst>
                  <a:gd name="T0" fmla="*/ 7 w 59"/>
                  <a:gd name="T1" fmla="*/ 0 h 92"/>
                  <a:gd name="T2" fmla="*/ 58 w 59"/>
                  <a:gd name="T3" fmla="*/ 21 h 92"/>
                  <a:gd name="T4" fmla="*/ 48 w 59"/>
                  <a:gd name="T5" fmla="*/ 91 h 92"/>
                  <a:gd name="T6" fmla="*/ 0 w 59"/>
                  <a:gd name="T7" fmla="*/ 67 h 92"/>
                  <a:gd name="T8" fmla="*/ 7 w 59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92"/>
                  <a:gd name="T17" fmla="*/ 59 w 5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92">
                    <a:moveTo>
                      <a:pt x="7" y="0"/>
                    </a:moveTo>
                    <a:lnTo>
                      <a:pt x="58" y="21"/>
                    </a:lnTo>
                    <a:lnTo>
                      <a:pt x="48" y="91"/>
                    </a:lnTo>
                    <a:lnTo>
                      <a:pt x="0" y="6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8" name="Freeform 128"/>
              <p:cNvSpPr>
                <a:spLocks/>
              </p:cNvSpPr>
              <p:nvPr/>
            </p:nvSpPr>
            <p:spPr bwMode="auto">
              <a:xfrm>
                <a:off x="4914" y="1576"/>
                <a:ext cx="59" cy="91"/>
              </a:xfrm>
              <a:custGeom>
                <a:avLst/>
                <a:gdLst>
                  <a:gd name="T0" fmla="*/ 7 w 59"/>
                  <a:gd name="T1" fmla="*/ 0 h 91"/>
                  <a:gd name="T2" fmla="*/ 58 w 59"/>
                  <a:gd name="T3" fmla="*/ 20 h 91"/>
                  <a:gd name="T4" fmla="*/ 48 w 59"/>
                  <a:gd name="T5" fmla="*/ 90 h 91"/>
                  <a:gd name="T6" fmla="*/ 0 w 59"/>
                  <a:gd name="T7" fmla="*/ 67 h 91"/>
                  <a:gd name="T8" fmla="*/ 7 w 5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91"/>
                  <a:gd name="T17" fmla="*/ 59 w 5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91">
                    <a:moveTo>
                      <a:pt x="7" y="0"/>
                    </a:moveTo>
                    <a:lnTo>
                      <a:pt x="58" y="20"/>
                    </a:lnTo>
                    <a:lnTo>
                      <a:pt x="48" y="90"/>
                    </a:lnTo>
                    <a:lnTo>
                      <a:pt x="0" y="6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9" name="Freeform 129"/>
              <p:cNvSpPr>
                <a:spLocks/>
              </p:cNvSpPr>
              <p:nvPr/>
            </p:nvSpPr>
            <p:spPr bwMode="auto">
              <a:xfrm>
                <a:off x="4856" y="1621"/>
                <a:ext cx="58" cy="79"/>
              </a:xfrm>
              <a:custGeom>
                <a:avLst/>
                <a:gdLst>
                  <a:gd name="T0" fmla="*/ 5 w 58"/>
                  <a:gd name="T1" fmla="*/ 0 h 79"/>
                  <a:gd name="T2" fmla="*/ 57 w 58"/>
                  <a:gd name="T3" fmla="*/ 22 h 79"/>
                  <a:gd name="T4" fmla="*/ 52 w 58"/>
                  <a:gd name="T5" fmla="*/ 78 h 79"/>
                  <a:gd name="T6" fmla="*/ 0 w 58"/>
                  <a:gd name="T7" fmla="*/ 54 h 79"/>
                  <a:gd name="T8" fmla="*/ 5 w 58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9"/>
                  <a:gd name="T17" fmla="*/ 58 w 58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9">
                    <a:moveTo>
                      <a:pt x="5" y="0"/>
                    </a:moveTo>
                    <a:lnTo>
                      <a:pt x="57" y="22"/>
                    </a:lnTo>
                    <a:lnTo>
                      <a:pt x="52" y="78"/>
                    </a:lnTo>
                    <a:lnTo>
                      <a:pt x="0" y="54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30" name="Freeform 130"/>
              <p:cNvSpPr>
                <a:spLocks/>
              </p:cNvSpPr>
              <p:nvPr/>
            </p:nvSpPr>
            <p:spPr bwMode="auto">
              <a:xfrm>
                <a:off x="4954" y="1665"/>
                <a:ext cx="62" cy="83"/>
              </a:xfrm>
              <a:custGeom>
                <a:avLst/>
                <a:gdLst>
                  <a:gd name="T0" fmla="*/ 8 w 62"/>
                  <a:gd name="T1" fmla="*/ 0 h 83"/>
                  <a:gd name="T2" fmla="*/ 61 w 62"/>
                  <a:gd name="T3" fmla="*/ 21 h 83"/>
                  <a:gd name="T4" fmla="*/ 54 w 62"/>
                  <a:gd name="T5" fmla="*/ 82 h 83"/>
                  <a:gd name="T6" fmla="*/ 0 w 62"/>
                  <a:gd name="T7" fmla="*/ 56 h 83"/>
                  <a:gd name="T8" fmla="*/ 8 w 62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83"/>
                  <a:gd name="T17" fmla="*/ 62 w 62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83">
                    <a:moveTo>
                      <a:pt x="8" y="0"/>
                    </a:moveTo>
                    <a:lnTo>
                      <a:pt x="61" y="21"/>
                    </a:lnTo>
                    <a:lnTo>
                      <a:pt x="54" y="82"/>
                    </a:lnTo>
                    <a:lnTo>
                      <a:pt x="0" y="5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31" name="Freeform 131"/>
              <p:cNvSpPr>
                <a:spLocks/>
              </p:cNvSpPr>
              <p:nvPr/>
            </p:nvSpPr>
            <p:spPr bwMode="auto">
              <a:xfrm>
                <a:off x="3893" y="838"/>
                <a:ext cx="1179" cy="908"/>
              </a:xfrm>
              <a:custGeom>
                <a:avLst/>
                <a:gdLst>
                  <a:gd name="T0" fmla="*/ 0 w 1188"/>
                  <a:gd name="T1" fmla="*/ 0 h 908"/>
                  <a:gd name="T2" fmla="*/ 1020 w 1188"/>
                  <a:gd name="T3" fmla="*/ 506 h 908"/>
                  <a:gd name="T4" fmla="*/ 968 w 1188"/>
                  <a:gd name="T5" fmla="*/ 908 h 908"/>
                  <a:gd name="T6" fmla="*/ 10 w 1188"/>
                  <a:gd name="T7" fmla="*/ 408 h 908"/>
                  <a:gd name="T8" fmla="*/ 0 w 1188"/>
                  <a:gd name="T9" fmla="*/ 0 h 9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8"/>
                  <a:gd name="T16" fmla="*/ 0 h 908"/>
                  <a:gd name="T17" fmla="*/ 1188 w 1188"/>
                  <a:gd name="T18" fmla="*/ 908 h 9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8" h="908">
                    <a:moveTo>
                      <a:pt x="0" y="0"/>
                    </a:moveTo>
                    <a:lnTo>
                      <a:pt x="1188" y="506"/>
                    </a:lnTo>
                    <a:lnTo>
                      <a:pt x="1126" y="908"/>
                    </a:lnTo>
                    <a:lnTo>
                      <a:pt x="10" y="40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16405" name="Freeform 133"/>
            <p:cNvSpPr>
              <a:spLocks/>
            </p:cNvSpPr>
            <p:nvPr/>
          </p:nvSpPr>
          <p:spPr bwMode="auto">
            <a:xfrm>
              <a:off x="3849" y="1593"/>
              <a:ext cx="129" cy="76"/>
            </a:xfrm>
            <a:custGeom>
              <a:avLst/>
              <a:gdLst>
                <a:gd name="T0" fmla="*/ 43 w 129"/>
                <a:gd name="T1" fmla="*/ 73 h 76"/>
                <a:gd name="T2" fmla="*/ 35 w 129"/>
                <a:gd name="T3" fmla="*/ 67 h 76"/>
                <a:gd name="T4" fmla="*/ 18 w 129"/>
                <a:gd name="T5" fmla="*/ 57 h 76"/>
                <a:gd name="T6" fmla="*/ 10 w 129"/>
                <a:gd name="T7" fmla="*/ 51 h 76"/>
                <a:gd name="T8" fmla="*/ 3 w 129"/>
                <a:gd name="T9" fmla="*/ 47 h 76"/>
                <a:gd name="T10" fmla="*/ 0 w 129"/>
                <a:gd name="T11" fmla="*/ 43 h 76"/>
                <a:gd name="T12" fmla="*/ 0 w 129"/>
                <a:gd name="T13" fmla="*/ 42 h 76"/>
                <a:gd name="T14" fmla="*/ 0 w 129"/>
                <a:gd name="T15" fmla="*/ 41 h 76"/>
                <a:gd name="T16" fmla="*/ 6 w 129"/>
                <a:gd name="T17" fmla="*/ 42 h 76"/>
                <a:gd name="T18" fmla="*/ 12 w 129"/>
                <a:gd name="T19" fmla="*/ 43 h 76"/>
                <a:gd name="T20" fmla="*/ 28 w 129"/>
                <a:gd name="T21" fmla="*/ 47 h 76"/>
                <a:gd name="T22" fmla="*/ 47 w 129"/>
                <a:gd name="T23" fmla="*/ 51 h 76"/>
                <a:gd name="T24" fmla="*/ 31 w 129"/>
                <a:gd name="T25" fmla="*/ 26 h 76"/>
                <a:gd name="T26" fmla="*/ 72 w 129"/>
                <a:gd name="T27" fmla="*/ 51 h 76"/>
                <a:gd name="T28" fmla="*/ 89 w 129"/>
                <a:gd name="T29" fmla="*/ 0 h 76"/>
                <a:gd name="T30" fmla="*/ 89 w 129"/>
                <a:gd name="T31" fmla="*/ 51 h 76"/>
                <a:gd name="T32" fmla="*/ 96 w 129"/>
                <a:gd name="T33" fmla="*/ 49 h 76"/>
                <a:gd name="T34" fmla="*/ 112 w 129"/>
                <a:gd name="T35" fmla="*/ 46 h 76"/>
                <a:gd name="T36" fmla="*/ 119 w 129"/>
                <a:gd name="T37" fmla="*/ 45 h 76"/>
                <a:gd name="T38" fmla="*/ 122 w 129"/>
                <a:gd name="T39" fmla="*/ 45 h 76"/>
                <a:gd name="T40" fmla="*/ 125 w 129"/>
                <a:gd name="T41" fmla="*/ 46 h 76"/>
                <a:gd name="T42" fmla="*/ 127 w 129"/>
                <a:gd name="T43" fmla="*/ 47 h 76"/>
                <a:gd name="T44" fmla="*/ 128 w 129"/>
                <a:gd name="T45" fmla="*/ 48 h 76"/>
                <a:gd name="T46" fmla="*/ 128 w 129"/>
                <a:gd name="T47" fmla="*/ 48 h 76"/>
                <a:gd name="T48" fmla="*/ 127 w 129"/>
                <a:gd name="T49" fmla="*/ 49 h 76"/>
                <a:gd name="T50" fmla="*/ 126 w 129"/>
                <a:gd name="T51" fmla="*/ 51 h 76"/>
                <a:gd name="T52" fmla="*/ 123 w 129"/>
                <a:gd name="T53" fmla="*/ 54 h 76"/>
                <a:gd name="T54" fmla="*/ 122 w 129"/>
                <a:gd name="T55" fmla="*/ 57 h 76"/>
                <a:gd name="T56" fmla="*/ 115 w 129"/>
                <a:gd name="T57" fmla="*/ 61 h 76"/>
                <a:gd name="T58" fmla="*/ 108 w 129"/>
                <a:gd name="T59" fmla="*/ 66 h 76"/>
                <a:gd name="T60" fmla="*/ 102 w 129"/>
                <a:gd name="T61" fmla="*/ 69 h 76"/>
                <a:gd name="T62" fmla="*/ 91 w 129"/>
                <a:gd name="T63" fmla="*/ 74 h 76"/>
                <a:gd name="T64" fmla="*/ 87 w 129"/>
                <a:gd name="T65" fmla="*/ 75 h 76"/>
                <a:gd name="T66" fmla="*/ 43 w 129"/>
                <a:gd name="T67" fmla="*/ 73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9"/>
                <a:gd name="T103" fmla="*/ 0 h 76"/>
                <a:gd name="T104" fmla="*/ 129 w 129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9" h="76">
                  <a:moveTo>
                    <a:pt x="43" y="73"/>
                  </a:moveTo>
                  <a:lnTo>
                    <a:pt x="35" y="67"/>
                  </a:lnTo>
                  <a:lnTo>
                    <a:pt x="18" y="57"/>
                  </a:lnTo>
                  <a:lnTo>
                    <a:pt x="10" y="51"/>
                  </a:lnTo>
                  <a:lnTo>
                    <a:pt x="3" y="47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6" y="42"/>
                  </a:lnTo>
                  <a:lnTo>
                    <a:pt x="12" y="43"/>
                  </a:lnTo>
                  <a:lnTo>
                    <a:pt x="28" y="47"/>
                  </a:lnTo>
                  <a:lnTo>
                    <a:pt x="47" y="51"/>
                  </a:lnTo>
                  <a:lnTo>
                    <a:pt x="31" y="26"/>
                  </a:lnTo>
                  <a:lnTo>
                    <a:pt x="72" y="51"/>
                  </a:lnTo>
                  <a:lnTo>
                    <a:pt x="89" y="0"/>
                  </a:lnTo>
                  <a:lnTo>
                    <a:pt x="89" y="51"/>
                  </a:lnTo>
                  <a:lnTo>
                    <a:pt x="96" y="49"/>
                  </a:lnTo>
                  <a:lnTo>
                    <a:pt x="112" y="46"/>
                  </a:lnTo>
                  <a:lnTo>
                    <a:pt x="119" y="45"/>
                  </a:lnTo>
                  <a:lnTo>
                    <a:pt x="122" y="45"/>
                  </a:lnTo>
                  <a:lnTo>
                    <a:pt x="125" y="46"/>
                  </a:lnTo>
                  <a:lnTo>
                    <a:pt x="127" y="47"/>
                  </a:lnTo>
                  <a:lnTo>
                    <a:pt x="128" y="48"/>
                  </a:lnTo>
                  <a:lnTo>
                    <a:pt x="127" y="49"/>
                  </a:lnTo>
                  <a:lnTo>
                    <a:pt x="126" y="51"/>
                  </a:lnTo>
                  <a:lnTo>
                    <a:pt x="123" y="54"/>
                  </a:lnTo>
                  <a:lnTo>
                    <a:pt x="122" y="57"/>
                  </a:lnTo>
                  <a:lnTo>
                    <a:pt x="115" y="61"/>
                  </a:lnTo>
                  <a:lnTo>
                    <a:pt x="108" y="66"/>
                  </a:lnTo>
                  <a:lnTo>
                    <a:pt x="102" y="69"/>
                  </a:lnTo>
                  <a:lnTo>
                    <a:pt x="91" y="74"/>
                  </a:lnTo>
                  <a:lnTo>
                    <a:pt x="87" y="75"/>
                  </a:lnTo>
                  <a:lnTo>
                    <a:pt x="43" y="73"/>
                  </a:lnTo>
                </a:path>
              </a:pathLst>
            </a:custGeom>
            <a:solidFill>
              <a:srgbClr val="82FF6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16406" name="Freeform 134"/>
            <p:cNvSpPr>
              <a:spLocks/>
            </p:cNvSpPr>
            <p:nvPr/>
          </p:nvSpPr>
          <p:spPr bwMode="auto">
            <a:xfrm>
              <a:off x="4911" y="2050"/>
              <a:ext cx="77" cy="63"/>
            </a:xfrm>
            <a:custGeom>
              <a:avLst/>
              <a:gdLst>
                <a:gd name="T0" fmla="*/ 1 w 77"/>
                <a:gd name="T1" fmla="*/ 49 h 63"/>
                <a:gd name="T2" fmla="*/ 3 w 77"/>
                <a:gd name="T3" fmla="*/ 48 h 63"/>
                <a:gd name="T4" fmla="*/ 4 w 77"/>
                <a:gd name="T5" fmla="*/ 47 h 63"/>
                <a:gd name="T6" fmla="*/ 5 w 77"/>
                <a:gd name="T7" fmla="*/ 44 h 63"/>
                <a:gd name="T8" fmla="*/ 5 w 77"/>
                <a:gd name="T9" fmla="*/ 41 h 63"/>
                <a:gd name="T10" fmla="*/ 6 w 77"/>
                <a:gd name="T11" fmla="*/ 33 h 63"/>
                <a:gd name="T12" fmla="*/ 5 w 77"/>
                <a:gd name="T13" fmla="*/ 25 h 63"/>
                <a:gd name="T14" fmla="*/ 2 w 77"/>
                <a:gd name="T15" fmla="*/ 7 h 63"/>
                <a:gd name="T16" fmla="*/ 1 w 77"/>
                <a:gd name="T17" fmla="*/ 0 h 63"/>
                <a:gd name="T18" fmla="*/ 21 w 77"/>
                <a:gd name="T19" fmla="*/ 42 h 63"/>
                <a:gd name="T20" fmla="*/ 30 w 77"/>
                <a:gd name="T21" fmla="*/ 9 h 63"/>
                <a:gd name="T22" fmla="*/ 36 w 77"/>
                <a:gd name="T23" fmla="*/ 42 h 63"/>
                <a:gd name="T24" fmla="*/ 76 w 77"/>
                <a:gd name="T25" fmla="*/ 42 h 63"/>
                <a:gd name="T26" fmla="*/ 43 w 77"/>
                <a:gd name="T27" fmla="*/ 62 h 63"/>
                <a:gd name="T28" fmla="*/ 18 w 77"/>
                <a:gd name="T29" fmla="*/ 55 h 63"/>
                <a:gd name="T30" fmla="*/ 4 w 77"/>
                <a:gd name="T31" fmla="*/ 51 h 63"/>
                <a:gd name="T32" fmla="*/ 0 w 77"/>
                <a:gd name="T33" fmla="*/ 50 h 63"/>
                <a:gd name="T34" fmla="*/ 0 w 77"/>
                <a:gd name="T35" fmla="*/ 49 h 63"/>
                <a:gd name="T36" fmla="*/ 1 w 77"/>
                <a:gd name="T37" fmla="*/ 49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"/>
                <a:gd name="T58" fmla="*/ 0 h 63"/>
                <a:gd name="T59" fmla="*/ 77 w 77"/>
                <a:gd name="T60" fmla="*/ 63 h 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" h="63">
                  <a:moveTo>
                    <a:pt x="1" y="49"/>
                  </a:moveTo>
                  <a:lnTo>
                    <a:pt x="3" y="48"/>
                  </a:lnTo>
                  <a:lnTo>
                    <a:pt x="4" y="47"/>
                  </a:lnTo>
                  <a:lnTo>
                    <a:pt x="5" y="44"/>
                  </a:lnTo>
                  <a:lnTo>
                    <a:pt x="5" y="41"/>
                  </a:lnTo>
                  <a:lnTo>
                    <a:pt x="6" y="33"/>
                  </a:lnTo>
                  <a:lnTo>
                    <a:pt x="5" y="25"/>
                  </a:lnTo>
                  <a:lnTo>
                    <a:pt x="2" y="7"/>
                  </a:lnTo>
                  <a:lnTo>
                    <a:pt x="1" y="0"/>
                  </a:lnTo>
                  <a:lnTo>
                    <a:pt x="21" y="42"/>
                  </a:lnTo>
                  <a:lnTo>
                    <a:pt x="30" y="9"/>
                  </a:lnTo>
                  <a:lnTo>
                    <a:pt x="36" y="42"/>
                  </a:lnTo>
                  <a:lnTo>
                    <a:pt x="76" y="42"/>
                  </a:lnTo>
                  <a:lnTo>
                    <a:pt x="43" y="62"/>
                  </a:lnTo>
                  <a:lnTo>
                    <a:pt x="18" y="55"/>
                  </a:lnTo>
                  <a:lnTo>
                    <a:pt x="4" y="51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1" y="49"/>
                  </a:lnTo>
                </a:path>
              </a:pathLst>
            </a:custGeom>
            <a:solidFill>
              <a:srgbClr val="82FF6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850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Online díjfizetés bankkártyával</a:t>
            </a:r>
          </a:p>
        </p:txBody>
      </p:sp>
      <p:sp>
        <p:nvSpPr>
          <p:cNvPr id="5" name="Ellipszis 4"/>
          <p:cNvSpPr/>
          <p:nvPr/>
        </p:nvSpPr>
        <p:spPr>
          <a:xfrm>
            <a:off x="2700338" y="3213100"/>
            <a:ext cx="647700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00708"/>
            <a:ext cx="8410534" cy="53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Ügyféltájékoztató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5</a:t>
            </a:r>
            <a:endParaRPr lang="hu-HU" sz="32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4" name="Tartalom helye 2"/>
          <p:cNvSpPr>
            <a:spLocks noGrp="1"/>
          </p:cNvSpPr>
          <p:nvPr>
            <p:ph idx="1"/>
          </p:nvPr>
        </p:nvSpPr>
        <p:spPr>
          <a:xfrm>
            <a:off x="179512" y="908720"/>
            <a:ext cx="8713787" cy="5328592"/>
          </a:xfrm>
        </p:spPr>
        <p:txBody>
          <a:bodyPr/>
          <a:lstStyle/>
          <a:p>
            <a:pPr lvl="1" eaLnBrk="1" hangingPunct="1">
              <a:spcBef>
                <a:spcPts val="10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XIII. A biztosításközvetítő </a:t>
            </a:r>
            <a:r>
              <a:rPr lang="hu-HU" sz="1800" dirty="0" smtClean="0">
                <a:latin typeface="Arial" charset="0"/>
                <a:cs typeface="Arial" charset="0"/>
              </a:rPr>
              <a:t>(függő vagy független (alkusz))</a:t>
            </a:r>
          </a:p>
          <a:p>
            <a:pPr lvl="1" eaLnBrk="1" hangingPunct="1">
              <a:spcBef>
                <a:spcPts val="1000"/>
              </a:spcBef>
              <a:buFont typeface="Arial" charset="0"/>
              <a:buChar char=" "/>
            </a:pP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ITT is megjelenik: </a:t>
            </a:r>
            <a:r>
              <a:rPr lang="hu-HU" sz="18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max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. 250.000 Ft vehető át nyugta ellenében!</a:t>
            </a:r>
          </a:p>
          <a:p>
            <a:pPr lvl="1" eaLnBrk="1" hangingPunct="1">
              <a:spcBef>
                <a:spcPts val="1000"/>
              </a:spcBef>
              <a:buFont typeface="Arial" charset="0"/>
              <a:buChar char=" "/>
            </a:pPr>
            <a:r>
              <a:rPr lang="hu-HU" sz="18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De: „A független biztosításközvetítő a biztosító nevében nem jogosult biztosítási díj átvételére</a:t>
            </a:r>
            <a:r>
              <a:rPr lang="hu-HU" sz="1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.”</a:t>
            </a:r>
          </a:p>
          <a:p>
            <a:pPr lvl="1" eaLnBrk="1" hangingPunct="1">
              <a:spcBef>
                <a:spcPts val="1000"/>
              </a:spcBef>
              <a:buFont typeface="Arial" charset="0"/>
              <a:buChar char=" "/>
            </a:pPr>
            <a:endParaRPr lang="hu-HU" sz="6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12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XIV. Kedvezmények igénybevétele</a:t>
            </a:r>
            <a:r>
              <a:rPr lang="hu-HU" sz="1800" dirty="0" smtClean="0">
                <a:latin typeface="Arial" charset="0"/>
                <a:cs typeface="Arial" charset="0"/>
              </a:rPr>
              <a:t> 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 "/>
            </a:pP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ÚJ! </a:t>
            </a:r>
            <a:r>
              <a:rPr lang="hu-HU" sz="1800" dirty="0" smtClean="0">
                <a:latin typeface="Arial" charset="0"/>
                <a:cs typeface="Arial" charset="0"/>
              </a:rPr>
              <a:t>Amennyiben ügyfelünk a díjra vonatkozóan kedvezményt vett igénybe (pl.: inkasszó alapján), de nem tesz eleget a kedvezmény nyújtás feltételeinek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  <a:r>
              <a:rPr lang="hu-HU" sz="1800" dirty="0" smtClean="0">
                <a:latin typeface="Arial" charset="0"/>
                <a:cs typeface="Arial" charset="0"/>
              </a:rPr>
              <a:t>úgy köteles a </a:t>
            </a:r>
            <a:r>
              <a:rPr lang="hu-HU" sz="18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kedvezmény figyelembe vétele nélkül számított</a:t>
            </a:r>
            <a:r>
              <a:rPr lang="hu-HU" sz="1800" dirty="0" smtClean="0">
                <a:latin typeface="Arial" charset="0"/>
                <a:cs typeface="Arial" charset="0"/>
              </a:rPr>
              <a:t> díjat fizetni.</a:t>
            </a:r>
          </a:p>
          <a:p>
            <a:pPr lvl="1" eaLnBrk="1" hangingPunct="1">
              <a:spcBef>
                <a:spcPts val="1200"/>
              </a:spcBef>
            </a:pPr>
            <a:endParaRPr lang="hu-HU" sz="12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12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XV. A jognyilatkozatok (bejelentések, értesítések) alaki követelményei és hatályosságának feltételei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 "/>
            </a:pPr>
            <a:r>
              <a:rPr lang="hu-HU" sz="18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pl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: az aláírással ellátott, </a:t>
            </a:r>
            <a:r>
              <a:rPr lang="hu-HU" sz="1800" b="1" u="sng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szkennelt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és az általunk közzétett e-mail címre megküldött </a:t>
            </a:r>
            <a:r>
              <a:rPr lang="hu-HU" sz="1800" dirty="0" smtClean="0">
                <a:latin typeface="Arial" charset="0"/>
                <a:cs typeface="Arial" charset="0"/>
              </a:rPr>
              <a:t>okirat is elfogadható, akár a szerződés felmondására is!</a:t>
            </a:r>
          </a:p>
          <a:p>
            <a:pPr lvl="1" eaLnBrk="1" hangingPunct="1">
              <a:spcBef>
                <a:spcPts val="1000"/>
              </a:spcBef>
            </a:pPr>
            <a:endParaRPr lang="hu-HU" sz="1800" b="1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17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2231989" cy="4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84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Ügyféltájékoztató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6</a:t>
            </a:r>
            <a:endParaRPr lang="hu-HU" sz="32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78" name="Tartalom helye 2"/>
          <p:cNvSpPr>
            <a:spLocks noGrp="1"/>
          </p:cNvSpPr>
          <p:nvPr>
            <p:ph idx="1"/>
          </p:nvPr>
        </p:nvSpPr>
        <p:spPr>
          <a:xfrm>
            <a:off x="323850" y="1341438"/>
            <a:ext cx="8362950" cy="4391025"/>
          </a:xfrm>
        </p:spPr>
        <p:txBody>
          <a:bodyPr/>
          <a:lstStyle/>
          <a:p>
            <a:pPr eaLnBrk="1" hangingPunct="1">
              <a:buFont typeface="Arial" charset="0"/>
              <a:buChar char="‒"/>
            </a:pPr>
            <a:r>
              <a:rPr lang="hu-HU" sz="1800" b="1" dirty="0" smtClean="0">
                <a:latin typeface="Arial" charset="0"/>
                <a:cs typeface="Arial" charset="0"/>
              </a:rPr>
              <a:t>XVI. Egyéb rendelkezések</a:t>
            </a:r>
          </a:p>
          <a:p>
            <a:pPr marL="457200" lvl="1" indent="0" eaLnBrk="1" hangingPunct="1">
              <a:buFont typeface="Arial" charset="0"/>
              <a:buNone/>
            </a:pPr>
            <a:endParaRPr lang="hu-HU" sz="600" i="1" dirty="0" smtClean="0">
              <a:latin typeface="Arial" charset="0"/>
              <a:cs typeface="Arial" charset="0"/>
            </a:endParaRPr>
          </a:p>
          <a:p>
            <a:pPr marL="457200" lvl="1" indent="0" eaLnBrk="1" hangingPunct="1">
              <a:buFont typeface="Arial" charset="0"/>
              <a:buNone/>
            </a:pPr>
            <a:r>
              <a:rPr lang="hu-HU" sz="1800" dirty="0" smtClean="0">
                <a:latin typeface="Arial" charset="0"/>
                <a:cs typeface="Arial" charset="0"/>
              </a:rPr>
              <a:t>„XVI.1. </a:t>
            </a:r>
            <a:r>
              <a:rPr lang="hu-HU" sz="1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Nem válik </a:t>
            </a:r>
            <a:r>
              <a:rPr lang="hu-HU" sz="1800" dirty="0" smtClean="0">
                <a:latin typeface="Arial" charset="0"/>
                <a:cs typeface="Arial" charset="0"/>
              </a:rPr>
              <a:t>a biztosítási szerződés tartalmává a Felek esetleges korábbi </a:t>
            </a:r>
            <a:r>
              <a:rPr lang="hu-HU" sz="1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szerződéses / üzleti gyakorlata, szokása</a:t>
            </a:r>
            <a:r>
              <a:rPr lang="hu-HU" sz="1800" dirty="0" smtClean="0">
                <a:latin typeface="Arial" charset="0"/>
                <a:cs typeface="Arial" charset="0"/>
              </a:rPr>
              <a:t>, illetve a biztosítási üzletágban a hasonló jellegű szerződés alanyai által széles körben ismert és rendszeresen alkalmazott szokás.</a:t>
            </a:r>
          </a:p>
          <a:p>
            <a:pPr marL="457200" lvl="1" indent="0" eaLnBrk="1" hangingPunct="1">
              <a:buFont typeface="Arial" charset="0"/>
              <a:buNone/>
            </a:pPr>
            <a:endParaRPr lang="hu-HU" sz="600" dirty="0" smtClean="0">
              <a:latin typeface="Arial" charset="0"/>
              <a:cs typeface="Arial" charset="0"/>
            </a:endParaRPr>
          </a:p>
          <a:p>
            <a:pPr marL="457200" lvl="1" indent="0" eaLnBrk="1" hangingPunct="1">
              <a:buFont typeface="Arial" charset="0"/>
              <a:buNone/>
            </a:pPr>
            <a:r>
              <a:rPr lang="hu-HU" sz="1800" dirty="0" smtClean="0">
                <a:latin typeface="Arial" charset="0"/>
                <a:cs typeface="Arial" charset="0"/>
              </a:rPr>
              <a:t>XVI.2. A felek között létrejött megállapodás a biztosítási szerződés valamennyi feltételét tartalmazza, az </a:t>
            </a:r>
            <a:r>
              <a:rPr lang="hu-HU" sz="1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írásbeli szerződésbe nem foglalt korábbi megállapodások hatályukat vesztik.</a:t>
            </a:r>
            <a:r>
              <a:rPr lang="hu-HU" sz="1800" dirty="0" smtClean="0">
                <a:latin typeface="Arial" charset="0"/>
                <a:cs typeface="Arial" charset="0"/>
              </a:rPr>
              <a:t>”</a:t>
            </a:r>
          </a:p>
          <a:p>
            <a:pPr eaLnBrk="1" hangingPunct="1">
              <a:buFont typeface="Arial" charset="0"/>
              <a:buChar char="‒"/>
            </a:pPr>
            <a:endParaRPr lang="hu-HU" sz="10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‒"/>
            </a:pPr>
            <a:r>
              <a:rPr lang="hu-HU" sz="1800" b="1" dirty="0" smtClean="0">
                <a:latin typeface="Arial" charset="0"/>
                <a:cs typeface="Arial" charset="0"/>
              </a:rPr>
              <a:t>XVII. Irányadó jog</a:t>
            </a:r>
          </a:p>
          <a:p>
            <a:pPr eaLnBrk="1" hangingPunct="1">
              <a:buFont typeface="Arial" charset="0"/>
              <a:buChar char="‒"/>
            </a:pPr>
            <a:endParaRPr lang="hu-HU" sz="10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‒"/>
            </a:pPr>
            <a:r>
              <a:rPr lang="hu-HU" sz="1800" b="1" dirty="0" smtClean="0">
                <a:latin typeface="Arial" charset="0"/>
                <a:cs typeface="Arial" charset="0"/>
              </a:rPr>
              <a:t>XVIII. Az </a:t>
            </a:r>
            <a:r>
              <a:rPr lang="hu-HU" sz="1800" b="1" dirty="0" err="1" smtClean="0">
                <a:latin typeface="Arial" charset="0"/>
                <a:cs typeface="Arial" charset="0"/>
              </a:rPr>
              <a:t>Ügyféltájékoztatónak</a:t>
            </a:r>
            <a:r>
              <a:rPr lang="hu-HU" sz="1800" b="1" dirty="0" smtClean="0">
                <a:latin typeface="Arial" charset="0"/>
                <a:cs typeface="Arial" charset="0"/>
              </a:rPr>
              <a:t> a 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Polgári Törvénykönyv rendelkezéseitől lényegesen eltérő rendelkezései</a:t>
            </a:r>
            <a:endParaRPr lang="hu-HU" sz="1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Cím 1"/>
          <p:cNvSpPr>
            <a:spLocks noGrp="1"/>
          </p:cNvSpPr>
          <p:nvPr>
            <p:ph type="title"/>
          </p:nvPr>
        </p:nvSpPr>
        <p:spPr>
          <a:xfrm>
            <a:off x="611188" y="2781300"/>
            <a:ext cx="8137525" cy="1152525"/>
          </a:xfrm>
        </p:spPr>
        <p:txBody>
          <a:bodyPr/>
          <a:lstStyle/>
          <a:p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Változások </a:t>
            </a:r>
            <a:r>
              <a:rPr lang="hu-HU" sz="3300" b="1" dirty="0">
                <a:solidFill>
                  <a:srgbClr val="C00000"/>
                </a:solidFill>
                <a:latin typeface="Arial" charset="0"/>
                <a:cs typeface="Arial" charset="0"/>
              </a:rPr>
              <a:t>a </a:t>
            </a:r>
            <a:r>
              <a:rPr lang="hu-HU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MAHNUNG (díj nem fizetés esetén követett eljárás) 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folyamatban</a:t>
            </a:r>
            <a:endParaRPr lang="hu-HU" sz="20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Régi folyamat - új folyamat…</a:t>
            </a: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824536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hu-HU" sz="1900" dirty="0" smtClean="0">
                <a:latin typeface="Arial" pitchFamily="34" charset="0"/>
                <a:cs typeface="Arial" pitchFamily="34" charset="0"/>
              </a:rPr>
              <a:t>2014.03.15.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után aláírt ajánlatokra </a:t>
            </a: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ÚJ FOLYAMAT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, korábbi szerződésekre marad a </a:t>
            </a: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RÉGI </a:t>
            </a:r>
            <a:r>
              <a:rPr lang="hu-HU" sz="19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FOLYAMAT</a:t>
            </a:r>
          </a:p>
          <a:p>
            <a:pPr lvl="0">
              <a:spcBef>
                <a:spcPts val="600"/>
              </a:spcBef>
            </a:pPr>
            <a:endParaRPr lang="hu-HU" sz="19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600"/>
              </a:spcBef>
            </a:pPr>
            <a:r>
              <a:rPr lang="hu-HU" sz="19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KGFB-re</a:t>
            </a: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nem vonatkozik</a:t>
            </a:r>
            <a:r>
              <a:rPr lang="hu-HU" sz="19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a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Ptk.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(arra a </a:t>
            </a:r>
            <a:r>
              <a:rPr lang="hu-HU" sz="1900" dirty="0" err="1">
                <a:latin typeface="Arial" pitchFamily="34" charset="0"/>
                <a:cs typeface="Arial" pitchFamily="34" charset="0"/>
              </a:rPr>
              <a:t>Gfb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tv. rendelkezéseit kell alkalmazni), összes többi módozatra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igen</a:t>
            </a:r>
          </a:p>
          <a:p>
            <a:pPr lvl="0">
              <a:spcBef>
                <a:spcPts val="600"/>
              </a:spcBef>
            </a:pPr>
            <a:endParaRPr lang="hu-HU" sz="19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600"/>
              </a:spcBef>
            </a:pP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fogyasztói szerződések esetében</a:t>
            </a:r>
            <a:r>
              <a:rPr lang="hu-HU" sz="19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lehetőség van eltérni az új </a:t>
            </a:r>
            <a:r>
              <a:rPr lang="hu-HU" sz="1900" dirty="0" err="1" smtClean="0">
                <a:latin typeface="Arial" pitchFamily="34" charset="0"/>
                <a:cs typeface="Arial" pitchFamily="34" charset="0"/>
              </a:rPr>
              <a:t>Ptk.-tól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. Feltétel szinten kell az eltérő megállapodást rögzíteni.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Ezt fogjuk alkalmazni…</a:t>
            </a:r>
          </a:p>
          <a:p>
            <a:pPr lvl="1">
              <a:spcBef>
                <a:spcPts val="600"/>
              </a:spcBef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g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épjármű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casco flotta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szerződések,</a:t>
            </a:r>
          </a:p>
          <a:p>
            <a:pPr lvl="1">
              <a:spcBef>
                <a:spcPts val="600"/>
              </a:spcBef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társasházak és</a:t>
            </a:r>
          </a:p>
          <a:p>
            <a:pPr lvl="1">
              <a:spcBef>
                <a:spcPts val="600"/>
              </a:spcBef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vállalati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vagyon szerződések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esetében.</a:t>
            </a:r>
          </a:p>
          <a:p>
            <a:pPr>
              <a:spcBef>
                <a:spcPts val="600"/>
              </a:spcBef>
              <a:buFont typeface="Arial" pitchFamily="34" charset="0"/>
              <a:buChar char=" "/>
            </a:pPr>
            <a:r>
              <a:rPr lang="hu-H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Ezeknél </a:t>
            </a:r>
            <a:r>
              <a:rPr lang="hu-H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szerződéseknél maga a szerződés új </a:t>
            </a:r>
            <a:r>
              <a:rPr lang="hu-HU" sz="19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hu-HU" sz="19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tk-s</a:t>
            </a:r>
            <a:r>
              <a:rPr lang="hu-H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lesz, de továbbra is a régi </a:t>
            </a:r>
            <a:r>
              <a:rPr lang="hu-HU" sz="19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mahnung</a:t>
            </a:r>
            <a:r>
              <a:rPr lang="hu-H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folyamat </a:t>
            </a:r>
            <a:r>
              <a:rPr lang="hu-H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marad.</a:t>
            </a:r>
          </a:p>
          <a:p>
            <a:pPr>
              <a:spcBef>
                <a:spcPts val="600"/>
              </a:spcBef>
              <a:buFont typeface="Arial" pitchFamily="34" charset="0"/>
              <a:buChar char=" "/>
            </a:pPr>
            <a:endParaRPr lang="hu-HU" sz="1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pPr lvl="0"/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Ptk. főbb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változásai a felszólítási és törlési folyamatra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vonatkozóan</a:t>
            </a:r>
            <a:endParaRPr lang="hu-HU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40560"/>
          </a:xfrm>
        </p:spPr>
        <p:txBody>
          <a:bodyPr/>
          <a:lstStyle/>
          <a:p>
            <a:r>
              <a:rPr lang="hu-HU" sz="1800" dirty="0">
                <a:latin typeface="Arial" pitchFamily="34" charset="0"/>
                <a:cs typeface="Arial" pitchFamily="34" charset="0"/>
              </a:rPr>
              <a:t>d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íj nem fizetéssel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csak akkor törölhetünk, ha küldünk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felszólító levelet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melyben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póthatáridő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kerül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kitűzésre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ha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póthatáridőig nem fizet az ügyfél, haladéktalanul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törölni kell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szerződést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visszamenőleg esedékességre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vagy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díjrendezettség hatályára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és azon a napon visszamenőleges hatállyal a kockázat is megszűnik  </a:t>
            </a: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szerződés minden egyes tételére küldünk felszólító levelet, tűzünk ki póthatáridőt, de a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legkorábbi be nem fizetett tétel póthatárideje szerint törlünk</a:t>
            </a:r>
          </a:p>
          <a:p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díjbehajtás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lehetősége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minden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módozatnál rákerül a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levélre</a:t>
            </a:r>
            <a:endParaRPr lang="hu-HU" sz="10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Az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új folyamat életbe lépésével több szakosztály is áttér a napi 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mahnungra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a régi szerződések esetében is (casco, vagyon szerződések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póthatáridő dátuma </a:t>
            </a:r>
            <a:r>
              <a:rPr lang="hu-HU" sz="1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IBA-ban</a:t>
            </a:r>
            <a:r>
              <a:rPr lang="hu-H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látható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lesz.</a:t>
            </a:r>
            <a:endParaRPr lang="hu-HU" sz="1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24744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D:\DATA\y076781\Desktop\Újprezi\arr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24064"/>
            <a:ext cx="65075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8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Főbb tudnivalók a 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levelekről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  <a:endParaRPr lang="hu-HU" sz="2600" b="1" baseline="30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lvl="0"/>
            <a:r>
              <a:rPr lang="hu-HU" sz="2000" dirty="0">
                <a:latin typeface="Arial" pitchFamily="34" charset="0"/>
                <a:cs typeface="Arial" pitchFamily="34" charset="0"/>
              </a:rPr>
              <a:t>Az új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Ptk.-hoz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kapcsolódva 3 új levél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lesz:</a:t>
            </a:r>
          </a:p>
          <a:p>
            <a:pPr lvl="0"/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póthatáridőt kitűző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levél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emailban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is küldhető</a:t>
            </a:r>
          </a:p>
          <a:p>
            <a:pPr lvl="1"/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értesítés díjbehajtás megindításáról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emailban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is küldhető</a:t>
            </a:r>
          </a:p>
          <a:p>
            <a:pPr lvl="1"/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ügyvédi levél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ügyvédi levélpapíron és ügyvédi aláírással készül</a:t>
            </a:r>
          </a:p>
          <a:p>
            <a:pPr marL="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Egyelőre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mindegyik új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tk-s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levél csekk nélküli,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várhatóan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2014.10.01-től lesz csekkes változatuk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microsoftoutlookemails.com/wp-content/uploads/2013/08/Active-internet-conne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93096"/>
            <a:ext cx="1997447" cy="199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evezetem.hu/images/1212/posta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81503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4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Főbb tudnivalók a 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levelekről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endParaRPr lang="hu-HU" sz="2600" b="1" baseline="30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073427"/>
          </a:xfrm>
        </p:spPr>
        <p:txBody>
          <a:bodyPr/>
          <a:lstStyle/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Új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ptk-s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levél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csak ügyfélnek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vagy alkuszi megállapodás esetén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alkusznak küldhető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minden más postázási út esetén ügyfélnek megy a póthatáridőt kitűző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levél.</a:t>
            </a:r>
          </a:p>
          <a:p>
            <a:pPr lvl="0">
              <a:buFont typeface="Arial" pitchFamily="34" charset="0"/>
              <a:buChar char=" "/>
            </a:pPr>
            <a:endParaRPr lang="hu-HU" sz="2000" i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régi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ptk-s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szerződésekre, és 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KGFB-kre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régi levelek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mennek.</a:t>
            </a:r>
          </a:p>
          <a:p>
            <a:pPr lvl="0"/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régi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levél is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módosul: Ha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egy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Kgfb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 biztosításnak van új P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tk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 szerinti fizetős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kiegészítő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biztosítása, akkor a kiegészítő biztosításra póthatáridőt kell adnunk, míg 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kgfb-re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ez nem vonatkozik. Ezt úgy oldottuk meg, hogy a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KGFB szerződésekre továbbra is a régi </a:t>
            </a:r>
            <a:r>
              <a:rPr lang="hu-HU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mahnung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levelet küldjük, de szövegesen belekerül a kiegészítő biztosításra vonatkozó póthatáridőre való felhívás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hu-H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Főbb tudnivalók a 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levelekről </a:t>
            </a:r>
            <a:r>
              <a:rPr lang="hu-HU" sz="26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073427"/>
          </a:xfrm>
        </p:spPr>
        <p:txBody>
          <a:bodyPr/>
          <a:lstStyle/>
          <a:p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KGFB szerződések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esetében 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befolyt díj könyvelési sorrendje továbbra is változatlan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hu-HU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baleseti adó,</a:t>
            </a:r>
          </a:p>
          <a:p>
            <a:pPr lvl="1"/>
            <a:r>
              <a:rPr lang="hu-HU" sz="1800" dirty="0">
                <a:latin typeface="Arial" pitchFamily="34" charset="0"/>
                <a:cs typeface="Arial" pitchFamily="34" charset="0"/>
              </a:rPr>
              <a:t>K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GFB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biztosítási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díj,</a:t>
            </a: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kiegészítő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biztosítási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díj.</a:t>
            </a:r>
          </a:p>
          <a:p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Ha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csak a kiegészítő biztosításra nem elegendő a befizetett díj akkor csak a kiegészítő kerül törlésre maga a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KGFB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szerződés nem</a:t>
            </a:r>
            <a:r>
              <a:rPr lang="hu-HU" sz="2000" b="1" dirty="0" smtClean="0"/>
              <a:t>.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lvl="0"/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levél változatlanul küldhető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e-mailben is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amennyiben a szerződés az email küldés feltételeinek megfelel.</a:t>
            </a:r>
          </a:p>
        </p:txBody>
      </p:sp>
    </p:spTree>
    <p:extLst>
      <p:ext uri="{BB962C8B-B14F-4D97-AF65-F5344CB8AC3E}">
        <p14:creationId xmlns:p14="http://schemas.microsoft.com/office/powerpoint/2010/main" val="2222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944216"/>
          </a:xfrm>
        </p:spPr>
        <p:txBody>
          <a:bodyPr/>
          <a:lstStyle/>
          <a:p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Változások a </a:t>
            </a:r>
            <a:r>
              <a:rPr lang="hu-HU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vagyonbiztosítások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területén</a:t>
            </a:r>
            <a:b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3300" b="1" dirty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hu-HU" sz="3300" b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és </a:t>
            </a:r>
            <a:b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az új Általános Vagyonbiztosítási Feltételek (ÁVF)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84984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Régi és új Ptk. „együtt”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Az új jogszabály számos új rendelkezést vezet be, illetve eddig ismert rendelkezést eltérően szabályoz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Hogy „egyszerűbb” legyen az életünk…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 "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… a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2014.03.15-étől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létrejött szerződésekre az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új Ptk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., az ezt megelőző időszakban létrejött szerződésekre azonban a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régi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z irányadó.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67" y="4293860"/>
            <a:ext cx="3953165" cy="1799436"/>
          </a:xfrm>
          <a:prstGeom prst="rect">
            <a:avLst/>
          </a:prstGeom>
        </p:spPr>
      </p:pic>
      <p:sp>
        <p:nvSpPr>
          <p:cNvPr id="6" name="Lefelé nyíl 5"/>
          <p:cNvSpPr/>
          <p:nvPr/>
        </p:nvSpPr>
        <p:spPr>
          <a:xfrm>
            <a:off x="4211960" y="2132856"/>
            <a:ext cx="792088" cy="43204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8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1256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túlbiztosítás tilalma 		Nem változott! </a:t>
            </a:r>
          </a:p>
          <a:p>
            <a:pPr indent="12700">
              <a:buFont typeface="Arial" charset="0"/>
              <a:buNone/>
            </a:pPr>
            <a:r>
              <a:rPr lang="hu-HU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Csak egy szerződés, illetve egy biztosítónál kezelt </a:t>
            </a:r>
          </a:p>
          <a:p>
            <a:pPr indent="12700">
              <a:buFont typeface="Arial" charset="0"/>
              <a:buNone/>
            </a:pPr>
            <a:r>
              <a:rPr lang="hu-HU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több szerződés esetében értelmezhető.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hu-HU" sz="1000" dirty="0" smtClean="0">
              <a:latin typeface="Arial" pitchFamily="34" charset="0"/>
              <a:cs typeface="Arial" pitchFamily="34" charset="0"/>
            </a:endParaRPr>
          </a:p>
          <a:p>
            <a:pPr marL="3594100" indent="-3594100">
              <a:buFont typeface="Arial" charset="0"/>
              <a:buNone/>
            </a:pPr>
            <a:endParaRPr lang="hu-H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594100" indent="-3594100">
              <a:buFont typeface="Arial" charset="0"/>
              <a:buNone/>
            </a:pP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többszörös biztosítás</a:t>
            </a:r>
            <a:r>
              <a:rPr lang="hu-H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	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Megszűnt a korábban kötött biztosítás </a:t>
            </a:r>
            <a:b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elsődleges teljesítési kötelezettsége!</a:t>
            </a:r>
            <a:r>
              <a:rPr lang="hu-HU" sz="1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1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hu-HU" sz="18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Ha ugyanazt az érdeket több biztosító egymástól függetlenül biztosítja, a biztosított jogosult igényét ezek közül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egyhez vagy többhöz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benyújtani.</a:t>
            </a: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A biztosító, amelyhez a kárigényt benyújtották, a szerződés szerint köteles  teljesíteni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de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többi biztosítóval szemben arányos megtérítési igényt érvényesíthet.</a:t>
            </a:r>
          </a:p>
          <a:p>
            <a:pPr>
              <a:buClr>
                <a:schemeClr val="tx1"/>
              </a:buClr>
            </a:pP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biztosítók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megtérítési igény </a:t>
            </a:r>
            <a:r>
              <a:rPr lang="hu-H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alapján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kifizetett kárt egymás között azokkal a feltételekkel és biztosítási összegekkel arányosan viselik,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amelyeknek megfelelően az egyes biztosítók a biztosított irányában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1800" dirty="0" smtClean="0">
                <a:latin typeface="Arial" pitchFamily="34" charset="0"/>
                <a:cs typeface="Arial" pitchFamily="34" charset="0"/>
              </a:rPr>
            </a:br>
            <a:r>
              <a:rPr lang="hu-HU" sz="1800" dirty="0" smtClean="0">
                <a:latin typeface="Arial" pitchFamily="34" charset="0"/>
                <a:cs typeface="Arial" pitchFamily="34" charset="0"/>
              </a:rPr>
              <a:t>külön-külön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felelnének.</a:t>
            </a:r>
          </a:p>
          <a:p>
            <a:endParaRPr lang="hu-HU" sz="2000" b="1" dirty="0" smtClean="0"/>
          </a:p>
        </p:txBody>
      </p:sp>
      <p:pic>
        <p:nvPicPr>
          <p:cNvPr id="5" name="Picture 2" descr="http://kapitalis.eu/wp-content/uploads/2011/05/felkialtoj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256" y="800708"/>
            <a:ext cx="151972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:\DATA\y076781\Desktop\Újprezi\arr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0728"/>
            <a:ext cx="65075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D:\DATA\y076781\Desktop\Újprezi\arr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170" y="2492896"/>
            <a:ext cx="65075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8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232" y="3573016"/>
            <a:ext cx="1776214" cy="140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376287" y="1052736"/>
            <a:ext cx="8352159" cy="5328592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Biztosítási díj módosulása évfordulóra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Értékkövetés az eddigieknek megfelelően</a:t>
            </a:r>
          </a:p>
          <a:p>
            <a:pPr marL="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Rendkívüli ok miatt, a biztosítási díj egyoldalú módosítása</a:t>
            </a:r>
            <a:endParaRPr lang="hu-H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A biztosítási szerződés hatálya alatt a biztosító a biztosítás díját a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kockázati tényezők megváltozása miatt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évfordulóra, a megváltozott körülményekkel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arányos mértékben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, de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max. 100%-kal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módosíthatja.</a:t>
            </a: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azonos módozatú szerződések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kárgyakoriságának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vagy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átlagkárának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min. 4%-os változása</a:t>
            </a:r>
          </a:p>
          <a:p>
            <a:pPr lvl="1"/>
            <a:r>
              <a:rPr lang="hu-HU" sz="1800" dirty="0">
                <a:latin typeface="Arial" pitchFamily="34" charset="0"/>
                <a:cs typeface="Arial" pitchFamily="34" charset="0"/>
              </a:rPr>
              <a:t>k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özterhek változása</a:t>
            </a: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Infláció (KSH)</a:t>
            </a:r>
            <a:br>
              <a:rPr lang="hu-HU" sz="1800" dirty="0" smtClean="0">
                <a:latin typeface="Arial" pitchFamily="34" charset="0"/>
                <a:cs typeface="Arial" pitchFamily="34" charset="0"/>
              </a:rPr>
            </a:b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A biztosító a módosított díjról legkésőbb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évforduló előtt 30 nappal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írásban értesíti a szerződőt.</a:t>
            </a: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Ha a szerződő ezt nem kívánja elfogadni, a szerződést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írásban felmondhatja az évfordulóig.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Nincs felmondási idő!</a:t>
            </a: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Ha nem mondja fel, köteles a módosított díjat fizetni.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hu-H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6642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040337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díjfizetés elmulasztásának következményei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hu-H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Amennyiben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 szerződő az esedékes biztosítási díjat az esedékesség időpontjáig nem egyenlíti ki – a következményekre történő figyelmeztetés mellett – a biztosító a szerződő felet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legalább 30 napos póthatáridő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tűzésével a teljesítésre írásban felhívja.</a:t>
            </a:r>
          </a:p>
          <a:p>
            <a:pPr marL="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Amennyiben azonban a szerződő a kitűzött 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póthatáridőig fizetési kötelezettségét nem teljesíti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és a biztosító 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késedelem nélkül nem érvényesíti díjkövetelését bírósági úton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akkor a szerződés 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esedékesség napjára visszamenő hatállyal megszűnik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000" b="1" dirty="0" smtClean="0">
                <a:latin typeface="Arial" pitchFamily="34" charset="0"/>
                <a:cs typeface="Arial" pitchFamily="34" charset="0"/>
              </a:rPr>
            </a:b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 díjnak csak egy részét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fizették meg és a biztosító kitűzte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 póthatáridőt, a szerződés változatlan biztosítási összeggel,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befizetett díjjal arányos időtartamra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marad fenn.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hu-HU" sz="2000" b="1" dirty="0" smtClean="0"/>
          </a:p>
        </p:txBody>
      </p:sp>
      <p:sp>
        <p:nvSpPr>
          <p:cNvPr id="7" name="Lefelé nyíl 6"/>
          <p:cNvSpPr/>
          <p:nvPr/>
        </p:nvSpPr>
        <p:spPr>
          <a:xfrm>
            <a:off x="3923928" y="3212976"/>
            <a:ext cx="792088" cy="2880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Lefelé nyíl 7"/>
          <p:cNvSpPr/>
          <p:nvPr/>
        </p:nvSpPr>
        <p:spPr>
          <a:xfrm>
            <a:off x="3923928" y="4869160"/>
            <a:ext cx="792088" cy="2880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937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33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349628" y="1129304"/>
            <a:ext cx="8386686" cy="235474"/>
          </a:xfrm>
        </p:spPr>
        <p:txBody>
          <a:bodyPr/>
          <a:lstStyle/>
          <a:p>
            <a:pPr algn="l"/>
            <a:r>
              <a:rPr lang="hu-H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hu-H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Mahnung</a:t>
            </a:r>
            <a:r>
              <a:rPr lang="hu-H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 folyamat </a:t>
            </a:r>
            <a:r>
              <a:rPr lang="hu-H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fogyasztó </a:t>
            </a:r>
            <a:r>
              <a:rPr lang="hu-H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ügyfelekre</a:t>
            </a:r>
            <a:endParaRPr lang="hu-H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/>
          <a:lstStyle/>
          <a:p>
            <a:r>
              <a:rPr lang="hu-HU" dirty="0" smtClean="0">
                <a:solidFill>
                  <a:srgbClr val="BD2027"/>
                </a:solidFill>
              </a:rPr>
              <a:t>Vállalati Vagyon- és Felelősségbiztosítások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 txBox="1">
            <a:spLocks/>
          </p:cNvSpPr>
          <p:nvPr/>
        </p:nvSpPr>
        <p:spPr>
          <a:xfrm>
            <a:off x="349628" y="6455372"/>
            <a:ext cx="1124330" cy="1165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hu-HU" dirty="0" smtClean="0">
                <a:solidFill>
                  <a:srgbClr val="BD2027"/>
                </a:solidFill>
                <a:latin typeface="Arial"/>
                <a:cs typeface="Arial"/>
              </a:rPr>
              <a:t>Generali-Providencia </a:t>
            </a:r>
            <a:r>
              <a:rPr lang="hu-HU" dirty="0" err="1" smtClean="0">
                <a:solidFill>
                  <a:srgbClr val="BD2027"/>
                </a:solidFill>
                <a:latin typeface="Arial"/>
                <a:cs typeface="Arial"/>
              </a:rPr>
              <a:t>Zrt</a:t>
            </a:r>
            <a:r>
              <a:rPr lang="hu-HU" dirty="0" smtClean="0">
                <a:solidFill>
                  <a:srgbClr val="BD2027"/>
                </a:solidFill>
                <a:latin typeface="Arial"/>
                <a:cs typeface="Arial"/>
              </a:rPr>
              <a:t>.</a:t>
            </a:r>
            <a:endParaRPr lang="hu-HU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 b="0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hu-H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  <a:endParaRPr lang="hu-HU" sz="24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378657" y="1484998"/>
            <a:ext cx="8386686" cy="10078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Új </a:t>
            </a:r>
            <a:r>
              <a:rPr lang="hu-HU" sz="1800" b="0" dirty="0" err="1" smtClean="0">
                <a:latin typeface="Arial" pitchFamily="34" charset="0"/>
                <a:cs typeface="Arial" pitchFamily="34" charset="0"/>
              </a:rPr>
              <a:t>Ptk-s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 folyamat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Lakás, önálló gépbiztosítás, </a:t>
            </a:r>
            <a:r>
              <a:rPr lang="hu-HU" sz="1800" b="0" dirty="0" err="1" smtClean="0">
                <a:latin typeface="Arial" pitchFamily="34" charset="0"/>
                <a:cs typeface="Arial" pitchFamily="34" charset="0"/>
              </a:rPr>
              <a:t>Juris</a:t>
            </a:r>
            <a:r>
              <a:rPr lang="hu-H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és Kikötő termékre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Díj nem fizetéses megszűnés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esedékességre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 visszamenőleg</a:t>
            </a:r>
            <a:endParaRPr lang="hu-HU" sz="18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827584" y="4149080"/>
            <a:ext cx="74888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804268" y="40050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2053060" y="40050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5411192" y="40050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349628" y="335699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/>
              <a:t>Esedé-kesség</a:t>
            </a:r>
            <a:endParaRPr lang="hu-HU" sz="16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1583668" y="3103801"/>
            <a:ext cx="9374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20. nap</a:t>
            </a:r>
          </a:p>
          <a:p>
            <a:pPr algn="ctr"/>
            <a:r>
              <a:rPr lang="hu-HU" sz="1200" dirty="0" err="1" smtClean="0"/>
              <a:t>Pótha-táridős</a:t>
            </a:r>
            <a:r>
              <a:rPr lang="hu-HU" sz="1200" dirty="0" smtClean="0"/>
              <a:t> levél</a:t>
            </a:r>
            <a:endParaRPr lang="hu-HU" sz="12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373922" y="2664519"/>
            <a:ext cx="3358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C00000"/>
                </a:solidFill>
              </a:rPr>
              <a:t>Amennyiben NINCS díjbehajtás</a:t>
            </a:r>
            <a:endParaRPr lang="hu-HU" sz="1600" b="1" dirty="0">
              <a:solidFill>
                <a:srgbClr val="C00000"/>
              </a:solidFill>
            </a:endParaRPr>
          </a:p>
        </p:txBody>
      </p:sp>
      <p:cxnSp>
        <p:nvCxnSpPr>
          <p:cNvPr id="24" name="Egyenes összekötő nyíllal 23"/>
          <p:cNvCxnSpPr/>
          <p:nvPr/>
        </p:nvCxnSpPr>
        <p:spPr>
          <a:xfrm>
            <a:off x="804268" y="5949280"/>
            <a:ext cx="74888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804268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2053060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3707904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>
            <a:off x="5411192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/>
          <p:cNvSpPr txBox="1"/>
          <p:nvPr/>
        </p:nvSpPr>
        <p:spPr>
          <a:xfrm>
            <a:off x="3239852" y="4653136"/>
            <a:ext cx="9361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45. nap</a:t>
            </a:r>
          </a:p>
          <a:p>
            <a:pPr algn="ctr"/>
            <a:r>
              <a:rPr lang="hu-HU" sz="1200" dirty="0" err="1" smtClean="0"/>
              <a:t>Díjbehaj-tás</a:t>
            </a:r>
            <a:r>
              <a:rPr lang="hu-HU" sz="1200" dirty="0" smtClean="0"/>
              <a:t> </a:t>
            </a:r>
            <a:r>
              <a:rPr lang="hu-HU" sz="1200" dirty="0" err="1" smtClean="0"/>
              <a:t>indí-tására</a:t>
            </a:r>
            <a:r>
              <a:rPr lang="hu-HU" sz="1200" dirty="0" smtClean="0"/>
              <a:t> </a:t>
            </a:r>
            <a:r>
              <a:rPr lang="hu-HU" sz="1200" dirty="0" err="1" smtClean="0"/>
              <a:t>figyelmez-tető</a:t>
            </a:r>
            <a:r>
              <a:rPr lang="hu-HU" sz="1200" dirty="0" smtClean="0"/>
              <a:t> levél</a:t>
            </a:r>
            <a:endParaRPr lang="hu-HU" sz="12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1585008" y="4912712"/>
            <a:ext cx="9361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20. nap</a:t>
            </a:r>
          </a:p>
          <a:p>
            <a:pPr algn="ctr"/>
            <a:r>
              <a:rPr lang="hu-HU" sz="1200" b="1" dirty="0" err="1" smtClean="0"/>
              <a:t>Pótha-táridős</a:t>
            </a:r>
            <a:r>
              <a:rPr lang="hu-HU" sz="1200" b="1" dirty="0" smtClean="0"/>
              <a:t> levél</a:t>
            </a:r>
            <a:endParaRPr lang="hu-HU" sz="1200" b="1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349628" y="4509120"/>
            <a:ext cx="3358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C00000"/>
                </a:solidFill>
              </a:rPr>
              <a:t>Amennyiben VAN díjbehajtás</a:t>
            </a:r>
            <a:endParaRPr lang="hu-HU" sz="1600" b="1" dirty="0">
              <a:solidFill>
                <a:srgbClr val="C0000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300212" y="515719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/>
              <a:t>Esedé-kesség</a:t>
            </a:r>
            <a:endParaRPr lang="hu-HU" sz="1600" b="1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4572000" y="2852936"/>
            <a:ext cx="16561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C00000"/>
                </a:solidFill>
              </a:rPr>
              <a:t>60. nap - Póthatáridő</a:t>
            </a:r>
          </a:p>
          <a:p>
            <a:pPr algn="ctr"/>
            <a:r>
              <a:rPr lang="hu-HU" sz="1200" dirty="0" smtClean="0"/>
              <a:t>TÖRLÉS az „Esedékesség”</a:t>
            </a:r>
            <a:r>
              <a:rPr lang="hu-HU" sz="1200" dirty="0" err="1" smtClean="0"/>
              <a:t>-re</a:t>
            </a:r>
            <a:r>
              <a:rPr lang="hu-HU" sz="1200" dirty="0" smtClean="0"/>
              <a:t> visszamenőleg</a:t>
            </a:r>
            <a:endParaRPr lang="hu-HU" sz="1200" dirty="0"/>
          </a:p>
        </p:txBody>
      </p:sp>
      <p:cxnSp>
        <p:nvCxnSpPr>
          <p:cNvPr id="35" name="Egyenes összekötő 34"/>
          <p:cNvCxnSpPr/>
          <p:nvPr/>
        </p:nvCxnSpPr>
        <p:spPr>
          <a:xfrm>
            <a:off x="6588224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5868144" y="4849415"/>
            <a:ext cx="14401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60. </a:t>
            </a:r>
            <a:r>
              <a:rPr lang="hu-HU" sz="1600" b="1" dirty="0"/>
              <a:t>n</a:t>
            </a:r>
            <a:r>
              <a:rPr lang="hu-HU" sz="1600" b="1" dirty="0" smtClean="0"/>
              <a:t>ap után</a:t>
            </a:r>
          </a:p>
          <a:p>
            <a:pPr algn="ctr"/>
            <a:r>
              <a:rPr lang="hu-HU" sz="1200" dirty="0" smtClean="0"/>
              <a:t>DÍJBEHAJTÁS elindítása </a:t>
            </a:r>
          </a:p>
          <a:p>
            <a:pPr algn="ctr"/>
            <a:r>
              <a:rPr lang="hu-HU" sz="1200" dirty="0" smtClean="0"/>
              <a:t>(törlés nincs!)</a:t>
            </a:r>
            <a:endParaRPr lang="hu-HU" sz="1200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4848374" y="4933617"/>
            <a:ext cx="1091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C00000"/>
                </a:solidFill>
              </a:rPr>
              <a:t>60. nap - Póthatár-idő</a:t>
            </a:r>
          </a:p>
          <a:p>
            <a:pPr algn="ctr"/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4583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34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349628" y="1129304"/>
            <a:ext cx="8386686" cy="235474"/>
          </a:xfrm>
        </p:spPr>
        <p:txBody>
          <a:bodyPr/>
          <a:lstStyle/>
          <a:p>
            <a:pPr algn="l"/>
            <a:r>
              <a:rPr lang="hu-H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hu-H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Mahnung</a:t>
            </a:r>
            <a:r>
              <a:rPr lang="hu-H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 folyamat </a:t>
            </a:r>
            <a:r>
              <a:rPr lang="hu-H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fogyasztó </a:t>
            </a:r>
            <a:r>
              <a:rPr lang="hu-H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ügyfelekre</a:t>
            </a:r>
            <a:endParaRPr lang="hu-H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/>
          <a:lstStyle/>
          <a:p>
            <a:r>
              <a:rPr lang="hu-HU" dirty="0" smtClean="0">
                <a:solidFill>
                  <a:srgbClr val="BD2027"/>
                </a:solidFill>
              </a:rPr>
              <a:t>Vállalati Vagyon- és Felelősségbiztosítások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 txBox="1">
            <a:spLocks/>
          </p:cNvSpPr>
          <p:nvPr/>
        </p:nvSpPr>
        <p:spPr>
          <a:xfrm>
            <a:off x="349628" y="6455372"/>
            <a:ext cx="1124330" cy="1165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hu-HU" dirty="0" smtClean="0">
                <a:solidFill>
                  <a:srgbClr val="BD2027"/>
                </a:solidFill>
                <a:latin typeface="Arial"/>
                <a:cs typeface="Arial"/>
              </a:rPr>
              <a:t>Generali-Providencia </a:t>
            </a:r>
            <a:r>
              <a:rPr lang="hu-HU" dirty="0" err="1" smtClean="0">
                <a:solidFill>
                  <a:srgbClr val="BD2027"/>
                </a:solidFill>
                <a:latin typeface="Arial"/>
                <a:cs typeface="Arial"/>
              </a:rPr>
              <a:t>Zrt</a:t>
            </a:r>
            <a:r>
              <a:rPr lang="hu-HU" dirty="0" smtClean="0">
                <a:solidFill>
                  <a:srgbClr val="BD2027"/>
                </a:solidFill>
                <a:latin typeface="Arial"/>
                <a:cs typeface="Arial"/>
              </a:rPr>
              <a:t>.</a:t>
            </a:r>
            <a:endParaRPr lang="hu-HU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 b="0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hu-H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  <a:endParaRPr lang="hu-HU" sz="24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378657" y="1412776"/>
            <a:ext cx="8386686" cy="10078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hu-HU" sz="1800" b="0" dirty="0" err="1" smtClean="0">
                <a:latin typeface="Arial" pitchFamily="34" charset="0"/>
                <a:cs typeface="Arial" pitchFamily="34" charset="0"/>
              </a:rPr>
              <a:t>Respírós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” folyamat, eltérünk az új </a:t>
            </a:r>
            <a:r>
              <a:rPr lang="hu-HU" sz="1800" b="0" dirty="0" err="1" smtClean="0">
                <a:latin typeface="Arial" pitchFamily="34" charset="0"/>
                <a:cs typeface="Arial" pitchFamily="34" charset="0"/>
              </a:rPr>
              <a:t>Ptk-tól</a:t>
            </a:r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b="0" dirty="0" err="1" smtClean="0">
                <a:latin typeface="Arial" pitchFamily="34" charset="0"/>
                <a:cs typeface="Arial" pitchFamily="34" charset="0"/>
              </a:rPr>
              <a:t>Respíróval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 szűnik a meg a szerződés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Kivétel: Lakás, önálló gépbiztosítás, </a:t>
            </a:r>
            <a:r>
              <a:rPr lang="hu-HU" sz="1800" b="0" dirty="0" err="1" smtClean="0">
                <a:latin typeface="Arial" pitchFamily="34" charset="0"/>
                <a:cs typeface="Arial" pitchFamily="34" charset="0"/>
              </a:rPr>
              <a:t>Juris</a:t>
            </a:r>
            <a:r>
              <a:rPr lang="hu-H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és Kikötő termék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A jelenlegi </a:t>
            </a:r>
            <a:r>
              <a:rPr lang="hu-HU" sz="1800" b="0" dirty="0" err="1" smtClean="0">
                <a:latin typeface="Arial" pitchFamily="34" charset="0"/>
                <a:cs typeface="Arial" pitchFamily="34" charset="0"/>
              </a:rPr>
              <a:t>mahnung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 folyamat marad</a:t>
            </a:r>
            <a:endParaRPr lang="hu-HU" sz="18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827584" y="4005064"/>
            <a:ext cx="74888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804268" y="3861048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2699792" y="3861048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6084168" y="3861048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349628" y="321297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/>
              <a:t>Esedé-kesség</a:t>
            </a:r>
            <a:endParaRPr lang="hu-HU" sz="16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2102284" y="3140968"/>
            <a:ext cx="1389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30. nap</a:t>
            </a:r>
          </a:p>
          <a:p>
            <a:pPr algn="ctr"/>
            <a:r>
              <a:rPr lang="hu-HU" sz="1200" dirty="0" smtClean="0"/>
              <a:t>Fizetési felszólító levél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373922" y="2802414"/>
            <a:ext cx="3358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C00000"/>
                </a:solidFill>
              </a:rPr>
              <a:t>Amennyiben NINCS díjbehajtás</a:t>
            </a:r>
            <a:endParaRPr lang="hu-HU" sz="1600" b="1" dirty="0">
              <a:solidFill>
                <a:srgbClr val="C00000"/>
              </a:solidFill>
            </a:endParaRPr>
          </a:p>
        </p:txBody>
      </p:sp>
      <p:cxnSp>
        <p:nvCxnSpPr>
          <p:cNvPr id="24" name="Egyenes összekötő nyíllal 23"/>
          <p:cNvCxnSpPr/>
          <p:nvPr/>
        </p:nvCxnSpPr>
        <p:spPr>
          <a:xfrm>
            <a:off x="804268" y="5949280"/>
            <a:ext cx="74888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804268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2720852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4355976" y="582364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>
            <a:off x="349628" y="4674622"/>
            <a:ext cx="3358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C00000"/>
                </a:solidFill>
              </a:rPr>
              <a:t>Amennyiben VAN díjbehajtás</a:t>
            </a:r>
            <a:endParaRPr lang="hu-HU" sz="1600" b="1" dirty="0">
              <a:solidFill>
                <a:srgbClr val="C0000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300212" y="515719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/>
              <a:t>Esedé-kesség</a:t>
            </a:r>
            <a:endParaRPr lang="hu-HU" sz="1600" b="1" dirty="0"/>
          </a:p>
        </p:txBody>
      </p:sp>
      <p:cxnSp>
        <p:nvCxnSpPr>
          <p:cNvPr id="35" name="Egyenes összekötő 34"/>
          <p:cNvCxnSpPr/>
          <p:nvPr/>
        </p:nvCxnSpPr>
        <p:spPr>
          <a:xfrm>
            <a:off x="6084168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4355976" y="3861048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3880346" y="3337828"/>
            <a:ext cx="93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60. nap</a:t>
            </a:r>
          </a:p>
          <a:p>
            <a:pPr algn="ctr"/>
            <a:r>
              <a:rPr lang="hu-HU" sz="1200" dirty="0" smtClean="0"/>
              <a:t>Törlés*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5578772" y="3337828"/>
            <a:ext cx="93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90. nap</a:t>
            </a:r>
          </a:p>
          <a:p>
            <a:pPr algn="ctr"/>
            <a:r>
              <a:rPr lang="hu-HU" sz="1200" dirty="0" smtClean="0"/>
              <a:t>Törlés*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1907704" y="509737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30. nap</a:t>
            </a:r>
          </a:p>
          <a:p>
            <a:pPr algn="ctr"/>
            <a:r>
              <a:rPr lang="hu-HU" sz="1200" dirty="0" smtClean="0"/>
              <a:t>SZIGORÍTOTT fizetési felszólító levél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5506764" y="5013176"/>
            <a:ext cx="12254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90. nap</a:t>
            </a:r>
          </a:p>
          <a:p>
            <a:pPr algn="ctr"/>
            <a:r>
              <a:rPr lang="hu-HU" sz="1200" dirty="0" smtClean="0"/>
              <a:t>Díjbehajtás elindítása</a:t>
            </a:r>
          </a:p>
          <a:p>
            <a:pPr algn="ctr"/>
            <a:r>
              <a:rPr lang="hu-HU" sz="1200" dirty="0" smtClean="0"/>
              <a:t>(nincs törlés!)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4209280" y="4149080"/>
            <a:ext cx="2738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* Törlés, feltételtől függő időpontban</a:t>
            </a:r>
          </a:p>
        </p:txBody>
      </p:sp>
    </p:spTree>
    <p:extLst>
      <p:ext uri="{BB962C8B-B14F-4D97-AF65-F5344CB8AC3E}">
        <p14:creationId xmlns:p14="http://schemas.microsoft.com/office/powerpoint/2010/main" val="5273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97" y="4149080"/>
            <a:ext cx="2641605" cy="2016225"/>
          </a:xfrm>
          <a:prstGeom prst="rect">
            <a:avLst/>
          </a:prstGeom>
        </p:spPr>
      </p:pic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040337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Kötelezettségek</a:t>
            </a:r>
            <a:r>
              <a:rPr lang="hu-H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hu-H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Díjfizetési kötelezettség a szerződés megszűnése esetén: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Biztosítási esemény bekövetkeztekor: teljes éves díj</a:t>
            </a:r>
          </a:p>
          <a:p>
            <a:pPr lvl="1"/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Változás: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Minden más esetben a kockázatviselés utolsó napjáig   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esedékes díj!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Változás bejelentés: maradt az 5 munkanap</a:t>
            </a:r>
          </a:p>
          <a:p>
            <a:pPr marL="400050" lvl="1" indent="0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új pont: kapcsolattartásra megadott elérhetőségek,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különösen a postai és e-mail cím</a:t>
            </a:r>
          </a:p>
          <a:p>
            <a:pPr marL="400050" lvl="1" indent="0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Kárbejelentés: maradt a 2 munkanap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13353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68313" y="1052736"/>
            <a:ext cx="8229600" cy="5256583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biztosító mentesülése a biztosítási szolgáltatás teljesítése 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alól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A biztosító mentesül a szolgáltatási kötelezettsége alól, ha bizonyítja, hogy a kárt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jogellenesen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szándékos vagy súlyosan gondatlan 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magatartással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szerződő fél vagy a biztosított;</a:t>
            </a: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velük közös háztartásban élő hozzátartozójuk, üzletvezetésre jogosult tagjuk vagy a biztosított tevékenység folytatásához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kapcsolódó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munkakört betöltő alkalmazottjuk, tagjuk vagy megbízottjuk; vagy</a:t>
            </a: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biztosított jogi személynek a vezető tisztségviselője, cégvezetője, vezető beosztású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személy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vagy a biztosított tevékenység folytatásában közreműködő tagja, munkavállalója vagy megbízottja okozta.</a:t>
            </a:r>
          </a:p>
          <a:p>
            <a:pPr>
              <a:buFont typeface="Arial" charset="0"/>
              <a:buNone/>
            </a:pPr>
            <a:endParaRPr lang="hu-HU" sz="2000" b="1" dirty="0" smtClean="0"/>
          </a:p>
        </p:txBody>
      </p:sp>
      <p:pic>
        <p:nvPicPr>
          <p:cNvPr id="5" name="Picture 2" descr="http://kapitalis.eu/wp-content/uploads/2011/05/felkialtoj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0181" y="2420888"/>
            <a:ext cx="1288627" cy="128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97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68313" y="1052736"/>
            <a:ext cx="8229600" cy="5256583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Elévülés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Maradt az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év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elévülési idő -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eltérés a </a:t>
            </a:r>
            <a:r>
              <a:rPr lang="hu-H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Ptk.-tól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Pontosításra került az elévülés időpontjának kezdete az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ÁVF-ben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Kárbejelentés elmaradásakor: a biztosítási esemény bekövetkezése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Kárbejelentés esetén: utolsó irat beérkezését követő 15. nap után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Kárbejelentés esetén: ha a biztosító által kért iratcsatolás vagy információszolgáltatás elmarad: a kitűzött határnap utáni nap, ennek hiányában a felhívó levél keltétől számított 30. nap után</a:t>
            </a: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Tartamengedmény visszakövetelése iránti igény esetén: a szerződés megszűnésének napja</a:t>
            </a: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Egyéb esetben: a követelés esedékessé válásának napja</a:t>
            </a:r>
            <a:endParaRPr lang="hu-HU" sz="2000" dirty="0" smtClean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3419872" y="5445224"/>
            <a:ext cx="2551591" cy="557495"/>
            <a:chOff x="734334" y="5762396"/>
            <a:chExt cx="6837073" cy="557495"/>
          </a:xfrm>
        </p:grpSpPr>
        <p:pic>
          <p:nvPicPr>
            <p:cNvPr id="7" name="Picture 13" descr="text_inverzbg_transparen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334" y="5762396"/>
              <a:ext cx="6837073" cy="54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2135808" y="5762396"/>
              <a:ext cx="3648964" cy="557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defTabSz="381000">
                <a:lnSpc>
                  <a:spcPct val="140000"/>
                </a:lnSpc>
                <a:tabLst>
                  <a:tab pos="381000" algn="l"/>
                </a:tabLst>
                <a:defRPr/>
              </a:pPr>
              <a:r>
                <a:rPr lang="hu-HU" sz="2000" dirty="0" smtClean="0">
                  <a:solidFill>
                    <a:schemeClr val="bg1"/>
                  </a:solidFill>
                </a:rPr>
                <a:t>1 ÉV</a:t>
              </a:r>
              <a:endParaRPr lang="hu-HU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3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68312" y="1052736"/>
            <a:ext cx="8424167" cy="525658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Kedvezményezett változása – zálogszerződés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  <a:latin typeface="Arial"/>
                <a:ea typeface="Calibri"/>
              </a:rPr>
              <a:t>Vagyonbiztosítások </a:t>
            </a: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esetében a </a:t>
            </a:r>
            <a:r>
              <a:rPr lang="hu-HU" sz="2000" dirty="0">
                <a:solidFill>
                  <a:srgbClr val="C00000"/>
                </a:solidFill>
                <a:latin typeface="Arial"/>
                <a:ea typeface="Calibri"/>
              </a:rPr>
              <a:t>Kedvezményezett jelölésre már nem lesz mód, ha a kedvezményezett jelölés pénzkövetelés biztosítására szolgál. </a:t>
            </a:r>
            <a:r>
              <a:rPr lang="hu-HU" sz="2000" dirty="0">
                <a:latin typeface="Arial"/>
                <a:ea typeface="Calibri"/>
              </a:rPr>
              <a:t>(pl. hitelező bankot nem lehet kedvezményezettnek jelölni) </a:t>
            </a:r>
            <a:endParaRPr lang="hu-HU" sz="2000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Helyette </a:t>
            </a:r>
            <a:r>
              <a:rPr lang="hu-HU" sz="2000" dirty="0">
                <a:solidFill>
                  <a:srgbClr val="C00000"/>
                </a:solidFill>
                <a:latin typeface="Arial"/>
                <a:ea typeface="Calibri"/>
              </a:rPr>
              <a:t>valószínűleg a finanszírozók</a:t>
            </a: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, hitelezők többfajta eljárást fognak követni – ez nagyban nehezítheti a biztosító eljárását.</a:t>
            </a:r>
            <a:endParaRPr lang="hu-HU" sz="2000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hu-HU" sz="2000" dirty="0" smtClean="0">
                <a:solidFill>
                  <a:srgbClr val="C00000"/>
                </a:solidFill>
                <a:latin typeface="Arial"/>
                <a:ea typeface="Calibri"/>
              </a:rPr>
              <a:t>Lakásbiztosítások</a:t>
            </a:r>
            <a:r>
              <a:rPr lang="hu-HU" sz="200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esetében úgy tűnik, hogy a kedvezményezett jelölést (lényegében ez egy engedményezés jogi értelemben) a következő megoldás váltja fel:</a:t>
            </a:r>
            <a:endParaRPr lang="hu-HU" sz="2000" dirty="0">
              <a:latin typeface="Times New Roman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endParaRPr lang="hu-HU" sz="1000" dirty="0">
              <a:latin typeface="Times New Roman"/>
              <a:ea typeface="Calibri"/>
            </a:endParaRPr>
          </a:p>
          <a:p>
            <a:pPr marL="723900" lvl="0">
              <a:spcAft>
                <a:spcPts val="0"/>
              </a:spcAft>
              <a:buFont typeface="+mj-lt"/>
              <a:buAutoNum type="arabicPeriod"/>
            </a:pP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A biztosított, mint adós és a finanszírozó (bank) között </a:t>
            </a:r>
            <a:r>
              <a:rPr lang="hu-HU" sz="1800" dirty="0">
                <a:solidFill>
                  <a:srgbClr val="C00000"/>
                </a:solidFill>
                <a:latin typeface="Arial"/>
                <a:ea typeface="Calibri"/>
              </a:rPr>
              <a:t>zálogszerződés</a:t>
            </a: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 jön létre (ez eddig is jellemző volt), </a:t>
            </a:r>
            <a:r>
              <a:rPr lang="hu-HU" sz="1800" dirty="0">
                <a:solidFill>
                  <a:srgbClr val="C00000"/>
                </a:solidFill>
                <a:latin typeface="Arial"/>
                <a:ea typeface="Calibri"/>
              </a:rPr>
              <a:t>zálogtárgy a </a:t>
            </a:r>
            <a:r>
              <a:rPr lang="hu-HU" sz="1800" dirty="0" smtClean="0">
                <a:solidFill>
                  <a:srgbClr val="C00000"/>
                </a:solidFill>
                <a:latin typeface="Arial"/>
                <a:ea typeface="Calibri"/>
              </a:rPr>
              <a:t>lakás</a:t>
            </a:r>
            <a:r>
              <a:rPr lang="hu-HU" sz="1800" dirty="0" smtClean="0">
                <a:solidFill>
                  <a:srgbClr val="000000"/>
                </a:solidFill>
                <a:latin typeface="Arial"/>
                <a:ea typeface="Calibri"/>
              </a:rPr>
              <a:t>.</a:t>
            </a:r>
            <a:endParaRPr lang="hu-HU" sz="1800" dirty="0">
              <a:latin typeface="Times New Roman"/>
              <a:ea typeface="Calibri"/>
            </a:endParaRPr>
          </a:p>
          <a:p>
            <a:pPr marL="723900" lvl="0">
              <a:spcAft>
                <a:spcPts val="0"/>
              </a:spcAft>
              <a:buFont typeface="+mj-lt"/>
              <a:buAutoNum type="arabicPeriod"/>
            </a:pPr>
            <a:r>
              <a:rPr lang="hu-HU" sz="1800" dirty="0">
                <a:solidFill>
                  <a:srgbClr val="C00000"/>
                </a:solidFill>
                <a:latin typeface="Arial"/>
                <a:ea typeface="Calibri"/>
              </a:rPr>
              <a:t>A </a:t>
            </a:r>
            <a:r>
              <a:rPr lang="hu-HU" sz="1800" b="1" dirty="0">
                <a:solidFill>
                  <a:srgbClr val="C00000"/>
                </a:solidFill>
                <a:latin typeface="Arial"/>
                <a:ea typeface="Calibri"/>
              </a:rPr>
              <a:t>biztosított</a:t>
            </a:r>
            <a:r>
              <a:rPr lang="hu-HU" sz="1800" dirty="0">
                <a:solidFill>
                  <a:srgbClr val="C00000"/>
                </a:solidFill>
                <a:latin typeface="Arial"/>
                <a:ea typeface="Calibri"/>
              </a:rPr>
              <a:t> erről tájékoztatja a biztosítót </a:t>
            </a: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 és egyben kéri hogy a szolgáltatást a biztosító </a:t>
            </a:r>
            <a:r>
              <a:rPr lang="hu-HU" sz="1800" dirty="0">
                <a:solidFill>
                  <a:srgbClr val="C00000"/>
                </a:solidFill>
                <a:latin typeface="Arial"/>
                <a:ea typeface="Calibri"/>
              </a:rPr>
              <a:t>a banknak teljesítse</a:t>
            </a: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, figyelemmel arra, hogy a </a:t>
            </a:r>
            <a:r>
              <a:rPr lang="hu-HU" sz="1800" dirty="0" smtClean="0">
                <a:solidFill>
                  <a:srgbClr val="000000"/>
                </a:solidFill>
                <a:latin typeface="Arial"/>
                <a:ea typeface="Calibri"/>
              </a:rPr>
              <a:t>Ptk. </a:t>
            </a: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szerint </a:t>
            </a:r>
            <a:r>
              <a:rPr lang="hu-HU" sz="1800" dirty="0">
                <a:solidFill>
                  <a:srgbClr val="C00000"/>
                </a:solidFill>
                <a:latin typeface="Arial"/>
                <a:ea typeface="Calibri"/>
              </a:rPr>
              <a:t>a biztosítási összeg a zálogtárgy helyébe </a:t>
            </a:r>
            <a:r>
              <a:rPr lang="hu-HU" sz="1800" dirty="0" smtClean="0">
                <a:solidFill>
                  <a:srgbClr val="C00000"/>
                </a:solidFill>
                <a:latin typeface="Arial"/>
                <a:ea typeface="Calibri"/>
              </a:rPr>
              <a:t>lép.</a:t>
            </a:r>
            <a:endParaRPr lang="hu-HU" sz="1800" dirty="0">
              <a:solidFill>
                <a:srgbClr val="C00000"/>
              </a:solidFill>
              <a:ea typeface="Calibri"/>
            </a:endParaRPr>
          </a:p>
          <a:p>
            <a:pPr marL="723900" lvl="0">
              <a:spcAft>
                <a:spcPts val="0"/>
              </a:spcAft>
              <a:buFont typeface="+mj-lt"/>
              <a:buAutoNum type="arabicPeriod"/>
            </a:pP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A bank elszámol a biztosítottal, megállapodásuk </a:t>
            </a:r>
            <a:r>
              <a:rPr lang="hu-HU" sz="1800" dirty="0" smtClean="0">
                <a:solidFill>
                  <a:srgbClr val="000000"/>
                </a:solidFill>
                <a:latin typeface="Arial"/>
                <a:ea typeface="Calibri"/>
              </a:rPr>
              <a:t>szerint.</a:t>
            </a:r>
            <a:endParaRPr lang="hu-HU" sz="1800" dirty="0">
              <a:latin typeface="Times New Roman"/>
              <a:ea typeface="Calibri"/>
            </a:endParaRPr>
          </a:p>
          <a:p>
            <a:pPr marL="114300" indent="0">
              <a:spcAft>
                <a:spcPts val="0"/>
              </a:spcAft>
              <a:buNone/>
            </a:pPr>
            <a:endParaRPr lang="hu-HU" sz="2000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8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565243"/>
            <a:ext cx="648072" cy="832327"/>
          </a:xfrm>
          <a:prstGeom prst="rect">
            <a:avLst/>
          </a:prstGeom>
        </p:spPr>
      </p:pic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50801" y="1124744"/>
            <a:ext cx="8424167" cy="5472608"/>
          </a:xfrm>
        </p:spPr>
        <p:txBody>
          <a:bodyPr/>
          <a:lstStyle/>
          <a:p>
            <a:pPr marL="0" lvl="0" indent="0">
              <a:spcAft>
                <a:spcPts val="0"/>
              </a:spcAft>
              <a:buNone/>
            </a:pP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Kedvezményezett változása – zálogszerződés</a:t>
            </a:r>
          </a:p>
          <a:p>
            <a:pPr lvl="0">
              <a:spcAft>
                <a:spcPts val="0"/>
              </a:spcAft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  <a:latin typeface="Arial"/>
                <a:ea typeface="Calibri"/>
              </a:rPr>
              <a:t>Egyéb </a:t>
            </a: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vagyonbiztosítások esetében nem </a:t>
            </a:r>
            <a:r>
              <a:rPr lang="hu-HU" sz="2000" dirty="0" smtClean="0">
                <a:solidFill>
                  <a:srgbClr val="000000"/>
                </a:solidFill>
                <a:latin typeface="Arial"/>
                <a:ea typeface="Calibri"/>
              </a:rPr>
              <a:t>ismert, </a:t>
            </a: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milyen eljárásokat fognak követni a bankok. Ha létrejön zálogjog, működhet </a:t>
            </a:r>
            <a:r>
              <a:rPr lang="hu-HU" sz="2000" dirty="0" smtClean="0">
                <a:solidFill>
                  <a:srgbClr val="000000"/>
                </a:solidFill>
                <a:latin typeface="Arial"/>
                <a:ea typeface="Calibri"/>
              </a:rPr>
              <a:t>az előző </a:t>
            </a: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megoldás, ha nem jön </a:t>
            </a:r>
            <a:r>
              <a:rPr lang="hu-HU" sz="2000" dirty="0" smtClean="0">
                <a:solidFill>
                  <a:srgbClr val="000000"/>
                </a:solidFill>
                <a:latin typeface="Arial"/>
                <a:ea typeface="Calibri"/>
              </a:rPr>
              <a:t>létre, </a:t>
            </a: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egyéb megoldást kell keresni. (pl. a </a:t>
            </a:r>
            <a:r>
              <a:rPr lang="hu-HU" sz="2000" dirty="0">
                <a:solidFill>
                  <a:srgbClr val="C00000"/>
                </a:solidFill>
                <a:latin typeface="Arial"/>
                <a:ea typeface="Calibri"/>
              </a:rPr>
              <a:t>finanszírozó válik biztosítottá az eredeti biztosított mellett</a:t>
            </a:r>
            <a:r>
              <a:rPr lang="hu-HU" sz="2000" dirty="0" smtClean="0">
                <a:solidFill>
                  <a:srgbClr val="000000"/>
                </a:solidFill>
                <a:latin typeface="Arial"/>
                <a:ea typeface="Calibri"/>
              </a:rPr>
              <a:t>), </a:t>
            </a: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mert neki is fennáll a vagyoni érdeke a biztosított vagyontárgy megóvására.</a:t>
            </a:r>
            <a:endParaRPr lang="hu-HU" sz="20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0" lvl="0" indent="0">
              <a:spcAft>
                <a:spcPts val="0"/>
              </a:spcAft>
              <a:buNone/>
            </a:pPr>
            <a:endParaRPr lang="hu-HU" sz="8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0" lvl="0" indent="0">
              <a:spcAft>
                <a:spcPts val="0"/>
              </a:spcAft>
              <a:buNone/>
            </a:pPr>
            <a:endParaRPr lang="hu-HU" sz="8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hu-HU" sz="2000" b="1" u="sng" dirty="0">
                <a:solidFill>
                  <a:srgbClr val="C00000"/>
                </a:solidFill>
                <a:latin typeface="Arial"/>
                <a:ea typeface="Calibri"/>
              </a:rPr>
              <a:t>Jogszabályi rendelkezések</a:t>
            </a:r>
            <a:r>
              <a:rPr lang="hu-HU" sz="2000" b="1" u="sng" dirty="0" smtClean="0">
                <a:solidFill>
                  <a:srgbClr val="C00000"/>
                </a:solidFill>
                <a:latin typeface="Arial"/>
                <a:ea typeface="Calibri"/>
              </a:rPr>
              <a:t>: </a:t>
            </a:r>
            <a:endParaRPr lang="hu-HU" sz="2000" b="1" u="sng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pPr lvl="0">
              <a:spcAft>
                <a:spcPts val="0"/>
              </a:spcAft>
              <a:buFont typeface="Courier New" pitchFamily="49" charset="0"/>
              <a:buChar char="­"/>
            </a:pPr>
            <a:r>
              <a:rPr lang="hu-HU" sz="1600" i="1" dirty="0">
                <a:solidFill>
                  <a:srgbClr val="000000"/>
                </a:solidFill>
                <a:latin typeface="Arial"/>
                <a:ea typeface="Calibri"/>
              </a:rPr>
              <a:t>A Ptk. szerint semmis az a kikötés, amely </a:t>
            </a:r>
            <a:r>
              <a:rPr lang="hu-HU" sz="1600" i="1" dirty="0" smtClean="0">
                <a:solidFill>
                  <a:srgbClr val="000000"/>
                </a:solidFill>
                <a:latin typeface="Arial"/>
                <a:ea typeface="Calibri"/>
              </a:rPr>
              <a:t>- </a:t>
            </a:r>
            <a:r>
              <a:rPr lang="hu-HU" sz="1600" i="1" dirty="0">
                <a:solidFill>
                  <a:srgbClr val="000000"/>
                </a:solidFill>
                <a:latin typeface="Arial"/>
                <a:ea typeface="Calibri"/>
              </a:rPr>
              <a:t>a pénzügyi biztosítékokról szóló irányelvben meghatározott biztosítéki megállapodások kivételével </a:t>
            </a:r>
            <a:r>
              <a:rPr lang="hu-HU" sz="1600" i="1" dirty="0" smtClean="0">
                <a:solidFill>
                  <a:srgbClr val="000000"/>
                </a:solidFill>
                <a:latin typeface="Arial"/>
                <a:ea typeface="Calibri"/>
              </a:rPr>
              <a:t>- </a:t>
            </a:r>
            <a:r>
              <a:rPr lang="hu-HU" sz="1600" i="1" dirty="0">
                <a:solidFill>
                  <a:srgbClr val="000000"/>
                </a:solidFill>
                <a:latin typeface="Arial"/>
                <a:ea typeface="Calibri"/>
              </a:rPr>
              <a:t>pénzkövetelés biztosítása céljából tulajdonjog, más jog vagy követelés átruházására, vételi jog alapítására irányul.</a:t>
            </a:r>
            <a:endParaRPr lang="hu-HU" sz="1600" i="1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>
              <a:spcAft>
                <a:spcPts val="0"/>
              </a:spcAft>
              <a:buFont typeface="Courier New" pitchFamily="49" charset="0"/>
              <a:buChar char="­"/>
            </a:pPr>
            <a:r>
              <a:rPr lang="hu-HU" sz="1600" i="1" dirty="0">
                <a:solidFill>
                  <a:srgbClr val="C00000"/>
                </a:solidFill>
                <a:latin typeface="Arial"/>
                <a:ea typeface="Calibri"/>
              </a:rPr>
              <a:t>A zálogtárgy értékcsökkenése vagy elpusztulása esetén járó biztosítási összeg</a:t>
            </a:r>
            <a:r>
              <a:rPr lang="hu-HU" sz="1600" i="1" dirty="0">
                <a:solidFill>
                  <a:srgbClr val="000000"/>
                </a:solidFill>
                <a:latin typeface="Arial"/>
                <a:ea typeface="Calibri"/>
              </a:rPr>
              <a:t>, kártérítés vagy más érték, illetve az ezekre vonatkozó követelés </a:t>
            </a:r>
            <a:r>
              <a:rPr lang="hu-HU" sz="1600" i="1" dirty="0" smtClean="0">
                <a:solidFill>
                  <a:prstClr val="black"/>
                </a:solidFill>
                <a:latin typeface="Times New Roman"/>
                <a:ea typeface="Calibri"/>
              </a:rPr>
              <a:t/>
            </a:r>
            <a:br>
              <a:rPr lang="hu-HU" sz="1600" i="1" dirty="0" smtClean="0">
                <a:solidFill>
                  <a:prstClr val="black"/>
                </a:solidFill>
                <a:latin typeface="Times New Roman"/>
                <a:ea typeface="Calibri"/>
              </a:rPr>
            </a:br>
            <a:r>
              <a:rPr lang="hu-HU" sz="1600" i="1" dirty="0" smtClean="0">
                <a:solidFill>
                  <a:srgbClr val="C00000"/>
                </a:solidFill>
                <a:latin typeface="Arial"/>
                <a:ea typeface="Calibri"/>
              </a:rPr>
              <a:t>a</a:t>
            </a:r>
            <a:r>
              <a:rPr lang="hu-HU" sz="1600" i="1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hu-HU" sz="1600" i="1" dirty="0">
                <a:solidFill>
                  <a:srgbClr val="C00000"/>
                </a:solidFill>
                <a:latin typeface="Arial"/>
                <a:ea typeface="Calibri"/>
              </a:rPr>
              <a:t>zálogtárgy helyébe lép vagy a zálogfedezet kiegészítésére szolgál.</a:t>
            </a:r>
            <a:endParaRPr lang="hu-HU" sz="1600" i="1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>
              <a:spcAft>
                <a:spcPts val="0"/>
              </a:spcAft>
              <a:buFont typeface="Courier New" pitchFamily="49" charset="0"/>
              <a:buChar char="­"/>
            </a:pPr>
            <a:r>
              <a:rPr lang="hu-HU" sz="1600" i="1" dirty="0">
                <a:solidFill>
                  <a:srgbClr val="000000"/>
                </a:solidFill>
                <a:latin typeface="Arial"/>
                <a:ea typeface="Calibri"/>
              </a:rPr>
              <a:t>A zálogkötelezett jogosult a zálogtárgy helyébe lépett biztosítási összeget, kártérítést vagy más értéket a zálogtárgy helyreállítására fordítani, ha ez a biztosított követelés kielégítését nem veszélyezteti.</a:t>
            </a:r>
            <a:endParaRPr lang="hu-HU" sz="1600" i="1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Régi és új Ptk. „együtt”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8434" name="Tartalom helye 2"/>
          <p:cNvSpPr>
            <a:spLocks noGrp="1"/>
          </p:cNvSpPr>
          <p:nvPr>
            <p:ph idx="1"/>
          </p:nvPr>
        </p:nvSpPr>
        <p:spPr>
          <a:xfrm>
            <a:off x="395536" y="1165349"/>
            <a:ext cx="8229600" cy="521597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2014.03.15-étől</a:t>
            </a:r>
            <a:r>
              <a:rPr lang="hu-HU" sz="1800" b="1" dirty="0" smtClean="0">
                <a:latin typeface="Arial" charset="0"/>
                <a:cs typeface="Arial" charset="0"/>
              </a:rPr>
              <a:t> 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(ajánlat aláírás dátuma) </a:t>
            </a:r>
            <a:r>
              <a:rPr lang="hu-HU" sz="1800" dirty="0" smtClean="0">
                <a:latin typeface="Arial" charset="0"/>
                <a:cs typeface="Arial" charset="0"/>
              </a:rPr>
              <a:t>tehát </a:t>
            </a:r>
            <a:r>
              <a:rPr lang="hu-HU" sz="18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új szerződés</a:t>
            </a:r>
            <a:r>
              <a:rPr lang="hu-HU" sz="1800" dirty="0" smtClean="0">
                <a:latin typeface="Arial" charset="0"/>
                <a:cs typeface="Arial" charset="0"/>
              </a:rPr>
              <a:t> kizárólag - az új Ptk. szerinti érvényességgel - 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új feltételekkel, új ajánlatokon</a:t>
            </a:r>
            <a:r>
              <a:rPr lang="hu-HU" sz="1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1800" dirty="0" smtClean="0">
                <a:latin typeface="Arial" charset="0"/>
                <a:cs typeface="Arial" charset="0"/>
              </a:rPr>
              <a:t>köthető. 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De:</a:t>
            </a:r>
          </a:p>
          <a:p>
            <a:pPr marL="0" indent="0" eaLnBrk="1" hangingPunct="1">
              <a:buNone/>
            </a:pPr>
            <a:endParaRPr lang="hu-HU" sz="10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hu-HU" sz="18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Személybiztosítási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szerződések esetében:</a:t>
            </a:r>
          </a:p>
          <a:p>
            <a:pPr lvl="1" eaLnBrk="1" hangingPunct="1"/>
            <a:r>
              <a:rPr lang="hu-HU" sz="1800" dirty="0" smtClean="0">
                <a:latin typeface="Arial" charset="0"/>
                <a:cs typeface="Arial" charset="0"/>
              </a:rPr>
              <a:t>a régi Ptk. hatálya alatt kötött szerződéseket a régi Ptk. szabályai alapján lehet 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módosítani</a:t>
            </a:r>
            <a:r>
              <a:rPr lang="hu-HU" sz="1800" dirty="0" smtClean="0">
                <a:latin typeface="Arial" charset="0"/>
                <a:cs typeface="Arial" charset="0"/>
              </a:rPr>
              <a:t> (pl. adatmódosítás: fizetési mód változtatása, kiegészítő kockázat hozzákötése, BÖ változtatás)</a:t>
            </a:r>
          </a:p>
          <a:p>
            <a:pPr eaLnBrk="1" hangingPunct="1"/>
            <a:endParaRPr lang="hu-HU" sz="1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z="18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Vagyon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és </a:t>
            </a:r>
            <a:r>
              <a:rPr lang="hu-HU" sz="18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gépjármű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 szerződések esetében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:</a:t>
            </a:r>
          </a:p>
          <a:p>
            <a:pPr marL="742950" lvl="2" indent="-342900" eaLnBrk="1" hangingPunct="1">
              <a:buFont typeface="Arial" pitchFamily="34" charset="0"/>
              <a:buChar char="‒"/>
            </a:pPr>
            <a:r>
              <a:rPr lang="hu-HU" sz="1800" dirty="0">
                <a:latin typeface="Arial" charset="0"/>
                <a:cs typeface="Arial" charset="0"/>
              </a:rPr>
              <a:t>a régi Ptk. hatálya alatt kötött szerződéseket a régi Ptk. szabályai alapján lehet 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módosítani</a:t>
            </a:r>
            <a:r>
              <a:rPr lang="hu-HU" sz="1800" dirty="0">
                <a:latin typeface="Arial" charset="0"/>
                <a:cs typeface="Arial" charset="0"/>
              </a:rPr>
              <a:t> (pl. adatmódosítás: fizetési mód </a:t>
            </a:r>
            <a:r>
              <a:rPr lang="hu-HU" sz="1800" dirty="0" smtClean="0">
                <a:latin typeface="Arial" charset="0"/>
                <a:cs typeface="Arial" charset="0"/>
              </a:rPr>
              <a:t>változtatása, </a:t>
            </a:r>
            <a:r>
              <a:rPr lang="hu-HU" sz="1800" dirty="0">
                <a:latin typeface="Arial" charset="0"/>
                <a:cs typeface="Arial" charset="0"/>
              </a:rPr>
              <a:t>BÖ változtatás)</a:t>
            </a:r>
          </a:p>
          <a:p>
            <a:pPr eaLnBrk="1" hangingPunct="1"/>
            <a:endParaRPr lang="hu-HU" sz="10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szerződés megújítás:</a:t>
            </a:r>
            <a:r>
              <a:rPr lang="hu-HU" sz="1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1800" dirty="0" smtClean="0">
                <a:latin typeface="Arial" charset="0"/>
                <a:cs typeface="Arial" charset="0"/>
              </a:rPr>
              <a:t>olyan módosítása a szerződésnek, ami azt eredményezi, hogy át kell térni az új </a:t>
            </a:r>
            <a:r>
              <a:rPr lang="hu-HU" sz="1800" dirty="0" err="1" smtClean="0">
                <a:latin typeface="Arial" charset="0"/>
                <a:cs typeface="Arial" charset="0"/>
              </a:rPr>
              <a:t>Ptk-ra</a:t>
            </a:r>
            <a:r>
              <a:rPr lang="hu-HU" sz="1800" dirty="0" smtClean="0">
                <a:latin typeface="Arial" charset="0"/>
                <a:cs typeface="Arial" charset="0"/>
              </a:rPr>
              <a:t> (pl. kockázat bővítés)</a:t>
            </a:r>
          </a:p>
          <a:p>
            <a:pPr lvl="1" eaLnBrk="1" hangingPunct="1"/>
            <a:endParaRPr lang="hu-HU" sz="1800" dirty="0">
              <a:latin typeface="Arial" charset="0"/>
              <a:cs typeface="Arial" charset="0"/>
            </a:endParaRPr>
          </a:p>
          <a:p>
            <a:pPr marL="723900" lvl="1" indent="0" eaLnBrk="1" hangingPunct="1">
              <a:buNone/>
            </a:pPr>
            <a:r>
              <a:rPr lang="hu-HU" sz="1800" dirty="0">
                <a:latin typeface="Arial" charset="0"/>
                <a:cs typeface="Arial" charset="0"/>
              </a:rPr>
              <a:t>ebben az esetben a szerződés az 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új Ptk. feltételeinek megfelelően módosul</a:t>
            </a:r>
            <a:r>
              <a:rPr lang="hu-HU" sz="1800" dirty="0">
                <a:latin typeface="Arial" charset="0"/>
                <a:cs typeface="Arial" charset="0"/>
              </a:rPr>
              <a:t> és ettől kezdve az új Ptk. hatálya alá tartozik</a:t>
            </a:r>
          </a:p>
          <a:p>
            <a:pPr lvl="1" eaLnBrk="1" hangingPunct="1"/>
            <a:endParaRPr lang="hu-HU" sz="1800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hu-HU" sz="1400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hu-HU" sz="1400" dirty="0" smtClean="0">
              <a:latin typeface="Arial" charset="0"/>
              <a:cs typeface="Arial" charset="0"/>
            </a:endParaRPr>
          </a:p>
        </p:txBody>
      </p:sp>
      <p:sp>
        <p:nvSpPr>
          <p:cNvPr id="5" name="Lefelé nyíl 4"/>
          <p:cNvSpPr/>
          <p:nvPr/>
        </p:nvSpPr>
        <p:spPr>
          <a:xfrm>
            <a:off x="4139952" y="5373216"/>
            <a:ext cx="792088" cy="2880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8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256583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Lényeges eltérések a </a:t>
            </a:r>
            <a:r>
              <a:rPr lang="hu-HU" sz="2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Ptk.-tól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biztosítási ajánlattól eltérő tartalommal létrejött szerződéssel szembeni kifogásra </a:t>
            </a:r>
            <a:r>
              <a:rPr lang="hu-H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nyitvaálló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határidő (Ptk. 6:443§)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 szerződőnek a kötvény kézhezvételét követően legfeljebb 15 nap áll rendelkezésére, hogy kifogását jelezze, amennyiben a biztosító által kiállított  kötvény a szerződő ajánlatától eltér.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szerződés létrejötte a biztosító ráutaló magatartásával (Ptk. 6:444§)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 szerződés akkor is létrejön a biztosító ráutaló magatartásával, amennyiben a szerződő nem minősül fogyasztónak.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biztosítási időszak határozott idejű szerződések esetében (Ptk. 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:447§)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Határozott tartamú szerződések esetén – a felek eltérő rendelkezése hiányában – a biztosítási időszak a szerződés telje tartama.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kapitalis.eu/wp-content/uploads/2011/05/felkialtoj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6927" y="764704"/>
            <a:ext cx="108552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48880"/>
            <a:ext cx="2231989" cy="40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6444208" cy="40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2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256583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Lényeges eltérések a </a:t>
            </a:r>
            <a:r>
              <a:rPr lang="hu-HU" sz="2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Ptk.-tól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fedezetfeltöltés jogának kizárása, amennyiben a szerződő nem minősül fogyasztónak (Ptk. 6:461§)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 fedezetfeltöltés joga nem illeti meg a szerződőt, ha nem minősül fogyasztónak.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Fizetési póthatáridő tűzése, amennyiben a szerződő a biztosítási díj befizetésével késedelembe esik (Ptk. 6:449§)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 biztosító a szerződő felet legalább 30 napos póthatáridő tűzésével hívja fel írásban a teljesítésre, ha a szerződő az esedékes biztosítási díjat az esedékesség időpontjáig nem egyenlíti ki.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elévülési időszak tartama (Ptk. 6:22§)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Az általános 5 éves elévülési idő helyett a jelen szerződésből fakadó igények 1 év elteltével évülnek el.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7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44" y="5805264"/>
            <a:ext cx="1512168" cy="4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4226644" cy="4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4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37525" cy="2376264"/>
          </a:xfrm>
        </p:spPr>
        <p:txBody>
          <a:bodyPr/>
          <a:lstStyle/>
          <a:p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Házőrző többlakásos épületbiztosítás </a:t>
            </a:r>
            <a:b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- </a:t>
            </a:r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továbbfejlesztve -</a:t>
            </a:r>
            <a:b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hu-HU" sz="33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097033" y="5646439"/>
            <a:ext cx="3127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cs typeface="Arial" charset="0"/>
              </a:rPr>
              <a:t>2014. március 15-től</a:t>
            </a: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87487"/>
            <a:ext cx="4426818" cy="33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38" y="3068960"/>
            <a:ext cx="1117512" cy="1117512"/>
          </a:xfrm>
          <a:prstGeom prst="rect">
            <a:avLst/>
          </a:prstGeom>
        </p:spPr>
      </p:pic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15250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Újdonságok</a:t>
            </a:r>
          </a:p>
        </p:txBody>
      </p:sp>
      <p:sp>
        <p:nvSpPr>
          <p:cNvPr id="25604" name="Line 8"/>
          <p:cNvSpPr>
            <a:spLocks noChangeShapeType="1"/>
          </p:cNvSpPr>
          <p:nvPr/>
        </p:nvSpPr>
        <p:spPr bwMode="auto">
          <a:xfrm>
            <a:off x="323850" y="1068388"/>
            <a:ext cx="84248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974" y="116632"/>
            <a:ext cx="8651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68313" y="1557339"/>
            <a:ext cx="8064500" cy="424792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Szerződő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csak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fogyasztó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lehet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Feltétel jobbítások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(10 mm-nél vastagabb üveg, telek területén lévő összes épület, stb.)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Új: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Kiterjesztett extra felelősség – vezetékes víz nincs kizárva! Épület-, extra- és kiterjesztett extra felelősség egy kiegészítő feltételben (de választhatóan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Új struktúra:</a:t>
            </a:r>
          </a:p>
          <a:p>
            <a:pPr marL="895350" indent="-514350" eaLnBrk="1" hangingPunct="1">
              <a:buFont typeface="+mj-lt"/>
              <a:buAutoNum type="arabicPeriod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Alapkockázatok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895350" indent="-514350" eaLnBrk="1" hangingPunct="1">
              <a:buFont typeface="+mj-lt"/>
              <a:buAutoNum type="arabicPeriod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Kiegészítő biztosítások</a:t>
            </a:r>
          </a:p>
          <a:p>
            <a:pPr marL="895350" indent="-514350" eaLnBrk="1" hangingPunct="1">
              <a:buFont typeface="+mj-lt"/>
              <a:buAutoNum type="arabicPeriod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Mini csomagok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hu-HU" sz="2800" dirty="0" smtClean="0"/>
          </a:p>
          <a:p>
            <a:pPr>
              <a:buFont typeface="Arial" pitchFamily="34" charset="0"/>
              <a:buChar char="•"/>
            </a:pPr>
            <a:endParaRPr lang="hu-HU" sz="2800" dirty="0" smtClean="0"/>
          </a:p>
          <a:p>
            <a:pPr>
              <a:buFont typeface="Arial" pitchFamily="34" charset="0"/>
              <a:buChar char="•"/>
            </a:pPr>
            <a:endParaRPr lang="hu-HU" sz="2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hu-HU" sz="2800" dirty="0">
              <a:solidFill>
                <a:srgbClr val="C00000"/>
              </a:solidFill>
            </a:endParaRPr>
          </a:p>
          <a:p>
            <a:pPr eaLnBrk="1" hangingPunct="1"/>
            <a:endParaRPr lang="hu-HU" dirty="0" smtClean="0">
              <a:latin typeface="Arial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05064"/>
            <a:ext cx="245526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>
          <a:xfrm>
            <a:off x="323527" y="327025"/>
            <a:ext cx="7515547" cy="654050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 mini csomagok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4103811" cy="439194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Öko csomag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napkollektor, napelem biztosítás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hőszivattyú meghibásodás</a:t>
            </a:r>
          </a:p>
          <a:p>
            <a:pPr marL="0" indent="0" eaLnBrk="1" hangingPunct="1">
              <a:buNone/>
            </a:pP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Energia csomag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kazán, </a:t>
            </a:r>
            <a:r>
              <a:rPr lang="hu-HU" sz="1800" dirty="0" err="1" smtClean="0">
                <a:latin typeface="Arial" charset="0"/>
              </a:rPr>
              <a:t>hőközpont</a:t>
            </a:r>
            <a:r>
              <a:rPr lang="hu-HU" sz="1800" dirty="0" smtClean="0">
                <a:latin typeface="Arial" charset="0"/>
              </a:rPr>
              <a:t> géptörés biztosítás (önrész 50e Ft)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gázórák és villanyórák rongálása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gázvezeték töréskár</a:t>
            </a:r>
          </a:p>
          <a:p>
            <a:pPr marL="0" indent="0" eaLnBrk="1" hangingPunct="1">
              <a:buNone/>
            </a:pP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Villám- és füstkár csomag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közvetett villámcsapás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égés nélküli füstkár</a:t>
            </a:r>
          </a:p>
        </p:txBody>
      </p:sp>
      <p:sp>
        <p:nvSpPr>
          <p:cNvPr id="26629" name="Line 8"/>
          <p:cNvSpPr>
            <a:spLocks noChangeShapeType="1"/>
          </p:cNvSpPr>
          <p:nvPr/>
        </p:nvSpPr>
        <p:spPr bwMode="auto">
          <a:xfrm>
            <a:off x="250825" y="981075"/>
            <a:ext cx="8599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6" y="188640"/>
            <a:ext cx="8651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8920"/>
            <a:ext cx="3554890" cy="237626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26876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86" y="4509120"/>
            <a:ext cx="1929814" cy="1723048"/>
          </a:xfrm>
          <a:prstGeom prst="rect">
            <a:avLst/>
          </a:prstGeom>
        </p:spPr>
      </p:pic>
      <p:sp>
        <p:nvSpPr>
          <p:cNvPr id="27649" name="Cím 1"/>
          <p:cNvSpPr>
            <a:spLocks noGrp="1"/>
          </p:cNvSpPr>
          <p:nvPr>
            <p:ph type="title"/>
          </p:nvPr>
        </p:nvSpPr>
        <p:spPr>
          <a:xfrm>
            <a:off x="395286" y="233363"/>
            <a:ext cx="7643813" cy="614362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 mini csomagok</a:t>
            </a:r>
          </a:p>
        </p:txBody>
      </p:sp>
      <p:sp>
        <p:nvSpPr>
          <p:cNvPr id="27650" name="Tartalom helye 2"/>
          <p:cNvSpPr>
            <a:spLocks noGrp="1"/>
          </p:cNvSpPr>
          <p:nvPr>
            <p:ph idx="1"/>
          </p:nvPr>
        </p:nvSpPr>
        <p:spPr>
          <a:xfrm>
            <a:off x="713200" y="1119609"/>
            <a:ext cx="7633791" cy="5112559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Épülettartozékok rongálása csomag</a:t>
            </a:r>
          </a:p>
          <a:p>
            <a:endParaRPr lang="hu-HU" sz="1800" dirty="0" smtClean="0"/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biztosított épület(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)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hez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tartozó kaputelefon rendszer(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) szemmel látható rongálási káraira, amik a rendeltetésszerű használatot lehetetlenné teszik;</a:t>
            </a:r>
          </a:p>
          <a:p>
            <a:pPr lvl="0"/>
            <a:r>
              <a:rPr lang="hu-HU" sz="1800" dirty="0">
                <a:latin typeface="Arial" pitchFamily="34" charset="0"/>
                <a:cs typeface="Arial" pitchFamily="34" charset="0"/>
              </a:rPr>
              <a:t>az antenna-, az erősítő- és a televíziós kábelrendszer, valamint a riasztórendszer, ill. </a:t>
            </a:r>
            <a:r>
              <a:rPr lang="hu-H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kamerarendszer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rongálással okozott káraira és eltulajdonítására;</a:t>
            </a:r>
          </a:p>
          <a:p>
            <a:pPr lvl="0"/>
            <a:r>
              <a:rPr lang="hu-HU" sz="1800" dirty="0">
                <a:latin typeface="Arial" pitchFamily="34" charset="0"/>
                <a:cs typeface="Arial" pitchFamily="34" charset="0"/>
              </a:rPr>
              <a:t>az elektromos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sorompó-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és kapumozgató szerkezetek rongálással okozott káraira és eltulajdonítására;</a:t>
            </a:r>
          </a:p>
          <a:p>
            <a:pPr lvl="0"/>
            <a:r>
              <a:rPr lang="hu-H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villámhárító rendszerek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rongálással okozott káraira és eltulajdonítására;</a:t>
            </a:r>
          </a:p>
          <a:p>
            <a:pPr lvl="0"/>
            <a:r>
              <a:rPr lang="hu-HU" sz="1800" dirty="0">
                <a:latin typeface="Arial" pitchFamily="34" charset="0"/>
                <a:cs typeface="Arial" pitchFamily="34" charset="0"/>
              </a:rPr>
              <a:t>a közös-, ill. szövetkezeti tulajdonú helyiségekben elhelyezett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postaládák</a:t>
            </a:r>
            <a:r>
              <a:rPr lang="hu-H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rongálással okozott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káraira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(önrész 20%, min. 20e Ft)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szellőztető rendszerek</a:t>
            </a:r>
            <a:r>
              <a:rPr lang="hu-H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ill. az ezekhez tartozó gépészetek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1800" dirty="0" smtClean="0">
                <a:latin typeface="Arial" pitchFamily="34" charset="0"/>
                <a:cs typeface="Arial" pitchFamily="34" charset="0"/>
              </a:rPr>
            </a:br>
            <a:r>
              <a:rPr lang="hu-HU" sz="1800" dirty="0" smtClean="0">
                <a:latin typeface="Arial" pitchFamily="34" charset="0"/>
                <a:cs typeface="Arial" pitchFamily="34" charset="0"/>
              </a:rPr>
              <a:t>rongálással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okozott káraira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Line 8"/>
          <p:cNvSpPr>
            <a:spLocks noChangeShapeType="1"/>
          </p:cNvSpPr>
          <p:nvPr/>
        </p:nvSpPr>
        <p:spPr bwMode="auto">
          <a:xfrm>
            <a:off x="395287" y="1052736"/>
            <a:ext cx="8372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346" y="250077"/>
            <a:ext cx="8651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2" y="4201715"/>
            <a:ext cx="523678" cy="52367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2" y="4817994"/>
            <a:ext cx="523678" cy="52367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2" y="5425602"/>
            <a:ext cx="523678" cy="5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ím 1"/>
          <p:cNvSpPr>
            <a:spLocks noGrp="1"/>
          </p:cNvSpPr>
          <p:nvPr>
            <p:ph type="title"/>
          </p:nvPr>
        </p:nvSpPr>
        <p:spPr>
          <a:xfrm>
            <a:off x="395288" y="233363"/>
            <a:ext cx="7643812" cy="614362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 mini csomagok</a:t>
            </a:r>
          </a:p>
        </p:txBody>
      </p:sp>
      <p:sp>
        <p:nvSpPr>
          <p:cNvPr id="27650" name="Tartalom helye 2"/>
          <p:cNvSpPr>
            <a:spLocks noGrp="1"/>
          </p:cNvSpPr>
          <p:nvPr>
            <p:ph idx="1"/>
          </p:nvPr>
        </p:nvSpPr>
        <p:spPr>
          <a:xfrm>
            <a:off x="683568" y="1124744"/>
            <a:ext cx="8209162" cy="5194799"/>
          </a:xfrm>
        </p:spPr>
        <p:txBody>
          <a:bodyPr/>
          <a:lstStyle/>
          <a:p>
            <a:pPr marL="0" indent="0">
              <a:buNone/>
            </a:pP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Vandalizmus csomag</a:t>
            </a:r>
            <a:endParaRPr lang="hu-HU" sz="2600" i="1" dirty="0" smtClean="0">
              <a:solidFill>
                <a:srgbClr val="C00000"/>
              </a:solidFill>
              <a:latin typeface="Arial" charset="0"/>
            </a:endParaRPr>
          </a:p>
          <a:p>
            <a:pPr marL="0" indent="0">
              <a:buNone/>
            </a:pPr>
            <a:endParaRPr lang="hu-HU" sz="1100" dirty="0" smtClean="0">
              <a:latin typeface="Arial" charset="0"/>
            </a:endParaRP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biztosított épület(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) külső határoló falazatain belül lévő közös használatú helyiségek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(pl. lépcsőház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folyosók, stb., kivéve felvonó) – falazatán vagy burkolataiban összefestéssel, összefirkálással keletkezett károkra. </a:t>
            </a:r>
          </a:p>
          <a:p>
            <a:pPr lvl="0"/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külön tulajdonú albetétek,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lakások bejárati ajtajainak összefestéssel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összefirkálással keletkezett kárait. </a:t>
            </a:r>
            <a:endParaRPr lang="hu-H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….ajtók rongálási káraira, amelyek a rendeltetésszerű használatot lehetetlenné teszik;</a:t>
            </a: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….dísznövények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rongálási káraira és eltulajdonítására;</a:t>
            </a: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….szabadon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álló építmények (rögzített lámpatestek, padok, játszótéri gyerekjátékok) rongálási káraira és eltulajdonítására;</a:t>
            </a: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a társasház tulajdonát képező szeméttároló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megrongálására, eltulajdonítására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Line 8"/>
          <p:cNvSpPr>
            <a:spLocks noChangeShapeType="1"/>
          </p:cNvSpPr>
          <p:nvPr/>
        </p:nvSpPr>
        <p:spPr bwMode="auto">
          <a:xfrm>
            <a:off x="395287" y="980728"/>
            <a:ext cx="8372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6" y="181456"/>
            <a:ext cx="8651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49338"/>
            <a:ext cx="523678" cy="5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>
          <a:xfrm>
            <a:off x="250825" y="327025"/>
            <a:ext cx="7588250" cy="654050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 mini csomagok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3743771" cy="439194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Állatkár csomag</a:t>
            </a:r>
          </a:p>
          <a:p>
            <a:pPr eaLnBrk="1" hangingPunct="1"/>
            <a:r>
              <a:rPr lang="hu-HU" sz="2000" dirty="0" smtClean="0">
                <a:latin typeface="Arial" pitchFamily="34" charset="0"/>
                <a:cs typeface="Arial" pitchFamily="34" charset="0"/>
              </a:rPr>
              <a:t>kártevő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állatok által a biztosított épületben, annak hőszigetelésében, ill. épület gépészetében okozott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károk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hu-HU" sz="2000" dirty="0" smtClean="0">
                <a:latin typeface="Arial" pitchFamily="34" charset="0"/>
                <a:cs typeface="Arial" pitchFamily="34" charset="0"/>
              </a:rPr>
              <a:t>darázsirtási költségek,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amennyiben a rovarok a biztosított lakók megszokott életvitelét lehetetlenné teszik, és olyan helyzet alakul ki, mely sürgős beavatkozást kíván a balesetveszély megelőzése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érdekében</a:t>
            </a:r>
          </a:p>
        </p:txBody>
      </p:sp>
      <p:sp>
        <p:nvSpPr>
          <p:cNvPr id="26629" name="Line 8"/>
          <p:cNvSpPr>
            <a:spLocks noChangeShapeType="1"/>
          </p:cNvSpPr>
          <p:nvPr/>
        </p:nvSpPr>
        <p:spPr bwMode="auto">
          <a:xfrm>
            <a:off x="250825" y="981075"/>
            <a:ext cx="8599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6" y="116632"/>
            <a:ext cx="8651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31" y="1327826"/>
            <a:ext cx="3213720" cy="241029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39" y="3717032"/>
            <a:ext cx="3201980" cy="233477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96752"/>
            <a:ext cx="943540" cy="9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>
          <a:xfrm>
            <a:off x="250825" y="327025"/>
            <a:ext cx="7588250" cy="654050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 mini csomagok 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>
          <a:xfrm>
            <a:off x="755576" y="1422872"/>
            <a:ext cx="7848227" cy="439194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Vízkár plusz csomag</a:t>
            </a:r>
            <a:endParaRPr lang="hu-HU" sz="2600" dirty="0">
              <a:solidFill>
                <a:srgbClr val="C00000"/>
              </a:solidFill>
              <a:latin typeface="Arial" charset="0"/>
            </a:endParaRPr>
          </a:p>
          <a:p>
            <a:pPr eaLnBrk="1" hangingPunct="1"/>
            <a:r>
              <a:rPr lang="hu-HU" sz="1800" dirty="0" smtClean="0">
                <a:latin typeface="Arial" charset="0"/>
              </a:rPr>
              <a:t>Dugulás elhárítás költsége (önrész 20%, min. 20e Ft)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Vízveszteség térítés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Csővezeték pótlási költsége</a:t>
            </a:r>
          </a:p>
          <a:p>
            <a:pPr marL="0" indent="0" eaLnBrk="1" hangingPunct="1">
              <a:buNone/>
            </a:pPr>
            <a:endParaRPr lang="hu-HU" sz="18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hu-HU" sz="1800" dirty="0">
              <a:latin typeface="Arial" charset="0"/>
            </a:endParaRPr>
          </a:p>
          <a:p>
            <a:pPr marL="0" indent="0" eaLnBrk="1" hangingPunct="1">
              <a:buNone/>
            </a:pPr>
            <a:endParaRPr lang="hu-HU" sz="1800" dirty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Ingóság és készpénz csomag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Közös tulajdonú ingóságok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Közös készpénz (100e Ft fölött értéktárolóban, </a:t>
            </a:r>
          </a:p>
          <a:p>
            <a:pPr marL="0" indent="0" eaLnBrk="1" hangingPunct="1">
              <a:buNone/>
            </a:pPr>
            <a:r>
              <a:rPr lang="hu-HU" sz="1800" dirty="0">
                <a:latin typeface="Arial" charset="0"/>
              </a:rPr>
              <a:t> </a:t>
            </a:r>
            <a:r>
              <a:rPr lang="hu-HU" sz="1800" dirty="0" smtClean="0">
                <a:latin typeface="Arial" charset="0"/>
              </a:rPr>
              <a:t>     </a:t>
            </a:r>
            <a:r>
              <a:rPr lang="hu-HU" sz="1800" dirty="0" err="1" smtClean="0">
                <a:latin typeface="Arial" charset="0"/>
              </a:rPr>
              <a:t>max</a:t>
            </a:r>
            <a:r>
              <a:rPr lang="hu-HU" sz="1800" dirty="0" smtClean="0">
                <a:latin typeface="Arial" charset="0"/>
              </a:rPr>
              <a:t>. 1000e Ft-ig)</a:t>
            </a:r>
          </a:p>
        </p:txBody>
      </p:sp>
      <p:sp>
        <p:nvSpPr>
          <p:cNvPr id="26629" name="Line 8"/>
          <p:cNvSpPr>
            <a:spLocks noChangeShapeType="1"/>
          </p:cNvSpPr>
          <p:nvPr/>
        </p:nvSpPr>
        <p:spPr bwMode="auto">
          <a:xfrm>
            <a:off x="250825" y="981075"/>
            <a:ext cx="8599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prstClr val="black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88" y="188640"/>
            <a:ext cx="8651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196" y="1707741"/>
            <a:ext cx="2105701" cy="157724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98" y="4005064"/>
            <a:ext cx="2117035" cy="151216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8" y="4633514"/>
            <a:ext cx="523678" cy="52367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5" y="1772816"/>
            <a:ext cx="523678" cy="5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5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>
          <a:xfrm>
            <a:off x="395535" y="327025"/>
            <a:ext cx="7443539" cy="654050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Kárrendezés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>
          <a:xfrm>
            <a:off x="755576" y="1291573"/>
            <a:ext cx="7848227" cy="439194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600" dirty="0" smtClean="0">
                <a:latin typeface="Arial" charset="0"/>
              </a:rPr>
              <a:t>Új fejezet:</a:t>
            </a:r>
          </a:p>
          <a:p>
            <a:pPr marL="0" indent="0" eaLnBrk="1" hangingPunct="1">
              <a:buNone/>
            </a:pPr>
            <a:r>
              <a:rPr lang="hu-HU" sz="2400" dirty="0"/>
              <a:t>A Polgári Törvénykönyvtől eltérő </a:t>
            </a:r>
            <a:r>
              <a:rPr lang="hu-HU" sz="2400" dirty="0" smtClean="0"/>
              <a:t>szabályok</a:t>
            </a:r>
            <a:br>
              <a:rPr lang="hu-HU" sz="2400" dirty="0" smtClean="0"/>
            </a:br>
            <a:endParaRPr lang="hu-HU" sz="2600" dirty="0" smtClean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hu-HU" sz="2600" dirty="0" smtClean="0">
                <a:latin typeface="Arial" charset="0"/>
              </a:rPr>
              <a:t>Mivel NEM fogyasztók, maradt a régi….</a:t>
            </a:r>
            <a:endParaRPr lang="hu-HU" sz="2600" dirty="0">
              <a:latin typeface="Arial" charset="0"/>
            </a:endParaRPr>
          </a:p>
          <a:p>
            <a:pPr eaLnBrk="1" hangingPunct="1"/>
            <a:r>
              <a:rPr lang="hu-HU" sz="1800" dirty="0" smtClean="0">
                <a:latin typeface="Arial" pitchFamily="34" charset="0"/>
                <a:cs typeface="Arial" pitchFamily="34" charset="0"/>
              </a:rPr>
              <a:t>Várakozási idő (árvíz, földrengés, földcsuszamlás)</a:t>
            </a:r>
          </a:p>
          <a:p>
            <a:pPr eaLnBrk="1" hangingPunct="1"/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Respíró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megtartása (régi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mahnung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folyamat)</a:t>
            </a:r>
          </a:p>
          <a:p>
            <a:pPr eaLnBrk="1" hangingPunct="1"/>
            <a:r>
              <a:rPr lang="hu-HU" sz="1800" dirty="0" smtClean="0">
                <a:latin typeface="Arial" pitchFamily="34" charset="0"/>
                <a:cs typeface="Arial" pitchFamily="34" charset="0"/>
              </a:rPr>
              <a:t>Szerződés a díjbeérkezéstől lép hatályba, nem szerződéskötéstől</a:t>
            </a:r>
          </a:p>
          <a:p>
            <a:pPr eaLnBrk="1" hangingPunct="1"/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Malus-os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díjmódosítás lehetősége:</a:t>
            </a:r>
            <a:br>
              <a:rPr lang="hu-HU" sz="1800" dirty="0" smtClean="0">
                <a:latin typeface="Arial" pitchFamily="34" charset="0"/>
                <a:cs typeface="Arial" pitchFamily="34" charset="0"/>
              </a:rPr>
            </a:br>
            <a:r>
              <a:rPr lang="hu-HU" sz="1800" dirty="0" smtClean="0">
                <a:latin typeface="Arial" pitchFamily="34" charset="0"/>
                <a:cs typeface="Arial" pitchFamily="34" charset="0"/>
              </a:rPr>
              <a:t>a díjemelést elfogadottnak tekintjük, ha a szerződő </a:t>
            </a:r>
            <a:br>
              <a:rPr lang="hu-HU" sz="1800" dirty="0" smtClean="0">
                <a:latin typeface="Arial" pitchFamily="34" charset="0"/>
                <a:cs typeface="Arial" pitchFamily="34" charset="0"/>
              </a:rPr>
            </a:b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</a:t>
            </a:r>
            <a:r>
              <a:rPr lang="hu-H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évfordulót követő első esedékes díjfizetési kötelezettségét teljesíti</a:t>
            </a:r>
            <a:endParaRPr lang="hu-HU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Line 8"/>
          <p:cNvSpPr>
            <a:spLocks noChangeShapeType="1"/>
          </p:cNvSpPr>
          <p:nvPr/>
        </p:nvSpPr>
        <p:spPr bwMode="auto">
          <a:xfrm>
            <a:off x="250825" y="981075"/>
            <a:ext cx="8599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prstClr val="black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6" y="116632"/>
            <a:ext cx="8651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2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 defTabSz="1228725">
              <a:lnSpc>
                <a:spcPts val="2500"/>
              </a:lnSpc>
              <a:buClr>
                <a:srgbClr val="790015"/>
              </a:buClr>
              <a:buSzPct val="100000"/>
              <a:defRPr/>
            </a:pPr>
            <a:r>
              <a:rPr lang="hu-HU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Új Csoportosítás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3982" y="1340768"/>
            <a:ext cx="8039100" cy="4536503"/>
          </a:xfrm>
        </p:spPr>
        <p:txBody>
          <a:bodyPr/>
          <a:lstStyle/>
          <a:p>
            <a:pPr>
              <a:defRPr/>
            </a:pP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Általános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szabályok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(LXII. fejezet)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Kárbiztosítások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(LXIII. fejezet)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-"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Kárbiztosítások </a:t>
            </a:r>
          </a:p>
          <a:p>
            <a:pPr lvl="1">
              <a:buFontTx/>
              <a:buChar char="-"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Felelősségbiztosítások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-"/>
              <a:defRPr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Összegbiztosítások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LXIV.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fejezet)</a:t>
            </a:r>
          </a:p>
          <a:p>
            <a:pPr lvl="1">
              <a:buFontTx/>
              <a:buChar char="-"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Életbiztosítások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-"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Balesetbiztosítások</a:t>
            </a:r>
          </a:p>
          <a:p>
            <a:pPr marL="457200" lvl="1" indent="0">
              <a:buNone/>
              <a:defRPr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355600" lvl="1" indent="-355600">
              <a:buFont typeface="Arial" pitchFamily="34" charset="0"/>
              <a:buChar char="•"/>
              <a:defRPr/>
            </a:pP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Egészségbiztosítások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LXV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 fejezet)</a:t>
            </a:r>
          </a:p>
          <a:p>
            <a:pPr marL="0" lvl="1" indent="0">
              <a:buNone/>
              <a:defRPr/>
            </a:pP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-"/>
              <a:defRPr/>
            </a:pPr>
            <a:endParaRPr lang="hu-HU" sz="2000" dirty="0"/>
          </a:p>
          <a:p>
            <a:pPr marL="0" lvl="1" indent="0">
              <a:buNone/>
              <a:defRPr/>
            </a:pPr>
            <a:endParaRPr lang="hu-HU" sz="2000" dirty="0"/>
          </a:p>
        </p:txBody>
      </p:sp>
      <p:sp>
        <p:nvSpPr>
          <p:cNvPr id="5" name="Ellipszis 4"/>
          <p:cNvSpPr/>
          <p:nvPr/>
        </p:nvSpPr>
        <p:spPr>
          <a:xfrm>
            <a:off x="5796136" y="2492896"/>
            <a:ext cx="1224136" cy="11521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6417952" y="2060848"/>
            <a:ext cx="1224136" cy="115212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7020272" y="2420888"/>
            <a:ext cx="1224136" cy="11521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6876256" y="3031356"/>
            <a:ext cx="1224136" cy="1152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6021908" y="3061444"/>
            <a:ext cx="1224136" cy="115212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07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431229" y="1628800"/>
            <a:ext cx="8137525" cy="1008063"/>
          </a:xfrm>
        </p:spPr>
        <p:txBody>
          <a:bodyPr/>
          <a:lstStyle/>
          <a:p>
            <a:pPr algn="l"/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Házőrző otthon- és életmód-biztosítás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77292"/>
            <a:ext cx="5328592" cy="274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Biztosítási feltételek</a:t>
            </a:r>
          </a:p>
        </p:txBody>
      </p:sp>
      <p:sp>
        <p:nvSpPr>
          <p:cNvPr id="88066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A lakásbiztosítási feltételek a </a:t>
            </a:r>
            <a: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MABISZ tagbiztosítók esetében </a:t>
            </a:r>
            <a:r>
              <a:rPr lang="hu-HU" sz="2000" dirty="0" smtClean="0">
                <a:latin typeface="Arial" charset="0"/>
                <a:cs typeface="Arial" charset="0"/>
              </a:rPr>
              <a:t>szerkezetükben </a:t>
            </a:r>
            <a: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egységesek lesznek</a:t>
            </a: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A Házőrző Általános Feltételek </a:t>
            </a:r>
            <a: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részben különböznek </a:t>
            </a:r>
            <a:b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Generali </a:t>
            </a:r>
            <a:r>
              <a:rPr lang="hu-HU" sz="20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ÁVF-től</a:t>
            </a:r>
            <a:endParaRPr lang="hu-HU" sz="2000" i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Ezért a korábbi feltételek struktúra helyett </a:t>
            </a:r>
            <a: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hagyományos biztosítási feltételek</a:t>
            </a:r>
            <a:r>
              <a:rPr lang="hu-HU" sz="2000" dirty="0" smtClean="0">
                <a:latin typeface="Arial" charset="0"/>
                <a:cs typeface="Arial" charset="0"/>
              </a:rPr>
              <a:t> készülnek</a:t>
            </a: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A </a:t>
            </a:r>
            <a: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biztosítási szolgáltatás </a:t>
            </a:r>
            <a:r>
              <a:rPr lang="hu-HU" sz="2000" dirty="0" smtClean="0">
                <a:latin typeface="Arial" charset="0"/>
                <a:cs typeface="Arial" charset="0"/>
              </a:rPr>
              <a:t>(az új </a:t>
            </a:r>
            <a:r>
              <a:rPr lang="hu-HU" sz="2000" dirty="0">
                <a:latin typeface="Arial" charset="0"/>
                <a:cs typeface="Arial" charset="0"/>
              </a:rPr>
              <a:t>P</a:t>
            </a:r>
            <a:r>
              <a:rPr lang="hu-HU" sz="2000" dirty="0" smtClean="0">
                <a:latin typeface="Arial" charset="0"/>
                <a:cs typeface="Arial" charset="0"/>
              </a:rPr>
              <a:t>tk. miatti változásokon túl) </a:t>
            </a:r>
            <a:br>
              <a:rPr lang="hu-HU" sz="2000" dirty="0" smtClean="0">
                <a:latin typeface="Arial" charset="0"/>
                <a:cs typeface="Arial" charset="0"/>
              </a:rPr>
            </a:br>
            <a: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nem változik</a:t>
            </a:r>
          </a:p>
          <a:p>
            <a:pPr lvl="0" eaLnBrk="1" hangingPunct="1"/>
            <a:r>
              <a:rPr lang="hu-HU" sz="2000" dirty="0" smtClean="0">
                <a:solidFill>
                  <a:prstClr val="black"/>
                </a:solidFill>
                <a:latin typeface="Arial" charset="0"/>
              </a:rPr>
              <a:t>MABISZ egységesítés miatt: </a:t>
            </a:r>
            <a:r>
              <a:rPr lang="hu-HU" sz="2000" dirty="0" smtClean="0">
                <a:solidFill>
                  <a:srgbClr val="C00000"/>
                </a:solidFill>
                <a:latin typeface="Arial" charset="0"/>
              </a:rPr>
              <a:t>Földcsuszamlás</a:t>
            </a:r>
            <a:r>
              <a:rPr lang="hu-HU" sz="20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hu-HU" sz="2000" dirty="0">
                <a:solidFill>
                  <a:prstClr val="black"/>
                </a:solidFill>
                <a:latin typeface="Arial" charset="0"/>
              </a:rPr>
              <a:t>kockázat </a:t>
            </a:r>
            <a:r>
              <a:rPr lang="hu-HU" sz="2000" dirty="0">
                <a:solidFill>
                  <a:srgbClr val="C00000"/>
                </a:solidFill>
                <a:latin typeface="Arial" charset="0"/>
              </a:rPr>
              <a:t>önállóan, </a:t>
            </a:r>
            <a:br>
              <a:rPr lang="hu-HU" sz="2000" dirty="0">
                <a:solidFill>
                  <a:srgbClr val="C00000"/>
                </a:solidFill>
                <a:latin typeface="Arial" charset="0"/>
              </a:rPr>
            </a:br>
            <a:r>
              <a:rPr lang="hu-HU" sz="2000" dirty="0">
                <a:solidFill>
                  <a:prstClr val="black"/>
                </a:solidFill>
                <a:latin typeface="Arial" charset="0"/>
              </a:rPr>
              <a:t>eddig a szikla és kőomlással együtt </a:t>
            </a:r>
            <a:r>
              <a:rPr lang="hu-HU" sz="2000" dirty="0" smtClean="0">
                <a:solidFill>
                  <a:prstClr val="black"/>
                </a:solidFill>
                <a:latin typeface="Arial" charset="0"/>
              </a:rPr>
              <a:t>szerepelt.</a:t>
            </a:r>
            <a:r>
              <a:rPr lang="hu-HU" sz="20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hu-HU" sz="2000" dirty="0">
                <a:solidFill>
                  <a:prstClr val="black"/>
                </a:solidFill>
                <a:latin typeface="Arial" charset="0"/>
              </a:rPr>
            </a:br>
            <a:endParaRPr lang="hu-HU" sz="16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i="1" dirty="0" smtClean="0">
                <a:latin typeface="Arial" charset="0"/>
                <a:cs typeface="Arial" charset="0"/>
              </a:rPr>
              <a:t>Képes feltétel megszűnik, </a:t>
            </a:r>
            <a:br>
              <a:rPr lang="hu-HU" sz="2000" i="1" dirty="0" smtClean="0">
                <a:latin typeface="Arial" charset="0"/>
                <a:cs typeface="Arial" charset="0"/>
              </a:rPr>
            </a:br>
            <a:r>
              <a:rPr lang="hu-HU" sz="2000" i="1" dirty="0" smtClean="0">
                <a:latin typeface="Arial" charset="0"/>
                <a:cs typeface="Arial" charset="0"/>
              </a:rPr>
              <a:t>olyan lesz, amilyen a többi…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85052"/>
            <a:ext cx="1815455" cy="172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638926" cy="6858000"/>
          </a:xfrm>
          <a:prstGeom prst="rect">
            <a:avLst/>
          </a:prstGeom>
        </p:spPr>
      </p:pic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Házőrző otthon- és </a:t>
            </a:r>
            <a:b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életmód-biztosítás</a:t>
            </a:r>
          </a:p>
        </p:txBody>
      </p:sp>
      <p:sp>
        <p:nvSpPr>
          <p:cNvPr id="88066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algn="ctr" eaLnBrk="1" hangingPunct="1"/>
            <a:r>
              <a:rPr lang="hu-HU" sz="2400" dirty="0" smtClean="0">
                <a:latin typeface="Arial" charset="0"/>
                <a:cs typeface="Arial" charset="0"/>
              </a:rPr>
              <a:t>Engedményezés helyett</a:t>
            </a:r>
          </a:p>
          <a:p>
            <a:pPr marL="0" indent="0" algn="ctr" eaLnBrk="1" hangingPunct="1">
              <a:buNone/>
            </a:pPr>
            <a:r>
              <a:rPr lang="hu-HU" sz="2400" dirty="0" smtClean="0">
                <a:latin typeface="Arial" charset="0"/>
                <a:cs typeface="Arial" charset="0"/>
              </a:rPr>
              <a:t> </a:t>
            </a:r>
            <a:br>
              <a:rPr lang="hu-HU" sz="2400" dirty="0" smtClean="0">
                <a:latin typeface="Arial" charset="0"/>
                <a:cs typeface="Arial" charset="0"/>
              </a:rPr>
            </a:br>
            <a:r>
              <a:rPr lang="hu-HU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zálogjog</a:t>
            </a:r>
          </a:p>
          <a:p>
            <a:pPr marL="0" indent="0" algn="ctr" eaLnBrk="1" hangingPunct="1">
              <a:buNone/>
            </a:pPr>
            <a:endParaRPr lang="hu-HU" sz="28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hu-HU" sz="1800" dirty="0">
                <a:latin typeface="Arial" charset="0"/>
                <a:cs typeface="Arial" charset="0"/>
              </a:rPr>
              <a:t>V</a:t>
            </a:r>
            <a:r>
              <a:rPr lang="hu-HU" sz="1800" dirty="0" smtClean="0">
                <a:latin typeface="Arial" charset="0"/>
                <a:cs typeface="Arial" charset="0"/>
              </a:rPr>
              <a:t>agyonbiztosítások </a:t>
            </a:r>
            <a:r>
              <a:rPr lang="hu-HU" sz="1800" dirty="0">
                <a:latin typeface="Arial" charset="0"/>
                <a:cs typeface="Arial" charset="0"/>
              </a:rPr>
              <a:t>esetében a Kedvezményezett jelölésre már nem </a:t>
            </a:r>
            <a:r>
              <a:rPr lang="hu-HU" sz="1800" dirty="0" smtClean="0">
                <a:latin typeface="Arial" charset="0"/>
                <a:cs typeface="Arial" charset="0"/>
              </a:rPr>
              <a:t>lesz </a:t>
            </a:r>
            <a:r>
              <a:rPr lang="hu-HU" sz="1800" dirty="0">
                <a:latin typeface="Arial" charset="0"/>
                <a:cs typeface="Arial" charset="0"/>
              </a:rPr>
              <a:t>mód 2014. </a:t>
            </a:r>
            <a:r>
              <a:rPr lang="hu-HU" sz="1800" dirty="0" smtClean="0">
                <a:latin typeface="Arial" charset="0"/>
                <a:cs typeface="Arial" charset="0"/>
              </a:rPr>
              <a:t>márc. 15-ét </a:t>
            </a:r>
            <a:r>
              <a:rPr lang="hu-HU" sz="1800" dirty="0">
                <a:latin typeface="Arial" charset="0"/>
                <a:cs typeface="Arial" charset="0"/>
              </a:rPr>
              <a:t>követően. Helyette </a:t>
            </a:r>
            <a:r>
              <a:rPr lang="hu-HU" sz="1800" dirty="0" smtClean="0">
                <a:latin typeface="Arial" charset="0"/>
                <a:cs typeface="Arial" charset="0"/>
              </a:rPr>
              <a:t> Zálogszerződés jön létre.</a:t>
            </a:r>
          </a:p>
        </p:txBody>
      </p:sp>
    </p:spTree>
    <p:extLst>
      <p:ext uri="{BB962C8B-B14F-4D97-AF65-F5344CB8AC3E}">
        <p14:creationId xmlns:p14="http://schemas.microsoft.com/office/powerpoint/2010/main" val="3389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Házőrző otthon- és </a:t>
            </a:r>
            <a:b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életmód-biztosítás</a:t>
            </a:r>
          </a:p>
        </p:txBody>
      </p:sp>
      <p:sp>
        <p:nvSpPr>
          <p:cNvPr id="88066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algn="ctr" eaLnBrk="1" hangingPunct="1"/>
            <a:r>
              <a:rPr lang="hu-HU" sz="2400" dirty="0" smtClean="0">
                <a:latin typeface="Arial" charset="0"/>
                <a:cs typeface="Arial" charset="0"/>
              </a:rPr>
              <a:t>Engedményezés helyett</a:t>
            </a:r>
          </a:p>
          <a:p>
            <a:pPr marL="0" indent="0" algn="ctr" eaLnBrk="1" hangingPunct="1">
              <a:buNone/>
            </a:pPr>
            <a:r>
              <a:rPr lang="hu-HU" sz="2400" dirty="0" smtClean="0">
                <a:latin typeface="Arial" charset="0"/>
                <a:cs typeface="Arial" charset="0"/>
              </a:rPr>
              <a:t> </a:t>
            </a:r>
            <a:br>
              <a:rPr lang="hu-HU" sz="2400" dirty="0" smtClean="0">
                <a:latin typeface="Arial" charset="0"/>
                <a:cs typeface="Arial" charset="0"/>
              </a:rPr>
            </a:br>
            <a:r>
              <a:rPr lang="hu-HU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zálogjog</a:t>
            </a:r>
          </a:p>
          <a:p>
            <a:pPr marL="0" indent="0" algn="ctr" eaLnBrk="1" hangingPunct="1">
              <a:buNone/>
            </a:pPr>
            <a:endParaRPr lang="hu-HU" sz="28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hu-HU" sz="1800" dirty="0">
                <a:latin typeface="Arial" charset="0"/>
                <a:cs typeface="Arial" charset="0"/>
              </a:rPr>
              <a:t>V</a:t>
            </a:r>
            <a:r>
              <a:rPr lang="hu-HU" sz="1800" dirty="0" smtClean="0">
                <a:latin typeface="Arial" charset="0"/>
                <a:cs typeface="Arial" charset="0"/>
              </a:rPr>
              <a:t>agyonbiztosítások </a:t>
            </a:r>
            <a:r>
              <a:rPr lang="hu-HU" sz="1800" dirty="0">
                <a:latin typeface="Arial" charset="0"/>
                <a:cs typeface="Arial" charset="0"/>
              </a:rPr>
              <a:t>esetében a Kedvezményezett jelölésre már nem </a:t>
            </a:r>
            <a:r>
              <a:rPr lang="hu-HU" sz="1800" dirty="0" smtClean="0">
                <a:latin typeface="Arial" charset="0"/>
                <a:cs typeface="Arial" charset="0"/>
              </a:rPr>
              <a:t>lesz </a:t>
            </a:r>
            <a:r>
              <a:rPr lang="hu-HU" sz="1800" dirty="0">
                <a:latin typeface="Arial" charset="0"/>
                <a:cs typeface="Arial" charset="0"/>
              </a:rPr>
              <a:t>mód 2014. </a:t>
            </a:r>
            <a:r>
              <a:rPr lang="hu-HU" sz="1800" dirty="0" smtClean="0">
                <a:latin typeface="Arial" charset="0"/>
                <a:cs typeface="Arial" charset="0"/>
              </a:rPr>
              <a:t>márc. 15-ét </a:t>
            </a:r>
            <a:r>
              <a:rPr lang="hu-HU" sz="1800" dirty="0">
                <a:latin typeface="Arial" charset="0"/>
                <a:cs typeface="Arial" charset="0"/>
              </a:rPr>
              <a:t>követően. Helyette </a:t>
            </a:r>
            <a:r>
              <a:rPr lang="hu-HU" sz="1800" dirty="0" smtClean="0">
                <a:latin typeface="Arial" charset="0"/>
                <a:cs typeface="Arial" charset="0"/>
              </a:rPr>
              <a:t>Zálogszerződés jön létre.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78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516011" y="1412776"/>
            <a:ext cx="8137525" cy="1008063"/>
          </a:xfrm>
        </p:spPr>
        <p:txBody>
          <a:bodyPr/>
          <a:lstStyle/>
          <a:p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Vagyonőr biztosítás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18048"/>
            <a:ext cx="4392488" cy="311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488594"/>
            <a:ext cx="3569444" cy="1784722"/>
          </a:xfrm>
          <a:prstGeom prst="rect">
            <a:avLst/>
          </a:prstGeom>
        </p:spPr>
      </p:pic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Vagyonőr változások</a:t>
            </a:r>
          </a:p>
        </p:txBody>
      </p:sp>
      <p:sp>
        <p:nvSpPr>
          <p:cNvPr id="2" name="Téglalap 1"/>
          <p:cNvSpPr/>
          <p:nvPr/>
        </p:nvSpPr>
        <p:spPr>
          <a:xfrm>
            <a:off x="1001440" y="1287338"/>
            <a:ext cx="7128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dirty="0"/>
              <a:t>Szerződő csak NEM fogyasztó </a:t>
            </a:r>
            <a:r>
              <a:rPr lang="hu-HU" sz="2000" dirty="0" smtClean="0"/>
              <a:t>lehet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Tartalmi </a:t>
            </a:r>
            <a:r>
              <a:rPr lang="hu-HU" sz="2000" dirty="0">
                <a:solidFill>
                  <a:prstClr val="black"/>
                </a:solidFill>
              </a:rPr>
              <a:t>átdolgozás nem történt, csak formai </a:t>
            </a:r>
            <a:r>
              <a:rPr lang="hu-HU" sz="2000" dirty="0" smtClean="0">
                <a:solidFill>
                  <a:prstClr val="black"/>
                </a:solidFill>
              </a:rPr>
              <a:t>változások</a:t>
            </a:r>
          </a:p>
          <a:p>
            <a:pPr marL="342900" indent="-342900">
              <a:buFont typeface="Arial" pitchFamily="34" charset="0"/>
              <a:buChar char="•"/>
            </a:pPr>
            <a:endParaRPr lang="hu-HU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Két tartalmi változás:</a:t>
            </a:r>
            <a:br>
              <a:rPr lang="hu-HU" sz="2000" dirty="0" smtClean="0">
                <a:solidFill>
                  <a:prstClr val="black"/>
                </a:solidFill>
              </a:rPr>
            </a:br>
            <a:endParaRPr lang="hu-HU" sz="2000" dirty="0" smtClean="0">
              <a:solidFill>
                <a:prstClr val="black"/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hu-HU" sz="2000" dirty="0" smtClean="0">
                <a:solidFill>
                  <a:prstClr val="black"/>
                </a:solidFill>
              </a:rPr>
              <a:t>Biztosítási eseménynek minősül </a:t>
            </a:r>
            <a:r>
              <a:rPr lang="hu-HU" sz="2000" dirty="0" smtClean="0">
                <a:solidFill>
                  <a:srgbClr val="C00000"/>
                </a:solidFill>
              </a:rPr>
              <a:t>a füst és hő</a:t>
            </a:r>
          </a:p>
          <a:p>
            <a:r>
              <a:rPr lang="hu-HU" sz="2000" dirty="0">
                <a:solidFill>
                  <a:prstClr val="black"/>
                </a:solidFill>
              </a:rPr>
              <a:t> 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</a:rPr>
              <a:t>Z 350 helyett  </a:t>
            </a:r>
            <a:r>
              <a:rPr lang="hu-HU" sz="2000" dirty="0">
                <a:solidFill>
                  <a:srgbClr val="C00000"/>
                </a:solidFill>
              </a:rPr>
              <a:t>Z 352</a:t>
            </a:r>
            <a:r>
              <a:rPr lang="hu-HU" sz="2000" dirty="0">
                <a:solidFill>
                  <a:prstClr val="black"/>
                </a:solidFill>
              </a:rPr>
              <a:t>: égetett </a:t>
            </a:r>
            <a:r>
              <a:rPr lang="hu-HU" sz="2000" dirty="0" smtClean="0">
                <a:solidFill>
                  <a:prstClr val="black"/>
                </a:solidFill>
              </a:rPr>
              <a:t>szesz, dohányáru: </a:t>
            </a:r>
            <a:br>
              <a:rPr lang="hu-HU" sz="2000" dirty="0" smtClean="0">
                <a:solidFill>
                  <a:prstClr val="black"/>
                </a:solidFill>
              </a:rPr>
            </a:br>
            <a:r>
              <a:rPr lang="hu-HU" sz="2000" dirty="0" smtClean="0">
                <a:solidFill>
                  <a:prstClr val="black"/>
                </a:solidFill>
              </a:rPr>
              <a:t>10</a:t>
            </a:r>
            <a:r>
              <a:rPr lang="hu-HU" sz="2000" dirty="0">
                <a:solidFill>
                  <a:prstClr val="black"/>
                </a:solidFill>
              </a:rPr>
              <a:t>% helyett 25</a:t>
            </a:r>
            <a:r>
              <a:rPr lang="hu-HU" sz="2000" dirty="0" smtClean="0">
                <a:solidFill>
                  <a:prstClr val="black"/>
                </a:solidFill>
              </a:rPr>
              <a:t>%, </a:t>
            </a:r>
            <a:r>
              <a:rPr lang="hu-HU" sz="2000" dirty="0">
                <a:solidFill>
                  <a:prstClr val="black"/>
                </a:solidFill>
              </a:rPr>
              <a:t>de </a:t>
            </a:r>
            <a:r>
              <a:rPr lang="hu-HU" sz="2000" dirty="0" smtClean="0">
                <a:solidFill>
                  <a:prstClr val="black"/>
                </a:solidFill>
              </a:rPr>
              <a:t>dohány = 0%</a:t>
            </a:r>
            <a:endParaRPr lang="hu-HU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8867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8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0310" y="1484784"/>
            <a:ext cx="8386686" cy="86909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hu-HU" sz="3600" dirty="0" smtClean="0"/>
              <a:t>Felelősségbiztosítások </a:t>
            </a:r>
            <a:br>
              <a:rPr lang="hu-HU" sz="3600" dirty="0" smtClean="0"/>
            </a:br>
            <a:r>
              <a:rPr lang="hu-HU" sz="3600" dirty="0" smtClean="0"/>
              <a:t>változása 2014</a:t>
            </a:r>
            <a:br>
              <a:rPr lang="hu-HU" sz="3600" dirty="0" smtClean="0"/>
            </a:br>
            <a:r>
              <a:rPr lang="hu-HU" sz="3600" dirty="0" smtClean="0"/>
              <a:t>(Új Ptk.)</a:t>
            </a:r>
            <a:endParaRPr lang="it-IT" dirty="0"/>
          </a:p>
        </p:txBody>
      </p:sp>
      <p:sp>
        <p:nvSpPr>
          <p:cNvPr id="13" name="Segnaposto data 3"/>
          <p:cNvSpPr txBox="1">
            <a:spLocks/>
          </p:cNvSpPr>
          <p:nvPr/>
        </p:nvSpPr>
        <p:spPr>
          <a:xfrm>
            <a:off x="349628" y="6455372"/>
            <a:ext cx="1124330" cy="1165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hu-HU" dirty="0" smtClean="0">
                <a:solidFill>
                  <a:srgbClr val="BD2027"/>
                </a:solidFill>
                <a:latin typeface="Arial"/>
                <a:cs typeface="Arial"/>
              </a:rPr>
              <a:t>Generali-Providencia </a:t>
            </a:r>
            <a:r>
              <a:rPr lang="hu-HU" dirty="0" err="1" smtClean="0">
                <a:solidFill>
                  <a:srgbClr val="BD2027"/>
                </a:solidFill>
                <a:latin typeface="Arial"/>
                <a:cs typeface="Arial"/>
              </a:rPr>
              <a:t>Zrt</a:t>
            </a:r>
            <a:r>
              <a:rPr lang="hu-HU" dirty="0" smtClean="0">
                <a:solidFill>
                  <a:srgbClr val="BD2027"/>
                </a:solidFill>
                <a:latin typeface="Arial"/>
                <a:cs typeface="Arial"/>
              </a:rPr>
              <a:t>.</a:t>
            </a:r>
            <a:endParaRPr lang="hu-HU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33471"/>
            <a:ext cx="3683932" cy="258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57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 - Szerződő személye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8"/>
            <a:ext cx="8386686" cy="455697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Szerződő </a:t>
            </a:r>
            <a:r>
              <a:rPr lang="hu-HU" sz="2000" dirty="0"/>
              <a:t>csak </a:t>
            </a:r>
            <a:r>
              <a:rPr lang="hu-HU" sz="2000" dirty="0" smtClean="0"/>
              <a:t>NEM </a:t>
            </a:r>
            <a:r>
              <a:rPr lang="hu-HU" sz="2000" dirty="0"/>
              <a:t>fogyasztó lehet</a:t>
            </a:r>
            <a:r>
              <a:rPr lang="hu-HU" sz="2000" dirty="0" smtClean="0"/>
              <a:t>.</a:t>
            </a:r>
            <a:endParaRPr lang="hu-H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Kivétel a </a:t>
            </a:r>
            <a:r>
              <a:rPr lang="hu-HU" sz="2000" dirty="0" err="1" smtClean="0"/>
              <a:t>Juris</a:t>
            </a:r>
            <a:r>
              <a:rPr lang="hu-HU" sz="2000" dirty="0" smtClean="0"/>
              <a:t>, családi jogvédelem biztosítás, ahol a szerződő fogyasztó</a:t>
            </a:r>
            <a:endParaRPr lang="hu-HU" sz="2000" dirty="0"/>
          </a:p>
        </p:txBody>
      </p:sp>
      <p:sp>
        <p:nvSpPr>
          <p:cNvPr id="12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/>
          <a:lstStyle/>
          <a:p>
            <a:r>
              <a:rPr lang="hu-HU" dirty="0" smtClean="0">
                <a:solidFill>
                  <a:srgbClr val="BD2027"/>
                </a:solidFill>
              </a:rPr>
              <a:t>Vállalati Vagyon- és Felelősségbiztosítások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 txBox="1">
            <a:spLocks/>
          </p:cNvSpPr>
          <p:nvPr/>
        </p:nvSpPr>
        <p:spPr>
          <a:xfrm>
            <a:off x="349628" y="6455372"/>
            <a:ext cx="1124330" cy="1165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hu-HU" dirty="0" smtClean="0">
                <a:solidFill>
                  <a:srgbClr val="BD2027"/>
                </a:solidFill>
                <a:latin typeface="Arial"/>
                <a:cs typeface="Arial"/>
              </a:rPr>
              <a:t>Generali-Providencia </a:t>
            </a:r>
            <a:r>
              <a:rPr lang="hu-HU" dirty="0" err="1" smtClean="0">
                <a:solidFill>
                  <a:srgbClr val="BD2027"/>
                </a:solidFill>
                <a:latin typeface="Arial"/>
                <a:cs typeface="Arial"/>
              </a:rPr>
              <a:t>Zrt</a:t>
            </a:r>
            <a:r>
              <a:rPr lang="hu-HU" dirty="0" smtClean="0">
                <a:solidFill>
                  <a:srgbClr val="BD2027"/>
                </a:solidFill>
                <a:latin typeface="Arial"/>
                <a:cs typeface="Arial"/>
              </a:rPr>
              <a:t>.</a:t>
            </a:r>
            <a:endParaRPr lang="hu-HU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327759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58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- Sérelemdíj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8"/>
            <a:ext cx="8386686" cy="4556978"/>
          </a:xfrm>
        </p:spPr>
        <p:txBody>
          <a:bodyPr/>
          <a:lstStyle/>
          <a:p>
            <a:r>
              <a:rPr lang="hu-HU" sz="2000" dirty="0" smtClean="0"/>
              <a:t>Biztosítási </a:t>
            </a:r>
            <a:r>
              <a:rPr lang="hu-HU" sz="2000" dirty="0"/>
              <a:t>esemény – utalás a sérelemdíjra</a:t>
            </a:r>
          </a:p>
          <a:p>
            <a:r>
              <a:rPr lang="hu-HU" sz="2000" dirty="0" smtClean="0"/>
              <a:t>	Nem </a:t>
            </a:r>
            <a:r>
              <a:rPr lang="hu-HU" sz="2000" dirty="0"/>
              <a:t>vagyoni kár megszűnt, helyette sérelemdíj</a:t>
            </a:r>
            <a:r>
              <a:rPr lang="hu-HU" sz="2000" dirty="0" smtClean="0"/>
              <a:t>!</a:t>
            </a:r>
          </a:p>
          <a:p>
            <a:endParaRPr lang="hu-HU" sz="2000" dirty="0"/>
          </a:p>
          <a:p>
            <a:r>
              <a:rPr lang="hu-HU" sz="2000" dirty="0" smtClean="0">
                <a:solidFill>
                  <a:srgbClr val="C00000"/>
                </a:solidFill>
              </a:rPr>
              <a:t>Új </a:t>
            </a:r>
            <a:r>
              <a:rPr lang="hu-HU" sz="2000" dirty="0">
                <a:solidFill>
                  <a:srgbClr val="C00000"/>
                </a:solidFill>
              </a:rPr>
              <a:t>Ptk</a:t>
            </a:r>
            <a:r>
              <a:rPr lang="hu-HU" sz="2000" dirty="0" smtClean="0">
                <a:solidFill>
                  <a:srgbClr val="C00000"/>
                </a:solidFill>
              </a:rPr>
              <a:t>.:</a:t>
            </a:r>
            <a:r>
              <a:rPr lang="hu-HU" sz="2000" b="0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0" dirty="0" smtClean="0"/>
              <a:t>Nem </a:t>
            </a:r>
            <a:r>
              <a:rPr lang="hu-HU" sz="2000" b="0" dirty="0"/>
              <a:t>tesz különbséget vagyoni és nem vagyoni kár között, </a:t>
            </a:r>
          </a:p>
          <a:p>
            <a:pPr marL="355600" indent="-355600"/>
            <a:r>
              <a:rPr lang="hu-HU" sz="2000" b="0" dirty="0" smtClean="0">
                <a:solidFill>
                  <a:srgbClr val="C00000"/>
                </a:solidFill>
              </a:rPr>
              <a:t>	a kár csak </a:t>
            </a:r>
            <a:r>
              <a:rPr lang="hu-HU" sz="2000" b="0" dirty="0">
                <a:solidFill>
                  <a:srgbClr val="C00000"/>
                </a:solidFill>
              </a:rPr>
              <a:t>vagyoni kár lehet</a:t>
            </a:r>
            <a:r>
              <a:rPr lang="hu-HU" sz="2000" b="0" dirty="0" smtClean="0">
                <a:solidFill>
                  <a:srgbClr val="C00000"/>
                </a:solidFill>
              </a:rPr>
              <a:t>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</a:rPr>
              <a:t>Sérelemdíj</a:t>
            </a:r>
            <a:r>
              <a:rPr lang="hu-HU" sz="2000" b="0" dirty="0" smtClean="0">
                <a:solidFill>
                  <a:srgbClr val="C00000"/>
                </a:solidFill>
              </a:rPr>
              <a:t>: a </a:t>
            </a:r>
            <a:r>
              <a:rPr lang="hu-HU" sz="2000" b="0" dirty="0">
                <a:solidFill>
                  <a:srgbClr val="C00000"/>
                </a:solidFill>
              </a:rPr>
              <a:t>személyhez fűződő jogok megsértésének </a:t>
            </a:r>
            <a:r>
              <a:rPr lang="hu-HU" sz="2000" b="0" dirty="0" smtClean="0">
                <a:solidFill>
                  <a:srgbClr val="C00000"/>
                </a:solidFill>
              </a:rPr>
              <a:t>szankciója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/>
          </a:p>
        </p:txBody>
      </p:sp>
      <p:sp>
        <p:nvSpPr>
          <p:cNvPr id="12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/>
          <a:lstStyle/>
          <a:p>
            <a:r>
              <a:rPr lang="hu-HU" dirty="0" smtClean="0">
                <a:solidFill>
                  <a:srgbClr val="BD2027"/>
                </a:solidFill>
              </a:rPr>
              <a:t>Vállalati Vagyon- és Felelősségbiztosítások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 txBox="1">
            <a:spLocks/>
          </p:cNvSpPr>
          <p:nvPr/>
        </p:nvSpPr>
        <p:spPr>
          <a:xfrm>
            <a:off x="349628" y="6455372"/>
            <a:ext cx="1124330" cy="1165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hu-HU" dirty="0" smtClean="0">
                <a:solidFill>
                  <a:srgbClr val="BD2027"/>
                </a:solidFill>
                <a:latin typeface="Arial"/>
                <a:cs typeface="Arial"/>
              </a:rPr>
              <a:t>Generali-Providencia </a:t>
            </a:r>
            <a:r>
              <a:rPr lang="hu-HU" dirty="0" err="1" smtClean="0">
                <a:solidFill>
                  <a:srgbClr val="BD2027"/>
                </a:solidFill>
                <a:latin typeface="Arial"/>
                <a:cs typeface="Arial"/>
              </a:rPr>
              <a:t>Zrt</a:t>
            </a:r>
            <a:r>
              <a:rPr lang="hu-HU" dirty="0" smtClean="0">
                <a:solidFill>
                  <a:srgbClr val="BD2027"/>
                </a:solidFill>
                <a:latin typeface="Arial"/>
                <a:cs typeface="Arial"/>
              </a:rPr>
              <a:t>.</a:t>
            </a:r>
            <a:endParaRPr lang="hu-HU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84" y="764704"/>
            <a:ext cx="1899592" cy="141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7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08910"/>
            <a:ext cx="2555776" cy="50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Csoportba foglalás 3"/>
          <p:cNvGrpSpPr/>
          <p:nvPr/>
        </p:nvGrpSpPr>
        <p:grpSpPr>
          <a:xfrm>
            <a:off x="370464" y="5025128"/>
            <a:ext cx="8351470" cy="789384"/>
            <a:chOff x="361956" y="4885025"/>
            <a:chExt cx="8351470" cy="557495"/>
          </a:xfrm>
        </p:grpSpPr>
        <p:grpSp>
          <p:nvGrpSpPr>
            <p:cNvPr id="10" name="Csoportba foglalás 9"/>
            <p:cNvGrpSpPr/>
            <p:nvPr/>
          </p:nvGrpSpPr>
          <p:grpSpPr>
            <a:xfrm>
              <a:off x="361956" y="4885025"/>
              <a:ext cx="8351470" cy="557495"/>
              <a:chOff x="734334" y="5762396"/>
              <a:chExt cx="6837073" cy="557495"/>
            </a:xfrm>
          </p:grpSpPr>
          <p:pic>
            <p:nvPicPr>
              <p:cNvPr id="11" name="Picture 13" descr="text_inverzbg_transparent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334" y="5762396"/>
                <a:ext cx="6837073" cy="54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ectangle 2"/>
              <p:cNvSpPr>
                <a:spLocks noChangeArrowheads="1"/>
              </p:cNvSpPr>
              <p:nvPr/>
            </p:nvSpPr>
            <p:spPr bwMode="auto">
              <a:xfrm>
                <a:off x="2135808" y="5762396"/>
                <a:ext cx="3648964" cy="557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defTabSz="381000">
                  <a:lnSpc>
                    <a:spcPct val="140000"/>
                  </a:lnSpc>
                  <a:tabLst>
                    <a:tab pos="381000" algn="l"/>
                  </a:tabLst>
                  <a:defRPr/>
                </a:pPr>
                <a:endParaRPr lang="hu-HU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Téglalap 2"/>
            <p:cNvSpPr/>
            <p:nvPr/>
          </p:nvSpPr>
          <p:spPr>
            <a:xfrm>
              <a:off x="577251" y="4955701"/>
              <a:ext cx="79208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000" b="1" dirty="0">
                  <a:solidFill>
                    <a:schemeClr val="bg1"/>
                  </a:solidFill>
                </a:rPr>
                <a:t>A felelősségbiztosítás fedezetet nyújt a kárra és a sérelemdíjra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50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59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– Sérelemdíj fedezetbe vonása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7"/>
            <a:ext cx="8386686" cy="4843581"/>
          </a:xfrm>
        </p:spPr>
        <p:txBody>
          <a:bodyPr/>
          <a:lstStyle/>
          <a:p>
            <a:r>
              <a:rPr lang="hu-HU" sz="2000" dirty="0"/>
              <a:t>Általános </a:t>
            </a:r>
            <a:r>
              <a:rPr lang="hu-HU" sz="2000" dirty="0" smtClean="0"/>
              <a:t>felelősségbiztosítások: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0" dirty="0" smtClean="0"/>
              <a:t>A fedezetbe </a:t>
            </a:r>
            <a:r>
              <a:rPr lang="hu-HU" sz="2000" b="0" dirty="0"/>
              <a:t>vont </a:t>
            </a:r>
            <a:r>
              <a:rPr lang="hu-HU" sz="2000" b="0" dirty="0">
                <a:solidFill>
                  <a:srgbClr val="C00000"/>
                </a:solidFill>
              </a:rPr>
              <a:t>személyi sérüléses </a:t>
            </a:r>
            <a:r>
              <a:rPr lang="hu-HU" sz="2000" b="0" dirty="0" smtClean="0">
                <a:solidFill>
                  <a:srgbClr val="C00000"/>
                </a:solidFill>
              </a:rPr>
              <a:t>vagy </a:t>
            </a:r>
            <a:r>
              <a:rPr lang="hu-HU" sz="2000" b="0" dirty="0">
                <a:solidFill>
                  <a:srgbClr val="C00000"/>
                </a:solidFill>
              </a:rPr>
              <a:t>dologi kárral </a:t>
            </a:r>
            <a:r>
              <a:rPr lang="hu-HU" sz="2000" b="0" dirty="0"/>
              <a:t>közvetlenül </a:t>
            </a:r>
            <a:r>
              <a:rPr lang="hu-HU" sz="2000" b="0" dirty="0" smtClean="0"/>
              <a:t>összefüggő sérelemdíj fedezett.</a:t>
            </a:r>
          </a:p>
          <a:p>
            <a:endParaRPr lang="hu-HU" sz="2000" b="0" dirty="0"/>
          </a:p>
          <a:p>
            <a:r>
              <a:rPr lang="hu-HU" sz="2000" dirty="0"/>
              <a:t>Szakmai </a:t>
            </a:r>
            <a:r>
              <a:rPr lang="hu-HU" sz="2000" dirty="0" smtClean="0"/>
              <a:t>felelősségbiztosítások: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u="sng" dirty="0" smtClean="0"/>
              <a:t>Tágabban térül </a:t>
            </a:r>
            <a:r>
              <a:rPr lang="hu-HU" sz="2000" u="sng" dirty="0"/>
              <a:t>a </a:t>
            </a:r>
            <a:r>
              <a:rPr lang="hu-HU" sz="2000" u="sng" dirty="0" smtClean="0"/>
              <a:t>sérelemdíj</a:t>
            </a:r>
          </a:p>
          <a:p>
            <a:r>
              <a:rPr lang="hu-HU" sz="2000" b="0" dirty="0" smtClean="0"/>
              <a:t>	- </a:t>
            </a:r>
            <a:r>
              <a:rPr lang="hu-HU" sz="2000" b="0" dirty="0" smtClean="0">
                <a:solidFill>
                  <a:srgbClr val="C00000"/>
                </a:solidFill>
              </a:rPr>
              <a:t>Nem </a:t>
            </a:r>
            <a:r>
              <a:rPr lang="hu-HU" sz="2000" b="0" dirty="0">
                <a:solidFill>
                  <a:srgbClr val="C00000"/>
                </a:solidFill>
              </a:rPr>
              <a:t>feltétel az, hogy legyen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b="0" dirty="0">
                <a:solidFill>
                  <a:srgbClr val="C00000"/>
                </a:solidFill>
              </a:rPr>
              <a:t>KÁR </a:t>
            </a:r>
            <a:endParaRPr lang="hu-HU" sz="2000" b="0" dirty="0" smtClean="0">
              <a:solidFill>
                <a:srgbClr val="C00000"/>
              </a:solidFill>
            </a:endParaRPr>
          </a:p>
          <a:p>
            <a:r>
              <a:rPr lang="hu-HU" sz="2000" b="0" dirty="0">
                <a:solidFill>
                  <a:srgbClr val="C00000"/>
                </a:solidFill>
              </a:rPr>
              <a:t>	 </a:t>
            </a:r>
            <a:r>
              <a:rPr lang="hu-HU" sz="2000" b="0" dirty="0" smtClean="0">
                <a:solidFill>
                  <a:srgbClr val="C00000"/>
                </a:solidFill>
              </a:rPr>
              <a:t> (dologi/személyi sérüléses/tisztán vagyoni).</a:t>
            </a:r>
            <a:r>
              <a:rPr lang="hu-HU" sz="20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hu-HU" sz="2000" b="0" dirty="0" smtClean="0"/>
              <a:t>	- Feltétel</a:t>
            </a:r>
            <a:r>
              <a:rPr lang="hu-HU" sz="2000" b="0" dirty="0"/>
              <a:t>, hogy legyen egy szakmai/foglalkozási </a:t>
            </a:r>
            <a:r>
              <a:rPr lang="hu-HU" sz="2000" b="0" dirty="0" smtClean="0"/>
              <a:t>szabályszegés</a:t>
            </a:r>
          </a:p>
          <a:p>
            <a:r>
              <a:rPr lang="hu-HU" sz="2000" b="0" dirty="0" smtClean="0"/>
              <a:t>	  és </a:t>
            </a:r>
            <a:r>
              <a:rPr lang="hu-HU" sz="2000" b="0" dirty="0"/>
              <a:t>ezzel összefüggésben történjen a személyiségi jogsértés</a:t>
            </a:r>
            <a:r>
              <a:rPr lang="hu-HU" sz="2000" b="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0" dirty="0" smtClean="0"/>
              <a:t>Indok: törvényi előírások (kötelező biztosítások)</a:t>
            </a:r>
            <a:endParaRPr lang="hu-HU" sz="2000" b="0" dirty="0"/>
          </a:p>
        </p:txBody>
      </p:sp>
      <p:sp>
        <p:nvSpPr>
          <p:cNvPr id="12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/>
          <a:lstStyle/>
          <a:p>
            <a:r>
              <a:rPr lang="hu-HU" dirty="0" smtClean="0">
                <a:solidFill>
                  <a:srgbClr val="BD2027"/>
                </a:solidFill>
              </a:rPr>
              <a:t>Vállalati Vagyon- és Felelősségbiztosítások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 txBox="1">
            <a:spLocks/>
          </p:cNvSpPr>
          <p:nvPr/>
        </p:nvSpPr>
        <p:spPr>
          <a:xfrm>
            <a:off x="349628" y="6455372"/>
            <a:ext cx="1124330" cy="1165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hu-HU" dirty="0" smtClean="0">
                <a:solidFill>
                  <a:srgbClr val="BD2027"/>
                </a:solidFill>
                <a:latin typeface="Arial"/>
                <a:cs typeface="Arial"/>
              </a:rPr>
              <a:t>Generali-Providencia </a:t>
            </a:r>
            <a:r>
              <a:rPr lang="hu-HU" dirty="0" err="1" smtClean="0">
                <a:solidFill>
                  <a:srgbClr val="BD2027"/>
                </a:solidFill>
                <a:latin typeface="Arial"/>
                <a:cs typeface="Arial"/>
              </a:rPr>
              <a:t>Zrt</a:t>
            </a:r>
            <a:r>
              <a:rPr lang="hu-HU" dirty="0" smtClean="0">
                <a:solidFill>
                  <a:srgbClr val="BD2027"/>
                </a:solidFill>
                <a:latin typeface="Arial"/>
                <a:cs typeface="Arial"/>
              </a:rPr>
              <a:t>.</a:t>
            </a:r>
            <a:endParaRPr lang="hu-HU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64905"/>
            <a:ext cx="3143200" cy="200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Új fogalom: FOGYASZTÓ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  <a:endParaRPr lang="hu-HU" sz="3200" b="1" baseline="30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Szerződő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lehet…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100" dirty="0"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fogyasztó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, illetve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fogyasztónak </a:t>
            </a:r>
            <a:r>
              <a:rPr lang="hu-H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minősülő személy, vagy </a:t>
            </a:r>
            <a:r>
              <a:rPr lang="hu-H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szervezet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 (azaz mindenki más).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1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(Fogyasztónak </a:t>
            </a:r>
            <a:r>
              <a:rPr lang="hu-HU" sz="2000" i="1" dirty="0">
                <a:latin typeface="Arial" pitchFamily="34" charset="0"/>
                <a:cs typeface="Arial" pitchFamily="34" charset="0"/>
              </a:rPr>
              <a:t>minősül a szakmája, önálló foglalkozása vagy üzleti tevékenysége körén kívül eljáró </a:t>
            </a:r>
            <a:r>
              <a:rPr lang="hu-HU" sz="2000" b="1" i="1" u="sng" dirty="0">
                <a:latin typeface="Arial" pitchFamily="34" charset="0"/>
                <a:cs typeface="Arial" pitchFamily="34" charset="0"/>
              </a:rPr>
              <a:t>természetes személy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.)</a:t>
            </a:r>
            <a:endParaRPr lang="hu-HU" sz="2000" i="1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93096"/>
            <a:ext cx="3600400" cy="185314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92" y="908720"/>
            <a:ext cx="792088" cy="82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7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- Sérelemdíj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37641" y="1268760"/>
            <a:ext cx="8386686" cy="4896544"/>
          </a:xfrm>
        </p:spPr>
        <p:txBody>
          <a:bodyPr/>
          <a:lstStyle/>
          <a:p>
            <a:r>
              <a:rPr lang="hu-HU" sz="2000" dirty="0" smtClean="0"/>
              <a:t>Sérelemdíj a </a:t>
            </a:r>
            <a:r>
              <a:rPr lang="hu-HU" sz="2000" u="sng" dirty="0" smtClean="0"/>
              <a:t>2014.03.15. előtt </a:t>
            </a:r>
            <a:r>
              <a:rPr lang="hu-HU" sz="2000" dirty="0" smtClean="0"/>
              <a:t>kötött szerződések esetén</a:t>
            </a:r>
            <a:br>
              <a:rPr lang="hu-HU" sz="2000" dirty="0" smtClean="0"/>
            </a:br>
            <a:r>
              <a:rPr lang="hu-HU" sz="2000" dirty="0" err="1" smtClean="0">
                <a:solidFill>
                  <a:srgbClr val="C00000"/>
                </a:solidFill>
              </a:rPr>
              <a:t>Ptké</a:t>
            </a:r>
            <a:r>
              <a:rPr lang="hu-HU" sz="2000" dirty="0" smtClean="0">
                <a:solidFill>
                  <a:srgbClr val="C00000"/>
                </a:solidFill>
              </a:rPr>
              <a:t>.:</a:t>
            </a:r>
            <a:r>
              <a:rPr lang="hu-HU" sz="2000" b="0" dirty="0" smtClean="0">
                <a:solidFill>
                  <a:srgbClr val="C00000"/>
                </a:solidFill>
              </a:rPr>
              <a:t> </a:t>
            </a:r>
            <a:endParaRPr lang="hu-HU" sz="2000" b="0" dirty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b="0" dirty="0">
                <a:latin typeface="Arial" pitchFamily="34" charset="0"/>
                <a:cs typeface="Arial" pitchFamily="34" charset="0"/>
              </a:rPr>
              <a:t>károsult 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az új</a:t>
            </a:r>
            <a:r>
              <a:rPr lang="hu-HU" sz="1800" b="0" dirty="0">
                <a:latin typeface="Arial" pitchFamily="34" charset="0"/>
                <a:cs typeface="Arial" pitchFamily="34" charset="0"/>
              </a:rPr>
              <a:t> Ptk. hatálybalépését követően bekövetkezett biztosítási esemény alapján a </a:t>
            </a:r>
            <a:r>
              <a:rPr lang="hu-H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sérelemdíj megtérítésére is igényt tarthat</a:t>
            </a:r>
            <a:r>
              <a:rPr lang="hu-HU" sz="1800" b="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1800" b="0" dirty="0" smtClean="0">
                <a:latin typeface="Arial" pitchFamily="34" charset="0"/>
                <a:cs typeface="Arial" pitchFamily="34" charset="0"/>
              </a:rPr>
            </a:b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b="0" dirty="0">
                <a:latin typeface="Arial" pitchFamily="34" charset="0"/>
                <a:cs typeface="Arial" pitchFamily="34" charset="0"/>
              </a:rPr>
              <a:t>biztosító azonban csak olyan mértékben és feltételekkel köteles a károkozó helyett helytállni, amilyen mértékben és feltételekkel a </a:t>
            </a:r>
            <a:r>
              <a:rPr lang="hu-H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vagyoni károk megtérítésére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0" dirty="0">
                <a:latin typeface="Arial" pitchFamily="34" charset="0"/>
                <a:cs typeface="Arial" pitchFamily="34" charset="0"/>
              </a:rPr>
              <a:t>a Ptk. hatálybalépését megelőzően </a:t>
            </a:r>
            <a:r>
              <a:rPr lang="hu-H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köteles lett volna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endParaRPr lang="hu-HU" sz="2000" b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A biztosító</a:t>
            </a: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évforduló előtt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írásban </a:t>
            </a:r>
            <a:r>
              <a:rPr lang="hu-HU" sz="1800" b="0" dirty="0">
                <a:latin typeface="Arial" pitchFamily="34" charset="0"/>
                <a:cs typeface="Arial" pitchFamily="34" charset="0"/>
              </a:rPr>
              <a:t>köteles felhívni a szerződő fél figyelmét 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hogy </a:t>
            </a:r>
            <a:r>
              <a:rPr lang="hu-HU" sz="1800" b="0" dirty="0">
                <a:latin typeface="Arial" pitchFamily="34" charset="0"/>
                <a:cs typeface="Arial" pitchFamily="34" charset="0"/>
              </a:rPr>
              <a:t>lehetősége van a 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szerződés </a:t>
            </a:r>
            <a:r>
              <a:rPr lang="hu-HU" sz="1800" b="0" dirty="0">
                <a:latin typeface="Arial" pitchFamily="34" charset="0"/>
                <a:cs typeface="Arial" pitchFamily="34" charset="0"/>
              </a:rPr>
              <a:t>olyan tartalmú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módosítására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</a:t>
            </a:r>
            <a:r>
              <a:rPr lang="hu-H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1800" b="0" dirty="0" smtClean="0">
                <a:latin typeface="Arial" pitchFamily="34" charset="0"/>
                <a:cs typeface="Arial" pitchFamily="34" charset="0"/>
              </a:rPr>
            </a:b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amely </a:t>
            </a:r>
            <a:r>
              <a:rPr lang="hu-HU" sz="1800" b="0" dirty="0">
                <a:latin typeface="Arial" pitchFamily="34" charset="0"/>
                <a:cs typeface="Arial" pitchFamily="34" charset="0"/>
              </a:rPr>
              <a:t>magában foglalja a sérelemdíj iránti igényekért 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való helytállást.</a:t>
            </a:r>
          </a:p>
          <a:p>
            <a:r>
              <a:rPr lang="hu-HU" sz="2000" b="0" dirty="0" smtClean="0"/>
              <a:t>	</a:t>
            </a:r>
            <a:endParaRPr lang="hu-HU" sz="20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14" y="188640"/>
            <a:ext cx="1899592" cy="141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2218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- Sérelemdíj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66713" y="1484784"/>
            <a:ext cx="8616300" cy="4556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000" dirty="0"/>
              <a:t>Sérelemdíj a </a:t>
            </a:r>
            <a:r>
              <a:rPr lang="hu-HU" sz="2000" u="sng" dirty="0"/>
              <a:t>2014.03.15. előtt </a:t>
            </a:r>
            <a:r>
              <a:rPr lang="hu-HU" sz="2000" dirty="0"/>
              <a:t>kötött szerződések </a:t>
            </a:r>
            <a:r>
              <a:rPr lang="hu-HU" sz="2000" dirty="0" smtClean="0"/>
              <a:t>esetén</a:t>
            </a:r>
          </a:p>
          <a:p>
            <a:pPr>
              <a:lnSpc>
                <a:spcPct val="100000"/>
              </a:lnSpc>
            </a:pPr>
            <a:r>
              <a:rPr lang="hu-HU" sz="2000" dirty="0"/>
              <a:t/>
            </a:r>
            <a:br>
              <a:rPr lang="hu-HU" sz="2000" dirty="0"/>
            </a:br>
            <a:endParaRPr lang="hu-HU" sz="2000" dirty="0"/>
          </a:p>
          <a:p>
            <a:pPr>
              <a:lnSpc>
                <a:spcPct val="100000"/>
              </a:lnSpc>
            </a:pPr>
            <a:endParaRPr lang="hu-HU" sz="1800" dirty="0" smtClean="0">
              <a:solidFill>
                <a:srgbClr val="C00000"/>
              </a:solidFill>
            </a:endParaRPr>
          </a:p>
          <a:p>
            <a:pPr marL="88900">
              <a:lnSpc>
                <a:spcPct val="100000"/>
              </a:lnSpc>
            </a:pPr>
            <a:r>
              <a:rPr lang="hu-HU" sz="1800" dirty="0" smtClean="0">
                <a:solidFill>
                  <a:srgbClr val="C00000"/>
                </a:solidFill>
              </a:rPr>
              <a:t/>
            </a:r>
            <a:br>
              <a:rPr lang="hu-HU" sz="1800" dirty="0" smtClean="0">
                <a:solidFill>
                  <a:srgbClr val="C00000"/>
                </a:solidFill>
              </a:rPr>
            </a:b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olyan </a:t>
            </a:r>
            <a:r>
              <a:rPr lang="hu-HU" sz="1800" b="0" dirty="0">
                <a:latin typeface="Arial" pitchFamily="34" charset="0"/>
                <a:cs typeface="Arial" pitchFamily="34" charset="0"/>
              </a:rPr>
              <a:t>feltételekkel, ahogy a 2014.03.15. utáni feltételeink is fedezik a sérelemdíjat 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hu-HU" sz="1600" b="0" dirty="0" smtClean="0">
                <a:latin typeface="Arial" pitchFamily="34" charset="0"/>
                <a:cs typeface="Arial" pitchFamily="34" charset="0"/>
              </a:rPr>
              <a:t>(a </a:t>
            </a:r>
            <a:r>
              <a:rPr lang="hu-HU" sz="1600" b="0" dirty="0">
                <a:latin typeface="Arial" pitchFamily="34" charset="0"/>
                <a:cs typeface="Arial" pitchFamily="34" charset="0"/>
              </a:rPr>
              <a:t>kiegészítő biztosításokban és az  </a:t>
            </a:r>
            <a:r>
              <a:rPr lang="hu-HU" sz="1600" b="0" dirty="0" smtClean="0">
                <a:latin typeface="Arial" pitchFamily="34" charset="0"/>
                <a:cs typeface="Arial" pitchFamily="34" charset="0"/>
              </a:rPr>
              <a:t>általános </a:t>
            </a:r>
            <a:r>
              <a:rPr lang="hu-HU" sz="1600" b="0" dirty="0">
                <a:latin typeface="Arial" pitchFamily="34" charset="0"/>
                <a:cs typeface="Arial" pitchFamily="34" charset="0"/>
              </a:rPr>
              <a:t>felelősségbiztosításban egy kicsit szűkebben, szakmai </a:t>
            </a:r>
            <a:r>
              <a:rPr lang="hu-HU" sz="1600" b="0" dirty="0" smtClean="0">
                <a:latin typeface="Arial" pitchFamily="34" charset="0"/>
                <a:cs typeface="Arial" pitchFamily="34" charset="0"/>
              </a:rPr>
              <a:t>felelősségbiztosításokban pedig </a:t>
            </a:r>
            <a:r>
              <a:rPr lang="hu-HU" sz="1600" b="0" dirty="0">
                <a:latin typeface="Arial" pitchFamily="34" charset="0"/>
                <a:cs typeface="Arial" pitchFamily="34" charset="0"/>
              </a:rPr>
              <a:t>tágabban). </a:t>
            </a:r>
            <a:r>
              <a:rPr lang="hu-HU" sz="16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1600" b="0" dirty="0" smtClean="0">
                <a:latin typeface="Arial" pitchFamily="34" charset="0"/>
                <a:cs typeface="Arial" pitchFamily="34" charset="0"/>
              </a:rPr>
            </a:br>
            <a:endParaRPr lang="hu-HU" sz="1600" b="0" dirty="0">
              <a:latin typeface="Arial" pitchFamily="34" charset="0"/>
              <a:cs typeface="Arial" pitchFamily="34" charset="0"/>
            </a:endParaRPr>
          </a:p>
          <a:p>
            <a:r>
              <a:rPr lang="hu-HU" sz="1800" b="0" dirty="0"/>
              <a:t> 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Levelek kiküldése:</a:t>
            </a:r>
            <a:endParaRPr lang="hu-HU" sz="1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index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előjelző levelekben </a:t>
            </a:r>
            <a:r>
              <a:rPr lang="hu-HU" sz="1800" b="0" dirty="0">
                <a:latin typeface="Arial" pitchFamily="34" charset="0"/>
                <a:cs typeface="Arial" pitchFamily="34" charset="0"/>
              </a:rPr>
              <a:t>folyamatosan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évforduló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előtt</a:t>
            </a:r>
            <a:r>
              <a:rPr lang="hu-H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(1 éven át)</a:t>
            </a:r>
            <a:endParaRPr lang="hu-HU" sz="1800" b="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1800" b="0" dirty="0">
                <a:latin typeface="Arial" pitchFamily="34" charset="0"/>
                <a:cs typeface="Arial" pitchFamily="34" charset="0"/>
              </a:rPr>
              <a:t>akik nem kapnak index előjelzőt, azoknak pedig egyszerre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május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folyamán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lnSpc>
                <a:spcPct val="100000"/>
              </a:lnSpc>
            </a:pPr>
            <a:endParaRPr lang="hu-HU" sz="1800" b="0" dirty="0">
              <a:latin typeface="Arial" pitchFamily="34" charset="0"/>
              <a:cs typeface="Arial" pitchFamily="34" charset="0"/>
            </a:endParaRPr>
          </a:p>
          <a:p>
            <a:r>
              <a:rPr lang="hu-HU" sz="1600" dirty="0" smtClean="0"/>
              <a:t>Honlapunkon</a:t>
            </a:r>
            <a:r>
              <a:rPr lang="hu-HU" sz="1600" b="0" dirty="0" smtClean="0"/>
              <a:t> </a:t>
            </a:r>
            <a:r>
              <a:rPr lang="hu-HU" sz="1600" b="0" dirty="0"/>
              <a:t>is megjelenítünk ezzel kapcsolatban egy </a:t>
            </a:r>
            <a:r>
              <a:rPr lang="hu-HU" sz="1600" b="0" dirty="0" smtClean="0"/>
              <a:t>tájékoztatást 2013.03.15. után.</a:t>
            </a:r>
            <a:endParaRPr lang="hu-HU" sz="16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14" y="-5432"/>
            <a:ext cx="1899592" cy="141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  <p:grpSp>
        <p:nvGrpSpPr>
          <p:cNvPr id="3" name="Csoportba foglalás 2"/>
          <p:cNvGrpSpPr/>
          <p:nvPr/>
        </p:nvGrpSpPr>
        <p:grpSpPr>
          <a:xfrm>
            <a:off x="366713" y="2102482"/>
            <a:ext cx="8351470" cy="854127"/>
            <a:chOff x="370464" y="5025128"/>
            <a:chExt cx="8351470" cy="854127"/>
          </a:xfrm>
        </p:grpSpPr>
        <p:grpSp>
          <p:nvGrpSpPr>
            <p:cNvPr id="13" name="Csoportba foglalás 12"/>
            <p:cNvGrpSpPr/>
            <p:nvPr/>
          </p:nvGrpSpPr>
          <p:grpSpPr>
            <a:xfrm>
              <a:off x="370464" y="5025128"/>
              <a:ext cx="8351470" cy="789384"/>
              <a:chOff x="361956" y="4885025"/>
              <a:chExt cx="8351470" cy="557495"/>
            </a:xfrm>
          </p:grpSpPr>
          <p:grpSp>
            <p:nvGrpSpPr>
              <p:cNvPr id="14" name="Csoportba foglalás 13"/>
              <p:cNvGrpSpPr/>
              <p:nvPr/>
            </p:nvGrpSpPr>
            <p:grpSpPr>
              <a:xfrm>
                <a:off x="361956" y="4885025"/>
                <a:ext cx="8351470" cy="557495"/>
                <a:chOff x="734334" y="5762396"/>
                <a:chExt cx="6837073" cy="557495"/>
              </a:xfrm>
            </p:grpSpPr>
            <p:pic>
              <p:nvPicPr>
                <p:cNvPr id="16" name="Picture 13" descr="text_inverzbg_transparent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4334" y="5762396"/>
                  <a:ext cx="6837073" cy="5414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" name="Rectangle 2"/>
                <p:cNvSpPr>
                  <a:spLocks noChangeArrowheads="1"/>
                </p:cNvSpPr>
                <p:nvPr/>
              </p:nvSpPr>
              <p:spPr bwMode="auto">
                <a:xfrm>
                  <a:off x="2135808" y="5762396"/>
                  <a:ext cx="3648964" cy="5574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 defTabSz="381000">
                    <a:lnSpc>
                      <a:spcPct val="140000"/>
                    </a:lnSpc>
                    <a:tabLst>
                      <a:tab pos="381000" algn="l"/>
                    </a:tabLst>
                    <a:defRPr/>
                  </a:pPr>
                  <a:endParaRPr lang="hu-HU" sz="2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5" name="Téglalap 14"/>
              <p:cNvSpPr/>
              <p:nvPr/>
            </p:nvSpPr>
            <p:spPr>
              <a:xfrm>
                <a:off x="577251" y="4955701"/>
                <a:ext cx="7920880" cy="282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hu-HU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" name="Téglalap 1"/>
            <p:cNvSpPr/>
            <p:nvPr/>
          </p:nvSpPr>
          <p:spPr>
            <a:xfrm>
              <a:off x="585759" y="5171369"/>
              <a:ext cx="79208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000" dirty="0">
                  <a:solidFill>
                    <a:schemeClr val="bg1"/>
                  </a:solidFill>
                </a:rPr>
                <a:t>A Generali egyoldalú nyilatkozattal bevállalja a sérelemdíj térítését </a:t>
              </a:r>
              <a:br>
                <a:rPr lang="hu-HU" sz="2000" dirty="0">
                  <a:solidFill>
                    <a:schemeClr val="bg1"/>
                  </a:solidFill>
                </a:rPr>
              </a:br>
              <a:endParaRPr lang="hu-HU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40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62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235474"/>
          </a:xfrm>
        </p:spPr>
        <p:txBody>
          <a:bodyPr/>
          <a:lstStyle/>
          <a:p>
            <a:r>
              <a:rPr lang="hu-HU" b="1" dirty="0" smtClean="0"/>
              <a:t>Felelősségbiztosítások változása – </a:t>
            </a:r>
            <a:br>
              <a:rPr lang="hu-HU" b="1" dirty="0" smtClean="0"/>
            </a:br>
            <a:r>
              <a:rPr lang="hu-HU" b="1" dirty="0" smtClean="0"/>
              <a:t>Szerződésszegéssel okozott károk 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7"/>
            <a:ext cx="8386686" cy="4843581"/>
          </a:xfrm>
        </p:spPr>
        <p:txBody>
          <a:bodyPr/>
          <a:lstStyle/>
          <a:p>
            <a:r>
              <a:rPr lang="hu-HU" sz="2000" dirty="0" smtClean="0"/>
              <a:t>Új definíció a tevékenységi felelősségbiztosításban</a:t>
            </a:r>
          </a:p>
          <a:p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C00000"/>
                </a:solidFill>
              </a:rPr>
              <a:t>Új Ptk.: 	- Különbséget tesz szerződésszegéssel és </a:t>
            </a:r>
            <a:br>
              <a:rPr lang="hu-HU" sz="2000" b="0" dirty="0" smtClean="0">
                <a:solidFill>
                  <a:srgbClr val="C00000"/>
                </a:solidFill>
              </a:rPr>
            </a:br>
            <a:r>
              <a:rPr lang="hu-HU" sz="2000" b="0" dirty="0" smtClean="0">
                <a:solidFill>
                  <a:srgbClr val="C00000"/>
                </a:solidFill>
              </a:rPr>
              <a:t>                 szerződésen kívül 	okozott károk között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		</a:t>
            </a:r>
            <a:r>
              <a:rPr lang="hu-HU" sz="2000" b="0" dirty="0" smtClean="0">
                <a:solidFill>
                  <a:srgbClr val="C00000"/>
                </a:solidFill>
              </a:rPr>
              <a:t>-  Szerződésszegéssel okozott károk – </a:t>
            </a:r>
            <a:r>
              <a:rPr lang="hu-HU" sz="2000" dirty="0" smtClean="0">
                <a:solidFill>
                  <a:srgbClr val="C00000"/>
                </a:solidFill>
              </a:rPr>
              <a:t>Objektív felelősség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b="0" dirty="0" smtClean="0"/>
          </a:p>
          <a:p>
            <a:pPr marL="342900" indent="-342900">
              <a:buFont typeface="Arial" pitchFamily="34" charset="0"/>
              <a:buChar char="•"/>
            </a:pPr>
            <a:endParaRPr lang="hu-HU" sz="1000" b="0" dirty="0" smtClean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endParaRPr lang="hu-HU" sz="10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0" dirty="0" smtClean="0"/>
              <a:t>Feltételeink:</a:t>
            </a:r>
            <a:endParaRPr lang="hu-HU" sz="2000" b="0" dirty="0"/>
          </a:p>
          <a:p>
            <a:pPr marL="355600"/>
            <a:r>
              <a:rPr lang="hu-HU" sz="2000" b="0" dirty="0" smtClean="0"/>
              <a:t>Tevékenységi felelősségbiztosításban szerződésen kívüli 	definíció helyett </a:t>
            </a:r>
            <a:r>
              <a:rPr lang="hu-HU" sz="2000" dirty="0" smtClean="0">
                <a:solidFill>
                  <a:srgbClr val="C00000"/>
                </a:solidFill>
              </a:rPr>
              <a:t>szolgáltatói tevékenységen kívüli </a:t>
            </a:r>
            <a:r>
              <a:rPr lang="hu-HU" sz="2000" b="0" dirty="0" smtClean="0"/>
              <a:t>definíciót használunk.</a:t>
            </a:r>
            <a:endParaRPr lang="hu-HU" sz="2000" dirty="0" smtClean="0"/>
          </a:p>
          <a:p>
            <a:endParaRPr lang="hu-HU" sz="2000" b="0" dirty="0"/>
          </a:p>
          <a:p>
            <a:r>
              <a:rPr lang="hu-HU" sz="2000" b="0" dirty="0"/>
              <a:t>	</a:t>
            </a:r>
          </a:p>
        </p:txBody>
      </p:sp>
      <p:sp>
        <p:nvSpPr>
          <p:cNvPr id="12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/>
          <a:lstStyle/>
          <a:p>
            <a:r>
              <a:rPr lang="hu-HU" dirty="0" smtClean="0">
                <a:solidFill>
                  <a:srgbClr val="BD2027"/>
                </a:solidFill>
              </a:rPr>
              <a:t>Vállalati Vagyon- és Felelősségbiztosítások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 txBox="1">
            <a:spLocks/>
          </p:cNvSpPr>
          <p:nvPr/>
        </p:nvSpPr>
        <p:spPr>
          <a:xfrm>
            <a:off x="349628" y="6455372"/>
            <a:ext cx="1124330" cy="1165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hu-HU" dirty="0" smtClean="0">
                <a:solidFill>
                  <a:srgbClr val="BD2027"/>
                </a:solidFill>
                <a:latin typeface="Arial"/>
                <a:cs typeface="Arial"/>
              </a:rPr>
              <a:t>Generali-Providencia </a:t>
            </a:r>
            <a:r>
              <a:rPr lang="hu-HU" dirty="0" err="1" smtClean="0">
                <a:solidFill>
                  <a:srgbClr val="BD2027"/>
                </a:solidFill>
                <a:latin typeface="Arial"/>
                <a:cs typeface="Arial"/>
              </a:rPr>
              <a:t>Zrt</a:t>
            </a:r>
            <a:r>
              <a:rPr lang="hu-HU" dirty="0" smtClean="0">
                <a:solidFill>
                  <a:srgbClr val="BD2027"/>
                </a:solidFill>
                <a:latin typeface="Arial"/>
                <a:cs typeface="Arial"/>
              </a:rPr>
              <a:t>.</a:t>
            </a:r>
            <a:endParaRPr lang="hu-HU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8" name="Picture 17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8"/>
            <a:ext cx="4015785" cy="7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Csoportba foglalás 9"/>
          <p:cNvGrpSpPr/>
          <p:nvPr/>
        </p:nvGrpSpPr>
        <p:grpSpPr>
          <a:xfrm>
            <a:off x="316435" y="3935281"/>
            <a:ext cx="8351470" cy="854127"/>
            <a:chOff x="370464" y="5025128"/>
            <a:chExt cx="8351470" cy="854127"/>
          </a:xfrm>
        </p:grpSpPr>
        <p:grpSp>
          <p:nvGrpSpPr>
            <p:cNvPr id="11" name="Csoportba foglalás 10"/>
            <p:cNvGrpSpPr/>
            <p:nvPr/>
          </p:nvGrpSpPr>
          <p:grpSpPr>
            <a:xfrm>
              <a:off x="370464" y="5025128"/>
              <a:ext cx="8351470" cy="789384"/>
              <a:chOff x="361956" y="4885025"/>
              <a:chExt cx="8351470" cy="557495"/>
            </a:xfrm>
          </p:grpSpPr>
          <p:grpSp>
            <p:nvGrpSpPr>
              <p:cNvPr id="14" name="Csoportba foglalás 13"/>
              <p:cNvGrpSpPr/>
              <p:nvPr/>
            </p:nvGrpSpPr>
            <p:grpSpPr>
              <a:xfrm>
                <a:off x="361956" y="4885025"/>
                <a:ext cx="8351470" cy="557495"/>
                <a:chOff x="734334" y="5762396"/>
                <a:chExt cx="6837073" cy="557495"/>
              </a:xfrm>
            </p:grpSpPr>
            <p:pic>
              <p:nvPicPr>
                <p:cNvPr id="16" name="Picture 13" descr="text_inverzbg_transparent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4334" y="5762396"/>
                  <a:ext cx="6837073" cy="5414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" name="Rectangle 2"/>
                <p:cNvSpPr>
                  <a:spLocks noChangeArrowheads="1"/>
                </p:cNvSpPr>
                <p:nvPr/>
              </p:nvSpPr>
              <p:spPr bwMode="auto">
                <a:xfrm>
                  <a:off x="2135808" y="5762396"/>
                  <a:ext cx="3648964" cy="5574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 defTabSz="381000">
                    <a:lnSpc>
                      <a:spcPct val="140000"/>
                    </a:lnSpc>
                    <a:tabLst>
                      <a:tab pos="381000" algn="l"/>
                    </a:tabLst>
                    <a:defRPr/>
                  </a:pPr>
                  <a:endParaRPr lang="hu-HU" sz="2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5" name="Téglalap 14"/>
              <p:cNvSpPr/>
              <p:nvPr/>
            </p:nvSpPr>
            <p:spPr>
              <a:xfrm>
                <a:off x="577251" y="4955701"/>
                <a:ext cx="7920880" cy="282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hu-HU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Téglalap 12"/>
            <p:cNvSpPr/>
            <p:nvPr/>
          </p:nvSpPr>
          <p:spPr>
            <a:xfrm>
              <a:off x="585759" y="5171369"/>
              <a:ext cx="79208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2000" dirty="0" smtClean="0">
                  <a:solidFill>
                    <a:schemeClr val="bg1"/>
                  </a:solidFill>
                </a:rPr>
                <a:t>Ezért fontos a szolgáltatói felelősség! </a:t>
              </a:r>
              <a:r>
                <a:rPr lang="hu-HU" sz="2000" dirty="0">
                  <a:solidFill>
                    <a:schemeClr val="bg1"/>
                  </a:solidFill>
                </a:rPr>
                <a:t/>
              </a:r>
              <a:br>
                <a:rPr lang="hu-HU" sz="2000" dirty="0">
                  <a:solidFill>
                    <a:schemeClr val="bg1"/>
                  </a:solidFill>
                </a:rPr>
              </a:br>
              <a:endParaRPr lang="hu-HU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18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4287" y="1484784"/>
            <a:ext cx="8386686" cy="869098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hu-HU" sz="3600" dirty="0" smtClean="0"/>
              <a:t>Vezető Tisztségviselők Felelősségbiztosítása</a:t>
            </a:r>
            <a:r>
              <a:rPr lang="hu-HU" dirty="0"/>
              <a:t> </a:t>
            </a:r>
            <a:r>
              <a:rPr lang="hu-HU" dirty="0" smtClean="0"/>
              <a:t>(D&amp;O)</a:t>
            </a:r>
            <a:endParaRPr lang="it-IT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8" y="3445173"/>
            <a:ext cx="6120680" cy="2391199"/>
          </a:xfrm>
          <a:prstGeom prst="rect">
            <a:avLst/>
          </a:prstGeom>
        </p:spPr>
      </p:pic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63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21346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 vezető tisztségviselők </a:t>
            </a:r>
            <a:r>
              <a:rPr lang="hu-HU" b="1" dirty="0" smtClean="0"/>
              <a:t>felelősségének változása az </a:t>
            </a:r>
            <a:r>
              <a:rPr lang="hu-HU" b="1" dirty="0"/>
              <a:t>új </a:t>
            </a:r>
            <a:r>
              <a:rPr lang="hu-HU" b="1" dirty="0" err="1"/>
              <a:t>Ptk</a:t>
            </a:r>
            <a:r>
              <a:rPr lang="hu-HU" b="1" dirty="0" err="1" smtClean="0"/>
              <a:t>.-</a:t>
            </a:r>
            <a:r>
              <a:rPr lang="hu-HU" b="1" dirty="0" err="1"/>
              <a:t>ban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462007" y="1196752"/>
            <a:ext cx="8386686" cy="4048472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b="0" dirty="0">
                <a:latin typeface="Arial" pitchFamily="34" charset="0"/>
                <a:cs typeface="Arial" pitchFamily="34" charset="0"/>
              </a:rPr>
              <a:t>A 2014</a:t>
            </a: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. március 15.-vel </a:t>
            </a:r>
            <a:r>
              <a:rPr lang="hu-HU" sz="2000" b="0" dirty="0">
                <a:latin typeface="Arial" pitchFamily="34" charset="0"/>
                <a:cs typeface="Arial" pitchFamily="34" charset="0"/>
              </a:rPr>
              <a:t>hatályba lépő Polgári Törvénykönyv </a:t>
            </a: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(új </a:t>
            </a:r>
            <a:r>
              <a:rPr lang="hu-HU" sz="2000" b="0" dirty="0">
                <a:latin typeface="Arial" pitchFamily="34" charset="0"/>
                <a:cs typeface="Arial" pitchFamily="34" charset="0"/>
              </a:rPr>
              <a:t>Ptk.) </a:t>
            </a: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szerint:</a:t>
            </a:r>
          </a:p>
          <a:p>
            <a:pPr marL="10668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Harmadik </a:t>
            </a:r>
            <a:r>
              <a:rPr lang="hu-HU" sz="20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személyekkel szemben a </a:t>
            </a:r>
            <a:endParaRPr lang="hu-HU" sz="2000" b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079500">
              <a:lnSpc>
                <a:spcPct val="100000"/>
              </a:lnSpc>
            </a:pPr>
            <a:r>
              <a:rPr lang="hu-HU" sz="20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gazdasági </a:t>
            </a:r>
            <a:r>
              <a:rPr lang="hu-HU" sz="20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társaság és a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vezető tisztségviselő </a:t>
            </a:r>
          </a:p>
          <a:p>
            <a:pPr marL="1079500">
              <a:lnSpc>
                <a:spcPct val="100000"/>
              </a:lnSpc>
            </a:pP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egyetemlegesen 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felel</a:t>
            </a: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 marL="10668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Bármelyiküktől </a:t>
            </a:r>
            <a:r>
              <a:rPr lang="hu-HU" sz="20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teljes kárt lehet követelni, tehát </a:t>
            </a:r>
            <a:r>
              <a:rPr lang="hu-HU" sz="20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harmadik személyek </a:t>
            </a:r>
            <a:r>
              <a:rPr lang="hu-HU" sz="20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KÖZVETLENÜL</a:t>
            </a:r>
            <a:r>
              <a:rPr lang="hu-HU" sz="20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felléphetnek a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vezető 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tisztségviselővel szemben</a:t>
            </a:r>
            <a:r>
              <a:rPr lang="hu-HU" sz="20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indent="-171450">
              <a:lnSpc>
                <a:spcPct val="100000"/>
              </a:lnSpc>
              <a:buFont typeface="Arial" pitchFamily="34" charset="0"/>
              <a:buChar char="•"/>
            </a:pPr>
            <a:endParaRPr lang="hu-HU" sz="1000" b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hu-HU" sz="20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Maga a gazdasági társaság </a:t>
            </a:r>
            <a:r>
              <a:rPr lang="hu-HU" sz="2000" b="0" dirty="0">
                <a:latin typeface="Arial" pitchFamily="34" charset="0"/>
                <a:cs typeface="Arial" pitchFamily="34" charset="0"/>
              </a:rPr>
              <a:t>továbbra is felléphet közvetlenül </a:t>
            </a:r>
            <a:r>
              <a:rPr lang="hu-HU" sz="20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vezető tisztségviselője ellen</a:t>
            </a: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. Szerződés szegéssel okozott kár          </a:t>
            </a:r>
            <a:r>
              <a:rPr lang="hu-HU" sz="20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objektív felelősség!</a:t>
            </a:r>
            <a:endParaRPr lang="hu-HU" sz="20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384597" y="5455193"/>
            <a:ext cx="8351470" cy="854127"/>
            <a:chOff x="370464" y="5025128"/>
            <a:chExt cx="8351470" cy="854127"/>
          </a:xfrm>
        </p:grpSpPr>
        <p:grpSp>
          <p:nvGrpSpPr>
            <p:cNvPr id="13" name="Csoportba foglalás 12"/>
            <p:cNvGrpSpPr/>
            <p:nvPr/>
          </p:nvGrpSpPr>
          <p:grpSpPr>
            <a:xfrm>
              <a:off x="370464" y="5025128"/>
              <a:ext cx="8351470" cy="789384"/>
              <a:chOff x="361956" y="4885025"/>
              <a:chExt cx="8351470" cy="557495"/>
            </a:xfrm>
          </p:grpSpPr>
          <p:grpSp>
            <p:nvGrpSpPr>
              <p:cNvPr id="15" name="Csoportba foglalás 14"/>
              <p:cNvGrpSpPr/>
              <p:nvPr/>
            </p:nvGrpSpPr>
            <p:grpSpPr>
              <a:xfrm>
                <a:off x="361956" y="4885025"/>
                <a:ext cx="8351470" cy="557495"/>
                <a:chOff x="734334" y="5762396"/>
                <a:chExt cx="6837073" cy="557495"/>
              </a:xfrm>
            </p:grpSpPr>
            <p:pic>
              <p:nvPicPr>
                <p:cNvPr id="17" name="Picture 13" descr="text_inverzbg_transparent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4334" y="5762396"/>
                  <a:ext cx="6837073" cy="5414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ectangle 2"/>
                <p:cNvSpPr>
                  <a:spLocks noChangeArrowheads="1"/>
                </p:cNvSpPr>
                <p:nvPr/>
              </p:nvSpPr>
              <p:spPr bwMode="auto">
                <a:xfrm>
                  <a:off x="2135808" y="5762396"/>
                  <a:ext cx="3648964" cy="5574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 defTabSz="381000">
                    <a:lnSpc>
                      <a:spcPct val="140000"/>
                    </a:lnSpc>
                    <a:tabLst>
                      <a:tab pos="381000" algn="l"/>
                    </a:tabLst>
                    <a:defRPr/>
                  </a:pPr>
                  <a:endParaRPr lang="hu-HU" sz="2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6" name="Téglalap 15"/>
              <p:cNvSpPr/>
              <p:nvPr/>
            </p:nvSpPr>
            <p:spPr>
              <a:xfrm>
                <a:off x="577251" y="4955701"/>
                <a:ext cx="7920880" cy="282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hu-HU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églalap 13"/>
            <p:cNvSpPr/>
            <p:nvPr/>
          </p:nvSpPr>
          <p:spPr>
            <a:xfrm>
              <a:off x="585759" y="5171369"/>
              <a:ext cx="79208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2000" dirty="0" smtClean="0">
                  <a:solidFill>
                    <a:schemeClr val="bg1"/>
                  </a:solidFill>
                </a:rPr>
                <a:t>Generali - Vezető </a:t>
              </a:r>
              <a:r>
                <a:rPr lang="hu-HU" sz="2000" dirty="0">
                  <a:solidFill>
                    <a:schemeClr val="bg1"/>
                  </a:solidFill>
                </a:rPr>
                <a:t>Tisztségviselők Felelősségbiztosítása </a:t>
              </a:r>
              <a:r>
                <a:rPr lang="hu-HU" sz="2000" dirty="0" smtClean="0">
                  <a:solidFill>
                    <a:schemeClr val="bg1"/>
                  </a:solidFill>
                </a:rPr>
                <a:t>(D&amp;O)</a:t>
              </a:r>
              <a:r>
                <a:rPr lang="hu-HU" sz="2000" dirty="0">
                  <a:solidFill>
                    <a:schemeClr val="bg1"/>
                  </a:solidFill>
                </a:rPr>
                <a:t/>
              </a:r>
              <a:br>
                <a:rPr lang="hu-HU" sz="2000" dirty="0">
                  <a:solidFill>
                    <a:schemeClr val="bg1"/>
                  </a:solidFill>
                </a:rPr>
              </a:br>
              <a:endParaRPr lang="hu-H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Kép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93" y="1727711"/>
            <a:ext cx="1812862" cy="1629281"/>
          </a:xfrm>
          <a:prstGeom prst="rect">
            <a:avLst/>
          </a:prstGeom>
        </p:spPr>
      </p:pic>
      <p:pic>
        <p:nvPicPr>
          <p:cNvPr id="20" name="Picture 8" descr="D:\DATA\y076781\Desktop\Újprezi\arr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4581128"/>
            <a:ext cx="65075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0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55576" y="1484784"/>
            <a:ext cx="76328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Arial" charset="0"/>
              </a:rPr>
              <a:t>Változások a </a:t>
            </a:r>
            <a:r>
              <a:rPr lang="hu-HU" sz="33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charset="0"/>
              </a:rPr>
              <a:t>gépjármű</a:t>
            </a:r>
            <a:r>
              <a:rPr kumimoji="0" lang="hu-HU" sz="33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Arial" charset="0"/>
              </a:rPr>
              <a:t>biztosítások</a:t>
            </a:r>
            <a:r>
              <a:rPr kumimoji="0" lang="hu-H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Arial" charset="0"/>
              </a:rPr>
              <a:t> területén</a:t>
            </a: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18" y="2780928"/>
            <a:ext cx="4851164" cy="306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VÁLTOZÁSOK A KÖVETKEZŐKBEN</a:t>
            </a: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charset="0"/>
                <a:cs typeface="Arial" charset="0"/>
              </a:rPr>
              <a:t>Komplett casco feltételekben</a:t>
            </a:r>
          </a:p>
          <a:p>
            <a:pPr eaLnBrk="1" hangingPunct="1">
              <a:buFont typeface="Wingdings" pitchFamily="2" charset="2"/>
              <a:buChar char="§"/>
            </a:pPr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charset="0"/>
                <a:cs typeface="Arial" charset="0"/>
              </a:rPr>
              <a:t>Komplett casco kiegészítő feltételeiben</a:t>
            </a:r>
          </a:p>
          <a:p>
            <a:pPr eaLnBrk="1" hangingPunct="1">
              <a:buFont typeface="Wingdings" pitchFamily="2" charset="2"/>
              <a:buChar char="§"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charset="0"/>
                <a:cs typeface="Arial" charset="0"/>
              </a:rPr>
              <a:t>Flotta feltételekben</a:t>
            </a:r>
          </a:p>
          <a:p>
            <a:pPr eaLnBrk="1" hangingPunct="1">
              <a:buFont typeface="Wingdings" pitchFamily="2" charset="2"/>
              <a:buChar char="§"/>
            </a:pPr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charset="0"/>
                <a:cs typeface="Arial" charset="0"/>
              </a:rPr>
              <a:t>Ajánlati képekben</a:t>
            </a:r>
          </a:p>
          <a:p>
            <a:pPr eaLnBrk="1" hangingPunct="1">
              <a:buFont typeface="Wingdings" pitchFamily="2" charset="2"/>
              <a:buChar char="§"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charset="0"/>
                <a:cs typeface="Arial" charset="0"/>
              </a:rPr>
              <a:t>Ajánlatadó felületeken (minimális)</a:t>
            </a: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28" y="2911969"/>
            <a:ext cx="3168352" cy="21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Komplett casco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385192" y="1036637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JCKF14	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JCKF15</a:t>
            </a:r>
          </a:p>
          <a:p>
            <a:pPr marL="0" indent="0" eaLnBrk="1" hangingPunct="1">
              <a:buNone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Biztosított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gépjármű forgalmi engedély szerinti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tulajdonosa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gépjármű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tulajdonosa</a:t>
            </a:r>
          </a:p>
          <a:p>
            <a:pPr marL="0" indent="0" eaLnBrk="1" hangingPunct="1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Üvegkár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kizárólag az ablaküvegre 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ide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értve a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tetőelemet is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amennyiben annak anyaga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részben vagy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egészben üveg vagy bármilyen más üveg jellegű átlátszó vagy áttetsző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anyag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Kizárás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nem gyárilag beépített navigációs rendszer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Továbbá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tetőcsomagtartóra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és a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rá rögzített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tárgyakra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pl.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kerékpártartóra, kerékpárra,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síboxra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stb.</a:t>
            </a:r>
          </a:p>
          <a:p>
            <a:pPr marL="0" indent="0" eaLnBrk="1" hangingPunct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sp>
        <p:nvSpPr>
          <p:cNvPr id="2" name="Jobbra nyíl 1"/>
          <p:cNvSpPr/>
          <p:nvPr/>
        </p:nvSpPr>
        <p:spPr>
          <a:xfrm>
            <a:off x="6948264" y="2336697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6279655" y="5135984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1547664" y="1162844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" name="Jobbra nyíl 6"/>
          <p:cNvSpPr/>
          <p:nvPr/>
        </p:nvSpPr>
        <p:spPr>
          <a:xfrm>
            <a:off x="4127252" y="3429000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71" y="247845"/>
            <a:ext cx="2242736" cy="167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Komplett casco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385192" y="1036637"/>
            <a:ext cx="8229600" cy="505665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Kedvezményezett helyett	 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Zálogjogosult</a:t>
            </a:r>
          </a:p>
          <a:p>
            <a:pPr marL="0" indent="0" eaLnBrk="1" hangingPunct="1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Nincs lehetőség kedvezményezett jelölésére.</a:t>
            </a: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sp>
        <p:nvSpPr>
          <p:cNvPr id="4" name="Jobbra nyíl 3"/>
          <p:cNvSpPr/>
          <p:nvPr/>
        </p:nvSpPr>
        <p:spPr>
          <a:xfrm>
            <a:off x="3465612" y="1119436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pic>
        <p:nvPicPr>
          <p:cNvPr id="3" name="Kép 2" descr="03_Finanszírozói nyilatkozat v2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6" t="11516" r="24583"/>
          <a:stretch/>
        </p:blipFill>
        <p:spPr>
          <a:xfrm>
            <a:off x="2274803" y="1844824"/>
            <a:ext cx="480088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Kiegészítő biztosítások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323528" y="1444317"/>
            <a:ext cx="8229600" cy="361230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Kiegészítő biztosításokat érintő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  <a:p>
            <a:pPr marL="38100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AutósTárs jogvédelmi kiegészítő biztosítás</a:t>
            </a: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Területi hatály Magyarország </a:t>
            </a:r>
          </a:p>
          <a:p>
            <a:pPr marL="381000" indent="0" eaLnBrk="1" hangingPunct="1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381000" indent="0" eaLnBrk="1" hangingPunct="1">
              <a:buNone/>
              <a:tabLst>
                <a:tab pos="712788" algn="l"/>
              </a:tabLst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Európa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(földrajzi értelemben)</a:t>
            </a:r>
          </a:p>
          <a:p>
            <a:pPr marL="812800" indent="-431800" eaLnBrk="1" hangingPunct="1">
              <a:buFont typeface="Wingdings" pitchFamily="2" charset="2"/>
              <a:buChar char="§"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sp>
        <p:nvSpPr>
          <p:cNvPr id="2" name="Jobbra nyíl 1"/>
          <p:cNvSpPr/>
          <p:nvPr/>
        </p:nvSpPr>
        <p:spPr>
          <a:xfrm rot="5400000">
            <a:off x="2574523" y="2816935"/>
            <a:ext cx="322546" cy="64807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89040"/>
            <a:ext cx="3076557" cy="228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Új fogalom: FOGYASZTÓ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endParaRPr lang="hu-HU" sz="3200" b="1" baseline="30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32859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hu-HU" sz="1900" dirty="0">
                <a:latin typeface="Arial" pitchFamily="34" charset="0"/>
                <a:cs typeface="Arial" pitchFamily="34" charset="0"/>
              </a:rPr>
              <a:t>Az új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Ptk.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kizárólag </a:t>
            </a:r>
            <a:r>
              <a:rPr lang="hu-H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fogyasztókkal (természetes személy)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kötött szerződések esetében tartja fenn az </a:t>
            </a:r>
            <a:r>
              <a:rPr lang="hu-H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egyoldalú </a:t>
            </a:r>
            <a:r>
              <a:rPr lang="hu-HU" sz="19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kógencia</a:t>
            </a:r>
            <a:r>
              <a:rPr lang="hu-H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 törvénytől csak a fogyasztó javára történő eltérést engedő)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intézményét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, azokban az esetekben, amelyeket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felsorol: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1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1900" dirty="0">
                <a:latin typeface="Arial" pitchFamily="34" charset="0"/>
                <a:cs typeface="Arial" pitchFamily="34" charset="0"/>
              </a:rPr>
              <a:t>Ha a szerződő fél fogyasztó, a szerződés csak a </a:t>
            </a: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szerződő fél, a biztosított és a kedvezményezett javára térhet el</a:t>
            </a:r>
            <a:r>
              <a:rPr lang="hu-HU" sz="19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e cím olyan rendelkezésétől,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amely…</a:t>
            </a:r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r>
              <a:rPr lang="hu-HU" sz="1400" dirty="0"/>
              <a:t/>
            </a:r>
            <a:br>
              <a:rPr lang="hu-HU" sz="1400" dirty="0"/>
            </a:br>
            <a:r>
              <a:rPr lang="hu-HU" sz="1800" i="1" dirty="0"/>
              <a:t>a) </a:t>
            </a:r>
            <a:r>
              <a:rPr lang="hu-HU" sz="1800" i="1" dirty="0" err="1"/>
              <a:t>a</a:t>
            </a:r>
            <a:r>
              <a:rPr lang="hu-HU" sz="1800" i="1" dirty="0"/>
              <a:t> biztosító ráutaló magatartásával történő szerződéskötésre;</a:t>
            </a:r>
            <a:br>
              <a:rPr lang="hu-HU" sz="1800" i="1" dirty="0"/>
            </a:br>
            <a:r>
              <a:rPr lang="hu-HU" sz="1800" i="1" dirty="0"/>
              <a:t>b) a biztosítási kockázat jelentős növekedésére;</a:t>
            </a:r>
            <a:br>
              <a:rPr lang="hu-HU" sz="1800" i="1" dirty="0"/>
            </a:br>
            <a:r>
              <a:rPr lang="hu-HU" sz="1800" i="1" dirty="0"/>
              <a:t>c) a díjfizetés elmaradásának következményeire;</a:t>
            </a:r>
            <a:br>
              <a:rPr lang="hu-HU" sz="1800" i="1" dirty="0"/>
            </a:br>
            <a:r>
              <a:rPr lang="hu-HU" sz="1800" i="1" dirty="0"/>
              <a:t>d) a fedezetfeltöltésre;</a:t>
            </a:r>
            <a:br>
              <a:rPr lang="hu-HU" sz="1800" i="1" dirty="0"/>
            </a:br>
            <a:r>
              <a:rPr lang="hu-HU" sz="1800" i="1" dirty="0"/>
              <a:t>e) a kármegelőzési és a kárenyhítési kötelezettségre;</a:t>
            </a:r>
            <a:br>
              <a:rPr lang="hu-HU" sz="1800" i="1" dirty="0"/>
            </a:br>
            <a:r>
              <a:rPr lang="hu-HU" sz="1800" i="1" dirty="0"/>
              <a:t>f) a közlésre, a </a:t>
            </a:r>
            <a:r>
              <a:rPr lang="hu-HU" sz="1800" i="1" dirty="0" err="1"/>
              <a:t>változásbejelentésre</a:t>
            </a:r>
            <a:r>
              <a:rPr lang="hu-HU" sz="1800" i="1" dirty="0"/>
              <a:t> és a biztosítási esemény bekövetkezésének bejelentésére vonatkozó kötelezettségre;</a:t>
            </a:r>
            <a:br>
              <a:rPr lang="hu-HU" sz="1800" i="1" dirty="0"/>
            </a:br>
            <a:r>
              <a:rPr lang="hu-HU" sz="1800" i="1" dirty="0"/>
              <a:t>g) a biztosított és a károsult egyezségére;</a:t>
            </a:r>
            <a:br>
              <a:rPr lang="hu-HU" sz="1800" i="1" dirty="0"/>
            </a:br>
            <a:r>
              <a:rPr lang="hu-HU" sz="1800" i="1" dirty="0"/>
              <a:t>h) a szerződés megszűnése esetén fennálló díjfizetési kötelezettségre;</a:t>
            </a:r>
            <a:br>
              <a:rPr lang="hu-HU" sz="1800" i="1" dirty="0"/>
            </a:br>
            <a:r>
              <a:rPr lang="hu-HU" sz="1800" i="1" dirty="0"/>
              <a:t>i) a biztosító szolgáltatási kötelezettsége alóli mentesülésére;</a:t>
            </a:r>
            <a:br>
              <a:rPr lang="hu-HU" sz="1800" i="1" dirty="0"/>
            </a:br>
            <a:r>
              <a:rPr lang="hu-HU" sz="1800" i="1" dirty="0"/>
              <a:t>j) a megtérítési igényre</a:t>
            </a:r>
            <a:br>
              <a:rPr lang="hu-HU" sz="1800" i="1" dirty="0"/>
            </a:br>
            <a:r>
              <a:rPr lang="hu-HU" sz="1800" i="1" dirty="0"/>
              <a:t>vonatkozik</a:t>
            </a:r>
            <a:r>
              <a:rPr lang="hu-HU" sz="1800" i="1" dirty="0" smtClean="0"/>
              <a:t>.</a:t>
            </a:r>
            <a:endParaRPr lang="hu-HU" sz="1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Ajánlati kép - casco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Kép 3" descr="4_Casco ajánlat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t="11497" r="12687"/>
          <a:stretch/>
        </p:blipFill>
        <p:spPr>
          <a:xfrm>
            <a:off x="683567" y="908720"/>
            <a:ext cx="787594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Ajánlati kép - casco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Kép 1" descr="4_Casco ajánlat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t="11216" r="12388"/>
          <a:stretch/>
        </p:blipFill>
        <p:spPr>
          <a:xfrm>
            <a:off x="539552" y="1052736"/>
            <a:ext cx="6984776" cy="4529806"/>
          </a:xfrm>
          <a:prstGeom prst="rect">
            <a:avLst/>
          </a:prstGeom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1043608" y="5733256"/>
            <a:ext cx="7416824" cy="50405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Dinamikus!</a:t>
            </a: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Ajánlati kép - kgfb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Kép 1" descr="5_Kötelező ajánlat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t="15143" r="12687"/>
          <a:stretch/>
        </p:blipFill>
        <p:spPr>
          <a:xfrm>
            <a:off x="971600" y="1124744"/>
            <a:ext cx="6984776" cy="4401579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851920" y="1185176"/>
            <a:ext cx="360040" cy="282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err="1" smtClean="0">
                <a:solidFill>
                  <a:srgbClr val="C00000"/>
                </a:solidFill>
              </a:rPr>
              <a:t>Truck</a:t>
            </a:r>
            <a:r>
              <a:rPr lang="hu-HU" sz="2800" b="1" dirty="0" smtClean="0">
                <a:solidFill>
                  <a:srgbClr val="C00000"/>
                </a:solidFill>
              </a:rPr>
              <a:t> ás Motor casco 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Truck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és a Motor casco, eddig JCKF9</a:t>
            </a:r>
          </a:p>
          <a:p>
            <a:pPr eaLnBrk="1" hangingPunct="1">
              <a:buFont typeface="Wingdings" pitchFamily="2" charset="2"/>
              <a:buChar char="§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Mind a kettőre külön feltétel készült</a:t>
            </a:r>
          </a:p>
          <a:p>
            <a:pPr eaLnBrk="1" hangingPunct="1">
              <a:buFont typeface="Wingdings" pitchFamily="2" charset="2"/>
              <a:buChar char="§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JCKF9-hez képest csak azok a pluszok kerültek bele, amik a Komplettben is már benne vannak (fogalmi dolgok)</a:t>
            </a:r>
          </a:p>
          <a:p>
            <a:pPr eaLnBrk="1" hangingPunct="1">
              <a:buFont typeface="Wingdings" pitchFamily="2" charset="2"/>
              <a:buChar char="§"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1346200" eaLnBrk="1" hangingPunct="1">
              <a:buFont typeface="Arial" pitchFamily="34" charset="0"/>
              <a:buChar char="•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6" y="3761760"/>
            <a:ext cx="3687726" cy="229833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44389"/>
            <a:ext cx="2577437" cy="193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Flotta casco 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JCKF9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		</a:t>
            </a:r>
            <a:r>
              <a:rPr lang="hu-H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FCKF1</a:t>
            </a:r>
          </a:p>
          <a:p>
            <a:pPr marL="0" indent="0" eaLnBrk="1" hangingPunct="1">
              <a:buNone/>
            </a:pP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Szolgáltatásainkban nincs változás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Új dolgok most nincsenek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Csak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  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tk-s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változásokat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követtük le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Flotta specifikus dolgok vannak csak a feltételben (pl. záradékok is)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Kiegészítő biztosítások feltétel füzet (szolgáltatás itt is változatlan)</a:t>
            </a:r>
          </a:p>
          <a:p>
            <a:pPr marL="0" indent="0" eaLnBrk="1" hangingPunct="1">
              <a:buNone/>
            </a:pP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Flotta szerződések minden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esetben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nem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fogyasztók.</a:t>
            </a:r>
            <a:endParaRPr lang="hu-H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346200" eaLnBrk="1" hangingPunct="1">
              <a:buFont typeface="Arial" pitchFamily="34" charset="0"/>
              <a:buChar char="•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sp>
        <p:nvSpPr>
          <p:cNvPr id="4" name="Jobbra nyíl 3"/>
          <p:cNvSpPr/>
          <p:nvPr/>
        </p:nvSpPr>
        <p:spPr>
          <a:xfrm>
            <a:off x="1619672" y="1268760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pic>
        <p:nvPicPr>
          <p:cNvPr id="3074" name="Picture 2" descr="C:\Documents and Settings\y014178\Local Settings\Temporary Internet Files\Content.IE5\SGWV09QE\MC9003985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11" y="5126210"/>
            <a:ext cx="1377365" cy="7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y014178\Local Settings\Temporary Internet Files\Content.IE5\SGWV09QE\MC9003985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85457"/>
            <a:ext cx="1728192" cy="96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y014178\Local Settings\Temporary Internet Files\Content.IE5\SGWV09QE\MC9003985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85075"/>
            <a:ext cx="2088232" cy="116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y014178\Local Settings\Temporary Internet Files\Content.IE5\SGWV09QE\MC9003985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214" y="4888584"/>
            <a:ext cx="2377988" cy="132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y014178\Local Settings\Temporary Internet Files\Content.IE5\SGWV09QE\MC9003985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596" y="4744159"/>
            <a:ext cx="2952328" cy="16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Flotta casco 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385192" y="1036637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PartnerPortál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felület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Flotta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casconál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itt</a:t>
            </a: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346200" eaLnBrk="1" hangingPunct="1">
              <a:buFont typeface="Arial" pitchFamily="34" charset="0"/>
              <a:buChar char="•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hu-HU" sz="1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dirty="0" smtClean="0">
                <a:latin typeface="Arial" pitchFamily="34" charset="0"/>
                <a:cs typeface="Arial" pitchFamily="34" charset="0"/>
              </a:rPr>
              <a:t>Flotta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kgfb-nél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itt</a:t>
            </a: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pic>
        <p:nvPicPr>
          <p:cNvPr id="5" name="Kép 4" descr="Dokumentum1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41540" r="28023" b="25692"/>
          <a:stretch/>
        </p:blipFill>
        <p:spPr>
          <a:xfrm>
            <a:off x="859743" y="1772816"/>
            <a:ext cx="6768752" cy="2386220"/>
          </a:xfrm>
          <a:prstGeom prst="rect">
            <a:avLst/>
          </a:prstGeom>
        </p:spPr>
      </p:pic>
      <p:pic>
        <p:nvPicPr>
          <p:cNvPr id="8" name="Picture 17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3097543" cy="56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Kép 4" descr="image00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59295" r="36204" b="21589"/>
          <a:stretch/>
        </p:blipFill>
        <p:spPr bwMode="auto">
          <a:xfrm>
            <a:off x="860499" y="4509120"/>
            <a:ext cx="6780810" cy="186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56382"/>
            <a:ext cx="3765426" cy="68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Flotta casco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385192" y="1036637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PartnerPortál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felület </a:t>
            </a:r>
          </a:p>
          <a:p>
            <a:pPr lvl="0"/>
            <a:endParaRPr lang="hu-HU" sz="10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Meglévő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ajánlatok (kgfb, casco)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lezárása a Ptk. miatt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Az összes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nyitott státuszú ajánlat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(új,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javítás,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elbírált stb.), kivéve az állománykezelés által feldolgozott ajánlatok,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2014.03.14-én elutasított státuszba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kerülnek és a már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kiadott ajánlatok törlődnek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  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Ebből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 státuszból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módosítással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újra lehet indítani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az ajánlatot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újként </a:t>
            </a:r>
            <a:r>
              <a:rPr lang="hu-HU" sz="2000" dirty="0" smtClean="0"/>
              <a:t>          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új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tk-nak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megfelelő ajánlatok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készülnek</a:t>
            </a:r>
          </a:p>
          <a:p>
            <a:pPr lvl="1">
              <a:buFont typeface="Wingdings" pitchFamily="2" charset="2"/>
              <a:buChar char="§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flotta felület várhatóan 2014.03.14-én estétől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2014.03.17-ig kora délutánig nem lesz elérhető</a:t>
            </a:r>
          </a:p>
          <a:p>
            <a:pPr lvl="1">
              <a:buFont typeface="Wingdings" pitchFamily="2" charset="2"/>
              <a:buChar char="§"/>
            </a:pPr>
            <a:endParaRPr lang="hu-HU" sz="1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Szerződés tartalma </a:t>
            </a: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Flotta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cascoban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: állományban beállt változás bejelentési kötelezettség 8 nap 	  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 nap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(mint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kgfb-ben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többi változás csak 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Ptk-val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kapcsolatos pontosítások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Jobbra nyíl 8"/>
          <p:cNvSpPr/>
          <p:nvPr/>
        </p:nvSpPr>
        <p:spPr>
          <a:xfrm>
            <a:off x="3563888" y="5491832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3050704" y="3611364"/>
            <a:ext cx="479276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137525" cy="1008063"/>
          </a:xfrm>
        </p:spPr>
        <p:txBody>
          <a:bodyPr/>
          <a:lstStyle/>
          <a:p>
            <a:pPr algn="l"/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Változások a </a:t>
            </a:r>
            <a:r>
              <a:rPr lang="hu-HU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személybiztosítások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területén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2952328" cy="22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24746"/>
            <a:ext cx="8424936" cy="576064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Fogyasztó – nem fogyasztó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251520" y="866170"/>
            <a:ext cx="8533456" cy="522712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S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zerződő személye:</a:t>
            </a:r>
          </a:p>
          <a:p>
            <a:pPr marL="0" indent="0" eaLnBrk="1" hangingPunct="1">
              <a:buNone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FOGYASZTÓ vagy nem fogyasztó (szerződő cég magánszemély vagy cég)</a:t>
            </a: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UL, KLASSZIUS, TESTŐR, GEP</a:t>
            </a:r>
          </a:p>
          <a:p>
            <a:pPr eaLnBrk="1" hangingPunct="1">
              <a:spcBef>
                <a:spcPts val="1200"/>
              </a:spcBef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KIZÁRÓLAG FOGYASZTÓ (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szerződő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csak magánszemély lehet)</a:t>
            </a: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MILLIÓS SEGÍTSÉG</a:t>
            </a:r>
          </a:p>
          <a:p>
            <a:pPr eaLnBrk="1" hangingPunct="1">
              <a:spcBef>
                <a:spcPts val="1200"/>
              </a:spcBef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KIZÁRÓLAG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FOGYASZTÓ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(szerződő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csak cég, intézmény lehet)</a:t>
            </a:r>
            <a:endParaRPr lang="hu-HU" sz="20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SZIMBA, GMEP, PAJZS</a:t>
            </a:r>
          </a:p>
          <a:p>
            <a:pPr eaLnBrk="1" hangingPunct="1">
              <a:spcBef>
                <a:spcPts val="1200"/>
              </a:spcBef>
            </a:pPr>
            <a:endParaRPr lang="hu-HU" sz="2000" b="1" u="sng" dirty="0">
              <a:solidFill>
                <a:srgbClr val="C00000"/>
              </a:solidFill>
            </a:endParaRPr>
          </a:p>
          <a:p>
            <a:pPr eaLnBrk="1" hangingPunct="1">
              <a:spcBef>
                <a:spcPts val="1200"/>
              </a:spcBef>
            </a:pPr>
            <a:endParaRPr lang="hu-HU" sz="2000" b="1" u="sng" dirty="0" smtClean="0">
              <a:solidFill>
                <a:srgbClr val="C00000"/>
              </a:solidFill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endParaRPr lang="hu-HU" sz="6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1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251520" y="1484784"/>
            <a:ext cx="8533456" cy="4752528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Ha a biztosított a szerződő helyébe lép, ehhez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NEM szükséges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 korábbi szerződő írásbeli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hozzájárulása!</a:t>
            </a:r>
            <a:r>
              <a:rPr lang="hu-HU" sz="1400" i="1" dirty="0">
                <a:latin typeface="Arial" pitchFamily="34" charset="0"/>
                <a:cs typeface="Arial" pitchFamily="34" charset="0"/>
              </a:rPr>
              <a:t> </a:t>
            </a:r>
            <a:endParaRPr lang="hu-HU" sz="14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sz="1400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KIVÉVE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ezen szerződéstípusok, ahol szükséges a hozzájárulás ELTÉRÉS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Ptk. - TÓL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sz="1600" b="1" dirty="0">
                <a:latin typeface="Arial" pitchFamily="34" charset="0"/>
                <a:cs typeface="Arial" pitchFamily="34" charset="0"/>
              </a:rPr>
              <a:t>(Amennyiben ekkor a korábbi szerződő már nem él, az örököseinek a hozzájárulása viszont nem szükséges.)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UL, 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KLASSZIKUS</a:t>
            </a:r>
          </a:p>
          <a:p>
            <a:pPr marL="0" indent="0">
              <a:buNone/>
            </a:pPr>
            <a:endParaRPr lang="hu-H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biztosított NEM léphet be szerződőként!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Azonban Szerződés módosításhoz a biztosított hozzájárulása NEM szükséges 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SZIMBA, GMEP, PAJZS: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ELTÉRÉS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- TÓL!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ím 1"/>
          <p:cNvSpPr>
            <a:spLocks noGrp="1"/>
          </p:cNvSpPr>
          <p:nvPr>
            <p:ph type="title" idx="4294967295"/>
          </p:nvPr>
        </p:nvSpPr>
        <p:spPr>
          <a:xfrm>
            <a:off x="395536" y="224746"/>
            <a:ext cx="8424936" cy="576064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Szerződő és biztosított viszonya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51520" y="1141443"/>
            <a:ext cx="1766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ts val="1200"/>
              </a:spcBef>
            </a:pPr>
            <a:r>
              <a:rPr lang="hu-HU" sz="2000" b="1" dirty="0">
                <a:solidFill>
                  <a:srgbClr val="C00000"/>
                </a:solidFill>
                <a:latin typeface="Calibri"/>
              </a:rPr>
              <a:t>Szerződőcsere:</a:t>
            </a:r>
          </a:p>
        </p:txBody>
      </p:sp>
    </p:spTree>
    <p:extLst>
      <p:ext uri="{BB962C8B-B14F-4D97-AF65-F5344CB8AC3E}">
        <p14:creationId xmlns:p14="http://schemas.microsoft.com/office/powerpoint/2010/main" val="351246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ím 1"/>
          <p:cNvSpPr>
            <a:spLocks noGrp="1"/>
          </p:cNvSpPr>
          <p:nvPr>
            <p:ph type="title"/>
          </p:nvPr>
        </p:nvSpPr>
        <p:spPr>
          <a:xfrm>
            <a:off x="467544" y="302981"/>
            <a:ext cx="8229600" cy="523481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Új fogalom: FOGYASZTÓ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  <a:endParaRPr lang="hu-HU" sz="3200" b="1" baseline="30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fogyasztóknál bármilyen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Ptk-tól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való eltérés engedélyezett.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shp.hu/hpc/userfiles/papirajandek/felkialtoj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1440160" cy="19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92" y="908720"/>
            <a:ext cx="792088" cy="82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1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24746"/>
            <a:ext cx="8424936" cy="576064"/>
          </a:xfrm>
        </p:spPr>
        <p:txBody>
          <a:bodyPr/>
          <a:lstStyle/>
          <a:p>
            <a:pPr eaLnBrk="1" hangingPunct="1"/>
            <a:r>
              <a:rPr lang="hu-H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Gyámhatósági jóváhagyás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251520" y="866170"/>
            <a:ext cx="8533456" cy="522712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endParaRPr lang="hu-HU" sz="6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hu-HU" sz="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Gyámhatósági jóváhagyás szükséges a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szerződéskötéshez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hu-H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kiskorú esetén, ha nem a törvényes képviselője köti a szerződést</a:t>
            </a:r>
          </a:p>
          <a:p>
            <a:pPr lvl="1">
              <a:spcBef>
                <a:spcPts val="1200"/>
              </a:spcBef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ha biztosított részlegesen korlátozott vagy cselekvőképtelen nagykorú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személy</a:t>
            </a:r>
          </a:p>
          <a:p>
            <a:pPr lvl="1">
              <a:spcBef>
                <a:spcPts val="1200"/>
              </a:spcBef>
            </a:pP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723900" eaLnBrk="1" hangingPunct="1">
              <a:spcBef>
                <a:spcPts val="1200"/>
              </a:spcBef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KIVÉVE -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- TÓL ELTÉRŐEN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: 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723900" eaLnBrk="1" hangingPunct="1">
              <a:spcBef>
                <a:spcPts val="1200"/>
              </a:spcBef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SZIMBA</a:t>
            </a:r>
          </a:p>
          <a:p>
            <a:pPr marL="723900" eaLnBrk="1" hangingPunct="1">
              <a:spcBef>
                <a:spcPts val="1200"/>
              </a:spcBef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GEP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(NEM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fogyasztói, céges szerződő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esetén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723900" eaLnBrk="1" hangingPunct="1">
              <a:spcBef>
                <a:spcPts val="1200"/>
              </a:spcBef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GMEP</a:t>
            </a:r>
          </a:p>
          <a:p>
            <a:pPr marL="723900" eaLnBrk="1" hangingPunct="1">
              <a:spcBef>
                <a:spcPts val="1200"/>
              </a:spcBef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PAJZS</a:t>
            </a:r>
            <a:endParaRPr lang="hu-H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9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23528" y="290106"/>
            <a:ext cx="8424936" cy="576064"/>
          </a:xfrm>
        </p:spPr>
        <p:txBody>
          <a:bodyPr/>
          <a:lstStyle/>
          <a:p>
            <a:pPr eaLnBrk="1" hangingPunct="1"/>
            <a:r>
              <a:rPr lang="hu-HU" sz="2800" b="1" dirty="0">
                <a:solidFill>
                  <a:srgbClr val="C00000"/>
                </a:solidFill>
              </a:rPr>
              <a:t>Szerződés </a:t>
            </a:r>
            <a:r>
              <a:rPr lang="hu-HU" sz="2800" b="1" dirty="0" smtClean="0">
                <a:solidFill>
                  <a:srgbClr val="C00000"/>
                </a:solidFill>
              </a:rPr>
              <a:t>létrejötte</a:t>
            </a:r>
            <a:r>
              <a:rPr lang="hu-HU" sz="2800" b="1" dirty="0">
                <a:solidFill>
                  <a:srgbClr val="C00000"/>
                </a:solidFill>
              </a:rPr>
              <a:t/>
            </a:r>
            <a:br>
              <a:rPr lang="hu-HU" sz="2800" b="1" dirty="0">
                <a:solidFill>
                  <a:srgbClr val="C00000"/>
                </a:solidFill>
              </a:rPr>
            </a:b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251520" y="1196752"/>
            <a:ext cx="8640960" cy="5777532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vagy a </a:t>
            </a:r>
            <a:r>
              <a:rPr lang="hu-HU" sz="1800" b="1" u="sng" dirty="0" smtClean="0">
                <a:latin typeface="Arial" pitchFamily="34" charset="0"/>
                <a:cs typeface="Arial" pitchFamily="34" charset="0"/>
              </a:rPr>
              <a:t>kötvény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kibocsátásával</a:t>
            </a:r>
          </a:p>
          <a:p>
            <a:pPr lvl="1">
              <a:spcBef>
                <a:spcPts val="1200"/>
              </a:spcBef>
            </a:pPr>
            <a:r>
              <a:rPr lang="hu-H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agy </a:t>
            </a:r>
            <a:r>
              <a:rPr lang="hu-HU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ráutaló magatartással (hallgatólagosan)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 beérkezéstől számított </a:t>
            </a:r>
            <a:r>
              <a:rPr lang="hu-HU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napon (</a:t>
            </a:r>
            <a:r>
              <a:rPr lang="hu-HU" sz="1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kockázatelbírálás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esetén </a:t>
            </a:r>
            <a:r>
              <a:rPr lang="hu-HU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napon) belül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… amennyiben az ajánlatot a jogszabályban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előírt tájékoztatás birtokában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a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rendszeresített ajánlati lapon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és a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Díjszabásnak megfelelően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tették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1200"/>
              </a:spcBef>
            </a:pP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Milliós segítség, SZIMBA: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csak </a:t>
            </a:r>
            <a:r>
              <a:rPr lang="hu-HU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nap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van, hiszen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NINCS </a:t>
            </a:r>
            <a:r>
              <a:rPr lang="hu-HU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kockázatelbírálás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lvl="2">
              <a:spcBef>
                <a:spcPts val="1200"/>
              </a:spcBef>
            </a:pP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GEP: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csak </a:t>
            </a:r>
            <a:r>
              <a:rPr lang="hu-HU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nap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van, hiszen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mindig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VAN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kockázatelbírálás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lvl="2">
              <a:spcBef>
                <a:spcPts val="1200"/>
              </a:spcBef>
            </a:pP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GMEP, PAJZS: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itt a szerződő </a:t>
            </a:r>
            <a:r>
              <a:rPr lang="hu-HU" sz="1800" u="sng" dirty="0" smtClean="0">
                <a:latin typeface="Arial" pitchFamily="34" charset="0"/>
                <a:cs typeface="Arial" pitchFamily="34" charset="0"/>
              </a:rPr>
              <a:t>NEM fogyasztó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, mégis a 15 napot (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kockázatelbírásás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esetén (PAJZS: munkáltatói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é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 sportolói)</a:t>
            </a:r>
          </a:p>
          <a:p>
            <a:pPr lvl="2">
              <a:spcBef>
                <a:spcPts val="0"/>
              </a:spcBef>
              <a:buFont typeface="Calibri" pitchFamily="34" charset="0"/>
              <a:buChar char=" 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60 napot) alkalmazunk!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ELTÉRÉS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Ptk. - TÓL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hu-H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3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ím 1"/>
          <p:cNvSpPr>
            <a:spLocks noGrp="1"/>
          </p:cNvSpPr>
          <p:nvPr>
            <p:ph type="title"/>
          </p:nvPr>
        </p:nvSpPr>
        <p:spPr>
          <a:xfrm>
            <a:off x="436562" y="260648"/>
            <a:ext cx="8229600" cy="633412"/>
          </a:xfrm>
        </p:spPr>
        <p:txBody>
          <a:bodyPr/>
          <a:lstStyle/>
          <a:p>
            <a:pPr eaLnBrk="1" hangingPunct="1"/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KOCKÁZATELBÍRÁLÁSRA NYITVA ÁLLÓ IDŐ KÉRDÉSE: </a:t>
            </a:r>
            <a:endParaRPr lang="hu-HU" sz="20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76802" name="Tartalom helye 2"/>
          <p:cNvSpPr>
            <a:spLocks noGrp="1"/>
          </p:cNvSpPr>
          <p:nvPr>
            <p:ph idx="1"/>
          </p:nvPr>
        </p:nvSpPr>
        <p:spPr>
          <a:xfrm>
            <a:off x="436562" y="1124744"/>
            <a:ext cx="8229600" cy="42481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baseline="30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aseline="30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kockázatelbírálási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folyamataink nem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változnak, ahol 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nincs egészségi </a:t>
            </a:r>
            <a:r>
              <a:rPr lang="hu-HU" sz="20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kockázatelbírálás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pl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pre-existinges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bö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esetén)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továbbra is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15 nap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áll rendelkezésünkre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 egészségi </a:t>
            </a:r>
            <a:r>
              <a:rPr lang="hu-HU" sz="20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kockázatelbírálás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történik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(egészségi nyilatkozat, telefonos egészségi nyilatkozat, dohányzási teszt elvégzése, mobil vizsgálat, orvosi vizsgálat),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60 nap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áll a biztosító rendelkezésére annak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elvégzésére.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Feltételekbe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és az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ajánlatokra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is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rákerült!</a:t>
            </a:r>
          </a:p>
        </p:txBody>
      </p:sp>
      <p:sp>
        <p:nvSpPr>
          <p:cNvPr id="5" name="Jobbra nyíl 4"/>
          <p:cNvSpPr/>
          <p:nvPr/>
        </p:nvSpPr>
        <p:spPr>
          <a:xfrm rot="5400000">
            <a:off x="4241366" y="4538527"/>
            <a:ext cx="384814" cy="7085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artalom helye 2"/>
          <p:cNvSpPr>
            <a:spLocks noGrp="1"/>
          </p:cNvSpPr>
          <p:nvPr>
            <p:ph idx="4294967295"/>
          </p:nvPr>
        </p:nvSpPr>
        <p:spPr>
          <a:xfrm>
            <a:off x="457200" y="1052736"/>
            <a:ext cx="8229600" cy="4968551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>
                <a:latin typeface="+mj-lt"/>
                <a:cs typeface="Arial" pitchFamily="34" charset="0"/>
              </a:rPr>
              <a:t>A szerződés alapján érvényesíthető igények </a:t>
            </a:r>
            <a:r>
              <a:rPr lang="hu-HU" sz="2000" b="1" u="sng" dirty="0">
                <a:solidFill>
                  <a:srgbClr val="C00000"/>
                </a:solidFill>
                <a:latin typeface="+mj-lt"/>
                <a:cs typeface="Arial" pitchFamily="34" charset="0"/>
              </a:rPr>
              <a:t>elévülési ideje</a:t>
            </a:r>
            <a:r>
              <a:rPr lang="hu-HU" sz="2000" b="1" dirty="0">
                <a:latin typeface="+mj-lt"/>
                <a:cs typeface="Arial" pitchFamily="34" charset="0"/>
              </a:rPr>
              <a:t> -</a:t>
            </a:r>
            <a:r>
              <a:rPr lang="hu-HU" sz="2000" b="1" dirty="0" smtClean="0">
                <a:latin typeface="+mj-lt"/>
                <a:cs typeface="Arial" pitchFamily="34" charset="0"/>
              </a:rPr>
              <a:t> a </a:t>
            </a:r>
            <a:r>
              <a:rPr lang="hu-HU" sz="2000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Ptk-TÓL</a:t>
            </a:r>
            <a:r>
              <a:rPr lang="hu-HU" sz="20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ELTÉRŐEN</a:t>
            </a:r>
            <a:r>
              <a:rPr lang="hu-HU" sz="2000" b="1" dirty="0" smtClean="0">
                <a:latin typeface="+mj-lt"/>
                <a:cs typeface="Arial" pitchFamily="34" charset="0"/>
              </a:rPr>
              <a:t> továbbra is - 2 év.</a:t>
            </a:r>
            <a:endParaRPr lang="hu-HU" sz="20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hu-HU" sz="10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PONTOSÍTÁSRA került azonban, hogy az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elévülési idő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mely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időpontokban kezdődik meg:</a:t>
            </a:r>
          </a:p>
          <a:p>
            <a:pPr marL="0" indent="0">
              <a:buNone/>
            </a:pPr>
            <a:endParaRPr lang="hu-HU" sz="6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1800" dirty="0">
                <a:latin typeface="Arial" pitchFamily="34" charset="0"/>
                <a:cs typeface="Arial" pitchFamily="34" charset="0"/>
              </a:rPr>
              <a:t>a biztosítási esemény bejelentésének elmaradása esetén a </a:t>
            </a:r>
            <a:r>
              <a:rPr lang="hu-HU" sz="1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biztosítási esemény bekövetkezésekor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0"/>
            <a:endParaRPr lang="hu-HU" sz="6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1800" dirty="0">
                <a:latin typeface="Arial" pitchFamily="34" charset="0"/>
                <a:cs typeface="Arial" pitchFamily="34" charset="0"/>
              </a:rPr>
              <a:t>a biztosítási esemény bejelentése esetén az </a:t>
            </a:r>
            <a:r>
              <a:rPr lang="hu-HU" sz="1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utolsó iratnak a biztosítóhoz történt beérkezését követő 15. napot követő naptól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0"/>
            <a:endParaRPr lang="hu-HU" sz="6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1800" dirty="0">
                <a:latin typeface="Arial" pitchFamily="34" charset="0"/>
                <a:cs typeface="Arial" pitchFamily="34" charset="0"/>
              </a:rPr>
              <a:t>a biztosítási esemény bejelentése esetén </a:t>
            </a:r>
            <a:r>
              <a:rPr lang="hu-HU" sz="1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amennyiben a biztosító által igényelt iratcsatolás, vagy információszolgáltatás elmarad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a biztosító által ennek teljesítésére meghatározott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határnapot követő naptól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határidő hiányában a </a:t>
            </a:r>
            <a:r>
              <a:rPr lang="hu-HU" sz="1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felhívást tartalmazó levél keltétől számított 30. napot követő naptól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0"/>
            <a:endParaRPr lang="hu-HU" sz="6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1800" dirty="0">
                <a:latin typeface="Arial" pitchFamily="34" charset="0"/>
                <a:cs typeface="Arial" pitchFamily="34" charset="0"/>
              </a:rPr>
              <a:t>egyéb esetben a </a:t>
            </a:r>
            <a:r>
              <a:rPr lang="hu-HU" sz="1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követelés esedékessé válásának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napján.</a:t>
            </a:r>
          </a:p>
          <a:p>
            <a:pPr marL="0" indent="0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7216" y="110580"/>
            <a:ext cx="8363272" cy="1143000"/>
          </a:xfrm>
        </p:spPr>
        <p:txBody>
          <a:bodyPr/>
          <a:lstStyle/>
          <a:p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Elévülés</a:t>
            </a:r>
            <a:endParaRPr lang="hu-HU" sz="2600" dirty="0" smtClean="0"/>
          </a:p>
        </p:txBody>
      </p:sp>
    </p:spTree>
    <p:extLst>
      <p:ext uri="{BB962C8B-B14F-4D97-AF65-F5344CB8AC3E}">
        <p14:creationId xmlns:p14="http://schemas.microsoft.com/office/powerpoint/2010/main" val="5770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135980"/>
            <a:ext cx="8424936" cy="576064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Néhány NEM </a:t>
            </a:r>
            <a:r>
              <a:rPr lang="hu-HU" sz="26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Ptk-s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változás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323528" y="1268760"/>
            <a:ext cx="8533456" cy="5371142"/>
          </a:xfrm>
        </p:spPr>
        <p:txBody>
          <a:bodyPr/>
          <a:lstStyle/>
          <a:p>
            <a:pPr marL="0" indent="0" eaLnBrk="1" hangingPunct="1">
              <a:buNone/>
            </a:pPr>
            <a:endParaRPr lang="hu-HU" sz="2000" b="1" dirty="0" smtClean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2014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március 15-étől változatlan kockázati díjért (!) az egészségkárosodásra vonatkozó biztosítások szolgáltatása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megnövekszik!</a:t>
            </a:r>
          </a:p>
          <a:p>
            <a:pPr marL="0" indent="0" eaLnBrk="1" hangingPunct="1">
              <a:buNone/>
            </a:pPr>
            <a:endParaRPr lang="hu-HU" sz="600" b="1" dirty="0" smtClean="0">
              <a:solidFill>
                <a:srgbClr val="0070C0"/>
              </a:solidFill>
            </a:endParaRPr>
          </a:p>
          <a:p>
            <a:endParaRPr lang="hu-HU" sz="600" b="1" u="sng" dirty="0">
              <a:solidFill>
                <a:srgbClr val="0070C0"/>
              </a:solidFill>
            </a:endParaRP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A 49%  	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   39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%-ra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módosult</a:t>
            </a:r>
          </a:p>
          <a:p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A 79% 	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   69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%-ra módosult</a:t>
            </a:r>
          </a:p>
          <a:p>
            <a:pPr marL="0" lvl="1" indent="0" eaLnBrk="1" hangingPunct="1">
              <a:spcBef>
                <a:spcPts val="1200"/>
              </a:spcBef>
              <a:buNone/>
            </a:pPr>
            <a:endParaRPr lang="hu-HU" sz="600" b="1" dirty="0" smtClean="0">
              <a:solidFill>
                <a:srgbClr val="0070C0"/>
              </a:solidFill>
            </a:endParaRPr>
          </a:p>
          <a:p>
            <a:pPr marL="0" lvl="1" indent="0" eaLnBrk="1" hangingPunct="1">
              <a:spcBef>
                <a:spcPts val="1200"/>
              </a:spcBef>
              <a:buNone/>
            </a:pPr>
            <a:endParaRPr lang="hu-HU" sz="600" b="1" dirty="0">
              <a:solidFill>
                <a:srgbClr val="0070C0"/>
              </a:solidFill>
            </a:endParaRPr>
          </a:p>
          <a:p>
            <a:pPr marL="0" lvl="1" indent="0" eaLnBrk="1" hangingPunct="1">
              <a:spcBef>
                <a:spcPts val="1200"/>
              </a:spcBef>
              <a:buNone/>
            </a:pPr>
            <a:endParaRPr lang="hu-HU" sz="600" b="1" dirty="0" smtClean="0">
              <a:solidFill>
                <a:srgbClr val="0070C0"/>
              </a:solidFill>
            </a:endParaRPr>
          </a:p>
          <a:p>
            <a:pPr marL="0" lvl="1" indent="0" eaLnBrk="1" hangingPunct="1">
              <a:spcBef>
                <a:spcPts val="1200"/>
              </a:spcBef>
              <a:buNone/>
            </a:pPr>
            <a:endParaRPr lang="hu-HU" sz="6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hu-HU" sz="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kapitalis.eu/wp-content/uploads/2011/05/felkialtoj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3429000"/>
            <a:ext cx="2088232" cy="207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Jobbra nyíl 8"/>
          <p:cNvSpPr/>
          <p:nvPr/>
        </p:nvSpPr>
        <p:spPr>
          <a:xfrm>
            <a:off x="1619672" y="2888940"/>
            <a:ext cx="602694" cy="32403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Jobbra nyíl 9"/>
          <p:cNvSpPr/>
          <p:nvPr/>
        </p:nvSpPr>
        <p:spPr>
          <a:xfrm>
            <a:off x="1664410" y="3609020"/>
            <a:ext cx="602694" cy="32403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hu-HU" sz="2600" b="1" dirty="0" smtClean="0">
                <a:solidFill>
                  <a:srgbClr val="C00000"/>
                </a:solidFill>
              </a:rPr>
              <a:t>Kockázati díj</a:t>
            </a:r>
            <a:endParaRPr lang="hu-HU" sz="26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52528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None/>
            </a:pP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Kockázati díj / alapdíjtétel korrekciója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(pontosítottuk a folyamatot)</a:t>
            </a:r>
            <a:r>
              <a:rPr lang="hu-H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UL, Klasszikus ,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TestŐr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: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a biztosító minden évben egy alkalommal, biztosítási évfordulótól jogosult a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kockázati díjat / alapdíjtételt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megváltoztatni. Amennyiben a szerződő ezt nem fogadja el,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rendkívüli felmondással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élhet.</a:t>
            </a:r>
          </a:p>
          <a:p>
            <a:pPr marL="0" lvl="1" indent="0">
              <a:buNone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GMEP, PAJZS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ELTÉRÉS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Ptk. - TÓL!</a:t>
            </a:r>
          </a:p>
          <a:p>
            <a:pPr marL="0" lvl="1" indent="0">
              <a:buNone/>
            </a:pPr>
            <a:endParaRPr lang="hu-HU" sz="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algn="just"/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 a módosító javaslatot a szerződő NEM utasítja el a kézhezvételtől számított 15 napon belül, akkor a szerződés NEM szűnik meg, hanem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módosító javaslatban foglaltak szerint 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MÓDOSUL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a módosító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javaslat közlésétől számított 30.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napon.</a:t>
            </a:r>
          </a:p>
          <a:p>
            <a:pPr marL="285750" lvl="1" algn="just">
              <a:buFont typeface="Arial" pitchFamily="34" charset="0"/>
              <a:buChar char="―"/>
            </a:pPr>
            <a:endParaRPr lang="hu-HU" sz="2000" b="1" dirty="0">
              <a:solidFill>
                <a:srgbClr val="C00000"/>
              </a:solidFill>
            </a:endParaRPr>
          </a:p>
          <a:p>
            <a:pPr marL="285750" lvl="1" algn="just">
              <a:buFont typeface="Arial" pitchFamily="34" charset="0"/>
              <a:buChar char="―"/>
            </a:pPr>
            <a:endParaRPr lang="hu-HU" sz="2000" b="1" dirty="0" smtClean="0">
              <a:solidFill>
                <a:srgbClr val="C00000"/>
              </a:solidFill>
            </a:endParaRPr>
          </a:p>
          <a:p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BE1E7-023E-476A-8F36-5817DB59E692}" type="slidenum">
              <a:rPr lang="hu-HU" smtClean="0"/>
              <a:pPr>
                <a:defRPr/>
              </a:pPr>
              <a:t>85</a:t>
            </a:fld>
            <a:endParaRPr lang="hu-HU" dirty="0"/>
          </a:p>
        </p:txBody>
      </p:sp>
      <p:pic>
        <p:nvPicPr>
          <p:cNvPr id="7" name="Picture 2" descr="http://kapitalis.eu/wp-content/uploads/2011/05/felkialtoj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750" y="3029298"/>
            <a:ext cx="1117204" cy="111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53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6893" y="1124744"/>
            <a:ext cx="8229600" cy="2088232"/>
          </a:xfrm>
        </p:spPr>
        <p:txBody>
          <a:bodyPr/>
          <a:lstStyle/>
          <a:p>
            <a:pPr marL="0" indent="0">
              <a:buNone/>
            </a:pPr>
            <a:r>
              <a:rPr lang="hu-HU" sz="2400" b="1" u="sng" dirty="0" smtClean="0">
                <a:solidFill>
                  <a:srgbClr val="C00000"/>
                </a:solidFill>
              </a:rPr>
              <a:t>Rendezvénybiztosítás </a:t>
            </a:r>
            <a:r>
              <a:rPr lang="hu-HU" sz="1800" b="1" u="sng" dirty="0">
                <a:solidFill>
                  <a:srgbClr val="C00000"/>
                </a:solidFill>
              </a:rPr>
              <a:t>-  </a:t>
            </a:r>
            <a:r>
              <a:rPr lang="hu-HU" sz="1800" b="1" u="sng" dirty="0" smtClean="0">
                <a:solidFill>
                  <a:srgbClr val="C00000"/>
                </a:solidFill>
              </a:rPr>
              <a:t>NINCS PÓTHATÁRIDŐ!</a:t>
            </a:r>
          </a:p>
          <a:p>
            <a:pPr marL="0" indent="0">
              <a:buNone/>
            </a:pPr>
            <a:endParaRPr lang="hu-HU" sz="10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Amennyiben a szerződő a biztosítási díjat az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esedékességet követő 8 napon belül, de legkésőbb a rendezvény kezdetét megelőző munkanapig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nem fizeti meg, és a befizetésre halasztást sem kapott, vagy a biztosító a biztosítási díj iránti igényét bírósági úton nem érvényesíti, a </a:t>
            </a:r>
            <a:r>
              <a:rPr lang="hu-HU" sz="1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biztosítási szerződés nem jön létre és a biztosító kockázatviselése nem kezdődik meg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BE1E7-023E-476A-8F36-5817DB59E692}" type="slidenum">
              <a:rPr lang="hu-HU" smtClean="0"/>
              <a:pPr>
                <a:defRPr/>
              </a:pPr>
              <a:t>86</a:t>
            </a:fld>
            <a:endParaRPr lang="hu-HU"/>
          </a:p>
        </p:txBody>
      </p:sp>
      <p:pic>
        <p:nvPicPr>
          <p:cNvPr id="14338" name="Picture 2" descr="http://schoonmaakjournaal.nl/wp-content/uploads/2013/12/8.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95" y="4261376"/>
            <a:ext cx="1008112" cy="8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06893" y="4698534"/>
            <a:ext cx="73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Max.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105891" y="4698534"/>
            <a:ext cx="578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nap, de legkésőbb a „ buli” előtti munkanap...</a:t>
            </a:r>
            <a:endParaRPr lang="hu-HU" dirty="0"/>
          </a:p>
        </p:txBody>
      </p:sp>
      <p:pic>
        <p:nvPicPr>
          <p:cNvPr id="14340" name="Picture 4" descr="https://encrypted-tbn3.gstatic.com/images?q=tbn:ANd9GcQ6SG2QCKCy1fOWdoFvNAVNBIkDYU0Pj7aMv-6jFS10p5p0Ju11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1829406" cy="183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5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7351" y="2204864"/>
            <a:ext cx="8351113" cy="20000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5749" tIns="37874" rIns="75749" bIns="37874">
            <a:spAutoFit/>
          </a:bodyPr>
          <a:lstStyle/>
          <a:p>
            <a:pPr marL="155575" indent="-155575" eaLnBrk="0" hangingPunct="0">
              <a:spcBef>
                <a:spcPts val="600"/>
              </a:spcBef>
              <a:tabLst>
                <a:tab pos="525463" algn="l"/>
              </a:tabLst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Bit. 2014.01.01-jén hatályba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lépett 132/A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 §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alapján az UL14-be</a:t>
            </a:r>
          </a:p>
          <a:p>
            <a:pPr marL="155575" indent="-155575" eaLnBrk="0" hangingPunct="0">
              <a:spcBef>
                <a:spcPts val="600"/>
              </a:spcBef>
              <a:tabLst>
                <a:tab pos="525463" algn="l"/>
              </a:tabLst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bekerült az eszközalapok 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felfüggesztésének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szabályozása. </a:t>
            </a:r>
          </a:p>
          <a:p>
            <a:pPr marL="155575" indent="-155575" eaLnBrk="0" hangingPunct="0">
              <a:spcBef>
                <a:spcPct val="50000"/>
              </a:spcBef>
              <a:tabLst>
                <a:tab pos="525463" algn="l"/>
              </a:tabLst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155575" indent="-155575" eaLnBrk="0" hangingPunct="0">
              <a:spcBef>
                <a:spcPts val="600"/>
              </a:spcBef>
              <a:tabLst>
                <a:tab pos="525463" algn="l"/>
              </a:tabLst>
            </a:pPr>
            <a:r>
              <a:rPr lang="hu-HU" sz="2000" i="1" dirty="0">
                <a:latin typeface="Arial" pitchFamily="34" charset="0"/>
                <a:cs typeface="Arial" pitchFamily="34" charset="0"/>
              </a:rPr>
              <a:t>Tartalma pontosan ugyanaz, mint a  2014. január 1-től, az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ajánlat</a:t>
            </a:r>
          </a:p>
          <a:p>
            <a:pPr marL="155575" indent="-155575" eaLnBrk="0" hangingPunct="0">
              <a:spcBef>
                <a:spcPts val="600"/>
              </a:spcBef>
              <a:tabLst>
                <a:tab pos="525463" algn="l"/>
              </a:tabLst>
            </a:pPr>
            <a:r>
              <a:rPr lang="hu-HU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láírásakor átadandó </a:t>
            </a:r>
            <a:r>
              <a:rPr lang="hu-HU" sz="2000" i="1" dirty="0">
                <a:latin typeface="Arial" pitchFamily="34" charset="0"/>
                <a:cs typeface="Arial" pitchFamily="34" charset="0"/>
              </a:rPr>
              <a:t>dokumentumnak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800" name="Egyenes összekötő nyíllal 15"/>
          <p:cNvCxnSpPr>
            <a:cxnSpLocks noChangeShapeType="1"/>
          </p:cNvCxnSpPr>
          <p:nvPr/>
        </p:nvCxnSpPr>
        <p:spPr bwMode="auto">
          <a:xfrm>
            <a:off x="12187238" y="256540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33803" name="Cím 1"/>
          <p:cNvSpPr>
            <a:spLocks/>
          </p:cNvSpPr>
          <p:nvPr/>
        </p:nvSpPr>
        <p:spPr bwMode="auto">
          <a:xfrm>
            <a:off x="397351" y="188640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hu-HU" sz="2600" b="1" u="sng" dirty="0" smtClean="0">
                <a:solidFill>
                  <a:srgbClr val="C00000"/>
                </a:solidFill>
                <a:cs typeface="Arial" charset="0"/>
              </a:rPr>
              <a:t>UL14</a:t>
            </a:r>
            <a:r>
              <a:rPr lang="hu-HU" sz="2600" b="1" dirty="0" smtClean="0">
                <a:solidFill>
                  <a:srgbClr val="C00000"/>
                </a:solidFill>
                <a:cs typeface="Arial" charset="0"/>
              </a:rPr>
              <a:t> / </a:t>
            </a:r>
            <a:r>
              <a:rPr lang="hu-HU" sz="2600" b="1" dirty="0" smtClean="0">
                <a:solidFill>
                  <a:srgbClr val="C00000"/>
                </a:solidFill>
              </a:rPr>
              <a:t>eszközalapok </a:t>
            </a:r>
            <a:r>
              <a:rPr lang="hu-HU" sz="2600" b="1" dirty="0">
                <a:solidFill>
                  <a:srgbClr val="C00000"/>
                </a:solidFill>
              </a:rPr>
              <a:t>felfüggesztése és </a:t>
            </a:r>
            <a:r>
              <a:rPr lang="hu-HU" sz="2600" b="1" dirty="0" smtClean="0">
                <a:solidFill>
                  <a:srgbClr val="C00000"/>
                </a:solidFill>
              </a:rPr>
              <a:t>szétválasztása </a:t>
            </a:r>
            <a:r>
              <a:rPr lang="hu-HU" sz="2600" b="1" dirty="0" smtClean="0">
                <a:solidFill>
                  <a:srgbClr val="C00000"/>
                </a:solidFill>
                <a:cs typeface="Arial" charset="0"/>
              </a:rPr>
              <a:t> </a:t>
            </a:r>
            <a:endParaRPr lang="hu-HU" sz="26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ím 1"/>
          <p:cNvSpPr>
            <a:spLocks noGrp="1"/>
          </p:cNvSpPr>
          <p:nvPr>
            <p:ph type="title"/>
          </p:nvPr>
        </p:nvSpPr>
        <p:spPr>
          <a:xfrm>
            <a:off x="403225" y="188913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2014. március 15. NYOMTATVÁNYOK</a:t>
            </a:r>
          </a:p>
        </p:txBody>
      </p:sp>
      <p:sp>
        <p:nvSpPr>
          <p:cNvPr id="76802" name="Tartalom helye 2"/>
          <p:cNvSpPr>
            <a:spLocks noGrp="1"/>
          </p:cNvSpPr>
          <p:nvPr>
            <p:ph idx="1"/>
          </p:nvPr>
        </p:nvSpPr>
        <p:spPr>
          <a:xfrm>
            <a:off x="179512" y="908720"/>
            <a:ext cx="8856662" cy="5256213"/>
          </a:xfrm>
        </p:spPr>
        <p:txBody>
          <a:bodyPr/>
          <a:lstStyle/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2014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. március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14-éig CSAK a régi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ajánlatok, feltételek;  2014. március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15-étől CSAK az új</a:t>
            </a:r>
            <a:r>
              <a:rPr lang="hu-H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ajánlatok, feltételek használhatóak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</a:t>
            </a: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endParaRPr lang="hu-H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hu-HU" sz="1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március 14-éig aláírt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ajánlatok beérkezése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alkuszirodákba, vagy a Dokumentum Kezelő Központba (Pécs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MAXIMUM </a:t>
            </a:r>
            <a:endParaRPr lang="hu-H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23900">
              <a:buFont typeface="Courier New" pitchFamily="49" charset="0"/>
              <a:buChar char="o"/>
            </a:pP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Személybiztosítások esetén: 2014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március 19-ig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marL="723900">
              <a:buFont typeface="Courier New" pitchFamily="49" charset="0"/>
              <a:buChar char="o"/>
            </a:pP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élet biztosítások esetén: 2014. március 21-ig!</a:t>
            </a:r>
            <a:endParaRPr lang="hu-H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hu-HU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1800" dirty="0">
                <a:latin typeface="Arial" pitchFamily="34" charset="0"/>
                <a:cs typeface="Arial" pitchFamily="34" charset="0"/>
              </a:rPr>
              <a:t>A  </a:t>
            </a:r>
            <a:r>
              <a:rPr lang="hu-HU" sz="1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szigorú számadású pénzügyi nyomtatványokat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(elsődíjas csekktömb, nyugtatömb, Szimba nyugta, leporellós elsődíjas csekk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) </a:t>
            </a:r>
            <a:r>
              <a:rPr lang="hu-HU" sz="1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kifutásig, de legkésőbb 2014.12.31-ig</a:t>
            </a:r>
            <a:r>
              <a:rPr lang="hu-H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lehet felhasználni.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</a:t>
            </a:r>
            <a:endParaRPr lang="hu-HU" sz="18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1800" dirty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15555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cikkszámú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vonalkódos ajánlatszám matricát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kifutásig, de legkésőbb 2014.12.31-ig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lehet felhasználni, utána kell leselejtezni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. Utódja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16333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cikkszámú vonalkódos ajánlatszám matrica,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március második felétől lesz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rendelhető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hu-HU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571540" y="5525826"/>
            <a:ext cx="8351470" cy="854127"/>
            <a:chOff x="370464" y="5025128"/>
            <a:chExt cx="8351470" cy="854127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370464" y="5025128"/>
              <a:ext cx="8351470" cy="789384"/>
              <a:chOff x="361956" y="4885025"/>
              <a:chExt cx="8351470" cy="557495"/>
            </a:xfrm>
          </p:grpSpPr>
          <p:grpSp>
            <p:nvGrpSpPr>
              <p:cNvPr id="7" name="Csoportba foglalás 6"/>
              <p:cNvGrpSpPr/>
              <p:nvPr/>
            </p:nvGrpSpPr>
            <p:grpSpPr>
              <a:xfrm>
                <a:off x="361956" y="4885025"/>
                <a:ext cx="8351470" cy="557495"/>
                <a:chOff x="734334" y="5762396"/>
                <a:chExt cx="6837073" cy="557495"/>
              </a:xfrm>
            </p:grpSpPr>
            <p:pic>
              <p:nvPicPr>
                <p:cNvPr id="9" name="Picture 13" descr="text_inverzbg_transparent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4334" y="5762396"/>
                  <a:ext cx="6837073" cy="5414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Rectangle 2"/>
                <p:cNvSpPr>
                  <a:spLocks noChangeArrowheads="1"/>
                </p:cNvSpPr>
                <p:nvPr/>
              </p:nvSpPr>
              <p:spPr bwMode="auto">
                <a:xfrm>
                  <a:off x="2135808" y="5762396"/>
                  <a:ext cx="3648964" cy="5574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 defTabSz="381000">
                    <a:lnSpc>
                      <a:spcPct val="140000"/>
                    </a:lnSpc>
                    <a:tabLst>
                      <a:tab pos="381000" algn="l"/>
                    </a:tabLst>
                    <a:defRPr/>
                  </a:pPr>
                  <a:endParaRPr lang="hu-HU" sz="2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" name="Téglalap 7"/>
              <p:cNvSpPr/>
              <p:nvPr/>
            </p:nvSpPr>
            <p:spPr>
              <a:xfrm>
                <a:off x="577251" y="4955701"/>
                <a:ext cx="7920880" cy="282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hu-HU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églalap 5"/>
            <p:cNvSpPr/>
            <p:nvPr/>
          </p:nvSpPr>
          <p:spPr>
            <a:xfrm>
              <a:off x="585759" y="5171369"/>
              <a:ext cx="79208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2000" b="1" dirty="0">
                  <a:solidFill>
                    <a:schemeClr val="bg1"/>
                  </a:solidFill>
                </a:rPr>
                <a:t>A Geniusban március 15-én FRISSÍTÉS szükséges</a:t>
              </a:r>
              <a:r>
                <a:rPr lang="hu-HU" sz="2000" dirty="0">
                  <a:solidFill>
                    <a:schemeClr val="bg1"/>
                  </a:solidFill>
                </a:rPr>
                <a:t>!</a:t>
              </a:r>
              <a:br>
                <a:rPr lang="hu-HU" sz="2000" dirty="0">
                  <a:solidFill>
                    <a:schemeClr val="bg1"/>
                  </a:solidFill>
                </a:rPr>
              </a:br>
              <a:endParaRPr lang="hu-HU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33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Névváltozás</a:t>
            </a:r>
            <a:endParaRPr lang="hu-HU" sz="32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4994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8083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dirty="0" smtClean="0">
                <a:latin typeface="Arial" charset="0"/>
                <a:cs typeface="Arial" charset="0"/>
              </a:rPr>
              <a:t>Hivatalosan 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2014.03.15-étől</a:t>
            </a:r>
            <a:r>
              <a:rPr lang="hu-HU" sz="2000" dirty="0" smtClean="0">
                <a:latin typeface="Arial" charset="0"/>
                <a:cs typeface="Arial" charset="0"/>
              </a:rPr>
              <a:t> (de </a:t>
            </a:r>
            <a:r>
              <a:rPr lang="hu-HU" sz="2000" dirty="0">
                <a:latin typeface="Arial" charset="0"/>
                <a:cs typeface="Arial" charset="0"/>
              </a:rPr>
              <a:t>fokozatosan több </a:t>
            </a:r>
            <a:r>
              <a:rPr lang="hu-HU" sz="2000" dirty="0" smtClean="0">
                <a:latin typeface="Arial" charset="0"/>
                <a:cs typeface="Arial" charset="0"/>
              </a:rPr>
              <a:t>ütemben) </a:t>
            </a:r>
          </a:p>
          <a:p>
            <a:pPr marL="0" indent="0" eaLnBrk="1" hangingPunct="1">
              <a:buNone/>
            </a:pPr>
            <a:r>
              <a:rPr lang="hu-HU" sz="2000" dirty="0" smtClean="0">
                <a:latin typeface="Arial" charset="0"/>
                <a:cs typeface="Arial" charset="0"/>
              </a:rPr>
              <a:t>új </a:t>
            </a:r>
            <a:r>
              <a:rPr lang="hu-HU" sz="2000" dirty="0">
                <a:latin typeface="Arial" charset="0"/>
                <a:cs typeface="Arial" charset="0"/>
              </a:rPr>
              <a:t>logó és új név átvezetése a </a:t>
            </a:r>
            <a:r>
              <a:rPr lang="hu-HU" sz="2000" dirty="0" smtClean="0">
                <a:latin typeface="Arial" charset="0"/>
                <a:cs typeface="Arial" charset="0"/>
              </a:rPr>
              <a:t>dokumentumokon…</a:t>
            </a: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hu-HU" b="1" dirty="0">
                <a:solidFill>
                  <a:srgbClr val="C00000"/>
                </a:solidFill>
                <a:latin typeface="Arial" charset="0"/>
                <a:cs typeface="Arial" charset="0"/>
              </a:rPr>
              <a:t>Generali Biztosító </a:t>
            </a:r>
            <a:r>
              <a:rPr lang="hu-HU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Zrt</a:t>
            </a:r>
            <a:r>
              <a:rPr lang="hu-HU" b="1" dirty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>
              <a:latin typeface="Arial" charset="0"/>
              <a:cs typeface="Arial" charset="0"/>
            </a:endParaRPr>
          </a:p>
        </p:txBody>
      </p:sp>
      <p:pic>
        <p:nvPicPr>
          <p:cNvPr id="4" name="Kép 3" descr="Leírás: Leírás: generali_logo_out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2304256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7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3412"/>
          </a:xfrm>
        </p:spPr>
        <p:txBody>
          <a:bodyPr/>
          <a:lstStyle/>
          <a:p>
            <a:pPr eaLnBrk="1" hangingPunct="1"/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FONTOS! / </a:t>
            </a:r>
            <a:r>
              <a:rPr lang="hu-HU" sz="28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Ptk-tól</a:t>
            </a:r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való eltérés esete</a:t>
            </a:r>
          </a:p>
        </p:txBody>
      </p:sp>
      <p:sp>
        <p:nvSpPr>
          <p:cNvPr id="86018" name="Tartalom helye 2"/>
          <p:cNvSpPr>
            <a:spLocks noGrp="1"/>
          </p:cNvSpPr>
          <p:nvPr>
            <p:ph idx="1"/>
          </p:nvPr>
        </p:nvSpPr>
        <p:spPr>
          <a:xfrm>
            <a:off x="395992" y="1052736"/>
            <a:ext cx="8229600" cy="4525963"/>
          </a:xfrm>
        </p:spPr>
        <p:txBody>
          <a:bodyPr/>
          <a:lstStyle/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A dokumentumainkban kifejezetten </a:t>
            </a:r>
            <a:r>
              <a:rPr lang="hu-HU" sz="20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fel kell hívni az ügyfelek figyelmét a </a:t>
            </a:r>
            <a:r>
              <a:rPr lang="hu-HU" sz="2000" b="1" u="sng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PTK-tól</a:t>
            </a:r>
            <a:r>
              <a:rPr lang="hu-HU" sz="20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való eltérésekre!</a:t>
            </a: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Az </a:t>
            </a:r>
            <a:r>
              <a:rPr lang="hu-HU" sz="20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Ügyféltájékoztatóban</a:t>
            </a:r>
            <a:r>
              <a:rPr lang="hu-HU" sz="2000" dirty="0" smtClean="0">
                <a:latin typeface="Arial" charset="0"/>
                <a:cs typeface="Arial" charset="0"/>
              </a:rPr>
              <a:t> és a 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feltételekben</a:t>
            </a:r>
            <a:r>
              <a:rPr lang="hu-HU" sz="2000" dirty="0" smtClean="0">
                <a:latin typeface="Arial" charset="0"/>
                <a:cs typeface="Arial" charset="0"/>
              </a:rPr>
              <a:t> ezért külön fejezetek jöttek e célból létre.</a:t>
            </a:r>
          </a:p>
          <a:p>
            <a:pPr eaLnBrk="1" hangingPunct="1"/>
            <a:endParaRPr lang="hu-HU" sz="1000" dirty="0"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Az </a:t>
            </a:r>
            <a:r>
              <a:rPr lang="hu-HU" sz="20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ajánlatokon külön nyilatkoznia kell</a:t>
            </a:r>
            <a:r>
              <a:rPr lang="hu-HU" sz="2000" dirty="0" smtClean="0">
                <a:latin typeface="Arial" charset="0"/>
                <a:cs typeface="Arial" charset="0"/>
              </a:rPr>
              <a:t> ezek megismeréséről az ügyfeleknek.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4372116"/>
            <a:ext cx="9144000" cy="110328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3834" y="48598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X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07876" y="4828634"/>
            <a:ext cx="647700" cy="400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Lefelé nyíl 7"/>
          <p:cNvSpPr/>
          <p:nvPr/>
        </p:nvSpPr>
        <p:spPr>
          <a:xfrm>
            <a:off x="4188656" y="1916832"/>
            <a:ext cx="792088" cy="65918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468562" y="5742475"/>
            <a:ext cx="8135886" cy="557495"/>
            <a:chOff x="-445273" y="5762396"/>
            <a:chExt cx="8898657" cy="557495"/>
          </a:xfrm>
        </p:grpSpPr>
        <p:pic>
          <p:nvPicPr>
            <p:cNvPr id="10" name="Picture 13" descr="text_inverzbg_transpare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334" y="5762396"/>
              <a:ext cx="6837073" cy="54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-445273" y="5762396"/>
              <a:ext cx="8898657" cy="557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defTabSz="381000">
                <a:lnSpc>
                  <a:spcPct val="140000"/>
                </a:lnSpc>
                <a:tabLst>
                  <a:tab pos="381000" algn="l"/>
                </a:tabLst>
                <a:defRPr/>
              </a:pPr>
              <a:r>
                <a:rPr lang="hu-HU" sz="2000" dirty="0" smtClean="0">
                  <a:solidFill>
                    <a:schemeClr val="bg1"/>
                  </a:solidFill>
                </a:rPr>
                <a:t>Hiányos nyilatkozat esetén hibajegyzéket küldünk!</a:t>
              </a:r>
              <a:endParaRPr lang="hu-HU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9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CasellaDiTesto 10"/>
          <p:cNvSpPr txBox="1">
            <a:spLocks noChangeArrowheads="1"/>
          </p:cNvSpPr>
          <p:nvPr/>
        </p:nvSpPr>
        <p:spPr bwMode="auto">
          <a:xfrm>
            <a:off x="347663" y="3030538"/>
            <a:ext cx="83994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hu-HU" sz="3300" b="1" dirty="0" smtClean="0">
                <a:solidFill>
                  <a:srgbClr val="C00000"/>
                </a:solidFill>
                <a:cs typeface="Arial" charset="0"/>
              </a:rPr>
              <a:t>Köszönjük </a:t>
            </a:r>
            <a:r>
              <a:rPr lang="hu-HU" sz="3300" b="1" dirty="0">
                <a:solidFill>
                  <a:srgbClr val="C00000"/>
                </a:solidFill>
                <a:cs typeface="Arial" charset="0"/>
              </a:rPr>
              <a:t>a figyelmet!</a:t>
            </a:r>
            <a:endParaRPr lang="it-IT" sz="33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100354" name="Immagin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287338"/>
            <a:ext cx="863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17"/>
          <p:cNvPicPr>
            <a:picLocks noChangeAspect="1"/>
          </p:cNvPicPr>
          <p:nvPr/>
        </p:nvPicPr>
        <p:blipFill>
          <a:blip r:embed="rId3"/>
          <a:srcRect r="21049"/>
          <a:stretch>
            <a:fillRect/>
          </a:stretch>
        </p:blipFill>
        <p:spPr bwMode="auto">
          <a:xfrm>
            <a:off x="0" y="0"/>
            <a:ext cx="21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8101013" y="6092825"/>
            <a:ext cx="792162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0,125"/>
  <p:tag name="ORIGTOP" val="66,875"/>
  <p:tag name="ORIGHEIGHT" val="388,875"/>
  <p:tag name="ORIGWIDTH" val="694,375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zentáció sablon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9AAA25F62D5A547BB75A95C4B3DA177" ma:contentTypeVersion="0" ma:contentTypeDescription="Új dokumentum létrehozása." ma:contentTypeScope="" ma:versionID="cd9101eaae6f3cb728dd97a4e7b0bd73">
  <xsd:schema xmlns:xsd="http://www.w3.org/2001/XMLSchema" xmlns:p="http://schemas.microsoft.com/office/2006/metadata/properties" targetNamespace="http://schemas.microsoft.com/office/2006/metadata/properties" ma:root="true" ma:fieldsID="b0d536f129c651b6788987fff2486af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 ma:readOnly="true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47B23D8-706C-4796-B526-CE27024D25BE}"/>
</file>

<file path=customXml/itemProps2.xml><?xml version="1.0" encoding="utf-8"?>
<ds:datastoreItem xmlns:ds="http://schemas.openxmlformats.org/officeDocument/2006/customXml" ds:itemID="{5D36E787-6068-4705-AC71-BFA6A9CDC90F}"/>
</file>

<file path=customXml/itemProps3.xml><?xml version="1.0" encoding="utf-8"?>
<ds:datastoreItem xmlns:ds="http://schemas.openxmlformats.org/officeDocument/2006/customXml" ds:itemID="{136641B1-D165-4946-BEC1-28701A668CCA}"/>
</file>

<file path=docProps/app.xml><?xml version="1.0" encoding="utf-8"?>
<Properties xmlns="http://schemas.openxmlformats.org/officeDocument/2006/extended-properties" xmlns:vt="http://schemas.openxmlformats.org/officeDocument/2006/docPropsVTypes">
  <TotalTime>12614</TotalTime>
  <Words>4130</Words>
  <Application>Microsoft Office PowerPoint</Application>
  <PresentationFormat>Diavetítés a képernyőre (4:3 oldalarány)</PresentationFormat>
  <Paragraphs>776</Paragraphs>
  <Slides>90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4</vt:i4>
      </vt:variant>
      <vt:variant>
        <vt:lpstr>Diacímek</vt:lpstr>
      </vt:variant>
      <vt:variant>
        <vt:i4>90</vt:i4>
      </vt:variant>
    </vt:vector>
  </HeadingPairs>
  <TitlesOfParts>
    <vt:vector size="94" baseType="lpstr">
      <vt:lpstr>Office-téma</vt:lpstr>
      <vt:lpstr>1_Office-téma</vt:lpstr>
      <vt:lpstr>Prezentáció sablon</vt:lpstr>
      <vt:lpstr>2_Office-téma</vt:lpstr>
      <vt:lpstr>Ptk. változások </vt:lpstr>
      <vt:lpstr>A Ptk.</vt:lpstr>
      <vt:lpstr>Régi és új Ptk. „együtt” 1</vt:lpstr>
      <vt:lpstr>Régi és új Ptk. „együtt” 2</vt:lpstr>
      <vt:lpstr>Új Csoportosítás</vt:lpstr>
      <vt:lpstr>Új fogalom: FOGYASZTÓ 1</vt:lpstr>
      <vt:lpstr>Új fogalom: FOGYASZTÓ 2</vt:lpstr>
      <vt:lpstr>Új fogalom: FOGYASZTÓ 3</vt:lpstr>
      <vt:lpstr>FONTOS! / Ptk-tól való eltérés esete</vt:lpstr>
      <vt:lpstr>FONTOS! / írásbeli alakhoz kötött nyilatkozat</vt:lpstr>
      <vt:lpstr>PowerPoint bemutató</vt:lpstr>
      <vt:lpstr>Előzetes fedezetvállalás</vt:lpstr>
      <vt:lpstr>A biztosítási kockázat jelentős növekedése 6:446. § </vt:lpstr>
      <vt:lpstr>A szerződő fél tájékoztatási kötelezettsége 6:450. § </vt:lpstr>
      <vt:lpstr>Ami a dokumentumainkat illeti…</vt:lpstr>
      <vt:lpstr>A változások bemutatása a dokumentumainkon keresztül…</vt:lpstr>
      <vt:lpstr>Ügyféltájékoztató 1</vt:lpstr>
      <vt:lpstr>Ügyféltájékoztató 2</vt:lpstr>
      <vt:lpstr>Ügyféltájékoztató 3</vt:lpstr>
      <vt:lpstr>Online díjfizetés bankkártyával</vt:lpstr>
      <vt:lpstr>Ügyféltájékoztató 5</vt:lpstr>
      <vt:lpstr>Ügyféltájékoztató 6</vt:lpstr>
      <vt:lpstr>Változások a MAHNUNG (díj nem fizetés esetén követett eljárás) folyamatban</vt:lpstr>
      <vt:lpstr>Régi folyamat - új folyamat…</vt:lpstr>
      <vt:lpstr>A Ptk. főbb változásai a felszólítási és törlési folyamatra vonatkozóan</vt:lpstr>
      <vt:lpstr>Főbb tudnivalók a levelekről 1</vt:lpstr>
      <vt:lpstr>Főbb tudnivalók a levelekről 2</vt:lpstr>
      <vt:lpstr>Főbb tudnivalók a levelekről 3</vt:lpstr>
      <vt:lpstr>Változások a vagyonbiztosítások területén  A kárbiztosítási szerződés általános szabályai és  az új Általános Vagyonbiztosítási Feltételek (ÁVF)</vt:lpstr>
      <vt:lpstr>A kárbiztosítási szerződés általános szabályai – új ÁVF</vt:lpstr>
      <vt:lpstr>A kárbiztosítási szerződés általános szabályai – új ÁVF</vt:lpstr>
      <vt:lpstr>A kárbiztosítási szerződés általános szabályai – új ÁVF</vt:lpstr>
      <vt:lpstr>„Mahnung” folyamat fogyasztó ügyfelekre</vt:lpstr>
      <vt:lpstr>„Mahnung” folyamat nem fogyasztó ügyfelekre</vt:lpstr>
      <vt:lpstr>A kárbiztosítási szerződés általános szabályai – új ÁVF</vt:lpstr>
      <vt:lpstr>A kárbiztosítási szerződés általános szabályai – új ÁVF</vt:lpstr>
      <vt:lpstr>A kárbiztosítási szerződés általános szabályai – új ÁVF</vt:lpstr>
      <vt:lpstr>A kárbiztosítási szerződés általános szabályai – új ÁVF</vt:lpstr>
      <vt:lpstr>A kárbiztosítási szerződés általános szabályai – új ÁVF</vt:lpstr>
      <vt:lpstr>A kárbiztosítási szerződés általános szabályai – új ÁVF</vt:lpstr>
      <vt:lpstr>A kárbiztosítási szerződés általános szabályai – új ÁVF</vt:lpstr>
      <vt:lpstr>Házőrző többlakásos épületbiztosítás  - továbbfejlesztve -  </vt:lpstr>
      <vt:lpstr>Újdonságok</vt:lpstr>
      <vt:lpstr>Új mini csomagok</vt:lpstr>
      <vt:lpstr>Új mini csomagok</vt:lpstr>
      <vt:lpstr>Új mini csomagok</vt:lpstr>
      <vt:lpstr>Új mini csomagok</vt:lpstr>
      <vt:lpstr>Új mini csomagok </vt:lpstr>
      <vt:lpstr>Kárrendezés</vt:lpstr>
      <vt:lpstr>Házőrző otthon- és életmód-biztosítás</vt:lpstr>
      <vt:lpstr>Biztosítási feltételek</vt:lpstr>
      <vt:lpstr>Házőrző otthon- és  életmód-biztosítás</vt:lpstr>
      <vt:lpstr>Házőrző otthon- és  életmód-biztosítás</vt:lpstr>
      <vt:lpstr>Vagyonőr biztosítás</vt:lpstr>
      <vt:lpstr>Vagyonőr változások</vt:lpstr>
      <vt:lpstr>Felelősségbiztosítások  változása 2014 (Új Ptk.)</vt:lpstr>
      <vt:lpstr>Felelősségbiztosítások változása  - Szerződő személye</vt:lpstr>
      <vt:lpstr>Felelősségbiztosítások változása - Sérelemdíj</vt:lpstr>
      <vt:lpstr>Felelősségbiztosítások változása – Sérelemdíj fedezetbe vonása</vt:lpstr>
      <vt:lpstr>Felelősségbiztosítások változása - Sérelemdíj</vt:lpstr>
      <vt:lpstr>Felelősségbiztosítások változása - Sérelemdíj</vt:lpstr>
      <vt:lpstr>Felelősségbiztosítások változása –  Szerződésszegéssel okozott károk </vt:lpstr>
      <vt:lpstr>Vezető Tisztségviselők Felelősségbiztosítása (D&amp;O)</vt:lpstr>
      <vt:lpstr>A vezető tisztségviselők felelősségének változása az új Ptk.-ban</vt:lpstr>
      <vt:lpstr>PowerPoint bemutató</vt:lpstr>
      <vt:lpstr>VÁLTOZÁSOK A KÖVETKEZŐKBEN</vt:lpstr>
      <vt:lpstr>Komplett casco</vt:lpstr>
      <vt:lpstr>Komplett casco</vt:lpstr>
      <vt:lpstr>Kiegészítő biztosítások</vt:lpstr>
      <vt:lpstr>Ajánlati kép - casco</vt:lpstr>
      <vt:lpstr>Ajánlati kép - casco</vt:lpstr>
      <vt:lpstr>Ajánlati kép - kgfb</vt:lpstr>
      <vt:lpstr>Truck ás Motor casco </vt:lpstr>
      <vt:lpstr>Flotta casco </vt:lpstr>
      <vt:lpstr>Flotta casco </vt:lpstr>
      <vt:lpstr>Flotta casco</vt:lpstr>
      <vt:lpstr>Változások a személybiztosítások területén</vt:lpstr>
      <vt:lpstr>Fogyasztó – nem fogyasztó</vt:lpstr>
      <vt:lpstr>Szerződő és biztosított viszonya</vt:lpstr>
      <vt:lpstr>Gyámhatósági jóváhagyás</vt:lpstr>
      <vt:lpstr>Szerződés létrejötte </vt:lpstr>
      <vt:lpstr>KOCKÁZATELBÍRÁLÁSRA NYITVA ÁLLÓ IDŐ KÉRDÉSE: </vt:lpstr>
      <vt:lpstr>Elévülés</vt:lpstr>
      <vt:lpstr>Néhány NEM Ptk-s változás</vt:lpstr>
      <vt:lpstr>Kockázati díj</vt:lpstr>
      <vt:lpstr>PowerPoint bemutató</vt:lpstr>
      <vt:lpstr>PowerPoint bemutató</vt:lpstr>
      <vt:lpstr>2014. március 15. NYOMTATVÁNYOK</vt:lpstr>
      <vt:lpstr>Névváltozás</vt:lpstr>
      <vt:lpstr>PowerPoint bemutató</vt:lpstr>
    </vt:vector>
  </TitlesOfParts>
  <Company>Generali-Providencia Zrt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Arial Bold 33/35pt</dc:title>
  <dc:creator>Hack András</dc:creator>
  <cp:lastModifiedBy>Gulyás Ildikó Tünde</cp:lastModifiedBy>
  <cp:revision>600</cp:revision>
  <cp:lastPrinted>2014-03-10T08:58:22Z</cp:lastPrinted>
  <dcterms:created xsi:type="dcterms:W3CDTF">2014-01-20T09:38:39Z</dcterms:created>
  <dcterms:modified xsi:type="dcterms:W3CDTF">2014-03-10T16:18:40Z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0x01010069AAA25F62D5A547BB75A95C4B3DA177</vt:lpwstr>
  </property>
</Properties>
</file>