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slideLayouts/slideLayout159.xml" ContentType="application/vnd.openxmlformats-officedocument.presentationml.slideLayout+xml"/>
  <Override PartName="/ppt/theme/theme17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2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4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5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6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7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30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31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33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34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5.xml" ContentType="application/vnd.openxmlformats-officedocument.theme+xml"/>
  <Override PartName="/ppt/slideLayouts/slideLayout321.xml" ContentType="application/vnd.openxmlformats-officedocument.presentationml.slideLayout+xml"/>
  <Override PartName="/ppt/theme/theme36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37.xml" ContentType="application/vnd.openxmlformats-officedocument.theme+xml"/>
  <Override PartName="/ppt/slideLayouts/slideLayout324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59" r:id="rId10"/>
    <p:sldMasterId id="2147483771" r:id="rId11"/>
    <p:sldMasterId id="2147483783" r:id="rId12"/>
    <p:sldMasterId id="2147483795" r:id="rId13"/>
    <p:sldMasterId id="2147483807" r:id="rId14"/>
    <p:sldMasterId id="2147483819" r:id="rId15"/>
    <p:sldMasterId id="2147483831" r:id="rId16"/>
    <p:sldMasterId id="2147483834" r:id="rId17"/>
    <p:sldMasterId id="2147483836" r:id="rId18"/>
    <p:sldMasterId id="2147483839" r:id="rId19"/>
    <p:sldMasterId id="2147483841" r:id="rId20"/>
    <p:sldMasterId id="2147483853" r:id="rId21"/>
    <p:sldMasterId id="2147483865" r:id="rId22"/>
    <p:sldMasterId id="2147483877" r:id="rId23"/>
    <p:sldMasterId id="2147483889" r:id="rId24"/>
    <p:sldMasterId id="2147483901" r:id="rId25"/>
    <p:sldMasterId id="2147483913" r:id="rId26"/>
    <p:sldMasterId id="2147483925" r:id="rId27"/>
    <p:sldMasterId id="2147483937" r:id="rId28"/>
    <p:sldMasterId id="2147483940" r:id="rId29"/>
    <p:sldMasterId id="2147483952" r:id="rId30"/>
    <p:sldMasterId id="2147483964" r:id="rId31"/>
    <p:sldMasterId id="2147483976" r:id="rId32"/>
    <p:sldMasterId id="2147483988" r:id="rId33"/>
    <p:sldMasterId id="2147484000" r:id="rId34"/>
    <p:sldMasterId id="2147484012" r:id="rId35"/>
    <p:sldMasterId id="2147484015" r:id="rId36"/>
    <p:sldMasterId id="2147484017" r:id="rId37"/>
    <p:sldMasterId id="2147484020" r:id="rId38"/>
  </p:sldMasterIdLst>
  <p:notesMasterIdLst>
    <p:notesMasterId r:id="rId98"/>
  </p:notesMasterIdLst>
  <p:sldIdLst>
    <p:sldId id="256" r:id="rId39"/>
    <p:sldId id="264" r:id="rId40"/>
    <p:sldId id="258" r:id="rId41"/>
    <p:sldId id="259" r:id="rId42"/>
    <p:sldId id="313" r:id="rId43"/>
    <p:sldId id="260" r:id="rId44"/>
    <p:sldId id="261" r:id="rId45"/>
    <p:sldId id="263" r:id="rId46"/>
    <p:sldId id="312" r:id="rId47"/>
    <p:sldId id="262" r:id="rId48"/>
    <p:sldId id="257" r:id="rId49"/>
    <p:sldId id="268" r:id="rId50"/>
    <p:sldId id="272" r:id="rId51"/>
    <p:sldId id="266" r:id="rId52"/>
    <p:sldId id="267" r:id="rId53"/>
    <p:sldId id="269" r:id="rId54"/>
    <p:sldId id="314" r:id="rId55"/>
    <p:sldId id="270" r:id="rId56"/>
    <p:sldId id="273" r:id="rId57"/>
    <p:sldId id="277" r:id="rId58"/>
    <p:sldId id="278" r:id="rId59"/>
    <p:sldId id="279" r:id="rId60"/>
    <p:sldId id="280" r:id="rId61"/>
    <p:sldId id="281" r:id="rId62"/>
    <p:sldId id="315" r:id="rId63"/>
    <p:sldId id="292" r:id="rId64"/>
    <p:sldId id="282" r:id="rId65"/>
    <p:sldId id="346" r:id="rId66"/>
    <p:sldId id="293" r:id="rId67"/>
    <p:sldId id="283" r:id="rId68"/>
    <p:sldId id="284" r:id="rId69"/>
    <p:sldId id="288" r:id="rId70"/>
    <p:sldId id="289" r:id="rId71"/>
    <p:sldId id="291" r:id="rId72"/>
    <p:sldId id="290" r:id="rId73"/>
    <p:sldId id="285" r:id="rId74"/>
    <p:sldId id="287" r:id="rId75"/>
    <p:sldId id="294" r:id="rId76"/>
    <p:sldId id="300" r:id="rId77"/>
    <p:sldId id="295" r:id="rId78"/>
    <p:sldId id="297" r:id="rId79"/>
    <p:sldId id="296" r:id="rId80"/>
    <p:sldId id="298" r:id="rId81"/>
    <p:sldId id="316" r:id="rId82"/>
    <p:sldId id="340" r:id="rId83"/>
    <p:sldId id="342" r:id="rId84"/>
    <p:sldId id="343" r:id="rId85"/>
    <p:sldId id="344" r:id="rId86"/>
    <p:sldId id="299" r:id="rId87"/>
    <p:sldId id="301" r:id="rId88"/>
    <p:sldId id="317" r:id="rId89"/>
    <p:sldId id="305" r:id="rId90"/>
    <p:sldId id="306" r:id="rId91"/>
    <p:sldId id="307" r:id="rId92"/>
    <p:sldId id="303" r:id="rId93"/>
    <p:sldId id="318" r:id="rId94"/>
    <p:sldId id="319" r:id="rId95"/>
    <p:sldId id="320" r:id="rId96"/>
    <p:sldId id="345" r:id="rId9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p_Biro_L_Fne" initials="BÉ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FF"/>
    <a:srgbClr val="008000"/>
    <a:srgbClr val="66FF66"/>
    <a:srgbClr val="006600"/>
    <a:srgbClr val="FF9966"/>
    <a:srgbClr val="CCCC00"/>
    <a:srgbClr val="FF9933"/>
    <a:srgbClr val="CC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89621" autoAdjust="0"/>
  </p:normalViewPr>
  <p:slideViewPr>
    <p:cSldViewPr>
      <p:cViewPr>
        <p:scale>
          <a:sx n="90" d="100"/>
          <a:sy n="90" d="100"/>
        </p:scale>
        <p:origin x="-6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slide" Target="slides/slide49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slide" Target="slides/slide52.xml"/><Relationship Id="rId95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slide" Target="slides/slide55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slide" Target="slides/slide53.xml"/><Relationship Id="rId96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slide" Target="slides/slide56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97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8D743-18EB-4274-BA89-31B087DB8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C804A78-EF4E-4000-998B-C222DDCCA153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Egyszerű és az ügyféligényre szabható</a:t>
          </a:r>
          <a:endParaRPr lang="hu-HU" sz="2000" dirty="0">
            <a:solidFill>
              <a:schemeClr val="tx1"/>
            </a:solidFill>
          </a:endParaRPr>
        </a:p>
      </dgm:t>
    </dgm:pt>
    <dgm:pt modelId="{0EDA3921-0F07-4996-8283-E9ABAD370EA8}" type="parTrans" cxnId="{5150CDE4-E8C8-4800-88A8-F48C7A4066E2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8B4CB1E-F56A-4F73-9638-29F8293F0200}" type="sibTrans" cxnId="{5150CDE4-E8C8-4800-88A8-F48C7A4066E2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FFE2B4C-0ACF-4589-AEB6-DB58DA154116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Összetetté alakítható</a:t>
          </a:r>
          <a:endParaRPr lang="hu-HU" sz="2000" dirty="0">
            <a:solidFill>
              <a:schemeClr val="tx1"/>
            </a:solidFill>
          </a:endParaRPr>
        </a:p>
      </dgm:t>
    </dgm:pt>
    <dgm:pt modelId="{C870E4CE-7D76-46FB-AABA-0BE9C50D7480}" type="parTrans" cxnId="{BA981E34-93AF-4EE1-B6A8-5E767830735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14B3EFA9-80FF-4745-8EDF-BD5558626BF4}" type="sibTrans" cxnId="{BA981E34-93AF-4EE1-B6A8-5E767830735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4FCFDAB-23A2-423F-8FAC-E274D8C11EEE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Kedvező piaci árú</a:t>
          </a:r>
          <a:endParaRPr lang="hu-HU" sz="2000" dirty="0">
            <a:solidFill>
              <a:schemeClr val="tx1"/>
            </a:solidFill>
          </a:endParaRPr>
        </a:p>
      </dgm:t>
    </dgm:pt>
    <dgm:pt modelId="{5DAE2440-ABA2-4D03-BD88-EDBBAA360F85}" type="parTrans" cxnId="{D8DE07F1-32F9-4EE8-8213-26F9D385CADC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FDC8888-0003-445B-86C6-E51F8A3E00C6}" type="sibTrans" cxnId="{D8DE07F1-32F9-4EE8-8213-26F9D385CADC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FC397519-CFC3-409C-802A-E081E226F621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Üzletkötő és ügyfélbarát nyomtatványok</a:t>
          </a:r>
          <a:endParaRPr lang="hu-HU" sz="2000" dirty="0">
            <a:solidFill>
              <a:schemeClr val="tx1"/>
            </a:solidFill>
          </a:endParaRPr>
        </a:p>
      </dgm:t>
    </dgm:pt>
    <dgm:pt modelId="{35AD55AD-7396-4895-94E5-D560A3261014}" type="parTrans" cxnId="{7DD75B80-8295-40BB-8969-C4126B6FAC9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38775D20-D4BA-42D8-9900-250DAAB73C2D}" type="sibTrans" cxnId="{7DD75B80-8295-40BB-8969-C4126B6FAC9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6D88F29-2AF7-4CC2-BE08-328360DB35BE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Könnyen megközelíthető ügyfélkört megszólító</a:t>
          </a:r>
          <a:endParaRPr lang="hu-HU" sz="2000" dirty="0">
            <a:solidFill>
              <a:schemeClr val="tx1"/>
            </a:solidFill>
          </a:endParaRPr>
        </a:p>
      </dgm:t>
    </dgm:pt>
    <dgm:pt modelId="{3217D884-F50D-4A92-80C0-F83D4382FF79}" type="parTrans" cxnId="{47FF56D8-3BCC-4B7C-8A7C-B417096C6B1C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F9D0E21-A87E-416D-A940-6E54EE4D2B75}" type="sibTrans" cxnId="{47FF56D8-3BCC-4B7C-8A7C-B417096C6B1C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CD105A4-2621-4C8F-8D26-25421161C0EE}">
      <dgm:prSet custT="1"/>
      <dgm:spPr/>
      <dgm:t>
        <a:bodyPr/>
        <a:lstStyle/>
        <a:p>
          <a:pPr rtl="0"/>
          <a:r>
            <a:rPr lang="hu-HU" sz="2000" dirty="0" smtClean="0">
              <a:solidFill>
                <a:schemeClr val="tx1"/>
              </a:solidFill>
            </a:rPr>
            <a:t>Jól átlátható</a:t>
          </a:r>
          <a:endParaRPr lang="hu-HU" sz="2000" dirty="0">
            <a:solidFill>
              <a:schemeClr val="tx1"/>
            </a:solidFill>
          </a:endParaRPr>
        </a:p>
      </dgm:t>
    </dgm:pt>
    <dgm:pt modelId="{D14F90F9-A72A-4138-82B0-10B40E1585EE}" type="sibTrans" cxnId="{9D2F267C-D4CA-42FD-97E6-4813F4480A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DB126AE-A5E6-43C1-A373-5674269715AD}" type="parTrans" cxnId="{9D2F267C-D4CA-42FD-97E6-4813F4480A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CBA602C-32B1-4A20-8F8A-AE625681A896}" type="pres">
      <dgm:prSet presAssocID="{6358D743-18EB-4274-BA89-31B087DB8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D7852A-D267-43CF-B85C-34BD8AA6A6CA}" type="pres">
      <dgm:prSet presAssocID="{5CD105A4-2621-4C8F-8D26-25421161C0EE}" presName="parentText" presStyleLbl="node1" presStyleIdx="0" presStyleCnt="6" custScaleX="100000" custLinFactNeighborX="-762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A079A0-F628-461D-9B20-4BB5E4B5F148}" type="pres">
      <dgm:prSet presAssocID="{D14F90F9-A72A-4138-82B0-10B40E1585EE}" presName="spacer" presStyleCnt="0"/>
      <dgm:spPr/>
    </dgm:pt>
    <dgm:pt modelId="{6EB1919B-9DE6-4BFA-B981-B954A58453C9}" type="pres">
      <dgm:prSet presAssocID="{6C804A78-EF4E-4000-998B-C222DDCCA15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ED1D9E-F1CF-4DF1-B133-74FA95229911}" type="pres">
      <dgm:prSet presAssocID="{A8B4CB1E-F56A-4F73-9638-29F8293F0200}" presName="spacer" presStyleCnt="0"/>
      <dgm:spPr/>
    </dgm:pt>
    <dgm:pt modelId="{76C2325E-F87B-47ED-87F2-A8223DC7B657}" type="pres">
      <dgm:prSet presAssocID="{AFFE2B4C-0ACF-4589-AEB6-DB58DA15411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1D2092-23E0-4882-8C63-0F89C851402E}" type="pres">
      <dgm:prSet presAssocID="{14B3EFA9-80FF-4745-8EDF-BD5558626BF4}" presName="spacer" presStyleCnt="0"/>
      <dgm:spPr/>
    </dgm:pt>
    <dgm:pt modelId="{E8C5518B-469B-4912-8D8A-DA90BFDE3F84}" type="pres">
      <dgm:prSet presAssocID="{04FCFDAB-23A2-423F-8FAC-E274D8C11E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CB337B-9B05-42AE-ADD1-B4E3D5A19BC2}" type="pres">
      <dgm:prSet presAssocID="{8FDC8888-0003-445B-86C6-E51F8A3E00C6}" presName="spacer" presStyleCnt="0"/>
      <dgm:spPr/>
    </dgm:pt>
    <dgm:pt modelId="{C52A12F0-EA96-4894-A3E4-001A340F4E2C}" type="pres">
      <dgm:prSet presAssocID="{FC397519-CFC3-409C-802A-E081E226F62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5367CE-655A-4A90-8265-5BA4F95680CC}" type="pres">
      <dgm:prSet presAssocID="{38775D20-D4BA-42D8-9900-250DAAB73C2D}" presName="spacer" presStyleCnt="0"/>
      <dgm:spPr/>
    </dgm:pt>
    <dgm:pt modelId="{519D2F08-FF74-4D0D-AD72-7D0E6A884BF5}" type="pres">
      <dgm:prSet presAssocID="{46D88F29-2AF7-4CC2-BE08-328360DB35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927ACD8-7FFC-4EE3-A801-515ECB8BDA36}" type="presOf" srcId="{6C804A78-EF4E-4000-998B-C222DDCCA153}" destId="{6EB1919B-9DE6-4BFA-B981-B954A58453C9}" srcOrd="0" destOrd="0" presId="urn:microsoft.com/office/officeart/2005/8/layout/vList2"/>
    <dgm:cxn modelId="{824BBB80-B522-4309-93F9-36B692EF6757}" type="presOf" srcId="{46D88F29-2AF7-4CC2-BE08-328360DB35BE}" destId="{519D2F08-FF74-4D0D-AD72-7D0E6A884BF5}" srcOrd="0" destOrd="0" presId="urn:microsoft.com/office/officeart/2005/8/layout/vList2"/>
    <dgm:cxn modelId="{5150CDE4-E8C8-4800-88A8-F48C7A4066E2}" srcId="{6358D743-18EB-4274-BA89-31B087DB8AFB}" destId="{6C804A78-EF4E-4000-998B-C222DDCCA153}" srcOrd="1" destOrd="0" parTransId="{0EDA3921-0F07-4996-8283-E9ABAD370EA8}" sibTransId="{A8B4CB1E-F56A-4F73-9638-29F8293F0200}"/>
    <dgm:cxn modelId="{9D2F267C-D4CA-42FD-97E6-4813F4480AAF}" srcId="{6358D743-18EB-4274-BA89-31B087DB8AFB}" destId="{5CD105A4-2621-4C8F-8D26-25421161C0EE}" srcOrd="0" destOrd="0" parTransId="{6DB126AE-A5E6-43C1-A373-5674269715AD}" sibTransId="{D14F90F9-A72A-4138-82B0-10B40E1585EE}"/>
    <dgm:cxn modelId="{6073268D-8CD4-4A59-9D11-FFAEEEFE1A3A}" type="presOf" srcId="{AFFE2B4C-0ACF-4589-AEB6-DB58DA154116}" destId="{76C2325E-F87B-47ED-87F2-A8223DC7B657}" srcOrd="0" destOrd="0" presId="urn:microsoft.com/office/officeart/2005/8/layout/vList2"/>
    <dgm:cxn modelId="{BA981E34-93AF-4EE1-B6A8-5E767830735A}" srcId="{6358D743-18EB-4274-BA89-31B087DB8AFB}" destId="{AFFE2B4C-0ACF-4589-AEB6-DB58DA154116}" srcOrd="2" destOrd="0" parTransId="{C870E4CE-7D76-46FB-AABA-0BE9C50D7480}" sibTransId="{14B3EFA9-80FF-4745-8EDF-BD5558626BF4}"/>
    <dgm:cxn modelId="{6183945B-DA52-4B09-95B3-4A628853247F}" type="presOf" srcId="{5CD105A4-2621-4C8F-8D26-25421161C0EE}" destId="{DBD7852A-D267-43CF-B85C-34BD8AA6A6CA}" srcOrd="0" destOrd="0" presId="urn:microsoft.com/office/officeart/2005/8/layout/vList2"/>
    <dgm:cxn modelId="{36C21189-D242-4C63-859E-831348E8CA1D}" type="presOf" srcId="{FC397519-CFC3-409C-802A-E081E226F621}" destId="{C52A12F0-EA96-4894-A3E4-001A340F4E2C}" srcOrd="0" destOrd="0" presId="urn:microsoft.com/office/officeart/2005/8/layout/vList2"/>
    <dgm:cxn modelId="{7DD75B80-8295-40BB-8969-C4126B6FAC98}" srcId="{6358D743-18EB-4274-BA89-31B087DB8AFB}" destId="{FC397519-CFC3-409C-802A-E081E226F621}" srcOrd="4" destOrd="0" parTransId="{35AD55AD-7396-4895-94E5-D560A3261014}" sibTransId="{38775D20-D4BA-42D8-9900-250DAAB73C2D}"/>
    <dgm:cxn modelId="{47FF56D8-3BCC-4B7C-8A7C-B417096C6B1C}" srcId="{6358D743-18EB-4274-BA89-31B087DB8AFB}" destId="{46D88F29-2AF7-4CC2-BE08-328360DB35BE}" srcOrd="5" destOrd="0" parTransId="{3217D884-F50D-4A92-80C0-F83D4382FF79}" sibTransId="{4F9D0E21-A87E-416D-A940-6E54EE4D2B75}"/>
    <dgm:cxn modelId="{5F0E9D0E-7AF6-451C-8E71-A0190027F598}" type="presOf" srcId="{6358D743-18EB-4274-BA89-31B087DB8AFB}" destId="{5CBA602C-32B1-4A20-8F8A-AE625681A896}" srcOrd="0" destOrd="0" presId="urn:microsoft.com/office/officeart/2005/8/layout/vList2"/>
    <dgm:cxn modelId="{3D26362C-8DC3-4FED-AD98-31D6C03FB87D}" type="presOf" srcId="{04FCFDAB-23A2-423F-8FAC-E274D8C11EEE}" destId="{E8C5518B-469B-4912-8D8A-DA90BFDE3F84}" srcOrd="0" destOrd="0" presId="urn:microsoft.com/office/officeart/2005/8/layout/vList2"/>
    <dgm:cxn modelId="{D8DE07F1-32F9-4EE8-8213-26F9D385CADC}" srcId="{6358D743-18EB-4274-BA89-31B087DB8AFB}" destId="{04FCFDAB-23A2-423F-8FAC-E274D8C11EEE}" srcOrd="3" destOrd="0" parTransId="{5DAE2440-ABA2-4D03-BD88-EDBBAA360F85}" sibTransId="{8FDC8888-0003-445B-86C6-E51F8A3E00C6}"/>
    <dgm:cxn modelId="{DA047958-EA97-40AE-8FC6-5571E8B66285}" type="presParOf" srcId="{5CBA602C-32B1-4A20-8F8A-AE625681A896}" destId="{DBD7852A-D267-43CF-B85C-34BD8AA6A6CA}" srcOrd="0" destOrd="0" presId="urn:microsoft.com/office/officeart/2005/8/layout/vList2"/>
    <dgm:cxn modelId="{5948AA78-23D6-471B-8AD1-976D388A732E}" type="presParOf" srcId="{5CBA602C-32B1-4A20-8F8A-AE625681A896}" destId="{2AA079A0-F628-461D-9B20-4BB5E4B5F148}" srcOrd="1" destOrd="0" presId="urn:microsoft.com/office/officeart/2005/8/layout/vList2"/>
    <dgm:cxn modelId="{469899A5-BD22-41E8-A97E-68ECE47CFD5C}" type="presParOf" srcId="{5CBA602C-32B1-4A20-8F8A-AE625681A896}" destId="{6EB1919B-9DE6-4BFA-B981-B954A58453C9}" srcOrd="2" destOrd="0" presId="urn:microsoft.com/office/officeart/2005/8/layout/vList2"/>
    <dgm:cxn modelId="{8EA14766-D4A0-42F8-A9D3-43E7CA4760B9}" type="presParOf" srcId="{5CBA602C-32B1-4A20-8F8A-AE625681A896}" destId="{C3ED1D9E-F1CF-4DF1-B133-74FA95229911}" srcOrd="3" destOrd="0" presId="urn:microsoft.com/office/officeart/2005/8/layout/vList2"/>
    <dgm:cxn modelId="{38FE8498-A241-4CAC-8FC3-A816C8AA7084}" type="presParOf" srcId="{5CBA602C-32B1-4A20-8F8A-AE625681A896}" destId="{76C2325E-F87B-47ED-87F2-A8223DC7B657}" srcOrd="4" destOrd="0" presId="urn:microsoft.com/office/officeart/2005/8/layout/vList2"/>
    <dgm:cxn modelId="{DFD917AD-C7F8-4E3A-A84A-07E138EB9625}" type="presParOf" srcId="{5CBA602C-32B1-4A20-8F8A-AE625681A896}" destId="{721D2092-23E0-4882-8C63-0F89C851402E}" srcOrd="5" destOrd="0" presId="urn:microsoft.com/office/officeart/2005/8/layout/vList2"/>
    <dgm:cxn modelId="{582CBADF-284D-4A7A-BD62-4C34AA0BFA1C}" type="presParOf" srcId="{5CBA602C-32B1-4A20-8F8A-AE625681A896}" destId="{E8C5518B-469B-4912-8D8A-DA90BFDE3F84}" srcOrd="6" destOrd="0" presId="urn:microsoft.com/office/officeart/2005/8/layout/vList2"/>
    <dgm:cxn modelId="{5B86D9C2-4451-4E57-8CAC-373E65B083F4}" type="presParOf" srcId="{5CBA602C-32B1-4A20-8F8A-AE625681A896}" destId="{6DCB337B-9B05-42AE-ADD1-B4E3D5A19BC2}" srcOrd="7" destOrd="0" presId="urn:microsoft.com/office/officeart/2005/8/layout/vList2"/>
    <dgm:cxn modelId="{8EB01BCB-F48F-401A-9388-3FC2AD6C4887}" type="presParOf" srcId="{5CBA602C-32B1-4A20-8F8A-AE625681A896}" destId="{C52A12F0-EA96-4894-A3E4-001A340F4E2C}" srcOrd="8" destOrd="0" presId="urn:microsoft.com/office/officeart/2005/8/layout/vList2"/>
    <dgm:cxn modelId="{4558B8ED-0CB4-45B9-8720-4F6171F14FE5}" type="presParOf" srcId="{5CBA602C-32B1-4A20-8F8A-AE625681A896}" destId="{855367CE-655A-4A90-8265-5BA4F95680CC}" srcOrd="9" destOrd="0" presId="urn:microsoft.com/office/officeart/2005/8/layout/vList2"/>
    <dgm:cxn modelId="{75FE3460-F898-4281-8E1B-632C71DF896C}" type="presParOf" srcId="{5CBA602C-32B1-4A20-8F8A-AE625681A896}" destId="{519D2F08-FF74-4D0D-AD72-7D0E6A884B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C914C-6D8D-44D3-B27F-3B8DC71F6A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51E2BD8-B32C-49CE-A098-4CE7AB7B03B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hu-HU" sz="1800" b="1" dirty="0" smtClean="0">
              <a:solidFill>
                <a:schemeClr val="tx1"/>
              </a:solidFill>
            </a:rPr>
            <a:t>villámcsapás</a:t>
          </a:r>
          <a:r>
            <a:rPr lang="hu-HU" sz="1800" dirty="0" smtClean="0">
              <a:solidFill>
                <a:schemeClr val="tx1"/>
              </a:solidFill>
            </a:rPr>
            <a:t> </a:t>
          </a:r>
          <a:r>
            <a:rPr lang="hu-HU" sz="1800" b="1" dirty="0" smtClean="0">
              <a:solidFill>
                <a:schemeClr val="tx1"/>
              </a:solidFill>
            </a:rPr>
            <a:t>másodlagos</a:t>
          </a:r>
          <a:r>
            <a:rPr lang="hu-HU" sz="1800" dirty="0" smtClean="0">
              <a:solidFill>
                <a:schemeClr val="tx1"/>
              </a:solidFill>
            </a:rPr>
            <a:t> hatása</a:t>
          </a:r>
          <a:endParaRPr lang="hu-HU" sz="1800" dirty="0">
            <a:solidFill>
              <a:schemeClr val="tx1"/>
            </a:solidFill>
          </a:endParaRPr>
        </a:p>
      </dgm:t>
    </dgm:pt>
    <dgm:pt modelId="{CE40DD9B-E628-4279-8825-6661AEA903F6}" type="parTrans" cxnId="{D2F08795-6064-4843-A9AA-3ABA799F9ECE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4DB64B1F-84AE-40B4-9B15-5A2B6D20E6F7}" type="sibTrans" cxnId="{D2F08795-6064-4843-A9AA-3ABA799F9ECE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558D796A-E458-4ED8-8960-464D6DB0FFD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hu-HU" sz="1800" b="1" dirty="0" smtClean="0">
              <a:solidFill>
                <a:schemeClr val="tx1"/>
              </a:solidFill>
            </a:rPr>
            <a:t>vihar</a:t>
          </a:r>
          <a:r>
            <a:rPr lang="hu-HU" sz="1800" dirty="0" smtClean="0">
              <a:solidFill>
                <a:schemeClr val="tx1"/>
              </a:solidFill>
            </a:rPr>
            <a:t> károk</a:t>
          </a:r>
          <a:endParaRPr lang="hu-HU" sz="1800" dirty="0">
            <a:solidFill>
              <a:schemeClr val="tx1"/>
            </a:solidFill>
          </a:endParaRPr>
        </a:p>
      </dgm:t>
    </dgm:pt>
    <dgm:pt modelId="{0D9E7CC5-AD0A-4110-AF03-0C9FD7C84A89}" type="parTrans" cxnId="{8B62FB75-DB22-47D6-8027-733B671FEA82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DE8947DC-BE3B-4FB9-8187-51CF795D68C9}" type="sibTrans" cxnId="{8B62FB75-DB22-47D6-8027-733B671FEA82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97AFBCBE-15D0-416E-BCC7-79285AA9D578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hu-HU" sz="1800" b="1" dirty="0" smtClean="0">
              <a:solidFill>
                <a:schemeClr val="tx1"/>
              </a:solidFill>
            </a:rPr>
            <a:t>vezetékes</a:t>
          </a:r>
          <a:r>
            <a:rPr lang="hu-HU" sz="1800" dirty="0" smtClean="0">
              <a:solidFill>
                <a:schemeClr val="tx1"/>
              </a:solidFill>
            </a:rPr>
            <a:t> </a:t>
          </a:r>
          <a:r>
            <a:rPr lang="hu-HU" sz="1800" b="1" dirty="0" smtClean="0">
              <a:solidFill>
                <a:schemeClr val="tx1"/>
              </a:solidFill>
            </a:rPr>
            <a:t>vízkár</a:t>
          </a:r>
          <a:r>
            <a:rPr lang="hu-HU" sz="1800" dirty="0" smtClean="0">
              <a:solidFill>
                <a:schemeClr val="tx1"/>
              </a:solidFill>
            </a:rPr>
            <a:t> – egyik leggyakoribb</a:t>
          </a:r>
          <a:endParaRPr lang="hu-HU" sz="1800" dirty="0">
            <a:solidFill>
              <a:schemeClr val="tx1"/>
            </a:solidFill>
          </a:endParaRPr>
        </a:p>
      </dgm:t>
    </dgm:pt>
    <dgm:pt modelId="{4A0A26DC-FDAA-4135-83DE-1D80A48D2F5C}" type="parTrans" cxnId="{00D24F55-9A72-4C92-8D97-2F09BDEB2D0C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C1A103F3-EB35-478D-AC70-08CE7E83FF29}" type="sibTrans" cxnId="{00D24F55-9A72-4C92-8D97-2F09BDEB2D0C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30CD99A1-0352-40C7-ADFB-4FE08E22CEF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hu-HU" sz="1800" b="1" dirty="0" smtClean="0">
              <a:solidFill>
                <a:schemeClr val="tx1"/>
              </a:solidFill>
            </a:rPr>
            <a:t>felelősségi károk </a:t>
          </a:r>
          <a:r>
            <a:rPr lang="hu-HU" sz="1800" dirty="0" smtClean="0">
              <a:solidFill>
                <a:schemeClr val="tx1"/>
              </a:solidFill>
            </a:rPr>
            <a:t>– munka során a harmadik személynek, okozott kár – pl. fűnyírás közben a felpattanó kő megsérti a gépjárművet </a:t>
          </a:r>
          <a:endParaRPr lang="hu-HU" sz="1800" dirty="0">
            <a:solidFill>
              <a:schemeClr val="tx1"/>
            </a:solidFill>
          </a:endParaRPr>
        </a:p>
      </dgm:t>
    </dgm:pt>
    <dgm:pt modelId="{ED12CA13-5E8D-4D22-9BF1-4FA13E3BD9DD}" type="parTrans" cxnId="{A6D7541F-C0B9-4D8A-BBFA-B835F2C0858B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BF0069B9-18CC-45E4-8167-0902B9D2E502}" type="sibTrans" cxnId="{A6D7541F-C0B9-4D8A-BBFA-B835F2C0858B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2115C1AE-FB93-4606-BEE9-0D21617628E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hu-HU" sz="1800" b="1" dirty="0" smtClean="0">
              <a:solidFill>
                <a:schemeClr val="tx1"/>
              </a:solidFill>
            </a:rPr>
            <a:t>üvegtörés </a:t>
          </a:r>
          <a:endParaRPr lang="hu-HU" sz="1800" dirty="0">
            <a:solidFill>
              <a:schemeClr val="tx1"/>
            </a:solidFill>
          </a:endParaRPr>
        </a:p>
      </dgm:t>
    </dgm:pt>
    <dgm:pt modelId="{8D6CBA0D-4489-401C-970C-B2E255CB698F}" type="parTrans" cxnId="{E7CB3E1E-B121-4FFB-9A8C-B78408C3C4BB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C6F104F1-0343-446F-ACCC-367E4AD3E337}" type="sibTrans" cxnId="{E7CB3E1E-B121-4FFB-9A8C-B78408C3C4BB}">
      <dgm:prSet/>
      <dgm:spPr/>
      <dgm:t>
        <a:bodyPr/>
        <a:lstStyle/>
        <a:p>
          <a:pPr>
            <a:lnSpc>
              <a:spcPct val="150000"/>
            </a:lnSpc>
          </a:pPr>
          <a:endParaRPr lang="hu-HU" sz="1800">
            <a:solidFill>
              <a:schemeClr val="tx1"/>
            </a:solidFill>
          </a:endParaRPr>
        </a:p>
      </dgm:t>
    </dgm:pt>
    <dgm:pt modelId="{80FAF489-25A2-4EC2-AF2C-D1EC1E0866C1}" type="pres">
      <dgm:prSet presAssocID="{317C914C-6D8D-44D3-B27F-3B8DC71F6A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15C61A-0096-4D6D-AC9F-1B290492D946}" type="pres">
      <dgm:prSet presAssocID="{151E2BD8-B32C-49CE-A098-4CE7AB7B03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42BA5F-A9BF-4737-A7B0-9F940D8FA75A}" type="pres">
      <dgm:prSet presAssocID="{4DB64B1F-84AE-40B4-9B15-5A2B6D20E6F7}" presName="spacer" presStyleCnt="0"/>
      <dgm:spPr/>
    </dgm:pt>
    <dgm:pt modelId="{CF12EF5C-0561-44F5-B7B9-94509E6223B9}" type="pres">
      <dgm:prSet presAssocID="{558D796A-E458-4ED8-8960-464D6DB0FFD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5C0B60-D6AB-4EDE-9358-F9CE0C14A00F}" type="pres">
      <dgm:prSet presAssocID="{DE8947DC-BE3B-4FB9-8187-51CF795D68C9}" presName="spacer" presStyleCnt="0"/>
      <dgm:spPr/>
    </dgm:pt>
    <dgm:pt modelId="{5F73EF6B-6BAE-426F-ADC3-1EFCB8DDC09F}" type="pres">
      <dgm:prSet presAssocID="{97AFBCBE-15D0-416E-BCC7-79285AA9D5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76E3B6-E0A4-487E-BD84-90EB9D8FA6FF}" type="pres">
      <dgm:prSet presAssocID="{C1A103F3-EB35-478D-AC70-08CE7E83FF29}" presName="spacer" presStyleCnt="0"/>
      <dgm:spPr/>
    </dgm:pt>
    <dgm:pt modelId="{EE697D97-0795-476E-A235-E781A6847334}" type="pres">
      <dgm:prSet presAssocID="{30CD99A1-0352-40C7-ADFB-4FE08E22CE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335EF1-BB27-4EA2-BB37-109B9DA92F9F}" type="pres">
      <dgm:prSet presAssocID="{BF0069B9-18CC-45E4-8167-0902B9D2E502}" presName="spacer" presStyleCnt="0"/>
      <dgm:spPr/>
    </dgm:pt>
    <dgm:pt modelId="{8F37B4DC-F661-4551-9CFF-65A3F88C8FB6}" type="pres">
      <dgm:prSet presAssocID="{2115C1AE-FB93-4606-BEE9-0D21617628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54E8DA-4ED6-42D8-BBC8-1978F648ED88}" type="presOf" srcId="{2115C1AE-FB93-4606-BEE9-0D21617628EC}" destId="{8F37B4DC-F661-4551-9CFF-65A3F88C8FB6}" srcOrd="0" destOrd="0" presId="urn:microsoft.com/office/officeart/2005/8/layout/vList2"/>
    <dgm:cxn modelId="{B5892528-0ED0-4685-93CD-0CE5E15F8FDA}" type="presOf" srcId="{317C914C-6D8D-44D3-B27F-3B8DC71F6AA3}" destId="{80FAF489-25A2-4EC2-AF2C-D1EC1E0866C1}" srcOrd="0" destOrd="0" presId="urn:microsoft.com/office/officeart/2005/8/layout/vList2"/>
    <dgm:cxn modelId="{8B62FB75-DB22-47D6-8027-733B671FEA82}" srcId="{317C914C-6D8D-44D3-B27F-3B8DC71F6AA3}" destId="{558D796A-E458-4ED8-8960-464D6DB0FFD7}" srcOrd="1" destOrd="0" parTransId="{0D9E7CC5-AD0A-4110-AF03-0C9FD7C84A89}" sibTransId="{DE8947DC-BE3B-4FB9-8187-51CF795D68C9}"/>
    <dgm:cxn modelId="{291465FA-6159-4D37-993A-2FB1F5A1708C}" type="presOf" srcId="{30CD99A1-0352-40C7-ADFB-4FE08E22CEFE}" destId="{EE697D97-0795-476E-A235-E781A6847334}" srcOrd="0" destOrd="0" presId="urn:microsoft.com/office/officeart/2005/8/layout/vList2"/>
    <dgm:cxn modelId="{9952AA32-0D28-4F29-BBDA-5AFE05061083}" type="presOf" srcId="{151E2BD8-B32C-49CE-A098-4CE7AB7B03B0}" destId="{4C15C61A-0096-4D6D-AC9F-1B290492D946}" srcOrd="0" destOrd="0" presId="urn:microsoft.com/office/officeart/2005/8/layout/vList2"/>
    <dgm:cxn modelId="{D2F08795-6064-4843-A9AA-3ABA799F9ECE}" srcId="{317C914C-6D8D-44D3-B27F-3B8DC71F6AA3}" destId="{151E2BD8-B32C-49CE-A098-4CE7AB7B03B0}" srcOrd="0" destOrd="0" parTransId="{CE40DD9B-E628-4279-8825-6661AEA903F6}" sibTransId="{4DB64B1F-84AE-40B4-9B15-5A2B6D20E6F7}"/>
    <dgm:cxn modelId="{E7CB3E1E-B121-4FFB-9A8C-B78408C3C4BB}" srcId="{317C914C-6D8D-44D3-B27F-3B8DC71F6AA3}" destId="{2115C1AE-FB93-4606-BEE9-0D21617628EC}" srcOrd="4" destOrd="0" parTransId="{8D6CBA0D-4489-401C-970C-B2E255CB698F}" sibTransId="{C6F104F1-0343-446F-ACCC-367E4AD3E337}"/>
    <dgm:cxn modelId="{00D24F55-9A72-4C92-8D97-2F09BDEB2D0C}" srcId="{317C914C-6D8D-44D3-B27F-3B8DC71F6AA3}" destId="{97AFBCBE-15D0-416E-BCC7-79285AA9D578}" srcOrd="2" destOrd="0" parTransId="{4A0A26DC-FDAA-4135-83DE-1D80A48D2F5C}" sibTransId="{C1A103F3-EB35-478D-AC70-08CE7E83FF29}"/>
    <dgm:cxn modelId="{3DC99742-5F9F-456A-ACCF-6041A31D1EAA}" type="presOf" srcId="{97AFBCBE-15D0-416E-BCC7-79285AA9D578}" destId="{5F73EF6B-6BAE-426F-ADC3-1EFCB8DDC09F}" srcOrd="0" destOrd="0" presId="urn:microsoft.com/office/officeart/2005/8/layout/vList2"/>
    <dgm:cxn modelId="{A6D7541F-C0B9-4D8A-BBFA-B835F2C0858B}" srcId="{317C914C-6D8D-44D3-B27F-3B8DC71F6AA3}" destId="{30CD99A1-0352-40C7-ADFB-4FE08E22CEFE}" srcOrd="3" destOrd="0" parTransId="{ED12CA13-5E8D-4D22-9BF1-4FA13E3BD9DD}" sibTransId="{BF0069B9-18CC-45E4-8167-0902B9D2E502}"/>
    <dgm:cxn modelId="{542BB022-7F9F-40BB-9560-6E1D8E80D27A}" type="presOf" srcId="{558D796A-E458-4ED8-8960-464D6DB0FFD7}" destId="{CF12EF5C-0561-44F5-B7B9-94509E6223B9}" srcOrd="0" destOrd="0" presId="urn:microsoft.com/office/officeart/2005/8/layout/vList2"/>
    <dgm:cxn modelId="{F22A6B47-91E4-46A1-834E-E6214B981A48}" type="presParOf" srcId="{80FAF489-25A2-4EC2-AF2C-D1EC1E0866C1}" destId="{4C15C61A-0096-4D6D-AC9F-1B290492D946}" srcOrd="0" destOrd="0" presId="urn:microsoft.com/office/officeart/2005/8/layout/vList2"/>
    <dgm:cxn modelId="{36BB19E3-EA4E-4406-9B9F-2CECCEA69DCD}" type="presParOf" srcId="{80FAF489-25A2-4EC2-AF2C-D1EC1E0866C1}" destId="{1142BA5F-A9BF-4737-A7B0-9F940D8FA75A}" srcOrd="1" destOrd="0" presId="urn:microsoft.com/office/officeart/2005/8/layout/vList2"/>
    <dgm:cxn modelId="{E7D5FFCE-1FF7-4D08-9DC8-014CD2EFF8E2}" type="presParOf" srcId="{80FAF489-25A2-4EC2-AF2C-D1EC1E0866C1}" destId="{CF12EF5C-0561-44F5-B7B9-94509E6223B9}" srcOrd="2" destOrd="0" presId="urn:microsoft.com/office/officeart/2005/8/layout/vList2"/>
    <dgm:cxn modelId="{A220D623-E25E-4533-8C17-600BF31CB5FC}" type="presParOf" srcId="{80FAF489-25A2-4EC2-AF2C-D1EC1E0866C1}" destId="{C45C0B60-D6AB-4EDE-9358-F9CE0C14A00F}" srcOrd="3" destOrd="0" presId="urn:microsoft.com/office/officeart/2005/8/layout/vList2"/>
    <dgm:cxn modelId="{F93398FE-9347-4728-A460-C9F08953ABF6}" type="presParOf" srcId="{80FAF489-25A2-4EC2-AF2C-D1EC1E0866C1}" destId="{5F73EF6B-6BAE-426F-ADC3-1EFCB8DDC09F}" srcOrd="4" destOrd="0" presId="urn:microsoft.com/office/officeart/2005/8/layout/vList2"/>
    <dgm:cxn modelId="{2AFC0121-A6EE-4B59-8447-DE2CD69924B7}" type="presParOf" srcId="{80FAF489-25A2-4EC2-AF2C-D1EC1E0866C1}" destId="{0876E3B6-E0A4-487E-BD84-90EB9D8FA6FF}" srcOrd="5" destOrd="0" presId="urn:microsoft.com/office/officeart/2005/8/layout/vList2"/>
    <dgm:cxn modelId="{E742A8D2-0B61-4973-9DA8-95707FC1D303}" type="presParOf" srcId="{80FAF489-25A2-4EC2-AF2C-D1EC1E0866C1}" destId="{EE697D97-0795-476E-A235-E781A6847334}" srcOrd="6" destOrd="0" presId="urn:microsoft.com/office/officeart/2005/8/layout/vList2"/>
    <dgm:cxn modelId="{D420EC6F-823B-4978-8906-ED5F29E0E72F}" type="presParOf" srcId="{80FAF489-25A2-4EC2-AF2C-D1EC1E0866C1}" destId="{DD335EF1-BB27-4EA2-BB37-109B9DA92F9F}" srcOrd="7" destOrd="0" presId="urn:microsoft.com/office/officeart/2005/8/layout/vList2"/>
    <dgm:cxn modelId="{98C620DA-0D22-4DF8-BA86-5D393A6B4F66}" type="presParOf" srcId="{80FAF489-25A2-4EC2-AF2C-D1EC1E0866C1}" destId="{8F37B4DC-F661-4551-9CFF-65A3F88C8F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62824-005C-4E10-8BF0-6E37399DB5A9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EC6A220-9537-40FB-8D33-0F3F61AF81A8}">
      <dgm:prSet phldrT="[Szöveg]" custT="1"/>
      <dgm:spPr/>
      <dgm:t>
        <a:bodyPr/>
        <a:lstStyle/>
        <a:p>
          <a:r>
            <a:rPr lang="hu-HU" sz="1800" b="1" dirty="0" smtClean="0">
              <a:solidFill>
                <a:srgbClr val="C00000"/>
              </a:solidFill>
            </a:rPr>
            <a:t>Hiteles</a:t>
          </a:r>
          <a:endParaRPr lang="hu-HU" sz="1800" b="1" dirty="0">
            <a:solidFill>
              <a:srgbClr val="C00000"/>
            </a:solidFill>
          </a:endParaRPr>
        </a:p>
      </dgm:t>
    </dgm:pt>
    <dgm:pt modelId="{36D2EFDD-0FBF-42BC-BBE9-42B11C2D6406}" type="parTrans" cxnId="{2481BE12-5D5F-411A-92B0-180DC4418270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F37DF280-F193-4D5B-AE28-5BB254F31E89}" type="sibTrans" cxnId="{2481BE12-5D5F-411A-92B0-180DC4418270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AE74A2CA-4DFF-4BA7-BC15-A3463E22139D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bg1">
                  <a:lumMod val="75000"/>
                </a:schemeClr>
              </a:solidFill>
            </a:rPr>
            <a:t>Lízingre, hitelre vásárolt vagyon tárgyak esetében</a:t>
          </a:r>
          <a:endParaRPr lang="hu-HU" sz="1800" dirty="0">
            <a:solidFill>
              <a:schemeClr val="bg1">
                <a:lumMod val="75000"/>
              </a:schemeClr>
            </a:solidFill>
          </a:endParaRPr>
        </a:p>
      </dgm:t>
    </dgm:pt>
    <dgm:pt modelId="{CC1B4C82-34A1-4C2D-B4AB-1BE80294CEF5}" type="parTrans" cxnId="{A44C91D9-50A1-4EFC-840A-B15E7A861A3C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E202F660-856E-4880-8557-4DD129873D68}" type="sibTrans" cxnId="{A44C91D9-50A1-4EFC-840A-B15E7A861A3C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0228A8FF-F8C5-4B7B-A91A-18E7AD373009}">
      <dgm:prSet phldrT="[Szöveg]" custT="1"/>
      <dgm:spPr/>
      <dgm:t>
        <a:bodyPr/>
        <a:lstStyle/>
        <a:p>
          <a:r>
            <a:rPr lang="hu-HU" sz="1800" b="1" dirty="0" smtClean="0">
              <a:solidFill>
                <a:srgbClr val="C00000"/>
              </a:solidFill>
            </a:rPr>
            <a:t>Junior</a:t>
          </a:r>
          <a:endParaRPr lang="hu-HU" sz="1800" b="1" dirty="0">
            <a:solidFill>
              <a:srgbClr val="C00000"/>
            </a:solidFill>
          </a:endParaRPr>
        </a:p>
      </dgm:t>
    </dgm:pt>
    <dgm:pt modelId="{41D35AEC-0D3E-4D72-87F9-B2771775984A}" type="parTrans" cxnId="{749F67AE-C9A2-4EDB-B67E-CFBA6051B11B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366BD514-2564-4D46-8D3D-4FF16C83F405}" type="sibTrans" cxnId="{749F67AE-C9A2-4EDB-B67E-CFBA6051B11B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1FF21F4B-B64C-41B5-81F0-BF1005897137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Kevés kockázat biztosítása</a:t>
          </a:r>
          <a:endParaRPr lang="hu-HU" sz="1800" dirty="0">
            <a:solidFill>
              <a:schemeClr val="tx1"/>
            </a:solidFill>
          </a:endParaRPr>
        </a:p>
      </dgm:t>
    </dgm:pt>
    <dgm:pt modelId="{8A922A28-A107-41E4-ABDD-127B0E9C448C}" type="parTrans" cxnId="{AAE6D4DA-FA2A-4B7E-81BF-6999EEE42E0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75E89AB6-4173-424E-AAF1-C1A4E84D8769}" type="sibTrans" cxnId="{AAE6D4DA-FA2A-4B7E-81BF-6999EEE42E0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EC3DB275-4A8E-4E0F-9D56-791FDA2582C9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Alacsony limitek</a:t>
          </a:r>
          <a:endParaRPr lang="hu-HU" sz="1800" dirty="0">
            <a:solidFill>
              <a:schemeClr val="tx1"/>
            </a:solidFill>
          </a:endParaRPr>
        </a:p>
      </dgm:t>
    </dgm:pt>
    <dgm:pt modelId="{6C68ADAD-B7D5-4F06-8C3E-2F1FEC75EAEC}" type="parTrans" cxnId="{203E462E-0CFE-4EDB-B69D-9E3753EBA734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DF6449DF-42E7-45B5-B1DF-2D875942AB24}" type="sibTrans" cxnId="{203E462E-0CFE-4EDB-B69D-9E3753EBA734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41FA6620-EE48-424A-880F-E6A57374D14F}">
      <dgm:prSet phldrT="[Szöveg]" custT="1"/>
      <dgm:spPr/>
      <dgm:t>
        <a:bodyPr/>
        <a:lstStyle/>
        <a:p>
          <a:r>
            <a:rPr lang="hu-HU" sz="1800" b="1" dirty="0" smtClean="0">
              <a:solidFill>
                <a:srgbClr val="C00000"/>
              </a:solidFill>
            </a:rPr>
            <a:t>Szenior</a:t>
          </a:r>
          <a:endParaRPr lang="hu-HU" sz="1800" b="1" dirty="0">
            <a:solidFill>
              <a:srgbClr val="C00000"/>
            </a:solidFill>
          </a:endParaRPr>
        </a:p>
      </dgm:t>
    </dgm:pt>
    <dgm:pt modelId="{C9340F88-F54D-46C3-921B-FEEE4F3D17A5}" type="parTrans" cxnId="{8140DEAF-86E0-4B7C-A366-5C8124777FBF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71F5E5BD-2972-4A28-9DAE-A5F1760F19FE}" type="sibTrans" cxnId="{8140DEAF-86E0-4B7C-A366-5C8124777FBF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09F722F8-A263-41C0-9EAA-952D158AEFFF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A legtöbb kockázat</a:t>
          </a:r>
          <a:endParaRPr lang="hu-HU" sz="1800" dirty="0">
            <a:solidFill>
              <a:schemeClr val="tx1"/>
            </a:solidFill>
          </a:endParaRPr>
        </a:p>
      </dgm:t>
    </dgm:pt>
    <dgm:pt modelId="{55ED96DC-DA55-47FE-A1E8-B69EB9653631}" type="parTrans" cxnId="{1428A8FD-A3E8-4355-A8FA-7C57599CAE74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C9FA28F4-3296-45EE-B9FD-F0F3BE501DC7}" type="sibTrans" cxnId="{1428A8FD-A3E8-4355-A8FA-7C57599CAE74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F3957910-75ED-4398-A8F0-044BBED29BD0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Legmagasabb limitek</a:t>
          </a:r>
          <a:endParaRPr lang="hu-HU" sz="1800" dirty="0">
            <a:solidFill>
              <a:schemeClr val="tx1"/>
            </a:solidFill>
          </a:endParaRPr>
        </a:p>
      </dgm:t>
    </dgm:pt>
    <dgm:pt modelId="{8D61CC0D-9B9B-4F8A-887A-9EBD7C65462B}" type="parTrans" cxnId="{C95AF366-DBE5-4286-AA45-6A2EB652934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4ACEBC82-A578-4765-A777-CA0AD93C60EE}" type="sibTrans" cxnId="{C95AF366-DBE5-4286-AA45-6A2EB652934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CFD77612-945D-40DE-A8FF-22BAF72D1AE4}">
      <dgm:prSet phldrT="[Szöveg]" custT="1"/>
      <dgm:spPr/>
      <dgm:t>
        <a:bodyPr/>
        <a:lstStyle/>
        <a:p>
          <a:r>
            <a:rPr lang="hu-HU" sz="1800" b="1" dirty="0" smtClean="0">
              <a:solidFill>
                <a:srgbClr val="C00000"/>
              </a:solidFill>
            </a:rPr>
            <a:t>Extra</a:t>
          </a:r>
          <a:endParaRPr lang="hu-HU" sz="1800" b="1" dirty="0">
            <a:solidFill>
              <a:srgbClr val="C00000"/>
            </a:solidFill>
          </a:endParaRPr>
        </a:p>
      </dgm:t>
    </dgm:pt>
    <dgm:pt modelId="{588ABABD-C735-4669-AA1D-0056ABEC3830}" type="parTrans" cxnId="{01E9ED14-B340-48AB-929F-A8EC3702B67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121CDAD8-0249-4130-A71F-D6588D742966}" type="sibTrans" cxnId="{01E9ED14-B340-48AB-929F-A8EC3702B676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DA47E0D3-1459-43DD-B146-904A3B9AEE26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Több kockázat biztosítása</a:t>
          </a:r>
          <a:endParaRPr lang="hu-HU" sz="1800" dirty="0">
            <a:solidFill>
              <a:schemeClr val="tx1"/>
            </a:solidFill>
          </a:endParaRPr>
        </a:p>
      </dgm:t>
    </dgm:pt>
    <dgm:pt modelId="{6FEDF039-EBBA-47A2-8697-B87713300113}" type="parTrans" cxnId="{4BCD0775-6321-45CD-8E25-8894B0030A3D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78A51AAA-C450-46CF-903C-C710AB3088C0}" type="sibTrans" cxnId="{4BCD0775-6321-45CD-8E25-8894B0030A3D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0F452046-4273-4FE6-A166-6971219A5B9F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Magasabb limitek</a:t>
          </a:r>
          <a:endParaRPr lang="hu-HU" sz="1800" dirty="0">
            <a:solidFill>
              <a:schemeClr val="tx1"/>
            </a:solidFill>
          </a:endParaRPr>
        </a:p>
      </dgm:t>
    </dgm:pt>
    <dgm:pt modelId="{8E95DC41-FCDE-4998-9E0A-9FD0DF4411B8}" type="parTrans" cxnId="{556A2AA8-612C-442C-BBDA-D9657DDD6551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10D6B6C0-41C4-42D2-BC43-EDF8217D2E17}" type="sibTrans" cxnId="{556A2AA8-612C-442C-BBDA-D9657DDD6551}">
      <dgm:prSet/>
      <dgm:spPr/>
      <dgm:t>
        <a:bodyPr/>
        <a:lstStyle/>
        <a:p>
          <a:endParaRPr lang="hu-HU" sz="1800">
            <a:solidFill>
              <a:schemeClr val="tx1"/>
            </a:solidFill>
          </a:endParaRPr>
        </a:p>
      </dgm:t>
    </dgm:pt>
    <dgm:pt modelId="{8D0DE106-213B-4ABB-83AE-07E80A924F1A}" type="pres">
      <dgm:prSet presAssocID="{BA462824-005C-4E10-8BF0-6E37399DB5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5097AB-F8D1-44BF-AD8D-31B7FD219E79}" type="pres">
      <dgm:prSet presAssocID="{FEC6A220-9537-40FB-8D33-0F3F61AF81A8}" presName="compNode" presStyleCnt="0"/>
      <dgm:spPr/>
    </dgm:pt>
    <dgm:pt modelId="{CC33B586-A4A8-4F5B-B67D-E6B0C9438F2C}" type="pres">
      <dgm:prSet presAssocID="{FEC6A220-9537-40FB-8D33-0F3F61AF81A8}" presName="aNode" presStyleLbl="bgShp" presStyleIdx="0" presStyleCnt="4"/>
      <dgm:spPr/>
      <dgm:t>
        <a:bodyPr/>
        <a:lstStyle/>
        <a:p>
          <a:endParaRPr lang="hu-HU"/>
        </a:p>
      </dgm:t>
    </dgm:pt>
    <dgm:pt modelId="{14EA6EEC-0CF4-41B0-B67C-A4AAB45404A0}" type="pres">
      <dgm:prSet presAssocID="{FEC6A220-9537-40FB-8D33-0F3F61AF81A8}" presName="textNode" presStyleLbl="bgShp" presStyleIdx="0" presStyleCnt="4"/>
      <dgm:spPr/>
      <dgm:t>
        <a:bodyPr/>
        <a:lstStyle/>
        <a:p>
          <a:endParaRPr lang="hu-HU"/>
        </a:p>
      </dgm:t>
    </dgm:pt>
    <dgm:pt modelId="{B9709BC0-9BD8-4028-B03A-61C7FB79C370}" type="pres">
      <dgm:prSet presAssocID="{FEC6A220-9537-40FB-8D33-0F3F61AF81A8}" presName="compChildNode" presStyleCnt="0"/>
      <dgm:spPr/>
    </dgm:pt>
    <dgm:pt modelId="{DAFABC6D-9CC6-4515-8ABE-4B9A57B51ED8}" type="pres">
      <dgm:prSet presAssocID="{FEC6A220-9537-40FB-8D33-0F3F61AF81A8}" presName="theInnerList" presStyleCnt="0"/>
      <dgm:spPr/>
    </dgm:pt>
    <dgm:pt modelId="{EC0B3D6B-1C46-4580-8E1F-956F46C65FBF}" type="pres">
      <dgm:prSet presAssocID="{AE74A2CA-4DFF-4BA7-BC15-A3463E22139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4EB4-5C2C-4D18-B3AC-8A2BB6A805EF}" type="pres">
      <dgm:prSet presAssocID="{FEC6A220-9537-40FB-8D33-0F3F61AF81A8}" presName="aSpace" presStyleCnt="0"/>
      <dgm:spPr/>
    </dgm:pt>
    <dgm:pt modelId="{65547F4E-8B9C-4A20-96AB-8AD8E387E578}" type="pres">
      <dgm:prSet presAssocID="{0228A8FF-F8C5-4B7B-A91A-18E7AD373009}" presName="compNode" presStyleCnt="0"/>
      <dgm:spPr/>
    </dgm:pt>
    <dgm:pt modelId="{2A459E7C-BC18-4983-81F1-B0D895F8AB63}" type="pres">
      <dgm:prSet presAssocID="{0228A8FF-F8C5-4B7B-A91A-18E7AD373009}" presName="aNode" presStyleLbl="bgShp" presStyleIdx="1" presStyleCnt="4"/>
      <dgm:spPr/>
      <dgm:t>
        <a:bodyPr/>
        <a:lstStyle/>
        <a:p>
          <a:endParaRPr lang="hu-HU"/>
        </a:p>
      </dgm:t>
    </dgm:pt>
    <dgm:pt modelId="{235C3D56-9260-4878-ABA5-41580B5CAFE4}" type="pres">
      <dgm:prSet presAssocID="{0228A8FF-F8C5-4B7B-A91A-18E7AD373009}" presName="textNode" presStyleLbl="bgShp" presStyleIdx="1" presStyleCnt="4"/>
      <dgm:spPr/>
      <dgm:t>
        <a:bodyPr/>
        <a:lstStyle/>
        <a:p>
          <a:endParaRPr lang="hu-HU"/>
        </a:p>
      </dgm:t>
    </dgm:pt>
    <dgm:pt modelId="{46AD6EBA-DA8B-47BE-8EC3-CC589D4B04D6}" type="pres">
      <dgm:prSet presAssocID="{0228A8FF-F8C5-4B7B-A91A-18E7AD373009}" presName="compChildNode" presStyleCnt="0"/>
      <dgm:spPr/>
    </dgm:pt>
    <dgm:pt modelId="{36444525-EBDF-4016-B14B-B516EA7AC297}" type="pres">
      <dgm:prSet presAssocID="{0228A8FF-F8C5-4B7B-A91A-18E7AD373009}" presName="theInnerList" presStyleCnt="0"/>
      <dgm:spPr/>
    </dgm:pt>
    <dgm:pt modelId="{7CB05725-ED52-4DBD-AFE7-6D26979BEE9A}" type="pres">
      <dgm:prSet presAssocID="{1FF21F4B-B64C-41B5-81F0-BF100589713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B79988-D3B7-412B-A51B-50B678330F75}" type="pres">
      <dgm:prSet presAssocID="{1FF21F4B-B64C-41B5-81F0-BF1005897137}" presName="aSpace2" presStyleCnt="0"/>
      <dgm:spPr/>
    </dgm:pt>
    <dgm:pt modelId="{41C0C5DE-7ECF-421D-A62D-384316F658A8}" type="pres">
      <dgm:prSet presAssocID="{EC3DB275-4A8E-4E0F-9D56-791FDA2582C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E428B7-F472-4055-A100-BCC2FABDDC68}" type="pres">
      <dgm:prSet presAssocID="{0228A8FF-F8C5-4B7B-A91A-18E7AD373009}" presName="aSpace" presStyleCnt="0"/>
      <dgm:spPr/>
    </dgm:pt>
    <dgm:pt modelId="{86D154BF-DEA9-4C2A-804B-17E9E38077E7}" type="pres">
      <dgm:prSet presAssocID="{41FA6620-EE48-424A-880F-E6A57374D14F}" presName="compNode" presStyleCnt="0"/>
      <dgm:spPr/>
    </dgm:pt>
    <dgm:pt modelId="{1F12E76D-79AD-4846-983E-281E8970ED10}" type="pres">
      <dgm:prSet presAssocID="{41FA6620-EE48-424A-880F-E6A57374D14F}" presName="aNode" presStyleLbl="bgShp" presStyleIdx="2" presStyleCnt="4"/>
      <dgm:spPr/>
      <dgm:t>
        <a:bodyPr/>
        <a:lstStyle/>
        <a:p>
          <a:endParaRPr lang="hu-HU"/>
        </a:p>
      </dgm:t>
    </dgm:pt>
    <dgm:pt modelId="{331DDD9D-F6DF-4D59-AA53-C8A8E88F234B}" type="pres">
      <dgm:prSet presAssocID="{41FA6620-EE48-424A-880F-E6A57374D14F}" presName="textNode" presStyleLbl="bgShp" presStyleIdx="2" presStyleCnt="4"/>
      <dgm:spPr/>
      <dgm:t>
        <a:bodyPr/>
        <a:lstStyle/>
        <a:p>
          <a:endParaRPr lang="hu-HU"/>
        </a:p>
      </dgm:t>
    </dgm:pt>
    <dgm:pt modelId="{597587D5-0B39-4EA8-A66A-CDD492A8D931}" type="pres">
      <dgm:prSet presAssocID="{41FA6620-EE48-424A-880F-E6A57374D14F}" presName="compChildNode" presStyleCnt="0"/>
      <dgm:spPr/>
    </dgm:pt>
    <dgm:pt modelId="{211D8A27-ABD5-4901-9748-2E3EB8503A13}" type="pres">
      <dgm:prSet presAssocID="{41FA6620-EE48-424A-880F-E6A57374D14F}" presName="theInnerList" presStyleCnt="0"/>
      <dgm:spPr/>
    </dgm:pt>
    <dgm:pt modelId="{EFDDAC3D-792E-475A-99E5-D0BFAC6E7618}" type="pres">
      <dgm:prSet presAssocID="{DA47E0D3-1459-43DD-B146-904A3B9AEE2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F9FFFC-5E70-4191-8380-3D3A2EC0A817}" type="pres">
      <dgm:prSet presAssocID="{DA47E0D3-1459-43DD-B146-904A3B9AEE26}" presName="aSpace2" presStyleCnt="0"/>
      <dgm:spPr/>
    </dgm:pt>
    <dgm:pt modelId="{92A67CEA-7473-46EE-AB87-90D79D09D267}" type="pres">
      <dgm:prSet presAssocID="{0F452046-4273-4FE6-A166-6971219A5B9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7AB525-B794-48F7-AE3F-485CF3051BC4}" type="pres">
      <dgm:prSet presAssocID="{41FA6620-EE48-424A-880F-E6A57374D14F}" presName="aSpace" presStyleCnt="0"/>
      <dgm:spPr/>
    </dgm:pt>
    <dgm:pt modelId="{A7098CFF-3801-409B-B841-6AC410B1E636}" type="pres">
      <dgm:prSet presAssocID="{CFD77612-945D-40DE-A8FF-22BAF72D1AE4}" presName="compNode" presStyleCnt="0"/>
      <dgm:spPr/>
    </dgm:pt>
    <dgm:pt modelId="{7B46DF4A-1910-4B88-B153-6C15F238A279}" type="pres">
      <dgm:prSet presAssocID="{CFD77612-945D-40DE-A8FF-22BAF72D1AE4}" presName="aNode" presStyleLbl="bgShp" presStyleIdx="3" presStyleCnt="4"/>
      <dgm:spPr/>
      <dgm:t>
        <a:bodyPr/>
        <a:lstStyle/>
        <a:p>
          <a:endParaRPr lang="hu-HU"/>
        </a:p>
      </dgm:t>
    </dgm:pt>
    <dgm:pt modelId="{AC5E68DB-6385-4936-800C-493E9DECDF27}" type="pres">
      <dgm:prSet presAssocID="{CFD77612-945D-40DE-A8FF-22BAF72D1AE4}" presName="textNode" presStyleLbl="bgShp" presStyleIdx="3" presStyleCnt="4"/>
      <dgm:spPr/>
      <dgm:t>
        <a:bodyPr/>
        <a:lstStyle/>
        <a:p>
          <a:endParaRPr lang="hu-HU"/>
        </a:p>
      </dgm:t>
    </dgm:pt>
    <dgm:pt modelId="{9AE00D12-A6B4-4353-B783-14A94BF3560A}" type="pres">
      <dgm:prSet presAssocID="{CFD77612-945D-40DE-A8FF-22BAF72D1AE4}" presName="compChildNode" presStyleCnt="0"/>
      <dgm:spPr/>
    </dgm:pt>
    <dgm:pt modelId="{09A3D9D8-66D2-471A-8248-07051F371AAC}" type="pres">
      <dgm:prSet presAssocID="{CFD77612-945D-40DE-A8FF-22BAF72D1AE4}" presName="theInnerList" presStyleCnt="0"/>
      <dgm:spPr/>
    </dgm:pt>
    <dgm:pt modelId="{566F4C43-BC80-48B7-BBCB-1FCFCD25D89A}" type="pres">
      <dgm:prSet presAssocID="{09F722F8-A263-41C0-9EAA-952D158AEFFF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162908-53EB-4DB8-B0A5-9483DA0362D4}" type="pres">
      <dgm:prSet presAssocID="{09F722F8-A263-41C0-9EAA-952D158AEFFF}" presName="aSpace2" presStyleCnt="0"/>
      <dgm:spPr/>
    </dgm:pt>
    <dgm:pt modelId="{66FE79B8-4650-4DE8-8FCD-B09910BA17A9}" type="pres">
      <dgm:prSet presAssocID="{F3957910-75ED-4398-A8F0-044BBED29BD0}" presName="childNode" presStyleLbl="node1" presStyleIdx="6" presStyleCnt="7" custScaleX="1162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40DEAF-86E0-4B7C-A366-5C8124777FBF}" srcId="{BA462824-005C-4E10-8BF0-6E37399DB5A9}" destId="{41FA6620-EE48-424A-880F-E6A57374D14F}" srcOrd="2" destOrd="0" parTransId="{C9340F88-F54D-46C3-921B-FEEE4F3D17A5}" sibTransId="{71F5E5BD-2972-4A28-9DAE-A5F1760F19FE}"/>
    <dgm:cxn modelId="{20016B92-84EE-4FEC-8FD5-C2F9B6887B47}" type="presOf" srcId="{CFD77612-945D-40DE-A8FF-22BAF72D1AE4}" destId="{7B46DF4A-1910-4B88-B153-6C15F238A279}" srcOrd="0" destOrd="0" presId="urn:microsoft.com/office/officeart/2005/8/layout/lProcess2"/>
    <dgm:cxn modelId="{AAE6D4DA-FA2A-4B7E-81BF-6999EEE42E06}" srcId="{0228A8FF-F8C5-4B7B-A91A-18E7AD373009}" destId="{1FF21F4B-B64C-41B5-81F0-BF1005897137}" srcOrd="0" destOrd="0" parTransId="{8A922A28-A107-41E4-ABDD-127B0E9C448C}" sibTransId="{75E89AB6-4173-424E-AAF1-C1A4E84D8769}"/>
    <dgm:cxn modelId="{A44C91D9-50A1-4EFC-840A-B15E7A861A3C}" srcId="{FEC6A220-9537-40FB-8D33-0F3F61AF81A8}" destId="{AE74A2CA-4DFF-4BA7-BC15-A3463E22139D}" srcOrd="0" destOrd="0" parTransId="{CC1B4C82-34A1-4C2D-B4AB-1BE80294CEF5}" sibTransId="{E202F660-856E-4880-8557-4DD129873D68}"/>
    <dgm:cxn modelId="{70D48D10-12BA-4F1E-AA27-29938D8566FF}" type="presOf" srcId="{FEC6A220-9537-40FB-8D33-0F3F61AF81A8}" destId="{CC33B586-A4A8-4F5B-B67D-E6B0C9438F2C}" srcOrd="0" destOrd="0" presId="urn:microsoft.com/office/officeart/2005/8/layout/lProcess2"/>
    <dgm:cxn modelId="{2481BE12-5D5F-411A-92B0-180DC4418270}" srcId="{BA462824-005C-4E10-8BF0-6E37399DB5A9}" destId="{FEC6A220-9537-40FB-8D33-0F3F61AF81A8}" srcOrd="0" destOrd="0" parTransId="{36D2EFDD-0FBF-42BC-BBE9-42B11C2D6406}" sibTransId="{F37DF280-F193-4D5B-AE28-5BB254F31E89}"/>
    <dgm:cxn modelId="{1303F81E-4D75-40A9-8480-8C467F3782C5}" type="presOf" srcId="{41FA6620-EE48-424A-880F-E6A57374D14F}" destId="{1F12E76D-79AD-4846-983E-281E8970ED10}" srcOrd="0" destOrd="0" presId="urn:microsoft.com/office/officeart/2005/8/layout/lProcess2"/>
    <dgm:cxn modelId="{749F67AE-C9A2-4EDB-B67E-CFBA6051B11B}" srcId="{BA462824-005C-4E10-8BF0-6E37399DB5A9}" destId="{0228A8FF-F8C5-4B7B-A91A-18E7AD373009}" srcOrd="1" destOrd="0" parTransId="{41D35AEC-0D3E-4D72-87F9-B2771775984A}" sibTransId="{366BD514-2564-4D46-8D3D-4FF16C83F405}"/>
    <dgm:cxn modelId="{1428A8FD-A3E8-4355-A8FA-7C57599CAE74}" srcId="{CFD77612-945D-40DE-A8FF-22BAF72D1AE4}" destId="{09F722F8-A263-41C0-9EAA-952D158AEFFF}" srcOrd="0" destOrd="0" parTransId="{55ED96DC-DA55-47FE-A1E8-B69EB9653631}" sibTransId="{C9FA28F4-3296-45EE-B9FD-F0F3BE501DC7}"/>
    <dgm:cxn modelId="{95E109C2-0A97-49FE-93CC-E4C433791CF0}" type="presOf" srcId="{FEC6A220-9537-40FB-8D33-0F3F61AF81A8}" destId="{14EA6EEC-0CF4-41B0-B67C-A4AAB45404A0}" srcOrd="1" destOrd="0" presId="urn:microsoft.com/office/officeart/2005/8/layout/lProcess2"/>
    <dgm:cxn modelId="{33CC3B64-F21B-4984-BDAE-BCC2AC8168D6}" type="presOf" srcId="{DA47E0D3-1459-43DD-B146-904A3B9AEE26}" destId="{EFDDAC3D-792E-475A-99E5-D0BFAC6E7618}" srcOrd="0" destOrd="0" presId="urn:microsoft.com/office/officeart/2005/8/layout/lProcess2"/>
    <dgm:cxn modelId="{D39B44A7-0EB1-4C2E-98D3-E08AFD8CD787}" type="presOf" srcId="{0228A8FF-F8C5-4B7B-A91A-18E7AD373009}" destId="{2A459E7C-BC18-4983-81F1-B0D895F8AB63}" srcOrd="0" destOrd="0" presId="urn:microsoft.com/office/officeart/2005/8/layout/lProcess2"/>
    <dgm:cxn modelId="{633C117D-6D9E-4290-BF30-FE5032196275}" type="presOf" srcId="{AE74A2CA-4DFF-4BA7-BC15-A3463E22139D}" destId="{EC0B3D6B-1C46-4580-8E1F-956F46C65FBF}" srcOrd="0" destOrd="0" presId="urn:microsoft.com/office/officeart/2005/8/layout/lProcess2"/>
    <dgm:cxn modelId="{6D7CBC5E-0E13-4448-AC45-36CF00461AF0}" type="presOf" srcId="{CFD77612-945D-40DE-A8FF-22BAF72D1AE4}" destId="{AC5E68DB-6385-4936-800C-493E9DECDF27}" srcOrd="1" destOrd="0" presId="urn:microsoft.com/office/officeart/2005/8/layout/lProcess2"/>
    <dgm:cxn modelId="{01E9ED14-B340-48AB-929F-A8EC3702B676}" srcId="{BA462824-005C-4E10-8BF0-6E37399DB5A9}" destId="{CFD77612-945D-40DE-A8FF-22BAF72D1AE4}" srcOrd="3" destOrd="0" parTransId="{588ABABD-C735-4669-AA1D-0056ABEC3830}" sibTransId="{121CDAD8-0249-4130-A71F-D6588D742966}"/>
    <dgm:cxn modelId="{C95AF366-DBE5-4286-AA45-6A2EB6529346}" srcId="{CFD77612-945D-40DE-A8FF-22BAF72D1AE4}" destId="{F3957910-75ED-4398-A8F0-044BBED29BD0}" srcOrd="1" destOrd="0" parTransId="{8D61CC0D-9B9B-4F8A-887A-9EBD7C65462B}" sibTransId="{4ACEBC82-A578-4765-A777-CA0AD93C60EE}"/>
    <dgm:cxn modelId="{A0D35995-5DFB-4AE3-BF82-882560238144}" type="presOf" srcId="{0228A8FF-F8C5-4B7B-A91A-18E7AD373009}" destId="{235C3D56-9260-4878-ABA5-41580B5CAFE4}" srcOrd="1" destOrd="0" presId="urn:microsoft.com/office/officeart/2005/8/layout/lProcess2"/>
    <dgm:cxn modelId="{146D0CAE-0BDB-41CF-88C6-984416140E7B}" type="presOf" srcId="{09F722F8-A263-41C0-9EAA-952D158AEFFF}" destId="{566F4C43-BC80-48B7-BBCB-1FCFCD25D89A}" srcOrd="0" destOrd="0" presId="urn:microsoft.com/office/officeart/2005/8/layout/lProcess2"/>
    <dgm:cxn modelId="{32E66925-E934-4EB4-9430-37897B3038F8}" type="presOf" srcId="{0F452046-4273-4FE6-A166-6971219A5B9F}" destId="{92A67CEA-7473-46EE-AB87-90D79D09D267}" srcOrd="0" destOrd="0" presId="urn:microsoft.com/office/officeart/2005/8/layout/lProcess2"/>
    <dgm:cxn modelId="{556A2AA8-612C-442C-BBDA-D9657DDD6551}" srcId="{41FA6620-EE48-424A-880F-E6A57374D14F}" destId="{0F452046-4273-4FE6-A166-6971219A5B9F}" srcOrd="1" destOrd="0" parTransId="{8E95DC41-FCDE-4998-9E0A-9FD0DF4411B8}" sibTransId="{10D6B6C0-41C4-42D2-BC43-EDF8217D2E17}"/>
    <dgm:cxn modelId="{9DE6AB9F-EBD6-44AB-8C8B-38C4DDB8127B}" type="presOf" srcId="{41FA6620-EE48-424A-880F-E6A57374D14F}" destId="{331DDD9D-F6DF-4D59-AA53-C8A8E88F234B}" srcOrd="1" destOrd="0" presId="urn:microsoft.com/office/officeart/2005/8/layout/lProcess2"/>
    <dgm:cxn modelId="{CED43AAC-9DC1-4348-9ED3-0375AE21CAE2}" type="presOf" srcId="{1FF21F4B-B64C-41B5-81F0-BF1005897137}" destId="{7CB05725-ED52-4DBD-AFE7-6D26979BEE9A}" srcOrd="0" destOrd="0" presId="urn:microsoft.com/office/officeart/2005/8/layout/lProcess2"/>
    <dgm:cxn modelId="{203E462E-0CFE-4EDB-B69D-9E3753EBA734}" srcId="{0228A8FF-F8C5-4B7B-A91A-18E7AD373009}" destId="{EC3DB275-4A8E-4E0F-9D56-791FDA2582C9}" srcOrd="1" destOrd="0" parTransId="{6C68ADAD-B7D5-4F06-8C3E-2F1FEC75EAEC}" sibTransId="{DF6449DF-42E7-45B5-B1DF-2D875942AB24}"/>
    <dgm:cxn modelId="{4BCD0775-6321-45CD-8E25-8894B0030A3D}" srcId="{41FA6620-EE48-424A-880F-E6A57374D14F}" destId="{DA47E0D3-1459-43DD-B146-904A3B9AEE26}" srcOrd="0" destOrd="0" parTransId="{6FEDF039-EBBA-47A2-8697-B87713300113}" sibTransId="{78A51AAA-C450-46CF-903C-C710AB3088C0}"/>
    <dgm:cxn modelId="{03EE612A-8A42-47AC-BA95-B181999A4243}" type="presOf" srcId="{F3957910-75ED-4398-A8F0-044BBED29BD0}" destId="{66FE79B8-4650-4DE8-8FCD-B09910BA17A9}" srcOrd="0" destOrd="0" presId="urn:microsoft.com/office/officeart/2005/8/layout/lProcess2"/>
    <dgm:cxn modelId="{00217A72-BBDC-4D88-BCF5-EAD87A0873C2}" type="presOf" srcId="{EC3DB275-4A8E-4E0F-9D56-791FDA2582C9}" destId="{41C0C5DE-7ECF-421D-A62D-384316F658A8}" srcOrd="0" destOrd="0" presId="urn:microsoft.com/office/officeart/2005/8/layout/lProcess2"/>
    <dgm:cxn modelId="{9B854EF2-F396-4B34-B583-14359D839849}" type="presOf" srcId="{BA462824-005C-4E10-8BF0-6E37399DB5A9}" destId="{8D0DE106-213B-4ABB-83AE-07E80A924F1A}" srcOrd="0" destOrd="0" presId="urn:microsoft.com/office/officeart/2005/8/layout/lProcess2"/>
    <dgm:cxn modelId="{968E3B1B-31B9-4DD3-AA14-C58CB86643D4}" type="presParOf" srcId="{8D0DE106-213B-4ABB-83AE-07E80A924F1A}" destId="{9D5097AB-F8D1-44BF-AD8D-31B7FD219E79}" srcOrd="0" destOrd="0" presId="urn:microsoft.com/office/officeart/2005/8/layout/lProcess2"/>
    <dgm:cxn modelId="{8D36C705-9524-4B4D-91CE-22D60BA043C1}" type="presParOf" srcId="{9D5097AB-F8D1-44BF-AD8D-31B7FD219E79}" destId="{CC33B586-A4A8-4F5B-B67D-E6B0C9438F2C}" srcOrd="0" destOrd="0" presId="urn:microsoft.com/office/officeart/2005/8/layout/lProcess2"/>
    <dgm:cxn modelId="{56DD2B5F-649E-455A-9C14-7931F9D15201}" type="presParOf" srcId="{9D5097AB-F8D1-44BF-AD8D-31B7FD219E79}" destId="{14EA6EEC-0CF4-41B0-B67C-A4AAB45404A0}" srcOrd="1" destOrd="0" presId="urn:microsoft.com/office/officeart/2005/8/layout/lProcess2"/>
    <dgm:cxn modelId="{61798B4F-17C3-45C2-9055-42020FF9B08D}" type="presParOf" srcId="{9D5097AB-F8D1-44BF-AD8D-31B7FD219E79}" destId="{B9709BC0-9BD8-4028-B03A-61C7FB79C370}" srcOrd="2" destOrd="0" presId="urn:microsoft.com/office/officeart/2005/8/layout/lProcess2"/>
    <dgm:cxn modelId="{6047E8C7-6D9C-4F8A-9E85-BCBF953E08D2}" type="presParOf" srcId="{B9709BC0-9BD8-4028-B03A-61C7FB79C370}" destId="{DAFABC6D-9CC6-4515-8ABE-4B9A57B51ED8}" srcOrd="0" destOrd="0" presId="urn:microsoft.com/office/officeart/2005/8/layout/lProcess2"/>
    <dgm:cxn modelId="{DB706561-A764-4115-B1E6-1BF6357AC647}" type="presParOf" srcId="{DAFABC6D-9CC6-4515-8ABE-4B9A57B51ED8}" destId="{EC0B3D6B-1C46-4580-8E1F-956F46C65FBF}" srcOrd="0" destOrd="0" presId="urn:microsoft.com/office/officeart/2005/8/layout/lProcess2"/>
    <dgm:cxn modelId="{8B03DAF2-AC36-492B-A3E5-B3B6CC6ED530}" type="presParOf" srcId="{8D0DE106-213B-4ABB-83AE-07E80A924F1A}" destId="{21D84EB4-5C2C-4D18-B3AC-8A2BB6A805EF}" srcOrd="1" destOrd="0" presId="urn:microsoft.com/office/officeart/2005/8/layout/lProcess2"/>
    <dgm:cxn modelId="{6B217DE6-CA60-486E-AB2F-9243EB6CB983}" type="presParOf" srcId="{8D0DE106-213B-4ABB-83AE-07E80A924F1A}" destId="{65547F4E-8B9C-4A20-96AB-8AD8E387E578}" srcOrd="2" destOrd="0" presId="urn:microsoft.com/office/officeart/2005/8/layout/lProcess2"/>
    <dgm:cxn modelId="{CB42BAB8-F519-4EB5-B06B-EC490CF66E67}" type="presParOf" srcId="{65547F4E-8B9C-4A20-96AB-8AD8E387E578}" destId="{2A459E7C-BC18-4983-81F1-B0D895F8AB63}" srcOrd="0" destOrd="0" presId="urn:microsoft.com/office/officeart/2005/8/layout/lProcess2"/>
    <dgm:cxn modelId="{3C026342-BCE1-4374-8DD3-D04563A7E553}" type="presParOf" srcId="{65547F4E-8B9C-4A20-96AB-8AD8E387E578}" destId="{235C3D56-9260-4878-ABA5-41580B5CAFE4}" srcOrd="1" destOrd="0" presId="urn:microsoft.com/office/officeart/2005/8/layout/lProcess2"/>
    <dgm:cxn modelId="{72147DF5-305F-405D-A2C3-AF5B1E3498BE}" type="presParOf" srcId="{65547F4E-8B9C-4A20-96AB-8AD8E387E578}" destId="{46AD6EBA-DA8B-47BE-8EC3-CC589D4B04D6}" srcOrd="2" destOrd="0" presId="urn:microsoft.com/office/officeart/2005/8/layout/lProcess2"/>
    <dgm:cxn modelId="{FF3983F4-B2A8-43AC-A849-BF02898F2FE5}" type="presParOf" srcId="{46AD6EBA-DA8B-47BE-8EC3-CC589D4B04D6}" destId="{36444525-EBDF-4016-B14B-B516EA7AC297}" srcOrd="0" destOrd="0" presId="urn:microsoft.com/office/officeart/2005/8/layout/lProcess2"/>
    <dgm:cxn modelId="{C3A1A5F5-0AF5-4EBE-898C-DF5CB078DC45}" type="presParOf" srcId="{36444525-EBDF-4016-B14B-B516EA7AC297}" destId="{7CB05725-ED52-4DBD-AFE7-6D26979BEE9A}" srcOrd="0" destOrd="0" presId="urn:microsoft.com/office/officeart/2005/8/layout/lProcess2"/>
    <dgm:cxn modelId="{3D945725-F05B-4FA3-AE78-4511936C4D87}" type="presParOf" srcId="{36444525-EBDF-4016-B14B-B516EA7AC297}" destId="{BEB79988-D3B7-412B-A51B-50B678330F75}" srcOrd="1" destOrd="0" presId="urn:microsoft.com/office/officeart/2005/8/layout/lProcess2"/>
    <dgm:cxn modelId="{88429A73-C303-42BD-9001-FBB2FD943567}" type="presParOf" srcId="{36444525-EBDF-4016-B14B-B516EA7AC297}" destId="{41C0C5DE-7ECF-421D-A62D-384316F658A8}" srcOrd="2" destOrd="0" presId="urn:microsoft.com/office/officeart/2005/8/layout/lProcess2"/>
    <dgm:cxn modelId="{491F69D3-F36F-4D6D-9DEF-FE0F6F7EC79A}" type="presParOf" srcId="{8D0DE106-213B-4ABB-83AE-07E80A924F1A}" destId="{F8E428B7-F472-4055-A100-BCC2FABDDC68}" srcOrd="3" destOrd="0" presId="urn:microsoft.com/office/officeart/2005/8/layout/lProcess2"/>
    <dgm:cxn modelId="{720736A2-00E6-4E05-97D4-87A69C9D7075}" type="presParOf" srcId="{8D0DE106-213B-4ABB-83AE-07E80A924F1A}" destId="{86D154BF-DEA9-4C2A-804B-17E9E38077E7}" srcOrd="4" destOrd="0" presId="urn:microsoft.com/office/officeart/2005/8/layout/lProcess2"/>
    <dgm:cxn modelId="{FB8E2BB4-2612-4D74-9437-4231DCF7B649}" type="presParOf" srcId="{86D154BF-DEA9-4C2A-804B-17E9E38077E7}" destId="{1F12E76D-79AD-4846-983E-281E8970ED10}" srcOrd="0" destOrd="0" presId="urn:microsoft.com/office/officeart/2005/8/layout/lProcess2"/>
    <dgm:cxn modelId="{37A3E79E-3EC4-4971-B0E7-582ACE057506}" type="presParOf" srcId="{86D154BF-DEA9-4C2A-804B-17E9E38077E7}" destId="{331DDD9D-F6DF-4D59-AA53-C8A8E88F234B}" srcOrd="1" destOrd="0" presId="urn:microsoft.com/office/officeart/2005/8/layout/lProcess2"/>
    <dgm:cxn modelId="{89DCDE43-190C-4DC1-93CD-4E022FF11628}" type="presParOf" srcId="{86D154BF-DEA9-4C2A-804B-17E9E38077E7}" destId="{597587D5-0B39-4EA8-A66A-CDD492A8D931}" srcOrd="2" destOrd="0" presId="urn:microsoft.com/office/officeart/2005/8/layout/lProcess2"/>
    <dgm:cxn modelId="{99AB9F78-6FBA-4332-B406-EAF1F62380A2}" type="presParOf" srcId="{597587D5-0B39-4EA8-A66A-CDD492A8D931}" destId="{211D8A27-ABD5-4901-9748-2E3EB8503A13}" srcOrd="0" destOrd="0" presId="urn:microsoft.com/office/officeart/2005/8/layout/lProcess2"/>
    <dgm:cxn modelId="{CEAAADA4-0C69-42D6-A216-499D97FF0361}" type="presParOf" srcId="{211D8A27-ABD5-4901-9748-2E3EB8503A13}" destId="{EFDDAC3D-792E-475A-99E5-D0BFAC6E7618}" srcOrd="0" destOrd="0" presId="urn:microsoft.com/office/officeart/2005/8/layout/lProcess2"/>
    <dgm:cxn modelId="{FFBDF921-521A-4D7E-B404-E3074B0B22CE}" type="presParOf" srcId="{211D8A27-ABD5-4901-9748-2E3EB8503A13}" destId="{54F9FFFC-5E70-4191-8380-3D3A2EC0A817}" srcOrd="1" destOrd="0" presId="urn:microsoft.com/office/officeart/2005/8/layout/lProcess2"/>
    <dgm:cxn modelId="{8C2C2768-B6A6-4B01-B626-169B163B9889}" type="presParOf" srcId="{211D8A27-ABD5-4901-9748-2E3EB8503A13}" destId="{92A67CEA-7473-46EE-AB87-90D79D09D267}" srcOrd="2" destOrd="0" presId="urn:microsoft.com/office/officeart/2005/8/layout/lProcess2"/>
    <dgm:cxn modelId="{BFAE5132-ED63-4E59-941E-B72156EA8609}" type="presParOf" srcId="{8D0DE106-213B-4ABB-83AE-07E80A924F1A}" destId="{107AB525-B794-48F7-AE3F-485CF3051BC4}" srcOrd="5" destOrd="0" presId="urn:microsoft.com/office/officeart/2005/8/layout/lProcess2"/>
    <dgm:cxn modelId="{EDE895DE-F49E-43C4-836D-86481ED21441}" type="presParOf" srcId="{8D0DE106-213B-4ABB-83AE-07E80A924F1A}" destId="{A7098CFF-3801-409B-B841-6AC410B1E636}" srcOrd="6" destOrd="0" presId="urn:microsoft.com/office/officeart/2005/8/layout/lProcess2"/>
    <dgm:cxn modelId="{3BC11170-7409-4959-9266-561D7CF76497}" type="presParOf" srcId="{A7098CFF-3801-409B-B841-6AC410B1E636}" destId="{7B46DF4A-1910-4B88-B153-6C15F238A279}" srcOrd="0" destOrd="0" presId="urn:microsoft.com/office/officeart/2005/8/layout/lProcess2"/>
    <dgm:cxn modelId="{5CCA2AD5-15DB-4001-9716-26BCB756AA06}" type="presParOf" srcId="{A7098CFF-3801-409B-B841-6AC410B1E636}" destId="{AC5E68DB-6385-4936-800C-493E9DECDF27}" srcOrd="1" destOrd="0" presId="urn:microsoft.com/office/officeart/2005/8/layout/lProcess2"/>
    <dgm:cxn modelId="{98B269D5-A4E8-43BE-9CB3-B8E3BBDB808C}" type="presParOf" srcId="{A7098CFF-3801-409B-B841-6AC410B1E636}" destId="{9AE00D12-A6B4-4353-B783-14A94BF3560A}" srcOrd="2" destOrd="0" presId="urn:microsoft.com/office/officeart/2005/8/layout/lProcess2"/>
    <dgm:cxn modelId="{F1D41C38-383D-4E91-9FF4-A5DEB35253BB}" type="presParOf" srcId="{9AE00D12-A6B4-4353-B783-14A94BF3560A}" destId="{09A3D9D8-66D2-471A-8248-07051F371AAC}" srcOrd="0" destOrd="0" presId="urn:microsoft.com/office/officeart/2005/8/layout/lProcess2"/>
    <dgm:cxn modelId="{96279E92-51E0-429E-9C2A-FC801187FB04}" type="presParOf" srcId="{09A3D9D8-66D2-471A-8248-07051F371AAC}" destId="{566F4C43-BC80-48B7-BBCB-1FCFCD25D89A}" srcOrd="0" destOrd="0" presId="urn:microsoft.com/office/officeart/2005/8/layout/lProcess2"/>
    <dgm:cxn modelId="{353784D9-7BAE-4821-8FE5-A2001C84A45E}" type="presParOf" srcId="{09A3D9D8-66D2-471A-8248-07051F371AAC}" destId="{A2162908-53EB-4DB8-B0A5-9483DA0362D4}" srcOrd="1" destOrd="0" presId="urn:microsoft.com/office/officeart/2005/8/layout/lProcess2"/>
    <dgm:cxn modelId="{7FF52C7B-E270-45A5-8E84-F6C1BEB4963D}" type="presParOf" srcId="{09A3D9D8-66D2-471A-8248-07051F371AAC}" destId="{66FE79B8-4650-4DE8-8FCD-B09910BA17A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12E5C9-BB34-4E4D-84B0-38E02737F05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83F193-C52C-485C-9211-D5CC6D8136C4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Hiteles</a:t>
          </a:r>
          <a:endParaRPr lang="hu-HU" sz="1600" b="1" dirty="0">
            <a:solidFill>
              <a:srgbClr val="C00000"/>
            </a:solidFill>
          </a:endParaRPr>
        </a:p>
      </dgm:t>
    </dgm:pt>
    <dgm:pt modelId="{7FAF39DF-834E-47B9-B635-D7CE3AABB0D9}" type="parTrans" cxnId="{2E5EC430-37F2-489D-932F-7F741166A402}">
      <dgm:prSet/>
      <dgm:spPr/>
      <dgm:t>
        <a:bodyPr/>
        <a:lstStyle/>
        <a:p>
          <a:endParaRPr lang="hu-HU"/>
        </a:p>
      </dgm:t>
    </dgm:pt>
    <dgm:pt modelId="{4D73CDE1-1D9D-447F-B12F-FC23E6892D37}" type="sibTrans" cxnId="{2E5EC430-37F2-489D-932F-7F741166A402}">
      <dgm:prSet/>
      <dgm:spPr/>
      <dgm:t>
        <a:bodyPr/>
        <a:lstStyle/>
        <a:p>
          <a:endParaRPr lang="hu-HU"/>
        </a:p>
      </dgm:t>
    </dgm:pt>
    <dgm:pt modelId="{7B1AEA82-59A6-4338-A9BA-96B5A38C7654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Nem a teljes vagyon, csak a  </a:t>
          </a:r>
          <a:r>
            <a:rPr lang="hu-HU" sz="1100" b="1" dirty="0" smtClean="0">
              <a:solidFill>
                <a:schemeClr val="tx1"/>
              </a:solidFill>
              <a:effectLst/>
            </a:rPr>
            <a:t>hitelből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finanszírozott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vagyontárgyak</a:t>
          </a:r>
          <a:r>
            <a:rPr lang="hu-HU" sz="1100" dirty="0" smtClean="0">
              <a:solidFill>
                <a:schemeClr val="tx1"/>
              </a:solidFill>
              <a:effectLst/>
            </a:rPr>
            <a:t> biztosítására</a:t>
          </a:r>
          <a:endParaRPr lang="hu-HU" sz="1100" dirty="0">
            <a:solidFill>
              <a:schemeClr val="tx1"/>
            </a:solidFill>
          </a:endParaRPr>
        </a:p>
      </dgm:t>
    </dgm:pt>
    <dgm:pt modelId="{15CCE754-08A2-4F26-9892-893F3075ACB8}" type="parTrans" cxnId="{2AE047BE-E2A4-4536-8C7F-2B212FD39D1F}">
      <dgm:prSet/>
      <dgm:spPr/>
      <dgm:t>
        <a:bodyPr/>
        <a:lstStyle/>
        <a:p>
          <a:endParaRPr lang="hu-HU"/>
        </a:p>
      </dgm:t>
    </dgm:pt>
    <dgm:pt modelId="{4D843F36-437C-44AA-A505-F43CF6E357A4}" type="sibTrans" cxnId="{2AE047BE-E2A4-4536-8C7F-2B212FD39D1F}">
      <dgm:prSet/>
      <dgm:spPr/>
      <dgm:t>
        <a:bodyPr/>
        <a:lstStyle/>
        <a:p>
          <a:endParaRPr lang="hu-HU"/>
        </a:p>
      </dgm:t>
    </dgm:pt>
    <dgm:pt modelId="{AB4E7893-1D57-4C62-A47C-3C1F763767D1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Junior</a:t>
          </a:r>
          <a:endParaRPr lang="hu-HU" sz="1600" b="1" dirty="0">
            <a:solidFill>
              <a:srgbClr val="C00000"/>
            </a:solidFill>
          </a:endParaRPr>
        </a:p>
      </dgm:t>
    </dgm:pt>
    <dgm:pt modelId="{5CC9EF7A-95BB-4530-88EC-AE44C7E0EB06}" type="parTrans" cxnId="{80E60060-3968-4304-A7E0-CC4B2D8672A7}">
      <dgm:prSet/>
      <dgm:spPr/>
      <dgm:t>
        <a:bodyPr/>
        <a:lstStyle/>
        <a:p>
          <a:endParaRPr lang="hu-HU"/>
        </a:p>
      </dgm:t>
    </dgm:pt>
    <dgm:pt modelId="{50D0399E-67A3-4BF3-9A23-142E1AE03596}" type="sibTrans" cxnId="{80E60060-3968-4304-A7E0-CC4B2D8672A7}">
      <dgm:prSet/>
      <dgm:spPr/>
      <dgm:t>
        <a:bodyPr/>
        <a:lstStyle/>
        <a:p>
          <a:endParaRPr lang="hu-HU"/>
        </a:p>
      </dgm:t>
    </dgm:pt>
    <dgm:pt modelId="{5491BF69-2BA0-40A6-85C2-539511986F2C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Pl.: 3 emeletes zuglói bérház 2. emeletén </a:t>
          </a:r>
          <a:r>
            <a:rPr lang="hu-HU" sz="1100" b="1" dirty="0" smtClean="0">
              <a:solidFill>
                <a:schemeClr val="tx1"/>
              </a:solidFill>
              <a:effectLst/>
            </a:rPr>
            <a:t>belső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udvari</a:t>
          </a:r>
          <a:r>
            <a:rPr lang="hu-HU" sz="1100" dirty="0" smtClean="0">
              <a:solidFill>
                <a:schemeClr val="tx1"/>
              </a:solidFill>
              <a:effectLst/>
            </a:rPr>
            <a:t> folyosóról nyíló </a:t>
          </a:r>
          <a:r>
            <a:rPr lang="hu-HU" sz="1100" b="1" dirty="0" smtClean="0">
              <a:solidFill>
                <a:schemeClr val="tx1"/>
              </a:solidFill>
              <a:effectLst/>
            </a:rPr>
            <a:t>szabóság</a:t>
          </a:r>
          <a:endParaRPr lang="hu-HU" sz="1100" b="1" dirty="0">
            <a:solidFill>
              <a:schemeClr val="tx1"/>
            </a:solidFill>
          </a:endParaRPr>
        </a:p>
      </dgm:t>
    </dgm:pt>
    <dgm:pt modelId="{EE85D5A5-DE8F-4F0C-9C51-581F769516DA}" type="parTrans" cxnId="{F7D28305-3DA6-4207-BA3B-3D42A4644321}">
      <dgm:prSet/>
      <dgm:spPr/>
      <dgm:t>
        <a:bodyPr/>
        <a:lstStyle/>
        <a:p>
          <a:endParaRPr lang="hu-HU"/>
        </a:p>
      </dgm:t>
    </dgm:pt>
    <dgm:pt modelId="{7D9D0501-F3EA-4608-B5B0-044BC6187A74}" type="sibTrans" cxnId="{F7D28305-3DA6-4207-BA3B-3D42A4644321}">
      <dgm:prSet/>
      <dgm:spPr/>
      <dgm:t>
        <a:bodyPr/>
        <a:lstStyle/>
        <a:p>
          <a:endParaRPr lang="hu-HU"/>
        </a:p>
      </dgm:t>
    </dgm:pt>
    <dgm:pt modelId="{E5B6BA90-BA20-4868-9923-5BD394512793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Szenior</a:t>
          </a:r>
          <a:endParaRPr lang="hu-HU" sz="1600" b="1" dirty="0">
            <a:solidFill>
              <a:srgbClr val="C00000"/>
            </a:solidFill>
          </a:endParaRPr>
        </a:p>
      </dgm:t>
    </dgm:pt>
    <dgm:pt modelId="{01111AE3-DBA5-4085-9E19-3BCE9853E859}" type="parTrans" cxnId="{2526F360-7879-48ED-8136-F00D0D46530A}">
      <dgm:prSet/>
      <dgm:spPr/>
      <dgm:t>
        <a:bodyPr/>
        <a:lstStyle/>
        <a:p>
          <a:endParaRPr lang="hu-HU"/>
        </a:p>
      </dgm:t>
    </dgm:pt>
    <dgm:pt modelId="{F29DEEE7-BE4C-4251-BC28-2D473DFDD8A3}" type="sibTrans" cxnId="{2526F360-7879-48ED-8136-F00D0D46530A}">
      <dgm:prSet/>
      <dgm:spPr/>
      <dgm:t>
        <a:bodyPr/>
        <a:lstStyle/>
        <a:p>
          <a:endParaRPr lang="hu-HU"/>
        </a:p>
      </dgm:t>
    </dgm:pt>
    <dgm:pt modelId="{B9E57F49-80B9-4742-8F48-C740AC14BFA0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Extra</a:t>
          </a:r>
          <a:endParaRPr lang="hu-HU" sz="1600" b="1" dirty="0">
            <a:solidFill>
              <a:srgbClr val="C00000"/>
            </a:solidFill>
          </a:endParaRPr>
        </a:p>
      </dgm:t>
    </dgm:pt>
    <dgm:pt modelId="{C1CD12F2-2EB1-45CD-B44D-2E8A917777E9}" type="parTrans" cxnId="{2A7C005F-5B69-46D8-AC9C-658FC68E468F}">
      <dgm:prSet/>
      <dgm:spPr/>
      <dgm:t>
        <a:bodyPr/>
        <a:lstStyle/>
        <a:p>
          <a:endParaRPr lang="hu-HU"/>
        </a:p>
      </dgm:t>
    </dgm:pt>
    <dgm:pt modelId="{62966817-B445-40CA-863A-3187A2B99FFF}" type="sibTrans" cxnId="{2A7C005F-5B69-46D8-AC9C-658FC68E468F}">
      <dgm:prSet/>
      <dgm:spPr/>
      <dgm:t>
        <a:bodyPr/>
        <a:lstStyle/>
        <a:p>
          <a:endParaRPr lang="hu-HU"/>
        </a:p>
      </dgm:t>
    </dgm:pt>
    <dgm:pt modelId="{526C5D59-95C7-47BF-891A-FFEC41FEF8B0}">
      <dgm:prSet phldrT="[Szöveg]" custT="1"/>
      <dgm:spPr>
        <a:solidFill>
          <a:srgbClr val="FFCCFF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hu-HU" sz="1050" b="1" i="0" u="none" dirty="0" smtClean="0">
              <a:solidFill>
                <a:schemeClr val="tx1"/>
              </a:solidFill>
            </a:rPr>
            <a:t>Kockázatkedvelők</a:t>
          </a:r>
          <a:r>
            <a:rPr lang="hu-HU" sz="1050" b="0" i="0" u="none" dirty="0" smtClean="0">
              <a:solidFill>
                <a:schemeClr val="tx1"/>
              </a:solidFill>
            </a:rPr>
            <a:t>,</a:t>
          </a:r>
        </a:p>
        <a:p>
          <a:pPr rtl="0">
            <a:lnSpc>
              <a:spcPct val="150000"/>
            </a:lnSpc>
          </a:pPr>
          <a:r>
            <a:rPr lang="hu-HU" sz="1050" b="0" i="0" u="none" dirty="0" smtClean="0">
              <a:solidFill>
                <a:schemeClr val="tx1"/>
              </a:solidFill>
            </a:rPr>
            <a:t> fiatal vállalkozások és döntéshozók</a:t>
          </a:r>
          <a:endParaRPr lang="hu-HU" sz="1050" b="0" dirty="0">
            <a:solidFill>
              <a:schemeClr val="tx1"/>
            </a:solidFill>
          </a:endParaRPr>
        </a:p>
      </dgm:t>
    </dgm:pt>
    <dgm:pt modelId="{EBF9B21A-9C75-4ED8-8840-E39FEFAB1E72}" type="parTrans" cxnId="{890C18C5-D080-46BC-90F6-83E3036461B4}">
      <dgm:prSet/>
      <dgm:spPr/>
      <dgm:t>
        <a:bodyPr/>
        <a:lstStyle/>
        <a:p>
          <a:endParaRPr lang="hu-HU"/>
        </a:p>
      </dgm:t>
    </dgm:pt>
    <dgm:pt modelId="{FAAE81E0-D6D1-41D3-842D-7952AC107360}" type="sibTrans" cxnId="{890C18C5-D080-46BC-90F6-83E3036461B4}">
      <dgm:prSet/>
      <dgm:spPr/>
      <dgm:t>
        <a:bodyPr/>
        <a:lstStyle/>
        <a:p>
          <a:endParaRPr lang="hu-HU"/>
        </a:p>
      </dgm:t>
    </dgm:pt>
    <dgm:pt modelId="{136A7C05-F596-4222-B2A1-28EE84E73C5C}">
      <dgm:prSet phldrT="[Szöveg]" custT="1"/>
      <dgm:spPr/>
      <dgm:t>
        <a:bodyPr/>
        <a:lstStyle/>
        <a:p>
          <a:r>
            <a:rPr lang="hu-HU" sz="1100" b="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dirty="0" smtClean="0">
              <a:solidFill>
                <a:schemeClr val="tx1"/>
              </a:solidFill>
              <a:effectLst/>
            </a:rPr>
            <a:t>Sarki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kisközért</a:t>
          </a:r>
          <a:r>
            <a:rPr lang="hu-HU" sz="1100" dirty="0" smtClean="0">
              <a:solidFill>
                <a:schemeClr val="tx1"/>
              </a:solidFill>
              <a:effectLst/>
            </a:rPr>
            <a:t> látványsütő nélkül</a:t>
          </a:r>
          <a:endParaRPr lang="hu-HU" sz="1100" dirty="0">
            <a:solidFill>
              <a:schemeClr val="tx1"/>
            </a:solidFill>
          </a:endParaRPr>
        </a:p>
      </dgm:t>
    </dgm:pt>
    <dgm:pt modelId="{99B33A3D-80AE-43EB-BE53-E9C5D68CA8F8}" type="parTrans" cxnId="{CAC93004-0B5F-4B42-BAD7-96D5847F0CFD}">
      <dgm:prSet/>
      <dgm:spPr/>
      <dgm:t>
        <a:bodyPr/>
        <a:lstStyle/>
        <a:p>
          <a:endParaRPr lang="hu-HU"/>
        </a:p>
      </dgm:t>
    </dgm:pt>
    <dgm:pt modelId="{CC06C6D7-322B-48A7-9420-4CDFFD7F396F}" type="sibTrans" cxnId="{CAC93004-0B5F-4B42-BAD7-96D5847F0CFD}">
      <dgm:prSet/>
      <dgm:spPr/>
      <dgm:t>
        <a:bodyPr/>
        <a:lstStyle/>
        <a:p>
          <a:endParaRPr lang="hu-HU"/>
        </a:p>
      </dgm:t>
    </dgm:pt>
    <dgm:pt modelId="{580D1B54-56A9-40EA-8BB6-6C51EB925331}">
      <dgm:prSet phldrT="[Szöveg]" custT="1"/>
      <dgm:spPr>
        <a:solidFill>
          <a:srgbClr val="FFCCFF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050" b="1" i="0" u="none" dirty="0" smtClean="0">
              <a:solidFill>
                <a:schemeClr val="tx1"/>
              </a:solidFill>
            </a:rPr>
            <a:t>Reális biztonságra törekvő</a:t>
          </a:r>
          <a:r>
            <a:rPr lang="hu-HU" sz="1050" b="0" i="0" u="none" dirty="0" smtClean="0">
              <a:solidFill>
                <a:schemeClr val="tx1"/>
              </a:solidFill>
            </a:rPr>
            <a:t>, régóta működő cégek,</a:t>
          </a:r>
          <a:endParaRPr lang="hu-HU" sz="1050" b="0" dirty="0" smtClean="0">
            <a:solidFill>
              <a:schemeClr val="tx1"/>
            </a:solidFill>
          </a:endParaRPr>
        </a:p>
        <a:p>
          <a:pPr defTabSz="466725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050" b="0" i="0" u="none" dirty="0" smtClean="0">
              <a:solidFill>
                <a:schemeClr val="tx1"/>
              </a:solidFill>
            </a:rPr>
            <a:t>sokat látott, tapasztalt döntéshozók  </a:t>
          </a:r>
          <a:endParaRPr lang="hu-HU" sz="1050" b="0" dirty="0">
            <a:solidFill>
              <a:schemeClr val="tx1"/>
            </a:solidFill>
          </a:endParaRPr>
        </a:p>
      </dgm:t>
    </dgm:pt>
    <dgm:pt modelId="{41AEEC80-861E-4749-BB4E-8BF8AA498ADE}" type="parTrans" cxnId="{6860B5C3-D33E-4FA8-9570-6C7EA786F0FB}">
      <dgm:prSet/>
      <dgm:spPr/>
      <dgm:t>
        <a:bodyPr/>
        <a:lstStyle/>
        <a:p>
          <a:endParaRPr lang="hu-HU"/>
        </a:p>
      </dgm:t>
    </dgm:pt>
    <dgm:pt modelId="{C8B8FB6E-E984-4031-8AAB-BADBB2025D86}" type="sibTrans" cxnId="{6860B5C3-D33E-4FA8-9570-6C7EA786F0FB}">
      <dgm:prSet/>
      <dgm:spPr/>
      <dgm:t>
        <a:bodyPr/>
        <a:lstStyle/>
        <a:p>
          <a:endParaRPr lang="hu-HU"/>
        </a:p>
      </dgm:t>
    </dgm:pt>
    <dgm:pt modelId="{13A40EFC-121D-4CF7-9EA0-966CC6C8F95C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Teljes vagyon biztosítására. </a:t>
          </a:r>
          <a:br>
            <a:rPr lang="hu-HU" sz="1100" dirty="0" smtClean="0">
              <a:solidFill>
                <a:schemeClr val="tx1"/>
              </a:solidFill>
              <a:effectLst/>
            </a:rPr>
          </a:br>
          <a:r>
            <a:rPr lang="hu-HU" sz="110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dirty="0" smtClean="0">
              <a:solidFill>
                <a:schemeClr val="tx1"/>
              </a:solidFill>
              <a:effectLst/>
            </a:rPr>
            <a:t>Lakatosüzem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szuterénben</a:t>
          </a:r>
          <a:r>
            <a:rPr lang="hu-HU" sz="1100" dirty="0" smtClean="0">
              <a:solidFill>
                <a:schemeClr val="tx1"/>
              </a:solidFill>
              <a:effectLst/>
            </a:rPr>
            <a:t>, szállítással, szereléssel</a:t>
          </a:r>
          <a:endParaRPr lang="hu-HU" sz="1100" dirty="0">
            <a:solidFill>
              <a:schemeClr val="tx1"/>
            </a:solidFill>
          </a:endParaRPr>
        </a:p>
      </dgm:t>
    </dgm:pt>
    <dgm:pt modelId="{84BA581D-F730-4D53-B67C-6EA92F93D24E}" type="parTrans" cxnId="{2111EA9F-96B0-4904-AE59-07A09E5E4BA5}">
      <dgm:prSet/>
      <dgm:spPr/>
      <dgm:t>
        <a:bodyPr/>
        <a:lstStyle/>
        <a:p>
          <a:endParaRPr lang="hu-HU"/>
        </a:p>
      </dgm:t>
    </dgm:pt>
    <dgm:pt modelId="{33F9070E-1D1A-469A-8B50-3BF557D2D753}" type="sibTrans" cxnId="{2111EA9F-96B0-4904-AE59-07A09E5E4BA5}">
      <dgm:prSet/>
      <dgm:spPr/>
      <dgm:t>
        <a:bodyPr/>
        <a:lstStyle/>
        <a:p>
          <a:endParaRPr lang="hu-HU"/>
        </a:p>
      </dgm:t>
    </dgm:pt>
    <dgm:pt modelId="{12F5D02B-44CA-4511-B17C-CC7C190C6705}">
      <dgm:prSet phldrT="[Szöveg]" custT="1"/>
      <dgm:spPr>
        <a:solidFill>
          <a:srgbClr val="FFCCFF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hu-HU" sz="1050" b="1" i="0" u="none" dirty="0" smtClean="0">
              <a:solidFill>
                <a:schemeClr val="tx1"/>
              </a:solidFill>
            </a:rPr>
            <a:t>Maximális biztonságra törekvő</a:t>
          </a:r>
          <a:r>
            <a:rPr lang="hu-HU" sz="1050" b="0" i="0" u="none" dirty="0" smtClean="0">
              <a:solidFill>
                <a:schemeClr val="tx1"/>
              </a:solidFill>
            </a:rPr>
            <a:t>, középkorú cégek, „középkorú”</a:t>
          </a:r>
          <a:r>
            <a:rPr lang="hu-HU" sz="1050" b="0" i="0" u="none" baseline="0" dirty="0" smtClean="0">
              <a:solidFill>
                <a:schemeClr val="tx1"/>
              </a:solidFill>
            </a:rPr>
            <a:t> </a:t>
          </a:r>
          <a:r>
            <a:rPr lang="hu-HU" sz="1050" b="0" i="0" u="none" dirty="0" smtClean="0">
              <a:solidFill>
                <a:schemeClr val="tx1"/>
              </a:solidFill>
            </a:rPr>
            <a:t>döntéshozók</a:t>
          </a:r>
          <a:endParaRPr lang="hu-HU" sz="1050" b="0" dirty="0">
            <a:solidFill>
              <a:schemeClr val="tx1"/>
            </a:solidFill>
          </a:endParaRPr>
        </a:p>
      </dgm:t>
    </dgm:pt>
    <dgm:pt modelId="{B4D11DBB-AE03-43D8-9F7B-ADE7EB1C8675}" type="parTrans" cxnId="{6DD6C5FA-4E51-4CE7-8D85-A7A459D960B3}">
      <dgm:prSet/>
      <dgm:spPr/>
      <dgm:t>
        <a:bodyPr/>
        <a:lstStyle/>
        <a:p>
          <a:endParaRPr lang="hu-HU"/>
        </a:p>
      </dgm:t>
    </dgm:pt>
    <dgm:pt modelId="{97CC2FF4-8BD2-4D37-A7B5-1245BA7D637C}" type="sibTrans" cxnId="{6DD6C5FA-4E51-4CE7-8D85-A7A459D960B3}">
      <dgm:prSet/>
      <dgm:spPr/>
      <dgm:t>
        <a:bodyPr/>
        <a:lstStyle/>
        <a:p>
          <a:endParaRPr lang="hu-HU"/>
        </a:p>
      </dgm:t>
    </dgm:pt>
    <dgm:pt modelId="{5604BCE8-7123-4ED8-81C6-89FB73A80BBC}">
      <dgm:prSet phldrT="[Szöveg]" custT="1"/>
      <dgm:spPr>
        <a:solidFill>
          <a:srgbClr val="92D050"/>
        </a:solidFill>
        <a:ln>
          <a:noFill/>
        </a:ln>
      </dgm:spPr>
      <dgm:t>
        <a:bodyPr/>
        <a:lstStyle/>
        <a:p>
          <a:endParaRPr lang="hu-HU" sz="1100" dirty="0">
            <a:solidFill>
              <a:schemeClr val="tx1"/>
            </a:solidFill>
          </a:endParaRPr>
        </a:p>
      </dgm:t>
    </dgm:pt>
    <dgm:pt modelId="{8FCFBC19-BAC1-4EBE-99D1-2B6E26204942}" type="parTrans" cxnId="{70650ECE-2FD3-4A0B-B294-79790BC678F2}">
      <dgm:prSet/>
      <dgm:spPr/>
      <dgm:t>
        <a:bodyPr/>
        <a:lstStyle/>
        <a:p>
          <a:endParaRPr lang="hu-HU"/>
        </a:p>
      </dgm:t>
    </dgm:pt>
    <dgm:pt modelId="{25594A41-920C-4EE3-A99D-2ECB47596460}" type="sibTrans" cxnId="{70650ECE-2FD3-4A0B-B294-79790BC678F2}">
      <dgm:prSet/>
      <dgm:spPr/>
      <dgm:t>
        <a:bodyPr/>
        <a:lstStyle/>
        <a:p>
          <a:endParaRPr lang="hu-HU"/>
        </a:p>
      </dgm:t>
    </dgm:pt>
    <dgm:pt modelId="{D366D534-A8DC-4149-8123-D66B83174105}" type="pres">
      <dgm:prSet presAssocID="{4F12E5C9-BB34-4E4D-84B0-38E02737F0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6DFF604-3B2F-4FC9-AF44-1809909DCFFD}" type="pres">
      <dgm:prSet presAssocID="{1183F193-C52C-485C-9211-D5CC6D8136C4}" presName="compNode" presStyleCnt="0"/>
      <dgm:spPr/>
    </dgm:pt>
    <dgm:pt modelId="{F6123BA1-4628-4E2F-A5C2-DE83771E21E1}" type="pres">
      <dgm:prSet presAssocID="{1183F193-C52C-485C-9211-D5CC6D8136C4}" presName="aNode" presStyleLbl="bgShp" presStyleIdx="0" presStyleCnt="4"/>
      <dgm:spPr/>
      <dgm:t>
        <a:bodyPr/>
        <a:lstStyle/>
        <a:p>
          <a:endParaRPr lang="hu-HU"/>
        </a:p>
      </dgm:t>
    </dgm:pt>
    <dgm:pt modelId="{F7DE2688-AADC-4A35-8B9A-E5A8CCDB9D03}" type="pres">
      <dgm:prSet presAssocID="{1183F193-C52C-485C-9211-D5CC6D8136C4}" presName="textNode" presStyleLbl="bgShp" presStyleIdx="0" presStyleCnt="4"/>
      <dgm:spPr/>
      <dgm:t>
        <a:bodyPr/>
        <a:lstStyle/>
        <a:p>
          <a:endParaRPr lang="hu-HU"/>
        </a:p>
      </dgm:t>
    </dgm:pt>
    <dgm:pt modelId="{8011D3F3-5AFF-43AB-834C-A82EF0A54C13}" type="pres">
      <dgm:prSet presAssocID="{1183F193-C52C-485C-9211-D5CC6D8136C4}" presName="compChildNode" presStyleCnt="0"/>
      <dgm:spPr/>
    </dgm:pt>
    <dgm:pt modelId="{BF735BBD-890F-4066-A98A-71B6A7008F7D}" type="pres">
      <dgm:prSet presAssocID="{1183F193-C52C-485C-9211-D5CC6D8136C4}" presName="theInnerList" presStyleCnt="0"/>
      <dgm:spPr/>
    </dgm:pt>
    <dgm:pt modelId="{15C0AB0C-86A3-4195-B022-103F2AE78CC5}" type="pres">
      <dgm:prSet presAssocID="{7B1AEA82-59A6-4338-A9BA-96B5A38C7654}" presName="childNode" presStyleLbl="node1" presStyleIdx="0" presStyleCnt="8" custLinFactNeighborX="-1943" custLinFactNeighborY="-767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1734D6-8664-4085-A206-02630B4D345A}" type="pres">
      <dgm:prSet presAssocID="{7B1AEA82-59A6-4338-A9BA-96B5A38C7654}" presName="aSpace2" presStyleCnt="0"/>
      <dgm:spPr/>
    </dgm:pt>
    <dgm:pt modelId="{B2C9A2FB-4578-46E8-AA8D-0923BF3AAEC3}" type="pres">
      <dgm:prSet presAssocID="{5604BCE8-7123-4ED8-81C6-89FB73A80BB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936203-9B6D-44F9-81A1-8E13291E90E0}" type="pres">
      <dgm:prSet presAssocID="{1183F193-C52C-485C-9211-D5CC6D8136C4}" presName="aSpace" presStyleCnt="0"/>
      <dgm:spPr/>
    </dgm:pt>
    <dgm:pt modelId="{A48FB980-0F22-4DAB-A28F-CE072F6F8C11}" type="pres">
      <dgm:prSet presAssocID="{AB4E7893-1D57-4C62-A47C-3C1F763767D1}" presName="compNode" presStyleCnt="0"/>
      <dgm:spPr/>
    </dgm:pt>
    <dgm:pt modelId="{AFADAF7B-D9FF-41F2-B761-DDBFF24EBB69}" type="pres">
      <dgm:prSet presAssocID="{AB4E7893-1D57-4C62-A47C-3C1F763767D1}" presName="aNode" presStyleLbl="bgShp" presStyleIdx="1" presStyleCnt="4"/>
      <dgm:spPr/>
      <dgm:t>
        <a:bodyPr/>
        <a:lstStyle/>
        <a:p>
          <a:endParaRPr lang="hu-HU"/>
        </a:p>
      </dgm:t>
    </dgm:pt>
    <dgm:pt modelId="{4606A229-ADEE-4639-B2A7-9CB98C5806B4}" type="pres">
      <dgm:prSet presAssocID="{AB4E7893-1D57-4C62-A47C-3C1F763767D1}" presName="textNode" presStyleLbl="bgShp" presStyleIdx="1" presStyleCnt="4"/>
      <dgm:spPr/>
      <dgm:t>
        <a:bodyPr/>
        <a:lstStyle/>
        <a:p>
          <a:endParaRPr lang="hu-HU"/>
        </a:p>
      </dgm:t>
    </dgm:pt>
    <dgm:pt modelId="{C673B671-AF6C-4AD2-BE68-3FAA613472D2}" type="pres">
      <dgm:prSet presAssocID="{AB4E7893-1D57-4C62-A47C-3C1F763767D1}" presName="compChildNode" presStyleCnt="0"/>
      <dgm:spPr/>
    </dgm:pt>
    <dgm:pt modelId="{7CBF5936-C1E2-4C51-ABEF-A2DF8CFA15D0}" type="pres">
      <dgm:prSet presAssocID="{AB4E7893-1D57-4C62-A47C-3C1F763767D1}" presName="theInnerList" presStyleCnt="0"/>
      <dgm:spPr/>
    </dgm:pt>
    <dgm:pt modelId="{0DFB7F27-C983-4FF3-A140-E1627B5E4C52}" type="pres">
      <dgm:prSet presAssocID="{5491BF69-2BA0-40A6-85C2-539511986F2C}" presName="childNode" presStyleLbl="node1" presStyleIdx="2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9072E5-9609-407E-B54E-D9AD35993A93}" type="pres">
      <dgm:prSet presAssocID="{5491BF69-2BA0-40A6-85C2-539511986F2C}" presName="aSpace2" presStyleCnt="0"/>
      <dgm:spPr/>
    </dgm:pt>
    <dgm:pt modelId="{A5761941-1C74-4577-A21C-A800D10DAB7E}" type="pres">
      <dgm:prSet presAssocID="{526C5D59-95C7-47BF-891A-FFEC41FEF8B0}" presName="childNode" presStyleLbl="node1" presStyleIdx="3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D39F22-5829-42E9-A53F-21CAE0FE8A89}" type="pres">
      <dgm:prSet presAssocID="{AB4E7893-1D57-4C62-A47C-3C1F763767D1}" presName="aSpace" presStyleCnt="0"/>
      <dgm:spPr/>
    </dgm:pt>
    <dgm:pt modelId="{D59DED15-E030-4A69-B406-113C6ECC2D0A}" type="pres">
      <dgm:prSet presAssocID="{E5B6BA90-BA20-4868-9923-5BD394512793}" presName="compNode" presStyleCnt="0"/>
      <dgm:spPr/>
    </dgm:pt>
    <dgm:pt modelId="{ADB7F77C-A171-4233-B58B-180E50711F6A}" type="pres">
      <dgm:prSet presAssocID="{E5B6BA90-BA20-4868-9923-5BD394512793}" presName="aNode" presStyleLbl="bgShp" presStyleIdx="2" presStyleCnt="4"/>
      <dgm:spPr/>
      <dgm:t>
        <a:bodyPr/>
        <a:lstStyle/>
        <a:p>
          <a:endParaRPr lang="hu-HU"/>
        </a:p>
      </dgm:t>
    </dgm:pt>
    <dgm:pt modelId="{109C9279-1739-4BD6-A87C-74E1B51B364C}" type="pres">
      <dgm:prSet presAssocID="{E5B6BA90-BA20-4868-9923-5BD394512793}" presName="textNode" presStyleLbl="bgShp" presStyleIdx="2" presStyleCnt="4"/>
      <dgm:spPr/>
      <dgm:t>
        <a:bodyPr/>
        <a:lstStyle/>
        <a:p>
          <a:endParaRPr lang="hu-HU"/>
        </a:p>
      </dgm:t>
    </dgm:pt>
    <dgm:pt modelId="{C8FF6E0D-A332-4C4B-BC9C-898443783F66}" type="pres">
      <dgm:prSet presAssocID="{E5B6BA90-BA20-4868-9923-5BD394512793}" presName="compChildNode" presStyleCnt="0"/>
      <dgm:spPr/>
    </dgm:pt>
    <dgm:pt modelId="{205991D8-6176-46CD-8E98-FED9C2F35378}" type="pres">
      <dgm:prSet presAssocID="{E5B6BA90-BA20-4868-9923-5BD394512793}" presName="theInnerList" presStyleCnt="0"/>
      <dgm:spPr/>
    </dgm:pt>
    <dgm:pt modelId="{CDFFC311-F611-486E-8ED9-11C7D9C69D21}" type="pres">
      <dgm:prSet presAssocID="{136A7C05-F596-4222-B2A1-28EE84E73C5C}" presName="childNode" presStyleLbl="node1" presStyleIdx="4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6B88FC-1D79-4E5F-9A1B-750C9421D06A}" type="pres">
      <dgm:prSet presAssocID="{136A7C05-F596-4222-B2A1-28EE84E73C5C}" presName="aSpace2" presStyleCnt="0"/>
      <dgm:spPr/>
    </dgm:pt>
    <dgm:pt modelId="{A6FE9FA7-C417-492E-B7D9-375E0786AF53}" type="pres">
      <dgm:prSet presAssocID="{580D1B54-56A9-40EA-8BB6-6C51EB925331}" presName="childNode" presStyleLbl="node1" presStyleIdx="5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B2C39B-89AB-45E8-81C5-AD673DC43116}" type="pres">
      <dgm:prSet presAssocID="{E5B6BA90-BA20-4868-9923-5BD394512793}" presName="aSpace" presStyleCnt="0"/>
      <dgm:spPr/>
    </dgm:pt>
    <dgm:pt modelId="{457EA7D5-5075-4AA8-951C-3AB393FE8A9B}" type="pres">
      <dgm:prSet presAssocID="{B9E57F49-80B9-4742-8F48-C740AC14BFA0}" presName="compNode" presStyleCnt="0"/>
      <dgm:spPr/>
    </dgm:pt>
    <dgm:pt modelId="{CD6E56BB-49F8-4A0E-B1EC-2B841097A7BC}" type="pres">
      <dgm:prSet presAssocID="{B9E57F49-80B9-4742-8F48-C740AC14BFA0}" presName="aNode" presStyleLbl="bgShp" presStyleIdx="3" presStyleCnt="4"/>
      <dgm:spPr/>
      <dgm:t>
        <a:bodyPr/>
        <a:lstStyle/>
        <a:p>
          <a:endParaRPr lang="hu-HU"/>
        </a:p>
      </dgm:t>
    </dgm:pt>
    <dgm:pt modelId="{E6E6C5E8-31C8-49F1-BB54-A3B9577CF3E3}" type="pres">
      <dgm:prSet presAssocID="{B9E57F49-80B9-4742-8F48-C740AC14BFA0}" presName="textNode" presStyleLbl="bgShp" presStyleIdx="3" presStyleCnt="4"/>
      <dgm:spPr/>
      <dgm:t>
        <a:bodyPr/>
        <a:lstStyle/>
        <a:p>
          <a:endParaRPr lang="hu-HU"/>
        </a:p>
      </dgm:t>
    </dgm:pt>
    <dgm:pt modelId="{720F275A-15B3-4CCA-878A-CB60DF83724E}" type="pres">
      <dgm:prSet presAssocID="{B9E57F49-80B9-4742-8F48-C740AC14BFA0}" presName="compChildNode" presStyleCnt="0"/>
      <dgm:spPr/>
    </dgm:pt>
    <dgm:pt modelId="{FC58DF75-F239-4716-B753-ABF858E1A050}" type="pres">
      <dgm:prSet presAssocID="{B9E57F49-80B9-4742-8F48-C740AC14BFA0}" presName="theInnerList" presStyleCnt="0"/>
      <dgm:spPr/>
    </dgm:pt>
    <dgm:pt modelId="{1368857B-DFFA-483A-88A3-31F595FE6249}" type="pres">
      <dgm:prSet presAssocID="{13A40EFC-121D-4CF7-9EA0-966CC6C8F95C}" presName="childNode" presStyleLbl="node1" presStyleIdx="6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D6E924-8D75-431C-8B68-3898CED8D55B}" type="pres">
      <dgm:prSet presAssocID="{13A40EFC-121D-4CF7-9EA0-966CC6C8F95C}" presName="aSpace2" presStyleCnt="0"/>
      <dgm:spPr/>
    </dgm:pt>
    <dgm:pt modelId="{D5A5FEFB-C471-469F-981D-38483183D21A}" type="pres">
      <dgm:prSet presAssocID="{12F5D02B-44CA-4511-B17C-CC7C190C6705}" presName="childNode" presStyleLbl="node1" presStyleIdx="7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43D06A-28A2-4E32-B877-44F61DEC53A5}" type="presOf" srcId="{1183F193-C52C-485C-9211-D5CC6D8136C4}" destId="{F7DE2688-AADC-4A35-8B9A-E5A8CCDB9D03}" srcOrd="1" destOrd="0" presId="urn:microsoft.com/office/officeart/2005/8/layout/lProcess2"/>
    <dgm:cxn modelId="{F7D28305-3DA6-4207-BA3B-3D42A4644321}" srcId="{AB4E7893-1D57-4C62-A47C-3C1F763767D1}" destId="{5491BF69-2BA0-40A6-85C2-539511986F2C}" srcOrd="0" destOrd="0" parTransId="{EE85D5A5-DE8F-4F0C-9C51-581F769516DA}" sibTransId="{7D9D0501-F3EA-4608-B5B0-044BC6187A74}"/>
    <dgm:cxn modelId="{4D64AA7D-2965-4086-8F64-D01EA53CA027}" type="presOf" srcId="{E5B6BA90-BA20-4868-9923-5BD394512793}" destId="{ADB7F77C-A171-4233-B58B-180E50711F6A}" srcOrd="0" destOrd="0" presId="urn:microsoft.com/office/officeart/2005/8/layout/lProcess2"/>
    <dgm:cxn modelId="{2111EA9F-96B0-4904-AE59-07A09E5E4BA5}" srcId="{B9E57F49-80B9-4742-8F48-C740AC14BFA0}" destId="{13A40EFC-121D-4CF7-9EA0-966CC6C8F95C}" srcOrd="0" destOrd="0" parTransId="{84BA581D-F730-4D53-B67C-6EA92F93D24E}" sibTransId="{33F9070E-1D1A-469A-8B50-3BF557D2D753}"/>
    <dgm:cxn modelId="{6860B5C3-D33E-4FA8-9570-6C7EA786F0FB}" srcId="{E5B6BA90-BA20-4868-9923-5BD394512793}" destId="{580D1B54-56A9-40EA-8BB6-6C51EB925331}" srcOrd="1" destOrd="0" parTransId="{41AEEC80-861E-4749-BB4E-8BF8AA498ADE}" sibTransId="{C8B8FB6E-E984-4031-8AAB-BADBB2025D86}"/>
    <dgm:cxn modelId="{80E60060-3968-4304-A7E0-CC4B2D8672A7}" srcId="{4F12E5C9-BB34-4E4D-84B0-38E02737F055}" destId="{AB4E7893-1D57-4C62-A47C-3C1F763767D1}" srcOrd="1" destOrd="0" parTransId="{5CC9EF7A-95BB-4530-88EC-AE44C7E0EB06}" sibTransId="{50D0399E-67A3-4BF3-9A23-142E1AE03596}"/>
    <dgm:cxn modelId="{C9382710-96E4-4271-984B-7991AE685ED0}" type="presOf" srcId="{526C5D59-95C7-47BF-891A-FFEC41FEF8B0}" destId="{A5761941-1C74-4577-A21C-A800D10DAB7E}" srcOrd="0" destOrd="0" presId="urn:microsoft.com/office/officeart/2005/8/layout/lProcess2"/>
    <dgm:cxn modelId="{713B163B-9450-4AB7-BA88-2BE5CDA4C967}" type="presOf" srcId="{136A7C05-F596-4222-B2A1-28EE84E73C5C}" destId="{CDFFC311-F611-486E-8ED9-11C7D9C69D21}" srcOrd="0" destOrd="0" presId="urn:microsoft.com/office/officeart/2005/8/layout/lProcess2"/>
    <dgm:cxn modelId="{1A60D0FC-5587-4434-A6C8-47E6F7E2DC97}" type="presOf" srcId="{1183F193-C52C-485C-9211-D5CC6D8136C4}" destId="{F6123BA1-4628-4E2F-A5C2-DE83771E21E1}" srcOrd="0" destOrd="0" presId="urn:microsoft.com/office/officeart/2005/8/layout/lProcess2"/>
    <dgm:cxn modelId="{7DF7ADD8-6882-42AF-B60C-43A39FF97710}" type="presOf" srcId="{4F12E5C9-BB34-4E4D-84B0-38E02737F055}" destId="{D366D534-A8DC-4149-8123-D66B83174105}" srcOrd="0" destOrd="0" presId="urn:microsoft.com/office/officeart/2005/8/layout/lProcess2"/>
    <dgm:cxn modelId="{8AC6E033-3E34-4760-BD60-AD449528F487}" type="presOf" srcId="{AB4E7893-1D57-4C62-A47C-3C1F763767D1}" destId="{AFADAF7B-D9FF-41F2-B761-DDBFF24EBB69}" srcOrd="0" destOrd="0" presId="urn:microsoft.com/office/officeart/2005/8/layout/lProcess2"/>
    <dgm:cxn modelId="{DF9136D8-AF3D-4A87-8CA9-681E4006484F}" type="presOf" srcId="{7B1AEA82-59A6-4338-A9BA-96B5A38C7654}" destId="{15C0AB0C-86A3-4195-B022-103F2AE78CC5}" srcOrd="0" destOrd="0" presId="urn:microsoft.com/office/officeart/2005/8/layout/lProcess2"/>
    <dgm:cxn modelId="{2A7C005F-5B69-46D8-AC9C-658FC68E468F}" srcId="{4F12E5C9-BB34-4E4D-84B0-38E02737F055}" destId="{B9E57F49-80B9-4742-8F48-C740AC14BFA0}" srcOrd="3" destOrd="0" parTransId="{C1CD12F2-2EB1-45CD-B44D-2E8A917777E9}" sibTransId="{62966817-B445-40CA-863A-3187A2B99FFF}"/>
    <dgm:cxn modelId="{890C18C5-D080-46BC-90F6-83E3036461B4}" srcId="{AB4E7893-1D57-4C62-A47C-3C1F763767D1}" destId="{526C5D59-95C7-47BF-891A-FFEC41FEF8B0}" srcOrd="1" destOrd="0" parTransId="{EBF9B21A-9C75-4ED8-8840-E39FEFAB1E72}" sibTransId="{FAAE81E0-D6D1-41D3-842D-7952AC107360}"/>
    <dgm:cxn modelId="{6DD6C5FA-4E51-4CE7-8D85-A7A459D960B3}" srcId="{B9E57F49-80B9-4742-8F48-C740AC14BFA0}" destId="{12F5D02B-44CA-4511-B17C-CC7C190C6705}" srcOrd="1" destOrd="0" parTransId="{B4D11DBB-AE03-43D8-9F7B-ADE7EB1C8675}" sibTransId="{97CC2FF4-8BD2-4D37-A7B5-1245BA7D637C}"/>
    <dgm:cxn modelId="{46A96277-9016-4A32-990A-941B2BB86A79}" type="presOf" srcId="{5604BCE8-7123-4ED8-81C6-89FB73A80BBC}" destId="{B2C9A2FB-4578-46E8-AA8D-0923BF3AAEC3}" srcOrd="0" destOrd="0" presId="urn:microsoft.com/office/officeart/2005/8/layout/lProcess2"/>
    <dgm:cxn modelId="{70650ECE-2FD3-4A0B-B294-79790BC678F2}" srcId="{1183F193-C52C-485C-9211-D5CC6D8136C4}" destId="{5604BCE8-7123-4ED8-81C6-89FB73A80BBC}" srcOrd="1" destOrd="0" parTransId="{8FCFBC19-BAC1-4EBE-99D1-2B6E26204942}" sibTransId="{25594A41-920C-4EE3-A99D-2ECB47596460}"/>
    <dgm:cxn modelId="{B18F9A5D-7133-41A8-A2A3-D5199C12AAF0}" type="presOf" srcId="{580D1B54-56A9-40EA-8BB6-6C51EB925331}" destId="{A6FE9FA7-C417-492E-B7D9-375E0786AF53}" srcOrd="0" destOrd="0" presId="urn:microsoft.com/office/officeart/2005/8/layout/lProcess2"/>
    <dgm:cxn modelId="{CAC93004-0B5F-4B42-BAD7-96D5847F0CFD}" srcId="{E5B6BA90-BA20-4868-9923-5BD394512793}" destId="{136A7C05-F596-4222-B2A1-28EE84E73C5C}" srcOrd="0" destOrd="0" parTransId="{99B33A3D-80AE-43EB-BE53-E9C5D68CA8F8}" sibTransId="{CC06C6D7-322B-48A7-9420-4CDFFD7F396F}"/>
    <dgm:cxn modelId="{9D484C25-3839-47CB-AF0E-CAF8858CD8C4}" type="presOf" srcId="{13A40EFC-121D-4CF7-9EA0-966CC6C8F95C}" destId="{1368857B-DFFA-483A-88A3-31F595FE6249}" srcOrd="0" destOrd="0" presId="urn:microsoft.com/office/officeart/2005/8/layout/lProcess2"/>
    <dgm:cxn modelId="{42C05E95-A110-4E50-91A3-1EDC098C4870}" type="presOf" srcId="{B9E57F49-80B9-4742-8F48-C740AC14BFA0}" destId="{E6E6C5E8-31C8-49F1-BB54-A3B9577CF3E3}" srcOrd="1" destOrd="0" presId="urn:microsoft.com/office/officeart/2005/8/layout/lProcess2"/>
    <dgm:cxn modelId="{ED71BAFE-60CC-483E-96DE-6511EB0FCE08}" type="presOf" srcId="{5491BF69-2BA0-40A6-85C2-539511986F2C}" destId="{0DFB7F27-C983-4FF3-A140-E1627B5E4C52}" srcOrd="0" destOrd="0" presId="urn:microsoft.com/office/officeart/2005/8/layout/lProcess2"/>
    <dgm:cxn modelId="{2AE047BE-E2A4-4536-8C7F-2B212FD39D1F}" srcId="{1183F193-C52C-485C-9211-D5CC6D8136C4}" destId="{7B1AEA82-59A6-4338-A9BA-96B5A38C7654}" srcOrd="0" destOrd="0" parTransId="{15CCE754-08A2-4F26-9892-893F3075ACB8}" sibTransId="{4D843F36-437C-44AA-A505-F43CF6E357A4}"/>
    <dgm:cxn modelId="{CCE334E9-377B-4F6E-AC36-22E77D04CCA5}" type="presOf" srcId="{B9E57F49-80B9-4742-8F48-C740AC14BFA0}" destId="{CD6E56BB-49F8-4A0E-B1EC-2B841097A7BC}" srcOrd="0" destOrd="0" presId="urn:microsoft.com/office/officeart/2005/8/layout/lProcess2"/>
    <dgm:cxn modelId="{21A87E7B-828C-47A3-9B4E-9CBDDB597BCF}" type="presOf" srcId="{AB4E7893-1D57-4C62-A47C-3C1F763767D1}" destId="{4606A229-ADEE-4639-B2A7-9CB98C5806B4}" srcOrd="1" destOrd="0" presId="urn:microsoft.com/office/officeart/2005/8/layout/lProcess2"/>
    <dgm:cxn modelId="{3D548EED-1A9A-483E-A04B-EBA622B84270}" type="presOf" srcId="{12F5D02B-44CA-4511-B17C-CC7C190C6705}" destId="{D5A5FEFB-C471-469F-981D-38483183D21A}" srcOrd="0" destOrd="0" presId="urn:microsoft.com/office/officeart/2005/8/layout/lProcess2"/>
    <dgm:cxn modelId="{8674F736-6757-49DD-9EC1-B6E11A0FB01B}" type="presOf" srcId="{E5B6BA90-BA20-4868-9923-5BD394512793}" destId="{109C9279-1739-4BD6-A87C-74E1B51B364C}" srcOrd="1" destOrd="0" presId="urn:microsoft.com/office/officeart/2005/8/layout/lProcess2"/>
    <dgm:cxn modelId="{2526F360-7879-48ED-8136-F00D0D46530A}" srcId="{4F12E5C9-BB34-4E4D-84B0-38E02737F055}" destId="{E5B6BA90-BA20-4868-9923-5BD394512793}" srcOrd="2" destOrd="0" parTransId="{01111AE3-DBA5-4085-9E19-3BCE9853E859}" sibTransId="{F29DEEE7-BE4C-4251-BC28-2D473DFDD8A3}"/>
    <dgm:cxn modelId="{2E5EC430-37F2-489D-932F-7F741166A402}" srcId="{4F12E5C9-BB34-4E4D-84B0-38E02737F055}" destId="{1183F193-C52C-485C-9211-D5CC6D8136C4}" srcOrd="0" destOrd="0" parTransId="{7FAF39DF-834E-47B9-B635-D7CE3AABB0D9}" sibTransId="{4D73CDE1-1D9D-447F-B12F-FC23E6892D37}"/>
    <dgm:cxn modelId="{975BF736-3C8A-4B5F-A590-664D5641A7D1}" type="presParOf" srcId="{D366D534-A8DC-4149-8123-D66B83174105}" destId="{66DFF604-3B2F-4FC9-AF44-1809909DCFFD}" srcOrd="0" destOrd="0" presId="urn:microsoft.com/office/officeart/2005/8/layout/lProcess2"/>
    <dgm:cxn modelId="{434659F5-6938-4A27-9B13-3FD3A39BAC48}" type="presParOf" srcId="{66DFF604-3B2F-4FC9-AF44-1809909DCFFD}" destId="{F6123BA1-4628-4E2F-A5C2-DE83771E21E1}" srcOrd="0" destOrd="0" presId="urn:microsoft.com/office/officeart/2005/8/layout/lProcess2"/>
    <dgm:cxn modelId="{A90B0F5A-AF79-47F7-9C1E-4CB49579CF28}" type="presParOf" srcId="{66DFF604-3B2F-4FC9-AF44-1809909DCFFD}" destId="{F7DE2688-AADC-4A35-8B9A-E5A8CCDB9D03}" srcOrd="1" destOrd="0" presId="urn:microsoft.com/office/officeart/2005/8/layout/lProcess2"/>
    <dgm:cxn modelId="{E4B69B76-0EA4-44ED-A6E1-13032F0D3C21}" type="presParOf" srcId="{66DFF604-3B2F-4FC9-AF44-1809909DCFFD}" destId="{8011D3F3-5AFF-43AB-834C-A82EF0A54C13}" srcOrd="2" destOrd="0" presId="urn:microsoft.com/office/officeart/2005/8/layout/lProcess2"/>
    <dgm:cxn modelId="{4CF4EFA2-8268-4A08-AE5E-3C39AC47DF71}" type="presParOf" srcId="{8011D3F3-5AFF-43AB-834C-A82EF0A54C13}" destId="{BF735BBD-890F-4066-A98A-71B6A7008F7D}" srcOrd="0" destOrd="0" presId="urn:microsoft.com/office/officeart/2005/8/layout/lProcess2"/>
    <dgm:cxn modelId="{65963C22-2B02-4429-B277-B1A070035DD8}" type="presParOf" srcId="{BF735BBD-890F-4066-A98A-71B6A7008F7D}" destId="{15C0AB0C-86A3-4195-B022-103F2AE78CC5}" srcOrd="0" destOrd="0" presId="urn:microsoft.com/office/officeart/2005/8/layout/lProcess2"/>
    <dgm:cxn modelId="{3FA17222-3FE3-4C06-9D25-654E9DC03A52}" type="presParOf" srcId="{BF735BBD-890F-4066-A98A-71B6A7008F7D}" destId="{FC1734D6-8664-4085-A206-02630B4D345A}" srcOrd="1" destOrd="0" presId="urn:microsoft.com/office/officeart/2005/8/layout/lProcess2"/>
    <dgm:cxn modelId="{C02A2195-75AD-43F5-A064-58AB108EA71B}" type="presParOf" srcId="{BF735BBD-890F-4066-A98A-71B6A7008F7D}" destId="{B2C9A2FB-4578-46E8-AA8D-0923BF3AAEC3}" srcOrd="2" destOrd="0" presId="urn:microsoft.com/office/officeart/2005/8/layout/lProcess2"/>
    <dgm:cxn modelId="{5967865D-D6EB-458B-8033-4A6B31681FA8}" type="presParOf" srcId="{D366D534-A8DC-4149-8123-D66B83174105}" destId="{65936203-9B6D-44F9-81A1-8E13291E90E0}" srcOrd="1" destOrd="0" presId="urn:microsoft.com/office/officeart/2005/8/layout/lProcess2"/>
    <dgm:cxn modelId="{1B5D40E8-80F2-48FD-8DC2-38CF6044199C}" type="presParOf" srcId="{D366D534-A8DC-4149-8123-D66B83174105}" destId="{A48FB980-0F22-4DAB-A28F-CE072F6F8C11}" srcOrd="2" destOrd="0" presId="urn:microsoft.com/office/officeart/2005/8/layout/lProcess2"/>
    <dgm:cxn modelId="{67EFBF31-CFFA-424F-8A16-8DCAAE25DD8F}" type="presParOf" srcId="{A48FB980-0F22-4DAB-A28F-CE072F6F8C11}" destId="{AFADAF7B-D9FF-41F2-B761-DDBFF24EBB69}" srcOrd="0" destOrd="0" presId="urn:microsoft.com/office/officeart/2005/8/layout/lProcess2"/>
    <dgm:cxn modelId="{2526AB26-1341-4A43-95D7-93CE7362FE6C}" type="presParOf" srcId="{A48FB980-0F22-4DAB-A28F-CE072F6F8C11}" destId="{4606A229-ADEE-4639-B2A7-9CB98C5806B4}" srcOrd="1" destOrd="0" presId="urn:microsoft.com/office/officeart/2005/8/layout/lProcess2"/>
    <dgm:cxn modelId="{0D4F1C19-6A21-434A-95A2-4A6F9EC41D4F}" type="presParOf" srcId="{A48FB980-0F22-4DAB-A28F-CE072F6F8C11}" destId="{C673B671-AF6C-4AD2-BE68-3FAA613472D2}" srcOrd="2" destOrd="0" presId="urn:microsoft.com/office/officeart/2005/8/layout/lProcess2"/>
    <dgm:cxn modelId="{E66BA0F1-CF69-41A8-9CA7-178720ECD1F7}" type="presParOf" srcId="{C673B671-AF6C-4AD2-BE68-3FAA613472D2}" destId="{7CBF5936-C1E2-4C51-ABEF-A2DF8CFA15D0}" srcOrd="0" destOrd="0" presId="urn:microsoft.com/office/officeart/2005/8/layout/lProcess2"/>
    <dgm:cxn modelId="{36BC30AE-8904-4409-AA6B-E056281DCA3B}" type="presParOf" srcId="{7CBF5936-C1E2-4C51-ABEF-A2DF8CFA15D0}" destId="{0DFB7F27-C983-4FF3-A140-E1627B5E4C52}" srcOrd="0" destOrd="0" presId="urn:microsoft.com/office/officeart/2005/8/layout/lProcess2"/>
    <dgm:cxn modelId="{D89CF49F-EE6B-4539-B8EC-A6458983BF4F}" type="presParOf" srcId="{7CBF5936-C1E2-4C51-ABEF-A2DF8CFA15D0}" destId="{B39072E5-9609-407E-B54E-D9AD35993A93}" srcOrd="1" destOrd="0" presId="urn:microsoft.com/office/officeart/2005/8/layout/lProcess2"/>
    <dgm:cxn modelId="{D82EE292-41F5-49A1-9A24-847C6B7BB94C}" type="presParOf" srcId="{7CBF5936-C1E2-4C51-ABEF-A2DF8CFA15D0}" destId="{A5761941-1C74-4577-A21C-A800D10DAB7E}" srcOrd="2" destOrd="0" presId="urn:microsoft.com/office/officeart/2005/8/layout/lProcess2"/>
    <dgm:cxn modelId="{55EA40ED-2D5C-461C-ABD6-5DF36DEAFD73}" type="presParOf" srcId="{D366D534-A8DC-4149-8123-D66B83174105}" destId="{E7D39F22-5829-42E9-A53F-21CAE0FE8A89}" srcOrd="3" destOrd="0" presId="urn:microsoft.com/office/officeart/2005/8/layout/lProcess2"/>
    <dgm:cxn modelId="{A6F659E1-A1F8-4967-95A0-D95146DC94B2}" type="presParOf" srcId="{D366D534-A8DC-4149-8123-D66B83174105}" destId="{D59DED15-E030-4A69-B406-113C6ECC2D0A}" srcOrd="4" destOrd="0" presId="urn:microsoft.com/office/officeart/2005/8/layout/lProcess2"/>
    <dgm:cxn modelId="{57D1C772-D393-4353-9DB4-BB36A78BCC36}" type="presParOf" srcId="{D59DED15-E030-4A69-B406-113C6ECC2D0A}" destId="{ADB7F77C-A171-4233-B58B-180E50711F6A}" srcOrd="0" destOrd="0" presId="urn:microsoft.com/office/officeart/2005/8/layout/lProcess2"/>
    <dgm:cxn modelId="{DA1613C8-F133-4782-87A3-AC126213EC69}" type="presParOf" srcId="{D59DED15-E030-4A69-B406-113C6ECC2D0A}" destId="{109C9279-1739-4BD6-A87C-74E1B51B364C}" srcOrd="1" destOrd="0" presId="urn:microsoft.com/office/officeart/2005/8/layout/lProcess2"/>
    <dgm:cxn modelId="{9647808E-7892-47D9-9DC7-EC04129B29D4}" type="presParOf" srcId="{D59DED15-E030-4A69-B406-113C6ECC2D0A}" destId="{C8FF6E0D-A332-4C4B-BC9C-898443783F66}" srcOrd="2" destOrd="0" presId="urn:microsoft.com/office/officeart/2005/8/layout/lProcess2"/>
    <dgm:cxn modelId="{654C97CB-49AB-4771-97F6-23AB362E36C6}" type="presParOf" srcId="{C8FF6E0D-A332-4C4B-BC9C-898443783F66}" destId="{205991D8-6176-46CD-8E98-FED9C2F35378}" srcOrd="0" destOrd="0" presId="urn:microsoft.com/office/officeart/2005/8/layout/lProcess2"/>
    <dgm:cxn modelId="{582C1BEE-7314-4144-AB03-66F52CBD6DD8}" type="presParOf" srcId="{205991D8-6176-46CD-8E98-FED9C2F35378}" destId="{CDFFC311-F611-486E-8ED9-11C7D9C69D21}" srcOrd="0" destOrd="0" presId="urn:microsoft.com/office/officeart/2005/8/layout/lProcess2"/>
    <dgm:cxn modelId="{A33C6D89-2B48-4BC0-A041-8FCC9C8F170C}" type="presParOf" srcId="{205991D8-6176-46CD-8E98-FED9C2F35378}" destId="{486B88FC-1D79-4E5F-9A1B-750C9421D06A}" srcOrd="1" destOrd="0" presId="urn:microsoft.com/office/officeart/2005/8/layout/lProcess2"/>
    <dgm:cxn modelId="{88893A2F-1204-4B9E-B65C-473DF6C4C3D7}" type="presParOf" srcId="{205991D8-6176-46CD-8E98-FED9C2F35378}" destId="{A6FE9FA7-C417-492E-B7D9-375E0786AF53}" srcOrd="2" destOrd="0" presId="urn:microsoft.com/office/officeart/2005/8/layout/lProcess2"/>
    <dgm:cxn modelId="{DD49C0C2-ED00-4AF9-A257-AD1231F7FF39}" type="presParOf" srcId="{D366D534-A8DC-4149-8123-D66B83174105}" destId="{F4B2C39B-89AB-45E8-81C5-AD673DC43116}" srcOrd="5" destOrd="0" presId="urn:microsoft.com/office/officeart/2005/8/layout/lProcess2"/>
    <dgm:cxn modelId="{4D0688BC-55D3-40F9-A8A0-2C1B1143200A}" type="presParOf" srcId="{D366D534-A8DC-4149-8123-D66B83174105}" destId="{457EA7D5-5075-4AA8-951C-3AB393FE8A9B}" srcOrd="6" destOrd="0" presId="urn:microsoft.com/office/officeart/2005/8/layout/lProcess2"/>
    <dgm:cxn modelId="{4DE61FC9-96D3-4525-A5DE-D81D296ED06E}" type="presParOf" srcId="{457EA7D5-5075-4AA8-951C-3AB393FE8A9B}" destId="{CD6E56BB-49F8-4A0E-B1EC-2B841097A7BC}" srcOrd="0" destOrd="0" presId="urn:microsoft.com/office/officeart/2005/8/layout/lProcess2"/>
    <dgm:cxn modelId="{2B93778E-6B66-4DDF-966F-6A41A1DA3102}" type="presParOf" srcId="{457EA7D5-5075-4AA8-951C-3AB393FE8A9B}" destId="{E6E6C5E8-31C8-49F1-BB54-A3B9577CF3E3}" srcOrd="1" destOrd="0" presId="urn:microsoft.com/office/officeart/2005/8/layout/lProcess2"/>
    <dgm:cxn modelId="{F6E840E3-2291-4925-AC8A-4BF9E065638D}" type="presParOf" srcId="{457EA7D5-5075-4AA8-951C-3AB393FE8A9B}" destId="{720F275A-15B3-4CCA-878A-CB60DF83724E}" srcOrd="2" destOrd="0" presId="urn:microsoft.com/office/officeart/2005/8/layout/lProcess2"/>
    <dgm:cxn modelId="{3073BA56-09C7-4269-91DE-ED0AE96B74B6}" type="presParOf" srcId="{720F275A-15B3-4CCA-878A-CB60DF83724E}" destId="{FC58DF75-F239-4716-B753-ABF858E1A050}" srcOrd="0" destOrd="0" presId="urn:microsoft.com/office/officeart/2005/8/layout/lProcess2"/>
    <dgm:cxn modelId="{62AE2C8F-1FDC-411C-8C34-274105A35DB4}" type="presParOf" srcId="{FC58DF75-F239-4716-B753-ABF858E1A050}" destId="{1368857B-DFFA-483A-88A3-31F595FE6249}" srcOrd="0" destOrd="0" presId="urn:microsoft.com/office/officeart/2005/8/layout/lProcess2"/>
    <dgm:cxn modelId="{B4E652AC-68C4-4A4D-9356-D6E6DA627301}" type="presParOf" srcId="{FC58DF75-F239-4716-B753-ABF858E1A050}" destId="{1CD6E924-8D75-431C-8B68-3898CED8D55B}" srcOrd="1" destOrd="0" presId="urn:microsoft.com/office/officeart/2005/8/layout/lProcess2"/>
    <dgm:cxn modelId="{C2C002DC-2832-4BEC-98C7-0CC81CBD004E}" type="presParOf" srcId="{FC58DF75-F239-4716-B753-ABF858E1A050}" destId="{D5A5FEFB-C471-469F-981D-38483183D21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C5866C-D9F7-4E22-A8EF-39F58CAC29F7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C49C5507-DE1E-430B-A993-0A5751BAB85E}">
      <dgm:prSet phldrT="[Szöveg]" custT="1"/>
      <dgm:spPr/>
      <dgm:t>
        <a:bodyPr tIns="36000" bIns="36000"/>
        <a:lstStyle/>
        <a:p>
          <a:r>
            <a:rPr lang="hu-HU" sz="1800" b="1" i="0" dirty="0" smtClean="0">
              <a:solidFill>
                <a:schemeClr val="tx1"/>
              </a:solidFill>
            </a:rPr>
            <a:t>Tűz- és elemi károk</a:t>
          </a:r>
          <a:endParaRPr lang="hu-HU" sz="1800" b="1" i="0" dirty="0">
            <a:solidFill>
              <a:schemeClr val="tx1"/>
            </a:solidFill>
          </a:endParaRPr>
        </a:p>
      </dgm:t>
    </dgm:pt>
    <dgm:pt modelId="{4A6CC57A-F126-4279-9178-476CF52EF490}" type="parTrans" cxnId="{AF0140F6-041C-45B0-83ED-D7E2FFC9BBCC}">
      <dgm:prSet/>
      <dgm:spPr/>
      <dgm:t>
        <a:bodyPr/>
        <a:lstStyle/>
        <a:p>
          <a:endParaRPr lang="hu-HU"/>
        </a:p>
      </dgm:t>
    </dgm:pt>
    <dgm:pt modelId="{2591C4D8-A151-48E7-950A-2348D164DCD0}" type="sibTrans" cxnId="{AF0140F6-041C-45B0-83ED-D7E2FFC9BBCC}">
      <dgm:prSet/>
      <dgm:spPr/>
      <dgm:t>
        <a:bodyPr/>
        <a:lstStyle/>
        <a:p>
          <a:endParaRPr lang="hu-HU"/>
        </a:p>
      </dgm:t>
    </dgm:pt>
    <dgm:pt modelId="{E86FFC91-54B3-45FC-8A3D-88616EEE494E}">
      <dgm:prSet phldrT="[Szöveg]" custT="1"/>
      <dgm:spPr/>
      <dgm:t>
        <a:bodyPr/>
        <a:lstStyle/>
        <a:p>
          <a:r>
            <a:rPr lang="hu-HU" sz="1600" dirty="0" smtClean="0"/>
            <a:t>Tűz</a:t>
          </a:r>
          <a:endParaRPr lang="hu-HU" sz="1600" dirty="0"/>
        </a:p>
      </dgm:t>
    </dgm:pt>
    <dgm:pt modelId="{C188609F-E5C7-4C73-A17E-B612417DFC9A}" type="parTrans" cxnId="{DED7DE4F-020F-4D98-A199-0FEB2C65CC60}">
      <dgm:prSet/>
      <dgm:spPr/>
      <dgm:t>
        <a:bodyPr/>
        <a:lstStyle/>
        <a:p>
          <a:endParaRPr lang="hu-HU"/>
        </a:p>
      </dgm:t>
    </dgm:pt>
    <dgm:pt modelId="{6A242749-A232-4926-91E1-1CB29A940447}" type="sibTrans" cxnId="{DED7DE4F-020F-4D98-A199-0FEB2C65CC60}">
      <dgm:prSet/>
      <dgm:spPr/>
      <dgm:t>
        <a:bodyPr/>
        <a:lstStyle/>
        <a:p>
          <a:endParaRPr lang="hu-HU"/>
        </a:p>
      </dgm:t>
    </dgm:pt>
    <dgm:pt modelId="{698AB180-912E-4270-976D-889FD8859D93}">
      <dgm:prSet phldrT="[Szöveg]" custT="1"/>
      <dgm:spPr/>
      <dgm:t>
        <a:bodyPr/>
        <a:lstStyle/>
        <a:p>
          <a:r>
            <a:rPr lang="hu-HU" sz="1600" dirty="0" smtClean="0"/>
            <a:t>Robbanás</a:t>
          </a:r>
          <a:endParaRPr lang="hu-HU" sz="1600" dirty="0"/>
        </a:p>
      </dgm:t>
    </dgm:pt>
    <dgm:pt modelId="{9D734ED5-9424-4013-AC14-7037D6CAE811}" type="parTrans" cxnId="{C82D5763-1713-4871-8061-ECBC5A1710A4}">
      <dgm:prSet/>
      <dgm:spPr/>
      <dgm:t>
        <a:bodyPr/>
        <a:lstStyle/>
        <a:p>
          <a:endParaRPr lang="hu-HU"/>
        </a:p>
      </dgm:t>
    </dgm:pt>
    <dgm:pt modelId="{7D4E28D9-7A61-40F5-AC0D-C20409B1AE12}" type="sibTrans" cxnId="{C82D5763-1713-4871-8061-ECBC5A1710A4}">
      <dgm:prSet/>
      <dgm:spPr/>
      <dgm:t>
        <a:bodyPr/>
        <a:lstStyle/>
        <a:p>
          <a:endParaRPr lang="hu-HU"/>
        </a:p>
      </dgm:t>
    </dgm:pt>
    <dgm:pt modelId="{79F47495-3AD5-464B-A9D2-E6FC2C1A6E1E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Füst és hő okozta károk</a:t>
          </a:r>
          <a:endParaRPr lang="hu-HU" sz="1600" dirty="0">
            <a:solidFill>
              <a:schemeClr val="tx1"/>
            </a:solidFill>
          </a:endParaRPr>
        </a:p>
      </dgm:t>
    </dgm:pt>
    <dgm:pt modelId="{03F69775-C1DA-4B3A-AD32-F82D85001156}" type="parTrans" cxnId="{AC78933C-D359-42C6-9770-1313DE31C7C1}">
      <dgm:prSet/>
      <dgm:spPr/>
      <dgm:t>
        <a:bodyPr/>
        <a:lstStyle/>
        <a:p>
          <a:endParaRPr lang="hu-HU"/>
        </a:p>
      </dgm:t>
    </dgm:pt>
    <dgm:pt modelId="{9CB61287-A834-4360-BD7A-29C998C83A82}" type="sibTrans" cxnId="{AC78933C-D359-42C6-9770-1313DE31C7C1}">
      <dgm:prSet/>
      <dgm:spPr/>
      <dgm:t>
        <a:bodyPr/>
        <a:lstStyle/>
        <a:p>
          <a:endParaRPr lang="hu-HU"/>
        </a:p>
      </dgm:t>
    </dgm:pt>
    <dgm:pt modelId="{7B495F31-EA0B-4F3C-8158-D2A94926FE4C}">
      <dgm:prSet phldrT="[Szöveg]" custT="1"/>
      <dgm:spPr/>
      <dgm:t>
        <a:bodyPr/>
        <a:lstStyle/>
        <a:p>
          <a:r>
            <a:rPr lang="hu-HU" sz="1600" dirty="0" smtClean="0"/>
            <a:t>Villámcsapás</a:t>
          </a:r>
          <a:endParaRPr lang="hu-HU" sz="1600" dirty="0"/>
        </a:p>
      </dgm:t>
    </dgm:pt>
    <dgm:pt modelId="{5EF5B936-A767-4063-A762-17D853BDEFA1}" type="parTrans" cxnId="{561FA0AD-90C3-4218-A5EA-357AD571F844}">
      <dgm:prSet/>
      <dgm:spPr/>
      <dgm:t>
        <a:bodyPr/>
        <a:lstStyle/>
        <a:p>
          <a:endParaRPr lang="hu-HU"/>
        </a:p>
      </dgm:t>
    </dgm:pt>
    <dgm:pt modelId="{4A8643EA-D95F-4E1A-93CC-512CD9031938}" type="sibTrans" cxnId="{561FA0AD-90C3-4218-A5EA-357AD571F844}">
      <dgm:prSet/>
      <dgm:spPr/>
      <dgm:t>
        <a:bodyPr/>
        <a:lstStyle/>
        <a:p>
          <a:endParaRPr lang="hu-HU"/>
        </a:p>
      </dgm:t>
    </dgm:pt>
    <dgm:pt modelId="{A06191CE-BC29-490F-A850-BDCF365B6F8E}">
      <dgm:prSet phldrT="[Szöveg]" custT="1"/>
      <dgm:spPr/>
      <dgm:t>
        <a:bodyPr/>
        <a:lstStyle/>
        <a:p>
          <a:r>
            <a:rPr lang="hu-HU" sz="1600" dirty="0" smtClean="0"/>
            <a:t>Vihar</a:t>
          </a:r>
          <a:endParaRPr lang="hu-HU" sz="1600" dirty="0"/>
        </a:p>
      </dgm:t>
    </dgm:pt>
    <dgm:pt modelId="{E82F5DF5-E812-4CC9-ADF9-5EF898CB7B52}" type="parTrans" cxnId="{143B97D8-7FBA-4C33-8380-BBD23463C71B}">
      <dgm:prSet/>
      <dgm:spPr/>
      <dgm:t>
        <a:bodyPr/>
        <a:lstStyle/>
        <a:p>
          <a:endParaRPr lang="hu-HU"/>
        </a:p>
      </dgm:t>
    </dgm:pt>
    <dgm:pt modelId="{59CEF0D4-2470-4381-9895-2FD3304BFBBA}" type="sibTrans" cxnId="{143B97D8-7FBA-4C33-8380-BBD23463C71B}">
      <dgm:prSet/>
      <dgm:spPr/>
      <dgm:t>
        <a:bodyPr/>
        <a:lstStyle/>
        <a:p>
          <a:endParaRPr lang="hu-HU"/>
        </a:p>
      </dgm:t>
    </dgm:pt>
    <dgm:pt modelId="{1DB67631-3827-4480-A396-594F1369B513}">
      <dgm:prSet phldrT="[Szöveg]" custT="1"/>
      <dgm:spPr/>
      <dgm:t>
        <a:bodyPr/>
        <a:lstStyle/>
        <a:p>
          <a:r>
            <a:rPr lang="hu-HU" sz="1600" dirty="0" smtClean="0"/>
            <a:t>Felhőszakadás</a:t>
          </a:r>
          <a:endParaRPr lang="hu-HU" sz="1600" dirty="0"/>
        </a:p>
      </dgm:t>
    </dgm:pt>
    <dgm:pt modelId="{BECE06FE-948E-406C-AB56-834E01333595}" type="parTrans" cxnId="{4559EBF2-FE32-4822-97D7-469E3464A49D}">
      <dgm:prSet/>
      <dgm:spPr/>
      <dgm:t>
        <a:bodyPr/>
        <a:lstStyle/>
        <a:p>
          <a:endParaRPr lang="hu-HU"/>
        </a:p>
      </dgm:t>
    </dgm:pt>
    <dgm:pt modelId="{9D0520CE-D725-4119-8A23-1B544070DC4B}" type="sibTrans" cxnId="{4559EBF2-FE32-4822-97D7-469E3464A49D}">
      <dgm:prSet/>
      <dgm:spPr/>
      <dgm:t>
        <a:bodyPr/>
        <a:lstStyle/>
        <a:p>
          <a:endParaRPr lang="hu-HU"/>
        </a:p>
      </dgm:t>
    </dgm:pt>
    <dgm:pt modelId="{3B099618-D367-44CE-850C-01D7FFD2451F}">
      <dgm:prSet phldrT="[Szöveg]" custT="1"/>
      <dgm:spPr/>
      <dgm:t>
        <a:bodyPr/>
        <a:lstStyle/>
        <a:p>
          <a:r>
            <a:rPr lang="hu-HU" sz="1600" dirty="0" smtClean="0"/>
            <a:t>Jégverés</a:t>
          </a:r>
          <a:endParaRPr lang="hu-HU" sz="1600" dirty="0"/>
        </a:p>
      </dgm:t>
    </dgm:pt>
    <dgm:pt modelId="{C88F3673-5165-431A-932D-76527387F5C1}" type="parTrans" cxnId="{EEBE137A-6F04-4540-A032-6F940C25AF33}">
      <dgm:prSet/>
      <dgm:spPr/>
      <dgm:t>
        <a:bodyPr/>
        <a:lstStyle/>
        <a:p>
          <a:endParaRPr lang="hu-HU"/>
        </a:p>
      </dgm:t>
    </dgm:pt>
    <dgm:pt modelId="{5FCB6BA7-8839-4964-80E9-8134FFD96072}" type="sibTrans" cxnId="{EEBE137A-6F04-4540-A032-6F940C25AF33}">
      <dgm:prSet/>
      <dgm:spPr/>
      <dgm:t>
        <a:bodyPr/>
        <a:lstStyle/>
        <a:p>
          <a:endParaRPr lang="hu-HU"/>
        </a:p>
      </dgm:t>
    </dgm:pt>
    <dgm:pt modelId="{E545B04E-D13E-40BB-B1B5-F4A45E95CBEC}">
      <dgm:prSet phldrT="[Szöveg]" custT="1"/>
      <dgm:spPr/>
      <dgm:t>
        <a:bodyPr/>
        <a:lstStyle/>
        <a:p>
          <a:r>
            <a:rPr lang="hu-HU" sz="1600" dirty="0" smtClean="0"/>
            <a:t>Hónyomás</a:t>
          </a:r>
          <a:endParaRPr lang="hu-HU" sz="1600" dirty="0"/>
        </a:p>
      </dgm:t>
    </dgm:pt>
    <dgm:pt modelId="{B0A0DE69-1E83-430E-BB43-6955BDDE7743}" type="parTrans" cxnId="{908E520D-C5A3-4FB3-A220-4A48B2DB7D23}">
      <dgm:prSet/>
      <dgm:spPr/>
      <dgm:t>
        <a:bodyPr/>
        <a:lstStyle/>
        <a:p>
          <a:endParaRPr lang="hu-HU"/>
        </a:p>
      </dgm:t>
    </dgm:pt>
    <dgm:pt modelId="{6AEC70C6-14EB-46FC-B017-98D805CD1E06}" type="sibTrans" cxnId="{908E520D-C5A3-4FB3-A220-4A48B2DB7D23}">
      <dgm:prSet/>
      <dgm:spPr/>
      <dgm:t>
        <a:bodyPr/>
        <a:lstStyle/>
        <a:p>
          <a:endParaRPr lang="hu-HU"/>
        </a:p>
      </dgm:t>
    </dgm:pt>
    <dgm:pt modelId="{B968B9C9-1582-44FF-A958-C5E2ABE2BC9C}">
      <dgm:prSet phldrT="[Szöveg]" custT="1"/>
      <dgm:spPr/>
      <dgm:t>
        <a:bodyPr/>
        <a:lstStyle/>
        <a:p>
          <a:r>
            <a:rPr lang="hu-HU" sz="1600" dirty="0" smtClean="0"/>
            <a:t>Árvíz</a:t>
          </a:r>
          <a:endParaRPr lang="hu-HU" sz="1600" dirty="0"/>
        </a:p>
      </dgm:t>
    </dgm:pt>
    <dgm:pt modelId="{5F499045-21A2-488C-8D37-E11EDB9E67A6}" type="parTrans" cxnId="{75E8B06D-4D50-4642-B177-3A5FCC1D0061}">
      <dgm:prSet/>
      <dgm:spPr/>
      <dgm:t>
        <a:bodyPr/>
        <a:lstStyle/>
        <a:p>
          <a:endParaRPr lang="hu-HU"/>
        </a:p>
      </dgm:t>
    </dgm:pt>
    <dgm:pt modelId="{4E75DFCF-39BB-44FD-A1A2-9A3501CB8150}" type="sibTrans" cxnId="{75E8B06D-4D50-4642-B177-3A5FCC1D0061}">
      <dgm:prSet/>
      <dgm:spPr/>
      <dgm:t>
        <a:bodyPr/>
        <a:lstStyle/>
        <a:p>
          <a:endParaRPr lang="hu-HU"/>
        </a:p>
      </dgm:t>
    </dgm:pt>
    <dgm:pt modelId="{5A8C51DE-0038-4BD0-90D4-1958FCC86679}">
      <dgm:prSet phldrT="[Szöveg]" custT="1"/>
      <dgm:spPr/>
      <dgm:t>
        <a:bodyPr/>
        <a:lstStyle/>
        <a:p>
          <a:r>
            <a:rPr lang="hu-HU" sz="1600" dirty="0" smtClean="0"/>
            <a:t>Földrengés</a:t>
          </a:r>
          <a:endParaRPr lang="hu-HU" sz="1600" dirty="0"/>
        </a:p>
      </dgm:t>
    </dgm:pt>
    <dgm:pt modelId="{4AD25035-C2FF-4BD0-9F19-84267BFC20E0}" type="parTrans" cxnId="{519A9610-6C01-44DA-B7F6-887B3BF9B902}">
      <dgm:prSet/>
      <dgm:spPr/>
      <dgm:t>
        <a:bodyPr/>
        <a:lstStyle/>
        <a:p>
          <a:endParaRPr lang="hu-HU"/>
        </a:p>
      </dgm:t>
    </dgm:pt>
    <dgm:pt modelId="{32FB9D11-0306-4B70-AE0E-851BC0747C4B}" type="sibTrans" cxnId="{519A9610-6C01-44DA-B7F6-887B3BF9B902}">
      <dgm:prSet/>
      <dgm:spPr/>
      <dgm:t>
        <a:bodyPr/>
        <a:lstStyle/>
        <a:p>
          <a:endParaRPr lang="hu-HU"/>
        </a:p>
      </dgm:t>
    </dgm:pt>
    <dgm:pt modelId="{A003FC49-E371-4484-968A-1C8A066ACA5D}">
      <dgm:prSet phldrT="[Szöveg]" custT="1"/>
      <dgm:spPr/>
      <dgm:t>
        <a:bodyPr/>
        <a:lstStyle/>
        <a:p>
          <a:r>
            <a:rPr lang="hu-HU" sz="1600" dirty="0" smtClean="0"/>
            <a:t>Föld és kő omlás</a:t>
          </a:r>
          <a:endParaRPr lang="hu-HU" sz="1600" dirty="0"/>
        </a:p>
      </dgm:t>
    </dgm:pt>
    <dgm:pt modelId="{8D3B6158-CCCD-4D2F-9C0B-777BDA2E0511}" type="parTrans" cxnId="{F69F12AE-12D8-4118-B9F0-31AFCBC09DC7}">
      <dgm:prSet/>
      <dgm:spPr/>
      <dgm:t>
        <a:bodyPr/>
        <a:lstStyle/>
        <a:p>
          <a:endParaRPr lang="hu-HU"/>
        </a:p>
      </dgm:t>
    </dgm:pt>
    <dgm:pt modelId="{A967F5A8-811B-4F7B-9D45-78CF2B6792A9}" type="sibTrans" cxnId="{F69F12AE-12D8-4118-B9F0-31AFCBC09DC7}">
      <dgm:prSet/>
      <dgm:spPr/>
      <dgm:t>
        <a:bodyPr/>
        <a:lstStyle/>
        <a:p>
          <a:endParaRPr lang="hu-HU"/>
        </a:p>
      </dgm:t>
    </dgm:pt>
    <dgm:pt modelId="{505E3B69-6182-45A0-B690-3831FF24A636}">
      <dgm:prSet phldrT="[Szöveg]" custT="1"/>
      <dgm:spPr/>
      <dgm:t>
        <a:bodyPr/>
        <a:lstStyle/>
        <a:p>
          <a:r>
            <a:rPr lang="hu-HU" sz="1600" dirty="0" smtClean="0"/>
            <a:t>Földcsuszamlás</a:t>
          </a:r>
          <a:endParaRPr lang="hu-HU" sz="1600" dirty="0"/>
        </a:p>
      </dgm:t>
    </dgm:pt>
    <dgm:pt modelId="{5CE81960-D7F3-4938-A877-277C9786E99B}" type="parTrans" cxnId="{537D301D-7D20-44C5-95F1-26568B71C545}">
      <dgm:prSet/>
      <dgm:spPr/>
      <dgm:t>
        <a:bodyPr/>
        <a:lstStyle/>
        <a:p>
          <a:endParaRPr lang="hu-HU"/>
        </a:p>
      </dgm:t>
    </dgm:pt>
    <dgm:pt modelId="{843409FF-1ED1-46DF-AC44-275431624347}" type="sibTrans" cxnId="{537D301D-7D20-44C5-95F1-26568B71C545}">
      <dgm:prSet/>
      <dgm:spPr/>
      <dgm:t>
        <a:bodyPr/>
        <a:lstStyle/>
        <a:p>
          <a:endParaRPr lang="hu-HU"/>
        </a:p>
      </dgm:t>
    </dgm:pt>
    <dgm:pt modelId="{953A16E3-5F40-4765-810F-0688C5462B03}">
      <dgm:prSet phldrT="[Szöveg]" custT="1"/>
      <dgm:spPr/>
      <dgm:t>
        <a:bodyPr/>
        <a:lstStyle/>
        <a:p>
          <a:r>
            <a:rPr lang="hu-HU" sz="1600" dirty="0" smtClean="0"/>
            <a:t>Ismeretlen üreg beomlása</a:t>
          </a:r>
          <a:endParaRPr lang="hu-HU" sz="1600" dirty="0"/>
        </a:p>
      </dgm:t>
    </dgm:pt>
    <dgm:pt modelId="{C2C1E462-52AA-4A9A-B6DD-FCC19EF20D95}" type="parTrans" cxnId="{07A47EEF-8720-47CC-BEDE-7E45CD63C225}">
      <dgm:prSet/>
      <dgm:spPr/>
      <dgm:t>
        <a:bodyPr/>
        <a:lstStyle/>
        <a:p>
          <a:endParaRPr lang="hu-HU"/>
        </a:p>
      </dgm:t>
    </dgm:pt>
    <dgm:pt modelId="{5E68E6AE-3FB0-4EF0-838F-D3BD277016F6}" type="sibTrans" cxnId="{07A47EEF-8720-47CC-BEDE-7E45CD63C225}">
      <dgm:prSet/>
      <dgm:spPr/>
      <dgm:t>
        <a:bodyPr/>
        <a:lstStyle/>
        <a:p>
          <a:endParaRPr lang="hu-HU"/>
        </a:p>
      </dgm:t>
    </dgm:pt>
    <dgm:pt modelId="{CC154DEF-E3F4-4317-BF7B-56D0D2A857A9}">
      <dgm:prSet phldrT="[Szöveg]" custT="1"/>
      <dgm:spPr/>
      <dgm:t>
        <a:bodyPr/>
        <a:lstStyle/>
        <a:p>
          <a:r>
            <a:rPr lang="hu-HU" sz="1600" dirty="0" smtClean="0"/>
            <a:t>Ismeretlen jármű ütközése</a:t>
          </a:r>
          <a:endParaRPr lang="hu-HU" sz="1600" dirty="0"/>
        </a:p>
      </dgm:t>
    </dgm:pt>
    <dgm:pt modelId="{E9DE94C5-EB01-4C47-91AA-BF98CFD423D9}" type="parTrans" cxnId="{63481766-B3FE-4B57-9B04-C204B4B447CD}">
      <dgm:prSet/>
      <dgm:spPr/>
      <dgm:t>
        <a:bodyPr/>
        <a:lstStyle/>
        <a:p>
          <a:endParaRPr lang="hu-HU"/>
        </a:p>
      </dgm:t>
    </dgm:pt>
    <dgm:pt modelId="{3B64C4AF-3F85-4642-B63E-4072C90D242F}" type="sibTrans" cxnId="{63481766-B3FE-4B57-9B04-C204B4B447CD}">
      <dgm:prSet/>
      <dgm:spPr/>
      <dgm:t>
        <a:bodyPr/>
        <a:lstStyle/>
        <a:p>
          <a:endParaRPr lang="hu-HU"/>
        </a:p>
      </dgm:t>
    </dgm:pt>
    <dgm:pt modelId="{8F96E41C-E773-415C-8BD5-DAB2B01BD329}">
      <dgm:prSet phldrT="[Szöveg]" custT="1"/>
      <dgm:spPr/>
      <dgm:t>
        <a:bodyPr/>
        <a:lstStyle/>
        <a:p>
          <a:r>
            <a:rPr lang="hu-HU" sz="1600" dirty="0" smtClean="0"/>
            <a:t>Légi jármű ütközése</a:t>
          </a:r>
          <a:endParaRPr lang="hu-HU" sz="1600" dirty="0"/>
        </a:p>
      </dgm:t>
    </dgm:pt>
    <dgm:pt modelId="{1B6E4AA9-019D-44AD-9953-50CE83816EAD}" type="parTrans" cxnId="{A07C440C-6B4E-48C8-9EE6-6C1E2FC1AAD7}">
      <dgm:prSet/>
      <dgm:spPr/>
      <dgm:t>
        <a:bodyPr/>
        <a:lstStyle/>
        <a:p>
          <a:endParaRPr lang="hu-HU"/>
        </a:p>
      </dgm:t>
    </dgm:pt>
    <dgm:pt modelId="{F30D205E-1BEE-4360-BF7C-1E638EACC26B}" type="sibTrans" cxnId="{A07C440C-6B4E-48C8-9EE6-6C1E2FC1AAD7}">
      <dgm:prSet/>
      <dgm:spPr/>
      <dgm:t>
        <a:bodyPr/>
        <a:lstStyle/>
        <a:p>
          <a:endParaRPr lang="hu-HU"/>
        </a:p>
      </dgm:t>
    </dgm:pt>
    <dgm:pt modelId="{0731A258-374A-4379-90E6-C4AFD2457505}">
      <dgm:prSet phldrT="[Szöveg]" custT="1"/>
      <dgm:spPr/>
      <dgm:t>
        <a:bodyPr/>
        <a:lstStyle/>
        <a:p>
          <a:r>
            <a:rPr lang="hu-HU" sz="1600" dirty="0" smtClean="0"/>
            <a:t>Vezetékes víz </a:t>
          </a:r>
          <a:endParaRPr lang="hu-HU" sz="1600" dirty="0"/>
        </a:p>
      </dgm:t>
    </dgm:pt>
    <dgm:pt modelId="{CAA9406B-71E2-464C-8295-9408AC900AAB}" type="parTrans" cxnId="{7250FFE1-EE44-4DE1-93A0-79948ABF74BC}">
      <dgm:prSet/>
      <dgm:spPr/>
      <dgm:t>
        <a:bodyPr/>
        <a:lstStyle/>
        <a:p>
          <a:endParaRPr lang="hu-HU"/>
        </a:p>
      </dgm:t>
    </dgm:pt>
    <dgm:pt modelId="{A094D5DD-176C-4590-B012-C214838694BA}" type="sibTrans" cxnId="{7250FFE1-EE44-4DE1-93A0-79948ABF74BC}">
      <dgm:prSet/>
      <dgm:spPr/>
      <dgm:t>
        <a:bodyPr/>
        <a:lstStyle/>
        <a:p>
          <a:endParaRPr lang="hu-HU"/>
        </a:p>
      </dgm:t>
    </dgm:pt>
    <dgm:pt modelId="{0D7BCEA0-098F-4280-B52A-9A69F0CA0ECE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Tűzoltó berendezés kilyukadása</a:t>
          </a:r>
          <a:endParaRPr lang="hu-HU" sz="1600" dirty="0">
            <a:solidFill>
              <a:schemeClr val="tx1"/>
            </a:solidFill>
          </a:endParaRPr>
        </a:p>
      </dgm:t>
    </dgm:pt>
    <dgm:pt modelId="{863913AD-00E2-4719-8E5B-78A6026EE495}" type="parTrans" cxnId="{2192A1B9-D214-427F-99B9-5E3E43F5AFDD}">
      <dgm:prSet/>
      <dgm:spPr/>
      <dgm:t>
        <a:bodyPr/>
        <a:lstStyle/>
        <a:p>
          <a:endParaRPr lang="hu-HU"/>
        </a:p>
      </dgm:t>
    </dgm:pt>
    <dgm:pt modelId="{C4A1893A-7FE2-4E71-8D15-A5C1EF2ADFE4}" type="sibTrans" cxnId="{2192A1B9-D214-427F-99B9-5E3E43F5AFDD}">
      <dgm:prSet/>
      <dgm:spPr/>
      <dgm:t>
        <a:bodyPr/>
        <a:lstStyle/>
        <a:p>
          <a:endParaRPr lang="hu-HU"/>
        </a:p>
      </dgm:t>
    </dgm:pt>
    <dgm:pt modelId="{6D399203-665F-4233-8444-3475E3D4A9F8}" type="pres">
      <dgm:prSet presAssocID="{3BC5866C-D9F7-4E22-A8EF-39F58CAC29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4364698-E02C-462B-83EB-EF5F783886E9}" type="pres">
      <dgm:prSet presAssocID="{C49C5507-DE1E-430B-A993-0A5751BAB85E}" presName="composite" presStyleCnt="0"/>
      <dgm:spPr/>
    </dgm:pt>
    <dgm:pt modelId="{FAF579FE-7193-4230-9CEC-6B6D8A90A35E}" type="pres">
      <dgm:prSet presAssocID="{C49C5507-DE1E-430B-A993-0A5751BAB85E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873EEF-7FEF-4FE1-974A-12A87B0F9873}" type="pres">
      <dgm:prSet presAssocID="{C49C5507-DE1E-430B-A993-0A5751BAB85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D51BB70-5B98-4073-AE11-918275BBD044}" type="presOf" srcId="{7B495F31-EA0B-4F3C-8158-D2A94926FE4C}" destId="{BC873EEF-7FEF-4FE1-974A-12A87B0F9873}" srcOrd="0" destOrd="3" presId="urn:microsoft.com/office/officeart/2005/8/layout/hList1"/>
    <dgm:cxn modelId="{19206CCD-403D-4BB8-95F1-49F138B866AC}" type="presOf" srcId="{698AB180-912E-4270-976D-889FD8859D93}" destId="{BC873EEF-7FEF-4FE1-974A-12A87B0F9873}" srcOrd="0" destOrd="1" presId="urn:microsoft.com/office/officeart/2005/8/layout/hList1"/>
    <dgm:cxn modelId="{389D480B-DADA-4B7A-AE7F-7CAEF8D263B4}" type="presOf" srcId="{505E3B69-6182-45A0-B690-3831FF24A636}" destId="{BC873EEF-7FEF-4FE1-974A-12A87B0F9873}" srcOrd="0" destOrd="11" presId="urn:microsoft.com/office/officeart/2005/8/layout/hList1"/>
    <dgm:cxn modelId="{4559EBF2-FE32-4822-97D7-469E3464A49D}" srcId="{C49C5507-DE1E-430B-A993-0A5751BAB85E}" destId="{1DB67631-3827-4480-A396-594F1369B513}" srcOrd="5" destOrd="0" parTransId="{BECE06FE-948E-406C-AB56-834E01333595}" sibTransId="{9D0520CE-D725-4119-8A23-1B544070DC4B}"/>
    <dgm:cxn modelId="{75E8B06D-4D50-4642-B177-3A5FCC1D0061}" srcId="{C49C5507-DE1E-430B-A993-0A5751BAB85E}" destId="{B968B9C9-1582-44FF-A958-C5E2ABE2BC9C}" srcOrd="8" destOrd="0" parTransId="{5F499045-21A2-488C-8D37-E11EDB9E67A6}" sibTransId="{4E75DFCF-39BB-44FD-A1A2-9A3501CB8150}"/>
    <dgm:cxn modelId="{DED7DE4F-020F-4D98-A199-0FEB2C65CC60}" srcId="{C49C5507-DE1E-430B-A993-0A5751BAB85E}" destId="{E86FFC91-54B3-45FC-8A3D-88616EEE494E}" srcOrd="0" destOrd="0" parTransId="{C188609F-E5C7-4C73-A17E-B612417DFC9A}" sibTransId="{6A242749-A232-4926-91E1-1CB29A940447}"/>
    <dgm:cxn modelId="{B354D61C-1278-4637-9BDB-6EECEFAC9FBB}" type="presOf" srcId="{3B099618-D367-44CE-850C-01D7FFD2451F}" destId="{BC873EEF-7FEF-4FE1-974A-12A87B0F9873}" srcOrd="0" destOrd="6" presId="urn:microsoft.com/office/officeart/2005/8/layout/hList1"/>
    <dgm:cxn modelId="{C82D5763-1713-4871-8061-ECBC5A1710A4}" srcId="{C49C5507-DE1E-430B-A993-0A5751BAB85E}" destId="{698AB180-912E-4270-976D-889FD8859D93}" srcOrd="1" destOrd="0" parTransId="{9D734ED5-9424-4013-AC14-7037D6CAE811}" sibTransId="{7D4E28D9-7A61-40F5-AC0D-C20409B1AE12}"/>
    <dgm:cxn modelId="{F69F12AE-12D8-4118-B9F0-31AFCBC09DC7}" srcId="{C49C5507-DE1E-430B-A993-0A5751BAB85E}" destId="{A003FC49-E371-4484-968A-1C8A066ACA5D}" srcOrd="10" destOrd="0" parTransId="{8D3B6158-CCCD-4D2F-9C0B-777BDA2E0511}" sibTransId="{A967F5A8-811B-4F7B-9D45-78CF2B6792A9}"/>
    <dgm:cxn modelId="{2192A1B9-D214-427F-99B9-5E3E43F5AFDD}" srcId="{C49C5507-DE1E-430B-A993-0A5751BAB85E}" destId="{0D7BCEA0-098F-4280-B52A-9A69F0CA0ECE}" srcOrd="16" destOrd="0" parTransId="{863913AD-00E2-4719-8E5B-78A6026EE495}" sibTransId="{C4A1893A-7FE2-4E71-8D15-A5C1EF2ADFE4}"/>
    <dgm:cxn modelId="{AF0140F6-041C-45B0-83ED-D7E2FFC9BBCC}" srcId="{3BC5866C-D9F7-4E22-A8EF-39F58CAC29F7}" destId="{C49C5507-DE1E-430B-A993-0A5751BAB85E}" srcOrd="0" destOrd="0" parTransId="{4A6CC57A-F126-4279-9178-476CF52EF490}" sibTransId="{2591C4D8-A151-48E7-950A-2348D164DCD0}"/>
    <dgm:cxn modelId="{E004DDFC-66FB-4F23-84EA-B6635C834E80}" type="presOf" srcId="{0731A258-374A-4379-90E6-C4AFD2457505}" destId="{BC873EEF-7FEF-4FE1-974A-12A87B0F9873}" srcOrd="0" destOrd="15" presId="urn:microsoft.com/office/officeart/2005/8/layout/hList1"/>
    <dgm:cxn modelId="{E56B2D02-A642-4E46-A124-AEA2428C1EFB}" type="presOf" srcId="{0D7BCEA0-098F-4280-B52A-9A69F0CA0ECE}" destId="{BC873EEF-7FEF-4FE1-974A-12A87B0F9873}" srcOrd="0" destOrd="16" presId="urn:microsoft.com/office/officeart/2005/8/layout/hList1"/>
    <dgm:cxn modelId="{75AFB890-A274-4EEE-8727-4CD1E7255A4D}" type="presOf" srcId="{E545B04E-D13E-40BB-B1B5-F4A45E95CBEC}" destId="{BC873EEF-7FEF-4FE1-974A-12A87B0F9873}" srcOrd="0" destOrd="7" presId="urn:microsoft.com/office/officeart/2005/8/layout/hList1"/>
    <dgm:cxn modelId="{D8615D78-2F45-4BCB-891A-7DD15D65C091}" type="presOf" srcId="{E86FFC91-54B3-45FC-8A3D-88616EEE494E}" destId="{BC873EEF-7FEF-4FE1-974A-12A87B0F9873}" srcOrd="0" destOrd="0" presId="urn:microsoft.com/office/officeart/2005/8/layout/hList1"/>
    <dgm:cxn modelId="{EEBE137A-6F04-4540-A032-6F940C25AF33}" srcId="{C49C5507-DE1E-430B-A993-0A5751BAB85E}" destId="{3B099618-D367-44CE-850C-01D7FFD2451F}" srcOrd="6" destOrd="0" parTransId="{C88F3673-5165-431A-932D-76527387F5C1}" sibTransId="{5FCB6BA7-8839-4964-80E9-8134FFD96072}"/>
    <dgm:cxn modelId="{745B9ED0-7FC1-4987-B5F2-C2DBDFB97AA4}" type="presOf" srcId="{3BC5866C-D9F7-4E22-A8EF-39F58CAC29F7}" destId="{6D399203-665F-4233-8444-3475E3D4A9F8}" srcOrd="0" destOrd="0" presId="urn:microsoft.com/office/officeart/2005/8/layout/hList1"/>
    <dgm:cxn modelId="{561FA0AD-90C3-4218-A5EA-357AD571F844}" srcId="{C49C5507-DE1E-430B-A993-0A5751BAB85E}" destId="{7B495F31-EA0B-4F3C-8158-D2A94926FE4C}" srcOrd="3" destOrd="0" parTransId="{5EF5B936-A767-4063-A762-17D853BDEFA1}" sibTransId="{4A8643EA-D95F-4E1A-93CC-512CD9031938}"/>
    <dgm:cxn modelId="{5C352FFE-758D-42F4-B5A1-486A607E8070}" type="presOf" srcId="{C49C5507-DE1E-430B-A993-0A5751BAB85E}" destId="{FAF579FE-7193-4230-9CEC-6B6D8A90A35E}" srcOrd="0" destOrd="0" presId="urn:microsoft.com/office/officeart/2005/8/layout/hList1"/>
    <dgm:cxn modelId="{63481766-B3FE-4B57-9B04-C204B4B447CD}" srcId="{C49C5507-DE1E-430B-A993-0A5751BAB85E}" destId="{CC154DEF-E3F4-4317-BF7B-56D0D2A857A9}" srcOrd="13" destOrd="0" parTransId="{E9DE94C5-EB01-4C47-91AA-BF98CFD423D9}" sibTransId="{3B64C4AF-3F85-4642-B63E-4072C90D242F}"/>
    <dgm:cxn modelId="{7250FFE1-EE44-4DE1-93A0-79948ABF74BC}" srcId="{C49C5507-DE1E-430B-A993-0A5751BAB85E}" destId="{0731A258-374A-4379-90E6-C4AFD2457505}" srcOrd="15" destOrd="0" parTransId="{CAA9406B-71E2-464C-8295-9408AC900AAB}" sibTransId="{A094D5DD-176C-4590-B012-C214838694BA}"/>
    <dgm:cxn modelId="{4BECA7BD-9CC4-44F1-8DF0-ED1691CB89C5}" type="presOf" srcId="{79F47495-3AD5-464B-A9D2-E6FC2C1A6E1E}" destId="{BC873EEF-7FEF-4FE1-974A-12A87B0F9873}" srcOrd="0" destOrd="2" presId="urn:microsoft.com/office/officeart/2005/8/layout/hList1"/>
    <dgm:cxn modelId="{537D301D-7D20-44C5-95F1-26568B71C545}" srcId="{C49C5507-DE1E-430B-A993-0A5751BAB85E}" destId="{505E3B69-6182-45A0-B690-3831FF24A636}" srcOrd="11" destOrd="0" parTransId="{5CE81960-D7F3-4938-A877-277C9786E99B}" sibTransId="{843409FF-1ED1-46DF-AC44-275431624347}"/>
    <dgm:cxn modelId="{519A9610-6C01-44DA-B7F6-887B3BF9B902}" srcId="{C49C5507-DE1E-430B-A993-0A5751BAB85E}" destId="{5A8C51DE-0038-4BD0-90D4-1958FCC86679}" srcOrd="9" destOrd="0" parTransId="{4AD25035-C2FF-4BD0-9F19-84267BFC20E0}" sibTransId="{32FB9D11-0306-4B70-AE0E-851BC0747C4B}"/>
    <dgm:cxn modelId="{07A47EEF-8720-47CC-BEDE-7E45CD63C225}" srcId="{C49C5507-DE1E-430B-A993-0A5751BAB85E}" destId="{953A16E3-5F40-4765-810F-0688C5462B03}" srcOrd="12" destOrd="0" parTransId="{C2C1E462-52AA-4A9A-B6DD-FCC19EF20D95}" sibTransId="{5E68E6AE-3FB0-4EF0-838F-D3BD277016F6}"/>
    <dgm:cxn modelId="{88187D42-F3B5-4EAE-B8BD-C6D3DBFA84A9}" type="presOf" srcId="{CC154DEF-E3F4-4317-BF7B-56D0D2A857A9}" destId="{BC873EEF-7FEF-4FE1-974A-12A87B0F9873}" srcOrd="0" destOrd="13" presId="urn:microsoft.com/office/officeart/2005/8/layout/hList1"/>
    <dgm:cxn modelId="{B8CAD3A9-F634-4401-8CEE-99852A12F7B6}" type="presOf" srcId="{A003FC49-E371-4484-968A-1C8A066ACA5D}" destId="{BC873EEF-7FEF-4FE1-974A-12A87B0F9873}" srcOrd="0" destOrd="10" presId="urn:microsoft.com/office/officeart/2005/8/layout/hList1"/>
    <dgm:cxn modelId="{A6F59A28-4DCB-466D-8124-53F900E0646A}" type="presOf" srcId="{A06191CE-BC29-490F-A850-BDCF365B6F8E}" destId="{BC873EEF-7FEF-4FE1-974A-12A87B0F9873}" srcOrd="0" destOrd="4" presId="urn:microsoft.com/office/officeart/2005/8/layout/hList1"/>
    <dgm:cxn modelId="{1B1DD553-1F11-45EE-8E12-D729A029C0F9}" type="presOf" srcId="{5A8C51DE-0038-4BD0-90D4-1958FCC86679}" destId="{BC873EEF-7FEF-4FE1-974A-12A87B0F9873}" srcOrd="0" destOrd="9" presId="urn:microsoft.com/office/officeart/2005/8/layout/hList1"/>
    <dgm:cxn modelId="{FF1BF022-CFB2-45EF-9978-D4D0AA9B00F3}" type="presOf" srcId="{B968B9C9-1582-44FF-A958-C5E2ABE2BC9C}" destId="{BC873EEF-7FEF-4FE1-974A-12A87B0F9873}" srcOrd="0" destOrd="8" presId="urn:microsoft.com/office/officeart/2005/8/layout/hList1"/>
    <dgm:cxn modelId="{AC78933C-D359-42C6-9770-1313DE31C7C1}" srcId="{C49C5507-DE1E-430B-A993-0A5751BAB85E}" destId="{79F47495-3AD5-464B-A9D2-E6FC2C1A6E1E}" srcOrd="2" destOrd="0" parTransId="{03F69775-C1DA-4B3A-AD32-F82D85001156}" sibTransId="{9CB61287-A834-4360-BD7A-29C998C83A82}"/>
    <dgm:cxn modelId="{6708FF00-D27D-4CD7-A2A8-CD262F7D7657}" type="presOf" srcId="{953A16E3-5F40-4765-810F-0688C5462B03}" destId="{BC873EEF-7FEF-4FE1-974A-12A87B0F9873}" srcOrd="0" destOrd="12" presId="urn:microsoft.com/office/officeart/2005/8/layout/hList1"/>
    <dgm:cxn modelId="{143B97D8-7FBA-4C33-8380-BBD23463C71B}" srcId="{C49C5507-DE1E-430B-A993-0A5751BAB85E}" destId="{A06191CE-BC29-490F-A850-BDCF365B6F8E}" srcOrd="4" destOrd="0" parTransId="{E82F5DF5-E812-4CC9-ADF9-5EF898CB7B52}" sibTransId="{59CEF0D4-2470-4381-9895-2FD3304BFBBA}"/>
    <dgm:cxn modelId="{A07C440C-6B4E-48C8-9EE6-6C1E2FC1AAD7}" srcId="{C49C5507-DE1E-430B-A993-0A5751BAB85E}" destId="{8F96E41C-E773-415C-8BD5-DAB2B01BD329}" srcOrd="14" destOrd="0" parTransId="{1B6E4AA9-019D-44AD-9953-50CE83816EAD}" sibTransId="{F30D205E-1BEE-4360-BF7C-1E638EACC26B}"/>
    <dgm:cxn modelId="{E8ABDF42-91B5-4A7F-A38D-DE78FE0E5523}" type="presOf" srcId="{8F96E41C-E773-415C-8BD5-DAB2B01BD329}" destId="{BC873EEF-7FEF-4FE1-974A-12A87B0F9873}" srcOrd="0" destOrd="14" presId="urn:microsoft.com/office/officeart/2005/8/layout/hList1"/>
    <dgm:cxn modelId="{908E520D-C5A3-4FB3-A220-4A48B2DB7D23}" srcId="{C49C5507-DE1E-430B-A993-0A5751BAB85E}" destId="{E545B04E-D13E-40BB-B1B5-F4A45E95CBEC}" srcOrd="7" destOrd="0" parTransId="{B0A0DE69-1E83-430E-BB43-6955BDDE7743}" sibTransId="{6AEC70C6-14EB-46FC-B017-98D805CD1E06}"/>
    <dgm:cxn modelId="{C0BB5F9E-A41B-4E82-80BD-028DEF12D937}" type="presOf" srcId="{1DB67631-3827-4480-A396-594F1369B513}" destId="{BC873EEF-7FEF-4FE1-974A-12A87B0F9873}" srcOrd="0" destOrd="5" presId="urn:microsoft.com/office/officeart/2005/8/layout/hList1"/>
    <dgm:cxn modelId="{B09C94C7-9935-44B0-86D2-BC32A993F505}" type="presParOf" srcId="{6D399203-665F-4233-8444-3475E3D4A9F8}" destId="{14364698-E02C-462B-83EB-EF5F783886E9}" srcOrd="0" destOrd="0" presId="urn:microsoft.com/office/officeart/2005/8/layout/hList1"/>
    <dgm:cxn modelId="{43873ABF-0E07-49FE-B45E-84D0EDAA6F9C}" type="presParOf" srcId="{14364698-E02C-462B-83EB-EF5F783886E9}" destId="{FAF579FE-7193-4230-9CEC-6B6D8A90A35E}" srcOrd="0" destOrd="0" presId="urn:microsoft.com/office/officeart/2005/8/layout/hList1"/>
    <dgm:cxn modelId="{427A5424-AC0D-4273-91B6-30212B8D8229}" type="presParOf" srcId="{14364698-E02C-462B-83EB-EF5F783886E9}" destId="{BC873EEF-7FEF-4FE1-974A-12A87B0F98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44CE19-0193-47E7-996B-063785658DF1}" type="doc">
      <dgm:prSet loTypeId="urn:microsoft.com/office/officeart/2005/8/layout/orgChart1" loCatId="hierarchy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D88500C8-AE08-420D-A995-DA0688CEF276}">
      <dgm:prSet phldrT="[Szöveg]"/>
      <dgm:spPr/>
      <dgm:t>
        <a:bodyPr/>
        <a:lstStyle/>
        <a:p>
          <a:r>
            <a:rPr lang="hu-HU" baseline="0" dirty="0" smtClean="0">
              <a:solidFill>
                <a:schemeClr val="tx1"/>
              </a:solidFill>
            </a:rPr>
            <a:t>szerződésazonosító</a:t>
          </a:r>
          <a:endParaRPr lang="hu-HU" baseline="0" dirty="0">
            <a:solidFill>
              <a:schemeClr val="tx1"/>
            </a:solidFill>
          </a:endParaRPr>
        </a:p>
      </dgm:t>
    </dgm:pt>
    <dgm:pt modelId="{832E3C63-ECCB-4A3A-A7AE-DFB1DB352103}" type="parTrans" cxnId="{F3BAF394-0625-4586-875C-AD96C2DCAC14}">
      <dgm:prSet/>
      <dgm:spPr/>
      <dgm:t>
        <a:bodyPr/>
        <a:lstStyle/>
        <a:p>
          <a:endParaRPr lang="hu-HU"/>
        </a:p>
      </dgm:t>
    </dgm:pt>
    <dgm:pt modelId="{FC2AB693-C2D6-4574-97EF-639705F777DB}" type="sibTrans" cxnId="{F3BAF394-0625-4586-875C-AD96C2DCAC14}">
      <dgm:prSet/>
      <dgm:spPr/>
      <dgm:t>
        <a:bodyPr/>
        <a:lstStyle/>
        <a:p>
          <a:endParaRPr lang="hu-HU"/>
        </a:p>
      </dgm:t>
    </dgm:pt>
    <dgm:pt modelId="{A28D8E74-3999-4EB7-82B6-BB1E13E8B39E}">
      <dgm:prSet phldrT="[Szöveg]"/>
      <dgm:spPr/>
      <dgm:t>
        <a:bodyPr/>
        <a:lstStyle/>
        <a:p>
          <a:r>
            <a:rPr lang="hu-HU" dirty="0" smtClean="0"/>
            <a:t>MikroMax</a:t>
          </a:r>
          <a:endParaRPr lang="hu-HU" dirty="0"/>
        </a:p>
      </dgm:t>
    </dgm:pt>
    <dgm:pt modelId="{C8C5AB68-F13A-40C4-B145-43C3564F81DC}" type="parTrans" cxnId="{09D7368F-2BA5-4F6E-BDE3-74866FDF5E5F}">
      <dgm:prSet/>
      <dgm:spPr/>
      <dgm:t>
        <a:bodyPr/>
        <a:lstStyle/>
        <a:p>
          <a:endParaRPr lang="hu-HU"/>
        </a:p>
      </dgm:t>
    </dgm:pt>
    <dgm:pt modelId="{FDD45A3D-A631-4739-81CB-0FB3E1DEB540}" type="sibTrans" cxnId="{09D7368F-2BA5-4F6E-BDE3-74866FDF5E5F}">
      <dgm:prSet/>
      <dgm:spPr/>
      <dgm:t>
        <a:bodyPr/>
        <a:lstStyle/>
        <a:p>
          <a:endParaRPr lang="hu-HU"/>
        </a:p>
      </dgm:t>
    </dgm:pt>
    <dgm:pt modelId="{F87C73A1-B0CB-4B86-B8B2-D41C960D2FDA}">
      <dgm:prSet phldrT="[Szöveg]"/>
      <dgm:spPr/>
      <dgm:t>
        <a:bodyPr/>
        <a:lstStyle/>
        <a:p>
          <a:r>
            <a:rPr lang="hu-HU" dirty="0" smtClean="0"/>
            <a:t>GB160</a:t>
          </a:r>
          <a:endParaRPr lang="hu-HU" dirty="0"/>
        </a:p>
      </dgm:t>
    </dgm:pt>
    <dgm:pt modelId="{5FC9ACBC-D2F0-4C23-A7D7-8693D5AA6BB6}" type="parTrans" cxnId="{A3068449-1DFC-4A44-8FF3-CDD68998966D}">
      <dgm:prSet/>
      <dgm:spPr/>
      <dgm:t>
        <a:bodyPr/>
        <a:lstStyle/>
        <a:p>
          <a:endParaRPr lang="hu-HU"/>
        </a:p>
      </dgm:t>
    </dgm:pt>
    <dgm:pt modelId="{5900121B-627F-448F-AA24-834E82E8F5BB}" type="sibTrans" cxnId="{A3068449-1DFC-4A44-8FF3-CDD68998966D}">
      <dgm:prSet/>
      <dgm:spPr/>
      <dgm:t>
        <a:bodyPr/>
        <a:lstStyle/>
        <a:p>
          <a:endParaRPr lang="hu-HU"/>
        </a:p>
      </dgm:t>
    </dgm:pt>
    <dgm:pt modelId="{8EEFC939-9701-4806-9235-90388A5CA53D}" type="pres">
      <dgm:prSet presAssocID="{FC44CE19-0193-47E7-996B-063785658D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088E1A9-3EDC-4FEA-9ECB-4535C937EBC7}" type="pres">
      <dgm:prSet presAssocID="{D88500C8-AE08-420D-A995-DA0688CEF276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CE41E86-611B-46AF-945E-F9DBE518ED7C}" type="pres">
      <dgm:prSet presAssocID="{D88500C8-AE08-420D-A995-DA0688CEF276}" presName="rootComposite1" presStyleCnt="0"/>
      <dgm:spPr/>
      <dgm:t>
        <a:bodyPr/>
        <a:lstStyle/>
        <a:p>
          <a:endParaRPr lang="hu-HU"/>
        </a:p>
      </dgm:t>
    </dgm:pt>
    <dgm:pt modelId="{76065198-68E3-47E5-A69B-27A4D631B465}" type="pres">
      <dgm:prSet presAssocID="{D88500C8-AE08-420D-A995-DA0688CEF2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81D1D1A-FC66-4504-844C-8853B2EE9DF2}" type="pres">
      <dgm:prSet presAssocID="{D88500C8-AE08-420D-A995-DA0688CEF276}" presName="rootConnector1" presStyleLbl="node1" presStyleIdx="0" presStyleCnt="0"/>
      <dgm:spPr/>
      <dgm:t>
        <a:bodyPr/>
        <a:lstStyle/>
        <a:p>
          <a:endParaRPr lang="hu-HU"/>
        </a:p>
      </dgm:t>
    </dgm:pt>
    <dgm:pt modelId="{11EC4886-A903-4C02-A090-BC7A07806C1A}" type="pres">
      <dgm:prSet presAssocID="{D88500C8-AE08-420D-A995-DA0688CEF276}" presName="hierChild2" presStyleCnt="0"/>
      <dgm:spPr/>
      <dgm:t>
        <a:bodyPr/>
        <a:lstStyle/>
        <a:p>
          <a:endParaRPr lang="hu-HU"/>
        </a:p>
      </dgm:t>
    </dgm:pt>
    <dgm:pt modelId="{56EAE7F0-C530-4177-98C9-C408F87A1EBC}" type="pres">
      <dgm:prSet presAssocID="{C8C5AB68-F13A-40C4-B145-43C3564F81DC}" presName="Name37" presStyleLbl="parChTrans1D2" presStyleIdx="0" presStyleCnt="2"/>
      <dgm:spPr/>
      <dgm:t>
        <a:bodyPr/>
        <a:lstStyle/>
        <a:p>
          <a:endParaRPr lang="hu-HU"/>
        </a:p>
      </dgm:t>
    </dgm:pt>
    <dgm:pt modelId="{9253EB0A-92A0-42BF-9972-260488985C48}" type="pres">
      <dgm:prSet presAssocID="{A28D8E74-3999-4EB7-82B6-BB1E13E8B39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8D2D5E4-F93C-4C96-9DBC-2EBC72465222}" type="pres">
      <dgm:prSet presAssocID="{A28D8E74-3999-4EB7-82B6-BB1E13E8B39E}" presName="rootComposite" presStyleCnt="0"/>
      <dgm:spPr/>
      <dgm:t>
        <a:bodyPr/>
        <a:lstStyle/>
        <a:p>
          <a:endParaRPr lang="hu-HU"/>
        </a:p>
      </dgm:t>
    </dgm:pt>
    <dgm:pt modelId="{79EAA044-1384-4332-B7F9-8481CDC6B249}" type="pres">
      <dgm:prSet presAssocID="{A28D8E74-3999-4EB7-82B6-BB1E13E8B3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CB200B9-AC5C-4172-AFAC-545D6D846EF3}" type="pres">
      <dgm:prSet presAssocID="{A28D8E74-3999-4EB7-82B6-BB1E13E8B39E}" presName="rootConnector" presStyleLbl="node2" presStyleIdx="0" presStyleCnt="2"/>
      <dgm:spPr/>
      <dgm:t>
        <a:bodyPr/>
        <a:lstStyle/>
        <a:p>
          <a:endParaRPr lang="hu-HU"/>
        </a:p>
      </dgm:t>
    </dgm:pt>
    <dgm:pt modelId="{A1F2F4E5-A096-4A94-AA03-D75A3E629333}" type="pres">
      <dgm:prSet presAssocID="{A28D8E74-3999-4EB7-82B6-BB1E13E8B39E}" presName="hierChild4" presStyleCnt="0"/>
      <dgm:spPr/>
      <dgm:t>
        <a:bodyPr/>
        <a:lstStyle/>
        <a:p>
          <a:endParaRPr lang="hu-HU"/>
        </a:p>
      </dgm:t>
    </dgm:pt>
    <dgm:pt modelId="{9F398232-9C2B-49F9-BFF6-C6CA9CFDBF71}" type="pres">
      <dgm:prSet presAssocID="{A28D8E74-3999-4EB7-82B6-BB1E13E8B39E}" presName="hierChild5" presStyleCnt="0"/>
      <dgm:spPr/>
      <dgm:t>
        <a:bodyPr/>
        <a:lstStyle/>
        <a:p>
          <a:endParaRPr lang="hu-HU"/>
        </a:p>
      </dgm:t>
    </dgm:pt>
    <dgm:pt modelId="{5454E77C-FF02-4108-9FF8-A217BE2B6D5A}" type="pres">
      <dgm:prSet presAssocID="{5FC9ACBC-D2F0-4C23-A7D7-8693D5AA6BB6}" presName="Name37" presStyleLbl="parChTrans1D2" presStyleIdx="1" presStyleCnt="2"/>
      <dgm:spPr/>
      <dgm:t>
        <a:bodyPr/>
        <a:lstStyle/>
        <a:p>
          <a:endParaRPr lang="hu-HU"/>
        </a:p>
      </dgm:t>
    </dgm:pt>
    <dgm:pt modelId="{A11DD66F-5F08-4BBA-919B-1AD7796D3CAB}" type="pres">
      <dgm:prSet presAssocID="{F87C73A1-B0CB-4B86-B8B2-D41C960D2FDA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6D8066C-8B1F-4C08-A3B4-860EFADD89E7}" type="pres">
      <dgm:prSet presAssocID="{F87C73A1-B0CB-4B86-B8B2-D41C960D2FDA}" presName="rootComposite" presStyleCnt="0"/>
      <dgm:spPr/>
      <dgm:t>
        <a:bodyPr/>
        <a:lstStyle/>
        <a:p>
          <a:endParaRPr lang="hu-HU"/>
        </a:p>
      </dgm:t>
    </dgm:pt>
    <dgm:pt modelId="{16239149-52D2-4D80-B19E-15899A8B07A4}" type="pres">
      <dgm:prSet presAssocID="{F87C73A1-B0CB-4B86-B8B2-D41C960D2FDA}" presName="rootText" presStyleLbl="node2" presStyleIdx="1" presStyleCnt="2" custLinFactNeighborX="715" custLinFactNeighborY="-220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0594F4D-1512-47C1-A47C-8132D4F31721}" type="pres">
      <dgm:prSet presAssocID="{F87C73A1-B0CB-4B86-B8B2-D41C960D2FDA}" presName="rootConnector" presStyleLbl="node2" presStyleIdx="1" presStyleCnt="2"/>
      <dgm:spPr/>
      <dgm:t>
        <a:bodyPr/>
        <a:lstStyle/>
        <a:p>
          <a:endParaRPr lang="hu-HU"/>
        </a:p>
      </dgm:t>
    </dgm:pt>
    <dgm:pt modelId="{8A0064F5-925A-4C7F-B290-06444C4E454F}" type="pres">
      <dgm:prSet presAssocID="{F87C73A1-B0CB-4B86-B8B2-D41C960D2FDA}" presName="hierChild4" presStyleCnt="0"/>
      <dgm:spPr/>
      <dgm:t>
        <a:bodyPr/>
        <a:lstStyle/>
        <a:p>
          <a:endParaRPr lang="hu-HU"/>
        </a:p>
      </dgm:t>
    </dgm:pt>
    <dgm:pt modelId="{B7EFDD7F-8AEA-4212-9B07-7F4D14C708C8}" type="pres">
      <dgm:prSet presAssocID="{F87C73A1-B0CB-4B86-B8B2-D41C960D2FDA}" presName="hierChild5" presStyleCnt="0"/>
      <dgm:spPr/>
      <dgm:t>
        <a:bodyPr/>
        <a:lstStyle/>
        <a:p>
          <a:endParaRPr lang="hu-HU"/>
        </a:p>
      </dgm:t>
    </dgm:pt>
    <dgm:pt modelId="{AD3485BC-554D-4C73-8DA8-0FC36A26BB1E}" type="pres">
      <dgm:prSet presAssocID="{D88500C8-AE08-420D-A995-DA0688CEF276}" presName="hierChild3" presStyleCnt="0"/>
      <dgm:spPr/>
      <dgm:t>
        <a:bodyPr/>
        <a:lstStyle/>
        <a:p>
          <a:endParaRPr lang="hu-HU"/>
        </a:p>
      </dgm:t>
    </dgm:pt>
  </dgm:ptLst>
  <dgm:cxnLst>
    <dgm:cxn modelId="{DB5D0816-7BF6-4FFB-A9AE-23DE38D326D5}" type="presOf" srcId="{5FC9ACBC-D2F0-4C23-A7D7-8693D5AA6BB6}" destId="{5454E77C-FF02-4108-9FF8-A217BE2B6D5A}" srcOrd="0" destOrd="0" presId="urn:microsoft.com/office/officeart/2005/8/layout/orgChart1"/>
    <dgm:cxn modelId="{09D7368F-2BA5-4F6E-BDE3-74866FDF5E5F}" srcId="{D88500C8-AE08-420D-A995-DA0688CEF276}" destId="{A28D8E74-3999-4EB7-82B6-BB1E13E8B39E}" srcOrd="0" destOrd="0" parTransId="{C8C5AB68-F13A-40C4-B145-43C3564F81DC}" sibTransId="{FDD45A3D-A631-4739-81CB-0FB3E1DEB540}"/>
    <dgm:cxn modelId="{351D5287-225E-49B5-964D-2F055A4AC47B}" type="presOf" srcId="{F87C73A1-B0CB-4B86-B8B2-D41C960D2FDA}" destId="{16239149-52D2-4D80-B19E-15899A8B07A4}" srcOrd="0" destOrd="0" presId="urn:microsoft.com/office/officeart/2005/8/layout/orgChart1"/>
    <dgm:cxn modelId="{F3BAF394-0625-4586-875C-AD96C2DCAC14}" srcId="{FC44CE19-0193-47E7-996B-063785658DF1}" destId="{D88500C8-AE08-420D-A995-DA0688CEF276}" srcOrd="0" destOrd="0" parTransId="{832E3C63-ECCB-4A3A-A7AE-DFB1DB352103}" sibTransId="{FC2AB693-C2D6-4574-97EF-639705F777DB}"/>
    <dgm:cxn modelId="{00DF4904-42CF-4035-98B8-F76955C86EC3}" type="presOf" srcId="{A28D8E74-3999-4EB7-82B6-BB1E13E8B39E}" destId="{8CB200B9-AC5C-4172-AFAC-545D6D846EF3}" srcOrd="1" destOrd="0" presId="urn:microsoft.com/office/officeart/2005/8/layout/orgChart1"/>
    <dgm:cxn modelId="{5040DB46-F2ED-4AA7-8682-458C6A23E40D}" type="presOf" srcId="{A28D8E74-3999-4EB7-82B6-BB1E13E8B39E}" destId="{79EAA044-1384-4332-B7F9-8481CDC6B249}" srcOrd="0" destOrd="0" presId="urn:microsoft.com/office/officeart/2005/8/layout/orgChart1"/>
    <dgm:cxn modelId="{5AC32070-7224-42A6-83E5-DE2E25D18A07}" type="presOf" srcId="{D88500C8-AE08-420D-A995-DA0688CEF276}" destId="{76065198-68E3-47E5-A69B-27A4D631B465}" srcOrd="0" destOrd="0" presId="urn:microsoft.com/office/officeart/2005/8/layout/orgChart1"/>
    <dgm:cxn modelId="{AB644D1B-8269-4C44-83EA-6C8C5798DAB9}" type="presOf" srcId="{F87C73A1-B0CB-4B86-B8B2-D41C960D2FDA}" destId="{60594F4D-1512-47C1-A47C-8132D4F31721}" srcOrd="1" destOrd="0" presId="urn:microsoft.com/office/officeart/2005/8/layout/orgChart1"/>
    <dgm:cxn modelId="{6C2DD291-D5E9-4AD8-B73E-ADB02D0340EF}" type="presOf" srcId="{D88500C8-AE08-420D-A995-DA0688CEF276}" destId="{C81D1D1A-FC66-4504-844C-8853B2EE9DF2}" srcOrd="1" destOrd="0" presId="urn:microsoft.com/office/officeart/2005/8/layout/orgChart1"/>
    <dgm:cxn modelId="{A3068449-1DFC-4A44-8FF3-CDD68998966D}" srcId="{D88500C8-AE08-420D-A995-DA0688CEF276}" destId="{F87C73A1-B0CB-4B86-B8B2-D41C960D2FDA}" srcOrd="1" destOrd="0" parTransId="{5FC9ACBC-D2F0-4C23-A7D7-8693D5AA6BB6}" sibTransId="{5900121B-627F-448F-AA24-834E82E8F5BB}"/>
    <dgm:cxn modelId="{6C9716FE-CC3A-4BC3-9061-63AC839A93C8}" type="presOf" srcId="{C8C5AB68-F13A-40C4-B145-43C3564F81DC}" destId="{56EAE7F0-C530-4177-98C9-C408F87A1EBC}" srcOrd="0" destOrd="0" presId="urn:microsoft.com/office/officeart/2005/8/layout/orgChart1"/>
    <dgm:cxn modelId="{79EDFD32-E133-4B81-8E82-331812FEBD5C}" type="presOf" srcId="{FC44CE19-0193-47E7-996B-063785658DF1}" destId="{8EEFC939-9701-4806-9235-90388A5CA53D}" srcOrd="0" destOrd="0" presId="urn:microsoft.com/office/officeart/2005/8/layout/orgChart1"/>
    <dgm:cxn modelId="{017773C4-945F-4D47-828F-4EE37222679B}" type="presParOf" srcId="{8EEFC939-9701-4806-9235-90388A5CA53D}" destId="{D088E1A9-3EDC-4FEA-9ECB-4535C937EBC7}" srcOrd="0" destOrd="0" presId="urn:microsoft.com/office/officeart/2005/8/layout/orgChart1"/>
    <dgm:cxn modelId="{036D0121-DFC7-4FF0-9FCC-5146DE3358F2}" type="presParOf" srcId="{D088E1A9-3EDC-4FEA-9ECB-4535C937EBC7}" destId="{5CE41E86-611B-46AF-945E-F9DBE518ED7C}" srcOrd="0" destOrd="0" presId="urn:microsoft.com/office/officeart/2005/8/layout/orgChart1"/>
    <dgm:cxn modelId="{8C64786C-9F7A-40BC-A291-8789DF0536E1}" type="presParOf" srcId="{5CE41E86-611B-46AF-945E-F9DBE518ED7C}" destId="{76065198-68E3-47E5-A69B-27A4D631B465}" srcOrd="0" destOrd="0" presId="urn:microsoft.com/office/officeart/2005/8/layout/orgChart1"/>
    <dgm:cxn modelId="{2C87919E-947D-48C2-BAD3-F540C63CC64B}" type="presParOf" srcId="{5CE41E86-611B-46AF-945E-F9DBE518ED7C}" destId="{C81D1D1A-FC66-4504-844C-8853B2EE9DF2}" srcOrd="1" destOrd="0" presId="urn:microsoft.com/office/officeart/2005/8/layout/orgChart1"/>
    <dgm:cxn modelId="{03539C7A-8940-4499-B57D-BBE239B6E631}" type="presParOf" srcId="{D088E1A9-3EDC-4FEA-9ECB-4535C937EBC7}" destId="{11EC4886-A903-4C02-A090-BC7A07806C1A}" srcOrd="1" destOrd="0" presId="urn:microsoft.com/office/officeart/2005/8/layout/orgChart1"/>
    <dgm:cxn modelId="{2CAE64A1-6A52-48CB-AB7F-17514995C3A0}" type="presParOf" srcId="{11EC4886-A903-4C02-A090-BC7A07806C1A}" destId="{56EAE7F0-C530-4177-98C9-C408F87A1EBC}" srcOrd="0" destOrd="0" presId="urn:microsoft.com/office/officeart/2005/8/layout/orgChart1"/>
    <dgm:cxn modelId="{16CE92FD-0875-4AC5-9FE2-36E12809EBC8}" type="presParOf" srcId="{11EC4886-A903-4C02-A090-BC7A07806C1A}" destId="{9253EB0A-92A0-42BF-9972-260488985C48}" srcOrd="1" destOrd="0" presId="urn:microsoft.com/office/officeart/2005/8/layout/orgChart1"/>
    <dgm:cxn modelId="{77605C41-81EC-4CCB-A2DE-613D4480A918}" type="presParOf" srcId="{9253EB0A-92A0-42BF-9972-260488985C48}" destId="{B8D2D5E4-F93C-4C96-9DBC-2EBC72465222}" srcOrd="0" destOrd="0" presId="urn:microsoft.com/office/officeart/2005/8/layout/orgChart1"/>
    <dgm:cxn modelId="{580B432F-B324-4A69-B040-C4B38BC18F50}" type="presParOf" srcId="{B8D2D5E4-F93C-4C96-9DBC-2EBC72465222}" destId="{79EAA044-1384-4332-B7F9-8481CDC6B249}" srcOrd="0" destOrd="0" presId="urn:microsoft.com/office/officeart/2005/8/layout/orgChart1"/>
    <dgm:cxn modelId="{0BB75E12-B9B6-4C2E-91B8-394260CB5AEE}" type="presParOf" srcId="{B8D2D5E4-F93C-4C96-9DBC-2EBC72465222}" destId="{8CB200B9-AC5C-4172-AFAC-545D6D846EF3}" srcOrd="1" destOrd="0" presId="urn:microsoft.com/office/officeart/2005/8/layout/orgChart1"/>
    <dgm:cxn modelId="{6226A991-5764-406D-B41B-CB38CA5498D4}" type="presParOf" srcId="{9253EB0A-92A0-42BF-9972-260488985C48}" destId="{A1F2F4E5-A096-4A94-AA03-D75A3E629333}" srcOrd="1" destOrd="0" presId="urn:microsoft.com/office/officeart/2005/8/layout/orgChart1"/>
    <dgm:cxn modelId="{5F386FE7-0225-4AEC-8697-57B969015A11}" type="presParOf" srcId="{9253EB0A-92A0-42BF-9972-260488985C48}" destId="{9F398232-9C2B-49F9-BFF6-C6CA9CFDBF71}" srcOrd="2" destOrd="0" presId="urn:microsoft.com/office/officeart/2005/8/layout/orgChart1"/>
    <dgm:cxn modelId="{9DA185D8-31C3-4D5C-94AB-2C5BFE48C66C}" type="presParOf" srcId="{11EC4886-A903-4C02-A090-BC7A07806C1A}" destId="{5454E77C-FF02-4108-9FF8-A217BE2B6D5A}" srcOrd="2" destOrd="0" presId="urn:microsoft.com/office/officeart/2005/8/layout/orgChart1"/>
    <dgm:cxn modelId="{F3A3BD29-B96A-4E9B-AE70-CD391FBBC130}" type="presParOf" srcId="{11EC4886-A903-4C02-A090-BC7A07806C1A}" destId="{A11DD66F-5F08-4BBA-919B-1AD7796D3CAB}" srcOrd="3" destOrd="0" presId="urn:microsoft.com/office/officeart/2005/8/layout/orgChart1"/>
    <dgm:cxn modelId="{8BBC0B30-E848-4047-BF0A-127E1CF6B93E}" type="presParOf" srcId="{A11DD66F-5F08-4BBA-919B-1AD7796D3CAB}" destId="{06D8066C-8B1F-4C08-A3B4-860EFADD89E7}" srcOrd="0" destOrd="0" presId="urn:microsoft.com/office/officeart/2005/8/layout/orgChart1"/>
    <dgm:cxn modelId="{1DB9B6DB-92EB-4756-82BD-B652DB3FD56C}" type="presParOf" srcId="{06D8066C-8B1F-4C08-A3B4-860EFADD89E7}" destId="{16239149-52D2-4D80-B19E-15899A8B07A4}" srcOrd="0" destOrd="0" presId="urn:microsoft.com/office/officeart/2005/8/layout/orgChart1"/>
    <dgm:cxn modelId="{686884C8-E0B8-4CF3-95F0-60060A1B23A9}" type="presParOf" srcId="{06D8066C-8B1F-4C08-A3B4-860EFADD89E7}" destId="{60594F4D-1512-47C1-A47C-8132D4F31721}" srcOrd="1" destOrd="0" presId="urn:microsoft.com/office/officeart/2005/8/layout/orgChart1"/>
    <dgm:cxn modelId="{BA4AA384-263D-4A32-A818-100C6A0F7E28}" type="presParOf" srcId="{A11DD66F-5F08-4BBA-919B-1AD7796D3CAB}" destId="{8A0064F5-925A-4C7F-B290-06444C4E454F}" srcOrd="1" destOrd="0" presId="urn:microsoft.com/office/officeart/2005/8/layout/orgChart1"/>
    <dgm:cxn modelId="{45F26D35-7823-457C-BBE9-FF278A8B87B8}" type="presParOf" srcId="{A11DD66F-5F08-4BBA-919B-1AD7796D3CAB}" destId="{B7EFDD7F-8AEA-4212-9B07-7F4D14C708C8}" srcOrd="2" destOrd="0" presId="urn:microsoft.com/office/officeart/2005/8/layout/orgChart1"/>
    <dgm:cxn modelId="{3D781DAD-226F-4FA7-9031-579A8BDD59A2}" type="presParOf" srcId="{D088E1A9-3EDC-4FEA-9ECB-4535C937EBC7}" destId="{AD3485BC-554D-4C73-8DA8-0FC36A26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12E5C9-BB34-4E4D-84B0-38E02737F05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83F193-C52C-485C-9211-D5CC6D8136C4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Hiteles</a:t>
          </a:r>
          <a:endParaRPr lang="hu-HU" sz="1600" b="1" dirty="0">
            <a:solidFill>
              <a:srgbClr val="C00000"/>
            </a:solidFill>
          </a:endParaRPr>
        </a:p>
      </dgm:t>
    </dgm:pt>
    <dgm:pt modelId="{7FAF39DF-834E-47B9-B635-D7CE3AABB0D9}" type="parTrans" cxnId="{2E5EC430-37F2-489D-932F-7F741166A402}">
      <dgm:prSet/>
      <dgm:spPr/>
      <dgm:t>
        <a:bodyPr/>
        <a:lstStyle/>
        <a:p>
          <a:endParaRPr lang="hu-HU"/>
        </a:p>
      </dgm:t>
    </dgm:pt>
    <dgm:pt modelId="{4D73CDE1-1D9D-447F-B12F-FC23E6892D37}" type="sibTrans" cxnId="{2E5EC430-37F2-489D-932F-7F741166A402}">
      <dgm:prSet/>
      <dgm:spPr/>
      <dgm:t>
        <a:bodyPr/>
        <a:lstStyle/>
        <a:p>
          <a:endParaRPr lang="hu-HU"/>
        </a:p>
      </dgm:t>
    </dgm:pt>
    <dgm:pt modelId="{7B1AEA82-59A6-4338-A9BA-96B5A38C7654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Nem a teljes vagyon, csak a  </a:t>
          </a:r>
          <a:r>
            <a:rPr lang="hu-HU" sz="1100" b="1" dirty="0" smtClean="0">
              <a:solidFill>
                <a:schemeClr val="tx1"/>
              </a:solidFill>
              <a:effectLst/>
            </a:rPr>
            <a:t>hitelből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finanszírozott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vagyontárgyak</a:t>
          </a:r>
          <a:r>
            <a:rPr lang="hu-HU" sz="1100" dirty="0" smtClean="0">
              <a:solidFill>
                <a:schemeClr val="tx1"/>
              </a:solidFill>
              <a:effectLst/>
            </a:rPr>
            <a:t> biztosítására</a:t>
          </a:r>
          <a:endParaRPr lang="hu-HU" sz="1100" dirty="0">
            <a:solidFill>
              <a:schemeClr val="tx1"/>
            </a:solidFill>
          </a:endParaRPr>
        </a:p>
      </dgm:t>
    </dgm:pt>
    <dgm:pt modelId="{15CCE754-08A2-4F26-9892-893F3075ACB8}" type="parTrans" cxnId="{2AE047BE-E2A4-4536-8C7F-2B212FD39D1F}">
      <dgm:prSet/>
      <dgm:spPr/>
      <dgm:t>
        <a:bodyPr/>
        <a:lstStyle/>
        <a:p>
          <a:endParaRPr lang="hu-HU"/>
        </a:p>
      </dgm:t>
    </dgm:pt>
    <dgm:pt modelId="{4D843F36-437C-44AA-A505-F43CF6E357A4}" type="sibTrans" cxnId="{2AE047BE-E2A4-4536-8C7F-2B212FD39D1F}">
      <dgm:prSet/>
      <dgm:spPr/>
      <dgm:t>
        <a:bodyPr/>
        <a:lstStyle/>
        <a:p>
          <a:endParaRPr lang="hu-HU"/>
        </a:p>
      </dgm:t>
    </dgm:pt>
    <dgm:pt modelId="{AB4E7893-1D57-4C62-A47C-3C1F763767D1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Junior</a:t>
          </a:r>
          <a:endParaRPr lang="hu-HU" sz="1600" b="1" dirty="0">
            <a:solidFill>
              <a:srgbClr val="C00000"/>
            </a:solidFill>
          </a:endParaRPr>
        </a:p>
      </dgm:t>
    </dgm:pt>
    <dgm:pt modelId="{5CC9EF7A-95BB-4530-88EC-AE44C7E0EB06}" type="parTrans" cxnId="{80E60060-3968-4304-A7E0-CC4B2D8672A7}">
      <dgm:prSet/>
      <dgm:spPr/>
      <dgm:t>
        <a:bodyPr/>
        <a:lstStyle/>
        <a:p>
          <a:endParaRPr lang="hu-HU"/>
        </a:p>
      </dgm:t>
    </dgm:pt>
    <dgm:pt modelId="{50D0399E-67A3-4BF3-9A23-142E1AE03596}" type="sibTrans" cxnId="{80E60060-3968-4304-A7E0-CC4B2D8672A7}">
      <dgm:prSet/>
      <dgm:spPr/>
      <dgm:t>
        <a:bodyPr/>
        <a:lstStyle/>
        <a:p>
          <a:endParaRPr lang="hu-HU"/>
        </a:p>
      </dgm:t>
    </dgm:pt>
    <dgm:pt modelId="{5491BF69-2BA0-40A6-85C2-539511986F2C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Pl.: 3 emeletes zuglói bérház 2. emeletén </a:t>
          </a:r>
          <a:r>
            <a:rPr lang="hu-HU" sz="1100" b="1" dirty="0" smtClean="0">
              <a:solidFill>
                <a:schemeClr val="tx1"/>
              </a:solidFill>
              <a:effectLst/>
            </a:rPr>
            <a:t>belső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udvari</a:t>
          </a:r>
          <a:r>
            <a:rPr lang="hu-HU" sz="1100" dirty="0" smtClean="0">
              <a:solidFill>
                <a:schemeClr val="tx1"/>
              </a:solidFill>
              <a:effectLst/>
            </a:rPr>
            <a:t> folyosóról nyíló </a:t>
          </a:r>
          <a:r>
            <a:rPr lang="hu-HU" sz="1100" b="1" dirty="0" smtClean="0">
              <a:solidFill>
                <a:schemeClr val="tx1"/>
              </a:solidFill>
              <a:effectLst/>
            </a:rPr>
            <a:t>szabóság</a:t>
          </a:r>
          <a:endParaRPr lang="hu-HU" sz="1100" b="1" dirty="0">
            <a:solidFill>
              <a:schemeClr val="tx1"/>
            </a:solidFill>
          </a:endParaRPr>
        </a:p>
      </dgm:t>
    </dgm:pt>
    <dgm:pt modelId="{EE85D5A5-DE8F-4F0C-9C51-581F769516DA}" type="parTrans" cxnId="{F7D28305-3DA6-4207-BA3B-3D42A4644321}">
      <dgm:prSet/>
      <dgm:spPr/>
      <dgm:t>
        <a:bodyPr/>
        <a:lstStyle/>
        <a:p>
          <a:endParaRPr lang="hu-HU"/>
        </a:p>
      </dgm:t>
    </dgm:pt>
    <dgm:pt modelId="{7D9D0501-F3EA-4608-B5B0-044BC6187A74}" type="sibTrans" cxnId="{F7D28305-3DA6-4207-BA3B-3D42A4644321}">
      <dgm:prSet/>
      <dgm:spPr/>
      <dgm:t>
        <a:bodyPr/>
        <a:lstStyle/>
        <a:p>
          <a:endParaRPr lang="hu-HU"/>
        </a:p>
      </dgm:t>
    </dgm:pt>
    <dgm:pt modelId="{E5B6BA90-BA20-4868-9923-5BD394512793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Szenior</a:t>
          </a:r>
          <a:endParaRPr lang="hu-HU" sz="1600" b="1" dirty="0">
            <a:solidFill>
              <a:srgbClr val="C00000"/>
            </a:solidFill>
          </a:endParaRPr>
        </a:p>
      </dgm:t>
    </dgm:pt>
    <dgm:pt modelId="{01111AE3-DBA5-4085-9E19-3BCE9853E859}" type="parTrans" cxnId="{2526F360-7879-48ED-8136-F00D0D46530A}">
      <dgm:prSet/>
      <dgm:spPr/>
      <dgm:t>
        <a:bodyPr/>
        <a:lstStyle/>
        <a:p>
          <a:endParaRPr lang="hu-HU"/>
        </a:p>
      </dgm:t>
    </dgm:pt>
    <dgm:pt modelId="{F29DEEE7-BE4C-4251-BC28-2D473DFDD8A3}" type="sibTrans" cxnId="{2526F360-7879-48ED-8136-F00D0D46530A}">
      <dgm:prSet/>
      <dgm:spPr/>
      <dgm:t>
        <a:bodyPr/>
        <a:lstStyle/>
        <a:p>
          <a:endParaRPr lang="hu-HU"/>
        </a:p>
      </dgm:t>
    </dgm:pt>
    <dgm:pt modelId="{B9E57F49-80B9-4742-8F48-C740AC14BFA0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1600" b="1" dirty="0" smtClean="0">
              <a:solidFill>
                <a:srgbClr val="C00000"/>
              </a:solidFill>
            </a:rPr>
            <a:t>Extra</a:t>
          </a:r>
          <a:endParaRPr lang="hu-HU" sz="1600" b="1" dirty="0">
            <a:solidFill>
              <a:srgbClr val="C00000"/>
            </a:solidFill>
          </a:endParaRPr>
        </a:p>
      </dgm:t>
    </dgm:pt>
    <dgm:pt modelId="{C1CD12F2-2EB1-45CD-B44D-2E8A917777E9}" type="parTrans" cxnId="{2A7C005F-5B69-46D8-AC9C-658FC68E468F}">
      <dgm:prSet/>
      <dgm:spPr/>
      <dgm:t>
        <a:bodyPr/>
        <a:lstStyle/>
        <a:p>
          <a:endParaRPr lang="hu-HU"/>
        </a:p>
      </dgm:t>
    </dgm:pt>
    <dgm:pt modelId="{62966817-B445-40CA-863A-3187A2B99FFF}" type="sibTrans" cxnId="{2A7C005F-5B69-46D8-AC9C-658FC68E468F}">
      <dgm:prSet/>
      <dgm:spPr/>
      <dgm:t>
        <a:bodyPr/>
        <a:lstStyle/>
        <a:p>
          <a:endParaRPr lang="hu-HU"/>
        </a:p>
      </dgm:t>
    </dgm:pt>
    <dgm:pt modelId="{526C5D59-95C7-47BF-891A-FFEC41FEF8B0}">
      <dgm:prSet phldrT="[Szöveg]" custT="1"/>
      <dgm:spPr>
        <a:solidFill>
          <a:srgbClr val="FFCCFF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hu-HU" sz="1050" b="1" i="0" u="none" dirty="0" smtClean="0">
              <a:solidFill>
                <a:schemeClr val="tx1"/>
              </a:solidFill>
            </a:rPr>
            <a:t>Kockázatkedvelők</a:t>
          </a:r>
          <a:r>
            <a:rPr lang="hu-HU" sz="1050" b="0" i="0" u="none" dirty="0" smtClean="0">
              <a:solidFill>
                <a:schemeClr val="tx1"/>
              </a:solidFill>
            </a:rPr>
            <a:t>,</a:t>
          </a:r>
        </a:p>
        <a:p>
          <a:pPr rtl="0">
            <a:lnSpc>
              <a:spcPct val="150000"/>
            </a:lnSpc>
          </a:pPr>
          <a:r>
            <a:rPr lang="hu-HU" sz="1050" b="0" i="0" u="none" dirty="0" smtClean="0">
              <a:solidFill>
                <a:schemeClr val="tx1"/>
              </a:solidFill>
            </a:rPr>
            <a:t> fiatal vállalkozások és döntéshozók</a:t>
          </a:r>
          <a:endParaRPr lang="hu-HU" sz="1050" b="0" dirty="0">
            <a:solidFill>
              <a:schemeClr val="tx1"/>
            </a:solidFill>
          </a:endParaRPr>
        </a:p>
      </dgm:t>
    </dgm:pt>
    <dgm:pt modelId="{EBF9B21A-9C75-4ED8-8840-E39FEFAB1E72}" type="parTrans" cxnId="{890C18C5-D080-46BC-90F6-83E3036461B4}">
      <dgm:prSet/>
      <dgm:spPr/>
      <dgm:t>
        <a:bodyPr/>
        <a:lstStyle/>
        <a:p>
          <a:endParaRPr lang="hu-HU"/>
        </a:p>
      </dgm:t>
    </dgm:pt>
    <dgm:pt modelId="{FAAE81E0-D6D1-41D3-842D-7952AC107360}" type="sibTrans" cxnId="{890C18C5-D080-46BC-90F6-83E3036461B4}">
      <dgm:prSet/>
      <dgm:spPr/>
      <dgm:t>
        <a:bodyPr/>
        <a:lstStyle/>
        <a:p>
          <a:endParaRPr lang="hu-HU"/>
        </a:p>
      </dgm:t>
    </dgm:pt>
    <dgm:pt modelId="{136A7C05-F596-4222-B2A1-28EE84E73C5C}">
      <dgm:prSet phldrT="[Szöveg]" custT="1"/>
      <dgm:spPr/>
      <dgm:t>
        <a:bodyPr/>
        <a:lstStyle/>
        <a:p>
          <a:r>
            <a:rPr lang="hu-HU" sz="1100" b="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dirty="0" smtClean="0">
              <a:solidFill>
                <a:schemeClr val="tx1"/>
              </a:solidFill>
              <a:effectLst/>
            </a:rPr>
            <a:t>Sarki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kisközért</a:t>
          </a:r>
          <a:r>
            <a:rPr lang="hu-HU" sz="1100" dirty="0" smtClean="0">
              <a:solidFill>
                <a:schemeClr val="tx1"/>
              </a:solidFill>
              <a:effectLst/>
            </a:rPr>
            <a:t> látványsütő nélkül</a:t>
          </a:r>
          <a:endParaRPr lang="hu-HU" sz="1100" dirty="0">
            <a:solidFill>
              <a:schemeClr val="tx1"/>
            </a:solidFill>
          </a:endParaRPr>
        </a:p>
      </dgm:t>
    </dgm:pt>
    <dgm:pt modelId="{99B33A3D-80AE-43EB-BE53-E9C5D68CA8F8}" type="parTrans" cxnId="{CAC93004-0B5F-4B42-BAD7-96D5847F0CFD}">
      <dgm:prSet/>
      <dgm:spPr/>
      <dgm:t>
        <a:bodyPr/>
        <a:lstStyle/>
        <a:p>
          <a:endParaRPr lang="hu-HU"/>
        </a:p>
      </dgm:t>
    </dgm:pt>
    <dgm:pt modelId="{CC06C6D7-322B-48A7-9420-4CDFFD7F396F}" type="sibTrans" cxnId="{CAC93004-0B5F-4B42-BAD7-96D5847F0CFD}">
      <dgm:prSet/>
      <dgm:spPr/>
      <dgm:t>
        <a:bodyPr/>
        <a:lstStyle/>
        <a:p>
          <a:endParaRPr lang="hu-HU"/>
        </a:p>
      </dgm:t>
    </dgm:pt>
    <dgm:pt modelId="{580D1B54-56A9-40EA-8BB6-6C51EB925331}">
      <dgm:prSet phldrT="[Szöveg]" custT="1"/>
      <dgm:spPr>
        <a:solidFill>
          <a:srgbClr val="FFCCFF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hu-HU" sz="1050" b="1" i="0" u="none" dirty="0" smtClean="0">
              <a:solidFill>
                <a:schemeClr val="tx1"/>
              </a:solidFill>
            </a:rPr>
            <a:t>Reális biztonságra </a:t>
          </a:r>
          <a:r>
            <a:rPr lang="hu-HU" sz="1050" b="0" i="0" u="none" dirty="0" smtClean="0">
              <a:solidFill>
                <a:schemeClr val="tx1"/>
              </a:solidFill>
            </a:rPr>
            <a:t>törekvő, sokat látott, tapasztalt döntéshozók,</a:t>
          </a:r>
        </a:p>
        <a:p>
          <a:pPr rtl="0">
            <a:lnSpc>
              <a:spcPct val="150000"/>
            </a:lnSpc>
          </a:pPr>
          <a:r>
            <a:rPr lang="hu-HU" sz="1050" b="0" i="0" u="none" dirty="0" smtClean="0">
              <a:solidFill>
                <a:schemeClr val="tx1"/>
              </a:solidFill>
            </a:rPr>
            <a:t> régóta működő cégek</a:t>
          </a:r>
          <a:endParaRPr lang="hu-HU" sz="1050" b="0" dirty="0">
            <a:solidFill>
              <a:schemeClr val="tx1"/>
            </a:solidFill>
          </a:endParaRPr>
        </a:p>
      </dgm:t>
    </dgm:pt>
    <dgm:pt modelId="{41AEEC80-861E-4749-BB4E-8BF8AA498ADE}" type="parTrans" cxnId="{6860B5C3-D33E-4FA8-9570-6C7EA786F0FB}">
      <dgm:prSet/>
      <dgm:spPr/>
      <dgm:t>
        <a:bodyPr/>
        <a:lstStyle/>
        <a:p>
          <a:endParaRPr lang="hu-HU"/>
        </a:p>
      </dgm:t>
    </dgm:pt>
    <dgm:pt modelId="{C8B8FB6E-E984-4031-8AAB-BADBB2025D86}" type="sibTrans" cxnId="{6860B5C3-D33E-4FA8-9570-6C7EA786F0FB}">
      <dgm:prSet/>
      <dgm:spPr/>
      <dgm:t>
        <a:bodyPr/>
        <a:lstStyle/>
        <a:p>
          <a:endParaRPr lang="hu-HU"/>
        </a:p>
      </dgm:t>
    </dgm:pt>
    <dgm:pt modelId="{13A40EFC-121D-4CF7-9EA0-966CC6C8F95C}">
      <dgm:prSet phldrT="[Szöveg]" custT="1"/>
      <dgm:spPr/>
      <dgm:t>
        <a:bodyPr/>
        <a:lstStyle/>
        <a:p>
          <a:r>
            <a:rPr lang="hu-HU" sz="1100" dirty="0" smtClean="0">
              <a:solidFill>
                <a:schemeClr val="tx1"/>
              </a:solidFill>
              <a:effectLst/>
            </a:rPr>
            <a:t>Teljes vagyon biztosítására. </a:t>
          </a:r>
          <a:br>
            <a:rPr lang="hu-HU" sz="1100" dirty="0" smtClean="0">
              <a:solidFill>
                <a:schemeClr val="tx1"/>
              </a:solidFill>
              <a:effectLst/>
            </a:rPr>
          </a:br>
          <a:r>
            <a:rPr lang="hu-HU" sz="110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dirty="0" smtClean="0">
              <a:solidFill>
                <a:schemeClr val="tx1"/>
              </a:solidFill>
              <a:effectLst/>
            </a:rPr>
            <a:t>Lakatosüzem</a:t>
          </a:r>
          <a:r>
            <a:rPr lang="hu-HU" sz="11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dirty="0" smtClean="0">
              <a:solidFill>
                <a:schemeClr val="tx1"/>
              </a:solidFill>
              <a:effectLst/>
            </a:rPr>
            <a:t>szuterénben</a:t>
          </a:r>
          <a:r>
            <a:rPr lang="hu-HU" sz="1100" dirty="0" smtClean="0">
              <a:solidFill>
                <a:schemeClr val="tx1"/>
              </a:solidFill>
              <a:effectLst/>
            </a:rPr>
            <a:t>, szállítással, szereléssel</a:t>
          </a:r>
          <a:endParaRPr lang="hu-HU" sz="1100" dirty="0">
            <a:solidFill>
              <a:schemeClr val="tx1"/>
            </a:solidFill>
          </a:endParaRPr>
        </a:p>
      </dgm:t>
    </dgm:pt>
    <dgm:pt modelId="{84BA581D-F730-4D53-B67C-6EA92F93D24E}" type="parTrans" cxnId="{2111EA9F-96B0-4904-AE59-07A09E5E4BA5}">
      <dgm:prSet/>
      <dgm:spPr/>
      <dgm:t>
        <a:bodyPr/>
        <a:lstStyle/>
        <a:p>
          <a:endParaRPr lang="hu-HU"/>
        </a:p>
      </dgm:t>
    </dgm:pt>
    <dgm:pt modelId="{33F9070E-1D1A-469A-8B50-3BF557D2D753}" type="sibTrans" cxnId="{2111EA9F-96B0-4904-AE59-07A09E5E4BA5}">
      <dgm:prSet/>
      <dgm:spPr/>
      <dgm:t>
        <a:bodyPr/>
        <a:lstStyle/>
        <a:p>
          <a:endParaRPr lang="hu-HU"/>
        </a:p>
      </dgm:t>
    </dgm:pt>
    <dgm:pt modelId="{12F5D02B-44CA-4511-B17C-CC7C190C6705}">
      <dgm:prSet phldrT="[Szöveg]" custT="1"/>
      <dgm:spPr>
        <a:solidFill>
          <a:srgbClr val="FFCCFF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hu-HU" sz="1050" b="1" i="0" u="none" dirty="0" smtClean="0">
              <a:solidFill>
                <a:schemeClr val="tx1"/>
              </a:solidFill>
            </a:rPr>
            <a:t>Maximális biztonságra </a:t>
          </a:r>
          <a:r>
            <a:rPr lang="hu-HU" sz="1050" b="0" i="0" u="none" dirty="0" smtClean="0">
              <a:solidFill>
                <a:schemeClr val="tx1"/>
              </a:solidFill>
            </a:rPr>
            <a:t>törekvő, középkorú cégek, „középkorú”</a:t>
          </a:r>
          <a:r>
            <a:rPr lang="hu-HU" sz="1050" b="0" i="0" u="none" baseline="0" dirty="0" smtClean="0">
              <a:solidFill>
                <a:schemeClr val="tx1"/>
              </a:solidFill>
            </a:rPr>
            <a:t> </a:t>
          </a:r>
          <a:r>
            <a:rPr lang="hu-HU" sz="1050" b="0" i="0" u="none" dirty="0" smtClean="0">
              <a:solidFill>
                <a:schemeClr val="tx1"/>
              </a:solidFill>
            </a:rPr>
            <a:t>döntéshozók</a:t>
          </a:r>
          <a:endParaRPr lang="hu-HU" sz="1050" b="0" dirty="0">
            <a:solidFill>
              <a:schemeClr val="tx1"/>
            </a:solidFill>
          </a:endParaRPr>
        </a:p>
      </dgm:t>
    </dgm:pt>
    <dgm:pt modelId="{B4D11DBB-AE03-43D8-9F7B-ADE7EB1C8675}" type="parTrans" cxnId="{6DD6C5FA-4E51-4CE7-8D85-A7A459D960B3}">
      <dgm:prSet/>
      <dgm:spPr/>
      <dgm:t>
        <a:bodyPr/>
        <a:lstStyle/>
        <a:p>
          <a:endParaRPr lang="hu-HU"/>
        </a:p>
      </dgm:t>
    </dgm:pt>
    <dgm:pt modelId="{97CC2FF4-8BD2-4D37-A7B5-1245BA7D637C}" type="sibTrans" cxnId="{6DD6C5FA-4E51-4CE7-8D85-A7A459D960B3}">
      <dgm:prSet/>
      <dgm:spPr/>
      <dgm:t>
        <a:bodyPr/>
        <a:lstStyle/>
        <a:p>
          <a:endParaRPr lang="hu-HU"/>
        </a:p>
      </dgm:t>
    </dgm:pt>
    <dgm:pt modelId="{5604BCE8-7123-4ED8-81C6-89FB73A80BBC}">
      <dgm:prSet phldrT="[Szöveg]" custT="1"/>
      <dgm:spPr>
        <a:solidFill>
          <a:srgbClr val="92D050"/>
        </a:solidFill>
        <a:ln>
          <a:noFill/>
        </a:ln>
      </dgm:spPr>
      <dgm:t>
        <a:bodyPr/>
        <a:lstStyle/>
        <a:p>
          <a:endParaRPr lang="hu-HU" sz="1100" dirty="0">
            <a:solidFill>
              <a:schemeClr val="tx1"/>
            </a:solidFill>
          </a:endParaRPr>
        </a:p>
      </dgm:t>
    </dgm:pt>
    <dgm:pt modelId="{8FCFBC19-BAC1-4EBE-99D1-2B6E26204942}" type="parTrans" cxnId="{70650ECE-2FD3-4A0B-B294-79790BC678F2}">
      <dgm:prSet/>
      <dgm:spPr/>
      <dgm:t>
        <a:bodyPr/>
        <a:lstStyle/>
        <a:p>
          <a:endParaRPr lang="hu-HU"/>
        </a:p>
      </dgm:t>
    </dgm:pt>
    <dgm:pt modelId="{25594A41-920C-4EE3-A99D-2ECB47596460}" type="sibTrans" cxnId="{70650ECE-2FD3-4A0B-B294-79790BC678F2}">
      <dgm:prSet/>
      <dgm:spPr/>
      <dgm:t>
        <a:bodyPr/>
        <a:lstStyle/>
        <a:p>
          <a:endParaRPr lang="hu-HU"/>
        </a:p>
      </dgm:t>
    </dgm:pt>
    <dgm:pt modelId="{D366D534-A8DC-4149-8123-D66B83174105}" type="pres">
      <dgm:prSet presAssocID="{4F12E5C9-BB34-4E4D-84B0-38E02737F0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6DFF604-3B2F-4FC9-AF44-1809909DCFFD}" type="pres">
      <dgm:prSet presAssocID="{1183F193-C52C-485C-9211-D5CC6D8136C4}" presName="compNode" presStyleCnt="0"/>
      <dgm:spPr/>
    </dgm:pt>
    <dgm:pt modelId="{F6123BA1-4628-4E2F-A5C2-DE83771E21E1}" type="pres">
      <dgm:prSet presAssocID="{1183F193-C52C-485C-9211-D5CC6D8136C4}" presName="aNode" presStyleLbl="bgShp" presStyleIdx="0" presStyleCnt="4"/>
      <dgm:spPr/>
      <dgm:t>
        <a:bodyPr/>
        <a:lstStyle/>
        <a:p>
          <a:endParaRPr lang="hu-HU"/>
        </a:p>
      </dgm:t>
    </dgm:pt>
    <dgm:pt modelId="{F7DE2688-AADC-4A35-8B9A-E5A8CCDB9D03}" type="pres">
      <dgm:prSet presAssocID="{1183F193-C52C-485C-9211-D5CC6D8136C4}" presName="textNode" presStyleLbl="bgShp" presStyleIdx="0" presStyleCnt="4"/>
      <dgm:spPr/>
      <dgm:t>
        <a:bodyPr/>
        <a:lstStyle/>
        <a:p>
          <a:endParaRPr lang="hu-HU"/>
        </a:p>
      </dgm:t>
    </dgm:pt>
    <dgm:pt modelId="{8011D3F3-5AFF-43AB-834C-A82EF0A54C13}" type="pres">
      <dgm:prSet presAssocID="{1183F193-C52C-485C-9211-D5CC6D8136C4}" presName="compChildNode" presStyleCnt="0"/>
      <dgm:spPr/>
    </dgm:pt>
    <dgm:pt modelId="{BF735BBD-890F-4066-A98A-71B6A7008F7D}" type="pres">
      <dgm:prSet presAssocID="{1183F193-C52C-485C-9211-D5CC6D8136C4}" presName="theInnerList" presStyleCnt="0"/>
      <dgm:spPr/>
    </dgm:pt>
    <dgm:pt modelId="{15C0AB0C-86A3-4195-B022-103F2AE78CC5}" type="pres">
      <dgm:prSet presAssocID="{7B1AEA82-59A6-4338-A9BA-96B5A38C7654}" presName="childNode" presStyleLbl="node1" presStyleIdx="0" presStyleCnt="8" custLinFactNeighborX="-1943" custLinFactNeighborY="-767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1734D6-8664-4085-A206-02630B4D345A}" type="pres">
      <dgm:prSet presAssocID="{7B1AEA82-59A6-4338-A9BA-96B5A38C7654}" presName="aSpace2" presStyleCnt="0"/>
      <dgm:spPr/>
    </dgm:pt>
    <dgm:pt modelId="{B2C9A2FB-4578-46E8-AA8D-0923BF3AAEC3}" type="pres">
      <dgm:prSet presAssocID="{5604BCE8-7123-4ED8-81C6-89FB73A80BB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936203-9B6D-44F9-81A1-8E13291E90E0}" type="pres">
      <dgm:prSet presAssocID="{1183F193-C52C-485C-9211-D5CC6D8136C4}" presName="aSpace" presStyleCnt="0"/>
      <dgm:spPr/>
    </dgm:pt>
    <dgm:pt modelId="{A48FB980-0F22-4DAB-A28F-CE072F6F8C11}" type="pres">
      <dgm:prSet presAssocID="{AB4E7893-1D57-4C62-A47C-3C1F763767D1}" presName="compNode" presStyleCnt="0"/>
      <dgm:spPr/>
    </dgm:pt>
    <dgm:pt modelId="{AFADAF7B-D9FF-41F2-B761-DDBFF24EBB69}" type="pres">
      <dgm:prSet presAssocID="{AB4E7893-1D57-4C62-A47C-3C1F763767D1}" presName="aNode" presStyleLbl="bgShp" presStyleIdx="1" presStyleCnt="4"/>
      <dgm:spPr/>
      <dgm:t>
        <a:bodyPr/>
        <a:lstStyle/>
        <a:p>
          <a:endParaRPr lang="hu-HU"/>
        </a:p>
      </dgm:t>
    </dgm:pt>
    <dgm:pt modelId="{4606A229-ADEE-4639-B2A7-9CB98C5806B4}" type="pres">
      <dgm:prSet presAssocID="{AB4E7893-1D57-4C62-A47C-3C1F763767D1}" presName="textNode" presStyleLbl="bgShp" presStyleIdx="1" presStyleCnt="4"/>
      <dgm:spPr/>
      <dgm:t>
        <a:bodyPr/>
        <a:lstStyle/>
        <a:p>
          <a:endParaRPr lang="hu-HU"/>
        </a:p>
      </dgm:t>
    </dgm:pt>
    <dgm:pt modelId="{C673B671-AF6C-4AD2-BE68-3FAA613472D2}" type="pres">
      <dgm:prSet presAssocID="{AB4E7893-1D57-4C62-A47C-3C1F763767D1}" presName="compChildNode" presStyleCnt="0"/>
      <dgm:spPr/>
    </dgm:pt>
    <dgm:pt modelId="{7CBF5936-C1E2-4C51-ABEF-A2DF8CFA15D0}" type="pres">
      <dgm:prSet presAssocID="{AB4E7893-1D57-4C62-A47C-3C1F763767D1}" presName="theInnerList" presStyleCnt="0"/>
      <dgm:spPr/>
    </dgm:pt>
    <dgm:pt modelId="{0DFB7F27-C983-4FF3-A140-E1627B5E4C52}" type="pres">
      <dgm:prSet presAssocID="{5491BF69-2BA0-40A6-85C2-539511986F2C}" presName="childNode" presStyleLbl="node1" presStyleIdx="2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9072E5-9609-407E-B54E-D9AD35993A93}" type="pres">
      <dgm:prSet presAssocID="{5491BF69-2BA0-40A6-85C2-539511986F2C}" presName="aSpace2" presStyleCnt="0"/>
      <dgm:spPr/>
    </dgm:pt>
    <dgm:pt modelId="{A5761941-1C74-4577-A21C-A800D10DAB7E}" type="pres">
      <dgm:prSet presAssocID="{526C5D59-95C7-47BF-891A-FFEC41FEF8B0}" presName="childNode" presStyleLbl="node1" presStyleIdx="3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D39F22-5829-42E9-A53F-21CAE0FE8A89}" type="pres">
      <dgm:prSet presAssocID="{AB4E7893-1D57-4C62-A47C-3C1F763767D1}" presName="aSpace" presStyleCnt="0"/>
      <dgm:spPr/>
    </dgm:pt>
    <dgm:pt modelId="{D59DED15-E030-4A69-B406-113C6ECC2D0A}" type="pres">
      <dgm:prSet presAssocID="{E5B6BA90-BA20-4868-9923-5BD394512793}" presName="compNode" presStyleCnt="0"/>
      <dgm:spPr/>
    </dgm:pt>
    <dgm:pt modelId="{ADB7F77C-A171-4233-B58B-180E50711F6A}" type="pres">
      <dgm:prSet presAssocID="{E5B6BA90-BA20-4868-9923-5BD394512793}" presName="aNode" presStyleLbl="bgShp" presStyleIdx="2" presStyleCnt="4"/>
      <dgm:spPr/>
      <dgm:t>
        <a:bodyPr/>
        <a:lstStyle/>
        <a:p>
          <a:endParaRPr lang="hu-HU"/>
        </a:p>
      </dgm:t>
    </dgm:pt>
    <dgm:pt modelId="{109C9279-1739-4BD6-A87C-74E1B51B364C}" type="pres">
      <dgm:prSet presAssocID="{E5B6BA90-BA20-4868-9923-5BD394512793}" presName="textNode" presStyleLbl="bgShp" presStyleIdx="2" presStyleCnt="4"/>
      <dgm:spPr/>
      <dgm:t>
        <a:bodyPr/>
        <a:lstStyle/>
        <a:p>
          <a:endParaRPr lang="hu-HU"/>
        </a:p>
      </dgm:t>
    </dgm:pt>
    <dgm:pt modelId="{C8FF6E0D-A332-4C4B-BC9C-898443783F66}" type="pres">
      <dgm:prSet presAssocID="{E5B6BA90-BA20-4868-9923-5BD394512793}" presName="compChildNode" presStyleCnt="0"/>
      <dgm:spPr/>
    </dgm:pt>
    <dgm:pt modelId="{205991D8-6176-46CD-8E98-FED9C2F35378}" type="pres">
      <dgm:prSet presAssocID="{E5B6BA90-BA20-4868-9923-5BD394512793}" presName="theInnerList" presStyleCnt="0"/>
      <dgm:spPr/>
    </dgm:pt>
    <dgm:pt modelId="{CDFFC311-F611-486E-8ED9-11C7D9C69D21}" type="pres">
      <dgm:prSet presAssocID="{136A7C05-F596-4222-B2A1-28EE84E73C5C}" presName="childNode" presStyleLbl="node1" presStyleIdx="4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6B88FC-1D79-4E5F-9A1B-750C9421D06A}" type="pres">
      <dgm:prSet presAssocID="{136A7C05-F596-4222-B2A1-28EE84E73C5C}" presName="aSpace2" presStyleCnt="0"/>
      <dgm:spPr/>
    </dgm:pt>
    <dgm:pt modelId="{A6FE9FA7-C417-492E-B7D9-375E0786AF53}" type="pres">
      <dgm:prSet presAssocID="{580D1B54-56A9-40EA-8BB6-6C51EB925331}" presName="childNode" presStyleLbl="node1" presStyleIdx="5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B2C39B-89AB-45E8-81C5-AD673DC43116}" type="pres">
      <dgm:prSet presAssocID="{E5B6BA90-BA20-4868-9923-5BD394512793}" presName="aSpace" presStyleCnt="0"/>
      <dgm:spPr/>
    </dgm:pt>
    <dgm:pt modelId="{457EA7D5-5075-4AA8-951C-3AB393FE8A9B}" type="pres">
      <dgm:prSet presAssocID="{B9E57F49-80B9-4742-8F48-C740AC14BFA0}" presName="compNode" presStyleCnt="0"/>
      <dgm:spPr/>
    </dgm:pt>
    <dgm:pt modelId="{CD6E56BB-49F8-4A0E-B1EC-2B841097A7BC}" type="pres">
      <dgm:prSet presAssocID="{B9E57F49-80B9-4742-8F48-C740AC14BFA0}" presName="aNode" presStyleLbl="bgShp" presStyleIdx="3" presStyleCnt="4"/>
      <dgm:spPr/>
      <dgm:t>
        <a:bodyPr/>
        <a:lstStyle/>
        <a:p>
          <a:endParaRPr lang="hu-HU"/>
        </a:p>
      </dgm:t>
    </dgm:pt>
    <dgm:pt modelId="{E6E6C5E8-31C8-49F1-BB54-A3B9577CF3E3}" type="pres">
      <dgm:prSet presAssocID="{B9E57F49-80B9-4742-8F48-C740AC14BFA0}" presName="textNode" presStyleLbl="bgShp" presStyleIdx="3" presStyleCnt="4"/>
      <dgm:spPr/>
      <dgm:t>
        <a:bodyPr/>
        <a:lstStyle/>
        <a:p>
          <a:endParaRPr lang="hu-HU"/>
        </a:p>
      </dgm:t>
    </dgm:pt>
    <dgm:pt modelId="{720F275A-15B3-4CCA-878A-CB60DF83724E}" type="pres">
      <dgm:prSet presAssocID="{B9E57F49-80B9-4742-8F48-C740AC14BFA0}" presName="compChildNode" presStyleCnt="0"/>
      <dgm:spPr/>
    </dgm:pt>
    <dgm:pt modelId="{FC58DF75-F239-4716-B753-ABF858E1A050}" type="pres">
      <dgm:prSet presAssocID="{B9E57F49-80B9-4742-8F48-C740AC14BFA0}" presName="theInnerList" presStyleCnt="0"/>
      <dgm:spPr/>
    </dgm:pt>
    <dgm:pt modelId="{1368857B-DFFA-483A-88A3-31F595FE6249}" type="pres">
      <dgm:prSet presAssocID="{13A40EFC-121D-4CF7-9EA0-966CC6C8F95C}" presName="childNode" presStyleLbl="node1" presStyleIdx="6" presStyleCnt="8" custLinFactNeighborY="-74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D6E924-8D75-431C-8B68-3898CED8D55B}" type="pres">
      <dgm:prSet presAssocID="{13A40EFC-121D-4CF7-9EA0-966CC6C8F95C}" presName="aSpace2" presStyleCnt="0"/>
      <dgm:spPr/>
    </dgm:pt>
    <dgm:pt modelId="{D5A5FEFB-C471-469F-981D-38483183D21A}" type="pres">
      <dgm:prSet presAssocID="{12F5D02B-44CA-4511-B17C-CC7C190C6705}" presName="childNode" presStyleLbl="node1" presStyleIdx="7" presStyleCnt="8" custScaleY="136972" custLinFactNeighborY="356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60B50C7-E4BD-4578-A147-1A921B42A67F}" type="presOf" srcId="{5604BCE8-7123-4ED8-81C6-89FB73A80BBC}" destId="{B2C9A2FB-4578-46E8-AA8D-0923BF3AAEC3}" srcOrd="0" destOrd="0" presId="urn:microsoft.com/office/officeart/2005/8/layout/lProcess2"/>
    <dgm:cxn modelId="{F7D28305-3DA6-4207-BA3B-3D42A4644321}" srcId="{AB4E7893-1D57-4C62-A47C-3C1F763767D1}" destId="{5491BF69-2BA0-40A6-85C2-539511986F2C}" srcOrd="0" destOrd="0" parTransId="{EE85D5A5-DE8F-4F0C-9C51-581F769516DA}" sibTransId="{7D9D0501-F3EA-4608-B5B0-044BC6187A74}"/>
    <dgm:cxn modelId="{9F2B6AE3-C817-48AB-826D-D7A4D20069EA}" type="presOf" srcId="{13A40EFC-121D-4CF7-9EA0-966CC6C8F95C}" destId="{1368857B-DFFA-483A-88A3-31F595FE6249}" srcOrd="0" destOrd="0" presId="urn:microsoft.com/office/officeart/2005/8/layout/lProcess2"/>
    <dgm:cxn modelId="{BA637ADD-0F12-4B8A-BBD9-A3E47D3B5791}" type="presOf" srcId="{1183F193-C52C-485C-9211-D5CC6D8136C4}" destId="{F7DE2688-AADC-4A35-8B9A-E5A8CCDB9D03}" srcOrd="1" destOrd="0" presId="urn:microsoft.com/office/officeart/2005/8/layout/lProcess2"/>
    <dgm:cxn modelId="{7D70E837-10A1-410E-85E3-9A4E2EFC0E71}" type="presOf" srcId="{7B1AEA82-59A6-4338-A9BA-96B5A38C7654}" destId="{15C0AB0C-86A3-4195-B022-103F2AE78CC5}" srcOrd="0" destOrd="0" presId="urn:microsoft.com/office/officeart/2005/8/layout/lProcess2"/>
    <dgm:cxn modelId="{70650ECE-2FD3-4A0B-B294-79790BC678F2}" srcId="{1183F193-C52C-485C-9211-D5CC6D8136C4}" destId="{5604BCE8-7123-4ED8-81C6-89FB73A80BBC}" srcOrd="1" destOrd="0" parTransId="{8FCFBC19-BAC1-4EBE-99D1-2B6E26204942}" sibTransId="{25594A41-920C-4EE3-A99D-2ECB47596460}"/>
    <dgm:cxn modelId="{00C4A549-02D5-417F-A207-B2F298D5848C}" type="presOf" srcId="{B9E57F49-80B9-4742-8F48-C740AC14BFA0}" destId="{CD6E56BB-49F8-4A0E-B1EC-2B841097A7BC}" srcOrd="0" destOrd="0" presId="urn:microsoft.com/office/officeart/2005/8/layout/lProcess2"/>
    <dgm:cxn modelId="{839CEB16-1D3D-40E4-BA1B-071850B27B79}" type="presOf" srcId="{1183F193-C52C-485C-9211-D5CC6D8136C4}" destId="{F6123BA1-4628-4E2F-A5C2-DE83771E21E1}" srcOrd="0" destOrd="0" presId="urn:microsoft.com/office/officeart/2005/8/layout/lProcess2"/>
    <dgm:cxn modelId="{2E166C65-5960-4C50-95DF-0ED30F915327}" type="presOf" srcId="{526C5D59-95C7-47BF-891A-FFEC41FEF8B0}" destId="{A5761941-1C74-4577-A21C-A800D10DAB7E}" srcOrd="0" destOrd="0" presId="urn:microsoft.com/office/officeart/2005/8/layout/lProcess2"/>
    <dgm:cxn modelId="{2526F360-7879-48ED-8136-F00D0D46530A}" srcId="{4F12E5C9-BB34-4E4D-84B0-38E02737F055}" destId="{E5B6BA90-BA20-4868-9923-5BD394512793}" srcOrd="2" destOrd="0" parTransId="{01111AE3-DBA5-4085-9E19-3BCE9853E859}" sibTransId="{F29DEEE7-BE4C-4251-BC28-2D473DFDD8A3}"/>
    <dgm:cxn modelId="{6860B5C3-D33E-4FA8-9570-6C7EA786F0FB}" srcId="{E5B6BA90-BA20-4868-9923-5BD394512793}" destId="{580D1B54-56A9-40EA-8BB6-6C51EB925331}" srcOrd="1" destOrd="0" parTransId="{41AEEC80-861E-4749-BB4E-8BF8AA498ADE}" sibTransId="{C8B8FB6E-E984-4031-8AAB-BADBB2025D86}"/>
    <dgm:cxn modelId="{9DDC9AB7-DFD0-448B-83C3-068436362B88}" type="presOf" srcId="{12F5D02B-44CA-4511-B17C-CC7C190C6705}" destId="{D5A5FEFB-C471-469F-981D-38483183D21A}" srcOrd="0" destOrd="0" presId="urn:microsoft.com/office/officeart/2005/8/layout/lProcess2"/>
    <dgm:cxn modelId="{DC2A6E5B-8A36-4767-A7D9-3BF42DB7972A}" type="presOf" srcId="{B9E57F49-80B9-4742-8F48-C740AC14BFA0}" destId="{E6E6C5E8-31C8-49F1-BB54-A3B9577CF3E3}" srcOrd="1" destOrd="0" presId="urn:microsoft.com/office/officeart/2005/8/layout/lProcess2"/>
    <dgm:cxn modelId="{2AE047BE-E2A4-4536-8C7F-2B212FD39D1F}" srcId="{1183F193-C52C-485C-9211-D5CC6D8136C4}" destId="{7B1AEA82-59A6-4338-A9BA-96B5A38C7654}" srcOrd="0" destOrd="0" parTransId="{15CCE754-08A2-4F26-9892-893F3075ACB8}" sibTransId="{4D843F36-437C-44AA-A505-F43CF6E357A4}"/>
    <dgm:cxn modelId="{522CFDF1-5671-4FAF-84E0-73C1A30C5428}" type="presOf" srcId="{E5B6BA90-BA20-4868-9923-5BD394512793}" destId="{ADB7F77C-A171-4233-B58B-180E50711F6A}" srcOrd="0" destOrd="0" presId="urn:microsoft.com/office/officeart/2005/8/layout/lProcess2"/>
    <dgm:cxn modelId="{39B08543-A11C-41E9-B19A-069CDA10D581}" type="presOf" srcId="{136A7C05-F596-4222-B2A1-28EE84E73C5C}" destId="{CDFFC311-F611-486E-8ED9-11C7D9C69D21}" srcOrd="0" destOrd="0" presId="urn:microsoft.com/office/officeart/2005/8/layout/lProcess2"/>
    <dgm:cxn modelId="{2111EA9F-96B0-4904-AE59-07A09E5E4BA5}" srcId="{B9E57F49-80B9-4742-8F48-C740AC14BFA0}" destId="{13A40EFC-121D-4CF7-9EA0-966CC6C8F95C}" srcOrd="0" destOrd="0" parTransId="{84BA581D-F730-4D53-B67C-6EA92F93D24E}" sibTransId="{33F9070E-1D1A-469A-8B50-3BF557D2D753}"/>
    <dgm:cxn modelId="{CAC93004-0B5F-4B42-BAD7-96D5847F0CFD}" srcId="{E5B6BA90-BA20-4868-9923-5BD394512793}" destId="{136A7C05-F596-4222-B2A1-28EE84E73C5C}" srcOrd="0" destOrd="0" parTransId="{99B33A3D-80AE-43EB-BE53-E9C5D68CA8F8}" sibTransId="{CC06C6D7-322B-48A7-9420-4CDFFD7F396F}"/>
    <dgm:cxn modelId="{80E60060-3968-4304-A7E0-CC4B2D8672A7}" srcId="{4F12E5C9-BB34-4E4D-84B0-38E02737F055}" destId="{AB4E7893-1D57-4C62-A47C-3C1F763767D1}" srcOrd="1" destOrd="0" parTransId="{5CC9EF7A-95BB-4530-88EC-AE44C7E0EB06}" sibTransId="{50D0399E-67A3-4BF3-9A23-142E1AE03596}"/>
    <dgm:cxn modelId="{CF6566B7-52D2-4413-9721-1A5505B35965}" type="presOf" srcId="{AB4E7893-1D57-4C62-A47C-3C1F763767D1}" destId="{AFADAF7B-D9FF-41F2-B761-DDBFF24EBB69}" srcOrd="0" destOrd="0" presId="urn:microsoft.com/office/officeart/2005/8/layout/lProcess2"/>
    <dgm:cxn modelId="{890C18C5-D080-46BC-90F6-83E3036461B4}" srcId="{AB4E7893-1D57-4C62-A47C-3C1F763767D1}" destId="{526C5D59-95C7-47BF-891A-FFEC41FEF8B0}" srcOrd="1" destOrd="0" parTransId="{EBF9B21A-9C75-4ED8-8840-E39FEFAB1E72}" sibTransId="{FAAE81E0-D6D1-41D3-842D-7952AC107360}"/>
    <dgm:cxn modelId="{2900FC74-BE72-4687-ADE8-86D26E0B0FFD}" type="presOf" srcId="{AB4E7893-1D57-4C62-A47C-3C1F763767D1}" destId="{4606A229-ADEE-4639-B2A7-9CB98C5806B4}" srcOrd="1" destOrd="0" presId="urn:microsoft.com/office/officeart/2005/8/layout/lProcess2"/>
    <dgm:cxn modelId="{FBF7E882-2EDD-4893-88CA-557EB029DEB5}" type="presOf" srcId="{E5B6BA90-BA20-4868-9923-5BD394512793}" destId="{109C9279-1739-4BD6-A87C-74E1B51B364C}" srcOrd="1" destOrd="0" presId="urn:microsoft.com/office/officeart/2005/8/layout/lProcess2"/>
    <dgm:cxn modelId="{F02C287B-EDE7-45F0-A00A-09E020744AB7}" type="presOf" srcId="{580D1B54-56A9-40EA-8BB6-6C51EB925331}" destId="{A6FE9FA7-C417-492E-B7D9-375E0786AF53}" srcOrd="0" destOrd="0" presId="urn:microsoft.com/office/officeart/2005/8/layout/lProcess2"/>
    <dgm:cxn modelId="{2A7C005F-5B69-46D8-AC9C-658FC68E468F}" srcId="{4F12E5C9-BB34-4E4D-84B0-38E02737F055}" destId="{B9E57F49-80B9-4742-8F48-C740AC14BFA0}" srcOrd="3" destOrd="0" parTransId="{C1CD12F2-2EB1-45CD-B44D-2E8A917777E9}" sibTransId="{62966817-B445-40CA-863A-3187A2B99FFF}"/>
    <dgm:cxn modelId="{825071CD-0A83-4902-99D8-EE70060D2B33}" type="presOf" srcId="{4F12E5C9-BB34-4E4D-84B0-38E02737F055}" destId="{D366D534-A8DC-4149-8123-D66B83174105}" srcOrd="0" destOrd="0" presId="urn:microsoft.com/office/officeart/2005/8/layout/lProcess2"/>
    <dgm:cxn modelId="{6DD6C5FA-4E51-4CE7-8D85-A7A459D960B3}" srcId="{B9E57F49-80B9-4742-8F48-C740AC14BFA0}" destId="{12F5D02B-44CA-4511-B17C-CC7C190C6705}" srcOrd="1" destOrd="0" parTransId="{B4D11DBB-AE03-43D8-9F7B-ADE7EB1C8675}" sibTransId="{97CC2FF4-8BD2-4D37-A7B5-1245BA7D637C}"/>
    <dgm:cxn modelId="{2E5EC430-37F2-489D-932F-7F741166A402}" srcId="{4F12E5C9-BB34-4E4D-84B0-38E02737F055}" destId="{1183F193-C52C-485C-9211-D5CC6D8136C4}" srcOrd="0" destOrd="0" parTransId="{7FAF39DF-834E-47B9-B635-D7CE3AABB0D9}" sibTransId="{4D73CDE1-1D9D-447F-B12F-FC23E6892D37}"/>
    <dgm:cxn modelId="{5779F9D1-4577-4729-83EB-A2956FF4F1F8}" type="presOf" srcId="{5491BF69-2BA0-40A6-85C2-539511986F2C}" destId="{0DFB7F27-C983-4FF3-A140-E1627B5E4C52}" srcOrd="0" destOrd="0" presId="urn:microsoft.com/office/officeart/2005/8/layout/lProcess2"/>
    <dgm:cxn modelId="{8C96BE32-6BF5-4494-AD46-6BD48B63A5A6}" type="presParOf" srcId="{D366D534-A8DC-4149-8123-D66B83174105}" destId="{66DFF604-3B2F-4FC9-AF44-1809909DCFFD}" srcOrd="0" destOrd="0" presId="urn:microsoft.com/office/officeart/2005/8/layout/lProcess2"/>
    <dgm:cxn modelId="{D16FEDC4-8FD5-43E9-8672-4E397B82E5E1}" type="presParOf" srcId="{66DFF604-3B2F-4FC9-AF44-1809909DCFFD}" destId="{F6123BA1-4628-4E2F-A5C2-DE83771E21E1}" srcOrd="0" destOrd="0" presId="urn:microsoft.com/office/officeart/2005/8/layout/lProcess2"/>
    <dgm:cxn modelId="{98180153-935A-41D8-82FD-CC3174BA2B33}" type="presParOf" srcId="{66DFF604-3B2F-4FC9-AF44-1809909DCFFD}" destId="{F7DE2688-AADC-4A35-8B9A-E5A8CCDB9D03}" srcOrd="1" destOrd="0" presId="urn:microsoft.com/office/officeart/2005/8/layout/lProcess2"/>
    <dgm:cxn modelId="{EBBB8D86-AA5D-4AAD-AFA3-8C3B3104FD8C}" type="presParOf" srcId="{66DFF604-3B2F-4FC9-AF44-1809909DCFFD}" destId="{8011D3F3-5AFF-43AB-834C-A82EF0A54C13}" srcOrd="2" destOrd="0" presId="urn:microsoft.com/office/officeart/2005/8/layout/lProcess2"/>
    <dgm:cxn modelId="{47D346CE-9A6F-47B2-AEDB-1D690549FA8A}" type="presParOf" srcId="{8011D3F3-5AFF-43AB-834C-A82EF0A54C13}" destId="{BF735BBD-890F-4066-A98A-71B6A7008F7D}" srcOrd="0" destOrd="0" presId="urn:microsoft.com/office/officeart/2005/8/layout/lProcess2"/>
    <dgm:cxn modelId="{40775048-3895-4268-9E97-4BA017C30454}" type="presParOf" srcId="{BF735BBD-890F-4066-A98A-71B6A7008F7D}" destId="{15C0AB0C-86A3-4195-B022-103F2AE78CC5}" srcOrd="0" destOrd="0" presId="urn:microsoft.com/office/officeart/2005/8/layout/lProcess2"/>
    <dgm:cxn modelId="{108D1033-8C02-4EBD-B9BC-BBFF352825BA}" type="presParOf" srcId="{BF735BBD-890F-4066-A98A-71B6A7008F7D}" destId="{FC1734D6-8664-4085-A206-02630B4D345A}" srcOrd="1" destOrd="0" presId="urn:microsoft.com/office/officeart/2005/8/layout/lProcess2"/>
    <dgm:cxn modelId="{5C2A1D48-B1BF-4A79-97D1-F71775F43BC7}" type="presParOf" srcId="{BF735BBD-890F-4066-A98A-71B6A7008F7D}" destId="{B2C9A2FB-4578-46E8-AA8D-0923BF3AAEC3}" srcOrd="2" destOrd="0" presId="urn:microsoft.com/office/officeart/2005/8/layout/lProcess2"/>
    <dgm:cxn modelId="{E3C49BD8-6B11-4AB2-B0BE-4FEFEB80EA3D}" type="presParOf" srcId="{D366D534-A8DC-4149-8123-D66B83174105}" destId="{65936203-9B6D-44F9-81A1-8E13291E90E0}" srcOrd="1" destOrd="0" presId="urn:microsoft.com/office/officeart/2005/8/layout/lProcess2"/>
    <dgm:cxn modelId="{D3343568-AD8F-44B9-AF67-A8A4C401BADA}" type="presParOf" srcId="{D366D534-A8DC-4149-8123-D66B83174105}" destId="{A48FB980-0F22-4DAB-A28F-CE072F6F8C11}" srcOrd="2" destOrd="0" presId="urn:microsoft.com/office/officeart/2005/8/layout/lProcess2"/>
    <dgm:cxn modelId="{6D73B71F-1733-462F-BAF8-7AF0CD106655}" type="presParOf" srcId="{A48FB980-0F22-4DAB-A28F-CE072F6F8C11}" destId="{AFADAF7B-D9FF-41F2-B761-DDBFF24EBB69}" srcOrd="0" destOrd="0" presId="urn:microsoft.com/office/officeart/2005/8/layout/lProcess2"/>
    <dgm:cxn modelId="{01146446-E6E2-4D6D-A5C1-C4274D9C42C2}" type="presParOf" srcId="{A48FB980-0F22-4DAB-A28F-CE072F6F8C11}" destId="{4606A229-ADEE-4639-B2A7-9CB98C5806B4}" srcOrd="1" destOrd="0" presId="urn:microsoft.com/office/officeart/2005/8/layout/lProcess2"/>
    <dgm:cxn modelId="{7589DF5E-0541-4208-8245-AB3A7AE61E3B}" type="presParOf" srcId="{A48FB980-0F22-4DAB-A28F-CE072F6F8C11}" destId="{C673B671-AF6C-4AD2-BE68-3FAA613472D2}" srcOrd="2" destOrd="0" presId="urn:microsoft.com/office/officeart/2005/8/layout/lProcess2"/>
    <dgm:cxn modelId="{C3B2FD3F-AF53-4B35-8637-FBA0FBB62528}" type="presParOf" srcId="{C673B671-AF6C-4AD2-BE68-3FAA613472D2}" destId="{7CBF5936-C1E2-4C51-ABEF-A2DF8CFA15D0}" srcOrd="0" destOrd="0" presId="urn:microsoft.com/office/officeart/2005/8/layout/lProcess2"/>
    <dgm:cxn modelId="{B81DF4A3-96A7-44F2-A4B0-FFC893B966AE}" type="presParOf" srcId="{7CBF5936-C1E2-4C51-ABEF-A2DF8CFA15D0}" destId="{0DFB7F27-C983-4FF3-A140-E1627B5E4C52}" srcOrd="0" destOrd="0" presId="urn:microsoft.com/office/officeart/2005/8/layout/lProcess2"/>
    <dgm:cxn modelId="{2D902656-3A95-45DA-AEC6-653008ECBCCA}" type="presParOf" srcId="{7CBF5936-C1E2-4C51-ABEF-A2DF8CFA15D0}" destId="{B39072E5-9609-407E-B54E-D9AD35993A93}" srcOrd="1" destOrd="0" presId="urn:microsoft.com/office/officeart/2005/8/layout/lProcess2"/>
    <dgm:cxn modelId="{8CFF0C34-AB03-450A-9F1E-6F89E57ACF6F}" type="presParOf" srcId="{7CBF5936-C1E2-4C51-ABEF-A2DF8CFA15D0}" destId="{A5761941-1C74-4577-A21C-A800D10DAB7E}" srcOrd="2" destOrd="0" presId="urn:microsoft.com/office/officeart/2005/8/layout/lProcess2"/>
    <dgm:cxn modelId="{60A58AF2-C0B6-4F77-9E0A-756EA33343D3}" type="presParOf" srcId="{D366D534-A8DC-4149-8123-D66B83174105}" destId="{E7D39F22-5829-42E9-A53F-21CAE0FE8A89}" srcOrd="3" destOrd="0" presId="urn:microsoft.com/office/officeart/2005/8/layout/lProcess2"/>
    <dgm:cxn modelId="{75C8C19A-A5F5-4D2C-BEA8-FB5F623C461B}" type="presParOf" srcId="{D366D534-A8DC-4149-8123-D66B83174105}" destId="{D59DED15-E030-4A69-B406-113C6ECC2D0A}" srcOrd="4" destOrd="0" presId="urn:microsoft.com/office/officeart/2005/8/layout/lProcess2"/>
    <dgm:cxn modelId="{EF7C2E37-691A-4D61-87CA-D349DE9AD9F8}" type="presParOf" srcId="{D59DED15-E030-4A69-B406-113C6ECC2D0A}" destId="{ADB7F77C-A171-4233-B58B-180E50711F6A}" srcOrd="0" destOrd="0" presId="urn:microsoft.com/office/officeart/2005/8/layout/lProcess2"/>
    <dgm:cxn modelId="{DD9BE3EF-7B56-4913-A05E-F08365DDC605}" type="presParOf" srcId="{D59DED15-E030-4A69-B406-113C6ECC2D0A}" destId="{109C9279-1739-4BD6-A87C-74E1B51B364C}" srcOrd="1" destOrd="0" presId="urn:microsoft.com/office/officeart/2005/8/layout/lProcess2"/>
    <dgm:cxn modelId="{A684AD41-B676-46CA-9943-EEF592CE2B73}" type="presParOf" srcId="{D59DED15-E030-4A69-B406-113C6ECC2D0A}" destId="{C8FF6E0D-A332-4C4B-BC9C-898443783F66}" srcOrd="2" destOrd="0" presId="urn:microsoft.com/office/officeart/2005/8/layout/lProcess2"/>
    <dgm:cxn modelId="{2C42604F-2163-42A6-92B6-DD76469CB081}" type="presParOf" srcId="{C8FF6E0D-A332-4C4B-BC9C-898443783F66}" destId="{205991D8-6176-46CD-8E98-FED9C2F35378}" srcOrd="0" destOrd="0" presId="urn:microsoft.com/office/officeart/2005/8/layout/lProcess2"/>
    <dgm:cxn modelId="{BF06CFC0-142E-4A5F-962B-F49864D32C97}" type="presParOf" srcId="{205991D8-6176-46CD-8E98-FED9C2F35378}" destId="{CDFFC311-F611-486E-8ED9-11C7D9C69D21}" srcOrd="0" destOrd="0" presId="urn:microsoft.com/office/officeart/2005/8/layout/lProcess2"/>
    <dgm:cxn modelId="{9260B343-D704-4F8C-BF7A-97314FD9F81E}" type="presParOf" srcId="{205991D8-6176-46CD-8E98-FED9C2F35378}" destId="{486B88FC-1D79-4E5F-9A1B-750C9421D06A}" srcOrd="1" destOrd="0" presId="urn:microsoft.com/office/officeart/2005/8/layout/lProcess2"/>
    <dgm:cxn modelId="{BDE82548-3353-445F-9E92-98965846001F}" type="presParOf" srcId="{205991D8-6176-46CD-8E98-FED9C2F35378}" destId="{A6FE9FA7-C417-492E-B7D9-375E0786AF53}" srcOrd="2" destOrd="0" presId="urn:microsoft.com/office/officeart/2005/8/layout/lProcess2"/>
    <dgm:cxn modelId="{57C30A76-8AF6-429B-BD0D-953A737AF396}" type="presParOf" srcId="{D366D534-A8DC-4149-8123-D66B83174105}" destId="{F4B2C39B-89AB-45E8-81C5-AD673DC43116}" srcOrd="5" destOrd="0" presId="urn:microsoft.com/office/officeart/2005/8/layout/lProcess2"/>
    <dgm:cxn modelId="{D77E354C-94AF-439B-B741-15ED00A08F64}" type="presParOf" srcId="{D366D534-A8DC-4149-8123-D66B83174105}" destId="{457EA7D5-5075-4AA8-951C-3AB393FE8A9B}" srcOrd="6" destOrd="0" presId="urn:microsoft.com/office/officeart/2005/8/layout/lProcess2"/>
    <dgm:cxn modelId="{FB41F620-9FE2-45C0-8CDD-DDFE3A4DC152}" type="presParOf" srcId="{457EA7D5-5075-4AA8-951C-3AB393FE8A9B}" destId="{CD6E56BB-49F8-4A0E-B1EC-2B841097A7BC}" srcOrd="0" destOrd="0" presId="urn:microsoft.com/office/officeart/2005/8/layout/lProcess2"/>
    <dgm:cxn modelId="{815F50A0-CE6F-4B14-B787-97B3FB4C5C02}" type="presParOf" srcId="{457EA7D5-5075-4AA8-951C-3AB393FE8A9B}" destId="{E6E6C5E8-31C8-49F1-BB54-A3B9577CF3E3}" srcOrd="1" destOrd="0" presId="urn:microsoft.com/office/officeart/2005/8/layout/lProcess2"/>
    <dgm:cxn modelId="{8FB215BE-1C3A-4B93-A5D1-1396E23F5E3A}" type="presParOf" srcId="{457EA7D5-5075-4AA8-951C-3AB393FE8A9B}" destId="{720F275A-15B3-4CCA-878A-CB60DF83724E}" srcOrd="2" destOrd="0" presId="urn:microsoft.com/office/officeart/2005/8/layout/lProcess2"/>
    <dgm:cxn modelId="{1E573718-497C-4A4A-880A-1486F3D87508}" type="presParOf" srcId="{720F275A-15B3-4CCA-878A-CB60DF83724E}" destId="{FC58DF75-F239-4716-B753-ABF858E1A050}" srcOrd="0" destOrd="0" presId="urn:microsoft.com/office/officeart/2005/8/layout/lProcess2"/>
    <dgm:cxn modelId="{4DB4D48F-757F-46C8-90C8-F6FA6BEEA5FD}" type="presParOf" srcId="{FC58DF75-F239-4716-B753-ABF858E1A050}" destId="{1368857B-DFFA-483A-88A3-31F595FE6249}" srcOrd="0" destOrd="0" presId="urn:microsoft.com/office/officeart/2005/8/layout/lProcess2"/>
    <dgm:cxn modelId="{9418C1E8-329A-44B4-A326-982AEBE3BC93}" type="presParOf" srcId="{FC58DF75-F239-4716-B753-ABF858E1A050}" destId="{1CD6E924-8D75-431C-8B68-3898CED8D55B}" srcOrd="1" destOrd="0" presId="urn:microsoft.com/office/officeart/2005/8/layout/lProcess2"/>
    <dgm:cxn modelId="{0F373D03-4F06-476F-A7F5-27019B47DF74}" type="presParOf" srcId="{FC58DF75-F239-4716-B753-ABF858E1A050}" destId="{D5A5FEFB-C471-469F-981D-38483183D21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7852A-D267-43CF-B85C-34BD8AA6A6CA}">
      <dsp:nvSpPr>
        <dsp:cNvPr id="0" name=""/>
        <dsp:cNvSpPr/>
      </dsp:nvSpPr>
      <dsp:spPr>
        <a:xfrm>
          <a:off x="0" y="1304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Jól átlátható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30547"/>
        <a:ext cx="8171114" cy="540554"/>
      </dsp:txXfrm>
    </dsp:sp>
    <dsp:sp modelId="{6EB1919B-9DE6-4BFA-B981-B954A58453C9}">
      <dsp:nvSpPr>
        <dsp:cNvPr id="0" name=""/>
        <dsp:cNvSpPr/>
      </dsp:nvSpPr>
      <dsp:spPr>
        <a:xfrm>
          <a:off x="0" y="692504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Egyszerű és az ügyféligényre szabható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721747"/>
        <a:ext cx="8171114" cy="540554"/>
      </dsp:txXfrm>
    </dsp:sp>
    <dsp:sp modelId="{76C2325E-F87B-47ED-87F2-A8223DC7B657}">
      <dsp:nvSpPr>
        <dsp:cNvPr id="0" name=""/>
        <dsp:cNvSpPr/>
      </dsp:nvSpPr>
      <dsp:spPr>
        <a:xfrm>
          <a:off x="0" y="1383705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Összetetté alakítható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1412948"/>
        <a:ext cx="8171114" cy="540554"/>
      </dsp:txXfrm>
    </dsp:sp>
    <dsp:sp modelId="{E8C5518B-469B-4912-8D8A-DA90BFDE3F84}">
      <dsp:nvSpPr>
        <dsp:cNvPr id="0" name=""/>
        <dsp:cNvSpPr/>
      </dsp:nvSpPr>
      <dsp:spPr>
        <a:xfrm>
          <a:off x="0" y="2074905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Kedvező piaci árú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2104148"/>
        <a:ext cx="8171114" cy="540554"/>
      </dsp:txXfrm>
    </dsp:sp>
    <dsp:sp modelId="{C52A12F0-EA96-4894-A3E4-001A340F4E2C}">
      <dsp:nvSpPr>
        <dsp:cNvPr id="0" name=""/>
        <dsp:cNvSpPr/>
      </dsp:nvSpPr>
      <dsp:spPr>
        <a:xfrm>
          <a:off x="0" y="2766105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Üzletkötő és ügyfélbarát nyomtatványok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2795348"/>
        <a:ext cx="8171114" cy="540554"/>
      </dsp:txXfrm>
    </dsp:sp>
    <dsp:sp modelId="{519D2F08-FF74-4D0D-AD72-7D0E6A884BF5}">
      <dsp:nvSpPr>
        <dsp:cNvPr id="0" name=""/>
        <dsp:cNvSpPr/>
      </dsp:nvSpPr>
      <dsp:spPr>
        <a:xfrm>
          <a:off x="0" y="3457305"/>
          <a:ext cx="82296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Könnyen megközelíthető ügyfélkört megszólító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9243" y="3486548"/>
        <a:ext cx="8171114" cy="54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5C61A-0096-4D6D-AC9F-1B290492D946}">
      <dsp:nvSpPr>
        <dsp:cNvPr id="0" name=""/>
        <dsp:cNvSpPr/>
      </dsp:nvSpPr>
      <dsp:spPr>
        <a:xfrm>
          <a:off x="0" y="291"/>
          <a:ext cx="8229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villámcsapás</a:t>
          </a:r>
          <a:r>
            <a:rPr lang="hu-HU" sz="1800" kern="1200" dirty="0" smtClean="0">
              <a:solidFill>
                <a:schemeClr val="tx1"/>
              </a:solidFill>
            </a:rPr>
            <a:t> </a:t>
          </a:r>
          <a:r>
            <a:rPr lang="hu-HU" sz="1800" b="1" kern="1200" dirty="0" smtClean="0">
              <a:solidFill>
                <a:schemeClr val="tx1"/>
              </a:solidFill>
            </a:rPr>
            <a:t>másodlagos</a:t>
          </a:r>
          <a:r>
            <a:rPr lang="hu-HU" sz="1800" kern="1200" dirty="0" smtClean="0">
              <a:solidFill>
                <a:schemeClr val="tx1"/>
              </a:solidFill>
            </a:rPr>
            <a:t> hatása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692" y="45983"/>
        <a:ext cx="8138216" cy="844616"/>
      </dsp:txXfrm>
    </dsp:sp>
    <dsp:sp modelId="{CF12EF5C-0561-44F5-B7B9-94509E6223B9}">
      <dsp:nvSpPr>
        <dsp:cNvPr id="0" name=""/>
        <dsp:cNvSpPr/>
      </dsp:nvSpPr>
      <dsp:spPr>
        <a:xfrm>
          <a:off x="0" y="1080291"/>
          <a:ext cx="8229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vihar</a:t>
          </a:r>
          <a:r>
            <a:rPr lang="hu-HU" sz="1800" kern="1200" dirty="0" smtClean="0">
              <a:solidFill>
                <a:schemeClr val="tx1"/>
              </a:solidFill>
            </a:rPr>
            <a:t> károk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692" y="1125983"/>
        <a:ext cx="8138216" cy="844616"/>
      </dsp:txXfrm>
    </dsp:sp>
    <dsp:sp modelId="{5F73EF6B-6BAE-426F-ADC3-1EFCB8DDC09F}">
      <dsp:nvSpPr>
        <dsp:cNvPr id="0" name=""/>
        <dsp:cNvSpPr/>
      </dsp:nvSpPr>
      <dsp:spPr>
        <a:xfrm>
          <a:off x="0" y="2160291"/>
          <a:ext cx="8229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vezetékes</a:t>
          </a:r>
          <a:r>
            <a:rPr lang="hu-HU" sz="1800" kern="1200" dirty="0" smtClean="0">
              <a:solidFill>
                <a:schemeClr val="tx1"/>
              </a:solidFill>
            </a:rPr>
            <a:t> </a:t>
          </a:r>
          <a:r>
            <a:rPr lang="hu-HU" sz="1800" b="1" kern="1200" dirty="0" smtClean="0">
              <a:solidFill>
                <a:schemeClr val="tx1"/>
              </a:solidFill>
            </a:rPr>
            <a:t>vízkár</a:t>
          </a:r>
          <a:r>
            <a:rPr lang="hu-HU" sz="1800" kern="1200" dirty="0" smtClean="0">
              <a:solidFill>
                <a:schemeClr val="tx1"/>
              </a:solidFill>
            </a:rPr>
            <a:t> – egyik leggyakoribb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692" y="2205983"/>
        <a:ext cx="8138216" cy="844616"/>
      </dsp:txXfrm>
    </dsp:sp>
    <dsp:sp modelId="{EE697D97-0795-476E-A235-E781A6847334}">
      <dsp:nvSpPr>
        <dsp:cNvPr id="0" name=""/>
        <dsp:cNvSpPr/>
      </dsp:nvSpPr>
      <dsp:spPr>
        <a:xfrm>
          <a:off x="0" y="3240291"/>
          <a:ext cx="8229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felelősségi károk </a:t>
          </a:r>
          <a:r>
            <a:rPr lang="hu-HU" sz="1800" kern="1200" dirty="0" smtClean="0">
              <a:solidFill>
                <a:schemeClr val="tx1"/>
              </a:solidFill>
            </a:rPr>
            <a:t>– munka során a harmadik személynek, okozott kár – pl. fűnyírás közben a felpattanó kő megsérti a gépjárművet 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692" y="3285983"/>
        <a:ext cx="8138216" cy="844616"/>
      </dsp:txXfrm>
    </dsp:sp>
    <dsp:sp modelId="{8F37B4DC-F661-4551-9CFF-65A3F88C8FB6}">
      <dsp:nvSpPr>
        <dsp:cNvPr id="0" name=""/>
        <dsp:cNvSpPr/>
      </dsp:nvSpPr>
      <dsp:spPr>
        <a:xfrm>
          <a:off x="0" y="4320292"/>
          <a:ext cx="8229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üvegtörés 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692" y="4365984"/>
        <a:ext cx="8138216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3B586-A4A8-4F5B-B67D-E6B0C9438F2C}">
      <dsp:nvSpPr>
        <dsp:cNvPr id="0" name=""/>
        <dsp:cNvSpPr/>
      </dsp:nvSpPr>
      <dsp:spPr>
        <a:xfrm>
          <a:off x="2031" y="0"/>
          <a:ext cx="1993106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C00000"/>
              </a:solidFill>
            </a:rPr>
            <a:t>Hiteles</a:t>
          </a:r>
          <a:endParaRPr lang="hu-HU" sz="1800" b="1" kern="1200" dirty="0">
            <a:solidFill>
              <a:srgbClr val="C00000"/>
            </a:solidFill>
          </a:endParaRPr>
        </a:p>
      </dsp:txBody>
      <dsp:txXfrm>
        <a:off x="2031" y="0"/>
        <a:ext cx="1993106" cy="1447360"/>
      </dsp:txXfrm>
    </dsp:sp>
    <dsp:sp modelId="{EC0B3D6B-1C46-4580-8E1F-956F46C65FBF}">
      <dsp:nvSpPr>
        <dsp:cNvPr id="0" name=""/>
        <dsp:cNvSpPr/>
      </dsp:nvSpPr>
      <dsp:spPr>
        <a:xfrm>
          <a:off x="201341" y="1447360"/>
          <a:ext cx="1594484" cy="3135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bg1">
                  <a:lumMod val="75000"/>
                </a:schemeClr>
              </a:solidFill>
            </a:rPr>
            <a:t>Lízingre, hitelre vásárolt vagyon tárgyak esetében</a:t>
          </a:r>
          <a:endParaRPr lang="hu-HU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48042" y="1494061"/>
        <a:ext cx="1501082" cy="3042546"/>
      </dsp:txXfrm>
    </dsp:sp>
    <dsp:sp modelId="{2A459E7C-BC18-4983-81F1-B0D895F8AB63}">
      <dsp:nvSpPr>
        <dsp:cNvPr id="0" name=""/>
        <dsp:cNvSpPr/>
      </dsp:nvSpPr>
      <dsp:spPr>
        <a:xfrm>
          <a:off x="2144620" y="0"/>
          <a:ext cx="1993106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C00000"/>
              </a:solidFill>
            </a:rPr>
            <a:t>Junior</a:t>
          </a:r>
          <a:endParaRPr lang="hu-HU" sz="1800" b="1" kern="1200" dirty="0">
            <a:solidFill>
              <a:srgbClr val="C00000"/>
            </a:solidFill>
          </a:endParaRPr>
        </a:p>
      </dsp:txBody>
      <dsp:txXfrm>
        <a:off x="2144620" y="0"/>
        <a:ext cx="1993106" cy="1447360"/>
      </dsp:txXfrm>
    </dsp:sp>
    <dsp:sp modelId="{7CB05725-ED52-4DBD-AFE7-6D26979BEE9A}">
      <dsp:nvSpPr>
        <dsp:cNvPr id="0" name=""/>
        <dsp:cNvSpPr/>
      </dsp:nvSpPr>
      <dsp:spPr>
        <a:xfrm>
          <a:off x="2343930" y="1448774"/>
          <a:ext cx="159448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Kevés kockázat biztosítása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2386536" y="1491380"/>
        <a:ext cx="1509272" cy="1369451"/>
      </dsp:txXfrm>
    </dsp:sp>
    <dsp:sp modelId="{41C0C5DE-7ECF-421D-A62D-384316F658A8}">
      <dsp:nvSpPr>
        <dsp:cNvPr id="0" name=""/>
        <dsp:cNvSpPr/>
      </dsp:nvSpPr>
      <dsp:spPr>
        <a:xfrm>
          <a:off x="2343930" y="3127232"/>
          <a:ext cx="159448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Alacsony limitek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2386536" y="3169838"/>
        <a:ext cx="1509272" cy="1369451"/>
      </dsp:txXfrm>
    </dsp:sp>
    <dsp:sp modelId="{1F12E76D-79AD-4846-983E-281E8970ED10}">
      <dsp:nvSpPr>
        <dsp:cNvPr id="0" name=""/>
        <dsp:cNvSpPr/>
      </dsp:nvSpPr>
      <dsp:spPr>
        <a:xfrm>
          <a:off x="4287209" y="0"/>
          <a:ext cx="1993106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C00000"/>
              </a:solidFill>
            </a:rPr>
            <a:t>Szenior</a:t>
          </a:r>
          <a:endParaRPr lang="hu-HU" sz="1800" b="1" kern="1200" dirty="0">
            <a:solidFill>
              <a:srgbClr val="C00000"/>
            </a:solidFill>
          </a:endParaRPr>
        </a:p>
      </dsp:txBody>
      <dsp:txXfrm>
        <a:off x="4287209" y="0"/>
        <a:ext cx="1993106" cy="1447360"/>
      </dsp:txXfrm>
    </dsp:sp>
    <dsp:sp modelId="{EFDDAC3D-792E-475A-99E5-D0BFAC6E7618}">
      <dsp:nvSpPr>
        <dsp:cNvPr id="0" name=""/>
        <dsp:cNvSpPr/>
      </dsp:nvSpPr>
      <dsp:spPr>
        <a:xfrm>
          <a:off x="4486520" y="1448774"/>
          <a:ext cx="159448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Több kockázat biztosítása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29126" y="1491380"/>
        <a:ext cx="1509272" cy="1369451"/>
      </dsp:txXfrm>
    </dsp:sp>
    <dsp:sp modelId="{92A67CEA-7473-46EE-AB87-90D79D09D267}">
      <dsp:nvSpPr>
        <dsp:cNvPr id="0" name=""/>
        <dsp:cNvSpPr/>
      </dsp:nvSpPr>
      <dsp:spPr>
        <a:xfrm>
          <a:off x="4486520" y="3127232"/>
          <a:ext cx="159448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Magasabb limitek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529126" y="3169838"/>
        <a:ext cx="1509272" cy="1369451"/>
      </dsp:txXfrm>
    </dsp:sp>
    <dsp:sp modelId="{7B46DF4A-1910-4B88-B153-6C15F238A279}">
      <dsp:nvSpPr>
        <dsp:cNvPr id="0" name=""/>
        <dsp:cNvSpPr/>
      </dsp:nvSpPr>
      <dsp:spPr>
        <a:xfrm>
          <a:off x="6429798" y="0"/>
          <a:ext cx="1993106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rgbClr val="C00000"/>
              </a:solidFill>
            </a:rPr>
            <a:t>Extra</a:t>
          </a:r>
          <a:endParaRPr lang="hu-HU" sz="1800" b="1" kern="1200" dirty="0">
            <a:solidFill>
              <a:srgbClr val="C00000"/>
            </a:solidFill>
          </a:endParaRPr>
        </a:p>
      </dsp:txBody>
      <dsp:txXfrm>
        <a:off x="6429798" y="0"/>
        <a:ext cx="1993106" cy="1447360"/>
      </dsp:txXfrm>
    </dsp:sp>
    <dsp:sp modelId="{566F4C43-BC80-48B7-BBCB-1FCFCD25D89A}">
      <dsp:nvSpPr>
        <dsp:cNvPr id="0" name=""/>
        <dsp:cNvSpPr/>
      </dsp:nvSpPr>
      <dsp:spPr>
        <a:xfrm>
          <a:off x="6629109" y="1448774"/>
          <a:ext cx="159448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A legtöbb kockázat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6671715" y="1491380"/>
        <a:ext cx="1509272" cy="1369451"/>
      </dsp:txXfrm>
    </dsp:sp>
    <dsp:sp modelId="{66FE79B8-4650-4DE8-8FCD-B09910BA17A9}">
      <dsp:nvSpPr>
        <dsp:cNvPr id="0" name=""/>
        <dsp:cNvSpPr/>
      </dsp:nvSpPr>
      <dsp:spPr>
        <a:xfrm>
          <a:off x="6499772" y="3127232"/>
          <a:ext cx="1853158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Legmagasabb limitek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6542378" y="3169838"/>
        <a:ext cx="1767946" cy="1369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23BA1-4628-4E2F-A5C2-DE83771E21E1}">
      <dsp:nvSpPr>
        <dsp:cNvPr id="0" name=""/>
        <dsp:cNvSpPr/>
      </dsp:nvSpPr>
      <dsp:spPr>
        <a:xfrm>
          <a:off x="2117" y="0"/>
          <a:ext cx="2078281" cy="54730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C00000"/>
              </a:solidFill>
            </a:rPr>
            <a:t>Hiteles</a:t>
          </a:r>
          <a:endParaRPr lang="hu-HU" sz="1600" b="1" kern="1200" dirty="0">
            <a:solidFill>
              <a:srgbClr val="C00000"/>
            </a:solidFill>
          </a:endParaRPr>
        </a:p>
      </dsp:txBody>
      <dsp:txXfrm>
        <a:off x="2117" y="0"/>
        <a:ext cx="2078281" cy="1641909"/>
      </dsp:txXfrm>
    </dsp:sp>
    <dsp:sp modelId="{15C0AB0C-86A3-4195-B022-103F2AE78CC5}">
      <dsp:nvSpPr>
        <dsp:cNvPr id="0" name=""/>
        <dsp:cNvSpPr/>
      </dsp:nvSpPr>
      <dsp:spPr>
        <a:xfrm>
          <a:off x="177641" y="1448708"/>
          <a:ext cx="1662625" cy="165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solidFill>
                <a:schemeClr val="tx1"/>
              </a:solidFill>
              <a:effectLst/>
            </a:rPr>
            <a:t>Nem a teljes vagyon, csak a 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hitelből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finanszírozott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vagyontárgyak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biztosítására</a:t>
          </a:r>
          <a:endParaRPr lang="hu-HU" sz="1100" kern="1200" dirty="0">
            <a:solidFill>
              <a:schemeClr val="tx1"/>
            </a:solidFill>
          </a:endParaRPr>
        </a:p>
      </dsp:txBody>
      <dsp:txXfrm>
        <a:off x="225974" y="1497041"/>
        <a:ext cx="1565959" cy="1553527"/>
      </dsp:txXfrm>
    </dsp:sp>
    <dsp:sp modelId="{B2C9A2FB-4578-46E8-AA8D-0923BF3AAEC3}">
      <dsp:nvSpPr>
        <dsp:cNvPr id="0" name=""/>
        <dsp:cNvSpPr/>
      </dsp:nvSpPr>
      <dsp:spPr>
        <a:xfrm>
          <a:off x="209946" y="3547581"/>
          <a:ext cx="1662625" cy="16501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</a:endParaRPr>
        </a:p>
      </dsp:txBody>
      <dsp:txXfrm>
        <a:off x="258279" y="3595914"/>
        <a:ext cx="1565959" cy="1553527"/>
      </dsp:txXfrm>
    </dsp:sp>
    <dsp:sp modelId="{AFADAF7B-D9FF-41F2-B761-DDBFF24EBB69}">
      <dsp:nvSpPr>
        <dsp:cNvPr id="0" name=""/>
        <dsp:cNvSpPr/>
      </dsp:nvSpPr>
      <dsp:spPr>
        <a:xfrm>
          <a:off x="2236270" y="0"/>
          <a:ext cx="2078281" cy="54730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C00000"/>
              </a:solidFill>
            </a:rPr>
            <a:t>Junior</a:t>
          </a:r>
          <a:endParaRPr lang="hu-HU" sz="1600" b="1" kern="1200" dirty="0">
            <a:solidFill>
              <a:srgbClr val="C00000"/>
            </a:solidFill>
          </a:endParaRPr>
        </a:p>
      </dsp:txBody>
      <dsp:txXfrm>
        <a:off x="2236270" y="0"/>
        <a:ext cx="2078281" cy="1641909"/>
      </dsp:txXfrm>
    </dsp:sp>
    <dsp:sp modelId="{0DFB7F27-C983-4FF3-A140-E1627B5E4C52}">
      <dsp:nvSpPr>
        <dsp:cNvPr id="0" name=""/>
        <dsp:cNvSpPr/>
      </dsp:nvSpPr>
      <dsp:spPr>
        <a:xfrm>
          <a:off x="2444098" y="1481165"/>
          <a:ext cx="1662625" cy="140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solidFill>
                <a:schemeClr val="tx1"/>
              </a:solidFill>
              <a:effectLst/>
            </a:rPr>
            <a:t>Pl.: 3 emeletes zuglói bérház 2. emeletén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belső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udvari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folyosóról nyíló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szabóság</a:t>
          </a:r>
          <a:endParaRPr lang="hu-HU" sz="1100" b="1" kern="1200" dirty="0">
            <a:solidFill>
              <a:schemeClr val="tx1"/>
            </a:solidFill>
          </a:endParaRPr>
        </a:p>
      </dsp:txBody>
      <dsp:txXfrm>
        <a:off x="2485359" y="1522426"/>
        <a:ext cx="1580103" cy="1326222"/>
      </dsp:txXfrm>
    </dsp:sp>
    <dsp:sp modelId="{A5761941-1C74-4577-A21C-A800D10DAB7E}">
      <dsp:nvSpPr>
        <dsp:cNvPr id="0" name=""/>
        <dsp:cNvSpPr/>
      </dsp:nvSpPr>
      <dsp:spPr>
        <a:xfrm>
          <a:off x="2444098" y="3345882"/>
          <a:ext cx="1662625" cy="192958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i="0" u="none" kern="1200" dirty="0" smtClean="0">
              <a:solidFill>
                <a:schemeClr val="tx1"/>
              </a:solidFill>
            </a:rPr>
            <a:t>Kockázatkedvelők</a:t>
          </a:r>
          <a:r>
            <a:rPr lang="hu-HU" sz="1050" b="0" i="0" u="none" kern="1200" dirty="0" smtClean="0">
              <a:solidFill>
                <a:schemeClr val="tx1"/>
              </a:solidFill>
            </a:rPr>
            <a:t>,</a:t>
          </a:r>
        </a:p>
        <a:p>
          <a:pPr lvl="0" algn="ctr" defTabSz="466725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050" b="0" i="0" u="none" kern="1200" dirty="0" smtClean="0">
              <a:solidFill>
                <a:schemeClr val="tx1"/>
              </a:solidFill>
            </a:rPr>
            <a:t> fiatal vállalkozások és döntéshozók</a:t>
          </a:r>
          <a:endParaRPr lang="hu-HU" sz="1050" b="0" kern="1200" dirty="0">
            <a:solidFill>
              <a:schemeClr val="tx1"/>
            </a:solidFill>
          </a:endParaRPr>
        </a:p>
      </dsp:txBody>
      <dsp:txXfrm>
        <a:off x="2492795" y="3394579"/>
        <a:ext cx="1565231" cy="1832190"/>
      </dsp:txXfrm>
    </dsp:sp>
    <dsp:sp modelId="{ADB7F77C-A171-4233-B58B-180E50711F6A}">
      <dsp:nvSpPr>
        <dsp:cNvPr id="0" name=""/>
        <dsp:cNvSpPr/>
      </dsp:nvSpPr>
      <dsp:spPr>
        <a:xfrm>
          <a:off x="4470423" y="0"/>
          <a:ext cx="2078281" cy="54730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C00000"/>
              </a:solidFill>
            </a:rPr>
            <a:t>Szenior</a:t>
          </a:r>
          <a:endParaRPr lang="hu-HU" sz="1600" b="1" kern="1200" dirty="0">
            <a:solidFill>
              <a:srgbClr val="C00000"/>
            </a:solidFill>
          </a:endParaRPr>
        </a:p>
      </dsp:txBody>
      <dsp:txXfrm>
        <a:off x="4470423" y="0"/>
        <a:ext cx="2078281" cy="1641909"/>
      </dsp:txXfrm>
    </dsp:sp>
    <dsp:sp modelId="{CDFFC311-F611-486E-8ED9-11C7D9C69D21}">
      <dsp:nvSpPr>
        <dsp:cNvPr id="0" name=""/>
        <dsp:cNvSpPr/>
      </dsp:nvSpPr>
      <dsp:spPr>
        <a:xfrm>
          <a:off x="4678251" y="1481165"/>
          <a:ext cx="1662625" cy="140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0" kern="120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Sarki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kisközért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látványsütő nélkül</a:t>
          </a:r>
          <a:endParaRPr lang="hu-HU" sz="1100" kern="1200" dirty="0">
            <a:solidFill>
              <a:schemeClr val="tx1"/>
            </a:solidFill>
          </a:endParaRPr>
        </a:p>
      </dsp:txBody>
      <dsp:txXfrm>
        <a:off x="4719512" y="1522426"/>
        <a:ext cx="1580103" cy="1326222"/>
      </dsp:txXfrm>
    </dsp:sp>
    <dsp:sp modelId="{A6FE9FA7-C417-492E-B7D9-375E0786AF53}">
      <dsp:nvSpPr>
        <dsp:cNvPr id="0" name=""/>
        <dsp:cNvSpPr/>
      </dsp:nvSpPr>
      <dsp:spPr>
        <a:xfrm>
          <a:off x="4678251" y="3345882"/>
          <a:ext cx="1662625" cy="192958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050" b="1" i="0" u="none" kern="1200" dirty="0" smtClean="0">
              <a:solidFill>
                <a:schemeClr val="tx1"/>
              </a:solidFill>
            </a:rPr>
            <a:t>Reális biztonságra törekvő</a:t>
          </a:r>
          <a:r>
            <a:rPr lang="hu-HU" sz="1050" b="0" i="0" u="none" kern="1200" dirty="0" smtClean="0">
              <a:solidFill>
                <a:schemeClr val="tx1"/>
              </a:solidFill>
            </a:rPr>
            <a:t>, régóta működő cégek,</a:t>
          </a:r>
          <a:endParaRPr lang="hu-HU" sz="1050" b="0" kern="1200" dirty="0" smtClean="0">
            <a:solidFill>
              <a:schemeClr val="tx1"/>
            </a:solidFill>
          </a:endParaRPr>
        </a:p>
        <a:p>
          <a:pPr lvl="0" algn="ctr" defTabSz="466725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050" b="0" i="0" u="none" kern="1200" dirty="0" smtClean="0">
              <a:solidFill>
                <a:schemeClr val="tx1"/>
              </a:solidFill>
            </a:rPr>
            <a:t>sokat látott, tapasztalt döntéshozók  </a:t>
          </a:r>
          <a:endParaRPr lang="hu-HU" sz="1050" b="0" kern="1200" dirty="0">
            <a:solidFill>
              <a:schemeClr val="tx1"/>
            </a:solidFill>
          </a:endParaRPr>
        </a:p>
      </dsp:txBody>
      <dsp:txXfrm>
        <a:off x="4726948" y="3394579"/>
        <a:ext cx="1565231" cy="1832190"/>
      </dsp:txXfrm>
    </dsp:sp>
    <dsp:sp modelId="{CD6E56BB-49F8-4A0E-B1EC-2B841097A7BC}">
      <dsp:nvSpPr>
        <dsp:cNvPr id="0" name=""/>
        <dsp:cNvSpPr/>
      </dsp:nvSpPr>
      <dsp:spPr>
        <a:xfrm>
          <a:off x="6704576" y="0"/>
          <a:ext cx="2078281" cy="54730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C00000"/>
              </a:solidFill>
            </a:rPr>
            <a:t>Extra</a:t>
          </a:r>
          <a:endParaRPr lang="hu-HU" sz="1600" b="1" kern="1200" dirty="0">
            <a:solidFill>
              <a:srgbClr val="C00000"/>
            </a:solidFill>
          </a:endParaRPr>
        </a:p>
      </dsp:txBody>
      <dsp:txXfrm>
        <a:off x="6704576" y="0"/>
        <a:ext cx="2078281" cy="1641909"/>
      </dsp:txXfrm>
    </dsp:sp>
    <dsp:sp modelId="{1368857B-DFFA-483A-88A3-31F595FE6249}">
      <dsp:nvSpPr>
        <dsp:cNvPr id="0" name=""/>
        <dsp:cNvSpPr/>
      </dsp:nvSpPr>
      <dsp:spPr>
        <a:xfrm>
          <a:off x="6912404" y="1481165"/>
          <a:ext cx="1662625" cy="140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solidFill>
                <a:schemeClr val="tx1"/>
              </a:solidFill>
              <a:effectLst/>
            </a:rPr>
            <a:t>Teljes vagyon biztosítására. </a:t>
          </a:r>
          <a:br>
            <a:rPr lang="hu-HU" sz="1100" kern="1200" dirty="0" smtClean="0">
              <a:solidFill>
                <a:schemeClr val="tx1"/>
              </a:solidFill>
              <a:effectLst/>
            </a:rPr>
          </a:br>
          <a:r>
            <a:rPr lang="hu-HU" sz="1100" kern="1200" dirty="0" smtClean="0">
              <a:solidFill>
                <a:schemeClr val="tx1"/>
              </a:solidFill>
              <a:effectLst/>
            </a:rPr>
            <a:t>Pl.: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Lakatosüzem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 </a:t>
          </a:r>
          <a:r>
            <a:rPr lang="hu-HU" sz="1100" b="1" kern="1200" dirty="0" smtClean="0">
              <a:solidFill>
                <a:schemeClr val="tx1"/>
              </a:solidFill>
              <a:effectLst/>
            </a:rPr>
            <a:t>szuterénben</a:t>
          </a:r>
          <a:r>
            <a:rPr lang="hu-HU" sz="1100" kern="1200" dirty="0" smtClean="0">
              <a:solidFill>
                <a:schemeClr val="tx1"/>
              </a:solidFill>
              <a:effectLst/>
            </a:rPr>
            <a:t>, szállítással, szereléssel</a:t>
          </a:r>
          <a:endParaRPr lang="hu-HU" sz="1100" kern="1200" dirty="0">
            <a:solidFill>
              <a:schemeClr val="tx1"/>
            </a:solidFill>
          </a:endParaRPr>
        </a:p>
      </dsp:txBody>
      <dsp:txXfrm>
        <a:off x="6953665" y="1522426"/>
        <a:ext cx="1580103" cy="1326222"/>
      </dsp:txXfrm>
    </dsp:sp>
    <dsp:sp modelId="{D5A5FEFB-C471-469F-981D-38483183D21A}">
      <dsp:nvSpPr>
        <dsp:cNvPr id="0" name=""/>
        <dsp:cNvSpPr/>
      </dsp:nvSpPr>
      <dsp:spPr>
        <a:xfrm>
          <a:off x="6912404" y="3345882"/>
          <a:ext cx="1662625" cy="192958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i="0" u="none" kern="1200" dirty="0" smtClean="0">
              <a:solidFill>
                <a:schemeClr val="tx1"/>
              </a:solidFill>
            </a:rPr>
            <a:t>Maximális biztonságra törekvő</a:t>
          </a:r>
          <a:r>
            <a:rPr lang="hu-HU" sz="1050" b="0" i="0" u="none" kern="1200" dirty="0" smtClean="0">
              <a:solidFill>
                <a:schemeClr val="tx1"/>
              </a:solidFill>
            </a:rPr>
            <a:t>, középkorú cégek, „középkorú”</a:t>
          </a:r>
          <a:r>
            <a:rPr lang="hu-HU" sz="1050" b="0" i="0" u="none" kern="1200" baseline="0" dirty="0" smtClean="0">
              <a:solidFill>
                <a:schemeClr val="tx1"/>
              </a:solidFill>
            </a:rPr>
            <a:t> </a:t>
          </a:r>
          <a:r>
            <a:rPr lang="hu-HU" sz="1050" b="0" i="0" u="none" kern="1200" dirty="0" smtClean="0">
              <a:solidFill>
                <a:schemeClr val="tx1"/>
              </a:solidFill>
            </a:rPr>
            <a:t>döntéshozók</a:t>
          </a:r>
          <a:endParaRPr lang="hu-HU" sz="1050" b="0" kern="1200" dirty="0">
            <a:solidFill>
              <a:schemeClr val="tx1"/>
            </a:solidFill>
          </a:endParaRPr>
        </a:p>
      </dsp:txBody>
      <dsp:txXfrm>
        <a:off x="6961101" y="3394579"/>
        <a:ext cx="1565231" cy="1832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579FE-7193-4230-9CEC-6B6D8A90A35E}">
      <dsp:nvSpPr>
        <dsp:cNvPr id="0" name=""/>
        <dsp:cNvSpPr/>
      </dsp:nvSpPr>
      <dsp:spPr>
        <a:xfrm>
          <a:off x="0" y="27525"/>
          <a:ext cx="4286280" cy="691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00" rIns="128016" bIns="36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i="0" kern="1200" dirty="0" smtClean="0">
              <a:solidFill>
                <a:schemeClr val="tx1"/>
              </a:solidFill>
            </a:rPr>
            <a:t>Tűz- és elemi károk</a:t>
          </a:r>
          <a:endParaRPr lang="hu-HU" sz="1800" b="1" i="0" kern="1200" dirty="0">
            <a:solidFill>
              <a:schemeClr val="tx1"/>
            </a:solidFill>
          </a:endParaRPr>
        </a:p>
      </dsp:txBody>
      <dsp:txXfrm>
        <a:off x="0" y="27525"/>
        <a:ext cx="4286280" cy="691200"/>
      </dsp:txXfrm>
    </dsp:sp>
    <dsp:sp modelId="{BC873EEF-7FEF-4FE1-974A-12A87B0F9873}">
      <dsp:nvSpPr>
        <dsp:cNvPr id="0" name=""/>
        <dsp:cNvSpPr/>
      </dsp:nvSpPr>
      <dsp:spPr>
        <a:xfrm>
          <a:off x="0" y="718725"/>
          <a:ext cx="4286280" cy="4611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Tűz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Robbanás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chemeClr val="tx1"/>
              </a:solidFill>
            </a:rPr>
            <a:t>Füst és hő okozta károk</a:t>
          </a:r>
          <a:endParaRPr lang="hu-H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Villámcsapás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Vihar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Felhőszakadás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Jégverés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Hónyomás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Árvíz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Földrengés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Föld és kő omlás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Földcsuszamlás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Ismeretlen üreg beomlása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Ismeretlen jármű ütközése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Légi jármű ütközése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Vezetékes víz 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chemeClr val="tx1"/>
              </a:solidFill>
            </a:rPr>
            <a:t>Tűzoltó berendezés kilyukadása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0" y="718725"/>
        <a:ext cx="4286280" cy="461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A8D4-0DB3-4C57-A761-AE9D047FEAF0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7573-CC85-46FF-8923-155B1EF4F1F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55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u="sng" dirty="0" smtClean="0"/>
              <a:t>Kiegészítés</a:t>
            </a:r>
          </a:p>
        </p:txBody>
      </p:sp>
      <p:sp>
        <p:nvSpPr>
          <p:cNvPr id="993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5B98F3-3F30-4409-AD71-DBE3D32BAD1E}" type="slidenum">
              <a:rPr lang="hu-HU" smtClean="0"/>
              <a:pPr eaLnBrk="1" hangingPunct="1"/>
              <a:t>2</a:t>
            </a:fld>
            <a:endParaRPr lang="hu-H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89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89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94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159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62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41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54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13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géptörésre biztosítani kívánt gép „életkora” a szerződéskötéskor nem lehet 10 évnél idősebb!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86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95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068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955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 érték biztosítás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teljes értékre szóló kockázatviselési mód lényege abban foglalható össze; hogy a biztosító a bekövetkezett teljes kárt akkor téríti meg, ha a biztosított a veszélynek kitett teljes értéket (a vagyon teljességét) biztosításra feladta. 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Részérték biztosítás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biztosítási összeg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választott limit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biztosítási szerződés a biztosított vagyontárgy vagy vagyoncsoport értékének egy részére (egy bizonyos limitig) szól. Pl.: üvegtörés-biztosítás – 50eFt limit, függetlenül a teljes üvegfelület értékétől.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alulbiztosítottságot nem vizsgáljuk!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kockázatra szóló (abszolút premier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biztosítás: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megállapított biztosítási összeg a kártérítés felső határa. A határértékkel korlátozott mód egyik fő célja az arányos kártérítés elkerülése. Ennél a kockázatviselési módnál arányos kártérítésre nem kerül sor, ellentétben a teljes érték biztosítással. A megközelítően azonos értékeket képviselő vagyontárgyakra egységes biztosítási összegeket és egységes biztosítási díjakat állapítanak meg. Általában a felelősségbiztosításokban jellemző ez a biztosítási mód. Amennyiben az ügyfél igényeli, külön díj ellenében a biztosítási összeg év közben újra feltölthető.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Hányad részre szóló (relatív premier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biztosítás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hányadrészre (relatív premier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szóló kockázatviselési mód a teljes értékre, valamint az első kockázatra szóló kockázatviselés kombinációja. A biztosító a biztosítandó vagyoni érdek teljes értékének biztosítási összegként történő megjelölését kéri (ez a teljes érték kockázatviselés alapösszege), azonban a biztosító kártérítését e kockázati módnál be lehet határolni az első kockázati (premier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hányaddal vagy abszolút összeggel A premier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összeg meghatározható a teljes értékhez képest fix összegben, vagy a teljes érték százalékában.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Kár esetén alulbiztosítottságot vizsgál a biztosító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baseline="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16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1602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0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068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068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ÉVA !!!!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7841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423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A20C63-9690-4641-87A0-C3B4026FEB59}" type="slidenum">
              <a:rPr lang="hu-HU" smtClean="0"/>
              <a:pPr eaLnBrk="1" hangingPunct="1"/>
              <a:t>53</a:t>
            </a:fld>
            <a:endParaRPr lang="hu-H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Annyi kizárás van (itt ténylegesen csak kizárások következnek), hogy ebben az anyagban nincs értelme felsorolni.</a:t>
            </a:r>
          </a:p>
        </p:txBody>
      </p:sp>
      <p:sp>
        <p:nvSpPr>
          <p:cNvPr id="143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577056-24AD-421B-ADFE-A96A9F4AB607}" type="slidenum">
              <a:rPr lang="hu-HU" smtClean="0"/>
              <a:pPr eaLnBrk="1" hangingPunct="1"/>
              <a:t>54</a:t>
            </a:fld>
            <a:endParaRPr lang="hu-H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u="sng" dirty="0" smtClean="0"/>
              <a:t>Kiegészítés</a:t>
            </a:r>
          </a:p>
        </p:txBody>
      </p:sp>
      <p:sp>
        <p:nvSpPr>
          <p:cNvPr id="993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5B98F3-3F30-4409-AD71-DBE3D32BAD1E}" type="slidenum">
              <a:rPr lang="hu-HU" smtClean="0"/>
              <a:pPr eaLnBrk="1" hangingPunct="1"/>
              <a:t>57</a:t>
            </a:fld>
            <a:endParaRPr lang="hu-H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</a:t>
            </a:r>
            <a:r>
              <a:rPr lang="hu-HU" baseline="0" dirty="0" smtClean="0"/>
              <a:t> írtam példákat, mert az előző dia alapján lehet mondani vagy mondatni a résztvevőkkel.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03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„elhoztuk” azt jelenti, hogy a</a:t>
            </a:r>
            <a:r>
              <a:rPr lang="hu-HU" baseline="0" dirty="0" smtClean="0"/>
              <a:t> meglévő KKV biztosításban.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5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Csomagokat tisztázni – megközelítés módja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Példákat ide írni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31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03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18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Verdana"/>
                <a:ea typeface="Verdana"/>
                <a:cs typeface="Verdana"/>
              </a:rPr>
              <a:t>⃰ Egyszemélyes vállalkozás (alkalmazottja</a:t>
            </a:r>
            <a:r>
              <a:rPr lang="hu-HU" baseline="0" dirty="0" smtClean="0">
                <a:latin typeface="Verdana"/>
                <a:ea typeface="Verdana"/>
                <a:cs typeface="Verdana"/>
              </a:rPr>
              <a:t> kizárólag önmagának tud munkabaleseti kárt okozni</a:t>
            </a:r>
            <a:r>
              <a:rPr lang="hu-HU" dirty="0" smtClean="0">
                <a:latin typeface="Verdana"/>
                <a:ea typeface="Verdana"/>
                <a:cs typeface="Verdana"/>
              </a:rPr>
              <a:t>) esetében a munkáltatói felelősségbiztosítás</a:t>
            </a:r>
            <a:r>
              <a:rPr lang="hu-HU" baseline="0" dirty="0" smtClean="0">
                <a:latin typeface="Verdana"/>
                <a:ea typeface="Verdana"/>
                <a:cs typeface="Verdana"/>
              </a:rPr>
              <a:t> összege 0 Ft. A biztosított által önmagának okozott kár, mint munkabaleseti kár nem fedezett esemény.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32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hu-HU" b="0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87573-CC85-46FF-8923-155B1EF4F1F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5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40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BB8F-A5D4-47ED-97F6-578AB4EBC9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2455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8D79-F662-4165-893D-9D785EFB0F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280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74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61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35846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939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76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3183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9195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2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263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84561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842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14950" y="2819400"/>
            <a:ext cx="1619250" cy="38671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4705350" cy="38671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298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29E2-858E-4EED-95D7-FC76F2F90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86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639C-22CE-4127-B137-2F06431791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738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341C-D3A9-46DB-AAFD-3DD73EFCC7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6478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CA2C-3257-4BA3-B4E5-4E1E7229C4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1068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D8F1-1E2F-4AEF-8894-67502A871C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635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3841-B9D9-4CB7-945B-3AA098AEA4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102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DCA0-914D-4AD3-B5B8-3F788C2BC4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5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507A-CD4F-429A-B169-BEAA62B70E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9595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5A4E-9858-47BC-B779-B69E496B92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529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325E-31D1-4667-B1DF-7DB33CBEB9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050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DBF9-6C02-44DD-AA64-A9466D5FCF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566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5C6F-71EC-407E-9F01-3CB3FD5617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902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788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7272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742856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47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02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09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4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C7F9-CC3B-4661-AA63-98227C7C98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391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61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31014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408987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899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95900" y="3725863"/>
            <a:ext cx="1657350" cy="28273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3725863"/>
            <a:ext cx="4819650" cy="28273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0695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E247-A901-435B-A3E9-0083C1EECD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638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C9E1-15A1-47B8-9F09-C04E87F8E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7705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100F-0E71-4C83-9D13-293B7E0855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680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38F2-6E5E-48E7-AC5D-D796AC942F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319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102B-9CFF-4F82-845F-5FF13D7831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238D-8940-4127-9BC3-3F98C8353C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053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3386-491C-4123-826C-BED2BCCD1B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050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8E18-7546-4930-9CE1-289647ABFF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5652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57A7-B501-42DB-A8C0-469F5131F7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80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BFE2-C5DA-44BD-9C8A-A92E72AFD0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94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560E-8FBF-4A64-8041-897FBBB67F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449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8F89-3445-4EE1-A4EF-0E26AD2F5E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2495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5EEE-AFFA-456C-8390-B74A519847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195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1402-E22D-4C24-9F4E-C41E59D9E7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1968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6ED18-69EF-4A47-8C36-B58CF25F97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526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CEE8-4FDC-434A-9DE1-3E5CC6D09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0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95E3-C6CE-4531-B634-C3BFEB583E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179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C31D-E77A-4254-BC99-78C64C7ED1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488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E1E9-F4E5-45F9-99EC-BBB245B393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541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D5B0-BA5D-4F05-8C6F-65276D732D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173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2569-85D1-46D6-8509-A583F9946A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612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4792-9817-4E89-B5E6-573257F708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2588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7B93-F160-4A34-AD19-B6E99B6923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3074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487F-B84B-454C-899A-C014387809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472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9799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3759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8385-2907-41B4-ACCC-A0B037D732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49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0F74-8DD4-49B3-A386-5FAAEC7C9B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516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86000"/>
            <a:ext cx="6400800" cy="131445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19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5238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5943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6400800" cy="1219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024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F374-1885-4127-BFCD-ECE0C42A81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1279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77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136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65796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504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9648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7360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52B8-D96C-4887-8140-A9B50DE99D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148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814999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075927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8080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340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C1E3-49BE-4076-B614-D8B61FBCED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2787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14D5-C8D8-48D5-BDDB-EDF68C7346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1952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0636-E2AC-4287-8CC1-FF606E50D5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14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784C-1E9A-4949-92AC-309EB6480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547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BE74-B324-4FA2-96BC-6D9CDC9619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0534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4F79-EC83-44D7-9F42-6B9660611A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7CD4-0AEE-418F-B781-BE5F87D79D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621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ADD1-9300-4B66-B922-EAB748774D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675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22ED-57C8-4A0E-B925-067995E80F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918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7E56-0408-421C-9B61-27B80B36F4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0959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B700-6953-4EF0-AC26-26550CA085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2951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0744-9864-4F42-80D3-2204E9F0FB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98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880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816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68599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24225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6698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6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2DAD-8C94-4644-B23E-97D97DAD17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6406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645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442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973114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791188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9054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60817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60817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6620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5C24-EBE7-4F5E-A02E-04B179B808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38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E235-5D39-4EF4-A911-88E58CC427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6479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ECF3-CF28-4202-BE08-CE765E4041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8262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AC7F-51C2-43EB-BC7F-955FC6CFEC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3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3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22AC-6864-457F-A9AC-DA29DD14F3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212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0A1-A885-4C18-B649-78467577B7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8516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28B1-EB48-407D-A18B-1D218458A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76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70D0-C93E-4477-B692-00424BEEDA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85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BCBF-2668-43E0-83CF-D85C6F50EE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6286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6B7A-385B-4540-8410-DE89CCEAC6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284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5B87-D2CA-467C-89B7-1726C288DE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453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633B-5492-4EF3-BBF3-02B227B443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477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55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2685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4567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0721-463E-4B21-BAF4-64DC6C81F4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65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1275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5614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65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16548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4346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525215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358802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02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34013" y="2924175"/>
            <a:ext cx="1658937" cy="334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4175"/>
            <a:ext cx="4824413" cy="334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086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9E80-D946-458D-B917-2F494B7283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2473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1A8A-B7B8-4F71-A8FD-E3FC8F3DA5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88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C56E-EA69-4503-A33A-F888376E1F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864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E605-15FE-4311-ACD4-1501F80AF4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031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8356-FC71-453E-A53D-9CBE51BDD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833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1AA5-562C-4F20-B236-5360213495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5910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9316-D833-4C9B-8805-BFA9439659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0954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C975-0484-4727-807A-2BE5617BDD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30774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EE2C-8D69-422C-BE15-74965B515F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803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CBEF-1448-4A88-AA71-CC087CAA4B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324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74A0-FB44-4FBA-B050-7D03BCF822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849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64B4-F310-48AF-A4DB-9A4F28C02E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267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7418-73BA-4331-A973-26227E4986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22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118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828C-017E-4FAA-9EB9-B6EE6EF46B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034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575C-F368-4268-A5DE-6BC471CFC5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27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05FC-DE2F-4295-88DA-C363129261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893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1E6B-10F3-4AB9-8E11-D15E3026FC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9189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DC16-55F7-401F-91AF-237114A35F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9992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D2D4-30BE-4712-871D-5F7C3AFFC0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216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02CD-F89F-44E8-8EA9-64714DFAED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55792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9AB1-8E23-4ED1-9048-450A6F4F3B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6121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14D0-59C1-41DE-ABBC-7931C4537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2083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5BFE-EF93-4766-83D8-2CE292E1D8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1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2421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6965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72941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9024111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242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285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130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1528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290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9021246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981156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91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050963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10150" y="1905000"/>
            <a:ext cx="1562100" cy="461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905000"/>
            <a:ext cx="4533900" cy="461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14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534472" cy="12709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73586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381250"/>
            <a:ext cx="6335713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410200"/>
            <a:ext cx="6696075" cy="1258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4204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FA0B-AD0E-4AFD-8635-43E26F8DC8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1151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6F1-B004-4FC7-9734-332A370CA5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4519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18B1-0559-4A64-86F7-B3B87351F7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615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081F-FA12-499C-AF46-2CFF00E5BE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727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0DD7-8986-4C69-987E-F33C3FFD1B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0765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DB1B-BF3C-4542-86E6-90B7DBBA64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77927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F8D8-2BB9-4D8C-AECF-1291C8B43B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9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24225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96985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CAE9-591F-423D-B5CB-49464848E8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7521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A7CC-FBF8-4DF4-9DF5-35B40D837F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1157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5D32-0941-4405-8B5F-F9AB4E150D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653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31283-7881-4714-90EC-B4B67331A4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174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02764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50817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554239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5337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6967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37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85252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5649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7991471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589107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7560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14950" y="2819400"/>
            <a:ext cx="1619250" cy="38671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4705350" cy="38671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135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4C57-F1E9-4D09-ABC1-47DFC40CDA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01896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AB90-32EC-4FBE-B269-915744C747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210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D6A2-0C30-4F96-9525-143E218A97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975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17B2-C963-4045-8A6B-866B65D72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29936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2372-F7F7-4EC1-B67B-BB414623BF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421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5288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43C-A9A1-4A2A-8A3A-710D131689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505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82B1-7025-4D39-8016-F345C61651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71920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2B94-07BC-43BA-8B30-8998F203D5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3574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2681-1856-488D-90B4-CC70D0424E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30124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04F9-199F-4FAE-BCF8-9E7BE6DE90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6445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833B-CC30-46CC-9F6A-B533A474A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0062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875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2369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9106021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47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5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2313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213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30697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9775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103902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2629539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1649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95900" y="3725863"/>
            <a:ext cx="1657350" cy="28273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3725863"/>
            <a:ext cx="4819650" cy="28273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053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254E-848A-4EB4-8275-B84D43F1E8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4646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59EC-0517-4DAC-AA1B-7550301385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1985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57F6-4F57-41A4-A844-DC9960CAF0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83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4209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8118893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4DF5-B873-4A4D-A158-AFB104FEF9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86031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B03D-1C06-4911-A585-B4A32F3EEB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7512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1A74-DA53-4CCC-A0CC-720F613107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8316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D477-FF3F-4694-A3C6-8F88200DCB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7195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F1D8-5EE8-4CF7-BE5E-CA6BFBA85B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06381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8C1D-A2B3-4F63-96A6-7121042B87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220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0FCE-2FE9-4DE5-A5EE-F56A96E1F8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687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206-E213-4291-9498-581F7616B8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1271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C364-2011-4ACE-B2FE-4AAB85261C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89768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106D-F16F-40E5-9F6B-CA99972E3D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0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5182894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2510-47DC-496D-BB6C-E12C640CE8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517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9AB2-4B39-420A-A1DA-2DA21EE015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6907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98BA-29B7-44CE-91CE-3872AE24D9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73895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E6DBA-72E9-42AB-B4DD-E262F4E80C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474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B054-AD2D-4CED-A5EA-24591B71BD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16997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495A-5677-4BB6-B549-2607F6C5DF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1509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12E9-0C54-4E39-97E0-96BAAAC5BF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52079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34927-DD72-4BC6-8F98-019D3ED04F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38790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F2F4-8AEA-441E-94C6-9D81464FAC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8173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38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4928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275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0D37-282A-4DF1-A113-9B21B7D243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0300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86000"/>
            <a:ext cx="6400800" cy="131445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19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48264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5943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6400800" cy="1219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3926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DEC1-0FE9-4EEE-9818-C5FC8C7666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4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60817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60817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801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95BC-B573-4479-8647-22EAB2C22B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99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457-2F53-4357-B495-7BADB85F32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1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789D-899A-4762-9B78-47E7B37A1B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06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843E-1A59-4F4A-90D0-1EE2C5552C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561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C18B-9051-4611-8DED-A7367CD111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469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6898-B8A2-4028-9F78-6E3918977B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022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AC9F-6A87-4857-B3C3-D4BAE423C4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46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9BA-A14C-44FA-9EAD-CBC2867FE7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1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1259-4462-4D10-A509-A205469864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068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3C9A-3773-4293-8DD2-F21509C39E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944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3AE0-EA54-4B34-8072-E21F940FAB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680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507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49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92928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1275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53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751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552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83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58498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0263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489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34013" y="2924175"/>
            <a:ext cx="1658937" cy="334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4175"/>
            <a:ext cx="4824413" cy="334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78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8BD0-C3B9-48A5-AC3D-1C77FC97CF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87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E582-3870-414B-8343-162EA37287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48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2A1-E9D7-4CAA-A3A8-267932BAFD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02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426A-08FA-4356-84A9-4B40E3C950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0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25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2701-E5E0-4DF0-BBA0-A9C04EBE52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419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F6E2-8A88-421C-B26E-191C00C9D9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71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0409-E551-447F-80C9-358FB5A2E5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614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8D4D-35AE-47FE-9A7B-7DB59F35CE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1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B1EE-CFBE-4998-BC0D-449B713FC5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14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E8A6-9029-4D31-93DF-AEB4AC0ADA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94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1FA9-24D7-4A43-B15F-F36B25B13E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87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6DE5-9D45-41CB-939D-FAF3E2620D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74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CCB2-9DD6-4C82-AA3A-DEDACE9F0B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770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A5AD-0DFD-4922-9A67-797BE9177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3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310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1A20-235F-42E2-8CDD-1C813E5AEE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269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2BA9-614A-4FC1-98DA-04C0691A74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78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F28D-D198-4F33-944B-EC3D8F4FD6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24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E937-85C0-4BB9-9629-C71CCC4A59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63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6EB3-0BD2-4DC6-A112-CA424D8A68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77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F3D8-E626-473F-9CBA-F91086F054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730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58B5-D277-456D-A29D-FC9B30BE47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8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9CAA-96DE-4484-995C-D556D4F573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749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989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34282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95599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242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33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95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06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19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96667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83199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72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10150" y="1905000"/>
            <a:ext cx="1562100" cy="461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905000"/>
            <a:ext cx="4533900" cy="461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3979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534472" cy="12709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40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86812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381250"/>
            <a:ext cx="6335713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410200"/>
            <a:ext cx="6696075" cy="1258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2895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B6B9-D210-4B90-B502-49540C6D18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36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AD9B-3333-45C6-9AC6-F18402CEDE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372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89B1-17EA-4EBB-ADC8-A0C67EE663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38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2E29-0989-427B-BCE7-E67D5EE66D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84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6B8-E567-4C95-BE49-D77CE8B051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629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3CD5-A4CA-4809-85C6-6E8ADC5B3A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719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0EBE-F3A7-43FA-88D8-D170596E59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50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AA96-F887-48A3-8713-55BBBCC19D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076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A9EC-B2F8-4FC1-9D30-943130F10F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9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21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02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B790D7FD-91F9-4393-B636-CF8C08BB7B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MASTER_SLIDES_010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77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26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2291" name="Image 6" descr="b05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913" y="457200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9BBFD90-F426-461A-A278-48BF156570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MASTER_SLIDES_03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372586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331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 descr="b0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43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9080AB1-503B-4B28-8625-AC4DFA0DF9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20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b03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360363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72E9C9BD-61D9-4EF7-8AED-F311EB5F64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22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638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6" descr="b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74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DBFE735-F138-4A18-9AE6-E384EC1A43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MASTER_SLIDES_06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843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6B38CBA-50A4-4AAC-8BE1-C4AC8BBC97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79646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019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68A4F9BC-FFC8-42C2-9237-F33233F4B5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02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019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A803293A-0C51-40DF-95B3-5CA185C376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 descr="MASTER_SLIDES_05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584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3076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b0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ED9E7B1-2231-4389-9EF7-90A80F2FC7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MASTER_SLIDES_01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4175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3688"/>
            <a:ext cx="663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5125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b0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BC0CCC-1A8C-4A5D-8860-92A9D41E8D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E5327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B3CCD8EE-4E77-431E-BC47-CEF7A766CF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MASTER_SLIDES_08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19050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73688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819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MASTER_SLIDES_012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381250"/>
            <a:ext cx="6335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960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9221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60F3552-E44D-4F06-B6B3-82E9330C5D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 descr="MASTER_SLIDES_05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584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3076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MASTER_SLIDES_010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77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26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2291" name="Image 6" descr="b05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913" y="457200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10D7914-E0DD-4411-9DAF-EDF83DC188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MASTER_SLIDES_03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372586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331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 descr="b0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43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0B27D3-9E4B-4C69-9C7F-81DEAA1374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20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b03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360363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263843B-2CDC-4307-83CA-E91F4C5B5B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§"/>
        <a:defRPr sz="22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638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6" descr="b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74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1C16D798-8B28-4E4F-93BE-5808E43AE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MASTER_SLIDES_06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843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197FFBA-5990-4DEE-92F2-4CC761ABC7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79646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b0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1203FA2E-6597-46E3-BA86-7E3FFA6175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MASTER_SLIDES_01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4175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3688"/>
            <a:ext cx="663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5125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b0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B8DDAA9-A7E5-4E11-AAC6-F6D0504FFF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E5327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E581471-DC4B-4067-9CEC-7DFF150DDF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MASTER_SLIDES_08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19050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73688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819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MS PGothic" pitchFamily="34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charset="0"/>
          <a:ea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charset="0"/>
          <a:ea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charset="0"/>
          <a:ea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charset="0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MASTER_SLIDES_012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381250"/>
            <a:ext cx="6335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960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9221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MS PGothic" pitchFamily="34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rgbClr val="404040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5614392" cy="1246591"/>
          </a:xfrm>
        </p:spPr>
        <p:txBody>
          <a:bodyPr/>
          <a:lstStyle/>
          <a:p>
            <a:r>
              <a:rPr lang="hu-HU" dirty="0" err="1" smtClean="0"/>
              <a:t>MikroMax</a:t>
            </a:r>
            <a:r>
              <a:rPr lang="hu-HU" dirty="0" smtClean="0"/>
              <a:t> (GB557) Termék bevezető oktatás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6392752" cy="1320552"/>
          </a:xfrm>
        </p:spPr>
        <p:txBody>
          <a:bodyPr/>
          <a:lstStyle/>
          <a:p>
            <a:pPr algn="l"/>
            <a:r>
              <a:rPr lang="hu-HU" sz="2000" dirty="0"/>
              <a:t>Vállalkozói vagyon- és felelősségbiztosítás </a:t>
            </a:r>
            <a:r>
              <a:rPr lang="hu-HU" sz="2000" dirty="0" smtClean="0"/>
              <a:t>mikro- </a:t>
            </a:r>
            <a:r>
              <a:rPr lang="hu-HU" sz="2000" dirty="0"/>
              <a:t>és kisvállalkozásoknak,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egyéni </a:t>
            </a:r>
            <a:r>
              <a:rPr lang="hu-HU" sz="2000" dirty="0"/>
              <a:t>vállalkozóknak, magánszemélyeknek</a:t>
            </a:r>
          </a:p>
        </p:txBody>
      </p:sp>
    </p:spTree>
    <p:extLst>
      <p:ext uri="{BB962C8B-B14F-4D97-AF65-F5344CB8AC3E}">
        <p14:creationId xmlns:p14="http://schemas.microsoft.com/office/powerpoint/2010/main" val="5030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 noGrp="1"/>
          </p:cNvSpPr>
          <p:nvPr>
            <p:ph type="title"/>
          </p:nvPr>
        </p:nvSpPr>
        <p:spPr>
          <a:xfrm>
            <a:off x="1403648" y="232510"/>
            <a:ext cx="7283152" cy="646331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>
              <a:defRPr/>
            </a:pPr>
            <a:r>
              <a:rPr lang="hu-HU" sz="3600" dirty="0" smtClean="0"/>
              <a:t> A MikroMax jellemzői</a:t>
            </a:r>
            <a:endParaRPr lang="hu-HU" sz="3600" dirty="0"/>
          </a:p>
        </p:txBody>
      </p:sp>
      <p:sp>
        <p:nvSpPr>
          <p:cNvPr id="25605" name="Rectangle 3"/>
          <p:cNvSpPr txBox="1">
            <a:spLocks/>
          </p:cNvSpPr>
          <p:nvPr/>
        </p:nvSpPr>
        <p:spPr bwMode="auto">
          <a:xfrm>
            <a:off x="457200" y="1561647"/>
            <a:ext cx="82296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F79646"/>
              </a:buClr>
              <a:buFont typeface="Wingdings" pitchFamily="2" charset="2"/>
              <a:buChar char="§"/>
            </a:pPr>
            <a:r>
              <a:rPr lang="hu-HU" dirty="0" smtClean="0">
                <a:latin typeface="Verdana" charset="0"/>
              </a:rPr>
              <a:t>Biztosítási </a:t>
            </a:r>
            <a:r>
              <a:rPr lang="hu-HU" b="1" dirty="0" smtClean="0">
                <a:latin typeface="Verdana" charset="0"/>
              </a:rPr>
              <a:t>csomagokból lehet választani, </a:t>
            </a:r>
            <a:r>
              <a:rPr lang="hu-HU" dirty="0" smtClean="0">
                <a:latin typeface="Verdana" charset="0"/>
              </a:rPr>
              <a:t>melyekhez további </a:t>
            </a:r>
            <a:r>
              <a:rPr lang="hu-HU" b="1" dirty="0" smtClean="0">
                <a:latin typeface="Verdana" charset="0"/>
              </a:rPr>
              <a:t>kiegészítők  </a:t>
            </a:r>
            <a:r>
              <a:rPr lang="hu-HU" b="1" dirty="0">
                <a:latin typeface="Verdana" charset="0"/>
              </a:rPr>
              <a:t>köthetők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F79646"/>
              </a:buClr>
              <a:buFont typeface="Wingdings" charset="2"/>
              <a:buChar char="§"/>
            </a:pPr>
            <a:r>
              <a:rPr lang="hu-HU" dirty="0" smtClean="0">
                <a:latin typeface="Verdana" charset="0"/>
              </a:rPr>
              <a:t>Vagyonérték legfeljebb </a:t>
            </a:r>
            <a:r>
              <a:rPr lang="hu-HU" b="1" dirty="0">
                <a:latin typeface="Verdana" charset="0"/>
              </a:rPr>
              <a:t>50 </a:t>
            </a:r>
            <a:r>
              <a:rPr lang="hu-HU" b="1" dirty="0" smtClean="0">
                <a:latin typeface="Verdana" charset="0"/>
              </a:rPr>
              <a:t>millió </a:t>
            </a:r>
            <a:r>
              <a:rPr lang="hu-HU" b="1" dirty="0">
                <a:latin typeface="Verdana" charset="0"/>
              </a:rPr>
              <a:t>Ft </a:t>
            </a:r>
            <a:endParaRPr lang="hu-HU" b="1" dirty="0" smtClean="0">
              <a:latin typeface="Verdana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F79646"/>
              </a:buClr>
              <a:buFont typeface="Wingdings" charset="2"/>
              <a:buChar char="§"/>
            </a:pPr>
            <a:r>
              <a:rPr lang="hu-HU" b="1" dirty="0" smtClean="0">
                <a:latin typeface="Verdana" charset="0"/>
              </a:rPr>
              <a:t>1 </a:t>
            </a:r>
            <a:r>
              <a:rPr lang="hu-HU" b="1" dirty="0">
                <a:latin typeface="Verdana" charset="0"/>
              </a:rPr>
              <a:t>telephelyes </a:t>
            </a:r>
            <a:r>
              <a:rPr lang="hu-HU" dirty="0" smtClean="0">
                <a:latin typeface="Verdana" charset="0"/>
              </a:rPr>
              <a:t>vállalkozások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F79646"/>
              </a:buClr>
              <a:buFont typeface="Wingdings" charset="2"/>
              <a:buChar char="§"/>
            </a:pPr>
            <a:r>
              <a:rPr lang="hu-HU" dirty="0" smtClean="0">
                <a:latin typeface="Verdana" charset="0"/>
              </a:rPr>
              <a:t>Módozati </a:t>
            </a:r>
            <a:r>
              <a:rPr lang="hu-HU" dirty="0">
                <a:latin typeface="Verdana" charset="0"/>
              </a:rPr>
              <a:t>kód: </a:t>
            </a:r>
            <a:r>
              <a:rPr lang="hu-HU" b="1" dirty="0" smtClean="0">
                <a:latin typeface="Verdana" charset="0"/>
              </a:rPr>
              <a:t>GB557</a:t>
            </a:r>
            <a:endParaRPr lang="hu-HU" dirty="0">
              <a:latin typeface="Verdana" charset="0"/>
            </a:endParaRPr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4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8" name="Cím 3"/>
          <p:cNvSpPr txBox="1">
            <a:spLocks noGrp="1"/>
          </p:cNvSpPr>
          <p:nvPr>
            <p:ph type="title"/>
          </p:nvPr>
        </p:nvSpPr>
        <p:spPr>
          <a:xfrm>
            <a:off x="1115616" y="323945"/>
            <a:ext cx="7571184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 A MikroMax négy csomagja</a:t>
            </a:r>
            <a:endParaRPr lang="hu-HU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16391165"/>
              </p:ext>
            </p:extLst>
          </p:nvPr>
        </p:nvGraphicFramePr>
        <p:xfrm>
          <a:off x="323528" y="1340768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271842"/>
              </p:ext>
            </p:extLst>
          </p:nvPr>
        </p:nvGraphicFramePr>
        <p:xfrm>
          <a:off x="179512" y="908721"/>
          <a:ext cx="8784976" cy="54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971600" y="188640"/>
            <a:ext cx="7571184" cy="584775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A csomagok alkalmazása</a:t>
            </a:r>
          </a:p>
        </p:txBody>
      </p:sp>
    </p:spTree>
    <p:extLst>
      <p:ext uri="{BB962C8B-B14F-4D97-AF65-F5344CB8AC3E}">
        <p14:creationId xmlns:p14="http://schemas.microsoft.com/office/powerpoint/2010/main" val="21178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6081"/>
              </p:ext>
            </p:extLst>
          </p:nvPr>
        </p:nvGraphicFramePr>
        <p:xfrm>
          <a:off x="2500298" y="1071546"/>
          <a:ext cx="4286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971600" y="354722"/>
            <a:ext cx="7571184" cy="52322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biztosítási eseményei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27667"/>
              </p:ext>
            </p:extLst>
          </p:nvPr>
        </p:nvGraphicFramePr>
        <p:xfrm>
          <a:off x="285720" y="857236"/>
          <a:ext cx="8568952" cy="5806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748"/>
                <a:gridCol w="1296051"/>
                <a:gridCol w="1296051"/>
                <a:gridCol w="1296051"/>
                <a:gridCol w="1296051"/>
              </a:tblGrid>
              <a:tr h="365709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Biztosítási fedezet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HITELES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JUNIOR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SZENIOR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EXTRA</a:t>
                      </a:r>
                      <a:endParaRPr lang="hu-HU" sz="1100" dirty="0"/>
                    </a:p>
                  </a:txBody>
                  <a:tcPr anchor="ctr"/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Tüz- és</a:t>
                      </a:r>
                      <a:r>
                        <a:rPr lang="hu-HU" sz="1100" b="1" baseline="0" dirty="0" smtClean="0"/>
                        <a:t> elemi károk</a:t>
                      </a:r>
                      <a:endParaRPr lang="hu-HU" sz="11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hu-H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Többletköltségek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34701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Szolgáltatás kimaradása miatti bevétel kiesés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34701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Okmányok, dokumentumok pótlási</a:t>
                      </a:r>
                      <a:r>
                        <a:rPr lang="hu-HU" sz="1100" b="1" baseline="0" dirty="0" smtClean="0"/>
                        <a:t> költsége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>
                          <a:solidFill>
                            <a:schemeClr val="tx1"/>
                          </a:solidFill>
                        </a:rPr>
                        <a:t>Üvegtörés, üvegfóliák töréskárai</a:t>
                      </a:r>
                      <a:endParaRPr lang="hu-H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Elfolyt</a:t>
                      </a:r>
                      <a:r>
                        <a:rPr lang="hu-HU" sz="1100" b="1" baseline="0" dirty="0" smtClean="0"/>
                        <a:t> víz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Küldöttrablás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Vandalizmus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34701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Ügyfél, vásárló, munkavállaló vagyontárgyainak kárai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Talajszint alatti tárolás (vízkár)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Elektromos berendezések töréskárai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76252">
                <a:tc>
                  <a:txBody>
                    <a:bodyPr/>
                    <a:lstStyle/>
                    <a:p>
                      <a:r>
                        <a:rPr lang="hu-HU" sz="1100" b="1" dirty="0" smtClean="0"/>
                        <a:t>Tevékenységi felelősség</a:t>
                      </a:r>
                    </a:p>
                    <a:p>
                      <a:r>
                        <a:rPr lang="hu-HU" sz="1100" b="1" dirty="0" smtClean="0"/>
                        <a:t>Munkáltatói</a:t>
                      </a:r>
                      <a:r>
                        <a:rPr lang="hu-HU" sz="1100" b="1" baseline="0" dirty="0" smtClean="0"/>
                        <a:t> felelősség ⃰</a:t>
                      </a:r>
                    </a:p>
                    <a:p>
                      <a:r>
                        <a:rPr lang="hu-HU" sz="1100" b="1" baseline="0" dirty="0" smtClean="0"/>
                        <a:t>Bérlői felelősség</a:t>
                      </a:r>
                    </a:p>
                    <a:p>
                      <a:r>
                        <a:rPr lang="hu-HU" sz="1100" b="1" baseline="0" dirty="0" smtClean="0"/>
                        <a:t>Szolgáltatói felelősség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34701">
                <a:tc>
                  <a:txBody>
                    <a:bodyPr/>
                    <a:lstStyle/>
                    <a:p>
                      <a:r>
                        <a:rPr lang="hu-HU" sz="1100" b="1" baseline="0" dirty="0" smtClean="0"/>
                        <a:t>Bérbeadói felelősség</a:t>
                      </a:r>
                    </a:p>
                    <a:p>
                      <a:r>
                        <a:rPr lang="hu-HU" sz="1100" b="1" baseline="0" dirty="0" smtClean="0"/>
                        <a:t>Környezetszennyezési fel.</a:t>
                      </a:r>
                      <a:endParaRPr lang="hu-H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Cím 3"/>
          <p:cNvSpPr txBox="1">
            <a:spLocks noGrp="1"/>
          </p:cNvSpPr>
          <p:nvPr>
            <p:ph type="title"/>
          </p:nvPr>
        </p:nvSpPr>
        <p:spPr>
          <a:xfrm>
            <a:off x="971600" y="282714"/>
            <a:ext cx="7571184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négy alapcsomagja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723289"/>
              </p:ext>
            </p:extLst>
          </p:nvPr>
        </p:nvGraphicFramePr>
        <p:xfrm>
          <a:off x="467544" y="1268760"/>
          <a:ext cx="8229600" cy="556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5762"/>
                <a:gridCol w="1299078"/>
                <a:gridCol w="1224136"/>
                <a:gridCol w="1296144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Biztosítási fedezetek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HITELES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JUNIOR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SZENIOR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bg1"/>
                          </a:solidFill>
                        </a:rPr>
                        <a:t>EXTRA</a:t>
                      </a:r>
                      <a:endParaRPr lang="hu-H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Géptörés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 </a:t>
                      </a:r>
                      <a:r>
                        <a:rPr lang="hu-HU" sz="1400" b="0" dirty="0" smtClean="0">
                          <a:solidFill>
                            <a:srgbClr val="FF0000"/>
                          </a:solidFill>
                        </a:rPr>
                        <a:t>(ha van mit)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Betöréses lopás rablás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</a:rPr>
                        <a:t>√ </a:t>
                      </a:r>
                      <a:r>
                        <a:rPr lang="hu-HU" sz="1400" b="0" dirty="0" smtClean="0">
                          <a:solidFill>
                            <a:srgbClr val="FF0000"/>
                          </a:solidFill>
                        </a:rPr>
                        <a:t>(ha van mit)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Készpénz, értékcikk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(csak </a:t>
                      </a:r>
                      <a:r>
                        <a:rPr lang="hu-HU" sz="1400" b="1" dirty="0" err="1" smtClean="0"/>
                        <a:t>betlop.-hoz</a:t>
                      </a:r>
                      <a:r>
                        <a:rPr lang="hu-HU" sz="1400" b="1" dirty="0" smtClean="0"/>
                        <a:t>)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Tűz üzemszünet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Hűtőgép készleteinek biztosítása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Kiegészítő szállítmány biztosítás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All risk kiterjesztés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Termékfelelősség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dirty="0" smtClean="0"/>
                        <a:t>GB</a:t>
                      </a:r>
                      <a:r>
                        <a:rPr lang="hu-HU" sz="1400" b="1" baseline="0" dirty="0" smtClean="0"/>
                        <a:t> 160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400" b="1" baseline="0" dirty="0" smtClean="0"/>
                        <a:t>Csoportos élet- baleset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400" dirty="0" smtClean="0">
                          <a:solidFill>
                            <a:srgbClr val="006600"/>
                          </a:solidFill>
                        </a:rPr>
                        <a:t>választható</a:t>
                      </a:r>
                      <a:endParaRPr lang="hu-HU" sz="14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Cím 3"/>
          <p:cNvSpPr txBox="1">
            <a:spLocks noGrp="1"/>
          </p:cNvSpPr>
          <p:nvPr>
            <p:ph type="title"/>
          </p:nvPr>
        </p:nvSpPr>
        <p:spPr>
          <a:xfrm>
            <a:off x="971600" y="354722"/>
            <a:ext cx="7571184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kiegészítők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28227"/>
              </p:ext>
            </p:extLst>
          </p:nvPr>
        </p:nvGraphicFramePr>
        <p:xfrm>
          <a:off x="214282" y="1285860"/>
          <a:ext cx="8712967" cy="4370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0360"/>
                <a:gridCol w="1080120"/>
                <a:gridCol w="1390540"/>
                <a:gridCol w="1464364"/>
                <a:gridCol w="1537583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Biztosítási fedezet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HITELES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JUNIOR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SZENIOR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EXTRA</a:t>
                      </a:r>
                      <a:endParaRPr lang="hu-HU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Tüz- és</a:t>
                      </a:r>
                      <a:r>
                        <a:rPr lang="hu-HU" sz="1200" b="1" baseline="0" dirty="0" smtClean="0"/>
                        <a:t> elemi károk</a:t>
                      </a:r>
                      <a:endParaRPr lang="hu-HU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 millió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 millió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 millió Ft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 millió Ft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Többletköltségek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300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400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tx1"/>
                          </a:solidFill>
                        </a:rPr>
                        <a:t>Szolgáltatás kimaradása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 e 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 e /200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200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Okmányok, dokumentumok pótlása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250 e 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300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tx1"/>
                          </a:solidFill>
                        </a:rPr>
                        <a:t>Üvegtörés, üvegfóliák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hu-HU" sz="1100" baseline="0" dirty="0" smtClean="0">
                          <a:solidFill>
                            <a:schemeClr val="tx1"/>
                          </a:solidFill>
                        </a:rPr>
                        <a:t> e / 200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Elfolyt</a:t>
                      </a:r>
                      <a:r>
                        <a:rPr lang="hu-HU" sz="1200" b="1" baseline="0" dirty="0" smtClean="0"/>
                        <a:t> víz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200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Küldöttrablás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500 e / 1 M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Vandalizmus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100 e /200 e Ft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Ügyfél, vásárló, munkavállaló vagyontárgyai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250 e /</a:t>
                      </a:r>
                      <a:r>
                        <a:rPr lang="hu-HU" sz="1100" baseline="0" dirty="0" smtClean="0">
                          <a:solidFill>
                            <a:schemeClr val="tx1"/>
                          </a:solidFill>
                        </a:rPr>
                        <a:t> 500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Talajszint alatti tárolás (vízkár)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1 M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Elektromos gépek berendezések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250 e / 500 e Ft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Cím 3"/>
          <p:cNvSpPr txBox="1">
            <a:spLocks noGrp="1"/>
          </p:cNvSpPr>
          <p:nvPr>
            <p:ph type="title"/>
          </p:nvPr>
        </p:nvSpPr>
        <p:spPr>
          <a:xfrm>
            <a:off x="1000100" y="357166"/>
            <a:ext cx="7571184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Kártérítési limitek (káronként/évente)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7158" y="6072206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kártérítési limitek a tűz- és elemi károk biztosítási összegétől függetlenül működnek.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8537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28227"/>
              </p:ext>
            </p:extLst>
          </p:nvPr>
        </p:nvGraphicFramePr>
        <p:xfrm>
          <a:off x="285720" y="1285860"/>
          <a:ext cx="8284340" cy="3479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6"/>
                <a:gridCol w="2786082"/>
                <a:gridCol w="1071570"/>
                <a:gridCol w="1308874"/>
                <a:gridCol w="1308874"/>
                <a:gridCol w="1308874"/>
              </a:tblGrid>
              <a:tr h="370840"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Biztosítási fedezet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HITELES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JUNIOR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SZENIOR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EXTRA</a:t>
                      </a:r>
                      <a:endParaRPr lang="hu-HU" sz="1400" dirty="0"/>
                    </a:p>
                  </a:txBody>
                  <a:tcPr anchor="ctr"/>
                </a:tc>
              </a:tr>
              <a:tr h="338440">
                <a:tc rowSpan="6"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Kombinált limit</a:t>
                      </a:r>
                      <a:endParaRPr lang="hu-HU" sz="1600" b="1" dirty="0"/>
                    </a:p>
                  </a:txBody>
                  <a:tcPr vert="vert27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Tevékenységi felelősségbiztosítás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M/20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Munkáltatói felelősségbiztosítás 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⃰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M/20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49240"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Bérlői felelősségbiztosítás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M/20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M/30 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Szolgáltatói felelősségbiztosítás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4 M/4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4 M/4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hu-H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4 M/4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hu-H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Bérbeadói felelősségbiztosítás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10 M /30 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/>
                        <a:t>Környezetszennyezési felelősségbiztosítás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1 M /2 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7" name="Cím 3"/>
          <p:cNvSpPr txBox="1">
            <a:spLocks noGrp="1"/>
          </p:cNvSpPr>
          <p:nvPr>
            <p:ph type="title"/>
          </p:nvPr>
        </p:nvSpPr>
        <p:spPr>
          <a:xfrm>
            <a:off x="928662" y="357166"/>
            <a:ext cx="7571184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Kártérítési limitek (káronként/évente)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7158" y="521495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erdana"/>
                <a:ea typeface="Verdana"/>
                <a:cs typeface="Verdana"/>
              </a:rPr>
              <a:t>⃰</a:t>
            </a:r>
            <a:r>
              <a:rPr lang="hu-HU" sz="1400" dirty="0" smtClean="0"/>
              <a:t>Egyszemélyes vállalkozás esetén a munkáltatói felelősségbiztosítás kártérítési összege 0 Ft. A biztosított önmagának okozott munkabaleseti kára nem fedezeti esemény.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8537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813888"/>
              </p:ext>
            </p:extLst>
          </p:nvPr>
        </p:nvGraphicFramePr>
        <p:xfrm>
          <a:off x="467544" y="1124744"/>
          <a:ext cx="8229600" cy="541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2"/>
                <a:gridCol w="1355322"/>
                <a:gridCol w="1355322"/>
                <a:gridCol w="1355322"/>
                <a:gridCol w="135532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Biztosítási fedezetek és maximális szolgáltatási összegek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HITELES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JUNIOR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SZENIOR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EXTRA</a:t>
                      </a:r>
                      <a:endParaRPr lang="hu-H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Géptörés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50 M Ft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>
                          <a:solidFill>
                            <a:schemeClr val="tx1"/>
                          </a:solidFill>
                        </a:rPr>
                        <a:t>Betöréses lopás rablás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Ft/kár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50 M Ft/kár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Ft/kár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Készpénz, értékcikk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(betlop.-hoz)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 M Ft/kár/év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 M Ft/kár/év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Tűz üzemszünet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Ft/év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M Ft/év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Hűtőgép készleteinek biztosítása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300 e Ft/kár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Kiegészítő szállítmány biztosítás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8 M Ft/év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>
                          <a:solidFill>
                            <a:schemeClr val="tx1"/>
                          </a:solidFill>
                        </a:rPr>
                        <a:t>All risk kiterjesztés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Termékfelelősség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 M Ft/kár,     10 M Ft/év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dirty="0" smtClean="0"/>
                        <a:t>GB</a:t>
                      </a:r>
                      <a:r>
                        <a:rPr lang="hu-HU" sz="1200" b="1" baseline="0" dirty="0" smtClean="0"/>
                        <a:t> 160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sz="1200" b="1" baseline="0" dirty="0" smtClean="0"/>
                        <a:t>Csoportos élet- baleset</a:t>
                      </a:r>
                      <a:endParaRPr lang="hu-H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fő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fő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fő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50 fő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Cím 3"/>
          <p:cNvSpPr txBox="1">
            <a:spLocks noGrp="1"/>
          </p:cNvSpPr>
          <p:nvPr>
            <p:ph type="title"/>
          </p:nvPr>
        </p:nvSpPr>
        <p:spPr>
          <a:xfrm>
            <a:off x="971600" y="354722"/>
            <a:ext cx="7571184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kiegészítők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328592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hu-HU" sz="1800" b="1" dirty="0">
                <a:ea typeface="ＭＳ Ｐゴシック" pitchFamily="34" charset="-128"/>
              </a:rPr>
              <a:t>Biztosított vagyontárgyak </a:t>
            </a: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800" b="1" dirty="0">
                <a:ea typeface="ＭＳ Ｐゴシック" pitchFamily="34" charset="-128"/>
              </a:rPr>
              <a:t>épületek, </a:t>
            </a:r>
            <a:r>
              <a:rPr lang="hu-HU" sz="1800" b="1" dirty="0" smtClean="0">
                <a:ea typeface="ＭＳ Ｐゴシック" pitchFamily="34" charset="-128"/>
              </a:rPr>
              <a:t>építmények</a:t>
            </a:r>
          </a:p>
          <a:p>
            <a:pPr lvl="2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800" dirty="0" smtClean="0">
                <a:ea typeface="ＭＳ Ｐゴシック" pitchFamily="34" charset="-128"/>
              </a:rPr>
              <a:t>Épülettartozékok részletes meghatározásra kerültek</a:t>
            </a:r>
          </a:p>
          <a:p>
            <a:pPr lvl="2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800" dirty="0" smtClean="0">
                <a:ea typeface="ＭＳ Ｐゴシック" pitchFamily="34" charset="-128"/>
              </a:rPr>
              <a:t>Kizárások bővítésre kerültek pl.:</a:t>
            </a:r>
            <a:r>
              <a:rPr lang="hu-HU" sz="1800" dirty="0">
                <a:ea typeface="ＭＳ Ｐゴシック" pitchFamily="34" charset="-128"/>
              </a:rPr>
              <a:t>épületen kívüli standok, </a:t>
            </a:r>
            <a:r>
              <a:rPr lang="hu-HU" sz="1800" dirty="0" smtClean="0">
                <a:ea typeface="ＭＳ Ｐゴシック" pitchFamily="34" charset="-128"/>
              </a:rPr>
              <a:t>pultok</a:t>
            </a:r>
            <a:endParaRPr lang="hu-HU" sz="1800" dirty="0">
              <a:ea typeface="ＭＳ Ｐゴシック" pitchFamily="34" charset="-128"/>
            </a:endParaRP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800" b="1" dirty="0">
                <a:ea typeface="ＭＳ Ｐゴシック" pitchFamily="34" charset="-128"/>
              </a:rPr>
              <a:t>ingóságok</a:t>
            </a:r>
            <a:r>
              <a:rPr lang="hu-HU" sz="1800" dirty="0">
                <a:ea typeface="ＭＳ Ｐゴシック" pitchFamily="34" charset="-128"/>
              </a:rPr>
              <a:t>, ezen belül a megszokott </a:t>
            </a:r>
            <a:r>
              <a:rPr lang="hu-HU" sz="1800" dirty="0" smtClean="0">
                <a:ea typeface="ＭＳ Ｐゴシック" pitchFamily="34" charset="-128"/>
              </a:rPr>
              <a:t>vagyoncsoportok</a:t>
            </a:r>
          </a:p>
          <a:p>
            <a:pPr lvl="2">
              <a:lnSpc>
                <a:spcPct val="150000"/>
              </a:lnSpc>
              <a:buNone/>
              <a:defRPr/>
            </a:pPr>
            <a:r>
              <a:rPr lang="hu-HU" sz="1800" u="sng" dirty="0" smtClean="0"/>
              <a:t>+Állatok</a:t>
            </a:r>
            <a:r>
              <a:rPr lang="hu-HU" sz="1800" dirty="0" smtClean="0"/>
              <a:t>: </a:t>
            </a:r>
          </a:p>
          <a:p>
            <a:pPr lvl="2">
              <a:lnSpc>
                <a:spcPct val="150000"/>
              </a:lnSpc>
              <a:buNone/>
              <a:defRPr/>
            </a:pPr>
            <a:r>
              <a:rPr lang="hu-HU" sz="1800" dirty="0" smtClean="0"/>
              <a:t>A díszállat-kereskedésben </a:t>
            </a:r>
            <a:r>
              <a:rPr lang="hu-HU" sz="1800" dirty="0"/>
              <a:t>kapható állatok </a:t>
            </a:r>
            <a:r>
              <a:rPr lang="hu-HU" sz="1800" dirty="0" smtClean="0"/>
              <a:t>biztosíthatók.</a:t>
            </a:r>
          </a:p>
          <a:p>
            <a:pPr lvl="2">
              <a:lnSpc>
                <a:spcPct val="150000"/>
              </a:lnSpc>
              <a:buNone/>
              <a:defRPr/>
            </a:pPr>
            <a:r>
              <a:rPr lang="hu-HU" sz="1800" dirty="0" smtClean="0">
                <a:ea typeface="ＭＳ Ｐゴシック" pitchFamily="34" charset="-128"/>
              </a:rPr>
              <a:t>Gyógyítás, későbbi elhullás nem térül.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Biztosított vagyontárgyak 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5143512"/>
            <a:ext cx="1760984" cy="12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93895"/>
              </p:ext>
            </p:extLst>
          </p:nvPr>
        </p:nvGraphicFramePr>
        <p:xfrm>
          <a:off x="214282" y="1643050"/>
          <a:ext cx="8664574" cy="39522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887"/>
                <a:gridCol w="2263163"/>
                <a:gridCol w="2336262"/>
                <a:gridCol w="2336262"/>
              </a:tblGrid>
              <a:tr h="425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GB524 </a:t>
                      </a:r>
                      <a:r>
                        <a:rPr lang="hu-HU" sz="1200" dirty="0" smtClean="0">
                          <a:effectLst/>
                        </a:rPr>
                        <a:t>egyéni</a:t>
                      </a:r>
                      <a:r>
                        <a:rPr lang="hu-HU" sz="1200" baseline="0" dirty="0" smtClean="0">
                          <a:effectLst/>
                        </a:rPr>
                        <a:t> és </a:t>
                      </a:r>
                      <a:r>
                        <a:rPr lang="hu-HU" sz="1200" baseline="0" dirty="0" err="1" smtClean="0">
                          <a:effectLst/>
                        </a:rPr>
                        <a:t>mikrovállalkozói</a:t>
                      </a:r>
                      <a:r>
                        <a:rPr lang="hu-HU" sz="1200" baseline="0" dirty="0" smtClean="0">
                          <a:effectLst/>
                        </a:rPr>
                        <a:t> kiegészítője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MikroMax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Preventor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</a:tr>
              <a:tr h="850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maximális biztosítási összeg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10 M Ft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50 M </a:t>
                      </a:r>
                      <a:r>
                        <a:rPr lang="hu-HU" sz="1200" dirty="0" smtClean="0">
                          <a:effectLst/>
                        </a:rPr>
                        <a:t>Ft, 1 telephely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500 M Ft/telephely, </a:t>
                      </a:r>
                      <a:r>
                        <a:rPr lang="hu-HU" sz="1200" dirty="0" smtClean="0">
                          <a:effectLst/>
                        </a:rPr>
                        <a:t/>
                      </a:r>
                      <a:br>
                        <a:rPr lang="hu-HU" sz="1200" dirty="0" smtClean="0">
                          <a:effectLst/>
                        </a:rPr>
                      </a:br>
                      <a:r>
                        <a:rPr lang="hu-HU" sz="1200" dirty="0" smtClean="0">
                          <a:effectLst/>
                        </a:rPr>
                        <a:t>1 </a:t>
                      </a:r>
                      <a:r>
                        <a:rPr lang="hu-HU" sz="1200" dirty="0">
                          <a:effectLst/>
                        </a:rPr>
                        <a:t>milliárd </a:t>
                      </a:r>
                      <a:r>
                        <a:rPr lang="hu-HU" sz="1200" dirty="0" smtClean="0">
                          <a:effectLst/>
                        </a:rPr>
                        <a:t>Ft/szerződés, telephelyek száma tetszőleges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1063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felelősségbiztosí-tási</a:t>
                      </a:r>
                      <a:r>
                        <a:rPr lang="hu-HU" sz="1200" dirty="0" smtClean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fedezet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tevékenységi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tevékenységi, </a:t>
                      </a:r>
                      <a:r>
                        <a:rPr lang="hu-HU" sz="1200" dirty="0">
                          <a:effectLst/>
                        </a:rPr>
                        <a:t>munkáltatói, szolgáltatói, bérlői, bérbeadói, környezetszennyezési, termék-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széles spektrum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63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biztosítható tevékenységek köre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részleges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szolgáltatások teljes körűen, kiskereskedelem és kisipar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szolgáltatások teljes körűen, kereskedelem és ipar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425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önrész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nincs vagy 25 E Ft/kár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10 E Ft/kár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négyféle önrész közül lehet választani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425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felépítés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lakásbiztosítás kiegészítő fedezete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előre összeállított fedezetcsomagok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csomagelemekből moduláris építkezés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</a:tbl>
          </a:graphicData>
        </a:graphic>
      </p:graphicFrame>
      <p:sp>
        <p:nvSpPr>
          <p:cNvPr id="33832" name="Dia számának hely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268FCB-5B46-4164-900C-F33A9FEC0FC9}" type="slidenum">
              <a:rPr lang="fr-FR" smtClean="0">
                <a:solidFill>
                  <a:schemeClr val="bg1"/>
                </a:solidFill>
                <a:latin typeface="Verdana" charset="0"/>
              </a:rPr>
              <a:pPr eaLnBrk="1" hangingPunct="1"/>
              <a:t>2</a:t>
            </a:fld>
            <a:endParaRPr lang="fr-FR" smtClean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" name="Lefelé nyíl feliratnak 3"/>
          <p:cNvSpPr/>
          <p:nvPr/>
        </p:nvSpPr>
        <p:spPr>
          <a:xfrm>
            <a:off x="2500298" y="928670"/>
            <a:ext cx="1366837" cy="7207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34" name="Szövegdoboz 5"/>
          <p:cNvSpPr txBox="1">
            <a:spLocks noChangeArrowheads="1"/>
          </p:cNvSpPr>
          <p:nvPr/>
        </p:nvSpPr>
        <p:spPr bwMode="auto">
          <a:xfrm>
            <a:off x="2668573" y="992170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Jelenleg</a:t>
            </a:r>
          </a:p>
        </p:txBody>
      </p:sp>
      <p:sp>
        <p:nvSpPr>
          <p:cNvPr id="15" name="Lefelé nyíl feliratnak 14"/>
          <p:cNvSpPr/>
          <p:nvPr/>
        </p:nvSpPr>
        <p:spPr>
          <a:xfrm>
            <a:off x="4732323" y="928670"/>
            <a:ext cx="1368425" cy="720725"/>
          </a:xfrm>
          <a:prstGeom prst="downArrowCallout">
            <a:avLst/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6" name="Lefelé nyíl feliratnak 15"/>
          <p:cNvSpPr/>
          <p:nvPr/>
        </p:nvSpPr>
        <p:spPr>
          <a:xfrm>
            <a:off x="7035785" y="928670"/>
            <a:ext cx="1368425" cy="7207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37" name="Szövegdoboz 17"/>
          <p:cNvSpPr txBox="1">
            <a:spLocks noChangeArrowheads="1"/>
          </p:cNvSpPr>
          <p:nvPr/>
        </p:nvSpPr>
        <p:spPr bwMode="auto">
          <a:xfrm>
            <a:off x="7251685" y="99217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Jelenleg</a:t>
            </a:r>
          </a:p>
        </p:txBody>
      </p:sp>
      <p:sp>
        <p:nvSpPr>
          <p:cNvPr id="33838" name="Szövegdoboz 18"/>
          <p:cNvSpPr txBox="1">
            <a:spLocks noChangeArrowheads="1"/>
          </p:cNvSpPr>
          <p:nvPr/>
        </p:nvSpPr>
        <p:spPr bwMode="auto">
          <a:xfrm>
            <a:off x="5019660" y="99217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Ezután</a:t>
            </a:r>
          </a:p>
        </p:txBody>
      </p:sp>
      <p:sp>
        <p:nvSpPr>
          <p:cNvPr id="20" name="Lefelé nyíl feliratnak 19"/>
          <p:cNvSpPr/>
          <p:nvPr/>
        </p:nvSpPr>
        <p:spPr>
          <a:xfrm rot="10800000">
            <a:off x="2000232" y="5572140"/>
            <a:ext cx="2168525" cy="10255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1" name="Lefelé nyíl feliratnak 20"/>
          <p:cNvSpPr/>
          <p:nvPr/>
        </p:nvSpPr>
        <p:spPr>
          <a:xfrm rot="10800000">
            <a:off x="5072066" y="5572140"/>
            <a:ext cx="3970337" cy="1043641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41" name="Szövegdoboz 21"/>
          <p:cNvSpPr txBox="1">
            <a:spLocks noChangeArrowheads="1"/>
          </p:cNvSpPr>
          <p:nvPr/>
        </p:nvSpPr>
        <p:spPr bwMode="auto">
          <a:xfrm>
            <a:off x="2285984" y="6000768"/>
            <a:ext cx="1577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sz="1400" dirty="0"/>
              <a:t>Többihez képest szűkebb fedezet</a:t>
            </a:r>
          </a:p>
        </p:txBody>
      </p:sp>
      <p:sp>
        <p:nvSpPr>
          <p:cNvPr id="33842" name="Szövegdoboz 6"/>
          <p:cNvSpPr txBox="1">
            <a:spLocks noChangeArrowheads="1"/>
          </p:cNvSpPr>
          <p:nvPr/>
        </p:nvSpPr>
        <p:spPr bwMode="auto">
          <a:xfrm>
            <a:off x="5154617" y="5949851"/>
            <a:ext cx="3851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hu-HU" sz="1400" dirty="0"/>
              <a:t>0–50 M Ft biztosítási összeg kategóriájában is köthető a </a:t>
            </a:r>
            <a:r>
              <a:rPr lang="hu-HU" sz="1400" dirty="0" err="1" smtClean="0"/>
              <a:t>Preventor</a:t>
            </a:r>
            <a:r>
              <a:rPr lang="hu-HU" sz="1400" dirty="0" smtClean="0"/>
              <a:t>, az </a:t>
            </a:r>
            <a:r>
              <a:rPr lang="hu-HU" sz="1400" dirty="0"/>
              <a:t>ügyfél választása alapján</a:t>
            </a:r>
          </a:p>
        </p:txBody>
      </p:sp>
      <p:sp>
        <p:nvSpPr>
          <p:cNvPr id="17" name="Cím 3"/>
          <p:cNvSpPr txBox="1">
            <a:spLocks/>
          </p:cNvSpPr>
          <p:nvPr/>
        </p:nvSpPr>
        <p:spPr>
          <a:xfrm>
            <a:off x="1321296" y="169476"/>
            <a:ext cx="7283152" cy="52322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helye a termékpalettán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Villámcsapás és másodlagos hatása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9292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800" dirty="0"/>
              <a:t>Hatósági előírásoknak megfelelő villámhárító rendszer megléte esetén térítünk. </a:t>
            </a:r>
          </a:p>
          <a:p>
            <a:pPr>
              <a:lnSpc>
                <a:spcPct val="150000"/>
              </a:lnSpc>
            </a:pPr>
            <a:r>
              <a:rPr lang="hu-HU" sz="1800" dirty="0"/>
              <a:t>A definíció tartalmazza az elvárható kármegelőzési intézkedések megtételét, azok hiányában a kártérítési kötelezettség nem áll be.</a:t>
            </a:r>
          </a:p>
          <a:p>
            <a:pPr lvl="0">
              <a:lnSpc>
                <a:spcPct val="150000"/>
              </a:lnSpc>
            </a:pPr>
            <a:r>
              <a:rPr lang="hu-HU" sz="1800" dirty="0" smtClean="0"/>
              <a:t>Villámcsapás másodlagos hatása esetében térítési feltétel:</a:t>
            </a:r>
          </a:p>
          <a:p>
            <a:pPr lvl="1">
              <a:lnSpc>
                <a:spcPct val="150000"/>
              </a:lnSpc>
            </a:pPr>
            <a:r>
              <a:rPr lang="hu-HU" sz="1600" dirty="0" smtClean="0"/>
              <a:t> „A </a:t>
            </a:r>
            <a:r>
              <a:rPr lang="hu-HU" sz="1600" dirty="0"/>
              <a:t>biztosító – a káresemény időpontjában a kor műszaki, technikai színvonalán elvárható, az általánosan elfogadott gyakorlatnak megfelelő és üzemelő túlfeszültség-védelmi rendszer megléte esetén – megtéríti </a:t>
            </a:r>
            <a:r>
              <a:rPr lang="hu-HU" sz="1600" dirty="0" smtClean="0"/>
              <a:t>…”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sz="1600" dirty="0" smtClean="0"/>
              <a:t>A gyakorlatban: </a:t>
            </a:r>
            <a:endParaRPr lang="hu-HU" sz="1600" dirty="0"/>
          </a:p>
          <a:p>
            <a:pPr marL="0" indent="0">
              <a:buNone/>
            </a:pPr>
            <a:endParaRPr lang="hu-HU" sz="2000" dirty="0" smtClean="0"/>
          </a:p>
          <a:p>
            <a:pPr lvl="1"/>
            <a:endParaRPr lang="hu-HU" dirty="0"/>
          </a:p>
        </p:txBody>
      </p:sp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04972"/>
            <a:ext cx="3672408" cy="137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4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u-HU" sz="1800" b="1" dirty="0" smtClean="0"/>
              <a:t>Fogalom</a:t>
            </a:r>
            <a:r>
              <a:rPr lang="hu-HU" sz="18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hu-HU" sz="1800" dirty="0" smtClean="0"/>
              <a:t>„…ha </a:t>
            </a:r>
            <a:r>
              <a:rPr lang="hu-HU" sz="1800" dirty="0"/>
              <a:t>a lehullott csapadék </a:t>
            </a:r>
            <a:endParaRPr lang="hu-HU" sz="1800" dirty="0" smtClean="0"/>
          </a:p>
          <a:p>
            <a:pPr lvl="2">
              <a:lnSpc>
                <a:spcPct val="150000"/>
              </a:lnSpc>
            </a:pPr>
            <a:r>
              <a:rPr lang="hu-HU" sz="1800" b="1" dirty="0" smtClean="0"/>
              <a:t>20 </a:t>
            </a:r>
            <a:r>
              <a:rPr lang="hu-HU" sz="1800" b="1" dirty="0"/>
              <a:t>perc</a:t>
            </a:r>
            <a:r>
              <a:rPr lang="hu-HU" sz="1800" dirty="0"/>
              <a:t> alatt mért mennyiségéből számított </a:t>
            </a:r>
            <a:r>
              <a:rPr lang="hu-HU" sz="1800" b="1" dirty="0"/>
              <a:t>átlagos intenzitás </a:t>
            </a:r>
            <a:r>
              <a:rPr lang="hu-HU" sz="1800" dirty="0"/>
              <a:t>mértéke a </a:t>
            </a:r>
            <a:endParaRPr lang="hu-HU" sz="1800" dirty="0" smtClean="0"/>
          </a:p>
          <a:p>
            <a:pPr lvl="2">
              <a:lnSpc>
                <a:spcPct val="150000"/>
              </a:lnSpc>
            </a:pPr>
            <a:r>
              <a:rPr lang="hu-HU" sz="1800" b="1" dirty="0" smtClean="0"/>
              <a:t>0,75 </a:t>
            </a:r>
            <a:r>
              <a:rPr lang="hu-HU" sz="1800" b="1" dirty="0"/>
              <a:t>mm/perc </a:t>
            </a:r>
            <a:r>
              <a:rPr lang="hu-HU" sz="1800" dirty="0"/>
              <a:t>értéket elérte, illetve </a:t>
            </a:r>
            <a:r>
              <a:rPr lang="hu-HU" sz="1800" dirty="0" smtClean="0"/>
              <a:t>meghaladta</a:t>
            </a:r>
          </a:p>
          <a:p>
            <a:pPr lvl="2">
              <a:lnSpc>
                <a:spcPct val="150000"/>
              </a:lnSpc>
            </a:pPr>
            <a:r>
              <a:rPr lang="hu-HU" sz="1800" dirty="0"/>
              <a:t>vagy </a:t>
            </a:r>
            <a:r>
              <a:rPr lang="hu-HU" sz="1800" b="1" dirty="0" smtClean="0"/>
              <a:t>24 </a:t>
            </a:r>
            <a:r>
              <a:rPr lang="hu-HU" sz="1800" b="1" dirty="0"/>
              <a:t>óra alatt a 30 mm-t</a:t>
            </a:r>
            <a:r>
              <a:rPr lang="hu-HU" sz="1800" dirty="0"/>
              <a:t> elérte, illetve meghaladta</a:t>
            </a:r>
            <a:r>
              <a:rPr lang="hu-HU" sz="1800" dirty="0" smtClean="0"/>
              <a:t>,…”</a:t>
            </a:r>
            <a:endParaRPr lang="hu-HU" sz="1800" dirty="0"/>
          </a:p>
          <a:p>
            <a:pPr lvl="1">
              <a:lnSpc>
                <a:spcPct val="150000"/>
              </a:lnSpc>
            </a:pPr>
            <a:r>
              <a:rPr lang="hu-HU" sz="1800" dirty="0" smtClean="0"/>
              <a:t>„…továbbá térítjük a </a:t>
            </a:r>
            <a:r>
              <a:rPr lang="hu-HU" sz="1800" dirty="0"/>
              <a:t>felhőszakadásból eredő, talajszinten áramló nagy mennyiségű víz </a:t>
            </a:r>
            <a:r>
              <a:rPr lang="hu-HU" sz="1800" b="1" dirty="0"/>
              <a:t>rombolással</a:t>
            </a:r>
            <a:r>
              <a:rPr lang="hu-HU" sz="1800" dirty="0"/>
              <a:t>, </a:t>
            </a:r>
            <a:r>
              <a:rPr lang="hu-HU" sz="1800" b="1" dirty="0"/>
              <a:t>elöntéssel</a:t>
            </a:r>
            <a:r>
              <a:rPr lang="hu-HU" sz="1800" dirty="0"/>
              <a:t> </a:t>
            </a:r>
            <a:r>
              <a:rPr lang="hu-HU" sz="1800" dirty="0" smtClean="0"/>
              <a:t>okozott kárait.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Felhőszakadás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29200"/>
            <a:ext cx="2232249" cy="135094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4" y="485428"/>
            <a:ext cx="1188554" cy="17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85861"/>
            <a:ext cx="8229600" cy="5239484"/>
          </a:xfrm>
        </p:spPr>
        <p:txBody>
          <a:bodyPr/>
          <a:lstStyle/>
          <a:p>
            <a:r>
              <a:rPr lang="hu-HU" sz="1800" b="1" dirty="0" smtClean="0"/>
              <a:t>biztosítási esemény:</a:t>
            </a:r>
          </a:p>
          <a:p>
            <a:pPr lvl="1" algn="just"/>
            <a:r>
              <a:rPr lang="hu-HU" sz="1800" dirty="0" smtClean="0"/>
              <a:t>„…ha </a:t>
            </a:r>
            <a:r>
              <a:rPr lang="hu-HU" sz="1800" dirty="0"/>
              <a:t>az állandó vagy időszakos jellegű </a:t>
            </a:r>
            <a:endParaRPr lang="hu-HU" sz="1800" dirty="0" smtClean="0"/>
          </a:p>
          <a:p>
            <a:pPr lvl="1" algn="just"/>
            <a:r>
              <a:rPr lang="hu-HU" sz="1800" dirty="0" smtClean="0"/>
              <a:t>természetes </a:t>
            </a:r>
            <a:r>
              <a:rPr lang="hu-HU" sz="1800" dirty="0"/>
              <a:t>vagy mesterséges </a:t>
            </a:r>
            <a:r>
              <a:rPr lang="hu-HU" sz="1800" dirty="0" smtClean="0"/>
              <a:t>felszíni </a:t>
            </a:r>
            <a:r>
              <a:rPr lang="hu-HU" sz="1800" b="1" dirty="0"/>
              <a:t>folyóvizek, állóvizek</a:t>
            </a:r>
            <a:r>
              <a:rPr lang="hu-HU" sz="1800" dirty="0"/>
              <a:t>, </a:t>
            </a:r>
            <a:endParaRPr lang="hu-HU" sz="1800" dirty="0" smtClean="0"/>
          </a:p>
          <a:p>
            <a:pPr lvl="1" algn="just"/>
            <a:r>
              <a:rPr lang="hu-HU" sz="1800" dirty="0" smtClean="0"/>
              <a:t>továbbá </a:t>
            </a:r>
            <a:r>
              <a:rPr lang="hu-HU" sz="1800" dirty="0"/>
              <a:t>az azokba nyílt torkolattal csatlakozó </a:t>
            </a:r>
            <a:r>
              <a:rPr lang="hu-HU" sz="1800" b="1" dirty="0"/>
              <a:t>csatornák, tavak vízszintje </a:t>
            </a:r>
            <a:endParaRPr lang="hu-HU" sz="1800" b="1" dirty="0" smtClean="0"/>
          </a:p>
          <a:p>
            <a:pPr lvl="1" algn="just"/>
            <a:r>
              <a:rPr lang="hu-HU" sz="1800" dirty="0" smtClean="0"/>
              <a:t>az </a:t>
            </a:r>
            <a:r>
              <a:rPr lang="hu-HU" sz="1800" b="1" dirty="0" smtClean="0"/>
              <a:t>időjárási </a:t>
            </a:r>
            <a:r>
              <a:rPr lang="hu-HU" sz="1800" b="1" dirty="0"/>
              <a:t>körülmények miatt </a:t>
            </a:r>
            <a:r>
              <a:rPr lang="hu-HU" sz="1800" dirty="0"/>
              <a:t>oly mértékben </a:t>
            </a:r>
            <a:r>
              <a:rPr lang="hu-HU" sz="1800" b="1" dirty="0"/>
              <a:t>megemelkedik</a:t>
            </a:r>
            <a:r>
              <a:rPr lang="hu-HU" sz="1800" dirty="0"/>
              <a:t>, hogy a kiáradó víz az árvíz szempontjából védettnek, mentesítettnek minősített területen a kockázatviselés helyén lévő biztosított </a:t>
            </a:r>
            <a:r>
              <a:rPr lang="hu-HU" sz="1800" b="1" dirty="0"/>
              <a:t>vagyontárgyakban kárt okoz</a:t>
            </a:r>
            <a:r>
              <a:rPr lang="hu-HU" sz="1800" b="1" dirty="0" smtClean="0"/>
              <a:t>.</a:t>
            </a:r>
            <a:r>
              <a:rPr lang="hu-HU" sz="1800" dirty="0" smtClean="0"/>
              <a:t>”</a:t>
            </a:r>
          </a:p>
          <a:p>
            <a:r>
              <a:rPr lang="hu-HU" sz="1800" dirty="0" smtClean="0"/>
              <a:t>A </a:t>
            </a:r>
            <a:r>
              <a:rPr lang="hu-HU" sz="1800" dirty="0"/>
              <a:t>biztosító </a:t>
            </a:r>
            <a:r>
              <a:rPr lang="hu-HU" sz="1800" b="1" dirty="0"/>
              <a:t>megtéríti</a:t>
            </a:r>
            <a:r>
              <a:rPr lang="hu-HU" sz="1800" dirty="0"/>
              <a:t> az árvízvédelmi töltés tengelyétől számított </a:t>
            </a:r>
            <a:r>
              <a:rPr lang="hu-HU" sz="1800" b="1" dirty="0"/>
              <a:t>100 méteren </a:t>
            </a:r>
            <a:r>
              <a:rPr lang="hu-HU" sz="1800" dirty="0"/>
              <a:t>belül jelentkező </a:t>
            </a:r>
            <a:r>
              <a:rPr lang="hu-HU" sz="1800" b="1" dirty="0"/>
              <a:t>fakadó víz </a:t>
            </a:r>
            <a:r>
              <a:rPr lang="hu-HU" sz="1800" dirty="0"/>
              <a:t>és átszivárgás miatti károkat is, amennyiben azok az árvíznek minősülő biztosítási eseménnyel összefüggésben keletkeznek.</a:t>
            </a:r>
          </a:p>
          <a:p>
            <a:pPr lvl="0">
              <a:buNone/>
            </a:pPr>
            <a:endParaRPr lang="hu-HU" sz="1800" dirty="0" smtClean="0"/>
          </a:p>
          <a:p>
            <a:pPr lvl="0"/>
            <a:r>
              <a:rPr lang="hu-HU" sz="1800" dirty="0" smtClean="0"/>
              <a:t>30 </a:t>
            </a:r>
            <a:r>
              <a:rPr lang="hu-HU" sz="1800" dirty="0"/>
              <a:t>nap </a:t>
            </a:r>
            <a:r>
              <a:rPr lang="hu-HU" sz="1800" dirty="0" smtClean="0"/>
              <a:t>várakozási </a:t>
            </a:r>
            <a:r>
              <a:rPr lang="hu-HU" sz="1800" dirty="0"/>
              <a:t>idő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Árvíz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5214950"/>
            <a:ext cx="2248541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u-HU" sz="2000" dirty="0" smtClean="0"/>
              <a:t>Mérése:</a:t>
            </a:r>
          </a:p>
          <a:p>
            <a:pPr lvl="1">
              <a:lnSpc>
                <a:spcPct val="150000"/>
              </a:lnSpc>
            </a:pPr>
            <a:r>
              <a:rPr lang="hu-HU" sz="1800" dirty="0" smtClean="0"/>
              <a:t>MSK </a:t>
            </a:r>
            <a:r>
              <a:rPr lang="hu-HU" sz="1800" dirty="0"/>
              <a:t>skála helyett </a:t>
            </a:r>
            <a:r>
              <a:rPr lang="hu-HU" sz="1800" b="1" dirty="0"/>
              <a:t>EMS</a:t>
            </a:r>
            <a:r>
              <a:rPr lang="hu-HU" sz="1800" dirty="0"/>
              <a:t> (Európai Makroszeizmikus skála</a:t>
            </a:r>
            <a:r>
              <a:rPr lang="hu-HU" sz="1800" dirty="0" smtClean="0"/>
              <a:t>) használata az elfogadott</a:t>
            </a:r>
            <a:endParaRPr lang="hu-HU" sz="1800" dirty="0"/>
          </a:p>
          <a:p>
            <a:pPr lvl="0">
              <a:lnSpc>
                <a:spcPct val="150000"/>
              </a:lnSpc>
            </a:pPr>
            <a:r>
              <a:rPr lang="hu-HU" sz="2000" dirty="0"/>
              <a:t>Biztosítási esemény </a:t>
            </a:r>
            <a:endParaRPr lang="hu-HU" sz="2000" dirty="0" smtClean="0"/>
          </a:p>
          <a:p>
            <a:pPr lvl="1">
              <a:lnSpc>
                <a:spcPct val="150000"/>
              </a:lnSpc>
            </a:pPr>
            <a:r>
              <a:rPr lang="hu-HU" sz="1800" dirty="0" smtClean="0"/>
              <a:t>az </a:t>
            </a:r>
            <a:r>
              <a:rPr lang="hu-HU" sz="1800" dirty="0"/>
              <a:t>EMS skála VI. fokozatát elérő vagy meghaladó földrengés</a:t>
            </a:r>
          </a:p>
          <a:p>
            <a:pPr lvl="0">
              <a:lnSpc>
                <a:spcPct val="150000"/>
              </a:lnSpc>
            </a:pPr>
            <a:r>
              <a:rPr lang="hu-HU" sz="2000" dirty="0"/>
              <a:t>30 nap várakozási idő</a:t>
            </a:r>
          </a:p>
          <a:p>
            <a:pPr>
              <a:lnSpc>
                <a:spcPct val="150000"/>
              </a:lnSpc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Földrengés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06" t="4794" r="29406" b="-4794"/>
          <a:stretch/>
        </p:blipFill>
        <p:spPr>
          <a:xfrm>
            <a:off x="4283968" y="3991236"/>
            <a:ext cx="3366120" cy="2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u-HU" sz="2000" dirty="0">
                <a:ea typeface="ＭＳ Ｐゴシック" pitchFamily="34" charset="-128"/>
              </a:rPr>
              <a:t>Többletköltségek </a:t>
            </a:r>
            <a:r>
              <a:rPr lang="hu-HU" sz="2000" dirty="0" smtClean="0">
                <a:ea typeface="ＭＳ Ｐゴシック" pitchFamily="34" charset="-128"/>
              </a:rPr>
              <a:t>csoportosítása:</a:t>
            </a:r>
            <a:endParaRPr lang="hu-HU" sz="2000" dirty="0"/>
          </a:p>
          <a:p>
            <a:pPr lvl="1">
              <a:lnSpc>
                <a:spcPct val="150000"/>
              </a:lnSpc>
            </a:pPr>
            <a:r>
              <a:rPr lang="hu-HU" sz="1800" b="1" dirty="0" smtClean="0">
                <a:ea typeface="ＭＳ Ｐゴシック" pitchFamily="34" charset="-128"/>
              </a:rPr>
              <a:t>Bontás</a:t>
            </a:r>
            <a:r>
              <a:rPr lang="hu-HU" sz="1800" b="1" dirty="0">
                <a:ea typeface="ＭＳ Ｐゴシック" pitchFamily="34" charset="-128"/>
              </a:rPr>
              <a:t>, romeltakarítás</a:t>
            </a:r>
            <a:r>
              <a:rPr lang="hu-HU" sz="1800" dirty="0">
                <a:ea typeface="ＭＳ Ｐゴシック" pitchFamily="34" charset="-128"/>
              </a:rPr>
              <a:t>, </a:t>
            </a:r>
            <a:r>
              <a:rPr lang="hu-HU" sz="1800" b="1" dirty="0" smtClean="0">
                <a:ea typeface="ＭＳ Ｐゴシック" pitchFamily="34" charset="-128"/>
              </a:rPr>
              <a:t>kárenyhítés</a:t>
            </a:r>
            <a:r>
              <a:rPr lang="hu-HU" sz="1800" dirty="0" smtClean="0">
                <a:ea typeface="ＭＳ Ｐゴシック" pitchFamily="34" charset="-128"/>
              </a:rPr>
              <a:t> </a:t>
            </a:r>
            <a:r>
              <a:rPr lang="hu-HU" sz="1800" dirty="0">
                <a:ea typeface="ＭＳ Ｐゴシック" pitchFamily="34" charset="-128"/>
              </a:rPr>
              <a:t>az alapfedezet része, a biztosító a kárral kapcsolatban felmerült költségként </a:t>
            </a:r>
            <a:r>
              <a:rPr lang="hu-HU" sz="1800" dirty="0" smtClean="0">
                <a:ea typeface="ＭＳ Ｐゴシック" pitchFamily="34" charset="-128"/>
              </a:rPr>
              <a:t>megtéríti.</a:t>
            </a:r>
          </a:p>
          <a:p>
            <a:pPr marL="719138" lvl="1" indent="0">
              <a:lnSpc>
                <a:spcPct val="150000"/>
              </a:lnSpc>
              <a:buNone/>
            </a:pPr>
            <a:r>
              <a:rPr lang="hu-HU" sz="1800" dirty="0" smtClean="0">
                <a:ea typeface="ＭＳ Ｐゴシック" pitchFamily="34" charset="-128"/>
              </a:rPr>
              <a:t>A többletköltség max. 10%-kal meghaladhatja a biztosítási összeget. </a:t>
            </a:r>
          </a:p>
          <a:p>
            <a:pPr lvl="1">
              <a:lnSpc>
                <a:spcPct val="150000"/>
              </a:lnSpc>
            </a:pPr>
            <a:r>
              <a:rPr lang="hu-HU" sz="1800" b="1" dirty="0" smtClean="0">
                <a:ea typeface="ＭＳ Ｐゴシック" pitchFamily="34" charset="-128"/>
              </a:rPr>
              <a:t>Légi </a:t>
            </a:r>
            <a:r>
              <a:rPr lang="hu-HU" sz="1800" b="1" dirty="0">
                <a:ea typeface="ＭＳ Ｐゴシック" pitchFamily="34" charset="-128"/>
              </a:rPr>
              <a:t>fuvar, expressz szállítás, </a:t>
            </a:r>
            <a:r>
              <a:rPr lang="hu-HU" sz="1800" b="1" dirty="0" smtClean="0">
                <a:ea typeface="ＭＳ Ｐゴシック" pitchFamily="34" charset="-128"/>
              </a:rPr>
              <a:t>túlmunka</a:t>
            </a:r>
            <a:r>
              <a:rPr lang="hu-HU" sz="1800" dirty="0" smtClean="0">
                <a:ea typeface="ＭＳ Ｐゴシック" pitchFamily="34" charset="-128"/>
              </a:rPr>
              <a:t> a kiegészítő csomag része, az abban meghatározott limitig</a:t>
            </a:r>
            <a:endParaRPr lang="hu-HU" sz="18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 dirty="0" smtClean="0"/>
              <a:t>Minden többletköltségre kiterjed a fedezet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Többletköltségek fedezete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143512"/>
            <a:ext cx="1102920" cy="14675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5" y="5422565"/>
            <a:ext cx="1785950" cy="11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b="1" dirty="0"/>
              <a:t>Nem</a:t>
            </a:r>
            <a:r>
              <a:rPr lang="hu-HU" sz="1800" dirty="0"/>
              <a:t> </a:t>
            </a:r>
            <a:r>
              <a:rPr lang="hu-HU" sz="1800" dirty="0" smtClean="0"/>
              <a:t>biztosított vagyontárgyak:</a:t>
            </a:r>
            <a:endParaRPr lang="hu-HU" sz="1800" dirty="0"/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600" b="1" dirty="0" smtClean="0"/>
              <a:t>10 évnél idősebb </a:t>
            </a:r>
            <a:r>
              <a:rPr lang="hu-HU" sz="1600" dirty="0" smtClean="0"/>
              <a:t>vagy </a:t>
            </a: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600" b="1" dirty="0" smtClean="0"/>
              <a:t>20 </a:t>
            </a:r>
            <a:r>
              <a:rPr lang="hu-HU" sz="1600" b="1" dirty="0"/>
              <a:t>M Ft-nál nagyobb </a:t>
            </a:r>
            <a:r>
              <a:rPr lang="hu-HU" sz="1600" dirty="0"/>
              <a:t>biztosítási összegű </a:t>
            </a:r>
            <a:r>
              <a:rPr lang="hu-HU" sz="1600" dirty="0" smtClean="0"/>
              <a:t>gépek</a:t>
            </a: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600" dirty="0" smtClean="0"/>
              <a:t>elektromos </a:t>
            </a:r>
            <a:r>
              <a:rPr lang="hu-HU" sz="1600" dirty="0"/>
              <a:t>árammal vagy </a:t>
            </a:r>
            <a:r>
              <a:rPr lang="hu-HU" sz="1600" dirty="0" smtClean="0"/>
              <a:t>egyéb üzemanyaggal </a:t>
            </a:r>
            <a:r>
              <a:rPr lang="hu-HU" sz="1600" dirty="0"/>
              <a:t>működő </a:t>
            </a:r>
            <a:r>
              <a:rPr lang="hu-HU" sz="1600" b="1" dirty="0"/>
              <a:t>kéziszerszámok</a:t>
            </a:r>
          </a:p>
          <a:p>
            <a:pPr>
              <a:lnSpc>
                <a:spcPct val="150000"/>
              </a:lnSpc>
            </a:pP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ügyfél </a:t>
            </a:r>
            <a:r>
              <a:rPr lang="hu-HU" sz="1600" dirty="0"/>
              <a:t>az ajánlaton nyilatkozik, hogy a géptörésre biztosítani kívánt </a:t>
            </a:r>
            <a:r>
              <a:rPr lang="hu-HU" sz="1600" dirty="0" smtClean="0"/>
              <a:t>gépe</a:t>
            </a:r>
          </a:p>
          <a:p>
            <a:pPr lvl="1">
              <a:lnSpc>
                <a:spcPct val="150000"/>
              </a:lnSpc>
            </a:pPr>
            <a:r>
              <a:rPr lang="hu-HU" sz="1600" dirty="0" smtClean="0"/>
              <a:t>nem idősebb 10 évesnél (gyártási év!), illetve</a:t>
            </a:r>
          </a:p>
          <a:p>
            <a:pPr lvl="1">
              <a:lnSpc>
                <a:spcPct val="150000"/>
              </a:lnSpc>
            </a:pPr>
            <a:r>
              <a:rPr lang="hu-HU" sz="1600" dirty="0" smtClean="0"/>
              <a:t>egyedi </a:t>
            </a:r>
            <a:r>
              <a:rPr lang="hu-HU" sz="1600" dirty="0"/>
              <a:t>értéke nem haladja meg a 20 M Ft-ot</a:t>
            </a:r>
          </a:p>
          <a:p>
            <a:pPr>
              <a:lnSpc>
                <a:spcPct val="150000"/>
              </a:lnSpc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Géptörés 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4857760"/>
            <a:ext cx="2304256" cy="17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1600" b="1" dirty="0" smtClean="0"/>
              <a:t>Védelmi </a:t>
            </a:r>
            <a:r>
              <a:rPr lang="hu-HU" sz="1600" b="1" dirty="0"/>
              <a:t>előírások változásai</a:t>
            </a:r>
          </a:p>
          <a:p>
            <a:pPr>
              <a:defRPr/>
            </a:pPr>
            <a:r>
              <a:rPr lang="hu-HU" sz="1600" dirty="0"/>
              <a:t>Minimális védelemhez tartozó limit: 1 M Ft </a:t>
            </a:r>
            <a:endParaRPr lang="hu-HU" sz="1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hu-HU" sz="1600" dirty="0"/>
              <a:t>Ajtók: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600" dirty="0"/>
              <a:t>minden esetben megkövetelt a </a:t>
            </a:r>
            <a:r>
              <a:rPr lang="hu-HU" sz="1600" b="1" dirty="0"/>
              <a:t>kiemelés</a:t>
            </a:r>
            <a:r>
              <a:rPr lang="hu-HU" sz="1600" dirty="0"/>
              <a:t> </a:t>
            </a:r>
            <a:r>
              <a:rPr lang="hu-HU" sz="1600" b="1" dirty="0"/>
              <a:t>elleni</a:t>
            </a:r>
            <a:r>
              <a:rPr lang="hu-HU" sz="1600" dirty="0"/>
              <a:t> </a:t>
            </a:r>
            <a:r>
              <a:rPr lang="hu-HU" sz="1600" b="1" dirty="0"/>
              <a:t>védelem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600" dirty="0"/>
              <a:t>1 M Ft-os limithez 1 biztonsági </a:t>
            </a:r>
            <a:r>
              <a:rPr lang="hu-HU" sz="1600" dirty="0" smtClean="0"/>
              <a:t>zár</a:t>
            </a:r>
            <a:endParaRPr lang="hu-HU" sz="1600" dirty="0"/>
          </a:p>
          <a:p>
            <a:pPr lvl="1">
              <a:buClr>
                <a:srgbClr val="9BBB59"/>
              </a:buClr>
              <a:defRPr/>
            </a:pPr>
            <a:r>
              <a:rPr lang="hu-HU" sz="1600" dirty="0"/>
              <a:t>5 M Ft-os limithez </a:t>
            </a:r>
            <a:r>
              <a:rPr lang="hu-HU" sz="1600" dirty="0" smtClean="0"/>
              <a:t>2 </a:t>
            </a:r>
            <a:r>
              <a:rPr lang="hu-HU" sz="1600" dirty="0"/>
              <a:t>biztonsági zár 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600" dirty="0"/>
              <a:t>8 M Ft-os limithez és attól felfelé 2, amelyből az egyik legalább 3 ponton záródik</a:t>
            </a:r>
          </a:p>
          <a:p>
            <a:pPr>
              <a:defRPr/>
            </a:pPr>
            <a:endParaRPr lang="hu-HU" sz="1600" dirty="0" smtClean="0"/>
          </a:p>
          <a:p>
            <a:pPr>
              <a:defRPr/>
            </a:pPr>
            <a:r>
              <a:rPr lang="hu-HU" sz="1600" dirty="0" smtClean="0"/>
              <a:t>Rács </a:t>
            </a:r>
            <a:r>
              <a:rPr lang="hu-HU" sz="1600" dirty="0"/>
              <a:t>kiváltása:</a:t>
            </a:r>
          </a:p>
          <a:p>
            <a:pPr marL="450850" lvl="1" indent="0">
              <a:defRPr/>
            </a:pPr>
            <a:r>
              <a:rPr lang="hu-HU" sz="1600" dirty="0" smtClean="0"/>
              <a:t> csak </a:t>
            </a:r>
            <a:r>
              <a:rPr lang="hu-HU" sz="1600" dirty="0"/>
              <a:t>az 5 M Ft-os limitnél van rá lehetőség: ablakon biztonsági </a:t>
            </a:r>
            <a:r>
              <a:rPr lang="hu-HU" sz="1600" dirty="0" smtClean="0"/>
              <a:t>fólia, ablak </a:t>
            </a:r>
            <a:r>
              <a:rPr lang="hu-HU" sz="1600" dirty="0"/>
              <a:t>kiemelés ellen védett, helyi riasztó</a:t>
            </a:r>
          </a:p>
          <a:p>
            <a:pPr>
              <a:defRPr/>
            </a:pPr>
            <a:endParaRPr lang="hu-HU" sz="1600" dirty="0"/>
          </a:p>
          <a:p>
            <a:pPr>
              <a:buNone/>
              <a:defRPr/>
            </a:pPr>
            <a:r>
              <a:rPr lang="hu-HU" sz="1600" b="1" dirty="0" smtClean="0"/>
              <a:t>	Az ügyfelek figyelmét hívjuk fel </a:t>
            </a:r>
            <a:r>
              <a:rPr lang="hu-HU" sz="1600" b="1" dirty="0"/>
              <a:t>törés- és fúrásvédett </a:t>
            </a:r>
            <a:r>
              <a:rPr lang="hu-HU" sz="1600" b="1" dirty="0" smtClean="0"/>
              <a:t>zárbetétre, </a:t>
            </a:r>
            <a:br>
              <a:rPr lang="hu-HU" sz="1600" b="1" dirty="0" smtClean="0"/>
            </a:br>
            <a:r>
              <a:rPr lang="hu-HU" sz="1600" b="1" dirty="0" smtClean="0"/>
              <a:t>5 </a:t>
            </a:r>
            <a:r>
              <a:rPr lang="hu-HU" sz="1600" b="1" dirty="0"/>
              <a:t>– </a:t>
            </a:r>
            <a:r>
              <a:rPr lang="hu-HU" sz="1600" b="1" dirty="0" smtClean="0"/>
              <a:t>10 ezer </a:t>
            </a:r>
            <a:r>
              <a:rPr lang="hu-HU" sz="1600" b="1" dirty="0"/>
              <a:t>Ft </a:t>
            </a:r>
            <a:r>
              <a:rPr lang="hu-HU" sz="1600" b="1" dirty="0" smtClean="0"/>
              <a:t>többletráfordítással </a:t>
            </a:r>
            <a:r>
              <a:rPr lang="hu-HU" sz="1600" b="1" dirty="0"/>
              <a:t>milliókat nyerhet.</a:t>
            </a:r>
          </a:p>
          <a:p>
            <a:pPr>
              <a:buNone/>
              <a:defRPr/>
            </a:pPr>
            <a:endParaRPr lang="hu-HU" sz="1600" b="1" dirty="0"/>
          </a:p>
          <a:p>
            <a:pPr>
              <a:buNone/>
              <a:defRPr/>
            </a:pPr>
            <a:r>
              <a:rPr lang="hu-HU" sz="1600" b="1" dirty="0" smtClean="0"/>
              <a:t>	</a:t>
            </a:r>
            <a:r>
              <a:rPr lang="hu-HU" sz="1600" b="1" dirty="0"/>
              <a:t>K</a:t>
            </a:r>
            <a:r>
              <a:rPr lang="hu-HU" sz="1600" b="1" dirty="0" smtClean="0"/>
              <a:t>iemelés </a:t>
            </a:r>
            <a:r>
              <a:rPr lang="hu-HU" sz="1600" b="1" dirty="0"/>
              <a:t>elleni </a:t>
            </a:r>
            <a:r>
              <a:rPr lang="hu-HU" sz="1600" b="1" dirty="0" smtClean="0"/>
              <a:t>védelem…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Betöréses lopás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Betöréses lopás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196752"/>
            <a:ext cx="5314950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Kép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7" y="1196752"/>
            <a:ext cx="2808312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Kép 7"/>
          <p:cNvPicPr/>
          <p:nvPr/>
        </p:nvPicPr>
        <p:blipFill>
          <a:blip r:embed="rId5"/>
          <a:stretch>
            <a:fillRect/>
          </a:stretch>
        </p:blipFill>
        <p:spPr>
          <a:xfrm>
            <a:off x="1114424" y="4075129"/>
            <a:ext cx="3457575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87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460773"/>
            <a:ext cx="8401080" cy="520858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hu-HU" sz="1800" b="1" dirty="0" smtClean="0"/>
              <a:t>Hányadrész biztosítás a csomagokban:</a:t>
            </a:r>
            <a:endParaRPr lang="hu-HU" sz="1800" b="1" dirty="0"/>
          </a:p>
          <a:p>
            <a:pPr>
              <a:lnSpc>
                <a:spcPct val="150000"/>
              </a:lnSpc>
              <a:defRPr/>
            </a:pPr>
            <a:r>
              <a:rPr lang="hu-HU" sz="1800" b="1" dirty="0"/>
              <a:t>Hiteles</a:t>
            </a:r>
            <a:r>
              <a:rPr lang="hu-HU" sz="1800" dirty="0"/>
              <a:t>: csak 100% </a:t>
            </a:r>
            <a:r>
              <a:rPr lang="hu-HU" sz="1800" dirty="0" smtClean="0"/>
              <a:t>lehet</a:t>
            </a: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b="1" dirty="0"/>
              <a:t>Junior</a:t>
            </a:r>
            <a:r>
              <a:rPr lang="hu-HU" sz="1800" dirty="0"/>
              <a:t>: </a:t>
            </a:r>
            <a:r>
              <a:rPr lang="hu-HU" sz="1800" dirty="0" smtClean="0"/>
              <a:t>ebben </a:t>
            </a:r>
            <a:r>
              <a:rPr lang="hu-HU" sz="1800" dirty="0"/>
              <a:t>a </a:t>
            </a:r>
            <a:r>
              <a:rPr lang="hu-HU" sz="1800" dirty="0" smtClean="0"/>
              <a:t>csomagban </a:t>
            </a:r>
            <a:r>
              <a:rPr lang="hu-HU" sz="1800" dirty="0"/>
              <a:t>nem köthető betöréses </a:t>
            </a:r>
            <a:r>
              <a:rPr lang="hu-HU" sz="1800" dirty="0" smtClean="0"/>
              <a:t>lopás</a:t>
            </a: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b="1" dirty="0"/>
              <a:t>Szenior, Extra</a:t>
            </a:r>
            <a:r>
              <a:rPr lang="hu-HU" sz="1800" dirty="0"/>
              <a:t>: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0–10 M Ft biztosítási összeg esetén: 0%, 20% vagy 100% </a:t>
            </a:r>
            <a:r>
              <a:rPr lang="hu-HU" sz="1800" dirty="0" smtClean="0"/>
              <a:t>lehet</a:t>
            </a:r>
            <a:endParaRPr lang="hu-HU" sz="1800" dirty="0"/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10 M Ft biztosítási összeg felett: </a:t>
            </a:r>
            <a:r>
              <a:rPr lang="hu-HU" sz="1800" dirty="0" smtClean="0"/>
              <a:t>bármelyik </a:t>
            </a:r>
            <a:r>
              <a:rPr lang="hu-HU" sz="1800" dirty="0"/>
              <a:t>lehet (0%, 2,5%, 5%, 10%, 15%, 20%, 100%)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Betöréses lopás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033264" y="363434"/>
            <a:ext cx="7499176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 Miért ajánljuk a MikroMaxot?</a:t>
            </a:r>
            <a:endParaRPr lang="hu-HU" sz="3200" dirty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91561"/>
              </p:ext>
            </p:extLst>
          </p:nvPr>
        </p:nvGraphicFramePr>
        <p:xfrm>
          <a:off x="446856" y="1628800"/>
          <a:ext cx="8229600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88096"/>
            <a:ext cx="1905000" cy="1905000"/>
          </a:xfrm>
          <a:prstGeom prst="rect">
            <a:avLst/>
          </a:prstGeom>
        </p:spPr>
      </p:pic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4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81576"/>
          </a:xfrm>
        </p:spPr>
        <p:txBody>
          <a:bodyPr/>
          <a:lstStyle/>
          <a:p>
            <a:pPr marL="342900" lvl="1" indent="-342900">
              <a:buClr>
                <a:srgbClr val="FF6600"/>
              </a:buClr>
              <a:defRPr/>
            </a:pPr>
            <a:r>
              <a:rPr lang="hu-HU" sz="1600" dirty="0" smtClean="0">
                <a:ea typeface="ＭＳ Ｐゴシック" pitchFamily="34" charset="-128"/>
              </a:rPr>
              <a:t>A módozatban nem minősülnek értéktárgynak: </a:t>
            </a:r>
            <a:br>
              <a:rPr lang="hu-HU" sz="1600" dirty="0" smtClean="0">
                <a:ea typeface="ＭＳ Ｐゴシック" pitchFamily="34" charset="-128"/>
              </a:rPr>
            </a:br>
            <a:r>
              <a:rPr lang="hu-HU" sz="1600" dirty="0" smtClean="0">
                <a:ea typeface="ＭＳ Ｐゴシック" pitchFamily="34" charset="-128"/>
              </a:rPr>
              <a:t>ékszerek</a:t>
            </a:r>
            <a:r>
              <a:rPr lang="hu-HU" sz="1600" dirty="0">
                <a:ea typeface="ＭＳ Ｐゴシック" pitchFamily="34" charset="-128"/>
              </a:rPr>
              <a:t>, </a:t>
            </a:r>
            <a:r>
              <a:rPr lang="hu-HU" sz="1600" dirty="0" smtClean="0">
                <a:ea typeface="ＭＳ Ｐゴシック" pitchFamily="34" charset="-128"/>
              </a:rPr>
              <a:t>nemesfémek</a:t>
            </a:r>
          </a:p>
          <a:p>
            <a:pPr marL="342900" lvl="1" indent="-342900">
              <a:buClr>
                <a:srgbClr val="FF6600"/>
              </a:buClr>
              <a:defRPr/>
            </a:pPr>
            <a:endParaRPr lang="hu-HU" sz="1600" dirty="0">
              <a:ea typeface="ＭＳ Ｐゴシック" pitchFamily="34" charset="-128"/>
            </a:endParaRPr>
          </a:p>
          <a:p>
            <a:pPr>
              <a:defRPr/>
            </a:pPr>
            <a:r>
              <a:rPr lang="hu-HU" sz="1600" b="1" dirty="0" smtClean="0"/>
              <a:t>tűzálló</a:t>
            </a:r>
            <a:r>
              <a:rPr lang="hu-HU" sz="1600" dirty="0" smtClean="0"/>
              <a:t> - de </a:t>
            </a:r>
            <a:r>
              <a:rPr lang="hu-HU" sz="1600" dirty="0"/>
              <a:t>legalább tűzálló szigeteléssel rendelkező </a:t>
            </a:r>
            <a:r>
              <a:rPr lang="hu-HU" sz="1600" dirty="0" smtClean="0"/>
              <a:t>- </a:t>
            </a:r>
            <a:r>
              <a:rPr lang="hu-HU" sz="1600" b="1" dirty="0"/>
              <a:t>lezárt </a:t>
            </a:r>
            <a:r>
              <a:rPr lang="hu-HU" sz="1600" b="1" dirty="0" smtClean="0"/>
              <a:t>értéktároló</a:t>
            </a:r>
            <a:r>
              <a:rPr lang="hu-HU" sz="1600" dirty="0" smtClean="0"/>
              <a:t> szükséges</a:t>
            </a:r>
            <a:endParaRPr lang="hu-HU" sz="1600" dirty="0"/>
          </a:p>
          <a:p>
            <a:pPr>
              <a:defRPr/>
            </a:pPr>
            <a:endParaRPr lang="hu-HU" sz="1600" dirty="0" smtClean="0"/>
          </a:p>
          <a:p>
            <a:pPr>
              <a:defRPr/>
            </a:pPr>
            <a:r>
              <a:rPr lang="hu-HU" sz="1600" dirty="0" smtClean="0"/>
              <a:t>rablás </a:t>
            </a:r>
            <a:r>
              <a:rPr lang="hu-HU" sz="1600" dirty="0"/>
              <a:t>miatti </a:t>
            </a:r>
            <a:r>
              <a:rPr lang="hu-HU" sz="1600" b="1" dirty="0"/>
              <a:t>károk</a:t>
            </a:r>
            <a:r>
              <a:rPr lang="hu-HU" sz="1600" dirty="0"/>
              <a:t> </a:t>
            </a:r>
            <a:r>
              <a:rPr lang="hu-HU" sz="1600" b="1" dirty="0"/>
              <a:t>csak</a:t>
            </a:r>
            <a:r>
              <a:rPr lang="hu-HU" sz="1600" dirty="0"/>
              <a:t> </a:t>
            </a:r>
            <a:r>
              <a:rPr lang="hu-HU" sz="1600" b="1" dirty="0"/>
              <a:t>abban az esetben térülnek</a:t>
            </a:r>
            <a:r>
              <a:rPr lang="hu-HU" sz="1600" dirty="0"/>
              <a:t>, ha azok a cselekmény elkövetésének </a:t>
            </a:r>
            <a:r>
              <a:rPr lang="hu-HU" sz="1600" b="1" dirty="0"/>
              <a:t>időpontjában</a:t>
            </a:r>
            <a:r>
              <a:rPr lang="hu-HU" sz="1600" dirty="0"/>
              <a:t> a tárolóeszközben voltak </a:t>
            </a:r>
            <a:r>
              <a:rPr lang="hu-HU" sz="1600" b="1" dirty="0" smtClean="0"/>
              <a:t>elzárva</a:t>
            </a:r>
            <a:r>
              <a:rPr lang="hu-HU" sz="1600" dirty="0" smtClean="0"/>
              <a:t> – teljes védelmi lehetőségek kihasználásával, és a beépítésre vonatkozó előírások betartásával</a:t>
            </a:r>
          </a:p>
          <a:p>
            <a:pPr>
              <a:buNone/>
              <a:defRPr/>
            </a:pPr>
            <a:endParaRPr lang="hu-HU" sz="1600" dirty="0" smtClean="0"/>
          </a:p>
          <a:p>
            <a:pPr>
              <a:defRPr/>
            </a:pPr>
            <a:r>
              <a:rPr lang="hu-HU" sz="1600" b="1" dirty="0" smtClean="0"/>
              <a:t>a tárolón kívül </a:t>
            </a:r>
            <a:r>
              <a:rPr lang="hu-HU" sz="1600" dirty="0" smtClean="0"/>
              <a:t>– a rablás fedezete maximum </a:t>
            </a:r>
            <a:r>
              <a:rPr lang="hu-HU" sz="1600" b="1" dirty="0" smtClean="0"/>
              <a:t>100 000 </a:t>
            </a:r>
            <a:r>
              <a:rPr lang="hu-HU" sz="1600" dirty="0" smtClean="0"/>
              <a:t>Ft-ig, de legfeljebb biztosítási összegig terjed</a:t>
            </a:r>
          </a:p>
          <a:p>
            <a:pPr>
              <a:buNone/>
              <a:defRPr/>
            </a:pPr>
            <a:endParaRPr lang="hu-HU" sz="1600" dirty="0" smtClean="0"/>
          </a:p>
          <a:p>
            <a:pPr>
              <a:defRPr/>
            </a:pPr>
            <a:r>
              <a:rPr lang="hu-HU" sz="1600" dirty="0" smtClean="0"/>
              <a:t>a méreténél fogva </a:t>
            </a:r>
            <a:r>
              <a:rPr lang="hu-HU" sz="1600" b="1" dirty="0" smtClean="0"/>
              <a:t>nem elzárható vagy</a:t>
            </a:r>
            <a:r>
              <a:rPr lang="hu-HU" sz="1600" dirty="0" smtClean="0"/>
              <a:t> </a:t>
            </a:r>
            <a:r>
              <a:rPr lang="hu-HU" sz="1600" b="1" dirty="0" smtClean="0"/>
              <a:t>vitrinekben</a:t>
            </a:r>
            <a:r>
              <a:rPr lang="hu-HU" sz="1600" dirty="0" smtClean="0"/>
              <a:t> tárolt értéktárgyak rablás miatti kárainak térítése maximum </a:t>
            </a:r>
            <a:r>
              <a:rPr lang="hu-HU" sz="1600" b="1" dirty="0" smtClean="0"/>
              <a:t>2,5 M Ft-ig</a:t>
            </a:r>
            <a:r>
              <a:rPr lang="hu-HU" sz="1600" dirty="0" smtClean="0"/>
              <a:t>, de legfeljebb az eltulajdonított vagyontárgyak biztosítási összegéig terjed.</a:t>
            </a:r>
          </a:p>
          <a:p>
            <a:pPr>
              <a:buClr>
                <a:srgbClr val="9BBB59"/>
              </a:buClr>
              <a:buNone/>
              <a:defRPr/>
            </a:pPr>
            <a:endParaRPr lang="hu-HU" sz="1600" dirty="0" smtClean="0"/>
          </a:p>
          <a:p>
            <a:pPr>
              <a:buNone/>
              <a:defRPr/>
            </a:pPr>
            <a:endParaRPr lang="hu-HU" sz="1600" dirty="0" smtClean="0"/>
          </a:p>
          <a:p>
            <a:pPr>
              <a:defRPr/>
            </a:pPr>
            <a:endParaRPr lang="hu-HU" sz="16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928670"/>
            <a:ext cx="1450687" cy="12922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Készpénz és értékcikk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309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49220"/>
            <a:ext cx="2628603" cy="159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 w="38100"/>
        </p:spPr>
        <p:txBody>
          <a:bodyPr/>
          <a:lstStyle/>
          <a:p>
            <a:pPr>
              <a:buClr>
                <a:srgbClr val="9BBB59"/>
              </a:buClr>
              <a:buNone/>
              <a:defRPr/>
            </a:pPr>
            <a:endParaRPr lang="hu-HU" sz="1800" dirty="0" smtClean="0"/>
          </a:p>
          <a:p>
            <a:r>
              <a:rPr lang="hu-HU" sz="1800" dirty="0" smtClean="0"/>
              <a:t>tároló</a:t>
            </a:r>
            <a:r>
              <a:rPr lang="hu-HU" sz="1800" b="1" dirty="0" smtClean="0"/>
              <a:t>eszköz</a:t>
            </a:r>
            <a:r>
              <a:rPr lang="hu-HU" sz="1800" dirty="0" smtClean="0"/>
              <a:t> </a:t>
            </a:r>
            <a:r>
              <a:rPr lang="hu-HU" sz="1800" b="1" dirty="0" smtClean="0"/>
              <a:t>limitje</a:t>
            </a:r>
            <a:r>
              <a:rPr lang="hu-HU" sz="1800" dirty="0" smtClean="0"/>
              <a:t>, vagy a </a:t>
            </a:r>
            <a:r>
              <a:rPr lang="hu-HU" sz="1800" b="1" dirty="0" smtClean="0"/>
              <a:t>helyiség</a:t>
            </a:r>
            <a:r>
              <a:rPr lang="hu-HU" sz="1800" dirty="0" smtClean="0"/>
              <a:t> védelmi szintje </a:t>
            </a:r>
            <a:r>
              <a:rPr lang="hu-HU" sz="1800" b="1" dirty="0" smtClean="0"/>
              <a:t>közül</a:t>
            </a:r>
            <a:r>
              <a:rPr lang="hu-HU" sz="1800" dirty="0" smtClean="0"/>
              <a:t> a </a:t>
            </a:r>
            <a:r>
              <a:rPr lang="hu-HU" sz="1800" b="1" dirty="0" smtClean="0"/>
              <a:t>kisebb</a:t>
            </a:r>
            <a:r>
              <a:rPr lang="hu-HU" sz="1800" dirty="0" smtClean="0"/>
              <a:t> érvényes</a:t>
            </a:r>
            <a:endParaRPr lang="hu-HU" sz="1800" dirty="0"/>
          </a:p>
          <a:p>
            <a:r>
              <a:rPr lang="hu-HU" sz="1800" dirty="0"/>
              <a:t>Ha </a:t>
            </a:r>
            <a:r>
              <a:rPr lang="hu-HU" sz="1800" dirty="0" smtClean="0"/>
              <a:t>ez a helyiség </a:t>
            </a:r>
            <a:r>
              <a:rPr lang="hu-HU" sz="1800" b="1" dirty="0" smtClean="0"/>
              <a:t>egybenyíló</a:t>
            </a:r>
            <a:r>
              <a:rPr lang="hu-HU" sz="1800" dirty="0" smtClean="0"/>
              <a:t> </a:t>
            </a:r>
            <a:r>
              <a:rPr lang="hu-HU" sz="1800" dirty="0"/>
              <a:t>helyiségek egyike, akkor a helyiség védelmi szintjét az egy teret alkotó egybenyíló helyiségek </a:t>
            </a:r>
            <a:endParaRPr lang="hu-HU" sz="1800" dirty="0" smtClean="0"/>
          </a:p>
          <a:p>
            <a:pPr lvl="1"/>
            <a:r>
              <a:rPr lang="hu-HU" sz="1800" b="1" dirty="0" smtClean="0"/>
              <a:t>határoló </a:t>
            </a:r>
            <a:r>
              <a:rPr lang="hu-HU" sz="1800" b="1" dirty="0"/>
              <a:t>falazata</a:t>
            </a:r>
            <a:r>
              <a:rPr lang="hu-HU" sz="1800" dirty="0"/>
              <a:t>, </a:t>
            </a:r>
            <a:r>
              <a:rPr lang="hu-HU" sz="1800" b="1" dirty="0"/>
              <a:t>födém</a:t>
            </a:r>
            <a:r>
              <a:rPr lang="hu-HU" sz="1800" dirty="0"/>
              <a:t>szerkezete, </a:t>
            </a:r>
            <a:r>
              <a:rPr lang="hu-HU" sz="1800" b="1" dirty="0"/>
              <a:t>padozata</a:t>
            </a:r>
            <a:r>
              <a:rPr lang="hu-HU" sz="1800" dirty="0"/>
              <a:t>, </a:t>
            </a:r>
            <a:endParaRPr lang="hu-HU" sz="1800" dirty="0" smtClean="0"/>
          </a:p>
          <a:p>
            <a:pPr lvl="1"/>
            <a:r>
              <a:rPr lang="hu-HU" sz="1800" b="1" dirty="0" smtClean="0"/>
              <a:t>üvegezései</a:t>
            </a:r>
            <a:r>
              <a:rPr lang="hu-HU" sz="1800" dirty="0"/>
              <a:t>, </a:t>
            </a:r>
            <a:endParaRPr lang="hu-HU" sz="1800" dirty="0" smtClean="0"/>
          </a:p>
          <a:p>
            <a:pPr lvl="1"/>
            <a:r>
              <a:rPr lang="hu-HU" sz="1800" b="1" dirty="0" smtClean="0"/>
              <a:t>ajtói</a:t>
            </a:r>
            <a:r>
              <a:rPr lang="hu-HU" sz="1800" dirty="0" smtClean="0"/>
              <a:t> </a:t>
            </a:r>
            <a:r>
              <a:rPr lang="hu-HU" sz="1800" dirty="0"/>
              <a:t>és </a:t>
            </a:r>
            <a:endParaRPr lang="hu-HU" sz="1800" dirty="0" smtClean="0"/>
          </a:p>
          <a:p>
            <a:pPr lvl="1"/>
            <a:r>
              <a:rPr lang="hu-HU" sz="1800" b="1" dirty="0" smtClean="0"/>
              <a:t>elektronikus</a:t>
            </a:r>
            <a:r>
              <a:rPr lang="hu-HU" sz="1800" dirty="0" smtClean="0"/>
              <a:t> </a:t>
            </a:r>
            <a:r>
              <a:rPr lang="hu-HU" sz="1800" dirty="0"/>
              <a:t>védelme határozza meg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Készpénz és értékcikk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789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smtClean="0">
                <a:ea typeface="ＭＳ Ｐゴシック" pitchFamily="34" charset="-128"/>
              </a:rPr>
              <a:t>Első kockázatra szóló limitet alkalmazunk</a:t>
            </a:r>
          </a:p>
          <a:p>
            <a:pPr>
              <a:buNone/>
              <a:defRPr/>
            </a:pPr>
            <a:r>
              <a:rPr lang="hu-HU" sz="1800" dirty="0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hu-HU" sz="1800" dirty="0" smtClean="0">
                <a:ea typeface="ＭＳ Ｐゴシック" pitchFamily="34" charset="-128"/>
              </a:rPr>
              <a:t>Az ügyfél elfogadhatja a biztosító által javasolt biztosítási összeget.</a:t>
            </a:r>
            <a:br>
              <a:rPr lang="hu-HU" sz="1800" dirty="0" smtClean="0">
                <a:ea typeface="ＭＳ Ｐゴシック" pitchFamily="34" charset="-128"/>
              </a:rPr>
            </a:br>
            <a:r>
              <a:rPr lang="hu-HU" sz="1800" dirty="0" smtClean="0">
                <a:ea typeface="ＭＳ Ｐゴシック" pitchFamily="34" charset="-128"/>
              </a:rPr>
              <a:t>A számítás alapja: </a:t>
            </a:r>
          </a:p>
          <a:p>
            <a:pPr lvl="1">
              <a:buClr>
                <a:srgbClr val="FF6600"/>
              </a:buClr>
              <a:defRPr/>
            </a:pPr>
            <a:r>
              <a:rPr lang="hu-HU" sz="1800" dirty="0" smtClean="0">
                <a:ea typeface="ＭＳ Ｐゴシック" pitchFamily="34" charset="-128"/>
              </a:rPr>
              <a:t>éves forgalom és</a:t>
            </a:r>
            <a:endParaRPr lang="hu-HU" sz="1800" dirty="0">
              <a:ea typeface="ＭＳ Ｐゴシック" pitchFamily="34" charset="-128"/>
            </a:endParaRPr>
          </a:p>
          <a:p>
            <a:pPr lvl="1">
              <a:buClr>
                <a:srgbClr val="FF6600"/>
              </a:buClr>
              <a:defRPr/>
            </a:pPr>
            <a:r>
              <a:rPr lang="hu-HU" sz="1800" dirty="0">
                <a:ea typeface="ＭＳ Ｐゴシック" pitchFamily="34" charset="-128"/>
              </a:rPr>
              <a:t>éves </a:t>
            </a:r>
            <a:r>
              <a:rPr lang="hu-HU" sz="1800" dirty="0" smtClean="0">
                <a:ea typeface="ＭＳ Ｐゴシック" pitchFamily="34" charset="-128"/>
              </a:rPr>
              <a:t>bérköltség vagy az </a:t>
            </a:r>
            <a:r>
              <a:rPr lang="hu-HU" sz="1800" dirty="0">
                <a:ea typeface="ＭＳ Ｐゴシック" pitchFamily="34" charset="-128"/>
              </a:rPr>
              <a:t>alkalmazottak </a:t>
            </a:r>
            <a:r>
              <a:rPr lang="hu-HU" sz="1800" dirty="0" smtClean="0">
                <a:ea typeface="ＭＳ Ｐゴシック" pitchFamily="34" charset="-128"/>
              </a:rPr>
              <a:t>száma</a:t>
            </a:r>
            <a:endParaRPr lang="hu-HU" sz="1800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defRPr/>
            </a:pPr>
            <a:endParaRPr lang="hu-HU" sz="1800" dirty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defRPr/>
            </a:pPr>
            <a:r>
              <a:rPr lang="hu-HU" sz="1800" dirty="0">
                <a:ea typeface="ＭＳ Ｐゴシック" pitchFamily="34" charset="-128"/>
              </a:rPr>
              <a:t>Az ügyfél </a:t>
            </a:r>
            <a:r>
              <a:rPr lang="hu-HU" sz="1800" dirty="0" smtClean="0">
                <a:ea typeface="ＭＳ Ｐゴシック" pitchFamily="34" charset="-128"/>
              </a:rPr>
              <a:t>más módon határozza meg – </a:t>
            </a:r>
            <a:r>
              <a:rPr lang="hu-HU" sz="1800" dirty="0">
                <a:ea typeface="ＭＳ Ｐゴシック" pitchFamily="34" charset="-128"/>
              </a:rPr>
              <a:t>akár kisebb, akár nagyobb – </a:t>
            </a:r>
            <a:r>
              <a:rPr lang="hu-HU" sz="1800" dirty="0" smtClean="0">
                <a:ea typeface="ＭＳ Ｐゴシック" pitchFamily="34" charset="-128"/>
              </a:rPr>
              <a:t>a biztosítási összeget. </a:t>
            </a:r>
            <a:endParaRPr lang="hu-HU" sz="1600" dirty="0">
              <a:ea typeface="ＭＳ Ｐゴシック" pitchFamily="34" charset="-128"/>
            </a:endParaRPr>
          </a:p>
          <a:p>
            <a:pPr marL="820738" lvl="1">
              <a:spcAft>
                <a:spcPts val="600"/>
              </a:spcAft>
              <a:buClr>
                <a:srgbClr val="9BBB59"/>
              </a:buClr>
              <a:defRPr/>
            </a:pPr>
            <a:r>
              <a:rPr lang="hu-HU" sz="1600" dirty="0" smtClean="0">
                <a:ea typeface="ＭＳ Ｐゴシック" pitchFamily="34" charset="-128"/>
              </a:rPr>
              <a:t>Ekkor az </a:t>
            </a:r>
            <a:r>
              <a:rPr lang="hu-HU" sz="1600" dirty="0">
                <a:ea typeface="ＭＳ Ｐゴシック" pitchFamily="34" charset="-128"/>
              </a:rPr>
              <a:t>első kockázati összeg alapján </a:t>
            </a:r>
            <a:r>
              <a:rPr lang="hu-HU" sz="1600" dirty="0" smtClean="0">
                <a:ea typeface="ＭＳ Ｐゴシック" pitchFamily="34" charset="-128"/>
              </a:rPr>
              <a:t>számolt kártérítési </a:t>
            </a:r>
            <a:r>
              <a:rPr lang="hu-HU" sz="1600" dirty="0">
                <a:ea typeface="ＭＳ Ｐゴシック" pitchFamily="34" charset="-128"/>
              </a:rPr>
              <a:t>összegnél magasabb kártérítési összeg kifizetésére, </a:t>
            </a:r>
            <a:r>
              <a:rPr lang="hu-HU" sz="1600" dirty="0" smtClean="0">
                <a:ea typeface="ＭＳ Ｐゴシック" pitchFamily="34" charset="-128"/>
              </a:rPr>
              <a:t> </a:t>
            </a:r>
            <a:r>
              <a:rPr lang="hu-HU" sz="1600" dirty="0">
                <a:ea typeface="ＭＳ Ｐゴシック" pitchFamily="34" charset="-128"/>
              </a:rPr>
              <a:t>túlbiztosítás miatti díjvisszafizetésre </a:t>
            </a:r>
            <a:r>
              <a:rPr lang="hu-HU" sz="1600" dirty="0" smtClean="0">
                <a:ea typeface="ＭＳ Ｐゴシック" pitchFamily="34" charset="-128"/>
              </a:rPr>
              <a:t>a biztosító nem </a:t>
            </a:r>
            <a:r>
              <a:rPr lang="hu-HU" sz="1600" dirty="0">
                <a:ea typeface="ＭＳ Ｐゴシック" pitchFamily="34" charset="-128"/>
              </a:rPr>
              <a:t>kötelezhető</a:t>
            </a:r>
            <a:r>
              <a:rPr lang="hu-HU" sz="1600" dirty="0" smtClean="0">
                <a:ea typeface="ＭＳ Ｐゴシック" pitchFamily="34" charset="-128"/>
              </a:rPr>
              <a:t>.</a:t>
            </a:r>
            <a:endParaRPr lang="hu-HU" sz="1800" dirty="0">
              <a:ea typeface="ＭＳ Ｐゴシック" pitchFamily="34" charset="-128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A MikroMax jellegzetességei: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Tűz üzemszünet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hu-HU" sz="1800" b="1" dirty="0"/>
              <a:t>Csak tűz miatti üzemszünet biztosított, </a:t>
            </a:r>
            <a:r>
              <a:rPr lang="hu-HU" sz="1800" b="1" dirty="0" err="1"/>
              <a:t>all</a:t>
            </a:r>
            <a:r>
              <a:rPr lang="hu-HU" sz="1800" b="1" dirty="0"/>
              <a:t> </a:t>
            </a:r>
            <a:r>
              <a:rPr lang="hu-HU" sz="1800" b="1" dirty="0" err="1" smtClean="0"/>
              <a:t>risk</a:t>
            </a:r>
            <a:r>
              <a:rPr lang="hu-HU" sz="1800" b="1" dirty="0" smtClean="0"/>
              <a:t> </a:t>
            </a:r>
            <a:r>
              <a:rPr lang="hu-HU" sz="1800" b="1" dirty="0"/>
              <a:t>kiterjesztés esetén is</a:t>
            </a:r>
          </a:p>
          <a:p>
            <a:pPr>
              <a:lnSpc>
                <a:spcPct val="150000"/>
              </a:lnSpc>
              <a:defRPr/>
            </a:pP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dirty="0"/>
              <a:t>Biztosítási összeg: maximum 50 M Ft</a:t>
            </a:r>
          </a:p>
          <a:p>
            <a:pPr>
              <a:lnSpc>
                <a:spcPct val="150000"/>
              </a:lnSpc>
              <a:defRPr/>
            </a:pP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dirty="0"/>
              <a:t>Fedezeti tartam: 3 – 12 hónap</a:t>
            </a:r>
          </a:p>
          <a:p>
            <a:pPr>
              <a:lnSpc>
                <a:spcPct val="150000"/>
              </a:lnSpc>
              <a:defRPr/>
            </a:pP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dirty="0"/>
              <a:t>Kártérítési limit</a:t>
            </a:r>
          </a:p>
          <a:p>
            <a:pPr>
              <a:lnSpc>
                <a:spcPct val="150000"/>
              </a:lnSpc>
              <a:defRPr/>
            </a:pPr>
            <a:endParaRPr lang="hu-HU" sz="1800" dirty="0"/>
          </a:p>
          <a:p>
            <a:pPr>
              <a:lnSpc>
                <a:spcPct val="150000"/>
              </a:lnSpc>
              <a:defRPr/>
            </a:pPr>
            <a:r>
              <a:rPr lang="hu-HU" sz="1800" dirty="0"/>
              <a:t>Önrész: 5 nap/káresemény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Tűz üzemszünet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2803166" cy="18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60773"/>
            <a:ext cx="8229600" cy="5208587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b="1" dirty="0"/>
              <a:t>5 évesnél </a:t>
            </a:r>
            <a:r>
              <a:rPr lang="hu-HU" sz="1800" dirty="0"/>
              <a:t>idősebb hűtőkben keletkezett készletkárok csak akkor térülnek, ha a kár előtti egy évben </a:t>
            </a:r>
            <a:r>
              <a:rPr lang="hu-HU" sz="1800" dirty="0" smtClean="0"/>
              <a:t>történt </a:t>
            </a:r>
            <a:r>
              <a:rPr lang="hu-HU" sz="1800" dirty="0"/>
              <a:t>a </a:t>
            </a:r>
            <a:r>
              <a:rPr lang="hu-HU" sz="1800" b="1" dirty="0"/>
              <a:t>márkaszerviz</a:t>
            </a:r>
            <a:r>
              <a:rPr lang="hu-HU" sz="1800" dirty="0"/>
              <a:t> által elvégzett </a:t>
            </a:r>
            <a:r>
              <a:rPr lang="hu-HU" sz="1800" b="1" dirty="0"/>
              <a:t>karbantartás</a:t>
            </a:r>
            <a:r>
              <a:rPr lang="hu-HU" sz="1800" dirty="0"/>
              <a:t>, javítás</a:t>
            </a:r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b="1" dirty="0"/>
              <a:t>8 évesnél </a:t>
            </a:r>
            <a:r>
              <a:rPr lang="hu-HU" sz="1800" dirty="0"/>
              <a:t>idősebb hűtőkben tárolt készletek </a:t>
            </a:r>
            <a:r>
              <a:rPr lang="hu-HU" sz="1800" b="1" dirty="0"/>
              <a:t>nem biztosítottak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Hűtőgépben tárolt készletek 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83346"/>
            <a:ext cx="4536504" cy="2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60515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dirty="0"/>
              <a:t>Legfeljebb </a:t>
            </a:r>
            <a:r>
              <a:rPr lang="hu-HU" sz="1800" b="1" dirty="0"/>
              <a:t>2</a:t>
            </a:r>
            <a:r>
              <a:rPr lang="hu-HU" sz="1800" dirty="0"/>
              <a:t> szállító </a:t>
            </a:r>
            <a:r>
              <a:rPr lang="hu-HU" sz="1800" b="1" dirty="0"/>
              <a:t>jármű</a:t>
            </a:r>
            <a:r>
              <a:rPr lang="hu-HU" sz="1800" dirty="0"/>
              <a:t> biztosítható</a:t>
            </a:r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dirty="0"/>
              <a:t>Szállító járművenként a kártérítési </a:t>
            </a:r>
            <a:r>
              <a:rPr lang="hu-HU" sz="1800" b="1" dirty="0"/>
              <a:t>limit</a:t>
            </a:r>
            <a:r>
              <a:rPr lang="hu-HU" sz="1800" dirty="0"/>
              <a:t> legfeljebb </a:t>
            </a:r>
            <a:endParaRPr lang="hu-HU" sz="1800" dirty="0" smtClean="0"/>
          </a:p>
          <a:p>
            <a:pPr marL="742950" lvl="2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800" dirty="0" smtClean="0"/>
              <a:t>2 </a:t>
            </a:r>
            <a:r>
              <a:rPr lang="hu-HU" sz="1800" dirty="0"/>
              <a:t>millió Ft/kár és 4 millió Ft/év</a:t>
            </a:r>
          </a:p>
          <a:p>
            <a:pPr>
              <a:lnSpc>
                <a:spcPct val="150000"/>
              </a:lnSpc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Kiegészítő szállítmány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2418"/>
            <a:ext cx="3690118" cy="24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All risk fedezet</a:t>
            </a:r>
            <a:endParaRPr lang="hu-HU" sz="2400" dirty="0"/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 bwMode="auto">
          <a:xfrm>
            <a:off x="457200" y="1428736"/>
            <a:ext cx="8229600" cy="49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None/>
              <a:defRPr/>
            </a:pPr>
            <a:r>
              <a:rPr lang="hu-HU" sz="1800" dirty="0" smtClean="0">
                <a:latin typeface="+mn-lt"/>
              </a:rPr>
              <a:t>Jelen kiegészítő alapján a biztosítási fedezet kiterjed </a:t>
            </a:r>
            <a:r>
              <a:rPr lang="hu-HU" sz="1800" dirty="0" smtClean="0">
                <a:latin typeface="+mn-lt"/>
                <a:ea typeface="+mn-ea"/>
              </a:rPr>
              <a:t>a tűz- és elemi károk és a megkötött fedezeteken felül</a:t>
            </a:r>
            <a:endParaRPr lang="hu-HU" sz="18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b="1" dirty="0">
                <a:latin typeface="+mn-lt"/>
                <a:ea typeface="+mn-ea"/>
              </a:rPr>
              <a:t>minden</a:t>
            </a:r>
            <a:r>
              <a:rPr lang="hu-HU" sz="1800" dirty="0">
                <a:latin typeface="+mn-lt"/>
                <a:ea typeface="+mn-ea"/>
              </a:rPr>
              <a:t> olyan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b="1" dirty="0">
                <a:latin typeface="+mn-lt"/>
              </a:rPr>
              <a:t>előre nem látható,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b="1" dirty="0">
                <a:latin typeface="+mn-lt"/>
              </a:rPr>
              <a:t>véletlen és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b="1" dirty="0">
                <a:latin typeface="+mn-lt"/>
              </a:rPr>
              <a:t>váratlan </a:t>
            </a:r>
            <a:r>
              <a:rPr lang="hu-HU" sz="1800" dirty="0">
                <a:latin typeface="+mn-lt"/>
              </a:rPr>
              <a:t>káreseményre,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ea typeface="+mn-ea"/>
              </a:rPr>
              <a:t>amely következtében a biztosított vagyontárgyakban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ea typeface="+mn-ea"/>
              </a:rPr>
              <a:t>olyan mértékű károsodás – dologi kár – keletkezik,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ea typeface="+mn-ea"/>
              </a:rPr>
              <a:t>amely szükségessé teszi azok javítását, helyreállítását illetve pótlását,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ea typeface="+mn-ea"/>
              </a:rPr>
              <a:t>és </a:t>
            </a:r>
            <a:r>
              <a:rPr lang="hu-HU" sz="1800" b="1" dirty="0">
                <a:latin typeface="+mn-lt"/>
                <a:ea typeface="+mn-ea"/>
              </a:rPr>
              <a:t>nem szerepel a kizárások között</a:t>
            </a:r>
            <a:r>
              <a:rPr lang="hu-HU" sz="1800" dirty="0" smtClean="0">
                <a:latin typeface="+mn-lt"/>
                <a:ea typeface="+mn-ea"/>
              </a:rPr>
              <a:t>.</a:t>
            </a:r>
            <a:endParaRPr lang="hu-HU" sz="1800" dirty="0">
              <a:latin typeface="+mn-lt"/>
              <a:ea typeface="+mn-ea"/>
            </a:endParaRPr>
          </a:p>
          <a:p>
            <a:pPr>
              <a:defRPr/>
            </a:pPr>
            <a:endParaRPr lang="hu-HU" sz="1800" b="1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hu-HU" sz="1800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hu-HU" sz="1800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hu-HU" sz="1800" dirty="0" smtClean="0">
              <a:latin typeface="Verdana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1128"/>
            <a:ext cx="2133333" cy="18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6792"/>
            <a:ext cx="1645068" cy="13956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 MikroMax jellegzetességei:</a:t>
            </a:r>
            <a:br>
              <a:rPr lang="hu-HU" sz="2400" dirty="0" smtClean="0"/>
            </a:br>
            <a:r>
              <a:rPr lang="hu-HU" sz="2400" dirty="0" smtClean="0"/>
              <a:t>All risk fedezet</a:t>
            </a:r>
            <a:endParaRPr lang="hu-HU" sz="2400" dirty="0"/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 bwMode="auto">
          <a:xfrm>
            <a:off x="467544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lvl="1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b="1" dirty="0">
                <a:latin typeface="+mn-lt"/>
                <a:sym typeface="Wingdings"/>
              </a:rPr>
              <a:t>Példák</a:t>
            </a:r>
            <a:r>
              <a:rPr lang="hu-HU" sz="1800" dirty="0">
                <a:latin typeface="+mn-lt"/>
                <a:sym typeface="Wingdings"/>
              </a:rPr>
              <a:t> olyan károkra, amelyek a tűz- és elemi károk alapján nem térülnek, all risks kiterjesztéssel viszont igen: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sym typeface="Wingdings"/>
              </a:rPr>
              <a:t>szekrény leszakad/felborul, törik és tör/zúz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sym typeface="Wingdings"/>
              </a:rPr>
              <a:t>valaki megbotlik, leveri a szuper kávéfőzőt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sym typeface="Wingdings"/>
              </a:rPr>
              <a:t>karbantartó kiejti a hóna alól az új armatúrát</a:t>
            </a:r>
          </a:p>
          <a:p>
            <a:pPr marL="342900" lvl="1" indent="-342900">
              <a:buClr>
                <a:srgbClr val="FF6600"/>
              </a:buClr>
              <a:defRPr/>
            </a:pPr>
            <a:endParaRPr lang="hu-HU" sz="1800" dirty="0" smtClean="0">
              <a:latin typeface="+mn-lt"/>
            </a:endParaRPr>
          </a:p>
          <a:p>
            <a:pPr marL="342900" lvl="1" indent="-342900">
              <a:buClr>
                <a:srgbClr val="FF6600"/>
              </a:buClr>
              <a:defRPr/>
            </a:pPr>
            <a:r>
              <a:rPr lang="hu-HU" sz="1800" dirty="0" smtClean="0">
                <a:latin typeface="+mn-lt"/>
              </a:rPr>
              <a:t>További </a:t>
            </a:r>
            <a:r>
              <a:rPr lang="hu-HU" sz="1800" dirty="0">
                <a:latin typeface="+mn-lt"/>
              </a:rPr>
              <a:t>all </a:t>
            </a:r>
            <a:r>
              <a:rPr lang="hu-HU" sz="1800" dirty="0" smtClean="0">
                <a:latin typeface="+mn-lt"/>
              </a:rPr>
              <a:t>risk </a:t>
            </a:r>
            <a:r>
              <a:rPr lang="hu-HU" sz="1800" dirty="0">
                <a:latin typeface="+mn-lt"/>
              </a:rPr>
              <a:t>típusú, nem a vállalkozói vagyonbiztosítás kategóriájába tartozó biztosítások: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800" dirty="0">
                <a:latin typeface="+mn-lt"/>
              </a:rPr>
              <a:t>géptörés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800" dirty="0" smtClean="0">
                <a:latin typeface="+mn-lt"/>
              </a:rPr>
              <a:t>ELBER</a:t>
            </a:r>
            <a:endParaRPr lang="hu-HU" sz="1800" dirty="0">
              <a:latin typeface="+mn-lt"/>
            </a:endParaRPr>
          </a:p>
          <a:p>
            <a:pPr lvl="1">
              <a:buClr>
                <a:srgbClr val="9BBB59"/>
              </a:buClr>
              <a:defRPr/>
            </a:pPr>
            <a:r>
              <a:rPr lang="hu-HU" sz="1800" dirty="0" smtClean="0">
                <a:latin typeface="+mn-lt"/>
              </a:rPr>
              <a:t>ÉPSZER</a:t>
            </a:r>
            <a:endParaRPr lang="hu-HU" sz="1800" dirty="0">
              <a:latin typeface="+mn-lt"/>
            </a:endParaRPr>
          </a:p>
          <a:p>
            <a:pPr marL="355600" lvl="1" indent="0">
              <a:buClr>
                <a:srgbClr val="FF6600"/>
              </a:buClr>
              <a:defRPr/>
            </a:pPr>
            <a:r>
              <a:rPr lang="hu-HU" sz="1800" dirty="0" smtClean="0">
                <a:latin typeface="+mn-lt"/>
              </a:rPr>
              <a:t> Az </a:t>
            </a:r>
            <a:r>
              <a:rPr lang="hu-HU" sz="1800" dirty="0">
                <a:latin typeface="+mn-lt"/>
              </a:rPr>
              <a:t>ilyen károk nincsenek fedezve az </a:t>
            </a:r>
            <a:r>
              <a:rPr lang="hu-HU" sz="1800" dirty="0" err="1">
                <a:latin typeface="+mn-lt"/>
              </a:rPr>
              <a:t>all</a:t>
            </a:r>
            <a:r>
              <a:rPr lang="hu-HU" sz="1800" dirty="0">
                <a:latin typeface="+mn-lt"/>
              </a:rPr>
              <a:t> </a:t>
            </a:r>
            <a:r>
              <a:rPr lang="hu-HU" sz="1800" dirty="0" err="1" smtClean="0">
                <a:latin typeface="+mn-lt"/>
              </a:rPr>
              <a:t>risk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>
                <a:latin typeface="+mn-lt"/>
              </a:rPr>
              <a:t>kiterjesztés </a:t>
            </a:r>
            <a:r>
              <a:rPr lang="hu-HU" sz="1800" dirty="0" smtClean="0">
                <a:latin typeface="+mn-lt"/>
              </a:rPr>
              <a:t>alapján</a:t>
            </a:r>
            <a:endParaRPr lang="hu-HU" sz="1800" dirty="0">
              <a:latin typeface="+mn-lt"/>
              <a:sym typeface="Wingdings"/>
            </a:endParaRP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endParaRPr lang="hu-HU" sz="1800" dirty="0">
              <a:latin typeface="+mn-lt"/>
              <a:sym typeface="Wingdings"/>
            </a:endParaRP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b="1" dirty="0" smtClean="0">
                <a:latin typeface="+mn-lt"/>
                <a:sym typeface="Wingdings"/>
              </a:rPr>
              <a:t>Önrész</a:t>
            </a:r>
          </a:p>
          <a:p>
            <a:pPr lvl="1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§"/>
              <a:defRPr/>
            </a:pPr>
            <a:r>
              <a:rPr lang="hu-HU" sz="1800" dirty="0">
                <a:latin typeface="+mn-lt"/>
                <a:sym typeface="Wingdings"/>
              </a:rPr>
              <a:t>A sok mindennapos esemény miatti károk nagy száma miatt </a:t>
            </a:r>
            <a:r>
              <a:rPr lang="hu-HU" sz="1800" dirty="0" smtClean="0">
                <a:latin typeface="+mn-lt"/>
                <a:sym typeface="Wingdings"/>
              </a:rPr>
              <a:t>50 </a:t>
            </a:r>
            <a:r>
              <a:rPr lang="hu-HU" sz="1800" dirty="0">
                <a:latin typeface="+mn-lt"/>
                <a:sym typeface="Wingdings"/>
              </a:rPr>
              <a:t>E Ft/kár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hu-HU" sz="18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17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08587"/>
          </a:xfrm>
        </p:spPr>
        <p:txBody>
          <a:bodyPr/>
          <a:lstStyle/>
          <a:p>
            <a:pPr>
              <a:buNone/>
            </a:pPr>
            <a:endParaRPr lang="hu-HU" sz="1800" b="1" dirty="0">
              <a:solidFill>
                <a:srgbClr val="404040"/>
              </a:solidFill>
              <a:latin typeface="Verdana" charset="0"/>
            </a:endParaRPr>
          </a:p>
          <a:p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Kármentességi engedmény </a:t>
            </a:r>
            <a:r>
              <a:rPr lang="hu-HU" sz="1800" b="1" dirty="0" smtClean="0">
                <a:solidFill>
                  <a:srgbClr val="404040"/>
                </a:solidFill>
                <a:latin typeface="Verdana" charset="0"/>
              </a:rPr>
              <a:t>záradéka: </a:t>
            </a:r>
            <a:r>
              <a:rPr lang="hu-HU" sz="1800" dirty="0" smtClean="0">
                <a:solidFill>
                  <a:srgbClr val="404040"/>
                </a:solidFill>
                <a:latin typeface="Verdana" charset="0"/>
              </a:rPr>
              <a:t>Kár 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esetén az előzetesen megadott kármentességi engedményt a biztosító a kárból levonja.</a:t>
            </a:r>
          </a:p>
          <a:p>
            <a:pPr>
              <a:buNone/>
            </a:pPr>
            <a:endParaRPr lang="hu-HU" sz="1800" b="1" dirty="0">
              <a:solidFill>
                <a:srgbClr val="404040"/>
              </a:solidFill>
              <a:latin typeface="Verdana" charset="0"/>
            </a:endParaRPr>
          </a:p>
          <a:p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ÉPSZER </a:t>
            </a:r>
            <a:r>
              <a:rPr lang="hu-HU" sz="1800" b="1" dirty="0" smtClean="0">
                <a:solidFill>
                  <a:srgbClr val="404040"/>
                </a:solidFill>
                <a:latin typeface="Verdana" charset="0"/>
              </a:rPr>
              <a:t>záradék: </a:t>
            </a:r>
            <a:r>
              <a:rPr lang="hu-HU" sz="1800" dirty="0" smtClean="0">
                <a:solidFill>
                  <a:srgbClr val="404040"/>
                </a:solidFill>
                <a:latin typeface="Verdana" charset="0"/>
              </a:rPr>
              <a:t>Ha 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a biztosított </a:t>
            </a:r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egyéni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 vállalkozó, egyéni cég vagy betéti társaság, és az éves </a:t>
            </a:r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árbevétele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 nem haladja meg a </a:t>
            </a:r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10 millió 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forintot, akkor a felelősségbiztosítás </a:t>
            </a:r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kiterjed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 építési-szerelési tevékenység során okozott felelősségi károkra is.</a:t>
            </a:r>
          </a:p>
          <a:p>
            <a:pPr>
              <a:buNone/>
            </a:pPr>
            <a:endParaRPr lang="hu-HU" sz="1800" b="1" dirty="0">
              <a:solidFill>
                <a:srgbClr val="404040"/>
              </a:solidFill>
              <a:latin typeface="Verdana" charset="0"/>
            </a:endParaRPr>
          </a:p>
          <a:p>
            <a:r>
              <a:rPr lang="hu-HU" sz="1800" b="1" dirty="0">
                <a:solidFill>
                  <a:srgbClr val="404040"/>
                </a:solidFill>
                <a:latin typeface="Verdana" charset="0"/>
              </a:rPr>
              <a:t>BETLOP </a:t>
            </a:r>
            <a:r>
              <a:rPr lang="hu-HU" sz="1800" b="1" dirty="0" smtClean="0">
                <a:solidFill>
                  <a:srgbClr val="404040"/>
                </a:solidFill>
                <a:latin typeface="Verdana" charset="0"/>
              </a:rPr>
              <a:t>záradék: </a:t>
            </a:r>
            <a:r>
              <a:rPr lang="hu-HU" sz="1800" dirty="0" smtClean="0">
                <a:solidFill>
                  <a:srgbClr val="404040"/>
                </a:solidFill>
                <a:latin typeface="Verdana" charset="0"/>
              </a:rPr>
              <a:t>A védelmi szint meghatározása. Védelmi eszközök szabványos leírásai </a:t>
            </a:r>
            <a:r>
              <a:rPr lang="hu-HU" sz="1800" dirty="0">
                <a:solidFill>
                  <a:srgbClr val="404040"/>
                </a:solidFill>
                <a:latin typeface="Verdana" charset="0"/>
              </a:rPr>
              <a:t>megtalálhatóak a MABISZ hivatalos </a:t>
            </a:r>
            <a:r>
              <a:rPr lang="hu-HU" sz="1800" dirty="0" smtClean="0">
                <a:solidFill>
                  <a:srgbClr val="404040"/>
                </a:solidFill>
                <a:latin typeface="Verdana" charset="0"/>
              </a:rPr>
              <a:t>honlapján.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Záradékok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587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Clr>
                <a:srgbClr val="E5147A"/>
              </a:buClr>
              <a:defRPr/>
            </a:pPr>
            <a:r>
              <a:rPr lang="hu-HU" sz="1800" dirty="0" smtClean="0"/>
              <a:t>A </a:t>
            </a:r>
            <a:r>
              <a:rPr lang="hu-HU" sz="1800" dirty="0"/>
              <a:t>MikroMaxban </a:t>
            </a:r>
            <a:r>
              <a:rPr lang="hu-HU" sz="1800" b="1" dirty="0"/>
              <a:t>önálló</a:t>
            </a:r>
            <a:r>
              <a:rPr lang="hu-HU" sz="1800" dirty="0"/>
              <a:t> felelősségbiztosítás </a:t>
            </a:r>
            <a:r>
              <a:rPr lang="hu-HU" sz="1800" b="1" dirty="0"/>
              <a:t>nem</a:t>
            </a:r>
            <a:r>
              <a:rPr lang="hu-HU" sz="1800" dirty="0"/>
              <a:t> köthető</a:t>
            </a:r>
          </a:p>
          <a:p>
            <a:pPr>
              <a:lnSpc>
                <a:spcPct val="150000"/>
              </a:lnSpc>
              <a:defRPr/>
            </a:pPr>
            <a:r>
              <a:rPr lang="hu-HU" sz="1800" dirty="0" smtClean="0"/>
              <a:t>A </a:t>
            </a:r>
            <a:r>
              <a:rPr lang="hu-HU" sz="1800" dirty="0"/>
              <a:t>díjszámításhoz a forgalom, bérköltség vagy alkalmazottak száma közül az </a:t>
            </a:r>
            <a:r>
              <a:rPr lang="hu-HU" sz="1800" b="1" dirty="0"/>
              <a:t>egyik is </a:t>
            </a:r>
            <a:r>
              <a:rPr lang="hu-HU" sz="1800" b="1" dirty="0" smtClean="0"/>
              <a:t>elég </a:t>
            </a:r>
            <a:r>
              <a:rPr lang="hu-HU" sz="1800" dirty="0" smtClean="0"/>
              <a:t>/TFB kivételével/</a:t>
            </a:r>
            <a:endParaRPr lang="hu-HU" sz="1800" b="1" dirty="0"/>
          </a:p>
          <a:p>
            <a:pPr>
              <a:lnSpc>
                <a:spcPct val="150000"/>
              </a:lnSpc>
              <a:defRPr/>
            </a:pPr>
            <a:r>
              <a:rPr lang="hu-HU" sz="1800" dirty="0" smtClean="0"/>
              <a:t>TFB: Belföldi </a:t>
            </a:r>
            <a:r>
              <a:rPr lang="hu-HU" sz="1800" dirty="0"/>
              <a:t>és export </a:t>
            </a:r>
            <a:r>
              <a:rPr lang="hu-HU" sz="1800" b="1" dirty="0"/>
              <a:t>forgalom</a:t>
            </a:r>
            <a:r>
              <a:rPr lang="hu-HU" sz="1800" dirty="0"/>
              <a:t> értékét kell megadni termékcsoportonként, más nem szükséges</a:t>
            </a:r>
          </a:p>
          <a:p>
            <a:pPr>
              <a:lnSpc>
                <a:spcPct val="150000"/>
              </a:lnSpc>
              <a:defRPr/>
            </a:pPr>
            <a:r>
              <a:rPr lang="hu-HU" sz="1800" b="1" dirty="0"/>
              <a:t>egyszemélyes vállalkozás</a:t>
            </a:r>
            <a:r>
              <a:rPr lang="hu-HU" sz="1800" dirty="0"/>
              <a:t>: MFB nem térít </a:t>
            </a:r>
            <a:r>
              <a:rPr lang="hu-HU" sz="1800" dirty="0">
                <a:sym typeface="Wingdings"/>
              </a:rPr>
              <a:t></a:t>
            </a:r>
            <a:r>
              <a:rPr lang="hu-HU" sz="1800" dirty="0"/>
              <a:t> 0,6-os díjmódosító</a:t>
            </a:r>
          </a:p>
          <a:p>
            <a:pPr>
              <a:lnSpc>
                <a:spcPct val="150000"/>
              </a:lnSpc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Amit a felelősségbiztosításról tudni kell: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71" y="4653136"/>
            <a:ext cx="2304256" cy="17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05272" y="371299"/>
            <a:ext cx="7427168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 Kiknek ajánljuk…?</a:t>
            </a:r>
            <a:endParaRPr lang="hu-HU" sz="32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310204"/>
          </a:xfrm>
          <a:ln>
            <a:solidFill>
              <a:schemeClr val="bg1"/>
            </a:solidFill>
          </a:ln>
        </p:spPr>
        <p:txBody>
          <a:bodyPr/>
          <a:lstStyle/>
          <a:p>
            <a:pPr lvl="0" rtl="0">
              <a:lnSpc>
                <a:spcPct val="150000"/>
              </a:lnSpc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Tevékenység alapján</a:t>
            </a:r>
            <a:endParaRPr lang="hu-HU" sz="1800" dirty="0" smtClean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fodrászat, kozmetika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élelmiszerkereskedelem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ruházati üzlet, cipőbolt, ajándék bolt, édesség bolt, könyvesbolt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turkálók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plázákban lévő boltok – nem kell épületre biztosítást kötni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könyvelő irodák, ügyvédi irodák, ingatlanközvetítők</a:t>
            </a:r>
            <a:endParaRPr lang="hu-HU" sz="1800" dirty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hírlapüzletek, papír-írószer üzletek</a:t>
            </a:r>
          </a:p>
          <a:p>
            <a:pPr lvl="0"/>
            <a:r>
              <a:rPr lang="hu-HU" sz="1800" dirty="0" smtClean="0"/>
              <a:t>játékboltok, virág üzletek</a:t>
            </a:r>
          </a:p>
          <a:p>
            <a:pPr lvl="0"/>
            <a:r>
              <a:rPr lang="hu-HU" sz="1800" dirty="0" smtClean="0"/>
              <a:t>totózó-lottózók</a:t>
            </a:r>
          </a:p>
          <a:p>
            <a:pPr lvl="0"/>
            <a:r>
              <a:rPr lang="hu-HU" sz="1800" dirty="0" smtClean="0"/>
              <a:t>kocsmák, kifőzdék</a:t>
            </a:r>
          </a:p>
          <a:p>
            <a:pPr lvl="0"/>
            <a:r>
              <a:rPr lang="hu-HU" sz="1800" dirty="0" err="1" smtClean="0"/>
              <a:t>bio</a:t>
            </a:r>
            <a:r>
              <a:rPr lang="hu-HU" sz="1800" dirty="0" smtClean="0"/>
              <a:t> boltok, </a:t>
            </a:r>
          </a:p>
          <a:p>
            <a:pPr lvl="0"/>
            <a:r>
              <a:rPr lang="hu-HU" sz="1800" dirty="0" smtClean="0"/>
              <a:t>utazási irodák, jegyirodák </a:t>
            </a:r>
          </a:p>
          <a:p>
            <a:pPr lvl="0"/>
            <a:r>
              <a:rPr lang="hu-HU" sz="1800" dirty="0" smtClean="0"/>
              <a:t>táska boltok, órások</a:t>
            </a:r>
          </a:p>
          <a:p>
            <a:pPr lvl="0"/>
            <a:r>
              <a:rPr lang="hu-HU" sz="1800" dirty="0" smtClean="0"/>
              <a:t>stb.</a:t>
            </a:r>
          </a:p>
          <a:p>
            <a:pPr lvl="0" rtl="0">
              <a:lnSpc>
                <a:spcPct val="150000"/>
              </a:lnSpc>
            </a:pP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085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1400" b="1" dirty="0"/>
              <a:t>Vagyonbiztosítások</a:t>
            </a:r>
          </a:p>
          <a:p>
            <a:pPr>
              <a:defRPr/>
            </a:pPr>
            <a:r>
              <a:rPr lang="hu-HU" sz="1400" dirty="0"/>
              <a:t>Általános önrész:				10 E Ft/kár</a:t>
            </a:r>
          </a:p>
          <a:p>
            <a:pPr>
              <a:defRPr/>
            </a:pPr>
            <a:r>
              <a:rPr lang="hu-HU" sz="1400" dirty="0" err="1"/>
              <a:t>All</a:t>
            </a:r>
            <a:r>
              <a:rPr lang="hu-HU" sz="1400" dirty="0"/>
              <a:t> </a:t>
            </a:r>
            <a:r>
              <a:rPr lang="hu-HU" sz="1400" dirty="0" err="1" smtClean="0"/>
              <a:t>risk</a:t>
            </a:r>
            <a:r>
              <a:rPr lang="hu-HU" sz="1400" dirty="0" smtClean="0"/>
              <a:t> </a:t>
            </a:r>
            <a:r>
              <a:rPr lang="hu-HU" sz="1400" dirty="0"/>
              <a:t>kiterjesztés:				50 E Ft/kár</a:t>
            </a:r>
          </a:p>
          <a:p>
            <a:pPr>
              <a:defRPr/>
            </a:pPr>
            <a:r>
              <a:rPr lang="hu-HU" sz="1400" dirty="0"/>
              <a:t>Földrengés:					0,5%, 100 E Ft/kár</a:t>
            </a:r>
          </a:p>
          <a:p>
            <a:pPr>
              <a:defRPr/>
            </a:pPr>
            <a:r>
              <a:rPr lang="hu-HU" sz="1400" dirty="0"/>
              <a:t>Vandalizmus:					10 E Ft/kár</a:t>
            </a:r>
          </a:p>
          <a:p>
            <a:pPr>
              <a:spcAft>
                <a:spcPts val="0"/>
              </a:spcAft>
              <a:defRPr/>
            </a:pPr>
            <a:r>
              <a:rPr lang="hu-HU" sz="1400" dirty="0"/>
              <a:t>Elber:						10 E Ft/kár</a:t>
            </a:r>
          </a:p>
          <a:p>
            <a:pPr>
              <a:defRPr/>
            </a:pPr>
            <a:r>
              <a:rPr lang="hu-HU" sz="1400" dirty="0"/>
              <a:t>Többletköltségek:				önrészmentes</a:t>
            </a:r>
          </a:p>
          <a:p>
            <a:pPr>
              <a:defRPr/>
            </a:pPr>
            <a:r>
              <a:rPr lang="hu-HU" sz="1400" dirty="0"/>
              <a:t>Üvegtörés:					önrészmentes</a:t>
            </a:r>
          </a:p>
          <a:p>
            <a:pPr>
              <a:defRPr/>
            </a:pPr>
            <a:r>
              <a:rPr lang="hu-HU" sz="1400" dirty="0"/>
              <a:t>Készpénz, értékcikk:				önrészmentes</a:t>
            </a:r>
          </a:p>
          <a:p>
            <a:pPr>
              <a:defRPr/>
            </a:pPr>
            <a:r>
              <a:rPr lang="hu-HU" sz="1400" dirty="0"/>
              <a:t>Küldöttrablás:					önrészmentes</a:t>
            </a:r>
          </a:p>
          <a:p>
            <a:pPr>
              <a:defRPr/>
            </a:pPr>
            <a:r>
              <a:rPr lang="hu-HU" sz="1400" dirty="0"/>
              <a:t>Munkavállalók vagyontárgyai:		</a:t>
            </a:r>
            <a:r>
              <a:rPr lang="hu-HU" sz="1400" dirty="0" smtClean="0"/>
              <a:t>	önrészmentes</a:t>
            </a:r>
            <a:endParaRPr lang="hu-HU" sz="1400" dirty="0"/>
          </a:p>
          <a:p>
            <a:pPr>
              <a:defRPr/>
            </a:pPr>
            <a:r>
              <a:rPr lang="hu-HU" sz="1400" dirty="0"/>
              <a:t>Géptörés:	</a:t>
            </a:r>
            <a:r>
              <a:rPr lang="hu-HU" sz="1400" dirty="0" smtClean="0"/>
              <a:t>	</a:t>
            </a:r>
            <a:r>
              <a:rPr lang="hu-HU" sz="1400" dirty="0"/>
              <a:t>			10%, 25 E Ft/kár</a:t>
            </a:r>
          </a:p>
          <a:p>
            <a:pPr>
              <a:defRPr/>
            </a:pPr>
            <a:r>
              <a:rPr lang="hu-HU" sz="1400" dirty="0" smtClean="0"/>
              <a:t>Szolgáltatás kimaradás </a:t>
            </a:r>
            <a:r>
              <a:rPr lang="hu-HU" sz="1400" dirty="0"/>
              <a:t>miatti bevételkiesés</a:t>
            </a:r>
            <a:r>
              <a:rPr lang="hu-HU" sz="1400" dirty="0" smtClean="0"/>
              <a:t>:</a:t>
            </a:r>
            <a:r>
              <a:rPr lang="hu-HU" sz="1400" dirty="0"/>
              <a:t>	</a:t>
            </a:r>
            <a:r>
              <a:rPr lang="hu-HU" sz="1400" dirty="0" smtClean="0"/>
              <a:t>	3 </a:t>
            </a:r>
            <a:r>
              <a:rPr lang="hu-HU" sz="1400" dirty="0"/>
              <a:t>óra, 10 E </a:t>
            </a:r>
            <a:r>
              <a:rPr lang="hu-HU" sz="1400" dirty="0" smtClean="0"/>
              <a:t>Ft/kár</a:t>
            </a:r>
          </a:p>
          <a:p>
            <a:pPr>
              <a:defRPr/>
            </a:pPr>
            <a:r>
              <a:rPr lang="hu-HU" sz="1400" dirty="0" smtClean="0"/>
              <a:t>Tűz-üzemszünet					5 nap/káresemény</a:t>
            </a:r>
            <a:endParaRPr lang="hu-HU" sz="1400" dirty="0"/>
          </a:p>
          <a:p>
            <a:pPr>
              <a:defRPr/>
            </a:pPr>
            <a:endParaRPr lang="hu-HU" sz="1400" dirty="0"/>
          </a:p>
          <a:p>
            <a:pPr marL="0" indent="0">
              <a:buNone/>
              <a:defRPr/>
            </a:pPr>
            <a:r>
              <a:rPr lang="hu-HU" sz="1400" b="1" dirty="0"/>
              <a:t>Felelősségbiztosítások</a:t>
            </a:r>
          </a:p>
          <a:p>
            <a:pPr>
              <a:defRPr/>
            </a:pPr>
            <a:r>
              <a:rPr lang="hu-HU" sz="1400" dirty="0"/>
              <a:t>Felelősségbiztosítási általános </a:t>
            </a:r>
            <a:r>
              <a:rPr lang="hu-HU" sz="1400" dirty="0" smtClean="0"/>
              <a:t>önrész:</a:t>
            </a:r>
            <a:r>
              <a:rPr lang="hu-HU" sz="1400" dirty="0"/>
              <a:t>		10%, 10 E Ft/kár</a:t>
            </a:r>
          </a:p>
          <a:p>
            <a:pPr>
              <a:defRPr/>
            </a:pPr>
            <a:r>
              <a:rPr lang="hu-HU" sz="1400" dirty="0"/>
              <a:t>Termékfelelősség-biztosítás önrésze</a:t>
            </a:r>
            <a:r>
              <a:rPr lang="hu-HU" sz="1400" dirty="0" smtClean="0"/>
              <a:t>:</a:t>
            </a:r>
            <a:r>
              <a:rPr lang="hu-HU" sz="1400" dirty="0"/>
              <a:t>		</a:t>
            </a:r>
            <a:r>
              <a:rPr lang="hu-HU" sz="1400" dirty="0">
                <a:solidFill>
                  <a:srgbClr val="404040"/>
                </a:solidFill>
              </a:rPr>
              <a:t>10%, 25 E </a:t>
            </a:r>
            <a:r>
              <a:rPr lang="hu-HU" sz="1400" dirty="0" smtClean="0">
                <a:solidFill>
                  <a:srgbClr val="404040"/>
                </a:solidFill>
              </a:rPr>
              <a:t>Ft/kár</a:t>
            </a:r>
          </a:p>
          <a:p>
            <a:pPr>
              <a:defRPr/>
            </a:pPr>
            <a:r>
              <a:rPr lang="hu-HU" sz="1400" dirty="0" smtClean="0"/>
              <a:t>Épszer </a:t>
            </a:r>
            <a:r>
              <a:rPr lang="hu-HU" sz="1400" dirty="0"/>
              <a:t>záradék alkalmazása esetén a </a:t>
            </a:r>
            <a:endParaRPr lang="hu-HU" sz="1400" dirty="0" smtClean="0"/>
          </a:p>
          <a:p>
            <a:pPr marL="0" indent="0">
              <a:buNone/>
              <a:defRPr/>
            </a:pPr>
            <a:r>
              <a:rPr lang="hu-HU" sz="1400" dirty="0"/>
              <a:t> </a:t>
            </a:r>
            <a:r>
              <a:rPr lang="hu-HU" sz="1400" dirty="0" smtClean="0"/>
              <a:t>    szolgáltatói </a:t>
            </a:r>
            <a:r>
              <a:rPr lang="hu-HU" sz="1400" dirty="0"/>
              <a:t>felelősségbiztosítás önrésze </a:t>
            </a:r>
            <a:r>
              <a:rPr lang="hu-HU" sz="1400" dirty="0" smtClean="0"/>
              <a:t>		10</a:t>
            </a:r>
            <a:r>
              <a:rPr lang="hu-HU" sz="1400" dirty="0"/>
              <a:t>%, </a:t>
            </a:r>
            <a:r>
              <a:rPr lang="hu-HU" sz="1400" dirty="0" smtClean="0"/>
              <a:t>50 </a:t>
            </a:r>
            <a:r>
              <a:rPr lang="hu-HU" sz="1400" dirty="0"/>
              <a:t>E Ft/kár</a:t>
            </a:r>
          </a:p>
          <a:p>
            <a:pPr>
              <a:defRPr/>
            </a:pPr>
            <a:endParaRPr lang="hu-HU" sz="1400" dirty="0">
              <a:solidFill>
                <a:srgbClr val="404040"/>
              </a:solidFill>
            </a:endParaRPr>
          </a:p>
          <a:p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Önrészek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420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85927"/>
            <a:ext cx="8507288" cy="450059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hu-HU" sz="1800" dirty="0"/>
              <a:t>Maximum 40% engedmény adható</a:t>
            </a:r>
          </a:p>
          <a:p>
            <a:pPr>
              <a:lnSpc>
                <a:spcPct val="150000"/>
              </a:lnSpc>
              <a:defRPr/>
            </a:pPr>
            <a:r>
              <a:rPr lang="hu-HU" sz="1800" dirty="0"/>
              <a:t>Engedmények jogcíme és mértéke: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tartamengedmény:				10%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díjfizetési gyakoriság miatti engedmény:		3%, 5%, 8%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mikrovállalkozások engedménye:		0% – 12%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1800" dirty="0"/>
              <a:t>előzetes kármentességi engedmény:		0% – 20</a:t>
            </a:r>
            <a:r>
              <a:rPr lang="hu-HU" sz="1800" dirty="0" smtClean="0"/>
              <a:t>%</a:t>
            </a:r>
          </a:p>
          <a:p>
            <a:pPr>
              <a:lnSpc>
                <a:spcPct val="150000"/>
              </a:lnSpc>
              <a:defRPr/>
            </a:pPr>
            <a:endParaRPr lang="hu-HU" sz="1800" dirty="0" smtClean="0"/>
          </a:p>
          <a:p>
            <a:pPr algn="ctr">
              <a:lnSpc>
                <a:spcPct val="150000"/>
              </a:lnSpc>
              <a:defRPr/>
            </a:pPr>
            <a:r>
              <a:rPr lang="hu-HU" sz="1800" dirty="0" smtClean="0"/>
              <a:t>A </a:t>
            </a:r>
            <a:r>
              <a:rPr lang="hu-HU" sz="1800" dirty="0"/>
              <a:t>MikroMax minimum díja </a:t>
            </a:r>
            <a:r>
              <a:rPr lang="hu-HU" sz="1800" b="1" dirty="0"/>
              <a:t>18 ezer </a:t>
            </a:r>
            <a:r>
              <a:rPr lang="hu-HU" sz="1800" b="1" dirty="0" smtClean="0"/>
              <a:t>Ft/év </a:t>
            </a:r>
            <a:r>
              <a:rPr lang="hu-HU" sz="1400" dirty="0" smtClean="0"/>
              <a:t>(engedményekkel csökkentett)</a:t>
            </a:r>
            <a:r>
              <a:rPr lang="hu-HU" sz="1800" b="1" dirty="0" smtClean="0"/>
              <a:t> Az engedmény lehetőség</a:t>
            </a:r>
            <a:r>
              <a:rPr lang="hu-HU" sz="1800" b="1" dirty="0"/>
              <a:t>, nem </a:t>
            </a:r>
            <a:r>
              <a:rPr lang="hu-HU" sz="1800" b="1" dirty="0" smtClean="0"/>
              <a:t>pedig cél</a:t>
            </a:r>
            <a:r>
              <a:rPr lang="hu-HU" sz="1800" b="1" dirty="0"/>
              <a:t>!</a:t>
            </a:r>
          </a:p>
          <a:p>
            <a:pPr lvl="1">
              <a:lnSpc>
                <a:spcPct val="150000"/>
              </a:lnSpc>
              <a:defRPr/>
            </a:pPr>
            <a:endParaRPr lang="hu-HU" sz="18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Engedmények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928670"/>
            <a:ext cx="2619375" cy="174307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596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hu-HU" sz="1600" b="1" dirty="0" smtClean="0"/>
              <a:t>Engedmények </a:t>
            </a:r>
            <a:r>
              <a:rPr lang="hu-HU" sz="1600" b="1" dirty="0"/>
              <a:t>30 E Ft alatt</a:t>
            </a:r>
          </a:p>
          <a:p>
            <a:pPr>
              <a:lnSpc>
                <a:spcPct val="150000"/>
              </a:lnSpc>
              <a:defRPr/>
            </a:pPr>
            <a:r>
              <a:rPr lang="hu-HU" sz="1600" dirty="0"/>
              <a:t>30 E Ft vagy az alatti bruttó (engedmények nélküli) éves biztosítási díj esetében csak</a:t>
            </a: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600" dirty="0"/>
              <a:t>tartamengedmény</a:t>
            </a:r>
          </a:p>
          <a:p>
            <a:pPr lvl="1">
              <a:lnSpc>
                <a:spcPct val="150000"/>
              </a:lnSpc>
              <a:buClr>
                <a:srgbClr val="9BBB59"/>
              </a:buClr>
              <a:defRPr/>
            </a:pPr>
            <a:r>
              <a:rPr lang="hu-HU" sz="1600" dirty="0"/>
              <a:t>díjfizetési gyakoriság miatti </a:t>
            </a:r>
            <a:r>
              <a:rPr lang="hu-HU" sz="1600" dirty="0" smtClean="0"/>
              <a:t>engedmény adható</a:t>
            </a:r>
            <a:endParaRPr lang="hu-HU" sz="1600" dirty="0"/>
          </a:p>
          <a:p>
            <a:pPr>
              <a:lnSpc>
                <a:spcPct val="150000"/>
              </a:lnSpc>
              <a:buNone/>
              <a:defRPr/>
            </a:pPr>
            <a:endParaRPr lang="hu-HU" sz="1600" dirty="0"/>
          </a:p>
          <a:p>
            <a:pPr>
              <a:lnSpc>
                <a:spcPct val="150000"/>
              </a:lnSpc>
              <a:buNone/>
              <a:defRPr/>
            </a:pPr>
            <a:r>
              <a:rPr lang="hu-HU" sz="1600" b="1" dirty="0"/>
              <a:t>Díjfizetés gyakoriság 30 E Ft alatt</a:t>
            </a:r>
          </a:p>
          <a:p>
            <a:pPr>
              <a:lnSpc>
                <a:spcPct val="150000"/>
              </a:lnSpc>
              <a:defRPr/>
            </a:pPr>
            <a:r>
              <a:rPr lang="hu-HU" sz="1600" dirty="0"/>
              <a:t>30 E Ft vagy az alatti nettó (engedményekkel csökkentett) éves díj </a:t>
            </a:r>
            <a:r>
              <a:rPr lang="hu-HU" sz="1600" dirty="0" smtClean="0"/>
              <a:t>esetén, </a:t>
            </a:r>
            <a:r>
              <a:rPr lang="hu-HU" sz="1600" dirty="0"/>
              <a:t>csak féléves vagy éves </a:t>
            </a:r>
            <a:r>
              <a:rPr lang="hu-HU" sz="1600" dirty="0" smtClean="0"/>
              <a:t>díjfizetés lehet</a:t>
            </a:r>
            <a:endParaRPr lang="hu-HU" sz="1600" dirty="0"/>
          </a:p>
          <a:p>
            <a:pPr>
              <a:lnSpc>
                <a:spcPct val="150000"/>
              </a:lnSpc>
              <a:defRPr/>
            </a:pPr>
            <a:r>
              <a:rPr lang="hu-HU" sz="1600" dirty="0"/>
              <a:t>egyéb esetekben a díjfizetési gyakoriság a GB556-tal megegyezően választható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u-HU" sz="2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Engedmények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85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1800" b="1" dirty="0"/>
              <a:t>A MikroMaxban nincsenek engedélyköteles </a:t>
            </a:r>
            <a:r>
              <a:rPr lang="hu-HU" sz="1800" b="1" dirty="0" smtClean="0"/>
              <a:t>esetek</a:t>
            </a:r>
          </a:p>
          <a:p>
            <a:pPr>
              <a:defRPr/>
            </a:pPr>
            <a:endParaRPr lang="hu-HU" sz="1800" b="1" dirty="0"/>
          </a:p>
          <a:p>
            <a:pPr lvl="1">
              <a:defRPr/>
            </a:pPr>
            <a:r>
              <a:rPr lang="hu-HU" sz="1800" dirty="0"/>
              <a:t>T</a:t>
            </a:r>
            <a:r>
              <a:rPr lang="hu-HU" sz="1800" dirty="0" smtClean="0"/>
              <a:t>isztán </a:t>
            </a:r>
            <a:r>
              <a:rPr lang="hu-HU" sz="1800" b="1" dirty="0"/>
              <a:t>tarifális</a:t>
            </a:r>
            <a:r>
              <a:rPr lang="hu-HU" sz="1800" dirty="0"/>
              <a:t> a díjszámítás és az engedményrendszer</a:t>
            </a:r>
          </a:p>
          <a:p>
            <a:pPr lvl="1">
              <a:defRPr/>
            </a:pPr>
            <a:r>
              <a:rPr lang="hu-HU" sz="1800" dirty="0" smtClean="0"/>
              <a:t>Nincs egyedi záradék</a:t>
            </a:r>
          </a:p>
          <a:p>
            <a:pPr lvl="1">
              <a:defRPr/>
            </a:pPr>
            <a:r>
              <a:rPr lang="hu-HU" sz="1800" dirty="0" smtClean="0"/>
              <a:t>Nincs egyedi besorolás</a:t>
            </a:r>
            <a:endParaRPr lang="hu-HU" sz="1800" dirty="0"/>
          </a:p>
          <a:p>
            <a:pPr lvl="1">
              <a:defRPr/>
            </a:pPr>
            <a:r>
              <a:rPr lang="hu-HU" sz="1800" dirty="0" smtClean="0"/>
              <a:t>Az ügyfél nyilatkozik hogy tudomásul veszi azokat a kizárásokat, amelyekre nem terjed ki a biztosítás</a:t>
            </a:r>
          </a:p>
          <a:p>
            <a:pPr lvl="1">
              <a:defRPr/>
            </a:pPr>
            <a:r>
              <a:rPr lang="hu-HU" sz="1800" dirty="0" smtClean="0"/>
              <a:t>Csak </a:t>
            </a:r>
            <a:r>
              <a:rPr lang="hu-HU" sz="1800" dirty="0"/>
              <a:t>a díjszabásban szereplő tevékenységek biztosítottak</a:t>
            </a:r>
          </a:p>
          <a:p>
            <a:pPr lvl="1">
              <a:defRPr/>
            </a:pPr>
            <a:endParaRPr lang="hu-HU" sz="1800" b="1" dirty="0"/>
          </a:p>
          <a:p>
            <a:pPr lvl="1">
              <a:defRPr/>
            </a:pPr>
            <a:endParaRPr lang="hu-HU" sz="1800" b="1" dirty="0"/>
          </a:p>
          <a:p>
            <a:pPr marL="0" indent="0">
              <a:buNone/>
              <a:defRPr/>
            </a:pPr>
            <a:r>
              <a:rPr lang="hu-HU" sz="1800" b="1" dirty="0"/>
              <a:t>Azokban az esetekben, amikor a MikroMax nem megfelelő az ügyfél igényének kiszolgálására, akkor a Preventort vagy más vállalkozói vagyonbiztosítási terméket </a:t>
            </a:r>
            <a:r>
              <a:rPr lang="hu-HU" sz="1800" b="1" dirty="0" smtClean="0"/>
              <a:t>(</a:t>
            </a:r>
            <a:r>
              <a:rPr lang="hu-HU" sz="1800" b="1" dirty="0"/>
              <a:t>GV, ÁVV, ALL </a:t>
            </a:r>
            <a:r>
              <a:rPr lang="hu-HU" sz="1800" b="1" dirty="0" smtClean="0"/>
              <a:t>RISK) </a:t>
            </a:r>
            <a:r>
              <a:rPr lang="hu-HU" sz="1800" b="1" dirty="0"/>
              <a:t>kell alkalmazni</a:t>
            </a:r>
            <a:r>
              <a:rPr lang="hu-HU" sz="1600" b="1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Engedélyek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96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biztosított: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05272" y="371299"/>
            <a:ext cx="7427168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A MikroMaxban nem biztosítható</a:t>
            </a:r>
            <a:endParaRPr lang="hu-HU" sz="32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310204"/>
          </a:xfrm>
          <a:ln>
            <a:solidFill>
              <a:schemeClr val="bg1"/>
            </a:solidFill>
          </a:ln>
        </p:spPr>
        <p:txBody>
          <a:bodyPr/>
          <a:lstStyle/>
          <a:p>
            <a:pPr lvl="0" rtl="0">
              <a:lnSpc>
                <a:spcPct val="150000"/>
              </a:lnSpc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Tevékenységek</a:t>
            </a:r>
            <a:endParaRPr lang="hu-HU" sz="1800" dirty="0" smtClean="0">
              <a:solidFill>
                <a:schemeClr val="tx1"/>
              </a:solidFill>
            </a:endParaRPr>
          </a:p>
          <a:p>
            <a:pPr lvl="0" rtl="0"/>
            <a:r>
              <a:rPr lang="hu-HU" sz="1800" dirty="0" smtClean="0">
                <a:solidFill>
                  <a:schemeClr val="tx1"/>
                </a:solidFill>
              </a:rPr>
              <a:t>Csak a díjszabásban nevesített tevékenységek biztosíthatók.</a:t>
            </a:r>
            <a:endParaRPr lang="hu-HU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u-HU" sz="2000" b="1" dirty="0"/>
              <a:t>Épületek építmények</a:t>
            </a:r>
          </a:p>
          <a:p>
            <a:r>
              <a:rPr lang="hu-HU" sz="1600" dirty="0" smtClean="0"/>
              <a:t>„</a:t>
            </a:r>
            <a:r>
              <a:rPr lang="hu-HU" sz="1600" dirty="0"/>
              <a:t>A” vagy „B” tűzveszélyességi osztályba sorolt épületek;</a:t>
            </a:r>
          </a:p>
          <a:p>
            <a:r>
              <a:rPr lang="hu-HU" sz="1600" dirty="0" smtClean="0"/>
              <a:t>nád- </a:t>
            </a:r>
            <a:r>
              <a:rPr lang="hu-HU" sz="1600" dirty="0"/>
              <a:t>és zsúpfedeles, valamint fazsindelyes épületek;</a:t>
            </a:r>
          </a:p>
          <a:p>
            <a:r>
              <a:rPr lang="hu-HU" sz="1600" dirty="0" smtClean="0"/>
              <a:t>sátrak</a:t>
            </a:r>
            <a:r>
              <a:rPr lang="hu-HU" sz="1600" dirty="0"/>
              <a:t>, lakókocsik, nyitott oldalú- vagy fedetlen épületek, ponyvacsarnokok, műszaki textíliákból készült lefedő szerkezetek;</a:t>
            </a:r>
          </a:p>
          <a:p>
            <a:r>
              <a:rPr lang="hu-HU" sz="1600" dirty="0" smtClean="0"/>
              <a:t>épületen </a:t>
            </a:r>
            <a:r>
              <a:rPr lang="hu-HU" sz="1600" dirty="0"/>
              <a:t>kívüli standok, pultok;</a:t>
            </a:r>
          </a:p>
          <a:p>
            <a:r>
              <a:rPr lang="hu-HU" sz="1600" dirty="0" smtClean="0"/>
              <a:t>közterületen </a:t>
            </a:r>
            <a:r>
              <a:rPr lang="hu-HU" sz="1600" dirty="0"/>
              <a:t>vagy elkerített helyen, de szabadban álló könnyűszerkezetes vagy több oldalán üvegezett épületek, építmények;</a:t>
            </a:r>
          </a:p>
          <a:p>
            <a:r>
              <a:rPr lang="hu-HU" sz="1600" dirty="0" smtClean="0"/>
              <a:t>csónakházak</a:t>
            </a:r>
            <a:r>
              <a:rPr lang="hu-HU" sz="1600" dirty="0"/>
              <a:t>, stégek, faházak, menedékházak, tribünök, konténerek;</a:t>
            </a:r>
          </a:p>
          <a:p>
            <a:r>
              <a:rPr lang="hu-HU" sz="1600" dirty="0" smtClean="0"/>
              <a:t>felvonulási </a:t>
            </a:r>
            <a:r>
              <a:rPr lang="hu-HU" sz="1600" dirty="0"/>
              <a:t>épületek, vagy más ideiglenes jelleggel készült épületek, építmények;</a:t>
            </a:r>
          </a:p>
          <a:p>
            <a:r>
              <a:rPr lang="hu-HU" sz="1600" dirty="0" smtClean="0"/>
              <a:t>építési </a:t>
            </a:r>
            <a:r>
              <a:rPr lang="hu-HU" sz="1600" dirty="0"/>
              <a:t>telek, épület/építmény nélküli ingatlan;</a:t>
            </a:r>
          </a:p>
          <a:p>
            <a:r>
              <a:rPr lang="hu-HU" sz="1600" dirty="0" smtClean="0"/>
              <a:t>bontás </a:t>
            </a:r>
            <a:r>
              <a:rPr lang="hu-HU" sz="1600" dirty="0"/>
              <a:t>alatt lévő vagy bontásra kijelölt épületek, építmények;</a:t>
            </a:r>
          </a:p>
          <a:p>
            <a:r>
              <a:rPr lang="hu-HU" sz="1600" dirty="0" smtClean="0"/>
              <a:t>építés </a:t>
            </a:r>
            <a:r>
              <a:rPr lang="hu-HU" sz="1600" dirty="0"/>
              <a:t>vagy szerelés alatt lévő épületek, </a:t>
            </a:r>
            <a:r>
              <a:rPr lang="hu-HU" sz="1600" dirty="0" smtClean="0"/>
              <a:t>építmények.</a:t>
            </a:r>
            <a:endParaRPr lang="hu-HU" sz="1600" dirty="0"/>
          </a:p>
          <a:p>
            <a:pPr marL="57150" indent="0">
              <a:buNone/>
            </a:pPr>
            <a:r>
              <a:rPr lang="hu-HU" sz="1600" dirty="0" smtClean="0"/>
              <a:t>A teljes lista a feltételszövegben </a:t>
            </a:r>
          </a:p>
          <a:p>
            <a:pPr lvl="0" rtl="0">
              <a:lnSpc>
                <a:spcPct val="150000"/>
              </a:lnSpc>
            </a:pP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05272" y="371299"/>
            <a:ext cx="7427168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A MikroMaxban nem biztosítható</a:t>
            </a:r>
            <a:endParaRPr lang="hu-HU" sz="32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310204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sz="2000" b="1" dirty="0" smtClean="0"/>
              <a:t>Ingóságok</a:t>
            </a:r>
            <a:endParaRPr lang="hu-HU" sz="2000" b="1" dirty="0"/>
          </a:p>
          <a:p>
            <a:r>
              <a:rPr lang="hu-HU" sz="1600" dirty="0" smtClean="0"/>
              <a:t>csekk</a:t>
            </a:r>
            <a:r>
              <a:rPr lang="hu-HU" sz="1600" dirty="0"/>
              <a:t>, postautalvány, takarékkönyv, értékpapír, részvény, kötvény, értékpapírok;</a:t>
            </a:r>
          </a:p>
          <a:p>
            <a:r>
              <a:rPr lang="hu-HU" sz="1600" dirty="0" smtClean="0"/>
              <a:t>járművek</a:t>
            </a:r>
            <a:r>
              <a:rPr lang="hu-HU" sz="1600" dirty="0"/>
              <a:t>, kivéve a biztosított kizárólag telephelyi használatú munkagépei (pl. targonca);</a:t>
            </a:r>
          </a:p>
          <a:p>
            <a:r>
              <a:rPr lang="hu-HU" sz="1600" dirty="0" smtClean="0"/>
              <a:t>állatok </a:t>
            </a:r>
            <a:r>
              <a:rPr lang="hu-HU" sz="1600" dirty="0"/>
              <a:t>a díszállatok kivételével;</a:t>
            </a:r>
          </a:p>
          <a:p>
            <a:r>
              <a:rPr lang="hu-HU" sz="1600" dirty="0" smtClean="0"/>
              <a:t>levegővel </a:t>
            </a:r>
            <a:r>
              <a:rPr lang="hu-HU" sz="1600" dirty="0"/>
              <a:t>felfújt fóliasátrak és az azokban lévő tárgyak;</a:t>
            </a:r>
          </a:p>
          <a:p>
            <a:r>
              <a:rPr lang="hu-HU" sz="1600" dirty="0" smtClean="0"/>
              <a:t>légvárak </a:t>
            </a:r>
            <a:r>
              <a:rPr lang="hu-HU" sz="1600" dirty="0"/>
              <a:t>(ugrálóvárak), felfújható játékok;</a:t>
            </a:r>
          </a:p>
          <a:p>
            <a:r>
              <a:rPr lang="hu-HU" sz="1600" dirty="0"/>
              <a:t>lábon álló fák, növények, növényi </a:t>
            </a:r>
            <a:r>
              <a:rPr lang="hu-HU" sz="1600" dirty="0" smtClean="0"/>
              <a:t>kultúrák;</a:t>
            </a:r>
            <a:endParaRPr lang="hu-HU" sz="1600" dirty="0"/>
          </a:p>
          <a:p>
            <a:r>
              <a:rPr lang="hu-HU" sz="1600" dirty="0" smtClean="0"/>
              <a:t>pénzbedobással </a:t>
            </a:r>
            <a:r>
              <a:rPr lang="hu-HU" sz="1600" dirty="0"/>
              <a:t>működő és pénzkiadó automaták, ATM automaták, játék- és nyerőgépek tartalmukkal együtt;</a:t>
            </a:r>
          </a:p>
          <a:p>
            <a:r>
              <a:rPr lang="hu-HU" sz="1600" dirty="0" smtClean="0"/>
              <a:t>épületen </a:t>
            </a:r>
            <a:r>
              <a:rPr lang="hu-HU" sz="1600" dirty="0"/>
              <a:t>kívül elhelyezett vitrinek, árusító automaták a bennük elhelyezett vagyontárgyakkal együtt;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jogszabály szerint nemesfémnek minősülő anyagok, drágakő vagy igazgyöngy, valamint az ezek felhasználásával készült használati tárgyak;</a:t>
            </a:r>
          </a:p>
          <a:p>
            <a:pPr marL="57150" indent="0">
              <a:buNone/>
            </a:pPr>
            <a:r>
              <a:rPr lang="hu-HU" sz="1600" dirty="0" smtClean="0"/>
              <a:t>A teljes lista a feltételszövegben </a:t>
            </a:r>
          </a:p>
          <a:p>
            <a:pPr lvl="0" rtl="0">
              <a:lnSpc>
                <a:spcPct val="150000"/>
              </a:lnSpc>
            </a:pP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4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05272" y="371299"/>
            <a:ext cx="7427168" cy="58477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A MikroMaxban nem biztosítható</a:t>
            </a:r>
            <a:endParaRPr lang="hu-HU" sz="32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310204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sz="2000" b="1" dirty="0" smtClean="0"/>
              <a:t>Géptörés</a:t>
            </a:r>
            <a:endParaRPr lang="hu-HU" sz="2000" b="1" dirty="0"/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600" b="1" dirty="0">
                <a:cs typeface="+mn-cs"/>
              </a:rPr>
              <a:t>10 évnél idősebb </a:t>
            </a:r>
            <a:r>
              <a:rPr lang="hu-HU" sz="1600" dirty="0">
                <a:cs typeface="+mn-cs"/>
              </a:rPr>
              <a:t>és/vagy </a:t>
            </a:r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600" b="1" dirty="0">
                <a:cs typeface="+mn-cs"/>
              </a:rPr>
              <a:t>20 M Ft-nál nagyobb</a:t>
            </a:r>
            <a:r>
              <a:rPr lang="hu-HU" sz="1600" dirty="0">
                <a:cs typeface="+mn-cs"/>
              </a:rPr>
              <a:t> biztosítási összegű gépek</a:t>
            </a:r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600" dirty="0">
                <a:cs typeface="+mn-cs"/>
              </a:rPr>
              <a:t>elektromos árammal vagy egyéb üzemanyaggal működő </a:t>
            </a:r>
            <a:r>
              <a:rPr lang="hu-HU" sz="1600" b="1" dirty="0">
                <a:cs typeface="+mn-cs"/>
              </a:rPr>
              <a:t>kéziszerszámok</a:t>
            </a:r>
          </a:p>
          <a:p>
            <a:pPr marL="57150" indent="0">
              <a:buNone/>
            </a:pPr>
            <a:r>
              <a:rPr lang="hu-HU" sz="1600" dirty="0" smtClean="0"/>
              <a:t>A teljes lista a feltételszövegben </a:t>
            </a:r>
          </a:p>
          <a:p>
            <a:pPr lvl="0" rtl="0">
              <a:lnSpc>
                <a:spcPct val="150000"/>
              </a:lnSpc>
            </a:pPr>
            <a:endParaRPr lang="hu-H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u-HU" sz="2000" b="1" dirty="0" smtClean="0"/>
              <a:t>Elber</a:t>
            </a:r>
            <a:endParaRPr lang="hu-HU" sz="2000" b="1" dirty="0"/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600" b="1" dirty="0" smtClean="0"/>
              <a:t>adatok</a:t>
            </a:r>
            <a:endParaRPr lang="hu-HU" sz="1600" dirty="0"/>
          </a:p>
          <a:p>
            <a:pPr marL="342900" lvl="1" indent="-342900">
              <a:lnSpc>
                <a:spcPct val="150000"/>
              </a:lnSpc>
              <a:buClr>
                <a:srgbClr val="FF6600"/>
              </a:buClr>
              <a:defRPr/>
            </a:pPr>
            <a:r>
              <a:rPr lang="hu-HU" sz="1600" b="1" dirty="0" smtClean="0"/>
              <a:t>programok</a:t>
            </a:r>
            <a:endParaRPr lang="hu-HU" sz="1600" dirty="0"/>
          </a:p>
          <a:p>
            <a:pPr marL="57150" indent="0">
              <a:buNone/>
            </a:pPr>
            <a:r>
              <a:rPr lang="hu-HU" sz="1600" dirty="0" smtClean="0"/>
              <a:t>A </a:t>
            </a:r>
            <a:r>
              <a:rPr lang="hu-HU" sz="1600" dirty="0"/>
              <a:t>teljes lista a feltételszövegben </a:t>
            </a:r>
          </a:p>
          <a:p>
            <a:pPr lvl="0" rtl="0">
              <a:lnSpc>
                <a:spcPct val="150000"/>
              </a:lnSpc>
            </a:pP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Technikai tudnivalók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Engedményezés</a:t>
            </a:r>
            <a:endParaRPr lang="hu-HU" sz="2400" dirty="0"/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 bwMode="auto">
          <a:xfrm>
            <a:off x="457200" y="1071547"/>
            <a:ext cx="8229600" cy="53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lvl="1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sz="1800" dirty="0" smtClean="0">
                <a:latin typeface="+mn-lt"/>
              </a:rPr>
              <a:t>Nem „kedvezményezés”: kedvezményezett – életbiztosítás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None/>
              <a:defRPr/>
            </a:pPr>
            <a:endParaRPr lang="hu-HU" sz="1800" dirty="0" smtClean="0">
              <a:latin typeface="+mn-lt"/>
            </a:endParaRPr>
          </a:p>
          <a:p>
            <a:pPr marL="342900" lvl="1" indent="-342900">
              <a:buClr>
                <a:srgbClr val="FF6600"/>
              </a:buClr>
              <a:buFont typeface="Wingdings" charset="2"/>
              <a:buChar char="§"/>
            </a:pPr>
            <a:r>
              <a:rPr lang="hu-HU" sz="1800" dirty="0" smtClean="0">
                <a:latin typeface="+mn-lt"/>
              </a:rPr>
              <a:t>Az engedményezési záradékot a Portfolió szerkeszti össze, az adatokat a Portál adja át</a:t>
            </a:r>
          </a:p>
          <a:p>
            <a:pPr marL="342900" lvl="1" indent="-342900">
              <a:buClr>
                <a:srgbClr val="FF6600"/>
              </a:buClr>
              <a:buNone/>
            </a:pPr>
            <a:endParaRPr lang="hu-HU" sz="1800" dirty="0" smtClean="0">
              <a:latin typeface="+mn-lt"/>
            </a:endParaRPr>
          </a:p>
          <a:p>
            <a:pPr marL="342900" lvl="1" indent="-342900">
              <a:buClr>
                <a:srgbClr val="FF6600"/>
              </a:buClr>
              <a:defRPr/>
            </a:pPr>
            <a:r>
              <a:rPr lang="hu-HU" sz="1800" dirty="0" smtClean="0">
                <a:latin typeface="+mn-lt"/>
              </a:rPr>
              <a:t>Szabály: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800" dirty="0" smtClean="0">
                <a:latin typeface="+mn-lt"/>
              </a:rPr>
              <a:t>hitel összege lehet nagyobb, mint az engedményezés összege</a:t>
            </a:r>
          </a:p>
          <a:p>
            <a:pPr lvl="1">
              <a:buClr>
                <a:srgbClr val="9BBB59"/>
              </a:buClr>
              <a:defRPr/>
            </a:pPr>
            <a:r>
              <a:rPr lang="hu-HU" sz="1800" dirty="0" smtClean="0">
                <a:latin typeface="+mn-lt"/>
              </a:rPr>
              <a:t>engedményezés összege &lt;= engedményezés tárgyának biztosítási összege</a:t>
            </a:r>
          </a:p>
          <a:p>
            <a:pPr lvl="1">
              <a:buClr>
                <a:srgbClr val="9BBB59"/>
              </a:buClr>
              <a:buNone/>
              <a:defRPr/>
            </a:pPr>
            <a:endParaRPr lang="hu-HU" sz="1800" dirty="0" smtClean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hu-HU" sz="1800" dirty="0" smtClean="0">
                <a:latin typeface="Verdana" charset="0"/>
              </a:rPr>
              <a:t>Több engedményezés is lehet egy szerződésen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hu-HU" sz="1800" dirty="0" smtClean="0">
              <a:latin typeface="Verdana" charset="0"/>
            </a:endParaRPr>
          </a:p>
          <a:p>
            <a:pPr marL="342900" lvl="1" indent="-342900">
              <a:buClr>
                <a:srgbClr val="FF6600"/>
              </a:buClr>
              <a:buFont typeface="Wingdings" charset="2"/>
              <a:buChar char="§"/>
            </a:pPr>
            <a:r>
              <a:rPr lang="hu-HU" sz="1800" dirty="0" smtClean="0">
                <a:latin typeface="Verdana" charset="0"/>
              </a:rPr>
              <a:t>Az engedményezés szabályai vagyontárgyanként és </a:t>
            </a:r>
            <a:r>
              <a:rPr lang="hu-HU" sz="1800" dirty="0">
                <a:latin typeface="Verdana" charset="0"/>
              </a:rPr>
              <a:t>szerződés szinten is érvényesek.</a:t>
            </a:r>
            <a:endParaRPr lang="hu-HU" sz="1800" dirty="0">
              <a:latin typeface="+mn-lt"/>
            </a:endParaRPr>
          </a:p>
          <a:p>
            <a:pPr>
              <a:buFont typeface="Wingdings" charset="2"/>
              <a:buChar char="§"/>
            </a:pPr>
            <a:endParaRPr lang="hu-HU" sz="1800" dirty="0" smtClean="0">
              <a:latin typeface="Verdana" charset="0"/>
            </a:endParaRPr>
          </a:p>
          <a:p>
            <a:pPr marL="0" indent="0">
              <a:buNone/>
            </a:pPr>
            <a:r>
              <a:rPr lang="hu-HU" sz="1800" dirty="0" smtClean="0">
                <a:latin typeface="Verdana" charset="0"/>
              </a:rPr>
              <a:t>A fentiektől eltérő engedményezési záradékot az ajánlati dokumentációval el kell juttatni az AC-ba, itt rögzítik, a kötvényre felkerül</a:t>
            </a:r>
          </a:p>
          <a:p>
            <a:pPr marL="457200" lvl="1" indent="0">
              <a:buClr>
                <a:srgbClr val="9BBB59"/>
              </a:buClr>
              <a:buNone/>
            </a:pPr>
            <a:r>
              <a:rPr lang="hu-HU" dirty="0" smtClean="0">
                <a:latin typeface="Verdana" charset="0"/>
              </a:rPr>
              <a:t>	</a:t>
            </a:r>
            <a:endParaRPr lang="hu-HU" dirty="0" smtClean="0">
              <a:latin typeface="+mn-lt"/>
            </a:endParaRP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hu-HU" dirty="0" smtClean="0">
              <a:latin typeface="+mn-lt"/>
            </a:endParaRPr>
          </a:p>
          <a:p>
            <a:pPr>
              <a:buClr>
                <a:srgbClr val="9BBB59"/>
              </a:buClr>
              <a:buNone/>
              <a:defRPr/>
            </a:pPr>
            <a:endParaRPr lang="hu-HU" dirty="0" smtClean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9BBB59"/>
              </a:buClr>
              <a:buNone/>
              <a:defRPr/>
            </a:pP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61256" y="334397"/>
            <a:ext cx="7571184" cy="646331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600" dirty="0" smtClean="0"/>
              <a:t> Kiknek ajánljuk…?</a:t>
            </a:r>
            <a:endParaRPr lang="hu-HU" sz="36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310204"/>
          </a:xfrm>
        </p:spPr>
        <p:txBody>
          <a:bodyPr/>
          <a:lstStyle/>
          <a:p>
            <a:pPr lvl="0" rtl="0">
              <a:lnSpc>
                <a:spcPct val="150000"/>
              </a:lnSpc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Működési területek alapján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Szolgáltatás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K</a:t>
            </a:r>
            <a:r>
              <a:rPr lang="hu-HU" sz="1800" dirty="0" smtClean="0">
                <a:solidFill>
                  <a:schemeClr val="tx1"/>
                </a:solidFill>
              </a:rPr>
              <a:t>ereskedelem 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Szállásadás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Vendéglátás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Kultúra 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Szociális ellátás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Egészségügy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Javító-, szerelő- vagy kisipar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Államigazgatás</a:t>
            </a:r>
          </a:p>
          <a:p>
            <a:pPr>
              <a:lnSpc>
                <a:spcPct val="150000"/>
              </a:lnSpc>
              <a:buNone/>
            </a:pPr>
            <a:endParaRPr lang="hu-H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hu-HU" sz="1800" dirty="0" smtClean="0">
              <a:solidFill>
                <a:schemeClr val="tx1"/>
              </a:solidFill>
            </a:endParaRPr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7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b="1" dirty="0" err="1" smtClean="0"/>
              <a:t>Tarifálás</a:t>
            </a:r>
            <a:endParaRPr lang="hu-HU" sz="2000" b="1" dirty="0" smtClean="0"/>
          </a:p>
          <a:p>
            <a:r>
              <a:rPr lang="hu-HU" sz="2000" dirty="0" smtClean="0"/>
              <a:t>Portál online</a:t>
            </a:r>
          </a:p>
          <a:p>
            <a:r>
              <a:rPr lang="hu-HU" sz="2000" dirty="0" smtClean="0"/>
              <a:t>Portál offline</a:t>
            </a:r>
          </a:p>
          <a:p>
            <a:r>
              <a:rPr lang="hu-HU" sz="2000" dirty="0" smtClean="0"/>
              <a:t>Tarifatábla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Ajánlat felvétele</a:t>
            </a:r>
          </a:p>
          <a:p>
            <a:r>
              <a:rPr lang="hu-HU" sz="2000" dirty="0" smtClean="0"/>
              <a:t>Portál - elektronikus</a:t>
            </a:r>
          </a:p>
          <a:p>
            <a:r>
              <a:rPr lang="hu-HU" sz="2000" dirty="0" smtClean="0"/>
              <a:t>Papíralapú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404664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err="1" smtClean="0"/>
              <a:t>Tarifálás</a:t>
            </a:r>
            <a:r>
              <a:rPr lang="hu-HU" sz="2400" dirty="0" smtClean="0"/>
              <a:t>, ajánlat felvétele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711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mikromax</a:t>
            </a:r>
            <a:r>
              <a:rPr lang="hu-HU" dirty="0" smtClean="0"/>
              <a:t> és GB160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974"/>
          </a:xfrm>
        </p:spPr>
        <p:txBody>
          <a:bodyPr/>
          <a:lstStyle/>
          <a:p>
            <a:r>
              <a:rPr lang="hu-HU" dirty="0" smtClean="0"/>
              <a:t>Lehetőség a dolgozók és családjuk védelmére</a:t>
            </a:r>
          </a:p>
          <a:p>
            <a:r>
              <a:rPr lang="hu-HU" dirty="0" smtClean="0"/>
              <a:t>Szerepet játszhat a dolgozók megtartásában</a:t>
            </a:r>
          </a:p>
          <a:p>
            <a:r>
              <a:rPr lang="hu-HU" dirty="0" smtClean="0"/>
              <a:t>Nincs kockázat-elbírálás</a:t>
            </a:r>
          </a:p>
          <a:p>
            <a:r>
              <a:rPr lang="hu-HU" dirty="0" smtClean="0"/>
              <a:t>Az egyéni szerződéseknél kedvezőbb díjjal köthető</a:t>
            </a:r>
          </a:p>
          <a:p>
            <a:r>
              <a:rPr lang="hu-HU" dirty="0" smtClean="0"/>
              <a:t>A díjat nem terheli adó fizetési kötelezettség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200834"/>
            <a:ext cx="7571184" cy="830997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Miért jó egy cégnek ha csoportos élet-  balesetbiztosítást köt?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380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457200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3460AC-FAE3-4114-AB81-5BF864124B24}" type="slidenum">
              <a:rPr lang="fr-FR" smtClean="0">
                <a:solidFill>
                  <a:schemeClr val="bg1"/>
                </a:solidFill>
                <a:latin typeface="Verdana" charset="0"/>
              </a:rPr>
              <a:pPr eaLnBrk="1" hangingPunct="1"/>
              <a:t>53</a:t>
            </a:fld>
            <a:endParaRPr lang="fr-FR" smtClean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2948" name="Rectangle 3"/>
          <p:cNvSpPr txBox="1">
            <a:spLocks/>
          </p:cNvSpPr>
          <p:nvPr/>
        </p:nvSpPr>
        <p:spPr bwMode="auto">
          <a:xfrm>
            <a:off x="2046288" y="1484313"/>
            <a:ext cx="6629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hu-HU" b="1" dirty="0">
              <a:latin typeface="Verdana" charset="0"/>
            </a:endParaRPr>
          </a:p>
          <a:p>
            <a:endParaRPr lang="hu-HU" b="1" dirty="0">
              <a:latin typeface="Verdana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charset="2"/>
              <a:buNone/>
            </a:pPr>
            <a:endParaRPr lang="hu-HU" dirty="0">
              <a:latin typeface="Verdana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charset="2"/>
              <a:buNone/>
            </a:pPr>
            <a:endParaRPr lang="hu-HU" dirty="0">
              <a:latin typeface="Verdana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Font typeface="Wingdings" charset="2"/>
              <a:buNone/>
            </a:pPr>
            <a:endParaRPr lang="hu-HU" dirty="0">
              <a:latin typeface="Verdana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65156"/>
              </p:ext>
            </p:extLst>
          </p:nvPr>
        </p:nvGraphicFramePr>
        <p:xfrm>
          <a:off x="355600" y="1277938"/>
          <a:ext cx="8310563" cy="52577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37315"/>
                <a:gridCol w="1757210"/>
                <a:gridCol w="1758019"/>
                <a:gridCol w="1758019"/>
              </a:tblGrid>
              <a:tr h="4074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Fedezetek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Biztosítási összeg (Ft)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74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Bázis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Komfort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Prémium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Bármely halál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300 000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Baleseti halál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Baleseti eredetű rokkantság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1 000 000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1 000 000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1 000 000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Nagyműtét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Közepes műtét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25 000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25 000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25 000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Kis műtét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10 000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10 000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Csonttörés, csontrepedés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3 000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Baleseti költségtérítés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20 000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07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Közlekedési baleseti halál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775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Közlekedési baleseti eredetű rokkantság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851535" algn="r"/>
                        </a:tabLst>
                      </a:pPr>
                      <a:r>
                        <a:rPr lang="hu-HU" sz="1400" dirty="0">
                          <a:effectLst/>
                        </a:rPr>
                        <a:t>	500 000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</a:tbl>
          </a:graphicData>
        </a:graphic>
      </p:graphicFrame>
      <p:sp>
        <p:nvSpPr>
          <p:cNvPr id="6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Szolgáltatási csomagok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48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457200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5421816-2CF9-4D4E-BAFE-C7AB2ECDB4D9}" type="slidenum">
              <a:rPr lang="fr-FR" sz="1100" smtClean="0">
                <a:solidFill>
                  <a:schemeClr val="bg1"/>
                </a:solidFill>
                <a:latin typeface="Verdana" charset="0"/>
              </a:rPr>
              <a:pPr eaLnBrk="1" hangingPunct="1"/>
              <a:t>54</a:t>
            </a:fld>
            <a:endParaRPr lang="fr-FR" dirty="0" smtClean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1988" name="Rectangle 3"/>
          <p:cNvSpPr txBox="1">
            <a:spLocks/>
          </p:cNvSpPr>
          <p:nvPr/>
        </p:nvSpPr>
        <p:spPr bwMode="auto">
          <a:xfrm>
            <a:off x="755576" y="1223610"/>
            <a:ext cx="778720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  <a:ea typeface="+mn-ea"/>
              </a:rPr>
              <a:t>Két biztosítási ajánlat felvétele egy ajánlati nyomtatványon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  <a:ea typeface="+mn-ea"/>
              </a:rPr>
              <a:t>Két szerződés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  <a:ea typeface="+mn-ea"/>
              </a:rPr>
              <a:t>Két szerződésszám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  <a:ea typeface="+mn-ea"/>
              </a:rPr>
              <a:t>Egy szerződésazonosító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  <a:ea typeface="+mn-ea"/>
              </a:rPr>
              <a:t>Egy számla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6238068"/>
              </p:ext>
            </p:extLst>
          </p:nvPr>
        </p:nvGraphicFramePr>
        <p:xfrm>
          <a:off x="2051720" y="3068960"/>
          <a:ext cx="6096000" cy="34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971600" y="260648"/>
            <a:ext cx="7571184" cy="461665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400" dirty="0" smtClean="0"/>
              <a:t> MikroMax és GB160 együttkötése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69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71600" y="385500"/>
            <a:ext cx="7571184" cy="461665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2400" dirty="0" smtClean="0"/>
              <a:t> </a:t>
            </a:r>
            <a:r>
              <a:rPr lang="hu-HU" sz="2400" dirty="0"/>
              <a:t>Együttkötött MikroMax és GB160 módosítása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990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Clr>
                <a:srgbClr val="FF6600"/>
              </a:buClr>
              <a:defRPr/>
            </a:pPr>
            <a:r>
              <a:rPr lang="hu-HU" dirty="0"/>
              <a:t>A MikroMax és a GB160 következő adatainak egyeznie kell: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kockázatviselés kezdete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módosítás hatálydátuma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díjfizetés módja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díjfizetés gyakorisága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évforduló</a:t>
            </a:r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 smtClean="0"/>
              <a:t>szerződő</a:t>
            </a:r>
            <a:endParaRPr lang="hu-HU" dirty="0"/>
          </a:p>
          <a:p>
            <a:pPr lvl="1">
              <a:spcAft>
                <a:spcPts val="1200"/>
              </a:spcAft>
              <a:buClr>
                <a:srgbClr val="9BBB59"/>
              </a:buClr>
              <a:defRPr/>
            </a:pPr>
            <a:r>
              <a:rPr lang="hu-HU" dirty="0"/>
              <a:t>biztosított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61264"/>
              </p:ext>
            </p:extLst>
          </p:nvPr>
        </p:nvGraphicFramePr>
        <p:xfrm>
          <a:off x="214282" y="1643050"/>
          <a:ext cx="8664574" cy="39522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887"/>
                <a:gridCol w="2263163"/>
                <a:gridCol w="2336262"/>
                <a:gridCol w="2336262"/>
              </a:tblGrid>
              <a:tr h="425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GB524 </a:t>
                      </a:r>
                      <a:r>
                        <a:rPr lang="hu-HU" sz="1200" dirty="0" smtClean="0">
                          <a:effectLst/>
                        </a:rPr>
                        <a:t>egyéni</a:t>
                      </a:r>
                      <a:r>
                        <a:rPr lang="hu-HU" sz="1200" baseline="0" dirty="0" smtClean="0">
                          <a:effectLst/>
                        </a:rPr>
                        <a:t> és </a:t>
                      </a:r>
                      <a:r>
                        <a:rPr lang="hu-HU" sz="1200" baseline="0" dirty="0" err="1" smtClean="0">
                          <a:effectLst/>
                        </a:rPr>
                        <a:t>mikrovállalkozói</a:t>
                      </a:r>
                      <a:r>
                        <a:rPr lang="hu-HU" sz="1200" baseline="0" dirty="0" smtClean="0">
                          <a:effectLst/>
                        </a:rPr>
                        <a:t> kiegészítője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MikroMax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Preventor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/>
                </a:tc>
              </a:tr>
              <a:tr h="850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maximális biztosítási összeg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10 M Ft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50 M </a:t>
                      </a:r>
                      <a:r>
                        <a:rPr lang="hu-HU" sz="1200" dirty="0" smtClean="0">
                          <a:effectLst/>
                        </a:rPr>
                        <a:t>Ft, 1 telephely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500 M Ft/telephely, </a:t>
                      </a:r>
                      <a:r>
                        <a:rPr lang="hu-HU" sz="1200" dirty="0" smtClean="0">
                          <a:effectLst/>
                        </a:rPr>
                        <a:t/>
                      </a:r>
                      <a:br>
                        <a:rPr lang="hu-HU" sz="1200" dirty="0" smtClean="0">
                          <a:effectLst/>
                        </a:rPr>
                      </a:br>
                      <a:r>
                        <a:rPr lang="hu-HU" sz="1200" dirty="0" smtClean="0">
                          <a:effectLst/>
                        </a:rPr>
                        <a:t>1 </a:t>
                      </a:r>
                      <a:r>
                        <a:rPr lang="hu-HU" sz="1200" dirty="0">
                          <a:effectLst/>
                        </a:rPr>
                        <a:t>milliárd </a:t>
                      </a:r>
                      <a:r>
                        <a:rPr lang="hu-HU" sz="1200" dirty="0" smtClean="0">
                          <a:effectLst/>
                        </a:rPr>
                        <a:t>Ft/szerződés, telephelyek száma tetszőleges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1063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felelősségbiztosí-tási</a:t>
                      </a:r>
                      <a:r>
                        <a:rPr lang="hu-HU" sz="1200" dirty="0" smtClean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fedezet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tevékenységi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tevékenységi, </a:t>
                      </a:r>
                      <a:r>
                        <a:rPr lang="hu-HU" sz="1200" dirty="0">
                          <a:effectLst/>
                        </a:rPr>
                        <a:t>munkáltatói, szolgáltatói, bérlői, bérbeadói, környezetszennyezési, termék-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széles spektrum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63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biztosítható tevékenységek köre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részleges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szolgáltatások teljes körűen, kiskereskedelem és kisipar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szolgáltatások teljes körűen, kereskedelem és ipar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425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önrész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nincs vagy 25 E Ft/kár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10 E Ft/kár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négyféle önrész közül lehet választani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  <a:tr h="425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felépítés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lakásbiztosítás kiegészítő fedezete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előre összeállított fedezetcsomagok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csomagelemekből moduláris építkezés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215" marR="92215" marT="0" marB="0" anchor="ctr"/>
                </a:tc>
              </a:tr>
            </a:tbl>
          </a:graphicData>
        </a:graphic>
      </p:graphicFrame>
      <p:sp>
        <p:nvSpPr>
          <p:cNvPr id="33832" name="Dia számának hely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268FCB-5B46-4164-900C-F33A9FEC0FC9}" type="slidenum">
              <a:rPr lang="fr-FR" smtClean="0">
                <a:solidFill>
                  <a:schemeClr val="bg1"/>
                </a:solidFill>
                <a:latin typeface="Verdana" charset="0"/>
              </a:rPr>
              <a:pPr eaLnBrk="1" hangingPunct="1"/>
              <a:t>57</a:t>
            </a:fld>
            <a:endParaRPr lang="fr-FR" smtClean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" name="Lefelé nyíl feliratnak 3"/>
          <p:cNvSpPr/>
          <p:nvPr/>
        </p:nvSpPr>
        <p:spPr>
          <a:xfrm>
            <a:off x="2500298" y="928670"/>
            <a:ext cx="1366837" cy="7207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34" name="Szövegdoboz 5"/>
          <p:cNvSpPr txBox="1">
            <a:spLocks noChangeArrowheads="1"/>
          </p:cNvSpPr>
          <p:nvPr/>
        </p:nvSpPr>
        <p:spPr bwMode="auto">
          <a:xfrm>
            <a:off x="2668573" y="992170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Jelenleg</a:t>
            </a:r>
          </a:p>
        </p:txBody>
      </p:sp>
      <p:sp>
        <p:nvSpPr>
          <p:cNvPr id="15" name="Lefelé nyíl feliratnak 14"/>
          <p:cNvSpPr/>
          <p:nvPr/>
        </p:nvSpPr>
        <p:spPr>
          <a:xfrm>
            <a:off x="4732323" y="928670"/>
            <a:ext cx="1368425" cy="720725"/>
          </a:xfrm>
          <a:prstGeom prst="downArrowCallout">
            <a:avLst/>
          </a:prstGeom>
          <a:solidFill>
            <a:srgbClr val="CC33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6" name="Lefelé nyíl feliratnak 15"/>
          <p:cNvSpPr/>
          <p:nvPr/>
        </p:nvSpPr>
        <p:spPr>
          <a:xfrm>
            <a:off x="7035785" y="928670"/>
            <a:ext cx="1368425" cy="7207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37" name="Szövegdoboz 17"/>
          <p:cNvSpPr txBox="1">
            <a:spLocks noChangeArrowheads="1"/>
          </p:cNvSpPr>
          <p:nvPr/>
        </p:nvSpPr>
        <p:spPr bwMode="auto">
          <a:xfrm>
            <a:off x="7251685" y="99217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Jelenleg</a:t>
            </a:r>
          </a:p>
        </p:txBody>
      </p:sp>
      <p:sp>
        <p:nvSpPr>
          <p:cNvPr id="33838" name="Szövegdoboz 18"/>
          <p:cNvSpPr txBox="1">
            <a:spLocks noChangeArrowheads="1"/>
          </p:cNvSpPr>
          <p:nvPr/>
        </p:nvSpPr>
        <p:spPr bwMode="auto">
          <a:xfrm>
            <a:off x="5019660" y="99217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dirty="0"/>
              <a:t>Ezután</a:t>
            </a:r>
          </a:p>
        </p:txBody>
      </p:sp>
      <p:sp>
        <p:nvSpPr>
          <p:cNvPr id="20" name="Lefelé nyíl feliratnak 19"/>
          <p:cNvSpPr/>
          <p:nvPr/>
        </p:nvSpPr>
        <p:spPr>
          <a:xfrm rot="10800000">
            <a:off x="2000232" y="5572140"/>
            <a:ext cx="2168525" cy="10255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1" name="Lefelé nyíl feliratnak 20"/>
          <p:cNvSpPr/>
          <p:nvPr/>
        </p:nvSpPr>
        <p:spPr>
          <a:xfrm rot="10800000">
            <a:off x="5072066" y="5572140"/>
            <a:ext cx="3970337" cy="1043641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3841" name="Szövegdoboz 21"/>
          <p:cNvSpPr txBox="1">
            <a:spLocks noChangeArrowheads="1"/>
          </p:cNvSpPr>
          <p:nvPr/>
        </p:nvSpPr>
        <p:spPr bwMode="auto">
          <a:xfrm>
            <a:off x="2285984" y="6000768"/>
            <a:ext cx="1577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sz="1400" dirty="0"/>
              <a:t>Többihez képest szűkebb fedezet</a:t>
            </a:r>
          </a:p>
        </p:txBody>
      </p:sp>
      <p:sp>
        <p:nvSpPr>
          <p:cNvPr id="33842" name="Szövegdoboz 6"/>
          <p:cNvSpPr txBox="1">
            <a:spLocks noChangeArrowheads="1"/>
          </p:cNvSpPr>
          <p:nvPr/>
        </p:nvSpPr>
        <p:spPr bwMode="auto">
          <a:xfrm>
            <a:off x="5154617" y="5949851"/>
            <a:ext cx="3851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hu-HU" sz="1400" dirty="0"/>
              <a:t>0–50 M Ft biztosítási összeg kategóriájában is köthető a </a:t>
            </a:r>
            <a:r>
              <a:rPr lang="hu-HU" sz="1400" dirty="0" err="1" smtClean="0"/>
              <a:t>Preventor</a:t>
            </a:r>
            <a:r>
              <a:rPr lang="hu-HU" sz="1400" dirty="0" smtClean="0"/>
              <a:t>, az </a:t>
            </a:r>
            <a:r>
              <a:rPr lang="hu-HU" sz="1400" dirty="0"/>
              <a:t>ügyfél választása alapján</a:t>
            </a:r>
          </a:p>
        </p:txBody>
      </p:sp>
      <p:sp>
        <p:nvSpPr>
          <p:cNvPr id="17" name="Cím 3"/>
          <p:cNvSpPr txBox="1">
            <a:spLocks/>
          </p:cNvSpPr>
          <p:nvPr/>
        </p:nvSpPr>
        <p:spPr>
          <a:xfrm>
            <a:off x="1321296" y="169476"/>
            <a:ext cx="7283152" cy="52322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800" dirty="0" smtClean="0">
                <a:solidFill>
                  <a:schemeClr val="tx1"/>
                </a:solidFill>
              </a:rPr>
              <a:t> A MikroMax helye a termékpalettán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60370"/>
              </p:ext>
            </p:extLst>
          </p:nvPr>
        </p:nvGraphicFramePr>
        <p:xfrm>
          <a:off x="179512" y="908721"/>
          <a:ext cx="8784976" cy="54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971600" y="188640"/>
            <a:ext cx="7571184" cy="584775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A csomagok alkalmazása</a:t>
            </a:r>
          </a:p>
        </p:txBody>
      </p:sp>
    </p:spTree>
    <p:extLst>
      <p:ext uri="{BB962C8B-B14F-4D97-AF65-F5344CB8AC3E}">
        <p14:creationId xmlns:p14="http://schemas.microsoft.com/office/powerpoint/2010/main" val="39732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 noGrp="1"/>
          </p:cNvSpPr>
          <p:nvPr>
            <p:ph type="title"/>
          </p:nvPr>
        </p:nvSpPr>
        <p:spPr>
          <a:xfrm>
            <a:off x="961256" y="334397"/>
            <a:ext cx="7571184" cy="646331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600" dirty="0" smtClean="0"/>
              <a:t> Kiknek ajánljuk…?</a:t>
            </a:r>
            <a:endParaRPr lang="hu-HU" sz="36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5095891"/>
          </a:xfrm>
        </p:spPr>
        <p:txBody>
          <a:bodyPr/>
          <a:lstStyle/>
          <a:p>
            <a:pPr lvl="0" rtl="0">
              <a:lnSpc>
                <a:spcPct val="150000"/>
              </a:lnSpc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Működési forma alapján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Mikro- és kisvállalkozások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Egyéni vállalkozók, egyéni cégek, magánszemélyek</a:t>
            </a:r>
          </a:p>
          <a:p>
            <a:pPr>
              <a:lnSpc>
                <a:spcPct val="150000"/>
              </a:lnSpc>
            </a:pPr>
            <a:r>
              <a:rPr lang="hu-HU" sz="1800" dirty="0" smtClean="0"/>
              <a:t>Betéti társaságok, </a:t>
            </a:r>
            <a:r>
              <a:rPr lang="hu-HU" sz="1800" dirty="0" err="1" smtClean="0"/>
              <a:t>Kft.-k</a:t>
            </a:r>
            <a:endParaRPr lang="hu-HU" sz="1800" dirty="0" smtClean="0"/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Egyesületek, alapítványok</a:t>
            </a: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chemeClr val="tx1"/>
                </a:solidFill>
              </a:rPr>
              <a:t>Társadalmi szervezetek</a:t>
            </a:r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7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85543"/>
              </p:ext>
            </p:extLst>
          </p:nvPr>
        </p:nvGraphicFramePr>
        <p:xfrm>
          <a:off x="395536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249288" y="188640"/>
            <a:ext cx="7283152" cy="10772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hu-HU" sz="3200" dirty="0" smtClean="0"/>
              <a:t> A célcsoportra legjellemzőbb káresemények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628900" cy="1743075"/>
          </a:xfrm>
          <a:prstGeom prst="rect">
            <a:avLst/>
          </a:prstGeom>
        </p:spPr>
      </p:pic>
      <p:sp>
        <p:nvSpPr>
          <p:cNvPr id="5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4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 noGrp="1"/>
          </p:cNvSpPr>
          <p:nvPr>
            <p:ph type="title"/>
          </p:nvPr>
        </p:nvSpPr>
        <p:spPr>
          <a:xfrm>
            <a:off x="1547167" y="404664"/>
            <a:ext cx="7057281" cy="646331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>
              <a:defRPr/>
            </a:pPr>
            <a:r>
              <a:rPr lang="hu-HU" sz="3600" dirty="0" smtClean="0"/>
              <a:t> </a:t>
            </a:r>
            <a:r>
              <a:rPr lang="hu-HU" sz="3600" dirty="0" err="1" smtClean="0"/>
              <a:t>MikroMax</a:t>
            </a:r>
            <a:r>
              <a:rPr lang="hu-HU" sz="3600" dirty="0" smtClean="0"/>
              <a:t> piaci potenciál</a:t>
            </a:r>
            <a:endParaRPr lang="hu-HU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728489"/>
            <a:ext cx="8229600" cy="48688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charset="2"/>
              <a:buChar char="§"/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6 – 8 milliárd</a:t>
            </a:r>
            <a:r>
              <a:rPr lang="hu-HU" sz="2000" dirty="0" smtClean="0">
                <a:solidFill>
                  <a:srgbClr val="C00000"/>
                </a:solidFill>
              </a:rPr>
              <a:t> Ft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u-HU" sz="2000" dirty="0" smtClean="0">
                <a:solidFill>
                  <a:srgbClr val="006600"/>
                </a:solidFill>
              </a:rPr>
              <a:t>az 50 millió Ft alatti biztosítási összegű vállalkozások </a:t>
            </a:r>
            <a:r>
              <a:rPr lang="hu-HU" sz="2000" b="1" dirty="0" smtClean="0">
                <a:solidFill>
                  <a:srgbClr val="006600"/>
                </a:solidFill>
              </a:rPr>
              <a:t>piacának</a:t>
            </a:r>
            <a:r>
              <a:rPr lang="hu-HU" sz="2000" dirty="0" smtClean="0">
                <a:solidFill>
                  <a:srgbClr val="006600"/>
                </a:solidFill>
              </a:rPr>
              <a:t> </a:t>
            </a:r>
            <a:r>
              <a:rPr lang="hu-HU" sz="2000" b="1" dirty="0" smtClean="0">
                <a:solidFill>
                  <a:srgbClr val="006600"/>
                </a:solidFill>
              </a:rPr>
              <a:t>díjbevétele</a:t>
            </a:r>
            <a:r>
              <a:rPr lang="hu-HU" sz="2000" dirty="0" smtClean="0">
                <a:solidFill>
                  <a:srgbClr val="006600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Wingdings" charset="2"/>
              <a:buNone/>
              <a:defRPr/>
            </a:pPr>
            <a:endParaRPr lang="hu-HU" sz="2000" dirty="0" smtClean="0">
              <a:solidFill>
                <a:srgbClr val="00660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u-HU" sz="2000" dirty="0" smtClean="0">
                <a:solidFill>
                  <a:srgbClr val="006600"/>
                </a:solidFill>
              </a:rPr>
              <a:t>Jelenleg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300 millió Ft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u-HU" sz="2000" dirty="0" smtClean="0">
                <a:solidFill>
                  <a:srgbClr val="006600"/>
                </a:solidFill>
              </a:rPr>
              <a:t>amit  ebből elhoztunk.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hu-HU" sz="2000" dirty="0" smtClean="0">
              <a:solidFill>
                <a:srgbClr val="0066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51" y="1124744"/>
            <a:ext cx="2066925" cy="1295400"/>
          </a:xfrm>
          <a:prstGeom prst="rect">
            <a:avLst/>
          </a:prstGeom>
        </p:spPr>
      </p:pic>
      <p:sp>
        <p:nvSpPr>
          <p:cNvPr id="6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 noGrp="1"/>
          </p:cNvSpPr>
          <p:nvPr>
            <p:ph type="title"/>
          </p:nvPr>
        </p:nvSpPr>
        <p:spPr>
          <a:xfrm>
            <a:off x="964456" y="332656"/>
            <a:ext cx="7283152" cy="52322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>
              <a:defRPr/>
            </a:pPr>
            <a:r>
              <a:rPr lang="hu-HU" sz="2800" dirty="0" smtClean="0"/>
              <a:t> A konkurenciaelemzés konklúziói</a:t>
            </a:r>
            <a:endParaRPr lang="hu-HU" sz="2800" dirty="0"/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0"/>
          </p:nvPr>
        </p:nvSpPr>
        <p:spPr>
          <a:xfrm flipH="1">
            <a:off x="8243888" y="404813"/>
            <a:ext cx="676275" cy="476250"/>
          </a:xfrm>
        </p:spPr>
        <p:txBody>
          <a:bodyPr/>
          <a:lstStyle/>
          <a:p>
            <a:pPr>
              <a:defRPr/>
            </a:pPr>
            <a:fld id="{6985F6F1-B004-4FC7-9734-332A370CA59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39552" y="1052737"/>
            <a:ext cx="8132961" cy="5400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hu-HU" sz="1800" dirty="0" smtClean="0">
                <a:ea typeface="ＭＳ Ｐゴシック" pitchFamily="34" charset="-128"/>
              </a:rPr>
              <a:t>A hazai piacon kapható, fedezetcsomagokat tartalmazó vállalkozói vagyon- és felelősségbiztosítási termékek mindegyikében</a:t>
            </a:r>
          </a:p>
          <a:p>
            <a:pPr lvl="1">
              <a:spcAft>
                <a:spcPts val="600"/>
              </a:spcAft>
              <a:defRPr/>
            </a:pPr>
            <a:r>
              <a:rPr lang="hu-HU" sz="1800" b="1" dirty="0" smtClean="0"/>
              <a:t>fix</a:t>
            </a:r>
            <a:r>
              <a:rPr lang="hu-HU" sz="1800" dirty="0" smtClean="0"/>
              <a:t> elemek,</a:t>
            </a:r>
          </a:p>
          <a:p>
            <a:pPr lvl="1">
              <a:spcAft>
                <a:spcPts val="600"/>
              </a:spcAft>
              <a:defRPr/>
            </a:pPr>
            <a:r>
              <a:rPr lang="hu-HU" sz="1800" b="1" dirty="0" smtClean="0"/>
              <a:t>szabadon választható </a:t>
            </a:r>
            <a:r>
              <a:rPr lang="hu-HU" sz="1800" dirty="0" smtClean="0"/>
              <a:t>kiegészítő fedezetek</a:t>
            </a:r>
          </a:p>
          <a:p>
            <a:pPr marL="457200" lvl="1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hu-HU" sz="1800" dirty="0" smtClean="0"/>
              <a:t>vannak.</a:t>
            </a:r>
          </a:p>
          <a:p>
            <a:pPr marL="457200" lvl="1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hu-HU" sz="1800" dirty="0" smtClean="0"/>
          </a:p>
          <a:p>
            <a:pPr>
              <a:spcAft>
                <a:spcPts val="600"/>
              </a:spcAft>
              <a:defRPr/>
            </a:pPr>
            <a:r>
              <a:rPr lang="hu-HU" sz="1800" dirty="0" smtClean="0">
                <a:ea typeface="ＭＳ Ｐゴシック" pitchFamily="34" charset="-128"/>
              </a:rPr>
              <a:t>Minél </a:t>
            </a:r>
            <a:r>
              <a:rPr lang="hu-HU" sz="1800" b="1" dirty="0" smtClean="0">
                <a:ea typeface="ＭＳ Ｐゴシック" pitchFamily="34" charset="-128"/>
              </a:rPr>
              <a:t>nagyobb</a:t>
            </a:r>
            <a:r>
              <a:rPr lang="hu-HU" sz="1800" dirty="0" smtClean="0">
                <a:ea typeface="ＭＳ Ｐゴシック" pitchFamily="34" charset="-128"/>
              </a:rPr>
              <a:t> a fedezetcsomag</a:t>
            </a:r>
          </a:p>
          <a:p>
            <a:pPr lvl="1">
              <a:spcAft>
                <a:spcPts val="600"/>
              </a:spcAft>
              <a:defRPr/>
            </a:pPr>
            <a:r>
              <a:rPr lang="hu-HU" sz="1800" dirty="0" smtClean="0"/>
              <a:t>annál </a:t>
            </a:r>
            <a:r>
              <a:rPr lang="hu-HU" sz="1800" b="1" dirty="0" smtClean="0"/>
              <a:t>több</a:t>
            </a:r>
            <a:r>
              <a:rPr lang="hu-HU" sz="1800" dirty="0" smtClean="0"/>
              <a:t> a biztosított kockázat,</a:t>
            </a:r>
          </a:p>
          <a:p>
            <a:pPr lvl="1">
              <a:spcAft>
                <a:spcPts val="600"/>
              </a:spcAft>
              <a:defRPr/>
            </a:pPr>
            <a:r>
              <a:rPr lang="hu-HU" sz="1800" dirty="0" smtClean="0"/>
              <a:t>annál </a:t>
            </a:r>
            <a:r>
              <a:rPr lang="hu-HU" sz="1800" b="1" dirty="0" smtClean="0"/>
              <a:t>magasabb</a:t>
            </a:r>
            <a:r>
              <a:rPr lang="hu-HU" sz="1800" dirty="0" smtClean="0"/>
              <a:t>ak a kártérítési limitek.</a:t>
            </a:r>
          </a:p>
          <a:p>
            <a:pPr lvl="1">
              <a:spcAft>
                <a:spcPts val="600"/>
              </a:spcAft>
              <a:defRPr/>
            </a:pPr>
            <a:endParaRPr lang="hu-HU" sz="1800" dirty="0" smtClean="0"/>
          </a:p>
          <a:p>
            <a:pPr>
              <a:spcAft>
                <a:spcPts val="600"/>
              </a:spcAft>
              <a:defRPr/>
            </a:pPr>
            <a:r>
              <a:rPr lang="hu-HU" sz="1800" dirty="0" smtClean="0">
                <a:ea typeface="ＭＳ Ｐゴシック" pitchFamily="34" charset="-128"/>
              </a:rPr>
              <a:t>Kiegészítő </a:t>
            </a:r>
            <a:r>
              <a:rPr lang="hu-HU" sz="1800" b="1" dirty="0" smtClean="0">
                <a:ea typeface="ＭＳ Ｐゴシック" pitchFamily="34" charset="-128"/>
              </a:rPr>
              <a:t>balesetbiztosítás</a:t>
            </a:r>
            <a:r>
              <a:rPr lang="hu-HU" sz="1800" dirty="0" smtClean="0">
                <a:ea typeface="ＭＳ Ｐゴシック" pitchFamily="34" charset="-128"/>
              </a:rPr>
              <a:t> a vizsgált termékek közel felében van.</a:t>
            </a:r>
            <a:endParaRPr lang="hu-HU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0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Thème Office">
  <a:themeElements>
    <a:clrScheme name="1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Thème Office">
  <a:themeElements>
    <a:clrScheme name="20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 Office">
      <a:majorFont>
        <a:latin typeface="Calibri"/>
        <a:ea typeface="ＭＳ Ｐゴシック"/>
        <a:cs typeface="ＭＳ Ｐゴシック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Thème Office">
  <a:themeElements>
    <a:clrScheme name="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Thème Office">
  <a:themeElements>
    <a:clrScheme name="1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Thème Office">
  <a:themeElements>
    <a:clrScheme name="1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Thème Office">
  <a:themeElements>
    <a:clrScheme name="19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 Office">
      <a:majorFont>
        <a:latin typeface="Verdana"/>
        <a:ea typeface="ＭＳ Ｐゴシック"/>
        <a:cs typeface="Verdana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9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Thème Office">
  <a:themeElements>
    <a:clrScheme name="2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7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9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8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Thème Office">
  <a:themeElements>
    <a:clrScheme name="1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Thème Office">
  <a:themeElements>
    <a:clrScheme name="1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Thème Office">
  <a:themeElements>
    <a:clrScheme name="20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 Office">
      <a:majorFont>
        <a:latin typeface="Calibri"/>
        <a:ea typeface="ＭＳ Ｐゴシック"/>
        <a:cs typeface="ＭＳ Ｐゴシック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Thème Office">
  <a:themeElements>
    <a:clrScheme name="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3_Thème Office">
  <a:themeElements>
    <a:clrScheme name="1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2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Thème Office">
  <a:themeElements>
    <a:clrScheme name="19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 Office">
      <a:majorFont>
        <a:latin typeface="Verdana"/>
        <a:ea typeface="ＭＳ Ｐゴシック"/>
        <a:cs typeface="Verdana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9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Thème Office">
  <a:themeElements>
    <a:clrScheme name="2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ggb_ppt_sablon</Template>
  <TotalTime>5718</TotalTime>
  <Words>3427</Words>
  <Application>Microsoft Office PowerPoint</Application>
  <PresentationFormat>Diavetítés a képernyőre (4:3 oldalarány)</PresentationFormat>
  <Paragraphs>833</Paragraphs>
  <Slides>59</Slides>
  <Notes>30</Notes>
  <HiddenSlides>0</HiddenSlides>
  <MMClips>0</MMClips>
  <ScaleCrop>false</ScaleCrop>
  <HeadingPairs>
    <vt:vector size="4" baseType="variant">
      <vt:variant>
        <vt:lpstr>Téma</vt:lpstr>
      </vt:variant>
      <vt:variant>
        <vt:i4>38</vt:i4>
      </vt:variant>
      <vt:variant>
        <vt:lpstr>Diacímek</vt:lpstr>
      </vt:variant>
      <vt:variant>
        <vt:i4>59</vt:i4>
      </vt:variant>
    </vt:vector>
  </HeadingPairs>
  <TitlesOfParts>
    <vt:vector size="97" baseType="lpstr">
      <vt:lpstr>Thème Office</vt:lpstr>
      <vt:lpstr>4_Thème Office</vt:lpstr>
      <vt:lpstr>17_Thème Office</vt:lpstr>
      <vt:lpstr>19_Thème Office</vt:lpstr>
      <vt:lpstr>2_Conception personnalisée</vt:lpstr>
      <vt:lpstr>23_Thème Office</vt:lpstr>
      <vt:lpstr>6_Conception personnalisée</vt:lpstr>
      <vt:lpstr>2_Thème Office</vt:lpstr>
      <vt:lpstr>3_Thème Office</vt:lpstr>
      <vt:lpstr>5_Conception personnalisée</vt:lpstr>
      <vt:lpstr>18_Thème Office</vt:lpstr>
      <vt:lpstr>20_Thème Office</vt:lpstr>
      <vt:lpstr>8_Thème Office</vt:lpstr>
      <vt:lpstr>11_Thème Office</vt:lpstr>
      <vt:lpstr>3_Conception personnalisée</vt:lpstr>
      <vt:lpstr>6_Thème Office</vt:lpstr>
      <vt:lpstr>7_Thème Office</vt:lpstr>
      <vt:lpstr>15_Thème Office</vt:lpstr>
      <vt:lpstr>16_Thème Office</vt:lpstr>
      <vt:lpstr>1_Thème Office</vt:lpstr>
      <vt:lpstr>5_Thème Office</vt:lpstr>
      <vt:lpstr>21_Thème Office</vt:lpstr>
      <vt:lpstr>22_Thème Office</vt:lpstr>
      <vt:lpstr>4_Conception personnalisée</vt:lpstr>
      <vt:lpstr>24_Thème Office</vt:lpstr>
      <vt:lpstr>7_Conception personnalisée</vt:lpstr>
      <vt:lpstr>9_Thème Office</vt:lpstr>
      <vt:lpstr>10_Thème Office</vt:lpstr>
      <vt:lpstr>8_Conception personnalisée</vt:lpstr>
      <vt:lpstr>25_Thème Office</vt:lpstr>
      <vt:lpstr>26_Thème Office</vt:lpstr>
      <vt:lpstr>12_Thème Office</vt:lpstr>
      <vt:lpstr>13_Thème Office</vt:lpstr>
      <vt:lpstr>9_Conception personnalisée</vt:lpstr>
      <vt:lpstr>14_Thème Office</vt:lpstr>
      <vt:lpstr>27_Thème Office</vt:lpstr>
      <vt:lpstr>28_Thème Office</vt:lpstr>
      <vt:lpstr>29_Thème Office</vt:lpstr>
      <vt:lpstr>MikroMax (GB557) Termék bevezető oktatás </vt:lpstr>
      <vt:lpstr>PowerPoint bemutató</vt:lpstr>
      <vt:lpstr> Miért ajánljuk a MikroMaxot?</vt:lpstr>
      <vt:lpstr> Kiknek ajánljuk…?</vt:lpstr>
      <vt:lpstr> Kiknek ajánljuk…?</vt:lpstr>
      <vt:lpstr> Kiknek ajánljuk…?</vt:lpstr>
      <vt:lpstr> A célcsoportra legjellemzőbb káresemények</vt:lpstr>
      <vt:lpstr> MikroMax piaci potenciál</vt:lpstr>
      <vt:lpstr> A konkurenciaelemzés konklúziói</vt:lpstr>
      <vt:lpstr> A MikroMax jellemzői</vt:lpstr>
      <vt:lpstr> A MikroMax négy csomagja</vt:lpstr>
      <vt:lpstr>PowerPoint bemutató</vt:lpstr>
      <vt:lpstr>PowerPoint bemutató</vt:lpstr>
      <vt:lpstr> A MikroMax négy alapcsomagja</vt:lpstr>
      <vt:lpstr> A MikroMax kiegészítők</vt:lpstr>
      <vt:lpstr> Kártérítési limitek (káronként/évente)</vt:lpstr>
      <vt:lpstr> Kártérítési limitek (káronként/évente)</vt:lpstr>
      <vt:lpstr> A MikroMax kiegészítők</vt:lpstr>
      <vt:lpstr> A MikroMax jellegzetességei: Biztosított vagyontárgyak </vt:lpstr>
      <vt:lpstr> A MikroMax jellegzetességei: Villámcsapás és másodlagos hatása</vt:lpstr>
      <vt:lpstr> A MikroMax jellegzetességei: Felhőszakadás</vt:lpstr>
      <vt:lpstr> A MikroMax jellegzetességei: Árvíz</vt:lpstr>
      <vt:lpstr> A MikroMax jellegzetességei: Földrengés</vt:lpstr>
      <vt:lpstr> A MikroMax jellegzetességei: Többletköltségek fedezete</vt:lpstr>
      <vt:lpstr>Kiegészítők</vt:lpstr>
      <vt:lpstr> A MikroMax jellegzetességei: Géptörés </vt:lpstr>
      <vt:lpstr> A MikroMax jellegzetességei: Betöréses lopás</vt:lpstr>
      <vt:lpstr> A MikroMax jellegzetességei: Betöréses lopás</vt:lpstr>
      <vt:lpstr> A MikroMax jellegzetességei: Betöréses lopás</vt:lpstr>
      <vt:lpstr> A MikroMax jellegzetességei: Készpénz és értékcikk </vt:lpstr>
      <vt:lpstr> A MikroMax jellegzetességei: Készpénz és értékcikk</vt:lpstr>
      <vt:lpstr> A MikroMax jellegzetességei: Tűz üzemszünet</vt:lpstr>
      <vt:lpstr> A MikroMax jellegzetességei: Tűz üzemszünet</vt:lpstr>
      <vt:lpstr> A MikroMax jellegzetességei: Hűtőgépben tárolt készletek </vt:lpstr>
      <vt:lpstr> A MikroMax jellegzetességei: Kiegészítő szállítmány</vt:lpstr>
      <vt:lpstr> A MikroMax jellegzetességei: All risk fedezet</vt:lpstr>
      <vt:lpstr> A MikroMax jellegzetességei: All risk fedezet</vt:lpstr>
      <vt:lpstr> Záradékok</vt:lpstr>
      <vt:lpstr> Amit a felelősségbiztosításról tudni kell:</vt:lpstr>
      <vt:lpstr> Önrészek</vt:lpstr>
      <vt:lpstr> Engedmények</vt:lpstr>
      <vt:lpstr> Engedmények</vt:lpstr>
      <vt:lpstr> Engedélyek</vt:lpstr>
      <vt:lpstr>Nem biztosított:</vt:lpstr>
      <vt:lpstr>A MikroMaxban nem biztosítható</vt:lpstr>
      <vt:lpstr>A MikroMaxban nem biztosítható</vt:lpstr>
      <vt:lpstr>A MikroMaxban nem biztosítható</vt:lpstr>
      <vt:lpstr>Technikai tudnivalók</vt:lpstr>
      <vt:lpstr> Engedményezés</vt:lpstr>
      <vt:lpstr>Tarifálás, ajánlat felvétele</vt:lpstr>
      <vt:lpstr>mikromax és GB160</vt:lpstr>
      <vt:lpstr> Miért jó egy cégnek ha csoportos élet-  balesetbiztosítást köt?</vt:lpstr>
      <vt:lpstr> Szolgáltatási csomagok</vt:lpstr>
      <vt:lpstr>PowerPoint bemutató</vt:lpstr>
      <vt:lpstr> Együttkötött MikroMax és GB160 módosítása</vt:lpstr>
      <vt:lpstr>Összefoglalás</vt:lpstr>
      <vt:lpstr>PowerPoint bemutató</vt:lpstr>
      <vt:lpstr>PowerPoint bemutató</vt:lpstr>
      <vt:lpstr>VÉGE</vt:lpstr>
    </vt:vector>
  </TitlesOfParts>
  <Company>Groupama Garancia Biztosító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Alapismeretek a BEK (UL) biztosításokhoz</dc:title>
  <dc:creator>Kp_Biro_L_Fne</dc:creator>
  <cp:lastModifiedBy>Kp_SzaboG</cp:lastModifiedBy>
  <cp:revision>438</cp:revision>
  <dcterms:created xsi:type="dcterms:W3CDTF">2012-11-16T07:50:44Z</dcterms:created>
  <dcterms:modified xsi:type="dcterms:W3CDTF">2013-04-04T12:39:11Z</dcterms:modified>
</cp:coreProperties>
</file>