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9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5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8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9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heme/theme20.xml" ContentType="application/vnd.openxmlformats-officedocument.theme+xml"/>
  <Override PartName="/ppt/slideLayouts/slideLayout195.xml" ContentType="application/vnd.openxmlformats-officedocument.presentationml.slideLayout+xml"/>
  <Override PartName="/ppt/theme/theme21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2.xml" ContentType="application/vnd.openxmlformats-officedocument.theme+xml"/>
  <Override PartName="/ppt/slideLayouts/slideLayout198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11" r:id="rId4"/>
    <p:sldMasterId id="2147483724" r:id="rId5"/>
    <p:sldMasterId id="2147483736" r:id="rId6"/>
    <p:sldMasterId id="2147483748" r:id="rId7"/>
    <p:sldMasterId id="2147483760" r:id="rId8"/>
    <p:sldMasterId id="2147483772" r:id="rId9"/>
    <p:sldMasterId id="2147483784" r:id="rId10"/>
    <p:sldMasterId id="2147483796" r:id="rId11"/>
    <p:sldMasterId id="2147483808" r:id="rId12"/>
    <p:sldMasterId id="2147483820" r:id="rId13"/>
    <p:sldMasterId id="2147483823" r:id="rId14"/>
    <p:sldMasterId id="2147483835" r:id="rId15"/>
    <p:sldMasterId id="2147483847" r:id="rId16"/>
    <p:sldMasterId id="2147483859" r:id="rId17"/>
    <p:sldMasterId id="2147483871" r:id="rId18"/>
    <p:sldMasterId id="2147483883" r:id="rId19"/>
    <p:sldMasterId id="2147483895" r:id="rId20"/>
    <p:sldMasterId id="2147483898" r:id="rId21"/>
    <p:sldMasterId id="2147483900" r:id="rId22"/>
    <p:sldMasterId id="2147483903" r:id="rId23"/>
  </p:sldMasterIdLst>
  <p:notesMasterIdLst>
    <p:notesMasterId r:id="rId55"/>
  </p:notesMasterIdLst>
  <p:sldIdLst>
    <p:sldId id="257" r:id="rId24"/>
    <p:sldId id="524" r:id="rId25"/>
    <p:sldId id="277" r:id="rId26"/>
    <p:sldId id="580" r:id="rId27"/>
    <p:sldId id="581" r:id="rId28"/>
    <p:sldId id="582" r:id="rId29"/>
    <p:sldId id="537" r:id="rId30"/>
    <p:sldId id="296" r:id="rId31"/>
    <p:sldId id="297" r:id="rId32"/>
    <p:sldId id="298" r:id="rId33"/>
    <p:sldId id="299" r:id="rId34"/>
    <p:sldId id="585" r:id="rId35"/>
    <p:sldId id="586" r:id="rId36"/>
    <p:sldId id="588" r:id="rId37"/>
    <p:sldId id="584" r:id="rId38"/>
    <p:sldId id="590" r:id="rId39"/>
    <p:sldId id="592" r:id="rId40"/>
    <p:sldId id="300" r:id="rId41"/>
    <p:sldId id="301" r:id="rId42"/>
    <p:sldId id="302" r:id="rId43"/>
    <p:sldId id="594" r:id="rId44"/>
    <p:sldId id="595" r:id="rId45"/>
    <p:sldId id="303" r:id="rId46"/>
    <p:sldId id="593" r:id="rId47"/>
    <p:sldId id="583" r:id="rId48"/>
    <p:sldId id="575" r:id="rId49"/>
    <p:sldId id="576" r:id="rId50"/>
    <p:sldId id="577" r:id="rId51"/>
    <p:sldId id="578" r:id="rId52"/>
    <p:sldId id="579" r:id="rId53"/>
    <p:sldId id="341" r:id="rId5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8700"/>
    <a:srgbClr val="FF9900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81867" autoAdjust="0"/>
  </p:normalViewPr>
  <p:slideViewPr>
    <p:cSldViewPr>
      <p:cViewPr varScale="1">
        <p:scale>
          <a:sx n="59" d="100"/>
          <a:sy n="59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2845D-9DF9-4E55-94B9-1BB6F9C1B3DC}" type="datetimeFigureOut">
              <a:rPr lang="hu-HU" smtClean="0"/>
              <a:pPr/>
              <a:t>2018. 05. 17.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DAC84-C29B-4B2B-AF2A-0BA5F06E2F6F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8672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0240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F9C557A-0814-41CC-8462-6C137F599FAA}" type="slidenum">
              <a:rPr lang="hu-HU">
                <a:solidFill>
                  <a:prstClr val="black"/>
                </a:solidFill>
              </a:rPr>
              <a:pPr eaLnBrk="1" hangingPunct="1"/>
              <a:t>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9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hu-HU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Általános háztartási ingóságok vagyoncsoport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3.B.a. pontban fel nem sorolt összes többi háztartási ingóság az általános háztartási ingóságok vagyoncsoporthoz tartozik.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Jelen szabályzat alapján a biztosító kockázatviselése kiterjed, az általános háztartási ingóságok vagyoncsoportra meghatározott biztosítási összegen belül, összesen a biztosítási összeg öt százaléka mértékéig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biztosított saját háztartási szükségleteinek kielégítése vagy kedvtelésből a lakásban és a biztosított épület telkén tartott állatokra, valamint a telek kertjében lábon álló növényi kultúrákra, a kerti berendezés és felszerelés tárgyaira;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biztosított által az otthoni, lakásban folytatott kereső tevékenységgel kapcsolatos vagyontárgyaira;</a:t>
            </a:r>
          </a:p>
          <a:p>
            <a:r>
              <a:rPr lang="hu-HU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az egy háztartásban általánosan elfogadott gépjárművek (személygépkocsi, motorkerékpár), lakókocsi, utánfutó napi üzemeltetéséhez használt alkatrészeire és tartozékaira, a fődarabok kivételével.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DAC84-C29B-4B2B-AF2A-0BA5F06E2F6F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3267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90105C-793F-4367-8735-03A7D2B2EFE6}" type="slidenum">
              <a:rPr lang="hu-HU">
                <a:solidFill>
                  <a:prstClr val="black"/>
                </a:solidFill>
              </a:rPr>
              <a:pPr eaLnBrk="1" hangingPunct="1"/>
              <a:t>15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39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90105C-793F-4367-8735-03A7D2B2EFE6}" type="slidenum">
              <a:rPr lang="hu-HU">
                <a:solidFill>
                  <a:prstClr val="black"/>
                </a:solidFill>
              </a:rPr>
              <a:pPr eaLnBrk="1" hangingPunct="1"/>
              <a:t>19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4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90105C-793F-4367-8735-03A7D2B2EFE6}" type="slidenum">
              <a:rPr lang="hu-HU">
                <a:solidFill>
                  <a:prstClr val="black"/>
                </a:solidFill>
              </a:rPr>
              <a:pPr eaLnBrk="1" hangingPunct="1"/>
              <a:t>20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75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90105C-793F-4367-8735-03A7D2B2EFE6}" type="slidenum">
              <a:rPr lang="hu-HU">
                <a:solidFill>
                  <a:prstClr val="black"/>
                </a:solidFill>
              </a:rPr>
              <a:pPr eaLnBrk="1" hangingPunct="1"/>
              <a:t>21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98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D2EEB-301D-49C4-9E07-4B7D739E1852}" type="slidenum">
              <a:rPr lang="hu-HU">
                <a:solidFill>
                  <a:prstClr val="black"/>
                </a:solidFill>
                <a:ea typeface="ＭＳ Ｐゴシック" pitchFamily="34" charset="-128"/>
              </a:rPr>
              <a:pPr/>
              <a:t>22</a:t>
            </a:fld>
            <a:endParaRPr lang="hu-HU">
              <a:solidFill>
                <a:prstClr val="black"/>
              </a:solidFill>
              <a:ea typeface="ＭＳ Ｐゴシック" pitchFamily="34" charset="-128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sz="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9.G. Biztosítási esemény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Életbiztosítási esemény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biztosított kockázatviselés ideje alatt bekövetkező halála.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Balesetbiztosítási esemény a jelen feltételek 9.L. pontjában meghatározott balesetből eredően: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biztosított kockázatviselés ideje alatt bekövetkező baleseti halála;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biztosított kockázatviselés ideje alatt bekövetkező baleseti rokkantsága;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biztosítotton a kockázatviselés ideje alatt balesetből eredően végrehajtott műtét;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a biztosított kockázatviselés ideje alatt bekövetkező baleseti csonttörése, csontrepedése.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Egészségbiztosítási esemény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jelen feltételek 9.L. pontjában meghatározott betegségből eredően a biztosítotton a kockázatviselés ideje alatt Magyarország területén végrehajtott műtét.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biztosított kockázatviselés ideje alatt bekövetkező balesetekor a magán viselt ruházatában keletkezett kára (a zsebtartalom kizárásával)</a:t>
            </a:r>
          </a:p>
          <a:p>
            <a:r>
              <a:rPr lang="hu-HU" sz="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az épület- és ingóságbiztosítás (alapbiztosítás) feltétel rendelkezéseinek megfelelően.</a:t>
            </a:r>
          </a:p>
          <a:p>
            <a:r>
              <a:rPr lang="hu-HU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9.F. Biztosítási összeg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kiegészítő biztosítás szolgáltatási elemenkénti kezdeti biztosítási összegei egy egységre megkötött kiegészítő biztosítás esetén: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Az életbiztosítási szolgáltatás vonatkozásában bármely halál esetére 100 000 Ft.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A baleset- és egészségbiztosítási szolgáltatások vonatkozásában:</a:t>
            </a: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baleseti halál esetére 200 000 Ft;</a:t>
            </a:r>
          </a:p>
          <a:p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baleseti 100%-os rokkantság esetére 400 000 Ft;</a:t>
            </a:r>
          </a:p>
          <a:p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baleseti 1-9%-os rokkantság esetére 32 000 Ft;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nagy műtéti térítésre 80 000 Ft;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közepes műtéti térítésre 40 000 Ft;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kis műtéti térítésre 16 000 Ft;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baleseti csonttörésre, csontrepedésre 5000 Ft.</a:t>
            </a:r>
          </a:p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biztosító megtéríti a biztosítottnak a balesetkor magán viselt ruházatában keletkezett károkat is, a zsebtartalom kizárásával, az Épület- és Ingóság Alapbiztosítási Feltétel rendelkezéseinek megfelelően.</a:t>
            </a:r>
            <a:endParaRPr lang="hu-HU" sz="300" dirty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hu-HU" sz="800" dirty="0"/>
          </a:p>
        </p:txBody>
      </p:sp>
    </p:spTree>
    <p:extLst>
      <p:ext uri="{BB962C8B-B14F-4D97-AF65-F5344CB8AC3E}">
        <p14:creationId xmlns:p14="http://schemas.microsoft.com/office/powerpoint/2010/main" val="298848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b="1" dirty="0"/>
              <a:t>A táblázat csak példaként tartalmazza az adatokat, nem teljes!</a:t>
            </a:r>
          </a:p>
          <a:p>
            <a:pPr>
              <a:defRPr/>
            </a:pPr>
            <a:r>
              <a:rPr lang="hu-HU" dirty="0"/>
              <a:t>A látható egységárak alapján levonhatók következtetések:</a:t>
            </a:r>
          </a:p>
          <a:p>
            <a:pPr>
              <a:defRPr/>
            </a:pPr>
            <a:r>
              <a:rPr lang="hu-HU" dirty="0"/>
              <a:t>- Lakásbérlemény esetében lényegesen kisebb az egységár. Ennek oka az, hogy bérlemény esetében nincsenek biztosítva az épület határoló falai stb.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/>
              <a:t>A vidéki egységárak alacsonyabbak, mint a budapestiek.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/>
              <a:t>Stb.</a:t>
            </a:r>
          </a:p>
          <a:p>
            <a:pPr>
              <a:defRPr/>
            </a:pPr>
            <a:endParaRPr lang="hu-HU" b="1" dirty="0"/>
          </a:p>
        </p:txBody>
      </p:sp>
      <p:sp>
        <p:nvSpPr>
          <p:cNvPr id="12390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3EBADC3-A59C-4D73-AF70-327D6A8BFFB9}" type="slidenum">
              <a:rPr lang="hu-HU">
                <a:solidFill>
                  <a:prstClr val="black"/>
                </a:solidFill>
              </a:rPr>
              <a:pPr eaLnBrk="1" hangingPunct="1"/>
              <a:t>24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26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2F3FBAF-0058-4E68-AC36-A168B2F224DB}" type="slidenum">
              <a:rPr lang="hu-HU">
                <a:solidFill>
                  <a:prstClr val="black"/>
                </a:solidFill>
              </a:rPr>
              <a:pPr eaLnBrk="1" hangingPunct="1"/>
              <a:t>26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8074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hu-HU" dirty="0"/>
          </a:p>
        </p:txBody>
      </p:sp>
      <p:sp>
        <p:nvSpPr>
          <p:cNvPr id="11674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C3964EC-1B48-410C-8EBD-622DE0766A70}" type="slidenum">
              <a:rPr lang="hu-HU">
                <a:solidFill>
                  <a:prstClr val="black"/>
                </a:solidFill>
              </a:rPr>
              <a:pPr eaLnBrk="1" hangingPunct="1"/>
              <a:t>4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2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b="1" dirty="0"/>
              <a:t>Alapterület</a:t>
            </a:r>
          </a:p>
          <a:p>
            <a:pPr>
              <a:defRPr/>
            </a:pPr>
            <a:r>
              <a:rPr lang="hu-HU" dirty="0"/>
              <a:t>Az épület, a lakás, illetve a melléképület hasznos alapterületének kiszámítását, az alábbiak szerint kell elvégezni:</a:t>
            </a:r>
            <a:endParaRPr lang="hu-HU" sz="1100" dirty="0"/>
          </a:p>
          <a:p>
            <a:pPr>
              <a:defRPr/>
            </a:pPr>
            <a:r>
              <a:rPr lang="hu-HU" dirty="0"/>
              <a:t>100%-kal kell figyelembe venni</a:t>
            </a:r>
            <a:endParaRPr lang="hu-HU" sz="1100" dirty="0"/>
          </a:p>
          <a:p>
            <a:pPr lvl="1">
              <a:defRPr/>
            </a:pPr>
            <a:r>
              <a:rPr lang="hu-HU" dirty="0"/>
              <a:t>a lakószobákat és a lakáshoz tartozó összes lakás célját szolgáló helyiséget</a:t>
            </a:r>
            <a:endParaRPr lang="hu-HU" sz="1100" dirty="0"/>
          </a:p>
          <a:p>
            <a:pPr lvl="1">
              <a:defRPr/>
            </a:pPr>
            <a:r>
              <a:rPr lang="hu-HU" dirty="0"/>
              <a:t>a tetőtérben lévő külön tulajdont képező lakás szobáit és a tetőtéri lakáshoz tartozó összes helyiséget</a:t>
            </a:r>
            <a:endParaRPr lang="hu-HU" sz="1100" dirty="0"/>
          </a:p>
          <a:p>
            <a:pPr lvl="1">
              <a:defRPr/>
            </a:pPr>
            <a:r>
              <a:rPr lang="hu-HU" dirty="0"/>
              <a:t>a lakóépülettől külön álló – külön tetőszerkezet alatt lévő – melléképületeket, tárolókat, garázsokat, függetlenül attól, hogy milyen célra használják azokat, valamint a lakóépülettől külön álló úszómedencét</a:t>
            </a:r>
            <a:endParaRPr lang="hu-HU" sz="1100" dirty="0"/>
          </a:p>
          <a:p>
            <a:pPr lvl="1">
              <a:defRPr/>
            </a:pPr>
            <a:r>
              <a:rPr lang="hu-HU" dirty="0"/>
              <a:t>a lakóépületen, lakáson belül lévő vállalkozás célját szolgáló helyiségeket</a:t>
            </a:r>
            <a:endParaRPr lang="hu-HU" sz="1100" dirty="0"/>
          </a:p>
          <a:p>
            <a:pPr>
              <a:defRPr/>
            </a:pPr>
            <a:r>
              <a:rPr lang="hu-HU" dirty="0"/>
              <a:t>50%-kal kell figyelembe venni</a:t>
            </a:r>
            <a:endParaRPr lang="hu-HU" sz="1100" dirty="0"/>
          </a:p>
          <a:p>
            <a:pPr lvl="1">
              <a:defRPr/>
            </a:pPr>
            <a:r>
              <a:rPr lang="hu-HU" dirty="0"/>
              <a:t>a lakáshoz funkcionálisan hozzá tartozó (belső lépcsővel megközelíthető) azon helyiségeket, amelyek a tetőtérben vannak, ideértve a tetőtérben lévő vállalkozás célját szolgáló helyiségeket is</a:t>
            </a:r>
            <a:endParaRPr lang="hu-HU" sz="1100" dirty="0"/>
          </a:p>
          <a:p>
            <a:pPr lvl="1">
              <a:defRPr/>
            </a:pPr>
            <a:r>
              <a:rPr lang="hu-HU" dirty="0"/>
              <a:t>a lakóépületen belül lévő nem lakás célját szolgáló helyiségeket (pl. garázs, kazánhelyiség, tüzelő tároló stb.)</a:t>
            </a:r>
            <a:endParaRPr lang="hu-HU" sz="1100" dirty="0"/>
          </a:p>
          <a:p>
            <a:pPr lvl="1">
              <a:defRPr/>
            </a:pPr>
            <a:r>
              <a:rPr lang="hu-HU" dirty="0"/>
              <a:t>loggiát</a:t>
            </a:r>
            <a:endParaRPr lang="hu-HU" sz="1100" dirty="0"/>
          </a:p>
          <a:p>
            <a:pPr>
              <a:defRPr/>
            </a:pPr>
            <a:r>
              <a:rPr lang="hu-HU" dirty="0"/>
              <a:t>Nem kell számításba venni a hasznos alapterület kiszámításánál</a:t>
            </a:r>
            <a:endParaRPr lang="hu-HU" sz="1100" dirty="0"/>
          </a:p>
          <a:p>
            <a:pPr lvl="1">
              <a:defRPr/>
            </a:pPr>
            <a:r>
              <a:rPr lang="hu-HU" dirty="0"/>
              <a:t>a padlást, a beépítetlen tetőteret</a:t>
            </a:r>
            <a:endParaRPr lang="hu-HU" sz="1100" dirty="0"/>
          </a:p>
          <a:p>
            <a:pPr lvl="1">
              <a:defRPr/>
            </a:pPr>
            <a:r>
              <a:rPr lang="hu-HU" dirty="0"/>
              <a:t>az erkélyt, a teraszt</a:t>
            </a:r>
            <a:endParaRPr lang="hu-HU" sz="1100" dirty="0"/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hu-HU" dirty="0"/>
          </a:p>
        </p:txBody>
      </p:sp>
      <p:sp>
        <p:nvSpPr>
          <p:cNvPr id="121860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885F281-4A69-49B3-9CD3-9F47400BE60D}" type="slidenum">
              <a:rPr lang="hu-HU">
                <a:solidFill>
                  <a:prstClr val="black"/>
                </a:solidFill>
              </a:rPr>
              <a:pPr eaLnBrk="1" hangingPunct="1"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0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3005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99AC83C-9E8D-4A45-9D7A-C0AB2F448276}" type="slidenum">
              <a:rPr lang="hu-HU">
                <a:solidFill>
                  <a:prstClr val="black"/>
                </a:solidFill>
              </a:rPr>
              <a:pPr eaLnBrk="1" hangingPunct="1"/>
              <a:t>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7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hu-HU" dirty="0"/>
              <a:t>Az</a:t>
            </a:r>
            <a:r>
              <a:rPr lang="hu-HU" baseline="0" dirty="0"/>
              <a:t> egyes csomagokon belül az alapfedezetek „mennyisége” más és más. A kiegészítő fedezetek választhatók.</a:t>
            </a:r>
            <a:endParaRPr lang="hu-HU" dirty="0"/>
          </a:p>
        </p:txBody>
      </p:sp>
      <p:sp>
        <p:nvSpPr>
          <p:cNvPr id="13414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4DE61B3-7EE1-4AB6-8C5F-59F226576CF1}" type="slidenum">
              <a:rPr lang="hu-HU">
                <a:solidFill>
                  <a:prstClr val="black"/>
                </a:solidFill>
              </a:rPr>
              <a:pPr eaLnBrk="1" hangingPunct="1"/>
              <a:t>7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810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90105C-793F-4367-8735-03A7D2B2EFE6}" type="slidenum">
              <a:rPr lang="hu-HU">
                <a:solidFill>
                  <a:prstClr val="black"/>
                </a:solidFill>
              </a:rPr>
              <a:pPr eaLnBrk="1" hangingPunct="1"/>
              <a:t>8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574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r>
              <a:rPr lang="hu-HU" dirty="0" err="1"/>
              <a:t>Bet</a:t>
            </a:r>
            <a:r>
              <a:rPr lang="hu-HU" dirty="0"/>
              <a:t> lop – védelmi szintek alacsonyak, káreseménykor…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/>
              <a:t>Magával vitt vagyontárgyak fedezete,</a:t>
            </a:r>
            <a:r>
              <a:rPr lang="hu-HU" baseline="0" dirty="0"/>
              <a:t> nem csak kézipoggyász!</a:t>
            </a:r>
            <a:endParaRPr lang="hu-HU" dirty="0"/>
          </a:p>
          <a:p>
            <a:pPr marL="171450" indent="-171450">
              <a:buFontTx/>
              <a:buChar char="-"/>
              <a:defRPr/>
            </a:pPr>
            <a:r>
              <a:rPr lang="hu-HU" dirty="0"/>
              <a:t>Elfolyt víz  50.e .- máshol külön díj! (máshol nincs vagy külön díj)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/>
              <a:t>szerkezeti üvegek az alapban!  Minőségtől függetlenül! (máshol külön)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/>
              <a:t>Tűzkár nélküli f+k nálunk</a:t>
            </a:r>
            <a:r>
              <a:rPr lang="hu-HU" baseline="0" dirty="0"/>
              <a:t> van (</a:t>
            </a:r>
            <a:r>
              <a:rPr lang="hu-HU" baseline="0" dirty="0" err="1"/>
              <a:t>Gen</a:t>
            </a:r>
            <a:r>
              <a:rPr lang="hu-HU" baseline="0" dirty="0"/>
              <a:t> kizár pl.)</a:t>
            </a:r>
          </a:p>
          <a:p>
            <a:pPr marL="171450" indent="-171450">
              <a:buFontTx/>
              <a:buChar char="-"/>
              <a:defRPr/>
            </a:pPr>
            <a:r>
              <a:rPr lang="hu-HU" baseline="0" dirty="0"/>
              <a:t>Besurranást vállaljuk – magas limit közepes csomagban</a:t>
            </a:r>
          </a:p>
          <a:p>
            <a:pPr marL="171450" indent="-171450">
              <a:buFontTx/>
              <a:buChar char="-"/>
              <a:defRPr/>
            </a:pPr>
            <a:r>
              <a:rPr lang="hu-HU" baseline="0" dirty="0"/>
              <a:t>Ép tartozékok – van és magas limit</a:t>
            </a:r>
          </a:p>
          <a:p>
            <a:pPr marL="171450" indent="-171450">
              <a:buFontTx/>
              <a:buChar char="-"/>
              <a:defRPr/>
            </a:pPr>
            <a:r>
              <a:rPr lang="hu-HU" baseline="0" dirty="0"/>
              <a:t>Munkanélküliség van és 12 hó limit (máshol nincs vagy 6 hó van)</a:t>
            </a:r>
          </a:p>
          <a:p>
            <a:pPr marL="171450" indent="-171450">
              <a:buFontTx/>
              <a:buChar char="-"/>
              <a:defRPr/>
            </a:pPr>
            <a:endParaRPr lang="hu-HU" baseline="0" dirty="0"/>
          </a:p>
          <a:p>
            <a:pPr marL="171450" indent="-171450">
              <a:buFontTx/>
              <a:buChar char="-"/>
              <a:defRPr/>
            </a:pPr>
            <a:endParaRPr lang="hu-HU" dirty="0"/>
          </a:p>
          <a:p>
            <a:pPr marL="171450" indent="-171450">
              <a:buFontTx/>
              <a:buChar char="-"/>
              <a:defRPr/>
            </a:pPr>
            <a:endParaRPr lang="hu-HU" dirty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90105C-793F-4367-8735-03A7D2B2EFE6}" type="slidenum">
              <a:rPr lang="hu-HU">
                <a:solidFill>
                  <a:prstClr val="black"/>
                </a:solidFill>
              </a:rPr>
              <a:pPr eaLnBrk="1" hangingPunct="1"/>
              <a:t>9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59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r>
              <a:rPr lang="hu-HU" dirty="0"/>
              <a:t>Nálunk több minden energia szolgáltató benne van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/>
              <a:t>Rejtett hiba –</a:t>
            </a:r>
            <a:r>
              <a:rPr lang="hu-HU" baseline="0" dirty="0"/>
              <a:t> van!</a:t>
            </a:r>
          </a:p>
          <a:p>
            <a:pPr marL="171450" indent="-171450">
              <a:buFontTx/>
              <a:buChar char="-"/>
              <a:defRPr/>
            </a:pPr>
            <a:r>
              <a:rPr lang="hu-HU" baseline="0" dirty="0"/>
              <a:t>Házi kedvenc – kutya macska 100-200 emelhető</a:t>
            </a:r>
          </a:p>
          <a:p>
            <a:pPr marL="171450" indent="-171450">
              <a:buFontTx/>
              <a:buChar char="-"/>
              <a:defRPr/>
            </a:pPr>
            <a:r>
              <a:rPr lang="hu-HU" baseline="0" dirty="0"/>
              <a:t>24 sok, kár/BE 30/90 limit ez jó,</a:t>
            </a:r>
          </a:p>
          <a:p>
            <a:pPr marL="171450" indent="-171450">
              <a:buFontTx/>
              <a:buChar char="-"/>
              <a:defRPr/>
            </a:pPr>
            <a:endParaRPr lang="hu-HU" baseline="0" dirty="0"/>
          </a:p>
          <a:p>
            <a:pPr marL="171450" indent="-171450">
              <a:buFontTx/>
              <a:buChar char="-"/>
              <a:defRPr/>
            </a:pPr>
            <a:endParaRPr lang="hu-HU" dirty="0"/>
          </a:p>
          <a:p>
            <a:pPr marL="171450" indent="-171450">
              <a:buFontTx/>
              <a:buChar char="-"/>
              <a:defRPr/>
            </a:pPr>
            <a:endParaRPr lang="hu-HU" dirty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90105C-793F-4367-8735-03A7D2B2EFE6}" type="slidenum">
              <a:rPr lang="hu-HU">
                <a:solidFill>
                  <a:prstClr val="black"/>
                </a:solidFill>
              </a:rPr>
              <a:pPr eaLnBrk="1" hangingPunct="1"/>
              <a:t>10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21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Jegyzetek helye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  <a:defRPr/>
            </a:pPr>
            <a:r>
              <a:rPr lang="hu-HU" dirty="0"/>
              <a:t>Felelősség sok károkozói minőség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/>
              <a:t>Eb tartó is benne – máshol külön díj/ eb </a:t>
            </a:r>
          </a:p>
          <a:p>
            <a:pPr marL="171450" indent="-171450">
              <a:buFontTx/>
              <a:buChar char="-"/>
              <a:defRPr/>
            </a:pPr>
            <a:r>
              <a:rPr lang="hu-HU" dirty="0"/>
              <a:t>Jogvédelem</a:t>
            </a:r>
            <a:r>
              <a:rPr lang="hu-HU" baseline="0" dirty="0"/>
              <a:t> van!</a:t>
            </a:r>
          </a:p>
          <a:p>
            <a:pPr marL="171450" indent="-171450">
              <a:buFontTx/>
              <a:buChar char="-"/>
              <a:defRPr/>
            </a:pPr>
            <a:r>
              <a:rPr lang="hu-HU" baseline="0" dirty="0"/>
              <a:t>Baleset: ár érték arány!!!!! Többszörözés, biztosítottak köre! </a:t>
            </a:r>
          </a:p>
          <a:p>
            <a:pPr marL="171450" indent="-171450">
              <a:buFontTx/>
              <a:buChar char="-"/>
              <a:defRPr/>
            </a:pPr>
            <a:r>
              <a:rPr lang="hu-HU" baseline="0" dirty="0"/>
              <a:t>Balesetben ruházat is!</a:t>
            </a:r>
          </a:p>
          <a:p>
            <a:pPr marL="171450" indent="-171450">
              <a:buFontTx/>
              <a:buChar char="-"/>
              <a:defRPr/>
            </a:pPr>
            <a:r>
              <a:rPr lang="hu-HU" baseline="0" dirty="0"/>
              <a:t>Baleset táppénz BE re is fizet</a:t>
            </a:r>
          </a:p>
          <a:p>
            <a:pPr marL="171450" indent="-171450">
              <a:buFontTx/>
              <a:buChar char="-"/>
              <a:defRPr/>
            </a:pPr>
            <a:endParaRPr lang="hu-HU" baseline="0" dirty="0"/>
          </a:p>
          <a:p>
            <a:pPr marL="171450" indent="-171450">
              <a:buFontTx/>
              <a:buChar char="-"/>
              <a:defRPr/>
            </a:pPr>
            <a:endParaRPr lang="hu-HU" dirty="0"/>
          </a:p>
          <a:p>
            <a:pPr marL="171450" indent="-171450">
              <a:buFontTx/>
              <a:buChar char="-"/>
              <a:defRPr/>
            </a:pPr>
            <a:endParaRPr lang="hu-HU" dirty="0"/>
          </a:p>
        </p:txBody>
      </p:sp>
      <p:sp>
        <p:nvSpPr>
          <p:cNvPr id="13107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B90105C-793F-4367-8735-03A7D2B2EFE6}" type="slidenum">
              <a:rPr lang="hu-HU">
                <a:solidFill>
                  <a:prstClr val="black"/>
                </a:solidFill>
              </a:rPr>
              <a:pPr eaLnBrk="1" hangingPunct="1"/>
              <a:t>11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4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087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545098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530F-25AD-457F-9EFA-8B2E88C5D7BC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EA0C-0E07-4C11-8D40-0C8361FCD1D6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4263636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BED7B-E8E5-4633-AEFD-752DA541B178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874B5-2BF0-4717-AF94-424947B2B5D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9171260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8D352-0CDF-46C1-BAF6-9A404BB355AB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B296-26F9-4FBE-910C-C5F13876395C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0497446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66E4D-D491-4784-96D9-D881252D1759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334573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DFB92-8D13-487A-B855-D84DB2011FFE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103233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A91F-10D5-474B-BF1A-AB2D17A687BE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8790269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67C51-55DC-4788-9F23-AC4BC0DF21F6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0772929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4850-393C-407F-822D-695DB3E4455E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0080442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2898C-1D89-40A0-8707-E5F0F7FDA007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6309575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02928-9F75-4759-AE1C-368DEED85F14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23509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54650" y="2514600"/>
            <a:ext cx="1709738" cy="3962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514600"/>
            <a:ext cx="4978400" cy="3962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288297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CC13-ECEE-47C0-AFF2-3FC7E491D74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6493103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21708-1020-4A65-B999-20A64AB8453E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83097627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18765-CC37-4580-B49C-D388A4CA470F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44419770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500F4-DD3E-4D42-AF19-A1B21232F157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4789427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10765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2680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825707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242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09222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23194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92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DA0FE-0D2B-4C86-A6ED-B226DFFBD359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7664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7813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4493950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9572799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3485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10150" y="1905000"/>
            <a:ext cx="1562100" cy="461168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1905000"/>
            <a:ext cx="4533900" cy="46116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4178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134672" cy="1251570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6534472" cy="12709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70175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381250"/>
            <a:ext cx="6335713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410200"/>
            <a:ext cx="6696075" cy="12588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8060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5B9A3-9A86-4E86-9CB8-A6D8CACBA11F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047687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477E9-4A59-40E0-9C31-6CB80A87830C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251054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6DC6-8C84-4AB6-8B5B-FBC188062BD0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916609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8E043-93A0-4C7D-8464-39089081EFA5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1017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0CBC0-FBEE-494D-BDBB-9210571B550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0337376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2DCF8-CD71-483F-A946-8CE84C233F54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5900292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448B-6C3A-4EB5-9E2A-B7D99D788C4F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5894268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75663-4835-43D9-9E56-C0DF6F970FB3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6826711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B601B-6207-4B75-BA06-81022733DA95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8893210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658D-0034-44DE-9F55-AA0293FA493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7951413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E15A2-8735-46B9-8FEF-5E60E087724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9706819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ED97E-C4ED-4A1A-941D-2BCA09B10761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4249048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91876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62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E17F6-6C17-42E8-88DE-DF7694A6D960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2541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105310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72552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825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275063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7886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835378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8029381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9716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14950" y="2819400"/>
            <a:ext cx="1619250" cy="386715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819400"/>
            <a:ext cx="4705350" cy="38671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7185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1EE9-1312-41E0-9AD9-E9186089FDA7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1782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36C8A-6600-4C8D-890F-832D3D9C1AE5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228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8DC8-9374-4F27-80CD-2E8BE6F87E8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11190157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3A67B-966F-4030-A3A9-D07C25C8F8AF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74800882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6DAF-7408-476A-A912-911AD44922C3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96945758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8CB1B-7542-4BEF-902F-BDFC95599AF6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0432929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2202-51CB-46F3-9C05-F9CDC6C30643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1895556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DAF1A-C236-4854-801B-0CB9B23F877E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3034691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F7DF0-3658-41CE-B7D4-7712B2B26066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73231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8BE49-471D-4ED6-96FB-8FD107394A82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20227631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E912-C750-4169-81D2-CBEC17753A05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9044893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A9F84-E701-4842-8056-90C17920642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13141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21CD4-AD8E-4A1D-BBA8-2AA99C7D0D32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6608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55953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152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87399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47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0566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3479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455709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5141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326357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6582700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926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A128E-7262-4F14-BFFB-E0E6F110C672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47234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95900" y="3725863"/>
            <a:ext cx="1657350" cy="282733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3725863"/>
            <a:ext cx="4819650" cy="282733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99966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2BE8-9A62-4AFF-BFDF-64AD91BEBE0E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CC1A-7D78-4B0D-9A5E-2366A5E5A635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56208712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7F9-C71B-4140-A96B-3C433AFE60BC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FE93-103E-49DF-A54A-506FB2BA1252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0259515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DE7C-3E1E-4C8F-B76C-0DC5730BF2B9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B72A4-26A4-4FA1-9399-A2FE45510362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9068747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68ADD-8EE4-4B6D-9B25-7E0D204349EE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0D99-AED3-4FDD-B6CD-22E63F9F6537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1395318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0F232-1517-4B26-8AF8-20A3534BD304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F044-6AD1-4554-9C07-A11D2111B0D7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5129007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50DC-F945-49D9-83A4-C62CF261D762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D87A5-6196-48FE-AC47-63BDFD8B0F1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3218753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FDB-C7C0-4806-82A8-F71DEE12B98C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A4DB-73E7-4EDA-88D4-18E62EA517F0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4439170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8BD6-78D9-4AE9-8848-1355A9EC549B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24DB7-55D8-4728-A2F9-2DAC497E4C21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17560777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63DC-58FF-4B17-89F3-016AD8462712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084F5-20BA-47C6-8AC9-DFE4DC8B9AC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539510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F0341-43A8-4E94-BACF-83E28B0AAAFE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2887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CBBE-D0FA-4C79-A9CE-B99AA2CBA023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27F9E-7978-4545-8E1D-E32E246381E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00085148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D69B-DE57-4F23-BCCB-2F646B10B273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0567-D47B-43BB-B334-6A0F962A0C75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3259937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1B402-C383-4F40-AB60-88C68465B856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95886611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9EB8-F033-47B2-A416-AD0F3D8BDF4B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6646711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153E1-5BB1-4C0E-B9EE-D359A884E6D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631569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D463D-134A-4E25-908F-EF686E38C21F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27284711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94281-B1B8-4F7E-B8A2-F8FF0D18B877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38845827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C366B-FF14-4B96-89CB-D41F01F082F7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44350700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D519E-F331-4728-9FFC-E0D1DEBDE07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10686048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7B7C1-5311-4998-8313-C69EF6C221BB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06149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ED594-D372-4F8F-B9F2-35549AB774D2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1403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FB6EC-5D90-435A-905D-585E414CB0DE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84570179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C570-42B5-47F6-8B34-00233F4D0464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68644320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D897-1420-4510-8A39-1A30C35E43E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74583698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772400" cy="1251570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6400800" cy="1343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2426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438400"/>
            <a:ext cx="64770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334000"/>
            <a:ext cx="6477000" cy="11430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9761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FAE32-92CC-4C11-830A-2F049BE96B01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89EC-7F33-4A61-95DD-0138989A1710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96267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286000"/>
            <a:ext cx="6400800" cy="131445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hu-HU"/>
              <a:t>Mintacím szerkesztése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6400800" cy="119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9655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5943600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0"/>
            <a:ext cx="6400800" cy="1219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466678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D5B7-14B6-419D-8001-633C1189B5FA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3264-D560-4219-BF94-58D2350EAFB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290066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08935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9B6E9-020C-4D53-9D8D-03177F644665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50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DD64-B067-40CC-AF46-EDAFAF66DE63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578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EC42-3CF1-4BE4-9CD7-745AA938CBA1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9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772400" cy="125157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6400800" cy="1343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294318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438400"/>
            <a:ext cx="6477000" cy="1143000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334000"/>
            <a:ext cx="6477000" cy="1143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82743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0FC87-9DBC-4E23-969E-55F00129DF31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98220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11973-57AE-40E9-BDD9-F680A4EFCE93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53368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E226-5930-4C8B-938E-0D85B2944E55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45741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6F94A-3B5F-48AD-B2DF-F62345865C29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07517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A7B99-6CC2-4CAA-BC37-4E2B127E989D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92757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27707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7445-E8CE-435A-BCA2-62176BBF7408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75218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5B16F-BE12-4E76-8EF3-02A2A8DD2709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04975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3C52-D98A-4F7A-B65D-D32F6B451BAB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63433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9E40F-7E65-4FDE-995B-284BF89B4A62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33735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C6B8F-A870-4261-AFCA-DF49AA4B4AAF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0208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ADC56-CC7D-449F-B81D-5965284B070F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851203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550" y="200025"/>
            <a:ext cx="7485063" cy="1143000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5613" y="1525588"/>
            <a:ext cx="4038600" cy="434816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6613" y="1525588"/>
            <a:ext cx="4040187" cy="434816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203495265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852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5503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7211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3235325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1575" y="5410200"/>
            <a:ext cx="3236913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563488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3235325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1575" y="5410200"/>
            <a:ext cx="3236913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284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3022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3427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3044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92998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63118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219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54650" y="2514600"/>
            <a:ext cx="1709738" cy="39624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514600"/>
            <a:ext cx="4978400" cy="3962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733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D44C-507E-40C2-A651-CF5E95DB039B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81907-B164-428D-8810-2C8773C3A74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699142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2CA98-20B0-48B8-8432-111FC1B3ADE2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4723-0281-459A-BEEC-993902C87AE1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653680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82486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BDA3-FC88-4751-BC4C-A4C11AB8942A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E2459-0CEB-4AC4-ABEE-347ECA9FB6E1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22826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28FA4-AE4D-4890-A187-F7567F903B17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A82BF-6FC2-42F1-B060-3DFA6F70B42E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3488024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1F00B-BE23-48B7-BE81-52A32ABA05A1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2E65-74DB-4D59-BF2D-D9A4803EC835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3189848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783EF-2146-4705-8A6B-E781DA10B777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B88D8-FEAC-46EE-B80E-B6A223E7BD0B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6220544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BD70-01FC-463C-ABD9-C5E1EC1AC295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52986-9863-494F-8F7E-1771FA6C0B13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627649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A7EA-C43C-4E48-B4FB-77DC10A630B4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9ADD-EF8A-4566-9090-DDF27CDECFB6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7755807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DC0B-80BF-4922-B960-5CBF07A6E4AD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1154-A977-497D-B2A5-AF7F450E8153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068584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AC8B1-4FC8-47F2-A0B4-9D3B68F74C30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CD79-1324-47C6-BE80-932C993584EF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7011587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6248-740A-4FFE-9CD3-9DF8D0A6DAA5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8FBD1-A42A-4EEB-86F0-71E4F14D1177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54960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975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35196982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4154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700108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24225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6847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160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4740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03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318819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867459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021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6063" y="274638"/>
            <a:ext cx="2090737" cy="6081712"/>
          </a:xfrm>
          <a:prstGeom prst="rect">
            <a:avLst/>
          </a:prstGeo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119813" cy="608171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681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7490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8C208-768B-4125-9587-110ADF921B4A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0BE2E-157C-4BA6-9DCE-05D6FBBA4946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7312813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5A23-387C-4F01-A5B1-D80A91D86AB5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D84F-9281-4D21-97E1-17AD31AAF21A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229056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D969-AA6E-43FD-8510-7026782C8DDE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9590-34EA-4523-950B-6563627F779A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512180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314ED-B47D-4744-8EAD-19E5E5F7BEC4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26C5A-C8FE-4087-B226-0A6E197FF457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87070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AB32-7420-483C-98CB-332D4721918B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30B73-7536-42A0-84B4-A93CDD116BE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7961864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1C68-AB06-4EED-BAF1-42D1FE999C05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0B062-5F2E-4A83-A7E1-C98212AD0789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838658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135A-22D6-4F73-A573-9A9674D9A17E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D911A-6A65-4416-9B98-48542682859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2867607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DF31-AD76-4E5C-BB67-35699E100EC5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622C-FC27-4F1A-B8B8-FCD4423D72A0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686540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AB752-4164-47BD-B579-FD1C5BBCD855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A1A5-A374-4A2C-9B2E-7FE4C8E43432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5828032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03BD7-EEB1-4471-B527-BACB637552F9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3885-9921-46E3-B9FF-68AE152D39FC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56174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03355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FB307-BEDD-446E-8557-E46CF547C0AD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ED44-E920-4AD2-81D9-2E2337E6D913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5010938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7121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61732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196548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51275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2599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055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9957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451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479672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dirty="0"/>
              <a:t>Kép beszúrásához kattintson az ikonra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8158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65696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3776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34013" y="2924175"/>
            <a:ext cx="1658937" cy="334168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4175"/>
            <a:ext cx="4824413" cy="33416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5349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74E26-C014-4EDA-8BC1-43C76B4C11B1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F6C77-FEC4-49DA-A276-52EFA1A91F49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1396201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7F07-CD8F-41A6-AA42-38D3E2B48D36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F9A9-1802-414A-92B6-1B65B1B88BFF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7370004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A99D5-638E-40C8-934C-18DC35C54B08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953B0-CA7E-4E72-9690-D4E4316FA33E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8123389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BC49-6AFF-4286-A51B-0E36FB5F00EA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2515B-59E5-4068-82A0-252862707506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3808092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AC3F-071F-4110-BA34-ED6E63301700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C49EC-F885-468F-9224-85BDB6C00782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0172228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E6948-06E4-4F28-9682-2B6CDB9466F0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099D2-B0CE-4228-B5C7-29EDDE02793B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8245478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4836-2D49-44E8-8064-59DF040F8810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47049-72F2-404F-A006-5989C5434414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48806959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6AD4-FAFA-456F-8897-19EF5E3AED42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508A-5ED4-4341-A056-7065DC65E30E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82998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image" Target="../media/image6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95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9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 descr="MASTER_SLIDES_01sl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514600"/>
            <a:ext cx="6840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24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2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71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 descr="b0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F169129B-B6AB-484F-A8B1-9EDB74553CFC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550EFD7-2976-4AAA-AC29-0937A3869C01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59370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E5327C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 style du titre</a:t>
            </a:r>
          </a:p>
        </p:txBody>
      </p:sp>
      <p:pic>
        <p:nvPicPr>
          <p:cNvPr id="7171" name="Image 6" descr="b04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76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31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87734DF-921A-4DB9-BABE-5F5EAD484174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5505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5147A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4" descr="MASTER_SLIDES_08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19050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73688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8197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58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 descr="MASTER_SLIDES_012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381250"/>
            <a:ext cx="6335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922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960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9221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5356225"/>
            <a:ext cx="1798638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2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FFFFFF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6" descr="b01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3163"/>
            <a:ext cx="82296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8243888" y="40481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B51EBD67-0B5F-49A3-8D35-6D2BCCC5471A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24037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4" descr="MASTER_SLIDES_010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8194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12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7700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1269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56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59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 style du titre</a:t>
            </a:r>
          </a:p>
        </p:txBody>
      </p:sp>
      <p:pic>
        <p:nvPicPr>
          <p:cNvPr id="12291" name="Image 6" descr="b05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913" y="457200"/>
            <a:ext cx="5984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3CB0253E-2F10-4DA3-AD39-EAE15BF10000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83830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4" descr="MASTER_SLIDES_03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3725863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3317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75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6" descr="b0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434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  <a:p>
            <a:pPr lvl="4"/>
            <a:r>
              <a:rPr lang="fr-FR" altLang="hu-HU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5556BD3-684B-420F-B0AE-397A4A131C5A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91E447D6-65C2-4636-9CEC-0CBD1356E795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397206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Wingdings" panose="05000000000000000000" pitchFamily="2" charset="2"/>
        <a:buChar char="§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6" descr="b03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360363"/>
            <a:ext cx="693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EA066EBF-ADC0-4F17-AF30-4D74A237A513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90797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Wingdings" panose="05000000000000000000" pitchFamily="2" charset="2"/>
        <a:buChar char="§"/>
        <a:defRPr sz="2200">
          <a:solidFill>
            <a:srgbClr val="333333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6" descr="b01-1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3163"/>
            <a:ext cx="82296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8243888" y="40481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7EFFC3B-8674-407D-A592-700A14C75F9A}" type="slidenum">
              <a:rPr lang="fr-FR">
                <a:solidFill>
                  <a:srgbClr val="FFFFFF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5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4" descr="MASTER_SLIDES_07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4384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638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6389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6" descr="b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741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3B2EACB3-DFFF-4724-B5AC-253E0FA91CD9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FFFFFF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889077CF-99FA-416A-B0E7-F03742B9A3B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48252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4" descr="MASTER_SLIDES_06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4384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84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8437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7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6" descr="b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94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FFFFFF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DD72D85C-904F-48E4-B275-3FEB4A4F77C1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D18EE938-08E2-407A-A835-0F48E4A69BA3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47328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F79646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4" descr="MASTER_SLIDES_07sl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4384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638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638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6" descr="b01-1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3163"/>
            <a:ext cx="822960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8243888" y="40481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  <a:ea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2E2DACE-2F07-49C9-BEE4-F5E3F03C80D3}" type="slidenum">
              <a:rPr lang="fr-FR">
                <a:solidFill>
                  <a:srgbClr val="FFFFFF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78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 spd="slow">
    <p:pull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4BACC6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0404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 descr="MASTER_SLIDES_01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514600"/>
            <a:ext cx="6840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24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1029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8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b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019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3400" y="6356350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6370C76E-4B83-4819-8DB3-5D7233F90BA9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CBE70A1E-F978-4D8C-A2AB-2A34D9171C98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1187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panose="05000000000000000000" pitchFamily="2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 descr="MASTER_SLIDES_05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5848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3076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356225"/>
            <a:ext cx="1798637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94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6" descr="b0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et modifiez le titre</a:t>
            </a:r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  <a:p>
            <a:pPr lvl="1"/>
            <a:r>
              <a:rPr lang="fr-FR" altLang="hu-HU"/>
              <a:t>Deuxième niveau</a:t>
            </a:r>
          </a:p>
          <a:p>
            <a:pPr lvl="2"/>
            <a:r>
              <a:rPr lang="fr-FR" altLang="hu-HU"/>
              <a:t>Troisième niveau</a:t>
            </a:r>
          </a:p>
          <a:p>
            <a:pPr lvl="3"/>
            <a:r>
              <a:rPr lang="fr-FR" altLang="hu-HU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404040"/>
                </a:solidFill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F27FE60-DA4F-412C-9E0C-C852B1FF25A2}" type="datetime1">
              <a:rPr lang="fr-FR"/>
              <a:pPr>
                <a:defRPr/>
              </a:pPr>
              <a:t>17/05/2018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4D83210D-B433-4999-907B-995FCDCD2C8D}" type="slidenum">
              <a:rPr lang="fr-FR" altLang="hu-HU"/>
              <a:pPr>
                <a:defRPr/>
              </a:pPr>
              <a:t>‹#›</a:t>
            </a:fld>
            <a:endParaRPr lang="fr-FR" altLang="hu-HU"/>
          </a:p>
        </p:txBody>
      </p:sp>
    </p:spTree>
    <p:extLst>
      <p:ext uri="{BB962C8B-B14F-4D97-AF65-F5344CB8AC3E}">
        <p14:creationId xmlns:p14="http://schemas.microsoft.com/office/powerpoint/2010/main" val="212409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panose="05000000000000000000" pitchFamily="2" charset="2"/>
        <a:buChar char="§"/>
        <a:defRPr sz="2200">
          <a:solidFill>
            <a:srgbClr val="404040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j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+mj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ea typeface="+mj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  <a:ea typeface="+mj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4" descr="MASTER_SLIDES_011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4175"/>
            <a:ext cx="627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73688"/>
            <a:ext cx="6635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/>
              <a:t>Cliquez pour modifier les styles du texte du masque</a:t>
            </a:r>
          </a:p>
        </p:txBody>
      </p:sp>
      <p:pic>
        <p:nvPicPr>
          <p:cNvPr id="5125" name="Picture 6" descr="K:\Központ\Marketing Főosztály\Arculat\Groupama arculat - NEW - 2015. júl. 1\Groupama logók 2015\szlogenes\VERTICAL\Groupama_NEW Logo_Partner_HU_Vertical_COLOR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356225"/>
            <a:ext cx="172561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97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416175"/>
            <a:ext cx="6300788" cy="1470025"/>
          </a:xfrm>
        </p:spPr>
        <p:txBody>
          <a:bodyPr/>
          <a:lstStyle/>
          <a:p>
            <a:r>
              <a:rPr lang="hu-HU" sz="3200" dirty="0">
                <a:solidFill>
                  <a:schemeClr val="bg1"/>
                </a:solidFill>
              </a:rPr>
              <a:t>GB524 Groupama  Lakásbiztosítás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1520" y="5373216"/>
            <a:ext cx="6300788" cy="1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charset="0"/>
                <a:ea typeface="ＭＳ Ｐゴシック" charset="-128"/>
                <a:cs typeface="Verdana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charset="0"/>
                <a:ea typeface="ＭＳ Ｐゴシック" charset="-128"/>
                <a:cs typeface="Verdana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charset="0"/>
                <a:ea typeface="ＭＳ Ｐゴシック" charset="-128"/>
                <a:cs typeface="Verdana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charset="0"/>
                <a:ea typeface="ＭＳ Ｐゴシック" charset="-128"/>
                <a:cs typeface="Verdana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charset="0"/>
                <a:ea typeface="ＭＳ Ｐゴシック" charset="-128"/>
                <a:cs typeface="Verdana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charset="0"/>
                <a:ea typeface="ＭＳ Ｐゴシック" charset="-128"/>
                <a:cs typeface="Verdana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charset="0"/>
                <a:ea typeface="ＭＳ Ｐゴシック" charset="-128"/>
                <a:cs typeface="Verdana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Verdana" charset="0"/>
                <a:ea typeface="ＭＳ Ｐゴシック" charset="-128"/>
                <a:cs typeface="Verdana" charset="0"/>
              </a:defRPr>
            </a:lvl9pPr>
          </a:lstStyle>
          <a:p>
            <a:r>
              <a:rPr lang="hu-HU" sz="2400" b="0" kern="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74983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Alapbiztosítás biztosítási eseményei</a:t>
            </a:r>
          </a:p>
        </p:txBody>
      </p:sp>
      <p:sp>
        <p:nvSpPr>
          <p:cNvPr id="7373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30086E-0248-48CE-B26A-9E755B6F30AD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10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151681"/>
              </p:ext>
            </p:extLst>
          </p:nvPr>
        </p:nvGraphicFramePr>
        <p:xfrm>
          <a:off x="323528" y="1196752"/>
          <a:ext cx="849694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Biztosítási esemény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Fedezetcsomagok és szolgáltatások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Limit többszörözés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BÁZIS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KOMFORT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PRÉMIUM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Épületek rongálással, vandalizmussal okozott kárai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300 E Ft/kár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600 E Ft/kár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2 - 3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Ellopott, elveszett okmányok, bankkártya pótlása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Szolgáltatás kimaradásból származó károk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lang="hu-HU" sz="1400" b="0" baseline="0" dirty="0">
                          <a:solidFill>
                            <a:schemeClr val="tx1"/>
                          </a:solidFill>
                        </a:rPr>
                        <a:t> E Ft/kár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300 E Ft/kár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2 - 3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Lakóépület rejtett hibáiból származó károk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Házi kedvencek balesete, betegsége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100 E Ft/év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200 E Ft/év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2 - 3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„-24” gyorsszerviz-szolgáltatás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 E Ft/kár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90 E Ft/év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60 E Ft/kár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180 E Ft/év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Ellopott, elveszett kulcs pótlása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 E Ft/év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Háztartási gépek, elektromos berendezések géptörése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300 E Ft/év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2 - 3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" name="Picture 2" descr="http://www.zagyvarekas.hu/sites/default/files/u8/graffiti1.JPG">
            <a:hlinkClick r:id="" action="ppaction://noaction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360000" cy="288000"/>
          </a:xfrm>
          <a:prstGeom prst="rect">
            <a:avLst/>
          </a:prstGeom>
          <a:noFill/>
        </p:spPr>
      </p:pic>
      <p:pic>
        <p:nvPicPr>
          <p:cNvPr id="6" name="Picture 2" descr="http://menshealth.hu/wp-content/uploads/11993910_l-1024x682.jpg">
            <a:hlinkClick r:id="" action="ppaction://noaction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0297" y="4509120"/>
            <a:ext cx="360000" cy="288000"/>
          </a:xfrm>
          <a:prstGeom prst="rect">
            <a:avLst/>
          </a:prstGeom>
          <a:noFill/>
        </p:spPr>
      </p:pic>
      <p:pic>
        <p:nvPicPr>
          <p:cNvPr id="7" name="Picture 2" descr="http://xn--laksfeljts-u4ag8mmh.net/wp-content/uploads/2011/12/lakasszerviz.png">
            <a:hlinkClick r:id="" action="ppaction://noaction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859" y="4797120"/>
            <a:ext cx="360000" cy="288000"/>
          </a:xfrm>
          <a:prstGeom prst="rect">
            <a:avLst/>
          </a:prstGeom>
          <a:noFill/>
        </p:spPr>
      </p:pic>
      <p:pic>
        <p:nvPicPr>
          <p:cNvPr id="8" name="Picture 2" descr="http://www.darkplant.hu/img/cikk/lostroom2.jpg">
            <a:hlinkClick r:id="" action="ppaction://noaction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854" y="5445224"/>
            <a:ext cx="360000" cy="2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2667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A fedezetcsomagok részét képező</a:t>
            </a:r>
            <a:r>
              <a:rPr lang="hu-HU" sz="2800" baseline="0" dirty="0">
                <a:solidFill>
                  <a:srgbClr val="404040"/>
                </a:solidFill>
                <a:latin typeface="+mn-lt"/>
              </a:rPr>
              <a:t> </a:t>
            </a:r>
            <a:r>
              <a:rPr lang="hu-HU" sz="2800" dirty="0">
                <a:solidFill>
                  <a:srgbClr val="404040"/>
                </a:solidFill>
                <a:latin typeface="+mn-lt"/>
              </a:rPr>
              <a:t>külön díj nélküli kiegészítő biztosítások</a:t>
            </a:r>
          </a:p>
        </p:txBody>
      </p:sp>
      <p:sp>
        <p:nvSpPr>
          <p:cNvPr id="7373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30086E-0248-48CE-B26A-9E755B6F30AD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11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437868"/>
              </p:ext>
            </p:extLst>
          </p:nvPr>
        </p:nvGraphicFramePr>
        <p:xfrm>
          <a:off x="251520" y="1772816"/>
          <a:ext cx="8496946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Biztosítási esemény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Fedezetcsomagok és szolgáltatások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Limit többszörözés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BÁZIS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KOMFORT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PRÉMIUM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Felelősség biztosítás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</a:rPr>
                        <a:t>Magyarországra </a:t>
                      </a:r>
                      <a:br>
                        <a:rPr lang="hu-HU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b="0" dirty="0">
                          <a:solidFill>
                            <a:schemeClr val="tx1"/>
                          </a:solidFill>
                        </a:rPr>
                        <a:t>10.000.000</a:t>
                      </a:r>
                      <a:r>
                        <a:rPr lang="hu-HU" sz="1200" b="0" baseline="0" dirty="0">
                          <a:solidFill>
                            <a:schemeClr val="tx1"/>
                          </a:solidFill>
                        </a:rPr>
                        <a:t> Ft/év kiterjeszthető Európára</a:t>
                      </a: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</a:rPr>
                        <a:t>Európára</a:t>
                      </a:r>
                      <a:br>
                        <a:rPr lang="hu-HU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b="0" dirty="0">
                          <a:solidFill>
                            <a:schemeClr val="tx1"/>
                          </a:solidFill>
                        </a:rPr>
                        <a:t>20.000.000</a:t>
                      </a:r>
                      <a:r>
                        <a:rPr lang="hu-HU" sz="1200" b="0" baseline="0" dirty="0">
                          <a:solidFill>
                            <a:schemeClr val="tx1"/>
                          </a:solidFill>
                        </a:rPr>
                        <a:t> Ft/év kiterjeszthető a Föld országaira</a:t>
                      </a: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0" dirty="0">
                          <a:solidFill>
                            <a:schemeClr val="tx1"/>
                          </a:solidFill>
                        </a:rPr>
                        <a:t>Föld</a:t>
                      </a:r>
                      <a:r>
                        <a:rPr lang="hu-HU" sz="1200" b="0" baseline="0" dirty="0">
                          <a:solidFill>
                            <a:schemeClr val="tx1"/>
                          </a:solidFill>
                        </a:rPr>
                        <a:t> országaira</a:t>
                      </a:r>
                      <a:br>
                        <a:rPr lang="hu-HU" sz="1200" b="0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200" b="0" baseline="0" dirty="0">
                          <a:solidFill>
                            <a:schemeClr val="tx1"/>
                          </a:solidFill>
                        </a:rPr>
                        <a:t>30.000.000 Ft/év</a:t>
                      </a: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Jogvédelmi</a:t>
                      </a:r>
                      <a:r>
                        <a:rPr lang="hu-HU" sz="1400" b="1" baseline="0" dirty="0">
                          <a:solidFill>
                            <a:schemeClr val="tx1"/>
                          </a:solidFill>
                        </a:rPr>
                        <a:t> felelősség  </a:t>
                      </a:r>
                      <a:r>
                        <a:rPr lang="hu-HU" sz="1200" b="1" baseline="0" dirty="0">
                          <a:solidFill>
                            <a:schemeClr val="tx1"/>
                          </a:solidFill>
                          <a:latin typeface="+mn-lt"/>
                          <a:ea typeface="Verdana"/>
                          <a:cs typeface="Verdana"/>
                        </a:rPr>
                        <a:t>⃰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300 E Ft/év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600 E Ft/év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2 - 3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Balesetbiztosítás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 egység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2 egység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 egység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max. 5 egység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00034" y="621508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0000"/>
                </a:solidFill>
                <a:ea typeface="Verdana"/>
                <a:cs typeface="Verdana"/>
              </a:rPr>
              <a:t>⃰</a:t>
            </a:r>
            <a:r>
              <a:rPr lang="hu-HU" sz="1400" dirty="0">
                <a:solidFill>
                  <a:srgbClr val="000000"/>
                </a:solidFill>
                <a:ea typeface="Verdana"/>
                <a:cs typeface="Verdana"/>
              </a:rPr>
              <a:t>A felelősségbiztosításhoz kapcsolódó jogvédelem biztosítás.</a:t>
            </a:r>
            <a:endParaRPr lang="hu-HU" dirty="0">
              <a:solidFill>
                <a:srgbClr val="000000"/>
              </a:solidFill>
            </a:endParaRPr>
          </a:p>
        </p:txBody>
      </p:sp>
      <p:pic>
        <p:nvPicPr>
          <p:cNvPr id="6" name="Kép 5">
            <a:hlinkClick r:id="" action="ppaction://noaction"/>
          </p:cNvPr>
          <p:cNvPicPr/>
          <p:nvPr/>
        </p:nvPicPr>
        <p:blipFill rotWithShape="1">
          <a:blip r:embed="rId3" cstate="print"/>
          <a:srcRect l="18682" t="15484" r="4111" b="9247"/>
          <a:stretch/>
        </p:blipFill>
        <p:spPr bwMode="auto">
          <a:xfrm>
            <a:off x="8244408" y="6165304"/>
            <a:ext cx="50800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https://encrypted-tbn2.gstatic.com/images?q=tbn:ANd9GcQgvLcJybKVTbDoj2-IQs8GV3cAT0vL98CfUSmuBZqkasgGq8h3PQ">
            <a:hlinkClick r:id="" action="ppaction://noaction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60000" cy="288000"/>
          </a:xfrm>
          <a:prstGeom prst="rect">
            <a:avLst/>
          </a:prstGeom>
          <a:noFill/>
        </p:spPr>
      </p:pic>
      <p:pic>
        <p:nvPicPr>
          <p:cNvPr id="8" name="Picture 4" descr="https://www.generali.hu/Szolgaltatasok/Vagyon/%7E/media/AB4D7ECF36174C1EBC88FEE34D5DC4EE.ashx">
            <a:hlinkClick r:id="" action="ppaction://noaction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92896"/>
            <a:ext cx="360000" cy="288000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683568" y="486096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</a:rPr>
              <a:t>A LIMITEK TÖBBSZÖRÖZÉSE külön díj ellenében történik!</a:t>
            </a:r>
          </a:p>
        </p:txBody>
      </p:sp>
    </p:spTree>
    <p:extLst>
      <p:ext uri="{BB962C8B-B14F-4D97-AF65-F5344CB8AC3E}">
        <p14:creationId xmlns:p14="http://schemas.microsoft.com/office/powerpoint/2010/main" val="517860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8179BB7-489D-480D-A76A-4D7A5774B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u-HU" sz="4000" dirty="0"/>
              <a:t>Biztosítási csomagok és igények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E531F0-4779-4BC7-BA8A-B35A5915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Bázis csomag:</a:t>
            </a:r>
          </a:p>
          <a:p>
            <a:r>
              <a:rPr lang="hu-HU" dirty="0"/>
              <a:t>Kivitelezés alatt álló épületek </a:t>
            </a:r>
          </a:p>
          <a:p>
            <a:r>
              <a:rPr lang="hu-HU" dirty="0"/>
              <a:t>Alacsony biztosítási érték – alacsony limitek</a:t>
            </a:r>
          </a:p>
          <a:p>
            <a:r>
              <a:rPr lang="hu-HU" dirty="0"/>
              <a:t>Díj érzékeny ügyfél</a:t>
            </a:r>
          </a:p>
          <a:p>
            <a:r>
              <a:rPr lang="hu-HU" dirty="0"/>
              <a:t>Banki hitel esetén</a:t>
            </a:r>
          </a:p>
          <a:p>
            <a:r>
              <a:rPr lang="hu-HU" dirty="0"/>
              <a:t>Nincs házi kedvenc</a:t>
            </a:r>
          </a:p>
          <a:p>
            <a:r>
              <a:rPr lang="hu-HU" dirty="0"/>
              <a:t>Nyaralók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457E281-5530-4C1B-8469-87EDA318B9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8E043-93A0-4C7D-8464-39089081EFA5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7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7CF16B-C9B2-4ED7-ADAD-CD9136542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Komfort:</a:t>
            </a:r>
          </a:p>
          <a:p>
            <a:r>
              <a:rPr lang="hu-HU" dirty="0"/>
              <a:t>Mindenki számára megfelelő védelmet biztosít</a:t>
            </a:r>
          </a:p>
          <a:p>
            <a:r>
              <a:rPr lang="hu-HU" dirty="0"/>
              <a:t>Felelőségi limit 20.000.000/kár/év – Europára kiterjesztve (kiterjeszthető)+ jogvédelem</a:t>
            </a:r>
          </a:p>
          <a:p>
            <a:pPr lvl="1"/>
            <a:r>
              <a:rPr lang="hu-HU" dirty="0"/>
              <a:t>Sportolás közbeni károkozás</a:t>
            </a:r>
          </a:p>
          <a:p>
            <a:pPr lvl="1"/>
            <a:r>
              <a:rPr lang="hu-HU" dirty="0"/>
              <a:t>Lőfegyver használata közbeni károkozás</a:t>
            </a:r>
          </a:p>
          <a:p>
            <a:pPr lvl="1"/>
            <a:r>
              <a:rPr lang="hu-HU" dirty="0"/>
              <a:t>Állattartói felelősség</a:t>
            </a:r>
          </a:p>
          <a:p>
            <a:pPr marL="0" indent="0">
              <a:buNone/>
            </a:pPr>
            <a:r>
              <a:rPr lang="hu-HU" dirty="0"/>
              <a:t>Prémium:</a:t>
            </a:r>
          </a:p>
          <a:p>
            <a:r>
              <a:rPr lang="hu-HU" dirty="0"/>
              <a:t>Géptörés biztosítás (kerámia főzőlap….)</a:t>
            </a:r>
          </a:p>
          <a:p>
            <a:r>
              <a:rPr lang="hu-HU" dirty="0"/>
              <a:t>Ellopott elveszett kulcs pótlása</a:t>
            </a:r>
          </a:p>
          <a:p>
            <a:r>
              <a:rPr lang="hu-HU" dirty="0"/>
              <a:t>Magas kártérítési limitek</a:t>
            </a:r>
          </a:p>
          <a:p>
            <a:pPr lvl="1"/>
            <a:r>
              <a:rPr lang="hu-HU" dirty="0"/>
              <a:t>Villámcsapás másodlagos esetén limit nélküli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AE4790C-1992-4777-92F2-3F39D29C85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8E043-93A0-4C7D-8464-39089081EFA5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50E29647-9E80-451D-9CF5-965ADDD3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hu-HU" sz="4000" dirty="0"/>
              <a:t>Biztosítási csomagok és igények</a:t>
            </a:r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D3C62BD7-62AE-40C7-81F3-601D8ED8BCC1}"/>
              </a:ext>
            </a:extLst>
          </p:cNvPr>
          <p:cNvSpPr/>
          <p:nvPr/>
        </p:nvSpPr>
        <p:spPr>
          <a:xfrm>
            <a:off x="323528" y="1340768"/>
            <a:ext cx="133672" cy="2736304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0657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Általános háztartási ingóságok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1268760"/>
            <a:ext cx="8669338" cy="504031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u-HU" dirty="0"/>
              <a:t>Azok az ingóságok, amelyek nem tartoznak az „értéktárgyak, különleges ingóságok” vagyoncsoportba: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/>
              <a:t>Bútorok, ruhák, edények, háztartási gépek stb.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endParaRPr lang="hu-HU" sz="10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hu-HU" sz="2000" b="1" dirty="0"/>
              <a:t>A biztosító kockázatvállalása külön díj nélkül kiterjed, összesen az ingóság biztosítási összeg 5%-áig: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/>
              <a:t>A lakásban vagy a telken tartott állatokra, lábon álló növényi kultúrákra, a kerti berendezés és felszerelés tárgyaira (KERTGB záradék)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/>
              <a:t>A lakásban folytatott kereső tevékenység vagyontárgyaira (melléktevékenység)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dirty="0"/>
              <a:t>Az egy háztartásban általános elfogadott járművek (</a:t>
            </a:r>
            <a:r>
              <a:rPr lang="hu-HU" dirty="0" err="1"/>
              <a:t>szgk</a:t>
            </a:r>
            <a:r>
              <a:rPr lang="hu-HU" dirty="0"/>
              <a:t>., motor, lakókocsi, utánfutó) napi üzemeltetéséhez használt alkatrészeire és tartozékaira.</a:t>
            </a:r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CE68D84-E150-4E66-A82C-A7DE99715963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14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9" descr="http://www.groupama-garancia.hu/biztos-t-sok/home/lak-sbiztos-t-s/lak-sbiztos-t-sok-@/image/mmlelement/INTER/lakas-554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770787" y="764704"/>
            <a:ext cx="2149376" cy="772514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185245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</a:rPr>
              <a:t>Kárral kapcsolatos költségtérítések</a:t>
            </a:r>
            <a:endParaRPr lang="hu-HU" sz="28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7373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30086E-0248-48CE-B26A-9E755B6F30AD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15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543826" y="1577875"/>
          <a:ext cx="8056347" cy="484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0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1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Esemény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Fedezetcsomagok és szolgáltatások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BÁZIS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KOMFORT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PRÉMIUM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Oltás, mentés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Bontás, ideiglenes tetőépítés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Rom- és törmelék eltakarítás és elszállítás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Tervezés és hatósági engedélyezés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A helyreállítást követő egyszeri takarítás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Kárenyhítés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Bérbe adott lakás lakhatatlanná válása esetén kieső bérleti díj (6</a:t>
                      </a:r>
                      <a:r>
                        <a:rPr lang="hu-HU" sz="1200" b="1" baseline="0" dirty="0">
                          <a:solidFill>
                            <a:schemeClr val="tx1"/>
                          </a:solidFill>
                        </a:rPr>
                        <a:t> hó)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200 E Ft/kár/év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300 E Ft/kár/év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500 E Ft/kár/év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Ideiglenes lakás bérleti díja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200 E Ft/kár/év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 err="1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. 120 nap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300</a:t>
                      </a:r>
                      <a:r>
                        <a:rPr lang="hu-HU" sz="1400" b="0" baseline="0" dirty="0">
                          <a:solidFill>
                            <a:schemeClr val="tx1"/>
                          </a:solidFill>
                        </a:rPr>
                        <a:t> E Ft/kár/év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baseline="0" dirty="0" err="1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hu-HU" sz="1400" b="0" baseline="0" dirty="0">
                          <a:solidFill>
                            <a:schemeClr val="tx1"/>
                          </a:solidFill>
                        </a:rPr>
                        <a:t>. 180 nap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500 E Ft/kár/év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 err="1">
                          <a:solidFill>
                            <a:schemeClr val="tx1"/>
                          </a:solidFill>
                        </a:rPr>
                        <a:t>max</a:t>
                      </a: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. 240 nap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Ingóság biztosítása esetén árvízveszély miatti kiköltözés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100 E Ft/kár/év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200 E Ft/kár/év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300 E Ft/kár/év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287315" y="981075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térítési összegen felüli szolgáltatások, külön díj nélkül.</a:t>
            </a:r>
          </a:p>
        </p:txBody>
      </p:sp>
    </p:spTree>
    <p:extLst>
      <p:ext uri="{BB962C8B-B14F-4D97-AF65-F5344CB8AC3E}">
        <p14:creationId xmlns:p14="http://schemas.microsoft.com/office/powerpoint/2010/main" val="1991998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t0.gstatic.com/images?q=tbn:ANd9GcRcJGjpT-2PKh4keRUXrdyuYc4Sx70jhHM31xBDyuurEeFoHEyMy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27984" y="1139334"/>
            <a:ext cx="4335718" cy="294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1"/>
          <p:cNvSpPr txBox="1">
            <a:spLocks/>
          </p:cNvSpPr>
          <p:nvPr/>
        </p:nvSpPr>
        <p:spPr bwMode="auto">
          <a:xfrm>
            <a:off x="775051" y="312065"/>
            <a:ext cx="7560000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3200" b="1" kern="0" dirty="0"/>
              <a:t>Behatolási helyek</a:t>
            </a:r>
          </a:p>
        </p:txBody>
      </p:sp>
      <p:cxnSp>
        <p:nvCxnSpPr>
          <p:cNvPr id="10" name="Egyenes összekötő nyíllal 9"/>
          <p:cNvCxnSpPr/>
          <p:nvPr/>
        </p:nvCxnSpPr>
        <p:spPr>
          <a:xfrm>
            <a:off x="5532407" y="843823"/>
            <a:ext cx="108012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>
            <a:cxnSpLocks/>
          </p:cNvCxnSpPr>
          <p:nvPr/>
        </p:nvCxnSpPr>
        <p:spPr>
          <a:xfrm>
            <a:off x="5532407" y="2338392"/>
            <a:ext cx="648072" cy="44173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>
            <a:cxnSpLocks/>
          </p:cNvCxnSpPr>
          <p:nvPr/>
        </p:nvCxnSpPr>
        <p:spPr>
          <a:xfrm flipH="1">
            <a:off x="7831415" y="1768491"/>
            <a:ext cx="805220" cy="56990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>
            <a:off x="4014991" y="1695165"/>
            <a:ext cx="108012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371-6EAF-4443-8C19-8AB27F3DE6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4A7F5B7-7F43-40DA-8A0F-EB5CEE174941}"/>
              </a:ext>
            </a:extLst>
          </p:cNvPr>
          <p:cNvSpPr txBox="1"/>
          <p:nvPr/>
        </p:nvSpPr>
        <p:spPr>
          <a:xfrm>
            <a:off x="633969" y="1139334"/>
            <a:ext cx="36669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hu-H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 biztosító a betöréses lopás károkat az eltulajdonított vagyoni érték figyelembe vételével</a:t>
            </a:r>
          </a:p>
          <a:p>
            <a:pPr eaLnBrk="0" hangingPunct="0"/>
            <a:endParaRPr lang="hu-H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0" hangingPunct="0">
              <a:buFont typeface="Wingdings" pitchFamily="2" charset="2"/>
              <a:buChar char="§"/>
            </a:pPr>
            <a:r>
              <a:rPr lang="hu-HU" dirty="0">
                <a:latin typeface="Verdana" pitchFamily="34" charset="0"/>
                <a:ea typeface="Verdana" pitchFamily="34" charset="0"/>
                <a:cs typeface="Verdana" pitchFamily="34" charset="0"/>
              </a:rPr>
              <a:t>a kötvényen feltüntetett biztosítási összegen belül téríti meg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hu-HU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hu-HU" dirty="0">
                <a:latin typeface="Verdana" pitchFamily="34" charset="0"/>
                <a:ea typeface="Verdana" pitchFamily="34" charset="0"/>
                <a:cs typeface="Verdana" pitchFamily="34" charset="0"/>
              </a:rPr>
              <a:t>maximum a káridőponti védettségi szinttől függő teljes szolgáltatási limitösszegig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hu-HU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hu-HU" dirty="0">
                <a:latin typeface="Verdana" pitchFamily="34" charset="0"/>
                <a:ea typeface="Verdana" pitchFamily="34" charset="0"/>
                <a:cs typeface="Verdana" pitchFamily="34" charset="0"/>
              </a:rPr>
              <a:t>és a károsodott vagyoncsoportra vonatkozó részlimit összegig.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3546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900000" y="360000"/>
            <a:ext cx="7560000" cy="756000"/>
          </a:xfrm>
          <a:solidFill>
            <a:srgbClr val="007FD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lvl="0"/>
            <a:r>
              <a:rPr lang="hu-HU" sz="2400" b="1" dirty="0">
                <a:solidFill>
                  <a:schemeClr val="bg1"/>
                </a:solidFill>
              </a:rPr>
              <a:t>A minimális mechanikai védelem követelményei</a:t>
            </a:r>
            <a:endParaRPr lang="hu-H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Falazatok, födémek, padozatok</a:t>
            </a:r>
          </a:p>
          <a:p>
            <a:pPr lvl="1">
              <a:buFont typeface="Wingdings" pitchFamily="2" charset="2"/>
              <a:buChar char="§"/>
            </a:pPr>
            <a:r>
              <a:rPr lang="hu-H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minimum 6 cm vastagságú tömör kisméretű téglából tömören falazott téglafal szilárdsági mutatóival egyenértékű falszerkezet</a:t>
            </a:r>
          </a:p>
          <a:p>
            <a:pPr>
              <a:buNone/>
            </a:pPr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Nyílászárók</a:t>
            </a:r>
          </a:p>
          <a:p>
            <a:pPr lvl="1">
              <a:buFont typeface="Wingdings" pitchFamily="2" charset="2"/>
              <a:buChar char="§"/>
            </a:pPr>
            <a:r>
              <a:rPr lang="hu-H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 kétszárnyú ajtók nem nyíló szárnyai reteszhúzás ellen védettek;</a:t>
            </a:r>
          </a:p>
          <a:p>
            <a:pPr lvl="1">
              <a:buFont typeface="Wingdings" pitchFamily="2" charset="2"/>
              <a:buChar char="§"/>
            </a:pPr>
            <a:r>
              <a:rPr lang="hu-H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az ajtók, ablakok, erkélyajtók, teraszajtók ráccsal nem védett üvegezése összességében minimum 6 mm vastagságúak</a:t>
            </a:r>
          </a:p>
          <a:p>
            <a:pPr>
              <a:buNone/>
            </a:pPr>
            <a:r>
              <a:rPr lang="hu-H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Zárszerkezetek</a:t>
            </a:r>
          </a:p>
          <a:p>
            <a:pPr lvl="1">
              <a:buFont typeface="Wingdings" pitchFamily="2" charset="2"/>
              <a:buChar char="§"/>
            </a:pPr>
            <a:r>
              <a:rPr lang="hu-H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az ajtók zárását olyan biztonsági zár végzi, amely </a:t>
            </a:r>
          </a:p>
          <a:p>
            <a:pPr lvl="2">
              <a:buFont typeface="Wingdings" pitchFamily="2" charset="2"/>
              <a:buChar char="§"/>
            </a:pPr>
            <a:r>
              <a:rPr lang="hu-H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minimum 5 csapos hengerzár, </a:t>
            </a:r>
          </a:p>
          <a:p>
            <a:pPr lvl="2">
              <a:buFont typeface="Wingdings" pitchFamily="2" charset="2"/>
              <a:buChar char="§"/>
            </a:pPr>
            <a:r>
              <a:rPr lang="hu-H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6 rotoros mágneszár, </a:t>
            </a:r>
          </a:p>
          <a:p>
            <a:pPr lvl="2">
              <a:buFont typeface="Wingdings" pitchFamily="2" charset="2"/>
              <a:buChar char="§"/>
            </a:pPr>
            <a:r>
              <a:rPr lang="hu-H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kéttollú kulcsos zár</a:t>
            </a:r>
          </a:p>
          <a:p>
            <a:pPr lvl="2">
              <a:buFont typeface="Wingdings" pitchFamily="2" charset="2"/>
              <a:buChar char="§"/>
            </a:pPr>
            <a:r>
              <a:rPr lang="hu-H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szám vagy betűjel kombinációs zár </a:t>
            </a:r>
          </a:p>
          <a:p>
            <a:pPr lvl="1">
              <a:buFont typeface="Wingdings" pitchFamily="2" charset="2"/>
              <a:buChar char="§"/>
            </a:pPr>
            <a:r>
              <a:rPr lang="hu-HU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a hengerzárbetétet védeni kell hengerzár-törés ellen </a:t>
            </a:r>
          </a:p>
          <a:p>
            <a:pPr marL="0" indent="0">
              <a:buNone/>
            </a:pPr>
            <a:endParaRPr lang="hu-H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6FEB-EBFE-4C4A-8877-6901958AF24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81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43290" y="4509120"/>
            <a:ext cx="6981825" cy="1362075"/>
          </a:xfrm>
        </p:spPr>
        <p:txBody>
          <a:bodyPr/>
          <a:lstStyle/>
          <a:p>
            <a:pPr algn="ctr">
              <a:defRPr/>
            </a:pPr>
            <a:r>
              <a:rPr lang="hu-HU" dirty="0"/>
              <a:t>Választható Kiegészítő Biztosítások</a:t>
            </a:r>
          </a:p>
        </p:txBody>
      </p:sp>
      <p:sp>
        <p:nvSpPr>
          <p:cNvPr id="97285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57D6433-6FE8-4729-8B53-21EDF20780E4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18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42938"/>
            <a:ext cx="2664296" cy="362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50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450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Kiegészítő biztosítási fedezetek </a:t>
            </a:r>
            <a:br>
              <a:rPr lang="hu-HU" sz="2800" dirty="0">
                <a:solidFill>
                  <a:srgbClr val="404040"/>
                </a:solidFill>
                <a:latin typeface="+mn-lt"/>
              </a:rPr>
            </a:br>
            <a:r>
              <a:rPr lang="hu-HU" sz="2000" dirty="0">
                <a:solidFill>
                  <a:srgbClr val="404040"/>
                </a:solidFill>
                <a:latin typeface="+mn-lt"/>
              </a:rPr>
              <a:t>(külön díj ellenében)</a:t>
            </a:r>
            <a:endParaRPr lang="hu-HU" sz="28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7373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30086E-0248-48CE-B26A-9E755B6F30AD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19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246152"/>
              </p:ext>
            </p:extLst>
          </p:nvPr>
        </p:nvGraphicFramePr>
        <p:xfrm>
          <a:off x="251517" y="1340768"/>
          <a:ext cx="8668645" cy="489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8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0849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Kiegészítő  biztosítások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Fedezetcsomagok és szolgáltatások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Limit </a:t>
                      </a:r>
                      <a:r>
                        <a:rPr lang="hu-HU" sz="1400" dirty="0" err="1">
                          <a:solidFill>
                            <a:schemeClr val="tx1"/>
                          </a:solidFill>
                        </a:rPr>
                        <a:t>több-szörö-zés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86"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/>
                        <a:t>BÁZIS</a:t>
                      </a:r>
                      <a:endParaRPr lang="hu-H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/>
                        <a:t>KOMFORT</a:t>
                      </a:r>
                      <a:endParaRPr lang="hu-H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/>
                        <a:t>PRÉMIUM</a:t>
                      </a:r>
                      <a:endParaRPr lang="hu-HU" sz="1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386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Különleges üvegek biztosítása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386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Épület  felújításának  bővítésének biztosítása 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500.000 Ft/kár/év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1 - 7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2386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Garázsban tartott járművek biztosítása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1.000.000 Ft/jármű/év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1 - 6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175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Kerékpár és kézzel hajtott kerekesszék</a:t>
                      </a:r>
                    </a:p>
                    <a:p>
                      <a:pPr algn="ctr"/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segédmotor, quad és motoros kerekesszék</a:t>
                      </a:r>
                    </a:p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Casco biztosítása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30.000 Ft/kár, 100.000 Ft/év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150.000 Ft/kár, 300.000 Ft/év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– 5</a:t>
                      </a:r>
                    </a:p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1 - 6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407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Háztartási gépek, elektromos eszközök kiterjesztett    biztosítása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30.000 Ft/kár, 100.000</a:t>
                      </a:r>
                      <a:r>
                        <a:rPr lang="hu-HU" sz="1400" b="0" baseline="0" dirty="0">
                          <a:solidFill>
                            <a:schemeClr val="tx1"/>
                          </a:solidFill>
                        </a:rPr>
                        <a:t> Ft/év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1 - 5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357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Szabadban</a:t>
                      </a:r>
                      <a:r>
                        <a:rPr lang="hu-HU" sz="1200" b="1" baseline="0" dirty="0">
                          <a:solidFill>
                            <a:schemeClr val="tx1"/>
                          </a:solidFill>
                        </a:rPr>
                        <a:t> tartott kerti bútorok és kerti gyerekjátékok, lábon álló növények biztosítása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50.000 Ft/kár, 100.000 Ft/év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1 - 7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Kép 4">
            <a:hlinkClick r:id="" action="ppaction://noaction"/>
          </p:cNvPr>
          <p:cNvPicPr/>
          <p:nvPr/>
        </p:nvPicPr>
        <p:blipFill rotWithShape="1">
          <a:blip r:embed="rId3" cstate="print"/>
          <a:srcRect t="3099" b="2892"/>
          <a:stretch/>
        </p:blipFill>
        <p:spPr bwMode="auto">
          <a:xfrm>
            <a:off x="323528" y="1340768"/>
            <a:ext cx="514350" cy="386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6437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Döntési szempontok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98E043-93A0-4C7D-8464-39089081EFA5}" type="slidenum">
              <a:rPr lang="fr-FR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fr-FR">
              <a:solidFill>
                <a:srgbClr val="FFFFFF"/>
              </a:solidFill>
            </a:endParaRPr>
          </a:p>
        </p:txBody>
      </p:sp>
      <p:pic>
        <p:nvPicPr>
          <p:cNvPr id="6" name="Kép 5" descr="http://agenta.hu/upload/image/13_04_25_7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76" y="1556792"/>
            <a:ext cx="7272808" cy="44459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425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</a:rPr>
              <a:t>Kiegészítő biztosítási fedezetek</a:t>
            </a:r>
            <a:endParaRPr lang="hu-HU" sz="2800" dirty="0">
              <a:solidFill>
                <a:srgbClr val="404040"/>
              </a:solidFill>
              <a:latin typeface="+mn-lt"/>
            </a:endParaRPr>
          </a:p>
        </p:txBody>
      </p:sp>
      <p:sp>
        <p:nvSpPr>
          <p:cNvPr id="7373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30086E-0248-48CE-B26A-9E755B6F30AD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20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05219"/>
              </p:ext>
            </p:extLst>
          </p:nvPr>
        </p:nvGraphicFramePr>
        <p:xfrm>
          <a:off x="251518" y="1628800"/>
          <a:ext cx="8668644" cy="3744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4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1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4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199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Kiegészítő biztosítások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Fedezetcsomagok és szolgáltatások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Limit </a:t>
                      </a:r>
                      <a:r>
                        <a:rPr lang="hu-HU" sz="1400" dirty="0" err="1">
                          <a:solidFill>
                            <a:schemeClr val="tx1"/>
                          </a:solidFill>
                        </a:rPr>
                        <a:t>több-szörö-zés</a:t>
                      </a: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391"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BÁZIS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KOMFORT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/>
                        <a:t>PRÉMIUM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391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Síremlék, kripta biztosítása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50.000 Ft/kár, 100.000 Ft/év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1 - 8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391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Temetés biztosítás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200.000 Ft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1 - 3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62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Élet- és balesetbiztosítás</a:t>
                      </a:r>
                    </a:p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(GB191)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1 - 3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391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Mezőgazdasági kistermelői biztosítás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391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Egyéni- és mikro-vállalkozói vagyonbiztosítás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Kép 4">
            <a:hlinkClick r:id="" action="ppaction://noaction"/>
          </p:cNvPr>
          <p:cNvPicPr/>
          <p:nvPr/>
        </p:nvPicPr>
        <p:blipFill rotWithShape="1">
          <a:blip r:embed="rId3" cstate="print"/>
          <a:srcRect t="3099" b="2892"/>
          <a:stretch/>
        </p:blipFill>
        <p:spPr bwMode="auto">
          <a:xfrm>
            <a:off x="8316416" y="6165304"/>
            <a:ext cx="514350" cy="386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3805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>
            <p:extLst/>
          </p:nvPr>
        </p:nvGraphicFramePr>
        <p:xfrm>
          <a:off x="323528" y="1215856"/>
          <a:ext cx="8496946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bg1"/>
                          </a:solidFill>
                        </a:rPr>
                        <a:t>Biztosítási esemény</a:t>
                      </a:r>
                    </a:p>
                  </a:txBody>
                  <a:tcPr anchor="ctr">
                    <a:solidFill>
                      <a:srgbClr val="007F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Fedezetcsomagok és szolgáltatások </a:t>
                      </a:r>
                    </a:p>
                  </a:txBody>
                  <a:tcPr anchor="ctr">
                    <a:solidFill>
                      <a:srgbClr val="007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bg1"/>
                          </a:solidFill>
                        </a:rPr>
                        <a:t>Limit többszörözés</a:t>
                      </a:r>
                    </a:p>
                  </a:txBody>
                  <a:tcPr anchor="ctr">
                    <a:solidFill>
                      <a:srgbClr val="007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BÁZIS</a:t>
                      </a:r>
                      <a:endParaRPr lang="hu-H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KOMFORT</a:t>
                      </a:r>
                      <a:endParaRPr lang="hu-H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PRÉMIUM</a:t>
                      </a:r>
                      <a:endParaRPr lang="hu-H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Baleseti halál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200.000 Ft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400.000 Ft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600.000 Ft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1 - 5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Baleseti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 100%-os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rokkantság </a:t>
                      </a: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400.000 Ft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800.000 Ft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1.200.000 Ft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Baleseti 10 – 100%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 közötti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 rokkantság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A 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biztosítási összege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 arányos része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 a feltétel táblázata szerint.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Baleseti 1 – 9%-os múlékony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 sérülés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5.000 Ft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10.000 Ft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15.000 Ft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Baleseti csonttörés, csontrepedés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5.000 Ft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10.000 Ft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15.000 Ft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Legalább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 28 nap folyamatos, baleseti eredetű táppénz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5.000 Ft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10.000 Ft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15.000 Ft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Balesetben sérült ruházatban keletkezett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 károk </a:t>
                      </a:r>
                      <a:r>
                        <a:rPr lang="hu-HU" sz="1200" b="0" baseline="0" dirty="0">
                          <a:solidFill>
                            <a:schemeClr val="tx1"/>
                          </a:solidFill>
                        </a:rPr>
                        <a:t>(zsebtartalom kivételével)</a:t>
                      </a: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max. 50.000 Ft</a:t>
                      </a: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rgbClr val="8F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560000" cy="756000"/>
          </a:xfrm>
          <a:solidFill>
            <a:srgbClr val="007FDE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Biztosítási események és szolgáltatások</a:t>
            </a:r>
            <a:endParaRPr lang="hu-H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Akciógomb: Visszatérés 5">
            <a:hlinkClick r:id="" action="ppaction://noaction" highlightClick="1"/>
          </p:cNvPr>
          <p:cNvSpPr/>
          <p:nvPr/>
        </p:nvSpPr>
        <p:spPr>
          <a:xfrm>
            <a:off x="179512" y="6453336"/>
            <a:ext cx="288032" cy="2880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9371-6EAF-4443-8C19-8AB27F3DE6C1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56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755650" y="341313"/>
            <a:ext cx="7740650" cy="461962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sz="2400" dirty="0">
              <a:solidFill>
                <a:srgbClr val="404040"/>
              </a:solidFill>
              <a:latin typeface="Verdana" pitchFamily="34" charset="0"/>
            </a:endParaRPr>
          </a:p>
        </p:txBody>
      </p:sp>
      <p:sp>
        <p:nvSpPr>
          <p:cNvPr id="135173" name="Dia számának helye 4"/>
          <p:cNvSpPr txBox="1">
            <a:spLocks/>
          </p:cNvSpPr>
          <p:nvPr/>
        </p:nvSpPr>
        <p:spPr bwMode="auto">
          <a:xfrm>
            <a:off x="8567738" y="36036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D2918E0C-50CF-4AEA-8633-7CB114E53828}" type="slidenum">
              <a:rPr lang="fr-FR" sz="900">
                <a:solidFill>
                  <a:prstClr val="white"/>
                </a:solidFill>
                <a:latin typeface="Verdana" pitchFamily="34" charset="0"/>
              </a:rPr>
              <a:pPr algn="ctr"/>
              <a:t>22</a:t>
            </a:fld>
            <a:endParaRPr lang="fr-FR" sz="900">
              <a:solidFill>
                <a:prstClr val="white"/>
              </a:solidFill>
              <a:latin typeface="Verdana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00000" y="360000"/>
            <a:ext cx="7560000" cy="756000"/>
          </a:xfrm>
          <a:prstGeom prst="rect">
            <a:avLst/>
          </a:prstGeom>
          <a:solidFill>
            <a:srgbClr val="339933">
              <a:alpha val="40000"/>
            </a:srgbClr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defRPr/>
            </a:pPr>
            <a:r>
              <a:rPr lang="hu-HU" sz="3200" b="1" dirty="0">
                <a:solidFill>
                  <a:prstClr val="white"/>
                </a:solidFill>
                <a:ea typeface="Verdana" pitchFamily="34" charset="0"/>
                <a:cs typeface="Verdana" pitchFamily="34" charset="0"/>
              </a:rPr>
              <a:t>Biztosítási események, szolgáltatások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6FEB-EBFE-4C4A-8877-6901958AF244}" type="slidenum">
              <a:rPr lang="hu-HU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/>
          </p:nvPr>
        </p:nvGraphicFramePr>
        <p:xfrm>
          <a:off x="340667" y="1628800"/>
          <a:ext cx="8496946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Biztosítási események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Szolgáltatások (1 egységre)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Limit többszörözés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BÁZIS</a:t>
                      </a:r>
                      <a:endParaRPr lang="hu-H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KOMFORT</a:t>
                      </a:r>
                      <a:endParaRPr lang="hu-H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/>
                        <a:t>PRÉMIUM</a:t>
                      </a:r>
                      <a:endParaRPr lang="hu-HU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rgbClr val="FF0000"/>
                          </a:solidFill>
                        </a:rPr>
                        <a:t>Természetes halál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100.000 Ft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1 - 3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Baleseti</a:t>
                      </a:r>
                      <a:r>
                        <a:rPr lang="hu-HU" sz="1400" b="1" baseline="0" dirty="0">
                          <a:solidFill>
                            <a:schemeClr val="tx1"/>
                          </a:solidFill>
                        </a:rPr>
                        <a:t> halál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200.000 Ft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Baleseti</a:t>
                      </a:r>
                      <a:r>
                        <a:rPr lang="hu-HU" sz="1400" b="1" baseline="0" dirty="0">
                          <a:solidFill>
                            <a:schemeClr val="tx1"/>
                          </a:solidFill>
                        </a:rPr>
                        <a:t> rokkantság 100%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400.000 Ft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Baleseti rokkantság</a:t>
                      </a:r>
                      <a:r>
                        <a:rPr lang="hu-HU" sz="1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br>
                        <a:rPr lang="hu-HU" sz="1400" b="1" baseline="0" dirty="0">
                          <a:solidFill>
                            <a:schemeClr val="tx1"/>
                          </a:solidFill>
                        </a:rPr>
                      </a:br>
                      <a:r>
                        <a:rPr lang="hu-HU" sz="1400" b="1" baseline="0" dirty="0">
                          <a:solidFill>
                            <a:schemeClr val="tx1"/>
                          </a:solidFill>
                        </a:rPr>
                        <a:t>10 – 100 % között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hu-HU" sz="1400" b="0" baseline="0" dirty="0">
                          <a:solidFill>
                            <a:schemeClr val="tx1"/>
                          </a:solidFill>
                        </a:rPr>
                        <a:t> 400.000 Ft arányos része a rokkantság fokának megfelelően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Baleseti rokkantság 1 – 9 %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32.000 Ft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Baleseti műtét (nagy/közepes/kis)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80.000Ft/ 40.000 Ft/ 16.000 Ft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Betegségi műtét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80.000Ft/ 40.000 Ft/ 16.000 Ft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Baleseti csonttörés,</a:t>
                      </a:r>
                      <a:r>
                        <a:rPr lang="hu-HU" sz="1400" b="1" baseline="0" dirty="0">
                          <a:solidFill>
                            <a:schemeClr val="tx1"/>
                          </a:solidFill>
                        </a:rPr>
                        <a:t> csontrepedés</a:t>
                      </a:r>
                      <a:endParaRPr lang="hu-HU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5.000 Ft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67544" y="622268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Kizárások, mentesülés a feltételszövegben.</a:t>
            </a:r>
          </a:p>
        </p:txBody>
      </p:sp>
    </p:spTree>
    <p:extLst>
      <p:ext uri="{BB962C8B-B14F-4D97-AF65-F5344CB8AC3E}">
        <p14:creationId xmlns:p14="http://schemas.microsoft.com/office/powerpoint/2010/main" val="3518103750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27370" y="4653136"/>
            <a:ext cx="6981825" cy="1362075"/>
          </a:xfrm>
        </p:spPr>
        <p:txBody>
          <a:bodyPr/>
          <a:lstStyle/>
          <a:p>
            <a:pPr algn="ctr">
              <a:defRPr/>
            </a:pPr>
            <a:r>
              <a:rPr lang="hu-HU" dirty="0"/>
              <a:t>Biztosítási összeg, biztosítási díj</a:t>
            </a:r>
          </a:p>
        </p:txBody>
      </p:sp>
      <p:sp>
        <p:nvSpPr>
          <p:cNvPr id="60421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D447ACB-50D4-4D82-9494-83E8ADC755C3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23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55498"/>
            <a:ext cx="2476963" cy="329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909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Az egységár</a:t>
            </a:r>
          </a:p>
        </p:txBody>
      </p:sp>
      <p:sp>
        <p:nvSpPr>
          <p:cNvPr id="63492" name="Tartalom helye 2"/>
          <p:cNvSpPr>
            <a:spLocks noGrp="1"/>
          </p:cNvSpPr>
          <p:nvPr>
            <p:ph idx="1"/>
          </p:nvPr>
        </p:nvSpPr>
        <p:spPr>
          <a:xfrm>
            <a:off x="250825" y="981075"/>
            <a:ext cx="8669338" cy="5400675"/>
          </a:xfrm>
        </p:spPr>
        <p:txBody>
          <a:bodyPr/>
          <a:lstStyle/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endParaRPr lang="hu-HU" sz="800" dirty="0">
              <a:solidFill>
                <a:srgbClr val="262626"/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defRPr/>
            </a:pPr>
            <a:r>
              <a:rPr lang="hu-HU" b="1" dirty="0">
                <a:solidFill>
                  <a:srgbClr val="262626"/>
                </a:solidFill>
                <a:ea typeface="ＭＳ Ｐゴシック" pitchFamily="34" charset="-128"/>
              </a:rPr>
              <a:t>Az egységár függ attól, hogy a biztosított épület</a:t>
            </a:r>
          </a:p>
          <a:p>
            <a:pPr lvl="1">
              <a:spcBef>
                <a:spcPts val="600"/>
              </a:spcBef>
              <a:defRPr/>
            </a:pPr>
            <a:r>
              <a:rPr lang="hu-HU" dirty="0">
                <a:solidFill>
                  <a:srgbClr val="262626"/>
                </a:solidFill>
                <a:ea typeface="ＭＳ Ｐゴシック" pitchFamily="34" charset="-128"/>
              </a:rPr>
              <a:t>Budapesten vagy vidéken van</a:t>
            </a:r>
          </a:p>
          <a:p>
            <a:pPr lvl="1">
              <a:spcBef>
                <a:spcPts val="600"/>
              </a:spcBef>
              <a:defRPr/>
            </a:pPr>
            <a:r>
              <a:rPr lang="hu-HU" dirty="0">
                <a:solidFill>
                  <a:srgbClr val="262626"/>
                </a:solidFill>
                <a:ea typeface="ＭＳ Ｐゴシック" pitchFamily="34" charset="-128"/>
              </a:rPr>
              <a:t>főépület vagy melléképület </a:t>
            </a:r>
          </a:p>
          <a:p>
            <a:pPr lvl="1">
              <a:spcBef>
                <a:spcPts val="600"/>
              </a:spcBef>
              <a:defRPr/>
            </a:pPr>
            <a:r>
              <a:rPr lang="hu-HU" dirty="0">
                <a:solidFill>
                  <a:srgbClr val="262626"/>
                </a:solidFill>
                <a:ea typeface="ＭＳ Ｐゴシック" pitchFamily="34" charset="-128"/>
              </a:rPr>
              <a:t>tulajdon vagy lakásbérlemény </a:t>
            </a:r>
          </a:p>
          <a:p>
            <a:pPr lvl="1">
              <a:spcBef>
                <a:spcPts val="600"/>
              </a:spcBef>
              <a:defRPr/>
            </a:pPr>
            <a:r>
              <a:rPr lang="hu-HU" dirty="0">
                <a:solidFill>
                  <a:srgbClr val="262626"/>
                </a:solidFill>
                <a:ea typeface="ＭＳ Ｐゴシック" pitchFamily="34" charset="-128"/>
              </a:rPr>
              <a:t>átlagos, átlagosnál igényesebb vagy luxus kivitelű</a:t>
            </a:r>
          </a:p>
          <a:p>
            <a:pPr lvl="1">
              <a:spcBef>
                <a:spcPts val="600"/>
              </a:spcBef>
              <a:defRPr/>
            </a:pPr>
            <a:r>
              <a:rPr lang="hu-HU" dirty="0">
                <a:solidFill>
                  <a:srgbClr val="262626"/>
                </a:solidFill>
                <a:ea typeface="ＭＳ Ｐゴシック" pitchFamily="34" charset="-128"/>
              </a:rPr>
              <a:t>földszint és 1 emeletes, 2 – 4 emeletes vagy 5 és több emeletes</a:t>
            </a:r>
          </a:p>
          <a:p>
            <a:pPr lvl="1">
              <a:spcBef>
                <a:spcPts val="600"/>
              </a:spcBef>
              <a:defRPr/>
            </a:pPr>
            <a:r>
              <a:rPr lang="hu-HU" dirty="0">
                <a:solidFill>
                  <a:srgbClr val="262626"/>
                </a:solidFill>
                <a:ea typeface="ＭＳ Ｐゴシック" pitchFamily="34" charset="-128"/>
              </a:rPr>
              <a:t>falazatának anyaga szilárd, fa vagy vályog</a:t>
            </a:r>
          </a:p>
          <a:p>
            <a:pPr marL="57150" indent="0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hu-HU" dirty="0">
                <a:solidFill>
                  <a:srgbClr val="262626"/>
                </a:solidFill>
                <a:ea typeface="ＭＳ Ｐゴシック" pitchFamily="34" charset="-128"/>
              </a:rPr>
              <a:t>Pl.</a:t>
            </a:r>
          </a:p>
          <a:p>
            <a:pPr marL="57150" indent="0">
              <a:spcBef>
                <a:spcPts val="600"/>
              </a:spcBef>
              <a:buFont typeface="Wingdings" pitchFamily="2" charset="2"/>
              <a:buNone/>
              <a:defRPr/>
            </a:pPr>
            <a:endParaRPr lang="hu-HU" dirty="0">
              <a:solidFill>
                <a:srgbClr val="262626"/>
              </a:solidFill>
              <a:ea typeface="ＭＳ Ｐゴシック" pitchFamily="34" charset="-128"/>
            </a:endParaRPr>
          </a:p>
          <a:p>
            <a:pPr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hu-HU" dirty="0">
                <a:solidFill>
                  <a:srgbClr val="262626"/>
                </a:solidFill>
                <a:ea typeface="ＭＳ Ｐゴシック" pitchFamily="34" charset="-128"/>
              </a:rPr>
              <a:t> </a:t>
            </a: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90523"/>
              </p:ext>
            </p:extLst>
          </p:nvPr>
        </p:nvGraphicFramePr>
        <p:xfrm>
          <a:off x="323850" y="4538663"/>
          <a:ext cx="8496300" cy="2025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0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4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4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557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Épület kategória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Budapest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(E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 Ft/</a:t>
                      </a:r>
                      <a:r>
                        <a:rPr lang="hu-HU" sz="1600" b="0" dirty="0">
                          <a:solidFill>
                            <a:srgbClr val="262626"/>
                          </a:solidFill>
                          <a:ea typeface="ＭＳ Ｐゴシック" pitchFamily="34" charset="-128"/>
                        </a:rPr>
                        <a:t>m²)</a:t>
                      </a: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Vidék</a:t>
                      </a:r>
                      <a:r>
                        <a:rPr lang="hu-HU" sz="18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(E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 Ft/</a:t>
                      </a:r>
                      <a:r>
                        <a:rPr lang="hu-HU" sz="1600" b="0" dirty="0">
                          <a:solidFill>
                            <a:srgbClr val="262626"/>
                          </a:solidFill>
                          <a:ea typeface="ＭＳ Ｐゴシック" pitchFamily="34" charset="-128"/>
                        </a:rPr>
                        <a:t>m²)</a:t>
                      </a:r>
                      <a:endParaRPr lang="hu-HU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851">
                <a:tc vMerge="1">
                  <a:txBody>
                    <a:bodyPr/>
                    <a:lstStyle/>
                    <a:p>
                      <a:pPr algn="ctr"/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tx1"/>
                          </a:solidFill>
                        </a:rPr>
                        <a:t>Átlagos 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tx1"/>
                          </a:solidFill>
                        </a:rPr>
                        <a:t>Átlagosnál igényesebb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tx1"/>
                          </a:solidFill>
                        </a:rPr>
                        <a:t>Luxus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tx1"/>
                          </a:solidFill>
                        </a:rPr>
                        <a:t>Átlagos 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tx1"/>
                          </a:solidFill>
                        </a:rPr>
                        <a:t>Átlagosnál igényesebb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100" b="1" dirty="0">
                          <a:solidFill>
                            <a:schemeClr val="tx1"/>
                          </a:solidFill>
                        </a:rPr>
                        <a:t>Luxus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3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Szilárd falazat, fsz.,1.e.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235 - 260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260 - 300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300 - 500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205 - 230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230 - 260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260 - 450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57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2-4 emelet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215 - 230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230 -270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270</a:t>
                      </a:r>
                      <a:r>
                        <a:rPr lang="hu-HU" sz="1200" baseline="0" dirty="0">
                          <a:solidFill>
                            <a:schemeClr val="tx1"/>
                          </a:solidFill>
                        </a:rPr>
                        <a:t> - 400</a:t>
                      </a:r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185 – 210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210 - 240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240 - 370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57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rgbClr val="0070C0"/>
                          </a:solidFill>
                        </a:rPr>
                        <a:t>lakásbérlemény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115 - 130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>
                          <a:solidFill>
                            <a:schemeClr val="tx1"/>
                          </a:solidFill>
                        </a:rPr>
                        <a:t>65 - 90</a:t>
                      </a: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hu-HU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3" marR="91433" marT="45685" marB="456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456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1AE4588-A5CC-4AAA-A920-14ABD9B0F2F8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24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" name="Picture 3" descr="h007_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834188" y="188640"/>
            <a:ext cx="1409700" cy="106045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5F1F713B-FC79-49A9-9AF6-06E1DD4518C8}"/>
              </a:ext>
            </a:extLst>
          </p:cNvPr>
          <p:cNvCxnSpPr>
            <a:cxnSpLocks/>
          </p:cNvCxnSpPr>
          <p:nvPr/>
        </p:nvCxnSpPr>
        <p:spPr>
          <a:xfrm>
            <a:off x="1763380" y="4270648"/>
            <a:ext cx="288339" cy="81453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>
            <a:extLst>
              <a:ext uri="{FF2B5EF4-FFF2-40B4-BE49-F238E27FC236}">
                <a16:creationId xmlns:a16="http://schemas.microsoft.com/office/drawing/2014/main" id="{123F7749-6383-42F8-935B-52738940D870}"/>
              </a:ext>
            </a:extLst>
          </p:cNvPr>
          <p:cNvCxnSpPr/>
          <p:nvPr/>
        </p:nvCxnSpPr>
        <p:spPr>
          <a:xfrm flipH="1">
            <a:off x="3686679" y="4270648"/>
            <a:ext cx="288032" cy="7200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59FF1C85-0FE7-4C5A-B390-FA2C053CF0D1}"/>
              </a:ext>
            </a:extLst>
          </p:cNvPr>
          <p:cNvCxnSpPr/>
          <p:nvPr/>
        </p:nvCxnSpPr>
        <p:spPr>
          <a:xfrm flipH="1">
            <a:off x="5074179" y="4317876"/>
            <a:ext cx="288032" cy="72008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ím 1"/>
          <p:cNvSpPr>
            <a:spLocks noGrp="1"/>
          </p:cNvSpPr>
          <p:nvPr>
            <p:ph type="title"/>
          </p:nvPr>
        </p:nvSpPr>
        <p:spPr bwMode="auto">
          <a:xfrm>
            <a:off x="457200" y="2873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hu-HU" sz="2400">
                <a:latin typeface="Verdana" pitchFamily="34" charset="0"/>
                <a:ea typeface="ＭＳ Ｐゴシック" pitchFamily="34" charset="-128"/>
              </a:rPr>
              <a:t>Díjengedmények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51520" y="1340768"/>
          <a:ext cx="8569324" cy="4907280"/>
        </p:xfrm>
        <a:graphic>
          <a:graphicData uri="http://schemas.openxmlformats.org/drawingml/2006/table">
            <a:tbl>
              <a:tblPr/>
              <a:tblGrid>
                <a:gridCol w="400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5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3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535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Jogcíme</a:t>
                      </a:r>
                      <a:endParaRPr lang="hu-H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Mértéke </a:t>
                      </a:r>
                      <a:endParaRPr lang="hu-H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35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Díjfizetési módja szerinti kedvezmény </a:t>
                      </a:r>
                      <a:endParaRPr lang="hu-HU" sz="2400" dirty="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Csekken, postai készpénzátutalással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hu-HU" sz="2400" dirty="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3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Csoportos beszedési megbízással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3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Egyénileg indított banki átutalással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357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Díjfizetési gyakoriság szerinti kedvezmény 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havi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3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negyedéves</a:t>
                      </a:r>
                      <a:endParaRPr lang="hu-HU" sz="2400" dirty="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3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féléves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35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éves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71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Társaságunknál lévő más biztosítási termék (ek) hez kötődő engedmény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szerződésenként 5%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0-10%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53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Védőernyő családi balesetbiztosítás (GB165)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3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Groupama Garancia társasház-biztosítási szerződéshez kötődő engedmény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0-15%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"Zöld ház" engedmény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3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OTP  LTP engedmény</a:t>
                      </a:r>
                      <a:endParaRPr lang="hu-HU" sz="2400" dirty="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357"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Megkötött kiegészítő biztosítások számától függő engedmény</a:t>
                      </a:r>
                      <a:endParaRPr lang="hu-HU" sz="2400" dirty="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 – 5 kiegészítőig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5357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 – 10 kiegészítőig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357">
                <a:tc gridSpan="2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10-nél több kiegészítő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15%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53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Üzletpolitikai engedmény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0-25%</a:t>
                      </a:r>
                      <a:endParaRPr lang="hu-HU" sz="240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53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 lakásbiztosítási szerződésre adható ÖSSZESÍTETT DÍJENGEDMÉNY MAXIMUMA</a:t>
                      </a:r>
                      <a:endParaRPr lang="hu-H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MAXIMUM</a:t>
                      </a:r>
                      <a:endParaRPr lang="hu-HU" sz="24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F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535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Díjfizetési módtól függetlenül</a:t>
                      </a:r>
                      <a:endParaRPr lang="hu-HU" sz="2400" dirty="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rgbClr val="231F2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30%</a:t>
                      </a:r>
                      <a:endParaRPr lang="hu-HU" sz="2400" dirty="0">
                        <a:solidFill>
                          <a:srgbClr val="231F2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43563" marR="435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83022" name="Dia számának hely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11D1FEA-1B6C-4200-B34E-DF162464C3D3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25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Kép 5" descr="kalkuláci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14290"/>
            <a:ext cx="1009641" cy="1009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772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6974532" cy="444681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defRPr/>
            </a:pPr>
            <a:endParaRPr lang="hu-HU" sz="1000" u="sng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dirty="0"/>
              <a:t> </a:t>
            </a: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náddal vagy szalmával fedett tetőszerkezetű épület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fa, vályog vagy döngöltfalú épület </a:t>
            </a:r>
          </a:p>
          <a:p>
            <a:pPr marL="0" indent="0">
              <a:buNone/>
              <a:defRPr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hu-HU" sz="2000" dirty="0"/>
              <a:t>Vályog-, vagy fa falazatúnak minősül az épület, melynek </a:t>
            </a:r>
            <a:r>
              <a:rPr lang="hu-HU" sz="2000" dirty="0" err="1"/>
              <a:t>főfalazatai</a:t>
            </a:r>
            <a:r>
              <a:rPr lang="hu-HU" sz="2000" dirty="0"/>
              <a:t> (tartófalazatai) legalább 50%-ban fából, vagy vályog, döngölt illetve vert falazatból vannak. </a:t>
            </a:r>
            <a:endParaRPr lang="hu-HU" sz="3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mobilház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3.000.000,- Biztosítási összegfeletti Értéktárgyak különleges ingóságok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27584" y="377561"/>
            <a:ext cx="7416304" cy="59412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eaLnBrk="0" fontAlgn="base" hangingPunct="0"/>
            <a:r>
              <a:rPr lang="hu-HU" sz="2400"/>
              <a:t>Külön feltételekkel, engedéllyel biztosítható</a:t>
            </a:r>
            <a:endParaRPr lang="hu-HU" sz="3200">
              <a:effectLst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8512B6A-0D5F-48E2-A9B5-BFFF6006551C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26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79874" name="Picture 2" descr="http://static.ezermester.hu/Ezermester-print/2012/05/mobilhaz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5398" y="3332846"/>
            <a:ext cx="1193315" cy="790571"/>
          </a:xfrm>
          <a:prstGeom prst="rect">
            <a:avLst/>
          </a:prstGeom>
          <a:noFill/>
        </p:spPr>
      </p:pic>
      <p:pic>
        <p:nvPicPr>
          <p:cNvPr id="7" name="Picture 2" descr="http://okologikakft.hu/wp-content/uploads/2012/03/valyog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37" y="3765283"/>
            <a:ext cx="1142994" cy="856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vallalkozoinegyed.hu/imgs/cikkkep/1233047384nadte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3960" y="1907591"/>
            <a:ext cx="1308065" cy="89335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0" name="Picture 2" descr="http://mw2.google.com/mw-panoramio/photos/medium/590525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18" y="3384469"/>
            <a:ext cx="1517974" cy="11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6326593" y="1907591"/>
            <a:ext cx="1056475" cy="300082"/>
          </a:xfrm>
          <a:prstGeom prst="rect">
            <a:avLst/>
          </a:prstGeom>
          <a:solidFill>
            <a:srgbClr val="339933">
              <a:alpha val="4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350" dirty="0">
                <a:solidFill>
                  <a:srgbClr val="000000"/>
                </a:solidFill>
              </a:rPr>
              <a:t>Nádtető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7695847" y="4574172"/>
            <a:ext cx="1218698" cy="300082"/>
          </a:xfrm>
          <a:prstGeom prst="rect">
            <a:avLst/>
          </a:prstGeom>
          <a:solidFill>
            <a:srgbClr val="339933">
              <a:alpha val="4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350" dirty="0">
                <a:solidFill>
                  <a:srgbClr val="000000"/>
                </a:solidFill>
              </a:rPr>
              <a:t>Szalmatető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812745" y="3527949"/>
            <a:ext cx="1218698" cy="300082"/>
          </a:xfrm>
          <a:prstGeom prst="rect">
            <a:avLst/>
          </a:prstGeom>
          <a:solidFill>
            <a:srgbClr val="339933">
              <a:alpha val="4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350" dirty="0">
                <a:solidFill>
                  <a:srgbClr val="000000"/>
                </a:solidFill>
              </a:rPr>
              <a:t>Vályogház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317038" y="4048404"/>
            <a:ext cx="1218698" cy="300082"/>
          </a:xfrm>
          <a:prstGeom prst="rect">
            <a:avLst/>
          </a:prstGeom>
          <a:solidFill>
            <a:srgbClr val="339933">
              <a:alpha val="40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hu-HU" sz="1350" dirty="0">
                <a:solidFill>
                  <a:srgbClr val="000000"/>
                </a:solidFill>
              </a:rPr>
              <a:t>Mobilház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104109" y="3761273"/>
            <a:ext cx="2198855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1500" dirty="0">
                <a:solidFill>
                  <a:srgbClr val="FF0000"/>
                </a:solidFill>
              </a:rPr>
              <a:t>Az engedélyhez 4 db fénykép szükséges!</a:t>
            </a:r>
          </a:p>
        </p:txBody>
      </p:sp>
    </p:spTree>
    <p:extLst>
      <p:ext uri="{BB962C8B-B14F-4D97-AF65-F5344CB8AC3E}">
        <p14:creationId xmlns:p14="http://schemas.microsoft.com/office/powerpoint/2010/main" val="143461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95229FE-00B8-4974-92D9-F24D275E2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96" y="1458396"/>
            <a:ext cx="8243846" cy="46349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D894A3A-001A-416F-B138-7A3A93593B9A}"/>
              </a:ext>
            </a:extLst>
          </p:cNvPr>
          <p:cNvSpPr txBox="1"/>
          <p:nvPr/>
        </p:nvSpPr>
        <p:spPr>
          <a:xfrm>
            <a:off x="899592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Engedély kérés – szemle megrendelés a portálon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F446382D-D78B-4125-B855-598409E981F9}"/>
              </a:ext>
            </a:extLst>
          </p:cNvPr>
          <p:cNvCxnSpPr>
            <a:cxnSpLocks/>
          </p:cNvCxnSpPr>
          <p:nvPr/>
        </p:nvCxnSpPr>
        <p:spPr>
          <a:xfrm flipH="1">
            <a:off x="1691680" y="2780928"/>
            <a:ext cx="3600400" cy="1502431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33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DA73325C-1FA2-41B4-B067-5618C239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8196911" cy="4608512"/>
          </a:xfrm>
          <a:prstGeom prst="rect">
            <a:avLst/>
          </a:prstGeom>
        </p:spPr>
      </p:pic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61645ADC-4E6F-4409-A36F-55F3FD26113F}"/>
              </a:ext>
            </a:extLst>
          </p:cNvPr>
          <p:cNvCxnSpPr>
            <a:cxnSpLocks/>
          </p:cNvCxnSpPr>
          <p:nvPr/>
        </p:nvCxnSpPr>
        <p:spPr>
          <a:xfrm>
            <a:off x="1115616" y="3140968"/>
            <a:ext cx="936104" cy="2304256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00A756B3-7904-4D24-9816-EDAAEF2E794A}"/>
              </a:ext>
            </a:extLst>
          </p:cNvPr>
          <p:cNvSpPr txBox="1"/>
          <p:nvPr/>
        </p:nvSpPr>
        <p:spPr>
          <a:xfrm>
            <a:off x="899592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Engedély kérés – szemle megrendelés a portálon</a:t>
            </a:r>
          </a:p>
        </p:txBody>
      </p:sp>
    </p:spTree>
    <p:extLst>
      <p:ext uri="{BB962C8B-B14F-4D97-AF65-F5344CB8AC3E}">
        <p14:creationId xmlns:p14="http://schemas.microsoft.com/office/powerpoint/2010/main" val="958326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2998F2C0-EA9B-443D-9AE2-1D8A1B00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556792"/>
            <a:ext cx="7754816" cy="4359955"/>
          </a:xfrm>
          <a:prstGeom prst="rect">
            <a:avLst/>
          </a:prstGeom>
        </p:spPr>
      </p:pic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055C6BA8-6A16-4C71-9CE7-8D1E98F006E3}"/>
              </a:ext>
            </a:extLst>
          </p:cNvPr>
          <p:cNvCxnSpPr>
            <a:cxnSpLocks/>
          </p:cNvCxnSpPr>
          <p:nvPr/>
        </p:nvCxnSpPr>
        <p:spPr>
          <a:xfrm flipH="1">
            <a:off x="1619672" y="4581128"/>
            <a:ext cx="874643" cy="68580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86BCB408-9BA0-4442-95D3-420B8E9D2CBC}"/>
              </a:ext>
            </a:extLst>
          </p:cNvPr>
          <p:cNvSpPr txBox="1"/>
          <p:nvPr/>
        </p:nvSpPr>
        <p:spPr>
          <a:xfrm>
            <a:off x="899592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Engedély kérés – szemle megrendelés a portálon</a:t>
            </a:r>
          </a:p>
        </p:txBody>
      </p:sp>
    </p:spTree>
    <p:extLst>
      <p:ext uri="{BB962C8B-B14F-4D97-AF65-F5344CB8AC3E}">
        <p14:creationId xmlns:p14="http://schemas.microsoft.com/office/powerpoint/2010/main" val="3087703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262063" y="4797152"/>
            <a:ext cx="6981825" cy="1362075"/>
          </a:xfrm>
        </p:spPr>
        <p:txBody>
          <a:bodyPr/>
          <a:lstStyle/>
          <a:p>
            <a:pPr algn="ctr">
              <a:defRPr/>
            </a:pPr>
            <a:r>
              <a:rPr lang="hu-HU" dirty="0"/>
              <a:t>A gb524 lakásbiztosítás</a:t>
            </a:r>
          </a:p>
        </p:txBody>
      </p:sp>
      <p:sp>
        <p:nvSpPr>
          <p:cNvPr id="48133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2C2043-460F-4E19-8418-80CF3298352D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3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42938"/>
            <a:ext cx="2952328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19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A2AF3C2F-AAF1-44CF-B9A5-6B6437357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2" y="1412776"/>
            <a:ext cx="8562544" cy="4814080"/>
          </a:xfrm>
          <a:prstGeom prst="rect">
            <a:avLst/>
          </a:prstGeom>
        </p:spPr>
      </p:pic>
      <p:cxnSp>
        <p:nvCxnSpPr>
          <p:cNvPr id="6" name="Egyenes összekötő nyíllal 5">
            <a:extLst>
              <a:ext uri="{FF2B5EF4-FFF2-40B4-BE49-F238E27FC236}">
                <a16:creationId xmlns:a16="http://schemas.microsoft.com/office/drawing/2014/main" id="{6587E584-76AF-4D5F-9186-C55280EE27BC}"/>
              </a:ext>
            </a:extLst>
          </p:cNvPr>
          <p:cNvCxnSpPr>
            <a:cxnSpLocks/>
          </p:cNvCxnSpPr>
          <p:nvPr/>
        </p:nvCxnSpPr>
        <p:spPr>
          <a:xfrm flipH="1">
            <a:off x="1259632" y="4316068"/>
            <a:ext cx="1026369" cy="51741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gyenes összekötő nyíllal 3">
            <a:extLst>
              <a:ext uri="{FF2B5EF4-FFF2-40B4-BE49-F238E27FC236}">
                <a16:creationId xmlns:a16="http://schemas.microsoft.com/office/drawing/2014/main" id="{A160F9D8-8957-444F-992A-994590F0D4A2}"/>
              </a:ext>
            </a:extLst>
          </p:cNvPr>
          <p:cNvCxnSpPr>
            <a:cxnSpLocks/>
          </p:cNvCxnSpPr>
          <p:nvPr/>
        </p:nvCxnSpPr>
        <p:spPr>
          <a:xfrm flipH="1">
            <a:off x="3707904" y="4748420"/>
            <a:ext cx="317215" cy="40877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243A2440-8174-4EA7-8A54-8AC1CBD0BAF1}"/>
              </a:ext>
            </a:extLst>
          </p:cNvPr>
          <p:cNvCxnSpPr>
            <a:cxnSpLocks/>
          </p:cNvCxnSpPr>
          <p:nvPr/>
        </p:nvCxnSpPr>
        <p:spPr>
          <a:xfrm flipH="1">
            <a:off x="6241774" y="4748420"/>
            <a:ext cx="84484" cy="40877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zövegdoboz 1">
            <a:extLst>
              <a:ext uri="{FF2B5EF4-FFF2-40B4-BE49-F238E27FC236}">
                <a16:creationId xmlns:a16="http://schemas.microsoft.com/office/drawing/2014/main" id="{A41BEFBD-04DA-4641-B5E6-29829B195D88}"/>
              </a:ext>
            </a:extLst>
          </p:cNvPr>
          <p:cNvSpPr txBox="1"/>
          <p:nvPr/>
        </p:nvSpPr>
        <p:spPr>
          <a:xfrm>
            <a:off x="2286001" y="4107346"/>
            <a:ext cx="31805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350" dirty="0"/>
              <a:t>1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4F78C8E-B57B-4511-834F-93D0D50A4B62}"/>
              </a:ext>
            </a:extLst>
          </p:cNvPr>
          <p:cNvSpPr txBox="1"/>
          <p:nvPr/>
        </p:nvSpPr>
        <p:spPr>
          <a:xfrm>
            <a:off x="3866092" y="4384345"/>
            <a:ext cx="31805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350" dirty="0"/>
              <a:t>2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682E432-CF0A-432C-84EA-D50E5FF67CEA}"/>
              </a:ext>
            </a:extLst>
          </p:cNvPr>
          <p:cNvSpPr txBox="1"/>
          <p:nvPr/>
        </p:nvSpPr>
        <p:spPr>
          <a:xfrm>
            <a:off x="6241774" y="4384345"/>
            <a:ext cx="308114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1350" dirty="0"/>
              <a:t>3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0E78C76E-E80C-4489-BEFB-43A8E2973F2A}"/>
              </a:ext>
            </a:extLst>
          </p:cNvPr>
          <p:cNvCxnSpPr>
            <a:cxnSpLocks/>
          </p:cNvCxnSpPr>
          <p:nvPr/>
        </p:nvCxnSpPr>
        <p:spPr>
          <a:xfrm flipH="1">
            <a:off x="1417550" y="4407428"/>
            <a:ext cx="930801" cy="634772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409A276D-EAA7-4EBF-8B45-65B3033DEE2A}"/>
              </a:ext>
            </a:extLst>
          </p:cNvPr>
          <p:cNvSpPr txBox="1"/>
          <p:nvPr/>
        </p:nvSpPr>
        <p:spPr>
          <a:xfrm>
            <a:off x="899592" y="3326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Engedély kérés – szemle megrendelés a portálon</a:t>
            </a:r>
          </a:p>
        </p:txBody>
      </p:sp>
    </p:spTree>
    <p:extLst>
      <p:ext uri="{BB962C8B-B14F-4D97-AF65-F5344CB8AC3E}">
        <p14:creationId xmlns:p14="http://schemas.microsoft.com/office/powerpoint/2010/main" val="17594163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938338" y="4406900"/>
            <a:ext cx="6981825" cy="1362075"/>
          </a:xfrm>
        </p:spPr>
        <p:txBody>
          <a:bodyPr/>
          <a:lstStyle/>
          <a:p>
            <a:pPr>
              <a:defRPr/>
            </a:pPr>
            <a:r>
              <a:rPr lang="hu-HU" dirty="0"/>
              <a:t>SIKERES értékesítést!</a:t>
            </a:r>
          </a:p>
        </p:txBody>
      </p:sp>
      <p:sp>
        <p:nvSpPr>
          <p:cNvPr id="97285" name="Dia számának helye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57D6433-6FE8-4729-8B53-21EDF20780E4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31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42938"/>
            <a:ext cx="2411760" cy="345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6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00113" y="339725"/>
            <a:ext cx="7580312" cy="541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2800" dirty="0">
                <a:solidFill>
                  <a:srgbClr val="404040"/>
                </a:solidFill>
                <a:ea typeface="ＭＳ Ｐゴシック" charset="-128"/>
              </a:rPr>
              <a:t>Épülethez tartozó vagyontárgyak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C321030-5795-421C-9170-1860634C3F0E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4</a:t>
            </a:fld>
            <a:endParaRPr lang="fr-FR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25" name="Picture 2" descr="http://epitesiportal.hu/kepek/2012_07_27/hoszivattyu_metszet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999" y="1196752"/>
            <a:ext cx="8385175" cy="5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97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Az épület alapterülete</a:t>
            </a:r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4" b="5405"/>
          <a:stretch>
            <a:fillRect/>
          </a:stretch>
        </p:blipFill>
        <p:spPr bwMode="auto">
          <a:xfrm>
            <a:off x="285750" y="981075"/>
            <a:ext cx="8597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Szövegdoboz 4"/>
          <p:cNvSpPr txBox="1">
            <a:spLocks noChangeArrowheads="1"/>
          </p:cNvSpPr>
          <p:nvPr/>
        </p:nvSpPr>
        <p:spPr bwMode="auto">
          <a:xfrm>
            <a:off x="457200" y="5743575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hu-HU" sz="1600" dirty="0">
                <a:solidFill>
                  <a:srgbClr val="000000"/>
                </a:solidFill>
              </a:rPr>
              <a:t>Nem kell számításba venni a hasznos alapterület kiszámításánál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 padlást, a beépítetlen tetőteret</a:t>
            </a:r>
          </a:p>
          <a:p>
            <a:pPr lvl="1" defTabSz="457200" eaLnBrk="1" fontAlgn="base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hu-HU" sz="1600" dirty="0">
                <a:solidFill>
                  <a:srgbClr val="000000"/>
                </a:solidFill>
              </a:rPr>
              <a:t>az erkélyt, a teraszt.</a:t>
            </a:r>
          </a:p>
        </p:txBody>
      </p:sp>
      <p:sp>
        <p:nvSpPr>
          <p:cNvPr id="62469" name="Dia számának helye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86FB934-962F-435D-BBE3-F79E749A7F6E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5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3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Helyszíni kockázatfelmérés</a:t>
            </a:r>
          </a:p>
        </p:txBody>
      </p:sp>
      <p:sp>
        <p:nvSpPr>
          <p:cNvPr id="71717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6802608-F091-41C4-8166-974C300AB2B3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6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80709" y="5296769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 díjkalkulációs program figyelmeztet  a szemle szükségességére.</a:t>
            </a:r>
          </a:p>
          <a:p>
            <a:endParaRPr lang="hu-HU" dirty="0"/>
          </a:p>
          <a:p>
            <a:r>
              <a:rPr lang="hu-HU" dirty="0"/>
              <a:t>A szemle eredményét az ajánlati dokumentációhoz csatolni kell!</a:t>
            </a:r>
          </a:p>
        </p:txBody>
      </p:sp>
      <p:graphicFrame>
        <p:nvGraphicFramePr>
          <p:cNvPr id="7" name="Tartalom helye 3"/>
          <p:cNvGraphicFramePr>
            <a:graphicFrameLocks noGrp="1"/>
          </p:cNvGraphicFramePr>
          <p:nvPr>
            <p:ph idx="1"/>
            <p:extLst/>
          </p:nvPr>
        </p:nvGraphicFramePr>
        <p:xfrm>
          <a:off x="281073" y="1484784"/>
          <a:ext cx="8568953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66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6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KEVI ⃰ kockázatfelmérő által végzendő</a:t>
                      </a:r>
                      <a:r>
                        <a:rPr lang="hu-HU" sz="1600" baseline="0" dirty="0">
                          <a:solidFill>
                            <a:schemeClr val="tx1"/>
                          </a:solidFill>
                        </a:rPr>
                        <a:t> helyszíni szemle</a:t>
                      </a:r>
                      <a:endParaRPr lang="hu-HU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Épület(</a:t>
                      </a:r>
                      <a:r>
                        <a:rPr lang="hu-HU" sz="1600" dirty="0" err="1">
                          <a:solidFill>
                            <a:schemeClr val="tx1"/>
                          </a:solidFill>
                        </a:rPr>
                        <a:t>ek</a:t>
                      </a:r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Általános háztartási ingóság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Értéktárgyak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Nem szükséges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B.Ö. ≤ 100M Ft</a:t>
                      </a:r>
                    </a:p>
                    <a:p>
                      <a:pPr algn="ctr"/>
                      <a:r>
                        <a:rPr kumimoji="0" lang="hu-H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és az épület nem vályog,fa vagy vegyes falazatú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B.Ö. ≤ 20M Ft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hu-H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B.Ö. ≤ 3M Ft</a:t>
                      </a:r>
                      <a:endParaRPr lang="hu-H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Szükséges</a:t>
                      </a:r>
                    </a:p>
                    <a:p>
                      <a:pPr algn="ctr"/>
                      <a:endParaRPr lang="hu-H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hu-HU" sz="1600" b="0" dirty="0">
                          <a:solidFill>
                            <a:schemeClr val="tx1"/>
                          </a:solidFill>
                        </a:rPr>
                        <a:t>(megrendelő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 küldése Portálon keresztül a </a:t>
                      </a:r>
                      <a:r>
                        <a:rPr lang="hu-HU" sz="1600" b="0" baseline="0" dirty="0" err="1">
                          <a:solidFill>
                            <a:schemeClr val="tx1"/>
                          </a:solidFill>
                        </a:rPr>
                        <a:t>KEVI-nek</a:t>
                      </a:r>
                      <a:r>
                        <a:rPr lang="hu-HU" sz="16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hu-HU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B.Ö. &gt; 100M Ft</a:t>
                      </a:r>
                    </a:p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vagy az épület vályog,</a:t>
                      </a:r>
                      <a:r>
                        <a:rPr lang="hu-HU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fa vagy vegyes falazatú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B.Ö. &gt; 20M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</a:rPr>
                        <a:t>B.Ö. &gt; 3M 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Szövegdoboz 4"/>
          <p:cNvSpPr txBox="1"/>
          <p:nvPr/>
        </p:nvSpPr>
        <p:spPr>
          <a:xfrm>
            <a:off x="251520" y="6381328"/>
            <a:ext cx="3744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rgbClr val="000000"/>
                </a:solidFill>
              </a:rPr>
              <a:t>⃰KEVI: </a:t>
            </a:r>
            <a:r>
              <a:rPr lang="hu-HU" sz="1200" dirty="0" err="1">
                <a:solidFill>
                  <a:srgbClr val="000000"/>
                </a:solidFill>
              </a:rPr>
              <a:t>Kockázatelbírálási</a:t>
            </a:r>
            <a:r>
              <a:rPr lang="hu-HU" sz="1200" dirty="0">
                <a:solidFill>
                  <a:srgbClr val="000000"/>
                </a:solidFill>
              </a:rPr>
              <a:t> és Vállalási Iroda</a:t>
            </a:r>
          </a:p>
        </p:txBody>
      </p:sp>
    </p:spTree>
    <p:extLst>
      <p:ext uri="{BB962C8B-B14F-4D97-AF65-F5344CB8AC3E}">
        <p14:creationId xmlns:p14="http://schemas.microsoft.com/office/powerpoint/2010/main" val="114412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559514"/>
              </p:ext>
            </p:extLst>
          </p:nvPr>
        </p:nvGraphicFramePr>
        <p:xfrm>
          <a:off x="1098932" y="1268760"/>
          <a:ext cx="6641420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1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hu-HU" sz="1800" b="1" dirty="0">
                          <a:solidFill>
                            <a:schemeClr val="tx1"/>
                          </a:solidFill>
                        </a:rPr>
                        <a:t>Csomagok</a:t>
                      </a:r>
                    </a:p>
                  </a:txBody>
                  <a:tcPr marL="91449" marR="91449" marT="45798" marB="45798" anchor="ctr">
                    <a:solidFill>
                      <a:srgbClr val="C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612054"/>
              </p:ext>
            </p:extLst>
          </p:nvPr>
        </p:nvGraphicFramePr>
        <p:xfrm>
          <a:off x="1114288" y="1844824"/>
          <a:ext cx="6626064" cy="439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hu-HU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98" marB="45798" anchor="ctr">
                    <a:solidFill>
                      <a:srgbClr val="C5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787208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Biztosítási csomagok és fedezetek</a:t>
            </a:r>
          </a:p>
        </p:txBody>
      </p:sp>
      <p:sp>
        <p:nvSpPr>
          <p:cNvPr id="76803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D1A4A9-B777-4EF3-BC98-18CCD1EFCEF7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7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279698"/>
              </p:ext>
            </p:extLst>
          </p:nvPr>
        </p:nvGraphicFramePr>
        <p:xfrm>
          <a:off x="2874734" y="1412776"/>
          <a:ext cx="158432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chemeClr val="tx1"/>
                          </a:solidFill>
                        </a:rPr>
                        <a:t>Bázis</a:t>
                      </a:r>
                    </a:p>
                  </a:txBody>
                  <a:tcPr marL="91449" marR="91449" marT="45798" marB="45798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246500"/>
              </p:ext>
            </p:extLst>
          </p:nvPr>
        </p:nvGraphicFramePr>
        <p:xfrm>
          <a:off x="4459059" y="1412776"/>
          <a:ext cx="158432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chemeClr val="tx1"/>
                          </a:solidFill>
                        </a:rPr>
                        <a:t>Komfort</a:t>
                      </a:r>
                    </a:p>
                  </a:txBody>
                  <a:tcPr marL="91449" marR="91449" marT="45798" marB="45798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01779"/>
              </p:ext>
            </p:extLst>
          </p:nvPr>
        </p:nvGraphicFramePr>
        <p:xfrm>
          <a:off x="6058687" y="1412776"/>
          <a:ext cx="1584325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>
                          <a:solidFill>
                            <a:schemeClr val="tx1"/>
                          </a:solidFill>
                        </a:rPr>
                        <a:t>Prémium</a:t>
                      </a:r>
                    </a:p>
                  </a:txBody>
                  <a:tcPr marL="91449" marR="91449" marT="45798" marB="45798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15424"/>
              </p:ext>
            </p:extLst>
          </p:nvPr>
        </p:nvGraphicFramePr>
        <p:xfrm>
          <a:off x="2880208" y="1918742"/>
          <a:ext cx="1584325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solidFill>
                      <a:srgbClr val="D6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968996"/>
              </p:ext>
            </p:extLst>
          </p:nvPr>
        </p:nvGraphicFramePr>
        <p:xfrm>
          <a:off x="4464533" y="1918742"/>
          <a:ext cx="158432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solidFill>
                      <a:srgbClr val="D6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483942"/>
              </p:ext>
            </p:extLst>
          </p:nvPr>
        </p:nvGraphicFramePr>
        <p:xfrm>
          <a:off x="6048858" y="1918742"/>
          <a:ext cx="1584325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anchor="ctr">
                    <a:solidFill>
                      <a:srgbClr val="D6E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2914488" y="2671554"/>
            <a:ext cx="153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000000"/>
                </a:solidFill>
              </a:rPr>
              <a:t>23+2 beépített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4451844" y="2890182"/>
            <a:ext cx="158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000000"/>
                </a:solidFill>
              </a:rPr>
              <a:t>29+3 </a:t>
            </a:r>
          </a:p>
          <a:p>
            <a:pPr algn="ctr"/>
            <a:r>
              <a:rPr lang="hu-HU" sz="1600" b="1" dirty="0">
                <a:solidFill>
                  <a:srgbClr val="000000"/>
                </a:solidFill>
              </a:rPr>
              <a:t>beépített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6036590" y="3175934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000000"/>
                </a:solidFill>
              </a:rPr>
              <a:t>31+3 </a:t>
            </a:r>
          </a:p>
          <a:p>
            <a:pPr algn="ctr"/>
            <a:r>
              <a:rPr lang="hu-HU" sz="1600" b="1" dirty="0">
                <a:solidFill>
                  <a:srgbClr val="000000"/>
                </a:solidFill>
              </a:rPr>
              <a:t>beépített</a:t>
            </a:r>
          </a:p>
        </p:txBody>
      </p:sp>
      <p:sp>
        <p:nvSpPr>
          <p:cNvPr id="20" name="Szövegdoboz 19"/>
          <p:cNvSpPr txBox="1"/>
          <p:nvPr/>
        </p:nvSpPr>
        <p:spPr>
          <a:xfrm>
            <a:off x="2914488" y="4418876"/>
            <a:ext cx="153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000000"/>
                </a:solidFill>
              </a:rPr>
              <a:t>12 választható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6036590" y="515719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000000"/>
                </a:solidFill>
              </a:rPr>
              <a:t>12 választható</a:t>
            </a:r>
          </a:p>
        </p:txBody>
      </p:sp>
      <p:sp>
        <p:nvSpPr>
          <p:cNvPr id="26" name="Szövegdoboz 25"/>
          <p:cNvSpPr txBox="1"/>
          <p:nvPr/>
        </p:nvSpPr>
        <p:spPr>
          <a:xfrm>
            <a:off x="4451844" y="5003651"/>
            <a:ext cx="15847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>
                <a:solidFill>
                  <a:srgbClr val="000000"/>
                </a:solidFill>
              </a:rPr>
              <a:t>12 választható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1115616" y="3419352"/>
            <a:ext cx="168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000000"/>
                </a:solidFill>
              </a:rPr>
              <a:t>Fedezetek</a:t>
            </a:r>
          </a:p>
        </p:txBody>
      </p:sp>
      <p:sp>
        <p:nvSpPr>
          <p:cNvPr id="3" name="Téglalap 2"/>
          <p:cNvSpPr/>
          <p:nvPr/>
        </p:nvSpPr>
        <p:spPr>
          <a:xfrm>
            <a:off x="2914488" y="3933056"/>
            <a:ext cx="1537356" cy="216024"/>
          </a:xfrm>
          <a:prstGeom prst="rect">
            <a:avLst/>
          </a:prstGeom>
          <a:solidFill>
            <a:srgbClr val="FF9900">
              <a:alpha val="30196"/>
            </a:srgbClr>
          </a:solidFill>
          <a:ln>
            <a:solidFill>
              <a:srgbClr val="D27D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27" name="Téglalap 26"/>
          <p:cNvSpPr/>
          <p:nvPr/>
        </p:nvSpPr>
        <p:spPr>
          <a:xfrm>
            <a:off x="4459059" y="4428000"/>
            <a:ext cx="1537356" cy="288000"/>
          </a:xfrm>
          <a:prstGeom prst="rect">
            <a:avLst/>
          </a:prstGeom>
          <a:solidFill>
            <a:schemeClr val="accent6">
              <a:lumMod val="60000"/>
              <a:lumOff val="40000"/>
              <a:alpha val="30196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FFFF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6058687" y="4608000"/>
            <a:ext cx="1537356" cy="288000"/>
          </a:xfrm>
          <a:prstGeom prst="rect">
            <a:avLst/>
          </a:prstGeom>
          <a:solidFill>
            <a:srgbClr val="FF99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33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Alapbiztosítás biztosítási eseményei</a:t>
            </a:r>
          </a:p>
        </p:txBody>
      </p:sp>
      <p:sp>
        <p:nvSpPr>
          <p:cNvPr id="7373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30086E-0248-48CE-B26A-9E755B6F30AD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8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684375"/>
              </p:ext>
            </p:extLst>
          </p:nvPr>
        </p:nvGraphicFramePr>
        <p:xfrm>
          <a:off x="323528" y="1196752"/>
          <a:ext cx="8496946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Biztosítási esemény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Fedezetcsomagok és szolgáltatások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Limit többszörözés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BÁZIS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KOMFORT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PRÉMIUM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Tűz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Robbanás, robbantás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Villámcsapás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Villámcsapás másodlagos hatása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300</a:t>
                      </a:r>
                      <a:r>
                        <a:rPr lang="hu-HU" sz="1400" b="0" baseline="0" dirty="0">
                          <a:solidFill>
                            <a:schemeClr val="tx1"/>
                          </a:solidFill>
                        </a:rPr>
                        <a:t> E Ft/kár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600</a:t>
                      </a:r>
                      <a:r>
                        <a:rPr lang="hu-HU" sz="1400" b="0" baseline="0" dirty="0">
                          <a:solidFill>
                            <a:schemeClr val="tx1"/>
                          </a:solidFill>
                        </a:rPr>
                        <a:t> E Ft/kár</a:t>
                      </a:r>
                      <a:endParaRPr lang="hu-H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Limit nélkül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2 - 3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Vihar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Felhőszakadás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Jégverés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Hónyomás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Árvíz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Földrengés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Földcsuszamlás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tx1"/>
                          </a:solidFill>
                        </a:rPr>
                        <a:t>Kő- és földomlás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Kép 4">
            <a:hlinkClick r:id="" action="ppaction://noaction"/>
          </p:cNvPr>
          <p:cNvPicPr/>
          <p:nvPr/>
        </p:nvPicPr>
        <p:blipFill rotWithShape="1">
          <a:blip r:embed="rId3" cstate="print"/>
          <a:srcRect l="18682" t="15484" r="4111" b="9247"/>
          <a:stretch/>
        </p:blipFill>
        <p:spPr bwMode="auto">
          <a:xfrm>
            <a:off x="333071" y="1207299"/>
            <a:ext cx="508000" cy="38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://www.katasztrofak.abbcenter.com/weboldal/katasztrofak/cikkek/7127.jpg">
            <a:hlinkClick r:id="" action="ppaction://noaction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00" y="1931166"/>
            <a:ext cx="360000" cy="288000"/>
          </a:xfrm>
          <a:prstGeom prst="rect">
            <a:avLst/>
          </a:prstGeom>
          <a:noFill/>
        </p:spPr>
      </p:pic>
      <p:pic>
        <p:nvPicPr>
          <p:cNvPr id="8" name="Picture 2" descr="http://www.hlinka.hu/wp-content/uploads/2013/02/20120705_67581.jpg">
            <a:hlinkClick r:id="" action="ppaction://noaction"/>
          </p:cNvPr>
          <p:cNvPicPr/>
          <p:nvPr/>
        </p:nvPicPr>
        <p:blipFill rotWithShape="1">
          <a:blip r:embed="rId5" cstate="print"/>
          <a:srcRect t="9340"/>
          <a:stretch/>
        </p:blipFill>
        <p:spPr bwMode="auto">
          <a:xfrm>
            <a:off x="253900" y="2636912"/>
            <a:ext cx="360000" cy="288000"/>
          </a:xfrm>
          <a:prstGeom prst="rect">
            <a:avLst/>
          </a:prstGeom>
          <a:noFill/>
        </p:spPr>
      </p:pic>
      <p:pic>
        <p:nvPicPr>
          <p:cNvPr id="9" name="Picture 2" descr="http://static.bmwfanatics.hu/uploaded/article/arviz.jpg">
            <a:hlinkClick r:id="" action="ppaction://noaction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264" y="5013176"/>
            <a:ext cx="360000" cy="288000"/>
          </a:xfrm>
          <a:prstGeom prst="rect">
            <a:avLst/>
          </a:prstGeom>
          <a:noFill/>
        </p:spPr>
      </p:pic>
      <p:pic>
        <p:nvPicPr>
          <p:cNvPr id="10" name="Picture 2" descr="http://csodabogyo.lapunk.hu/tarhely/csodabogyo/kepek/earthquake_5.gif">
            <a:hlinkClick r:id="" action="ppaction://noaction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630" y="5445224"/>
            <a:ext cx="360000" cy="2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36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576262"/>
          </a:xfrm>
        </p:spPr>
        <p:txBody>
          <a:bodyPr/>
          <a:lstStyle/>
          <a:p>
            <a:pPr>
              <a:defRPr/>
            </a:pPr>
            <a:r>
              <a:rPr lang="hu-HU" sz="2800" dirty="0">
                <a:solidFill>
                  <a:srgbClr val="404040"/>
                </a:solidFill>
                <a:latin typeface="+mn-lt"/>
              </a:rPr>
              <a:t>Alapbiztosítás biztosítási eseményei</a:t>
            </a:r>
          </a:p>
        </p:txBody>
      </p:sp>
      <p:sp>
        <p:nvSpPr>
          <p:cNvPr id="73731" name="Dia számának helye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530086E-0248-48CE-B26A-9E755B6F30AD}" type="slidenum">
              <a:rPr lang="fr-FR" smtClean="0">
                <a:solidFill>
                  <a:srgbClr val="FFFFFF"/>
                </a:solidFill>
                <a:latin typeface="Verdana" pitchFamily="34" charset="0"/>
              </a:rPr>
              <a:pPr/>
              <a:t>9</a:t>
            </a:fld>
            <a:endParaRPr lang="fr-FR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854955"/>
              </p:ext>
            </p:extLst>
          </p:nvPr>
        </p:nvGraphicFramePr>
        <p:xfrm>
          <a:off x="323528" y="1052736"/>
          <a:ext cx="8496946" cy="55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6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Biztosítási esemény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sz="1600" dirty="0">
                          <a:solidFill>
                            <a:schemeClr val="tx1"/>
                          </a:solidFill>
                        </a:rPr>
                        <a:t>Fedezetcsomagok és szolgáltatások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Limit többszörözés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BÁZIS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KOMFORT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>
                          <a:solidFill>
                            <a:schemeClr val="tx1"/>
                          </a:solidFill>
                        </a:rPr>
                        <a:t>PRÉMIUM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Ismeretlen építmény,</a:t>
                      </a:r>
                      <a:r>
                        <a:rPr lang="hu-HU" sz="1200" b="1" baseline="0" dirty="0">
                          <a:solidFill>
                            <a:schemeClr val="tx1"/>
                          </a:solidFill>
                        </a:rPr>
                        <a:t> üreg beomlása</a:t>
                      </a:r>
                      <a:endParaRPr lang="hu-H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Idegen jármű ütközése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Idegen tárgy rádőlése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Betöréses lopás, rongálás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Rablás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Vízkár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Üvegtörés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Tűzkár nélküli füst és koromszennyezés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100 E Ft/év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300 E Ft/év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600 E Ft/év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Besurranás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100 E Ft/év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100 E Ft/év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100 E Ft/év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Épülettartozékok lopása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100 E Ft/kár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500 E Ft/kár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1.000 E Ft/kár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200" b="1" dirty="0">
                          <a:solidFill>
                            <a:schemeClr val="tx1"/>
                          </a:solidFill>
                        </a:rPr>
                        <a:t>Munkanélküliség, hosszantartó betegállomány idején díjvisszatérítés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0" dirty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</a:rPr>
                        <a:t>nincs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5" name="Picture 2" descr="http://www.rtlklub.hu/cache/leadimages/235240_1228934850_320x240.jpg">
            <a:hlinkClick r:id="" action="ppaction://noaction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824"/>
            <a:ext cx="360000" cy="288000"/>
          </a:xfrm>
          <a:prstGeom prst="rect">
            <a:avLst/>
          </a:prstGeom>
          <a:noFill/>
        </p:spPr>
      </p:pic>
      <p:pic>
        <p:nvPicPr>
          <p:cNvPr id="6" name="Picture 4" descr="http://cdn2.mon.hu/2010/12/haon-news-charlotteInform-20101230-0307025191-1913.jpg">
            <a:hlinkClick r:id="" action="ppaction://noaction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796" y="3115942"/>
            <a:ext cx="360000" cy="288000"/>
          </a:xfrm>
          <a:prstGeom prst="rect">
            <a:avLst/>
          </a:prstGeom>
          <a:noFill/>
        </p:spPr>
      </p:pic>
      <p:pic>
        <p:nvPicPr>
          <p:cNvPr id="7" name="Picture 4" descr="https://lh6.googleusercontent.com/-80IKFKeV5Tc/Trqg8AXQCrE/AAAAAAAAb14/UxGQU1hbDxs/s250-c-k-no/20110418CSOTORES">
            <a:hlinkClick r:id="" action="ppaction://noaction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796" y="3856585"/>
            <a:ext cx="360000" cy="288000"/>
          </a:xfrm>
          <a:prstGeom prst="rect">
            <a:avLst/>
          </a:prstGeom>
          <a:noFill/>
        </p:spPr>
      </p:pic>
      <p:pic>
        <p:nvPicPr>
          <p:cNvPr id="8" name="Picture 6" descr="http://www.fogyasztok.hu/kepek/cikk_kep/1318339010betortablak_500.jpg">
            <a:hlinkClick r:id="" action="ppaction://noaction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991" y="4221983"/>
            <a:ext cx="360000" cy="288000"/>
          </a:xfrm>
          <a:prstGeom prst="rect">
            <a:avLst/>
          </a:prstGeom>
          <a:noFill/>
        </p:spPr>
      </p:pic>
      <p:pic>
        <p:nvPicPr>
          <p:cNvPr id="9" name="Picture 2" descr="http://www.nlcafe.hu/data/cikk/11/105139/4.jpg">
            <a:hlinkClick r:id="" action="ppaction://noaction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989" y="5073217"/>
            <a:ext cx="360000" cy="288000"/>
          </a:xfrm>
          <a:prstGeom prst="rect">
            <a:avLst/>
          </a:prstGeom>
          <a:noFill/>
        </p:spPr>
      </p:pic>
      <p:pic>
        <p:nvPicPr>
          <p:cNvPr id="10" name="Picture 2" descr="http://cikk_kepek.elixironline.hu/ures_penztarca_no_kezeben.jpg">
            <a:hlinkClick r:id="" action="ppaction://noaction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0990" y="5805264"/>
            <a:ext cx="360000" cy="2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205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3_Thème Office">
  <a:themeElements>
    <a:clrScheme name="23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3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8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8_Thème Office">
  <a:themeElements>
    <a:clrScheme name="1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0_Thème Office">
  <a:themeElements>
    <a:clrScheme name="20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Thème Office">
      <a:majorFont>
        <a:latin typeface="Calibri"/>
        <a:ea typeface="ＭＳ Ｐゴシック"/>
        <a:cs typeface="ＭＳ Ｐゴシック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8_Thème Office">
  <a:themeElements>
    <a:clrScheme name="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Thème Office">
  <a:themeElements>
    <a:clrScheme name="1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1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Thème Office">
  <a:themeElements>
    <a:clrScheme name="4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Thème Office">
  <a:themeElements>
    <a:clrScheme name="1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9_Thème Office">
  <a:themeElements>
    <a:clrScheme name="19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Thème Office">
      <a:majorFont>
        <a:latin typeface="Verdana"/>
        <a:ea typeface="ＭＳ Ｐゴシック"/>
        <a:cs typeface="Verdana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9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Verdana"/>
        <a:ea typeface=""/>
        <a:cs typeface=""/>
      </a:majorFont>
      <a:minorFont>
        <a:latin typeface="Verdana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4920</TotalTime>
  <Words>2624</Words>
  <Application>Microsoft Office PowerPoint</Application>
  <PresentationFormat>Diavetítés a képernyőre (4:3 oldalarány)</PresentationFormat>
  <Paragraphs>729</Paragraphs>
  <Slides>31</Slides>
  <Notes>17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23</vt:i4>
      </vt:variant>
      <vt:variant>
        <vt:lpstr>Diacímek</vt:lpstr>
      </vt:variant>
      <vt:variant>
        <vt:i4>31</vt:i4>
      </vt:variant>
    </vt:vector>
  </HeadingPairs>
  <TitlesOfParts>
    <vt:vector size="60" baseType="lpstr">
      <vt:lpstr>ＭＳ Ｐゴシック</vt:lpstr>
      <vt:lpstr>Arial</vt:lpstr>
      <vt:lpstr>Calibri</vt:lpstr>
      <vt:lpstr>Times New Roman</vt:lpstr>
      <vt:lpstr>Verdana</vt:lpstr>
      <vt:lpstr>Wingdings</vt:lpstr>
      <vt:lpstr>Thème Office</vt:lpstr>
      <vt:lpstr>5_Conception personnalisée</vt:lpstr>
      <vt:lpstr>6_Thème Office</vt:lpstr>
      <vt:lpstr>6_Conception personnalisée</vt:lpstr>
      <vt:lpstr>1_Thème Office</vt:lpstr>
      <vt:lpstr>4_Thème Office</vt:lpstr>
      <vt:lpstr>17_Thème Office</vt:lpstr>
      <vt:lpstr>19_Thème Office</vt:lpstr>
      <vt:lpstr>2_Conception personnalisée</vt:lpstr>
      <vt:lpstr>23_Thème Office</vt:lpstr>
      <vt:lpstr>7_Conception personnalisée</vt:lpstr>
      <vt:lpstr>2_Thème Office</vt:lpstr>
      <vt:lpstr>3_Thème Office</vt:lpstr>
      <vt:lpstr>8_Conception personnalisée</vt:lpstr>
      <vt:lpstr>18_Thème Office</vt:lpstr>
      <vt:lpstr>20_Thème Office</vt:lpstr>
      <vt:lpstr>8_Thème Office</vt:lpstr>
      <vt:lpstr>11_Thème Office</vt:lpstr>
      <vt:lpstr>3_Conception personnalisée</vt:lpstr>
      <vt:lpstr>7_Thème Office</vt:lpstr>
      <vt:lpstr>9_Thème Office</vt:lpstr>
      <vt:lpstr>15_Thème Office</vt:lpstr>
      <vt:lpstr>16_Thème Office</vt:lpstr>
      <vt:lpstr>GB524 Groupama  Lakásbiztosítás</vt:lpstr>
      <vt:lpstr>Döntési szempontok</vt:lpstr>
      <vt:lpstr>A gb524 lakásbiztosítás</vt:lpstr>
      <vt:lpstr>PowerPoint-bemutató</vt:lpstr>
      <vt:lpstr>Az épület alapterülete</vt:lpstr>
      <vt:lpstr>Helyszíni kockázatfelmérés</vt:lpstr>
      <vt:lpstr>Biztosítási csomagok és fedezetek</vt:lpstr>
      <vt:lpstr>Alapbiztosítás biztosítási eseményei</vt:lpstr>
      <vt:lpstr>Alapbiztosítás biztosítási eseményei</vt:lpstr>
      <vt:lpstr>Alapbiztosítás biztosítási eseményei</vt:lpstr>
      <vt:lpstr>A fedezetcsomagok részét képező külön díj nélküli kiegészítő biztosítások</vt:lpstr>
      <vt:lpstr>Biztosítási csomagok és igények</vt:lpstr>
      <vt:lpstr>Biztosítási csomagok és igények</vt:lpstr>
      <vt:lpstr>Általános háztartási ingóságok</vt:lpstr>
      <vt:lpstr>Kárral kapcsolatos költségtérítések</vt:lpstr>
      <vt:lpstr>PowerPoint-bemutató</vt:lpstr>
      <vt:lpstr>A minimális mechanikai védelem követelményei</vt:lpstr>
      <vt:lpstr>Választható Kiegészítő Biztosítások</vt:lpstr>
      <vt:lpstr>Kiegészítő biztosítási fedezetek  (külön díj ellenében)</vt:lpstr>
      <vt:lpstr>Kiegészítő biztosítási fedezetek</vt:lpstr>
      <vt:lpstr>Biztosítási események és szolgáltatások</vt:lpstr>
      <vt:lpstr>PowerPoint-bemutató</vt:lpstr>
      <vt:lpstr>Biztosítási összeg, biztosítási díj</vt:lpstr>
      <vt:lpstr>Az egységár</vt:lpstr>
      <vt:lpstr>Díjengedmények</vt:lpstr>
      <vt:lpstr>PowerPoint-bemutató</vt:lpstr>
      <vt:lpstr>PowerPoint-bemutató</vt:lpstr>
      <vt:lpstr>PowerPoint-bemutató</vt:lpstr>
      <vt:lpstr>PowerPoint-bemutató</vt:lpstr>
      <vt:lpstr>PowerPoint-bemutató</vt:lpstr>
      <vt:lpstr>SIKERES értékesítést!</vt:lpstr>
    </vt:vector>
  </TitlesOfParts>
  <Company>Groupama Garancia Biztosító ZRt.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GB524 Groupama Garancia  Lakásbiztosítás</dc:title>
  <dc:creator>Kp_Biro_L_Fne</dc:creator>
  <cp:lastModifiedBy>Kovács Sándor alkuszreferens Központi Alkuszi Igazgatóság</cp:lastModifiedBy>
  <cp:revision>441</cp:revision>
  <dcterms:created xsi:type="dcterms:W3CDTF">2013-08-21T12:33:31Z</dcterms:created>
  <dcterms:modified xsi:type="dcterms:W3CDTF">2018-05-17T08:30:11Z</dcterms:modified>
</cp:coreProperties>
</file>