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6" r:id="rId26"/>
    <p:sldId id="283" r:id="rId27"/>
    <p:sldId id="284" r:id="rId28"/>
    <p:sldId id="285" r:id="rId29"/>
    <p:sldId id="269" r:id="rId30"/>
    <p:sldId id="287" r:id="rId31"/>
    <p:sldId id="288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zendefi-Nyilas Adrienn" initials="SA" lastIdx="0" clrIdx="0">
    <p:extLst>
      <p:ext uri="{19B8F6BF-5375-455C-9EA6-DF929625EA0E}">
        <p15:presenceInfo xmlns:p15="http://schemas.microsoft.com/office/powerpoint/2012/main" xmlns="" userId="Szendefi-Nyilas Adrien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93D9B"/>
    <a:srgbClr val="FEDAE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3362" autoAdjust="0"/>
  </p:normalViewPr>
  <p:slideViewPr>
    <p:cSldViewPr snapToGrid="0">
      <p:cViewPr varScale="1">
        <p:scale>
          <a:sx n="111" d="100"/>
          <a:sy n="111" d="100"/>
        </p:scale>
        <p:origin x="-30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D9B19F-C816-4D50-A3CA-140872B21701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F69A586E-1E7A-4207-A098-070F7568C5B4}">
      <dgm:prSet phldrT="[Szöveg]"/>
      <dgm:spPr>
        <a:solidFill>
          <a:srgbClr val="F93D9B"/>
        </a:solidFill>
      </dgm:spPr>
      <dgm:t>
        <a:bodyPr/>
        <a:lstStyle/>
        <a:p>
          <a:r>
            <a:rPr lang="hu-HU" b="1" dirty="0">
              <a:solidFill>
                <a:schemeClr val="tx1"/>
              </a:solidFill>
            </a:rPr>
            <a:t>Casco díj</a:t>
          </a:r>
        </a:p>
      </dgm:t>
    </dgm:pt>
    <dgm:pt modelId="{DE5E46A1-F654-4D18-A5D9-0C6F482C8B59}" type="parTrans" cxnId="{55D333EC-DC44-49FA-BB3B-FD8A4DAC2B55}">
      <dgm:prSet/>
      <dgm:spPr/>
      <dgm:t>
        <a:bodyPr/>
        <a:lstStyle/>
        <a:p>
          <a:endParaRPr lang="hu-HU"/>
        </a:p>
      </dgm:t>
    </dgm:pt>
    <dgm:pt modelId="{CAA0C05D-8FDF-43EE-8B4C-EB3D4F1108E8}" type="sibTrans" cxnId="{55D333EC-DC44-49FA-BB3B-FD8A4DAC2B55}">
      <dgm:prSet/>
      <dgm:spPr/>
      <dgm:t>
        <a:bodyPr/>
        <a:lstStyle/>
        <a:p>
          <a:endParaRPr lang="hu-HU"/>
        </a:p>
      </dgm:t>
    </dgm:pt>
    <dgm:pt modelId="{5CF66181-07BE-40F8-B883-AD1AA2657D7C}">
      <dgm:prSet phldrT="[Szöveg]" custT="1"/>
      <dgm:spPr>
        <a:solidFill>
          <a:srgbClr val="FEDAEF"/>
        </a:solidFill>
      </dgm:spPr>
      <dgm:t>
        <a:bodyPr/>
        <a:lstStyle/>
        <a:p>
          <a:r>
            <a:rPr lang="hu-HU" sz="1600" b="1" dirty="0">
              <a:solidFill>
                <a:schemeClr val="tx1"/>
              </a:solidFill>
            </a:rPr>
            <a:t>Szerződő életkora</a:t>
          </a:r>
        </a:p>
      </dgm:t>
    </dgm:pt>
    <dgm:pt modelId="{AF1559B0-D3CF-4614-B3A6-408DDD05EA7A}" type="parTrans" cxnId="{C8EFFB68-9BA9-4EC1-BB42-DE4F165EAE81}">
      <dgm:prSet/>
      <dgm:spPr/>
      <dgm:t>
        <a:bodyPr/>
        <a:lstStyle/>
        <a:p>
          <a:endParaRPr lang="hu-HU"/>
        </a:p>
      </dgm:t>
    </dgm:pt>
    <dgm:pt modelId="{4DEE0924-A4E2-40E6-B29F-3182D7061956}" type="sibTrans" cxnId="{C8EFFB68-9BA9-4EC1-BB42-DE4F165EAE81}">
      <dgm:prSet/>
      <dgm:spPr/>
      <dgm:t>
        <a:bodyPr/>
        <a:lstStyle/>
        <a:p>
          <a:endParaRPr lang="hu-HU"/>
        </a:p>
      </dgm:t>
    </dgm:pt>
    <dgm:pt modelId="{81BBB68D-0381-4F12-9C5D-6B74D33AB26B}">
      <dgm:prSet phldrT="[Szöveg]" custT="1"/>
      <dgm:spPr>
        <a:solidFill>
          <a:srgbClr val="FEDAEF"/>
        </a:solidFill>
      </dgm:spPr>
      <dgm:t>
        <a:bodyPr/>
        <a:lstStyle/>
        <a:p>
          <a:r>
            <a:rPr lang="hu-HU" sz="1600" b="1" dirty="0">
              <a:solidFill>
                <a:srgbClr val="F93D9B"/>
              </a:solidFill>
            </a:rPr>
            <a:t>Gyártmány</a:t>
          </a:r>
        </a:p>
      </dgm:t>
    </dgm:pt>
    <dgm:pt modelId="{824C7260-9C19-4059-8E26-6A2D1FC8919D}" type="parTrans" cxnId="{BF088742-238E-4673-B2E9-3BD6BF3CFF50}">
      <dgm:prSet/>
      <dgm:spPr/>
      <dgm:t>
        <a:bodyPr/>
        <a:lstStyle/>
        <a:p>
          <a:endParaRPr lang="hu-HU"/>
        </a:p>
      </dgm:t>
    </dgm:pt>
    <dgm:pt modelId="{7B87CA3D-9CBC-4F85-BCC2-A26A686C8D72}" type="sibTrans" cxnId="{BF088742-238E-4673-B2E9-3BD6BF3CFF50}">
      <dgm:prSet/>
      <dgm:spPr/>
      <dgm:t>
        <a:bodyPr/>
        <a:lstStyle/>
        <a:p>
          <a:endParaRPr lang="hu-HU"/>
        </a:p>
      </dgm:t>
    </dgm:pt>
    <dgm:pt modelId="{D8623B18-F821-42CF-A0CF-8A448C3686D5}">
      <dgm:prSet phldrT="[Szöveg]" custT="1"/>
      <dgm:spPr>
        <a:solidFill>
          <a:srgbClr val="FEDAEF"/>
        </a:solidFill>
      </dgm:spPr>
      <dgm:t>
        <a:bodyPr/>
        <a:lstStyle/>
        <a:p>
          <a:r>
            <a:rPr lang="hu-HU" sz="1600" b="1" dirty="0">
              <a:solidFill>
                <a:srgbClr val="92D050"/>
              </a:solidFill>
            </a:rPr>
            <a:t>Díjfizetési mód, gyakoriság</a:t>
          </a:r>
        </a:p>
      </dgm:t>
    </dgm:pt>
    <dgm:pt modelId="{2FF2F2B1-A1B7-4E94-9B5C-AFEC8A9C0F7F}" type="parTrans" cxnId="{7CC45A49-630E-4B5B-9B6A-F4748D283F45}">
      <dgm:prSet/>
      <dgm:spPr/>
      <dgm:t>
        <a:bodyPr/>
        <a:lstStyle/>
        <a:p>
          <a:endParaRPr lang="hu-HU"/>
        </a:p>
      </dgm:t>
    </dgm:pt>
    <dgm:pt modelId="{A0CFCF43-C98E-487E-849C-7F2578F472B9}" type="sibTrans" cxnId="{7CC45A49-630E-4B5B-9B6A-F4748D283F45}">
      <dgm:prSet/>
      <dgm:spPr/>
      <dgm:t>
        <a:bodyPr/>
        <a:lstStyle/>
        <a:p>
          <a:endParaRPr lang="hu-HU"/>
        </a:p>
      </dgm:t>
    </dgm:pt>
    <dgm:pt modelId="{82213B3D-46AA-4559-93D7-653143F22668}">
      <dgm:prSet phldrT="[Szöveg]" custT="1"/>
      <dgm:spPr>
        <a:solidFill>
          <a:srgbClr val="FEDAEF"/>
        </a:solidFill>
      </dgm:spPr>
      <dgm:t>
        <a:bodyPr/>
        <a:lstStyle/>
        <a:p>
          <a:r>
            <a:rPr lang="hu-HU" sz="1600" b="1" dirty="0">
              <a:solidFill>
                <a:srgbClr val="F93D9B"/>
              </a:solidFill>
            </a:rPr>
            <a:t>Kárelőzmény</a:t>
          </a:r>
          <a:r>
            <a:rPr lang="hu-HU" sz="1600" b="1" dirty="0">
              <a:solidFill>
                <a:srgbClr val="FFC000"/>
              </a:solidFill>
            </a:rPr>
            <a:t> </a:t>
          </a:r>
          <a:r>
            <a:rPr lang="hu-HU" sz="1600" b="1" dirty="0">
              <a:solidFill>
                <a:srgbClr val="F93D9B"/>
              </a:solidFill>
            </a:rPr>
            <a:t>Bonus</a:t>
          </a:r>
        </a:p>
      </dgm:t>
    </dgm:pt>
    <dgm:pt modelId="{BDB8C0A2-577C-40F7-A274-E559C90DC663}" type="parTrans" cxnId="{6D80ABDA-CE02-4A54-BB9A-63ACE9D22E04}">
      <dgm:prSet/>
      <dgm:spPr/>
      <dgm:t>
        <a:bodyPr/>
        <a:lstStyle/>
        <a:p>
          <a:endParaRPr lang="hu-HU"/>
        </a:p>
      </dgm:t>
    </dgm:pt>
    <dgm:pt modelId="{63EC84DD-6912-4087-824C-F452815D41D1}" type="sibTrans" cxnId="{6D80ABDA-CE02-4A54-BB9A-63ACE9D22E04}">
      <dgm:prSet/>
      <dgm:spPr/>
      <dgm:t>
        <a:bodyPr/>
        <a:lstStyle/>
        <a:p>
          <a:endParaRPr lang="hu-HU"/>
        </a:p>
      </dgm:t>
    </dgm:pt>
    <dgm:pt modelId="{D1EBEA7D-6F0C-4232-931B-8210FD526731}">
      <dgm:prSet custT="1"/>
      <dgm:spPr>
        <a:solidFill>
          <a:srgbClr val="FEDAEF"/>
        </a:solidFill>
      </dgm:spPr>
      <dgm:t>
        <a:bodyPr/>
        <a:lstStyle/>
        <a:p>
          <a:r>
            <a:rPr lang="hu-HU" sz="1600" b="1" dirty="0">
              <a:solidFill>
                <a:srgbClr val="92D050"/>
              </a:solidFill>
            </a:rPr>
            <a:t>GFB együttkötés</a:t>
          </a:r>
        </a:p>
      </dgm:t>
    </dgm:pt>
    <dgm:pt modelId="{CF07F160-8CE0-4B3A-A1B8-2C45BEF00849}" type="parTrans" cxnId="{F48FC0A2-9D6E-4FD8-AD58-391E318233A0}">
      <dgm:prSet/>
      <dgm:spPr/>
      <dgm:t>
        <a:bodyPr/>
        <a:lstStyle/>
        <a:p>
          <a:endParaRPr lang="hu-HU"/>
        </a:p>
      </dgm:t>
    </dgm:pt>
    <dgm:pt modelId="{BC0623E7-C774-49BF-A226-0A2D09AE65D1}" type="sibTrans" cxnId="{F48FC0A2-9D6E-4FD8-AD58-391E318233A0}">
      <dgm:prSet/>
      <dgm:spPr/>
      <dgm:t>
        <a:bodyPr/>
        <a:lstStyle/>
        <a:p>
          <a:endParaRPr lang="hu-HU"/>
        </a:p>
      </dgm:t>
    </dgm:pt>
    <dgm:pt modelId="{758A81E7-0219-4AD1-8809-8BB1BE94653E}">
      <dgm:prSet custT="1"/>
      <dgm:spPr>
        <a:solidFill>
          <a:srgbClr val="FEDAEF"/>
        </a:solidFill>
      </dgm:spPr>
      <dgm:t>
        <a:bodyPr/>
        <a:lstStyle/>
        <a:p>
          <a:r>
            <a:rPr lang="hu-HU" sz="1500" b="1" dirty="0">
              <a:solidFill>
                <a:schemeClr val="tx1"/>
              </a:solidFill>
            </a:rPr>
            <a:t>Lakcím</a:t>
          </a:r>
        </a:p>
      </dgm:t>
    </dgm:pt>
    <dgm:pt modelId="{80AC20C0-13A1-45C2-BF88-826DC790D38D}" type="parTrans" cxnId="{5041AFCB-2812-4B89-AE16-09B4B2EE90E9}">
      <dgm:prSet/>
      <dgm:spPr/>
      <dgm:t>
        <a:bodyPr/>
        <a:lstStyle/>
        <a:p>
          <a:endParaRPr lang="hu-HU"/>
        </a:p>
      </dgm:t>
    </dgm:pt>
    <dgm:pt modelId="{8C660E40-683D-4307-963B-828939ED8A8F}" type="sibTrans" cxnId="{5041AFCB-2812-4B89-AE16-09B4B2EE90E9}">
      <dgm:prSet/>
      <dgm:spPr/>
      <dgm:t>
        <a:bodyPr/>
        <a:lstStyle/>
        <a:p>
          <a:endParaRPr lang="hu-HU"/>
        </a:p>
      </dgm:t>
    </dgm:pt>
    <dgm:pt modelId="{1028DC40-DDE6-4E8D-89F8-B95E30255806}">
      <dgm:prSet custT="1"/>
      <dgm:spPr>
        <a:solidFill>
          <a:srgbClr val="FEDAEF"/>
        </a:solidFill>
      </dgm:spPr>
      <dgm:t>
        <a:bodyPr/>
        <a:lstStyle/>
        <a:p>
          <a:r>
            <a:rPr lang="hu-HU" sz="1600" b="1" dirty="0">
              <a:solidFill>
                <a:srgbClr val="F93D9B"/>
              </a:solidFill>
            </a:rPr>
            <a:t>e-kötés</a:t>
          </a:r>
        </a:p>
      </dgm:t>
    </dgm:pt>
    <dgm:pt modelId="{F7D8C7AF-561E-458E-9164-60C322ECCFB1}" type="sibTrans" cxnId="{DE66D5C7-61BB-4361-904D-1794B8ABF796}">
      <dgm:prSet/>
      <dgm:spPr/>
      <dgm:t>
        <a:bodyPr/>
        <a:lstStyle/>
        <a:p>
          <a:endParaRPr lang="hu-HU"/>
        </a:p>
      </dgm:t>
    </dgm:pt>
    <dgm:pt modelId="{F22A5F34-0FBF-4DA9-B505-9AAF7564838D}" type="parTrans" cxnId="{DE66D5C7-61BB-4361-904D-1794B8ABF796}">
      <dgm:prSet/>
      <dgm:spPr/>
      <dgm:t>
        <a:bodyPr/>
        <a:lstStyle/>
        <a:p>
          <a:endParaRPr lang="hu-HU"/>
        </a:p>
      </dgm:t>
    </dgm:pt>
    <dgm:pt modelId="{D620CF64-ACA6-4DEA-89F3-9759652F2FDF}">
      <dgm:prSet phldrT="[Szöveg]" custT="1"/>
      <dgm:spPr>
        <a:solidFill>
          <a:srgbClr val="FEDAEF"/>
        </a:solidFill>
      </dgm:spPr>
      <dgm:t>
        <a:bodyPr/>
        <a:lstStyle/>
        <a:p>
          <a:r>
            <a:rPr lang="hu-HU" sz="1600" b="1" dirty="0">
              <a:solidFill>
                <a:srgbClr val="F93D9B"/>
              </a:solidFill>
            </a:rPr>
            <a:t>Típus</a:t>
          </a:r>
        </a:p>
      </dgm:t>
    </dgm:pt>
    <dgm:pt modelId="{5BCFEA1C-B7DC-4594-AE6D-12D048B81879}" type="parTrans" cxnId="{0F60C43D-4CE7-4B47-A566-FC59B8DA4F09}">
      <dgm:prSet/>
      <dgm:spPr/>
      <dgm:t>
        <a:bodyPr/>
        <a:lstStyle/>
        <a:p>
          <a:endParaRPr lang="hu-HU"/>
        </a:p>
      </dgm:t>
    </dgm:pt>
    <dgm:pt modelId="{DB18E5F5-7981-4D09-9501-04D8702C2E4D}" type="sibTrans" cxnId="{0F60C43D-4CE7-4B47-A566-FC59B8DA4F09}">
      <dgm:prSet/>
      <dgm:spPr/>
      <dgm:t>
        <a:bodyPr/>
        <a:lstStyle/>
        <a:p>
          <a:endParaRPr lang="hu-HU"/>
        </a:p>
      </dgm:t>
    </dgm:pt>
    <dgm:pt modelId="{F670BEDE-B40F-4345-8C22-0B18BE46D59F}">
      <dgm:prSet phldrT="[Szöveg]" custT="1"/>
      <dgm:spPr>
        <a:solidFill>
          <a:srgbClr val="FEDAEF"/>
        </a:solidFill>
      </dgm:spPr>
      <dgm:t>
        <a:bodyPr/>
        <a:lstStyle/>
        <a:p>
          <a:r>
            <a:rPr lang="hu-HU" sz="1600" b="1" dirty="0">
              <a:solidFill>
                <a:srgbClr val="F93D9B"/>
              </a:solidFill>
            </a:rPr>
            <a:t>Teljesítmény</a:t>
          </a:r>
        </a:p>
      </dgm:t>
    </dgm:pt>
    <dgm:pt modelId="{0B0205A7-B801-45F6-BBBF-473F6BBB9109}" type="parTrans" cxnId="{06D4166B-7A24-4E4F-8AA5-4DDECB732F17}">
      <dgm:prSet/>
      <dgm:spPr/>
      <dgm:t>
        <a:bodyPr/>
        <a:lstStyle/>
        <a:p>
          <a:endParaRPr lang="hu-HU"/>
        </a:p>
      </dgm:t>
    </dgm:pt>
    <dgm:pt modelId="{1282E718-33EA-408F-BFDF-7737E2DE6D1B}" type="sibTrans" cxnId="{06D4166B-7A24-4E4F-8AA5-4DDECB732F17}">
      <dgm:prSet/>
      <dgm:spPr/>
      <dgm:t>
        <a:bodyPr/>
        <a:lstStyle/>
        <a:p>
          <a:endParaRPr lang="hu-HU"/>
        </a:p>
      </dgm:t>
    </dgm:pt>
    <dgm:pt modelId="{E17E069A-749F-4065-B908-6AF57CF49D02}">
      <dgm:prSet phldrT="[Szöveg]" custT="1"/>
      <dgm:spPr>
        <a:solidFill>
          <a:srgbClr val="FEDAEF"/>
        </a:solidFill>
      </dgm:spPr>
      <dgm:t>
        <a:bodyPr/>
        <a:lstStyle/>
        <a:p>
          <a:r>
            <a:rPr lang="hu-HU" sz="1600" b="1" dirty="0">
              <a:solidFill>
                <a:srgbClr val="F93D9B"/>
              </a:solidFill>
            </a:rPr>
            <a:t>Gyártási év</a:t>
          </a:r>
        </a:p>
      </dgm:t>
    </dgm:pt>
    <dgm:pt modelId="{23CB2E8F-4A7B-4136-BBC7-A98F47ABF76E}" type="parTrans" cxnId="{D1962610-1861-457B-B279-C03DD3C9DCE2}">
      <dgm:prSet/>
      <dgm:spPr/>
      <dgm:t>
        <a:bodyPr/>
        <a:lstStyle/>
        <a:p>
          <a:endParaRPr lang="hu-HU"/>
        </a:p>
      </dgm:t>
    </dgm:pt>
    <dgm:pt modelId="{F0E77E38-77F0-444C-B16F-D19ED60CB02B}" type="sibTrans" cxnId="{D1962610-1861-457B-B279-C03DD3C9DCE2}">
      <dgm:prSet/>
      <dgm:spPr/>
      <dgm:t>
        <a:bodyPr/>
        <a:lstStyle/>
        <a:p>
          <a:endParaRPr lang="hu-HU"/>
        </a:p>
      </dgm:t>
    </dgm:pt>
    <dgm:pt modelId="{963200E8-5C01-46B4-B472-00EFE54EDC8E}">
      <dgm:prSet phldrT="[Szöveg]" custT="1"/>
      <dgm:spPr>
        <a:solidFill>
          <a:srgbClr val="FEDAEF"/>
        </a:solidFill>
      </dgm:spPr>
      <dgm:t>
        <a:bodyPr/>
        <a:lstStyle/>
        <a:p>
          <a:r>
            <a:rPr lang="hu-HU" sz="1600" b="1" dirty="0">
              <a:solidFill>
                <a:srgbClr val="F93D9B"/>
              </a:solidFill>
            </a:rPr>
            <a:t>Hajtóanyag</a:t>
          </a:r>
        </a:p>
      </dgm:t>
    </dgm:pt>
    <dgm:pt modelId="{4B8211D4-24B2-452D-AC0D-6C444D17FD49}" type="parTrans" cxnId="{7BE2C5B7-00C2-438A-B440-3014BC415C78}">
      <dgm:prSet/>
      <dgm:spPr/>
      <dgm:t>
        <a:bodyPr/>
        <a:lstStyle/>
        <a:p>
          <a:endParaRPr lang="hu-HU"/>
        </a:p>
      </dgm:t>
    </dgm:pt>
    <dgm:pt modelId="{59400429-44B9-4176-951A-91C7609D4280}" type="sibTrans" cxnId="{7BE2C5B7-00C2-438A-B440-3014BC415C78}">
      <dgm:prSet/>
      <dgm:spPr/>
      <dgm:t>
        <a:bodyPr/>
        <a:lstStyle/>
        <a:p>
          <a:endParaRPr lang="hu-HU"/>
        </a:p>
      </dgm:t>
    </dgm:pt>
    <dgm:pt modelId="{FE394DD5-309A-4D9A-8DFC-731F744A59F1}">
      <dgm:prSet phldrT="[Szöveg]" custT="1"/>
      <dgm:spPr>
        <a:solidFill>
          <a:srgbClr val="FEDAEF"/>
        </a:solidFill>
      </dgm:spPr>
      <dgm:t>
        <a:bodyPr/>
        <a:lstStyle/>
        <a:p>
          <a:r>
            <a:rPr lang="hu-HU" sz="1600" b="1" dirty="0">
              <a:solidFill>
                <a:srgbClr val="92D050"/>
              </a:solidFill>
            </a:rPr>
            <a:t>Választott önrész</a:t>
          </a:r>
        </a:p>
      </dgm:t>
    </dgm:pt>
    <dgm:pt modelId="{827360A3-8A13-4F43-9312-1326D6E5F11D}" type="parTrans" cxnId="{B5DCDB15-BBCC-4F67-8715-CD47B4ACE132}">
      <dgm:prSet/>
      <dgm:spPr/>
      <dgm:t>
        <a:bodyPr/>
        <a:lstStyle/>
        <a:p>
          <a:endParaRPr lang="hu-HU"/>
        </a:p>
      </dgm:t>
    </dgm:pt>
    <dgm:pt modelId="{AB42ABA5-99AD-4275-A774-27DB03220B4D}" type="sibTrans" cxnId="{B5DCDB15-BBCC-4F67-8715-CD47B4ACE132}">
      <dgm:prSet/>
      <dgm:spPr/>
      <dgm:t>
        <a:bodyPr/>
        <a:lstStyle/>
        <a:p>
          <a:endParaRPr lang="hu-HU"/>
        </a:p>
      </dgm:t>
    </dgm:pt>
    <dgm:pt modelId="{A3B5095A-BA94-4941-951C-0BB50F2BA901}">
      <dgm:prSet custT="1"/>
      <dgm:spPr>
        <a:solidFill>
          <a:srgbClr val="FEDAEF"/>
        </a:solidFill>
      </dgm:spPr>
      <dgm:t>
        <a:bodyPr/>
        <a:lstStyle/>
        <a:p>
          <a:r>
            <a:rPr lang="hu-HU" sz="1600" b="1" dirty="0" err="1">
              <a:solidFill>
                <a:srgbClr val="92D050"/>
              </a:solidFill>
            </a:rPr>
            <a:t>eDM</a:t>
          </a:r>
          <a:r>
            <a:rPr lang="hu-HU" sz="1600" b="1" dirty="0">
              <a:solidFill>
                <a:srgbClr val="92D050"/>
              </a:solidFill>
            </a:rPr>
            <a:t> kedvezmény</a:t>
          </a:r>
        </a:p>
      </dgm:t>
    </dgm:pt>
    <dgm:pt modelId="{048C0B59-38FB-43A1-9DFF-1861FEF4445E}" type="parTrans" cxnId="{CBAE6732-783D-490F-8387-D4F1ECEDBFB8}">
      <dgm:prSet/>
      <dgm:spPr/>
      <dgm:t>
        <a:bodyPr/>
        <a:lstStyle/>
        <a:p>
          <a:endParaRPr lang="hu-HU"/>
        </a:p>
      </dgm:t>
    </dgm:pt>
    <dgm:pt modelId="{622EE5D9-A517-406E-B81C-61FB3DDC1A17}" type="sibTrans" cxnId="{CBAE6732-783D-490F-8387-D4F1ECEDBFB8}">
      <dgm:prSet/>
      <dgm:spPr/>
      <dgm:t>
        <a:bodyPr/>
        <a:lstStyle/>
        <a:p>
          <a:endParaRPr lang="hu-HU"/>
        </a:p>
      </dgm:t>
    </dgm:pt>
    <dgm:pt modelId="{6101C408-2770-4BC4-A156-F37117556F11}" type="pres">
      <dgm:prSet presAssocID="{71D9B19F-C816-4D50-A3CA-140872B2170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E8C7AF4C-F2A8-43BA-91E5-1476842628B8}" type="pres">
      <dgm:prSet presAssocID="{F69A586E-1E7A-4207-A098-070F7568C5B4}" presName="centerShape" presStyleLbl="node0" presStyleIdx="0" presStyleCnt="1" custScaleX="180493" custScaleY="157398"/>
      <dgm:spPr/>
      <dgm:t>
        <a:bodyPr/>
        <a:lstStyle/>
        <a:p>
          <a:endParaRPr lang="hu-HU"/>
        </a:p>
      </dgm:t>
    </dgm:pt>
    <dgm:pt modelId="{327E1F20-C7D8-42EC-9F34-884571450DB3}" type="pres">
      <dgm:prSet presAssocID="{AF1559B0-D3CF-4614-B3A6-408DDD05EA7A}" presName="Name9" presStyleLbl="parChTrans1D2" presStyleIdx="0" presStyleCnt="13"/>
      <dgm:spPr/>
      <dgm:t>
        <a:bodyPr/>
        <a:lstStyle/>
        <a:p>
          <a:endParaRPr lang="hu-HU"/>
        </a:p>
      </dgm:t>
    </dgm:pt>
    <dgm:pt modelId="{B07C499E-C25E-4130-B65E-9A7AF98BF985}" type="pres">
      <dgm:prSet presAssocID="{AF1559B0-D3CF-4614-B3A6-408DDD05EA7A}" presName="connTx" presStyleLbl="parChTrans1D2" presStyleIdx="0" presStyleCnt="13"/>
      <dgm:spPr/>
      <dgm:t>
        <a:bodyPr/>
        <a:lstStyle/>
        <a:p>
          <a:endParaRPr lang="hu-HU"/>
        </a:p>
      </dgm:t>
    </dgm:pt>
    <dgm:pt modelId="{7F2D9D96-7941-4063-9446-D44418482FBF}" type="pres">
      <dgm:prSet presAssocID="{5CF66181-07BE-40F8-B883-AD1AA2657D7C}" presName="node" presStyleLbl="node1" presStyleIdx="0" presStyleCnt="13" custScaleX="221353" custScaleY="115839" custRadScaleRad="96116" custRadScaleInc="-91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ED40F7E-C169-4D75-BB0B-EE9778149D68}" type="pres">
      <dgm:prSet presAssocID="{824C7260-9C19-4059-8E26-6A2D1FC8919D}" presName="Name9" presStyleLbl="parChTrans1D2" presStyleIdx="1" presStyleCnt="13"/>
      <dgm:spPr/>
      <dgm:t>
        <a:bodyPr/>
        <a:lstStyle/>
        <a:p>
          <a:endParaRPr lang="hu-HU"/>
        </a:p>
      </dgm:t>
    </dgm:pt>
    <dgm:pt modelId="{012783B1-7DF8-4893-B235-7FF021EC1E41}" type="pres">
      <dgm:prSet presAssocID="{824C7260-9C19-4059-8E26-6A2D1FC8919D}" presName="connTx" presStyleLbl="parChTrans1D2" presStyleIdx="1" presStyleCnt="13"/>
      <dgm:spPr/>
      <dgm:t>
        <a:bodyPr/>
        <a:lstStyle/>
        <a:p>
          <a:endParaRPr lang="hu-HU"/>
        </a:p>
      </dgm:t>
    </dgm:pt>
    <dgm:pt modelId="{E1C508D2-689B-47E4-A532-82B26CFF25E9}" type="pres">
      <dgm:prSet presAssocID="{81BBB68D-0381-4F12-9C5D-6B74D33AB26B}" presName="node" presStyleLbl="node1" presStyleIdx="1" presStyleCnt="13" custScaleX="251442" custScaleY="100757" custRadScaleRad="135405" custRadScaleInc="10061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3D74DAD-75E3-4575-BEBB-893761E8AEE4}" type="pres">
      <dgm:prSet presAssocID="{5BCFEA1C-B7DC-4594-AE6D-12D048B81879}" presName="Name9" presStyleLbl="parChTrans1D2" presStyleIdx="2" presStyleCnt="13"/>
      <dgm:spPr/>
      <dgm:t>
        <a:bodyPr/>
        <a:lstStyle/>
        <a:p>
          <a:endParaRPr lang="hu-HU"/>
        </a:p>
      </dgm:t>
    </dgm:pt>
    <dgm:pt modelId="{0A3E2411-211C-4364-BE71-F7644CBBC750}" type="pres">
      <dgm:prSet presAssocID="{5BCFEA1C-B7DC-4594-AE6D-12D048B81879}" presName="connTx" presStyleLbl="parChTrans1D2" presStyleIdx="2" presStyleCnt="13"/>
      <dgm:spPr/>
      <dgm:t>
        <a:bodyPr/>
        <a:lstStyle/>
        <a:p>
          <a:endParaRPr lang="hu-HU"/>
        </a:p>
      </dgm:t>
    </dgm:pt>
    <dgm:pt modelId="{F344C6B9-1B55-4E28-8E0E-5C1E38B4DC21}" type="pres">
      <dgm:prSet presAssocID="{D620CF64-ACA6-4DEA-89F3-9759652F2FDF}" presName="node" presStyleLbl="node1" presStyleIdx="2" presStyleCnt="13" custScaleX="193843" custScaleY="99625" custRadScaleRad="152974" custRadScaleInc="6459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1254659-1DA5-4A1E-89F2-18A0816D39B4}" type="pres">
      <dgm:prSet presAssocID="{0B0205A7-B801-45F6-BBBF-473F6BBB9109}" presName="Name9" presStyleLbl="parChTrans1D2" presStyleIdx="3" presStyleCnt="13"/>
      <dgm:spPr/>
      <dgm:t>
        <a:bodyPr/>
        <a:lstStyle/>
        <a:p>
          <a:endParaRPr lang="hu-HU"/>
        </a:p>
      </dgm:t>
    </dgm:pt>
    <dgm:pt modelId="{DFAB5927-A222-4F0D-BC06-C91275CB19C1}" type="pres">
      <dgm:prSet presAssocID="{0B0205A7-B801-45F6-BBBF-473F6BBB9109}" presName="connTx" presStyleLbl="parChTrans1D2" presStyleIdx="3" presStyleCnt="13"/>
      <dgm:spPr/>
      <dgm:t>
        <a:bodyPr/>
        <a:lstStyle/>
        <a:p>
          <a:endParaRPr lang="hu-HU"/>
        </a:p>
      </dgm:t>
    </dgm:pt>
    <dgm:pt modelId="{8BCA7E85-935F-498C-8697-A99FF7AAE98B}" type="pres">
      <dgm:prSet presAssocID="{F670BEDE-B40F-4345-8C22-0B18BE46D59F}" presName="node" presStyleLbl="node1" presStyleIdx="3" presStyleCnt="13" custScaleX="290066" custScaleY="99625" custRadScaleRad="153697" custRadScaleInc="-811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F4D4D27-C214-47D0-AB53-C8453A8DF02E}" type="pres">
      <dgm:prSet presAssocID="{23CB2E8F-4A7B-4136-BBC7-A98F47ABF76E}" presName="Name9" presStyleLbl="parChTrans1D2" presStyleIdx="4" presStyleCnt="13"/>
      <dgm:spPr/>
      <dgm:t>
        <a:bodyPr/>
        <a:lstStyle/>
        <a:p>
          <a:endParaRPr lang="hu-HU"/>
        </a:p>
      </dgm:t>
    </dgm:pt>
    <dgm:pt modelId="{F090ABF0-E902-49B7-83F7-285EF6CB9D95}" type="pres">
      <dgm:prSet presAssocID="{23CB2E8F-4A7B-4136-BBC7-A98F47ABF76E}" presName="connTx" presStyleLbl="parChTrans1D2" presStyleIdx="4" presStyleCnt="13"/>
      <dgm:spPr/>
      <dgm:t>
        <a:bodyPr/>
        <a:lstStyle/>
        <a:p>
          <a:endParaRPr lang="hu-HU"/>
        </a:p>
      </dgm:t>
    </dgm:pt>
    <dgm:pt modelId="{C57A0C0A-4AEF-4D43-BF4B-6CC189E127F7}" type="pres">
      <dgm:prSet presAssocID="{E17E069A-749F-4065-B908-6AF57CF49D02}" presName="node" presStyleLbl="node1" presStyleIdx="4" presStyleCnt="13" custScaleX="257136" custScaleY="99625" custRadScaleRad="144656" custRadScaleInc="-6483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0CD3DE1-B157-45C3-9612-D6441AD39EE3}" type="pres">
      <dgm:prSet presAssocID="{4B8211D4-24B2-452D-AC0D-6C444D17FD49}" presName="Name9" presStyleLbl="parChTrans1D2" presStyleIdx="5" presStyleCnt="13"/>
      <dgm:spPr/>
      <dgm:t>
        <a:bodyPr/>
        <a:lstStyle/>
        <a:p>
          <a:endParaRPr lang="hu-HU"/>
        </a:p>
      </dgm:t>
    </dgm:pt>
    <dgm:pt modelId="{6B1A5D6F-368C-47D5-A9AC-FB8F249D0F1A}" type="pres">
      <dgm:prSet presAssocID="{4B8211D4-24B2-452D-AC0D-6C444D17FD49}" presName="connTx" presStyleLbl="parChTrans1D2" presStyleIdx="5" presStyleCnt="13"/>
      <dgm:spPr/>
      <dgm:t>
        <a:bodyPr/>
        <a:lstStyle/>
        <a:p>
          <a:endParaRPr lang="hu-HU"/>
        </a:p>
      </dgm:t>
    </dgm:pt>
    <dgm:pt modelId="{003015CE-84D4-4442-BCE3-2F06714DA397}" type="pres">
      <dgm:prSet presAssocID="{963200E8-5C01-46B4-B472-00EFE54EDC8E}" presName="node" presStyleLbl="node1" presStyleIdx="5" presStyleCnt="13" custScaleX="264378" custScaleY="99625" custRadScaleRad="146793" custRadScaleInc="-12011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ABB6D5E-D917-4EC3-BA30-D377C72729E7}" type="pres">
      <dgm:prSet presAssocID="{827360A3-8A13-4F43-9312-1326D6E5F11D}" presName="Name9" presStyleLbl="parChTrans1D2" presStyleIdx="6" presStyleCnt="13"/>
      <dgm:spPr/>
      <dgm:t>
        <a:bodyPr/>
        <a:lstStyle/>
        <a:p>
          <a:endParaRPr lang="hu-HU"/>
        </a:p>
      </dgm:t>
    </dgm:pt>
    <dgm:pt modelId="{50BDC448-6D4D-40DC-BBD3-7C623524C25D}" type="pres">
      <dgm:prSet presAssocID="{827360A3-8A13-4F43-9312-1326D6E5F11D}" presName="connTx" presStyleLbl="parChTrans1D2" presStyleIdx="6" presStyleCnt="13"/>
      <dgm:spPr/>
      <dgm:t>
        <a:bodyPr/>
        <a:lstStyle/>
        <a:p>
          <a:endParaRPr lang="hu-HU"/>
        </a:p>
      </dgm:t>
    </dgm:pt>
    <dgm:pt modelId="{9EE92104-B8DF-4BD3-A0F3-3E9835DD053E}" type="pres">
      <dgm:prSet presAssocID="{FE394DD5-309A-4D9A-8DFC-731F744A59F1}" presName="node" presStyleLbl="node1" presStyleIdx="6" presStyleCnt="13" custScaleX="245971" custScaleY="99625" custRadScaleRad="104350" custRadScaleInc="-4703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843A7D2-1D96-4714-B4E8-B485CF28402D}" type="pres">
      <dgm:prSet presAssocID="{2FF2F2B1-A1B7-4E94-9B5C-AFEC8A9C0F7F}" presName="Name9" presStyleLbl="parChTrans1D2" presStyleIdx="7" presStyleCnt="13"/>
      <dgm:spPr/>
      <dgm:t>
        <a:bodyPr/>
        <a:lstStyle/>
        <a:p>
          <a:endParaRPr lang="hu-HU"/>
        </a:p>
      </dgm:t>
    </dgm:pt>
    <dgm:pt modelId="{0EF8371D-D982-4E36-8664-6621BB0797ED}" type="pres">
      <dgm:prSet presAssocID="{2FF2F2B1-A1B7-4E94-9B5C-AFEC8A9C0F7F}" presName="connTx" presStyleLbl="parChTrans1D2" presStyleIdx="7" presStyleCnt="13"/>
      <dgm:spPr/>
      <dgm:t>
        <a:bodyPr/>
        <a:lstStyle/>
        <a:p>
          <a:endParaRPr lang="hu-HU"/>
        </a:p>
      </dgm:t>
    </dgm:pt>
    <dgm:pt modelId="{8AF51877-8300-4CA3-A1C1-E2E554964115}" type="pres">
      <dgm:prSet presAssocID="{D8623B18-F821-42CF-A0CF-8A448C3686D5}" presName="node" presStyleLbl="node1" presStyleIdx="7" presStyleCnt="13" custScaleX="265737" custScaleY="100711" custRadScaleRad="139409" custRadScaleInc="10239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58A17B5-B2EF-4958-A621-7B99C7ED5C12}" type="pres">
      <dgm:prSet presAssocID="{BDB8C0A2-577C-40F7-A274-E559C90DC663}" presName="Name9" presStyleLbl="parChTrans1D2" presStyleIdx="8" presStyleCnt="13"/>
      <dgm:spPr/>
      <dgm:t>
        <a:bodyPr/>
        <a:lstStyle/>
        <a:p>
          <a:endParaRPr lang="hu-HU"/>
        </a:p>
      </dgm:t>
    </dgm:pt>
    <dgm:pt modelId="{902B79F7-DE1E-4C2F-9C02-A02C2DCF0D79}" type="pres">
      <dgm:prSet presAssocID="{BDB8C0A2-577C-40F7-A274-E559C90DC663}" presName="connTx" presStyleLbl="parChTrans1D2" presStyleIdx="8" presStyleCnt="13"/>
      <dgm:spPr/>
      <dgm:t>
        <a:bodyPr/>
        <a:lstStyle/>
        <a:p>
          <a:endParaRPr lang="hu-HU"/>
        </a:p>
      </dgm:t>
    </dgm:pt>
    <dgm:pt modelId="{DF704FE1-CA3E-4FF0-A675-E747CCE76CA6}" type="pres">
      <dgm:prSet presAssocID="{82213B3D-46AA-4559-93D7-653143F22668}" presName="node" presStyleLbl="node1" presStyleIdx="8" presStyleCnt="13" custScaleX="284081" custScaleY="102292" custRadScaleRad="164472" custRadScaleInc="18348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48793AF-4B3E-4CE3-A5A3-B927E00C4E57}" type="pres">
      <dgm:prSet presAssocID="{CF07F160-8CE0-4B3A-A1B8-2C45BEF00849}" presName="Name9" presStyleLbl="parChTrans1D2" presStyleIdx="9" presStyleCnt="13"/>
      <dgm:spPr/>
      <dgm:t>
        <a:bodyPr/>
        <a:lstStyle/>
        <a:p>
          <a:endParaRPr lang="hu-HU"/>
        </a:p>
      </dgm:t>
    </dgm:pt>
    <dgm:pt modelId="{8C9FA06A-8BF7-47E8-9987-62620E5DF632}" type="pres">
      <dgm:prSet presAssocID="{CF07F160-8CE0-4B3A-A1B8-2C45BEF00849}" presName="connTx" presStyleLbl="parChTrans1D2" presStyleIdx="9" presStyleCnt="13"/>
      <dgm:spPr/>
      <dgm:t>
        <a:bodyPr/>
        <a:lstStyle/>
        <a:p>
          <a:endParaRPr lang="hu-HU"/>
        </a:p>
      </dgm:t>
    </dgm:pt>
    <dgm:pt modelId="{DE2155C7-95F7-4D56-BE48-49D1CF3D3837}" type="pres">
      <dgm:prSet presAssocID="{D1EBEA7D-6F0C-4232-931B-8210FD526731}" presName="node" presStyleLbl="node1" presStyleIdx="9" presStyleCnt="13" custScaleX="284034" custScaleY="112923" custRadScaleRad="169690" custRadScaleInc="10644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9CACAAA-E2D6-4284-9FC3-CB2EF620995B}" type="pres">
      <dgm:prSet presAssocID="{F22A5F34-0FBF-4DA9-B505-9AAF7564838D}" presName="Name9" presStyleLbl="parChTrans1D2" presStyleIdx="10" presStyleCnt="13"/>
      <dgm:spPr/>
      <dgm:t>
        <a:bodyPr/>
        <a:lstStyle/>
        <a:p>
          <a:endParaRPr lang="hu-HU"/>
        </a:p>
      </dgm:t>
    </dgm:pt>
    <dgm:pt modelId="{EFB8DC80-3924-404D-91C6-6285B0B1B252}" type="pres">
      <dgm:prSet presAssocID="{F22A5F34-0FBF-4DA9-B505-9AAF7564838D}" presName="connTx" presStyleLbl="parChTrans1D2" presStyleIdx="10" presStyleCnt="13"/>
      <dgm:spPr/>
      <dgm:t>
        <a:bodyPr/>
        <a:lstStyle/>
        <a:p>
          <a:endParaRPr lang="hu-HU"/>
        </a:p>
      </dgm:t>
    </dgm:pt>
    <dgm:pt modelId="{3C15ABA7-C892-42E0-B200-7EDE2BFB68D3}" type="pres">
      <dgm:prSet presAssocID="{1028DC40-DDE6-4E8D-89F8-B95E30255806}" presName="node" presStyleLbl="node1" presStyleIdx="10" presStyleCnt="13" custScaleX="179019" custScaleY="92217" custRadScaleRad="176295" custRadScaleInc="1502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7B2CC73-0CC3-4247-8509-236B09ECCFCF}" type="pres">
      <dgm:prSet presAssocID="{048C0B59-38FB-43A1-9DFF-1861FEF4445E}" presName="Name9" presStyleLbl="parChTrans1D2" presStyleIdx="11" presStyleCnt="13"/>
      <dgm:spPr/>
      <dgm:t>
        <a:bodyPr/>
        <a:lstStyle/>
        <a:p>
          <a:endParaRPr lang="hu-HU"/>
        </a:p>
      </dgm:t>
    </dgm:pt>
    <dgm:pt modelId="{6DBB9143-3CA7-491F-860B-F1D27196A938}" type="pres">
      <dgm:prSet presAssocID="{048C0B59-38FB-43A1-9DFF-1861FEF4445E}" presName="connTx" presStyleLbl="parChTrans1D2" presStyleIdx="11" presStyleCnt="13"/>
      <dgm:spPr/>
      <dgm:t>
        <a:bodyPr/>
        <a:lstStyle/>
        <a:p>
          <a:endParaRPr lang="hu-HU"/>
        </a:p>
      </dgm:t>
    </dgm:pt>
    <dgm:pt modelId="{66955769-1865-4AEB-A046-93AFF168DD3D}" type="pres">
      <dgm:prSet presAssocID="{A3B5095A-BA94-4941-951C-0BB50F2BA901}" presName="node" presStyleLbl="node1" presStyleIdx="11" presStyleCnt="13" custScaleX="282393" custRadScaleRad="172451" custRadScaleInc="-8288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4A0CA80-AE37-4161-9601-905007731B6E}" type="pres">
      <dgm:prSet presAssocID="{80AC20C0-13A1-45C2-BF88-826DC790D38D}" presName="Name9" presStyleLbl="parChTrans1D2" presStyleIdx="12" presStyleCnt="13"/>
      <dgm:spPr/>
      <dgm:t>
        <a:bodyPr/>
        <a:lstStyle/>
        <a:p>
          <a:endParaRPr lang="hu-HU"/>
        </a:p>
      </dgm:t>
    </dgm:pt>
    <dgm:pt modelId="{C26A1F84-E2B6-4247-A45F-282AAA94CFEC}" type="pres">
      <dgm:prSet presAssocID="{80AC20C0-13A1-45C2-BF88-826DC790D38D}" presName="connTx" presStyleLbl="parChTrans1D2" presStyleIdx="12" presStyleCnt="13"/>
      <dgm:spPr/>
      <dgm:t>
        <a:bodyPr/>
        <a:lstStyle/>
        <a:p>
          <a:endParaRPr lang="hu-HU"/>
        </a:p>
      </dgm:t>
    </dgm:pt>
    <dgm:pt modelId="{0037E6C4-294F-4D93-AA49-AF64CFD13B22}" type="pres">
      <dgm:prSet presAssocID="{758A81E7-0219-4AD1-8809-8BB1BE94653E}" presName="node" presStyleLbl="node1" presStyleIdx="12" presStyleCnt="13" custScaleX="214141" custScaleY="98295" custRadScaleRad="130732" custRadScaleInc="-10959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78A55B43-3DB8-4AEA-AFB4-43D61CAD7894}" type="presOf" srcId="{963200E8-5C01-46B4-B472-00EFE54EDC8E}" destId="{003015CE-84D4-4442-BCE3-2F06714DA397}" srcOrd="0" destOrd="0" presId="urn:microsoft.com/office/officeart/2005/8/layout/radial1"/>
    <dgm:cxn modelId="{AC8979FB-AC88-450D-B6D4-1AA98CEB8328}" type="presOf" srcId="{5CF66181-07BE-40F8-B883-AD1AA2657D7C}" destId="{7F2D9D96-7941-4063-9446-D44418482FBF}" srcOrd="0" destOrd="0" presId="urn:microsoft.com/office/officeart/2005/8/layout/radial1"/>
    <dgm:cxn modelId="{BADA80FB-D284-4D6E-945A-90F1F277F95E}" type="presOf" srcId="{1028DC40-DDE6-4E8D-89F8-B95E30255806}" destId="{3C15ABA7-C892-42E0-B200-7EDE2BFB68D3}" srcOrd="0" destOrd="0" presId="urn:microsoft.com/office/officeart/2005/8/layout/radial1"/>
    <dgm:cxn modelId="{18200F01-4108-4175-8723-DBCF1BD57A47}" type="presOf" srcId="{4B8211D4-24B2-452D-AC0D-6C444D17FD49}" destId="{60CD3DE1-B157-45C3-9612-D6441AD39EE3}" srcOrd="0" destOrd="0" presId="urn:microsoft.com/office/officeart/2005/8/layout/radial1"/>
    <dgm:cxn modelId="{7B654051-EF62-4395-8157-A952D74601E6}" type="presOf" srcId="{048C0B59-38FB-43A1-9DFF-1861FEF4445E}" destId="{97B2CC73-0CC3-4247-8509-236B09ECCFCF}" srcOrd="0" destOrd="0" presId="urn:microsoft.com/office/officeart/2005/8/layout/radial1"/>
    <dgm:cxn modelId="{6E13C61B-5B9C-4387-BB38-8CA091585A99}" type="presOf" srcId="{23CB2E8F-4A7B-4136-BBC7-A98F47ABF76E}" destId="{6F4D4D27-C214-47D0-AB53-C8453A8DF02E}" srcOrd="0" destOrd="0" presId="urn:microsoft.com/office/officeart/2005/8/layout/radial1"/>
    <dgm:cxn modelId="{7BE2C5B7-00C2-438A-B440-3014BC415C78}" srcId="{F69A586E-1E7A-4207-A098-070F7568C5B4}" destId="{963200E8-5C01-46B4-B472-00EFE54EDC8E}" srcOrd="5" destOrd="0" parTransId="{4B8211D4-24B2-452D-AC0D-6C444D17FD49}" sibTransId="{59400429-44B9-4176-951A-91C7609D4280}"/>
    <dgm:cxn modelId="{77CE5A42-575C-4A0D-A62E-6E70BD7CCDF1}" type="presOf" srcId="{80AC20C0-13A1-45C2-BF88-826DC790D38D}" destId="{64A0CA80-AE37-4161-9601-905007731B6E}" srcOrd="0" destOrd="0" presId="urn:microsoft.com/office/officeart/2005/8/layout/radial1"/>
    <dgm:cxn modelId="{3D631FE8-0D01-4EE3-81B4-DB9BB1426DE3}" type="presOf" srcId="{758A81E7-0219-4AD1-8809-8BB1BE94653E}" destId="{0037E6C4-294F-4D93-AA49-AF64CFD13B22}" srcOrd="0" destOrd="0" presId="urn:microsoft.com/office/officeart/2005/8/layout/radial1"/>
    <dgm:cxn modelId="{E180B47E-A7B4-4554-B927-29AA7AF067F9}" type="presOf" srcId="{5BCFEA1C-B7DC-4594-AE6D-12D048B81879}" destId="{0A3E2411-211C-4364-BE71-F7644CBBC750}" srcOrd="1" destOrd="0" presId="urn:microsoft.com/office/officeart/2005/8/layout/radial1"/>
    <dgm:cxn modelId="{2E7A215F-365E-401C-8F70-32FC9DB0B3F4}" type="presOf" srcId="{827360A3-8A13-4F43-9312-1326D6E5F11D}" destId="{50BDC448-6D4D-40DC-BBD3-7C623524C25D}" srcOrd="1" destOrd="0" presId="urn:microsoft.com/office/officeart/2005/8/layout/radial1"/>
    <dgm:cxn modelId="{5041AFCB-2812-4B89-AE16-09B4B2EE90E9}" srcId="{F69A586E-1E7A-4207-A098-070F7568C5B4}" destId="{758A81E7-0219-4AD1-8809-8BB1BE94653E}" srcOrd="12" destOrd="0" parTransId="{80AC20C0-13A1-45C2-BF88-826DC790D38D}" sibTransId="{8C660E40-683D-4307-963B-828939ED8A8F}"/>
    <dgm:cxn modelId="{B2F3F671-C9AC-4ACE-A187-FCDB98FBE28A}" type="presOf" srcId="{BDB8C0A2-577C-40F7-A274-E559C90DC663}" destId="{D58A17B5-B2EF-4958-A621-7B99C7ED5C12}" srcOrd="0" destOrd="0" presId="urn:microsoft.com/office/officeart/2005/8/layout/radial1"/>
    <dgm:cxn modelId="{AB89AA94-DA72-4CDC-BCFF-00A5478CD765}" type="presOf" srcId="{81BBB68D-0381-4F12-9C5D-6B74D33AB26B}" destId="{E1C508D2-689B-47E4-A532-82B26CFF25E9}" srcOrd="0" destOrd="0" presId="urn:microsoft.com/office/officeart/2005/8/layout/radial1"/>
    <dgm:cxn modelId="{E8ADDEE6-A2FA-416C-ADF0-7D6213C1295E}" type="presOf" srcId="{2FF2F2B1-A1B7-4E94-9B5C-AFEC8A9C0F7F}" destId="{3843A7D2-1D96-4714-B4E8-B485CF28402D}" srcOrd="0" destOrd="0" presId="urn:microsoft.com/office/officeart/2005/8/layout/radial1"/>
    <dgm:cxn modelId="{278566BA-2C8F-4DCD-A8E9-C9AF6DAA3774}" type="presOf" srcId="{F22A5F34-0FBF-4DA9-B505-9AAF7564838D}" destId="{F9CACAAA-E2D6-4284-9FC3-CB2EF620995B}" srcOrd="0" destOrd="0" presId="urn:microsoft.com/office/officeart/2005/8/layout/radial1"/>
    <dgm:cxn modelId="{CBAE6732-783D-490F-8387-D4F1ECEDBFB8}" srcId="{F69A586E-1E7A-4207-A098-070F7568C5B4}" destId="{A3B5095A-BA94-4941-951C-0BB50F2BA901}" srcOrd="11" destOrd="0" parTransId="{048C0B59-38FB-43A1-9DFF-1861FEF4445E}" sibTransId="{622EE5D9-A517-406E-B81C-61FB3DDC1A17}"/>
    <dgm:cxn modelId="{E6FB3A74-BB16-4A61-A364-E3649C27DBBD}" type="presOf" srcId="{CF07F160-8CE0-4B3A-A1B8-2C45BEF00849}" destId="{348793AF-4B3E-4CE3-A5A3-B927E00C4E57}" srcOrd="0" destOrd="0" presId="urn:microsoft.com/office/officeart/2005/8/layout/radial1"/>
    <dgm:cxn modelId="{C842153E-D87F-4F55-9C34-2059DB3E6550}" type="presOf" srcId="{AF1559B0-D3CF-4614-B3A6-408DDD05EA7A}" destId="{327E1F20-C7D8-42EC-9F34-884571450DB3}" srcOrd="0" destOrd="0" presId="urn:microsoft.com/office/officeart/2005/8/layout/radial1"/>
    <dgm:cxn modelId="{BF088742-238E-4673-B2E9-3BD6BF3CFF50}" srcId="{F69A586E-1E7A-4207-A098-070F7568C5B4}" destId="{81BBB68D-0381-4F12-9C5D-6B74D33AB26B}" srcOrd="1" destOrd="0" parTransId="{824C7260-9C19-4059-8E26-6A2D1FC8919D}" sibTransId="{7B87CA3D-9CBC-4F85-BCC2-A26A686C8D72}"/>
    <dgm:cxn modelId="{BDBF202C-62C5-4044-9BC8-41D4D1E61853}" type="presOf" srcId="{824C7260-9C19-4059-8E26-6A2D1FC8919D}" destId="{AED40F7E-C169-4D75-BB0B-EE9778149D68}" srcOrd="0" destOrd="0" presId="urn:microsoft.com/office/officeart/2005/8/layout/radial1"/>
    <dgm:cxn modelId="{02F76CE8-74E6-4FA2-B957-284FAAC68BB7}" type="presOf" srcId="{F22A5F34-0FBF-4DA9-B505-9AAF7564838D}" destId="{EFB8DC80-3924-404D-91C6-6285B0B1B252}" srcOrd="1" destOrd="0" presId="urn:microsoft.com/office/officeart/2005/8/layout/radial1"/>
    <dgm:cxn modelId="{410ABC5B-6733-4EE6-8AAA-16A371A1E623}" type="presOf" srcId="{23CB2E8F-4A7B-4136-BBC7-A98F47ABF76E}" destId="{F090ABF0-E902-49B7-83F7-285EF6CB9D95}" srcOrd="1" destOrd="0" presId="urn:microsoft.com/office/officeart/2005/8/layout/radial1"/>
    <dgm:cxn modelId="{C8EFFB68-9BA9-4EC1-BB42-DE4F165EAE81}" srcId="{F69A586E-1E7A-4207-A098-070F7568C5B4}" destId="{5CF66181-07BE-40F8-B883-AD1AA2657D7C}" srcOrd="0" destOrd="0" parTransId="{AF1559B0-D3CF-4614-B3A6-408DDD05EA7A}" sibTransId="{4DEE0924-A4E2-40E6-B29F-3182D7061956}"/>
    <dgm:cxn modelId="{5D1AF052-5D24-4D35-8B4E-8BAA96BAC031}" type="presOf" srcId="{048C0B59-38FB-43A1-9DFF-1861FEF4445E}" destId="{6DBB9143-3CA7-491F-860B-F1D27196A938}" srcOrd="1" destOrd="0" presId="urn:microsoft.com/office/officeart/2005/8/layout/radial1"/>
    <dgm:cxn modelId="{9811D5DD-DF67-4D4A-B075-595F9F3890CD}" type="presOf" srcId="{D1EBEA7D-6F0C-4232-931B-8210FD526731}" destId="{DE2155C7-95F7-4D56-BE48-49D1CF3D3837}" srcOrd="0" destOrd="0" presId="urn:microsoft.com/office/officeart/2005/8/layout/radial1"/>
    <dgm:cxn modelId="{46580A5F-7D6D-453E-A9F9-1C517499608E}" type="presOf" srcId="{A3B5095A-BA94-4941-951C-0BB50F2BA901}" destId="{66955769-1865-4AEB-A046-93AFF168DD3D}" srcOrd="0" destOrd="0" presId="urn:microsoft.com/office/officeart/2005/8/layout/radial1"/>
    <dgm:cxn modelId="{F6D6E0CD-6DB5-46E3-9435-00FF4190FE67}" type="presOf" srcId="{824C7260-9C19-4059-8E26-6A2D1FC8919D}" destId="{012783B1-7DF8-4893-B235-7FF021EC1E41}" srcOrd="1" destOrd="0" presId="urn:microsoft.com/office/officeart/2005/8/layout/radial1"/>
    <dgm:cxn modelId="{A28AD7E2-E650-417E-949F-92438132CAA2}" type="presOf" srcId="{5BCFEA1C-B7DC-4594-AE6D-12D048B81879}" destId="{23D74DAD-75E3-4575-BEBB-893761E8AEE4}" srcOrd="0" destOrd="0" presId="urn:microsoft.com/office/officeart/2005/8/layout/radial1"/>
    <dgm:cxn modelId="{79769692-9284-4D50-A707-EF580EA133A5}" type="presOf" srcId="{F670BEDE-B40F-4345-8C22-0B18BE46D59F}" destId="{8BCA7E85-935F-498C-8697-A99FF7AAE98B}" srcOrd="0" destOrd="0" presId="urn:microsoft.com/office/officeart/2005/8/layout/radial1"/>
    <dgm:cxn modelId="{A56C9BEB-0714-4B04-BD3E-E332AF3F3DF8}" type="presOf" srcId="{F69A586E-1E7A-4207-A098-070F7568C5B4}" destId="{E8C7AF4C-F2A8-43BA-91E5-1476842628B8}" srcOrd="0" destOrd="0" presId="urn:microsoft.com/office/officeart/2005/8/layout/radial1"/>
    <dgm:cxn modelId="{5251EB79-B8E5-4B12-A7D7-30EA5E1D1FCF}" type="presOf" srcId="{0B0205A7-B801-45F6-BBBF-473F6BBB9109}" destId="{D1254659-1DA5-4A1E-89F2-18A0816D39B4}" srcOrd="0" destOrd="0" presId="urn:microsoft.com/office/officeart/2005/8/layout/radial1"/>
    <dgm:cxn modelId="{67EE7858-E29F-4162-AFB2-BA7C0FB72A28}" type="presOf" srcId="{2FF2F2B1-A1B7-4E94-9B5C-AFEC8A9C0F7F}" destId="{0EF8371D-D982-4E36-8664-6621BB0797ED}" srcOrd="1" destOrd="0" presId="urn:microsoft.com/office/officeart/2005/8/layout/radial1"/>
    <dgm:cxn modelId="{8687C3C8-31BE-43E6-9773-FAA294A751AB}" type="presOf" srcId="{AF1559B0-D3CF-4614-B3A6-408DDD05EA7A}" destId="{B07C499E-C25E-4130-B65E-9A7AF98BF985}" srcOrd="1" destOrd="0" presId="urn:microsoft.com/office/officeart/2005/8/layout/radial1"/>
    <dgm:cxn modelId="{87C9E450-7E0C-4FD3-9FDC-0E039706FD65}" type="presOf" srcId="{BDB8C0A2-577C-40F7-A274-E559C90DC663}" destId="{902B79F7-DE1E-4C2F-9C02-A02C2DCF0D79}" srcOrd="1" destOrd="0" presId="urn:microsoft.com/office/officeart/2005/8/layout/radial1"/>
    <dgm:cxn modelId="{6D80ABDA-CE02-4A54-BB9A-63ACE9D22E04}" srcId="{F69A586E-1E7A-4207-A098-070F7568C5B4}" destId="{82213B3D-46AA-4559-93D7-653143F22668}" srcOrd="8" destOrd="0" parTransId="{BDB8C0A2-577C-40F7-A274-E559C90DC663}" sibTransId="{63EC84DD-6912-4087-824C-F452815D41D1}"/>
    <dgm:cxn modelId="{D1962610-1861-457B-B279-C03DD3C9DCE2}" srcId="{F69A586E-1E7A-4207-A098-070F7568C5B4}" destId="{E17E069A-749F-4065-B908-6AF57CF49D02}" srcOrd="4" destOrd="0" parTransId="{23CB2E8F-4A7B-4136-BBC7-A98F47ABF76E}" sibTransId="{F0E77E38-77F0-444C-B16F-D19ED60CB02B}"/>
    <dgm:cxn modelId="{81E83FEA-32D2-448D-A05D-9CD6CBBCD15F}" type="presOf" srcId="{4B8211D4-24B2-452D-AC0D-6C444D17FD49}" destId="{6B1A5D6F-368C-47D5-A9AC-FB8F249D0F1A}" srcOrd="1" destOrd="0" presId="urn:microsoft.com/office/officeart/2005/8/layout/radial1"/>
    <dgm:cxn modelId="{D0E6FA11-E66D-4A7D-B84F-249F0CB9DE1A}" type="presOf" srcId="{D620CF64-ACA6-4DEA-89F3-9759652F2FDF}" destId="{F344C6B9-1B55-4E28-8E0E-5C1E38B4DC21}" srcOrd="0" destOrd="0" presId="urn:microsoft.com/office/officeart/2005/8/layout/radial1"/>
    <dgm:cxn modelId="{14F07A7D-61D2-4087-926A-9F15678B2949}" type="presOf" srcId="{71D9B19F-C816-4D50-A3CA-140872B21701}" destId="{6101C408-2770-4BC4-A156-F37117556F11}" srcOrd="0" destOrd="0" presId="urn:microsoft.com/office/officeart/2005/8/layout/radial1"/>
    <dgm:cxn modelId="{202FCE61-6139-474A-9641-53905ED1CEFD}" type="presOf" srcId="{FE394DD5-309A-4D9A-8DFC-731F744A59F1}" destId="{9EE92104-B8DF-4BD3-A0F3-3E9835DD053E}" srcOrd="0" destOrd="0" presId="urn:microsoft.com/office/officeart/2005/8/layout/radial1"/>
    <dgm:cxn modelId="{55D333EC-DC44-49FA-BB3B-FD8A4DAC2B55}" srcId="{71D9B19F-C816-4D50-A3CA-140872B21701}" destId="{F69A586E-1E7A-4207-A098-070F7568C5B4}" srcOrd="0" destOrd="0" parTransId="{DE5E46A1-F654-4D18-A5D9-0C6F482C8B59}" sibTransId="{CAA0C05D-8FDF-43EE-8B4C-EB3D4F1108E8}"/>
    <dgm:cxn modelId="{E87F1910-F6C5-4A7E-A6FC-F0481045F0BD}" type="presOf" srcId="{CF07F160-8CE0-4B3A-A1B8-2C45BEF00849}" destId="{8C9FA06A-8BF7-47E8-9987-62620E5DF632}" srcOrd="1" destOrd="0" presId="urn:microsoft.com/office/officeart/2005/8/layout/radial1"/>
    <dgm:cxn modelId="{1A8F96A2-871D-4B79-8E95-F42FB5F30F02}" type="presOf" srcId="{82213B3D-46AA-4559-93D7-653143F22668}" destId="{DF704FE1-CA3E-4FF0-A675-E747CCE76CA6}" srcOrd="0" destOrd="0" presId="urn:microsoft.com/office/officeart/2005/8/layout/radial1"/>
    <dgm:cxn modelId="{DE66D5C7-61BB-4361-904D-1794B8ABF796}" srcId="{F69A586E-1E7A-4207-A098-070F7568C5B4}" destId="{1028DC40-DDE6-4E8D-89F8-B95E30255806}" srcOrd="10" destOrd="0" parTransId="{F22A5F34-0FBF-4DA9-B505-9AAF7564838D}" sibTransId="{F7D8C7AF-561E-458E-9164-60C322ECCFB1}"/>
    <dgm:cxn modelId="{7CC45A49-630E-4B5B-9B6A-F4748D283F45}" srcId="{F69A586E-1E7A-4207-A098-070F7568C5B4}" destId="{D8623B18-F821-42CF-A0CF-8A448C3686D5}" srcOrd="7" destOrd="0" parTransId="{2FF2F2B1-A1B7-4E94-9B5C-AFEC8A9C0F7F}" sibTransId="{A0CFCF43-C98E-487E-849C-7F2578F472B9}"/>
    <dgm:cxn modelId="{67BEEEBD-D5E7-4B2D-A311-3392C7A268B1}" type="presOf" srcId="{827360A3-8A13-4F43-9312-1326D6E5F11D}" destId="{BABB6D5E-D917-4EC3-BA30-D377C72729E7}" srcOrd="0" destOrd="0" presId="urn:microsoft.com/office/officeart/2005/8/layout/radial1"/>
    <dgm:cxn modelId="{1C04EE43-4C2B-43F6-9430-4DE73CC0E31B}" type="presOf" srcId="{D8623B18-F821-42CF-A0CF-8A448C3686D5}" destId="{8AF51877-8300-4CA3-A1C1-E2E554964115}" srcOrd="0" destOrd="0" presId="urn:microsoft.com/office/officeart/2005/8/layout/radial1"/>
    <dgm:cxn modelId="{0F60C43D-4CE7-4B47-A566-FC59B8DA4F09}" srcId="{F69A586E-1E7A-4207-A098-070F7568C5B4}" destId="{D620CF64-ACA6-4DEA-89F3-9759652F2FDF}" srcOrd="2" destOrd="0" parTransId="{5BCFEA1C-B7DC-4594-AE6D-12D048B81879}" sibTransId="{DB18E5F5-7981-4D09-9501-04D8702C2E4D}"/>
    <dgm:cxn modelId="{06D4166B-7A24-4E4F-8AA5-4DDECB732F17}" srcId="{F69A586E-1E7A-4207-A098-070F7568C5B4}" destId="{F670BEDE-B40F-4345-8C22-0B18BE46D59F}" srcOrd="3" destOrd="0" parTransId="{0B0205A7-B801-45F6-BBBF-473F6BBB9109}" sibTransId="{1282E718-33EA-408F-BFDF-7737E2DE6D1B}"/>
    <dgm:cxn modelId="{7864A33E-1079-4C48-B59F-03B6CCC6DA83}" type="presOf" srcId="{80AC20C0-13A1-45C2-BF88-826DC790D38D}" destId="{C26A1F84-E2B6-4247-A45F-282AAA94CFEC}" srcOrd="1" destOrd="0" presId="urn:microsoft.com/office/officeart/2005/8/layout/radial1"/>
    <dgm:cxn modelId="{A5CE5485-C799-4FF5-B437-7F8C96061F71}" type="presOf" srcId="{0B0205A7-B801-45F6-BBBF-473F6BBB9109}" destId="{DFAB5927-A222-4F0D-BC06-C91275CB19C1}" srcOrd="1" destOrd="0" presId="urn:microsoft.com/office/officeart/2005/8/layout/radial1"/>
    <dgm:cxn modelId="{F48FC0A2-9D6E-4FD8-AD58-391E318233A0}" srcId="{F69A586E-1E7A-4207-A098-070F7568C5B4}" destId="{D1EBEA7D-6F0C-4232-931B-8210FD526731}" srcOrd="9" destOrd="0" parTransId="{CF07F160-8CE0-4B3A-A1B8-2C45BEF00849}" sibTransId="{BC0623E7-C774-49BF-A226-0A2D09AE65D1}"/>
    <dgm:cxn modelId="{08DBDBA6-7F4B-48C5-9449-CD1EB84E00E1}" type="presOf" srcId="{E17E069A-749F-4065-B908-6AF57CF49D02}" destId="{C57A0C0A-4AEF-4D43-BF4B-6CC189E127F7}" srcOrd="0" destOrd="0" presId="urn:microsoft.com/office/officeart/2005/8/layout/radial1"/>
    <dgm:cxn modelId="{B5DCDB15-BBCC-4F67-8715-CD47B4ACE132}" srcId="{F69A586E-1E7A-4207-A098-070F7568C5B4}" destId="{FE394DD5-309A-4D9A-8DFC-731F744A59F1}" srcOrd="6" destOrd="0" parTransId="{827360A3-8A13-4F43-9312-1326D6E5F11D}" sibTransId="{AB42ABA5-99AD-4275-A774-27DB03220B4D}"/>
    <dgm:cxn modelId="{4085E738-99F8-415F-9C15-14B8D45B74EB}" type="presParOf" srcId="{6101C408-2770-4BC4-A156-F37117556F11}" destId="{E8C7AF4C-F2A8-43BA-91E5-1476842628B8}" srcOrd="0" destOrd="0" presId="urn:microsoft.com/office/officeart/2005/8/layout/radial1"/>
    <dgm:cxn modelId="{D1997FAE-2EBD-45C5-ADCF-9F97838820DD}" type="presParOf" srcId="{6101C408-2770-4BC4-A156-F37117556F11}" destId="{327E1F20-C7D8-42EC-9F34-884571450DB3}" srcOrd="1" destOrd="0" presId="urn:microsoft.com/office/officeart/2005/8/layout/radial1"/>
    <dgm:cxn modelId="{C85F5070-7F34-4261-8E02-8617BB573098}" type="presParOf" srcId="{327E1F20-C7D8-42EC-9F34-884571450DB3}" destId="{B07C499E-C25E-4130-B65E-9A7AF98BF985}" srcOrd="0" destOrd="0" presId="urn:microsoft.com/office/officeart/2005/8/layout/radial1"/>
    <dgm:cxn modelId="{7CF64B30-5942-45A1-A166-A3D5E5BD015A}" type="presParOf" srcId="{6101C408-2770-4BC4-A156-F37117556F11}" destId="{7F2D9D96-7941-4063-9446-D44418482FBF}" srcOrd="2" destOrd="0" presId="urn:microsoft.com/office/officeart/2005/8/layout/radial1"/>
    <dgm:cxn modelId="{B13E26B6-435A-460C-8805-D87DDA645D81}" type="presParOf" srcId="{6101C408-2770-4BC4-A156-F37117556F11}" destId="{AED40F7E-C169-4D75-BB0B-EE9778149D68}" srcOrd="3" destOrd="0" presId="urn:microsoft.com/office/officeart/2005/8/layout/radial1"/>
    <dgm:cxn modelId="{293C81CB-3FA1-42F8-A8A4-C08D5FDD9D93}" type="presParOf" srcId="{AED40F7E-C169-4D75-BB0B-EE9778149D68}" destId="{012783B1-7DF8-4893-B235-7FF021EC1E41}" srcOrd="0" destOrd="0" presId="urn:microsoft.com/office/officeart/2005/8/layout/radial1"/>
    <dgm:cxn modelId="{13F6C4C3-812B-4629-B510-76A290619DF3}" type="presParOf" srcId="{6101C408-2770-4BC4-A156-F37117556F11}" destId="{E1C508D2-689B-47E4-A532-82B26CFF25E9}" srcOrd="4" destOrd="0" presId="urn:microsoft.com/office/officeart/2005/8/layout/radial1"/>
    <dgm:cxn modelId="{8BCC4B12-4B61-457A-99BB-3AF6454264D8}" type="presParOf" srcId="{6101C408-2770-4BC4-A156-F37117556F11}" destId="{23D74DAD-75E3-4575-BEBB-893761E8AEE4}" srcOrd="5" destOrd="0" presId="urn:microsoft.com/office/officeart/2005/8/layout/radial1"/>
    <dgm:cxn modelId="{2FF55E20-3B39-4D74-B64B-B9D534433F02}" type="presParOf" srcId="{23D74DAD-75E3-4575-BEBB-893761E8AEE4}" destId="{0A3E2411-211C-4364-BE71-F7644CBBC750}" srcOrd="0" destOrd="0" presId="urn:microsoft.com/office/officeart/2005/8/layout/radial1"/>
    <dgm:cxn modelId="{1FAA116F-8F99-415D-ACE9-01419EE6B670}" type="presParOf" srcId="{6101C408-2770-4BC4-A156-F37117556F11}" destId="{F344C6B9-1B55-4E28-8E0E-5C1E38B4DC21}" srcOrd="6" destOrd="0" presId="urn:microsoft.com/office/officeart/2005/8/layout/radial1"/>
    <dgm:cxn modelId="{718C3F10-4732-44A1-9925-17C24B12B7BA}" type="presParOf" srcId="{6101C408-2770-4BC4-A156-F37117556F11}" destId="{D1254659-1DA5-4A1E-89F2-18A0816D39B4}" srcOrd="7" destOrd="0" presId="urn:microsoft.com/office/officeart/2005/8/layout/radial1"/>
    <dgm:cxn modelId="{85B7DE9A-663F-43EF-8754-22CAD223D1FB}" type="presParOf" srcId="{D1254659-1DA5-4A1E-89F2-18A0816D39B4}" destId="{DFAB5927-A222-4F0D-BC06-C91275CB19C1}" srcOrd="0" destOrd="0" presId="urn:microsoft.com/office/officeart/2005/8/layout/radial1"/>
    <dgm:cxn modelId="{F648792C-3D1A-4189-B34B-424B62DDD90C}" type="presParOf" srcId="{6101C408-2770-4BC4-A156-F37117556F11}" destId="{8BCA7E85-935F-498C-8697-A99FF7AAE98B}" srcOrd="8" destOrd="0" presId="urn:microsoft.com/office/officeart/2005/8/layout/radial1"/>
    <dgm:cxn modelId="{9D398704-EE2C-417E-84D5-A8CF24902ED6}" type="presParOf" srcId="{6101C408-2770-4BC4-A156-F37117556F11}" destId="{6F4D4D27-C214-47D0-AB53-C8453A8DF02E}" srcOrd="9" destOrd="0" presId="urn:microsoft.com/office/officeart/2005/8/layout/radial1"/>
    <dgm:cxn modelId="{6B92F258-3700-4559-A638-FFDC057AD091}" type="presParOf" srcId="{6F4D4D27-C214-47D0-AB53-C8453A8DF02E}" destId="{F090ABF0-E902-49B7-83F7-285EF6CB9D95}" srcOrd="0" destOrd="0" presId="urn:microsoft.com/office/officeart/2005/8/layout/radial1"/>
    <dgm:cxn modelId="{ED412BCD-8261-4AE3-A96B-CDABBF85346C}" type="presParOf" srcId="{6101C408-2770-4BC4-A156-F37117556F11}" destId="{C57A0C0A-4AEF-4D43-BF4B-6CC189E127F7}" srcOrd="10" destOrd="0" presId="urn:microsoft.com/office/officeart/2005/8/layout/radial1"/>
    <dgm:cxn modelId="{142838ED-EE31-49E0-84AA-D1AE54B9E0FA}" type="presParOf" srcId="{6101C408-2770-4BC4-A156-F37117556F11}" destId="{60CD3DE1-B157-45C3-9612-D6441AD39EE3}" srcOrd="11" destOrd="0" presId="urn:microsoft.com/office/officeart/2005/8/layout/radial1"/>
    <dgm:cxn modelId="{4328CC1C-E772-4193-8005-475502226CF5}" type="presParOf" srcId="{60CD3DE1-B157-45C3-9612-D6441AD39EE3}" destId="{6B1A5D6F-368C-47D5-A9AC-FB8F249D0F1A}" srcOrd="0" destOrd="0" presId="urn:microsoft.com/office/officeart/2005/8/layout/radial1"/>
    <dgm:cxn modelId="{79C829AE-8F9A-4612-BF0D-EEC4E805A46C}" type="presParOf" srcId="{6101C408-2770-4BC4-A156-F37117556F11}" destId="{003015CE-84D4-4442-BCE3-2F06714DA397}" srcOrd="12" destOrd="0" presId="urn:microsoft.com/office/officeart/2005/8/layout/radial1"/>
    <dgm:cxn modelId="{945C9C1C-D2F8-4E86-A3FC-27CD50C4E272}" type="presParOf" srcId="{6101C408-2770-4BC4-A156-F37117556F11}" destId="{BABB6D5E-D917-4EC3-BA30-D377C72729E7}" srcOrd="13" destOrd="0" presId="urn:microsoft.com/office/officeart/2005/8/layout/radial1"/>
    <dgm:cxn modelId="{A3858AA0-FFBA-4EB3-B181-B57EE92F5776}" type="presParOf" srcId="{BABB6D5E-D917-4EC3-BA30-D377C72729E7}" destId="{50BDC448-6D4D-40DC-BBD3-7C623524C25D}" srcOrd="0" destOrd="0" presId="urn:microsoft.com/office/officeart/2005/8/layout/radial1"/>
    <dgm:cxn modelId="{528282A1-14FB-490F-ABCD-32373B432336}" type="presParOf" srcId="{6101C408-2770-4BC4-A156-F37117556F11}" destId="{9EE92104-B8DF-4BD3-A0F3-3E9835DD053E}" srcOrd="14" destOrd="0" presId="urn:microsoft.com/office/officeart/2005/8/layout/radial1"/>
    <dgm:cxn modelId="{063FB576-B6DA-4D55-902A-9E75B23B7987}" type="presParOf" srcId="{6101C408-2770-4BC4-A156-F37117556F11}" destId="{3843A7D2-1D96-4714-B4E8-B485CF28402D}" srcOrd="15" destOrd="0" presId="urn:microsoft.com/office/officeart/2005/8/layout/radial1"/>
    <dgm:cxn modelId="{88113C48-0F5F-4881-AAFE-5076E47736F1}" type="presParOf" srcId="{3843A7D2-1D96-4714-B4E8-B485CF28402D}" destId="{0EF8371D-D982-4E36-8664-6621BB0797ED}" srcOrd="0" destOrd="0" presId="urn:microsoft.com/office/officeart/2005/8/layout/radial1"/>
    <dgm:cxn modelId="{3E930D34-FE29-426B-BFA0-5E699BE55743}" type="presParOf" srcId="{6101C408-2770-4BC4-A156-F37117556F11}" destId="{8AF51877-8300-4CA3-A1C1-E2E554964115}" srcOrd="16" destOrd="0" presId="urn:microsoft.com/office/officeart/2005/8/layout/radial1"/>
    <dgm:cxn modelId="{14F8D679-D043-48A1-BB33-4E7A06A29F80}" type="presParOf" srcId="{6101C408-2770-4BC4-A156-F37117556F11}" destId="{D58A17B5-B2EF-4958-A621-7B99C7ED5C12}" srcOrd="17" destOrd="0" presId="urn:microsoft.com/office/officeart/2005/8/layout/radial1"/>
    <dgm:cxn modelId="{C27A756A-08D2-4A78-998B-22A1CCFBFED4}" type="presParOf" srcId="{D58A17B5-B2EF-4958-A621-7B99C7ED5C12}" destId="{902B79F7-DE1E-4C2F-9C02-A02C2DCF0D79}" srcOrd="0" destOrd="0" presId="urn:microsoft.com/office/officeart/2005/8/layout/radial1"/>
    <dgm:cxn modelId="{DBBE127B-FB43-44EC-9AAE-95290A52405B}" type="presParOf" srcId="{6101C408-2770-4BC4-A156-F37117556F11}" destId="{DF704FE1-CA3E-4FF0-A675-E747CCE76CA6}" srcOrd="18" destOrd="0" presId="urn:microsoft.com/office/officeart/2005/8/layout/radial1"/>
    <dgm:cxn modelId="{8AE19FCC-0A00-4E94-8BAB-2509BF4DE28B}" type="presParOf" srcId="{6101C408-2770-4BC4-A156-F37117556F11}" destId="{348793AF-4B3E-4CE3-A5A3-B927E00C4E57}" srcOrd="19" destOrd="0" presId="urn:microsoft.com/office/officeart/2005/8/layout/radial1"/>
    <dgm:cxn modelId="{D89A107A-E29D-45CB-A310-4D23FD60A2B4}" type="presParOf" srcId="{348793AF-4B3E-4CE3-A5A3-B927E00C4E57}" destId="{8C9FA06A-8BF7-47E8-9987-62620E5DF632}" srcOrd="0" destOrd="0" presId="urn:microsoft.com/office/officeart/2005/8/layout/radial1"/>
    <dgm:cxn modelId="{70E338FD-BA93-4E4F-A1BC-0B16BF110414}" type="presParOf" srcId="{6101C408-2770-4BC4-A156-F37117556F11}" destId="{DE2155C7-95F7-4D56-BE48-49D1CF3D3837}" srcOrd="20" destOrd="0" presId="urn:microsoft.com/office/officeart/2005/8/layout/radial1"/>
    <dgm:cxn modelId="{9290FEE8-8339-43B2-9E75-849D9B71D591}" type="presParOf" srcId="{6101C408-2770-4BC4-A156-F37117556F11}" destId="{F9CACAAA-E2D6-4284-9FC3-CB2EF620995B}" srcOrd="21" destOrd="0" presId="urn:microsoft.com/office/officeart/2005/8/layout/radial1"/>
    <dgm:cxn modelId="{1DBAFCF3-7CAF-4766-B034-F3F9F604E77A}" type="presParOf" srcId="{F9CACAAA-E2D6-4284-9FC3-CB2EF620995B}" destId="{EFB8DC80-3924-404D-91C6-6285B0B1B252}" srcOrd="0" destOrd="0" presId="urn:microsoft.com/office/officeart/2005/8/layout/radial1"/>
    <dgm:cxn modelId="{1420FD4C-E9F1-42DB-A750-B81D1418B155}" type="presParOf" srcId="{6101C408-2770-4BC4-A156-F37117556F11}" destId="{3C15ABA7-C892-42E0-B200-7EDE2BFB68D3}" srcOrd="22" destOrd="0" presId="urn:microsoft.com/office/officeart/2005/8/layout/radial1"/>
    <dgm:cxn modelId="{EB145B74-7771-4B31-BB4D-6975A7DDC9A9}" type="presParOf" srcId="{6101C408-2770-4BC4-A156-F37117556F11}" destId="{97B2CC73-0CC3-4247-8509-236B09ECCFCF}" srcOrd="23" destOrd="0" presId="urn:microsoft.com/office/officeart/2005/8/layout/radial1"/>
    <dgm:cxn modelId="{8476D53C-3067-45CE-B461-48D5CC42AE58}" type="presParOf" srcId="{97B2CC73-0CC3-4247-8509-236B09ECCFCF}" destId="{6DBB9143-3CA7-491F-860B-F1D27196A938}" srcOrd="0" destOrd="0" presId="urn:microsoft.com/office/officeart/2005/8/layout/radial1"/>
    <dgm:cxn modelId="{FF2B6EAF-9B5A-48C7-832E-D83B29775BF9}" type="presParOf" srcId="{6101C408-2770-4BC4-A156-F37117556F11}" destId="{66955769-1865-4AEB-A046-93AFF168DD3D}" srcOrd="24" destOrd="0" presId="urn:microsoft.com/office/officeart/2005/8/layout/radial1"/>
    <dgm:cxn modelId="{C871B273-7721-4FEB-AC4C-FBB716AB49BC}" type="presParOf" srcId="{6101C408-2770-4BC4-A156-F37117556F11}" destId="{64A0CA80-AE37-4161-9601-905007731B6E}" srcOrd="25" destOrd="0" presId="urn:microsoft.com/office/officeart/2005/8/layout/radial1"/>
    <dgm:cxn modelId="{361933D0-C383-440A-8D09-CBD94DE64270}" type="presParOf" srcId="{64A0CA80-AE37-4161-9601-905007731B6E}" destId="{C26A1F84-E2B6-4247-A45F-282AAA94CFEC}" srcOrd="0" destOrd="0" presId="urn:microsoft.com/office/officeart/2005/8/layout/radial1"/>
    <dgm:cxn modelId="{73E47904-9A1D-4E53-83ED-8095C09D18BF}" type="presParOf" srcId="{6101C408-2770-4BC4-A156-F37117556F11}" destId="{0037E6C4-294F-4D93-AA49-AF64CFD13B22}" srcOrd="26" destOrd="0" presId="urn:microsoft.com/office/officeart/2005/8/layout/radial1"/>
  </dgm:cxnLst>
  <dgm:bg>
    <a:solidFill>
      <a:srgbClr val="92D050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C7AF4C-F2A8-43BA-91E5-1476842628B8}">
      <dsp:nvSpPr>
        <dsp:cNvPr id="0" name=""/>
        <dsp:cNvSpPr/>
      </dsp:nvSpPr>
      <dsp:spPr>
        <a:xfrm>
          <a:off x="4661235" y="2146114"/>
          <a:ext cx="1553869" cy="1355044"/>
        </a:xfrm>
        <a:prstGeom prst="ellipse">
          <a:avLst/>
        </a:prstGeom>
        <a:solidFill>
          <a:srgbClr val="F93D9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b="1" kern="1200" dirty="0">
              <a:solidFill>
                <a:schemeClr val="tx1"/>
              </a:solidFill>
            </a:rPr>
            <a:t>Casco díj</a:t>
          </a:r>
        </a:p>
      </dsp:txBody>
      <dsp:txXfrm>
        <a:off x="4661235" y="2146114"/>
        <a:ext cx="1553869" cy="1355044"/>
      </dsp:txXfrm>
    </dsp:sp>
    <dsp:sp modelId="{327E1F20-C7D8-42EC-9F34-884571450DB3}">
      <dsp:nvSpPr>
        <dsp:cNvPr id="0" name=""/>
        <dsp:cNvSpPr/>
      </dsp:nvSpPr>
      <dsp:spPr>
        <a:xfrm rot="16192365">
          <a:off x="4898686" y="1602310"/>
          <a:ext cx="1073573" cy="14039"/>
        </a:xfrm>
        <a:custGeom>
          <a:avLst/>
          <a:gdLst/>
          <a:ahLst/>
          <a:cxnLst/>
          <a:rect l="0" t="0" r="0" b="0"/>
          <a:pathLst>
            <a:path>
              <a:moveTo>
                <a:pt x="0" y="7019"/>
              </a:moveTo>
              <a:lnTo>
                <a:pt x="1073573" y="70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/>
        </a:p>
      </dsp:txBody>
      <dsp:txXfrm rot="16192365">
        <a:off x="5408634" y="1582490"/>
        <a:ext cx="53678" cy="53678"/>
      </dsp:txXfrm>
    </dsp:sp>
    <dsp:sp modelId="{7F2D9D96-7941-4063-9446-D44418482FBF}">
      <dsp:nvSpPr>
        <dsp:cNvPr id="0" name=""/>
        <dsp:cNvSpPr/>
      </dsp:nvSpPr>
      <dsp:spPr>
        <a:xfrm>
          <a:off x="4480356" y="75283"/>
          <a:ext cx="1905634" cy="997261"/>
        </a:xfrm>
        <a:prstGeom prst="ellipse">
          <a:avLst/>
        </a:prstGeom>
        <a:solidFill>
          <a:srgbClr val="FEDAE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>
              <a:solidFill>
                <a:schemeClr val="tx1"/>
              </a:solidFill>
            </a:rPr>
            <a:t>Szerződő életkora</a:t>
          </a:r>
        </a:p>
      </dsp:txBody>
      <dsp:txXfrm>
        <a:off x="4480356" y="75283"/>
        <a:ext cx="1905634" cy="997261"/>
      </dsp:txXfrm>
    </dsp:sp>
    <dsp:sp modelId="{AED40F7E-C169-4D75-BB0B-EE9778149D68}">
      <dsp:nvSpPr>
        <dsp:cNvPr id="0" name=""/>
        <dsp:cNvSpPr/>
      </dsp:nvSpPr>
      <dsp:spPr>
        <a:xfrm rot="18697417">
          <a:off x="5594013" y="1568550"/>
          <a:ext cx="1906323" cy="14039"/>
        </a:xfrm>
        <a:custGeom>
          <a:avLst/>
          <a:gdLst/>
          <a:ahLst/>
          <a:cxnLst/>
          <a:rect l="0" t="0" r="0" b="0"/>
          <a:pathLst>
            <a:path>
              <a:moveTo>
                <a:pt x="0" y="7019"/>
              </a:moveTo>
              <a:lnTo>
                <a:pt x="1906323" y="70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600" kern="1200"/>
        </a:p>
      </dsp:txBody>
      <dsp:txXfrm rot="18697417">
        <a:off x="6499517" y="1527911"/>
        <a:ext cx="95316" cy="95316"/>
      </dsp:txXfrm>
    </dsp:sp>
    <dsp:sp modelId="{E1C508D2-689B-47E4-A532-82B26CFF25E9}">
      <dsp:nvSpPr>
        <dsp:cNvPr id="0" name=""/>
        <dsp:cNvSpPr/>
      </dsp:nvSpPr>
      <dsp:spPr>
        <a:xfrm>
          <a:off x="6461019" y="20766"/>
          <a:ext cx="2164671" cy="867420"/>
        </a:xfrm>
        <a:prstGeom prst="ellipse">
          <a:avLst/>
        </a:prstGeom>
        <a:solidFill>
          <a:srgbClr val="FEDAE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>
              <a:solidFill>
                <a:srgbClr val="F93D9B"/>
              </a:solidFill>
            </a:rPr>
            <a:t>Gyártmány</a:t>
          </a:r>
        </a:p>
      </dsp:txBody>
      <dsp:txXfrm>
        <a:off x="6461019" y="20766"/>
        <a:ext cx="2164671" cy="867420"/>
      </dsp:txXfrm>
    </dsp:sp>
    <dsp:sp modelId="{23D74DAD-75E3-4575-BEBB-893761E8AEE4}">
      <dsp:nvSpPr>
        <dsp:cNvPr id="0" name=""/>
        <dsp:cNvSpPr/>
      </dsp:nvSpPr>
      <dsp:spPr>
        <a:xfrm rot="20059671">
          <a:off x="6012498" y="2023961"/>
          <a:ext cx="2149473" cy="14039"/>
        </a:xfrm>
        <a:custGeom>
          <a:avLst/>
          <a:gdLst/>
          <a:ahLst/>
          <a:cxnLst/>
          <a:rect l="0" t="0" r="0" b="0"/>
          <a:pathLst>
            <a:path>
              <a:moveTo>
                <a:pt x="0" y="7019"/>
              </a:moveTo>
              <a:lnTo>
                <a:pt x="2149473" y="70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700" kern="1200"/>
        </a:p>
      </dsp:txBody>
      <dsp:txXfrm rot="20059671">
        <a:off x="7033498" y="1977244"/>
        <a:ext cx="107473" cy="107473"/>
      </dsp:txXfrm>
    </dsp:sp>
    <dsp:sp modelId="{F344C6B9-1B55-4E28-8E0E-5C1E38B4DC21}">
      <dsp:nvSpPr>
        <dsp:cNvPr id="0" name=""/>
        <dsp:cNvSpPr/>
      </dsp:nvSpPr>
      <dsp:spPr>
        <a:xfrm>
          <a:off x="7830891" y="843621"/>
          <a:ext cx="1668800" cy="857674"/>
        </a:xfrm>
        <a:prstGeom prst="ellipse">
          <a:avLst/>
        </a:prstGeom>
        <a:solidFill>
          <a:srgbClr val="FEDAE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>
              <a:solidFill>
                <a:srgbClr val="F93D9B"/>
              </a:solidFill>
            </a:rPr>
            <a:t>Típus</a:t>
          </a:r>
        </a:p>
      </dsp:txBody>
      <dsp:txXfrm>
        <a:off x="7830891" y="843621"/>
        <a:ext cx="1668800" cy="857674"/>
      </dsp:txXfrm>
    </dsp:sp>
    <dsp:sp modelId="{D1254659-1DA5-4A1E-89F2-18A0816D39B4}">
      <dsp:nvSpPr>
        <dsp:cNvPr id="0" name=""/>
        <dsp:cNvSpPr/>
      </dsp:nvSpPr>
      <dsp:spPr>
        <a:xfrm rot="21117174">
          <a:off x="6196934" y="2592219"/>
          <a:ext cx="1656861" cy="14039"/>
        </a:xfrm>
        <a:custGeom>
          <a:avLst/>
          <a:gdLst/>
          <a:ahLst/>
          <a:cxnLst/>
          <a:rect l="0" t="0" r="0" b="0"/>
          <a:pathLst>
            <a:path>
              <a:moveTo>
                <a:pt x="0" y="7019"/>
              </a:moveTo>
              <a:lnTo>
                <a:pt x="1656861" y="70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/>
        </a:p>
      </dsp:txBody>
      <dsp:txXfrm rot="21117174">
        <a:off x="6983943" y="2557818"/>
        <a:ext cx="82843" cy="82843"/>
      </dsp:txXfrm>
    </dsp:sp>
    <dsp:sp modelId="{8BCA7E85-935F-498C-8697-A99FF7AAE98B}">
      <dsp:nvSpPr>
        <dsp:cNvPr id="0" name=""/>
        <dsp:cNvSpPr/>
      </dsp:nvSpPr>
      <dsp:spPr>
        <a:xfrm>
          <a:off x="7751643" y="1891196"/>
          <a:ext cx="2497186" cy="857674"/>
        </a:xfrm>
        <a:prstGeom prst="ellipse">
          <a:avLst/>
        </a:prstGeom>
        <a:solidFill>
          <a:srgbClr val="FEDAE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>
              <a:solidFill>
                <a:srgbClr val="F93D9B"/>
              </a:solidFill>
            </a:rPr>
            <a:t>Teljesítmény</a:t>
          </a:r>
        </a:p>
      </dsp:txBody>
      <dsp:txXfrm>
        <a:off x="7751643" y="1891196"/>
        <a:ext cx="2497186" cy="857674"/>
      </dsp:txXfrm>
    </dsp:sp>
    <dsp:sp modelId="{6F4D4D27-C214-47D0-AB53-C8453A8DF02E}">
      <dsp:nvSpPr>
        <dsp:cNvPr id="0" name=""/>
        <dsp:cNvSpPr/>
      </dsp:nvSpPr>
      <dsp:spPr>
        <a:xfrm rot="707558">
          <a:off x="6176671" y="3139761"/>
          <a:ext cx="1618607" cy="14039"/>
        </a:xfrm>
        <a:custGeom>
          <a:avLst/>
          <a:gdLst/>
          <a:ahLst/>
          <a:cxnLst/>
          <a:rect l="0" t="0" r="0" b="0"/>
          <a:pathLst>
            <a:path>
              <a:moveTo>
                <a:pt x="0" y="7019"/>
              </a:moveTo>
              <a:lnTo>
                <a:pt x="1618607" y="70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/>
        </a:p>
      </dsp:txBody>
      <dsp:txXfrm rot="707558">
        <a:off x="6945509" y="3106316"/>
        <a:ext cx="80930" cy="80930"/>
      </dsp:txXfrm>
    </dsp:sp>
    <dsp:sp modelId="{C57A0C0A-4AEF-4D43-BF4B-6CC189E127F7}">
      <dsp:nvSpPr>
        <dsp:cNvPr id="0" name=""/>
        <dsp:cNvSpPr/>
      </dsp:nvSpPr>
      <dsp:spPr>
        <a:xfrm>
          <a:off x="7645734" y="3086770"/>
          <a:ext cx="2213691" cy="857674"/>
        </a:xfrm>
        <a:prstGeom prst="ellipse">
          <a:avLst/>
        </a:prstGeom>
        <a:solidFill>
          <a:srgbClr val="FEDAE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>
              <a:solidFill>
                <a:srgbClr val="F93D9B"/>
              </a:solidFill>
            </a:rPr>
            <a:t>Gyártási év</a:t>
          </a:r>
        </a:p>
      </dsp:txBody>
      <dsp:txXfrm>
        <a:off x="7645734" y="3086770"/>
        <a:ext cx="2213691" cy="857674"/>
      </dsp:txXfrm>
    </dsp:sp>
    <dsp:sp modelId="{60CD3DE1-B157-45C3-9612-D6441AD39EE3}">
      <dsp:nvSpPr>
        <dsp:cNvPr id="0" name=""/>
        <dsp:cNvSpPr/>
      </dsp:nvSpPr>
      <dsp:spPr>
        <a:xfrm rot="1909839">
          <a:off x="5921038" y="3735843"/>
          <a:ext cx="1995849" cy="14039"/>
        </a:xfrm>
        <a:custGeom>
          <a:avLst/>
          <a:gdLst/>
          <a:ahLst/>
          <a:cxnLst/>
          <a:rect l="0" t="0" r="0" b="0"/>
          <a:pathLst>
            <a:path>
              <a:moveTo>
                <a:pt x="0" y="7019"/>
              </a:moveTo>
              <a:lnTo>
                <a:pt x="1995849" y="70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700" kern="1200"/>
        </a:p>
      </dsp:txBody>
      <dsp:txXfrm rot="1909839">
        <a:off x="6869067" y="3692967"/>
        <a:ext cx="99792" cy="99792"/>
      </dsp:txXfrm>
    </dsp:sp>
    <dsp:sp modelId="{003015CE-84D4-4442-BCE3-2F06714DA397}">
      <dsp:nvSpPr>
        <dsp:cNvPr id="0" name=""/>
        <dsp:cNvSpPr/>
      </dsp:nvSpPr>
      <dsp:spPr>
        <a:xfrm>
          <a:off x="7219322" y="4206924"/>
          <a:ext cx="2276038" cy="857674"/>
        </a:xfrm>
        <a:prstGeom prst="ellipse">
          <a:avLst/>
        </a:prstGeom>
        <a:solidFill>
          <a:srgbClr val="FEDAE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>
              <a:solidFill>
                <a:srgbClr val="F93D9B"/>
              </a:solidFill>
            </a:rPr>
            <a:t>Hajtóanyag</a:t>
          </a:r>
        </a:p>
      </dsp:txBody>
      <dsp:txXfrm>
        <a:off x="7219322" y="4206924"/>
        <a:ext cx="2276038" cy="857674"/>
      </dsp:txXfrm>
    </dsp:sp>
    <dsp:sp modelId="{BABB6D5E-D917-4EC3-BA30-D377C72729E7}">
      <dsp:nvSpPr>
        <dsp:cNvPr id="0" name=""/>
        <dsp:cNvSpPr/>
      </dsp:nvSpPr>
      <dsp:spPr>
        <a:xfrm rot="4169978">
          <a:off x="5261228" y="4063000"/>
          <a:ext cx="1285909" cy="14039"/>
        </a:xfrm>
        <a:custGeom>
          <a:avLst/>
          <a:gdLst/>
          <a:ahLst/>
          <a:cxnLst/>
          <a:rect l="0" t="0" r="0" b="0"/>
          <a:pathLst>
            <a:path>
              <a:moveTo>
                <a:pt x="0" y="7019"/>
              </a:moveTo>
              <a:lnTo>
                <a:pt x="1285909" y="70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/>
        </a:p>
      </dsp:txBody>
      <dsp:txXfrm rot="4169978">
        <a:off x="5872035" y="4037872"/>
        <a:ext cx="64295" cy="64295"/>
      </dsp:txXfrm>
    </dsp:sp>
    <dsp:sp modelId="{9EE92104-B8DF-4BD3-A0F3-3E9835DD053E}">
      <dsp:nvSpPr>
        <dsp:cNvPr id="0" name=""/>
        <dsp:cNvSpPr/>
      </dsp:nvSpPr>
      <dsp:spPr>
        <a:xfrm>
          <a:off x="5229100" y="4667422"/>
          <a:ext cx="2117571" cy="857674"/>
        </a:xfrm>
        <a:prstGeom prst="ellipse">
          <a:avLst/>
        </a:prstGeom>
        <a:solidFill>
          <a:srgbClr val="FEDAE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>
              <a:solidFill>
                <a:srgbClr val="92D050"/>
              </a:solidFill>
            </a:rPr>
            <a:t>Választott önrész</a:t>
          </a:r>
        </a:p>
      </dsp:txBody>
      <dsp:txXfrm>
        <a:off x="5229100" y="4667422"/>
        <a:ext cx="2117571" cy="857674"/>
      </dsp:txXfrm>
    </dsp:sp>
    <dsp:sp modelId="{3843A7D2-1D96-4714-B4E8-B485CF28402D}">
      <dsp:nvSpPr>
        <dsp:cNvPr id="0" name=""/>
        <dsp:cNvSpPr/>
      </dsp:nvSpPr>
      <dsp:spPr>
        <a:xfrm rot="7440192">
          <a:off x="3851157" y="4034911"/>
          <a:ext cx="1530326" cy="14039"/>
        </a:xfrm>
        <a:custGeom>
          <a:avLst/>
          <a:gdLst/>
          <a:ahLst/>
          <a:cxnLst/>
          <a:rect l="0" t="0" r="0" b="0"/>
          <a:pathLst>
            <a:path>
              <a:moveTo>
                <a:pt x="0" y="7019"/>
              </a:moveTo>
              <a:lnTo>
                <a:pt x="1530326" y="70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/>
        </a:p>
      </dsp:txBody>
      <dsp:txXfrm rot="7440192">
        <a:off x="4578062" y="4003673"/>
        <a:ext cx="76516" cy="76516"/>
      </dsp:txXfrm>
    </dsp:sp>
    <dsp:sp modelId="{8AF51877-8300-4CA3-A1C1-E2E554964115}">
      <dsp:nvSpPr>
        <dsp:cNvPr id="0" name=""/>
        <dsp:cNvSpPr/>
      </dsp:nvSpPr>
      <dsp:spPr>
        <a:xfrm>
          <a:off x="2761212" y="4662747"/>
          <a:ext cx="2287737" cy="867024"/>
        </a:xfrm>
        <a:prstGeom prst="ellipse">
          <a:avLst/>
        </a:prstGeom>
        <a:solidFill>
          <a:srgbClr val="FEDAE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>
              <a:solidFill>
                <a:srgbClr val="92D050"/>
              </a:solidFill>
            </a:rPr>
            <a:t>Díjfizetési mód, gyakoriság</a:t>
          </a:r>
        </a:p>
      </dsp:txBody>
      <dsp:txXfrm>
        <a:off x="2761212" y="4662747"/>
        <a:ext cx="2287737" cy="867024"/>
      </dsp:txXfrm>
    </dsp:sp>
    <dsp:sp modelId="{D58A17B5-B2EF-4958-A621-7B99C7ED5C12}">
      <dsp:nvSpPr>
        <dsp:cNvPr id="0" name=""/>
        <dsp:cNvSpPr/>
      </dsp:nvSpPr>
      <dsp:spPr>
        <a:xfrm rot="9416620">
          <a:off x="2596607" y="3550966"/>
          <a:ext cx="2232523" cy="14039"/>
        </a:xfrm>
        <a:custGeom>
          <a:avLst/>
          <a:gdLst/>
          <a:ahLst/>
          <a:cxnLst/>
          <a:rect l="0" t="0" r="0" b="0"/>
          <a:pathLst>
            <a:path>
              <a:moveTo>
                <a:pt x="0" y="7019"/>
              </a:moveTo>
              <a:lnTo>
                <a:pt x="2232523" y="70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700" kern="1200"/>
        </a:p>
      </dsp:txBody>
      <dsp:txXfrm rot="9416620">
        <a:off x="3657055" y="3502173"/>
        <a:ext cx="111626" cy="111626"/>
      </dsp:txXfrm>
    </dsp:sp>
    <dsp:sp modelId="{DF704FE1-CA3E-4FF0-A675-E747CCE76CA6}">
      <dsp:nvSpPr>
        <dsp:cNvPr id="0" name=""/>
        <dsp:cNvSpPr/>
      </dsp:nvSpPr>
      <dsp:spPr>
        <a:xfrm>
          <a:off x="673158" y="3890997"/>
          <a:ext cx="2445661" cy="880634"/>
        </a:xfrm>
        <a:prstGeom prst="ellipse">
          <a:avLst/>
        </a:prstGeom>
        <a:solidFill>
          <a:srgbClr val="FEDAE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>
              <a:solidFill>
                <a:srgbClr val="F93D9B"/>
              </a:solidFill>
            </a:rPr>
            <a:t>Kárelőzmény</a:t>
          </a:r>
          <a:r>
            <a:rPr lang="hu-HU" sz="1600" b="1" kern="1200" dirty="0">
              <a:solidFill>
                <a:srgbClr val="FFC000"/>
              </a:solidFill>
            </a:rPr>
            <a:t> </a:t>
          </a:r>
          <a:r>
            <a:rPr lang="hu-HU" sz="1600" b="1" kern="1200" dirty="0">
              <a:solidFill>
                <a:srgbClr val="F93D9B"/>
              </a:solidFill>
            </a:rPr>
            <a:t>Bonus</a:t>
          </a:r>
        </a:p>
      </dsp:txBody>
      <dsp:txXfrm>
        <a:off x="673158" y="3890997"/>
        <a:ext cx="2445661" cy="880634"/>
      </dsp:txXfrm>
    </dsp:sp>
    <dsp:sp modelId="{348793AF-4B3E-4CE3-A5A3-B927E00C4E57}">
      <dsp:nvSpPr>
        <dsp:cNvPr id="0" name=""/>
        <dsp:cNvSpPr/>
      </dsp:nvSpPr>
      <dsp:spPr>
        <a:xfrm rot="10438192">
          <a:off x="2664392" y="3003566"/>
          <a:ext cx="2008037" cy="14039"/>
        </a:xfrm>
        <a:custGeom>
          <a:avLst/>
          <a:gdLst/>
          <a:ahLst/>
          <a:cxnLst/>
          <a:rect l="0" t="0" r="0" b="0"/>
          <a:pathLst>
            <a:path>
              <a:moveTo>
                <a:pt x="0" y="7019"/>
              </a:moveTo>
              <a:lnTo>
                <a:pt x="2008037" y="70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700" kern="1200"/>
        </a:p>
      </dsp:txBody>
      <dsp:txXfrm rot="10438192">
        <a:off x="3618209" y="2960385"/>
        <a:ext cx="100401" cy="100401"/>
      </dsp:txXfrm>
    </dsp:sp>
    <dsp:sp modelId="{DE2155C7-95F7-4D56-BE48-49D1CF3D3837}">
      <dsp:nvSpPr>
        <dsp:cNvPr id="0" name=""/>
        <dsp:cNvSpPr/>
      </dsp:nvSpPr>
      <dsp:spPr>
        <a:xfrm>
          <a:off x="265690" y="2754804"/>
          <a:ext cx="2445257" cy="972157"/>
        </a:xfrm>
        <a:prstGeom prst="ellipse">
          <a:avLst/>
        </a:prstGeom>
        <a:solidFill>
          <a:srgbClr val="FEDAE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>
              <a:solidFill>
                <a:srgbClr val="92D050"/>
              </a:solidFill>
            </a:rPr>
            <a:t>GFB együttkötés</a:t>
          </a:r>
        </a:p>
      </dsp:txBody>
      <dsp:txXfrm>
        <a:off x="265690" y="2754804"/>
        <a:ext cx="2445257" cy="972157"/>
      </dsp:txXfrm>
    </dsp:sp>
    <dsp:sp modelId="{F9CACAAA-E2D6-4284-9FC3-CB2EF620995B}">
      <dsp:nvSpPr>
        <dsp:cNvPr id="0" name=""/>
        <dsp:cNvSpPr/>
      </dsp:nvSpPr>
      <dsp:spPr>
        <a:xfrm rot="11340216">
          <a:off x="2083060" y="2491521"/>
          <a:ext cx="2606749" cy="14039"/>
        </a:xfrm>
        <a:custGeom>
          <a:avLst/>
          <a:gdLst/>
          <a:ahLst/>
          <a:cxnLst/>
          <a:rect l="0" t="0" r="0" b="0"/>
          <a:pathLst>
            <a:path>
              <a:moveTo>
                <a:pt x="0" y="7019"/>
              </a:moveTo>
              <a:lnTo>
                <a:pt x="2606749" y="70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900" kern="1200"/>
        </a:p>
      </dsp:txBody>
      <dsp:txXfrm rot="11340216">
        <a:off x="3321267" y="2433372"/>
        <a:ext cx="130337" cy="130337"/>
      </dsp:txXfrm>
    </dsp:sp>
    <dsp:sp modelId="{3C15ABA7-C892-42E0-B200-7EDE2BFB68D3}">
      <dsp:nvSpPr>
        <dsp:cNvPr id="0" name=""/>
        <dsp:cNvSpPr/>
      </dsp:nvSpPr>
      <dsp:spPr>
        <a:xfrm>
          <a:off x="591996" y="1780915"/>
          <a:ext cx="1541179" cy="793898"/>
        </a:xfrm>
        <a:prstGeom prst="ellipse">
          <a:avLst/>
        </a:prstGeom>
        <a:solidFill>
          <a:srgbClr val="FEDAE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>
              <a:solidFill>
                <a:srgbClr val="F93D9B"/>
              </a:solidFill>
            </a:rPr>
            <a:t>e-kötés</a:t>
          </a:r>
        </a:p>
      </dsp:txBody>
      <dsp:txXfrm>
        <a:off x="591996" y="1780915"/>
        <a:ext cx="1541179" cy="793898"/>
      </dsp:txXfrm>
    </dsp:sp>
    <dsp:sp modelId="{97B2CC73-0CC3-4247-8509-236B09ECCFCF}">
      <dsp:nvSpPr>
        <dsp:cNvPr id="0" name=""/>
        <dsp:cNvSpPr/>
      </dsp:nvSpPr>
      <dsp:spPr>
        <a:xfrm rot="12188307">
          <a:off x="2404115" y="2040197"/>
          <a:ext cx="2434292" cy="14039"/>
        </a:xfrm>
        <a:custGeom>
          <a:avLst/>
          <a:gdLst/>
          <a:ahLst/>
          <a:cxnLst/>
          <a:rect l="0" t="0" r="0" b="0"/>
          <a:pathLst>
            <a:path>
              <a:moveTo>
                <a:pt x="0" y="7019"/>
              </a:moveTo>
              <a:lnTo>
                <a:pt x="2434292" y="70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800" kern="1200"/>
        </a:p>
      </dsp:txBody>
      <dsp:txXfrm rot="12188307">
        <a:off x="3560404" y="1986360"/>
        <a:ext cx="121714" cy="121714"/>
      </dsp:txXfrm>
    </dsp:sp>
    <dsp:sp modelId="{66955769-1865-4AEB-A046-93AFF168DD3D}">
      <dsp:nvSpPr>
        <dsp:cNvPr id="0" name=""/>
        <dsp:cNvSpPr/>
      </dsp:nvSpPr>
      <dsp:spPr>
        <a:xfrm>
          <a:off x="510852" y="807043"/>
          <a:ext cx="2431129" cy="860902"/>
        </a:xfrm>
        <a:prstGeom prst="ellipse">
          <a:avLst/>
        </a:prstGeom>
        <a:solidFill>
          <a:srgbClr val="FEDAE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err="1">
              <a:solidFill>
                <a:srgbClr val="92D050"/>
              </a:solidFill>
            </a:rPr>
            <a:t>eDM</a:t>
          </a:r>
          <a:r>
            <a:rPr lang="hu-HU" sz="1600" b="1" kern="1200" dirty="0">
              <a:solidFill>
                <a:srgbClr val="92D050"/>
              </a:solidFill>
            </a:rPr>
            <a:t> kedvezmény</a:t>
          </a:r>
        </a:p>
      </dsp:txBody>
      <dsp:txXfrm>
        <a:off x="510852" y="807043"/>
        <a:ext cx="2431129" cy="860902"/>
      </dsp:txXfrm>
    </dsp:sp>
    <dsp:sp modelId="{64A0CA80-AE37-4161-9601-905007731B6E}">
      <dsp:nvSpPr>
        <dsp:cNvPr id="0" name=""/>
        <dsp:cNvSpPr/>
      </dsp:nvSpPr>
      <dsp:spPr>
        <a:xfrm rot="13627972">
          <a:off x="3428393" y="1626556"/>
          <a:ext cx="1810351" cy="14039"/>
        </a:xfrm>
        <a:custGeom>
          <a:avLst/>
          <a:gdLst/>
          <a:ahLst/>
          <a:cxnLst/>
          <a:rect l="0" t="0" r="0" b="0"/>
          <a:pathLst>
            <a:path>
              <a:moveTo>
                <a:pt x="0" y="7019"/>
              </a:moveTo>
              <a:lnTo>
                <a:pt x="1810351" y="70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600" kern="1200"/>
        </a:p>
      </dsp:txBody>
      <dsp:txXfrm rot="13627972">
        <a:off x="4288310" y="1588317"/>
        <a:ext cx="90517" cy="90517"/>
      </dsp:txXfrm>
    </dsp:sp>
    <dsp:sp modelId="{0037E6C4-294F-4D93-AA49-AF64CFD13B22}">
      <dsp:nvSpPr>
        <dsp:cNvPr id="0" name=""/>
        <dsp:cNvSpPr/>
      </dsp:nvSpPr>
      <dsp:spPr>
        <a:xfrm>
          <a:off x="2434702" y="157775"/>
          <a:ext cx="1843546" cy="846224"/>
        </a:xfrm>
        <a:prstGeom prst="ellipse">
          <a:avLst/>
        </a:prstGeom>
        <a:solidFill>
          <a:srgbClr val="FEDAE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b="1" kern="1200" dirty="0">
              <a:solidFill>
                <a:schemeClr val="tx1"/>
              </a:solidFill>
            </a:rPr>
            <a:t>Lakcím</a:t>
          </a:r>
        </a:p>
      </dsp:txBody>
      <dsp:txXfrm>
        <a:off x="2434702" y="157775"/>
        <a:ext cx="1843546" cy="846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384D1-7F0D-438A-8D2A-44E786841A4A}" type="datetimeFigureOut">
              <a:rPr lang="hu-HU" smtClean="0"/>
              <a:pPr/>
              <a:t>2018.08.02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C71E61-C0C5-4F82-B935-F397B3BDEEF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58137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511D4-CDB5-498C-8095-DB49012BC2F5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844322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dirty="0">
                <a:solidFill>
                  <a:srgbClr val="000000"/>
                </a:solidFill>
              </a:rPr>
              <a:t>Nemzetközi Zöldkártya Egyezmény európai tagországai:</a:t>
            </a:r>
            <a:r>
              <a:rPr lang="hu-HU" sz="1200" baseline="0" dirty="0">
                <a:solidFill>
                  <a:srgbClr val="000000"/>
                </a:solidFill>
              </a:rPr>
              <a:t> </a:t>
            </a:r>
            <a:r>
              <a:rPr lang="hu-HU" dirty="0">
                <a:effectLst/>
              </a:rPr>
              <a:t>Ausztria, Belgium, Franciaország, Hollandia, Nagy-Britannia, Svédország, Svájc, Német Szövetségi Köztársaság, Dánia, Norvégia, Finnország és Írország…… </a:t>
            </a:r>
            <a:r>
              <a:rPr lang="hu-HU" i="1" dirty="0"/>
              <a:t>Azerbajdzsán, </a:t>
            </a:r>
            <a:r>
              <a:rPr lang="hu-HU" i="1" dirty="0" err="1"/>
              <a:t>Belarusz</a:t>
            </a:r>
            <a:r>
              <a:rPr lang="hu-HU" i="1" dirty="0"/>
              <a:t>, Irán, Izrael, Marokkó, Moldávia, Montenegró, Oroszország, Törökország, Tunézia, Ukrajna</a:t>
            </a:r>
            <a:r>
              <a:rPr lang="hu-HU" dirty="0"/>
              <a:t>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71E61-C0C5-4F82-B935-F397B3BDEEF2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960923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1" dirty="0"/>
              <a:t>Z</a:t>
            </a:r>
            <a:r>
              <a:rPr lang="hu-HU" dirty="0"/>
              <a:t> –</a:t>
            </a:r>
            <a:r>
              <a:rPr lang="hu-HU" baseline="0" dirty="0"/>
              <a:t> S</a:t>
            </a:r>
            <a:r>
              <a:rPr lang="hu-HU" dirty="0"/>
              <a:t>zolgálhat külföldön rendszám nélküli magyar tulajdonú autó hazahozatalára, olyan külföldi autóra, mely nálunk elvesztette rendszámát, továbbá olyan </a:t>
            </a:r>
            <a:r>
              <a:rPr lang="hu-HU" b="1" dirty="0"/>
              <a:t>itthon vásárolt autóra, melynek forgalmiját már leadták, </a:t>
            </a:r>
            <a:r>
              <a:rPr lang="hu-HU" dirty="0"/>
              <a:t>de külföldre kívánják szállítani.</a:t>
            </a:r>
          </a:p>
          <a:p>
            <a:r>
              <a:rPr lang="hu-HU" b="1" dirty="0"/>
              <a:t>V</a:t>
            </a:r>
            <a:r>
              <a:rPr lang="hu-HU" dirty="0"/>
              <a:t> – </a:t>
            </a:r>
            <a:r>
              <a:rPr lang="hu-HU" b="1" dirty="0"/>
              <a:t>Vámelőjegyzésbe vett </a:t>
            </a:r>
            <a:r>
              <a:rPr lang="hu-HU" dirty="0"/>
              <a:t>autókra szerelhető fel, ideiglenes rendszámtábla.</a:t>
            </a:r>
          </a:p>
          <a:p>
            <a:r>
              <a:rPr lang="hu-HU" b="1" dirty="0"/>
              <a:t>P</a:t>
            </a:r>
            <a:r>
              <a:rPr lang="hu-HU" dirty="0"/>
              <a:t> – Nem egyetlen autóra szóló próbarendszám. </a:t>
            </a:r>
            <a:r>
              <a:rPr lang="hu-HU" b="1" dirty="0"/>
              <a:t>A próbarendszámos autó </a:t>
            </a:r>
            <a:r>
              <a:rPr lang="hu-HU" dirty="0"/>
              <a:t>nem vihető külföldre, és alapból a vezető mellett csak egy utast szállíthat. Plusz pénzért ez kitoldható öt személyre. </a:t>
            </a:r>
            <a:r>
              <a:rPr lang="hu-HU" b="1" dirty="0"/>
              <a:t>A próbarendszám egy évben egy autóra harminc napnál tovább nem használható, </a:t>
            </a:r>
            <a:r>
              <a:rPr lang="hu-HU" dirty="0"/>
              <a:t>ez alól kérvényezéssel a rendőrség felmentést adhat.</a:t>
            </a:r>
            <a:endParaRPr lang="hu-HU" b="1" dirty="0"/>
          </a:p>
          <a:p>
            <a:r>
              <a:rPr lang="hu-HU" b="1" dirty="0"/>
              <a:t>E</a:t>
            </a:r>
            <a:r>
              <a:rPr lang="hu-HU" dirty="0"/>
              <a:t> – Ideiglenes rendszám, mely olyan </a:t>
            </a:r>
            <a:r>
              <a:rPr lang="hu-HU" b="1" dirty="0"/>
              <a:t>már magyar tulajdonú autókra rakható fel</a:t>
            </a:r>
            <a:r>
              <a:rPr lang="hu-HU" dirty="0"/>
              <a:t>, mely </a:t>
            </a:r>
            <a:r>
              <a:rPr lang="hu-HU" sz="1400" b="1" dirty="0"/>
              <a:t>még nem rendelkezik érvényes magyar fogalmival </a:t>
            </a:r>
            <a:r>
              <a:rPr lang="hu-HU" dirty="0"/>
              <a:t>(vámolás alatt áll). Külföldön nem használható, a személy és teherszállítás is tilos az ilyen rendszámtáblát viselő autókkal.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71E61-C0C5-4F82-B935-F397B3BDEEF2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79501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hu-HU" i="1" dirty="0"/>
              <a:t>Lopáskár: </a:t>
            </a:r>
            <a:r>
              <a:rPr lang="hu-HU" dirty="0"/>
              <a:t>valamennyi kár, amely a biztosított járműben azzal összefüggésben következett be, hogy:</a:t>
            </a:r>
          </a:p>
          <a:p>
            <a:pPr>
              <a:defRPr/>
            </a:pPr>
            <a:r>
              <a:rPr lang="hu-HU" dirty="0"/>
              <a:t>– a járművet az elkövető ellopta (ideértve a jogtalan használat végett elkövetett önkényes elvételt is);</a:t>
            </a:r>
          </a:p>
          <a:p>
            <a:pPr>
              <a:defRPr/>
            </a:pPr>
            <a:r>
              <a:rPr lang="hu-HU" dirty="0"/>
              <a:t>– a jármű alkatrészeit és (vagy) tartozékait a járműből a teljes jármű ellopása nélkül az elkövető jogtalanul kiemelte, ki- vagy leszerelte és eltulajdonította;</a:t>
            </a:r>
          </a:p>
          <a:p>
            <a:pPr>
              <a:defRPr/>
            </a:pPr>
            <a:r>
              <a:rPr lang="hu-HU" dirty="0"/>
              <a:t>– a járművet az elkövető a jármű ellopása vagy alkatrészének lelopása (jogtalan kiemelése, kiszerelése, leszerelése, a teljes biztosított jármű eltulajdonítása) során, illetve ezek kísérlete során megrongálta;</a:t>
            </a:r>
          </a:p>
          <a:p>
            <a:pPr>
              <a:defRPr/>
            </a:pPr>
            <a:r>
              <a:rPr lang="hu-HU" dirty="0"/>
              <a:t>– a jármű tárolására szolgáló, legalább biztonsági zárral ellátott helyiségbe (garázs, telephely) az elkövető jogtalan behatolása során vagy azt követően okoz kárt a biztosított vagyontárgyban.</a:t>
            </a:r>
          </a:p>
          <a:p>
            <a:pPr>
              <a:defRPr/>
            </a:pPr>
            <a:r>
              <a:rPr lang="hu-HU" dirty="0"/>
              <a:t>Biztonsági zárnak minősül a minimum 5 csapos hengerzár, a minimum 6 rotoros mágneszár, a szám- vagy betűjel-kombinációs zár,</a:t>
            </a:r>
          </a:p>
          <a:p>
            <a:pPr>
              <a:defRPr/>
            </a:pPr>
            <a:r>
              <a:rPr lang="hu-HU" dirty="0"/>
              <a:t>amennyiben a variációs lehetőségek száma meghaladja a 10 000-et, valamint az egyedileg minősített lamellás zár, továbbá minden olyan fel nem sorolt zár és zárbetét, amely – annak MABISZ minősítése szerint – biztonsági zárnak minősül.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511D4-CDB5-498C-8095-DB49012BC2F5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190312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jármű ellopása, elrablása, illetéktelen használata esetén a biztosító szolgáltatása a rendőrségi feljelentést követő </a:t>
            </a:r>
            <a:r>
              <a:rPr lang="hu-HU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75. napon akkor is esedékessé válik, ha addigra nem zárul le az ügyben a nyomozás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kivéve, ha a vagyontárgyak ezen időn belül megkerülnek.</a:t>
            </a:r>
            <a:endParaRPr lang="hu-HU" dirty="0"/>
          </a:p>
          <a:p>
            <a:r>
              <a:rPr lang="hu-HU" dirty="0"/>
              <a:t>(8 éves kor előtt megkötött casco</a:t>
            </a:r>
            <a:r>
              <a:rPr lang="hu-HU" baseline="0" dirty="0"/>
              <a:t> szerződés esetén a szerződés tartama alatt új értéken térítünk!)</a:t>
            </a:r>
            <a:r>
              <a:rPr lang="hu-HU" dirty="0"/>
              <a:t>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71E61-C0C5-4F82-B935-F397B3BDEEF2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018983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</a:t>
            </a:r>
            <a:r>
              <a:rPr lang="hu-HU" baseline="0" dirty="0"/>
              <a:t> kockázatviselés kezdetének időpontjában érvényes </a:t>
            </a:r>
            <a:r>
              <a:rPr lang="hu-HU" b="1" baseline="0" dirty="0"/>
              <a:t>műszakival kell rendelkeznie</a:t>
            </a:r>
            <a:r>
              <a:rPr lang="hu-HU" baseline="0" dirty="0"/>
              <a:t>, ennek hiányában </a:t>
            </a:r>
            <a:r>
              <a:rPr lang="hu-HU" b="1" baseline="0" dirty="0"/>
              <a:t>nem tudjuk az ajánlatot felvenni!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kártérítés korlátozása az </a:t>
            </a:r>
            <a:r>
              <a:rPr lang="hu-H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audióberendezés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lopáskára esetén: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jármű </a:t>
            </a:r>
            <a:r>
              <a:rPr lang="hu-HU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nem </a:t>
            </a:r>
            <a:r>
              <a:rPr lang="hu-HU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gyárilag</a:t>
            </a:r>
            <a:r>
              <a:rPr lang="hu-HU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beszerelt </a:t>
            </a:r>
            <a:r>
              <a:rPr lang="hu-HU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audióberendezésének</a:t>
            </a:r>
            <a:r>
              <a:rPr lang="hu-HU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helyreállítási vagy pótlási költsége címén a biztosító </a:t>
            </a:r>
            <a:r>
              <a:rPr lang="hu-HU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csak számlával igazolt költséget, az önrészesedés levonása után legfeljebb 100 000 Ft-ot fizet ki.</a:t>
            </a:r>
            <a:endParaRPr lang="hu-HU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71E61-C0C5-4F82-B935-F397B3BDEEF2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989980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71E61-C0C5-4F82-B935-F397B3BDEEF2}" type="slidenum">
              <a:rPr lang="hu-HU" smtClean="0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761095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197.100 x 0,85 x 0,83 x 1,3 x 1,35 x 0,9 x 0,95 x 0,85= </a:t>
            </a:r>
            <a:r>
              <a:rPr lang="hu-HU" b="1" dirty="0"/>
              <a:t>177 355 Ft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0" dirty="0"/>
              <a:t>177 355 x</a:t>
            </a:r>
            <a:r>
              <a:rPr lang="hu-HU" b="0" baseline="0" dirty="0"/>
              <a:t> 0,5= </a:t>
            </a:r>
            <a:r>
              <a:rPr lang="hu-HU" b="1" baseline="0" dirty="0"/>
              <a:t>88 678 Ft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0" baseline="0" dirty="0"/>
              <a:t>88 678 x 0,075</a:t>
            </a:r>
            <a:r>
              <a:rPr lang="hu-HU" b="1" baseline="0" dirty="0"/>
              <a:t>= 6 650 Ft</a:t>
            </a:r>
            <a:endParaRPr lang="hu-HU" b="1" dirty="0"/>
          </a:p>
          <a:p>
            <a:r>
              <a:rPr lang="hu-HU" dirty="0"/>
              <a:t>6 650 x 12= </a:t>
            </a:r>
            <a:r>
              <a:rPr lang="hu-HU" b="1" dirty="0"/>
              <a:t>79 810 Ft (Kerekítések miatt lehet eltérés!!)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71E61-C0C5-4F82-B935-F397B3BDEEF2}" type="slidenum">
              <a:rPr lang="hu-HU" smtClean="0"/>
              <a:pPr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835078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87C31-09E4-444C-933D-9FBB77EAE9B0}" type="datetimeFigureOut">
              <a:rPr lang="hu-HU" smtClean="0"/>
              <a:pPr/>
              <a:t>2018.08.02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809E6-F85B-46CF-B2BA-EE3A9366748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617089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87C31-09E4-444C-933D-9FBB77EAE9B0}" type="datetimeFigureOut">
              <a:rPr lang="hu-HU" smtClean="0"/>
              <a:pPr/>
              <a:t>2018.08.02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809E6-F85B-46CF-B2BA-EE3A9366748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891528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87C31-09E4-444C-933D-9FBB77EAE9B0}" type="datetimeFigureOut">
              <a:rPr lang="hu-HU" smtClean="0"/>
              <a:pPr/>
              <a:t>2018.08.02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809E6-F85B-46CF-B2BA-EE3A9366748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851729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87C31-09E4-444C-933D-9FBB77EAE9B0}" type="datetimeFigureOut">
              <a:rPr lang="hu-HU" smtClean="0"/>
              <a:pPr/>
              <a:t>2018.08.02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809E6-F85B-46CF-B2BA-EE3A9366748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243672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87C31-09E4-444C-933D-9FBB77EAE9B0}" type="datetimeFigureOut">
              <a:rPr lang="hu-HU" smtClean="0"/>
              <a:pPr/>
              <a:t>2018.08.02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809E6-F85B-46CF-B2BA-EE3A9366748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793397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87C31-09E4-444C-933D-9FBB77EAE9B0}" type="datetimeFigureOut">
              <a:rPr lang="hu-HU" smtClean="0"/>
              <a:pPr/>
              <a:t>2018.08.02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809E6-F85B-46CF-B2BA-EE3A9366748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97007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87C31-09E4-444C-933D-9FBB77EAE9B0}" type="datetimeFigureOut">
              <a:rPr lang="hu-HU" smtClean="0"/>
              <a:pPr/>
              <a:t>2018.08.02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809E6-F85B-46CF-B2BA-EE3A9366748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42587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87C31-09E4-444C-933D-9FBB77EAE9B0}" type="datetimeFigureOut">
              <a:rPr lang="hu-HU" smtClean="0"/>
              <a:pPr/>
              <a:t>2018.08.02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809E6-F85B-46CF-B2BA-EE3A9366748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592632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87C31-09E4-444C-933D-9FBB77EAE9B0}" type="datetimeFigureOut">
              <a:rPr lang="hu-HU" smtClean="0"/>
              <a:pPr/>
              <a:t>2018.08.02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809E6-F85B-46CF-B2BA-EE3A9366748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53263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87C31-09E4-444C-933D-9FBB77EAE9B0}" type="datetimeFigureOut">
              <a:rPr lang="hu-HU" smtClean="0"/>
              <a:pPr/>
              <a:t>2018.08.02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809E6-F85B-46CF-B2BA-EE3A9366748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843004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87C31-09E4-444C-933D-9FBB77EAE9B0}" type="datetimeFigureOut">
              <a:rPr lang="hu-HU" smtClean="0"/>
              <a:pPr/>
              <a:t>2018.08.02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809E6-F85B-46CF-B2BA-EE3A9366748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973965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87C31-09E4-444C-933D-9FBB77EAE9B0}" type="datetimeFigureOut">
              <a:rPr lang="hu-HU" smtClean="0"/>
              <a:pPr/>
              <a:t>2018.08.02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809E6-F85B-46CF-B2BA-EE3A9366748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87345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3.pn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/>
          </p:cNvSpPr>
          <p:nvPr>
            <p:ph idx="1"/>
          </p:nvPr>
        </p:nvSpPr>
        <p:spPr>
          <a:xfrm>
            <a:off x="152400" y="5800724"/>
            <a:ext cx="5491163" cy="904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altLang="hu-H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GB398 e-Casco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4618" y="5800724"/>
            <a:ext cx="1657350" cy="885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9011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: szamárfül 1"/>
          <p:cNvSpPr/>
          <p:nvPr/>
        </p:nvSpPr>
        <p:spPr>
          <a:xfrm>
            <a:off x="1185584" y="274527"/>
            <a:ext cx="6824546" cy="557561"/>
          </a:xfrm>
          <a:prstGeom prst="foldedCorner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94223" y="112324"/>
            <a:ext cx="10553770" cy="881968"/>
          </a:xfrm>
        </p:spPr>
        <p:txBody>
          <a:bodyPr/>
          <a:lstStyle/>
          <a:p>
            <a:pPr algn="l" eaLnBrk="1" hangingPunct="1"/>
            <a:r>
              <a:rPr lang="hu-HU" altLang="hu-HU" sz="3381" dirty="0">
                <a:ea typeface="ＭＳ Ｐゴシック" pitchFamily="34" charset="-128"/>
              </a:rPr>
              <a:t>   </a:t>
            </a:r>
            <a:r>
              <a:rPr lang="hu-HU" altLang="hu-HU" sz="2818" b="1" dirty="0">
                <a:ea typeface="ＭＳ Ｐゴシック" pitchFamily="34" charset="-128"/>
              </a:rPr>
              <a:t>Biztosítási események II.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1066" y="1156495"/>
            <a:ext cx="11851872" cy="5358605"/>
          </a:xfrm>
        </p:spPr>
        <p:txBody>
          <a:bodyPr/>
          <a:lstStyle/>
          <a:p>
            <a:pPr marL="0" indent="0">
              <a:spcAft>
                <a:spcPct val="30000"/>
              </a:spcAft>
              <a:buNone/>
              <a:tabLst>
                <a:tab pos="220081" algn="l"/>
              </a:tabLst>
              <a:defRPr/>
            </a:pPr>
            <a:r>
              <a:rPr lang="hu-HU" sz="2029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Lopás</a:t>
            </a:r>
          </a:p>
          <a:p>
            <a:pPr marL="0" indent="0">
              <a:spcBef>
                <a:spcPts val="0"/>
              </a:spcBef>
              <a:spcAft>
                <a:spcPts val="676"/>
              </a:spcAft>
              <a:buClr>
                <a:srgbClr val="113388"/>
              </a:buClr>
              <a:buNone/>
              <a:tabLst>
                <a:tab pos="220081" algn="l"/>
              </a:tabLst>
              <a:defRPr/>
            </a:pPr>
            <a:r>
              <a:rPr lang="hu-HU" sz="2029" dirty="0"/>
              <a:t>Lopás valamennyi kár, amely azzal összefüggésben keletkezett, hogy:</a:t>
            </a:r>
            <a:br>
              <a:rPr lang="hu-HU" sz="2029" dirty="0"/>
            </a:br>
            <a:r>
              <a:rPr lang="hu-HU" sz="2029" dirty="0"/>
              <a:t>	</a:t>
            </a:r>
            <a:r>
              <a:rPr lang="hu-HU" sz="1916" dirty="0"/>
              <a:t>A járművet az elkövető </a:t>
            </a:r>
            <a:r>
              <a:rPr lang="hu-HU" sz="191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ellopta</a:t>
            </a:r>
            <a:r>
              <a:rPr lang="hu-HU" sz="1916" dirty="0"/>
              <a:t> (jogtalan használat is)</a:t>
            </a:r>
            <a:br>
              <a:rPr lang="hu-HU" sz="1916" dirty="0"/>
            </a:br>
            <a:r>
              <a:rPr lang="hu-HU" sz="1916" dirty="0"/>
              <a:t>	A jármű </a:t>
            </a:r>
            <a:r>
              <a:rPr lang="hu-HU" sz="191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alkatrészeit és/vagy tartozékait</a:t>
            </a:r>
            <a:r>
              <a:rPr lang="hu-HU" sz="1916" dirty="0"/>
              <a:t> a járműből a teljes ellopás nélkül az elkövető jogtalanul kiemelte, ki vagy leszerelte, és eltulajdonította (</a:t>
            </a:r>
            <a:r>
              <a:rPr lang="hu-HU" sz="191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részlopás</a:t>
            </a:r>
            <a:r>
              <a:rPr lang="hu-HU" sz="1916" dirty="0"/>
              <a:t>), </a:t>
            </a:r>
            <a:br>
              <a:rPr lang="hu-HU" sz="1916" dirty="0"/>
            </a:br>
            <a:r>
              <a:rPr lang="hu-HU" sz="1916" dirty="0"/>
              <a:t>	A jármű ellopása, vagy annak részlopása során, illetve annak kísérlete során </a:t>
            </a:r>
            <a:r>
              <a:rPr lang="hu-HU" sz="191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megrongálta</a:t>
            </a:r>
            <a:r>
              <a:rPr lang="hu-HU" sz="1916" dirty="0"/>
              <a:t>,</a:t>
            </a:r>
            <a:br>
              <a:rPr lang="hu-HU" sz="1916" dirty="0"/>
            </a:br>
            <a:r>
              <a:rPr lang="hu-HU" sz="1916" dirty="0"/>
              <a:t>	</a:t>
            </a:r>
            <a:r>
              <a:rPr lang="hu-HU" altLang="hu-HU" sz="1916" dirty="0"/>
              <a:t>A jármű tárolására szolgáló helyiségbe (garázs, telephely) az elkövető jogtalan behatolása során, vagy azt követően okoz kárt a járműben.</a:t>
            </a:r>
          </a:p>
          <a:p>
            <a:pPr marL="0" indent="0">
              <a:buNone/>
            </a:pPr>
            <a:r>
              <a:rPr lang="hu-HU" sz="2029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Rablás</a:t>
            </a:r>
          </a:p>
          <a:p>
            <a:pPr marL="0" indent="0">
              <a:buNone/>
            </a:pPr>
            <a:r>
              <a:rPr lang="hu-HU" sz="2029" dirty="0">
                <a:solidFill>
                  <a:srgbClr val="000000"/>
                </a:solidFill>
              </a:rPr>
              <a:t>Ha az elkövető a jármű elvétele, vagy megtartása érdekében (!) </a:t>
            </a:r>
            <a:r>
              <a:rPr lang="hu-HU" sz="2029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erőszakot</a:t>
            </a:r>
            <a:r>
              <a:rPr lang="hu-HU" sz="2029" dirty="0">
                <a:solidFill>
                  <a:srgbClr val="000000"/>
                </a:solidFill>
              </a:rPr>
              <a:t>, vagy az </a:t>
            </a:r>
            <a:r>
              <a:rPr lang="hu-HU" sz="2029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élet</a:t>
            </a:r>
            <a:r>
              <a:rPr lang="hu-HU" sz="2029" dirty="0">
                <a:solidFill>
                  <a:srgbClr val="000000"/>
                </a:solidFill>
              </a:rPr>
              <a:t>, illetve </a:t>
            </a:r>
            <a:r>
              <a:rPr lang="hu-HU" sz="2029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</a:t>
            </a:r>
            <a:r>
              <a:rPr lang="hu-HU" sz="2029" dirty="0">
                <a:solidFill>
                  <a:srgbClr val="000000"/>
                </a:solidFill>
              </a:rPr>
              <a:t> </a:t>
            </a:r>
            <a:r>
              <a:rPr lang="hu-HU" sz="2029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épség</a:t>
            </a:r>
            <a:r>
              <a:rPr lang="hu-HU" sz="2029" dirty="0">
                <a:solidFill>
                  <a:srgbClr val="000000"/>
                </a:solidFill>
              </a:rPr>
              <a:t> </a:t>
            </a:r>
            <a:r>
              <a:rPr lang="hu-HU" sz="2029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elleni közvetlen fenyegetést alkalmaz</a:t>
            </a:r>
            <a:r>
              <a:rPr lang="hu-HU" sz="2029" dirty="0">
                <a:solidFill>
                  <a:srgbClr val="000000"/>
                </a:solidFill>
              </a:rPr>
              <a:t>, illetve</a:t>
            </a:r>
            <a:br>
              <a:rPr lang="hu-HU" sz="2029" dirty="0">
                <a:solidFill>
                  <a:srgbClr val="000000"/>
                </a:solidFill>
              </a:rPr>
            </a:br>
            <a:r>
              <a:rPr lang="hu-HU" sz="2029" dirty="0">
                <a:solidFill>
                  <a:srgbClr val="000000"/>
                </a:solidFill>
              </a:rPr>
              <a:t>Ha a biztosítottat, vagy a járművet jogosan használó személyt öntudatlan vagy védekezésre képtelen állapotba helyezi.</a:t>
            </a:r>
            <a:br>
              <a:rPr lang="hu-HU" sz="2029" dirty="0">
                <a:solidFill>
                  <a:srgbClr val="000000"/>
                </a:solidFill>
              </a:rPr>
            </a:br>
            <a:r>
              <a:rPr lang="hu-HU" sz="2029" dirty="0">
                <a:solidFill>
                  <a:srgbClr val="000000"/>
                </a:solidFill>
              </a:rPr>
              <a:t>A rablás során, vagy annak kísérletével összefüggésben okozott rongálódási kár is! </a:t>
            </a:r>
          </a:p>
          <a:p>
            <a:pPr marL="0" indent="0">
              <a:buNone/>
            </a:pPr>
            <a:endParaRPr lang="hu-HU" altLang="hu-HU" sz="2029" dirty="0">
              <a:solidFill>
                <a:srgbClr val="000000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065" y="162376"/>
            <a:ext cx="873158" cy="78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8300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6171" y="994292"/>
            <a:ext cx="10876715" cy="5680986"/>
          </a:xfrm>
        </p:spPr>
        <p:txBody>
          <a:bodyPr/>
          <a:lstStyle/>
          <a:p>
            <a:pPr marL="0" indent="0">
              <a:spcAft>
                <a:spcPct val="30000"/>
              </a:spcAft>
              <a:buClr>
                <a:srgbClr val="113388"/>
              </a:buClr>
              <a:buNone/>
              <a:tabLst>
                <a:tab pos="220081" algn="l"/>
              </a:tabLst>
              <a:defRPr/>
            </a:pPr>
            <a:endParaRPr lang="hu-HU" altLang="hu-HU" sz="1803" dirty="0">
              <a:ea typeface="ＭＳ Ｐゴシック" pitchFamily="34" charset="-128"/>
            </a:endParaRPr>
          </a:p>
          <a:p>
            <a:pPr lvl="1" eaLnBrk="1" hangingPunct="1"/>
            <a:endParaRPr lang="hu-HU" altLang="hu-HU" sz="1803" dirty="0">
              <a:ea typeface="ＭＳ Ｐゴシック" pitchFamily="34" charset="-128"/>
            </a:endParaRPr>
          </a:p>
        </p:txBody>
      </p:sp>
      <p:graphicFrame>
        <p:nvGraphicFramePr>
          <p:cNvPr id="4" name="Tartalom hely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97702124"/>
              </p:ext>
            </p:extLst>
          </p:nvPr>
        </p:nvGraphicFramePr>
        <p:xfrm>
          <a:off x="100013" y="944242"/>
          <a:ext cx="11865249" cy="5717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28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123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54437">
                <a:tc gridSpan="2">
                  <a:txBody>
                    <a:bodyPr/>
                    <a:lstStyle/>
                    <a:p>
                      <a:pPr algn="ctr"/>
                      <a:r>
                        <a:rPr lang="hu-HU" sz="2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Biztosítási szolgáltatások</a:t>
                      </a:r>
                    </a:p>
                  </a:txBody>
                  <a:tcPr marL="103049" marR="103049" marT="51535" marB="515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13026">
                <a:tc>
                  <a:txBody>
                    <a:bodyPr/>
                    <a:lstStyle/>
                    <a:p>
                      <a:pPr algn="ctr"/>
                      <a:r>
                        <a:rPr lang="hu-HU" sz="1800" dirty="0"/>
                        <a:t>A jármű pótlási költségének térítése</a:t>
                      </a:r>
                    </a:p>
                  </a:txBody>
                  <a:tcPr marL="103049" marR="103049" marT="51535" marB="515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1" indent="0" algn="ctr">
                        <a:spcAft>
                          <a:spcPct val="30000"/>
                        </a:spcAft>
                        <a:buClr>
                          <a:srgbClr val="E5147A"/>
                        </a:buClr>
                        <a:buNone/>
                        <a:tabLst>
                          <a:tab pos="195263" algn="l"/>
                        </a:tabLst>
                        <a:defRPr/>
                      </a:pPr>
                      <a:r>
                        <a:rPr lang="hu-HU" altLang="hu-HU" sz="1800" dirty="0">
                          <a:solidFill>
                            <a:srgbClr val="000000"/>
                          </a:solidFill>
                          <a:cs typeface="+mn-cs"/>
                        </a:rPr>
                        <a:t>A helyreállítási költség </a:t>
                      </a:r>
                      <a:r>
                        <a:rPr lang="hu-HU" altLang="hu-HU" sz="1800" b="1" dirty="0">
                          <a:solidFill>
                            <a:srgbClr val="000000"/>
                          </a:solidFill>
                          <a:cs typeface="+mn-cs"/>
                        </a:rPr>
                        <a:t>meghaladja a</a:t>
                      </a:r>
                      <a:r>
                        <a:rPr lang="hu-HU" altLang="hu-HU" sz="1800" dirty="0">
                          <a:solidFill>
                            <a:srgbClr val="000000"/>
                          </a:solidFill>
                          <a:cs typeface="+mn-cs"/>
                        </a:rPr>
                        <a:t> </a:t>
                      </a:r>
                      <a:r>
                        <a:rPr lang="hu-HU" altLang="hu-HU" sz="1800" b="1" dirty="0">
                          <a:solidFill>
                            <a:srgbClr val="000000"/>
                          </a:solidFill>
                          <a:cs typeface="+mn-cs"/>
                        </a:rPr>
                        <a:t>káridőponti</a:t>
                      </a:r>
                      <a:r>
                        <a:rPr lang="hu-HU" altLang="hu-HU" sz="1800" dirty="0">
                          <a:solidFill>
                            <a:srgbClr val="000000"/>
                          </a:solidFill>
                          <a:cs typeface="+mn-cs"/>
                        </a:rPr>
                        <a:t> érték </a:t>
                      </a:r>
                      <a:r>
                        <a:rPr lang="hu-HU" altLang="hu-HU" sz="1800" b="1" dirty="0">
                          <a:solidFill>
                            <a:srgbClr val="000000"/>
                          </a:solidFill>
                          <a:cs typeface="+mn-cs"/>
                        </a:rPr>
                        <a:t>80%-át</a:t>
                      </a:r>
                      <a:r>
                        <a:rPr lang="hu-HU" altLang="hu-HU" sz="1800" dirty="0">
                          <a:solidFill>
                            <a:srgbClr val="000000"/>
                          </a:solidFill>
                          <a:cs typeface="+mn-cs"/>
                        </a:rPr>
                        <a:t>, vagy</a:t>
                      </a:r>
                    </a:p>
                    <a:p>
                      <a:pPr marL="0" lvl="1" indent="0" algn="ctr">
                        <a:spcAft>
                          <a:spcPct val="30000"/>
                        </a:spcAft>
                        <a:buClr>
                          <a:srgbClr val="E5147A"/>
                        </a:buClr>
                        <a:buNone/>
                        <a:tabLst>
                          <a:tab pos="195263" algn="l"/>
                        </a:tabLst>
                        <a:defRPr/>
                      </a:pPr>
                      <a:r>
                        <a:rPr lang="hu-HU" altLang="hu-HU" sz="1800" dirty="0">
                          <a:solidFill>
                            <a:srgbClr val="000000"/>
                          </a:solidFill>
                          <a:cs typeface="+mn-cs"/>
                        </a:rPr>
                        <a:t>A járművet </a:t>
                      </a:r>
                      <a:r>
                        <a:rPr lang="hu-HU" altLang="hu-HU" sz="1800" b="1" dirty="0">
                          <a:solidFill>
                            <a:srgbClr val="000000"/>
                          </a:solidFill>
                          <a:cs typeface="+mn-cs"/>
                        </a:rPr>
                        <a:t>ellopták</a:t>
                      </a:r>
                      <a:r>
                        <a:rPr lang="hu-HU" altLang="hu-HU" sz="1800" dirty="0">
                          <a:solidFill>
                            <a:srgbClr val="000000"/>
                          </a:solidFill>
                          <a:cs typeface="+mn-cs"/>
                        </a:rPr>
                        <a:t> vagy </a:t>
                      </a:r>
                      <a:r>
                        <a:rPr lang="hu-HU" altLang="hu-HU" sz="1800" b="1" dirty="0">
                          <a:solidFill>
                            <a:srgbClr val="000000"/>
                          </a:solidFill>
                          <a:cs typeface="+mn-cs"/>
                        </a:rPr>
                        <a:t>elrabolták</a:t>
                      </a:r>
                      <a:r>
                        <a:rPr lang="hu-HU" altLang="hu-HU" sz="1800" dirty="0">
                          <a:solidFill>
                            <a:srgbClr val="000000"/>
                          </a:solidFill>
                          <a:cs typeface="+mn-cs"/>
                        </a:rPr>
                        <a:t> és a rendőrségi feljelentéstől számított 60 napon belül </a:t>
                      </a:r>
                      <a:r>
                        <a:rPr lang="hu-HU" altLang="hu-HU" sz="1800" b="1" dirty="0">
                          <a:solidFill>
                            <a:srgbClr val="000000"/>
                          </a:solidFill>
                          <a:cs typeface="+mn-cs"/>
                        </a:rPr>
                        <a:t>nem kerül meg</a:t>
                      </a:r>
                      <a:r>
                        <a:rPr lang="hu-HU" altLang="hu-HU" sz="1800" dirty="0">
                          <a:solidFill>
                            <a:srgbClr val="000000"/>
                          </a:solidFill>
                          <a:cs typeface="+mn-cs"/>
                        </a:rPr>
                        <a:t>. </a:t>
                      </a:r>
                      <a:r>
                        <a:rPr lang="hu-HU" altLang="hu-HU" sz="1800" b="1" i="1" dirty="0">
                          <a:solidFill>
                            <a:srgbClr val="000000"/>
                          </a:solidFill>
                          <a:cs typeface="+mn-cs"/>
                        </a:rPr>
                        <a:t>(Roncsérték levonása!)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0208">
                <a:tc>
                  <a:txBody>
                    <a:bodyPr/>
                    <a:lstStyle/>
                    <a:p>
                      <a:pPr algn="ctr"/>
                      <a:r>
                        <a:rPr lang="hu-HU" sz="1800" dirty="0"/>
                        <a:t>Helyreállítási költségek térítése</a:t>
                      </a:r>
                    </a:p>
                  </a:txBody>
                  <a:tcPr marL="103049" marR="103049" marT="51535" marB="515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hu-HU" sz="1800" b="0" dirty="0"/>
                        <a:t>A biztosítási esemény </a:t>
                      </a:r>
                      <a:r>
                        <a:rPr lang="hu-HU" sz="1800" dirty="0"/>
                        <a:t>következtében keletkezett </a:t>
                      </a:r>
                      <a:r>
                        <a:rPr lang="hu-HU" sz="1800" b="1" dirty="0"/>
                        <a:t>fizikai károsodások</a:t>
                      </a:r>
                      <a:r>
                        <a:rPr lang="hu-HU" sz="1800" b="1" baseline="0" dirty="0"/>
                        <a:t> </a:t>
                      </a:r>
                      <a:r>
                        <a:rPr lang="hu-HU" sz="1800" dirty="0"/>
                        <a:t>magyarországi javítóműhelyben elvégzett javításának</a:t>
                      </a:r>
                      <a:r>
                        <a:rPr lang="hu-HU" sz="1800" baseline="0" dirty="0"/>
                        <a:t> </a:t>
                      </a:r>
                      <a:r>
                        <a:rPr lang="hu-HU" sz="1800" b="1" dirty="0"/>
                        <a:t>számlával igazolt</a:t>
                      </a:r>
                      <a:r>
                        <a:rPr lang="hu-HU" sz="1800" dirty="0"/>
                        <a:t>, márkára jellemző, átlagos </a:t>
                      </a:r>
                      <a:r>
                        <a:rPr lang="hu-HU" sz="1800" b="1" dirty="0"/>
                        <a:t>javítási költségét</a:t>
                      </a:r>
                      <a:r>
                        <a:rPr lang="hu-HU" sz="1800" dirty="0"/>
                        <a:t>.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87532">
                <a:tc>
                  <a:txBody>
                    <a:bodyPr/>
                    <a:lstStyle/>
                    <a:p>
                      <a:pPr algn="ctr"/>
                      <a:r>
                        <a:rPr lang="hu-HU" sz="1800" dirty="0"/>
                        <a:t>Alapbiztosítási eseménnyel összefüggő tárolás és szállítás</a:t>
                      </a:r>
                    </a:p>
                  </a:txBody>
                  <a:tcPr marL="103049" marR="103049" marT="51535" marB="515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/>
                        <a:t>A </a:t>
                      </a:r>
                      <a:r>
                        <a:rPr lang="hu-HU" sz="2000" b="1" dirty="0"/>
                        <a:t>biztosítási esemény </a:t>
                      </a:r>
                      <a:r>
                        <a:rPr lang="hu-HU" sz="2000" dirty="0"/>
                        <a:t>következtében felmerülő: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/>
                        <a:t>Indokolt</a:t>
                      </a:r>
                      <a:r>
                        <a:rPr lang="hu-HU" sz="1800" dirty="0"/>
                        <a:t> és gazdaságos </a:t>
                      </a:r>
                      <a:r>
                        <a:rPr lang="hu-HU" sz="1800" b="1" dirty="0"/>
                        <a:t>szállítási</a:t>
                      </a:r>
                      <a:r>
                        <a:rPr lang="hu-HU" sz="1800" dirty="0"/>
                        <a:t>, </a:t>
                      </a:r>
                      <a:r>
                        <a:rPr lang="hu-HU" sz="1800" b="1" dirty="0"/>
                        <a:t>tárolási</a:t>
                      </a:r>
                      <a:r>
                        <a:rPr lang="hu-HU" sz="1800" dirty="0"/>
                        <a:t>, </a:t>
                      </a:r>
                      <a:r>
                        <a:rPr lang="hu-HU" sz="1800" b="1" dirty="0"/>
                        <a:t>őrzési</a:t>
                      </a:r>
                      <a:r>
                        <a:rPr lang="hu-HU" sz="1800" dirty="0"/>
                        <a:t> költségek</a:t>
                      </a:r>
                      <a:r>
                        <a:rPr lang="hu-HU" sz="1800" baseline="0" dirty="0"/>
                        <a:t> </a:t>
                      </a:r>
                      <a:r>
                        <a:rPr lang="hu-HU" sz="1800" b="1" baseline="0" dirty="0"/>
                        <a:t>s</a:t>
                      </a:r>
                      <a:r>
                        <a:rPr lang="hu-HU" sz="1800" b="1" dirty="0"/>
                        <a:t>zámlával</a:t>
                      </a:r>
                      <a:r>
                        <a:rPr lang="hu-HU" sz="1800" dirty="0"/>
                        <a:t> igazolt összegét, legfeljebb a vagyontárgy </a:t>
                      </a:r>
                      <a:r>
                        <a:rPr lang="hu-HU" sz="1800" b="1" dirty="0"/>
                        <a:t>káridőponti</a:t>
                      </a:r>
                      <a:r>
                        <a:rPr lang="hu-HU" sz="1800" dirty="0"/>
                        <a:t> értékének </a:t>
                      </a:r>
                      <a:r>
                        <a:rPr lang="hu-HU" sz="1800" b="1" dirty="0"/>
                        <a:t>20%-</a:t>
                      </a:r>
                      <a:r>
                        <a:rPr lang="hu-HU" sz="1800" dirty="0" err="1"/>
                        <a:t>ig</a:t>
                      </a:r>
                      <a:r>
                        <a:rPr lang="hu-HU" sz="1800" dirty="0"/>
                        <a:t>!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800" dirty="0">
                          <a:ea typeface="ＭＳ Ｐゴシック" pitchFamily="34" charset="-128"/>
                        </a:rPr>
                        <a:t>(</a:t>
                      </a:r>
                      <a:r>
                        <a:rPr lang="hu-HU" altLang="hu-HU" sz="1800" b="1" dirty="0">
                          <a:ea typeface="ＭＳ Ｐゴシック" pitchFamily="34" charset="-128"/>
                        </a:rPr>
                        <a:t>Egyszeri szállítás! </a:t>
                      </a:r>
                      <a:r>
                        <a:rPr lang="hu-HU" altLang="hu-HU" sz="1800" dirty="0">
                          <a:ea typeface="ＭＳ Ｐゴシック" pitchFamily="34" charset="-128"/>
                        </a:rPr>
                        <a:t>Többszörös szállítás esetén a biztosítóval </a:t>
                      </a:r>
                      <a:r>
                        <a:rPr lang="hu-HU" altLang="hu-HU" sz="1800" b="1" dirty="0">
                          <a:ea typeface="ＭＳ Ｐゴシック" pitchFamily="34" charset="-128"/>
                        </a:rPr>
                        <a:t>egyeztetni kell</a:t>
                      </a:r>
                      <a:r>
                        <a:rPr lang="hu-HU" altLang="hu-HU" sz="1800" dirty="0">
                          <a:ea typeface="ＭＳ Ｐゴシック" pitchFamily="34" charset="-128"/>
                        </a:rPr>
                        <a:t>, és indokolni kell a szállítás szükségességét.)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87532">
                <a:tc>
                  <a:txBody>
                    <a:bodyPr/>
                    <a:lstStyle/>
                    <a:p>
                      <a:pPr algn="ctr"/>
                      <a:r>
                        <a:rPr lang="hu-HU" sz="1800" dirty="0"/>
                        <a:t>Jármű kulcsainak elvesztése esetén (50%)</a:t>
                      </a:r>
                    </a:p>
                    <a:p>
                      <a:pPr algn="ctr"/>
                      <a:r>
                        <a:rPr lang="hu-HU" sz="1800" dirty="0"/>
                        <a:t>Kárenyhítés (</a:t>
                      </a:r>
                      <a:r>
                        <a:rPr lang="hu-HU" sz="1800" dirty="0">
                          <a:solidFill>
                            <a:srgbClr val="000000"/>
                          </a:solidFill>
                        </a:rPr>
                        <a:t>Ha a </a:t>
                      </a:r>
                      <a:r>
                        <a:rPr lang="hu-HU" sz="1800" dirty="0" err="1">
                          <a:solidFill>
                            <a:srgbClr val="000000"/>
                          </a:solidFill>
                        </a:rPr>
                        <a:t>zárat</a:t>
                      </a:r>
                      <a:r>
                        <a:rPr lang="hu-HU" sz="1800" dirty="0">
                          <a:solidFill>
                            <a:srgbClr val="000000"/>
                          </a:solidFill>
                        </a:rPr>
                        <a:t> megrongálták, vagy ellopták a kulcsot.)</a:t>
                      </a:r>
                      <a:endParaRPr lang="hu-HU" sz="1800" dirty="0"/>
                    </a:p>
                  </a:txBody>
                  <a:tcPr marL="103049" marR="103049" marT="51535" marB="515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jármű zárszerkezetek indokolt és számlával igazolt költségének</a:t>
                      </a:r>
                    </a:p>
                    <a:p>
                      <a:pPr algn="ctr"/>
                      <a:r>
                        <a:rPr lang="hu-HU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50%-át </a:t>
                      </a: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kicserélt elemek leadása és a kijavított jármű bemutatása</a:t>
                      </a:r>
                    </a:p>
                    <a:p>
                      <a:pPr algn="ctr"/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esetén a biztosító biztosítási </a:t>
                      </a:r>
                      <a:r>
                        <a:rPr lang="hu-HU" sz="18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időszakonként</a:t>
                      </a:r>
                      <a:r>
                        <a:rPr lang="hu-HU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egy alkalommal viseli</a:t>
                      </a: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hu-H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065" y="31058"/>
            <a:ext cx="873158" cy="781864"/>
          </a:xfrm>
          <a:prstGeom prst="rect">
            <a:avLst/>
          </a:prstGeom>
        </p:spPr>
      </p:pic>
      <p:sp>
        <p:nvSpPr>
          <p:cNvPr id="2" name="Téglalap: szamárfül 1"/>
          <p:cNvSpPr/>
          <p:nvPr/>
        </p:nvSpPr>
        <p:spPr>
          <a:xfrm>
            <a:off x="1094223" y="216560"/>
            <a:ext cx="7192537" cy="501805"/>
          </a:xfrm>
          <a:prstGeom prst="foldedCorner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579" y="162374"/>
            <a:ext cx="10553770" cy="643650"/>
          </a:xfrm>
        </p:spPr>
        <p:txBody>
          <a:bodyPr/>
          <a:lstStyle/>
          <a:p>
            <a:pPr algn="l" eaLnBrk="1" hangingPunct="1"/>
            <a:r>
              <a:rPr lang="hu-HU" altLang="hu-HU" sz="3381" dirty="0">
                <a:ea typeface="ＭＳ Ｐゴシック" pitchFamily="34" charset="-128"/>
              </a:rPr>
              <a:t>   Biztosítási szolgáltatás</a:t>
            </a:r>
            <a:endParaRPr lang="hu-HU" altLang="hu-HU" sz="2818" b="1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2900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6000"/>
            <a:lum/>
          </a:blip>
          <a:srcRect/>
          <a:stretch>
            <a:fillRect l="-56000" r="-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: szamárfül 4"/>
          <p:cNvSpPr/>
          <p:nvPr/>
        </p:nvSpPr>
        <p:spPr>
          <a:xfrm>
            <a:off x="1094223" y="150900"/>
            <a:ext cx="7192537" cy="501805"/>
          </a:xfrm>
          <a:prstGeom prst="foldedCorner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78536" y="109441"/>
            <a:ext cx="10553770" cy="625097"/>
          </a:xfrm>
        </p:spPr>
        <p:txBody>
          <a:bodyPr/>
          <a:lstStyle/>
          <a:p>
            <a:pPr algn="l" eaLnBrk="1" hangingPunct="1"/>
            <a:r>
              <a:rPr lang="hu-HU" altLang="hu-HU" sz="2818" b="1" dirty="0">
                <a:ea typeface="ＭＳ Ｐゴシック" pitchFamily="34" charset="-128"/>
              </a:rPr>
              <a:t>    Kizárások (nem nyújtunk szolgáltatást…) I.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6171" y="994292"/>
            <a:ext cx="11118501" cy="5599829"/>
          </a:xfrm>
        </p:spPr>
        <p:txBody>
          <a:bodyPr>
            <a:normAutofit lnSpcReduction="10000"/>
          </a:bodyPr>
          <a:lstStyle/>
          <a:p>
            <a:pPr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1600" b="1" dirty="0"/>
              <a:t>A </a:t>
            </a:r>
            <a:r>
              <a:rPr lang="hu-HU" sz="1600" b="1" u="sng" dirty="0"/>
              <a:t>nem baleseti </a:t>
            </a:r>
            <a:r>
              <a:rPr lang="hu-HU" sz="1600" b="1" dirty="0"/>
              <a:t>jelleggel bekövetkezett károkra (pl. műszaki hiba, elhasználódás, fagyás),</a:t>
            </a:r>
          </a:p>
          <a:p>
            <a:pPr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1600" b="1" dirty="0"/>
              <a:t>A jármű értékcsökkenésére,</a:t>
            </a:r>
          </a:p>
          <a:p>
            <a:pPr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1600" b="1" u="sng" dirty="0"/>
              <a:t>Töréskár esetén, ha a jármű nem rendelkezett érvényes műszaki vizsgával</a:t>
            </a:r>
            <a:r>
              <a:rPr lang="hu-HU" sz="1600" b="1" dirty="0"/>
              <a:t>,</a:t>
            </a:r>
          </a:p>
          <a:p>
            <a:pPr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1600" b="1" dirty="0"/>
              <a:t>A járműről leszerelt alkatrészekben, tartozékokban keletkezett károkra,</a:t>
            </a:r>
          </a:p>
          <a:p>
            <a:pPr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1600" b="1" dirty="0"/>
              <a:t>A szerszám nélkül kivehető </a:t>
            </a:r>
            <a:r>
              <a:rPr lang="hu-HU" sz="1600" b="1" dirty="0" err="1"/>
              <a:t>audioberendezés</a:t>
            </a:r>
            <a:r>
              <a:rPr lang="hu-HU" sz="1600" b="1" dirty="0"/>
              <a:t> ellopása miatti károkra,</a:t>
            </a:r>
          </a:p>
          <a:p>
            <a:pPr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1600" b="1" dirty="0"/>
              <a:t>A nem gyárilag beszerelt, és nem levehető előlappal rendelkező </a:t>
            </a:r>
            <a:r>
              <a:rPr lang="hu-HU" sz="1600" b="1" dirty="0" err="1"/>
              <a:t>audioberendezés</a:t>
            </a:r>
            <a:r>
              <a:rPr lang="hu-HU" sz="1600" b="1" dirty="0"/>
              <a:t> ellopása miatti károkra,</a:t>
            </a:r>
          </a:p>
          <a:p>
            <a:pPr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1600" b="1" dirty="0"/>
              <a:t>A nem gyárilag beszerelt navigációs készülékek ellopása miatti károkra,</a:t>
            </a:r>
          </a:p>
          <a:p>
            <a:pPr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1600" b="1" dirty="0"/>
              <a:t>Az egyébként javítható alkatrész kicserélése esetén fellépő többletköltségre,</a:t>
            </a:r>
          </a:p>
          <a:p>
            <a:pPr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1600" b="1" dirty="0"/>
              <a:t>A biztosítási esemény következtében sérült alkatrészeken kívüli részek fényezési költségeire,</a:t>
            </a:r>
          </a:p>
          <a:p>
            <a:pPr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1600" b="1" dirty="0" err="1"/>
              <a:t>Cabrio</a:t>
            </a:r>
            <a:r>
              <a:rPr lang="hu-HU" sz="1600" b="1" dirty="0"/>
              <a:t> esetén az utastérből eltulajdonított bármely alkatrész vagy felszerelés ellopásával, vagy megrongálásával okozott kárra,</a:t>
            </a:r>
          </a:p>
          <a:p>
            <a:pPr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1600" b="1" dirty="0"/>
              <a:t>Autóverseny, vagy arra való felkészülés résztvevőjeként ért károkra,</a:t>
            </a:r>
          </a:p>
          <a:p>
            <a:pPr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1600" b="1" dirty="0"/>
              <a:t>Rakodás közben keletkezett károkra,</a:t>
            </a:r>
          </a:p>
          <a:p>
            <a:pPr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1600" b="1" dirty="0"/>
              <a:t>A rakomány elmozdulása miatti keletkezett károkra,</a:t>
            </a:r>
          </a:p>
          <a:p>
            <a:pPr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1600" b="1" dirty="0"/>
              <a:t>A jármű munkagépként történő használatával összefüggő, vagy a közlekedésre való felkészítés alkalmával keletkezett.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065" y="31058"/>
            <a:ext cx="873158" cy="78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606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6000"/>
            <a:lum/>
          </a:blip>
          <a:srcRect/>
          <a:stretch>
            <a:fillRect l="-56000" r="-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: szamárfül 4"/>
          <p:cNvSpPr/>
          <p:nvPr/>
        </p:nvSpPr>
        <p:spPr>
          <a:xfrm>
            <a:off x="1094223" y="216560"/>
            <a:ext cx="7192537" cy="596362"/>
          </a:xfrm>
          <a:prstGeom prst="foldedCorner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19116" y="274638"/>
            <a:ext cx="10553770" cy="538284"/>
          </a:xfrm>
        </p:spPr>
        <p:txBody>
          <a:bodyPr/>
          <a:lstStyle/>
          <a:p>
            <a:pPr algn="l" eaLnBrk="1" hangingPunct="1"/>
            <a:r>
              <a:rPr lang="hu-HU" altLang="hu-HU" sz="2818" b="1" dirty="0">
                <a:ea typeface="ＭＳ Ｐゴシック" pitchFamily="34" charset="-128"/>
              </a:rPr>
              <a:t>    Kizárások (nem nyújtunk szolgáltatást…) II.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014" y="1156606"/>
            <a:ext cx="11361972" cy="5437515"/>
          </a:xfrm>
        </p:spPr>
        <p:txBody>
          <a:bodyPr>
            <a:normAutofit/>
          </a:bodyPr>
          <a:lstStyle/>
          <a:p>
            <a:pPr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1800" b="1" dirty="0">
                <a:solidFill>
                  <a:srgbClr val="000000"/>
                </a:solidFill>
              </a:rPr>
              <a:t>Ha a járművön hatósági engedélyhez kötött átalakítást végeztek, de az engedély nincs meg, és az átalakítással összefüggésben keletkezett a kár,</a:t>
            </a:r>
          </a:p>
          <a:p>
            <a:pPr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1800" b="1" dirty="0">
                <a:solidFill>
                  <a:srgbClr val="000000"/>
                </a:solidFill>
              </a:rPr>
              <a:t>A jármű olyan felszereléseiben keletkezett károkra, amelyeket az érvényes hatósági előírások tiltanak, vagy engedélyhez kötnek, de az engedélyt nem szerezték be a káresemény előtt,</a:t>
            </a:r>
          </a:p>
          <a:p>
            <a:pPr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1800" b="1" dirty="0">
                <a:solidFill>
                  <a:srgbClr val="000000"/>
                </a:solidFill>
              </a:rPr>
              <a:t>A jármű üzem-,  és kenőanyagaiban keletkezett károkra,</a:t>
            </a:r>
          </a:p>
          <a:p>
            <a:pPr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1800" b="1" dirty="0">
                <a:solidFill>
                  <a:srgbClr val="000000"/>
                </a:solidFill>
              </a:rPr>
              <a:t>A járműben szállított gyúlékony, robbanó, maró, korrodáló anyagok által előidézett, vagy általuk súlyosbított károkra,</a:t>
            </a:r>
          </a:p>
          <a:p>
            <a:pPr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1800" b="1" dirty="0">
                <a:solidFill>
                  <a:srgbClr val="000000"/>
                </a:solidFill>
              </a:rPr>
              <a:t>A radioaktív sugárzás által okozott károkra,</a:t>
            </a:r>
          </a:p>
          <a:p>
            <a:pPr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1800" b="1" dirty="0">
                <a:solidFill>
                  <a:srgbClr val="000000"/>
                </a:solidFill>
              </a:rPr>
              <a:t>A környezetszennyezés által okozott károkra,</a:t>
            </a:r>
          </a:p>
          <a:p>
            <a:pPr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1800" b="1" dirty="0">
                <a:solidFill>
                  <a:srgbClr val="000000"/>
                </a:solidFill>
              </a:rPr>
              <a:t>A felkelés, tüntetés, zavargások, sztrájk, terrorcselekmények, háború következtében keletkeztek, függetlenül attól, hogy az említett események hivatalos formában zajlottak-e,</a:t>
            </a:r>
          </a:p>
          <a:p>
            <a:pPr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1800" b="1" u="sng" dirty="0">
                <a:solidFill>
                  <a:srgbClr val="000000"/>
                </a:solidFill>
              </a:rPr>
              <a:t>Érvényes gépjárművezetői engedély nélkül vezették (</a:t>
            </a:r>
            <a:r>
              <a:rPr lang="hu-HU" sz="1800" b="1" i="1" u="sng" dirty="0">
                <a:solidFill>
                  <a:srgbClr val="000000"/>
                </a:solidFill>
              </a:rPr>
              <a:t>ha csak lejárt, de 30 napon belül újra érvényes, akkor nem</a:t>
            </a:r>
            <a:r>
              <a:rPr lang="hu-HU" sz="1800" b="1" u="sng" dirty="0">
                <a:solidFill>
                  <a:srgbClr val="000000"/>
                </a:solidFill>
              </a:rPr>
              <a:t>),</a:t>
            </a:r>
          </a:p>
          <a:p>
            <a:pPr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1800" b="1" u="sng" dirty="0">
                <a:solidFill>
                  <a:srgbClr val="000000"/>
                </a:solidFill>
              </a:rPr>
              <a:t>Kábítószeres, vagy egyéb szer, vagy alkohol hatása alatt vezették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065" y="31058"/>
            <a:ext cx="873158" cy="78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2848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6000"/>
            <a:lum/>
          </a:blip>
          <a:srcRect/>
          <a:stretch>
            <a:fillRect l="-56000" r="-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: szamárfül 4"/>
          <p:cNvSpPr/>
          <p:nvPr/>
        </p:nvSpPr>
        <p:spPr>
          <a:xfrm>
            <a:off x="1094223" y="216560"/>
            <a:ext cx="7192537" cy="501805"/>
          </a:xfrm>
          <a:prstGeom prst="foldedCorner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19116" y="0"/>
            <a:ext cx="10553770" cy="936702"/>
          </a:xfrm>
        </p:spPr>
        <p:txBody>
          <a:bodyPr/>
          <a:lstStyle/>
          <a:p>
            <a:pPr algn="l" eaLnBrk="1" hangingPunct="1"/>
            <a:r>
              <a:rPr lang="hu-HU" altLang="hu-HU" sz="2818" b="1" dirty="0">
                <a:ea typeface="ＭＳ Ｐゴシック" pitchFamily="34" charset="-128"/>
              </a:rPr>
              <a:t>    Kizárások (nem nyújtunk szolgáltatást…) III.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014" y="1156606"/>
            <a:ext cx="11361972" cy="5437515"/>
          </a:xfrm>
        </p:spPr>
        <p:txBody>
          <a:bodyPr/>
          <a:lstStyle/>
          <a:p>
            <a:pPr marL="0" indent="0">
              <a:spcAft>
                <a:spcPct val="30000"/>
              </a:spcAft>
              <a:buClr>
                <a:srgbClr val="113388"/>
              </a:buClr>
              <a:buNone/>
              <a:tabLst>
                <a:tab pos="220081" algn="l"/>
              </a:tabLst>
              <a:defRPr/>
            </a:pPr>
            <a:r>
              <a:rPr lang="hu-H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Lopás vagy ennek következtében keletkezett egyéb károk esetében:</a:t>
            </a:r>
          </a:p>
          <a:p>
            <a:pPr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1600" b="1" u="sng" dirty="0">
                <a:solidFill>
                  <a:srgbClr val="000000"/>
                </a:solidFill>
              </a:rPr>
              <a:t>Ha nem megfelelően volt lezárt a jármű.</a:t>
            </a:r>
          </a:p>
          <a:p>
            <a:pPr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1600" b="1" u="sng" dirty="0">
                <a:solidFill>
                  <a:srgbClr val="000000"/>
                </a:solidFill>
              </a:rPr>
              <a:t>Ha a lopás időpontjában nem állt a (szerződésben megnevezett,) illetéktelen használat ellen védő rendszer védelme alatt.</a:t>
            </a:r>
          </a:p>
          <a:p>
            <a:pPr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1600" b="1" u="sng" dirty="0">
                <a:solidFill>
                  <a:srgbClr val="000000"/>
                </a:solidFill>
              </a:rPr>
              <a:t>Ha jármű zárainak megrongálása…, vagy az illetéktelen használat ellen védő rendszer meghibásodása után…, illetve ha a jármű kulcsainak elvesztését követően… </a:t>
            </a:r>
          </a:p>
          <a:p>
            <a:pPr lvl="1"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1600" b="1" u="sng" dirty="0">
                <a:solidFill>
                  <a:srgbClr val="000000"/>
                </a:solidFill>
              </a:rPr>
              <a:t>Nem gondoskodtak haladéktalanul a zárak és lopás elleni védelmi rendszer szakszervizben történő átkódolásról, vagy cseréjéről, addig pedig a jármű védett helyen történő tárolásáról.</a:t>
            </a:r>
          </a:p>
          <a:p>
            <a:pPr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1600" b="1" u="sng" dirty="0">
                <a:solidFill>
                  <a:srgbClr val="000000"/>
                </a:solidFill>
              </a:rPr>
              <a:t>Ha nem gondoskodtak a jármű kulcsainak zárt, vagy megfelelően őrzött helyen történő tárolásáról.</a:t>
            </a:r>
          </a:p>
          <a:p>
            <a:pPr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1600" b="1" u="sng" dirty="0">
                <a:solidFill>
                  <a:srgbClr val="000000"/>
                </a:solidFill>
              </a:rPr>
              <a:t>Ha a biztosított, vagy szerződő nem tudott hitelt érdemlő módon elszámolni a </a:t>
            </a:r>
            <a:r>
              <a:rPr lang="hu-HU" sz="1600" b="1" u="sng" dirty="0" err="1">
                <a:solidFill>
                  <a:srgbClr val="000000"/>
                </a:solidFill>
              </a:rPr>
              <a:t>járműhöz</a:t>
            </a:r>
            <a:r>
              <a:rPr lang="hu-HU" sz="1600" b="1" u="sng" dirty="0">
                <a:solidFill>
                  <a:srgbClr val="000000"/>
                </a:solidFill>
              </a:rPr>
              <a:t> tartozó összes kulccsal, a jármű forgalmi engedélyével, illetve törzskönyvével.</a:t>
            </a:r>
          </a:p>
          <a:p>
            <a:pPr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1600" b="1" dirty="0">
                <a:solidFill>
                  <a:srgbClr val="000000"/>
                </a:solidFill>
              </a:rPr>
              <a:t>Ha az </a:t>
            </a:r>
            <a:r>
              <a:rPr lang="hu-HU" sz="1600" b="1" dirty="0" err="1">
                <a:solidFill>
                  <a:srgbClr val="000000"/>
                </a:solidFill>
              </a:rPr>
              <a:t>audioberendezésének</a:t>
            </a:r>
            <a:r>
              <a:rPr lang="hu-HU" sz="1600" b="1" dirty="0">
                <a:solidFill>
                  <a:srgbClr val="000000"/>
                </a:solidFill>
              </a:rPr>
              <a:t> ellopását követően nem tudott elszámolni a levehető alkatrésszel.</a:t>
            </a:r>
          </a:p>
          <a:p>
            <a:pPr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1600" b="1" dirty="0">
                <a:solidFill>
                  <a:srgbClr val="000000"/>
                </a:solidFill>
              </a:rPr>
              <a:t>Ha a biztosított vagy a szerződő a járművet bármilyen jogcímen más birtokába adja (bérlet, vagy kölcsön), és a járművet így jogszerűen használó elsikkasztja (ellopja), vagy más módon eltulajdonítja, elidegeníti.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065" y="31058"/>
            <a:ext cx="873158" cy="78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7802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19116" y="274638"/>
            <a:ext cx="10553770" cy="881968"/>
          </a:xfrm>
        </p:spPr>
        <p:txBody>
          <a:bodyPr/>
          <a:lstStyle/>
          <a:p>
            <a:pPr algn="l" eaLnBrk="1" hangingPunct="1"/>
            <a:r>
              <a:rPr lang="hu-HU" altLang="hu-HU" sz="2818" b="1" dirty="0">
                <a:ea typeface="ＭＳ Ｐゴシック" pitchFamily="34" charset="-128"/>
              </a:rPr>
              <a:t>   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7329" y="1156606"/>
            <a:ext cx="10795558" cy="5437515"/>
          </a:xfrm>
        </p:spPr>
        <p:txBody>
          <a:bodyPr/>
          <a:lstStyle/>
          <a:p>
            <a:pPr marL="0" indent="0">
              <a:spcAft>
                <a:spcPct val="30000"/>
              </a:spcAft>
              <a:buClr>
                <a:srgbClr val="113388"/>
              </a:buClr>
              <a:buNone/>
              <a:tabLst>
                <a:tab pos="220081" algn="l"/>
              </a:tabLst>
              <a:defRPr/>
            </a:pPr>
            <a:r>
              <a:rPr lang="hu-HU" sz="2000" b="1" u="sng" dirty="0">
                <a:solidFill>
                  <a:schemeClr val="accent2"/>
                </a:solidFill>
              </a:rPr>
              <a:t>Mentesülés:</a:t>
            </a:r>
          </a:p>
          <a:p>
            <a:pPr marL="0" indent="0">
              <a:spcAft>
                <a:spcPct val="30000"/>
              </a:spcAft>
              <a:buClr>
                <a:srgbClr val="113388"/>
              </a:buClr>
              <a:buNone/>
              <a:tabLst>
                <a:tab pos="220081" algn="l"/>
              </a:tabLst>
              <a:defRPr/>
            </a:pPr>
            <a:r>
              <a:rPr lang="hu-HU" sz="1691" dirty="0">
                <a:solidFill>
                  <a:srgbClr val="000000"/>
                </a:solidFill>
              </a:rPr>
              <a:t>Ha a kárt </a:t>
            </a:r>
            <a:r>
              <a:rPr lang="hu-HU" sz="1691" b="1" dirty="0">
                <a:solidFill>
                  <a:srgbClr val="000000"/>
                </a:solidFill>
              </a:rPr>
              <a:t>jogellenesen, szándékos, vagy súlyosan gondatlan magatartással:</a:t>
            </a:r>
          </a:p>
          <a:p>
            <a:pPr lvl="1"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1691" dirty="0">
                <a:solidFill>
                  <a:srgbClr val="000000"/>
                </a:solidFill>
              </a:rPr>
              <a:t>A szerződő vagy a biztosított,</a:t>
            </a:r>
          </a:p>
          <a:p>
            <a:pPr lvl="1"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1691" b="1" dirty="0">
                <a:solidFill>
                  <a:srgbClr val="000000"/>
                </a:solidFill>
              </a:rPr>
              <a:t>Velük közös háztartásban élő hozzátartozójuk</a:t>
            </a:r>
            <a:r>
              <a:rPr lang="hu-HU" sz="1691" dirty="0">
                <a:solidFill>
                  <a:srgbClr val="000000"/>
                </a:solidFill>
              </a:rPr>
              <a:t>, vagy üzletvezetésre jogosult tagjuk, vagy munkakört betöltő tagjuk, alkalmazottjuk, megbízottjuk,</a:t>
            </a:r>
          </a:p>
          <a:p>
            <a:pPr lvl="1"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1691" dirty="0">
                <a:solidFill>
                  <a:srgbClr val="000000"/>
                </a:solidFill>
              </a:rPr>
              <a:t>A biztosított jogi személynek vezető beosztású tisztségviselője, </a:t>
            </a:r>
            <a:r>
              <a:rPr lang="hu-HU" sz="1691" b="1" dirty="0">
                <a:solidFill>
                  <a:srgbClr val="000000"/>
                </a:solidFill>
              </a:rPr>
              <a:t>a vagyontárgy kezelésére jogosított tagja</a:t>
            </a:r>
            <a:r>
              <a:rPr lang="hu-HU" sz="1691" dirty="0">
                <a:solidFill>
                  <a:srgbClr val="000000"/>
                </a:solidFill>
              </a:rPr>
              <a:t>, munkavállalója vagy megbízottja </a:t>
            </a:r>
            <a:r>
              <a:rPr lang="hu-HU" sz="1691" b="1" dirty="0">
                <a:solidFill>
                  <a:srgbClr val="000000"/>
                </a:solidFill>
              </a:rPr>
              <a:t>okozta.</a:t>
            </a:r>
          </a:p>
          <a:p>
            <a:pPr lvl="1"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endParaRPr lang="hu-HU" sz="1353" dirty="0">
              <a:solidFill>
                <a:srgbClr val="000000"/>
              </a:solidFill>
            </a:endParaRPr>
          </a:p>
          <a:p>
            <a:pPr marL="0" indent="0">
              <a:spcAft>
                <a:spcPct val="30000"/>
              </a:spcAft>
              <a:buClr>
                <a:srgbClr val="113388"/>
              </a:buClr>
              <a:buNone/>
              <a:tabLst>
                <a:tab pos="220081" algn="l"/>
              </a:tabLst>
              <a:defRPr/>
            </a:pPr>
            <a:r>
              <a:rPr lang="hu-HU" sz="2000" b="1" u="sng" dirty="0">
                <a:solidFill>
                  <a:schemeClr val="accent2"/>
                </a:solidFill>
              </a:rPr>
              <a:t>Kármegelőzés, kárenyhítés:</a:t>
            </a:r>
          </a:p>
          <a:p>
            <a:pPr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1691" b="1" dirty="0">
                <a:solidFill>
                  <a:srgbClr val="000000"/>
                </a:solidFill>
              </a:rPr>
              <a:t>Zárcsere</a:t>
            </a:r>
            <a:r>
              <a:rPr lang="hu-HU" sz="1691" dirty="0">
                <a:solidFill>
                  <a:srgbClr val="000000"/>
                </a:solidFill>
              </a:rPr>
              <a:t>: Évente egy alkalommal, </a:t>
            </a:r>
            <a:r>
              <a:rPr lang="hu-HU" sz="1691" b="1" dirty="0">
                <a:solidFill>
                  <a:srgbClr val="000000"/>
                </a:solidFill>
              </a:rPr>
              <a:t>számlával</a:t>
            </a:r>
            <a:r>
              <a:rPr lang="hu-HU" sz="1691" dirty="0">
                <a:solidFill>
                  <a:srgbClr val="000000"/>
                </a:solidFill>
              </a:rPr>
              <a:t> igazolt zárcsere </a:t>
            </a:r>
            <a:r>
              <a:rPr lang="hu-HU" sz="1691" b="1" dirty="0">
                <a:solidFill>
                  <a:srgbClr val="000000"/>
                </a:solidFill>
              </a:rPr>
              <a:t>50%-át </a:t>
            </a:r>
            <a:r>
              <a:rPr lang="hu-HU" sz="1691" dirty="0">
                <a:solidFill>
                  <a:srgbClr val="000000"/>
                </a:solidFill>
              </a:rPr>
              <a:t>térítjük (ha a zárat megrongálták, vagy ellopták a kulcsot.) Zár leadás + autó bemutatása! </a:t>
            </a:r>
          </a:p>
          <a:p>
            <a:pPr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1691" b="1" dirty="0">
                <a:solidFill>
                  <a:srgbClr val="000000"/>
                </a:solidFill>
              </a:rPr>
              <a:t>Káresemény</a:t>
            </a:r>
            <a:r>
              <a:rPr lang="hu-HU" sz="1691" dirty="0">
                <a:solidFill>
                  <a:srgbClr val="000000"/>
                </a:solidFill>
              </a:rPr>
              <a:t> (különösen </a:t>
            </a:r>
            <a:r>
              <a:rPr lang="hu-HU" sz="1691" b="1" dirty="0">
                <a:solidFill>
                  <a:srgbClr val="000000"/>
                </a:solidFill>
              </a:rPr>
              <a:t>külföldön</a:t>
            </a:r>
            <a:r>
              <a:rPr lang="hu-HU" sz="1691" dirty="0">
                <a:solidFill>
                  <a:srgbClr val="000000"/>
                </a:solidFill>
              </a:rPr>
              <a:t> történt káresemény) során </a:t>
            </a:r>
            <a:r>
              <a:rPr lang="hu-HU" sz="1691" b="1" dirty="0">
                <a:solidFill>
                  <a:srgbClr val="000000"/>
                </a:solidFill>
              </a:rPr>
              <a:t>minden kárenyhítési tevékenység csak a biztosítóval történő előzetes egyeztetést követően végezhető</a:t>
            </a:r>
            <a:r>
              <a:rPr lang="hu-HU" sz="1691" dirty="0">
                <a:solidFill>
                  <a:srgbClr val="000000"/>
                </a:solidFill>
              </a:rPr>
              <a:t>. Pl. </a:t>
            </a:r>
            <a:r>
              <a:rPr lang="hu-HU" sz="1691" u="sng" dirty="0">
                <a:solidFill>
                  <a:srgbClr val="000000"/>
                </a:solidFill>
              </a:rPr>
              <a:t>szállítás</a:t>
            </a:r>
            <a:r>
              <a:rPr lang="hu-HU" sz="1691" dirty="0">
                <a:solidFill>
                  <a:srgbClr val="000000"/>
                </a:solidFill>
              </a:rPr>
              <a:t> (</a:t>
            </a:r>
            <a:r>
              <a:rPr lang="hu-HU" sz="1691" dirty="0" err="1">
                <a:solidFill>
                  <a:srgbClr val="000000"/>
                </a:solidFill>
              </a:rPr>
              <a:t>max</a:t>
            </a:r>
            <a:r>
              <a:rPr lang="hu-HU" sz="1691" dirty="0">
                <a:solidFill>
                  <a:srgbClr val="000000"/>
                </a:solidFill>
              </a:rPr>
              <a:t> káridőponti érték 20%-a!)</a:t>
            </a:r>
          </a:p>
          <a:p>
            <a:pPr lvl="1"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endParaRPr lang="hu-HU" sz="1353" dirty="0">
              <a:solidFill>
                <a:srgbClr val="000000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065" y="31058"/>
            <a:ext cx="873158" cy="781864"/>
          </a:xfrm>
          <a:prstGeom prst="rect">
            <a:avLst/>
          </a:prstGeom>
        </p:spPr>
      </p:pic>
      <p:sp>
        <p:nvSpPr>
          <p:cNvPr id="2" name="Téglalap: szamárfül 1"/>
          <p:cNvSpPr/>
          <p:nvPr/>
        </p:nvSpPr>
        <p:spPr>
          <a:xfrm>
            <a:off x="1094223" y="109756"/>
            <a:ext cx="9298759" cy="624468"/>
          </a:xfrm>
          <a:prstGeom prst="foldedCorner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56670" y="-18994"/>
            <a:ext cx="10553770" cy="881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058" tIns="51529" rIns="103058" bIns="5152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1030620" eaLnBrk="1" hangingPunct="1"/>
            <a:r>
              <a:rPr lang="hu-HU" altLang="hu-HU" sz="2818" b="1" kern="0" dirty="0">
                <a:ea typeface="ＭＳ Ｐゴシック" pitchFamily="34" charset="-128"/>
              </a:rPr>
              <a:t>    Mentesülés, Kármegelőzés, Kárenyhítés, Kötelezettségek</a:t>
            </a:r>
          </a:p>
        </p:txBody>
      </p:sp>
    </p:spTree>
    <p:extLst>
      <p:ext uri="{BB962C8B-B14F-4D97-AF65-F5344CB8AC3E}">
        <p14:creationId xmlns:p14="http://schemas.microsoft.com/office/powerpoint/2010/main" xmlns="" val="4284969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12595" y="892098"/>
            <a:ext cx="11430000" cy="56648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sz="2200" dirty="0"/>
              <a:t>A </a:t>
            </a:r>
            <a:r>
              <a:rPr lang="hu-H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lényeges körülmények</a:t>
            </a:r>
            <a:r>
              <a:rPr lang="hu-HU" sz="2200" dirty="0"/>
              <a:t> megváltozását a szerződő és a biztosított </a:t>
            </a:r>
            <a:r>
              <a:rPr lang="hu-H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írásban, 15 napon belül köteles bejelenteni a biztosítónak.</a:t>
            </a:r>
            <a:r>
              <a:rPr lang="hu-HU" sz="2200" dirty="0"/>
              <a:t> A változásbejelentési kötelezettség különösen a következő változások bejelentésére irányadó:</a:t>
            </a:r>
          </a:p>
          <a:p>
            <a:pPr marL="0" indent="0">
              <a:buNone/>
            </a:pPr>
            <a:endParaRPr lang="hu-HU" sz="2200" dirty="0"/>
          </a:p>
          <a:p>
            <a:pPr marL="0" indent="0">
              <a:buNone/>
            </a:pPr>
            <a:endParaRPr lang="hu-HU" sz="2200" dirty="0"/>
          </a:p>
          <a:p>
            <a:r>
              <a:rPr lang="hu-HU" sz="2000" dirty="0">
                <a:solidFill>
                  <a:srgbClr val="92D050"/>
                </a:solidFill>
              </a:rPr>
              <a:t> a lakcím (telephely </a:t>
            </a:r>
            <a:r>
              <a:rPr lang="hu-HU" sz="2000" b="1" u="sng" dirty="0">
                <a:solidFill>
                  <a:srgbClr val="92D050"/>
                </a:solidFill>
              </a:rPr>
              <a:t>cím</a:t>
            </a:r>
            <a:r>
              <a:rPr lang="hu-HU" sz="2000" dirty="0">
                <a:solidFill>
                  <a:srgbClr val="92D050"/>
                </a:solidFill>
              </a:rPr>
              <a:t>) megváltozása;</a:t>
            </a:r>
          </a:p>
          <a:p>
            <a:r>
              <a:rPr lang="hu-HU" sz="2000" dirty="0">
                <a:solidFill>
                  <a:srgbClr val="92D050"/>
                </a:solidFill>
              </a:rPr>
              <a:t> a jármű </a:t>
            </a:r>
            <a:r>
              <a:rPr lang="hu-HU" sz="2000" b="1" u="sng" dirty="0">
                <a:solidFill>
                  <a:srgbClr val="92D050"/>
                </a:solidFill>
              </a:rPr>
              <a:t>rendszámának, alvázszámának</a:t>
            </a:r>
            <a:r>
              <a:rPr lang="hu-HU" sz="2000" dirty="0">
                <a:solidFill>
                  <a:srgbClr val="92D050"/>
                </a:solidFill>
              </a:rPr>
              <a:t> megváltozása;</a:t>
            </a:r>
          </a:p>
          <a:p>
            <a:r>
              <a:rPr lang="hu-HU" sz="2000" dirty="0">
                <a:solidFill>
                  <a:srgbClr val="92D050"/>
                </a:solidFill>
              </a:rPr>
              <a:t> a jármű </a:t>
            </a:r>
            <a:r>
              <a:rPr lang="hu-HU" sz="2000" b="1" u="sng" dirty="0">
                <a:solidFill>
                  <a:srgbClr val="92D050"/>
                </a:solidFill>
              </a:rPr>
              <a:t>felszereltségének</a:t>
            </a:r>
            <a:r>
              <a:rPr lang="hu-HU" sz="2000" dirty="0">
                <a:solidFill>
                  <a:srgbClr val="92D050"/>
                </a:solidFill>
              </a:rPr>
              <a:t> megváltozása;</a:t>
            </a:r>
          </a:p>
          <a:p>
            <a:r>
              <a:rPr lang="hu-HU" sz="2000" dirty="0">
                <a:solidFill>
                  <a:srgbClr val="92D050"/>
                </a:solidFill>
              </a:rPr>
              <a:t> a jármű </a:t>
            </a:r>
            <a:r>
              <a:rPr lang="hu-HU" sz="2000" b="1" u="sng" dirty="0">
                <a:solidFill>
                  <a:srgbClr val="92D050"/>
                </a:solidFill>
              </a:rPr>
              <a:t>forgalomból</a:t>
            </a:r>
            <a:r>
              <a:rPr lang="hu-HU" sz="2000" dirty="0">
                <a:solidFill>
                  <a:srgbClr val="92D050"/>
                </a:solidFill>
              </a:rPr>
              <a:t> való kivonása;</a:t>
            </a:r>
          </a:p>
          <a:p>
            <a:r>
              <a:rPr lang="hu-HU" sz="2000" dirty="0">
                <a:solidFill>
                  <a:srgbClr val="92D050"/>
                </a:solidFill>
              </a:rPr>
              <a:t> a jármű </a:t>
            </a:r>
            <a:r>
              <a:rPr lang="hu-HU" sz="2000" b="1" u="sng" dirty="0">
                <a:solidFill>
                  <a:srgbClr val="92D050"/>
                </a:solidFill>
              </a:rPr>
              <a:t>tulajdonjogának</a:t>
            </a:r>
            <a:r>
              <a:rPr lang="hu-HU" sz="2000" dirty="0">
                <a:solidFill>
                  <a:srgbClr val="92D050"/>
                </a:solidFill>
              </a:rPr>
              <a:t> megváltozása;</a:t>
            </a:r>
          </a:p>
          <a:p>
            <a:r>
              <a:rPr lang="hu-HU" sz="2000" dirty="0">
                <a:solidFill>
                  <a:srgbClr val="92D050"/>
                </a:solidFill>
              </a:rPr>
              <a:t> a jármű </a:t>
            </a:r>
            <a:r>
              <a:rPr lang="hu-HU" sz="2000" b="1" u="sng" dirty="0">
                <a:solidFill>
                  <a:srgbClr val="92D050"/>
                </a:solidFill>
              </a:rPr>
              <a:t>taxiként vagy bérgépkocsiként való üzemeltetésének</a:t>
            </a:r>
            <a:r>
              <a:rPr lang="hu-HU" sz="2000" dirty="0">
                <a:solidFill>
                  <a:srgbClr val="92D050"/>
                </a:solidFill>
              </a:rPr>
              <a:t> megkezdése;</a:t>
            </a:r>
          </a:p>
          <a:p>
            <a:r>
              <a:rPr lang="hu-HU" sz="2000" dirty="0">
                <a:solidFill>
                  <a:srgbClr val="92D050"/>
                </a:solidFill>
              </a:rPr>
              <a:t> a jármű </a:t>
            </a:r>
            <a:r>
              <a:rPr lang="hu-HU" sz="2000" b="1" u="sng" dirty="0" err="1">
                <a:solidFill>
                  <a:srgbClr val="92D050"/>
                </a:solidFill>
              </a:rPr>
              <a:t>zárainak</a:t>
            </a:r>
            <a:r>
              <a:rPr lang="hu-HU" sz="2000" dirty="0">
                <a:solidFill>
                  <a:srgbClr val="92D050"/>
                </a:solidFill>
              </a:rPr>
              <a:t> és védelmi berendezéseinek </a:t>
            </a:r>
            <a:r>
              <a:rPr lang="hu-HU" sz="2000" b="1" u="sng" dirty="0">
                <a:solidFill>
                  <a:srgbClr val="92D050"/>
                </a:solidFill>
              </a:rPr>
              <a:t>cseréje</a:t>
            </a:r>
            <a:r>
              <a:rPr lang="hu-HU" sz="2000" dirty="0">
                <a:solidFill>
                  <a:srgbClr val="92D050"/>
                </a:solidFill>
              </a:rPr>
              <a:t>;</a:t>
            </a:r>
          </a:p>
          <a:p>
            <a:r>
              <a:rPr lang="hu-HU" sz="2000" dirty="0">
                <a:solidFill>
                  <a:srgbClr val="92D050"/>
                </a:solidFill>
              </a:rPr>
              <a:t> az ajánlaton vagy állapotlapon feltüntetett </a:t>
            </a:r>
            <a:r>
              <a:rPr lang="hu-HU" sz="2000" b="1" u="sng" dirty="0">
                <a:solidFill>
                  <a:srgbClr val="92D050"/>
                </a:solidFill>
              </a:rPr>
              <a:t>kulcsok bármelyikének elvesztése,</a:t>
            </a:r>
          </a:p>
          <a:p>
            <a:r>
              <a:rPr lang="hu-HU" sz="2000" b="1" u="sng" dirty="0">
                <a:solidFill>
                  <a:srgbClr val="92D050"/>
                </a:solidFill>
              </a:rPr>
              <a:t> megsemmisülése, használhatatlanná válása</a:t>
            </a:r>
            <a:r>
              <a:rPr lang="hu-HU" sz="2000" dirty="0">
                <a:solidFill>
                  <a:srgbClr val="92D050"/>
                </a:solidFill>
              </a:rPr>
              <a:t>;</a:t>
            </a:r>
          </a:p>
          <a:p>
            <a:r>
              <a:rPr lang="hu-HU" sz="2100" dirty="0">
                <a:solidFill>
                  <a:srgbClr val="92D050"/>
                </a:solidFill>
              </a:rPr>
              <a:t> az ajánlaton vagy állapotlapon feltüntetett bármely </a:t>
            </a:r>
            <a:r>
              <a:rPr lang="hu-HU" sz="2100" b="1" u="sng" dirty="0">
                <a:solidFill>
                  <a:srgbClr val="92D050"/>
                </a:solidFill>
              </a:rPr>
              <a:t>kulcsról másolat készítése</a:t>
            </a:r>
            <a:r>
              <a:rPr lang="hu-HU" sz="2100" dirty="0">
                <a:solidFill>
                  <a:srgbClr val="92D050"/>
                </a:solidFill>
              </a:rPr>
              <a:t>;</a:t>
            </a:r>
          </a:p>
          <a:p>
            <a:r>
              <a:rPr lang="hu-HU" sz="2100" dirty="0">
                <a:solidFill>
                  <a:srgbClr val="92D050"/>
                </a:solidFill>
              </a:rPr>
              <a:t> a </a:t>
            </a:r>
            <a:r>
              <a:rPr lang="hu-HU" sz="2100" b="1" u="sng" dirty="0">
                <a:solidFill>
                  <a:srgbClr val="92D050"/>
                </a:solidFill>
              </a:rPr>
              <a:t>kulcsok darabszámában </a:t>
            </a:r>
            <a:r>
              <a:rPr lang="hu-HU" sz="2100" dirty="0">
                <a:solidFill>
                  <a:srgbClr val="92D050"/>
                </a:solidFill>
              </a:rPr>
              <a:t>bármely okból bekövetkezett változás.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065" y="31058"/>
            <a:ext cx="873158" cy="781864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360449" y="298512"/>
            <a:ext cx="6177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u="sng" dirty="0">
                <a:solidFill>
                  <a:srgbClr val="92D050"/>
                </a:solidFill>
              </a:rPr>
              <a:t>Változásbejelentési Kötelességek: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5600" y="1626754"/>
            <a:ext cx="4624039" cy="262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1111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6000"/>
            <a:lum/>
          </a:blip>
          <a:srcRect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-1833562" y="1379538"/>
            <a:ext cx="9144000" cy="2387600"/>
          </a:xfrm>
        </p:spPr>
        <p:txBody>
          <a:bodyPr/>
          <a:lstStyle/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Szerződés kötés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4618" y="5800724"/>
            <a:ext cx="1657350" cy="885825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92D050"/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95577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: szamárfül 1"/>
          <p:cNvSpPr/>
          <p:nvPr/>
        </p:nvSpPr>
        <p:spPr>
          <a:xfrm>
            <a:off x="1094223" y="166060"/>
            <a:ext cx="6328994" cy="491698"/>
          </a:xfrm>
          <a:prstGeom prst="foldedCorner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19115" y="62163"/>
            <a:ext cx="10553770" cy="719654"/>
          </a:xfrm>
        </p:spPr>
        <p:txBody>
          <a:bodyPr/>
          <a:lstStyle/>
          <a:p>
            <a:pPr algn="l" eaLnBrk="1" hangingPunct="1"/>
            <a:r>
              <a:rPr lang="hu-HU" altLang="hu-HU" sz="3381" dirty="0">
                <a:ea typeface="ＭＳ Ｐゴシック" pitchFamily="34" charset="-128"/>
              </a:rPr>
              <a:t>    </a:t>
            </a:r>
            <a:r>
              <a:rPr lang="hu-HU" altLang="hu-HU" sz="2818" b="1" dirty="0">
                <a:ea typeface="ＭＳ Ｐゴシック" pitchFamily="34" charset="-128"/>
              </a:rPr>
              <a:t>A díjat befolyásoló tényezők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7328" y="994292"/>
            <a:ext cx="11037344" cy="5112887"/>
          </a:xfrm>
        </p:spPr>
        <p:txBody>
          <a:bodyPr/>
          <a:lstStyle/>
          <a:p>
            <a:pPr eaLnBrk="1" hangingPunct="1"/>
            <a:endParaRPr lang="hu-HU" altLang="hu-HU" dirty="0">
              <a:ea typeface="ＭＳ Ｐゴシック" pitchFamily="34" charset="-128"/>
            </a:endParaRPr>
          </a:p>
        </p:txBody>
      </p:sp>
      <p:graphicFrame>
        <p:nvGraphicFramePr>
          <p:cNvPr id="4" name="Tartalom hely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35663812"/>
              </p:ext>
            </p:extLst>
          </p:nvPr>
        </p:nvGraphicFramePr>
        <p:xfrm>
          <a:off x="577329" y="1079982"/>
          <a:ext cx="11037343" cy="5514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Kép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065" y="31058"/>
            <a:ext cx="873158" cy="78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4568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: szamárfül 1"/>
          <p:cNvSpPr/>
          <p:nvPr/>
        </p:nvSpPr>
        <p:spPr>
          <a:xfrm>
            <a:off x="1265987" y="159110"/>
            <a:ext cx="8173844" cy="574739"/>
          </a:xfrm>
          <a:prstGeom prst="foldedCorner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19116" y="274638"/>
            <a:ext cx="10553770" cy="881968"/>
          </a:xfrm>
        </p:spPr>
        <p:txBody>
          <a:bodyPr/>
          <a:lstStyle/>
          <a:p>
            <a:pPr algn="l" eaLnBrk="1" hangingPunct="1"/>
            <a:r>
              <a:rPr lang="hu-HU" altLang="hu-HU" sz="2818" b="1" dirty="0">
                <a:ea typeface="ＭＳ Ｐゴシック" pitchFamily="34" charset="-128"/>
              </a:rPr>
              <a:t>   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1065" y="895253"/>
            <a:ext cx="10967321" cy="543751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ct val="30000"/>
              </a:spcAft>
              <a:buClr>
                <a:srgbClr val="113388"/>
              </a:buClr>
              <a:buNone/>
              <a:tabLst>
                <a:tab pos="220081" algn="l"/>
              </a:tabLst>
              <a:defRPr/>
            </a:pPr>
            <a:r>
              <a:rPr lang="hu-HU" sz="1600" b="1" dirty="0">
                <a:solidFill>
                  <a:schemeClr val="accent2"/>
                </a:solidFill>
              </a:rPr>
              <a:t>Biztosított/Szerződő: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1600" b="1" dirty="0">
                <a:solidFill>
                  <a:srgbClr val="000000"/>
                </a:solidFill>
              </a:rPr>
              <a:t>Természetes / Nem természetes személy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1600" b="1" dirty="0">
                <a:solidFill>
                  <a:srgbClr val="000000"/>
                </a:solidFill>
              </a:rPr>
              <a:t>Lakcím / Székhely (Budapest és vonzáskörzete </a:t>
            </a:r>
            <a:r>
              <a:rPr lang="hu-HU" sz="1600" b="1" dirty="0">
                <a:solidFill>
                  <a:srgbClr val="008000"/>
                </a:solidFill>
              </a:rPr>
              <a:t>1</a:t>
            </a:r>
            <a:r>
              <a:rPr lang="hu-HU" sz="1600" b="1" dirty="0">
                <a:solidFill>
                  <a:srgbClr val="000000"/>
                </a:solidFill>
              </a:rPr>
              <a:t>; Egyéb </a:t>
            </a:r>
            <a:r>
              <a:rPr lang="hu-HU" sz="1600" b="1" dirty="0">
                <a:solidFill>
                  <a:srgbClr val="008000"/>
                </a:solidFill>
              </a:rPr>
              <a:t>-30%</a:t>
            </a:r>
            <a:r>
              <a:rPr lang="hu-HU" sz="1600" b="1" dirty="0">
                <a:solidFill>
                  <a:srgbClr val="000000"/>
                </a:solidFill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1600" b="1" dirty="0">
                <a:solidFill>
                  <a:srgbClr val="000000"/>
                </a:solidFill>
              </a:rPr>
              <a:t>Természetes személy esetén életkor (30 év és felette </a:t>
            </a:r>
            <a:r>
              <a:rPr lang="hu-HU" sz="1600" b="1" dirty="0">
                <a:solidFill>
                  <a:srgbClr val="008000"/>
                </a:solidFill>
              </a:rPr>
              <a:t>1</a:t>
            </a:r>
            <a:r>
              <a:rPr lang="hu-HU" sz="1600" b="1" dirty="0"/>
              <a:t>; 25-30 év között </a:t>
            </a:r>
            <a:r>
              <a:rPr lang="hu-HU" sz="1600" b="1" dirty="0">
                <a:solidFill>
                  <a:srgbClr val="FF0000"/>
                </a:solidFill>
              </a:rPr>
              <a:t>+25%</a:t>
            </a:r>
            <a:r>
              <a:rPr lang="hu-HU" sz="1600" b="1" dirty="0"/>
              <a:t>; 25 év alatt </a:t>
            </a:r>
            <a:r>
              <a:rPr lang="hu-HU" sz="1600" b="1" dirty="0">
                <a:solidFill>
                  <a:srgbClr val="FF0000"/>
                </a:solidFill>
              </a:rPr>
              <a:t>+50%</a:t>
            </a:r>
            <a:r>
              <a:rPr lang="hu-HU" sz="1600" b="1" dirty="0"/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ct val="30000"/>
              </a:spcAft>
              <a:buClr>
                <a:srgbClr val="113388"/>
              </a:buClr>
              <a:buNone/>
              <a:tabLst>
                <a:tab pos="220081" algn="l"/>
              </a:tabLst>
              <a:defRPr/>
            </a:pPr>
            <a:r>
              <a:rPr lang="hu-HU" sz="1600" b="1" dirty="0">
                <a:solidFill>
                  <a:schemeClr val="accent2"/>
                </a:solidFill>
              </a:rPr>
              <a:t>Gépjármű: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1600" b="1" dirty="0">
                <a:solidFill>
                  <a:srgbClr val="000000"/>
                </a:solidFill>
              </a:rPr>
              <a:t>Gyártmány (pl. Suzuki)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1600" b="1" dirty="0">
                <a:solidFill>
                  <a:srgbClr val="000000"/>
                </a:solidFill>
              </a:rPr>
              <a:t>Típus (pl. Swift)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1600" b="1" dirty="0">
                <a:solidFill>
                  <a:srgbClr val="000000"/>
                </a:solidFill>
              </a:rPr>
              <a:t>Teljesítmény (pl. 68 kW)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1600" b="1" dirty="0">
                <a:solidFill>
                  <a:srgbClr val="000000"/>
                </a:solidFill>
              </a:rPr>
              <a:t>Gyártási év (pl. 2007; 5 év alatt </a:t>
            </a:r>
            <a:r>
              <a:rPr lang="hu-HU" sz="1600" b="1" dirty="0"/>
              <a:t>0%; </a:t>
            </a:r>
            <a:r>
              <a:rPr lang="hu-HU" sz="1600" b="1" dirty="0">
                <a:solidFill>
                  <a:srgbClr val="000000"/>
                </a:solidFill>
              </a:rPr>
              <a:t>5-8év között </a:t>
            </a:r>
            <a:r>
              <a:rPr lang="hu-HU" sz="1600" b="1" dirty="0">
                <a:solidFill>
                  <a:srgbClr val="008000"/>
                </a:solidFill>
              </a:rPr>
              <a:t>-15%</a:t>
            </a:r>
            <a:r>
              <a:rPr lang="hu-HU" sz="1600" b="1" dirty="0"/>
              <a:t>; 9 évtől </a:t>
            </a:r>
            <a:r>
              <a:rPr lang="hu-HU" sz="1600" b="1" dirty="0">
                <a:solidFill>
                  <a:srgbClr val="008000"/>
                </a:solidFill>
              </a:rPr>
              <a:t>-25%</a:t>
            </a:r>
            <a:r>
              <a:rPr lang="hu-HU" sz="1600" b="1" dirty="0"/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1600" b="1" dirty="0">
                <a:solidFill>
                  <a:srgbClr val="000000"/>
                </a:solidFill>
              </a:rPr>
              <a:t>Hajtóanyag (Benzin, Hibrid </a:t>
            </a:r>
            <a:r>
              <a:rPr lang="hu-HU" sz="1600" b="1" dirty="0">
                <a:solidFill>
                  <a:srgbClr val="008000"/>
                </a:solidFill>
              </a:rPr>
              <a:t>1</a:t>
            </a:r>
            <a:r>
              <a:rPr lang="hu-HU" sz="1600" b="1" dirty="0">
                <a:solidFill>
                  <a:srgbClr val="000000"/>
                </a:solidFill>
              </a:rPr>
              <a:t>, Dízel </a:t>
            </a:r>
            <a:r>
              <a:rPr lang="hu-HU" sz="1600" b="1" dirty="0">
                <a:solidFill>
                  <a:srgbClr val="FF0000"/>
                </a:solidFill>
              </a:rPr>
              <a:t>+10%</a:t>
            </a:r>
            <a:r>
              <a:rPr lang="hu-HU" sz="1600" b="1" dirty="0"/>
              <a:t>&lt;</a:t>
            </a:r>
            <a:r>
              <a:rPr lang="hu-HU" sz="1600" b="1" dirty="0">
                <a:solidFill>
                  <a:srgbClr val="000000"/>
                </a:solidFill>
              </a:rPr>
              <a:t>4év&lt;</a:t>
            </a:r>
            <a:r>
              <a:rPr lang="hu-HU" sz="1600" b="1" dirty="0">
                <a:solidFill>
                  <a:srgbClr val="FF0000"/>
                </a:solidFill>
              </a:rPr>
              <a:t>+20%)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ct val="30000"/>
              </a:spcAft>
              <a:buClr>
                <a:srgbClr val="113388"/>
              </a:buClr>
              <a:buNone/>
              <a:tabLst>
                <a:tab pos="220081" algn="l"/>
              </a:tabLst>
              <a:defRPr/>
            </a:pPr>
            <a:r>
              <a:rPr lang="hu-HU" sz="1600" b="1" dirty="0">
                <a:solidFill>
                  <a:schemeClr val="accent2"/>
                </a:solidFill>
              </a:rPr>
              <a:t>Díjfizetés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1600" b="1" dirty="0">
                <a:solidFill>
                  <a:srgbClr val="000000"/>
                </a:solidFill>
              </a:rPr>
              <a:t>Gyakoriság (negyedév </a:t>
            </a:r>
            <a:r>
              <a:rPr lang="hu-HU" sz="1600" b="1" dirty="0">
                <a:solidFill>
                  <a:srgbClr val="FF0000"/>
                </a:solidFill>
              </a:rPr>
              <a:t>+13 %</a:t>
            </a:r>
            <a:r>
              <a:rPr lang="hu-HU" sz="1600" b="1" dirty="0">
                <a:solidFill>
                  <a:srgbClr val="000000"/>
                </a:solidFill>
              </a:rPr>
              <a:t>, félév </a:t>
            </a:r>
            <a:r>
              <a:rPr lang="hu-HU" sz="1600" b="1" dirty="0">
                <a:solidFill>
                  <a:srgbClr val="FF0000"/>
                </a:solidFill>
              </a:rPr>
              <a:t>+8%</a:t>
            </a:r>
            <a:r>
              <a:rPr lang="hu-HU" sz="1600" b="1" dirty="0">
                <a:solidFill>
                  <a:srgbClr val="000000"/>
                </a:solidFill>
              </a:rPr>
              <a:t>, év </a:t>
            </a:r>
            <a:r>
              <a:rPr lang="hu-HU" sz="1600" b="1" dirty="0">
                <a:solidFill>
                  <a:srgbClr val="008000"/>
                </a:solidFill>
              </a:rPr>
              <a:t>1</a:t>
            </a:r>
            <a:r>
              <a:rPr lang="hu-HU" sz="1600" b="1" dirty="0">
                <a:solidFill>
                  <a:srgbClr val="000000"/>
                </a:solidFill>
              </a:rPr>
              <a:t>) </a:t>
            </a:r>
            <a:r>
              <a:rPr lang="hu-HU" sz="1600" b="1" dirty="0">
                <a:solidFill>
                  <a:srgbClr val="FF0000"/>
                </a:solidFill>
              </a:rPr>
              <a:t>Lehet havi is!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1600" b="1" dirty="0">
                <a:solidFill>
                  <a:srgbClr val="000000"/>
                </a:solidFill>
              </a:rPr>
              <a:t>Módja (átutalás, lehívás, </a:t>
            </a:r>
            <a:r>
              <a:rPr lang="hu-HU" sz="1600" b="1" i="1" dirty="0">
                <a:solidFill>
                  <a:srgbClr val="000000"/>
                </a:solidFill>
              </a:rPr>
              <a:t>bankkártya</a:t>
            </a:r>
            <a:r>
              <a:rPr lang="hu-HU" sz="1600" b="1" dirty="0">
                <a:solidFill>
                  <a:srgbClr val="000000"/>
                </a:solidFill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1600" b="1" dirty="0">
                <a:solidFill>
                  <a:schemeClr val="accent2"/>
                </a:solidFill>
              </a:rPr>
              <a:t>Választott önrész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1600" b="1" dirty="0">
                <a:solidFill>
                  <a:srgbClr val="000000"/>
                </a:solidFill>
              </a:rPr>
              <a:t>Minél nagyobb önrészt választ, annál kedvezőbb a díj (10% és 50e, 100e, vagy 200 e Ft)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90880" y="177338"/>
            <a:ext cx="10553770" cy="538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058" tIns="51529" rIns="103058" bIns="5152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1030620" eaLnBrk="1" hangingPunct="1"/>
            <a:r>
              <a:rPr lang="hu-HU" altLang="hu-HU" sz="2818" b="1" kern="0" dirty="0">
                <a:ea typeface="ＭＳ Ｐゴシック" pitchFamily="34" charset="-128"/>
              </a:rPr>
              <a:t>    Díjszámítási paraméterek</a:t>
            </a:r>
            <a:r>
              <a:rPr lang="hu-HU" altLang="hu-HU" sz="2254" b="1" kern="0" dirty="0">
                <a:ea typeface="ＭＳ Ｐゴシック" pitchFamily="34" charset="-128"/>
              </a:rPr>
              <a:t> 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065" y="31058"/>
            <a:ext cx="873158" cy="78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4530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amárfül 3"/>
          <p:cNvSpPr/>
          <p:nvPr/>
        </p:nvSpPr>
        <p:spPr>
          <a:xfrm>
            <a:off x="995364" y="274638"/>
            <a:ext cx="10201274" cy="858816"/>
          </a:xfrm>
          <a:prstGeom prst="foldedCorner">
            <a:avLst/>
          </a:prstGeom>
          <a:solidFill>
            <a:srgbClr val="92D050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29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19116" y="274638"/>
            <a:ext cx="10553770" cy="883868"/>
          </a:xfrm>
        </p:spPr>
        <p:txBody>
          <a:bodyPr/>
          <a:lstStyle/>
          <a:p>
            <a:pPr algn="l" eaLnBrk="1" hangingPunct="1"/>
            <a:r>
              <a:rPr lang="hu-HU" altLang="hu-HU" sz="3381" dirty="0">
                <a:ea typeface="ＭＳ Ｐゴシック" pitchFamily="34" charset="-128"/>
              </a:rPr>
              <a:t>    </a:t>
            </a:r>
            <a:r>
              <a:rPr lang="hu-HU" altLang="hu-HU" sz="2818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Miért van szükség </a:t>
            </a:r>
            <a:r>
              <a:rPr lang="hu-HU" altLang="hu-HU" sz="2818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Casco-ra</a:t>
            </a:r>
            <a:r>
              <a:rPr lang="hu-HU" altLang="hu-HU" sz="2818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501322" y="1414462"/>
            <a:ext cx="11285866" cy="5172076"/>
          </a:xfrm>
          <a:noFill/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ct val="30000"/>
              </a:spcAft>
              <a:buNone/>
              <a:tabLst>
                <a:tab pos="220081" algn="l"/>
              </a:tabLst>
              <a:defRPr/>
            </a:pPr>
            <a:endParaRPr lang="hu-HU" altLang="hu-HU" b="1" dirty="0">
              <a:ea typeface="ＭＳ Ｐゴシック" pitchFamily="34" charset="-128"/>
            </a:endParaRPr>
          </a:p>
          <a:p>
            <a:pPr eaLnBrk="1" hangingPunct="1"/>
            <a:r>
              <a:rPr lang="hu-HU" altLang="hu-HU" dirty="0">
                <a:ea typeface="ＭＳ Ｐゴシック" pitchFamily="34" charset="-128"/>
              </a:rPr>
              <a:t>Saját hibából eredő károk (pl. törés),</a:t>
            </a:r>
          </a:p>
          <a:p>
            <a:pPr eaLnBrk="1" hangingPunct="1"/>
            <a:r>
              <a:rPr lang="hu-HU" altLang="hu-HU" dirty="0">
                <a:ea typeface="ＭＳ Ｐゴシック" pitchFamily="34" charset="-128"/>
              </a:rPr>
              <a:t>Rongálás,</a:t>
            </a:r>
          </a:p>
          <a:p>
            <a:pPr eaLnBrk="1" hangingPunct="1"/>
            <a:r>
              <a:rPr lang="hu-HU" altLang="hu-HU" dirty="0">
                <a:ea typeface="ＭＳ Ｐゴシック" pitchFamily="34" charset="-128"/>
              </a:rPr>
              <a:t>Üvegkár (törés, </a:t>
            </a:r>
            <a:r>
              <a:rPr lang="hu-HU" altLang="hu-HU" i="1" dirty="0">
                <a:ea typeface="ＭＳ Ｐゴシック" pitchFamily="34" charset="-128"/>
              </a:rPr>
              <a:t>sérülés</a:t>
            </a:r>
            <a:r>
              <a:rPr lang="hu-HU" altLang="hu-HU" dirty="0">
                <a:ea typeface="ＭＳ Ｐゴシック" pitchFamily="34" charset="-128"/>
              </a:rPr>
              <a:t>)</a:t>
            </a:r>
          </a:p>
          <a:p>
            <a:pPr eaLnBrk="1" hangingPunct="1"/>
            <a:r>
              <a:rPr lang="hu-HU" altLang="hu-HU" dirty="0">
                <a:ea typeface="ＭＳ Ｐゴシック" pitchFamily="34" charset="-128"/>
              </a:rPr>
              <a:t>Lopás, részleges lopás,</a:t>
            </a:r>
          </a:p>
          <a:p>
            <a:pPr eaLnBrk="1" hangingPunct="1"/>
            <a:r>
              <a:rPr lang="hu-HU" altLang="hu-HU" dirty="0">
                <a:ea typeface="ＭＳ Ｐゴシック" pitchFamily="34" charset="-128"/>
              </a:rPr>
              <a:t>Elemi károk (tűz, villámcsapás stb..)</a:t>
            </a:r>
          </a:p>
          <a:p>
            <a:pPr marL="0" indent="0">
              <a:buNone/>
            </a:pPr>
            <a:endParaRPr lang="hu-HU" altLang="hu-HU" dirty="0"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hu-HU" altLang="hu-HU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Tehát </a:t>
            </a:r>
            <a:r>
              <a:rPr lang="hu-HU" altLang="hu-H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megvédi a biztosítottat</a:t>
            </a:r>
            <a:r>
              <a:rPr lang="hu-HU" altLang="hu-HU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attól, hogy a gépjárműben keletkezett, vagy annak ellopásával okozott </a:t>
            </a:r>
            <a:r>
              <a:rPr lang="hu-HU" altLang="hu-H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anyagi kárt, egyedül kelljen viselni</a:t>
            </a:r>
            <a:r>
              <a:rPr lang="hu-HU" altLang="hu-H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eaLnBrk="1" hangingPunct="1"/>
            <a:endParaRPr lang="hu-HU" altLang="hu-HU" dirty="0">
              <a:ea typeface="ＭＳ Ｐゴシック" pitchFamily="34" charset="-128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942" y="274638"/>
            <a:ext cx="873158" cy="78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92922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: szamárfül 1"/>
          <p:cNvSpPr/>
          <p:nvPr/>
        </p:nvSpPr>
        <p:spPr>
          <a:xfrm>
            <a:off x="1231777" y="177338"/>
            <a:ext cx="6300439" cy="541285"/>
          </a:xfrm>
          <a:prstGeom prst="foldedCorner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19116" y="274638"/>
            <a:ext cx="10553770" cy="881968"/>
          </a:xfrm>
        </p:spPr>
        <p:txBody>
          <a:bodyPr/>
          <a:lstStyle/>
          <a:p>
            <a:pPr algn="l" eaLnBrk="1" hangingPunct="1"/>
            <a:r>
              <a:rPr lang="hu-HU" altLang="hu-HU" sz="2818" b="1" dirty="0">
                <a:ea typeface="ＭＳ Ｐゴシック" pitchFamily="34" charset="-128"/>
              </a:rPr>
              <a:t>   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9116" y="1156606"/>
            <a:ext cx="10553770" cy="5437515"/>
          </a:xfrm>
        </p:spPr>
        <p:txBody>
          <a:bodyPr/>
          <a:lstStyle/>
          <a:p>
            <a:pPr marL="0" indent="0">
              <a:spcAft>
                <a:spcPct val="30000"/>
              </a:spcAft>
              <a:buClr>
                <a:srgbClr val="113388"/>
              </a:buClr>
              <a:buNone/>
              <a:tabLst>
                <a:tab pos="220081" algn="l"/>
              </a:tabLst>
              <a:defRPr/>
            </a:pPr>
            <a:endParaRPr lang="hu-HU" sz="1578" b="1" dirty="0">
              <a:solidFill>
                <a:schemeClr val="accent2"/>
              </a:solidFill>
            </a:endParaRPr>
          </a:p>
          <a:p>
            <a:pPr marL="0" indent="0">
              <a:spcAft>
                <a:spcPct val="30000"/>
              </a:spcAft>
              <a:buClr>
                <a:srgbClr val="113388"/>
              </a:buClr>
              <a:buNone/>
              <a:tabLst>
                <a:tab pos="220081" algn="l"/>
              </a:tabLst>
              <a:defRPr/>
            </a:pPr>
            <a:r>
              <a:rPr lang="hu-HU" sz="1578" b="1" dirty="0">
                <a:solidFill>
                  <a:schemeClr val="accent2"/>
                </a:solidFill>
              </a:rPr>
              <a:t>Választható önrészek:</a:t>
            </a:r>
          </a:p>
          <a:p>
            <a:pPr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1578" dirty="0">
                <a:solidFill>
                  <a:srgbClr val="000000"/>
                </a:solidFill>
              </a:rPr>
              <a:t>A kár </a:t>
            </a:r>
            <a:r>
              <a:rPr lang="hu-HU" sz="1578" b="1" dirty="0">
                <a:solidFill>
                  <a:srgbClr val="000000"/>
                </a:solidFill>
              </a:rPr>
              <a:t>10 %-</a:t>
            </a:r>
            <a:r>
              <a:rPr lang="hu-HU" sz="1578" dirty="0">
                <a:solidFill>
                  <a:srgbClr val="000000"/>
                </a:solidFill>
              </a:rPr>
              <a:t>a, de minimum </a:t>
            </a:r>
            <a:r>
              <a:rPr lang="hu-HU" sz="1578" b="1" dirty="0">
                <a:solidFill>
                  <a:srgbClr val="000000"/>
                </a:solidFill>
              </a:rPr>
              <a:t>50 000 Ft </a:t>
            </a:r>
          </a:p>
          <a:p>
            <a:pPr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1578" dirty="0">
                <a:solidFill>
                  <a:srgbClr val="000000"/>
                </a:solidFill>
              </a:rPr>
              <a:t>A kár </a:t>
            </a:r>
            <a:r>
              <a:rPr lang="hu-HU" sz="1578" b="1" dirty="0">
                <a:solidFill>
                  <a:srgbClr val="000000"/>
                </a:solidFill>
              </a:rPr>
              <a:t>10 %-</a:t>
            </a:r>
            <a:r>
              <a:rPr lang="hu-HU" sz="1578" dirty="0">
                <a:solidFill>
                  <a:srgbClr val="000000"/>
                </a:solidFill>
              </a:rPr>
              <a:t>a, de minimum </a:t>
            </a:r>
            <a:r>
              <a:rPr lang="hu-HU" sz="1578" b="1" dirty="0">
                <a:solidFill>
                  <a:srgbClr val="000000"/>
                </a:solidFill>
              </a:rPr>
              <a:t>100 000 Ft </a:t>
            </a:r>
            <a:r>
              <a:rPr lang="hu-HU" sz="1353" dirty="0">
                <a:solidFill>
                  <a:srgbClr val="000000"/>
                </a:solidFill>
              </a:rPr>
              <a:t>(10 % kedvezményt jelent a díjszámításnál)</a:t>
            </a:r>
          </a:p>
          <a:p>
            <a:pPr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1578" dirty="0">
                <a:solidFill>
                  <a:srgbClr val="000000"/>
                </a:solidFill>
              </a:rPr>
              <a:t>A kár </a:t>
            </a:r>
            <a:r>
              <a:rPr lang="hu-HU" sz="1578" b="1" dirty="0">
                <a:solidFill>
                  <a:srgbClr val="000000"/>
                </a:solidFill>
              </a:rPr>
              <a:t>10 %-</a:t>
            </a:r>
            <a:r>
              <a:rPr lang="hu-HU" sz="1578" dirty="0">
                <a:solidFill>
                  <a:srgbClr val="000000"/>
                </a:solidFill>
              </a:rPr>
              <a:t>a, de minimum </a:t>
            </a:r>
            <a:r>
              <a:rPr lang="hu-HU" sz="1578" b="1" dirty="0">
                <a:solidFill>
                  <a:srgbClr val="000000"/>
                </a:solidFill>
              </a:rPr>
              <a:t>200 000 Ft </a:t>
            </a:r>
            <a:r>
              <a:rPr lang="hu-HU" sz="1353" dirty="0">
                <a:solidFill>
                  <a:srgbClr val="000000"/>
                </a:solidFill>
              </a:rPr>
              <a:t>(25 % kedvezményt jelent a díjszámításnál)</a:t>
            </a:r>
          </a:p>
          <a:p>
            <a:pPr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endParaRPr lang="hu-HU" sz="1353" dirty="0">
              <a:solidFill>
                <a:srgbClr val="000000"/>
              </a:solidFill>
            </a:endParaRPr>
          </a:p>
          <a:p>
            <a:pPr marL="0" indent="0">
              <a:spcAft>
                <a:spcPct val="30000"/>
              </a:spcAft>
              <a:buClr>
                <a:srgbClr val="113388"/>
              </a:buClr>
              <a:buNone/>
              <a:tabLst>
                <a:tab pos="220081" algn="l"/>
              </a:tabLst>
              <a:defRPr/>
            </a:pPr>
            <a:r>
              <a:rPr lang="hu-HU" sz="1578" b="1" dirty="0">
                <a:solidFill>
                  <a:schemeClr val="accent2"/>
                </a:solidFill>
              </a:rPr>
              <a:t>Csökkentett önrészesedésű kártérítés:</a:t>
            </a:r>
          </a:p>
          <a:p>
            <a:pPr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1578" b="1" dirty="0">
                <a:solidFill>
                  <a:srgbClr val="000000"/>
                </a:solidFill>
              </a:rPr>
              <a:t>Nem vonunk </a:t>
            </a:r>
            <a:r>
              <a:rPr lang="hu-HU" sz="1578" dirty="0">
                <a:solidFill>
                  <a:srgbClr val="000000"/>
                </a:solidFill>
              </a:rPr>
              <a:t>le önrészesedést, ha a gépjármű </a:t>
            </a:r>
            <a:r>
              <a:rPr lang="hu-HU" sz="1578" b="1" dirty="0">
                <a:solidFill>
                  <a:srgbClr val="000000"/>
                </a:solidFill>
              </a:rPr>
              <a:t>ablaküvegében</a:t>
            </a:r>
            <a:r>
              <a:rPr lang="hu-HU" sz="1578" dirty="0">
                <a:solidFill>
                  <a:srgbClr val="000000"/>
                </a:solidFill>
              </a:rPr>
              <a:t> keletkezett kárt </a:t>
            </a:r>
            <a:r>
              <a:rPr lang="hu-HU" sz="1578" b="1" dirty="0">
                <a:solidFill>
                  <a:srgbClr val="000000"/>
                </a:solidFill>
              </a:rPr>
              <a:t>javítással</a:t>
            </a:r>
            <a:r>
              <a:rPr lang="hu-HU" sz="1578" dirty="0">
                <a:solidFill>
                  <a:srgbClr val="000000"/>
                </a:solidFill>
              </a:rPr>
              <a:t> állítják helyre.</a:t>
            </a:r>
          </a:p>
          <a:p>
            <a:pPr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1578" b="1" dirty="0">
                <a:solidFill>
                  <a:srgbClr val="000000"/>
                </a:solidFill>
              </a:rPr>
              <a:t>Csak a %-os </a:t>
            </a:r>
            <a:r>
              <a:rPr lang="hu-HU" sz="1578" dirty="0">
                <a:solidFill>
                  <a:srgbClr val="000000"/>
                </a:solidFill>
              </a:rPr>
              <a:t>önrészesedést vesszük figyelembe, ha egy biztosítási esemény kapcsán a szolgáltatás kizárólag:</a:t>
            </a:r>
          </a:p>
          <a:p>
            <a:pPr lvl="1"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1578" dirty="0">
                <a:solidFill>
                  <a:srgbClr val="000000"/>
                </a:solidFill>
              </a:rPr>
              <a:t>A jármű sérült ablaküvegének kicserélési költségére </a:t>
            </a:r>
            <a:r>
              <a:rPr lang="hu-HU" sz="1578" i="1" dirty="0">
                <a:solidFill>
                  <a:srgbClr val="000000"/>
                </a:solidFill>
              </a:rPr>
              <a:t>(tolótető, üvegtető és a napfénytető nem ablaküveg!)</a:t>
            </a:r>
            <a:r>
              <a:rPr lang="hu-HU" sz="1578" dirty="0">
                <a:solidFill>
                  <a:srgbClr val="000000"/>
                </a:solidFill>
              </a:rPr>
              <a:t>, vagy</a:t>
            </a:r>
          </a:p>
          <a:p>
            <a:pPr lvl="1"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1578" dirty="0">
                <a:solidFill>
                  <a:srgbClr val="000000"/>
                </a:solidFill>
              </a:rPr>
              <a:t>A jármű lopási kísérletével összefüggő, zárakat és védelmi rendszert érintő károsodás helyreállítási költségére terjed ki.</a:t>
            </a:r>
          </a:p>
          <a:p>
            <a:pPr lvl="1"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endParaRPr lang="hu-HU" sz="1353" dirty="0">
              <a:solidFill>
                <a:srgbClr val="000000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56670" y="177338"/>
            <a:ext cx="10553770" cy="538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058" tIns="51529" rIns="103058" bIns="5152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1030620" eaLnBrk="1" hangingPunct="1"/>
            <a:r>
              <a:rPr lang="hu-HU" altLang="hu-HU" sz="2818" b="1" kern="0" dirty="0">
                <a:ea typeface="ＭＳ Ｐゴシック" pitchFamily="34" charset="-128"/>
              </a:rPr>
              <a:t>    Önrészesedés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065" y="31058"/>
            <a:ext cx="873158" cy="78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1653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2870" y="2263486"/>
            <a:ext cx="3566416" cy="3804805"/>
          </a:xfrm>
          <a:prstGeom prst="rect">
            <a:avLst/>
          </a:prstGeom>
        </p:spPr>
      </p:pic>
      <p:sp>
        <p:nvSpPr>
          <p:cNvPr id="2" name="Téglalap: szamárfül 1"/>
          <p:cNvSpPr/>
          <p:nvPr/>
        </p:nvSpPr>
        <p:spPr>
          <a:xfrm>
            <a:off x="1215483" y="163557"/>
            <a:ext cx="7270595" cy="538284"/>
          </a:xfrm>
          <a:prstGeom prst="foldedCorner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19116" y="274638"/>
            <a:ext cx="10553770" cy="881968"/>
          </a:xfrm>
        </p:spPr>
        <p:txBody>
          <a:bodyPr/>
          <a:lstStyle/>
          <a:p>
            <a:pPr algn="l" eaLnBrk="1" hangingPunct="1"/>
            <a:r>
              <a:rPr lang="hu-HU" altLang="hu-HU" sz="2818" b="1" dirty="0">
                <a:ea typeface="ＭＳ Ｐゴシック" pitchFamily="34" charset="-128"/>
              </a:rPr>
              <a:t>   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7329" y="1156606"/>
            <a:ext cx="10967321" cy="5437515"/>
          </a:xfrm>
        </p:spPr>
        <p:txBody>
          <a:bodyPr/>
          <a:lstStyle/>
          <a:p>
            <a:pPr marL="0" indent="0">
              <a:spcAft>
                <a:spcPct val="30000"/>
              </a:spcAft>
              <a:buClr>
                <a:srgbClr val="113388"/>
              </a:buClr>
              <a:buNone/>
              <a:tabLst>
                <a:tab pos="220081" algn="l"/>
              </a:tabLst>
              <a:defRPr/>
            </a:pPr>
            <a:endParaRPr lang="hu-HU" sz="1578" b="1" dirty="0">
              <a:solidFill>
                <a:schemeClr val="accent2"/>
              </a:solidFill>
            </a:endParaRPr>
          </a:p>
          <a:p>
            <a:pPr marL="0" indent="0">
              <a:spcAft>
                <a:spcPct val="30000"/>
              </a:spcAft>
              <a:buClr>
                <a:srgbClr val="113388"/>
              </a:buClr>
              <a:buNone/>
              <a:tabLst>
                <a:tab pos="220081" algn="l"/>
              </a:tabLst>
              <a:defRPr/>
            </a:pPr>
            <a:r>
              <a:rPr lang="hu-HU" sz="1578" b="1" dirty="0">
                <a:solidFill>
                  <a:schemeClr val="accent2"/>
                </a:solidFill>
              </a:rPr>
              <a:t>KGFB kedvezmény</a:t>
            </a:r>
          </a:p>
          <a:p>
            <a:pPr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1578" dirty="0">
                <a:solidFill>
                  <a:srgbClr val="000000"/>
                </a:solidFill>
              </a:rPr>
              <a:t>Együttkötés (lehet későbbi kockázat kezdetű is a KGFB (60NAP), és meglévő KGFB mellé is jár) </a:t>
            </a:r>
            <a:r>
              <a:rPr lang="hu-HU" sz="1578" b="1" dirty="0">
                <a:solidFill>
                  <a:srgbClr val="008000"/>
                </a:solidFill>
              </a:rPr>
              <a:t>10 % </a:t>
            </a:r>
            <a:r>
              <a:rPr lang="hu-HU" sz="1578" dirty="0"/>
              <a:t>Feltétele, hogy a szerződő/biztosított rendelkezzen, vagy kössön ugyanarra a rendszámra </a:t>
            </a:r>
            <a:r>
              <a:rPr lang="hu-HU" sz="1578" dirty="0" err="1"/>
              <a:t>KGFB-t</a:t>
            </a:r>
            <a:endParaRPr lang="hu-HU" sz="1578" dirty="0"/>
          </a:p>
          <a:p>
            <a:pPr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endParaRPr lang="hu-HU" sz="1578" b="1" dirty="0">
              <a:solidFill>
                <a:srgbClr val="008000"/>
              </a:solidFill>
            </a:endParaRPr>
          </a:p>
          <a:p>
            <a:pPr marL="0" indent="0">
              <a:spcAft>
                <a:spcPct val="30000"/>
              </a:spcAft>
              <a:buClr>
                <a:srgbClr val="113388"/>
              </a:buClr>
              <a:buNone/>
              <a:tabLst>
                <a:tab pos="220081" algn="l"/>
              </a:tabLst>
              <a:defRPr/>
            </a:pPr>
            <a:r>
              <a:rPr lang="hu-HU" sz="1578" b="1" dirty="0" err="1">
                <a:solidFill>
                  <a:schemeClr val="accent2"/>
                </a:solidFill>
              </a:rPr>
              <a:t>eDM</a:t>
            </a:r>
            <a:r>
              <a:rPr lang="hu-HU" sz="1578" b="1" dirty="0">
                <a:solidFill>
                  <a:schemeClr val="accent2"/>
                </a:solidFill>
              </a:rPr>
              <a:t> kedvezmény</a:t>
            </a:r>
          </a:p>
          <a:p>
            <a:pPr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1578" dirty="0" err="1">
                <a:solidFill>
                  <a:srgbClr val="000000"/>
                </a:solidFill>
              </a:rPr>
              <a:t>e-DM</a:t>
            </a:r>
            <a:r>
              <a:rPr lang="hu-HU" sz="1578" dirty="0">
                <a:solidFill>
                  <a:srgbClr val="000000"/>
                </a:solidFill>
              </a:rPr>
              <a:t> hozzájárulás esetén (kommunikációra) </a:t>
            </a:r>
            <a:r>
              <a:rPr lang="hu-HU" sz="1578" b="1" dirty="0">
                <a:solidFill>
                  <a:srgbClr val="008000"/>
                </a:solidFill>
              </a:rPr>
              <a:t>5 %</a:t>
            </a:r>
          </a:p>
          <a:p>
            <a:pPr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endParaRPr lang="hu-HU" sz="1578" b="1" dirty="0">
              <a:solidFill>
                <a:srgbClr val="008000"/>
              </a:solidFill>
            </a:endParaRPr>
          </a:p>
          <a:p>
            <a:pPr marL="0" indent="0">
              <a:spcAft>
                <a:spcPct val="30000"/>
              </a:spcAft>
              <a:buClr>
                <a:srgbClr val="113388"/>
              </a:buClr>
              <a:buNone/>
              <a:tabLst>
                <a:tab pos="220081" algn="l"/>
              </a:tabLst>
              <a:defRPr/>
            </a:pPr>
            <a:r>
              <a:rPr lang="hu-HU" sz="1578" b="1" dirty="0" err="1">
                <a:solidFill>
                  <a:schemeClr val="accent2"/>
                </a:solidFill>
              </a:rPr>
              <a:t>e-Casco</a:t>
            </a:r>
            <a:r>
              <a:rPr lang="hu-HU" sz="1578" b="1" dirty="0">
                <a:solidFill>
                  <a:schemeClr val="accent2"/>
                </a:solidFill>
              </a:rPr>
              <a:t> kedvezmény</a:t>
            </a:r>
          </a:p>
          <a:p>
            <a:pPr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1578" dirty="0">
                <a:solidFill>
                  <a:srgbClr val="000000"/>
                </a:solidFill>
              </a:rPr>
              <a:t>Minden e-casco esetén jár </a:t>
            </a:r>
            <a:r>
              <a:rPr lang="hu-HU" sz="1578" b="1" dirty="0">
                <a:solidFill>
                  <a:srgbClr val="008000"/>
                </a:solidFill>
              </a:rPr>
              <a:t>20 % </a:t>
            </a:r>
            <a:r>
              <a:rPr lang="hu-HU" sz="1578" b="1" dirty="0">
                <a:solidFill>
                  <a:srgbClr val="FF0000"/>
                </a:solidFill>
              </a:rPr>
              <a:t>MÁR MEGSZŰNT, tehát 0%</a:t>
            </a:r>
          </a:p>
          <a:p>
            <a:pPr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endParaRPr lang="hu-HU" sz="1578" b="1" dirty="0">
              <a:solidFill>
                <a:srgbClr val="008000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04998" y="152848"/>
            <a:ext cx="10553770" cy="538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058" tIns="51529" rIns="103058" bIns="5152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1030620" eaLnBrk="1" hangingPunct="1"/>
            <a:r>
              <a:rPr lang="hu-HU" altLang="hu-HU" sz="2818" b="1" kern="0" dirty="0">
                <a:ea typeface="ＭＳ Ｐゴシック" pitchFamily="34" charset="-128"/>
              </a:rPr>
              <a:t>    Kedvezmények</a:t>
            </a:r>
            <a:endParaRPr lang="hu-HU" altLang="hu-HU" sz="2254" b="1" kern="0" dirty="0">
              <a:ea typeface="ＭＳ Ｐゴシック" pitchFamily="34" charset="-128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065" y="31058"/>
            <a:ext cx="873158" cy="78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55677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: szamárfül 1"/>
          <p:cNvSpPr/>
          <p:nvPr/>
        </p:nvSpPr>
        <p:spPr>
          <a:xfrm>
            <a:off x="1134031" y="244428"/>
            <a:ext cx="6579947" cy="512956"/>
          </a:xfrm>
          <a:prstGeom prst="foldedCorner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19116" y="274638"/>
            <a:ext cx="10553770" cy="881968"/>
          </a:xfrm>
        </p:spPr>
        <p:txBody>
          <a:bodyPr/>
          <a:lstStyle/>
          <a:p>
            <a:pPr algn="l" eaLnBrk="1" hangingPunct="1"/>
            <a:r>
              <a:rPr lang="hu-HU" altLang="hu-HU" sz="2818" b="1" dirty="0">
                <a:ea typeface="ＭＳ Ｐゴシック" pitchFamily="34" charset="-128"/>
              </a:rPr>
              <a:t>   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6171" y="1045634"/>
            <a:ext cx="11199658" cy="5386173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ct val="30000"/>
              </a:spcAft>
              <a:buClr>
                <a:srgbClr val="113388"/>
              </a:buClr>
              <a:buNone/>
              <a:tabLst>
                <a:tab pos="220081" algn="l"/>
              </a:tabLst>
              <a:defRPr/>
            </a:pPr>
            <a:r>
              <a:rPr lang="hu-HU" sz="1800" b="1" u="sng" dirty="0">
                <a:solidFill>
                  <a:schemeClr val="accent2"/>
                </a:solidFill>
              </a:rPr>
              <a:t>Figyelembe vehető:</a:t>
            </a:r>
          </a:p>
          <a:p>
            <a:pPr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1578" dirty="0">
                <a:solidFill>
                  <a:srgbClr val="000000"/>
                </a:solidFill>
              </a:rPr>
              <a:t>Casco szerződés kártörténeti igazolás alapján (rész casco nem!)</a:t>
            </a:r>
          </a:p>
          <a:p>
            <a:pPr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1578" dirty="0">
                <a:solidFill>
                  <a:srgbClr val="000000"/>
                </a:solidFill>
              </a:rPr>
              <a:t>KGFB szerződés bónusz fokozata alapján is (de máshogy számoljuk!)</a:t>
            </a:r>
            <a:endParaRPr lang="hu-HU" sz="1578" b="1" dirty="0">
              <a:solidFill>
                <a:srgbClr val="008000"/>
              </a:solidFill>
            </a:endParaRPr>
          </a:p>
          <a:p>
            <a:pPr marL="0" indent="0">
              <a:spcAft>
                <a:spcPct val="30000"/>
              </a:spcAft>
              <a:buClr>
                <a:srgbClr val="113388"/>
              </a:buClr>
              <a:buNone/>
              <a:tabLst>
                <a:tab pos="220081" algn="l"/>
              </a:tabLst>
              <a:defRPr/>
            </a:pPr>
            <a:endParaRPr lang="hu-HU" sz="1578" b="1" dirty="0">
              <a:solidFill>
                <a:schemeClr val="accent2"/>
              </a:solidFill>
            </a:endParaRPr>
          </a:p>
          <a:p>
            <a:pPr marL="0" indent="0">
              <a:spcAft>
                <a:spcPct val="30000"/>
              </a:spcAft>
              <a:buClr>
                <a:srgbClr val="113388"/>
              </a:buClr>
              <a:buNone/>
              <a:tabLst>
                <a:tab pos="220081" algn="l"/>
              </a:tabLst>
              <a:defRPr/>
            </a:pPr>
            <a:endParaRPr lang="hu-HU" sz="1578" b="1" dirty="0">
              <a:solidFill>
                <a:schemeClr val="accent2"/>
              </a:solidFill>
            </a:endParaRPr>
          </a:p>
          <a:p>
            <a:pPr marL="0" indent="0">
              <a:spcAft>
                <a:spcPct val="30000"/>
              </a:spcAft>
              <a:buClr>
                <a:srgbClr val="113388"/>
              </a:buClr>
              <a:buNone/>
              <a:tabLst>
                <a:tab pos="220081" algn="l"/>
              </a:tabLst>
              <a:defRPr/>
            </a:pPr>
            <a:endParaRPr lang="hu-HU" sz="1578" b="1" dirty="0">
              <a:solidFill>
                <a:schemeClr val="accent2"/>
              </a:solidFill>
            </a:endParaRPr>
          </a:p>
          <a:p>
            <a:pPr marL="0" indent="0">
              <a:spcAft>
                <a:spcPct val="30000"/>
              </a:spcAft>
              <a:buClr>
                <a:srgbClr val="113388"/>
              </a:buClr>
              <a:buNone/>
              <a:tabLst>
                <a:tab pos="220081" algn="l"/>
              </a:tabLst>
              <a:defRPr/>
            </a:pPr>
            <a:r>
              <a:rPr lang="hu-HU" sz="1800" b="1" u="sng" dirty="0">
                <a:solidFill>
                  <a:schemeClr val="accent2"/>
                </a:solidFill>
              </a:rPr>
              <a:t>Fontos:</a:t>
            </a:r>
          </a:p>
          <a:p>
            <a:pPr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1578" dirty="0">
                <a:solidFill>
                  <a:srgbClr val="000000"/>
                </a:solidFill>
              </a:rPr>
              <a:t>Csak ugyanazon </a:t>
            </a:r>
            <a:r>
              <a:rPr lang="hu-HU" sz="1578" dirty="0" err="1">
                <a:solidFill>
                  <a:srgbClr val="000000"/>
                </a:solidFill>
              </a:rPr>
              <a:t>gépjárműkategória</a:t>
            </a:r>
            <a:r>
              <a:rPr lang="hu-HU" sz="1578" dirty="0">
                <a:solidFill>
                  <a:srgbClr val="000000"/>
                </a:solidFill>
              </a:rPr>
              <a:t> esetén vehető figyelembe (SZGK-SZGK)</a:t>
            </a:r>
          </a:p>
          <a:p>
            <a:pPr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1578" dirty="0">
                <a:solidFill>
                  <a:srgbClr val="000000"/>
                </a:solidFill>
              </a:rPr>
              <a:t>Az ajánlaton számolható bónusz kedvezmény, viszont az igazolásnak be kell érkeznie a kötvényesítésig!</a:t>
            </a:r>
          </a:p>
          <a:p>
            <a:pPr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1578" dirty="0">
                <a:solidFill>
                  <a:srgbClr val="000000"/>
                </a:solidFill>
              </a:rPr>
              <a:t>Előzmény casco megszűnése és az igazolás benyújtása között </a:t>
            </a:r>
            <a:r>
              <a:rPr lang="hu-HU" sz="1578" dirty="0" err="1">
                <a:solidFill>
                  <a:srgbClr val="000000"/>
                </a:solidFill>
              </a:rPr>
              <a:t>max</a:t>
            </a:r>
            <a:r>
              <a:rPr lang="hu-HU" sz="1578" dirty="0">
                <a:solidFill>
                  <a:srgbClr val="000000"/>
                </a:solidFill>
              </a:rPr>
              <a:t> 6 hónap telhet el. (Törlési okot vizsgálunk! Pl. DNF)</a:t>
            </a:r>
          </a:p>
          <a:p>
            <a:pPr marL="0" indent="0">
              <a:spcAft>
                <a:spcPct val="30000"/>
              </a:spcAft>
              <a:buClr>
                <a:srgbClr val="113388"/>
              </a:buClr>
              <a:buNone/>
              <a:tabLst>
                <a:tab pos="220081" algn="l"/>
              </a:tabLst>
              <a:defRPr/>
            </a:pPr>
            <a:r>
              <a:rPr lang="hu-HU" sz="1578" dirty="0">
                <a:solidFill>
                  <a:srgbClr val="000000"/>
                </a:solidFill>
              </a:rPr>
              <a:t>							</a:t>
            </a:r>
            <a:r>
              <a:rPr lang="hu-HU" sz="1578" b="1" dirty="0">
                <a:solidFill>
                  <a:srgbClr val="000000"/>
                </a:solidFill>
              </a:rPr>
              <a:t>Ha nálunk szűnik meg </a:t>
            </a:r>
            <a:r>
              <a:rPr lang="hu-HU" sz="1578" b="1" dirty="0" err="1">
                <a:solidFill>
                  <a:srgbClr val="000000"/>
                </a:solidFill>
              </a:rPr>
              <a:t>dnf</a:t>
            </a:r>
            <a:r>
              <a:rPr lang="hu-HU" sz="1578" b="1" dirty="0">
                <a:solidFill>
                  <a:srgbClr val="000000"/>
                </a:solidFill>
              </a:rPr>
              <a:t>-el, akkor nem számítunk be bónuszt</a:t>
            </a:r>
          </a:p>
          <a:p>
            <a:pPr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1578" dirty="0">
                <a:solidFill>
                  <a:srgbClr val="000000"/>
                </a:solidFill>
              </a:rPr>
              <a:t>Máshonnan hozott igazolás befogadása két féle lehet:</a:t>
            </a:r>
          </a:p>
          <a:p>
            <a:pPr lvl="1"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1465" dirty="0">
                <a:solidFill>
                  <a:srgbClr val="000000"/>
                </a:solidFill>
              </a:rPr>
              <a:t>Kockázatviselés kezdetét követő 90 napon belül -&gt; visszamenőleg megkapja a kedvezményt</a:t>
            </a:r>
          </a:p>
          <a:p>
            <a:pPr lvl="1"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1465" dirty="0">
                <a:solidFill>
                  <a:srgbClr val="000000"/>
                </a:solidFill>
              </a:rPr>
              <a:t>Kockázatviselés kezdetét követő 90 napon túl -&gt; (igazolás) beérkezés hónapjának első napjától érvényesítjük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19115" y="163562"/>
            <a:ext cx="10553770" cy="538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058" tIns="51529" rIns="103058" bIns="5152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1030620" eaLnBrk="1" hangingPunct="1"/>
            <a:r>
              <a:rPr lang="hu-HU" altLang="hu-HU" sz="2818" b="1" kern="0" dirty="0">
                <a:ea typeface="ＭＳ Ｐゴシック" pitchFamily="34" charset="-128"/>
              </a:rPr>
              <a:t>    Casco bónusz </a:t>
            </a:r>
            <a:r>
              <a:rPr lang="hu-HU" altLang="hu-HU" sz="2029" b="1" kern="0" dirty="0">
                <a:ea typeface="ＭＳ Ｐゴシック" pitchFamily="34" charset="-128"/>
              </a:rPr>
              <a:t>(kármentességi kedvezmény)</a:t>
            </a:r>
          </a:p>
        </p:txBody>
      </p:sp>
      <p:pic>
        <p:nvPicPr>
          <p:cNvPr id="1026" name="Kép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227" y="2370249"/>
            <a:ext cx="7284751" cy="79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81122" y="274638"/>
            <a:ext cx="2791763" cy="376540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065" y="31058"/>
            <a:ext cx="873158" cy="78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38450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57567" y="187977"/>
            <a:ext cx="2034599" cy="1354859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75689" y="113260"/>
            <a:ext cx="1932802" cy="1884218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3" name="Téglalap: szamárfül 2"/>
          <p:cNvSpPr/>
          <p:nvPr/>
        </p:nvSpPr>
        <p:spPr>
          <a:xfrm>
            <a:off x="1326994" y="187977"/>
            <a:ext cx="5586761" cy="527645"/>
          </a:xfrm>
          <a:prstGeom prst="foldedCorner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19116" y="274638"/>
            <a:ext cx="10553770" cy="881968"/>
          </a:xfrm>
        </p:spPr>
        <p:txBody>
          <a:bodyPr/>
          <a:lstStyle/>
          <a:p>
            <a:pPr algn="l" eaLnBrk="1" hangingPunct="1"/>
            <a:r>
              <a:rPr lang="hu-HU" altLang="hu-HU" sz="2818" b="1" dirty="0">
                <a:ea typeface="ＭＳ Ｐゴシック" pitchFamily="34" charset="-128"/>
              </a:rPr>
              <a:t>   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9116" y="1156606"/>
            <a:ext cx="10553770" cy="5437515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ct val="30000"/>
              </a:spcAft>
              <a:buClr>
                <a:srgbClr val="113388"/>
              </a:buClr>
              <a:buNone/>
              <a:tabLst>
                <a:tab pos="220081" algn="l"/>
              </a:tabLst>
              <a:defRPr/>
            </a:pPr>
            <a:r>
              <a:rPr lang="hu-HU" sz="1800" b="1" u="sng" dirty="0">
                <a:solidFill>
                  <a:schemeClr val="accent2"/>
                </a:solidFill>
              </a:rPr>
              <a:t>Szemle menete:</a:t>
            </a:r>
          </a:p>
          <a:p>
            <a:pPr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1578" dirty="0">
                <a:solidFill>
                  <a:srgbClr val="000000"/>
                </a:solidFill>
              </a:rPr>
              <a:t>Díjkalkuláció -&gt; Ajánlat -&gt; Kockázatelbírálás-&gt; Szakértői szemle -&gt; </a:t>
            </a:r>
            <a:r>
              <a:rPr lang="hu-HU" sz="1578" dirty="0" err="1">
                <a:solidFill>
                  <a:srgbClr val="000000"/>
                </a:solidFill>
              </a:rPr>
              <a:t>Kötvényesítés</a:t>
            </a:r>
            <a:endParaRPr lang="hu-HU" sz="1578" dirty="0">
              <a:solidFill>
                <a:srgbClr val="000000"/>
              </a:solidFill>
            </a:endParaRPr>
          </a:p>
          <a:p>
            <a:pPr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1578" dirty="0">
                <a:solidFill>
                  <a:srgbClr val="000000"/>
                </a:solidFill>
              </a:rPr>
              <a:t>A szemle során az ügyfél a szükséges igazolásokat (pl. casco </a:t>
            </a:r>
            <a:r>
              <a:rPr lang="hu-HU" sz="1578" dirty="0" err="1">
                <a:solidFill>
                  <a:srgbClr val="000000"/>
                </a:solidFill>
              </a:rPr>
              <a:t>bonus</a:t>
            </a:r>
            <a:r>
              <a:rPr lang="hu-HU" sz="1578" dirty="0">
                <a:solidFill>
                  <a:srgbClr val="000000"/>
                </a:solidFill>
              </a:rPr>
              <a:t> igazolást), a szakértőn keresztül is elküldheti a biztosítónak. (Ezt nem javasoljuk!)</a:t>
            </a:r>
          </a:p>
          <a:p>
            <a:pPr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1578" b="1" dirty="0">
                <a:solidFill>
                  <a:srgbClr val="000000"/>
                </a:solidFill>
              </a:rPr>
              <a:t>Megtekinthető állapotban</a:t>
            </a:r>
            <a:r>
              <a:rPr lang="hu-HU" sz="1578" dirty="0">
                <a:solidFill>
                  <a:srgbClr val="000000"/>
                </a:solidFill>
              </a:rPr>
              <a:t> kell lennie a gépjárműnek! (Sár, hó) </a:t>
            </a:r>
            <a:r>
              <a:rPr lang="hu-HU" sz="1578" b="1" dirty="0">
                <a:solidFill>
                  <a:srgbClr val="000000"/>
                </a:solidFill>
              </a:rPr>
              <a:t>A forgalmit és a kulcsokat be kell mutatni!</a:t>
            </a:r>
          </a:p>
          <a:p>
            <a:pPr marL="0" indent="0">
              <a:spcAft>
                <a:spcPct val="30000"/>
              </a:spcAft>
              <a:buClr>
                <a:srgbClr val="113388"/>
              </a:buClr>
              <a:buNone/>
              <a:tabLst>
                <a:tab pos="220081" algn="l"/>
              </a:tabLst>
              <a:defRPr/>
            </a:pPr>
            <a:r>
              <a:rPr lang="hu-HU" sz="1800" b="1" u="sng" dirty="0">
                <a:solidFill>
                  <a:schemeClr val="accent2"/>
                </a:solidFill>
              </a:rPr>
              <a:t>Van szemle:</a:t>
            </a:r>
          </a:p>
          <a:p>
            <a:pPr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1578" b="1" dirty="0">
                <a:solidFill>
                  <a:srgbClr val="000000"/>
                </a:solidFill>
              </a:rPr>
              <a:t>Használt autók </a:t>
            </a:r>
            <a:r>
              <a:rPr lang="hu-HU" sz="1578" dirty="0">
                <a:solidFill>
                  <a:srgbClr val="000000"/>
                </a:solidFill>
              </a:rPr>
              <a:t>esetében „alapvetően” mindig van szemle.</a:t>
            </a:r>
          </a:p>
          <a:p>
            <a:pPr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1578" b="1" dirty="0">
                <a:solidFill>
                  <a:srgbClr val="000000"/>
                </a:solidFill>
              </a:rPr>
              <a:t>Nincs előzmény szerződés </a:t>
            </a:r>
            <a:r>
              <a:rPr lang="hu-HU" sz="1578" dirty="0">
                <a:solidFill>
                  <a:srgbClr val="000000"/>
                </a:solidFill>
              </a:rPr>
              <a:t>(Akkor is ha az előzményszerződés vége és a kockázatviselés kezdete közt 1 nap van)</a:t>
            </a:r>
          </a:p>
          <a:p>
            <a:pPr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1578" b="1" dirty="0">
                <a:solidFill>
                  <a:srgbClr val="000000"/>
                </a:solidFill>
              </a:rPr>
              <a:t>Sérült a gépjármű</a:t>
            </a:r>
          </a:p>
          <a:p>
            <a:pPr marL="0" indent="0">
              <a:spcAft>
                <a:spcPct val="30000"/>
              </a:spcAft>
              <a:buClr>
                <a:srgbClr val="113388"/>
              </a:buClr>
              <a:buNone/>
              <a:tabLst>
                <a:tab pos="220081" algn="l"/>
              </a:tabLst>
              <a:defRPr/>
            </a:pPr>
            <a:r>
              <a:rPr lang="hu-HU" sz="1800" b="1" u="sng" dirty="0">
                <a:solidFill>
                  <a:schemeClr val="accent2"/>
                </a:solidFill>
              </a:rPr>
              <a:t>Nincs szemle:</a:t>
            </a:r>
          </a:p>
          <a:p>
            <a:pPr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1578" b="1" dirty="0">
                <a:solidFill>
                  <a:srgbClr val="000000"/>
                </a:solidFill>
              </a:rPr>
              <a:t>Új jármű esetén </a:t>
            </a:r>
            <a:r>
              <a:rPr lang="hu-HU" sz="1578" dirty="0">
                <a:solidFill>
                  <a:srgbClr val="000000"/>
                </a:solidFill>
              </a:rPr>
              <a:t>(ha a vásárlási számla beérkezik) Forgalomba helyezés és a kockázatkezdet között nem telt el 30 nap és kevesebb mint 500 km-t futott.</a:t>
            </a:r>
          </a:p>
          <a:p>
            <a:pPr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1578" b="1" dirty="0">
                <a:solidFill>
                  <a:srgbClr val="000000"/>
                </a:solidFill>
              </a:rPr>
              <a:t>Folyamatos casco esetén </a:t>
            </a:r>
            <a:r>
              <a:rPr lang="hu-HU" sz="1578" dirty="0">
                <a:solidFill>
                  <a:srgbClr val="000000"/>
                </a:solidFill>
              </a:rPr>
              <a:t>a szemle kiváltható</a:t>
            </a:r>
            <a:r>
              <a:rPr lang="hu-HU" sz="1578" b="1" dirty="0">
                <a:solidFill>
                  <a:srgbClr val="000000"/>
                </a:solidFill>
              </a:rPr>
              <a:t>, </a:t>
            </a:r>
            <a:r>
              <a:rPr lang="hu-HU" sz="1578" dirty="0">
                <a:solidFill>
                  <a:srgbClr val="000000"/>
                </a:solidFill>
              </a:rPr>
              <a:t>ha a jármű teljesítménye nem haladja meg a 120kW-ot:</a:t>
            </a:r>
          </a:p>
          <a:p>
            <a:pPr lvl="1"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1353" dirty="0">
                <a:solidFill>
                  <a:srgbClr val="000000"/>
                </a:solidFill>
              </a:rPr>
              <a:t>Az előzmény casco biztosítási kötvény és</a:t>
            </a:r>
          </a:p>
          <a:p>
            <a:pPr lvl="1"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1353" dirty="0">
                <a:solidFill>
                  <a:srgbClr val="000000"/>
                </a:solidFill>
              </a:rPr>
              <a:t>Az utolsó befizetési bizonylat másolatával vagy a kármentességi igazolással. (Évfordulóig díjrendezettnek kell lennie!)</a:t>
            </a:r>
          </a:p>
          <a:p>
            <a:pPr marL="515310" lvl="1" indent="0">
              <a:spcAft>
                <a:spcPct val="30000"/>
              </a:spcAft>
              <a:buClr>
                <a:srgbClr val="113388"/>
              </a:buClr>
              <a:buNone/>
              <a:tabLst>
                <a:tab pos="220081" algn="l"/>
              </a:tabLst>
              <a:defRPr/>
            </a:pPr>
            <a:r>
              <a:rPr lang="hu-HU" sz="1578" dirty="0">
                <a:solidFill>
                  <a:srgbClr val="000000"/>
                </a:solidFill>
              </a:rPr>
              <a:t>Kockázatviselés kezdete </a:t>
            </a:r>
            <a:r>
              <a:rPr lang="hu-HU" sz="1578" dirty="0" err="1">
                <a:solidFill>
                  <a:srgbClr val="000000"/>
                </a:solidFill>
              </a:rPr>
              <a:t>max</a:t>
            </a:r>
            <a:r>
              <a:rPr lang="hu-HU" sz="1578" dirty="0">
                <a:solidFill>
                  <a:srgbClr val="000000"/>
                </a:solidFill>
              </a:rPr>
              <a:t> 90 nappal lehet előremutató.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56670" y="113260"/>
            <a:ext cx="10553770" cy="61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058" tIns="51529" rIns="103058" bIns="5152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1030620" eaLnBrk="1" hangingPunct="1"/>
            <a:r>
              <a:rPr lang="hu-HU" altLang="hu-HU" sz="2818" b="1" kern="0" dirty="0">
                <a:ea typeface="ＭＳ Ｐゴシック" pitchFamily="34" charset="-128"/>
              </a:rPr>
              <a:t>    Gépjárműszemle </a:t>
            </a:r>
            <a:r>
              <a:rPr lang="hu-HU" altLang="hu-HU" sz="2254" b="1" kern="0" dirty="0">
                <a:ea typeface="ＭＳ Ｐゴシック" pitchFamily="34" charset="-128"/>
              </a:rPr>
              <a:t>(állapotfelmérés) 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6476388" y="2797780"/>
            <a:ext cx="1953868" cy="577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578" dirty="0">
                <a:solidFill>
                  <a:srgbClr val="00B050"/>
                </a:solidFill>
              </a:rPr>
              <a:t>Groupamadirekt.hu</a:t>
            </a:r>
            <a:br>
              <a:rPr lang="hu-HU" sz="1578" dirty="0">
                <a:solidFill>
                  <a:srgbClr val="00B050"/>
                </a:solidFill>
              </a:rPr>
            </a:br>
            <a:r>
              <a:rPr lang="hu-HU" sz="1578" dirty="0">
                <a:solidFill>
                  <a:srgbClr val="00B050"/>
                </a:solidFill>
              </a:rPr>
              <a:t>oldalon </a:t>
            </a:r>
            <a:r>
              <a:rPr lang="hu-HU" sz="1578" dirty="0">
                <a:solidFill>
                  <a:srgbClr val="FF0000"/>
                </a:solidFill>
              </a:rPr>
              <a:t>is</a:t>
            </a:r>
            <a:r>
              <a:rPr lang="hu-HU" sz="1578" dirty="0">
                <a:solidFill>
                  <a:srgbClr val="00B050"/>
                </a:solidFill>
              </a:rPr>
              <a:t> feltölthető!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065" y="31058"/>
            <a:ext cx="873158" cy="781864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28854" y="2382127"/>
            <a:ext cx="2136043" cy="140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67151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: szamárfül 1"/>
          <p:cNvSpPr/>
          <p:nvPr/>
        </p:nvSpPr>
        <p:spPr>
          <a:xfrm>
            <a:off x="1215462" y="260342"/>
            <a:ext cx="5865542" cy="405586"/>
          </a:xfrm>
          <a:prstGeom prst="foldedCorner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19116" y="274638"/>
            <a:ext cx="10553770" cy="881968"/>
          </a:xfrm>
        </p:spPr>
        <p:txBody>
          <a:bodyPr/>
          <a:lstStyle/>
          <a:p>
            <a:pPr algn="l" eaLnBrk="1" hangingPunct="1"/>
            <a:r>
              <a:rPr lang="hu-HU" altLang="hu-HU" sz="2818" b="1" dirty="0">
                <a:ea typeface="ＭＳ Ｐゴシック" pitchFamily="34" charset="-128"/>
              </a:rPr>
              <a:t>   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8485" y="994292"/>
            <a:ext cx="6979497" cy="5437515"/>
          </a:xfrm>
        </p:spPr>
        <p:txBody>
          <a:bodyPr/>
          <a:lstStyle/>
          <a:p>
            <a:pPr marL="0" indent="0">
              <a:spcAft>
                <a:spcPct val="30000"/>
              </a:spcAft>
              <a:buClr>
                <a:srgbClr val="113388"/>
              </a:buClr>
              <a:buNone/>
              <a:tabLst>
                <a:tab pos="220081" algn="l"/>
              </a:tabLst>
              <a:defRPr/>
            </a:pPr>
            <a:r>
              <a:rPr lang="hu-HU" sz="1578" b="1" dirty="0">
                <a:solidFill>
                  <a:schemeClr val="accent2"/>
                </a:solidFill>
              </a:rPr>
              <a:t>Fotóval kapcsolatos elvárások:</a:t>
            </a:r>
          </a:p>
          <a:p>
            <a:pPr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1578" dirty="0">
                <a:solidFill>
                  <a:srgbClr val="000000"/>
                </a:solidFill>
              </a:rPr>
              <a:t>Két olyan fotót kell készíteni, melyről megállapítható, hogy van-e sérülés. (Bal oldal+eleje és jobb oldal+hátsó rész</a:t>
            </a:r>
          </a:p>
          <a:p>
            <a:pPr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endParaRPr lang="hu-HU" sz="1578" dirty="0">
              <a:solidFill>
                <a:srgbClr val="000000"/>
              </a:solidFill>
            </a:endParaRPr>
          </a:p>
          <a:p>
            <a:pPr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endParaRPr lang="hu-HU" sz="1578" dirty="0">
              <a:solidFill>
                <a:srgbClr val="000000"/>
              </a:solidFill>
            </a:endParaRPr>
          </a:p>
          <a:p>
            <a:pPr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endParaRPr lang="hu-HU" sz="1578" dirty="0">
              <a:solidFill>
                <a:srgbClr val="000000"/>
              </a:solidFill>
            </a:endParaRPr>
          </a:p>
          <a:p>
            <a:pPr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endParaRPr lang="hu-HU" sz="1578" dirty="0">
              <a:solidFill>
                <a:srgbClr val="000000"/>
              </a:solidFill>
            </a:endParaRPr>
          </a:p>
          <a:p>
            <a:pPr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1578" dirty="0">
                <a:solidFill>
                  <a:srgbClr val="000000"/>
                </a:solidFill>
              </a:rPr>
              <a:t>A (gyújtáson lévő) autó műszerfaláról, hogy látható legyen a km óra állás.</a:t>
            </a:r>
          </a:p>
          <a:p>
            <a:pPr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endParaRPr lang="hu-HU" sz="1578" dirty="0">
              <a:solidFill>
                <a:srgbClr val="000000"/>
              </a:solidFill>
            </a:endParaRPr>
          </a:p>
          <a:p>
            <a:pPr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endParaRPr lang="hu-HU" sz="1578" dirty="0">
              <a:solidFill>
                <a:srgbClr val="000000"/>
              </a:solidFill>
            </a:endParaRPr>
          </a:p>
          <a:p>
            <a:pPr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endParaRPr lang="hu-HU" sz="1578" dirty="0">
              <a:solidFill>
                <a:srgbClr val="000000"/>
              </a:solidFill>
            </a:endParaRPr>
          </a:p>
          <a:p>
            <a:pPr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1578" dirty="0">
                <a:solidFill>
                  <a:srgbClr val="000000"/>
                </a:solidFill>
              </a:rPr>
              <a:t>És a gépjármű alvázszámát is le kell fotózni. (Ez lehet a szélvédőnél, a motorháztető alatt, de előfordulhat a vezetőoldali küszöbnél.)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79747" y="229042"/>
            <a:ext cx="10553770" cy="40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058" tIns="51529" rIns="103058" bIns="5152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1030620" eaLnBrk="1" hangingPunct="1"/>
            <a:r>
              <a:rPr lang="hu-HU" altLang="hu-HU" sz="2818" b="1" kern="0" dirty="0">
                <a:ea typeface="ＭＳ Ｐゴシック" pitchFamily="34" charset="-128"/>
              </a:rPr>
              <a:t>    Szemle fotók</a:t>
            </a:r>
            <a:r>
              <a:rPr lang="hu-HU" altLang="hu-HU" sz="2254" b="1" kern="0" dirty="0">
                <a:ea typeface="ＭＳ Ｐゴシック" pitchFamily="34" charset="-128"/>
              </a:rPr>
              <a:t>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7258" y="1724705"/>
            <a:ext cx="2042706" cy="1679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07880" y="1724705"/>
            <a:ext cx="2144478" cy="161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Kép 7" descr="E:\Skoda\KFA_571\IMG_5709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888" b="6481"/>
          <a:stretch/>
        </p:blipFill>
        <p:spPr bwMode="auto">
          <a:xfrm>
            <a:off x="7800296" y="3510157"/>
            <a:ext cx="3570905" cy="1623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24" t="24823" b="9954"/>
          <a:stretch/>
        </p:blipFill>
        <p:spPr bwMode="auto">
          <a:xfrm>
            <a:off x="8206081" y="5279526"/>
            <a:ext cx="2597022" cy="1395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065" y="31058"/>
            <a:ext cx="873158" cy="78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39703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: szamárfül 7"/>
          <p:cNvSpPr/>
          <p:nvPr/>
        </p:nvSpPr>
        <p:spPr>
          <a:xfrm>
            <a:off x="1198418" y="190256"/>
            <a:ext cx="7281333" cy="490271"/>
          </a:xfrm>
          <a:prstGeom prst="foldedCorner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98418" y="322651"/>
            <a:ext cx="10515600" cy="280333"/>
          </a:xfrm>
        </p:spPr>
        <p:txBody>
          <a:bodyPr>
            <a:noAutofit/>
          </a:bodyPr>
          <a:lstStyle/>
          <a:p>
            <a:r>
              <a:rPr lang="hu-HU" sz="3200" dirty="0"/>
              <a:t>Záradékok:</a:t>
            </a:r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07837259"/>
              </p:ext>
            </p:extLst>
          </p:nvPr>
        </p:nvGraphicFramePr>
        <p:xfrm>
          <a:off x="170745" y="1893358"/>
          <a:ext cx="11850511" cy="4721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920">
                  <a:extLst>
                    <a:ext uri="{9D8B030D-6E8A-4147-A177-3AD203B41FA5}">
                      <a16:colId xmlns:a16="http://schemas.microsoft.com/office/drawing/2014/main" xmlns="" val="2577781141"/>
                    </a:ext>
                  </a:extLst>
                </a:gridCol>
                <a:gridCol w="8609591">
                  <a:extLst>
                    <a:ext uri="{9D8B030D-6E8A-4147-A177-3AD203B41FA5}">
                      <a16:colId xmlns:a16="http://schemas.microsoft.com/office/drawing/2014/main" xmlns="" val="1628647095"/>
                    </a:ext>
                  </a:extLst>
                </a:gridCol>
              </a:tblGrid>
              <a:tr h="751216">
                <a:tc>
                  <a:txBody>
                    <a:bodyPr/>
                    <a:lstStyle/>
                    <a:p>
                      <a:pPr algn="ctr"/>
                      <a:r>
                        <a:rPr lang="hu-HU" sz="1800" b="1" i="0" u="none" strike="noStrike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A01. sz. záradék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 biztosítási fedezet az előírt gépjármű védelemi berendezés (Mabisz minősítésű</a:t>
                      </a:r>
                    </a:p>
                    <a:p>
                      <a:pPr algn="ctr"/>
                      <a:r>
                        <a:rPr lang="hu-HU" sz="1800" b="1" i="0" u="sng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indításgátló</a:t>
                      </a:r>
                      <a:r>
                        <a:rPr lang="hu-HU" sz="1800" b="0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hu-HU" sz="1800" b="1" i="0" u="sng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hiánya</a:t>
                      </a:r>
                      <a:r>
                        <a:rPr lang="hu-HU" sz="1800" b="0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miatt a </a:t>
                      </a:r>
                      <a:r>
                        <a:rPr lang="hu-HU" sz="1800" b="1" i="0" u="sng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lopáskockázatra nem terjed ki.</a:t>
                      </a:r>
                      <a:endParaRPr lang="hu-HU" b="1" u="sng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60188580"/>
                  </a:ext>
                </a:extLst>
              </a:tr>
              <a:tr h="751216">
                <a:tc>
                  <a:txBody>
                    <a:bodyPr/>
                    <a:lstStyle/>
                    <a:p>
                      <a:pPr algn="ctr"/>
                      <a:r>
                        <a:rPr lang="hu-HU" sz="1800" b="1" i="0" u="none" strike="noStrike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A02. sz. záradék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 biztosítási fedezet a járműhöz tartozó eredeti, </a:t>
                      </a:r>
                      <a:r>
                        <a:rPr lang="hu-HU" sz="1800" b="1" i="0" u="sng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hiánytalan kulcsok igazolásának</a:t>
                      </a:r>
                    </a:p>
                    <a:p>
                      <a:pPr algn="ctr"/>
                      <a:r>
                        <a:rPr lang="hu-HU" sz="1800" b="1" i="0" u="sng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hiánya miatt a lopáskockázatra nem terjed ki.</a:t>
                      </a:r>
                      <a:endParaRPr lang="hu-HU" b="1" u="sng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21288464"/>
                  </a:ext>
                </a:extLst>
              </a:tr>
              <a:tr h="751216">
                <a:tc>
                  <a:txBody>
                    <a:bodyPr/>
                    <a:lstStyle/>
                    <a:p>
                      <a:pPr algn="ctr"/>
                      <a:r>
                        <a:rPr lang="hu-HU" sz="1800" b="1" i="0" u="none" strike="noStrike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A11. sz. záradék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 biztosítási fedezet az előírt gépjármű védelemi berendezés (Mabisz minősítésű</a:t>
                      </a:r>
                    </a:p>
                    <a:p>
                      <a:pPr algn="ctr"/>
                      <a:r>
                        <a:rPr lang="hu-HU" sz="1800" b="1" i="0" u="sng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rablásgátló) hiánya miatt a lopás- és rabláskockázatra nem terjed ki.</a:t>
                      </a:r>
                      <a:endParaRPr lang="hu-HU" b="1" u="sng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99644253"/>
                  </a:ext>
                </a:extLst>
              </a:tr>
              <a:tr h="751216">
                <a:tc>
                  <a:txBody>
                    <a:bodyPr/>
                    <a:lstStyle/>
                    <a:p>
                      <a:pPr algn="ctr"/>
                      <a:r>
                        <a:rPr lang="hu-HU" sz="1800" b="1" i="0" u="none" strike="noStrike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A23. sz. záradék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 biztosítási fedezet a </a:t>
                      </a:r>
                      <a:r>
                        <a:rPr lang="hu-HU" sz="1800" b="1" i="0" u="sng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sérült vagy </a:t>
                      </a:r>
                      <a:r>
                        <a:rPr lang="hu-HU" sz="1800" b="1" i="0" u="sng" strike="noStrike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szakszerűtlenül</a:t>
                      </a:r>
                      <a:r>
                        <a:rPr lang="hu-HU" sz="1800" b="1" i="0" u="sng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javított jármű elemekre</a:t>
                      </a:r>
                    </a:p>
                    <a:p>
                      <a:pPr algn="ctr"/>
                      <a:r>
                        <a:rPr lang="hu-HU" sz="1800" b="1" i="0" u="sng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nem terjed ki.</a:t>
                      </a:r>
                      <a:endParaRPr lang="hu-HU" b="1" u="sng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6175052"/>
                  </a:ext>
                </a:extLst>
              </a:tr>
              <a:tr h="1717066">
                <a:tc>
                  <a:txBody>
                    <a:bodyPr/>
                    <a:lstStyle/>
                    <a:p>
                      <a:pPr algn="ctr"/>
                      <a:r>
                        <a:rPr lang="hu-HU" sz="1800" b="1" i="0" u="none" strike="noStrike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A30. sz. záradék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 biztosító a feltételek 13.2. Helyreállítási költségek térítése pontban foglalt</a:t>
                      </a:r>
                    </a:p>
                    <a:p>
                      <a:pPr algn="ctr"/>
                      <a:r>
                        <a:rPr lang="hu-HU" sz="1800" b="0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helyreállítási költség térítését az alábbi kiegészítéssel alkalmazza:</a:t>
                      </a:r>
                    </a:p>
                    <a:p>
                      <a:pPr algn="ctr"/>
                      <a:r>
                        <a:rPr lang="hu-HU" sz="1800" b="0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 biztosító minden esetben értékemelkedést von le a helyreállítás anyagköltségéből</a:t>
                      </a:r>
                    </a:p>
                    <a:p>
                      <a:pPr algn="ctr"/>
                      <a:r>
                        <a:rPr lang="hu-HU" sz="1800" b="0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 jármű korának és avultságának megfelelő mértékben.</a:t>
                      </a:r>
                      <a:endParaRPr lang="hu-HU" b="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hu-HU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3808825"/>
                  </a:ext>
                </a:extLst>
              </a:tr>
            </a:tbl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170745" y="993422"/>
            <a:ext cx="118505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felek a szerződéskötéskor, illetve annak tartama alatt bármikor az alábbi záradékokat köthetik ki: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065" y="31058"/>
            <a:ext cx="873158" cy="78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00546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0987" y="3365500"/>
            <a:ext cx="10515600" cy="1325563"/>
          </a:xfrm>
        </p:spPr>
        <p:txBody>
          <a:bodyPr>
            <a:normAutofit/>
          </a:bodyPr>
          <a:lstStyle/>
          <a:p>
            <a:r>
              <a:rPr lang="hu-HU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Kárrendezési Tudnivalók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4618" y="5800724"/>
            <a:ext cx="1657350" cy="885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rgbClr val="00B050">
                <a:alpha val="4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776538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: szamárfül 1"/>
          <p:cNvSpPr/>
          <p:nvPr/>
        </p:nvSpPr>
        <p:spPr>
          <a:xfrm>
            <a:off x="1330352" y="151368"/>
            <a:ext cx="6213914" cy="538284"/>
          </a:xfrm>
          <a:prstGeom prst="foldedCorner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19116" y="274638"/>
            <a:ext cx="10553770" cy="881968"/>
          </a:xfrm>
        </p:spPr>
        <p:txBody>
          <a:bodyPr/>
          <a:lstStyle/>
          <a:p>
            <a:pPr algn="l" eaLnBrk="1" hangingPunct="1"/>
            <a:r>
              <a:rPr lang="hu-HU" altLang="hu-HU" sz="2818" b="1" dirty="0">
                <a:ea typeface="ＭＳ Ｐゴシック" pitchFamily="34" charset="-128"/>
              </a:rPr>
              <a:t>   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29186" y="193324"/>
            <a:ext cx="3986074" cy="511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058" tIns="51529" rIns="103058" bIns="5152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1030620" eaLnBrk="1" hangingPunct="1"/>
            <a:r>
              <a:rPr lang="hu-HU" altLang="hu-HU" sz="2818" b="1" kern="0" dirty="0">
                <a:ea typeface="ＭＳ Ｐゴシック" pitchFamily="34" charset="-128"/>
              </a:rPr>
              <a:t>    Kárrendezés folyamata</a:t>
            </a:r>
            <a:endParaRPr lang="hu-HU" altLang="hu-HU" sz="2254" b="1" kern="0" dirty="0">
              <a:ea typeface="ＭＳ Ｐゴシック" pitchFamily="34" charset="-128"/>
            </a:endParaRPr>
          </a:p>
        </p:txBody>
      </p:sp>
      <p:grpSp>
        <p:nvGrpSpPr>
          <p:cNvPr id="6" name="Csoportba foglalás 5"/>
          <p:cNvGrpSpPr/>
          <p:nvPr/>
        </p:nvGrpSpPr>
        <p:grpSpPr>
          <a:xfrm>
            <a:off x="1794683" y="1076456"/>
            <a:ext cx="9657676" cy="5636474"/>
            <a:chOff x="395288" y="1196975"/>
            <a:chExt cx="7559675" cy="5289741"/>
          </a:xfrm>
        </p:grpSpPr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539750" y="2565400"/>
              <a:ext cx="2087563" cy="1454748"/>
            </a:xfrm>
            <a:prstGeom prst="rect">
              <a:avLst/>
            </a:prstGeom>
            <a:solidFill>
              <a:srgbClr val="00B0F0"/>
            </a:solidFill>
            <a:ln>
              <a:headEnd/>
              <a:tailEnd/>
            </a:ln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hu-HU" sz="1353" b="1" dirty="0"/>
                <a:t>Kárbejelentés</a:t>
              </a:r>
            </a:p>
            <a:p>
              <a:pPr eaLnBrk="1" hangingPunct="1">
                <a:spcBef>
                  <a:spcPct val="50000"/>
                </a:spcBef>
                <a:defRPr/>
              </a:pPr>
              <a:r>
                <a:rPr lang="hu-HU" sz="902" dirty="0"/>
                <a:t>TeleCenter</a:t>
              </a:r>
            </a:p>
            <a:p>
              <a:pPr eaLnBrk="1" hangingPunct="1">
                <a:spcBef>
                  <a:spcPct val="50000"/>
                </a:spcBef>
                <a:defRPr/>
              </a:pPr>
              <a:r>
                <a:rPr lang="hu-HU" sz="902" dirty="0"/>
                <a:t>Internet</a:t>
              </a:r>
            </a:p>
            <a:p>
              <a:pPr eaLnBrk="1" hangingPunct="1">
                <a:spcBef>
                  <a:spcPct val="50000"/>
                </a:spcBef>
                <a:defRPr/>
              </a:pPr>
              <a:r>
                <a:rPr lang="hu-HU" sz="902" dirty="0"/>
                <a:t>Ügyfélszolgálati iroda</a:t>
              </a:r>
            </a:p>
            <a:p>
              <a:pPr eaLnBrk="1" hangingPunct="1">
                <a:spcBef>
                  <a:spcPct val="50000"/>
                </a:spcBef>
                <a:defRPr/>
              </a:pPr>
              <a:r>
                <a:rPr lang="hu-HU" sz="902" dirty="0"/>
                <a:t>Fax</a:t>
              </a:r>
            </a:p>
            <a:p>
              <a:pPr eaLnBrk="1" hangingPunct="1">
                <a:spcBef>
                  <a:spcPct val="50000"/>
                </a:spcBef>
                <a:defRPr/>
              </a:pPr>
              <a:r>
                <a:rPr lang="hu-HU" sz="902" dirty="0"/>
                <a:t>E-mail</a:t>
              </a:r>
            </a:p>
            <a:p>
              <a:pPr eaLnBrk="1" hangingPunct="1">
                <a:spcBef>
                  <a:spcPct val="50000"/>
                </a:spcBef>
                <a:defRPr/>
              </a:pPr>
              <a:r>
                <a:rPr lang="hu-HU" sz="902" dirty="0"/>
                <a:t>Posta</a:t>
              </a:r>
            </a:p>
          </p:txBody>
        </p:sp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3203575" y="1484313"/>
              <a:ext cx="2087563" cy="282044"/>
            </a:xfrm>
            <a:prstGeom prst="rect">
              <a:avLst/>
            </a:prstGeom>
            <a:solidFill>
              <a:srgbClr val="92D050"/>
            </a:solidFill>
            <a:ln>
              <a:headEnd/>
              <a:tailEnd/>
            </a:ln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hu-HU" sz="1353" b="1" dirty="0"/>
                <a:t>Hibajavítás</a:t>
              </a:r>
              <a:endParaRPr lang="hu-HU" sz="1353" dirty="0"/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3708400" y="2027238"/>
              <a:ext cx="1079500" cy="282044"/>
            </a:xfrm>
            <a:prstGeom prst="rect">
              <a:avLst/>
            </a:prstGeom>
            <a:solidFill>
              <a:srgbClr val="FF6600"/>
            </a:solidFill>
            <a:ln>
              <a:headEnd/>
              <a:tailEnd/>
            </a:ln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hu-HU" sz="1353" b="1" dirty="0"/>
                <a:t>Irányítható?</a:t>
              </a:r>
              <a:endParaRPr lang="hu-HU" sz="1353" dirty="0"/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3203575" y="3106738"/>
              <a:ext cx="2087563" cy="282044"/>
            </a:xfrm>
            <a:prstGeom prst="rect">
              <a:avLst/>
            </a:prstGeom>
            <a:solidFill>
              <a:srgbClr val="92D050"/>
            </a:solidFill>
            <a:ln>
              <a:headEnd/>
              <a:tailEnd/>
            </a:ln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hu-HU" sz="1353" b="1"/>
                <a:t>Fedezetvizsgálat</a:t>
              </a:r>
              <a:endParaRPr lang="hu-HU" sz="1353"/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3203575" y="2565400"/>
              <a:ext cx="2087563" cy="282044"/>
            </a:xfrm>
            <a:prstGeom prst="rect">
              <a:avLst/>
            </a:prstGeom>
            <a:solidFill>
              <a:srgbClr val="92D050"/>
            </a:solidFill>
            <a:ln>
              <a:headEnd/>
              <a:tailEnd/>
            </a:ln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hu-HU" sz="1353" b="1"/>
                <a:t>Jogalapvizsgálat</a:t>
              </a:r>
              <a:endParaRPr lang="hu-HU" sz="1353"/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3203575" y="4259263"/>
              <a:ext cx="2087563" cy="282044"/>
            </a:xfrm>
            <a:prstGeom prst="rect">
              <a:avLst/>
            </a:prstGeom>
            <a:solidFill>
              <a:srgbClr val="92D050"/>
            </a:solidFill>
            <a:ln>
              <a:headEnd/>
              <a:tailEnd/>
            </a:ln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hu-HU" sz="1353" b="1"/>
                <a:t>Ügyfél hívása telefonon</a:t>
              </a:r>
              <a:endParaRPr lang="hu-HU" sz="1353"/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3708400" y="3683000"/>
              <a:ext cx="1079500" cy="282044"/>
            </a:xfrm>
            <a:prstGeom prst="rect">
              <a:avLst/>
            </a:prstGeom>
            <a:solidFill>
              <a:srgbClr val="FF6600"/>
            </a:solidFill>
            <a:ln>
              <a:headEnd/>
              <a:tailEnd/>
            </a:ln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hu-HU" sz="1353" b="1" dirty="0"/>
                <a:t>Rendben?</a:t>
              </a:r>
              <a:endParaRPr lang="hu-HU" sz="1353" dirty="0"/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3708400" y="4906963"/>
              <a:ext cx="1079500" cy="282044"/>
            </a:xfrm>
            <a:prstGeom prst="rect">
              <a:avLst/>
            </a:prstGeom>
            <a:solidFill>
              <a:srgbClr val="FF6600"/>
            </a:solidFill>
            <a:ln>
              <a:headEnd/>
              <a:tailEnd/>
            </a:ln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hu-HU" sz="1353" b="1" dirty="0"/>
                <a:t>Ügyfél OK?</a:t>
              </a:r>
              <a:endParaRPr lang="hu-HU" sz="1353" dirty="0"/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3203575" y="5483225"/>
              <a:ext cx="2087563" cy="282044"/>
            </a:xfrm>
            <a:prstGeom prst="rect">
              <a:avLst/>
            </a:prstGeom>
            <a:solidFill>
              <a:srgbClr val="92D050"/>
            </a:solidFill>
            <a:ln>
              <a:headEnd/>
              <a:tailEnd/>
            </a:ln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hu-HU" sz="1353" b="1"/>
                <a:t>E-mail küldése a javítónak</a:t>
              </a:r>
              <a:endParaRPr lang="hu-HU" sz="1353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4787900" y="2133600"/>
              <a:ext cx="7921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sz="2029"/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 flipH="1">
              <a:off x="4211638" y="1773238"/>
              <a:ext cx="0" cy="25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sz="2029"/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 flipH="1">
              <a:off x="4211638" y="2314575"/>
              <a:ext cx="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sz="2029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 flipH="1">
              <a:off x="4211638" y="2852738"/>
              <a:ext cx="0" cy="25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sz="2029"/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 flipH="1">
              <a:off x="4211638" y="3395663"/>
              <a:ext cx="0" cy="2873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sz="2029"/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 flipH="1">
              <a:off x="4211638" y="3970338"/>
              <a:ext cx="0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sz="2029"/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 flipH="1">
              <a:off x="4211638" y="4546600"/>
              <a:ext cx="0" cy="360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sz="2029"/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 flipH="1">
              <a:off x="4211638" y="5195888"/>
              <a:ext cx="0" cy="2873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sz="2029"/>
            </a:p>
          </p:txBody>
        </p:sp>
        <p:sp>
          <p:nvSpPr>
            <p:cNvPr id="24" name="Line 20"/>
            <p:cNvSpPr>
              <a:spLocks noChangeShapeType="1"/>
            </p:cNvSpPr>
            <p:nvPr/>
          </p:nvSpPr>
          <p:spPr bwMode="auto">
            <a:xfrm>
              <a:off x="4211638" y="1196975"/>
              <a:ext cx="0" cy="287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sz="2029"/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 flipV="1">
              <a:off x="1619250" y="3935413"/>
              <a:ext cx="0" cy="430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sz="2029"/>
            </a:p>
          </p:txBody>
        </p:sp>
        <p:sp>
          <p:nvSpPr>
            <p:cNvPr id="26" name="Line 22"/>
            <p:cNvSpPr>
              <a:spLocks noChangeShapeType="1"/>
            </p:cNvSpPr>
            <p:nvPr/>
          </p:nvSpPr>
          <p:spPr bwMode="auto">
            <a:xfrm flipH="1">
              <a:off x="2916238" y="1196975"/>
              <a:ext cx="1295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sz="2029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 flipH="1">
              <a:off x="2916238" y="1196975"/>
              <a:ext cx="0" cy="3168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sz="2029"/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 flipH="1">
              <a:off x="1619250" y="4365625"/>
              <a:ext cx="12969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sz="2029"/>
            </a:p>
          </p:txBody>
        </p:sp>
        <p:sp>
          <p:nvSpPr>
            <p:cNvPr id="29" name="Text Box 25"/>
            <p:cNvSpPr txBox="1">
              <a:spLocks noChangeArrowheads="1"/>
            </p:cNvSpPr>
            <p:nvPr/>
          </p:nvSpPr>
          <p:spPr bwMode="auto">
            <a:xfrm>
              <a:off x="5867400" y="1485900"/>
              <a:ext cx="2087563" cy="282044"/>
            </a:xfrm>
            <a:prstGeom prst="rect">
              <a:avLst/>
            </a:prstGeom>
            <a:solidFill>
              <a:srgbClr val="92D050"/>
            </a:solidFill>
            <a:ln>
              <a:headEnd/>
              <a:tailEnd/>
            </a:ln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hu-HU" sz="1353" b="1"/>
                <a:t>Ügyosztás</a:t>
              </a:r>
              <a:endParaRPr lang="hu-HU" sz="1353"/>
            </a:p>
          </p:txBody>
        </p:sp>
        <p:sp>
          <p:nvSpPr>
            <p:cNvPr id="30" name="Text Box 26"/>
            <p:cNvSpPr txBox="1">
              <a:spLocks noChangeArrowheads="1"/>
            </p:cNvSpPr>
            <p:nvPr/>
          </p:nvSpPr>
          <p:spPr bwMode="auto">
            <a:xfrm>
              <a:off x="5867400" y="2062163"/>
              <a:ext cx="2087563" cy="282044"/>
            </a:xfrm>
            <a:prstGeom prst="rect">
              <a:avLst/>
            </a:prstGeom>
            <a:solidFill>
              <a:srgbClr val="FFC000"/>
            </a:solidFill>
            <a:ln>
              <a:headEnd/>
              <a:tailEnd/>
            </a:ln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hu-HU" sz="1353" b="1"/>
                <a:t>Ügyintézés</a:t>
              </a:r>
              <a:endParaRPr lang="hu-HU" sz="1353"/>
            </a:p>
          </p:txBody>
        </p:sp>
        <p:sp>
          <p:nvSpPr>
            <p:cNvPr id="31" name="Line 27"/>
            <p:cNvSpPr>
              <a:spLocks noChangeShapeType="1"/>
            </p:cNvSpPr>
            <p:nvPr/>
          </p:nvSpPr>
          <p:spPr bwMode="auto">
            <a:xfrm>
              <a:off x="6948488" y="1773238"/>
              <a:ext cx="0" cy="2873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sz="2029"/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>
              <a:off x="6948488" y="1270000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sz="2029"/>
            </a:p>
          </p:txBody>
        </p:sp>
        <p:sp>
          <p:nvSpPr>
            <p:cNvPr id="33" name="Line 29"/>
            <p:cNvSpPr>
              <a:spLocks noChangeShapeType="1"/>
            </p:cNvSpPr>
            <p:nvPr/>
          </p:nvSpPr>
          <p:spPr bwMode="auto">
            <a:xfrm>
              <a:off x="6946900" y="2349500"/>
              <a:ext cx="0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sz="2029"/>
            </a:p>
          </p:txBody>
        </p:sp>
        <p:sp>
          <p:nvSpPr>
            <p:cNvPr id="34" name="Line 30"/>
            <p:cNvSpPr>
              <a:spLocks noChangeShapeType="1"/>
            </p:cNvSpPr>
            <p:nvPr/>
          </p:nvSpPr>
          <p:spPr bwMode="auto">
            <a:xfrm flipH="1">
              <a:off x="5580063" y="1270000"/>
              <a:ext cx="13700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sz="2029"/>
            </a:p>
          </p:txBody>
        </p:sp>
        <p:sp>
          <p:nvSpPr>
            <p:cNvPr id="35" name="Line 31"/>
            <p:cNvSpPr>
              <a:spLocks noChangeShapeType="1"/>
            </p:cNvSpPr>
            <p:nvPr/>
          </p:nvSpPr>
          <p:spPr bwMode="auto">
            <a:xfrm flipH="1">
              <a:off x="4211638" y="6165850"/>
              <a:ext cx="13684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sz="2029"/>
            </a:p>
          </p:txBody>
        </p:sp>
        <p:sp>
          <p:nvSpPr>
            <p:cNvPr id="36" name="Line 32"/>
            <p:cNvSpPr>
              <a:spLocks noChangeShapeType="1"/>
            </p:cNvSpPr>
            <p:nvPr/>
          </p:nvSpPr>
          <p:spPr bwMode="auto">
            <a:xfrm flipH="1" flipV="1">
              <a:off x="5580063" y="1270000"/>
              <a:ext cx="0" cy="4895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sz="2029"/>
            </a:p>
          </p:txBody>
        </p:sp>
        <p:sp>
          <p:nvSpPr>
            <p:cNvPr id="37" name="Line 33"/>
            <p:cNvSpPr>
              <a:spLocks noChangeShapeType="1"/>
            </p:cNvSpPr>
            <p:nvPr/>
          </p:nvSpPr>
          <p:spPr bwMode="auto">
            <a:xfrm>
              <a:off x="4787900" y="3789363"/>
              <a:ext cx="7921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sz="2029"/>
            </a:p>
          </p:txBody>
        </p:sp>
        <p:sp>
          <p:nvSpPr>
            <p:cNvPr id="38" name="Line 34"/>
            <p:cNvSpPr>
              <a:spLocks noChangeShapeType="1"/>
            </p:cNvSpPr>
            <p:nvPr/>
          </p:nvSpPr>
          <p:spPr bwMode="auto">
            <a:xfrm>
              <a:off x="4787900" y="5013325"/>
              <a:ext cx="7921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sz="2029"/>
            </a:p>
          </p:txBody>
        </p:sp>
        <p:sp>
          <p:nvSpPr>
            <p:cNvPr id="39" name="Line 35"/>
            <p:cNvSpPr>
              <a:spLocks noChangeShapeType="1"/>
            </p:cNvSpPr>
            <p:nvPr/>
          </p:nvSpPr>
          <p:spPr bwMode="auto">
            <a:xfrm>
              <a:off x="4211638" y="5949950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sz="2029"/>
            </a:p>
          </p:txBody>
        </p:sp>
        <p:sp>
          <p:nvSpPr>
            <p:cNvPr id="40" name="Rectangle 36"/>
            <p:cNvSpPr>
              <a:spLocks noChangeArrowheads="1"/>
            </p:cNvSpPr>
            <p:nvPr/>
          </p:nvSpPr>
          <p:spPr bwMode="auto">
            <a:xfrm>
              <a:off x="4932363" y="1916113"/>
              <a:ext cx="431800" cy="2159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hu-HU" altLang="hu-HU" sz="1127" b="1"/>
                <a:t>nem</a:t>
              </a:r>
            </a:p>
          </p:txBody>
        </p:sp>
        <p:sp>
          <p:nvSpPr>
            <p:cNvPr id="41" name="Rectangle 37"/>
            <p:cNvSpPr>
              <a:spLocks noChangeArrowheads="1"/>
            </p:cNvSpPr>
            <p:nvPr/>
          </p:nvSpPr>
          <p:spPr bwMode="auto">
            <a:xfrm>
              <a:off x="4932363" y="3573463"/>
              <a:ext cx="431800" cy="2159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hu-HU" altLang="hu-HU" sz="1127" b="1"/>
                <a:t>nem</a:t>
              </a:r>
            </a:p>
          </p:txBody>
        </p:sp>
        <p:sp>
          <p:nvSpPr>
            <p:cNvPr id="42" name="Rectangle 38"/>
            <p:cNvSpPr>
              <a:spLocks noChangeArrowheads="1"/>
            </p:cNvSpPr>
            <p:nvPr/>
          </p:nvSpPr>
          <p:spPr bwMode="auto">
            <a:xfrm>
              <a:off x="4932363" y="4797425"/>
              <a:ext cx="431800" cy="2159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hu-HU" altLang="hu-HU" sz="1127" b="1"/>
                <a:t>nem</a:t>
              </a:r>
            </a:p>
          </p:txBody>
        </p:sp>
        <p:sp>
          <p:nvSpPr>
            <p:cNvPr id="43" name="Rectangle 39"/>
            <p:cNvSpPr>
              <a:spLocks noChangeArrowheads="1"/>
            </p:cNvSpPr>
            <p:nvPr/>
          </p:nvSpPr>
          <p:spPr bwMode="auto">
            <a:xfrm>
              <a:off x="4211638" y="2276475"/>
              <a:ext cx="431800" cy="2159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hu-HU" altLang="hu-HU" sz="1127" b="1"/>
                <a:t>igen</a:t>
              </a:r>
            </a:p>
          </p:txBody>
        </p:sp>
        <p:sp>
          <p:nvSpPr>
            <p:cNvPr id="44" name="Rectangle 40"/>
            <p:cNvSpPr>
              <a:spLocks noChangeArrowheads="1"/>
            </p:cNvSpPr>
            <p:nvPr/>
          </p:nvSpPr>
          <p:spPr bwMode="auto">
            <a:xfrm>
              <a:off x="4211638" y="4005263"/>
              <a:ext cx="431800" cy="2159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hu-HU" altLang="hu-HU" sz="1127" b="1"/>
                <a:t>igen</a:t>
              </a:r>
            </a:p>
          </p:txBody>
        </p:sp>
        <p:sp>
          <p:nvSpPr>
            <p:cNvPr id="45" name="Rectangle 41"/>
            <p:cNvSpPr>
              <a:spLocks noChangeArrowheads="1"/>
            </p:cNvSpPr>
            <p:nvPr/>
          </p:nvSpPr>
          <p:spPr bwMode="auto">
            <a:xfrm>
              <a:off x="4211638" y="5229225"/>
              <a:ext cx="431800" cy="2159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hu-HU" altLang="hu-HU" sz="1127" b="1"/>
                <a:t>igen</a:t>
              </a:r>
            </a:p>
          </p:txBody>
        </p:sp>
        <p:sp>
          <p:nvSpPr>
            <p:cNvPr id="46" name="Text Box 42"/>
            <p:cNvSpPr txBox="1">
              <a:spLocks noChangeArrowheads="1"/>
            </p:cNvSpPr>
            <p:nvPr/>
          </p:nvSpPr>
          <p:spPr bwMode="auto">
            <a:xfrm>
              <a:off x="395288" y="5875466"/>
              <a:ext cx="1655762" cy="249428"/>
            </a:xfrm>
            <a:prstGeom prst="rect">
              <a:avLst/>
            </a:prstGeom>
            <a:solidFill>
              <a:srgbClr val="92D050"/>
            </a:solidFill>
            <a:ln>
              <a:headEnd/>
              <a:tailEnd/>
            </a:ln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hu-HU" sz="1127" b="1" dirty="0"/>
                <a:t>Kár-TeleCenter</a:t>
              </a:r>
              <a:endParaRPr lang="hu-HU" sz="1127" dirty="0"/>
            </a:p>
          </p:txBody>
        </p:sp>
        <p:sp>
          <p:nvSpPr>
            <p:cNvPr id="47" name="Text Box 43"/>
            <p:cNvSpPr txBox="1">
              <a:spLocks noChangeArrowheads="1"/>
            </p:cNvSpPr>
            <p:nvPr/>
          </p:nvSpPr>
          <p:spPr bwMode="auto">
            <a:xfrm>
              <a:off x="395288" y="5516563"/>
              <a:ext cx="1655762" cy="249428"/>
            </a:xfrm>
            <a:prstGeom prst="rect">
              <a:avLst/>
            </a:prstGeom>
            <a:solidFill>
              <a:srgbClr val="00B0F0"/>
            </a:solidFill>
            <a:ln>
              <a:headEnd/>
              <a:tailEnd/>
            </a:ln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hu-HU" sz="1127" b="1"/>
                <a:t>Ügyfélszolgálat</a:t>
              </a:r>
              <a:endParaRPr lang="hu-HU" sz="1127"/>
            </a:p>
          </p:txBody>
        </p:sp>
        <p:sp>
          <p:nvSpPr>
            <p:cNvPr id="48" name="Text Box 44"/>
            <p:cNvSpPr txBox="1">
              <a:spLocks noChangeArrowheads="1"/>
            </p:cNvSpPr>
            <p:nvPr/>
          </p:nvSpPr>
          <p:spPr bwMode="auto">
            <a:xfrm>
              <a:off x="395288" y="6237288"/>
              <a:ext cx="1655762" cy="249428"/>
            </a:xfrm>
            <a:prstGeom prst="rect">
              <a:avLst/>
            </a:prstGeom>
            <a:solidFill>
              <a:srgbClr val="FFC000"/>
            </a:solidFill>
            <a:ln>
              <a:headEnd/>
              <a:tailEnd/>
            </a:ln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hu-HU" sz="1127" b="1"/>
                <a:t>Ügyintézői Csoport</a:t>
              </a:r>
              <a:endParaRPr lang="hu-HU" sz="1127"/>
            </a:p>
          </p:txBody>
        </p:sp>
        <p:sp>
          <p:nvSpPr>
            <p:cNvPr id="49" name="Text Box 46"/>
            <p:cNvSpPr txBox="1">
              <a:spLocks noChangeArrowheads="1"/>
            </p:cNvSpPr>
            <p:nvPr/>
          </p:nvSpPr>
          <p:spPr bwMode="auto">
            <a:xfrm>
              <a:off x="539750" y="1484313"/>
              <a:ext cx="2087563" cy="282044"/>
            </a:xfrm>
            <a:prstGeom prst="rect">
              <a:avLst/>
            </a:prstGeom>
            <a:solidFill>
              <a:srgbClr val="00B050"/>
            </a:solidFill>
            <a:ln>
              <a:headEnd/>
              <a:tailEnd/>
            </a:ln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hu-HU" sz="1353" b="1"/>
                <a:t>ÜGYFÉL</a:t>
              </a:r>
              <a:endParaRPr lang="hu-HU" sz="1353"/>
            </a:p>
          </p:txBody>
        </p:sp>
        <p:sp>
          <p:nvSpPr>
            <p:cNvPr id="50" name="Line 47"/>
            <p:cNvSpPr>
              <a:spLocks noChangeShapeType="1"/>
            </p:cNvSpPr>
            <p:nvPr/>
          </p:nvSpPr>
          <p:spPr bwMode="auto">
            <a:xfrm>
              <a:off x="1619250" y="1773238"/>
              <a:ext cx="0" cy="792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sz="2029"/>
            </a:p>
          </p:txBody>
        </p:sp>
      </p:grpSp>
      <p:pic>
        <p:nvPicPr>
          <p:cNvPr id="51" name="Kép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065" y="31058"/>
            <a:ext cx="873158" cy="78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83713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: szamárfül 1"/>
          <p:cNvSpPr/>
          <p:nvPr/>
        </p:nvSpPr>
        <p:spPr>
          <a:xfrm>
            <a:off x="1206632" y="206595"/>
            <a:ext cx="8086594" cy="542074"/>
          </a:xfrm>
          <a:prstGeom prst="foldedCorner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19116" y="274638"/>
            <a:ext cx="10553770" cy="881968"/>
          </a:xfrm>
        </p:spPr>
        <p:txBody>
          <a:bodyPr/>
          <a:lstStyle/>
          <a:p>
            <a:pPr algn="l" eaLnBrk="1" hangingPunct="1"/>
            <a:r>
              <a:rPr lang="hu-HU" altLang="hu-HU" sz="2818" b="1" dirty="0">
                <a:ea typeface="ＭＳ Ｐゴシック" pitchFamily="34" charset="-128"/>
              </a:rPr>
              <a:t>   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82790" y="207246"/>
            <a:ext cx="10553770" cy="519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058" tIns="51529" rIns="103058" bIns="5152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1030620" eaLnBrk="1" hangingPunct="1"/>
            <a:r>
              <a:rPr lang="hu-HU" altLang="hu-HU" sz="2818" b="1" kern="0" dirty="0">
                <a:ea typeface="ＭＳ Ｐゴシック" pitchFamily="34" charset="-128"/>
              </a:rPr>
              <a:t>    Kárszakértő (kárrendezési folyamatban)</a:t>
            </a:r>
            <a:endParaRPr lang="hu-HU" altLang="hu-HU" sz="2254" b="1" kern="0" dirty="0">
              <a:ea typeface="ＭＳ Ｐゴシック" pitchFamily="34" charset="-128"/>
            </a:endParaRPr>
          </a:p>
        </p:txBody>
      </p:sp>
      <p:grpSp>
        <p:nvGrpSpPr>
          <p:cNvPr id="51" name="Csoportba foglalás 50"/>
          <p:cNvGrpSpPr/>
          <p:nvPr/>
        </p:nvGrpSpPr>
        <p:grpSpPr>
          <a:xfrm>
            <a:off x="962789" y="994292"/>
            <a:ext cx="10002628" cy="5540336"/>
            <a:chOff x="395288" y="1196975"/>
            <a:chExt cx="7559675" cy="4915766"/>
          </a:xfrm>
        </p:grpSpPr>
        <p:sp>
          <p:nvSpPr>
            <p:cNvPr id="52" name="Text Box 4"/>
            <p:cNvSpPr txBox="1">
              <a:spLocks noChangeArrowheads="1"/>
            </p:cNvSpPr>
            <p:nvPr/>
          </p:nvSpPr>
          <p:spPr bwMode="auto">
            <a:xfrm>
              <a:off x="539750" y="2565400"/>
              <a:ext cx="2087563" cy="759391"/>
            </a:xfrm>
            <a:prstGeom prst="rect">
              <a:avLst/>
            </a:prstGeom>
            <a:solidFill>
              <a:srgbClr val="00B0F0"/>
            </a:solidFill>
            <a:ln>
              <a:headEnd/>
              <a:tailEnd/>
            </a:ln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hu-HU" sz="1353" b="1" dirty="0"/>
                <a:t>Ügyfél hívása</a:t>
              </a:r>
            </a:p>
            <a:p>
              <a:pPr eaLnBrk="1" hangingPunct="1">
                <a:spcBef>
                  <a:spcPct val="50000"/>
                </a:spcBef>
                <a:defRPr/>
              </a:pPr>
              <a:r>
                <a:rPr lang="hu-HU" sz="902" dirty="0"/>
                <a:t>Szemle egyeztetése</a:t>
              </a:r>
            </a:p>
            <a:p>
              <a:pPr eaLnBrk="1" hangingPunct="1">
                <a:spcBef>
                  <a:spcPct val="50000"/>
                </a:spcBef>
                <a:defRPr/>
              </a:pPr>
              <a:r>
                <a:rPr lang="hu-HU" sz="902" dirty="0"/>
                <a:t>Ügyfél tájékoztatása a kárrendezésről, és a szükséges iratokról</a:t>
              </a:r>
            </a:p>
          </p:txBody>
        </p:sp>
        <p:sp>
          <p:nvSpPr>
            <p:cNvPr id="53" name="Text Box 5"/>
            <p:cNvSpPr txBox="1">
              <a:spLocks noChangeArrowheads="1"/>
            </p:cNvSpPr>
            <p:nvPr/>
          </p:nvSpPr>
          <p:spPr bwMode="auto">
            <a:xfrm>
              <a:off x="3203575" y="1484313"/>
              <a:ext cx="2087563" cy="266652"/>
            </a:xfrm>
            <a:prstGeom prst="rect">
              <a:avLst/>
            </a:prstGeom>
            <a:solidFill>
              <a:srgbClr val="92D050"/>
            </a:solidFill>
            <a:ln>
              <a:headEnd/>
              <a:tailEnd/>
            </a:ln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hu-HU" sz="1353" b="1"/>
                <a:t>Kárfelvétel</a:t>
              </a:r>
              <a:endParaRPr lang="hu-HU" sz="1353"/>
            </a:p>
          </p:txBody>
        </p:sp>
        <p:sp>
          <p:nvSpPr>
            <p:cNvPr id="54" name="Text Box 6"/>
            <p:cNvSpPr txBox="1">
              <a:spLocks noChangeArrowheads="1"/>
            </p:cNvSpPr>
            <p:nvPr/>
          </p:nvSpPr>
          <p:spPr bwMode="auto">
            <a:xfrm>
              <a:off x="3635375" y="3213100"/>
              <a:ext cx="1079500" cy="266652"/>
            </a:xfrm>
            <a:prstGeom prst="rect">
              <a:avLst/>
            </a:prstGeom>
            <a:solidFill>
              <a:srgbClr val="FF6600"/>
            </a:solidFill>
            <a:ln>
              <a:headEnd/>
              <a:tailEnd/>
            </a:ln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hu-HU" sz="1353" b="1"/>
                <a:t>Irányítható?</a:t>
              </a:r>
              <a:endParaRPr lang="hu-HU" sz="1353"/>
            </a:p>
          </p:txBody>
        </p:sp>
        <p:sp>
          <p:nvSpPr>
            <p:cNvPr id="55" name="Text Box 7"/>
            <p:cNvSpPr txBox="1">
              <a:spLocks noChangeArrowheads="1"/>
            </p:cNvSpPr>
            <p:nvPr/>
          </p:nvSpPr>
          <p:spPr bwMode="auto">
            <a:xfrm>
              <a:off x="3203575" y="2636838"/>
              <a:ext cx="2087563" cy="266652"/>
            </a:xfrm>
            <a:prstGeom prst="rect">
              <a:avLst/>
            </a:prstGeom>
            <a:solidFill>
              <a:srgbClr val="92D050"/>
            </a:solidFill>
            <a:ln>
              <a:headEnd/>
              <a:tailEnd/>
            </a:ln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hu-HU" sz="1353" b="1"/>
                <a:t>Fedezetvizsgálat</a:t>
              </a:r>
              <a:endParaRPr lang="hu-HU" sz="1353"/>
            </a:p>
          </p:txBody>
        </p:sp>
        <p:sp>
          <p:nvSpPr>
            <p:cNvPr id="56" name="Text Box 8"/>
            <p:cNvSpPr txBox="1">
              <a:spLocks noChangeArrowheads="1"/>
            </p:cNvSpPr>
            <p:nvPr/>
          </p:nvSpPr>
          <p:spPr bwMode="auto">
            <a:xfrm>
              <a:off x="3203575" y="2060575"/>
              <a:ext cx="2087563" cy="266652"/>
            </a:xfrm>
            <a:prstGeom prst="rect">
              <a:avLst/>
            </a:prstGeom>
            <a:solidFill>
              <a:srgbClr val="92D050"/>
            </a:solidFill>
            <a:ln>
              <a:headEnd/>
              <a:tailEnd/>
            </a:ln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hu-HU" sz="1353" b="1"/>
                <a:t>Jogalapvizsgálat</a:t>
              </a:r>
              <a:endParaRPr lang="hu-HU" sz="1353"/>
            </a:p>
          </p:txBody>
        </p:sp>
        <p:sp>
          <p:nvSpPr>
            <p:cNvPr id="57" name="Text Box 9"/>
            <p:cNvSpPr txBox="1">
              <a:spLocks noChangeArrowheads="1"/>
            </p:cNvSpPr>
            <p:nvPr/>
          </p:nvSpPr>
          <p:spPr bwMode="auto">
            <a:xfrm>
              <a:off x="3203575" y="3789363"/>
              <a:ext cx="2087563" cy="266652"/>
            </a:xfrm>
            <a:prstGeom prst="rect">
              <a:avLst/>
            </a:prstGeom>
            <a:solidFill>
              <a:srgbClr val="92D050"/>
            </a:solidFill>
            <a:ln>
              <a:headEnd/>
              <a:tailEnd/>
            </a:ln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hu-HU" sz="1353" b="1"/>
                <a:t>Szolgáltatás kiajánlás</a:t>
              </a:r>
              <a:endParaRPr lang="hu-HU" sz="1353"/>
            </a:p>
          </p:txBody>
        </p:sp>
        <p:sp>
          <p:nvSpPr>
            <p:cNvPr id="58" name="Text Box 11"/>
            <p:cNvSpPr txBox="1">
              <a:spLocks noChangeArrowheads="1"/>
            </p:cNvSpPr>
            <p:nvPr/>
          </p:nvSpPr>
          <p:spPr bwMode="auto">
            <a:xfrm>
              <a:off x="3635375" y="4437063"/>
              <a:ext cx="1079500" cy="266652"/>
            </a:xfrm>
            <a:prstGeom prst="rect">
              <a:avLst/>
            </a:prstGeom>
            <a:solidFill>
              <a:srgbClr val="FF6600"/>
            </a:solidFill>
            <a:ln>
              <a:headEnd/>
              <a:tailEnd/>
            </a:ln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hu-HU" sz="1353" b="1"/>
                <a:t>Ügyfél OK?</a:t>
              </a:r>
              <a:endParaRPr lang="hu-HU" sz="1353"/>
            </a:p>
          </p:txBody>
        </p:sp>
        <p:sp>
          <p:nvSpPr>
            <p:cNvPr id="59" name="Text Box 12"/>
            <p:cNvSpPr txBox="1">
              <a:spLocks noChangeArrowheads="1"/>
            </p:cNvSpPr>
            <p:nvPr/>
          </p:nvSpPr>
          <p:spPr bwMode="auto">
            <a:xfrm>
              <a:off x="3203575" y="5013325"/>
              <a:ext cx="2087563" cy="543771"/>
            </a:xfrm>
            <a:prstGeom prst="rect">
              <a:avLst/>
            </a:prstGeom>
            <a:solidFill>
              <a:srgbClr val="92D050"/>
            </a:solidFill>
            <a:ln>
              <a:headEnd/>
              <a:tailEnd/>
            </a:ln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hu-HU" sz="1353" b="1"/>
                <a:t>Ügyintéző hívása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hu-HU" sz="1353" b="1"/>
                <a:t>+36 30 709 2898</a:t>
              </a:r>
              <a:endParaRPr lang="hu-HU" sz="1353"/>
            </a:p>
          </p:txBody>
        </p:sp>
        <p:sp>
          <p:nvSpPr>
            <p:cNvPr id="60" name="Line 14"/>
            <p:cNvSpPr>
              <a:spLocks noChangeShapeType="1"/>
            </p:cNvSpPr>
            <p:nvPr/>
          </p:nvSpPr>
          <p:spPr bwMode="auto">
            <a:xfrm flipH="1">
              <a:off x="4211638" y="1773238"/>
              <a:ext cx="0" cy="25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sz="2029"/>
            </a:p>
          </p:txBody>
        </p:sp>
        <p:sp>
          <p:nvSpPr>
            <p:cNvPr id="61" name="Line 16"/>
            <p:cNvSpPr>
              <a:spLocks noChangeShapeType="1"/>
            </p:cNvSpPr>
            <p:nvPr/>
          </p:nvSpPr>
          <p:spPr bwMode="auto">
            <a:xfrm flipH="1">
              <a:off x="4211638" y="2349500"/>
              <a:ext cx="0" cy="287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sz="2029"/>
            </a:p>
          </p:txBody>
        </p:sp>
        <p:sp>
          <p:nvSpPr>
            <p:cNvPr id="62" name="Line 17"/>
            <p:cNvSpPr>
              <a:spLocks noChangeShapeType="1"/>
            </p:cNvSpPr>
            <p:nvPr/>
          </p:nvSpPr>
          <p:spPr bwMode="auto">
            <a:xfrm flipH="1">
              <a:off x="4211638" y="2924175"/>
              <a:ext cx="0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sz="2029"/>
            </a:p>
          </p:txBody>
        </p:sp>
        <p:sp>
          <p:nvSpPr>
            <p:cNvPr id="63" name="Line 18"/>
            <p:cNvSpPr>
              <a:spLocks noChangeShapeType="1"/>
            </p:cNvSpPr>
            <p:nvPr/>
          </p:nvSpPr>
          <p:spPr bwMode="auto">
            <a:xfrm flipH="1">
              <a:off x="4211638" y="3500438"/>
              <a:ext cx="0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sz="2029"/>
            </a:p>
          </p:txBody>
        </p:sp>
        <p:sp>
          <p:nvSpPr>
            <p:cNvPr id="64" name="Line 19"/>
            <p:cNvSpPr>
              <a:spLocks noChangeShapeType="1"/>
            </p:cNvSpPr>
            <p:nvPr/>
          </p:nvSpPr>
          <p:spPr bwMode="auto">
            <a:xfrm flipH="1">
              <a:off x="4211638" y="4076700"/>
              <a:ext cx="0" cy="360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sz="2029"/>
            </a:p>
          </p:txBody>
        </p:sp>
        <p:sp>
          <p:nvSpPr>
            <p:cNvPr id="65" name="Line 20"/>
            <p:cNvSpPr>
              <a:spLocks noChangeShapeType="1"/>
            </p:cNvSpPr>
            <p:nvPr/>
          </p:nvSpPr>
          <p:spPr bwMode="auto">
            <a:xfrm flipH="1">
              <a:off x="4211638" y="4724400"/>
              <a:ext cx="0" cy="287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sz="2029"/>
            </a:p>
          </p:txBody>
        </p:sp>
        <p:sp>
          <p:nvSpPr>
            <p:cNvPr id="66" name="Line 21"/>
            <p:cNvSpPr>
              <a:spLocks noChangeShapeType="1"/>
            </p:cNvSpPr>
            <p:nvPr/>
          </p:nvSpPr>
          <p:spPr bwMode="auto">
            <a:xfrm>
              <a:off x="4211638" y="1196975"/>
              <a:ext cx="0" cy="287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sz="2029"/>
            </a:p>
          </p:txBody>
        </p:sp>
        <p:sp>
          <p:nvSpPr>
            <p:cNvPr id="67" name="Line 22"/>
            <p:cNvSpPr>
              <a:spLocks noChangeShapeType="1"/>
            </p:cNvSpPr>
            <p:nvPr/>
          </p:nvSpPr>
          <p:spPr bwMode="auto">
            <a:xfrm flipV="1">
              <a:off x="1619250" y="3357563"/>
              <a:ext cx="0" cy="10080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sz="2029"/>
            </a:p>
          </p:txBody>
        </p:sp>
        <p:sp>
          <p:nvSpPr>
            <p:cNvPr id="68" name="Line 23"/>
            <p:cNvSpPr>
              <a:spLocks noChangeShapeType="1"/>
            </p:cNvSpPr>
            <p:nvPr/>
          </p:nvSpPr>
          <p:spPr bwMode="auto">
            <a:xfrm flipH="1">
              <a:off x="2916238" y="1196975"/>
              <a:ext cx="1295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sz="2029"/>
            </a:p>
          </p:txBody>
        </p:sp>
        <p:sp>
          <p:nvSpPr>
            <p:cNvPr id="69" name="Line 24"/>
            <p:cNvSpPr>
              <a:spLocks noChangeShapeType="1"/>
            </p:cNvSpPr>
            <p:nvPr/>
          </p:nvSpPr>
          <p:spPr bwMode="auto">
            <a:xfrm flipH="1">
              <a:off x="2916238" y="1196975"/>
              <a:ext cx="0" cy="3168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sz="2029"/>
            </a:p>
          </p:txBody>
        </p:sp>
        <p:sp>
          <p:nvSpPr>
            <p:cNvPr id="70" name="Line 25"/>
            <p:cNvSpPr>
              <a:spLocks noChangeShapeType="1"/>
            </p:cNvSpPr>
            <p:nvPr/>
          </p:nvSpPr>
          <p:spPr bwMode="auto">
            <a:xfrm flipH="1">
              <a:off x="1619250" y="4365625"/>
              <a:ext cx="12969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sz="2029"/>
            </a:p>
          </p:txBody>
        </p:sp>
        <p:sp>
          <p:nvSpPr>
            <p:cNvPr id="71" name="Text Box 26"/>
            <p:cNvSpPr txBox="1">
              <a:spLocks noChangeArrowheads="1"/>
            </p:cNvSpPr>
            <p:nvPr/>
          </p:nvSpPr>
          <p:spPr bwMode="auto">
            <a:xfrm>
              <a:off x="5867400" y="1485900"/>
              <a:ext cx="2087563" cy="266652"/>
            </a:xfrm>
            <a:prstGeom prst="rect">
              <a:avLst/>
            </a:prstGeom>
            <a:solidFill>
              <a:srgbClr val="92D050"/>
            </a:solidFill>
            <a:ln>
              <a:headEnd/>
              <a:tailEnd/>
            </a:ln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hu-HU" sz="1353" b="1"/>
                <a:t>Tájékoztatás</a:t>
              </a:r>
              <a:endParaRPr lang="hu-HU" sz="1353"/>
            </a:p>
          </p:txBody>
        </p:sp>
        <p:sp>
          <p:nvSpPr>
            <p:cNvPr id="72" name="Text Box 27"/>
            <p:cNvSpPr txBox="1">
              <a:spLocks noChangeArrowheads="1"/>
            </p:cNvSpPr>
            <p:nvPr/>
          </p:nvSpPr>
          <p:spPr bwMode="auto">
            <a:xfrm>
              <a:off x="5867400" y="2060575"/>
              <a:ext cx="2087563" cy="266652"/>
            </a:xfrm>
            <a:prstGeom prst="rect">
              <a:avLst/>
            </a:prstGeom>
            <a:solidFill>
              <a:srgbClr val="92D050"/>
            </a:solidFill>
            <a:ln>
              <a:headEnd/>
              <a:tailEnd/>
            </a:ln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hu-HU" sz="1353" b="1"/>
                <a:t>Kárfelvétel lezárása</a:t>
              </a:r>
              <a:endParaRPr lang="hu-HU" sz="1353"/>
            </a:p>
          </p:txBody>
        </p:sp>
        <p:sp>
          <p:nvSpPr>
            <p:cNvPr id="73" name="Line 28"/>
            <p:cNvSpPr>
              <a:spLocks noChangeShapeType="1"/>
            </p:cNvSpPr>
            <p:nvPr/>
          </p:nvSpPr>
          <p:spPr bwMode="auto">
            <a:xfrm>
              <a:off x="6948488" y="1773238"/>
              <a:ext cx="0" cy="2873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sz="2029"/>
            </a:p>
          </p:txBody>
        </p:sp>
        <p:sp>
          <p:nvSpPr>
            <p:cNvPr id="74" name="Line 29"/>
            <p:cNvSpPr>
              <a:spLocks noChangeShapeType="1"/>
            </p:cNvSpPr>
            <p:nvPr/>
          </p:nvSpPr>
          <p:spPr bwMode="auto">
            <a:xfrm>
              <a:off x="6948488" y="1270000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sz="2029"/>
            </a:p>
          </p:txBody>
        </p:sp>
        <p:sp>
          <p:nvSpPr>
            <p:cNvPr id="75" name="Line 31"/>
            <p:cNvSpPr>
              <a:spLocks noChangeShapeType="1"/>
            </p:cNvSpPr>
            <p:nvPr/>
          </p:nvSpPr>
          <p:spPr bwMode="auto">
            <a:xfrm flipH="1">
              <a:off x="5580063" y="1270000"/>
              <a:ext cx="13700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sz="2029"/>
            </a:p>
          </p:txBody>
        </p:sp>
        <p:sp>
          <p:nvSpPr>
            <p:cNvPr id="76" name="Line 32"/>
            <p:cNvSpPr>
              <a:spLocks noChangeShapeType="1"/>
            </p:cNvSpPr>
            <p:nvPr/>
          </p:nvSpPr>
          <p:spPr bwMode="auto">
            <a:xfrm flipH="1">
              <a:off x="4211638" y="5805488"/>
              <a:ext cx="13684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sz="2029"/>
            </a:p>
          </p:txBody>
        </p:sp>
        <p:sp>
          <p:nvSpPr>
            <p:cNvPr id="77" name="Line 33"/>
            <p:cNvSpPr>
              <a:spLocks noChangeShapeType="1"/>
            </p:cNvSpPr>
            <p:nvPr/>
          </p:nvSpPr>
          <p:spPr bwMode="auto">
            <a:xfrm flipH="1" flipV="1">
              <a:off x="5580063" y="1270000"/>
              <a:ext cx="0" cy="4535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sz="2029"/>
            </a:p>
          </p:txBody>
        </p:sp>
        <p:sp>
          <p:nvSpPr>
            <p:cNvPr id="78" name="Line 34"/>
            <p:cNvSpPr>
              <a:spLocks noChangeShapeType="1"/>
            </p:cNvSpPr>
            <p:nvPr/>
          </p:nvSpPr>
          <p:spPr bwMode="auto">
            <a:xfrm>
              <a:off x="4716463" y="3357563"/>
              <a:ext cx="863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sz="2029"/>
            </a:p>
          </p:txBody>
        </p:sp>
        <p:sp>
          <p:nvSpPr>
            <p:cNvPr id="79" name="Line 36"/>
            <p:cNvSpPr>
              <a:spLocks noChangeShapeType="1"/>
            </p:cNvSpPr>
            <p:nvPr/>
          </p:nvSpPr>
          <p:spPr bwMode="auto">
            <a:xfrm>
              <a:off x="4211638" y="5589588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sz="2029"/>
            </a:p>
          </p:txBody>
        </p:sp>
        <p:sp>
          <p:nvSpPr>
            <p:cNvPr id="80" name="Rectangle 38"/>
            <p:cNvSpPr>
              <a:spLocks noChangeArrowheads="1"/>
            </p:cNvSpPr>
            <p:nvPr/>
          </p:nvSpPr>
          <p:spPr bwMode="auto">
            <a:xfrm>
              <a:off x="4932363" y="3141663"/>
              <a:ext cx="431800" cy="2159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hu-HU" altLang="hu-HU" sz="1127" b="1"/>
                <a:t>nem</a:t>
              </a:r>
            </a:p>
          </p:txBody>
        </p:sp>
        <p:sp>
          <p:nvSpPr>
            <p:cNvPr id="81" name="Rectangle 39"/>
            <p:cNvSpPr>
              <a:spLocks noChangeArrowheads="1"/>
            </p:cNvSpPr>
            <p:nvPr/>
          </p:nvSpPr>
          <p:spPr bwMode="auto">
            <a:xfrm>
              <a:off x="4932363" y="4365625"/>
              <a:ext cx="431800" cy="2159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hu-HU" altLang="hu-HU" sz="1127" b="1"/>
                <a:t>nem</a:t>
              </a:r>
            </a:p>
          </p:txBody>
        </p:sp>
        <p:sp>
          <p:nvSpPr>
            <p:cNvPr id="82" name="Rectangle 41"/>
            <p:cNvSpPr>
              <a:spLocks noChangeArrowheads="1"/>
            </p:cNvSpPr>
            <p:nvPr/>
          </p:nvSpPr>
          <p:spPr bwMode="auto">
            <a:xfrm>
              <a:off x="4211638" y="3500438"/>
              <a:ext cx="431800" cy="2159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hu-HU" altLang="hu-HU" sz="1127" b="1"/>
                <a:t>igen</a:t>
              </a:r>
            </a:p>
          </p:txBody>
        </p:sp>
        <p:sp>
          <p:nvSpPr>
            <p:cNvPr id="83" name="Rectangle 42"/>
            <p:cNvSpPr>
              <a:spLocks noChangeArrowheads="1"/>
            </p:cNvSpPr>
            <p:nvPr/>
          </p:nvSpPr>
          <p:spPr bwMode="auto">
            <a:xfrm>
              <a:off x="4211638" y="4724400"/>
              <a:ext cx="431800" cy="2159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hu-HU" altLang="hu-HU" sz="1127" b="1"/>
                <a:t>igen</a:t>
              </a:r>
            </a:p>
          </p:txBody>
        </p:sp>
        <p:sp>
          <p:nvSpPr>
            <p:cNvPr id="84" name="Text Box 43"/>
            <p:cNvSpPr txBox="1">
              <a:spLocks noChangeArrowheads="1"/>
            </p:cNvSpPr>
            <p:nvPr/>
          </p:nvSpPr>
          <p:spPr bwMode="auto">
            <a:xfrm>
              <a:off x="395288" y="5876925"/>
              <a:ext cx="1655762" cy="235816"/>
            </a:xfrm>
            <a:prstGeom prst="rect">
              <a:avLst/>
            </a:prstGeom>
            <a:solidFill>
              <a:srgbClr val="92D050"/>
            </a:solidFill>
            <a:ln>
              <a:headEnd/>
              <a:tailEnd/>
            </a:ln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hu-HU" sz="1127" b="1"/>
                <a:t>Személyes kárfelvétel</a:t>
              </a:r>
              <a:endParaRPr lang="hu-HU" sz="1127"/>
            </a:p>
          </p:txBody>
        </p:sp>
        <p:sp>
          <p:nvSpPr>
            <p:cNvPr id="85" name="Text Box 44"/>
            <p:cNvSpPr txBox="1">
              <a:spLocks noChangeArrowheads="1"/>
            </p:cNvSpPr>
            <p:nvPr/>
          </p:nvSpPr>
          <p:spPr bwMode="auto">
            <a:xfrm>
              <a:off x="395288" y="5516563"/>
              <a:ext cx="1655762" cy="235816"/>
            </a:xfrm>
            <a:prstGeom prst="rect">
              <a:avLst/>
            </a:prstGeom>
            <a:solidFill>
              <a:srgbClr val="00B0F0"/>
            </a:solidFill>
            <a:ln>
              <a:headEnd/>
              <a:tailEnd/>
            </a:ln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hu-HU" sz="1127" b="1"/>
                <a:t>Telefonos egyeztetés</a:t>
              </a:r>
              <a:endParaRPr lang="hu-HU" sz="1127"/>
            </a:p>
          </p:txBody>
        </p:sp>
        <p:sp>
          <p:nvSpPr>
            <p:cNvPr id="86" name="Line 47"/>
            <p:cNvSpPr>
              <a:spLocks noChangeShapeType="1"/>
            </p:cNvSpPr>
            <p:nvPr/>
          </p:nvSpPr>
          <p:spPr bwMode="auto">
            <a:xfrm flipV="1">
              <a:off x="4716463" y="4581525"/>
              <a:ext cx="863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sz="2029"/>
            </a:p>
          </p:txBody>
        </p:sp>
      </p:grpSp>
      <p:pic>
        <p:nvPicPr>
          <p:cNvPr id="40" name="Kép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065" y="31058"/>
            <a:ext cx="873158" cy="78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67461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: szamárfül 1"/>
          <p:cNvSpPr/>
          <p:nvPr/>
        </p:nvSpPr>
        <p:spPr>
          <a:xfrm>
            <a:off x="1254835" y="196894"/>
            <a:ext cx="6488652" cy="496937"/>
          </a:xfrm>
          <a:prstGeom prst="foldedCorner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19116" y="274638"/>
            <a:ext cx="10553770" cy="881968"/>
          </a:xfrm>
        </p:spPr>
        <p:txBody>
          <a:bodyPr/>
          <a:lstStyle/>
          <a:p>
            <a:pPr algn="l" eaLnBrk="1" hangingPunct="1"/>
            <a:r>
              <a:rPr lang="hu-HU" altLang="hu-HU" sz="2818" b="1" dirty="0">
                <a:ea typeface="ＭＳ Ｐゴシック" pitchFamily="34" charset="-128"/>
              </a:rPr>
              <a:t>   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9116" y="1156606"/>
            <a:ext cx="10553770" cy="5437515"/>
          </a:xfrm>
        </p:spPr>
        <p:txBody>
          <a:bodyPr/>
          <a:lstStyle/>
          <a:p>
            <a:pPr marL="0" indent="0">
              <a:spcAft>
                <a:spcPct val="30000"/>
              </a:spcAft>
              <a:buClr>
                <a:srgbClr val="113388"/>
              </a:buClr>
              <a:buNone/>
              <a:tabLst>
                <a:tab pos="220081" algn="l"/>
              </a:tabLst>
              <a:defRPr/>
            </a:pPr>
            <a:r>
              <a:rPr lang="hu-HU" sz="1691" b="1" dirty="0">
                <a:solidFill>
                  <a:schemeClr val="accent2"/>
                </a:solidFill>
              </a:rPr>
              <a:t>Kárbejelentés: </a:t>
            </a:r>
            <a:r>
              <a:rPr lang="hu-HU" sz="1691" b="1" dirty="0"/>
              <a:t>2 nap</a:t>
            </a:r>
          </a:p>
          <a:p>
            <a:pPr marL="0" indent="0">
              <a:spcAft>
                <a:spcPct val="30000"/>
              </a:spcAft>
              <a:buClr>
                <a:srgbClr val="113388"/>
              </a:buClr>
              <a:buNone/>
              <a:tabLst>
                <a:tab pos="220081" algn="l"/>
              </a:tabLst>
              <a:defRPr/>
            </a:pPr>
            <a:r>
              <a:rPr lang="hu-HU" sz="1691" b="1" dirty="0"/>
              <a:t>5 napig </a:t>
            </a:r>
            <a:r>
              <a:rPr lang="hu-HU" sz="1691" dirty="0"/>
              <a:t>biztosítani kell, hogy a szakértőnk megtekintse a sérült autót. (Nem kezdhetik meg a javítást!)</a:t>
            </a:r>
            <a:endParaRPr lang="hu-HU" sz="1578" b="1" dirty="0">
              <a:solidFill>
                <a:schemeClr val="accent2"/>
              </a:solidFill>
            </a:endParaRPr>
          </a:p>
          <a:p>
            <a:pPr marL="0" indent="0">
              <a:spcAft>
                <a:spcPct val="30000"/>
              </a:spcAft>
              <a:buClr>
                <a:srgbClr val="113388"/>
              </a:buClr>
              <a:buNone/>
              <a:tabLst>
                <a:tab pos="220081" algn="l"/>
              </a:tabLst>
              <a:defRPr/>
            </a:pPr>
            <a:r>
              <a:rPr lang="hu-HU" sz="1691" b="1" dirty="0">
                <a:solidFill>
                  <a:schemeClr val="accent2"/>
                </a:solidFill>
              </a:rPr>
              <a:t>Fedezetfeltöltés (Új Ptk. miatt):</a:t>
            </a:r>
          </a:p>
          <a:p>
            <a:r>
              <a:rPr lang="hu-HU" sz="1691" dirty="0"/>
              <a:t>Az adott biztosítási időszakra vonatkozó biztosítási összeg az ugyanazon biztosítási időszakban bekövetkezett biztosítási esemény miatt kifizetett összeggel csökken, kivéve, ha a szerződő fél a díjat megfelelően kiegészíti.</a:t>
            </a:r>
          </a:p>
          <a:p>
            <a:r>
              <a:rPr lang="hu-HU" sz="1691" dirty="0"/>
              <a:t>A fenti jogkövetkezményt a biztosító abban az esetben alkalmazhatja, ha arra legkésőbb a szolgáltatás teljesítésével egyidejűleg írásban felhívta a szerződő fél figyelmét, és a fedezetfeltöltés díját közölte.</a:t>
            </a:r>
          </a:p>
          <a:p>
            <a:r>
              <a:rPr lang="hu-HU" sz="1691" dirty="0"/>
              <a:t>Ha a szerződő fél a fedezetfeltöltés jogával nem él, a szerződés a kifizetett összeggel csökkentett biztosítási összeg mellett marad hatályban a folyó biztosítási időszakra.</a:t>
            </a:r>
          </a:p>
          <a:p>
            <a:r>
              <a:rPr lang="hu-HU" sz="1691" dirty="0"/>
              <a:t>A jármű pótlási és helyreállítási költségeire vonatkozó biztosítási összeg a jármű káridőponti értéke.</a:t>
            </a:r>
          </a:p>
          <a:p>
            <a:endParaRPr lang="hu-HU" sz="1691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79728" y="196894"/>
            <a:ext cx="4562428" cy="450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058" tIns="51529" rIns="103058" bIns="5152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1030620" eaLnBrk="1" hangingPunct="1"/>
            <a:r>
              <a:rPr lang="hu-HU" altLang="hu-HU" sz="2818" b="1" kern="0" dirty="0">
                <a:ea typeface="ＭＳ Ｐゴシック" pitchFamily="34" charset="-128"/>
              </a:rPr>
              <a:t>    Szolgáltatással kapcsolatban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065" y="31058"/>
            <a:ext cx="873158" cy="78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7015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amárfül 3"/>
          <p:cNvSpPr/>
          <p:nvPr/>
        </p:nvSpPr>
        <p:spPr>
          <a:xfrm>
            <a:off x="1255695" y="196007"/>
            <a:ext cx="9403301" cy="858816"/>
          </a:xfrm>
          <a:prstGeom prst="foldedCorner">
            <a:avLst/>
          </a:prstGeom>
          <a:solidFill>
            <a:srgbClr val="92D050"/>
          </a:solidFill>
          <a:ln>
            <a:gradFill>
              <a:gsLst>
                <a:gs pos="71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676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29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19116" y="274638"/>
            <a:ext cx="10553770" cy="883868"/>
          </a:xfrm>
        </p:spPr>
        <p:txBody>
          <a:bodyPr/>
          <a:lstStyle/>
          <a:p>
            <a:pPr algn="l" eaLnBrk="1" hangingPunct="1"/>
            <a:r>
              <a:rPr lang="hu-HU" altLang="hu-HU" sz="338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hu-HU" altLang="hu-HU" sz="2818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Miért van szükség </a:t>
            </a:r>
            <a:r>
              <a:rPr lang="hu-HU" altLang="hu-HU" sz="2818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Casco-ra</a:t>
            </a:r>
            <a:r>
              <a:rPr lang="hu-HU" altLang="hu-HU" sz="2818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577328" y="1156606"/>
            <a:ext cx="10553770" cy="5112334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ct val="30000"/>
              </a:spcAft>
              <a:buNone/>
              <a:tabLst>
                <a:tab pos="220081" algn="l"/>
              </a:tabLst>
              <a:defRPr/>
            </a:pPr>
            <a:r>
              <a:rPr lang="hu-HU" altLang="hu-HU" sz="2254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Megtérülnek…</a:t>
            </a:r>
          </a:p>
          <a:p>
            <a:pPr marL="0" indent="0">
              <a:buNone/>
            </a:pPr>
            <a:endParaRPr lang="hu-HU" altLang="hu-HU" sz="902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hu-HU" altLang="hu-HU" sz="2029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környezet okozta károk,</a:t>
            </a:r>
          </a:p>
          <a:p>
            <a:pPr eaLnBrk="1" hangingPunct="1"/>
            <a:r>
              <a:rPr lang="hu-HU" altLang="hu-HU" sz="2029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szélvédőben keletkezett károk,</a:t>
            </a:r>
          </a:p>
          <a:p>
            <a:pPr eaLnBrk="1" hangingPunct="1"/>
            <a:r>
              <a:rPr lang="hu-HU" altLang="hu-HU" sz="2029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közúti baleset miatti károk,</a:t>
            </a:r>
          </a:p>
          <a:p>
            <a:pPr eaLnBrk="1" hangingPunct="1"/>
            <a:r>
              <a:rPr lang="hu-HU" altLang="hu-HU" sz="2029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saját járművünkben okozott károk,</a:t>
            </a:r>
          </a:p>
          <a:p>
            <a:pPr eaLnBrk="1" hangingPunct="1"/>
            <a:r>
              <a:rPr lang="hu-HU" altLang="hu-HU" sz="2029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lopás, rablás miatti károk,</a:t>
            </a:r>
          </a:p>
          <a:p>
            <a:pPr eaLnBrk="1" hangingPunct="1"/>
            <a:r>
              <a:rPr lang="hu-HU" altLang="hu-HU" sz="2029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rongálás miatti károk.</a:t>
            </a:r>
          </a:p>
          <a:p>
            <a:pPr marL="0" indent="0">
              <a:buNone/>
            </a:pPr>
            <a:endParaRPr lang="hu-HU" altLang="hu-HU" dirty="0">
              <a:ea typeface="ＭＳ Ｐゴシック" pitchFamily="34" charset="-128"/>
            </a:endParaRPr>
          </a:p>
          <a:p>
            <a:pPr marL="0" indent="0">
              <a:buNone/>
            </a:pPr>
            <a:endParaRPr lang="hu-HU" altLang="hu-HU" dirty="0"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hu-HU" altLang="hu-H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Fedezetet jelent hitel, lízing, bérlet esetén.</a:t>
            </a:r>
          </a:p>
          <a:p>
            <a:pPr marL="0" indent="0">
              <a:buNone/>
            </a:pPr>
            <a:r>
              <a:rPr lang="hu-HU" altLang="hu-HU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eCasco</a:t>
            </a:r>
            <a:r>
              <a:rPr lang="hu-HU" altLang="hu-H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felépítése: CSAK teljes körű lehet! </a:t>
            </a:r>
            <a:r>
              <a:rPr lang="hu-HU" altLang="hu-HU" sz="1578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Rész casco nincs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248" y="196007"/>
            <a:ext cx="873158" cy="78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93634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: egyik sarkán levágva 4"/>
          <p:cNvSpPr/>
          <p:nvPr/>
        </p:nvSpPr>
        <p:spPr>
          <a:xfrm>
            <a:off x="1094223" y="174339"/>
            <a:ext cx="5969000" cy="495300"/>
          </a:xfrm>
          <a:prstGeom prst="snip1Rect">
            <a:avLst/>
          </a:prstGeom>
          <a:solidFill>
            <a:schemeClr val="accent2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4223" y="198091"/>
            <a:ext cx="10515600" cy="447797"/>
          </a:xfrm>
        </p:spPr>
        <p:txBody>
          <a:bodyPr>
            <a:normAutofit fontScale="90000"/>
          </a:bodyPr>
          <a:lstStyle/>
          <a:p>
            <a:r>
              <a:rPr lang="hu-HU" sz="2800" dirty="0"/>
              <a:t>Technikai tudnivalók: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065" y="31058"/>
            <a:ext cx="873158" cy="78186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1117600"/>
            <a:ext cx="11176000" cy="5054600"/>
          </a:xfrm>
          <a:prstGeom prst="rect">
            <a:avLst/>
          </a:prstGeom>
        </p:spPr>
      </p:pic>
      <p:sp>
        <p:nvSpPr>
          <p:cNvPr id="7" name="Beszédbuborék: lekerekített sarkú téglalap 6"/>
          <p:cNvSpPr/>
          <p:nvPr/>
        </p:nvSpPr>
        <p:spPr>
          <a:xfrm>
            <a:off x="8199873" y="233936"/>
            <a:ext cx="2273300" cy="996432"/>
          </a:xfrm>
          <a:prstGeom prst="wedgeRoundRectCallou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8422123" y="447509"/>
            <a:ext cx="233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SZORZÓK</a:t>
            </a:r>
          </a:p>
        </p:txBody>
      </p:sp>
      <p:cxnSp>
        <p:nvCxnSpPr>
          <p:cNvPr id="11" name="Egyenes összekötő nyíllal 10"/>
          <p:cNvCxnSpPr/>
          <p:nvPr/>
        </p:nvCxnSpPr>
        <p:spPr>
          <a:xfrm flipH="1">
            <a:off x="4572000" y="1663700"/>
            <a:ext cx="5901174" cy="279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 flipH="1">
            <a:off x="6352023" y="1663700"/>
            <a:ext cx="4121150" cy="279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 flipH="1">
            <a:off x="7810500" y="1663700"/>
            <a:ext cx="2662673" cy="279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/>
          <p:nvPr/>
        </p:nvCxnSpPr>
        <p:spPr>
          <a:xfrm flipH="1">
            <a:off x="8940800" y="1663700"/>
            <a:ext cx="1532373" cy="279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 flipH="1">
            <a:off x="10147300" y="1663700"/>
            <a:ext cx="325873" cy="279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Összekötő: szögletes 21"/>
          <p:cNvCxnSpPr/>
          <p:nvPr/>
        </p:nvCxnSpPr>
        <p:spPr>
          <a:xfrm rot="10800000" flipV="1">
            <a:off x="5994401" y="1663700"/>
            <a:ext cx="4478775" cy="825500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Jobb oldali kapcsos zárójel 24"/>
          <p:cNvSpPr/>
          <p:nvPr/>
        </p:nvSpPr>
        <p:spPr>
          <a:xfrm>
            <a:off x="5740400" y="2235078"/>
            <a:ext cx="127000" cy="5080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7" name="Összekötő: szögletes 26"/>
          <p:cNvCxnSpPr/>
          <p:nvPr/>
        </p:nvCxnSpPr>
        <p:spPr>
          <a:xfrm rot="10800000" flipV="1">
            <a:off x="4078724" y="2616200"/>
            <a:ext cx="975877" cy="762000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Egyenes összekötő nyíllal 30"/>
          <p:cNvCxnSpPr/>
          <p:nvPr/>
        </p:nvCxnSpPr>
        <p:spPr>
          <a:xfrm flipV="1">
            <a:off x="4775200" y="2997200"/>
            <a:ext cx="4366636" cy="3810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967374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: egyik sarkán levágva 4"/>
          <p:cNvSpPr/>
          <p:nvPr/>
        </p:nvSpPr>
        <p:spPr>
          <a:xfrm>
            <a:off x="1397000" y="233662"/>
            <a:ext cx="5676900" cy="457200"/>
          </a:xfrm>
          <a:prstGeom prst="snip1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065" y="1049337"/>
            <a:ext cx="10452100" cy="5719763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397000" y="279400"/>
            <a:ext cx="689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Ajánlat hibajavító adatlap: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065" y="31058"/>
            <a:ext cx="873158" cy="781864"/>
          </a:xfrm>
          <a:prstGeom prst="rect">
            <a:avLst/>
          </a:prstGeom>
        </p:spPr>
      </p:pic>
      <p:sp>
        <p:nvSpPr>
          <p:cNvPr id="6" name="Ellipszis 5"/>
          <p:cNvSpPr/>
          <p:nvPr/>
        </p:nvSpPr>
        <p:spPr>
          <a:xfrm>
            <a:off x="4597400" y="3807618"/>
            <a:ext cx="4178300" cy="3833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82126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19116" y="274638"/>
            <a:ext cx="10553770" cy="881968"/>
          </a:xfrm>
        </p:spPr>
        <p:txBody>
          <a:bodyPr/>
          <a:lstStyle/>
          <a:p>
            <a:pPr algn="l" eaLnBrk="1" hangingPunct="1"/>
            <a:r>
              <a:rPr lang="hu-HU" altLang="hu-HU" sz="2818" b="1" dirty="0">
                <a:ea typeface="ＭＳ Ｐゴシック" pitchFamily="34" charset="-128"/>
              </a:rPr>
              <a:t>    </a:t>
            </a:r>
            <a:r>
              <a:rPr lang="hu-HU" altLang="hu-HU" sz="2818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szerződés szereplői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203509" y="1145218"/>
            <a:ext cx="11546500" cy="545630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353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endParaRPr lang="hu-HU" sz="2029" b="1" dirty="0">
              <a:solidFill>
                <a:schemeClr val="accent2"/>
              </a:solidFill>
            </a:endParaRPr>
          </a:p>
          <a:p>
            <a:pPr>
              <a:spcBef>
                <a:spcPts val="0"/>
              </a:spcBef>
              <a:spcAft>
                <a:spcPts val="1353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Biztosító</a:t>
            </a:r>
            <a:r>
              <a:rPr lang="hu-HU" sz="2400" b="1" dirty="0">
                <a:solidFill>
                  <a:schemeClr val="accent2"/>
                </a:solidFill>
              </a:rPr>
              <a:t>                  </a:t>
            </a:r>
            <a:r>
              <a:rPr lang="hu-HU" sz="2400" dirty="0"/>
              <a:t>Groupama Biztosító Zártkörűen Működő Részvénytársaság.</a:t>
            </a:r>
            <a:endParaRPr lang="hu-HU" sz="240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spcAft>
                <a:spcPts val="1353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Szerződő</a:t>
            </a: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hu-HU" sz="2400" dirty="0">
                <a:solidFill>
                  <a:srgbClr val="000000"/>
                </a:solidFill>
              </a:rPr>
              <a:t> aki valamely vagyoni vagy személyhez fűződő jogviszony alapján a biztosítási esemény elkerülésében érdekelt, vagy a biztosítást ilyen személy (biztosított) javára köti meg. Őt terheli a díjfizetési kötelezettség, és Ő tehet jognyilatkozatot.</a:t>
            </a:r>
            <a:r>
              <a:rPr lang="hu-HU" sz="2029" dirty="0">
                <a:solidFill>
                  <a:srgbClr val="000000"/>
                </a:solidFill>
              </a:rPr>
              <a:t/>
            </a:r>
            <a:br>
              <a:rPr lang="hu-HU" sz="2029" dirty="0">
                <a:solidFill>
                  <a:srgbClr val="000000"/>
                </a:solidFill>
              </a:rPr>
            </a:br>
            <a:endParaRPr lang="hu-HU" sz="2029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1353"/>
              </a:spcAft>
              <a:buClr>
                <a:srgbClr val="113388"/>
              </a:buClr>
              <a:buNone/>
              <a:tabLst>
                <a:tab pos="220081" algn="l"/>
              </a:tabLst>
              <a:defRPr/>
            </a:pPr>
            <a:endParaRPr lang="hu-HU" sz="2029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spcAft>
                <a:spcPts val="1353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Biztosított</a:t>
            </a: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hu-HU" sz="2400" dirty="0">
                <a:solidFill>
                  <a:srgbClr val="000000"/>
                </a:solidFill>
              </a:rPr>
              <a:t> A jármű tulajdonosa. A biztosító szolgáltatására a biztosított jogosult. Amennyiben nem a biztosított kötötte a szerződést, akkor az írásbeli nyilatkozata alapján bármikor a szerződő helyébe léphet. (Jogok és kötelezettségek is rá szállnak.)</a:t>
            </a:r>
          </a:p>
          <a:p>
            <a:pPr>
              <a:spcBef>
                <a:spcPts val="0"/>
              </a:spcBef>
              <a:spcAft>
                <a:spcPts val="1353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Zálogjogosult:</a:t>
            </a:r>
            <a:r>
              <a:rPr lang="hu-HU" sz="2400" dirty="0">
                <a:solidFill>
                  <a:srgbClr val="000000"/>
                </a:solidFill>
              </a:rPr>
              <a:t> Hitellel terhelt gépjármű esetén a finanszírozó</a:t>
            </a:r>
            <a:r>
              <a:rPr lang="hu-HU" sz="2200" dirty="0">
                <a:solidFill>
                  <a:srgbClr val="000000"/>
                </a:solidFill>
              </a:rPr>
              <a:t>. (A finanszírozó csak pénz ad a gépjármű megvásárlásához.)</a:t>
            </a:r>
          </a:p>
          <a:p>
            <a:pPr>
              <a:spcBef>
                <a:spcPts val="0"/>
              </a:spcBef>
              <a:spcAft>
                <a:spcPts val="1353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Társbiztosított: </a:t>
            </a:r>
            <a:r>
              <a:rPr lang="hu-HU" sz="2400" dirty="0">
                <a:solidFill>
                  <a:srgbClr val="000000"/>
                </a:solidFill>
              </a:rPr>
              <a:t>Lízing esetén a finanszírozó. </a:t>
            </a:r>
            <a:r>
              <a:rPr lang="hu-HU" sz="2200" dirty="0">
                <a:solidFill>
                  <a:srgbClr val="000000"/>
                </a:solidFill>
              </a:rPr>
              <a:t>(A finanszírozó tulajdona a gépjármű.)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5735019" y="3411704"/>
            <a:ext cx="6162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</a:rPr>
              <a:t>Ha nem lízingelt, akkor bárki lehet szerződő!</a:t>
            </a:r>
          </a:p>
        </p:txBody>
      </p:sp>
      <p:sp>
        <p:nvSpPr>
          <p:cNvPr id="3" name="Téglalap 2"/>
          <p:cNvSpPr/>
          <p:nvPr/>
        </p:nvSpPr>
        <p:spPr>
          <a:xfrm>
            <a:off x="114300" y="114300"/>
            <a:ext cx="11930063" cy="66008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Nyíl: jobbra mutató 4"/>
          <p:cNvSpPr/>
          <p:nvPr/>
        </p:nvSpPr>
        <p:spPr>
          <a:xfrm>
            <a:off x="1777068" y="1694986"/>
            <a:ext cx="869796" cy="200722"/>
          </a:xfrm>
          <a:prstGeom prst="rightArrow">
            <a:avLst/>
          </a:prstGeom>
          <a:solidFill>
            <a:schemeClr val="tx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509" y="219546"/>
            <a:ext cx="873158" cy="78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8807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6171" y="1156606"/>
            <a:ext cx="8440322" cy="5275201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ct val="30000"/>
              </a:spcAft>
              <a:buClr>
                <a:srgbClr val="113388"/>
              </a:buClr>
              <a:buNone/>
              <a:tabLst>
                <a:tab pos="220081" algn="l"/>
              </a:tabLst>
              <a:defRPr/>
            </a:pPr>
            <a:r>
              <a:rPr lang="hu-HU" sz="2029" b="1" dirty="0">
                <a:solidFill>
                  <a:srgbClr val="113388"/>
                </a:solidFill>
              </a:rPr>
              <a:t>A szerződés területi hatálya:</a:t>
            </a:r>
          </a:p>
          <a:p>
            <a:pPr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2029" dirty="0">
                <a:solidFill>
                  <a:srgbClr val="000000"/>
                </a:solidFill>
              </a:rPr>
              <a:t>Magyarország, </a:t>
            </a:r>
          </a:p>
          <a:p>
            <a:pPr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2029" dirty="0">
                <a:solidFill>
                  <a:srgbClr val="000000"/>
                </a:solidFill>
              </a:rPr>
              <a:t>És a mindenkor érvényes Nemzetközi Zöldkártya Egyezmény európai tagországainak területe</a:t>
            </a:r>
            <a:endParaRPr lang="hu-HU" sz="2029" b="1" dirty="0">
              <a:solidFill>
                <a:srgbClr val="113388"/>
              </a:solidFill>
            </a:endParaRPr>
          </a:p>
          <a:p>
            <a:pPr marL="0" indent="0">
              <a:spcAft>
                <a:spcPct val="30000"/>
              </a:spcAft>
              <a:buNone/>
              <a:tabLst>
                <a:tab pos="220081" algn="l"/>
              </a:tabLst>
              <a:defRPr/>
            </a:pPr>
            <a:r>
              <a:rPr lang="hu-HU" sz="2029" b="1" dirty="0">
                <a:solidFill>
                  <a:srgbClr val="113388"/>
                </a:solidFill>
              </a:rPr>
              <a:t>A szerződés időtartama és évfordulója:</a:t>
            </a:r>
          </a:p>
          <a:p>
            <a:pPr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2029" dirty="0">
                <a:solidFill>
                  <a:srgbClr val="000000"/>
                </a:solidFill>
              </a:rPr>
              <a:t>(csak) határozatlan időtartamra köthető</a:t>
            </a:r>
          </a:p>
          <a:p>
            <a:pPr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2029" dirty="0">
                <a:solidFill>
                  <a:srgbClr val="000000"/>
                </a:solidFill>
              </a:rPr>
              <a:t>biztosítási időszak 1 év </a:t>
            </a:r>
          </a:p>
          <a:p>
            <a:pPr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2029" dirty="0">
                <a:solidFill>
                  <a:srgbClr val="000000"/>
                </a:solidFill>
              </a:rPr>
              <a:t>a biztosítási évforduló a szerződés kockázatviselés kezdet hónapjának 1. napja. (05.28. -&gt; 05.01.)</a:t>
            </a:r>
          </a:p>
          <a:p>
            <a:pPr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2029" dirty="0">
                <a:solidFill>
                  <a:srgbClr val="000000"/>
                </a:solidFill>
              </a:rPr>
              <a:t>Az első biztosítási időszak ezért rövidebb lehet, mint 1 év</a:t>
            </a:r>
          </a:p>
          <a:p>
            <a:r>
              <a:rPr lang="hu-HU" altLang="hu-HU" sz="2029" dirty="0">
                <a:solidFill>
                  <a:srgbClr val="000000"/>
                </a:solidFill>
              </a:rPr>
              <a:t>A kockázatviselés kezdete:</a:t>
            </a:r>
            <a:r>
              <a:rPr lang="hu-HU" sz="2100" dirty="0">
                <a:solidFill>
                  <a:srgbClr val="000000"/>
                </a:solidFill>
              </a:rPr>
              <a:t> A telefonos ajánlattétel során meghatározott időpontban. </a:t>
            </a:r>
            <a:r>
              <a:rPr lang="hu-HU" sz="2100" dirty="0">
                <a:solidFill>
                  <a:srgbClr val="FF0000"/>
                </a:solidFill>
              </a:rPr>
              <a:t>(A kockázatviselés kezdete nem lehet korábbi, mint az ajánlat felvételének időpontja)</a:t>
            </a:r>
            <a:endParaRPr lang="hu-HU" altLang="hu-HU" sz="2100" dirty="0">
              <a:solidFill>
                <a:srgbClr val="FF000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739" r="16682"/>
          <a:stretch/>
        </p:blipFill>
        <p:spPr>
          <a:xfrm>
            <a:off x="8741358" y="309951"/>
            <a:ext cx="3131992" cy="5194044"/>
          </a:xfrm>
          <a:prstGeom prst="rect">
            <a:avLst/>
          </a:prstGeom>
        </p:spPr>
      </p:pic>
      <p:sp>
        <p:nvSpPr>
          <p:cNvPr id="5" name="Fánk 4"/>
          <p:cNvSpPr/>
          <p:nvPr/>
        </p:nvSpPr>
        <p:spPr>
          <a:xfrm>
            <a:off x="8936493" y="2536274"/>
            <a:ext cx="1064980" cy="973964"/>
          </a:xfrm>
          <a:prstGeom prst="donut">
            <a:avLst>
              <a:gd name="adj" fmla="val 762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29">
              <a:solidFill>
                <a:schemeClr val="tx1"/>
              </a:solidFill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100361" y="100361"/>
            <a:ext cx="11976410" cy="66572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065" y="237552"/>
            <a:ext cx="873158" cy="781864"/>
          </a:xfrm>
          <a:prstGeom prst="rect">
            <a:avLst/>
          </a:prstGeom>
        </p:spPr>
      </p:pic>
      <p:sp>
        <p:nvSpPr>
          <p:cNvPr id="3" name="Hullám 2"/>
          <p:cNvSpPr/>
          <p:nvPr/>
        </p:nvSpPr>
        <p:spPr>
          <a:xfrm>
            <a:off x="1135413" y="384117"/>
            <a:ext cx="7414157" cy="665952"/>
          </a:xfrm>
          <a:prstGeom prst="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954775" y="309951"/>
            <a:ext cx="13328460" cy="881968"/>
          </a:xfrm>
        </p:spPr>
        <p:txBody>
          <a:bodyPr/>
          <a:lstStyle/>
          <a:p>
            <a:pPr algn="l" eaLnBrk="1" hangingPunct="1"/>
            <a:r>
              <a:rPr lang="hu-HU" altLang="hu-HU" sz="2818" b="1" dirty="0">
                <a:ea typeface="ＭＳ Ｐゴシック" pitchFamily="34" charset="-128"/>
              </a:rPr>
              <a:t>   A Casco szerződés általános feltételei I.</a:t>
            </a:r>
          </a:p>
        </p:txBody>
      </p:sp>
    </p:spTree>
    <p:extLst>
      <p:ext uri="{BB962C8B-B14F-4D97-AF65-F5344CB8AC3E}">
        <p14:creationId xmlns:p14="http://schemas.microsoft.com/office/powerpoint/2010/main" xmlns="" val="2187666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76945" y="1295151"/>
            <a:ext cx="9435257" cy="5275201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ct val="30000"/>
              </a:spcAft>
              <a:buClr>
                <a:srgbClr val="113388"/>
              </a:buClr>
              <a:buNone/>
              <a:tabLst>
                <a:tab pos="220081" algn="l"/>
              </a:tabLst>
              <a:defRPr/>
            </a:pPr>
            <a:r>
              <a:rPr lang="hu-HU" sz="2029" b="1" dirty="0">
                <a:solidFill>
                  <a:srgbClr val="113388"/>
                </a:solidFill>
              </a:rPr>
              <a:t>A szerződés díjfizetése történhet</a:t>
            </a:r>
          </a:p>
          <a:p>
            <a:pPr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2029" dirty="0">
                <a:solidFill>
                  <a:srgbClr val="000000"/>
                </a:solidFill>
              </a:rPr>
              <a:t>Csoportos beszedéssel vagy átutalással</a:t>
            </a:r>
          </a:p>
          <a:p>
            <a:pPr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2100" dirty="0">
                <a:solidFill>
                  <a:srgbClr val="000000"/>
                </a:solidFill>
              </a:rPr>
              <a:t>Havi, negyedéves, féléves és éves gyakorisággal </a:t>
            </a:r>
          </a:p>
          <a:p>
            <a:pPr marL="0" indent="0">
              <a:spcAft>
                <a:spcPct val="30000"/>
              </a:spcAft>
              <a:buClr>
                <a:srgbClr val="113388"/>
              </a:buClr>
              <a:buNone/>
              <a:tabLst>
                <a:tab pos="220081" algn="l"/>
              </a:tabLst>
              <a:defRPr/>
            </a:pPr>
            <a:r>
              <a:rPr lang="hu-HU" sz="2029" b="1" dirty="0">
                <a:solidFill>
                  <a:srgbClr val="113388"/>
                </a:solidFill>
              </a:rPr>
              <a:t>Tört díj esetén</a:t>
            </a:r>
          </a:p>
          <a:p>
            <a:pPr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2029" dirty="0">
                <a:solidFill>
                  <a:srgbClr val="000000"/>
                </a:solidFill>
              </a:rPr>
              <a:t>(a felszólítás mellett) a befizetett díjjal arányos időtartamra marad fenn</a:t>
            </a:r>
          </a:p>
          <a:p>
            <a:pPr marL="0" indent="0">
              <a:spcAft>
                <a:spcPct val="30000"/>
              </a:spcAft>
              <a:buNone/>
              <a:tabLst>
                <a:tab pos="220081" algn="l"/>
              </a:tabLst>
              <a:defRPr/>
            </a:pPr>
            <a:r>
              <a:rPr lang="hu-HU" sz="2029" b="1" dirty="0">
                <a:solidFill>
                  <a:srgbClr val="113388"/>
                </a:solidFill>
              </a:rPr>
              <a:t>Biztosítási esemény bekövetkezése esetén</a:t>
            </a:r>
          </a:p>
          <a:p>
            <a:pPr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2029" dirty="0">
                <a:solidFill>
                  <a:srgbClr val="000000"/>
                </a:solidFill>
              </a:rPr>
              <a:t>Ha a szerződés meg is szűnik (pl. teljes lopás, totálkár), akkor a biztosítót megilleti teljes biztosítási díj.</a:t>
            </a:r>
          </a:p>
          <a:p>
            <a:pPr marL="0" indent="0">
              <a:spcAft>
                <a:spcPct val="30000"/>
              </a:spcAft>
              <a:buNone/>
              <a:tabLst>
                <a:tab pos="220081" algn="l"/>
              </a:tabLst>
              <a:defRPr/>
            </a:pPr>
            <a:r>
              <a:rPr lang="hu-HU" sz="2029" b="1" dirty="0">
                <a:solidFill>
                  <a:srgbClr val="113388"/>
                </a:solidFill>
              </a:rPr>
              <a:t>Indexálás</a:t>
            </a:r>
          </a:p>
          <a:p>
            <a:pPr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2029" dirty="0">
                <a:solidFill>
                  <a:srgbClr val="000000"/>
                </a:solidFill>
              </a:rPr>
              <a:t>Maximális mértéke a KSH fogyasztói árindex </a:t>
            </a:r>
            <a:r>
              <a:rPr lang="hu-HU" sz="2029" i="1" dirty="0">
                <a:solidFill>
                  <a:srgbClr val="000000"/>
                </a:solidFill>
              </a:rPr>
              <a:t>/Központi Statisztikai Hivatal/</a:t>
            </a:r>
          </a:p>
          <a:p>
            <a:pPr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2029" dirty="0">
                <a:solidFill>
                  <a:srgbClr val="000000"/>
                </a:solidFill>
              </a:rPr>
              <a:t>60 nappal korábban értesítjük a szerződőt</a:t>
            </a:r>
          </a:p>
          <a:p>
            <a:pPr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2029" dirty="0">
                <a:solidFill>
                  <a:srgbClr val="000000"/>
                </a:solidFill>
              </a:rPr>
              <a:t>Ha nem fogadja el, akkor évfordulóra felmondhatja a biztosító.</a:t>
            </a:r>
          </a:p>
          <a:p>
            <a:pPr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endParaRPr lang="hu-HU" sz="2029" dirty="0">
              <a:solidFill>
                <a:srgbClr val="000000"/>
              </a:solidFill>
            </a:endParaRPr>
          </a:p>
          <a:p>
            <a:pPr eaLnBrk="1" hangingPunct="1"/>
            <a:endParaRPr lang="hu-HU" altLang="hu-HU" dirty="0">
              <a:ea typeface="ＭＳ Ｐゴシック" pitchFamily="34" charset="-128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065" y="237552"/>
            <a:ext cx="873158" cy="781864"/>
          </a:xfrm>
          <a:prstGeom prst="rect">
            <a:avLst/>
          </a:prstGeom>
        </p:spPr>
      </p:pic>
      <p:sp>
        <p:nvSpPr>
          <p:cNvPr id="2" name="Folyamatábra: Lyukszalag 1"/>
          <p:cNvSpPr/>
          <p:nvPr/>
        </p:nvSpPr>
        <p:spPr>
          <a:xfrm>
            <a:off x="1094223" y="264254"/>
            <a:ext cx="7842270" cy="755162"/>
          </a:xfrm>
          <a:prstGeom prst="flowChartPunchedTap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19116" y="274638"/>
            <a:ext cx="10553770" cy="881968"/>
          </a:xfrm>
        </p:spPr>
        <p:txBody>
          <a:bodyPr/>
          <a:lstStyle/>
          <a:p>
            <a:pPr algn="l" eaLnBrk="1" hangingPunct="1"/>
            <a:r>
              <a:rPr lang="hu-HU" altLang="hu-HU" sz="2818" b="1" dirty="0">
                <a:ea typeface="ＭＳ Ｐゴシック" pitchFamily="34" charset="-128"/>
              </a:rPr>
              <a:t>   A Casco szerződés általános feltételei II.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065" y="2867892"/>
            <a:ext cx="2143125" cy="342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5552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1986" y="1402106"/>
            <a:ext cx="8255000" cy="4572000"/>
          </a:xfrm>
          <a:prstGeom prst="rect">
            <a:avLst/>
          </a:prstGeom>
          <a:effectLst>
            <a:glow rad="127000">
              <a:schemeClr val="accent1">
                <a:lumMod val="60000"/>
                <a:lumOff val="40000"/>
                <a:alpha val="38000"/>
              </a:schemeClr>
            </a:glow>
            <a:softEdge rad="0"/>
          </a:effectLst>
          <a:scene3d>
            <a:camera prst="perspectiveLeft"/>
            <a:lightRig rig="threePt" dir="t"/>
          </a:scene3d>
        </p:spPr>
      </p:pic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014" y="1156606"/>
            <a:ext cx="11361972" cy="5437515"/>
          </a:xfrm>
          <a:noFill/>
        </p:spPr>
        <p:txBody>
          <a:bodyPr>
            <a:normAutofit lnSpcReduction="10000"/>
          </a:bodyPr>
          <a:lstStyle/>
          <a:p>
            <a:pPr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endParaRPr lang="hu-HU" sz="1803" dirty="0">
              <a:solidFill>
                <a:schemeClr val="accent2"/>
              </a:solidFill>
            </a:endParaRPr>
          </a:p>
          <a:p>
            <a:pPr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dirty="0"/>
              <a:t>Lejárat (Nincs)</a:t>
            </a:r>
          </a:p>
          <a:p>
            <a:pPr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dirty="0"/>
              <a:t>Rendes felmondás Évforduló előtt 30 nappal írásban</a:t>
            </a:r>
          </a:p>
          <a:p>
            <a:pPr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dirty="0"/>
              <a:t>Érdekmúlás (Pl.: Eladás, forgalomból történő </a:t>
            </a:r>
            <a:r>
              <a:rPr lang="hu-HU" b="1" dirty="0"/>
              <a:t>végleges</a:t>
            </a:r>
            <a:r>
              <a:rPr lang="hu-HU" dirty="0"/>
              <a:t> kivonás (Ideiglenes kivonás nem!)</a:t>
            </a:r>
          </a:p>
          <a:p>
            <a:pPr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dirty="0"/>
              <a:t>Lehetetlenülés (Pl. </a:t>
            </a:r>
            <a:r>
              <a:rPr lang="hu-HU" dirty="0" err="1"/>
              <a:t>GFB-re</a:t>
            </a:r>
            <a:r>
              <a:rPr lang="hu-HU" dirty="0"/>
              <a:t> lerendezett teljes totálkár)</a:t>
            </a:r>
          </a:p>
          <a:p>
            <a:pPr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dirty="0" err="1"/>
              <a:t>Díjnemfizetés</a:t>
            </a:r>
            <a:r>
              <a:rPr lang="hu-HU" dirty="0"/>
              <a:t>: Felszólító -&gt; Póthatáridő 30 nap-&gt; Visszamenőleges törlés! Új Ptk. alapján!</a:t>
            </a:r>
          </a:p>
          <a:p>
            <a:r>
              <a:rPr lang="hu-HU" dirty="0"/>
              <a:t>Biztosítási esemény bekövetkezése miatti megszűnés (Pl.: A jármű pótlási költségeinek térítését eredményező biztosítási esemény bekövetkezik, a szerződés megszűnik.)</a:t>
            </a:r>
          </a:p>
          <a:p>
            <a:pPr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endParaRPr lang="hu-HU" sz="1578" dirty="0">
              <a:solidFill>
                <a:srgbClr val="000000"/>
              </a:solidFill>
            </a:endParaRPr>
          </a:p>
        </p:txBody>
      </p:sp>
      <p:sp>
        <p:nvSpPr>
          <p:cNvPr id="2" name="Téglalap: szamárfül 1"/>
          <p:cNvSpPr/>
          <p:nvPr/>
        </p:nvSpPr>
        <p:spPr>
          <a:xfrm>
            <a:off x="1065045" y="321825"/>
            <a:ext cx="9729336" cy="613317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19116" y="274638"/>
            <a:ext cx="10553770" cy="881968"/>
          </a:xfrm>
        </p:spPr>
        <p:txBody>
          <a:bodyPr/>
          <a:lstStyle/>
          <a:p>
            <a:pPr algn="l" eaLnBrk="1" hangingPunct="1"/>
            <a:r>
              <a:rPr lang="hu-HU" altLang="hu-HU" sz="2818" b="1" dirty="0">
                <a:ea typeface="ＭＳ Ｐゴシック" pitchFamily="34" charset="-128"/>
              </a:rPr>
              <a:t>    Megszűnés esetei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065" y="237552"/>
            <a:ext cx="873158" cy="78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4237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6868" y="994293"/>
            <a:ext cx="3682600" cy="2897484"/>
          </a:xfrm>
          <a:prstGeom prst="rect">
            <a:avLst/>
          </a:prstGeom>
        </p:spPr>
      </p:pic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4292"/>
            <a:ext cx="8575963" cy="5680986"/>
          </a:xfrm>
        </p:spPr>
        <p:txBody>
          <a:bodyPr>
            <a:normAutofit/>
          </a:bodyPr>
          <a:lstStyle/>
          <a:p>
            <a:pPr indent="-405756"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1578" b="1" dirty="0">
                <a:solidFill>
                  <a:srgbClr val="113388"/>
                </a:solidFill>
              </a:rPr>
              <a:t>Személygépjármű</a:t>
            </a:r>
            <a:endParaRPr lang="hu-HU" sz="1578" b="1" dirty="0">
              <a:solidFill>
                <a:srgbClr val="000000"/>
              </a:solidFill>
            </a:endParaRPr>
          </a:p>
          <a:p>
            <a:pPr indent="-405756"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1578" b="1" dirty="0">
                <a:solidFill>
                  <a:srgbClr val="113388"/>
                </a:solidFill>
              </a:rPr>
              <a:t>Tehergépkocsi </a:t>
            </a:r>
            <a:r>
              <a:rPr lang="hu-HU" sz="1578" b="1" dirty="0"/>
              <a:t>(ha a 3500 kg össztömeget nem éri el)</a:t>
            </a:r>
          </a:p>
          <a:p>
            <a:pPr indent="-405756"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1578" b="1" dirty="0">
                <a:solidFill>
                  <a:srgbClr val="113388"/>
                </a:solidFill>
              </a:rPr>
              <a:t>Autóbusz </a:t>
            </a:r>
            <a:r>
              <a:rPr lang="hu-HU" sz="1578" b="1" dirty="0"/>
              <a:t>(ha a 3500 kg össztömeget nem éri el)</a:t>
            </a:r>
          </a:p>
          <a:p>
            <a:pPr eaLnBrk="1" hangingPunct="1"/>
            <a:r>
              <a:rPr lang="hu-HU" altLang="hu-HU" sz="1691" dirty="0">
                <a:solidFill>
                  <a:srgbClr val="FF0000"/>
                </a:solidFill>
                <a:ea typeface="ＭＳ Ｐゴシック" pitchFamily="34" charset="-128"/>
              </a:rPr>
              <a:t>Nem biztosítható gépjárművek</a:t>
            </a:r>
          </a:p>
          <a:p>
            <a:pPr lvl="1" eaLnBrk="1" hangingPunct="1"/>
            <a:r>
              <a:rPr lang="hu-HU" altLang="hu-HU" sz="1578" dirty="0">
                <a:ea typeface="ＭＳ Ｐゴシック" pitchFamily="34" charset="-128"/>
              </a:rPr>
              <a:t>Nem személygépjármű, illetve 3500 kg össztömeget meghaladó tehergépkocsi, vagy autóbusz,</a:t>
            </a:r>
          </a:p>
          <a:p>
            <a:pPr lvl="1" eaLnBrk="1" hangingPunct="1"/>
            <a:r>
              <a:rPr lang="hu-HU" altLang="hu-HU" sz="1578" dirty="0">
                <a:ea typeface="ＭＳ Ｐゴシック" pitchFamily="34" charset="-128"/>
              </a:rPr>
              <a:t>Bér-gépkocsi,</a:t>
            </a:r>
          </a:p>
          <a:p>
            <a:pPr lvl="1" eaLnBrk="1" hangingPunct="1"/>
            <a:r>
              <a:rPr lang="hu-HU" altLang="hu-HU" sz="1578" dirty="0" err="1">
                <a:ea typeface="ＭＳ Ｐゴシック" pitchFamily="34" charset="-128"/>
              </a:rPr>
              <a:t>AF-es</a:t>
            </a:r>
            <a:r>
              <a:rPr lang="hu-HU" altLang="hu-HU" sz="1578" dirty="0">
                <a:ea typeface="ＭＳ Ｐゴシック" pitchFamily="34" charset="-128"/>
              </a:rPr>
              <a:t> alvázszámú jármű,</a:t>
            </a:r>
          </a:p>
          <a:p>
            <a:pPr lvl="1" eaLnBrk="1" hangingPunct="1"/>
            <a:r>
              <a:rPr lang="hu-HU" altLang="hu-HU" sz="1578" dirty="0">
                <a:ea typeface="ＭＳ Ｐゴシック" pitchFamily="34" charset="-128"/>
              </a:rPr>
              <a:t>Külföldi rendszámú autó,</a:t>
            </a:r>
          </a:p>
          <a:p>
            <a:pPr lvl="1" eaLnBrk="1" hangingPunct="1"/>
            <a:r>
              <a:rPr lang="hu-HU" altLang="hu-HU" sz="1578" dirty="0">
                <a:ea typeface="ＭＳ Ｐゴシック" pitchFamily="34" charset="-128"/>
              </a:rPr>
              <a:t>Z és V rendszámú autó,</a:t>
            </a:r>
          </a:p>
          <a:p>
            <a:pPr lvl="1" eaLnBrk="1" hangingPunct="1"/>
            <a:r>
              <a:rPr lang="hu-HU" altLang="hu-HU" sz="1578" dirty="0">
                <a:ea typeface="ＭＳ Ｐゴシック" pitchFamily="34" charset="-128"/>
              </a:rPr>
              <a:t>Totálkárt követően helyreállított autók,</a:t>
            </a:r>
          </a:p>
          <a:p>
            <a:pPr lvl="1" eaLnBrk="1" hangingPunct="1"/>
            <a:r>
              <a:rPr lang="hu-HU" altLang="hu-HU" sz="1578" dirty="0">
                <a:ea typeface="ＭＳ Ｐゴシック" pitchFamily="34" charset="-128"/>
              </a:rPr>
              <a:t>50 M Ft egyedi értéket meghaladó jármű,</a:t>
            </a:r>
          </a:p>
          <a:p>
            <a:pPr lvl="1" eaLnBrk="1" hangingPunct="1"/>
            <a:r>
              <a:rPr lang="hu-HU" altLang="hu-HU" sz="1578" b="1" dirty="0">
                <a:ea typeface="ＭＳ Ｐゴシック" pitchFamily="34" charset="-128"/>
              </a:rPr>
              <a:t>12évnél idősebb autó</a:t>
            </a:r>
            <a:r>
              <a:rPr lang="hu-HU" altLang="hu-HU" sz="1578" dirty="0">
                <a:ea typeface="ＭＳ Ｐゴシック" pitchFamily="34" charset="-128"/>
              </a:rPr>
              <a:t> (kocka év – gyártás év)</a:t>
            </a:r>
          </a:p>
          <a:p>
            <a:pPr lvl="1" eaLnBrk="1" hangingPunct="1"/>
            <a:r>
              <a:rPr lang="hu-HU" altLang="hu-HU" sz="1578" dirty="0">
                <a:ea typeface="ＭＳ Ｐゴシック" pitchFamily="34" charset="-128"/>
              </a:rPr>
              <a:t>Veszélyes anyagot árut fuvarozó jármű,</a:t>
            </a:r>
          </a:p>
          <a:p>
            <a:pPr lvl="1" eaLnBrk="1" hangingPunct="1"/>
            <a:r>
              <a:rPr lang="hu-HU" altLang="hu-HU" sz="1578" dirty="0">
                <a:ea typeface="ＭＳ Ｐゴシック" pitchFamily="34" charset="-128"/>
              </a:rPr>
              <a:t>Taxi,</a:t>
            </a:r>
          </a:p>
          <a:p>
            <a:pPr lvl="1" eaLnBrk="1" hangingPunct="1"/>
            <a:r>
              <a:rPr lang="hu-HU" altLang="hu-HU" sz="1578" dirty="0">
                <a:ea typeface="ＭＳ Ｐゴシック" pitchFamily="34" charset="-128"/>
              </a:rPr>
              <a:t>Oktató autó,</a:t>
            </a:r>
          </a:p>
          <a:p>
            <a:pPr lvl="1" eaLnBrk="1" hangingPunct="1"/>
            <a:r>
              <a:rPr lang="hu-HU" altLang="hu-HU" sz="1578" dirty="0">
                <a:ea typeface="ＭＳ Ｐゴシック" pitchFamily="34" charset="-128"/>
              </a:rPr>
              <a:t>Határozott idejű szerződés, P és E rendszámú autó,</a:t>
            </a:r>
          </a:p>
          <a:p>
            <a:pPr lvl="1" eaLnBrk="1" hangingPunct="1"/>
            <a:r>
              <a:rPr lang="hu-HU" altLang="hu-HU" sz="1578" dirty="0">
                <a:ea typeface="ＭＳ Ｐゴシック" pitchFamily="34" charset="-128"/>
              </a:rPr>
              <a:t>Megkülönböztető jelzést használó autó (rendőr, tűzoltó, mentő, szemétszállító autó),</a:t>
            </a:r>
          </a:p>
          <a:p>
            <a:pPr lvl="1" eaLnBrk="1" hangingPunct="1"/>
            <a:r>
              <a:rPr lang="hu-HU" altLang="hu-HU" sz="1578" dirty="0">
                <a:ea typeface="ＭＳ Ｐゴシック" pitchFamily="34" charset="-128"/>
              </a:rPr>
              <a:t>Motorteljesítménye meghaladja a 180 KW-ot</a:t>
            </a:r>
          </a:p>
          <a:p>
            <a:pPr lvl="1" eaLnBrk="1" hangingPunct="1"/>
            <a:endParaRPr lang="hu-HU" altLang="hu-HU" sz="1803" dirty="0">
              <a:ea typeface="ＭＳ Ｐゴシック" pitchFamily="34" charset="-128"/>
            </a:endParaRPr>
          </a:p>
          <a:p>
            <a:pPr lvl="1" eaLnBrk="1" hangingPunct="1"/>
            <a:endParaRPr lang="hu-HU" altLang="hu-HU" sz="1803" dirty="0">
              <a:ea typeface="ＭＳ Ｐゴシック" pitchFamily="34" charset="-128"/>
            </a:endParaRPr>
          </a:p>
        </p:txBody>
      </p:sp>
      <p:sp>
        <p:nvSpPr>
          <p:cNvPr id="2" name="Téglalap: szamárfül 1"/>
          <p:cNvSpPr/>
          <p:nvPr/>
        </p:nvSpPr>
        <p:spPr>
          <a:xfrm>
            <a:off x="1066801" y="268952"/>
            <a:ext cx="10058400" cy="568712"/>
          </a:xfrm>
          <a:prstGeom prst="foldedCorner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19116" y="112324"/>
            <a:ext cx="10553770" cy="881968"/>
          </a:xfrm>
        </p:spPr>
        <p:txBody>
          <a:bodyPr/>
          <a:lstStyle/>
          <a:p>
            <a:pPr algn="l" eaLnBrk="1" hangingPunct="1"/>
            <a:r>
              <a:rPr lang="hu-HU" altLang="hu-HU" sz="3381" dirty="0">
                <a:ea typeface="ＭＳ Ｐゴシック" pitchFamily="34" charset="-128"/>
              </a:rPr>
              <a:t>   Biztosítható gépjárművek</a:t>
            </a:r>
            <a:endParaRPr lang="hu-HU" altLang="hu-HU" sz="2818" b="1" dirty="0">
              <a:ea typeface="ＭＳ Ｐゴシック" pitchFamily="34" charset="-128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065" y="162376"/>
            <a:ext cx="873158" cy="781864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9708" y="2852685"/>
            <a:ext cx="3976255" cy="277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3074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6173" y="994292"/>
            <a:ext cx="8034536" cy="5112887"/>
          </a:xfrm>
        </p:spPr>
        <p:txBody>
          <a:bodyPr/>
          <a:lstStyle/>
          <a:p>
            <a:pPr marL="0" indent="0">
              <a:spcAft>
                <a:spcPct val="30000"/>
              </a:spcAft>
              <a:buNone/>
              <a:tabLst>
                <a:tab pos="220081" algn="l"/>
              </a:tabLst>
              <a:defRPr/>
            </a:pPr>
            <a:r>
              <a:rPr lang="hu-HU" sz="2029" b="1" dirty="0">
                <a:solidFill>
                  <a:srgbClr val="113388"/>
                </a:solidFill>
              </a:rPr>
              <a:t>Fizikai károsodás (sérülés, rongálódás)</a:t>
            </a:r>
          </a:p>
          <a:p>
            <a:pPr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2029" b="1" u="sng" dirty="0">
                <a:solidFill>
                  <a:srgbClr val="92D050"/>
                </a:solidFill>
              </a:rPr>
              <a:t>Elemi kár:</a:t>
            </a:r>
            <a:r>
              <a:rPr lang="hu-HU" sz="2029" dirty="0">
                <a:solidFill>
                  <a:srgbClr val="000000"/>
                </a:solidFill>
              </a:rPr>
              <a:t/>
            </a:r>
            <a:br>
              <a:rPr lang="hu-HU" sz="2029" dirty="0">
                <a:solidFill>
                  <a:srgbClr val="000000"/>
                </a:solidFill>
              </a:rPr>
            </a:br>
            <a:r>
              <a:rPr lang="hu-HU" sz="2029" dirty="0">
                <a:solidFill>
                  <a:srgbClr val="000000"/>
                </a:solidFill>
              </a:rPr>
              <a:t>a járművet közvetlenül, vagy közvetve károsító </a:t>
            </a:r>
            <a:r>
              <a:rPr lang="hu-HU" sz="2029" b="1" dirty="0">
                <a:solidFill>
                  <a:srgbClr val="000000"/>
                </a:solidFill>
              </a:rPr>
              <a:t>tűz, villámcsapás, robbanás, földrengés, földcsuszamlás, kő- és földomlás, természetes üreg, vagy talajszint alatti ismeretlen építmény beomlása, szélvihar, felhőszakadás, árvíz, belvíz, vezetéktörésből eredő vízkár, jégverés, lezúduló hótömeg és hónyomás </a:t>
            </a:r>
            <a:r>
              <a:rPr lang="hu-HU" sz="2029" dirty="0">
                <a:solidFill>
                  <a:srgbClr val="000000"/>
                </a:solidFill>
              </a:rPr>
              <a:t>által okozott károsodás.</a:t>
            </a:r>
          </a:p>
          <a:p>
            <a:pPr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endParaRPr lang="hu-HU" sz="2029" dirty="0">
              <a:solidFill>
                <a:srgbClr val="000000"/>
              </a:solidFill>
            </a:endParaRPr>
          </a:p>
          <a:p>
            <a:pPr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2029" b="1" u="sng" dirty="0">
                <a:solidFill>
                  <a:srgbClr val="92D050"/>
                </a:solidFill>
              </a:rPr>
              <a:t>Töréskár:</a:t>
            </a:r>
          </a:p>
          <a:p>
            <a:pPr lvl="1"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1803" dirty="0">
                <a:solidFill>
                  <a:srgbClr val="000000"/>
                </a:solidFill>
                <a:cs typeface="Arial" charset="0"/>
              </a:rPr>
              <a:t>Baleseti eredetű, kívülről ható, hirtelen fellépő erőhatás által okozott maradandó alakváltozás, sérülés, valamint</a:t>
            </a:r>
          </a:p>
          <a:p>
            <a:pPr lvl="1">
              <a:spcAft>
                <a:spcPct val="30000"/>
              </a:spcAft>
              <a:buClr>
                <a:srgbClr val="113388"/>
              </a:buClr>
              <a:tabLst>
                <a:tab pos="220081" algn="l"/>
              </a:tabLst>
              <a:defRPr/>
            </a:pPr>
            <a:r>
              <a:rPr lang="hu-HU" sz="1803" dirty="0">
                <a:solidFill>
                  <a:srgbClr val="000000"/>
                </a:solidFill>
                <a:cs typeface="Arial" charset="0"/>
              </a:rPr>
              <a:t>idegen személy rongálása</a:t>
            </a:r>
            <a:endParaRPr lang="hu-HU" sz="1803" b="1" dirty="0">
              <a:solidFill>
                <a:srgbClr val="000000"/>
              </a:solidFill>
              <a:cs typeface="Arial" charset="0"/>
            </a:endParaRPr>
          </a:p>
          <a:p>
            <a:pPr eaLnBrk="1" hangingPunct="1"/>
            <a:endParaRPr lang="hu-HU" altLang="hu-HU" dirty="0">
              <a:ea typeface="ＭＳ Ｐゴシック" pitchFamily="34" charset="-128"/>
            </a:endParaRPr>
          </a:p>
        </p:txBody>
      </p:sp>
      <p:pic>
        <p:nvPicPr>
          <p:cNvPr id="5" name="Picture 6" descr="http://www.dehir.hu/wp-content/uploads/news/12916/b_kigyulladt-egy-auto-az-m35-oson-20110523114148814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3686" y="107012"/>
            <a:ext cx="1627016" cy="12172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0" descr="http://static.keptelenseg.hu/ep/bc6ccb6650b2a2cb2853708659600c5e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0138" y="107012"/>
            <a:ext cx="1627016" cy="12172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8" descr="http://iho.hu/img/repules_12_04/120402_ugyel/194533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1558" y="114080"/>
            <a:ext cx="1627016" cy="12172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Kép 7" descr="http://assets.nydailynews.com/polopoly_fs/1.135766%21/img/httpImage/image.jpg"/>
          <p:cNvPicPr/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9419834" y="131221"/>
            <a:ext cx="1626740" cy="12166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http://vaol.hu/data/cikk/123/4295/cikk_1234295/2.jpg"/>
          <p:cNvPicPr preferRelativeResize="0">
            <a:picLocks noChangeArrowheads="1"/>
          </p:cNvPicPr>
          <p:nvPr/>
        </p:nvPicPr>
        <p:blipFill rotWithShape="1">
          <a:blip r:embed="rId6" cstate="print"/>
          <a:srcRect l="22774" t="25804"/>
          <a:stretch/>
        </p:blipFill>
        <p:spPr bwMode="auto">
          <a:xfrm>
            <a:off x="7315420" y="890315"/>
            <a:ext cx="1627016" cy="12172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http://1.bp.blogspot.com/-_WymnG9XiSE/T7PwFlpkVXI/AAAAAAAANmE/GBzcmNnpc00/s1600/2012-05-16+17.50.25.jpg"/>
          <p:cNvPicPr preferRelativeResize="0"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61044" y="919578"/>
            <a:ext cx="1627016" cy="12172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Kép 10" descr="http://www.frisss.hu/img/1421_4891_arviz.jpg"/>
          <p:cNvPicPr/>
          <p:nvPr/>
        </p:nvPicPr>
        <p:blipFill>
          <a:blip r:embed="rId8" cstate="print">
            <a:extLst/>
          </a:blip>
          <a:srcRect/>
          <a:stretch>
            <a:fillRect/>
          </a:stretch>
        </p:blipFill>
        <p:spPr bwMode="auto">
          <a:xfrm>
            <a:off x="9395783" y="949405"/>
            <a:ext cx="1626740" cy="12166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Kép 11" descr="http://files.mommo.hu/pictures/000/253/253377_7c7b9df5ae_t.jpg"/>
          <p:cNvPicPr/>
          <p:nvPr/>
        </p:nvPicPr>
        <p:blipFill>
          <a:blip r:embed="rId9" cstate="print">
            <a:extLst/>
          </a:blip>
          <a:srcRect/>
          <a:stretch>
            <a:fillRect/>
          </a:stretch>
        </p:blipFill>
        <p:spPr bwMode="auto">
          <a:xfrm>
            <a:off x="8180771" y="1725403"/>
            <a:ext cx="1626740" cy="12166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Kép 12" descr="http://mno.hu/data/cikk/1/8/79/31/cikk_1087931/csotores.jpg"/>
          <p:cNvPicPr/>
          <p:nvPr/>
        </p:nvPicPr>
        <p:blipFill>
          <a:blip r:embed="rId10" cstate="print">
            <a:extLst/>
          </a:blip>
          <a:srcRect/>
          <a:stretch>
            <a:fillRect/>
          </a:stretch>
        </p:blipFill>
        <p:spPr bwMode="auto">
          <a:xfrm>
            <a:off x="9261121" y="1887717"/>
            <a:ext cx="1626740" cy="12166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Kép 13" descr="https://encrypted-tbn0.gstatic.com/images?q=tbn:ANd9GcRt6l3k0gwgTJxRejB8T23m9FnNdt4kk0bcGW3jKOkpkVcal_7Z"/>
          <p:cNvPicPr/>
          <p:nvPr/>
        </p:nvPicPr>
        <p:blipFill>
          <a:blip r:embed="rId11" cstate="print">
            <a:extLst/>
          </a:blip>
          <a:srcRect/>
          <a:stretch>
            <a:fillRect/>
          </a:stretch>
        </p:blipFill>
        <p:spPr bwMode="auto">
          <a:xfrm>
            <a:off x="10362818" y="1624171"/>
            <a:ext cx="1626740" cy="12166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Kép 15" descr="http://www.szatmar.ro/files/tiny_mce/zoli/guatemala.jpg"/>
          <p:cNvPicPr/>
          <p:nvPr/>
        </p:nvPicPr>
        <p:blipFill>
          <a:blip r:embed="rId12" cstate="print">
            <a:extLst/>
          </a:blip>
          <a:srcRect/>
          <a:stretch>
            <a:fillRect/>
          </a:stretch>
        </p:blipFill>
        <p:spPr bwMode="auto">
          <a:xfrm>
            <a:off x="10606467" y="752298"/>
            <a:ext cx="1626740" cy="12166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9" descr="baleseti kép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92484" y="3023215"/>
            <a:ext cx="2791151" cy="2111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http://www.bakonyihirmondo.hu/sites/barikad.hu/files/devecservandalizmus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1714" y="4783334"/>
            <a:ext cx="2780402" cy="18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065" y="162376"/>
            <a:ext cx="873158" cy="781864"/>
          </a:xfrm>
          <a:prstGeom prst="rect">
            <a:avLst/>
          </a:prstGeom>
        </p:spPr>
      </p:pic>
      <p:sp>
        <p:nvSpPr>
          <p:cNvPr id="2" name="Téglalap: szamárfül 1"/>
          <p:cNvSpPr/>
          <p:nvPr/>
        </p:nvSpPr>
        <p:spPr>
          <a:xfrm>
            <a:off x="1112409" y="390945"/>
            <a:ext cx="4659806" cy="487040"/>
          </a:xfrm>
          <a:prstGeom prst="foldedCorner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19116" y="274638"/>
            <a:ext cx="10553770" cy="881968"/>
          </a:xfrm>
        </p:spPr>
        <p:txBody>
          <a:bodyPr/>
          <a:lstStyle/>
          <a:p>
            <a:pPr algn="l" eaLnBrk="1" hangingPunct="1"/>
            <a:r>
              <a:rPr lang="hu-HU" altLang="hu-HU" sz="3381" dirty="0">
                <a:ea typeface="ＭＳ Ｐゴシック" pitchFamily="34" charset="-128"/>
              </a:rPr>
              <a:t>   </a:t>
            </a:r>
            <a:r>
              <a:rPr lang="hu-HU" altLang="hu-HU" sz="2818" b="1" dirty="0">
                <a:ea typeface="ＭＳ Ｐゴシック" pitchFamily="34" charset="-128"/>
              </a:rPr>
              <a:t>Biztosítási események I.</a:t>
            </a:r>
          </a:p>
        </p:txBody>
      </p:sp>
    </p:spTree>
    <p:extLst>
      <p:ext uri="{BB962C8B-B14F-4D97-AF65-F5344CB8AC3E}">
        <p14:creationId xmlns:p14="http://schemas.microsoft.com/office/powerpoint/2010/main" xmlns="" val="3299264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1410</TotalTime>
  <Words>3162</Words>
  <Application>Microsoft Office PowerPoint</Application>
  <PresentationFormat>Egyéni</PresentationFormat>
  <Paragraphs>384</Paragraphs>
  <Slides>31</Slides>
  <Notes>8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31</vt:i4>
      </vt:variant>
    </vt:vector>
  </HeadingPairs>
  <TitlesOfParts>
    <vt:vector size="32" baseType="lpstr">
      <vt:lpstr>Office Theme</vt:lpstr>
      <vt:lpstr>1. dia</vt:lpstr>
      <vt:lpstr>    Miért van szükség Casco-ra?</vt:lpstr>
      <vt:lpstr>    Miért van szükség Casco-ra?</vt:lpstr>
      <vt:lpstr>    A szerződés szereplői</vt:lpstr>
      <vt:lpstr>   A Casco szerződés általános feltételei I.</vt:lpstr>
      <vt:lpstr>   A Casco szerződés általános feltételei II.</vt:lpstr>
      <vt:lpstr>    Megszűnés esetei</vt:lpstr>
      <vt:lpstr>   Biztosítható gépjárművek</vt:lpstr>
      <vt:lpstr>   Biztosítási események I.</vt:lpstr>
      <vt:lpstr>   Biztosítási események II.</vt:lpstr>
      <vt:lpstr>   Biztosítási szolgáltatás</vt:lpstr>
      <vt:lpstr>    Kizárások (nem nyújtunk szolgáltatást…) I.</vt:lpstr>
      <vt:lpstr>    Kizárások (nem nyújtunk szolgáltatást…) II.</vt:lpstr>
      <vt:lpstr>    Kizárások (nem nyújtunk szolgáltatást…) III.</vt:lpstr>
      <vt:lpstr>    </vt:lpstr>
      <vt:lpstr>16. dia</vt:lpstr>
      <vt:lpstr>Szerződés kötés</vt:lpstr>
      <vt:lpstr>    A díjat befolyásoló tényezők</vt:lpstr>
      <vt:lpstr>    </vt:lpstr>
      <vt:lpstr>    </vt:lpstr>
      <vt:lpstr>    </vt:lpstr>
      <vt:lpstr>    </vt:lpstr>
      <vt:lpstr>    </vt:lpstr>
      <vt:lpstr>    </vt:lpstr>
      <vt:lpstr>Záradékok:</vt:lpstr>
      <vt:lpstr>Kárrendezési Tudnivalók</vt:lpstr>
      <vt:lpstr>    </vt:lpstr>
      <vt:lpstr>    </vt:lpstr>
      <vt:lpstr>    </vt:lpstr>
      <vt:lpstr>Technikai tudnivalók:</vt:lpstr>
      <vt:lpstr>31.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Szendefi-Nyilas Adrienn</dc:creator>
  <cp:lastModifiedBy>Ati</cp:lastModifiedBy>
  <cp:revision>66</cp:revision>
  <dcterms:created xsi:type="dcterms:W3CDTF">2017-08-12T14:03:15Z</dcterms:created>
  <dcterms:modified xsi:type="dcterms:W3CDTF">2018-08-02T16:08:06Z</dcterms:modified>
</cp:coreProperties>
</file>