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5" r:id="rId5"/>
    <p:sldId id="447" r:id="rId6"/>
    <p:sldId id="492" r:id="rId7"/>
    <p:sldId id="414" r:id="rId8"/>
    <p:sldId id="463" r:id="rId9"/>
    <p:sldId id="415" r:id="rId10"/>
    <p:sldId id="416" r:id="rId11"/>
    <p:sldId id="417" r:id="rId12"/>
    <p:sldId id="418" r:id="rId13"/>
    <p:sldId id="493" r:id="rId14"/>
    <p:sldId id="462" r:id="rId15"/>
    <p:sldId id="464" r:id="rId16"/>
    <p:sldId id="465" r:id="rId17"/>
    <p:sldId id="466" r:id="rId18"/>
    <p:sldId id="468" r:id="rId19"/>
    <p:sldId id="486" r:id="rId20"/>
    <p:sldId id="469" r:id="rId21"/>
    <p:sldId id="470" r:id="rId22"/>
    <p:sldId id="471" r:id="rId23"/>
    <p:sldId id="473" r:id="rId24"/>
    <p:sldId id="474" r:id="rId25"/>
    <p:sldId id="475" r:id="rId26"/>
    <p:sldId id="495" r:id="rId27"/>
    <p:sldId id="494" r:id="rId28"/>
    <p:sldId id="477" r:id="rId29"/>
    <p:sldId id="479" r:id="rId30"/>
    <p:sldId id="459" r:id="rId31"/>
    <p:sldId id="490" r:id="rId32"/>
    <p:sldId id="491" r:id="rId33"/>
    <p:sldId id="320" r:id="rId3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AF0819"/>
    <a:srgbClr val="BD1E20"/>
    <a:srgbClr val="DF4133"/>
    <a:srgbClr val="E73139"/>
    <a:srgbClr val="D22D32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99834" autoAdjust="0"/>
  </p:normalViewPr>
  <p:slideViewPr>
    <p:cSldViewPr snapToGrid="0" snapToObjects="1">
      <p:cViewPr varScale="1">
        <p:scale>
          <a:sx n="80" d="100"/>
          <a:sy n="80" d="100"/>
        </p:scale>
        <p:origin x="852" y="78"/>
      </p:cViewPr>
      <p:guideLst>
        <p:guide orient="horz" pos="3770"/>
        <p:guide pos="5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U000000SF002\DATEN\VIG\ELET\TERM&#201;KFEJLESZT&#201;S\KLASSZIKUS\Term&#233;krev&#237;zi&#243;k_fejleszt&#233;sek\J&#246;v&#337;k&#233;p%20klasszikus%20nyugd&#237;jbiztos&#237;t&#225;s\2017-es%20meg&#250;j&#237;t&#225;s\Felt&#233;tel\Term&#233;kbemutat&#243;\UG21%20Term&#233;kbemutat&#243;hoz%20&#225;br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68929189340428"/>
          <c:y val="0.13118531736621339"/>
          <c:w val="0.76590905551142652"/>
          <c:h val="0.70059248233773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Megtakarítás_oktanyag!$I$4</c:f>
              <c:strCache>
                <c:ptCount val="1"/>
                <c:pt idx="0">
                  <c:v>Év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val>
        </c:ser>
        <c:ser>
          <c:idx val="1"/>
          <c:order val="1"/>
          <c:tx>
            <c:strRef>
              <c:f>Megtakarítás_oktanyag!$J$4</c:f>
              <c:strCache>
                <c:ptCount val="1"/>
                <c:pt idx="0">
                  <c:v>Díjtartalék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Megtakarítás_oktanyag!$J$5:$J$24</c:f>
              <c:numCache>
                <c:formatCode>#,##0</c:formatCode>
                <c:ptCount val="20"/>
                <c:pt idx="0">
                  <c:v>0</c:v>
                </c:pt>
                <c:pt idx="1">
                  <c:v>2369.7052465695833</c:v>
                </c:pt>
                <c:pt idx="2">
                  <c:v>148293.26134503234</c:v>
                </c:pt>
                <c:pt idx="3">
                  <c:v>318115.50374602538</c:v>
                </c:pt>
                <c:pt idx="4">
                  <c:v>497115.60324254085</c:v>
                </c:pt>
                <c:pt idx="5">
                  <c:v>685794.14640217833</c:v>
                </c:pt>
                <c:pt idx="6">
                  <c:v>884696.93275510299</c:v>
                </c:pt>
                <c:pt idx="7">
                  <c:v>1094384.266162348</c:v>
                </c:pt>
                <c:pt idx="8">
                  <c:v>1315454.0993609841</c:v>
                </c:pt>
                <c:pt idx="9">
                  <c:v>1548543.9990670118</c:v>
                </c:pt>
                <c:pt idx="10">
                  <c:v>1794318.6067473853</c:v>
                </c:pt>
                <c:pt idx="11">
                  <c:v>2053533.020986299</c:v>
                </c:pt>
                <c:pt idx="12">
                  <c:v>2326988.2551529752</c:v>
                </c:pt>
                <c:pt idx="13">
                  <c:v>2615577.4017235641</c:v>
                </c:pt>
                <c:pt idx="14">
                  <c:v>2920270.6600686377</c:v>
                </c:pt>
                <c:pt idx="15">
                  <c:v>3242113.3401581859</c:v>
                </c:pt>
                <c:pt idx="16">
                  <c:v>3582228.6074672462</c:v>
                </c:pt>
                <c:pt idx="17">
                  <c:v>3941800.5144683905</c:v>
                </c:pt>
                <c:pt idx="18">
                  <c:v>4313966.0484844511</c:v>
                </c:pt>
                <c:pt idx="19">
                  <c:v>4707865.9244205104</c:v>
                </c:pt>
              </c:numCache>
            </c:numRef>
          </c:val>
        </c:ser>
        <c:ser>
          <c:idx val="2"/>
          <c:order val="2"/>
          <c:tx>
            <c:strRef>
              <c:f>Megtakarítás_oktanyag!$K$4</c:f>
              <c:strCache>
                <c:ptCount val="1"/>
                <c:pt idx="0">
                  <c:v>Nyereségrészesedés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Megtakarítás_oktanyag!$K$5:$K$24</c:f>
              <c:numCache>
                <c:formatCode>#,##0</c:formatCode>
                <c:ptCount val="20"/>
                <c:pt idx="0">
                  <c:v>0</c:v>
                </c:pt>
                <c:pt idx="1">
                  <c:v>11.848526232847922</c:v>
                </c:pt>
                <c:pt idx="2">
                  <c:v>765.4951179253776</c:v>
                </c:pt>
                <c:pt idx="3">
                  <c:v>3118.9728066825778</c:v>
                </c:pt>
                <c:pt idx="4">
                  <c:v>7282.4595802125223</c:v>
                </c:pt>
                <c:pt idx="5">
                  <c:v>13400.91719668207</c:v>
                </c:pt>
                <c:pt idx="6">
                  <c:v>21628.598273975578</c:v>
                </c:pt>
                <c:pt idx="7">
                  <c:v>32129.605020234154</c:v>
                </c:pt>
                <c:pt idx="8">
                  <c:v>45078.425788417371</c:v>
                </c:pt>
                <c:pt idx="9">
                  <c:v>60660.612202633049</c:v>
                </c:pt>
                <c:pt idx="10">
                  <c:v>79073.422373378766</c:v>
                </c:pt>
                <c:pt idx="11">
                  <c:v>100526.73633850181</c:v>
                </c:pt>
                <c:pt idx="12">
                  <c:v>125244.09133667624</c:v>
                </c:pt>
                <c:pt idx="13">
                  <c:v>153463.75417848589</c:v>
                </c:pt>
                <c:pt idx="14">
                  <c:v>185439.97960444452</c:v>
                </c:pt>
                <c:pt idx="15">
                  <c:v>221444.2190345031</c:v>
                </c:pt>
                <c:pt idx="16">
                  <c:v>261766.36690559634</c:v>
                </c:pt>
                <c:pt idx="17">
                  <c:v>306715.97078863124</c:v>
                </c:pt>
                <c:pt idx="18">
                  <c:v>356582.85078547715</c:v>
                </c:pt>
                <c:pt idx="19">
                  <c:v>411632.72175953677</c:v>
                </c:pt>
              </c:numCache>
            </c:numRef>
          </c:val>
        </c:ser>
        <c:ser>
          <c:idx val="3"/>
          <c:order val="3"/>
          <c:tx>
            <c:strRef>
              <c:f>Megtakarítás_oktanyag!$L$4</c:f>
              <c:strCache>
                <c:ptCount val="1"/>
                <c:pt idx="0">
                  <c:v>Hűségjóváírás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Megtakarítás_oktanyag!$L$5:$L$24</c:f>
              <c:numCache>
                <c:formatCode>#,##0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82539.931042589276</c:v>
                </c:pt>
                <c:pt idx="10">
                  <c:v>85428.828629079901</c:v>
                </c:pt>
                <c:pt idx="11">
                  <c:v>88418.837631097689</c:v>
                </c:pt>
                <c:pt idx="12">
                  <c:v>91513.496948186104</c:v>
                </c:pt>
                <c:pt idx="13">
                  <c:v>94716.469341372605</c:v>
                </c:pt>
                <c:pt idx="14">
                  <c:v>98031.545768320633</c:v>
                </c:pt>
                <c:pt idx="15">
                  <c:v>101462.64987021184</c:v>
                </c:pt>
                <c:pt idx="16">
                  <c:v>105013.84261566924</c:v>
                </c:pt>
                <c:pt idx="17">
                  <c:v>108689.32710721766</c:v>
                </c:pt>
                <c:pt idx="18">
                  <c:v>112493.45355597026</c:v>
                </c:pt>
                <c:pt idx="19">
                  <c:v>143891.97682035444</c:v>
                </c:pt>
              </c:numCache>
            </c:numRef>
          </c:val>
        </c:ser>
        <c:ser>
          <c:idx val="4"/>
          <c:order val="4"/>
          <c:tx>
            <c:strRef>
              <c:f>Megtakarítás_oktanyag!$O$4</c:f>
              <c:strCache>
                <c:ptCount val="1"/>
                <c:pt idx="0">
                  <c:v>Adójóváírás </c:v>
                </c:pt>
              </c:strCache>
            </c:strRef>
          </c:tx>
          <c:invertIfNegative val="0"/>
          <c:cat>
            <c:numRef>
              <c:f>Megtakarítás_oktanyag!$I$5:$I$24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Megtakarítás_oktanyag!$O$5:$O$24</c:f>
              <c:numCache>
                <c:formatCode>#,##0</c:formatCode>
                <c:ptCount val="20"/>
                <c:pt idx="0">
                  <c:v>36000</c:v>
                </c:pt>
                <c:pt idx="1">
                  <c:v>73704.581908876455</c:v>
                </c:pt>
                <c:pt idx="2">
                  <c:v>113822.16164182988</c:v>
                </c:pt>
                <c:pt idx="3">
                  <c:v>156469.99424642097</c:v>
                </c:pt>
                <c:pt idx="4">
                  <c:v>201770.42270058655</c:v>
                </c:pt>
                <c:pt idx="5">
                  <c:v>249851.08551031415</c:v>
                </c:pt>
                <c:pt idx="6">
                  <c:v>300845.1324588384</c:v>
                </c:pt>
                <c:pt idx="7">
                  <c:v>354891.44881923095</c:v>
                </c:pt>
                <c:pt idx="8">
                  <c:v>412134.88835396717</c:v>
                </c:pt>
                <c:pt idx="9">
                  <c:v>472726.51543720113</c:v>
                </c:pt>
                <c:pt idx="10">
                  <c:v>536823.85664807353</c:v>
                </c:pt>
                <c:pt idx="11">
                  <c:v>604591.16219644353</c:v>
                </c:pt>
                <c:pt idx="12">
                  <c:v>676199.67755597725</c:v>
                </c:pt>
                <c:pt idx="13">
                  <c:v>751827.92569357436</c:v>
                </c:pt>
                <c:pt idx="14">
                  <c:v>831662.00029868144</c:v>
                </c:pt>
                <c:pt idx="15">
                  <c:v>915895.87043114228</c:v>
                </c:pt>
                <c:pt idx="16">
                  <c:v>1004731.6970218995</c:v>
                </c:pt>
                <c:pt idx="17">
                  <c:v>1098380.161677103</c:v>
                </c:pt>
                <c:pt idx="18">
                  <c:v>1195275.7328101685</c:v>
                </c:pt>
                <c:pt idx="19">
                  <c:v>1295562.6489328912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49998096"/>
        <c:axId val="549993000"/>
      </c:barChart>
      <c:lineChart>
        <c:grouping val="standard"/>
        <c:varyColors val="0"/>
        <c:ser>
          <c:idx val="5"/>
          <c:order val="5"/>
          <c:tx>
            <c:strRef>
              <c:f>Megtakarítás_oktanyag!$Q$4</c:f>
              <c:strCache>
                <c:ptCount val="1"/>
                <c:pt idx="0">
                  <c:v>VV-érték + Hűségjóváírás - Adójóváírás büntivel </c:v>
                </c:pt>
              </c:strCache>
            </c:strRef>
          </c:tx>
          <c:marker>
            <c:symbol val="none"/>
          </c:marker>
          <c:val>
            <c:numRef>
              <c:f>Megtakarítás_oktanyag!$Q$5:$Q$24</c:f>
              <c:numCache>
                <c:formatCode>_-* #\ ##0\ _F_t_-;\-* #\ ##0\ _F_t_-;_-* "-"??\ _F_t_-;_-@_-</c:formatCode>
                <c:ptCount val="20"/>
                <c:pt idx="0">
                  <c:v>28800</c:v>
                </c:pt>
                <c:pt idx="1">
                  <c:v>114708.58190887645</c:v>
                </c:pt>
                <c:pt idx="2">
                  <c:v>261764.88164182988</c:v>
                </c:pt>
                <c:pt idx="3">
                  <c:v>414559.59584642097</c:v>
                </c:pt>
                <c:pt idx="4">
                  <c:v>573311.31234858662</c:v>
                </c:pt>
                <c:pt idx="5">
                  <c:v>738246.80184775428</c:v>
                </c:pt>
                <c:pt idx="6">
                  <c:v>909601.32028640166</c:v>
                </c:pt>
                <c:pt idx="7">
                  <c:v>1087618.9222816213</c:v>
                </c:pt>
                <c:pt idx="8">
                  <c:v>1272552.7860202291</c:v>
                </c:pt>
                <c:pt idx="9">
                  <c:v>1547205.4810760403</c:v>
                </c:pt>
                <c:pt idx="10">
                  <c:v>1749658.4909112905</c:v>
                </c:pt>
                <c:pt idx="11">
                  <c:v>1959946.5796307023</c:v>
                </c:pt>
                <c:pt idx="12">
                  <c:v>2178366.4517014199</c:v>
                </c:pt>
                <c:pt idx="13">
                  <c:v>2405225.8705481212</c:v>
                </c:pt>
                <c:pt idx="14">
                  <c:v>2640844.0658455715</c:v>
                </c:pt>
                <c:pt idx="15">
                  <c:v>2885552.1556732808</c:v>
                </c:pt>
                <c:pt idx="16">
                  <c:v>3139693.5840706532</c:v>
                </c:pt>
                <c:pt idx="17">
                  <c:v>3403624.5745503977</c:v>
                </c:pt>
                <c:pt idx="18">
                  <c:v>3670931.3134652097</c:v>
                </c:pt>
                <c:pt idx="19">
                  <c:v>3969223.7941853078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992216"/>
        <c:axId val="550018088"/>
      </c:lineChart>
      <c:catAx>
        <c:axId val="549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49993000"/>
        <c:crosses val="autoZero"/>
        <c:auto val="1"/>
        <c:lblAlgn val="ctr"/>
        <c:lblOffset val="100"/>
        <c:noMultiLvlLbl val="0"/>
      </c:catAx>
      <c:valAx>
        <c:axId val="549993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549998096"/>
        <c:crosses val="autoZero"/>
        <c:crossBetween val="between"/>
        <c:majorUnit val="1000000"/>
      </c:valAx>
      <c:valAx>
        <c:axId val="550018088"/>
        <c:scaling>
          <c:orientation val="minMax"/>
          <c:max val="7000000"/>
        </c:scaling>
        <c:delete val="0"/>
        <c:axPos val="r"/>
        <c:numFmt formatCode="#,##0" sourceLinked="0"/>
        <c:majorTickMark val="out"/>
        <c:minorTickMark val="none"/>
        <c:tickLblPos val="nextTo"/>
        <c:crossAx val="549992216"/>
        <c:crosses val="max"/>
        <c:crossBetween val="between"/>
      </c:valAx>
      <c:catAx>
        <c:axId val="549992216"/>
        <c:scaling>
          <c:orientation val="minMax"/>
        </c:scaling>
        <c:delete val="1"/>
        <c:axPos val="b"/>
        <c:majorTickMark val="out"/>
        <c:minorTickMark val="none"/>
        <c:tickLblPos val="nextTo"/>
        <c:crossAx val="55001808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54264108443599"/>
          <c:y val="0.16569003478427846"/>
          <c:w val="0.44322274660388578"/>
          <c:h val="0.33014787465509615"/>
        </c:manualLayout>
      </c:layout>
      <c:overlay val="0"/>
      <c:txPr>
        <a:bodyPr/>
        <a:lstStyle/>
        <a:p>
          <a:pPr>
            <a:defRPr sz="1100" b="1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Megtakarítás_oktanyag!$J$4</c:f>
              <c:strCache>
                <c:ptCount val="1"/>
                <c:pt idx="0">
                  <c:v>Díjtartalék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Megtakarítás_oktanyag!$J$5:$J$24</c:f>
              <c:numCache>
                <c:formatCode>#,##0</c:formatCode>
                <c:ptCount val="20"/>
                <c:pt idx="0">
                  <c:v>0</c:v>
                </c:pt>
                <c:pt idx="1">
                  <c:v>2369.7052465695833</c:v>
                </c:pt>
                <c:pt idx="2">
                  <c:v>148293.26134503234</c:v>
                </c:pt>
                <c:pt idx="3">
                  <c:v>318115.50374602538</c:v>
                </c:pt>
                <c:pt idx="4">
                  <c:v>497115.60324254085</c:v>
                </c:pt>
                <c:pt idx="5">
                  <c:v>685794.14640217833</c:v>
                </c:pt>
                <c:pt idx="6">
                  <c:v>884696.93275510299</c:v>
                </c:pt>
                <c:pt idx="7">
                  <c:v>1094384.266162348</c:v>
                </c:pt>
                <c:pt idx="8">
                  <c:v>1315454.0993609841</c:v>
                </c:pt>
                <c:pt idx="9">
                  <c:v>1548543.9990670118</c:v>
                </c:pt>
                <c:pt idx="10">
                  <c:v>1794318.6067473853</c:v>
                </c:pt>
                <c:pt idx="11">
                  <c:v>2053533.020986299</c:v>
                </c:pt>
                <c:pt idx="12">
                  <c:v>2326988.2551529752</c:v>
                </c:pt>
                <c:pt idx="13">
                  <c:v>2615577.4017235641</c:v>
                </c:pt>
                <c:pt idx="14">
                  <c:v>2920270.6600686377</c:v>
                </c:pt>
                <c:pt idx="15">
                  <c:v>3242113.3401581859</c:v>
                </c:pt>
                <c:pt idx="16">
                  <c:v>3582228.6074672462</c:v>
                </c:pt>
                <c:pt idx="17">
                  <c:v>3941800.5144683905</c:v>
                </c:pt>
                <c:pt idx="18">
                  <c:v>4313966.0484844511</c:v>
                </c:pt>
                <c:pt idx="19">
                  <c:v>4707865.9244205104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Megtakarítás_oktanyag!$P$4</c:f>
              <c:strCache>
                <c:ptCount val="1"/>
                <c:pt idx="0">
                  <c:v>VV-érték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Megtakarítás_oktanyag!$P$5:$P$24</c:f>
              <c:numCache>
                <c:formatCode>#,##0</c:formatCode>
                <c:ptCount val="20"/>
                <c:pt idx="0">
                  <c:v>36000</c:v>
                </c:pt>
                <c:pt idx="1">
                  <c:v>128700</c:v>
                </c:pt>
                <c:pt idx="2">
                  <c:v>281469.59999999998</c:v>
                </c:pt>
                <c:pt idx="3">
                  <c:v>438822.288</c:v>
                </c:pt>
                <c:pt idx="4">
                  <c:v>600895.55664000008</c:v>
                </c:pt>
                <c:pt idx="5">
                  <c:v>767831.02333920007</c:v>
                </c:pt>
                <c:pt idx="6">
                  <c:v>939774.55403937609</c:v>
                </c:pt>
                <c:pt idx="7">
                  <c:v>1116876.3906605574</c:v>
                </c:pt>
                <c:pt idx="8">
                  <c:v>1299291.2823803741</c:v>
                </c:pt>
                <c:pt idx="9">
                  <c:v>1487178.6208517856</c:v>
                </c:pt>
                <c:pt idx="10">
                  <c:v>1680702.5794773391</c:v>
                </c:pt>
                <c:pt idx="11">
                  <c:v>1880032.2568616592</c:v>
                </c:pt>
                <c:pt idx="12">
                  <c:v>2085341.8245675091</c:v>
                </c:pt>
                <c:pt idx="13">
                  <c:v>2296810.6793045346</c:v>
                </c:pt>
                <c:pt idx="14">
                  <c:v>2514623.5996836708</c:v>
                </c:pt>
                <c:pt idx="15">
                  <c:v>2738970.9076741808</c:v>
                </c:pt>
                <c:pt idx="16">
                  <c:v>2970048.6349044065</c:v>
                </c:pt>
                <c:pt idx="17">
                  <c:v>3208058.6939515388</c:v>
                </c:pt>
                <c:pt idx="18">
                  <c:v>3446068.752998671</c:v>
                </c:pt>
                <c:pt idx="19">
                  <c:v>3684078.8120458033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22008"/>
        <c:axId val="5500224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Megtakarítás_oktanyag!$I$4</c15:sqref>
                        </c15:formulaRef>
                      </c:ext>
                    </c:extLst>
                    <c:strCache>
                      <c:ptCount val="1"/>
                      <c:pt idx="0">
                        <c:v>Év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Megtakarítás_oktanyag!$I$5:$I$24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5500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550022400"/>
        <c:crosses val="autoZero"/>
        <c:auto val="1"/>
        <c:lblAlgn val="ctr"/>
        <c:lblOffset val="100"/>
        <c:noMultiLvlLbl val="0"/>
      </c:catAx>
      <c:valAx>
        <c:axId val="5500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550022008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1806337553162"/>
          <c:y val="0.1617061712582735"/>
          <c:w val="0.77548440208811542"/>
          <c:h val="0.66976121537449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'Jövőkép Hűségjóváírás_oktanyag'!$D$2</c:f>
              <c:strCache>
                <c:ptCount val="1"/>
                <c:pt idx="0">
                  <c:v>Jövőkép II. Hűségjóváírás hozam nélkül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'Jövőkép Hűségjóváírás_oktanyag'!$C$12:$C$27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</c:numCache>
            </c:numRef>
          </c:cat>
          <c:val>
            <c:numRef>
              <c:f>'Jövőkép Hűségjóváírás_oktanyag'!$F$12:$F$27</c:f>
              <c:numCache>
                <c:formatCode>_-* #\ ##0\ _F_t_-;\-* #\ ##0\ _F_t_-;_-* "-"??\ _F_t_-;_-@_-</c:formatCode>
                <c:ptCount val="16"/>
                <c:pt idx="0">
                  <c:v>82539.931042589276</c:v>
                </c:pt>
                <c:pt idx="1">
                  <c:v>82539.931042589276</c:v>
                </c:pt>
                <c:pt idx="2">
                  <c:v>82539.931042589276</c:v>
                </c:pt>
                <c:pt idx="3">
                  <c:v>82539.931042589276</c:v>
                </c:pt>
                <c:pt idx="4">
                  <c:v>82539.931042589276</c:v>
                </c:pt>
                <c:pt idx="5">
                  <c:v>82539.931042589276</c:v>
                </c:pt>
                <c:pt idx="6">
                  <c:v>82539.931042589276</c:v>
                </c:pt>
                <c:pt idx="7">
                  <c:v>82539.931042589276</c:v>
                </c:pt>
                <c:pt idx="8">
                  <c:v>82539.931042589276</c:v>
                </c:pt>
                <c:pt idx="9">
                  <c:v>82539.931042589276</c:v>
                </c:pt>
                <c:pt idx="10">
                  <c:v>110001.1834325145</c:v>
                </c:pt>
                <c:pt idx="11">
                  <c:v>110001.1834325145</c:v>
                </c:pt>
                <c:pt idx="12">
                  <c:v>110001.1834325145</c:v>
                </c:pt>
                <c:pt idx="13">
                  <c:v>110001.1834325145</c:v>
                </c:pt>
                <c:pt idx="14">
                  <c:v>110001.1834325145</c:v>
                </c:pt>
                <c:pt idx="15">
                  <c:v>110001.1834325145</c:v>
                </c:pt>
              </c:numCache>
            </c:numRef>
          </c:val>
        </c:ser>
        <c:ser>
          <c:idx val="1"/>
          <c:order val="1"/>
          <c:tx>
            <c:strRef>
              <c:f>'Jövőkép Hűségjóváírás_oktanyag'!$G$2</c:f>
              <c:strCache>
                <c:ptCount val="1"/>
                <c:pt idx="0">
                  <c:v>Jövőkép II. Hűségjóváíráson elért hozam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>
                  <a:lumMod val="50000"/>
                </a:srgbClr>
              </a:solidFill>
            </a:ln>
          </c:spPr>
          <c:invertIfNegative val="0"/>
          <c:cat>
            <c:numRef>
              <c:f>'Jövőkép Hűségjóváírás_oktanyag'!$C$12:$C$27</c:f>
              <c:numCache>
                <c:formatCode>General</c:formatCode>
                <c:ptCount val="1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</c:numCache>
            </c:numRef>
          </c:cat>
          <c:val>
            <c:numRef>
              <c:f>'Jövőkép Hűségjóváírás_oktanyag'!$G$12:$G$27</c:f>
              <c:numCache>
                <c:formatCode>_-* #\ ##0\ _F_t_-;\-* #\ ##0\ _F_t_-;_-* "-"??\ _F_t_-;_-@_-</c:formatCode>
                <c:ptCount val="16"/>
                <c:pt idx="0">
                  <c:v>0</c:v>
                </c:pt>
                <c:pt idx="1">
                  <c:v>2888.8975864906242</c:v>
                </c:pt>
                <c:pt idx="2">
                  <c:v>5878.9065885084128</c:v>
                </c:pt>
                <c:pt idx="3">
                  <c:v>8973.5659055968281</c:v>
                </c:pt>
                <c:pt idx="4">
                  <c:v>12176.538298783329</c:v>
                </c:pt>
                <c:pt idx="5">
                  <c:v>15491.614725731357</c:v>
                </c:pt>
                <c:pt idx="6">
                  <c:v>18922.718827622564</c:v>
                </c:pt>
                <c:pt idx="7">
                  <c:v>22473.911573079968</c:v>
                </c:pt>
                <c:pt idx="8">
                  <c:v>26149.396064628381</c:v>
                </c:pt>
                <c:pt idx="9">
                  <c:v>29953.522513380987</c:v>
                </c:pt>
                <c:pt idx="10">
                  <c:v>34161.232317432223</c:v>
                </c:pt>
                <c:pt idx="11">
                  <c:v>39206.916868680346</c:v>
                </c:pt>
                <c:pt idx="12">
                  <c:v>44429.200379222151</c:v>
                </c:pt>
                <c:pt idx="13">
                  <c:v>49834.263812632926</c:v>
                </c:pt>
                <c:pt idx="14">
                  <c:v>55428.504466213068</c:v>
                </c:pt>
                <c:pt idx="15">
                  <c:v>61218.543542668529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016520"/>
        <c:axId val="550015736"/>
      </c:barChart>
      <c:catAx>
        <c:axId val="550016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hu-HU">
                    <a:latin typeface="Arial" panose="020B0604020202020204" pitchFamily="34" charset="0"/>
                    <a:cs typeface="Arial" panose="020B0604020202020204" pitchFamily="34" charset="0"/>
                  </a:rPr>
                  <a:t>Eltelt évek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50015736"/>
        <c:crosses val="autoZero"/>
        <c:auto val="1"/>
        <c:lblAlgn val="ctr"/>
        <c:lblOffset val="100"/>
        <c:noMultiLvlLbl val="0"/>
      </c:catAx>
      <c:valAx>
        <c:axId val="5500157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hu-HU">
                    <a:latin typeface="Arial" panose="020B0604020202020204" pitchFamily="34" charset="0"/>
                    <a:cs typeface="Arial" panose="020B0604020202020204" pitchFamily="34" charset="0"/>
                  </a:rPr>
                  <a:t>Hűségjóváírás értéke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50016520"/>
        <c:crosses val="autoZero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11469139396349126"/>
          <c:y val="0.16824438054034527"/>
          <c:w val="0.4371138075729713"/>
          <c:h val="0.13776791302944263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30/05/2017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30/05/2017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6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20" y="4343400"/>
            <a:ext cx="5031160" cy="4114800"/>
          </a:xfrm>
          <a:noFill/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9272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Halasztott egyösszegű szolgáltatás</a:t>
            </a:r>
          </a:p>
          <a:p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hu-HU" sz="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Előnye: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járadékszolgáltatás költségét</a:t>
            </a:r>
          </a:p>
          <a:p>
            <a:pPr marL="273050">
              <a:lnSpc>
                <a:spcPct val="150000"/>
              </a:lnSpc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nem kell az ügyfélnek megfizetni!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10.biztosítási évfordulót követően </a:t>
            </a:r>
            <a:r>
              <a:rPr lang="hu-H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egyösszegben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rendelkezésre áll a megtakarítás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Halál esetén az örökös hozzájut a megtakarításhoz</a:t>
            </a:r>
          </a:p>
          <a:p>
            <a:pPr>
              <a:lnSpc>
                <a:spcPct val="150000"/>
              </a:lnSpc>
            </a:pPr>
            <a:r>
              <a:rPr 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Hátrányok: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nem fizetünk hozamot a szolgáltatási igény bejelentése </a:t>
            </a:r>
            <a:r>
              <a:rPr lang="hu-H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szolgáltatás teljesítése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között, a megtakarítás elinflálódhat!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50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Várakozási idő: </a:t>
            </a: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6 hónap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hu-HU" altLang="hu-HU" sz="1700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1700" b="1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várakozási idő alatt következett be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az olyan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amely </a:t>
            </a:r>
            <a:r>
              <a:rPr 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39%-ot / 69%-ot meghaladó mértékű egészségkárosodást okoz,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és az orvosszakértői intézet szakvéleményének kelte a kockázatviselés kezdetétől számított 18 hónapon belüli:</a:t>
            </a:r>
          </a:p>
          <a:p>
            <a:pPr marL="900113" lvl="1" indent="-3683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nem szolgáltatunk, </a:t>
            </a:r>
            <a:r>
              <a:rPr lang="hu-HU" altLang="hu-H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hu-HU" alt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egészségkárosodás kockázatokra befizetett díjakat a szerződőnek visszautaljuk.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5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93133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b="1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Jövőkép II - UG21 - nyugdíjbiztosítás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rali.hu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enerali.hu/Szolgaltatasok/Elet_es_nyugdij/jovokep.aspx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Jövőkép II. klasszikus nyugdíjbiztosítás– UG21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220872"/>
            <a:ext cx="8386686" cy="900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Alkusz és Dealer Igazgatóság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it-IT" dirty="0"/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406492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2017.05.25.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Szervezeti egység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Díjtartalék és visszavásárlási érték aránya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859396" y="1305723"/>
          <a:ext cx="7272808" cy="435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17488" y="5683250"/>
            <a:ext cx="8893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éves tartammal, 180 000 Ft-os kezdeti éves díjjal, 3%-os automatikus díjnöveléssel és</a:t>
            </a:r>
          </a:p>
          <a:p>
            <a:pPr algn="ctr" eaLnBrk="1" hangingPunct="1">
              <a:defRPr/>
            </a:pP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3,5 %-os feltételezett éves hozammal, mely tartalmazza a garantált kamatot is.</a:t>
            </a:r>
          </a:p>
        </p:txBody>
      </p:sp>
    </p:spTree>
    <p:extLst>
      <p:ext uri="{BB962C8B-B14F-4D97-AF65-F5344CB8AC3E}">
        <p14:creationId xmlns:p14="http://schemas.microsoft.com/office/powerpoint/2010/main" val="32941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84424" y="1443290"/>
            <a:ext cx="8859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biztosított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nak a kockázatviselés tartama alatt bekövetkező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halála esetén:</a:t>
            </a:r>
          </a:p>
        </p:txBody>
      </p:sp>
      <p:sp>
        <p:nvSpPr>
          <p:cNvPr id="8" name="Téglalap 7"/>
          <p:cNvSpPr/>
          <p:nvPr/>
        </p:nvSpPr>
        <p:spPr>
          <a:xfrm>
            <a:off x="819396" y="1997839"/>
            <a:ext cx="83246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haláleseti biztosítási összeg (=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aktuális elérési biztosítási összeg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nyereségrészesedés,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megtakarítás aktuális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  <p:sp>
        <p:nvSpPr>
          <p:cNvPr id="9" name="Téglalap 8"/>
          <p:cNvSpPr/>
          <p:nvPr/>
        </p:nvSpPr>
        <p:spPr>
          <a:xfrm>
            <a:off x="284426" y="5179199"/>
            <a:ext cx="885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Törthónapban bekövetkező halál esetén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lejárati időpontban érvényes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aktuális elérési biztosítási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összeg! 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(=100%)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5813654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Törthónap: a biztosított 65. születésnapját megelőző  elsejétől a születésnapig tartó időszak.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036199"/>
            <a:ext cx="864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szolgáltatás igénybevétele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07553"/>
            <a:ext cx="8796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Amennyiben a nyugdíjjogosultság megszerzéséig </a:t>
            </a: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nem telik el 10 év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 alábbiak szerint teljesítjük a szolgáltatást: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Halasztott egyösszegű szolgáltatás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10.biztosítási évfordulót követő hó 1-jén</a:t>
            </a:r>
          </a:p>
          <a:p>
            <a:pPr marL="73660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díjfizetési kötelezettség megszűnik a bejelentést követően.</a:t>
            </a:r>
          </a:p>
          <a:p>
            <a:pPr marL="73660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a biztosított a szolgáltatási igény bejelentése és a szolgáltatás teljesítése között meghal, úgy a szerződés aktuális díjtartalékát a biztosított örökösének fizetjük ki.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63550" lvl="1" indent="-285750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/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hu-H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csökkenő összegű járadékszolgáltatás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biztosítási ajánlat aláírásának napjától számított 10.év végéig (új szerződésben)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Klasszikus járadékbiztosítás (Borostyánkő)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Egyszeri díjas UL rendszeres pénzkivonás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34864" y="3959821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AF0819"/>
                </a:solidFill>
              </a:rPr>
              <a:t>VAGY</a:t>
            </a:r>
            <a:endParaRPr lang="hu-HU" b="1" dirty="0">
              <a:solidFill>
                <a:srgbClr val="AF0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5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Garantált szolgáltatási összeg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 növeli az ügyfél megtakarítását?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27031"/>
            <a:ext cx="879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Garantált technikai kamat: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2,25 %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szerződés teljes tartama alatt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biztosítási összeg a garantált kamat előre történő beszámításával kerül meghatározásra!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7300" y="2651864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Nyereségrészesedés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díjtartalék és a nyereségtartalék befektetésével elért hozamnak a garantált kamatot meghaladó részének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80%-a.</a:t>
            </a:r>
          </a:p>
        </p:txBody>
      </p:sp>
      <p:sp>
        <p:nvSpPr>
          <p:cNvPr id="8" name="Téglalap 7"/>
          <p:cNvSpPr/>
          <p:nvPr/>
        </p:nvSpPr>
        <p:spPr>
          <a:xfrm>
            <a:off x="347300" y="3511950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Adójóváírás a rendszeres és rendkívüli díjra: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 adóévben befizetett díjak (csökkentve a kiegészítő biztosítások díjával)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-a , de legfeljebb 130 000 Ft.</a:t>
            </a:r>
          </a:p>
        </p:txBody>
      </p:sp>
      <p:sp>
        <p:nvSpPr>
          <p:cNvPr id="9" name="Téglalap 8"/>
          <p:cNvSpPr/>
          <p:nvPr/>
        </p:nvSpPr>
        <p:spPr>
          <a:xfrm>
            <a:off x="219060" y="4398244"/>
            <a:ext cx="30187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Jövőkép II. </a:t>
            </a: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</p:txBody>
      </p:sp>
    </p:spTree>
    <p:extLst>
      <p:ext uri="{BB962C8B-B14F-4D97-AF65-F5344CB8AC3E}">
        <p14:creationId xmlns:p14="http://schemas.microsoft.com/office/powerpoint/2010/main" val="262313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Jövőkép II. Hűségjóváírás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3050358"/>
            <a:ext cx="8796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rendkívüli díjként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kerül jóváírásra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alapja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az adott hűségidőszak biztosítási éveire esedékes éves rendszeres díjak számtani átlaga.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időpontja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az adott biztosítási évfordulót követő hó első munkanapja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hűségjóváírásra való </a:t>
            </a: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jogosultság elvesztése: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szerződés a biztosítási évforduló napján díjmentesített!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 éven belüli nyugdíjszolgáltatásra való jogosultság megszerzéséről szóló határozat benyújtásakor (halasztott egyösszegű szolgáltatást nyújtunk!) 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74546"/>
              </p:ext>
            </p:extLst>
          </p:nvPr>
        </p:nvGraphicFramePr>
        <p:xfrm>
          <a:off x="842629" y="1234573"/>
          <a:ext cx="7273926" cy="1446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660"/>
                <a:gridCol w="2880734"/>
                <a:gridCol w="2088532"/>
              </a:tblGrid>
              <a:tr h="576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Hűségidőszak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(biztosítási évek)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Jogosultság megszerzésének időpontja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Hűségjóváírás </a:t>
                      </a:r>
                      <a:r>
                        <a:rPr lang="pt-BR" sz="1600" b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mértéke</a:t>
                      </a:r>
                      <a:endParaRPr lang="hu-HU" sz="16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  <a:tr h="448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</a:t>
                      </a:r>
                      <a:endParaRPr lang="hu-HU" sz="1600" b="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évforduló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  <a:tr h="421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évforduló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hu-HU" sz="1600" b="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7" marR="444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4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Hűségjóváírás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52400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180.000 Ft-os kezdeti éves díj, 3%-os évenkénti díjnövelés,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feltételezett éves hozam</a:t>
            </a:r>
          </a:p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hozammal növelt hűségjóváírás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után </a:t>
            </a:r>
            <a:r>
              <a:rPr lang="hu-H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meghaladja a kötéskori éves díj </a:t>
            </a:r>
            <a:r>
              <a:rPr lang="hu-H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95%-</a:t>
            </a:r>
            <a:r>
              <a:rPr lang="hu-H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349717" y="973718"/>
          <a:ext cx="8640763" cy="447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93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Lejárati szolgáltatás összege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Garancia elemek a kalkulációban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70708" y="5052352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Egyedül a </a:t>
            </a:r>
            <a:r>
              <a:rPr lang="hu-HU" i="1" dirty="0" smtClean="0"/>
              <a:t>nyereségrészesedésből származó várható növekmény </a:t>
            </a:r>
            <a:r>
              <a:rPr lang="hu-HU" dirty="0" smtClean="0"/>
              <a:t>nem garantált.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9748" y="5598617"/>
            <a:ext cx="760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hűségjóváírás és az adójóváírás a feltételek teljesülésével kalkulálható.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8" y="1588319"/>
            <a:ext cx="8820150" cy="11144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739157"/>
            <a:ext cx="8817368" cy="22383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0" y="1344015"/>
            <a:ext cx="3781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Értékkövetés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Automatikus díjnövelés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14950" y="1540196"/>
            <a:ext cx="87967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538" indent="-3411538">
              <a:lnSpc>
                <a:spcPct val="150000"/>
              </a:lnSpc>
              <a:buNone/>
            </a:pPr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Automatikus díjnövelés</a:t>
            </a: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díj az utolsó biztosítási évfordulót megelőző 3. évfordulóig minden évben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3%-kal növekszik.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megtakarítási tartam csökkenése és a biztosított életkorának változása miatt a biztosítási összeg a biztosítási díjnál kisebb arányban nő(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723900" indent="0" algn="ctr">
              <a:buNone/>
            </a:pP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0" algn="ctr">
              <a:buNone/>
            </a:pP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szerződőnek az automatikus 3%-os díjnövelés </a:t>
            </a:r>
            <a:r>
              <a:rPr lang="hu-H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</a:t>
            </a:r>
            <a:r>
              <a:rPr lang="hu-H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lehetősége van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értékkövetés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re.</a:t>
            </a:r>
            <a:b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Értékkövetés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Az értékkövetés felajánlásakor lehetőséget nyújtunk a biztosítási díj és ennek alapján a biztosítási összegeknek az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alap értékkövetéssel vagy ennek a többszörösével </a:t>
            </a:r>
            <a:r>
              <a:rPr lang="hu-HU" dirty="0">
                <a:latin typeface="Arial" pitchFamily="34" charset="0"/>
                <a:cs typeface="Arial" pitchFamily="34" charset="0"/>
              </a:rPr>
              <a:t> 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történő további növelésére.</a:t>
            </a:r>
            <a:r>
              <a:rPr lang="hu-HU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Kockázatelbírálás nélkül!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megtakarítási tartam csökkenése és a biztosított életkorának változása miatt a biztosítási összeg a biztosítási díjnál kisebb arányban nő(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8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Rendkívüli díj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424371"/>
            <a:ext cx="87967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minimum 10.000 Ft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 vehető igénybe a befizetésekre!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 havonta garantált kamat, amely aktuális mértéke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megtalálható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www.generali.hu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oldalon 	</a:t>
            </a:r>
          </a:p>
          <a:p>
            <a:pPr marL="6413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kezelési költség: a befizetett összeg 0,7%-a </a:t>
            </a:r>
          </a:p>
          <a:p>
            <a:pPr marL="531813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/>
              </a:rPr>
              <a:t>Rendkívüli befizetés részleges visszavásárlása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rendkívüli befizetésből és a hűségjóváírásból származó megtakarításból kérhető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hu-HU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azonban a teljes adójóváírás, plusz a büntetőkamat visszafizetésével jár!)</a:t>
            </a:r>
            <a:endParaRPr lang="hu-HU" b="1" u="sng" dirty="0">
              <a:solidFill>
                <a:srgbClr val="AF08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1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Rugalmasság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Díjfizetési nehézség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385172"/>
            <a:ext cx="87967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hu-H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Rendkívüli díjból átvezetés a rendszeres díjba</a:t>
            </a: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hu-HU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szerződő kérésére</a:t>
            </a:r>
          </a:p>
          <a:p>
            <a:pPr marL="641350" indent="-285750">
              <a:lnSpc>
                <a:spcPct val="160000"/>
              </a:lnSpc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Adójóváírásból és annak hozamából nem lehet átvezetést kérni!</a:t>
            </a:r>
          </a:p>
          <a:p>
            <a:pPr lvl="1" indent="-457200"/>
            <a:endParaRPr lang="hu-HU" altLang="hu-HU" sz="1600" b="1" dirty="0">
              <a:latin typeface="Arial" pitchFamily="34" charset="0"/>
            </a:endParaRPr>
          </a:p>
          <a:p>
            <a:pPr lvl="1" indent="-457200"/>
            <a:r>
              <a:rPr lang="hu-HU" altLang="hu-HU" sz="1600" b="1" dirty="0">
                <a:latin typeface="Arial" pitchFamily="34" charset="0"/>
              </a:rPr>
              <a:t>A teljes biztosítási évek számának 1/10-e,  de min. 2 rendszeres díjjal             </a:t>
            </a:r>
          </a:p>
          <a:p>
            <a:pPr lvl="1" indent="-457200"/>
            <a:r>
              <a:rPr lang="hu-HU" altLang="hu-HU" sz="1600" b="1" dirty="0">
                <a:latin typeface="Arial" pitchFamily="34" charset="0"/>
              </a:rPr>
              <a:t>rendezett biztosítási év után: </a:t>
            </a:r>
          </a:p>
          <a:p>
            <a:pPr lvl="1" indent="-457200"/>
            <a:endParaRPr lang="hu-HU" altLang="hu-HU" sz="1600" b="1" dirty="0"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Részleges díjmentesítés = díjcsökkentés 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új, alacsonyabb biztosítási összegű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– egy díjköteles és egy díjmentes részből álló –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biztosítás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keletkezik,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ha a lejáratig még min. 2 teljes biztosítási év van hátra,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díj nem csökkenhet a szerződéskötéskor választott éves rendszeres díj alá.</a:t>
            </a:r>
          </a:p>
          <a:p>
            <a:pPr marL="177800" lvl="1" indent="0">
              <a:buNone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sz="1600" b="1" u="sng" dirty="0">
                <a:solidFill>
                  <a:srgbClr val="C00000"/>
                </a:solidFill>
                <a:latin typeface="Arial" pitchFamily="34" charset="0"/>
              </a:rPr>
              <a:t>Díjmentesítés: 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b="1" dirty="0">
                <a:latin typeface="Arial" pitchFamily="34" charset="0"/>
              </a:rPr>
              <a:t>a szerződés díjfizetés nélkül életben marad </a:t>
            </a: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 új csökkentett  biztosítási összeg,</a:t>
            </a:r>
          </a:p>
          <a:p>
            <a:pPr marL="531813" lvl="1" indent="-354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a díjmentesítés hatályától számított 6 hónapon belül a biztosítás eredeti tartalommal visszaállítható (a tartam alatt </a:t>
            </a:r>
            <a:r>
              <a:rPr lang="hu-HU" altLang="hu-HU" sz="1600" dirty="0" err="1">
                <a:latin typeface="Arial" pitchFamily="34" charset="0"/>
                <a:sym typeface="Wingdings" panose="05000000000000000000" pitchFamily="2" charset="2"/>
              </a:rPr>
              <a:t>max</a:t>
            </a:r>
            <a:r>
              <a:rPr lang="hu-HU" altLang="hu-HU" sz="1600" dirty="0">
                <a:latin typeface="Arial" pitchFamily="34" charset="0"/>
                <a:sym typeface="Wingdings" panose="05000000000000000000" pitchFamily="2" charset="2"/>
              </a:rPr>
              <a:t>. 2x!)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531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Mikor, kinek ajánljuk?</a:t>
            </a:r>
            <a:endParaRPr lang="hu-HU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Jövőkép klasszikus nyugdíjbiztosítás – UG21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2514" y="2061845"/>
            <a:ext cx="8216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g</a:t>
            </a:r>
            <a:r>
              <a:rPr lang="hu-HU" dirty="0" smtClean="0"/>
              <a:t>ondoskodni kíván nyugdíjáról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nem múlt 55 éves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garantált lejárati összeget szeretne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biztosra akar menni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biztonság kedvéért alacsonyabb hozamot is elfogad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fél a kockázatosabb befektetési formáktól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örömmel fogad egy egyszerű, de jelentős bónuszt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olyan szolgáltatót keres, akiben maximálisan megbízhat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</p:txBody>
      </p:sp>
      <p:sp>
        <p:nvSpPr>
          <p:cNvPr id="2" name="Folyamatábra: Másik feldolgozás 1"/>
          <p:cNvSpPr/>
          <p:nvPr/>
        </p:nvSpPr>
        <p:spPr>
          <a:xfrm>
            <a:off x="807522" y="1372651"/>
            <a:ext cx="3918857" cy="58677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 az ügyfelünk…</a:t>
            </a:r>
            <a:endParaRPr lang="hu-HU" dirty="0"/>
          </a:p>
        </p:txBody>
      </p:sp>
      <p:pic>
        <p:nvPicPr>
          <p:cNvPr id="8196" name="Picture 4" descr="https://www.generali.hu/Szolgaltatasok/~/media/szolgaltatasok/elet_es_nyugdij/jovokep/generali_jovokep_175x250px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32" y="1959427"/>
            <a:ext cx="2375065" cy="38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Rugalmasság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Díjelmaradás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776764"/>
            <a:ext cx="879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368300">
              <a:buFont typeface="Wingdings" panose="05000000000000000000" pitchFamily="2" charset="2"/>
              <a:buChar char="§"/>
            </a:pPr>
            <a:r>
              <a:rPr lang="hu-HU" altLang="hu-HU" dirty="0"/>
              <a:t>ha </a:t>
            </a:r>
            <a:r>
              <a:rPr lang="hu-HU" altLang="hu-HU" b="1" u="sng" dirty="0"/>
              <a:t>VAN </a:t>
            </a:r>
            <a:r>
              <a:rPr lang="hu-HU" altLang="hu-HU" dirty="0"/>
              <a:t>legalább</a:t>
            </a:r>
            <a:r>
              <a:rPr lang="hu-HU" altLang="hu-HU" b="1" dirty="0"/>
              <a:t> </a:t>
            </a:r>
            <a:r>
              <a:rPr lang="hu-HU" altLang="hu-HU" b="1" u="sng" dirty="0"/>
              <a:t>2 havi rendszeres díjnak</a:t>
            </a:r>
            <a:r>
              <a:rPr lang="hu-HU" altLang="hu-HU" dirty="0"/>
              <a:t> megfelelő rendkívüli befizetésből származó megtakarítás, akkor </a:t>
            </a:r>
            <a:r>
              <a:rPr lang="hu-HU" altLang="hu-HU" b="1" u="sng" dirty="0" err="1"/>
              <a:t>max</a:t>
            </a:r>
            <a:r>
              <a:rPr lang="hu-HU" altLang="hu-HU" b="1" u="sng" dirty="0"/>
              <a:t>. az </a:t>
            </a:r>
            <a:r>
              <a:rPr lang="hu-HU" altLang="hu-HU" b="1" u="sng" dirty="0" smtClean="0"/>
              <a:t>elmaradt rendszeres </a:t>
            </a:r>
            <a:r>
              <a:rPr lang="hu-HU" altLang="hu-HU" b="1" u="sng" dirty="0"/>
              <a:t>díj mértékéig átvezetjük</a:t>
            </a:r>
            <a:r>
              <a:rPr lang="hu-HU" altLang="hu-HU" b="1" u="sng" dirty="0" smtClean="0"/>
              <a:t>,</a:t>
            </a:r>
          </a:p>
          <a:p>
            <a:pPr marL="900113" indent="-368300">
              <a:buFont typeface="Wingdings" panose="05000000000000000000" pitchFamily="2" charset="2"/>
              <a:buChar char="§"/>
            </a:pPr>
            <a:endParaRPr lang="hu-HU" altLang="hu-HU" b="1" u="sng" dirty="0"/>
          </a:p>
          <a:p>
            <a:pPr marL="900113" lvl="2" indent="-368300">
              <a:buFont typeface="Wingdings" panose="05000000000000000000" pitchFamily="2" charset="2"/>
              <a:buChar char="§"/>
            </a:pPr>
            <a:r>
              <a:rPr lang="hu-HU" altLang="hu-HU" dirty="0"/>
              <a:t>ha </a:t>
            </a:r>
            <a:r>
              <a:rPr lang="hu-HU" altLang="hu-HU" b="1" u="sng" dirty="0"/>
              <a:t>NINCS</a:t>
            </a:r>
            <a:r>
              <a:rPr lang="hu-HU" altLang="hu-HU" dirty="0"/>
              <a:t> legalább 2 havi rendszeres díjnak megfelelő rendkívüli befizetésből származó megtakarítás,</a:t>
            </a:r>
          </a:p>
          <a:p>
            <a:pPr lvl="2"/>
            <a:endParaRPr lang="hu-HU" altLang="hu-HU" dirty="0"/>
          </a:p>
          <a:p>
            <a:pPr lvl="2"/>
            <a:endParaRPr lang="hu-HU" altLang="hu-HU" dirty="0"/>
          </a:p>
          <a:p>
            <a:pPr lvl="2"/>
            <a:r>
              <a:rPr lang="hu-HU" altLang="hu-HU" b="1" dirty="0"/>
              <a:t>  </a:t>
            </a:r>
            <a:endParaRPr lang="hu-HU" altLang="hu-HU" b="1" dirty="0" smtClean="0"/>
          </a:p>
          <a:p>
            <a:pPr lvl="2"/>
            <a:endParaRPr lang="hu-HU" altLang="hu-HU" b="1" dirty="0"/>
          </a:p>
          <a:p>
            <a:pPr lvl="2"/>
            <a:r>
              <a:rPr lang="hu-HU" altLang="hu-HU" b="1" dirty="0" smtClean="0"/>
              <a:t>   </a:t>
            </a:r>
            <a:r>
              <a:rPr lang="hu-HU" altLang="hu-HU" b="1" u="sng" dirty="0"/>
              <a:t>Van </a:t>
            </a:r>
            <a:r>
              <a:rPr lang="hu-HU" altLang="hu-HU" b="1" u="sng" dirty="0" err="1"/>
              <a:t>VV-érték</a:t>
            </a:r>
            <a:r>
              <a:rPr lang="hu-HU" altLang="hu-HU" dirty="0"/>
              <a:t>		                             </a:t>
            </a:r>
            <a:r>
              <a:rPr lang="hu-HU" altLang="hu-HU" b="1" u="sng" dirty="0"/>
              <a:t>Nincs </a:t>
            </a:r>
            <a:r>
              <a:rPr lang="hu-HU" altLang="hu-HU" b="1" u="sng" dirty="0" err="1"/>
              <a:t>VV-érték</a:t>
            </a:r>
            <a:endParaRPr lang="hu-HU" altLang="hu-HU" b="1" u="sng" dirty="0"/>
          </a:p>
          <a:p>
            <a:pPr marL="723900" lvl="2" indent="0">
              <a:buNone/>
              <a:tabLst>
                <a:tab pos="4121150" algn="l"/>
              </a:tabLst>
            </a:pPr>
            <a:endParaRPr lang="hu-HU" altLang="hu-HU" dirty="0"/>
          </a:p>
          <a:p>
            <a:pPr marL="723900" lvl="2" indent="0" algn="ctr">
              <a:spcBef>
                <a:spcPts val="0"/>
              </a:spcBef>
              <a:buNone/>
              <a:tabLst>
                <a:tab pos="4121150" algn="l"/>
              </a:tabLst>
            </a:pPr>
            <a:r>
              <a:rPr lang="hu-HU" altLang="hu-HU" dirty="0"/>
              <a:t>díjmentesítjük a szerződést                       a díj esedékességének napjára 			visszamenőleg megszűnik </a:t>
            </a:r>
          </a:p>
          <a:p>
            <a:pPr marL="723900" lvl="2" indent="0" algn="ctr">
              <a:spcBef>
                <a:spcPts val="0"/>
              </a:spcBef>
              <a:buNone/>
              <a:tabLst>
                <a:tab pos="4121150" algn="l"/>
              </a:tabLst>
            </a:pPr>
            <a:r>
              <a:rPr lang="hu-HU" altLang="hu-HU" dirty="0"/>
              <a:t>	a szerződés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2831249" y="3812981"/>
            <a:ext cx="432048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826514" y="3812981"/>
            <a:ext cx="432048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0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Visszavásárlás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233951"/>
            <a:ext cx="87967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szerződő - a biztosított hozzájárulásával - bármikor felmondhatja a szerződést.</a:t>
            </a:r>
          </a:p>
          <a:p>
            <a:pPr>
              <a:defRPr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 már az első biztosítási díjrészlet beérkezését követően rendelkezik visszavásárlási értékkel.</a:t>
            </a:r>
          </a:p>
          <a:p>
            <a:pPr>
              <a:defRPr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Az alapbiztosításra esedékes és befizetett biztosítási díj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első éves díjrészének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-a,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második éves díjrészének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-a, </a:t>
            </a:r>
          </a:p>
          <a:p>
            <a:pPr marL="1200150" lvl="2" indent="-285750">
              <a:buFont typeface="Wingdings" panose="05000000000000000000" pitchFamily="2" charset="2"/>
              <a:buChar char="§"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harmadik és minden azt követő éves díjrészeinek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lvl="2" algn="ctr">
              <a:lnSpc>
                <a:spcPct val="150000"/>
              </a:lnSpc>
            </a:pPr>
            <a:r>
              <a:rPr lang="hu-HU" altLang="hu-HU" sz="2400" dirty="0" smtClean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altLang="hu-HU" sz="24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nyugdíjbiztosítás, a </a:t>
            </a:r>
            <a:r>
              <a:rPr lang="hu-HU" altLang="hu-HU" sz="2400" b="1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</a:t>
            </a:r>
            <a:r>
              <a:rPr lang="hu-HU" altLang="hu-HU" sz="24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kapja! 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4954409"/>
            <a:ext cx="8496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Figyelem! </a:t>
            </a:r>
            <a:endParaRPr lang="hu-H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Jövőkép nyugdíjbiztosítási szerződés  visszavásárlásakor a teljes igénybe vett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adójóváírást 20%-kal növelten vissza kell fizetni az adóhatóságnak!</a:t>
            </a:r>
            <a:endParaRPr lang="hu-H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Kiegészítők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289524"/>
            <a:ext cx="879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Kockázati életbiztosítás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(GG17K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kockázati életbiztosítás: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mivel a haláleseti szolgáltatás = elérési szolgáltatás 50%-ával, így azon ügyfeleknek, akiknek a biztosítási védelem kiemelten fontos,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javasoljuk, hogy legalább az elérési és haláleseti biztosítási összeg különbözetére válasszanak kockázati életbiztosítást! 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39%-ot meghaladó mértékű egészségkárosodás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(GG26K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12800" lvl="1" indent="-3556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39%-ot meghaladó egészségkárosodás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mivel a tartam első éveiben a díjtartalék még igen alacsony, így javasoljuk, hogy a biztosítási összeg legalább a szerződéskötéskori éves díj háromszorosa legyen. 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69%-ot meghaladó mértékű egészségkárosodás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(GG27K)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6372" y="5295199"/>
            <a:ext cx="839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kiegészítő biztosítások díja nem képezi az adójóváírás alapját! Megkötésük mégis indokolt lehet az alapbiztosítás szolgáltatásinak figyelembevételével.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935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Kockázatelbírálás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7300" y="1700244"/>
            <a:ext cx="8386686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prstClr val="black"/>
                </a:solidFill>
              </a:rPr>
              <a:t>Kockázatelbírálás nélkül köthető maximális haláleseti biztosítási összeg </a:t>
            </a:r>
          </a:p>
          <a:p>
            <a:pPr algn="ctr">
              <a:lnSpc>
                <a:spcPct val="90000"/>
              </a:lnSpc>
              <a:defRPr/>
            </a:pPr>
            <a:r>
              <a:rPr lang="hu-HU" dirty="0">
                <a:solidFill>
                  <a:srgbClr val="C00000"/>
                </a:solidFill>
              </a:rPr>
              <a:t>3 000 </a:t>
            </a:r>
            <a:r>
              <a:rPr lang="hu-HU" dirty="0" err="1">
                <a:solidFill>
                  <a:srgbClr val="C00000"/>
                </a:solidFill>
              </a:rPr>
              <a:t>000</a:t>
            </a:r>
            <a:r>
              <a:rPr lang="hu-HU" dirty="0">
                <a:solidFill>
                  <a:srgbClr val="C00000"/>
                </a:solidFill>
              </a:rPr>
              <a:t>  Ft  </a:t>
            </a:r>
            <a:r>
              <a:rPr lang="hu-HU" dirty="0">
                <a:solidFill>
                  <a:prstClr val="black"/>
                </a:solidFill>
              </a:rPr>
              <a:t>(az elérési  BÖ = 6 000 </a:t>
            </a:r>
            <a:r>
              <a:rPr lang="hu-HU" dirty="0" err="1">
                <a:solidFill>
                  <a:prstClr val="black"/>
                </a:solidFill>
              </a:rPr>
              <a:t>000</a:t>
            </a:r>
            <a:r>
              <a:rPr lang="hu-HU" dirty="0">
                <a:solidFill>
                  <a:prstClr val="black"/>
                </a:solidFill>
              </a:rPr>
              <a:t> Ft)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800000"/>
                </a:solidFill>
              </a:rPr>
              <a:t>Ilyen esetben </a:t>
            </a:r>
            <a:r>
              <a:rPr lang="hu-HU" dirty="0" err="1">
                <a:solidFill>
                  <a:srgbClr val="800000"/>
                </a:solidFill>
              </a:rPr>
              <a:t>pre-existing</a:t>
            </a:r>
            <a:r>
              <a:rPr lang="hu-HU" dirty="0"/>
              <a:t>  érvényes a teljes tartam alatt, amit az ügyfél vagy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elfogad, vagy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egészségi nyilatkozatot tehet, vagy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hu-HU" dirty="0"/>
              <a:t>kérheti a kizárás szűkítését 3 évre az </a:t>
            </a:r>
          </a:p>
          <a:p>
            <a:pPr lvl="1">
              <a:lnSpc>
                <a:spcPct val="90000"/>
              </a:lnSpc>
              <a:defRPr/>
            </a:pPr>
            <a:endParaRPr lang="hu-HU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hu-HU" dirty="0">
                <a:solidFill>
                  <a:srgbClr val="C00000"/>
                </a:solidFill>
              </a:rPr>
              <a:t>L860-as záradékkal:</a:t>
            </a:r>
          </a:p>
          <a:p>
            <a:pPr lvl="1">
              <a:lnSpc>
                <a:spcPct val="90000"/>
              </a:lnSpc>
              <a:defRPr/>
            </a:pPr>
            <a:endParaRPr lang="hu-HU" dirty="0">
              <a:solidFill>
                <a:srgbClr val="C00000"/>
              </a:solidFill>
            </a:endParaRPr>
          </a:p>
          <a:p>
            <a:pPr marL="449263" lvl="3" indent="0">
              <a:lnSpc>
                <a:spcPct val="90000"/>
              </a:lnSpc>
              <a:tabLst/>
              <a:defRPr/>
            </a:pPr>
            <a:r>
              <a:rPr lang="hu-HU" dirty="0"/>
              <a:t>A kizárások csak a biztosítás első 3 évére vonatkoznak, amennyiben</a:t>
            </a:r>
          </a:p>
          <a:p>
            <a:pPr marL="735013" lvl="3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 a szerződés kockázatelbírálás nélkül  megköthető és </a:t>
            </a:r>
          </a:p>
          <a:p>
            <a:pPr marL="735013" lvl="3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 a szerződés nem tartalmaz kiegészítő biztosításokat</a:t>
            </a:r>
          </a:p>
          <a:p>
            <a:pPr marL="449263" lvl="3" algn="ctr">
              <a:buFontTx/>
              <a:buChar char="-"/>
              <a:defRPr/>
            </a:pPr>
            <a:endParaRPr lang="hu-HU" dirty="0"/>
          </a:p>
          <a:p>
            <a:pPr marL="449263" lvl="3" algn="ctr">
              <a:defRPr/>
            </a:pPr>
            <a:r>
              <a:rPr lang="hu-HU" dirty="0">
                <a:solidFill>
                  <a:prstClr val="black"/>
                </a:solidFill>
              </a:rPr>
              <a:t>(Ebben az esetben a szükséges kiegészítő biztosításokat meg lehet kötni TestŐr biztosításban!)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926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TKM értékek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szerződés </a:t>
            </a:r>
            <a:r>
              <a:rPr lang="hu-HU" dirty="0" err="1" smtClean="0"/>
              <a:t>kötsége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UG21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8" y="2328049"/>
            <a:ext cx="8743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Ajánlatadás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Minimáldíj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68463"/>
            <a:ext cx="8626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5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Ajánlatadás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Tölthető </a:t>
            </a:r>
            <a:r>
              <a:rPr lang="hu-HU" dirty="0" err="1" smtClean="0"/>
              <a:t>pdf</a:t>
            </a:r>
            <a:r>
              <a:rPr lang="hu-HU" dirty="0" smtClean="0"/>
              <a:t> vagy Geniusban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0" y="1360601"/>
            <a:ext cx="8029575" cy="299085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2358189" y="3296653"/>
            <a:ext cx="2182454" cy="745958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19" y="2261436"/>
            <a:ext cx="44672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42761"/>
              </p:ext>
            </p:extLst>
          </p:nvPr>
        </p:nvGraphicFramePr>
        <p:xfrm>
          <a:off x="1" y="0"/>
          <a:ext cx="9118600" cy="6823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1974"/>
                <a:gridCol w="1017655"/>
                <a:gridCol w="1163035"/>
                <a:gridCol w="944966"/>
                <a:gridCol w="1065989"/>
                <a:gridCol w="1373031"/>
                <a:gridCol w="821487"/>
                <a:gridCol w="139635"/>
                <a:gridCol w="880414"/>
                <a:gridCol w="880414"/>
              </a:tblGrid>
              <a:tr h="698727">
                <a:tc>
                  <a:txBody>
                    <a:bodyPr/>
                    <a:lstStyle/>
                    <a:p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Uniqa</a:t>
                      </a: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Jövőkulcs Classic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24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Grawe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MKB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Érték-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megőrző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Aegon 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</a:t>
                      </a: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Plusz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</a:t>
                      </a:r>
                    </a:p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Posta Arany-</a:t>
                      </a:r>
                    </a:p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496873">
                <a:tc>
                  <a:txBody>
                    <a:bodyPr/>
                    <a:lstStyle/>
                    <a:p>
                      <a:r>
                        <a:rPr lang="hu-HU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hu-H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kamat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2,25 %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1,6 %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698727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Nyereség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 feletti részének 90%-a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85%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85%</a:t>
                      </a:r>
                    </a:p>
                  </a:txBody>
                  <a:tcPr marL="91453" marR="91453" marT="45736" marB="4573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60%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80%</a:t>
                      </a:r>
                    </a:p>
                  </a:txBody>
                  <a:tcPr marL="91453" marR="91453" marT="45736" marB="45736" anchor="ctr"/>
                </a:tc>
              </a:tr>
              <a:tr h="496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Tartam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 10 év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év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min.10  év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hónap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107118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Bónusz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10.év: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</a:t>
                      </a:r>
                    </a:p>
                    <a:p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20.év: 10%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legkisebb éves díj</a:t>
                      </a:r>
                      <a:r>
                        <a:rPr lang="hu-H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%: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 év: 200%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20-29 év: 150%</a:t>
                      </a:r>
                    </a:p>
                    <a:p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10-19 év: 100%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hMerge="1">
                  <a:txBody>
                    <a:bodyPr/>
                    <a:lstStyle/>
                    <a:p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</a:tr>
              <a:tr h="295019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 10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3,13</a:t>
                      </a: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/>
                </a:tc>
              </a:tr>
              <a:tr h="341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 15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3,81%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4,03%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3,16%</a:t>
                      </a:r>
                    </a:p>
                  </a:txBody>
                  <a:tcPr marL="0" marR="0" marT="0" marB="0" anchor="ctr"/>
                </a:tc>
              </a:tr>
              <a:tr h="295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TKM</a:t>
                      </a:r>
                      <a:r>
                        <a:rPr lang="hu-H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3,46%</a:t>
                      </a:r>
                      <a:endParaRPr lang="hu-HU" sz="13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3,41%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3,45%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3,24%</a:t>
                      </a:r>
                    </a:p>
                  </a:txBody>
                  <a:tcPr marL="0" marR="0" marT="0" marB="0" anchor="ctr"/>
                </a:tc>
              </a:tr>
              <a:tr h="496789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Aktuális érték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 BÖ</a:t>
                      </a:r>
                      <a:endParaRPr lang="hu-H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 BÖ</a:t>
                      </a:r>
                      <a:endParaRPr lang="hu-H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8423">
                <a:tc rowSpan="2"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Korai nyugdíj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6807">
                <a:tc vMerge="1">
                  <a:txBody>
                    <a:bodyPr/>
                    <a:lstStyle/>
                    <a:p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díjtartalék</a:t>
                      </a:r>
                      <a:endParaRPr lang="hu-H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504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39%-os </a:t>
                      </a:r>
                      <a:r>
                        <a:rPr lang="hu-HU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rokk</a:t>
                      </a:r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VV-érték</a:t>
                      </a: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368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díjtartalék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Vagy aktuális elérési BÖ 10%-a (magasabb)</a:t>
                      </a: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Befizetett díj</a:t>
                      </a:r>
                    </a:p>
                  </a:txBody>
                  <a:tcPr marL="0" marR="0" marT="0" marB="0" anchor="ctr"/>
                </a:tc>
              </a:tr>
              <a:tr h="72455">
                <a:tc rowSpan="2">
                  <a:txBody>
                    <a:bodyPr/>
                    <a:lstStyle/>
                    <a:p>
                      <a:r>
                        <a:rPr lang="hu-H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Halál</a:t>
                      </a:r>
                      <a:endParaRPr lang="hu-H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Elérési</a:t>
                      </a:r>
                      <a:r>
                        <a:rPr lang="hu-HU" sz="13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BÖ 50%-a</a:t>
                      </a:r>
                      <a:endParaRPr lang="hu-HU" sz="13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Befizetett</a:t>
                      </a:r>
                      <a:r>
                        <a:rPr lang="hu-H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díj</a:t>
                      </a:r>
                      <a:endParaRPr lang="hu-H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 érték</a:t>
                      </a: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Aktuális</a:t>
                      </a:r>
                      <a:r>
                        <a:rPr lang="hu-HU" sz="13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év/tartam * BÖ</a:t>
                      </a:r>
                      <a:endParaRPr lang="hu-H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261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Befizetett díj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Miért jó az ügyfeled számára?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1268" y="1995055"/>
            <a:ext cx="8092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nyugdíjbiztosítási piac új terméke, garantált lejárati összeggel</a:t>
            </a:r>
          </a:p>
          <a:p>
            <a:endParaRPr lang="hu-HU" dirty="0"/>
          </a:p>
          <a:p>
            <a:r>
              <a:rPr lang="hu-HU" dirty="0" smtClean="0"/>
              <a:t>Rugalmasan alakítható kockázati kiegészítőkkel</a:t>
            </a:r>
          </a:p>
          <a:p>
            <a:endParaRPr lang="hu-HU" dirty="0"/>
          </a:p>
          <a:p>
            <a:r>
              <a:rPr lang="hu-HU" dirty="0" smtClean="0"/>
              <a:t>Magas technikai kamattal és nyereség jóváírással</a:t>
            </a:r>
          </a:p>
          <a:p>
            <a:endParaRPr lang="hu-HU" dirty="0"/>
          </a:p>
          <a:p>
            <a:r>
              <a:rPr lang="hu-HU" dirty="0" smtClean="0"/>
              <a:t>A legkedvezőbb bónuszfizetési szabályokkal, könnyen növelhető, elvesztés esetén visszanyerhető lehetőséggel</a:t>
            </a:r>
          </a:p>
          <a:p>
            <a:endParaRPr lang="hu-HU" dirty="0"/>
          </a:p>
          <a:p>
            <a:r>
              <a:rPr lang="hu-HU" dirty="0" smtClean="0"/>
              <a:t>A piac egyik legnagyobb szereplője által nyújtható magas szintű szolgáltatással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0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Piaci előnyök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Miért jó a Te számodra?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1268" y="1995055"/>
            <a:ext cx="8092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kockázati kiegészítőket variálhatod, az ügyfél igényeire szabva</a:t>
            </a:r>
          </a:p>
          <a:p>
            <a:endParaRPr lang="hu-HU" dirty="0"/>
          </a:p>
          <a:p>
            <a:r>
              <a:rPr lang="hu-HU" dirty="0" smtClean="0"/>
              <a:t>A befektetett pénzt biztos helyen tudhatod a Generalinál és tisztességes hozamot tudsz ajánlani ügyfelednek</a:t>
            </a:r>
          </a:p>
          <a:p>
            <a:endParaRPr lang="hu-HU" dirty="0"/>
          </a:p>
          <a:p>
            <a:r>
              <a:rPr lang="hu-HU" dirty="0" smtClean="0"/>
              <a:t>A bónuszfizetés miatt könnyebb a szervizelése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6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26607"/>
              </p:ext>
            </p:extLst>
          </p:nvPr>
        </p:nvGraphicFramePr>
        <p:xfrm>
          <a:off x="-468559" y="1556792"/>
          <a:ext cx="9401422" cy="468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GG21 Jövőkép - áttekintés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GG21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071" y="58772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éves tartammal,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Ft-os kezdeti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díjjal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3%-os automatikus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díjnöveléssel és 3,5%-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feltételezett éves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hozammal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mely tartalmazza a garantált kamatot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1501644" y="3853541"/>
            <a:ext cx="2155956" cy="754085"/>
          </a:xfrm>
          <a:prstGeom prst="wedgeRoundRectCallout">
            <a:avLst>
              <a:gd name="adj1" fmla="val 38648"/>
              <a:gd name="adj2" fmla="val 861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Akár évi 130 </a:t>
            </a:r>
            <a:r>
              <a:rPr lang="hu-HU" dirty="0" err="1" smtClean="0"/>
              <a:t>eFt</a:t>
            </a:r>
            <a:r>
              <a:rPr lang="hu-HU" dirty="0" smtClean="0"/>
              <a:t> hozamokkal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4882342" y="1520463"/>
            <a:ext cx="2357516" cy="878774"/>
          </a:xfrm>
          <a:prstGeom prst="wedgeRoundRectCallout">
            <a:avLst>
              <a:gd name="adj1" fmla="val 83437"/>
              <a:gd name="adj2" fmla="val 1192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tartam végéig az első éves díj 95 %-át éri el.</a:t>
            </a:r>
            <a:endParaRPr lang="hu-HU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3657600" y="2624361"/>
            <a:ext cx="2835102" cy="778931"/>
          </a:xfrm>
          <a:prstGeom prst="wedgeRoundRectCallout">
            <a:avLst>
              <a:gd name="adj1" fmla="val 76585"/>
              <a:gd name="adj2" fmla="val 685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garantált hozamon felül jóváírt nyereség</a:t>
            </a:r>
            <a:endParaRPr lang="hu-HU" dirty="0"/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6061101" y="4607626"/>
            <a:ext cx="3082900" cy="819397"/>
          </a:xfrm>
          <a:prstGeom prst="wedgeRoundRectCallout">
            <a:avLst>
              <a:gd name="adj1" fmla="val 12889"/>
              <a:gd name="adj2" fmla="val -2173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Garantált lejárati összeg 2,25 % technikai kamattal.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43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err="1" smtClean="0"/>
              <a:t>gabor.pavlitzky</a:t>
            </a:r>
            <a:r>
              <a:rPr lang="hu-HU" dirty="0" smtClean="0"/>
              <a:t>@</a:t>
            </a:r>
            <a:r>
              <a:rPr lang="hu-HU" dirty="0" err="1" smtClean="0"/>
              <a:t>generali.com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+36205908983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Pavlitzky Gábor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4" name="CasellaDiTesto 16"/>
          <p:cNvSpPr txBox="1"/>
          <p:nvPr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000" b="1" baseline="0" dirty="0" smtClean="0">
                <a:solidFill>
                  <a:schemeClr val="tx2"/>
                </a:solidFill>
              </a:rPr>
              <a:t>Elérhetőségek</a:t>
            </a:r>
            <a:r>
              <a:rPr lang="it-IT" sz="1000" b="1" baseline="0" dirty="0" smtClean="0">
                <a:solidFill>
                  <a:schemeClr val="tx2"/>
                </a:solidFill>
              </a:rPr>
              <a:t>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9" name="Segnaposto data 3"/>
          <p:cNvSpPr txBox="1">
            <a:spLocks/>
          </p:cNvSpPr>
          <p:nvPr/>
        </p:nvSpPr>
        <p:spPr>
          <a:xfrm>
            <a:off x="36554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2017.05.30.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37004" y="1918454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10 éves minimális tartam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337005" y="4988157"/>
            <a:ext cx="528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Értékkövetés, 3 %-os automatikus díjnövelés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24" name="Cím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A Jövőkép klasszikus nyugdíjbiztosítás </a:t>
            </a:r>
            <a:r>
              <a:rPr lang="hu-HU" b="1" dirty="0">
                <a:solidFill>
                  <a:srgbClr val="C00000"/>
                </a:solidFill>
              </a:rPr>
              <a:t>legfontosabb jellemzői</a:t>
            </a:r>
            <a:br>
              <a:rPr lang="hu-HU" b="1" dirty="0">
                <a:solidFill>
                  <a:srgbClr val="C00000"/>
                </a:solidFill>
              </a:rPr>
            </a:br>
            <a:endParaRPr lang="hu-HU" dirty="0"/>
          </a:p>
        </p:txBody>
      </p:sp>
      <p:sp>
        <p:nvSpPr>
          <p:cNvPr id="27" name="Szöveg hely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337004" y="1267025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Garantált szolgáltatás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7168" name="Vágott nyíl jobbra 7167"/>
          <p:cNvSpPr/>
          <p:nvPr/>
        </p:nvSpPr>
        <p:spPr>
          <a:xfrm>
            <a:off x="809838" y="1224764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Vágott nyíl jobbra 38"/>
          <p:cNvSpPr/>
          <p:nvPr/>
        </p:nvSpPr>
        <p:spPr>
          <a:xfrm>
            <a:off x="821714" y="3203063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Vágott nyíl jobbra 39"/>
          <p:cNvSpPr/>
          <p:nvPr/>
        </p:nvSpPr>
        <p:spPr>
          <a:xfrm>
            <a:off x="821714" y="3820682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Vágott nyíl jobbra 40"/>
          <p:cNvSpPr/>
          <p:nvPr/>
        </p:nvSpPr>
        <p:spPr>
          <a:xfrm>
            <a:off x="821714" y="441814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Vágott nyíl jobbra 41"/>
          <p:cNvSpPr/>
          <p:nvPr/>
        </p:nvSpPr>
        <p:spPr>
          <a:xfrm>
            <a:off x="821714" y="4984579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69" name="Élőláb helye 71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19" name="Vágott nyíl jobbra 18"/>
          <p:cNvSpPr/>
          <p:nvPr/>
        </p:nvSpPr>
        <p:spPr>
          <a:xfrm>
            <a:off x="831273" y="2564390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337005" y="3862943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BD1E20"/>
                </a:solidFill>
              </a:rPr>
              <a:t>Hűségjóváírás</a:t>
            </a:r>
            <a:endParaRPr lang="hu-HU" sz="2000" dirty="0">
              <a:solidFill>
                <a:srgbClr val="BD1E20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3337004" y="3213058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BD1E20"/>
                </a:solidFill>
              </a:rPr>
              <a:t>Lehetőség rendkívüli befizetésre</a:t>
            </a:r>
            <a:endParaRPr lang="hu-HU" sz="2000" dirty="0">
              <a:solidFill>
                <a:srgbClr val="BD1E20"/>
              </a:solidFill>
            </a:endParaRPr>
          </a:p>
        </p:txBody>
      </p:sp>
      <p:sp>
        <p:nvSpPr>
          <p:cNvPr id="23" name="Vágott nyíl jobbra 22"/>
          <p:cNvSpPr/>
          <p:nvPr/>
        </p:nvSpPr>
        <p:spPr>
          <a:xfrm>
            <a:off x="809838" y="1876193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37005" y="2606651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Adójóváírás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37005" y="4460401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C00000"/>
                </a:solidFill>
              </a:rPr>
              <a:t>Kiegészítő biztosítások</a:t>
            </a:r>
            <a:endParaRPr lang="hu-H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70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biztosítás keretei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Törtév, törthónap!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557433"/>
            <a:ext cx="87967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Biztosított belépési kora: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55 év között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 tartama: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szerződéskötéskori nyugdíjkorhatár betöltésének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napjáig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Díjfizetés tartama: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10-35 év + a biztosított születésnapját megelőző 1-jéig tartó hónapok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száma (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Előnye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hogy az utolsó törtévben befizetett díjra is jár az adójóváírás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57050"/>
              </p:ext>
            </p:extLst>
          </p:nvPr>
        </p:nvGraphicFramePr>
        <p:xfrm>
          <a:off x="744204" y="4148388"/>
          <a:ext cx="7489825" cy="20161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25872"/>
                <a:gridCol w="2763953"/>
              </a:tblGrid>
              <a:tr h="3360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PÉLDA 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Technikai kezdet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2017.06.01.</a:t>
                      </a: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Születési dátum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1972.09.22.</a:t>
                      </a:r>
                      <a:endParaRPr lang="hu-H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Nyugdíjba vonulás napja (lejárat napja)</a:t>
                      </a:r>
                      <a:endParaRPr lang="hu-H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2037.09.22.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Díjfizetési tartam vége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2037.09.01.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336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Díjfizetés</a:t>
                      </a:r>
                      <a:r>
                        <a:rPr lang="hu-H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tartama </a:t>
                      </a: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 év 3 hónap</a:t>
                      </a:r>
                    </a:p>
                  </a:txBody>
                  <a:tcPr marL="91441" marR="91441" marT="45715" marB="457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6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biztosítási események?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300" y="1781344"/>
            <a:ext cx="8386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ELÉRÉS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biztosítottnak a szerződés létrejöttekor érvényes öregségi nyugdíjkorhatár időpontjában - lejárati időpontban - való életben léte), vagy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NYUGDÍJJOGOSULTSÁG MEGSZERZÉSE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 társadalombiztosítási nyugellátásról szóló jogszabály szerinti nyugdíjszolgáltatásra való jogosultságának megszerzése), vagy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EGÉSZSÉGKÁROSODÁS 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(a biztosítottnak a kockázatviselés tartama alatt az orvosszakértői intézet által megállapított 39%-ot meghaladó egészségkárosodása), vagy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hu-HU" altLang="hu-HU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a biztosított</a:t>
            </a:r>
            <a:r>
              <a:rPr lang="hu-HU" altLang="hu-HU" dirty="0">
                <a:solidFill>
                  <a:srgbClr val="000000"/>
                </a:solidFill>
                <a:cs typeface="Arial" panose="020B0604020202020204" pitchFamily="34" charset="0"/>
              </a:rPr>
              <a:t>nak a kockázatviselés alatt bekövetkezett </a:t>
            </a:r>
            <a:r>
              <a:rPr lang="hu-HU" altLang="hu-HU" b="1" dirty="0">
                <a:solidFill>
                  <a:srgbClr val="000000"/>
                </a:solidFill>
                <a:cs typeface="Arial" panose="020B0604020202020204" pitchFamily="34" charset="0"/>
              </a:rPr>
              <a:t>HALÁLA</a:t>
            </a:r>
          </a:p>
          <a:p>
            <a:pPr lvl="1">
              <a:buFont typeface="Arial" pitchFamily="34" charset="0"/>
              <a:buAutoNum type="arabicPeriod"/>
              <a:defRPr/>
            </a:pPr>
            <a:endParaRPr lang="hu-HU" altLang="hu-HU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69875" lvl="1" indent="0">
              <a:defRPr/>
            </a:pPr>
            <a:r>
              <a:rPr lang="hu-HU" altLang="hu-HU" dirty="0" smtClean="0">
                <a:solidFill>
                  <a:srgbClr val="000000"/>
                </a:solidFill>
                <a:cs typeface="Arial" panose="020B0604020202020204" pitchFamily="34" charset="0"/>
              </a:rPr>
              <a:t>Amennyiben elérési szolgáltatásra 10 évnél korábban jogosult az ügyfél, lehetősége van halasztott egyösszegű szolgáltatást kérni.</a:t>
            </a:r>
            <a:endParaRPr lang="hu-HU" altLang="hu-HU" i="1" dirty="0">
              <a:solidFill>
                <a:srgbClr val="000000"/>
              </a:solidFill>
              <a:latin typeface="HelveticaNeueLT Pro 55 Roma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16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szolgáltatásai?</a:t>
            </a:r>
            <a:r>
              <a:rPr lang="hu-HU" altLang="hu-HU" sz="1700" baseline="30000" dirty="0">
                <a:solidFill>
                  <a:srgbClr val="CC0000"/>
                </a:solidFill>
                <a:latin typeface="+mj-lt"/>
              </a:rPr>
              <a:t>1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300" y="1664685"/>
            <a:ext cx="8297936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cs typeface="Arial" panose="020B0604020202020204" pitchFamily="34" charset="0"/>
              </a:rPr>
              <a:t>A </a:t>
            </a:r>
            <a:r>
              <a:rPr lang="hu-HU" altLang="hu-HU" b="1" dirty="0">
                <a:cs typeface="Arial" panose="020B0604020202020204" pitchFamily="34" charset="0"/>
              </a:rPr>
              <a:t>szerződés létrejöttekor</a:t>
            </a:r>
            <a:r>
              <a:rPr lang="hu-HU" altLang="hu-HU" dirty="0">
                <a:cs typeface="Arial" panose="020B0604020202020204" pitchFamily="34" charset="0"/>
              </a:rPr>
              <a:t> érvényes </a:t>
            </a:r>
            <a:r>
              <a:rPr lang="hu-HU" altLang="hu-HU" b="1" dirty="0">
                <a:cs typeface="Arial" panose="020B0604020202020204" pitchFamily="34" charset="0"/>
              </a:rPr>
              <a:t>öregségi nyugdíjkorhatár</a:t>
            </a:r>
            <a:r>
              <a:rPr lang="hu-HU" altLang="hu-HU" dirty="0">
                <a:cs typeface="Arial" panose="020B0604020202020204" pitchFamily="34" charset="0"/>
              </a:rPr>
              <a:t> biztosított általi</a:t>
            </a:r>
            <a:r>
              <a:rPr lang="hu-HU" altLang="hu-HU" b="1" dirty="0">
                <a:cs typeface="Arial" panose="020B0604020202020204" pitchFamily="34" charset="0"/>
              </a:rPr>
              <a:t> betöltésekor: </a:t>
            </a:r>
          </a:p>
          <a:p>
            <a:endParaRPr lang="hu-HU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b="1" dirty="0" smtClean="0">
                <a:cs typeface="Arial" panose="020B0604020202020204" pitchFamily="34" charset="0"/>
              </a:rPr>
              <a:t>aktuális elérési biztosítási </a:t>
            </a:r>
            <a:r>
              <a:rPr lang="hu-HU" b="1" dirty="0">
                <a:cs typeface="Arial" panose="020B0604020202020204" pitchFamily="34" charset="0"/>
              </a:rPr>
              <a:t>összeg,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nyereségrészesedés, </a:t>
            </a:r>
          </a:p>
          <a:p>
            <a:pPr marL="723900" indent="-36830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szerződésen </a:t>
            </a:r>
            <a:r>
              <a:rPr lang="hu-HU" dirty="0" smtClean="0">
                <a:cs typeface="Arial" panose="020B0604020202020204" pitchFamily="34" charset="0"/>
              </a:rPr>
              <a:t>nyilvántartott </a:t>
            </a:r>
            <a:r>
              <a:rPr lang="hu-HU" dirty="0">
                <a:cs typeface="Arial" panose="020B0604020202020204" pitchFamily="34" charset="0"/>
              </a:rPr>
              <a:t>rendkívüli </a:t>
            </a:r>
            <a:r>
              <a:rPr lang="hu-HU" dirty="0" smtClean="0">
                <a:cs typeface="Arial" panose="020B0604020202020204" pitchFamily="34" charset="0"/>
              </a:rPr>
              <a:t>megtakarítás aktuális értéke</a:t>
            </a: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rendkívüli befizetés</a:t>
            </a: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Hűségjóváírás</a:t>
            </a:r>
            <a:endParaRPr lang="hu-HU" dirty="0">
              <a:cs typeface="Arial" panose="020B0604020202020204" pitchFamily="34" charset="0"/>
            </a:endParaRPr>
          </a:p>
          <a:p>
            <a:pPr marL="1181100" lvl="1" indent="-368300">
              <a:buFont typeface="Arial" panose="020B0604020202020204" pitchFamily="34" charset="0"/>
              <a:buChar char="•"/>
            </a:pPr>
            <a:r>
              <a:rPr lang="hu-HU" dirty="0" smtClean="0">
                <a:cs typeface="Arial" panose="020B0604020202020204" pitchFamily="34" charset="0"/>
              </a:rPr>
              <a:t>adójóváírás</a:t>
            </a:r>
          </a:p>
          <a:p>
            <a:pPr marL="1077913" indent="0">
              <a:buNone/>
            </a:pPr>
            <a:endParaRPr lang="hu-HU" dirty="0" smtClean="0">
              <a:cs typeface="Arial" panose="020B0604020202020204" pitchFamily="34" charset="0"/>
            </a:endParaRPr>
          </a:p>
          <a:p>
            <a:pPr marL="1077913" indent="0">
              <a:buNone/>
            </a:pPr>
            <a:endParaRPr lang="hu-HU" dirty="0">
              <a:cs typeface="Arial" panose="020B0604020202020204" pitchFamily="34" charset="0"/>
            </a:endParaRPr>
          </a:p>
          <a:p>
            <a:pPr marL="1077913" indent="0">
              <a:buNone/>
            </a:pPr>
            <a:endParaRPr lang="hu-HU" dirty="0">
              <a:cs typeface="Arial" panose="020B0604020202020204" pitchFamily="34" charset="0"/>
            </a:endParaRPr>
          </a:p>
          <a:p>
            <a:pPr>
              <a:spcBef>
                <a:spcPts val="994"/>
              </a:spcBef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6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r>
              <a:rPr lang="hu-HU" altLang="hu-HU" sz="1700" baseline="30000" dirty="0" smtClean="0">
                <a:solidFill>
                  <a:srgbClr val="CC0000"/>
                </a:solidFill>
                <a:latin typeface="+mj-lt"/>
              </a:rPr>
              <a:t>2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47300" y="1517664"/>
            <a:ext cx="879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társadalombiztosítási nyugellátásról szóló jogszabály szerinti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saját jogú nyugellátásra való jogosultságának megszerzése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esetén: </a:t>
            </a:r>
          </a:p>
        </p:txBody>
      </p:sp>
      <p:sp>
        <p:nvSpPr>
          <p:cNvPr id="9" name="Téglalap 8"/>
          <p:cNvSpPr/>
          <p:nvPr/>
        </p:nvSpPr>
        <p:spPr>
          <a:xfrm>
            <a:off x="985652" y="2413338"/>
            <a:ext cx="8158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 visszavásárlási érték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megtakarítás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</p:spTree>
    <p:extLst>
      <p:ext uri="{BB962C8B-B14F-4D97-AF65-F5344CB8AC3E}">
        <p14:creationId xmlns:p14="http://schemas.microsoft.com/office/powerpoint/2010/main" val="28657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Jövőkép II - UG21 - nyugdíjbiztosítás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Korszerű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sz="1700" dirty="0">
                <a:solidFill>
                  <a:srgbClr val="CC0000"/>
                </a:solidFill>
                <a:latin typeface="+mj-lt"/>
              </a:rPr>
              <a:t>Melyek a biztosítás </a:t>
            </a:r>
            <a:r>
              <a:rPr lang="hu-HU" altLang="hu-HU" sz="1700" dirty="0" smtClean="0">
                <a:solidFill>
                  <a:srgbClr val="CC0000"/>
                </a:solidFill>
                <a:latin typeface="+mj-lt"/>
              </a:rPr>
              <a:t>szolgáltatásai?</a:t>
            </a:r>
            <a:r>
              <a:rPr lang="hu-HU" altLang="hu-HU" sz="1700" baseline="30000" dirty="0">
                <a:solidFill>
                  <a:srgbClr val="CC0000"/>
                </a:solidFill>
                <a:latin typeface="+mj-lt"/>
              </a:rPr>
              <a:t>3</a:t>
            </a:r>
            <a:endParaRPr lang="hu-HU" sz="1700" dirty="0">
              <a:latin typeface="+mj-lt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U</a:t>
            </a:r>
            <a:r>
              <a:rPr lang="hu-HU" dirty="0" smtClean="0"/>
              <a:t>G21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47300" y="1569032"/>
            <a:ext cx="879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Az egészségi állapot 39%-ot meghaladó mértékű károsodása esetén: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85652" y="2413338"/>
            <a:ext cx="8158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 visszavásárlási érték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szerződésen nyilvántartott rendkívüli megtakarítás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 értéke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rendkívüli befizetés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hűségjóváírás</a:t>
            </a:r>
          </a:p>
          <a:p>
            <a:pPr marL="1433513" indent="-35560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adójóváírás</a:t>
            </a:r>
          </a:p>
        </p:txBody>
      </p:sp>
    </p:spTree>
    <p:extLst>
      <p:ext uri="{BB962C8B-B14F-4D97-AF65-F5344CB8AC3E}">
        <p14:creationId xmlns:p14="http://schemas.microsoft.com/office/powerpoint/2010/main" val="7348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o_kesztites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yéni 1. séma">
    <a:dk1>
      <a:sysClr val="windowText" lastClr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30E9DCF8FE4542B39E01146FAE5619" ma:contentTypeVersion="0" ma:contentTypeDescription="Új dokumentum létrehozása." ma:contentTypeScope="" ma:versionID="d824719102c7715776e4a404001460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A4FA7-BCEB-4057-9813-5E24AC08F7FC}"/>
</file>

<file path=customXml/itemProps2.xml><?xml version="1.0" encoding="utf-8"?>
<ds:datastoreItem xmlns:ds="http://schemas.openxmlformats.org/officeDocument/2006/customXml" ds:itemID="{0B3CD1BA-8A3D-47AB-9468-1881378C5F76}"/>
</file>

<file path=customXml/itemProps3.xml><?xml version="1.0" encoding="utf-8"?>
<ds:datastoreItem xmlns:ds="http://schemas.openxmlformats.org/officeDocument/2006/customXml" ds:itemID="{E03A3ABD-A53D-48F6-8CE3-FCA38DB225FF}"/>
</file>

<file path=docProps/app.xml><?xml version="1.0" encoding="utf-8"?>
<Properties xmlns="http://schemas.openxmlformats.org/officeDocument/2006/extended-properties" xmlns:vt="http://schemas.openxmlformats.org/officeDocument/2006/docPropsVTypes">
  <Template>prezentacio_kesztites</Template>
  <TotalTime>3383</TotalTime>
  <Words>2008</Words>
  <Application>Microsoft Office PowerPoint</Application>
  <PresentationFormat>Diavetítés a képernyőre (4:3 oldalarány)</PresentationFormat>
  <Paragraphs>455</Paragraphs>
  <Slides>30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9" baseType="lpstr">
      <vt:lpstr>Arial</vt:lpstr>
      <vt:lpstr>Arial Italic</vt:lpstr>
      <vt:lpstr>Arial Regular</vt:lpstr>
      <vt:lpstr>Calibri</vt:lpstr>
      <vt:lpstr>HelveticaNeueLT Pro 55 Roman</vt:lpstr>
      <vt:lpstr>Lucida Grande</vt:lpstr>
      <vt:lpstr>Times New Roman</vt:lpstr>
      <vt:lpstr>Wingdings</vt:lpstr>
      <vt:lpstr>prezentacio_kesztites</vt:lpstr>
      <vt:lpstr>Jövőkép II. klasszikus nyugdíjbiztosítás– UG21</vt:lpstr>
      <vt:lpstr>Mikor, kinek ajánljuk?</vt:lpstr>
      <vt:lpstr>GG21 Jövőkép - áttekintés</vt:lpstr>
      <vt:lpstr>A Jövőkép klasszikus nyugdíjbiztosítás legfontosabb jellemzői </vt:lpstr>
      <vt:lpstr>A biztosítás keretei</vt:lpstr>
      <vt:lpstr>Korszerű nyugdíjbiztosítás</vt:lpstr>
      <vt:lpstr>Korszerű nyugdíjbiztosítás</vt:lpstr>
      <vt:lpstr>Korszerű nyugdíjbiztosítás</vt:lpstr>
      <vt:lpstr>Korszerű nyugdíjbiztosítás</vt:lpstr>
      <vt:lpstr>Díjtartalék és visszavásárlási érték aránya</vt:lpstr>
      <vt:lpstr>Korszerű nyugdíjbiztosítás</vt:lpstr>
      <vt:lpstr>Korszerű nyugdíjbiztosítás</vt:lpstr>
      <vt:lpstr>Garantált szolgáltatási összeg</vt:lpstr>
      <vt:lpstr>Jövőkép II. Hűségjóváírás</vt:lpstr>
      <vt:lpstr>Hűségjóváírás</vt:lpstr>
      <vt:lpstr>Lejárati szolgáltatás összege</vt:lpstr>
      <vt:lpstr>Értékkövetés</vt:lpstr>
      <vt:lpstr>Rendkívüli díj</vt:lpstr>
      <vt:lpstr>Rugalmasság</vt:lpstr>
      <vt:lpstr>Rugalmasság</vt:lpstr>
      <vt:lpstr>Visszavásárlás</vt:lpstr>
      <vt:lpstr>Kiegészítők</vt:lpstr>
      <vt:lpstr>Kockázatelbírálás</vt:lpstr>
      <vt:lpstr>TKM értékek</vt:lpstr>
      <vt:lpstr>Ajánlatadás</vt:lpstr>
      <vt:lpstr>Ajánlatadás</vt:lpstr>
      <vt:lpstr>Piaci előnyök</vt:lpstr>
      <vt:lpstr>Piaci előnyök</vt:lpstr>
      <vt:lpstr>Piaci előnyök</vt:lpstr>
      <vt:lpstr>PowerPoint bemutató</vt:lpstr>
    </vt:vector>
  </TitlesOfParts>
  <Company>Generali-Providencia Zrt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főcím Arial félkövér 33pt – balra igazított</dc:title>
  <dc:creator>Pavlitzky Gábor</dc:creator>
  <cp:lastModifiedBy>Pavlitzky Gábor</cp:lastModifiedBy>
  <cp:revision>105</cp:revision>
  <cp:lastPrinted>2013-10-04T10:49:32Z</cp:lastPrinted>
  <dcterms:created xsi:type="dcterms:W3CDTF">2015-01-25T12:47:29Z</dcterms:created>
  <dcterms:modified xsi:type="dcterms:W3CDTF">2017-05-30T14:00:09Z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0x0101006E30E9DCF8FE4542B39E01146FAE5619</vt:lpwstr>
  </property>
</Properties>
</file>