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9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0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1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2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3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6.xml" ContentType="application/vnd.openxmlformats-officedocument.theme+xml"/>
  <Override PartName="/ppt/slideLayouts/slideLayout159.xml" ContentType="application/vnd.openxmlformats-officedocument.presentationml.slideLayout+xml"/>
  <Override PartName="/ppt/theme/theme17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8.xml" ContentType="application/vnd.openxmlformats-officedocument.theme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20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59" r:id="rId10"/>
    <p:sldMasterId id="2147483771" r:id="rId11"/>
    <p:sldMasterId id="2147483783" r:id="rId12"/>
    <p:sldMasterId id="2147483795" r:id="rId13"/>
    <p:sldMasterId id="2147483807" r:id="rId14"/>
    <p:sldMasterId id="2147483819" r:id="rId15"/>
    <p:sldMasterId id="2147483831" r:id="rId16"/>
    <p:sldMasterId id="2147483834" r:id="rId17"/>
    <p:sldMasterId id="2147483836" r:id="rId18"/>
    <p:sldMasterId id="2147483839" r:id="rId19"/>
    <p:sldMasterId id="2147483841" r:id="rId20"/>
    <p:sldMasterId id="2147483853" r:id="rId21"/>
  </p:sldMasterIdLst>
  <p:sldIdLst>
    <p:sldId id="256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57" r:id="rId32"/>
    <p:sldId id="259" r:id="rId33"/>
    <p:sldId id="260" r:id="rId34"/>
    <p:sldId id="261" r:id="rId35"/>
    <p:sldId id="281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D9E18B"/>
    <a:srgbClr val="FF6969"/>
    <a:srgbClr val="FF643F"/>
    <a:srgbClr val="942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227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433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64502-3C91-43C9-A462-7064E0CBEE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92002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07112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07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792F2-3E45-496B-921F-613BB7A9A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17005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7287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5972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085229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334000"/>
            <a:ext cx="3162300" cy="135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71900" y="5334000"/>
            <a:ext cx="3162300" cy="1352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5096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2856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5063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65647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55712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54650" y="2514600"/>
            <a:ext cx="1709738" cy="3962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514600"/>
            <a:ext cx="4978400" cy="3962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0107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643209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2239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314950" y="2819400"/>
            <a:ext cx="1619250" cy="38671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819400"/>
            <a:ext cx="4705350" cy="38671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7180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26382-49E6-4A00-B368-61D43A99BD8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7018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4F7F3-C381-40C4-9781-48D8C2237A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7832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073D8-4BAD-458E-8905-ECC2C65EE7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1809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B290-7D71-4D1C-8A6D-A66C0AD5266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84299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2912-A4D7-4F05-9D2F-45641FCDB2A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792733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50206-2348-408E-84B9-F2D8FA8EE4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9809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163CC-7EA8-4289-9E37-F05F47E277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925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E987D-AEB9-4A84-B8F8-F83CF1A1856B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906C4-76F1-4C4D-B164-699BD2146E3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1480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BBE5-0DB1-45CF-A5A2-CAAE225FCED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0705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102BB-FEC7-4667-801E-17C02E1A9E7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12769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47C8D-1FF1-40B8-AA6A-F79B57BB85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36784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A3E6-1DEB-4AAF-92A0-2165A9684EF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28176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7900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71197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8728206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334000"/>
            <a:ext cx="32385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14750" y="5334000"/>
            <a:ext cx="3238500" cy="121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27306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90548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29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DD7DC-7A74-4111-8F99-0DE9F4A9D89A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33ECB-633E-4F18-998E-628593FB5A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4578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7335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91597733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280008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63114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295900" y="3725863"/>
            <a:ext cx="1657350" cy="2827337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3725863"/>
            <a:ext cx="4819650" cy="28273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5735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2B8AC-3414-4360-9C54-F01C09F33180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2EC7B-F227-4272-A450-22E44DD461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7861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7CABF-A960-4A15-94B2-A6DADBCB5131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2CE85-07D5-4BBE-92FC-261ED005025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7623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5E61-FB81-4184-9DA0-28FA801D0450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559A-7FF1-48A0-AADF-9BA34B659D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9964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21F2E-31BA-4AC6-928D-685C431EA1E4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7F4E5-D564-439E-AC88-B2F8751148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54480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46A16-92A1-4D13-B739-D4AF6FE0C154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E6DFF-97D1-4779-A928-BFE918AD11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50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6B112-C2E1-4F82-9CE1-64EFAA8F5D8D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5E15-B85B-4C76-9D1F-2828951797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97723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1825B-862D-4ADD-9E22-B24D743A1C09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3C5E0-0EBF-4E38-BE1B-C6C9F4EBD9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87619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9B57-A13F-40AE-9294-4B347A41485C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E2F0-E4FB-40C9-B170-E0A1402CEF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79134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E350D-9E9B-497A-83AC-6138F002B6EC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CF9F5-0F7C-4E64-8DE6-D96249B946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64322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F4DF-182A-4D23-BC8D-9C1DD2FCF03F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9618C-1A7E-4432-A711-A12EE89E0F7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7128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FA218-56E1-43A6-ABA4-BF37672EA031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D414E-60E1-441F-84C0-AB35F70BFD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16710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DA6E4-2894-406A-B6F8-94BDF5FDCAE3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07AD7-6615-45BA-836B-FE5E6B16E2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3779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952C7-3A28-4C02-8246-A99822ED46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0108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8283-140D-4EA0-B75E-D82D9FF75A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8647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A73FE-CC06-4464-BCD8-DB48AD6519D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0235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65329-3DED-4EF6-86AE-78FBD3F0C8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980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CE8D-CE39-4845-8CB2-DE41961D27A2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BCED-F7E1-4C99-AFAD-76DBD987C4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85718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E9CBE-C6F6-4D84-B278-6321797665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6283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EC04-5713-40CE-800E-057B6C83B8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5045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22501-7EE7-496D-9C4B-9591C3028A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01136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2EDF6-E927-4D44-BEE6-C2B00F34C0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25623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F2CA6-887A-499D-B6AB-571FC4B97F9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5216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73C6D-E154-4C0E-B1C3-B64B2AD143E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8786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8D41B-239B-4FB5-8608-AEA53E9EA5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1021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7772400" cy="125157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229200"/>
            <a:ext cx="6400800" cy="1343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44908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438400"/>
            <a:ext cx="64770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5334000"/>
            <a:ext cx="6477000" cy="1143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2162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096000" cy="10207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697C-572A-420C-AD1B-895C6B701D11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45D82-8090-41DF-A513-F47ACE0E68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50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4F7A-0A08-4F23-B183-36AD73609F57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911DF-9483-4C4C-B3AC-F3D84088BB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32282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2286000"/>
            <a:ext cx="6400800" cy="1314450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hu-HU" smtClean="0"/>
              <a:t>Mintacím szerkesztése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373216"/>
            <a:ext cx="6400800" cy="119898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873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5943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334000"/>
            <a:ext cx="6400800" cy="1219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800785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096000" cy="1020762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3174A-61F7-4D56-BFBD-3E73F2C14098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7E36-2B2C-4A47-80FA-A4282059F6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3638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1117-834C-4052-AA1C-0DA6D40A9B31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626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B31C-8D3C-4DA0-B02D-0AC0947CA3D9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9903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872B-11E5-4143-854B-ED1550B9206F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5553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B162-B3CA-4EDF-83D6-1831DB943983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9933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E2CFC-48A9-461A-B74A-D42185219297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3392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05FB-0A23-4BD6-B373-76ADB3E47AB1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5991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CF3B1-5203-47C9-A750-2979F3420356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30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44EC9-AF54-4724-B1B0-57C9FF9012C5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1DBE-F7DB-4674-9384-6FDCDEFAC4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85309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CF8F-31A5-45E9-8126-07209EEC574F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8612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29F5-1596-4E5F-89FD-D42262E47E7E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5930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E71C-9326-43D9-A9BD-E4BE9AF902BD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752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7304-ACD5-4768-80F3-D1ED75780FB9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675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1117-834C-4052-AA1C-0DA6D40A9B31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68379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B31C-8D3C-4DA0-B02D-0AC0947CA3D9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0425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872B-11E5-4143-854B-ED1550B9206F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38071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B162-B3CA-4EDF-83D6-1831DB943983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53246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E2CFC-48A9-461A-B74A-D42185219297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957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05FB-0A23-4BD6-B373-76ADB3E47AB1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3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0DB59-4508-4F10-B859-34234D37DF9A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E929C-0EF8-4FD1-8A76-EB49F8EF24E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21999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CF3B1-5203-47C9-A750-2979F3420356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7761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CF8F-31A5-45E9-8126-07209EEC574F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9189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29F5-1596-4E5F-89FD-D42262E47E7E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8004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E71C-9326-43D9-A9BD-E4BE9AF902BD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312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7304-ACD5-4768-80F3-D1ED75780FB9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9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5D7FB-E303-4D89-A90C-F6B2027612AC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8C1FB-6580-48DE-8FA6-1005864A23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21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228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4A47-0C47-48D3-ABBF-3519555FE55E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5CE96-265A-4F63-981C-39AFE66AE2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922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2D2E-FFE5-436E-8D0F-E5B017162FBC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D290C-EBAA-413B-B90C-DAD167ADED6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703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63DB2-3513-407E-ADEB-6ABAB6BD0FF1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91C7-BDD5-4A55-AB1C-E1A8BA86BA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367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019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560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67545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410200"/>
            <a:ext cx="284797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324225" y="5410200"/>
            <a:ext cx="2847975" cy="94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460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214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03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335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924397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742398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36899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59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6063" y="274638"/>
            <a:ext cx="2090737" cy="6081712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119813" cy="60817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97723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3108F-8CEE-4449-9C90-9DE87263838A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0017-C095-4461-9624-B91F7B3B09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0762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516D-33EA-4E0C-8DD6-0D58DB5D0B70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C1DD7-B3F7-4BDF-87D3-9F324834E52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2835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1EB4-FEA4-46A6-8425-926B40A71F32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B2F58-67AC-4A7D-B14C-53D1EE08EA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9077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10C40-E29E-415B-97B5-60AECF094CAD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A40D-1EE7-4726-835A-B523E7923A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0670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F2977-ECC6-4049-BD13-56B9F26C49BA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99C19-DFBC-452C-94FC-1FBC82E50E0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429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F6434-739A-47CE-8707-313107552B28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6730-86A6-43A2-B55C-36B5D83446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798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410200"/>
            <a:ext cx="3235325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11575" y="5410200"/>
            <a:ext cx="3236913" cy="106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0859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27BE-4A93-4A10-8616-374ED0A6C16E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5DBD8-8905-4272-915D-E4E94605049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971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C2040-CB01-4DF1-A55A-4E5621DA87B3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7B3F2-7E90-4942-B72C-C218A693611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53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F085-0EF1-423B-A5C6-0E9379C04B2E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EA7F8-D017-41C8-82A6-16F1335AC0B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921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98BD-1565-4769-B3BE-4FA6657BCAAC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CD84-6A2F-44C2-ACE7-6F71905647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373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85AA-4A03-4C04-8D60-B340AB7948C2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E390E-5FEE-4865-A664-CAA2925B34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892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447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717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46607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5373688"/>
            <a:ext cx="3241675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851275" y="5373688"/>
            <a:ext cx="3241675" cy="89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0708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27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3530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8390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7639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5354630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370754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1693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434013" y="2924175"/>
            <a:ext cx="1658937" cy="33416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4175"/>
            <a:ext cx="4824413" cy="33416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4639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D7B0E-BF89-4578-899A-EA396E8288B4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1B5E-B46E-48D3-BBC3-061AC6B1E9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1643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D39E2-4A32-4C2A-A128-B7E7612E5486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49739-5865-48C6-B854-DB0C68A09A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1743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83E6-1B81-4967-8C88-6B6C68BB74A7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C88E7-9B87-4576-B21C-81A3989200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6705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3A3A3-E131-49F8-B556-0864369C916D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4629-716E-4281-B37F-30F9E101BB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56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163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6F3B-1971-4B76-A059-A4483FC4EB34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A6F22-A0E6-47CB-BE55-67D9E975B2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8957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5946-219D-4F70-A86B-DB8A8C8A8DA3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BBDD9-A79B-4448-9AD5-1B2C72C86C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80598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7D90-D697-4F4C-AF09-A9D8E628A824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B330-48C0-44B0-A9A2-B663D8E6E5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4767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9A2B0-EAC7-40F3-AE37-D677545314F2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769B8-34CA-4070-873C-064C674D44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9613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5C4B-7215-4B57-9500-5460F3D29F58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DD096-11E9-4264-AC85-AE785CDBB8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504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8017-CCDE-4D5A-866C-749EE1523F54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95A4-86C3-4178-B9EA-C27BE0021E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1336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029450" y="274638"/>
            <a:ext cx="165735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057400" y="274638"/>
            <a:ext cx="481965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EE4A-B9BB-40E2-A7C9-FB3E3902AE65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7D8D3-3E78-49E8-8F6B-24810792A2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957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E1117-834C-4052-AA1C-0DA6D40A9B3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284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B31C-8D3C-4DA0-B02D-0AC0947CA3D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5518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0872B-11E5-4143-854B-ED1550B920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3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0396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038600" cy="4868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BB162-B3CA-4EDF-83D6-1831DB9439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4088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E2CFC-48A9-461A-B74A-D421852192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5450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A05FB-0A23-4BD6-B373-76ADB3E47A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5372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CF3B1-5203-47C9-A750-2979F342035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0807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CCF8F-31A5-45E9-8126-07209EEC57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448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329F5-1596-4E5F-89FD-D42262E47E7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2142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E71C-9326-43D9-A9BD-E4BE9AF902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4853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F7304-ACD5-4768-80F3-D1ED75780FB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05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5817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99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466016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6418185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5373688"/>
            <a:ext cx="3048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524250" y="5373688"/>
            <a:ext cx="3048000" cy="114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07263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694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3269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892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286752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8967376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6419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5010150" y="1905000"/>
            <a:ext cx="1562100" cy="461168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1905000"/>
            <a:ext cx="4533900" cy="461168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4462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2348880"/>
            <a:ext cx="8134672" cy="125157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6534472" cy="12709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77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3830340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2381250"/>
            <a:ext cx="6335713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850" y="5410200"/>
            <a:ext cx="6696075" cy="12588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31487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87CF9-AAAD-4BD8-AE0B-B7122A96BF2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51946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6C13-AC1B-44CE-9AC1-78E4174C20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002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C314B-43CB-40F2-9D7B-70F67E1530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7559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73163"/>
            <a:ext cx="4038600" cy="5208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8E24D-5F06-4C98-BE12-CE803F4E96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0128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60A46-7116-43C2-B859-020C18B069A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1274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FA6E5-1F8D-490F-8B14-03E392BEAE1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400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0F76B-5A73-4A19-8328-A25166875D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13710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37BA5-8F73-47AA-A517-B894DB4C34C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66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D6EC4-EE7D-41FC-97DF-3D5C0350A30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410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5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55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59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5" Type="http://schemas.openxmlformats.org/officeDocument/2006/relationships/image" Target="../media/image2.png"/><Relationship Id="rId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4" descr="MASTER_SLIDES_01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514600"/>
            <a:ext cx="68405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6624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</p:txBody>
      </p:sp>
      <p:pic>
        <p:nvPicPr>
          <p:cNvPr id="1029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 6" descr="b01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3163"/>
            <a:ext cx="82296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</p:txBody>
      </p:sp>
      <p:sp>
        <p:nvSpPr>
          <p:cNvPr id="782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8243888" y="404813"/>
            <a:ext cx="6762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7C0EF614-F061-4C37-999F-AE1ED65EF5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4" descr="MASTER_SLIDES_010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8194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1126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5334000"/>
            <a:ext cx="64770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</p:txBody>
      </p:sp>
      <p:pic>
        <p:nvPicPr>
          <p:cNvPr id="11269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6102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859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 style du titre</a:t>
            </a:r>
          </a:p>
        </p:txBody>
      </p:sp>
      <p:pic>
        <p:nvPicPr>
          <p:cNvPr id="12291" name="Image 6" descr="b05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913" y="457200"/>
            <a:ext cx="5984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C5FE9B26-8E2F-4B7E-9167-76DE8C5157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charset="2"/>
        <a:buChar char="§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4" descr="MASTER_SLIDES_03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3725863"/>
            <a:ext cx="6629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1331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34000"/>
            <a:ext cx="662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</p:txBody>
      </p:sp>
      <p:pic>
        <p:nvPicPr>
          <p:cNvPr id="13317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6102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 6" descr="b0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1434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  <a:p>
            <a:pPr lvl="4"/>
            <a:r>
              <a:rPr lang="fr-FR" altLang="hu-HU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1447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</a:defRPr>
            </a:lvl1pPr>
          </a:lstStyle>
          <a:p>
            <a:pPr>
              <a:defRPr/>
            </a:pPr>
            <a:fld id="{D766C240-2C00-42B7-AC7F-34BC873C7BF8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FEE45359-C0B6-4E0F-871F-C45FC78104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660066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Wingdings" charset="2"/>
        <a:buChar char="§"/>
        <a:defRPr sz="20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6" descr="b03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</p:txBody>
      </p:sp>
      <p:sp>
        <p:nvSpPr>
          <p:cNvPr id="3665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360363"/>
            <a:ext cx="6937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4F980D09-95BA-46A0-BDCC-EB918173F1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0066"/>
        </a:buClr>
        <a:buFont typeface="Wingdings" charset="2"/>
        <a:buChar char="§"/>
        <a:defRPr sz="2200">
          <a:solidFill>
            <a:srgbClr val="333333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4" descr="MASTER_SLIDES_07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4384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1638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34000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</p:txBody>
      </p:sp>
      <p:pic>
        <p:nvPicPr>
          <p:cNvPr id="16389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6" descr="b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1741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750C5FB0-863F-4A84-BE05-F9FF28331759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</a:defRPr>
            </a:lvl1pPr>
          </a:lstStyle>
          <a:p>
            <a:pPr>
              <a:defRPr/>
            </a:pPr>
            <a:fld id="{BFC27301-FC80-4EE0-A432-DCB55640C10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charset="2"/>
        <a:buChar char="§"/>
        <a:defRPr sz="20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charset="2"/>
        <a:buChar char="§"/>
        <a:defRPr sz="2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6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charset="2"/>
        <a:buChar char="§"/>
        <a:defRPr sz="1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4" descr="MASTER_SLIDES_06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4384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1843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5334000"/>
            <a:ext cx="6400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</p:txBody>
      </p:sp>
      <p:pic>
        <p:nvPicPr>
          <p:cNvPr id="18437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6" descr="b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1946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FFFFFF"/>
                </a:solidFill>
                <a:latin typeface="Verdana" charset="0"/>
              </a:defRPr>
            </a:lvl1pPr>
          </a:lstStyle>
          <a:p>
            <a:pPr>
              <a:defRPr/>
            </a:pPr>
            <a:fld id="{213B0748-FF54-469F-B209-2A1597C058BE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30B29AEE-079A-446A-AB12-1ABAA8A454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F79646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charset="2"/>
        <a:buChar char="§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charset="2"/>
        <a:buChar char="§"/>
        <a:defRPr sz="20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charset="2"/>
        <a:buChar char="§"/>
        <a:defRPr sz="2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charset="2"/>
        <a:buChar char="§"/>
        <a:defRPr sz="16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 kern="1200">
          <a:solidFill>
            <a:schemeClr val="tx1"/>
          </a:solidFill>
          <a:latin typeface="Verdana"/>
          <a:ea typeface="ＭＳ Ｐゴシック" pitchFamily="-110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6" descr="b0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514600" y="274638"/>
            <a:ext cx="6019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20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3400" y="6356350"/>
            <a:ext cx="1219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04040"/>
                </a:solidFill>
                <a:latin typeface="Verdana" charset="0"/>
              </a:defRPr>
            </a:lvl1pPr>
          </a:lstStyle>
          <a:p>
            <a:pPr>
              <a:defRPr/>
            </a:pPr>
            <a:fld id="{D10A0B27-7B9A-4E74-BF8E-84AB9EEE5BEE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C8D157BE-1BFC-4D86-B0EF-E786F6FF42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25406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 style du titre</a:t>
            </a:r>
          </a:p>
        </p:txBody>
      </p:sp>
      <p:pic>
        <p:nvPicPr>
          <p:cNvPr id="7171" name="Image 6" descr="b04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</p:txBody>
      </p:sp>
      <p:sp>
        <p:nvSpPr>
          <p:cNvPr id="76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31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F10B0F1A-C8E7-4EEE-A1E7-C753ABFFE4DE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0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5147A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 style du titre</a:t>
            </a:r>
          </a:p>
        </p:txBody>
      </p:sp>
      <p:pic>
        <p:nvPicPr>
          <p:cNvPr id="7171" name="Image 6" descr="b04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</p:txBody>
      </p:sp>
      <p:sp>
        <p:nvSpPr>
          <p:cNvPr id="76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31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F10B0F1A-C8E7-4EEE-A1E7-C753ABFFE4DE}" type="slidenum">
              <a:rPr lang="fr-F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722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5147A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3" descr="MASTER_SLIDES_05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5848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</p:txBody>
      </p:sp>
      <p:pic>
        <p:nvPicPr>
          <p:cNvPr id="3076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 6" descr="b0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410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371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404040"/>
                </a:solidFill>
                <a:latin typeface="Verdana" charset="0"/>
              </a:defRPr>
            </a:lvl1pPr>
          </a:lstStyle>
          <a:p>
            <a:pPr>
              <a:defRPr/>
            </a:pPr>
            <a:fld id="{B1412285-E239-4D21-9AF9-2FD2D0FD97CA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6B1B9CE9-38ED-4E76-B188-410B11C0EF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F79646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charset="2"/>
        <a:buChar char="§"/>
        <a:defRPr sz="2200">
          <a:solidFill>
            <a:srgbClr val="404040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3366FF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j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j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+mj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j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4" descr="MASTER_SLIDES_011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4175"/>
            <a:ext cx="6275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 style du titre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5373688"/>
            <a:ext cx="66357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</p:txBody>
      </p:sp>
      <p:pic>
        <p:nvPicPr>
          <p:cNvPr id="5125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 6" descr="b0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438400" y="274638"/>
            <a:ext cx="609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614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57400" y="1600200"/>
            <a:ext cx="6629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1524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404040"/>
                </a:solidFill>
                <a:latin typeface="Verdana" charset="0"/>
              </a:defRPr>
            </a:lvl1pPr>
          </a:lstStyle>
          <a:p>
            <a:pPr>
              <a:defRPr/>
            </a:pPr>
            <a:fld id="{C381392D-B569-4A66-92E6-BB7EF95EDEB8}" type="datetime1">
              <a:rPr lang="fr-FR"/>
              <a:pPr>
                <a:defRPr/>
              </a:pPr>
              <a:t>30/05/2014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57200"/>
            <a:ext cx="381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63045EE9-CFBE-439E-AFBA-CC785728837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rgbClr val="5F5F5F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F79646"/>
        </a:buClr>
        <a:buFont typeface="Wingdings" charset="2"/>
        <a:buChar char="§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E5327C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9BBB59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4BACC6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8000"/>
        </a:buClr>
        <a:buFont typeface="Wingdings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 style du titre</a:t>
            </a:r>
          </a:p>
        </p:txBody>
      </p:sp>
      <p:pic>
        <p:nvPicPr>
          <p:cNvPr id="7171" name="Image 6" descr="b04-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57300"/>
            <a:ext cx="8229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  <a:p>
            <a:pPr lvl="1"/>
            <a:r>
              <a:rPr lang="fr-FR" altLang="hu-HU" smtClean="0"/>
              <a:t>Deuxième niveau</a:t>
            </a:r>
          </a:p>
          <a:p>
            <a:pPr lvl="2"/>
            <a:r>
              <a:rPr lang="fr-FR" altLang="hu-HU" smtClean="0"/>
              <a:t>Troisième niveau</a:t>
            </a:r>
          </a:p>
          <a:p>
            <a:pPr lvl="3"/>
            <a:r>
              <a:rPr lang="fr-FR" altLang="hu-HU" smtClean="0"/>
              <a:t>Quatrième niveau</a:t>
            </a:r>
          </a:p>
        </p:txBody>
      </p:sp>
      <p:sp>
        <p:nvSpPr>
          <p:cNvPr id="7680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318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  <a:latin typeface="Verdana" charset="0"/>
              </a:defRPr>
            </a:lvl1pPr>
          </a:lstStyle>
          <a:p>
            <a:pPr>
              <a:defRPr/>
            </a:pPr>
            <a:fld id="{F10B0F1A-C8E7-4EEE-A1E7-C753ABFFE4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5147A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charset="2"/>
        <a:buChar char="§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 4" descr="MASTER_SLIDES_08sl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19050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373688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</p:txBody>
      </p:sp>
      <p:pic>
        <p:nvPicPr>
          <p:cNvPr id="8197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5721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Calibri" charset="0"/>
          <a:ea typeface="+mn-e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Calibri" charset="0"/>
          <a:ea typeface="+mn-e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charset="0"/>
          <a:ea typeface="+mn-e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Calibri" charset="0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4" descr="MASTER_SLIDES_012s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23850" y="2381250"/>
            <a:ext cx="63357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et modifiez le titre</a:t>
            </a:r>
          </a:p>
        </p:txBody>
      </p:sp>
      <p:sp>
        <p:nvSpPr>
          <p:cNvPr id="922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23850" y="5410200"/>
            <a:ext cx="6696075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hu-HU" smtClean="0"/>
              <a:t>Cliquez pour modifier les styles du texte du masque</a:t>
            </a:r>
          </a:p>
        </p:txBody>
      </p:sp>
      <p:pic>
        <p:nvPicPr>
          <p:cNvPr id="9221" name="Picture 5" descr="H:\_2011\Munkaanyagok\Arculat\GG_szlogenes_logo_partner_4c-transpar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5610225"/>
            <a:ext cx="1798637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FFFFFF"/>
          </a:solidFill>
          <a:latin typeface="Verdana"/>
          <a:ea typeface="ＭＳ Ｐゴシック" pitchFamily="-110" charset="-128"/>
          <a:cs typeface="Verdana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  <a:cs typeface="Verdana" pitchFamily="-110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Verdana" pitchFamily="-110" charset="0"/>
          <a:ea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har char="•"/>
        <a:defRPr sz="2200" kern="1200">
          <a:solidFill>
            <a:srgbClr val="404040"/>
          </a:solidFill>
          <a:latin typeface="Verdana"/>
          <a:ea typeface="ＭＳ Ｐゴシック" pitchFamily="-110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9512" y="2780928"/>
            <a:ext cx="6480720" cy="1470025"/>
          </a:xfrm>
        </p:spPr>
        <p:txBody>
          <a:bodyPr/>
          <a:lstStyle/>
          <a:p>
            <a:pPr algn="ctr"/>
            <a:r>
              <a:rPr lang="hu-HU" dirty="0" smtClean="0"/>
              <a:t>Generáció GYARAPÍTÓ 5  </a:t>
            </a:r>
            <a:br>
              <a:rPr lang="hu-HU" dirty="0" smtClean="0"/>
            </a:br>
            <a:r>
              <a:rPr lang="hu-HU" dirty="0" smtClean="0">
                <a:solidFill>
                  <a:schemeClr val="tx2"/>
                </a:solidFill>
              </a:rPr>
              <a:t>Portfólió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8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00025"/>
            <a:ext cx="7485063" cy="706438"/>
          </a:xfrm>
        </p:spPr>
        <p:txBody>
          <a:bodyPr/>
          <a:lstStyle/>
          <a:p>
            <a:r>
              <a:rPr lang="hu-HU" altLang="hu-HU" sz="3000" dirty="0" smtClean="0">
                <a:solidFill>
                  <a:schemeClr val="accent1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Szükséges nyomtatványok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713788" cy="5400600"/>
          </a:xfrm>
        </p:spPr>
        <p:txBody>
          <a:bodyPr/>
          <a:lstStyle/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r>
              <a:rPr lang="hu-HU" altLang="hu-HU" sz="1300" dirty="0" smtClean="0">
                <a:solidFill>
                  <a:schemeClr val="accent1">
                    <a:lumMod val="10000"/>
                  </a:schemeClr>
                </a:solidFill>
              </a:rPr>
              <a:t>UL ajánlati füzet</a:t>
            </a: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endParaRPr lang="hu-HU" altLang="hu-HU" sz="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r>
              <a:rPr lang="hu-HU" altLang="hu-HU" sz="1300" dirty="0" smtClean="0">
                <a:solidFill>
                  <a:schemeClr val="accent1">
                    <a:lumMod val="10000"/>
                  </a:schemeClr>
                </a:solidFill>
              </a:rPr>
              <a:t>2003 számú nyomtatvány:	Biztosítási kedvezményezett megjelölő adatlap </a:t>
            </a: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endParaRPr lang="hu-HU" altLang="hu-HU" sz="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r>
              <a:rPr lang="hu-HU" altLang="hu-HU" sz="1300" dirty="0" smtClean="0">
                <a:solidFill>
                  <a:schemeClr val="accent1">
                    <a:lumMod val="10000"/>
                  </a:schemeClr>
                </a:solidFill>
              </a:rPr>
              <a:t>2025 számú nyomtatvány: 	A GGB Zrt. Életbiztosítási Általános Feltételei és 	</a:t>
            </a:r>
            <a:r>
              <a:rPr lang="hu-HU" altLang="hu-HU" sz="1300" dirty="0" err="1" smtClean="0">
                <a:solidFill>
                  <a:schemeClr val="accent1">
                    <a:lumMod val="10000"/>
                  </a:schemeClr>
                </a:solidFill>
              </a:rPr>
              <a:t>Ügyféltájékoztató</a:t>
            </a:r>
            <a:endParaRPr lang="hu-HU" altLang="hu-HU" sz="13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endParaRPr lang="hu-HU" altLang="hu-HU" sz="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r>
              <a:rPr lang="hu-HU" altLang="hu-HU" sz="1300" dirty="0" smtClean="0">
                <a:solidFill>
                  <a:schemeClr val="accent1">
                    <a:lumMod val="10000"/>
                  </a:schemeClr>
                </a:solidFill>
              </a:rPr>
              <a:t>2027 számú nyomtatvány: 	A GB174 jelű Generáció Tőkemegtakarítási Életbiztosítás 	Különös Feltételei és </a:t>
            </a:r>
            <a:r>
              <a:rPr lang="hu-HU" altLang="hu-HU" sz="1300" dirty="0" err="1" smtClean="0">
                <a:solidFill>
                  <a:schemeClr val="accent1">
                    <a:lumMod val="10000"/>
                  </a:schemeClr>
                </a:solidFill>
              </a:rPr>
              <a:t>Ügyféltájékoztatója</a:t>
            </a:r>
            <a:r>
              <a:rPr lang="hu-HU" altLang="hu-HU" sz="13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endParaRPr lang="hu-HU" altLang="hu-HU" sz="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r>
              <a:rPr lang="hu-HU" altLang="hu-HU" sz="1300" dirty="0" smtClean="0">
                <a:solidFill>
                  <a:schemeClr val="accent1">
                    <a:lumMod val="10000"/>
                  </a:schemeClr>
                </a:solidFill>
              </a:rPr>
              <a:t>2023 számú nyomtatvány: 	GB174 jelű Generáció Tőkemegtakarítási Életbiztosítás 	Melléklete</a:t>
            </a: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endParaRPr lang="hu-HU" altLang="hu-HU" sz="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r>
              <a:rPr lang="hu-HU" altLang="hu-HU" sz="1300" dirty="0" smtClean="0">
                <a:solidFill>
                  <a:schemeClr val="accent1">
                    <a:lumMod val="10000"/>
                  </a:schemeClr>
                </a:solidFill>
              </a:rPr>
              <a:t>3269 számú nyomtatvány:	A GB174 jelű Generáció Tőkemegtakarítási Életbiztosítás 	Különös Feltételei és </a:t>
            </a:r>
            <a:r>
              <a:rPr lang="hu-HU" altLang="hu-HU" sz="1300" dirty="0" err="1" smtClean="0">
                <a:solidFill>
                  <a:schemeClr val="accent1">
                    <a:lumMod val="10000"/>
                  </a:schemeClr>
                </a:solidFill>
              </a:rPr>
              <a:t>Ügyféltájékoztatójának</a:t>
            </a:r>
            <a:r>
              <a:rPr lang="hu-HU" altLang="hu-HU" sz="1300" dirty="0" smtClean="0">
                <a:solidFill>
                  <a:schemeClr val="accent1">
                    <a:lumMod val="10000"/>
                  </a:schemeClr>
                </a:solidFill>
              </a:rPr>
              <a:t> Kiegészítése a 	Generáció GYARAPÍTÓ 5 Portfólióba Kötött 	Szerződésekre 	Vonatkozó Rendelkezésekkel</a:t>
            </a: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endParaRPr lang="hu-HU" altLang="hu-HU" sz="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r>
              <a:rPr lang="hu-HU" sz="1300" dirty="0" smtClean="0">
                <a:solidFill>
                  <a:schemeClr val="accent1">
                    <a:lumMod val="10000"/>
                  </a:schemeClr>
                </a:solidFill>
              </a:rPr>
              <a:t>3160 számú nyomtatvány	A személyes adatok kezelésére, valamint a biztosítási 	szerződéssel kapcsolatos 	panaszok ügyintézésére vonatkozó 	elvi és gyakorlati tudnivalók</a:t>
            </a:r>
            <a:endParaRPr lang="hu-HU" altLang="hu-HU" sz="13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r>
              <a:rPr lang="hu-HU" altLang="hu-HU" sz="1300" dirty="0" smtClean="0">
                <a:solidFill>
                  <a:schemeClr val="accent1">
                    <a:lumMod val="10000"/>
                  </a:schemeClr>
                </a:solidFill>
              </a:rPr>
              <a:t>2491 számú nyomtatvány:	Megbízás Rendkívüli Befizetésre Generáció GYARAPÍTÓ 5 	Portfólióba</a:t>
            </a: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endParaRPr lang="hu-HU" altLang="hu-HU" sz="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defTabSz="457200">
              <a:lnSpc>
                <a:spcPct val="80000"/>
              </a:lnSpc>
              <a:buFont typeface="Wingdings" panose="05000000000000000000" pitchFamily="2" charset="2"/>
              <a:buChar char="q"/>
              <a:tabLst>
                <a:tab pos="3230563" algn="l"/>
              </a:tabLst>
            </a:pPr>
            <a:r>
              <a:rPr lang="hu-HU" altLang="hu-HU" sz="1300" dirty="0" smtClean="0">
                <a:solidFill>
                  <a:schemeClr val="accent1">
                    <a:lumMod val="10000"/>
                  </a:schemeClr>
                </a:solidFill>
              </a:rPr>
              <a:t>2214 számú nyomtatvány:	Azonosítási adatlap a 2007. évi CXXXVI. TV. 7.§</a:t>
            </a:r>
            <a:r>
              <a:rPr lang="hu-HU" altLang="hu-HU" sz="1300" dirty="0" err="1" smtClean="0">
                <a:solidFill>
                  <a:schemeClr val="accent1">
                    <a:lumMod val="10000"/>
                  </a:schemeClr>
                </a:solidFill>
              </a:rPr>
              <a:t>-an</a:t>
            </a:r>
            <a:r>
              <a:rPr lang="hu-HU" altLang="hu-HU" sz="1300" dirty="0" smtClean="0">
                <a:solidFill>
                  <a:schemeClr val="accent1">
                    <a:lumMod val="10000"/>
                  </a:schemeClr>
                </a:solidFill>
              </a:rPr>
              <a:t> előírt 	kötelezettség végrehajtásához </a:t>
            </a:r>
          </a:p>
          <a:p>
            <a:pPr marL="171450" lvl="2" indent="-171450">
              <a:buFont typeface="Wingdings" panose="05000000000000000000" pitchFamily="2" charset="2"/>
              <a:buChar char="q"/>
              <a:tabLst>
                <a:tab pos="3225800" algn="l"/>
              </a:tabLst>
            </a:pPr>
            <a:endParaRPr lang="hu-HU" sz="800" dirty="0" smtClean="0">
              <a:solidFill>
                <a:schemeClr val="accent1">
                  <a:lumMod val="10000"/>
                </a:schemeClr>
              </a:solidFill>
            </a:endParaRPr>
          </a:p>
          <a:p>
            <a:pPr marL="0" lvl="2" indent="0">
              <a:buNone/>
              <a:tabLst>
                <a:tab pos="3225800" algn="l"/>
              </a:tabLst>
            </a:pPr>
            <a:r>
              <a:rPr lang="hu-HU" sz="1300" dirty="0" smtClean="0">
                <a:solidFill>
                  <a:schemeClr val="accent1">
                    <a:lumMod val="10000"/>
                  </a:schemeClr>
                </a:solidFill>
              </a:rPr>
              <a:t>Ha Szerződő regisztrál a </a:t>
            </a:r>
            <a:r>
              <a:rPr lang="hu-HU" sz="1300" dirty="0" err="1" smtClean="0">
                <a:solidFill>
                  <a:schemeClr val="accent1">
                    <a:lumMod val="10000"/>
                  </a:schemeClr>
                </a:solidFill>
              </a:rPr>
              <a:t>GroupamaDirekt</a:t>
            </a:r>
            <a:r>
              <a:rPr lang="hu-HU" sz="1300" dirty="0" smtClean="0">
                <a:solidFill>
                  <a:schemeClr val="accent1">
                    <a:lumMod val="10000"/>
                  </a:schemeClr>
                </a:solidFill>
              </a:rPr>
              <a:t> felületre</a:t>
            </a:r>
          </a:p>
          <a:p>
            <a:pPr marL="355600" lvl="2" indent="-355600">
              <a:buClr>
                <a:srgbClr val="CC0099"/>
              </a:buClr>
              <a:buFont typeface="Wingdings" panose="05000000000000000000" pitchFamily="2" charset="2"/>
              <a:buChar char="q"/>
              <a:tabLst>
                <a:tab pos="3225800" algn="l"/>
              </a:tabLst>
            </a:pPr>
            <a:r>
              <a:rPr lang="hu-HU" sz="1300" dirty="0" smtClean="0">
                <a:solidFill>
                  <a:schemeClr val="accent1">
                    <a:lumMod val="10000"/>
                  </a:schemeClr>
                </a:solidFill>
              </a:rPr>
              <a:t>3016 számú nyomtatvány	Általános Szerződési Feltételek a </a:t>
            </a:r>
            <a:r>
              <a:rPr lang="hu-HU" sz="1300" dirty="0" err="1" smtClean="0">
                <a:solidFill>
                  <a:schemeClr val="accent1">
                    <a:lumMod val="10000"/>
                  </a:schemeClr>
                </a:solidFill>
              </a:rPr>
              <a:t>GroupamaDirekt.hu</a:t>
            </a:r>
            <a:r>
              <a:rPr lang="hu-HU" sz="1300" dirty="0" smtClean="0">
                <a:solidFill>
                  <a:schemeClr val="accent1">
                    <a:lumMod val="10000"/>
                  </a:schemeClr>
                </a:solidFill>
              </a:rPr>
              <a:t> 	Internetes Szolgáltatások Igénybevételére</a:t>
            </a:r>
          </a:p>
          <a:p>
            <a:pPr marL="355600" lvl="2" indent="-355600">
              <a:buClr>
                <a:srgbClr val="CC0099"/>
              </a:buClr>
              <a:buFont typeface="Wingdings" panose="05000000000000000000" pitchFamily="2" charset="2"/>
              <a:buChar char="q"/>
              <a:tabLst>
                <a:tab pos="3225800" algn="l"/>
              </a:tabLst>
            </a:pPr>
            <a:r>
              <a:rPr lang="hu-HU" sz="1300" dirty="0" smtClean="0">
                <a:solidFill>
                  <a:schemeClr val="accent1">
                    <a:lumMod val="10000"/>
                  </a:schemeClr>
                </a:solidFill>
              </a:rPr>
              <a:t>3075 számú nyomtatvány	Adatkezelési Tájékoztató</a:t>
            </a:r>
          </a:p>
          <a:p>
            <a:pPr defTabSz="457200">
              <a:lnSpc>
                <a:spcPct val="80000"/>
              </a:lnSpc>
              <a:tabLst>
                <a:tab pos="3230563" algn="l"/>
              </a:tabLst>
            </a:pPr>
            <a:endParaRPr lang="hu-HU" altLang="hu-HU" sz="1300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157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10184"/>
            <a:ext cx="127824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67544" y="127898"/>
            <a:ext cx="8229600" cy="1143000"/>
          </a:xfrm>
        </p:spPr>
        <p:txBody>
          <a:bodyPr/>
          <a:lstStyle/>
          <a:p>
            <a:r>
              <a:rPr lang="hu-HU" sz="3000" dirty="0" smtClean="0">
                <a:solidFill>
                  <a:schemeClr val="accent1">
                    <a:lumMod val="25000"/>
                  </a:schemeClr>
                </a:solidFill>
              </a:rPr>
              <a:t>Kinek ajánljuk?</a:t>
            </a:r>
            <a:endParaRPr lang="hu-HU" sz="30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23528" y="1379909"/>
            <a:ext cx="7992888" cy="4785395"/>
          </a:xfrm>
        </p:spPr>
        <p:txBody>
          <a:bodyPr/>
          <a:lstStyle/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a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ki a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banki kamatoknál magasabb hozam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ot szeretne elérni biztonságos befektetéssel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5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akinek a megtakarítás mellett a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biztosítási védelem 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is fontos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5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akinek a megtakarítására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csak 5 éven túl lesz szüksége 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(pl. gyerek taníttatása, lakásvásárlás)</a:t>
            </a:r>
            <a:endParaRPr lang="hu-HU" sz="2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5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aki a meglévő Generáció biztosításához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rendkívüli befizetést 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kíván tenni</a:t>
            </a:r>
            <a:endParaRPr lang="hu-HU" sz="2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5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aki a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nyugdíjbiztosítási adójóváírás maximális kihasználása mellett egyéb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, hozamvédett lehetőséget keres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5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aki szeretné a nyugdíjcélú megtakarítását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biztonságban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tudni</a:t>
            </a:r>
          </a:p>
          <a:p>
            <a:endParaRPr lang="hu-HU" sz="2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7" name="Picture 6" descr="http://www.tozsdeforum.hu/wp-content/uploads/2012/11/k%C3%A9rd%C3%A9s-agy-%C3%A9sz-121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8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r>
              <a:rPr lang="hu-HU" sz="3000" dirty="0" smtClean="0">
                <a:solidFill>
                  <a:schemeClr val="accent1">
                    <a:lumMod val="25000"/>
                  </a:schemeClr>
                </a:solidFill>
              </a:rPr>
              <a:t>Miért ajánljuk?</a:t>
            </a:r>
            <a:endParaRPr lang="hu-HU" sz="30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229600" cy="4896544"/>
          </a:xfrm>
        </p:spPr>
        <p:txBody>
          <a:bodyPr/>
          <a:lstStyle/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Mert a tőke- és hozamvédelem biztosításával az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eszközalap lejártakor minimum 14,88%-os hozam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mal kerül kifizetésre a befektetés.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3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Mert profi alapkezelők biztosítják, hogy a lejáratkori hozam a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védett hozamnál magasabb is lehet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3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Mert a minimálisan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védett hozam magasabb a jelenlegi banki kamatok többségénél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3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Mert a lejárati kifizetés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kamatadó mentes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3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Mert a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haláleseti szolgáltatás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ra is érvényes az időarányos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tőke- és hozamvédelem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, és a kifizetés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adó- és illeték menetes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3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Mert a szerződés megkötéséhez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nincs szükség egészségi nyilatkozatra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.</a:t>
            </a:r>
          </a:p>
          <a:p>
            <a:pPr>
              <a:spcBef>
                <a:spcPts val="1200"/>
              </a:spcBef>
            </a:pPr>
            <a:endParaRPr lang="hu-HU" sz="2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Picture 4" descr="https://encrypted-tbn3.gstatic.com/images?q=tbn:ANd9GcS6bcrFO8ZtrCQlG0Fbn7lChW-dkq0MQn1IDb7InkYF6vOUWEn1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832" y="44624"/>
            <a:ext cx="1693168" cy="123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42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926976"/>
          </a:xfrm>
        </p:spPr>
        <p:txBody>
          <a:bodyPr/>
          <a:lstStyle/>
          <a:p>
            <a:r>
              <a:rPr lang="hu-HU" sz="3000" dirty="0" smtClean="0">
                <a:solidFill>
                  <a:schemeClr val="accent1">
                    <a:lumMod val="25000"/>
                  </a:schemeClr>
                </a:solidFill>
              </a:rPr>
              <a:t>Kiket keressünk?</a:t>
            </a:r>
            <a:endParaRPr lang="hu-HU" sz="30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268760"/>
            <a:ext cx="8579296" cy="4785395"/>
          </a:xfrm>
        </p:spPr>
        <p:txBody>
          <a:bodyPr/>
          <a:lstStyle/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a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kinek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lejáró szerződése 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lesz az adott időszakban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3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akiknek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lejárathoz közeli szerződése 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van az adott időszakban (2013/92 utasítás)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3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aki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közel van a nyugdíjkorhatárhoz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, és nem akarja a nyugdíjbiztosítással járó kötöttséget (adókedvezmény visszafizetése)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3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aki nem köthet nyugdíjbiztosítást (pl. életkor miatt)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3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aki rendszeresen </a:t>
            </a: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tesz rendkívüli befizetést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, vagy fizet eseti díjat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3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akiről tudjuk, hogy rendelkezik megtakarítással</a:t>
            </a: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endParaRPr lang="hu-HU" sz="300" dirty="0" smtClean="0">
              <a:solidFill>
                <a:srgbClr val="FF33CC"/>
              </a:solidFill>
              <a:latin typeface="+mj-lt"/>
            </a:endParaRPr>
          </a:p>
          <a:p>
            <a:pPr>
              <a:spcBef>
                <a:spcPts val="1200"/>
              </a:spcBef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rgbClr val="FF33CC"/>
                </a:solidFill>
                <a:latin typeface="+mj-lt"/>
              </a:rPr>
              <a:t>akiktől ajánlást kaphatunk 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olyan emberekhez, akiket még nem ismerünk, de hasznos lehet számukra egy ilyen megoldás</a:t>
            </a:r>
            <a:endParaRPr lang="hu-HU" sz="2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4" name="Picture 2" descr="http://www.axonltd.hu/sites/default/files/honlap/ker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5" y="206369"/>
            <a:ext cx="1085105" cy="11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6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m.cdn.blog.hu/fa/fakenoise/image/rikkan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390008" cy="257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25000"/>
                  </a:schemeClr>
                </a:solidFill>
              </a:rPr>
              <a:t>Figyelem!</a:t>
            </a:r>
            <a:endParaRPr lang="hu-HU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 algn="ctr">
              <a:buNone/>
            </a:pPr>
            <a:endParaRPr lang="hu-HU" sz="36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 marL="0" indent="0" algn="ctr">
              <a:buNone/>
            </a:pPr>
            <a:r>
              <a:rPr lang="hu-HU" sz="3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Ez a lehetőség </a:t>
            </a:r>
          </a:p>
          <a:p>
            <a:pPr marL="0" indent="0" algn="ctr">
              <a:buNone/>
            </a:pPr>
            <a:r>
              <a:rPr lang="hu-HU" sz="3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csak </a:t>
            </a:r>
            <a:r>
              <a:rPr lang="hu-HU" sz="3600" dirty="0" smtClean="0">
                <a:solidFill>
                  <a:srgbClr val="FF33CC"/>
                </a:solidFill>
                <a:latin typeface="+mj-lt"/>
              </a:rPr>
              <a:t>korlátozott ideig </a:t>
            </a:r>
            <a:r>
              <a:rPr lang="hu-HU" sz="3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és</a:t>
            </a:r>
          </a:p>
          <a:p>
            <a:pPr marL="0" indent="0" algn="ctr">
              <a:buNone/>
            </a:pPr>
            <a:r>
              <a:rPr lang="hu-HU" sz="3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lejegyezhető </a:t>
            </a:r>
            <a:r>
              <a:rPr lang="hu-HU" sz="3600" dirty="0" smtClean="0">
                <a:solidFill>
                  <a:srgbClr val="FF33CC"/>
                </a:solidFill>
                <a:latin typeface="+mj-lt"/>
              </a:rPr>
              <a:t>összegig</a:t>
            </a:r>
            <a:r>
              <a:rPr lang="hu-HU" sz="3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elérhető.</a:t>
            </a:r>
          </a:p>
          <a:p>
            <a:pPr marL="0" indent="0" algn="ctr">
              <a:buNone/>
            </a:pPr>
            <a:endParaRPr lang="hu-HU" sz="3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187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63575" y="2996878"/>
            <a:ext cx="8229600" cy="7921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hu-HU" altLang="hu-HU" sz="3000" b="1" i="1" dirty="0" smtClean="0">
                <a:solidFill>
                  <a:srgbClr val="FF33CC"/>
                </a:solidFill>
                <a:latin typeface="+mj-lt"/>
              </a:rPr>
              <a:t>SIKERES ÉRTÉKESÍTÉST KÍVÁNUNK!</a:t>
            </a:r>
          </a:p>
        </p:txBody>
      </p:sp>
    </p:spTree>
    <p:extLst>
      <p:ext uri="{BB962C8B-B14F-4D97-AF65-F5344CB8AC3E}">
        <p14:creationId xmlns:p14="http://schemas.microsoft.com/office/powerpoint/2010/main" val="3472162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171">
            <a:off x="6022484" y="1182098"/>
            <a:ext cx="2158793" cy="3769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412007"/>
            <a:ext cx="8497888" cy="5113337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hu-HU" alt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ÉRTÉKESÍTÉSI IDŐSZAK</a:t>
            </a:r>
          </a:p>
          <a:p>
            <a:pPr eaLnBrk="1" hangingPunct="1">
              <a:lnSpc>
                <a:spcPct val="130000"/>
              </a:lnSpc>
              <a:buSzPct val="85000"/>
              <a:buFont typeface="Wingdings" panose="05000000000000000000" pitchFamily="2" charset="2"/>
              <a:buChar char="q"/>
            </a:pPr>
            <a:r>
              <a:rPr lang="hu-HU" alt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hu-HU" altLang="hu-HU" sz="2000" b="1" dirty="0" smtClean="0">
                <a:solidFill>
                  <a:srgbClr val="CC0099"/>
                </a:solidFill>
                <a:latin typeface="+mj-lt"/>
                <a:ea typeface="Verdana" pitchFamily="34" charset="0"/>
                <a:cs typeface="Verdana" pitchFamily="34" charset="0"/>
              </a:rPr>
              <a:t>2014. május 26. – 2014. július 6.</a:t>
            </a:r>
          </a:p>
          <a:p>
            <a:pPr eaLnBrk="1" hangingPunct="1">
              <a:lnSpc>
                <a:spcPct val="130000"/>
              </a:lnSpc>
              <a:buSzPct val="85000"/>
              <a:buFont typeface="Wingdings" panose="05000000000000000000" pitchFamily="2" charset="2"/>
              <a:buChar char="q"/>
            </a:pPr>
            <a:r>
              <a:rPr lang="hu-HU" alt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6 hetes időszak, de </a:t>
            </a:r>
            <a:r>
              <a:rPr lang="hu-HU" altLang="hu-HU" sz="2000" dirty="0" smtClean="0">
                <a:solidFill>
                  <a:srgbClr val="CC0099"/>
                </a:solidFill>
                <a:latin typeface="+mj-lt"/>
                <a:ea typeface="Verdana" pitchFamily="34" charset="0"/>
                <a:cs typeface="Verdana" pitchFamily="34" charset="0"/>
              </a:rPr>
              <a:t>korábban is lezárható</a:t>
            </a:r>
            <a:r>
              <a:rPr lang="hu-HU" alt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!</a:t>
            </a:r>
          </a:p>
          <a:p>
            <a:pPr marL="0" indent="0" eaLnBrk="1" hangingPunct="1">
              <a:lnSpc>
                <a:spcPct val="130000"/>
              </a:lnSpc>
              <a:buSzPct val="85000"/>
              <a:buNone/>
            </a:pPr>
            <a:endParaRPr lang="hu-HU" altLang="hu-HU" sz="2000" dirty="0">
              <a:solidFill>
                <a:schemeClr val="accent1">
                  <a:lumMod val="2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 eaLnBrk="1" hangingPunct="1">
              <a:lnSpc>
                <a:spcPct val="130000"/>
              </a:lnSpc>
              <a:buSzPct val="85000"/>
              <a:buNone/>
            </a:pPr>
            <a:r>
              <a:rPr lang="hu-HU" alt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CÉL:</a:t>
            </a:r>
            <a:endParaRPr lang="hu-HU" altLang="hu-HU" sz="2000" dirty="0" smtClean="0">
              <a:solidFill>
                <a:schemeClr val="accent1">
                  <a:lumMod val="2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eaLnBrk="1" hangingPunct="1">
              <a:lnSpc>
                <a:spcPct val="130000"/>
              </a:lnSpc>
              <a:buSzPct val="85000"/>
              <a:buFont typeface="Wingdings" panose="05000000000000000000" pitchFamily="2" charset="2"/>
              <a:buChar char="q"/>
            </a:pPr>
            <a:r>
              <a:rPr lang="hu-HU" alt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hu-HU" altLang="hu-HU" sz="2000" dirty="0" smtClean="0">
                <a:solidFill>
                  <a:srgbClr val="CC0099"/>
                </a:solidFill>
                <a:latin typeface="+mj-lt"/>
                <a:ea typeface="Verdana" pitchFamily="34" charset="0"/>
                <a:cs typeface="Verdana" pitchFamily="34" charset="0"/>
              </a:rPr>
              <a:t>Új szerződések </a:t>
            </a:r>
            <a:r>
              <a:rPr lang="hu-HU" alt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kötése</a:t>
            </a:r>
          </a:p>
          <a:p>
            <a:pPr eaLnBrk="1" hangingPunct="1">
              <a:lnSpc>
                <a:spcPct val="130000"/>
              </a:lnSpc>
              <a:buSzPct val="85000"/>
              <a:buFont typeface="Wingdings" panose="05000000000000000000" pitchFamily="2" charset="2"/>
              <a:buChar char="q"/>
            </a:pPr>
            <a:r>
              <a:rPr lang="hu-HU" altLang="hu-HU" sz="2000" dirty="0" smtClean="0">
                <a:solidFill>
                  <a:srgbClr val="CC0099"/>
                </a:solidFill>
                <a:latin typeface="+mj-lt"/>
                <a:ea typeface="Verdana" pitchFamily="34" charset="0"/>
                <a:cs typeface="Verdana" pitchFamily="34" charset="0"/>
              </a:rPr>
              <a:t> Lejáró</a:t>
            </a:r>
            <a:r>
              <a:rPr lang="hu-HU" alt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egyszeri és folyamatos díjfizetésű </a:t>
            </a:r>
          </a:p>
          <a:p>
            <a:pPr marL="0" indent="0" defTabSz="179388" eaLnBrk="1" hangingPunct="1">
              <a:lnSpc>
                <a:spcPct val="130000"/>
              </a:lnSpc>
              <a:buSzPct val="85000"/>
              <a:buNone/>
            </a:pPr>
            <a:r>
              <a:rPr lang="hu-HU" altLang="hu-HU" sz="2000" dirty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	</a:t>
            </a:r>
            <a:r>
              <a:rPr lang="hu-HU" alt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	</a:t>
            </a:r>
            <a:r>
              <a:rPr lang="hu-HU" altLang="hu-HU" sz="2000" dirty="0" smtClean="0">
                <a:solidFill>
                  <a:srgbClr val="CC0099"/>
                </a:solidFill>
                <a:latin typeface="+mj-lt"/>
                <a:ea typeface="Verdana" pitchFamily="34" charset="0"/>
                <a:cs typeface="Verdana" pitchFamily="34" charset="0"/>
              </a:rPr>
              <a:t>szerződések</a:t>
            </a:r>
            <a:r>
              <a:rPr lang="hu-HU" alt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hu-HU" altLang="hu-HU" sz="2000" dirty="0" smtClean="0">
                <a:solidFill>
                  <a:srgbClr val="CC0099"/>
                </a:solidFill>
                <a:latin typeface="+mj-lt"/>
                <a:ea typeface="Verdana" pitchFamily="34" charset="0"/>
                <a:cs typeface="Verdana" pitchFamily="34" charset="0"/>
              </a:rPr>
              <a:t>megtartása </a:t>
            </a:r>
            <a:r>
              <a:rPr lang="hu-HU" alt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  <a:ea typeface="Verdana" pitchFamily="34" charset="0"/>
                <a:cs typeface="Verdana" pitchFamily="34" charset="0"/>
              </a:rPr>
              <a:t>(2013/92)</a:t>
            </a:r>
          </a:p>
          <a:p>
            <a:pPr marL="0" indent="0" eaLnBrk="1" hangingPunct="1">
              <a:lnSpc>
                <a:spcPct val="130000"/>
              </a:lnSpc>
              <a:buNone/>
            </a:pPr>
            <a:endParaRPr lang="hu-HU" altLang="hu-HU" sz="2000" dirty="0" smtClean="0">
              <a:solidFill>
                <a:schemeClr val="accent1">
                  <a:lumMod val="25000"/>
                </a:schemeClr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23" name="Rectangle 3"/>
          <p:cNvSpPr>
            <a:spLocks/>
          </p:cNvSpPr>
          <p:nvPr/>
        </p:nvSpPr>
        <p:spPr bwMode="auto">
          <a:xfrm>
            <a:off x="827088" y="187325"/>
            <a:ext cx="748665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u-HU" altLang="hu-HU" sz="3000" dirty="0">
                <a:solidFill>
                  <a:srgbClr val="BBE0E3">
                    <a:lumMod val="25000"/>
                  </a:srgbClr>
                </a:solidFill>
                <a:latin typeface="Arial"/>
                <a:ea typeface="Verdana" pitchFamily="34" charset="0"/>
                <a:cs typeface="Verdana" pitchFamily="34" charset="0"/>
              </a:rPr>
              <a:t>Generáció </a:t>
            </a:r>
            <a:r>
              <a:rPr lang="hu-HU" altLang="hu-HU" sz="3000" dirty="0" smtClean="0">
                <a:solidFill>
                  <a:srgbClr val="BBE0E3">
                    <a:lumMod val="25000"/>
                  </a:srgbClr>
                </a:solidFill>
                <a:latin typeface="Arial"/>
                <a:ea typeface="Verdana" pitchFamily="34" charset="0"/>
                <a:cs typeface="Verdana" pitchFamily="34" charset="0"/>
              </a:rPr>
              <a:t>GYARAPÍTÓ </a:t>
            </a:r>
            <a:r>
              <a:rPr lang="hu-HU" altLang="hu-HU" sz="3000" dirty="0">
                <a:solidFill>
                  <a:srgbClr val="BBE0E3">
                    <a:lumMod val="25000"/>
                  </a:srgbClr>
                </a:solidFill>
                <a:latin typeface="Arial"/>
                <a:ea typeface="Verdana" pitchFamily="34" charset="0"/>
                <a:cs typeface="Verdana" pitchFamily="34" charset="0"/>
              </a:rPr>
              <a:t>akció</a:t>
            </a:r>
          </a:p>
        </p:txBody>
      </p:sp>
    </p:spTree>
    <p:extLst>
      <p:ext uri="{BB962C8B-B14F-4D97-AF65-F5344CB8AC3E}">
        <p14:creationId xmlns:p14="http://schemas.microsoft.com/office/powerpoint/2010/main" val="3292727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62"/>
          <p:cNvSpPr>
            <a:spLocks noChangeArrowheads="1"/>
          </p:cNvSpPr>
          <p:nvPr/>
        </p:nvSpPr>
        <p:spPr bwMode="auto">
          <a:xfrm>
            <a:off x="252734" y="1694210"/>
            <a:ext cx="1979612" cy="45222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90000" rIns="90000" bIns="90000" anchor="ctr"/>
          <a:lstStyle/>
          <a:p>
            <a:endParaRPr lang="hu-HU" sz="140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8" name="Rectangle 1064"/>
          <p:cNvSpPr>
            <a:spLocks noChangeArrowheads="1"/>
          </p:cNvSpPr>
          <p:nvPr/>
        </p:nvSpPr>
        <p:spPr bwMode="auto">
          <a:xfrm>
            <a:off x="899592" y="404664"/>
            <a:ext cx="7488832" cy="6266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30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Generáció terméktulajdonságok (1)</a:t>
            </a:r>
            <a:endParaRPr lang="de-DE" altLang="hu-HU" sz="3000" b="1" baseline="30000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9" name="AutoShape 1065"/>
          <p:cNvSpPr>
            <a:spLocks noChangeArrowheads="1"/>
          </p:cNvSpPr>
          <p:nvPr/>
        </p:nvSpPr>
        <p:spPr bwMode="auto">
          <a:xfrm rot="5400000">
            <a:off x="920278" y="745679"/>
            <a:ext cx="644525" cy="1979613"/>
          </a:xfrm>
          <a:prstGeom prst="homePlate">
            <a:avLst>
              <a:gd name="adj" fmla="val 17144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14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Zártvégű eszközalap</a:t>
            </a:r>
            <a:endParaRPr lang="de-DE" altLang="hu-HU" sz="1400" b="1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24" name="Rectangle 1062"/>
          <p:cNvSpPr>
            <a:spLocks noChangeArrowheads="1"/>
          </p:cNvSpPr>
          <p:nvPr/>
        </p:nvSpPr>
        <p:spPr bwMode="auto">
          <a:xfrm>
            <a:off x="6732240" y="1693763"/>
            <a:ext cx="1979612" cy="45222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90000" rIns="90000" bIns="90000" anchor="ctr"/>
          <a:lstStyle/>
          <a:p>
            <a:endParaRPr lang="hu-HU" sz="140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25" name="AutoShape 1065"/>
          <p:cNvSpPr>
            <a:spLocks noChangeArrowheads="1"/>
          </p:cNvSpPr>
          <p:nvPr/>
        </p:nvSpPr>
        <p:spPr bwMode="auto">
          <a:xfrm rot="5400000">
            <a:off x="7399784" y="745232"/>
            <a:ext cx="644525" cy="1979613"/>
          </a:xfrm>
          <a:prstGeom prst="homePlate">
            <a:avLst>
              <a:gd name="adj" fmla="val 17144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14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Biztosítási esemény</a:t>
            </a:r>
            <a:endParaRPr lang="de-DE" altLang="hu-HU" sz="1400" b="1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27" name="Rectangle 1062"/>
          <p:cNvSpPr>
            <a:spLocks noChangeArrowheads="1"/>
          </p:cNvSpPr>
          <p:nvPr/>
        </p:nvSpPr>
        <p:spPr bwMode="auto">
          <a:xfrm>
            <a:off x="4572000" y="1693763"/>
            <a:ext cx="1979612" cy="45222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90000" rIns="90000" bIns="90000" anchor="ctr"/>
          <a:lstStyle/>
          <a:p>
            <a:endParaRPr lang="hu-HU" sz="140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28" name="AutoShape 1065"/>
          <p:cNvSpPr>
            <a:spLocks noChangeArrowheads="1"/>
          </p:cNvSpPr>
          <p:nvPr/>
        </p:nvSpPr>
        <p:spPr bwMode="auto">
          <a:xfrm rot="5400000">
            <a:off x="5239544" y="745232"/>
            <a:ext cx="644525" cy="1979613"/>
          </a:xfrm>
          <a:prstGeom prst="homePlate">
            <a:avLst>
              <a:gd name="adj" fmla="val 17144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14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Biztosított</a:t>
            </a:r>
            <a:endParaRPr lang="de-DE" altLang="hu-HU" sz="1400" b="1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30" name="Rectangle 1062"/>
          <p:cNvSpPr>
            <a:spLocks noChangeArrowheads="1"/>
          </p:cNvSpPr>
          <p:nvPr/>
        </p:nvSpPr>
        <p:spPr bwMode="auto">
          <a:xfrm>
            <a:off x="2448371" y="1693763"/>
            <a:ext cx="1979612" cy="45222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90000" rIns="90000" bIns="90000" anchor="ctr"/>
          <a:lstStyle/>
          <a:p>
            <a:endParaRPr lang="hu-HU" sz="140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31" name="AutoShape 1065"/>
          <p:cNvSpPr>
            <a:spLocks noChangeArrowheads="1"/>
          </p:cNvSpPr>
          <p:nvPr/>
        </p:nvSpPr>
        <p:spPr bwMode="auto">
          <a:xfrm rot="5400000">
            <a:off x="3115915" y="745232"/>
            <a:ext cx="644525" cy="1979613"/>
          </a:xfrm>
          <a:prstGeom prst="homePlate">
            <a:avLst>
              <a:gd name="adj" fmla="val 17144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14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Biztosítás</a:t>
            </a:r>
            <a:endParaRPr lang="de-DE" altLang="hu-HU" sz="1400" b="1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33" name="Rectangle 1078"/>
          <p:cNvSpPr>
            <a:spLocks noChangeArrowheads="1"/>
          </p:cNvSpPr>
          <p:nvPr/>
        </p:nvSpPr>
        <p:spPr bwMode="auto">
          <a:xfrm>
            <a:off x="294928" y="2177452"/>
            <a:ext cx="18288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387350">
              <a:defRPr b="1">
                <a:solidFill>
                  <a:schemeClr val="tx1"/>
                </a:solidFill>
                <a:latin typeface="Arial" charset="0"/>
              </a:defRPr>
            </a:lvl1pPr>
            <a:lvl2pPr marL="190500" indent="-188913" defTabSz="387350"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810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5715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562100" indent="-228600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0193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765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9337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909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Generáció GYARAPÍTÓ 5 Tőke- és Hozamvédett Forint Eszközalap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Eszközalap lejárata: 2019.03.18.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de-DE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</p:txBody>
      </p:sp>
      <p:sp>
        <p:nvSpPr>
          <p:cNvPr id="34" name="Rectangle 1078"/>
          <p:cNvSpPr>
            <a:spLocks noChangeArrowheads="1"/>
          </p:cNvSpPr>
          <p:nvPr/>
        </p:nvSpPr>
        <p:spPr bwMode="auto">
          <a:xfrm>
            <a:off x="2483767" y="2209507"/>
            <a:ext cx="1944215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87350">
              <a:defRPr b="1">
                <a:solidFill>
                  <a:schemeClr val="tx1"/>
                </a:solidFill>
                <a:latin typeface="Arial" charset="0"/>
              </a:defRPr>
            </a:lvl1pPr>
            <a:lvl2pPr marL="190500" indent="-188913" defTabSz="387350"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810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5715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562100" indent="-228600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0193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765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9337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909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Egyszeri díjfizetés 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min. 200.000 Ft vagy 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rendkívüli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 </a:t>
            </a: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befizetés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 min. 100.000 Ft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Kockázatviselés kezdete: 2014.07.07.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Tartam: 5 év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Biztosítás lejárata: 2019.07.06.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de-DE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</p:txBody>
      </p:sp>
      <p:sp>
        <p:nvSpPr>
          <p:cNvPr id="35" name="Rectangle 1078"/>
          <p:cNvSpPr>
            <a:spLocks noChangeArrowheads="1"/>
          </p:cNvSpPr>
          <p:nvPr/>
        </p:nvSpPr>
        <p:spPr bwMode="auto">
          <a:xfrm>
            <a:off x="4615408" y="2204864"/>
            <a:ext cx="1828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387350">
              <a:defRPr b="1">
                <a:solidFill>
                  <a:schemeClr val="tx1"/>
                </a:solidFill>
                <a:latin typeface="Arial" charset="0"/>
              </a:defRPr>
            </a:lvl1pPr>
            <a:lvl2pPr marL="190500" indent="-188913" defTabSz="387350"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810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5715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562100" indent="-228600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0193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765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9337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909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Egy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 jelölhető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2-80 év 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közötti természetes személy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NEM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 kell időskorú engedély és nyilatkozat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de-DE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</p:txBody>
      </p:sp>
      <p:sp>
        <p:nvSpPr>
          <p:cNvPr id="36" name="Rectangle 1078"/>
          <p:cNvSpPr>
            <a:spLocks noChangeArrowheads="1"/>
          </p:cNvSpPr>
          <p:nvPr/>
        </p:nvSpPr>
        <p:spPr bwMode="auto">
          <a:xfrm>
            <a:off x="6775648" y="2204864"/>
            <a:ext cx="1828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387350">
              <a:defRPr b="1">
                <a:solidFill>
                  <a:schemeClr val="tx1"/>
                </a:solidFill>
                <a:latin typeface="Arial" charset="0"/>
              </a:defRPr>
            </a:lvl1pPr>
            <a:lvl2pPr marL="190500" indent="-188913" defTabSz="387350"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810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5715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562100" indent="-228600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0193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765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9337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909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Biztosítás! lejárata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 (nem az eszközalapé!)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Biztosított 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tartam közben </a:t>
            </a: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bármely okból bekövetkező halála 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(biztosított életkorától függetlenül)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de-DE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16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62"/>
          <p:cNvSpPr>
            <a:spLocks noChangeArrowheads="1"/>
          </p:cNvSpPr>
          <p:nvPr/>
        </p:nvSpPr>
        <p:spPr bwMode="auto">
          <a:xfrm>
            <a:off x="252733" y="1694210"/>
            <a:ext cx="2757277" cy="45222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90000" rIns="90000" bIns="90000" anchor="ctr"/>
          <a:lstStyle/>
          <a:p>
            <a:endParaRPr lang="hu-HU" sz="140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8" name="Rectangle 1064"/>
          <p:cNvSpPr>
            <a:spLocks noChangeArrowheads="1"/>
          </p:cNvSpPr>
          <p:nvPr/>
        </p:nvSpPr>
        <p:spPr bwMode="auto">
          <a:xfrm>
            <a:off x="899592" y="426120"/>
            <a:ext cx="7488832" cy="6266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30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Generáció terméktulajdonságok (2)</a:t>
            </a:r>
            <a:endParaRPr lang="de-DE" altLang="hu-HU" sz="3000" b="1" baseline="30000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9" name="AutoShape 1065"/>
          <p:cNvSpPr>
            <a:spLocks noChangeArrowheads="1"/>
          </p:cNvSpPr>
          <p:nvPr/>
        </p:nvSpPr>
        <p:spPr bwMode="auto">
          <a:xfrm rot="5400000">
            <a:off x="1309109" y="356847"/>
            <a:ext cx="644525" cy="2757278"/>
          </a:xfrm>
          <a:prstGeom prst="homePlate">
            <a:avLst>
              <a:gd name="adj" fmla="val 17144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14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Eszközalap lejárati értéke</a:t>
            </a:r>
            <a:endParaRPr lang="de-DE" altLang="hu-HU" sz="1400" b="1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27" name="Rectangle 1062"/>
          <p:cNvSpPr>
            <a:spLocks noChangeArrowheads="1"/>
          </p:cNvSpPr>
          <p:nvPr/>
        </p:nvSpPr>
        <p:spPr bwMode="auto">
          <a:xfrm>
            <a:off x="6012160" y="1693763"/>
            <a:ext cx="2699692" cy="45222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90000" rIns="90000" bIns="90000" anchor="ctr"/>
          <a:lstStyle/>
          <a:p>
            <a:endParaRPr lang="hu-HU" sz="140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28" name="AutoShape 1065"/>
          <p:cNvSpPr>
            <a:spLocks noChangeArrowheads="1"/>
          </p:cNvSpPr>
          <p:nvPr/>
        </p:nvSpPr>
        <p:spPr bwMode="auto">
          <a:xfrm rot="5400000">
            <a:off x="7039743" y="385192"/>
            <a:ext cx="644525" cy="2699693"/>
          </a:xfrm>
          <a:prstGeom prst="homePlate">
            <a:avLst>
              <a:gd name="adj" fmla="val 17144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14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Költségek</a:t>
            </a:r>
            <a:endParaRPr lang="de-DE" altLang="hu-HU" sz="1400" b="1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30" name="Rectangle 1062"/>
          <p:cNvSpPr>
            <a:spLocks noChangeArrowheads="1"/>
          </p:cNvSpPr>
          <p:nvPr/>
        </p:nvSpPr>
        <p:spPr bwMode="auto">
          <a:xfrm>
            <a:off x="3154028" y="1693763"/>
            <a:ext cx="2786123" cy="45222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90000" rIns="90000" bIns="90000" anchor="ctr"/>
          <a:lstStyle/>
          <a:p>
            <a:endParaRPr lang="hu-HU" sz="140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31" name="AutoShape 1065"/>
          <p:cNvSpPr>
            <a:spLocks noChangeArrowheads="1"/>
          </p:cNvSpPr>
          <p:nvPr/>
        </p:nvSpPr>
        <p:spPr bwMode="auto">
          <a:xfrm rot="5400000">
            <a:off x="4224827" y="341977"/>
            <a:ext cx="644525" cy="2786124"/>
          </a:xfrm>
          <a:prstGeom prst="homePlate">
            <a:avLst>
              <a:gd name="adj" fmla="val 17144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14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Haláleseti szolgáltatás</a:t>
            </a:r>
            <a:endParaRPr lang="de-DE" altLang="hu-HU" sz="1400" b="1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33" name="Rectangle 1078"/>
          <p:cNvSpPr>
            <a:spLocks noChangeArrowheads="1"/>
          </p:cNvSpPr>
          <p:nvPr/>
        </p:nvSpPr>
        <p:spPr bwMode="auto">
          <a:xfrm>
            <a:off x="323528" y="2177452"/>
            <a:ext cx="25472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87350">
              <a:defRPr b="1">
                <a:solidFill>
                  <a:schemeClr val="tx1"/>
                </a:solidFill>
                <a:latin typeface="Arial" charset="0"/>
              </a:defRPr>
            </a:lvl1pPr>
            <a:lvl2pPr marL="190500" indent="-188913" defTabSz="387350"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810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5715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562100" indent="-228600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0193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765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9337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909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Hozamvédett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 és a piaci érték közül a magasabb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2019.03.18-án legalább </a:t>
            </a: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14,88%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 (nem évesített)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Eszközalap árfolyama évente 5,33%-kal növekszik, </a:t>
            </a:r>
            <a:r>
              <a:rPr lang="hu-HU" altLang="hu-HU" sz="1400" b="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melyből levonásra kerülnek a biztosítási költségek</a:t>
            </a:r>
            <a:endParaRPr lang="hu-HU" altLang="hu-HU" sz="1400" b="0" dirty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b="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</p:txBody>
      </p:sp>
      <p:sp>
        <p:nvSpPr>
          <p:cNvPr id="34" name="Rectangle 1078"/>
          <p:cNvSpPr>
            <a:spLocks noChangeArrowheads="1"/>
          </p:cNvSpPr>
          <p:nvPr/>
        </p:nvSpPr>
        <p:spPr bwMode="auto">
          <a:xfrm>
            <a:off x="3189425" y="2209507"/>
            <a:ext cx="273630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87350">
              <a:defRPr b="1">
                <a:solidFill>
                  <a:schemeClr val="tx1"/>
                </a:solidFill>
                <a:latin typeface="Arial" charset="0"/>
              </a:defRPr>
            </a:lvl1pPr>
            <a:lvl2pPr marL="190500" indent="-188913" defTabSz="387350"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810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5715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562100" indent="-228600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0193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765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9337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909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Akciós portfólió tartama alatt:</a:t>
            </a:r>
          </a:p>
          <a:p>
            <a:pPr marL="358775" lvl="1" indent="-274638">
              <a:buClr>
                <a:srgbClr val="CC0099"/>
              </a:buClr>
              <a:buFont typeface="Wingdings" pitchFamily="2" charset="2"/>
              <a:buChar char="§"/>
            </a:pPr>
            <a:r>
              <a:rPr lang="hu-HU" altLang="hu-HU" sz="1200" dirty="0" smtClean="0">
                <a:solidFill>
                  <a:srgbClr val="CC0099"/>
                </a:solidFill>
                <a:latin typeface="Arial"/>
              </a:rPr>
              <a:t>Hozamvédett érték időarányos része </a:t>
            </a:r>
            <a:r>
              <a:rPr lang="hu-HU" altLang="hu-HU" sz="12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és a piaci érték közül a magasabb + </a:t>
            </a:r>
            <a:r>
              <a:rPr lang="hu-HU" altLang="hu-HU" sz="1200" dirty="0" smtClean="0">
                <a:solidFill>
                  <a:srgbClr val="CC0099"/>
                </a:solidFill>
                <a:latin typeface="Arial"/>
              </a:rPr>
              <a:t>KBÖ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Portfólióváltást követően: </a:t>
            </a:r>
          </a:p>
          <a:p>
            <a:pPr marL="358775" lvl="1" indent="-274638">
              <a:buClr>
                <a:srgbClr val="CC0099"/>
              </a:buClr>
              <a:buFont typeface="Wingdings" pitchFamily="2" charset="2"/>
              <a:buChar char="§"/>
            </a:pPr>
            <a:r>
              <a:rPr lang="hu-HU" altLang="hu-HU" sz="12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A piaci (nem védett) aktuális megtakarítási összeg + KBÖ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KBÖ: </a:t>
            </a:r>
          </a:p>
          <a:p>
            <a:pPr marL="358775" lvl="1" indent="-274638">
              <a:buClr>
                <a:srgbClr val="CC0099"/>
              </a:buClr>
              <a:buFont typeface="Wingdings" pitchFamily="2" charset="2"/>
              <a:buChar char="§"/>
            </a:pPr>
            <a:r>
              <a:rPr lang="hu-HU" altLang="hu-HU" sz="1200" dirty="0">
                <a:solidFill>
                  <a:srgbClr val="BBE0E3">
                    <a:lumMod val="25000"/>
                  </a:srgbClr>
                </a:solidFill>
                <a:latin typeface="Arial"/>
              </a:rPr>
              <a:t>2-65 éves </a:t>
            </a:r>
            <a:r>
              <a:rPr lang="hu-HU" altLang="hu-HU" sz="12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biztosítottnál AMÖ 20%-a, </a:t>
            </a:r>
            <a:r>
              <a:rPr lang="hu-HU" altLang="hu-HU" sz="1200" dirty="0" err="1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max</a:t>
            </a:r>
            <a:r>
              <a:rPr lang="hu-HU" altLang="hu-HU" sz="12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. 5 millió Ft</a:t>
            </a:r>
          </a:p>
          <a:p>
            <a:pPr marL="358775" lvl="1" indent="-274638">
              <a:buClr>
                <a:srgbClr val="CC0099"/>
              </a:buClr>
              <a:buFont typeface="Wingdings" pitchFamily="2" charset="2"/>
              <a:buChar char="§"/>
            </a:pPr>
            <a:r>
              <a:rPr lang="hu-HU" altLang="hu-HU" sz="12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66-80 éves biztosítottnál </a:t>
            </a:r>
            <a:r>
              <a:rPr lang="hu-HU" altLang="hu-HU" sz="1200" dirty="0">
                <a:solidFill>
                  <a:srgbClr val="BBE0E3">
                    <a:lumMod val="25000"/>
                  </a:srgbClr>
                </a:solidFill>
              </a:rPr>
              <a:t>AMÖ 3%-</a:t>
            </a:r>
            <a:r>
              <a:rPr lang="hu-HU" altLang="hu-HU" sz="1200" dirty="0" smtClean="0">
                <a:solidFill>
                  <a:srgbClr val="BBE0E3">
                    <a:lumMod val="25000"/>
                  </a:srgbClr>
                </a:solidFill>
              </a:rPr>
              <a:t>a</a:t>
            </a:r>
            <a:r>
              <a:rPr lang="hu-HU" altLang="hu-HU" sz="12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, </a:t>
            </a:r>
            <a:r>
              <a:rPr lang="hu-HU" altLang="hu-HU" sz="1200" dirty="0" err="1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max</a:t>
            </a:r>
            <a:r>
              <a:rPr lang="hu-HU" altLang="hu-HU" sz="12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. 300.000 Ft</a:t>
            </a:r>
          </a:p>
        </p:txBody>
      </p:sp>
      <p:sp>
        <p:nvSpPr>
          <p:cNvPr id="35" name="Rectangle 1078"/>
          <p:cNvSpPr>
            <a:spLocks noChangeArrowheads="1"/>
          </p:cNvSpPr>
          <p:nvPr/>
        </p:nvSpPr>
        <p:spPr bwMode="auto">
          <a:xfrm>
            <a:off x="6048772" y="2204864"/>
            <a:ext cx="269969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87350">
              <a:defRPr b="1">
                <a:solidFill>
                  <a:schemeClr val="tx1"/>
                </a:solidFill>
                <a:latin typeface="Arial" charset="0"/>
              </a:defRPr>
            </a:lvl1pPr>
            <a:lvl2pPr marL="190500" indent="-188913" defTabSz="387350"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810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5715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562100" indent="-228600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0193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765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9337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909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Kezdeti költség: 2%/év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Eszközalap-kezelési költség </a:t>
            </a: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0,49%/év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10% eredményrész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de-DE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6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62"/>
          <p:cNvSpPr>
            <a:spLocks noChangeArrowheads="1"/>
          </p:cNvSpPr>
          <p:nvPr/>
        </p:nvSpPr>
        <p:spPr bwMode="auto">
          <a:xfrm>
            <a:off x="252734" y="1694210"/>
            <a:ext cx="4103242" cy="493728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90000" rIns="90000" bIns="90000" anchor="ctr"/>
          <a:lstStyle/>
          <a:p>
            <a:endParaRPr lang="hu-HU" sz="140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8" name="Rectangle 1064"/>
          <p:cNvSpPr>
            <a:spLocks noChangeArrowheads="1"/>
          </p:cNvSpPr>
          <p:nvPr/>
        </p:nvSpPr>
        <p:spPr bwMode="auto">
          <a:xfrm>
            <a:off x="899592" y="426120"/>
            <a:ext cx="7488832" cy="6266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30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Generáció terméktulajdonságok (3)</a:t>
            </a:r>
            <a:endParaRPr lang="de-DE" altLang="hu-HU" sz="3000" b="1" baseline="30000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9" name="AutoShape 1065"/>
          <p:cNvSpPr>
            <a:spLocks noChangeArrowheads="1"/>
          </p:cNvSpPr>
          <p:nvPr/>
        </p:nvSpPr>
        <p:spPr bwMode="auto">
          <a:xfrm rot="5400000">
            <a:off x="1982092" y="-316136"/>
            <a:ext cx="644525" cy="4103244"/>
          </a:xfrm>
          <a:prstGeom prst="homePlate">
            <a:avLst>
              <a:gd name="adj" fmla="val 17144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14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Eszközalap a biztosítás lejárata előtt megszűnik!</a:t>
            </a:r>
          </a:p>
        </p:txBody>
      </p:sp>
      <p:sp>
        <p:nvSpPr>
          <p:cNvPr id="33" name="Rectangle 1078"/>
          <p:cNvSpPr>
            <a:spLocks noChangeArrowheads="1"/>
          </p:cNvSpPr>
          <p:nvPr/>
        </p:nvSpPr>
        <p:spPr bwMode="auto">
          <a:xfrm>
            <a:off x="323528" y="2177452"/>
            <a:ext cx="403244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87350">
              <a:defRPr b="1">
                <a:solidFill>
                  <a:schemeClr val="tx1"/>
                </a:solidFill>
                <a:latin typeface="Arial" charset="0"/>
              </a:defRPr>
            </a:lvl1pPr>
            <a:lvl2pPr marL="190500" indent="-188913" defTabSz="387350"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810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5715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562100" indent="-228600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0193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765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9337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909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Eszközalap megszűnik 2019.03.18-án!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A biztosítás tovább él az 5 éves tartam lejáratáig!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Eszközalap </a:t>
            </a: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megszűnése előtt 45 nappal értesítjük a szerződőt 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(eszközalap megszűnése + választható portfólió)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Lehetőségek ezt követően: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536575" indent="-273050">
              <a:buClr>
                <a:srgbClr val="CC0099"/>
              </a:buClr>
              <a:buFont typeface="Wingdings" panose="05000000000000000000" pitchFamily="2" charset="2"/>
              <a:buChar char="§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Ingyenes portfólióváltás az aktuális kínálatból választva</a:t>
            </a:r>
          </a:p>
          <a:p>
            <a:pPr marL="536575" indent="-273050">
              <a:buClr>
                <a:srgbClr val="CC0099"/>
              </a:buClr>
              <a:buFont typeface="Wingdings" panose="05000000000000000000" pitchFamily="2" charset="2"/>
              <a:buChar char="§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536575" indent="-273050">
              <a:buClr>
                <a:srgbClr val="CC0099"/>
              </a:buClr>
              <a:buFont typeface="Wingdings" panose="05000000000000000000" pitchFamily="2" charset="2"/>
              <a:buChar char="§"/>
            </a:pP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Szerződő nem nyilatkozik </a:t>
            </a:r>
          </a:p>
          <a:p>
            <a:pPr marL="536575" indent="-273050">
              <a:buClr>
                <a:srgbClr val="CC0099"/>
              </a:buClr>
            </a:pPr>
            <a:r>
              <a:rPr lang="hu-HU" altLang="hu-HU" sz="1400" dirty="0">
                <a:solidFill>
                  <a:srgbClr val="BBE0E3">
                    <a:lumMod val="25000"/>
                  </a:srgbClr>
                </a:solidFill>
                <a:latin typeface="Arial"/>
              </a:rPr>
              <a:t>	</a:t>
            </a:r>
            <a:r>
              <a:rPr lang="hu-HU" altLang="hu-HU" sz="140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→ automatikus, ingyenes portfólióváltás 	a legbiztonságosabb portfólióba </a:t>
            </a: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  <a:p>
            <a:pPr marL="285750" indent="-285750">
              <a:buClr>
                <a:srgbClr val="CC0099"/>
              </a:buClr>
              <a:buFont typeface="Wingdings" panose="05000000000000000000" pitchFamily="2" charset="2"/>
              <a:buChar char="q"/>
            </a:pPr>
            <a:endParaRPr lang="hu-HU" altLang="hu-HU" sz="1400" dirty="0" smtClean="0">
              <a:solidFill>
                <a:srgbClr val="BBE0E3">
                  <a:lumMod val="25000"/>
                </a:srgbClr>
              </a:solidFill>
              <a:latin typeface="Arial"/>
            </a:endParaRPr>
          </a:p>
        </p:txBody>
      </p:sp>
      <p:sp>
        <p:nvSpPr>
          <p:cNvPr id="15" name="Rectangle 1062"/>
          <p:cNvSpPr>
            <a:spLocks noChangeArrowheads="1"/>
          </p:cNvSpPr>
          <p:nvPr/>
        </p:nvSpPr>
        <p:spPr bwMode="auto">
          <a:xfrm>
            <a:off x="4645221" y="1693762"/>
            <a:ext cx="4103242" cy="493773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lIns="90000" tIns="90000" rIns="90000" bIns="90000" anchor="ctr"/>
          <a:lstStyle/>
          <a:p>
            <a:endParaRPr lang="hu-HU" sz="140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16" name="AutoShape 1065"/>
          <p:cNvSpPr>
            <a:spLocks noChangeArrowheads="1"/>
          </p:cNvSpPr>
          <p:nvPr/>
        </p:nvSpPr>
        <p:spPr bwMode="auto">
          <a:xfrm rot="5400000">
            <a:off x="6374579" y="-316583"/>
            <a:ext cx="644525" cy="4103244"/>
          </a:xfrm>
          <a:prstGeom prst="homePlate">
            <a:avLst>
              <a:gd name="adj" fmla="val 17144"/>
            </a:avLst>
          </a:prstGeom>
          <a:solidFill>
            <a:schemeClr val="accent1">
              <a:lumMod val="5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vert="eaVert" lIns="93504" tIns="92032" rIns="93504" bIns="92032" anchor="ctr"/>
          <a:lstStyle>
            <a:lvl1pPr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8313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35038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03350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70075" defTabSz="3857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272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844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416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98875" defTabSz="385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hu-HU" altLang="hu-HU" sz="1400" b="1" dirty="0" smtClean="0">
                <a:solidFill>
                  <a:srgbClr val="FFFFFF">
                    <a:lumMod val="95000"/>
                  </a:srgbClr>
                </a:solidFill>
                <a:latin typeface="Arial"/>
              </a:rPr>
              <a:t>További funkciók</a:t>
            </a:r>
            <a:endParaRPr lang="de-DE" altLang="hu-HU" sz="1400" b="1" dirty="0">
              <a:solidFill>
                <a:srgbClr val="FFFFFF">
                  <a:lumMod val="95000"/>
                </a:srgbClr>
              </a:solidFill>
              <a:latin typeface="Arial"/>
            </a:endParaRPr>
          </a:p>
        </p:txBody>
      </p:sp>
      <p:sp>
        <p:nvSpPr>
          <p:cNvPr id="17" name="Rectangle 1078"/>
          <p:cNvSpPr>
            <a:spLocks noChangeArrowheads="1"/>
          </p:cNvSpPr>
          <p:nvPr/>
        </p:nvSpPr>
        <p:spPr bwMode="auto">
          <a:xfrm>
            <a:off x="4716015" y="2107179"/>
            <a:ext cx="410445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387350">
              <a:defRPr b="1">
                <a:solidFill>
                  <a:schemeClr val="tx1"/>
                </a:solidFill>
                <a:latin typeface="Arial" charset="0"/>
              </a:defRPr>
            </a:lvl1pPr>
            <a:lvl2pPr marL="190500" indent="-188913" defTabSz="387350">
              <a:buClr>
                <a:srgbClr val="FF0000"/>
              </a:buClr>
              <a:buSzPct val="85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Arial" charset="0"/>
              </a:defRPr>
            </a:lvl2pPr>
            <a:lvl3pPr marL="3810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571500" indent="-188913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562100" indent="-228600" defTabSz="387350"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0193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4765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29337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390900" indent="-228600" defTabSz="387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F0029"/>
              </a:buClr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fontAlgn="b">
              <a:lnSpc>
                <a:spcPct val="140000"/>
              </a:lnSpc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000000"/>
                </a:solidFill>
                <a:latin typeface="Arial"/>
              </a:rPr>
              <a:t>(Részleges) Visszavásárlás  </a:t>
            </a:r>
          </a:p>
          <a:p>
            <a:pPr marL="358775" indent="-179388" fontAlgn="b">
              <a:lnSpc>
                <a:spcPct val="140000"/>
              </a:lnSpc>
              <a:buClr>
                <a:srgbClr val="CC0099"/>
              </a:buClr>
              <a:buFont typeface="Wingdings" panose="05000000000000000000" pitchFamily="2" charset="2"/>
              <a:buChar char="§"/>
            </a:pPr>
            <a:r>
              <a:rPr lang="hu-HU" altLang="hu-HU" sz="1400" b="0" dirty="0" smtClean="0">
                <a:solidFill>
                  <a:srgbClr val="CC0099"/>
                </a:solidFill>
                <a:latin typeface="Arial"/>
              </a:rPr>
              <a:t>bármikor, de </a:t>
            </a:r>
            <a:r>
              <a:rPr lang="hu-HU" altLang="hu-HU" sz="1400" b="0" dirty="0" err="1" smtClean="0">
                <a:solidFill>
                  <a:srgbClr val="CC0099"/>
                </a:solidFill>
                <a:latin typeface="Arial"/>
              </a:rPr>
              <a:t>vv</a:t>
            </a:r>
            <a:r>
              <a:rPr lang="hu-HU" altLang="hu-HU" sz="1400" b="0" dirty="0" smtClean="0">
                <a:solidFill>
                  <a:srgbClr val="CC0099"/>
                </a:solidFill>
                <a:latin typeface="Arial"/>
              </a:rPr>
              <a:t> tábla </a:t>
            </a:r>
          </a:p>
          <a:p>
            <a:pPr marL="358775" indent="-179388" fontAlgn="b">
              <a:lnSpc>
                <a:spcPct val="140000"/>
              </a:lnSpc>
              <a:buClr>
                <a:srgbClr val="CC0099"/>
              </a:buClr>
              <a:buFont typeface="Wingdings" panose="05000000000000000000" pitchFamily="2" charset="2"/>
              <a:buChar char="§"/>
            </a:pPr>
            <a:r>
              <a:rPr lang="hu-HU" altLang="hu-HU" sz="1400" b="0" dirty="0" smtClean="0">
                <a:solidFill>
                  <a:srgbClr val="000000"/>
                </a:solidFill>
                <a:latin typeface="Arial"/>
              </a:rPr>
              <a:t>RB minimumát el kell érni a 				bennmaradó összegnek</a:t>
            </a:r>
          </a:p>
          <a:p>
            <a:pPr marL="285750" indent="-285750" fontAlgn="b">
              <a:lnSpc>
                <a:spcPct val="140000"/>
              </a:lnSpc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000000"/>
                </a:solidFill>
                <a:latin typeface="Arial"/>
              </a:rPr>
              <a:t> Portfólióváltás  </a:t>
            </a:r>
          </a:p>
          <a:p>
            <a:pPr marL="358775" indent="-179388" fontAlgn="b">
              <a:lnSpc>
                <a:spcPct val="140000"/>
              </a:lnSpc>
              <a:buClr>
                <a:srgbClr val="CC0099"/>
              </a:buClr>
              <a:buFont typeface="Wingdings" panose="05000000000000000000" pitchFamily="2" charset="2"/>
              <a:buChar char="§"/>
            </a:pPr>
            <a:r>
              <a:rPr lang="hu-HU" altLang="hu-HU" sz="1400" b="0" dirty="0" smtClean="0">
                <a:solidFill>
                  <a:srgbClr val="CC0099"/>
                </a:solidFill>
                <a:latin typeface="Arial"/>
              </a:rPr>
              <a:t>bármikor, de visszaváltani nem </a:t>
            </a:r>
            <a:r>
              <a:rPr lang="hu-HU" altLang="hu-HU" sz="1400" b="0" dirty="0" smtClean="0">
                <a:solidFill>
                  <a:srgbClr val="000000"/>
                </a:solidFill>
                <a:latin typeface="Arial"/>
              </a:rPr>
              <a:t>lehet!</a:t>
            </a:r>
          </a:p>
          <a:p>
            <a:pPr marL="285750" indent="-285750" fontAlgn="b">
              <a:lnSpc>
                <a:spcPct val="140000"/>
              </a:lnSpc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000000"/>
                </a:solidFill>
                <a:latin typeface="Arial"/>
              </a:rPr>
              <a:t> Rendszeres pénzkivonás  </a:t>
            </a:r>
          </a:p>
          <a:p>
            <a:pPr marL="358775" indent="-179388" fontAlgn="b">
              <a:lnSpc>
                <a:spcPct val="140000"/>
              </a:lnSpc>
              <a:buClr>
                <a:srgbClr val="CC0099"/>
              </a:buClr>
              <a:buFont typeface="Wingdings" panose="05000000000000000000" pitchFamily="2" charset="2"/>
              <a:buChar char="§"/>
            </a:pPr>
            <a:r>
              <a:rPr lang="hu-HU" altLang="hu-HU" sz="1400" b="0" dirty="0" smtClean="0">
                <a:solidFill>
                  <a:srgbClr val="CC0099"/>
                </a:solidFill>
                <a:latin typeface="Arial"/>
              </a:rPr>
              <a:t>bármikor, de </a:t>
            </a:r>
            <a:r>
              <a:rPr lang="hu-HU" altLang="hu-HU" sz="1400" b="0" dirty="0" err="1" smtClean="0">
                <a:solidFill>
                  <a:srgbClr val="CC0099"/>
                </a:solidFill>
                <a:latin typeface="Arial"/>
              </a:rPr>
              <a:t>vv</a:t>
            </a:r>
            <a:r>
              <a:rPr lang="hu-HU" altLang="hu-HU" sz="1400" b="0" dirty="0" smtClean="0">
                <a:solidFill>
                  <a:srgbClr val="CC0099"/>
                </a:solidFill>
                <a:latin typeface="Arial"/>
              </a:rPr>
              <a:t> tábla</a:t>
            </a:r>
          </a:p>
          <a:p>
            <a:pPr marL="285750" indent="-285750" fontAlgn="b">
              <a:lnSpc>
                <a:spcPct val="140000"/>
              </a:lnSpc>
              <a:buClr>
                <a:srgbClr val="CC0099"/>
              </a:buClr>
              <a:buFont typeface="Wingdings" panose="05000000000000000000" pitchFamily="2" charset="2"/>
              <a:buChar char="q"/>
            </a:pPr>
            <a:r>
              <a:rPr lang="hu-HU" altLang="hu-HU" sz="1400" dirty="0" smtClean="0">
                <a:solidFill>
                  <a:srgbClr val="000000"/>
                </a:solidFill>
                <a:latin typeface="Arial"/>
              </a:rPr>
              <a:t> 30 napos felmondás</a:t>
            </a:r>
          </a:p>
          <a:p>
            <a:pPr marL="358775" indent="-179388" fontAlgn="b">
              <a:lnSpc>
                <a:spcPct val="140000"/>
              </a:lnSpc>
              <a:buClr>
                <a:srgbClr val="CC0099"/>
              </a:buClr>
              <a:buFont typeface="Wingdings" panose="05000000000000000000" pitchFamily="2" charset="2"/>
              <a:buChar char="§"/>
            </a:pPr>
            <a:r>
              <a:rPr lang="hu-HU" altLang="hu-HU" sz="1400" b="0" dirty="0" smtClean="0">
                <a:solidFill>
                  <a:srgbClr val="000000"/>
                </a:solidFill>
                <a:latin typeface="Arial"/>
              </a:rPr>
              <a:t>kötvény átvételét követő 30 napon belül</a:t>
            </a:r>
          </a:p>
          <a:p>
            <a:pPr marL="358775" indent="-179388" fontAlgn="b">
              <a:lnSpc>
                <a:spcPct val="140000"/>
              </a:lnSpc>
              <a:buClr>
                <a:srgbClr val="CC0099"/>
              </a:buClr>
              <a:buFont typeface="Wingdings" panose="05000000000000000000" pitchFamily="2" charset="2"/>
              <a:buChar char="§"/>
            </a:pPr>
            <a:r>
              <a:rPr lang="hu-HU" altLang="hu-HU" sz="1400" b="0" dirty="0" smtClean="0">
                <a:solidFill>
                  <a:srgbClr val="000000"/>
                </a:solidFill>
                <a:latin typeface="Arial"/>
              </a:rPr>
              <a:t>Felmondási érték: </a:t>
            </a:r>
          </a:p>
          <a:p>
            <a:pPr fontAlgn="b">
              <a:lnSpc>
                <a:spcPct val="140000"/>
              </a:lnSpc>
              <a:buClr>
                <a:srgbClr val="CC0099"/>
              </a:buClr>
            </a:pPr>
            <a:r>
              <a:rPr lang="hu-HU" altLang="hu-HU" sz="1400" b="0" dirty="0">
                <a:solidFill>
                  <a:srgbClr val="000000"/>
                </a:solidFill>
                <a:latin typeface="Arial"/>
              </a:rPr>
              <a:t>	</a:t>
            </a:r>
            <a:r>
              <a:rPr lang="hu-HU" altLang="hu-HU" sz="1400" b="0" dirty="0" smtClean="0">
                <a:solidFill>
                  <a:srgbClr val="000000"/>
                </a:solidFill>
                <a:latin typeface="Arial"/>
              </a:rPr>
              <a:t>2014.07.07. előtt = egyszeri díj – 4000 Ft,</a:t>
            </a:r>
          </a:p>
          <a:p>
            <a:pPr marL="1587" lvl="1" indent="0" fontAlgn="b">
              <a:lnSpc>
                <a:spcPct val="140000"/>
              </a:lnSpc>
              <a:buClr>
                <a:srgbClr val="CC0099"/>
              </a:buClr>
              <a:buFont typeface="Wingdings" pitchFamily="2" charset="2"/>
              <a:buNone/>
            </a:pPr>
            <a:r>
              <a:rPr lang="hu-HU" altLang="hu-HU" sz="1400" dirty="0" smtClean="0">
                <a:solidFill>
                  <a:srgbClr val="000000"/>
                </a:solidFill>
                <a:latin typeface="Arial"/>
              </a:rPr>
              <a:t>	</a:t>
            </a:r>
            <a:r>
              <a:rPr lang="hu-HU" altLang="hu-HU" sz="1400" dirty="0" smtClean="0">
                <a:solidFill>
                  <a:srgbClr val="BBE0E3">
                    <a:lumMod val="10000"/>
                  </a:srgbClr>
                </a:solidFill>
                <a:latin typeface="Arial"/>
              </a:rPr>
              <a:t>2014.07.07. után = </a:t>
            </a: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piaci érték </a:t>
            </a:r>
            <a:r>
              <a:rPr lang="hu-HU" altLang="hu-HU" sz="1400" dirty="0">
                <a:solidFill>
                  <a:srgbClr val="000000"/>
                </a:solidFill>
                <a:latin typeface="Arial"/>
              </a:rPr>
              <a:t>– 4000 </a:t>
            </a:r>
            <a:r>
              <a:rPr lang="hu-HU" altLang="hu-HU" sz="1400" dirty="0" smtClean="0">
                <a:solidFill>
                  <a:srgbClr val="000000"/>
                </a:solidFill>
                <a:latin typeface="Arial"/>
              </a:rPr>
              <a:t>Ft</a:t>
            </a:r>
            <a:endParaRPr lang="hu-HU" altLang="hu-HU" sz="1400" dirty="0">
              <a:solidFill>
                <a:srgbClr val="000000"/>
              </a:solidFill>
              <a:latin typeface="Arial"/>
            </a:endParaRPr>
          </a:p>
          <a:p>
            <a:pPr algn="ctr" fontAlgn="b">
              <a:lnSpc>
                <a:spcPct val="140000"/>
              </a:lnSpc>
              <a:buClr>
                <a:srgbClr val="CC0099"/>
              </a:buClr>
            </a:pPr>
            <a:r>
              <a:rPr lang="hu-HU" altLang="hu-HU" sz="1400" dirty="0">
                <a:solidFill>
                  <a:srgbClr val="CC0099"/>
                </a:solidFill>
                <a:latin typeface="Arial"/>
              </a:rPr>
              <a:t>Piaci értéken</a:t>
            </a: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,</a:t>
            </a:r>
          </a:p>
          <a:p>
            <a:pPr algn="ctr" fontAlgn="b">
              <a:lnSpc>
                <a:spcPct val="140000"/>
              </a:lnSpc>
              <a:buClr>
                <a:srgbClr val="CC0099"/>
              </a:buClr>
            </a:pP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NINCS </a:t>
            </a:r>
            <a:r>
              <a:rPr lang="hu-HU" altLang="hu-HU" sz="1400" dirty="0">
                <a:solidFill>
                  <a:srgbClr val="CC0099"/>
                </a:solidFill>
                <a:latin typeface="Arial"/>
              </a:rPr>
              <a:t>tőke- </a:t>
            </a:r>
            <a:r>
              <a:rPr lang="hu-HU" altLang="hu-HU" sz="1400" dirty="0" smtClean="0">
                <a:solidFill>
                  <a:srgbClr val="CC0099"/>
                </a:solidFill>
                <a:latin typeface="Arial"/>
              </a:rPr>
              <a:t>és hozamvédelem!</a:t>
            </a:r>
            <a:endParaRPr lang="hu-HU" altLang="hu-HU" sz="1400" dirty="0">
              <a:solidFill>
                <a:srgbClr val="CC009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89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599"/>
            <a:ext cx="7485062" cy="719137"/>
          </a:xfrm>
        </p:spPr>
        <p:txBody>
          <a:bodyPr/>
          <a:lstStyle/>
          <a:p>
            <a:pPr eaLnBrk="1" hangingPunct="1"/>
            <a:r>
              <a:rPr lang="hu-HU" altLang="hu-HU" sz="3000" dirty="0" smtClean="0">
                <a:solidFill>
                  <a:schemeClr val="accent1">
                    <a:lumMod val="25000"/>
                  </a:schemeClr>
                </a:solidFill>
                <a:ea typeface="Verdana" pitchFamily="34" charset="0"/>
                <a:cs typeface="Verdana" pitchFamily="34" charset="0"/>
              </a:rPr>
              <a:t>Adózási tudnivalók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9545298"/>
              </p:ext>
            </p:extLst>
          </p:nvPr>
        </p:nvGraphicFramePr>
        <p:xfrm>
          <a:off x="1187624" y="1700808"/>
          <a:ext cx="6624736" cy="3168352"/>
        </p:xfrm>
        <a:graphic>
          <a:graphicData uri="http://schemas.openxmlformats.org/drawingml/2006/table">
            <a:tbl>
              <a:tblPr/>
              <a:tblGrid>
                <a:gridCol w="3528392"/>
                <a:gridCol w="3096344"/>
              </a:tblGrid>
              <a:tr h="8397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Szolgáltatás típusa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Generáció GYARAPÍTÓ 5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99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Haláleseti szolgáltatás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Kamatadó- és EHO mentes</a:t>
                      </a: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Lejárati szolgáltatás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Kamatadó- és EHO mentes</a:t>
                      </a: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70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Portfólióváltás</a:t>
                      </a:r>
                      <a:endParaRPr kumimoji="0" lang="hu-H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Kamatadó- és EHO mentes</a:t>
                      </a: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242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(Részleges) Visszavásárlás</a:t>
                      </a:r>
                      <a:endParaRPr kumimoji="0" lang="hu-H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7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szerződés létrejöttét követő 3 éven belül</a:t>
                      </a: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16%-os kamatadó és 6% EHO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szerződés létrejöttét követő 3-5 éven belül</a:t>
                      </a: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8%-os kamatadó és 3% EHO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54449" marR="5444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132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r>
              <a:rPr lang="hu-HU" sz="3000" dirty="0" smtClean="0">
                <a:solidFill>
                  <a:schemeClr val="accent1">
                    <a:lumMod val="25000"/>
                  </a:schemeClr>
                </a:solidFill>
              </a:rPr>
              <a:t>Befektetési háttér</a:t>
            </a:r>
            <a:endParaRPr lang="hu-HU" sz="3000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61356"/>
            <a:ext cx="8229600" cy="4331940"/>
          </a:xfrm>
        </p:spPr>
        <p:txBody>
          <a:bodyPr>
            <a:normAutofit/>
          </a:bodyPr>
          <a:lstStyle/>
          <a:p>
            <a:pPr>
              <a:buClr>
                <a:srgbClr val="CC0099"/>
              </a:buClr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Elsősorban OJB 2019/I jelzáloglevél</a:t>
            </a:r>
          </a:p>
          <a:p>
            <a:pPr lvl="1">
              <a:buClr>
                <a:srgbClr val="CC0099"/>
              </a:buClr>
              <a:buSzPct val="85000"/>
            </a:pPr>
            <a:r>
              <a:rPr lang="hu-HU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Kibocsátó: OTP Jelzálogbank </a:t>
            </a:r>
            <a:r>
              <a:rPr lang="hu-HU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Zrt</a:t>
            </a:r>
            <a:r>
              <a:rPr lang="hu-HU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.</a:t>
            </a:r>
          </a:p>
          <a:p>
            <a:pPr lvl="1">
              <a:buClr>
                <a:srgbClr val="CC0099"/>
              </a:buClr>
              <a:buSzPct val="85000"/>
            </a:pPr>
            <a:r>
              <a:rPr lang="hu-HU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Fix kamatozás</a:t>
            </a:r>
          </a:p>
          <a:p>
            <a:pPr lvl="1">
              <a:buClr>
                <a:srgbClr val="CC0099"/>
              </a:buClr>
              <a:buSzPct val="85000"/>
            </a:pPr>
            <a:r>
              <a:rPr lang="hu-HU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Lejárat: 2019.03.18.</a:t>
            </a:r>
          </a:p>
          <a:p>
            <a:pPr>
              <a:buClr>
                <a:srgbClr val="CC0099"/>
              </a:buClr>
              <a:buSzPct val="85000"/>
              <a:buFont typeface="Wingdings" panose="05000000000000000000" pitchFamily="2" charset="2"/>
              <a:buChar char="q"/>
            </a:pPr>
            <a:endParaRPr lang="hu-HU" sz="20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buClr>
                <a:srgbClr val="CC0099"/>
              </a:buClr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Kisebb részben állampapír, bankbetét és egyéb kamatozó eszközök</a:t>
            </a:r>
          </a:p>
          <a:p>
            <a:pPr>
              <a:buClr>
                <a:srgbClr val="CC0099"/>
              </a:buClr>
              <a:buSzPct val="85000"/>
              <a:buFont typeface="Wingdings" panose="05000000000000000000" pitchFamily="2" charset="2"/>
              <a:buChar char="q"/>
            </a:pPr>
            <a:endParaRPr lang="hu-HU" sz="20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>
              <a:buClr>
                <a:srgbClr val="CC0099"/>
              </a:buClr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Jelzáloglevél fogalma</a:t>
            </a:r>
          </a:p>
          <a:p>
            <a:pPr lvl="1">
              <a:buClr>
                <a:srgbClr val="CC0099"/>
              </a:buClr>
              <a:buSzPct val="85000"/>
            </a:pPr>
            <a:r>
              <a:rPr lang="hu-HU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Hitelviszonyt megtestesítő értékpapír</a:t>
            </a:r>
          </a:p>
          <a:p>
            <a:pPr lvl="1">
              <a:buClr>
                <a:srgbClr val="CC0099"/>
              </a:buClr>
              <a:buSzPct val="85000"/>
            </a:pPr>
            <a:r>
              <a:rPr lang="hu-HU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Fedezet: ingatlan (ingatlanra bejegyzett jelzálog)</a:t>
            </a:r>
          </a:p>
          <a:p>
            <a:pPr lvl="1">
              <a:buClr>
                <a:srgbClr val="CC0099"/>
              </a:buClr>
              <a:buSzPct val="85000"/>
            </a:pPr>
            <a:r>
              <a:rPr lang="hu-HU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Fedezet nélkül kibocsátott kötvényeknél alacsonyabb kockázat</a:t>
            </a:r>
            <a:endParaRPr lang="hu-HU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241666" name="Picture 2" descr="C:\Users\kp_Fuzes_E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0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96850"/>
            <a:ext cx="7485063" cy="928688"/>
          </a:xfrm>
        </p:spPr>
        <p:txBody>
          <a:bodyPr/>
          <a:lstStyle/>
          <a:p>
            <a:pPr eaLnBrk="1" hangingPunct="1"/>
            <a:r>
              <a:rPr lang="hu-HU" altLang="hu-HU" sz="3000" dirty="0" smtClean="0">
                <a:solidFill>
                  <a:schemeClr val="accent1">
                    <a:lumMod val="25000"/>
                  </a:schemeClr>
                </a:solidFill>
              </a:rPr>
              <a:t>Tőke- és hozamvédett befektetés középtávon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738" y="1701626"/>
            <a:ext cx="8507412" cy="4679702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0099"/>
              </a:buClr>
              <a:buSzPct val="85000"/>
              <a:buFont typeface="Wingdings" panose="05000000000000000000" pitchFamily="2" charset="2"/>
              <a:buChar char="q"/>
            </a:pPr>
            <a:r>
              <a:rPr lang="hu-HU" altLang="hu-HU" sz="1600" b="1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Fix hozam az </a:t>
            </a:r>
            <a:r>
              <a:rPr lang="hu-HU" altLang="hu-HU" sz="1600" b="1" dirty="0" smtClean="0">
                <a:solidFill>
                  <a:srgbClr val="CC0099"/>
                </a:solidFill>
                <a:latin typeface="+mj-lt"/>
              </a:rPr>
              <a:t>értékesítési időszakban </a:t>
            </a:r>
            <a:r>
              <a:rPr lang="hu-HU" altLang="hu-HU" sz="1600" b="1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az egyszeri díjra</a:t>
            </a:r>
          </a:p>
          <a:p>
            <a:pPr lvl="1" eaLnBrk="1" hangingPunct="1">
              <a:lnSpc>
                <a:spcPct val="90000"/>
              </a:lnSpc>
              <a:buClr>
                <a:srgbClr val="CC0099"/>
              </a:buClr>
              <a:buSzPct val="85000"/>
            </a:pPr>
            <a:r>
              <a:rPr lang="hu-HU" altLang="hu-HU" sz="1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időarányosan </a:t>
            </a:r>
            <a:r>
              <a:rPr lang="hu-HU" altLang="hu-HU" sz="1600" b="1" dirty="0" smtClean="0">
                <a:solidFill>
                  <a:srgbClr val="CC0099"/>
                </a:solidFill>
                <a:latin typeface="+mj-lt"/>
              </a:rPr>
              <a:t>évi 1,75%</a:t>
            </a:r>
            <a:r>
              <a:rPr lang="hu-HU" altLang="hu-HU" sz="1600" dirty="0" smtClean="0">
                <a:solidFill>
                  <a:srgbClr val="CC0099"/>
                </a:solidFill>
                <a:latin typeface="+mj-lt"/>
              </a:rPr>
              <a:t> </a:t>
            </a:r>
            <a:r>
              <a:rPr lang="hu-HU" altLang="hu-HU" sz="1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(díjbefizetést követő 2. munkanaptól 2014.07.07-ig). A fix hozamot a biztosító 2014. július 7-én befekteti az eszközalapba.</a:t>
            </a:r>
          </a:p>
          <a:p>
            <a:pPr lvl="1" eaLnBrk="1" hangingPunct="1">
              <a:lnSpc>
                <a:spcPct val="90000"/>
              </a:lnSpc>
              <a:buClr>
                <a:srgbClr val="CC0099"/>
              </a:buClr>
              <a:buSzPct val="85000"/>
              <a:buFont typeface="Wingdings" panose="05000000000000000000" pitchFamily="2" charset="2"/>
              <a:buChar char="q"/>
            </a:pPr>
            <a:endParaRPr lang="hu-HU" altLang="hu-HU" sz="1600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CC0099"/>
              </a:buClr>
              <a:buSzPct val="85000"/>
              <a:buFont typeface="Wingdings" panose="05000000000000000000" pitchFamily="2" charset="2"/>
              <a:buChar char="q"/>
            </a:pPr>
            <a:r>
              <a:rPr lang="hu-HU" altLang="hu-HU" sz="1600" b="1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Tőke- és hozamvédelem az eszközalap lejáratakor</a:t>
            </a:r>
          </a:p>
          <a:p>
            <a:pPr lvl="1" eaLnBrk="1" hangingPunct="1">
              <a:lnSpc>
                <a:spcPct val="90000"/>
              </a:lnSpc>
              <a:buClr>
                <a:srgbClr val="CC0099"/>
              </a:buClr>
              <a:buSzPct val="85000"/>
            </a:pPr>
            <a:r>
              <a:rPr lang="hu-HU" altLang="hu-HU" sz="1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 hozamvédelem érdekében az eszközalap lejárati árfolyama évente 5,33%-kal növekszik, mely </a:t>
            </a:r>
            <a:r>
              <a:rPr lang="hu-HU" altLang="hu-HU" sz="1600" b="1" dirty="0" smtClean="0">
                <a:solidFill>
                  <a:srgbClr val="CC0099"/>
                </a:solidFill>
                <a:latin typeface="+mj-lt"/>
              </a:rPr>
              <a:t>éves 3% nettó hozam</a:t>
            </a:r>
            <a:r>
              <a:rPr lang="hu-HU" altLang="hu-HU" sz="1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nak felel meg</a:t>
            </a:r>
          </a:p>
          <a:p>
            <a:pPr lvl="1" eaLnBrk="1" hangingPunct="1">
              <a:lnSpc>
                <a:spcPct val="90000"/>
              </a:lnSpc>
              <a:buClr>
                <a:srgbClr val="CC0099"/>
              </a:buClr>
              <a:buSzPct val="85000"/>
            </a:pPr>
            <a:r>
              <a:rPr lang="hu-HU" altLang="hu-HU" sz="1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Az eszközalap </a:t>
            </a:r>
            <a:r>
              <a:rPr lang="hu-HU" altLang="hu-HU" sz="1600" b="1" dirty="0" smtClean="0">
                <a:solidFill>
                  <a:srgbClr val="CC0099"/>
                </a:solidFill>
                <a:latin typeface="+mj-lt"/>
              </a:rPr>
              <a:t>lejáratakor legalább 14,88% nettó</a:t>
            </a:r>
            <a:r>
              <a:rPr lang="hu-HU" altLang="hu-HU" sz="1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hozam realizálható</a:t>
            </a:r>
          </a:p>
          <a:p>
            <a:pPr lvl="1" eaLnBrk="1" hangingPunct="1">
              <a:lnSpc>
                <a:spcPct val="90000"/>
              </a:lnSpc>
              <a:buClr>
                <a:srgbClr val="CC0099"/>
              </a:buClr>
              <a:buSzPct val="85000"/>
              <a:buFont typeface="Wingdings" panose="05000000000000000000" pitchFamily="2" charset="2"/>
              <a:buChar char="q"/>
            </a:pPr>
            <a:endParaRPr lang="hu-HU" altLang="hu-HU" sz="1600" b="1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rgbClr val="CC0099"/>
              </a:buClr>
              <a:buSzPct val="85000"/>
              <a:buFont typeface="Wingdings" panose="05000000000000000000" pitchFamily="2" charset="2"/>
              <a:buChar char="q"/>
            </a:pPr>
            <a:r>
              <a:rPr lang="hu-HU" altLang="hu-HU" sz="1600" b="1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FONTOS</a:t>
            </a:r>
            <a:r>
              <a:rPr lang="hu-HU" altLang="hu-HU" sz="1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! Kötvénnyel kiküldött </a:t>
            </a:r>
            <a:r>
              <a:rPr lang="hu-HU" altLang="hu-HU" sz="1600" dirty="0" smtClean="0">
                <a:solidFill>
                  <a:srgbClr val="CC0099"/>
                </a:solidFill>
                <a:latin typeface="+mj-lt"/>
              </a:rPr>
              <a:t>termékismertetőn a </a:t>
            </a:r>
            <a:r>
              <a:rPr lang="hu-HU" altLang="hu-HU" sz="1600" b="1" dirty="0" smtClean="0">
                <a:solidFill>
                  <a:srgbClr val="CC0099"/>
                </a:solidFill>
                <a:latin typeface="+mj-lt"/>
              </a:rPr>
              <a:t>saját becslésre vonatkozó táblázatot is</a:t>
            </a:r>
            <a:r>
              <a:rPr lang="hu-HU" altLang="hu-HU" sz="1600" b="1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megadjuk</a:t>
            </a:r>
            <a:r>
              <a:rPr lang="hu-HU" altLang="hu-HU" sz="1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. Becsült hozamként az éves védett bruttó hozama kerül feltüntetésre.</a:t>
            </a:r>
            <a:endParaRPr lang="hu-HU" altLang="hu-HU" sz="1600" b="1" dirty="0" smtClean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C0099"/>
              </a:buClr>
              <a:buSzPct val="85000"/>
              <a:buNone/>
            </a:pPr>
            <a:r>
              <a:rPr lang="hu-HU" altLang="hu-HU" sz="1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	</a:t>
            </a:r>
          </a:p>
          <a:p>
            <a:pPr marL="0" indent="0" eaLnBrk="1" hangingPunct="1">
              <a:lnSpc>
                <a:spcPct val="90000"/>
              </a:lnSpc>
              <a:buClr>
                <a:srgbClr val="CC0099"/>
              </a:buClr>
              <a:buSzPct val="85000"/>
              <a:buNone/>
            </a:pPr>
            <a:r>
              <a:rPr lang="hu-HU" altLang="hu-HU" sz="1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	</a:t>
            </a:r>
          </a:p>
          <a:p>
            <a:pPr eaLnBrk="1" hangingPunct="1">
              <a:lnSpc>
                <a:spcPct val="90000"/>
              </a:lnSpc>
              <a:buClr>
                <a:srgbClr val="CC0099"/>
              </a:buClr>
              <a:buSzPct val="85000"/>
              <a:buFont typeface="Wingdings" panose="05000000000000000000" pitchFamily="2" charset="2"/>
              <a:buChar char="q"/>
            </a:pPr>
            <a:r>
              <a:rPr lang="hu-HU" altLang="hu-HU" sz="1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Befektetés, amely legnagyobb részt az OTP Jelzálogbank Zrt. Által kibocsátott jelzáloglevélbe, kisebb részben állampapírokba és más kamatozó eszközökbe fektet. Ha az OTP Jelzálogbank Zrt. vagy a Magyar Állam nem teljesíti fizetési kötelezettségét, akkor meghiúsulhat az eszközalap.</a:t>
            </a:r>
          </a:p>
        </p:txBody>
      </p:sp>
    </p:spTree>
    <p:extLst>
      <p:ext uri="{BB962C8B-B14F-4D97-AF65-F5344CB8AC3E}">
        <p14:creationId xmlns:p14="http://schemas.microsoft.com/office/powerpoint/2010/main" val="23074556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5613" y="197768"/>
            <a:ext cx="8229600" cy="926976"/>
          </a:xfrm>
        </p:spPr>
        <p:txBody>
          <a:bodyPr/>
          <a:lstStyle/>
          <a:p>
            <a:r>
              <a:rPr lang="hu-HU" sz="3000" dirty="0" smtClean="0">
                <a:solidFill>
                  <a:schemeClr val="accent1">
                    <a:lumMod val="25000"/>
                  </a:schemeClr>
                </a:solidFill>
              </a:rPr>
              <a:t>Bankbetét kamatok</a:t>
            </a:r>
            <a:endParaRPr lang="hu-HU" sz="3000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688860"/>
              </p:ext>
            </p:extLst>
          </p:nvPr>
        </p:nvGraphicFramePr>
        <p:xfrm>
          <a:off x="1331640" y="2420888"/>
          <a:ext cx="6048672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19846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Bank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Akciós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solidFill>
                            <a:schemeClr val="bg1"/>
                          </a:solidFill>
                        </a:rPr>
                        <a:t>Nem akciós</a:t>
                      </a:r>
                      <a:endParaRPr lang="hu-H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CIB</a:t>
                      </a:r>
                      <a:endParaRPr lang="hu-HU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1,90%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1,00%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Erste</a:t>
                      </a:r>
                      <a:endParaRPr lang="hu-HU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2,98%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1,45%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K&amp;H</a:t>
                      </a:r>
                      <a:endParaRPr lang="hu-HU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3,00%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1,35%-1,80%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MKB</a:t>
                      </a:r>
                      <a:endParaRPr lang="hu-HU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1,97%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0,45%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OTP</a:t>
                      </a:r>
                      <a:endParaRPr lang="hu-HU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1,85%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1,00%-1,25%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Raiffeisen</a:t>
                      </a:r>
                      <a:endParaRPr lang="hu-HU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3,00%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0,70%-1,00%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Unicredit</a:t>
                      </a:r>
                      <a:endParaRPr lang="hu-HU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1,80%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i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0,50%-0,80%</a:t>
                      </a:r>
                      <a:endParaRPr lang="hu-HU" i="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5613" y="1340768"/>
            <a:ext cx="8231187" cy="1080120"/>
          </a:xfrm>
        </p:spPr>
        <p:txBody>
          <a:bodyPr/>
          <a:lstStyle/>
          <a:p>
            <a:pPr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1 évre lekötött bankbetétek </a:t>
            </a:r>
            <a:r>
              <a:rPr lang="hu-HU" sz="2000" b="1" dirty="0" smtClean="0">
                <a:solidFill>
                  <a:srgbClr val="CC0099"/>
                </a:solidFill>
                <a:latin typeface="+mj-lt"/>
              </a:rPr>
              <a:t>bruttó </a:t>
            </a: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kamata</a:t>
            </a:r>
          </a:p>
          <a:p>
            <a:pPr>
              <a:buSzPct val="85000"/>
              <a:buFont typeface="Wingdings" panose="05000000000000000000" pitchFamily="2" charset="2"/>
              <a:buChar char="q"/>
            </a:pPr>
            <a:r>
              <a:rPr lang="hu-HU" sz="2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5 millió Ft alatti összegek esetén </a:t>
            </a:r>
            <a:endParaRPr lang="hu-HU" sz="2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7" name="Tartalom helye 2"/>
          <p:cNvSpPr txBox="1">
            <a:spLocks/>
          </p:cNvSpPr>
          <p:nvPr/>
        </p:nvSpPr>
        <p:spPr bwMode="auto">
          <a:xfrm>
            <a:off x="517277" y="5517232"/>
            <a:ext cx="8231187" cy="80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>
                <a:solidFill>
                  <a:srgbClr val="00517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rgbClr val="00517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517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517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517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517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517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517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>
                <a:solidFill>
                  <a:srgbClr val="005172"/>
                </a:solidFill>
                <a:latin typeface="+mn-lt"/>
              </a:defRPr>
            </a:lvl9pPr>
          </a:lstStyle>
          <a:p>
            <a:pPr>
              <a:buClr>
                <a:srgbClr val="CC0099"/>
              </a:buClr>
              <a:buSzPct val="85000"/>
              <a:buFont typeface="Wingdings" pitchFamily="2" charset="2"/>
              <a:buChar char="q"/>
            </a:pPr>
            <a:r>
              <a:rPr lang="hu-HU" sz="2000" kern="0" dirty="0" smtClean="0">
                <a:solidFill>
                  <a:srgbClr val="BBE0E3">
                    <a:lumMod val="25000"/>
                  </a:srgbClr>
                </a:solidFill>
                <a:latin typeface="Arial"/>
              </a:rPr>
              <a:t>Akciós betéttel kb. 3%, nem akciós betéttel legfeljebb 1,5%-2% kamat érhető el, melyből </a:t>
            </a:r>
            <a:r>
              <a:rPr lang="hu-HU" sz="2000" kern="0" dirty="0" smtClean="0">
                <a:solidFill>
                  <a:srgbClr val="CC0099"/>
                </a:solidFill>
                <a:latin typeface="Arial"/>
              </a:rPr>
              <a:t>kamatadó és EHO kerül levonásra</a:t>
            </a:r>
          </a:p>
        </p:txBody>
      </p:sp>
    </p:spTree>
    <p:extLst>
      <p:ext uri="{BB962C8B-B14F-4D97-AF65-F5344CB8AC3E}">
        <p14:creationId xmlns:p14="http://schemas.microsoft.com/office/powerpoint/2010/main" val="21599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Conception personnalisée">
  <a:themeElements>
    <a:clrScheme name="5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8_Thème Office">
  <a:themeElements>
    <a:clrScheme name="18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8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0_Thème Office">
  <a:themeElements>
    <a:clrScheme name="20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Thème Office">
      <a:majorFont>
        <a:latin typeface="Calibri"/>
        <a:ea typeface="ＭＳ Ｐゴシック"/>
        <a:cs typeface="ＭＳ Ｐゴシック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0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Thème Office">
  <a:themeElements>
    <a:clrScheme name="8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8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Thème Office">
  <a:themeElements>
    <a:clrScheme name="11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1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1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hème Office">
  <a:themeElements>
    <a:clrScheme name="4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4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Conception personnalisée">
  <a:themeElements>
    <a:clrScheme name="6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8_Conception personnalisée">
  <a:themeElements>
    <a:clrScheme name="6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7_Thème Office">
  <a:themeElements>
    <a:clrScheme name="17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7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Thème Office">
  <a:themeElements>
    <a:clrScheme name="19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Thème Office">
      <a:majorFont>
        <a:latin typeface="Verdana"/>
        <a:ea typeface="ＭＳ Ｐゴシック"/>
        <a:cs typeface="Verdana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9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Verdana"/>
        <a:ea typeface=""/>
        <a:cs typeface=""/>
      </a:majorFont>
      <a:minorFont>
        <a:latin typeface="Verdana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3_Thème Office">
  <a:themeElements>
    <a:clrScheme name="23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3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nception personnalisée">
  <a:themeElements>
    <a:clrScheme name="6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Conception personnalisé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6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hème Office">
  <a:themeElements>
    <a:clrScheme name="2_Thème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 Office">
      <a:majorFont>
        <a:latin typeface="Verdana"/>
        <a:ea typeface="ＭＳ Ｐゴシック"/>
        <a:cs typeface="Verdana"/>
      </a:majorFont>
      <a:minorFont>
        <a:latin typeface="Verdana"/>
        <a:ea typeface="ＭＳ Ｐゴシック"/>
        <a:cs typeface="Verdan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Thèm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ggb_ppt_sablon</Template>
  <TotalTime>589</TotalTime>
  <Words>857</Words>
  <Application>Microsoft Office PowerPoint</Application>
  <PresentationFormat>Diavetítés a képernyőre (4:3 oldalarány)</PresentationFormat>
  <Paragraphs>219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21</vt:i4>
      </vt:variant>
      <vt:variant>
        <vt:lpstr>Diacímek</vt:lpstr>
      </vt:variant>
      <vt:variant>
        <vt:i4>15</vt:i4>
      </vt:variant>
    </vt:vector>
  </HeadingPairs>
  <TitlesOfParts>
    <vt:vector size="36" baseType="lpstr">
      <vt:lpstr>Thème Office</vt:lpstr>
      <vt:lpstr>4_Thème Office</vt:lpstr>
      <vt:lpstr>17_Thème Office</vt:lpstr>
      <vt:lpstr>19_Thème Office</vt:lpstr>
      <vt:lpstr>2_Conception personnalisée</vt:lpstr>
      <vt:lpstr>23_Thème Office</vt:lpstr>
      <vt:lpstr>6_Conception personnalisée</vt:lpstr>
      <vt:lpstr>2_Thème Office</vt:lpstr>
      <vt:lpstr>3_Thème Office</vt:lpstr>
      <vt:lpstr>5_Conception personnalisée</vt:lpstr>
      <vt:lpstr>18_Thème Office</vt:lpstr>
      <vt:lpstr>20_Thème Office</vt:lpstr>
      <vt:lpstr>8_Thème Office</vt:lpstr>
      <vt:lpstr>11_Thème Office</vt:lpstr>
      <vt:lpstr>3_Conception personnalisée</vt:lpstr>
      <vt:lpstr>6_Thème Office</vt:lpstr>
      <vt:lpstr>7_Thème Office</vt:lpstr>
      <vt:lpstr>15_Thème Office</vt:lpstr>
      <vt:lpstr>16_Thème Office</vt:lpstr>
      <vt:lpstr>7_Conception personnalisée</vt:lpstr>
      <vt:lpstr>8_Conception personnalisée</vt:lpstr>
      <vt:lpstr>Generáció GYARAPÍTÓ 5   Portfólió</vt:lpstr>
      <vt:lpstr>PowerPoint bemutató</vt:lpstr>
      <vt:lpstr>PowerPoint bemutató</vt:lpstr>
      <vt:lpstr>PowerPoint bemutató</vt:lpstr>
      <vt:lpstr>PowerPoint bemutató</vt:lpstr>
      <vt:lpstr>Adózási tudnivalók</vt:lpstr>
      <vt:lpstr>Befektetési háttér</vt:lpstr>
      <vt:lpstr>Tőke- és hozamvédett befektetés középtávon</vt:lpstr>
      <vt:lpstr>Bankbetét kamatok</vt:lpstr>
      <vt:lpstr>Szükséges nyomtatványok</vt:lpstr>
      <vt:lpstr>Kinek ajánljuk?</vt:lpstr>
      <vt:lpstr>Miért ajánljuk?</vt:lpstr>
      <vt:lpstr>Kiket keressünk?</vt:lpstr>
      <vt:lpstr>Figyelem!</vt:lpstr>
      <vt:lpstr>PowerPoint bemutató</vt:lpstr>
    </vt:vector>
  </TitlesOfParts>
  <Company>Groupama Garancia Biztosító ZRt.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GENERÁCIÓ  GYARAPÍTÓ 5 PORTFÓLIÓ</dc:title>
  <dc:creator>Kp_Biro_L_Fne</dc:creator>
  <cp:lastModifiedBy>220_Zlati_I</cp:lastModifiedBy>
  <cp:revision>65</cp:revision>
  <dcterms:created xsi:type="dcterms:W3CDTF">2014-05-14T10:35:45Z</dcterms:created>
  <dcterms:modified xsi:type="dcterms:W3CDTF">2014-05-30T11:20:48Z</dcterms:modified>
</cp:coreProperties>
</file>