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1" r:id="rId4"/>
    <p:sldId id="349" r:id="rId5"/>
    <p:sldId id="350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90" r:id="rId21"/>
    <p:sldId id="291" r:id="rId22"/>
    <p:sldId id="292" r:id="rId23"/>
    <p:sldId id="293" r:id="rId24"/>
    <p:sldId id="294" r:id="rId25"/>
    <p:sldId id="351" r:id="rId26"/>
    <p:sldId id="295" r:id="rId27"/>
    <p:sldId id="296" r:id="rId28"/>
    <p:sldId id="302" r:id="rId29"/>
    <p:sldId id="330" r:id="rId30"/>
    <p:sldId id="303" r:id="rId31"/>
    <p:sldId id="334" r:id="rId32"/>
    <p:sldId id="328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1F40-7EF3-48E4-BCE9-21A9B0C46811}" type="datetimeFigureOut">
              <a:rPr lang="hu-HU" smtClean="0"/>
              <a:t>18-06-19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65A7-E8D9-4F96-867A-648644EB64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27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ító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441195" y="452942"/>
            <a:ext cx="6761019" cy="3380365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algn="l"/>
            <a:r>
              <a:rPr lang="hu-HU" b="1" smtClean="0">
                <a:latin typeface="Arial" panose="020B0604020202020204" pitchFamily="34" charset="0"/>
                <a:cs typeface="Arial" panose="020B0604020202020204" pitchFamily="34" charset="0"/>
              </a:rPr>
              <a:t>Mintacím szerkesztése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3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22563" y="313159"/>
            <a:ext cx="8388927" cy="590931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>
              <a:defRPr sz="3600" b="1" baseline="0"/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 smtClean="0"/>
              <a:t>Tartalomjegyzék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180000"/>
            <a:ext cx="2286000" cy="857250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422563" y="1185025"/>
            <a:ext cx="11423073" cy="13854"/>
          </a:xfrm>
          <a:prstGeom prst="line">
            <a:avLst/>
          </a:prstGeom>
          <a:ln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3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jezet borítól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486020"/>
            <a:ext cx="9144000" cy="1982377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1716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rgbClr val="E2001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Fejezet beírásához kattintson ide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180000"/>
            <a:ext cx="2286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léc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22563" y="216655"/>
            <a:ext cx="8388927" cy="36933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>
              <a:defRPr sz="2000" b="1" baseline="0"/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hu-HU" dirty="0" smtClean="0"/>
              <a:t>Tartalom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180000"/>
            <a:ext cx="2286000" cy="857250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422563" y="1185025"/>
            <a:ext cx="11423073" cy="13854"/>
          </a:xfrm>
          <a:prstGeom prst="line">
            <a:avLst/>
          </a:prstGeom>
          <a:ln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735013"/>
            <a:ext cx="8389938" cy="30162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Tx/>
              <a:buNone/>
              <a:defRPr sz="1600">
                <a:solidFill>
                  <a:srgbClr val="E2001A"/>
                </a:solidFill>
              </a:defRPr>
            </a:lvl1pPr>
          </a:lstStyle>
          <a:p>
            <a:pPr lvl="0"/>
            <a:r>
              <a:rPr lang="hu-HU" dirty="0" smtClean="0"/>
              <a:t>Fejezet beírásához kattintson ide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682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léc és 2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22563" y="216655"/>
            <a:ext cx="8388927" cy="36933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>
              <a:defRPr sz="2000" b="1" baseline="0"/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022273" cy="435133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hu-HU" dirty="0" smtClean="0"/>
              <a:t>Tartalom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180000"/>
            <a:ext cx="2286000" cy="857250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422563" y="1185025"/>
            <a:ext cx="11423073" cy="13854"/>
          </a:xfrm>
          <a:prstGeom prst="line">
            <a:avLst/>
          </a:prstGeom>
          <a:ln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735013"/>
            <a:ext cx="8389938" cy="30162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Tx/>
              <a:buNone/>
              <a:defRPr sz="1600">
                <a:solidFill>
                  <a:srgbClr val="E2001A"/>
                </a:solidFill>
              </a:defRPr>
            </a:lvl1pPr>
          </a:lstStyle>
          <a:p>
            <a:pPr lvl="0"/>
            <a:r>
              <a:rPr lang="hu-HU" dirty="0" smtClean="0"/>
              <a:t>Fejezet beírásához kattintson ide</a:t>
            </a: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1" hasCustomPrompt="1"/>
          </p:nvPr>
        </p:nvSpPr>
        <p:spPr>
          <a:xfrm>
            <a:off x="6477000" y="1825625"/>
            <a:ext cx="5022273" cy="435133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hu-HU" dirty="0" smtClean="0"/>
              <a:t>Tartalom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29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alsó fejléc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22563" y="216655"/>
            <a:ext cx="2686396" cy="646331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>
              <a:defRPr sz="2000" b="1" baseline="0"/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7" y="6000750"/>
            <a:ext cx="2286000" cy="857250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3319549" y="216655"/>
            <a:ext cx="0" cy="6410056"/>
          </a:xfrm>
          <a:prstGeom prst="line">
            <a:avLst/>
          </a:prstGeom>
          <a:ln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564" y="1287637"/>
            <a:ext cx="2686396" cy="535531"/>
          </a:xfrm>
          <a:prstGeom prst="rect">
            <a:avLst/>
          </a:prstGeom>
        </p:spPr>
        <p:txBody>
          <a:bodyPr lIns="0" rIns="0" anchor="ctr" anchorCtr="0">
            <a:spAutoFit/>
          </a:bodyPr>
          <a:lstStyle>
            <a:lvl1pPr marL="0" indent="0">
              <a:buFontTx/>
              <a:buNone/>
              <a:defRPr sz="1600">
                <a:solidFill>
                  <a:srgbClr val="E2001A"/>
                </a:solidFill>
              </a:defRPr>
            </a:lvl1pPr>
          </a:lstStyle>
          <a:p>
            <a:pPr lvl="0"/>
            <a:r>
              <a:rPr lang="hu-HU" dirty="0" smtClean="0"/>
              <a:t>Fejezet beírásához kattintson ide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1" hasCustomPrompt="1"/>
          </p:nvPr>
        </p:nvSpPr>
        <p:spPr>
          <a:xfrm>
            <a:off x="3768149" y="471055"/>
            <a:ext cx="7994650" cy="59297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 smtClean="0"/>
              <a:t>Tartalom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é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180000"/>
            <a:ext cx="2286000" cy="857250"/>
          </a:xfrm>
          <a:prstGeom prst="rect">
            <a:avLst/>
          </a:prstGeom>
        </p:spPr>
      </p:pic>
      <p:sp>
        <p:nvSpPr>
          <p:cNvPr id="2" name="Szövegdoboz 1"/>
          <p:cNvSpPr txBox="1"/>
          <p:nvPr userDrawn="1"/>
        </p:nvSpPr>
        <p:spPr>
          <a:xfrm>
            <a:off x="3574474" y="3034146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chemeClr val="bg1">
                    <a:lumMod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5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sa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180000"/>
            <a:ext cx="2286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5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49" r:id="rId3"/>
    <p:sldLayoutId id="2147483661" r:id="rId4"/>
    <p:sldLayoutId id="2147483662" r:id="rId5"/>
    <p:sldLayoutId id="2147483665" r:id="rId6"/>
    <p:sldLayoutId id="214748365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0646" y="1336519"/>
            <a:ext cx="7449358" cy="3380365"/>
          </a:xfrm>
          <a:noFill/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Társasház biztosítások</a:t>
            </a:r>
            <a:r>
              <a:rPr lang="hu-H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3443" y="447857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6000" b="1" dirty="0">
                <a:solidFill>
                  <a:srgbClr val="E4680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hu-HU" sz="6000" b="1" dirty="0">
                <a:solidFill>
                  <a:srgbClr val="E4680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59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3396"/>
                </a:solidFill>
              </a:rPr>
              <a:t>Az új szerződés létrejötte </a:t>
            </a:r>
            <a:endParaRPr lang="hu-HU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-1096173" y="1121848"/>
            <a:ext cx="8727953" cy="3528387"/>
            <a:chOff x="146" y="2027"/>
            <a:chExt cx="10342" cy="4181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46" y="2027"/>
              <a:ext cx="9471" cy="378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175" y="3786"/>
              <a:ext cx="1" cy="221"/>
            </a:xfrm>
            <a:prstGeom prst="line">
              <a:avLst/>
            </a:prstGeom>
            <a:noFill/>
            <a:ln w="6350" cap="rnd">
              <a:solidFill>
                <a:srgbClr val="61636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146" y="3822"/>
              <a:ext cx="1" cy="221"/>
            </a:xfrm>
            <a:prstGeom prst="line">
              <a:avLst/>
            </a:prstGeom>
            <a:noFill/>
            <a:ln w="6350" cap="rnd">
              <a:solidFill>
                <a:srgbClr val="61636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175" y="3431"/>
              <a:ext cx="523" cy="501"/>
            </a:xfrm>
            <a:custGeom>
              <a:avLst/>
              <a:gdLst/>
              <a:ahLst/>
              <a:cxnLst>
                <a:cxn ang="0">
                  <a:pos x="1332" y="31"/>
                </a:cxn>
                <a:cxn ang="0">
                  <a:pos x="131" y="1186"/>
                </a:cxn>
                <a:cxn ang="0">
                  <a:pos x="108" y="1185"/>
                </a:cxn>
                <a:cxn ang="0">
                  <a:pos x="108" y="1162"/>
                </a:cxn>
                <a:cxn ang="0">
                  <a:pos x="1309" y="7"/>
                </a:cxn>
                <a:cxn ang="0">
                  <a:pos x="1333" y="7"/>
                </a:cxn>
                <a:cxn ang="0">
                  <a:pos x="1332" y="31"/>
                </a:cxn>
                <a:cxn ang="0">
                  <a:pos x="213" y="1223"/>
                </a:cxn>
                <a:cxn ang="0">
                  <a:pos x="0" y="1289"/>
                </a:cxn>
                <a:cxn ang="0">
                  <a:pos x="75" y="1079"/>
                </a:cxn>
                <a:cxn ang="0">
                  <a:pos x="213" y="1223"/>
                </a:cxn>
              </a:cxnLst>
              <a:rect l="0" t="0" r="r" b="b"/>
              <a:pathLst>
                <a:path w="1339" h="1289">
                  <a:moveTo>
                    <a:pt x="1332" y="31"/>
                  </a:moveTo>
                  <a:lnTo>
                    <a:pt x="131" y="1186"/>
                  </a:lnTo>
                  <a:cubicBezTo>
                    <a:pt x="125" y="1192"/>
                    <a:pt x="114" y="1192"/>
                    <a:pt x="108" y="1185"/>
                  </a:cubicBezTo>
                  <a:cubicBezTo>
                    <a:pt x="102" y="1179"/>
                    <a:pt x="102" y="1168"/>
                    <a:pt x="108" y="1162"/>
                  </a:cubicBezTo>
                  <a:lnTo>
                    <a:pt x="1309" y="7"/>
                  </a:lnTo>
                  <a:cubicBezTo>
                    <a:pt x="1316" y="0"/>
                    <a:pt x="1326" y="0"/>
                    <a:pt x="1333" y="7"/>
                  </a:cubicBezTo>
                  <a:cubicBezTo>
                    <a:pt x="1339" y="14"/>
                    <a:pt x="1339" y="24"/>
                    <a:pt x="1332" y="31"/>
                  </a:cubicBezTo>
                  <a:close/>
                  <a:moveTo>
                    <a:pt x="213" y="1223"/>
                  </a:moveTo>
                  <a:lnTo>
                    <a:pt x="0" y="1289"/>
                  </a:lnTo>
                  <a:lnTo>
                    <a:pt x="75" y="1079"/>
                  </a:lnTo>
                  <a:lnTo>
                    <a:pt x="213" y="1223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197" y="2760"/>
              <a:ext cx="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776" y="276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457" y="2935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24" y="2935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255" y="2259"/>
              <a:ext cx="146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Ajánlat aláírása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+ 15 nap</a:t>
              </a:r>
              <a:endPara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382" y="3286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403" y="278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867" y="278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81" y="278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675" y="278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791" y="278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489" y="2979"/>
              <a:ext cx="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675" y="3178"/>
              <a:ext cx="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370" y="317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448" y="3932"/>
              <a:ext cx="1698" cy="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2" y="942"/>
                </a:cxn>
                <a:cxn ang="0">
                  <a:pos x="3309" y="942"/>
                </a:cxn>
                <a:cxn ang="0">
                  <a:pos x="3971" y="1884"/>
                </a:cxn>
                <a:cxn ang="0">
                  <a:pos x="4633" y="942"/>
                </a:cxn>
                <a:cxn ang="0">
                  <a:pos x="7280" y="942"/>
                </a:cxn>
                <a:cxn ang="0">
                  <a:pos x="7942" y="0"/>
                </a:cxn>
              </a:cxnLst>
              <a:rect l="0" t="0" r="r" b="b"/>
              <a:pathLst>
                <a:path w="7942" h="1884">
                  <a:moveTo>
                    <a:pt x="0" y="0"/>
                  </a:moveTo>
                  <a:cubicBezTo>
                    <a:pt x="0" y="521"/>
                    <a:pt x="297" y="942"/>
                    <a:pt x="662" y="942"/>
                  </a:cubicBezTo>
                  <a:lnTo>
                    <a:pt x="3309" y="942"/>
                  </a:lnTo>
                  <a:cubicBezTo>
                    <a:pt x="3675" y="942"/>
                    <a:pt x="3971" y="1364"/>
                    <a:pt x="3971" y="1884"/>
                  </a:cubicBezTo>
                  <a:cubicBezTo>
                    <a:pt x="3971" y="1364"/>
                    <a:pt x="4268" y="942"/>
                    <a:pt x="4633" y="942"/>
                  </a:cubicBezTo>
                  <a:lnTo>
                    <a:pt x="7280" y="942"/>
                  </a:lnTo>
                  <a:cubicBezTo>
                    <a:pt x="7646" y="942"/>
                    <a:pt x="7942" y="521"/>
                    <a:pt x="7942" y="0"/>
                  </a:cubicBezTo>
                </a:path>
              </a:pathLst>
            </a:custGeom>
            <a:noFill/>
            <a:ln w="6350" cap="rnd">
              <a:solidFill>
                <a:srgbClr val="61636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594" y="4555"/>
              <a:ext cx="2013" cy="1312"/>
            </a:xfrm>
            <a:prstGeom prst="rect">
              <a:avLst/>
            </a:prstGeom>
            <a:solidFill>
              <a:srgbClr val="5EB6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158" y="4611"/>
              <a:ext cx="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749" y="4611"/>
              <a:ext cx="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912" y="4798"/>
              <a:ext cx="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008" y="4798"/>
              <a:ext cx="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052" y="4798"/>
              <a:ext cx="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89" y="4985"/>
              <a:ext cx="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3892" y="4985"/>
              <a:ext cx="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6475" y="4611"/>
              <a:ext cx="1271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6987" y="4611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7397" y="4611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7441" y="4611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7746" y="4611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6265" y="479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6326" y="479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6412" y="479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>
              <a:off x="6759" y="479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51"/>
            <p:cNvSpPr>
              <a:spLocks noChangeArrowheads="1"/>
            </p:cNvSpPr>
            <p:nvPr/>
          </p:nvSpPr>
          <p:spPr bwMode="auto">
            <a:xfrm>
              <a:off x="6847" y="479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7791" y="479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53"/>
            <p:cNvSpPr>
              <a:spLocks noChangeArrowheads="1"/>
            </p:cNvSpPr>
            <p:nvPr/>
          </p:nvSpPr>
          <p:spPr bwMode="auto">
            <a:xfrm>
              <a:off x="7877" y="479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6703" y="5079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7344" y="5079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7439" y="5079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>
              <a:off x="7527" y="5079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6515" y="5265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9"/>
            <p:cNvSpPr>
              <a:spLocks noChangeArrowheads="1"/>
            </p:cNvSpPr>
            <p:nvPr/>
          </p:nvSpPr>
          <p:spPr bwMode="auto">
            <a:xfrm>
              <a:off x="7305" y="5265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>
              <a:off x="6497" y="5452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61"/>
            <p:cNvSpPr>
              <a:spLocks noChangeArrowheads="1"/>
            </p:cNvSpPr>
            <p:nvPr/>
          </p:nvSpPr>
          <p:spPr bwMode="auto">
            <a:xfrm>
              <a:off x="6731" y="5452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6819" y="5452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7209" y="5452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7305" y="5452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>
              <a:off x="7488" y="5452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66"/>
            <p:cNvSpPr>
              <a:spLocks noChangeShapeType="1"/>
            </p:cNvSpPr>
            <p:nvPr/>
          </p:nvSpPr>
          <p:spPr bwMode="auto">
            <a:xfrm>
              <a:off x="3447" y="3786"/>
              <a:ext cx="1" cy="221"/>
            </a:xfrm>
            <a:prstGeom prst="line">
              <a:avLst/>
            </a:prstGeom>
            <a:noFill/>
            <a:ln w="6350" cap="rnd">
              <a:solidFill>
                <a:srgbClr val="61636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67"/>
            <p:cNvSpPr>
              <a:spLocks noEditPoints="1"/>
            </p:cNvSpPr>
            <p:nvPr/>
          </p:nvSpPr>
          <p:spPr bwMode="auto">
            <a:xfrm>
              <a:off x="3035" y="3536"/>
              <a:ext cx="412" cy="396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3790" y="3563"/>
                </a:cxn>
                <a:cxn ang="0">
                  <a:pos x="3791" y="3657"/>
                </a:cxn>
                <a:cxn ang="0">
                  <a:pos x="3697" y="3659"/>
                </a:cxn>
                <a:cxn ang="0">
                  <a:pos x="27" y="121"/>
                </a:cxn>
                <a:cxn ang="0">
                  <a:pos x="25" y="27"/>
                </a:cxn>
                <a:cxn ang="0">
                  <a:pos x="120" y="25"/>
                </a:cxn>
                <a:cxn ang="0">
                  <a:pos x="3925" y="3230"/>
                </a:cxn>
                <a:cxn ang="0">
                  <a:pos x="4223" y="4073"/>
                </a:cxn>
                <a:cxn ang="0">
                  <a:pos x="3370" y="3806"/>
                </a:cxn>
                <a:cxn ang="0">
                  <a:pos x="3925" y="3230"/>
                </a:cxn>
              </a:cxnLst>
              <a:rect l="0" t="0" r="r" b="b"/>
              <a:pathLst>
                <a:path w="4223" h="4073">
                  <a:moveTo>
                    <a:pt x="120" y="25"/>
                  </a:moveTo>
                  <a:lnTo>
                    <a:pt x="3790" y="3563"/>
                  </a:lnTo>
                  <a:cubicBezTo>
                    <a:pt x="3816" y="3588"/>
                    <a:pt x="3817" y="3631"/>
                    <a:pt x="3791" y="3657"/>
                  </a:cubicBezTo>
                  <a:cubicBezTo>
                    <a:pt x="3766" y="3684"/>
                    <a:pt x="3724" y="3684"/>
                    <a:pt x="3697" y="3659"/>
                  </a:cubicBezTo>
                  <a:lnTo>
                    <a:pt x="27" y="121"/>
                  </a:lnTo>
                  <a:cubicBezTo>
                    <a:pt x="1" y="96"/>
                    <a:pt x="0" y="54"/>
                    <a:pt x="25" y="27"/>
                  </a:cubicBezTo>
                  <a:cubicBezTo>
                    <a:pt x="51" y="1"/>
                    <a:pt x="93" y="0"/>
                    <a:pt x="120" y="25"/>
                  </a:cubicBezTo>
                  <a:close/>
                  <a:moveTo>
                    <a:pt x="3925" y="3230"/>
                  </a:moveTo>
                  <a:lnTo>
                    <a:pt x="4223" y="4073"/>
                  </a:lnTo>
                  <a:lnTo>
                    <a:pt x="3370" y="3806"/>
                  </a:lnTo>
                  <a:lnTo>
                    <a:pt x="3925" y="3230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Rectangle 68"/>
            <p:cNvSpPr>
              <a:spLocks noChangeArrowheads="1"/>
            </p:cNvSpPr>
            <p:nvPr/>
          </p:nvSpPr>
          <p:spPr bwMode="auto">
            <a:xfrm>
              <a:off x="2280" y="2904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>
              <a:off x="2466" y="2904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70"/>
            <p:cNvSpPr>
              <a:spLocks noChangeArrowheads="1"/>
            </p:cNvSpPr>
            <p:nvPr/>
          </p:nvSpPr>
          <p:spPr bwMode="auto">
            <a:xfrm>
              <a:off x="2582" y="2904"/>
              <a:ext cx="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71"/>
            <p:cNvSpPr>
              <a:spLocks noChangeArrowheads="1"/>
            </p:cNvSpPr>
            <p:nvPr/>
          </p:nvSpPr>
          <p:spPr bwMode="auto">
            <a:xfrm>
              <a:off x="2227" y="308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2390" y="3080"/>
              <a:ext cx="1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73"/>
            <p:cNvSpPr>
              <a:spLocks noChangeArrowheads="1"/>
            </p:cNvSpPr>
            <p:nvPr/>
          </p:nvSpPr>
          <p:spPr bwMode="auto">
            <a:xfrm>
              <a:off x="2563" y="308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74"/>
            <p:cNvSpPr>
              <a:spLocks noChangeArrowheads="1"/>
            </p:cNvSpPr>
            <p:nvPr/>
          </p:nvSpPr>
          <p:spPr bwMode="auto">
            <a:xfrm>
              <a:off x="1863" y="2904"/>
              <a:ext cx="13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Ajánlat aláírása,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75"/>
            <p:cNvSpPr>
              <a:spLocks noEditPoints="1"/>
            </p:cNvSpPr>
            <p:nvPr/>
          </p:nvSpPr>
          <p:spPr bwMode="auto">
            <a:xfrm>
              <a:off x="5146" y="3536"/>
              <a:ext cx="377" cy="396"/>
            </a:xfrm>
            <a:custGeom>
              <a:avLst/>
              <a:gdLst/>
              <a:ahLst/>
              <a:cxnLst>
                <a:cxn ang="0">
                  <a:pos x="1916" y="59"/>
                </a:cxn>
                <a:cxn ang="0">
                  <a:pos x="253" y="1817"/>
                </a:cxn>
                <a:cxn ang="0">
                  <a:pos x="206" y="1819"/>
                </a:cxn>
                <a:cxn ang="0">
                  <a:pos x="205" y="1771"/>
                </a:cxn>
                <a:cxn ang="0">
                  <a:pos x="1868" y="14"/>
                </a:cxn>
                <a:cxn ang="0">
                  <a:pos x="1915" y="12"/>
                </a:cxn>
                <a:cxn ang="0">
                  <a:pos x="1916" y="59"/>
                </a:cxn>
                <a:cxn ang="0">
                  <a:pos x="420" y="1883"/>
                </a:cxn>
                <a:cxn ang="0">
                  <a:pos x="0" y="2036"/>
                </a:cxn>
                <a:cxn ang="0">
                  <a:pos x="130" y="1608"/>
                </a:cxn>
                <a:cxn ang="0">
                  <a:pos x="420" y="1883"/>
                </a:cxn>
              </a:cxnLst>
              <a:rect l="0" t="0" r="r" b="b"/>
              <a:pathLst>
                <a:path w="1929" h="2036">
                  <a:moveTo>
                    <a:pt x="1916" y="59"/>
                  </a:moveTo>
                  <a:lnTo>
                    <a:pt x="253" y="1817"/>
                  </a:lnTo>
                  <a:cubicBezTo>
                    <a:pt x="241" y="1831"/>
                    <a:pt x="220" y="1831"/>
                    <a:pt x="206" y="1819"/>
                  </a:cubicBezTo>
                  <a:cubicBezTo>
                    <a:pt x="193" y="1806"/>
                    <a:pt x="192" y="1785"/>
                    <a:pt x="205" y="1771"/>
                  </a:cubicBezTo>
                  <a:lnTo>
                    <a:pt x="1868" y="14"/>
                  </a:lnTo>
                  <a:cubicBezTo>
                    <a:pt x="1880" y="0"/>
                    <a:pt x="1901" y="0"/>
                    <a:pt x="1915" y="12"/>
                  </a:cubicBezTo>
                  <a:cubicBezTo>
                    <a:pt x="1928" y="25"/>
                    <a:pt x="1929" y="46"/>
                    <a:pt x="1916" y="59"/>
                  </a:cubicBezTo>
                  <a:close/>
                  <a:moveTo>
                    <a:pt x="420" y="1883"/>
                  </a:moveTo>
                  <a:lnTo>
                    <a:pt x="0" y="2036"/>
                  </a:lnTo>
                  <a:lnTo>
                    <a:pt x="130" y="1608"/>
                  </a:lnTo>
                  <a:lnTo>
                    <a:pt x="420" y="1883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Rectangle 76"/>
            <p:cNvSpPr>
              <a:spLocks noChangeArrowheads="1"/>
            </p:cNvSpPr>
            <p:nvPr/>
          </p:nvSpPr>
          <p:spPr bwMode="auto">
            <a:xfrm>
              <a:off x="7908" y="2833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77"/>
            <p:cNvSpPr>
              <a:spLocks noChangeArrowheads="1"/>
            </p:cNvSpPr>
            <p:nvPr/>
          </p:nvSpPr>
          <p:spPr bwMode="auto">
            <a:xfrm>
              <a:off x="8373" y="2833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78"/>
            <p:cNvSpPr>
              <a:spLocks noChangeArrowheads="1"/>
            </p:cNvSpPr>
            <p:nvPr/>
          </p:nvSpPr>
          <p:spPr bwMode="auto">
            <a:xfrm>
              <a:off x="8487" y="2833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79"/>
            <p:cNvSpPr>
              <a:spLocks noChangeArrowheads="1"/>
            </p:cNvSpPr>
            <p:nvPr/>
          </p:nvSpPr>
          <p:spPr bwMode="auto">
            <a:xfrm>
              <a:off x="9181" y="2833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80"/>
            <p:cNvSpPr>
              <a:spLocks noChangeArrowheads="1"/>
            </p:cNvSpPr>
            <p:nvPr/>
          </p:nvSpPr>
          <p:spPr bwMode="auto">
            <a:xfrm>
              <a:off x="9297" y="2833"/>
              <a:ext cx="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81"/>
            <p:cNvSpPr>
              <a:spLocks noChangeArrowheads="1"/>
            </p:cNvSpPr>
            <p:nvPr/>
          </p:nvSpPr>
          <p:spPr bwMode="auto">
            <a:xfrm>
              <a:off x="8055" y="3009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82"/>
            <p:cNvSpPr>
              <a:spLocks noChangeArrowheads="1"/>
            </p:cNvSpPr>
            <p:nvPr/>
          </p:nvSpPr>
          <p:spPr bwMode="auto">
            <a:xfrm>
              <a:off x="8482" y="3183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83"/>
            <p:cNvSpPr>
              <a:spLocks noChangeArrowheads="1"/>
            </p:cNvSpPr>
            <p:nvPr/>
          </p:nvSpPr>
          <p:spPr bwMode="auto">
            <a:xfrm>
              <a:off x="6551" y="276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84"/>
            <p:cNvSpPr>
              <a:spLocks noChangeArrowheads="1"/>
            </p:cNvSpPr>
            <p:nvPr/>
          </p:nvSpPr>
          <p:spPr bwMode="auto">
            <a:xfrm>
              <a:off x="6690" y="276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85"/>
            <p:cNvSpPr>
              <a:spLocks noChangeArrowheads="1"/>
            </p:cNvSpPr>
            <p:nvPr/>
          </p:nvSpPr>
          <p:spPr bwMode="auto">
            <a:xfrm>
              <a:off x="6806" y="276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86"/>
            <p:cNvSpPr>
              <a:spLocks noChangeArrowheads="1"/>
            </p:cNvSpPr>
            <p:nvPr/>
          </p:nvSpPr>
          <p:spPr bwMode="auto">
            <a:xfrm>
              <a:off x="7084" y="2760"/>
              <a:ext cx="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87"/>
            <p:cNvSpPr>
              <a:spLocks noChangeArrowheads="1"/>
            </p:cNvSpPr>
            <p:nvPr/>
          </p:nvSpPr>
          <p:spPr bwMode="auto">
            <a:xfrm>
              <a:off x="7361" y="276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88"/>
            <p:cNvSpPr>
              <a:spLocks noChangeArrowheads="1"/>
            </p:cNvSpPr>
            <p:nvPr/>
          </p:nvSpPr>
          <p:spPr bwMode="auto">
            <a:xfrm>
              <a:off x="7477" y="276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89"/>
            <p:cNvSpPr>
              <a:spLocks noChangeArrowheads="1"/>
            </p:cNvSpPr>
            <p:nvPr/>
          </p:nvSpPr>
          <p:spPr bwMode="auto">
            <a:xfrm>
              <a:off x="6800" y="2935"/>
              <a:ext cx="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0" i="0" u="none" strike="noStrike" cap="none" normalizeH="0" baseline="0" smtClean="0">
                  <a:ln>
                    <a:noFill/>
                  </a:ln>
                  <a:solidFill>
                    <a:srgbClr val="616365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90"/>
            <p:cNvSpPr>
              <a:spLocks noChangeArrowheads="1"/>
            </p:cNvSpPr>
            <p:nvPr/>
          </p:nvSpPr>
          <p:spPr bwMode="auto">
            <a:xfrm>
              <a:off x="6442" y="311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6962" y="311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92"/>
            <p:cNvSpPr>
              <a:spLocks noChangeArrowheads="1"/>
            </p:cNvSpPr>
            <p:nvPr/>
          </p:nvSpPr>
          <p:spPr bwMode="auto">
            <a:xfrm>
              <a:off x="7356" y="311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93"/>
            <p:cNvSpPr>
              <a:spLocks noChangeArrowheads="1"/>
            </p:cNvSpPr>
            <p:nvPr/>
          </p:nvSpPr>
          <p:spPr bwMode="auto">
            <a:xfrm>
              <a:off x="7472" y="3110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94"/>
            <p:cNvSpPr>
              <a:spLocks noEditPoints="1"/>
            </p:cNvSpPr>
            <p:nvPr/>
          </p:nvSpPr>
          <p:spPr bwMode="auto">
            <a:xfrm>
              <a:off x="5846" y="3410"/>
              <a:ext cx="562" cy="550"/>
            </a:xfrm>
            <a:custGeom>
              <a:avLst/>
              <a:gdLst/>
              <a:ahLst/>
              <a:cxnLst>
                <a:cxn ang="0">
                  <a:pos x="2865" y="60"/>
                </a:cxn>
                <a:cxn ang="0">
                  <a:pos x="262" y="2618"/>
                </a:cxn>
                <a:cxn ang="0">
                  <a:pos x="214" y="2618"/>
                </a:cxn>
                <a:cxn ang="0">
                  <a:pos x="215" y="2571"/>
                </a:cxn>
                <a:cxn ang="0">
                  <a:pos x="2819" y="13"/>
                </a:cxn>
                <a:cxn ang="0">
                  <a:pos x="2866" y="13"/>
                </a:cxn>
                <a:cxn ang="0">
                  <a:pos x="2865" y="60"/>
                </a:cxn>
                <a:cxn ang="0">
                  <a:pos x="426" y="2690"/>
                </a:cxn>
                <a:cxn ang="0">
                  <a:pos x="0" y="2828"/>
                </a:cxn>
                <a:cxn ang="0">
                  <a:pos x="146" y="2405"/>
                </a:cxn>
                <a:cxn ang="0">
                  <a:pos x="426" y="2690"/>
                </a:cxn>
              </a:cxnLst>
              <a:rect l="0" t="0" r="r" b="b"/>
              <a:pathLst>
                <a:path w="2879" h="2828">
                  <a:moveTo>
                    <a:pt x="2865" y="60"/>
                  </a:moveTo>
                  <a:lnTo>
                    <a:pt x="262" y="2618"/>
                  </a:lnTo>
                  <a:cubicBezTo>
                    <a:pt x="248" y="2631"/>
                    <a:pt x="227" y="2631"/>
                    <a:pt x="214" y="2618"/>
                  </a:cubicBezTo>
                  <a:cubicBezTo>
                    <a:pt x="202" y="2605"/>
                    <a:pt x="202" y="2584"/>
                    <a:pt x="215" y="2571"/>
                  </a:cubicBezTo>
                  <a:lnTo>
                    <a:pt x="2819" y="13"/>
                  </a:lnTo>
                  <a:cubicBezTo>
                    <a:pt x="2832" y="0"/>
                    <a:pt x="2853" y="0"/>
                    <a:pt x="2866" y="13"/>
                  </a:cubicBezTo>
                  <a:cubicBezTo>
                    <a:pt x="2879" y="26"/>
                    <a:pt x="2879" y="47"/>
                    <a:pt x="2865" y="60"/>
                  </a:cubicBezTo>
                  <a:close/>
                  <a:moveTo>
                    <a:pt x="426" y="2690"/>
                  </a:moveTo>
                  <a:lnTo>
                    <a:pt x="0" y="2828"/>
                  </a:lnTo>
                  <a:lnTo>
                    <a:pt x="146" y="2405"/>
                  </a:lnTo>
                  <a:lnTo>
                    <a:pt x="426" y="2690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Line 95"/>
            <p:cNvSpPr>
              <a:spLocks noChangeShapeType="1"/>
            </p:cNvSpPr>
            <p:nvPr/>
          </p:nvSpPr>
          <p:spPr bwMode="auto">
            <a:xfrm>
              <a:off x="5859" y="3858"/>
              <a:ext cx="1" cy="220"/>
            </a:xfrm>
            <a:prstGeom prst="line">
              <a:avLst/>
            </a:prstGeom>
            <a:noFill/>
            <a:ln w="6350" cap="rnd">
              <a:solidFill>
                <a:srgbClr val="61636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Freeform 96"/>
            <p:cNvSpPr>
              <a:spLocks noEditPoints="1"/>
            </p:cNvSpPr>
            <p:nvPr/>
          </p:nvSpPr>
          <p:spPr bwMode="auto">
            <a:xfrm>
              <a:off x="3594" y="6092"/>
              <a:ext cx="4779" cy="116"/>
            </a:xfrm>
            <a:custGeom>
              <a:avLst/>
              <a:gdLst/>
              <a:ahLst/>
              <a:cxnLst>
                <a:cxn ang="0">
                  <a:pos x="3693" y="77"/>
                </a:cxn>
                <a:cxn ang="0">
                  <a:pos x="98" y="77"/>
                </a:cxn>
                <a:cxn ang="0">
                  <a:pos x="98" y="39"/>
                </a:cxn>
                <a:cxn ang="0">
                  <a:pos x="3693" y="39"/>
                </a:cxn>
                <a:cxn ang="0">
                  <a:pos x="3693" y="77"/>
                </a:cxn>
                <a:cxn ang="0">
                  <a:pos x="117" y="116"/>
                </a:cxn>
                <a:cxn ang="0">
                  <a:pos x="0" y="58"/>
                </a:cxn>
                <a:cxn ang="0">
                  <a:pos x="117" y="0"/>
                </a:cxn>
                <a:cxn ang="0">
                  <a:pos x="117" y="116"/>
                </a:cxn>
              </a:cxnLst>
              <a:rect l="0" t="0" r="r" b="b"/>
              <a:pathLst>
                <a:path w="3693" h="116">
                  <a:moveTo>
                    <a:pt x="3693" y="77"/>
                  </a:moveTo>
                  <a:lnTo>
                    <a:pt x="98" y="77"/>
                  </a:lnTo>
                  <a:lnTo>
                    <a:pt x="98" y="39"/>
                  </a:lnTo>
                  <a:lnTo>
                    <a:pt x="3693" y="39"/>
                  </a:lnTo>
                  <a:lnTo>
                    <a:pt x="3693" y="77"/>
                  </a:lnTo>
                  <a:close/>
                  <a:moveTo>
                    <a:pt x="117" y="116"/>
                  </a:moveTo>
                  <a:lnTo>
                    <a:pt x="0" y="58"/>
                  </a:lnTo>
                  <a:lnTo>
                    <a:pt x="117" y="0"/>
                  </a:lnTo>
                  <a:lnTo>
                    <a:pt x="117" y="116"/>
                  </a:lnTo>
                  <a:close/>
                </a:path>
              </a:pathLst>
            </a:custGeom>
            <a:solidFill>
              <a:srgbClr val="00FF00"/>
            </a:solidFill>
            <a:ln w="635">
              <a:solidFill>
                <a:srgbClr val="00FF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Freeform 97"/>
            <p:cNvSpPr>
              <a:spLocks noEditPoints="1"/>
            </p:cNvSpPr>
            <p:nvPr/>
          </p:nvSpPr>
          <p:spPr bwMode="auto">
            <a:xfrm>
              <a:off x="3589" y="4090"/>
              <a:ext cx="10" cy="1742"/>
            </a:xfrm>
            <a:custGeom>
              <a:avLst/>
              <a:gdLst/>
              <a:ahLst/>
              <a:cxnLst>
                <a:cxn ang="0">
                  <a:pos x="25" y="200"/>
                </a:cxn>
                <a:cxn ang="0">
                  <a:pos x="25" y="0"/>
                </a:cxn>
                <a:cxn ang="0">
                  <a:pos x="50" y="525"/>
                </a:cxn>
                <a:cxn ang="0">
                  <a:pos x="0" y="375"/>
                </a:cxn>
                <a:cxn ang="0">
                  <a:pos x="50" y="725"/>
                </a:cxn>
                <a:cxn ang="0">
                  <a:pos x="0" y="875"/>
                </a:cxn>
                <a:cxn ang="0">
                  <a:pos x="50" y="725"/>
                </a:cxn>
                <a:cxn ang="0">
                  <a:pos x="25" y="1250"/>
                </a:cxn>
                <a:cxn ang="0">
                  <a:pos x="25" y="1050"/>
                </a:cxn>
                <a:cxn ang="0">
                  <a:pos x="50" y="1575"/>
                </a:cxn>
                <a:cxn ang="0">
                  <a:pos x="0" y="1425"/>
                </a:cxn>
                <a:cxn ang="0">
                  <a:pos x="50" y="1775"/>
                </a:cxn>
                <a:cxn ang="0">
                  <a:pos x="0" y="1925"/>
                </a:cxn>
                <a:cxn ang="0">
                  <a:pos x="50" y="1775"/>
                </a:cxn>
                <a:cxn ang="0">
                  <a:pos x="25" y="2300"/>
                </a:cxn>
                <a:cxn ang="0">
                  <a:pos x="25" y="2100"/>
                </a:cxn>
                <a:cxn ang="0">
                  <a:pos x="50" y="2625"/>
                </a:cxn>
                <a:cxn ang="0">
                  <a:pos x="0" y="2475"/>
                </a:cxn>
                <a:cxn ang="0">
                  <a:pos x="50" y="2825"/>
                </a:cxn>
                <a:cxn ang="0">
                  <a:pos x="0" y="2975"/>
                </a:cxn>
                <a:cxn ang="0">
                  <a:pos x="50" y="2825"/>
                </a:cxn>
                <a:cxn ang="0">
                  <a:pos x="25" y="3350"/>
                </a:cxn>
                <a:cxn ang="0">
                  <a:pos x="25" y="3150"/>
                </a:cxn>
                <a:cxn ang="0">
                  <a:pos x="50" y="3675"/>
                </a:cxn>
                <a:cxn ang="0">
                  <a:pos x="0" y="3525"/>
                </a:cxn>
                <a:cxn ang="0">
                  <a:pos x="50" y="3875"/>
                </a:cxn>
                <a:cxn ang="0">
                  <a:pos x="0" y="4025"/>
                </a:cxn>
                <a:cxn ang="0">
                  <a:pos x="50" y="3875"/>
                </a:cxn>
                <a:cxn ang="0">
                  <a:pos x="25" y="4400"/>
                </a:cxn>
                <a:cxn ang="0">
                  <a:pos x="25" y="4200"/>
                </a:cxn>
                <a:cxn ang="0">
                  <a:pos x="50" y="4725"/>
                </a:cxn>
                <a:cxn ang="0">
                  <a:pos x="0" y="4575"/>
                </a:cxn>
                <a:cxn ang="0">
                  <a:pos x="50" y="4925"/>
                </a:cxn>
                <a:cxn ang="0">
                  <a:pos x="0" y="5075"/>
                </a:cxn>
                <a:cxn ang="0">
                  <a:pos x="50" y="4925"/>
                </a:cxn>
                <a:cxn ang="0">
                  <a:pos x="25" y="5450"/>
                </a:cxn>
                <a:cxn ang="0">
                  <a:pos x="25" y="5250"/>
                </a:cxn>
                <a:cxn ang="0">
                  <a:pos x="50" y="5775"/>
                </a:cxn>
                <a:cxn ang="0">
                  <a:pos x="0" y="5625"/>
                </a:cxn>
                <a:cxn ang="0">
                  <a:pos x="50" y="5975"/>
                </a:cxn>
                <a:cxn ang="0">
                  <a:pos x="0" y="6125"/>
                </a:cxn>
                <a:cxn ang="0">
                  <a:pos x="50" y="5975"/>
                </a:cxn>
                <a:cxn ang="0">
                  <a:pos x="25" y="6500"/>
                </a:cxn>
                <a:cxn ang="0">
                  <a:pos x="25" y="6300"/>
                </a:cxn>
                <a:cxn ang="0">
                  <a:pos x="50" y="6825"/>
                </a:cxn>
                <a:cxn ang="0">
                  <a:pos x="0" y="6675"/>
                </a:cxn>
                <a:cxn ang="0">
                  <a:pos x="50" y="7025"/>
                </a:cxn>
                <a:cxn ang="0">
                  <a:pos x="0" y="7175"/>
                </a:cxn>
                <a:cxn ang="0">
                  <a:pos x="50" y="7025"/>
                </a:cxn>
                <a:cxn ang="0">
                  <a:pos x="25" y="7550"/>
                </a:cxn>
                <a:cxn ang="0">
                  <a:pos x="25" y="7350"/>
                </a:cxn>
                <a:cxn ang="0">
                  <a:pos x="50" y="7875"/>
                </a:cxn>
                <a:cxn ang="0">
                  <a:pos x="0" y="7725"/>
                </a:cxn>
                <a:cxn ang="0">
                  <a:pos x="50" y="8075"/>
                </a:cxn>
                <a:cxn ang="0">
                  <a:pos x="0" y="8225"/>
                </a:cxn>
                <a:cxn ang="0">
                  <a:pos x="50" y="8075"/>
                </a:cxn>
                <a:cxn ang="0">
                  <a:pos x="25" y="8600"/>
                </a:cxn>
                <a:cxn ang="0">
                  <a:pos x="25" y="8400"/>
                </a:cxn>
                <a:cxn ang="0">
                  <a:pos x="50" y="8925"/>
                </a:cxn>
                <a:cxn ang="0">
                  <a:pos x="0" y="8775"/>
                </a:cxn>
              </a:cxnLst>
              <a:rect l="0" t="0" r="r" b="b"/>
              <a:pathLst>
                <a:path w="50" h="8950">
                  <a:moveTo>
                    <a:pt x="50" y="25"/>
                  </a:moveTo>
                  <a:lnTo>
                    <a:pt x="50" y="175"/>
                  </a:lnTo>
                  <a:cubicBezTo>
                    <a:pt x="50" y="189"/>
                    <a:pt x="39" y="200"/>
                    <a:pt x="25" y="200"/>
                  </a:cubicBezTo>
                  <a:cubicBezTo>
                    <a:pt x="12" y="200"/>
                    <a:pt x="0" y="189"/>
                    <a:pt x="0" y="175"/>
                  </a:cubicBezTo>
                  <a:lnTo>
                    <a:pt x="0" y="25"/>
                  </a:lnTo>
                  <a:cubicBezTo>
                    <a:pt x="0" y="11"/>
                    <a:pt x="12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lose/>
                  <a:moveTo>
                    <a:pt x="50" y="375"/>
                  </a:moveTo>
                  <a:lnTo>
                    <a:pt x="50" y="525"/>
                  </a:lnTo>
                  <a:cubicBezTo>
                    <a:pt x="50" y="539"/>
                    <a:pt x="39" y="550"/>
                    <a:pt x="25" y="550"/>
                  </a:cubicBezTo>
                  <a:cubicBezTo>
                    <a:pt x="12" y="550"/>
                    <a:pt x="0" y="539"/>
                    <a:pt x="0" y="525"/>
                  </a:cubicBezTo>
                  <a:lnTo>
                    <a:pt x="0" y="375"/>
                  </a:lnTo>
                  <a:cubicBezTo>
                    <a:pt x="0" y="361"/>
                    <a:pt x="12" y="350"/>
                    <a:pt x="25" y="350"/>
                  </a:cubicBezTo>
                  <a:cubicBezTo>
                    <a:pt x="39" y="350"/>
                    <a:pt x="50" y="361"/>
                    <a:pt x="50" y="375"/>
                  </a:cubicBezTo>
                  <a:close/>
                  <a:moveTo>
                    <a:pt x="50" y="725"/>
                  </a:moveTo>
                  <a:lnTo>
                    <a:pt x="50" y="875"/>
                  </a:lnTo>
                  <a:cubicBezTo>
                    <a:pt x="50" y="889"/>
                    <a:pt x="39" y="900"/>
                    <a:pt x="25" y="900"/>
                  </a:cubicBezTo>
                  <a:cubicBezTo>
                    <a:pt x="12" y="900"/>
                    <a:pt x="0" y="889"/>
                    <a:pt x="0" y="875"/>
                  </a:cubicBezTo>
                  <a:lnTo>
                    <a:pt x="0" y="725"/>
                  </a:lnTo>
                  <a:cubicBezTo>
                    <a:pt x="0" y="711"/>
                    <a:pt x="12" y="700"/>
                    <a:pt x="25" y="700"/>
                  </a:cubicBezTo>
                  <a:cubicBezTo>
                    <a:pt x="39" y="700"/>
                    <a:pt x="50" y="711"/>
                    <a:pt x="50" y="725"/>
                  </a:cubicBezTo>
                  <a:close/>
                  <a:moveTo>
                    <a:pt x="50" y="1075"/>
                  </a:moveTo>
                  <a:lnTo>
                    <a:pt x="50" y="1225"/>
                  </a:lnTo>
                  <a:cubicBezTo>
                    <a:pt x="50" y="1239"/>
                    <a:pt x="39" y="1250"/>
                    <a:pt x="25" y="1250"/>
                  </a:cubicBezTo>
                  <a:cubicBezTo>
                    <a:pt x="12" y="1250"/>
                    <a:pt x="0" y="1239"/>
                    <a:pt x="0" y="1225"/>
                  </a:cubicBezTo>
                  <a:lnTo>
                    <a:pt x="0" y="1075"/>
                  </a:lnTo>
                  <a:cubicBezTo>
                    <a:pt x="0" y="1061"/>
                    <a:pt x="12" y="1050"/>
                    <a:pt x="25" y="1050"/>
                  </a:cubicBezTo>
                  <a:cubicBezTo>
                    <a:pt x="39" y="1050"/>
                    <a:pt x="50" y="1061"/>
                    <a:pt x="50" y="1075"/>
                  </a:cubicBezTo>
                  <a:close/>
                  <a:moveTo>
                    <a:pt x="50" y="1425"/>
                  </a:moveTo>
                  <a:lnTo>
                    <a:pt x="50" y="1575"/>
                  </a:lnTo>
                  <a:cubicBezTo>
                    <a:pt x="50" y="1589"/>
                    <a:pt x="39" y="1600"/>
                    <a:pt x="25" y="1600"/>
                  </a:cubicBezTo>
                  <a:cubicBezTo>
                    <a:pt x="12" y="1600"/>
                    <a:pt x="0" y="1589"/>
                    <a:pt x="0" y="1575"/>
                  </a:cubicBezTo>
                  <a:lnTo>
                    <a:pt x="0" y="1425"/>
                  </a:lnTo>
                  <a:cubicBezTo>
                    <a:pt x="0" y="1411"/>
                    <a:pt x="12" y="1400"/>
                    <a:pt x="25" y="1400"/>
                  </a:cubicBezTo>
                  <a:cubicBezTo>
                    <a:pt x="39" y="1400"/>
                    <a:pt x="50" y="1411"/>
                    <a:pt x="50" y="1425"/>
                  </a:cubicBezTo>
                  <a:close/>
                  <a:moveTo>
                    <a:pt x="50" y="1775"/>
                  </a:moveTo>
                  <a:lnTo>
                    <a:pt x="50" y="1925"/>
                  </a:lnTo>
                  <a:cubicBezTo>
                    <a:pt x="50" y="1939"/>
                    <a:pt x="39" y="1950"/>
                    <a:pt x="25" y="1950"/>
                  </a:cubicBezTo>
                  <a:cubicBezTo>
                    <a:pt x="12" y="1950"/>
                    <a:pt x="0" y="1939"/>
                    <a:pt x="0" y="1925"/>
                  </a:cubicBezTo>
                  <a:lnTo>
                    <a:pt x="0" y="1775"/>
                  </a:lnTo>
                  <a:cubicBezTo>
                    <a:pt x="0" y="1761"/>
                    <a:pt x="12" y="1750"/>
                    <a:pt x="25" y="1750"/>
                  </a:cubicBezTo>
                  <a:cubicBezTo>
                    <a:pt x="39" y="1750"/>
                    <a:pt x="50" y="1761"/>
                    <a:pt x="50" y="1775"/>
                  </a:cubicBezTo>
                  <a:close/>
                  <a:moveTo>
                    <a:pt x="50" y="2125"/>
                  </a:moveTo>
                  <a:lnTo>
                    <a:pt x="50" y="2275"/>
                  </a:lnTo>
                  <a:cubicBezTo>
                    <a:pt x="50" y="2289"/>
                    <a:pt x="39" y="2300"/>
                    <a:pt x="25" y="2300"/>
                  </a:cubicBezTo>
                  <a:cubicBezTo>
                    <a:pt x="12" y="2300"/>
                    <a:pt x="0" y="2289"/>
                    <a:pt x="0" y="2275"/>
                  </a:cubicBezTo>
                  <a:lnTo>
                    <a:pt x="0" y="2125"/>
                  </a:lnTo>
                  <a:cubicBezTo>
                    <a:pt x="0" y="2111"/>
                    <a:pt x="12" y="2100"/>
                    <a:pt x="25" y="2100"/>
                  </a:cubicBezTo>
                  <a:cubicBezTo>
                    <a:pt x="39" y="2100"/>
                    <a:pt x="50" y="2111"/>
                    <a:pt x="50" y="2125"/>
                  </a:cubicBezTo>
                  <a:close/>
                  <a:moveTo>
                    <a:pt x="50" y="2475"/>
                  </a:moveTo>
                  <a:lnTo>
                    <a:pt x="50" y="2625"/>
                  </a:lnTo>
                  <a:cubicBezTo>
                    <a:pt x="50" y="2639"/>
                    <a:pt x="39" y="2650"/>
                    <a:pt x="25" y="2650"/>
                  </a:cubicBezTo>
                  <a:cubicBezTo>
                    <a:pt x="12" y="2650"/>
                    <a:pt x="0" y="2639"/>
                    <a:pt x="0" y="2625"/>
                  </a:cubicBezTo>
                  <a:lnTo>
                    <a:pt x="0" y="2475"/>
                  </a:lnTo>
                  <a:cubicBezTo>
                    <a:pt x="0" y="2461"/>
                    <a:pt x="12" y="2450"/>
                    <a:pt x="25" y="2450"/>
                  </a:cubicBezTo>
                  <a:cubicBezTo>
                    <a:pt x="39" y="2450"/>
                    <a:pt x="50" y="2461"/>
                    <a:pt x="50" y="2475"/>
                  </a:cubicBezTo>
                  <a:close/>
                  <a:moveTo>
                    <a:pt x="50" y="2825"/>
                  </a:moveTo>
                  <a:lnTo>
                    <a:pt x="50" y="2975"/>
                  </a:lnTo>
                  <a:cubicBezTo>
                    <a:pt x="50" y="2989"/>
                    <a:pt x="39" y="3000"/>
                    <a:pt x="25" y="3000"/>
                  </a:cubicBezTo>
                  <a:cubicBezTo>
                    <a:pt x="12" y="3000"/>
                    <a:pt x="0" y="2989"/>
                    <a:pt x="0" y="2975"/>
                  </a:cubicBezTo>
                  <a:lnTo>
                    <a:pt x="0" y="2825"/>
                  </a:lnTo>
                  <a:cubicBezTo>
                    <a:pt x="0" y="2811"/>
                    <a:pt x="12" y="2800"/>
                    <a:pt x="25" y="2800"/>
                  </a:cubicBezTo>
                  <a:cubicBezTo>
                    <a:pt x="39" y="2800"/>
                    <a:pt x="50" y="2811"/>
                    <a:pt x="50" y="2825"/>
                  </a:cubicBezTo>
                  <a:close/>
                  <a:moveTo>
                    <a:pt x="50" y="3175"/>
                  </a:moveTo>
                  <a:lnTo>
                    <a:pt x="50" y="3325"/>
                  </a:lnTo>
                  <a:cubicBezTo>
                    <a:pt x="50" y="3339"/>
                    <a:pt x="39" y="3350"/>
                    <a:pt x="25" y="3350"/>
                  </a:cubicBezTo>
                  <a:cubicBezTo>
                    <a:pt x="12" y="3350"/>
                    <a:pt x="0" y="3339"/>
                    <a:pt x="0" y="3325"/>
                  </a:cubicBezTo>
                  <a:lnTo>
                    <a:pt x="0" y="3175"/>
                  </a:lnTo>
                  <a:cubicBezTo>
                    <a:pt x="0" y="3161"/>
                    <a:pt x="12" y="3150"/>
                    <a:pt x="25" y="3150"/>
                  </a:cubicBezTo>
                  <a:cubicBezTo>
                    <a:pt x="39" y="3150"/>
                    <a:pt x="50" y="3161"/>
                    <a:pt x="50" y="3175"/>
                  </a:cubicBezTo>
                  <a:close/>
                  <a:moveTo>
                    <a:pt x="50" y="3525"/>
                  </a:moveTo>
                  <a:lnTo>
                    <a:pt x="50" y="3675"/>
                  </a:lnTo>
                  <a:cubicBezTo>
                    <a:pt x="50" y="3689"/>
                    <a:pt x="39" y="3700"/>
                    <a:pt x="25" y="3700"/>
                  </a:cubicBezTo>
                  <a:cubicBezTo>
                    <a:pt x="12" y="3700"/>
                    <a:pt x="0" y="3689"/>
                    <a:pt x="0" y="3675"/>
                  </a:cubicBezTo>
                  <a:lnTo>
                    <a:pt x="0" y="3525"/>
                  </a:lnTo>
                  <a:cubicBezTo>
                    <a:pt x="0" y="3511"/>
                    <a:pt x="12" y="3500"/>
                    <a:pt x="25" y="3500"/>
                  </a:cubicBezTo>
                  <a:cubicBezTo>
                    <a:pt x="39" y="3500"/>
                    <a:pt x="50" y="3511"/>
                    <a:pt x="50" y="3525"/>
                  </a:cubicBezTo>
                  <a:close/>
                  <a:moveTo>
                    <a:pt x="50" y="3875"/>
                  </a:moveTo>
                  <a:lnTo>
                    <a:pt x="50" y="4025"/>
                  </a:lnTo>
                  <a:cubicBezTo>
                    <a:pt x="50" y="4039"/>
                    <a:pt x="39" y="4050"/>
                    <a:pt x="25" y="4050"/>
                  </a:cubicBezTo>
                  <a:cubicBezTo>
                    <a:pt x="12" y="4050"/>
                    <a:pt x="0" y="4039"/>
                    <a:pt x="0" y="4025"/>
                  </a:cubicBezTo>
                  <a:lnTo>
                    <a:pt x="0" y="3875"/>
                  </a:lnTo>
                  <a:cubicBezTo>
                    <a:pt x="0" y="3861"/>
                    <a:pt x="12" y="3850"/>
                    <a:pt x="25" y="3850"/>
                  </a:cubicBezTo>
                  <a:cubicBezTo>
                    <a:pt x="39" y="3850"/>
                    <a:pt x="50" y="3861"/>
                    <a:pt x="50" y="3875"/>
                  </a:cubicBezTo>
                  <a:close/>
                  <a:moveTo>
                    <a:pt x="50" y="4225"/>
                  </a:moveTo>
                  <a:lnTo>
                    <a:pt x="50" y="4375"/>
                  </a:lnTo>
                  <a:cubicBezTo>
                    <a:pt x="50" y="4389"/>
                    <a:pt x="39" y="4400"/>
                    <a:pt x="25" y="4400"/>
                  </a:cubicBezTo>
                  <a:cubicBezTo>
                    <a:pt x="12" y="4400"/>
                    <a:pt x="0" y="4389"/>
                    <a:pt x="0" y="4375"/>
                  </a:cubicBezTo>
                  <a:lnTo>
                    <a:pt x="0" y="4225"/>
                  </a:lnTo>
                  <a:cubicBezTo>
                    <a:pt x="0" y="4211"/>
                    <a:pt x="12" y="4200"/>
                    <a:pt x="25" y="4200"/>
                  </a:cubicBezTo>
                  <a:cubicBezTo>
                    <a:pt x="39" y="4200"/>
                    <a:pt x="50" y="4211"/>
                    <a:pt x="50" y="4225"/>
                  </a:cubicBezTo>
                  <a:close/>
                  <a:moveTo>
                    <a:pt x="50" y="4575"/>
                  </a:moveTo>
                  <a:lnTo>
                    <a:pt x="50" y="4725"/>
                  </a:lnTo>
                  <a:cubicBezTo>
                    <a:pt x="50" y="4739"/>
                    <a:pt x="39" y="4750"/>
                    <a:pt x="25" y="4750"/>
                  </a:cubicBezTo>
                  <a:cubicBezTo>
                    <a:pt x="12" y="4750"/>
                    <a:pt x="0" y="4739"/>
                    <a:pt x="0" y="4725"/>
                  </a:cubicBezTo>
                  <a:lnTo>
                    <a:pt x="0" y="4575"/>
                  </a:lnTo>
                  <a:cubicBezTo>
                    <a:pt x="0" y="4561"/>
                    <a:pt x="12" y="4550"/>
                    <a:pt x="25" y="4550"/>
                  </a:cubicBezTo>
                  <a:cubicBezTo>
                    <a:pt x="39" y="4550"/>
                    <a:pt x="50" y="4561"/>
                    <a:pt x="50" y="4575"/>
                  </a:cubicBezTo>
                  <a:close/>
                  <a:moveTo>
                    <a:pt x="50" y="4925"/>
                  </a:moveTo>
                  <a:lnTo>
                    <a:pt x="50" y="5075"/>
                  </a:lnTo>
                  <a:cubicBezTo>
                    <a:pt x="50" y="5089"/>
                    <a:pt x="39" y="5100"/>
                    <a:pt x="25" y="5100"/>
                  </a:cubicBezTo>
                  <a:cubicBezTo>
                    <a:pt x="12" y="5100"/>
                    <a:pt x="0" y="5089"/>
                    <a:pt x="0" y="5075"/>
                  </a:cubicBezTo>
                  <a:lnTo>
                    <a:pt x="0" y="4925"/>
                  </a:lnTo>
                  <a:cubicBezTo>
                    <a:pt x="0" y="4911"/>
                    <a:pt x="12" y="4900"/>
                    <a:pt x="25" y="4900"/>
                  </a:cubicBezTo>
                  <a:cubicBezTo>
                    <a:pt x="39" y="4900"/>
                    <a:pt x="50" y="4911"/>
                    <a:pt x="50" y="4925"/>
                  </a:cubicBezTo>
                  <a:close/>
                  <a:moveTo>
                    <a:pt x="50" y="5275"/>
                  </a:moveTo>
                  <a:lnTo>
                    <a:pt x="50" y="5425"/>
                  </a:lnTo>
                  <a:cubicBezTo>
                    <a:pt x="50" y="5439"/>
                    <a:pt x="39" y="5450"/>
                    <a:pt x="25" y="5450"/>
                  </a:cubicBezTo>
                  <a:cubicBezTo>
                    <a:pt x="12" y="5450"/>
                    <a:pt x="0" y="5439"/>
                    <a:pt x="0" y="5425"/>
                  </a:cubicBezTo>
                  <a:lnTo>
                    <a:pt x="0" y="5275"/>
                  </a:lnTo>
                  <a:cubicBezTo>
                    <a:pt x="0" y="5261"/>
                    <a:pt x="12" y="5250"/>
                    <a:pt x="25" y="5250"/>
                  </a:cubicBezTo>
                  <a:cubicBezTo>
                    <a:pt x="39" y="5250"/>
                    <a:pt x="50" y="5261"/>
                    <a:pt x="50" y="5275"/>
                  </a:cubicBezTo>
                  <a:close/>
                  <a:moveTo>
                    <a:pt x="50" y="5625"/>
                  </a:moveTo>
                  <a:lnTo>
                    <a:pt x="50" y="5775"/>
                  </a:lnTo>
                  <a:cubicBezTo>
                    <a:pt x="50" y="5789"/>
                    <a:pt x="39" y="5800"/>
                    <a:pt x="25" y="5800"/>
                  </a:cubicBezTo>
                  <a:cubicBezTo>
                    <a:pt x="12" y="5800"/>
                    <a:pt x="0" y="5789"/>
                    <a:pt x="0" y="5775"/>
                  </a:cubicBezTo>
                  <a:lnTo>
                    <a:pt x="0" y="5625"/>
                  </a:lnTo>
                  <a:cubicBezTo>
                    <a:pt x="0" y="5611"/>
                    <a:pt x="12" y="5600"/>
                    <a:pt x="25" y="5600"/>
                  </a:cubicBezTo>
                  <a:cubicBezTo>
                    <a:pt x="39" y="5600"/>
                    <a:pt x="50" y="5611"/>
                    <a:pt x="50" y="5625"/>
                  </a:cubicBezTo>
                  <a:close/>
                  <a:moveTo>
                    <a:pt x="50" y="5975"/>
                  </a:moveTo>
                  <a:lnTo>
                    <a:pt x="50" y="6125"/>
                  </a:lnTo>
                  <a:cubicBezTo>
                    <a:pt x="50" y="6139"/>
                    <a:pt x="39" y="6150"/>
                    <a:pt x="25" y="6150"/>
                  </a:cubicBezTo>
                  <a:cubicBezTo>
                    <a:pt x="12" y="6150"/>
                    <a:pt x="0" y="6139"/>
                    <a:pt x="0" y="6125"/>
                  </a:cubicBezTo>
                  <a:lnTo>
                    <a:pt x="0" y="5975"/>
                  </a:lnTo>
                  <a:cubicBezTo>
                    <a:pt x="0" y="5961"/>
                    <a:pt x="12" y="5950"/>
                    <a:pt x="25" y="5950"/>
                  </a:cubicBezTo>
                  <a:cubicBezTo>
                    <a:pt x="39" y="5950"/>
                    <a:pt x="50" y="5961"/>
                    <a:pt x="50" y="5975"/>
                  </a:cubicBezTo>
                  <a:close/>
                  <a:moveTo>
                    <a:pt x="50" y="6325"/>
                  </a:moveTo>
                  <a:lnTo>
                    <a:pt x="50" y="6475"/>
                  </a:lnTo>
                  <a:cubicBezTo>
                    <a:pt x="50" y="6489"/>
                    <a:pt x="39" y="6500"/>
                    <a:pt x="25" y="6500"/>
                  </a:cubicBezTo>
                  <a:cubicBezTo>
                    <a:pt x="12" y="6500"/>
                    <a:pt x="0" y="6489"/>
                    <a:pt x="0" y="6475"/>
                  </a:cubicBezTo>
                  <a:lnTo>
                    <a:pt x="0" y="6325"/>
                  </a:lnTo>
                  <a:cubicBezTo>
                    <a:pt x="0" y="6311"/>
                    <a:pt x="12" y="6300"/>
                    <a:pt x="25" y="6300"/>
                  </a:cubicBezTo>
                  <a:cubicBezTo>
                    <a:pt x="39" y="6300"/>
                    <a:pt x="50" y="6311"/>
                    <a:pt x="50" y="6325"/>
                  </a:cubicBezTo>
                  <a:close/>
                  <a:moveTo>
                    <a:pt x="50" y="6675"/>
                  </a:moveTo>
                  <a:lnTo>
                    <a:pt x="50" y="6825"/>
                  </a:lnTo>
                  <a:cubicBezTo>
                    <a:pt x="50" y="6839"/>
                    <a:pt x="39" y="6850"/>
                    <a:pt x="25" y="6850"/>
                  </a:cubicBezTo>
                  <a:cubicBezTo>
                    <a:pt x="12" y="6850"/>
                    <a:pt x="0" y="6839"/>
                    <a:pt x="0" y="6825"/>
                  </a:cubicBezTo>
                  <a:lnTo>
                    <a:pt x="0" y="6675"/>
                  </a:lnTo>
                  <a:cubicBezTo>
                    <a:pt x="0" y="6661"/>
                    <a:pt x="12" y="6650"/>
                    <a:pt x="25" y="6650"/>
                  </a:cubicBezTo>
                  <a:cubicBezTo>
                    <a:pt x="39" y="6650"/>
                    <a:pt x="50" y="6661"/>
                    <a:pt x="50" y="6675"/>
                  </a:cubicBezTo>
                  <a:close/>
                  <a:moveTo>
                    <a:pt x="50" y="7025"/>
                  </a:moveTo>
                  <a:lnTo>
                    <a:pt x="50" y="7175"/>
                  </a:lnTo>
                  <a:cubicBezTo>
                    <a:pt x="50" y="7189"/>
                    <a:pt x="39" y="7200"/>
                    <a:pt x="25" y="7200"/>
                  </a:cubicBezTo>
                  <a:cubicBezTo>
                    <a:pt x="12" y="7200"/>
                    <a:pt x="0" y="7189"/>
                    <a:pt x="0" y="7175"/>
                  </a:cubicBezTo>
                  <a:lnTo>
                    <a:pt x="0" y="7025"/>
                  </a:lnTo>
                  <a:cubicBezTo>
                    <a:pt x="0" y="7011"/>
                    <a:pt x="12" y="7000"/>
                    <a:pt x="25" y="7000"/>
                  </a:cubicBezTo>
                  <a:cubicBezTo>
                    <a:pt x="39" y="7000"/>
                    <a:pt x="50" y="7011"/>
                    <a:pt x="50" y="7025"/>
                  </a:cubicBezTo>
                  <a:close/>
                  <a:moveTo>
                    <a:pt x="50" y="7375"/>
                  </a:moveTo>
                  <a:lnTo>
                    <a:pt x="50" y="7525"/>
                  </a:lnTo>
                  <a:cubicBezTo>
                    <a:pt x="50" y="7539"/>
                    <a:pt x="39" y="7550"/>
                    <a:pt x="25" y="7550"/>
                  </a:cubicBezTo>
                  <a:cubicBezTo>
                    <a:pt x="12" y="7550"/>
                    <a:pt x="0" y="7539"/>
                    <a:pt x="0" y="7525"/>
                  </a:cubicBezTo>
                  <a:lnTo>
                    <a:pt x="0" y="7375"/>
                  </a:lnTo>
                  <a:cubicBezTo>
                    <a:pt x="0" y="7361"/>
                    <a:pt x="12" y="7350"/>
                    <a:pt x="25" y="7350"/>
                  </a:cubicBezTo>
                  <a:cubicBezTo>
                    <a:pt x="39" y="7350"/>
                    <a:pt x="50" y="7361"/>
                    <a:pt x="50" y="7375"/>
                  </a:cubicBezTo>
                  <a:close/>
                  <a:moveTo>
                    <a:pt x="50" y="7725"/>
                  </a:moveTo>
                  <a:lnTo>
                    <a:pt x="50" y="7875"/>
                  </a:lnTo>
                  <a:cubicBezTo>
                    <a:pt x="50" y="7889"/>
                    <a:pt x="39" y="7900"/>
                    <a:pt x="25" y="7900"/>
                  </a:cubicBezTo>
                  <a:cubicBezTo>
                    <a:pt x="12" y="7900"/>
                    <a:pt x="0" y="7889"/>
                    <a:pt x="0" y="7875"/>
                  </a:cubicBezTo>
                  <a:lnTo>
                    <a:pt x="0" y="7725"/>
                  </a:lnTo>
                  <a:cubicBezTo>
                    <a:pt x="0" y="7711"/>
                    <a:pt x="12" y="7700"/>
                    <a:pt x="25" y="7700"/>
                  </a:cubicBezTo>
                  <a:cubicBezTo>
                    <a:pt x="39" y="7700"/>
                    <a:pt x="50" y="7711"/>
                    <a:pt x="50" y="7725"/>
                  </a:cubicBezTo>
                  <a:close/>
                  <a:moveTo>
                    <a:pt x="50" y="8075"/>
                  </a:moveTo>
                  <a:lnTo>
                    <a:pt x="50" y="8225"/>
                  </a:lnTo>
                  <a:cubicBezTo>
                    <a:pt x="50" y="8239"/>
                    <a:pt x="39" y="8250"/>
                    <a:pt x="25" y="8250"/>
                  </a:cubicBezTo>
                  <a:cubicBezTo>
                    <a:pt x="12" y="8250"/>
                    <a:pt x="0" y="8239"/>
                    <a:pt x="0" y="8225"/>
                  </a:cubicBezTo>
                  <a:lnTo>
                    <a:pt x="0" y="8075"/>
                  </a:lnTo>
                  <a:cubicBezTo>
                    <a:pt x="0" y="8061"/>
                    <a:pt x="12" y="8050"/>
                    <a:pt x="25" y="8050"/>
                  </a:cubicBezTo>
                  <a:cubicBezTo>
                    <a:pt x="39" y="8050"/>
                    <a:pt x="50" y="8061"/>
                    <a:pt x="50" y="8075"/>
                  </a:cubicBezTo>
                  <a:close/>
                  <a:moveTo>
                    <a:pt x="50" y="8425"/>
                  </a:moveTo>
                  <a:lnTo>
                    <a:pt x="50" y="8575"/>
                  </a:lnTo>
                  <a:cubicBezTo>
                    <a:pt x="50" y="8589"/>
                    <a:pt x="39" y="8600"/>
                    <a:pt x="25" y="8600"/>
                  </a:cubicBezTo>
                  <a:cubicBezTo>
                    <a:pt x="12" y="8600"/>
                    <a:pt x="0" y="8589"/>
                    <a:pt x="0" y="8575"/>
                  </a:cubicBezTo>
                  <a:lnTo>
                    <a:pt x="0" y="8425"/>
                  </a:lnTo>
                  <a:cubicBezTo>
                    <a:pt x="0" y="8411"/>
                    <a:pt x="12" y="8400"/>
                    <a:pt x="25" y="8400"/>
                  </a:cubicBezTo>
                  <a:cubicBezTo>
                    <a:pt x="39" y="8400"/>
                    <a:pt x="50" y="8411"/>
                    <a:pt x="50" y="8425"/>
                  </a:cubicBezTo>
                  <a:close/>
                  <a:moveTo>
                    <a:pt x="50" y="8775"/>
                  </a:moveTo>
                  <a:lnTo>
                    <a:pt x="50" y="8925"/>
                  </a:lnTo>
                  <a:cubicBezTo>
                    <a:pt x="50" y="8939"/>
                    <a:pt x="39" y="8950"/>
                    <a:pt x="25" y="8950"/>
                  </a:cubicBezTo>
                  <a:cubicBezTo>
                    <a:pt x="12" y="8950"/>
                    <a:pt x="0" y="8939"/>
                    <a:pt x="0" y="8925"/>
                  </a:cubicBezTo>
                  <a:lnTo>
                    <a:pt x="0" y="8775"/>
                  </a:lnTo>
                  <a:cubicBezTo>
                    <a:pt x="0" y="8761"/>
                    <a:pt x="12" y="8750"/>
                    <a:pt x="25" y="8750"/>
                  </a:cubicBezTo>
                  <a:cubicBezTo>
                    <a:pt x="39" y="8750"/>
                    <a:pt x="50" y="8761"/>
                    <a:pt x="50" y="8775"/>
                  </a:cubicBez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Text Box 98"/>
            <p:cNvSpPr txBox="1">
              <a:spLocks noChangeArrowheads="1"/>
            </p:cNvSpPr>
            <p:nvPr/>
          </p:nvSpPr>
          <p:spPr bwMode="auto">
            <a:xfrm>
              <a:off x="5949" y="4501"/>
              <a:ext cx="4437" cy="1280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 biztosítási díj éves díjának vagy első </a:t>
              </a: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részletének a megfizetésével a szerződés visszamenőleges hatállyal jön létre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0" name="Freeform 99"/>
            <p:cNvSpPr>
              <a:spLocks noEditPoints="1"/>
            </p:cNvSpPr>
            <p:nvPr/>
          </p:nvSpPr>
          <p:spPr bwMode="auto">
            <a:xfrm>
              <a:off x="7609" y="3983"/>
              <a:ext cx="567" cy="572"/>
            </a:xfrm>
            <a:custGeom>
              <a:avLst/>
              <a:gdLst/>
              <a:ahLst/>
              <a:cxnLst>
                <a:cxn ang="0">
                  <a:pos x="1332" y="31"/>
                </a:cxn>
                <a:cxn ang="0">
                  <a:pos x="131" y="1186"/>
                </a:cxn>
                <a:cxn ang="0">
                  <a:pos x="108" y="1185"/>
                </a:cxn>
                <a:cxn ang="0">
                  <a:pos x="108" y="1162"/>
                </a:cxn>
                <a:cxn ang="0">
                  <a:pos x="1309" y="7"/>
                </a:cxn>
                <a:cxn ang="0">
                  <a:pos x="1333" y="7"/>
                </a:cxn>
                <a:cxn ang="0">
                  <a:pos x="1332" y="31"/>
                </a:cxn>
                <a:cxn ang="0">
                  <a:pos x="213" y="1223"/>
                </a:cxn>
                <a:cxn ang="0">
                  <a:pos x="0" y="1289"/>
                </a:cxn>
                <a:cxn ang="0">
                  <a:pos x="75" y="1079"/>
                </a:cxn>
                <a:cxn ang="0">
                  <a:pos x="213" y="1223"/>
                </a:cxn>
              </a:cxnLst>
              <a:rect l="0" t="0" r="r" b="b"/>
              <a:pathLst>
                <a:path w="1339" h="1289">
                  <a:moveTo>
                    <a:pt x="1332" y="31"/>
                  </a:moveTo>
                  <a:lnTo>
                    <a:pt x="131" y="1186"/>
                  </a:lnTo>
                  <a:cubicBezTo>
                    <a:pt x="125" y="1192"/>
                    <a:pt x="114" y="1192"/>
                    <a:pt x="108" y="1185"/>
                  </a:cubicBezTo>
                  <a:cubicBezTo>
                    <a:pt x="102" y="1179"/>
                    <a:pt x="102" y="1168"/>
                    <a:pt x="108" y="1162"/>
                  </a:cubicBezTo>
                  <a:lnTo>
                    <a:pt x="1309" y="7"/>
                  </a:lnTo>
                  <a:cubicBezTo>
                    <a:pt x="1316" y="0"/>
                    <a:pt x="1326" y="0"/>
                    <a:pt x="1333" y="7"/>
                  </a:cubicBezTo>
                  <a:cubicBezTo>
                    <a:pt x="1339" y="14"/>
                    <a:pt x="1339" y="24"/>
                    <a:pt x="1332" y="31"/>
                  </a:cubicBezTo>
                  <a:close/>
                  <a:moveTo>
                    <a:pt x="213" y="1223"/>
                  </a:moveTo>
                  <a:lnTo>
                    <a:pt x="0" y="1289"/>
                  </a:lnTo>
                  <a:lnTo>
                    <a:pt x="75" y="1079"/>
                  </a:lnTo>
                  <a:lnTo>
                    <a:pt x="213" y="1223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Text Box 100"/>
            <p:cNvSpPr txBox="1">
              <a:spLocks noChangeArrowheads="1"/>
            </p:cNvSpPr>
            <p:nvPr/>
          </p:nvSpPr>
          <p:spPr bwMode="auto">
            <a:xfrm>
              <a:off x="8176" y="2484"/>
              <a:ext cx="2312" cy="8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cs typeface="Arial" pitchFamily="34" charset="0"/>
                </a:rPr>
                <a:t>Fizetési határidő és kockázatviselés kezdete + 30 nap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>
              <a:off x="1563" y="3985"/>
              <a:ext cx="7533" cy="1"/>
            </a:xfrm>
            <a:prstGeom prst="line">
              <a:avLst/>
            </a:prstGeom>
            <a:noFill/>
            <a:ln w="6350" cap="rnd">
              <a:solidFill>
                <a:srgbClr val="61636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Freeform 7"/>
            <p:cNvSpPr>
              <a:spLocks noEditPoints="1"/>
            </p:cNvSpPr>
            <p:nvPr/>
          </p:nvSpPr>
          <p:spPr bwMode="auto">
            <a:xfrm>
              <a:off x="8137" y="3484"/>
              <a:ext cx="523" cy="501"/>
            </a:xfrm>
            <a:custGeom>
              <a:avLst/>
              <a:gdLst/>
              <a:ahLst/>
              <a:cxnLst>
                <a:cxn ang="0">
                  <a:pos x="1332" y="31"/>
                </a:cxn>
                <a:cxn ang="0">
                  <a:pos x="131" y="1186"/>
                </a:cxn>
                <a:cxn ang="0">
                  <a:pos x="108" y="1185"/>
                </a:cxn>
                <a:cxn ang="0">
                  <a:pos x="108" y="1162"/>
                </a:cxn>
                <a:cxn ang="0">
                  <a:pos x="1309" y="7"/>
                </a:cxn>
                <a:cxn ang="0">
                  <a:pos x="1333" y="7"/>
                </a:cxn>
                <a:cxn ang="0">
                  <a:pos x="1332" y="31"/>
                </a:cxn>
                <a:cxn ang="0">
                  <a:pos x="213" y="1223"/>
                </a:cxn>
                <a:cxn ang="0">
                  <a:pos x="0" y="1289"/>
                </a:cxn>
                <a:cxn ang="0">
                  <a:pos x="75" y="1079"/>
                </a:cxn>
                <a:cxn ang="0">
                  <a:pos x="213" y="1223"/>
                </a:cxn>
              </a:cxnLst>
              <a:rect l="0" t="0" r="r" b="b"/>
              <a:pathLst>
                <a:path w="1339" h="1289">
                  <a:moveTo>
                    <a:pt x="1332" y="31"/>
                  </a:moveTo>
                  <a:lnTo>
                    <a:pt x="131" y="1186"/>
                  </a:lnTo>
                  <a:cubicBezTo>
                    <a:pt x="125" y="1192"/>
                    <a:pt x="114" y="1192"/>
                    <a:pt x="108" y="1185"/>
                  </a:cubicBezTo>
                  <a:cubicBezTo>
                    <a:pt x="102" y="1179"/>
                    <a:pt x="102" y="1168"/>
                    <a:pt x="108" y="1162"/>
                  </a:cubicBezTo>
                  <a:lnTo>
                    <a:pt x="1309" y="7"/>
                  </a:lnTo>
                  <a:cubicBezTo>
                    <a:pt x="1316" y="0"/>
                    <a:pt x="1326" y="0"/>
                    <a:pt x="1333" y="7"/>
                  </a:cubicBezTo>
                  <a:cubicBezTo>
                    <a:pt x="1339" y="14"/>
                    <a:pt x="1339" y="24"/>
                    <a:pt x="1332" y="31"/>
                  </a:cubicBezTo>
                  <a:close/>
                  <a:moveTo>
                    <a:pt x="213" y="1223"/>
                  </a:moveTo>
                  <a:lnTo>
                    <a:pt x="0" y="1289"/>
                  </a:lnTo>
                  <a:lnTo>
                    <a:pt x="75" y="1079"/>
                  </a:lnTo>
                  <a:lnTo>
                    <a:pt x="213" y="1223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5419" y="298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11"/>
            <p:cNvSpPr>
              <a:spLocks noChangeArrowheads="1"/>
            </p:cNvSpPr>
            <p:nvPr/>
          </p:nvSpPr>
          <p:spPr bwMode="auto">
            <a:xfrm>
              <a:off x="5686" y="2988"/>
              <a:ext cx="1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4887" y="2336"/>
              <a:ext cx="146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75"/>
            <p:cNvSpPr>
              <a:spLocks noEditPoints="1"/>
            </p:cNvSpPr>
            <p:nvPr/>
          </p:nvSpPr>
          <p:spPr bwMode="auto">
            <a:xfrm>
              <a:off x="5108" y="3589"/>
              <a:ext cx="377" cy="396"/>
            </a:xfrm>
            <a:custGeom>
              <a:avLst/>
              <a:gdLst/>
              <a:ahLst/>
              <a:cxnLst>
                <a:cxn ang="0">
                  <a:pos x="1916" y="59"/>
                </a:cxn>
                <a:cxn ang="0">
                  <a:pos x="253" y="1817"/>
                </a:cxn>
                <a:cxn ang="0">
                  <a:pos x="206" y="1819"/>
                </a:cxn>
                <a:cxn ang="0">
                  <a:pos x="205" y="1771"/>
                </a:cxn>
                <a:cxn ang="0">
                  <a:pos x="1868" y="14"/>
                </a:cxn>
                <a:cxn ang="0">
                  <a:pos x="1915" y="12"/>
                </a:cxn>
                <a:cxn ang="0">
                  <a:pos x="1916" y="59"/>
                </a:cxn>
                <a:cxn ang="0">
                  <a:pos x="420" y="1883"/>
                </a:cxn>
                <a:cxn ang="0">
                  <a:pos x="0" y="2036"/>
                </a:cxn>
                <a:cxn ang="0">
                  <a:pos x="130" y="1608"/>
                </a:cxn>
                <a:cxn ang="0">
                  <a:pos x="420" y="1883"/>
                </a:cxn>
              </a:cxnLst>
              <a:rect l="0" t="0" r="r" b="b"/>
              <a:pathLst>
                <a:path w="1929" h="2036">
                  <a:moveTo>
                    <a:pt x="1916" y="59"/>
                  </a:moveTo>
                  <a:lnTo>
                    <a:pt x="253" y="1817"/>
                  </a:lnTo>
                  <a:cubicBezTo>
                    <a:pt x="241" y="1831"/>
                    <a:pt x="220" y="1831"/>
                    <a:pt x="206" y="1819"/>
                  </a:cubicBezTo>
                  <a:cubicBezTo>
                    <a:pt x="193" y="1806"/>
                    <a:pt x="192" y="1785"/>
                    <a:pt x="205" y="1771"/>
                  </a:cubicBezTo>
                  <a:lnTo>
                    <a:pt x="1868" y="14"/>
                  </a:lnTo>
                  <a:cubicBezTo>
                    <a:pt x="1880" y="0"/>
                    <a:pt x="1901" y="0"/>
                    <a:pt x="1915" y="12"/>
                  </a:cubicBezTo>
                  <a:cubicBezTo>
                    <a:pt x="1928" y="25"/>
                    <a:pt x="1929" y="46"/>
                    <a:pt x="1916" y="59"/>
                  </a:cubicBezTo>
                  <a:close/>
                  <a:moveTo>
                    <a:pt x="420" y="1883"/>
                  </a:moveTo>
                  <a:lnTo>
                    <a:pt x="0" y="2036"/>
                  </a:lnTo>
                  <a:lnTo>
                    <a:pt x="130" y="1608"/>
                  </a:lnTo>
                  <a:lnTo>
                    <a:pt x="420" y="1883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Text Box 98"/>
            <p:cNvSpPr txBox="1">
              <a:spLocks noChangeArrowheads="1"/>
            </p:cNvSpPr>
            <p:nvPr/>
          </p:nvSpPr>
          <p:spPr bwMode="auto">
            <a:xfrm>
              <a:off x="5911" y="4554"/>
              <a:ext cx="4437" cy="1280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 biztosítási díj éves díjának vagy első </a:t>
              </a: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részletének a megfizetésével a szerződés visszamenőleges hatállyal jön létre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7571" y="4036"/>
              <a:ext cx="567" cy="572"/>
            </a:xfrm>
            <a:custGeom>
              <a:avLst/>
              <a:gdLst/>
              <a:ahLst/>
              <a:cxnLst>
                <a:cxn ang="0">
                  <a:pos x="1332" y="31"/>
                </a:cxn>
                <a:cxn ang="0">
                  <a:pos x="131" y="1186"/>
                </a:cxn>
                <a:cxn ang="0">
                  <a:pos x="108" y="1185"/>
                </a:cxn>
                <a:cxn ang="0">
                  <a:pos x="108" y="1162"/>
                </a:cxn>
                <a:cxn ang="0">
                  <a:pos x="1309" y="7"/>
                </a:cxn>
                <a:cxn ang="0">
                  <a:pos x="1333" y="7"/>
                </a:cxn>
                <a:cxn ang="0">
                  <a:pos x="1332" y="31"/>
                </a:cxn>
                <a:cxn ang="0">
                  <a:pos x="213" y="1223"/>
                </a:cxn>
                <a:cxn ang="0">
                  <a:pos x="0" y="1289"/>
                </a:cxn>
                <a:cxn ang="0">
                  <a:pos x="75" y="1079"/>
                </a:cxn>
                <a:cxn ang="0">
                  <a:pos x="213" y="1223"/>
                </a:cxn>
              </a:cxnLst>
              <a:rect l="0" t="0" r="r" b="b"/>
              <a:pathLst>
                <a:path w="1339" h="1289">
                  <a:moveTo>
                    <a:pt x="1332" y="31"/>
                  </a:moveTo>
                  <a:lnTo>
                    <a:pt x="131" y="1186"/>
                  </a:lnTo>
                  <a:cubicBezTo>
                    <a:pt x="125" y="1192"/>
                    <a:pt x="114" y="1192"/>
                    <a:pt x="108" y="1185"/>
                  </a:cubicBezTo>
                  <a:cubicBezTo>
                    <a:pt x="102" y="1179"/>
                    <a:pt x="102" y="1168"/>
                    <a:pt x="108" y="1162"/>
                  </a:cubicBezTo>
                  <a:lnTo>
                    <a:pt x="1309" y="7"/>
                  </a:lnTo>
                  <a:cubicBezTo>
                    <a:pt x="1316" y="0"/>
                    <a:pt x="1326" y="0"/>
                    <a:pt x="1333" y="7"/>
                  </a:cubicBezTo>
                  <a:cubicBezTo>
                    <a:pt x="1339" y="14"/>
                    <a:pt x="1339" y="24"/>
                    <a:pt x="1332" y="31"/>
                  </a:cubicBezTo>
                  <a:close/>
                  <a:moveTo>
                    <a:pt x="213" y="1223"/>
                  </a:moveTo>
                  <a:lnTo>
                    <a:pt x="0" y="1289"/>
                  </a:lnTo>
                  <a:lnTo>
                    <a:pt x="75" y="1079"/>
                  </a:lnTo>
                  <a:lnTo>
                    <a:pt x="213" y="1223"/>
                  </a:lnTo>
                  <a:close/>
                </a:path>
              </a:pathLst>
            </a:custGeom>
            <a:solidFill>
              <a:srgbClr val="616365"/>
            </a:solidFill>
            <a:ln w="635">
              <a:solidFill>
                <a:srgbClr val="616365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Text Box 100"/>
            <p:cNvSpPr txBox="1">
              <a:spLocks noChangeArrowheads="1"/>
            </p:cNvSpPr>
            <p:nvPr/>
          </p:nvSpPr>
          <p:spPr bwMode="auto">
            <a:xfrm>
              <a:off x="8138" y="2537"/>
              <a:ext cx="2312" cy="8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Arial" pitchFamily="34" charset="0"/>
                  <a:cs typeface="Arial" pitchFamily="34" charset="0"/>
                </a:rPr>
                <a:t>Fizetési határidő és kockázatviselés kezdete + 30 nap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" name="Szövegdoboz 101"/>
          <p:cNvSpPr txBox="1"/>
          <p:nvPr/>
        </p:nvSpPr>
        <p:spPr>
          <a:xfrm>
            <a:off x="1763240" y="325440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Biztosító </a:t>
            </a:r>
            <a:r>
              <a:rPr lang="hu-HU" sz="1600" dirty="0" err="1" smtClean="0">
                <a:solidFill>
                  <a:schemeClr val="bg1"/>
                </a:solidFill>
              </a:rPr>
              <a:t>kockázatelbírálási</a:t>
            </a:r>
            <a:r>
              <a:rPr lang="hu-HU" sz="1600" dirty="0" smtClean="0">
                <a:solidFill>
                  <a:schemeClr val="bg1"/>
                </a:solidFill>
              </a:rPr>
              <a:t> ideje törvény szerint 15 nap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03" name="Téglalap 102"/>
          <p:cNvSpPr/>
          <p:nvPr/>
        </p:nvSpPr>
        <p:spPr>
          <a:xfrm>
            <a:off x="1468596" y="4855233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b="1" dirty="0" smtClean="0"/>
              <a:t>A szerződés létrejötte</a:t>
            </a:r>
          </a:p>
          <a:p>
            <a:pPr marL="261938" indent="-261938" algn="just">
              <a:lnSpc>
                <a:spcPct val="90000"/>
              </a:lnSpc>
              <a:spcBef>
                <a:spcPct val="50000"/>
              </a:spcBef>
              <a:buClr>
                <a:srgbClr val="ED2939"/>
              </a:buClr>
              <a:buFont typeface="Arial" pitchFamily="34" charset="0"/>
              <a:buChar char="•"/>
              <a:defRPr/>
            </a:pPr>
            <a:r>
              <a:rPr lang="hu-HU" dirty="0" smtClean="0"/>
              <a:t>Alapesetben az aláírást követő nap 0. órájától…</a:t>
            </a:r>
          </a:p>
          <a:p>
            <a:pPr marL="261938" indent="-261938" algn="just">
              <a:lnSpc>
                <a:spcPct val="90000"/>
              </a:lnSpc>
              <a:spcBef>
                <a:spcPct val="50000"/>
              </a:spcBef>
              <a:buClr>
                <a:srgbClr val="ED2939"/>
              </a:buClr>
              <a:buFont typeface="Arial" pitchFamily="34" charset="0"/>
              <a:buChar char="•"/>
              <a:defRPr/>
            </a:pPr>
            <a:r>
              <a:rPr lang="hu-HU" dirty="0" smtClean="0"/>
              <a:t>…vagy az aláírást követő valamely konkrét, jövőbeni nap (</a:t>
            </a:r>
            <a:r>
              <a:rPr lang="hu-HU" dirty="0" err="1" smtClean="0"/>
              <a:t>max</a:t>
            </a:r>
            <a:r>
              <a:rPr lang="hu-HU" dirty="0" smtClean="0"/>
              <a:t>. </a:t>
            </a:r>
            <a:r>
              <a:rPr lang="hu-HU" dirty="0" smtClean="0">
                <a:solidFill>
                  <a:srgbClr val="00B050"/>
                </a:solidFill>
              </a:rPr>
              <a:t>180</a:t>
            </a:r>
            <a:r>
              <a:rPr lang="hu-HU" dirty="0" smtClean="0"/>
              <a:t> napot tartunk értelmezhetőnek)</a:t>
            </a:r>
          </a:p>
          <a:p>
            <a:pPr marL="261938" indent="-261938" algn="just">
              <a:lnSpc>
                <a:spcPct val="90000"/>
              </a:lnSpc>
              <a:spcBef>
                <a:spcPct val="50000"/>
              </a:spcBef>
              <a:buClr>
                <a:srgbClr val="ED2939"/>
              </a:buClr>
              <a:buFont typeface="Arial" pitchFamily="34" charset="0"/>
              <a:buChar char="•"/>
              <a:defRPr/>
            </a:pPr>
            <a:r>
              <a:rPr lang="hu-HU" dirty="0" smtClean="0"/>
              <a:t>Visszamenőleges hatályú szerződés nem lehet!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68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Biztosítási összeg és biztosítási díj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i="1" dirty="0" smtClean="0"/>
              <a:t>Szerződésben </a:t>
            </a:r>
            <a:r>
              <a:rPr lang="hu-HU" i="1" dirty="0"/>
              <a:t>rögzített összegek</a:t>
            </a:r>
          </a:p>
          <a:p>
            <a:pPr lvl="0"/>
            <a:r>
              <a:rPr lang="hu-HU" dirty="0"/>
              <a:t>Új érték és forgalmi érték</a:t>
            </a:r>
          </a:p>
          <a:p>
            <a:pPr lvl="0"/>
            <a:r>
              <a:rPr lang="hu-HU" dirty="0"/>
              <a:t>Előszereteti érték</a:t>
            </a:r>
          </a:p>
          <a:p>
            <a:pPr lvl="0"/>
            <a:r>
              <a:rPr lang="hu-HU" dirty="0"/>
              <a:t>Káridőponti avult érték</a:t>
            </a:r>
          </a:p>
          <a:p>
            <a:pPr lvl="0"/>
            <a:r>
              <a:rPr lang="hu-HU" dirty="0"/>
              <a:t>Alulbiztosítás és túlbiztosítás</a:t>
            </a:r>
          </a:p>
          <a:p>
            <a:pPr lvl="0"/>
            <a:r>
              <a:rPr lang="hu-HU" dirty="0"/>
              <a:t>Értékkövetés</a:t>
            </a:r>
          </a:p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48" y="2761226"/>
            <a:ext cx="5940152" cy="39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Biztosítási esemény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Szerződésben rögzített és a feltételben definiált események </a:t>
            </a:r>
          </a:p>
          <a:p>
            <a:endParaRPr lang="hu-HU" i="1" dirty="0" smtClean="0"/>
          </a:p>
          <a:p>
            <a:r>
              <a:rPr lang="hu-HU" dirty="0" smtClean="0"/>
              <a:t>Önrész - nincs</a:t>
            </a:r>
          </a:p>
          <a:p>
            <a:endParaRPr lang="hu-HU" dirty="0" smtClean="0"/>
          </a:p>
          <a:p>
            <a:r>
              <a:rPr lang="hu-HU" dirty="0" smtClean="0"/>
              <a:t>Totálkár és részkár</a:t>
            </a:r>
          </a:p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93" y="3109188"/>
            <a:ext cx="5202065" cy="30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Szerződő/Biztosított kötelezettségei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Közlés és változás bejelentés / 14 naptári nap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Kármegelőzés és kárenyhítés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Kárbejelentés és szükséges iratok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megküldése a biztosító részére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Díjfizetési kötelezettség</a:t>
            </a:r>
          </a:p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67" y="3028219"/>
            <a:ext cx="3685145" cy="276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563" y="63861"/>
            <a:ext cx="9286516" cy="1089529"/>
          </a:xfrm>
        </p:spPr>
        <p:txBody>
          <a:bodyPr/>
          <a:lstStyle/>
          <a:p>
            <a:r>
              <a:rPr kumimoji="1" lang="hu-HU" dirty="0"/>
              <a:t>A biztosított (szerződő) és </a:t>
            </a:r>
            <a:r>
              <a:rPr kumimoji="1" lang="hu-HU" dirty="0" smtClean="0"/>
              <a:t>a </a:t>
            </a:r>
            <a:r>
              <a:rPr kumimoji="1" lang="hu-HU" dirty="0"/>
              <a:t>biztosító kötelezettségei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" y="1239938"/>
            <a:ext cx="678081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buFontTx/>
              <a:buNone/>
            </a:pPr>
            <a:r>
              <a:rPr lang="hu-HU" sz="2400" b="1" dirty="0" smtClean="0"/>
              <a:t>Biztosított</a:t>
            </a:r>
          </a:p>
          <a:p>
            <a:pPr>
              <a:buClr>
                <a:schemeClr val="bg1"/>
              </a:buClr>
            </a:pPr>
            <a:endParaRPr lang="hu-HU" sz="2400" b="1" dirty="0" smtClean="0"/>
          </a:p>
          <a:p>
            <a:pPr>
              <a:buClr>
                <a:schemeClr val="bg1"/>
              </a:buClr>
            </a:pPr>
            <a:r>
              <a:rPr lang="hu-HU" dirty="0" smtClean="0"/>
              <a:t>Közlési kötelezettség</a:t>
            </a:r>
          </a:p>
          <a:p>
            <a:pPr>
              <a:buClr>
                <a:schemeClr val="bg1"/>
              </a:buClr>
            </a:pPr>
            <a:r>
              <a:rPr lang="hu-HU" dirty="0" smtClean="0"/>
              <a:t>Változás bejelentési kötelezettség</a:t>
            </a:r>
          </a:p>
          <a:p>
            <a:pPr>
              <a:buClr>
                <a:schemeClr val="bg1"/>
              </a:buClr>
            </a:pPr>
            <a:r>
              <a:rPr lang="hu-HU" dirty="0" smtClean="0"/>
              <a:t>Díjfizetési kötelezettség</a:t>
            </a:r>
          </a:p>
          <a:p>
            <a:pPr>
              <a:buClr>
                <a:schemeClr val="bg1"/>
              </a:buClr>
            </a:pPr>
            <a:r>
              <a:rPr lang="hu-HU" dirty="0" smtClean="0"/>
              <a:t>Kármegelőzési kötelezettség</a:t>
            </a:r>
          </a:p>
          <a:p>
            <a:pPr>
              <a:buClr>
                <a:schemeClr val="bg1"/>
              </a:buClr>
            </a:pPr>
            <a:r>
              <a:rPr lang="hu-HU" dirty="0"/>
              <a:t>Kárenyhítési </a:t>
            </a:r>
            <a:r>
              <a:rPr lang="hu-HU" dirty="0" smtClean="0"/>
              <a:t>kötelezettség</a:t>
            </a:r>
            <a:endParaRPr lang="hu-HU" dirty="0"/>
          </a:p>
          <a:p>
            <a:pPr>
              <a:buClr>
                <a:schemeClr val="bg1"/>
              </a:buClr>
            </a:pPr>
            <a:r>
              <a:rPr lang="hu-HU" dirty="0" smtClean="0"/>
              <a:t>Kárkori állapot </a:t>
            </a:r>
            <a:r>
              <a:rPr lang="hu-HU" dirty="0"/>
              <a:t>megőrzési kötelezettség</a:t>
            </a:r>
          </a:p>
          <a:p>
            <a:pPr>
              <a:buClr>
                <a:schemeClr val="bg1"/>
              </a:buClr>
            </a:pPr>
            <a:r>
              <a:rPr lang="hu-HU" dirty="0"/>
              <a:t>Visszafizetési kötelezettség</a:t>
            </a:r>
          </a:p>
        </p:txBody>
      </p:sp>
      <p:sp>
        <p:nvSpPr>
          <p:cNvPr id="5" name="Téglalap 4"/>
          <p:cNvSpPr/>
          <p:nvPr/>
        </p:nvSpPr>
        <p:spPr>
          <a:xfrm>
            <a:off x="6780811" y="123993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2939"/>
              </a:buClr>
              <a:buSzTx/>
              <a:buFontTx/>
              <a:buNone/>
              <a:tabLst/>
              <a:defRPr/>
            </a:pPr>
            <a:r>
              <a:rPr lang="hu-HU" sz="2400" b="1" dirty="0"/>
              <a:t>Biztosító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2939"/>
              </a:buClr>
              <a:buSzTx/>
              <a:buFontTx/>
              <a:buChar char="•"/>
              <a:tabLst/>
              <a:defRPr/>
            </a:pPr>
            <a:endParaRPr lang="hu-HU" sz="2800" dirty="0"/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lang="hu-HU" sz="2800" dirty="0"/>
              <a:t>Kockázatvállalás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lang="hu-HU" sz="2800" dirty="0"/>
              <a:t>Szolgáltatási kötelezettség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lang="hu-HU" sz="2800" dirty="0"/>
              <a:t>Pénzbeli szolgáltatás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lang="hu-HU" sz="2800" dirty="0"/>
              <a:t>Díjkövetelés</a:t>
            </a:r>
          </a:p>
        </p:txBody>
      </p:sp>
    </p:spTree>
    <p:extLst>
      <p:ext uri="{BB962C8B-B14F-4D97-AF65-F5344CB8AC3E}">
        <p14:creationId xmlns:p14="http://schemas.microsoft.com/office/powerpoint/2010/main" val="22561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7405887" y="1930814"/>
            <a:ext cx="4279432" cy="3384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Általános kizárások</a:t>
            </a:r>
          </a:p>
          <a:p>
            <a:endParaRPr lang="hu-HU" dirty="0" smtClean="0"/>
          </a:p>
          <a:p>
            <a:r>
              <a:rPr lang="hu-HU" dirty="0" smtClean="0"/>
              <a:t>Mentesülés</a:t>
            </a:r>
          </a:p>
          <a:p>
            <a:endParaRPr lang="hu-HU" dirty="0" smtClean="0"/>
          </a:p>
          <a:p>
            <a:r>
              <a:rPr lang="hu-HU" dirty="0" smtClean="0"/>
              <a:t>Elévülés – 1 év</a:t>
            </a:r>
          </a:p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62" y="1825625"/>
            <a:ext cx="479697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Biztosítható vagyontárgyak	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0" y="1267825"/>
            <a:ext cx="8229600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•"/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–"/>
              <a:defRPr sz="2000">
                <a:solidFill>
                  <a:srgbClr val="4D4D4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•"/>
              <a:defRPr>
                <a:solidFill>
                  <a:srgbClr val="4D4D4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–"/>
              <a:defRPr sz="1600">
                <a:solidFill>
                  <a:srgbClr val="4D4D4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»"/>
              <a:defRPr sz="16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»"/>
              <a:defRPr sz="1600">
                <a:solidFill>
                  <a:srgbClr val="4D4D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»"/>
              <a:defRPr sz="1600">
                <a:solidFill>
                  <a:srgbClr val="4D4D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»"/>
              <a:defRPr sz="1600">
                <a:solidFill>
                  <a:srgbClr val="4D4D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D2939"/>
              </a:buClr>
              <a:buChar char="»"/>
              <a:defRPr sz="16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hu-HU" sz="2400" kern="0" dirty="0" smtClean="0">
                <a:solidFill>
                  <a:schemeClr val="tx1"/>
                </a:solidFill>
              </a:rPr>
              <a:t>Biztosított vagyontárgyak</a:t>
            </a:r>
          </a:p>
          <a:p>
            <a:pPr lvl="1"/>
            <a:r>
              <a:rPr lang="hu-HU" sz="2400" kern="0" dirty="0" smtClean="0">
                <a:solidFill>
                  <a:schemeClr val="tx1"/>
                </a:solidFill>
              </a:rPr>
              <a:t>Épület,</a:t>
            </a:r>
          </a:p>
          <a:p>
            <a:pPr lvl="1"/>
            <a:r>
              <a:rPr lang="hu-HU" sz="2400" kern="0" dirty="0" smtClean="0">
                <a:solidFill>
                  <a:schemeClr val="tx1"/>
                </a:solidFill>
              </a:rPr>
              <a:t>Épület tartozékok,</a:t>
            </a:r>
          </a:p>
          <a:p>
            <a:pPr lvl="1"/>
            <a:r>
              <a:rPr lang="hu-HU" sz="2400" kern="0" dirty="0" smtClean="0">
                <a:solidFill>
                  <a:schemeClr val="tx1"/>
                </a:solidFill>
              </a:rPr>
              <a:t>Közös tulajdonú ingóság, </a:t>
            </a:r>
          </a:p>
          <a:p>
            <a:pPr marL="0" indent="0">
              <a:buFontTx/>
              <a:buNone/>
            </a:pPr>
            <a:endParaRPr lang="hu-HU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Biztosítható vagyontárgyak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Épületbiztosítás </a:t>
            </a:r>
            <a:r>
              <a:rPr lang="hu-HU" b="1" dirty="0" smtClean="0"/>
              <a:t>esetén</a:t>
            </a:r>
          </a:p>
          <a:p>
            <a:pPr lvl="0"/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Lakások,</a:t>
            </a:r>
            <a:endParaRPr lang="hu-HU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nem lakás célú, de saját tulajdonú épületrészek, építmények,</a:t>
            </a:r>
            <a:endParaRPr lang="hu-HU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közös tulajdonú lakások,</a:t>
            </a:r>
          </a:p>
          <a:p>
            <a:pPr lvl="0"/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közös tulajdonú épületrészek, építmények</a:t>
            </a:r>
          </a:p>
          <a:p>
            <a:pPr lvl="0"/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Egyéb </a:t>
            </a: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építmények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73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Épület tartozékai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199" y="1600200"/>
            <a:ext cx="11382499" cy="5085608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Az épület tartozékának tekintendők a funkcionális kiegészítő </a:t>
            </a:r>
            <a:r>
              <a:rPr lang="hu-HU" sz="2400" b="1" dirty="0">
                <a:solidFill>
                  <a:schemeClr val="tx1">
                    <a:lumMod val="50000"/>
                  </a:schemeClr>
                </a:solidFill>
              </a:rPr>
              <a:t>épületszerkezeti elemek, és </a:t>
            </a:r>
            <a:r>
              <a:rPr lang="hu-HU" sz="2400" b="1" dirty="0" smtClean="0">
                <a:solidFill>
                  <a:schemeClr val="tx1">
                    <a:lumMod val="50000"/>
                  </a:schemeClr>
                </a:solidFill>
              </a:rPr>
              <a:t>kiegészítők, különösen</a:t>
            </a:r>
            <a:endParaRPr lang="hu-HU" sz="24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az épületen lévő villámhárító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berendezések,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az épületen lévő külső antenna-berendezések beleértve a műholdas adás vételére alkalmas antennákat is,</a:t>
            </a: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az épülethez hozzáépített lépcsők létrák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teraszok,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az árnyékoló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szerkezetek,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a védelmi berendezések,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rácsok,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50000"/>
                  </a:schemeClr>
                </a:solidFill>
              </a:rPr>
              <a:t>az elektromosan működő kapuk, mozgató-berendezéseikkel 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együtt,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felvonók,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elektromosan működő kapuk,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227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Biztosítási összeg meghatározása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biztosítási összeg meghatározása mindig a szerződő feladata.</a:t>
            </a:r>
          </a:p>
          <a:p>
            <a:endParaRPr lang="hu-HU" dirty="0"/>
          </a:p>
          <a:p>
            <a:r>
              <a:rPr lang="hu-HU" dirty="0" smtClean="0"/>
              <a:t>A biztosító javaslatot tehet,</a:t>
            </a:r>
          </a:p>
          <a:p>
            <a:r>
              <a:rPr lang="hu-HU" dirty="0" smtClean="0"/>
              <a:t>Alapterület alapján minimum </a:t>
            </a:r>
            <a:r>
              <a:rPr lang="hu-HU" dirty="0" err="1" smtClean="0"/>
              <a:t>bizt</a:t>
            </a:r>
            <a:r>
              <a:rPr lang="hu-HU" dirty="0" smtClean="0"/>
              <a:t>. összeg javaslat,</a:t>
            </a:r>
          </a:p>
          <a:p>
            <a:r>
              <a:rPr lang="hu-HU" dirty="0" smtClean="0"/>
              <a:t>Ezt a szerződő felülbírálhatja,</a:t>
            </a:r>
          </a:p>
          <a:p>
            <a:endParaRPr lang="hu-HU" dirty="0"/>
          </a:p>
          <a:p>
            <a:r>
              <a:rPr lang="hu-HU" dirty="0" smtClean="0"/>
              <a:t>Alkusz feladata – adatközlő, kár előzmény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11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92" y="2740257"/>
            <a:ext cx="5275058" cy="351670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Összefoglaló a termékről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628" y="1833072"/>
            <a:ext cx="6713306" cy="4351338"/>
          </a:xfrm>
        </p:spPr>
        <p:txBody>
          <a:bodyPr/>
          <a:lstStyle/>
          <a:p>
            <a:r>
              <a:rPr lang="hu-HU" dirty="0" smtClean="0"/>
              <a:t>Szerződő/biztosított – általában - társasház-közösség </a:t>
            </a:r>
          </a:p>
          <a:p>
            <a:pPr lvl="1"/>
            <a:r>
              <a:rPr lang="hu-HU" dirty="0" smtClean="0"/>
              <a:t>(</a:t>
            </a:r>
            <a:r>
              <a:rPr lang="da-DK" sz="2000" dirty="0" smtClean="0"/>
              <a:t>Társasházi </a:t>
            </a:r>
            <a:r>
              <a:rPr lang="da-DK" sz="2000" dirty="0"/>
              <a:t>tv. 3. § (1) bek.</a:t>
            </a:r>
            <a:r>
              <a:rPr lang="hu-HU" sz="2000" dirty="0"/>
              <a:t>) - 3. § (1) A társasház tulajdonostársainak közössége (a továbbiakban: közösség) az általa viselt közös név alatt az épület fenntartása és a közös tulajdonnal kapcsolatos ügyek intézése során jogokat szerezhet és kötelezettségeket vállalhat, önállóan perelhet és perelhető, gyakorolja a közös tulajdonnal kapcsolatos tulajdonosi jogokat, viseli a közös tulajdon terheit. A perbeli cselekvőképesség a közös képviselőt (az intézőbizottság elnökét) illeti meg. A társasháznak vagy a tulajdonostársaknak ezzel ellentétes rendelkezése harmadik személyekkel szemben hatálytalan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29974" y="1106971"/>
            <a:ext cx="939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Kár biztosítás – megnevezett kockázatokra</a:t>
            </a:r>
          </a:p>
        </p:txBody>
      </p:sp>
    </p:spTree>
    <p:extLst>
      <p:ext uri="{BB962C8B-B14F-4D97-AF65-F5344CB8AC3E}">
        <p14:creationId xmlns:p14="http://schemas.microsoft.com/office/powerpoint/2010/main" val="8107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72" y="2233766"/>
            <a:ext cx="4752528" cy="268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Értékkövetés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7439891" cy="3126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A biztosítási összeg indexálása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A vagyontárgy(</a:t>
            </a:r>
            <a:r>
              <a:rPr lang="hu-HU" dirty="0" err="1" smtClean="0"/>
              <a:t>ak</a:t>
            </a:r>
            <a:r>
              <a:rPr lang="hu-HU" dirty="0" smtClean="0"/>
              <a:t>) értékének (a helyreállítás költségeinek) követése érdekében a biztosító a biztosítási összege(</a:t>
            </a:r>
            <a:r>
              <a:rPr lang="hu-HU" dirty="0" err="1" smtClean="0"/>
              <a:t>ke</a:t>
            </a:r>
            <a:r>
              <a:rPr lang="hu-HU" dirty="0" smtClean="0"/>
              <a:t>)t és a biztosítás teljes díját rendszeresen, évente egy alkalommal indexálhatja.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57200" y="4914192"/>
            <a:ext cx="7439891" cy="1563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Mikor? Mennyivel? Miért?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KSH 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84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563" y="313159"/>
            <a:ext cx="9478597" cy="590931"/>
          </a:xfrm>
        </p:spPr>
        <p:txBody>
          <a:bodyPr/>
          <a:lstStyle/>
          <a:p>
            <a:r>
              <a:rPr lang="hu-HU" dirty="0"/>
              <a:t>Biztosítási </a:t>
            </a:r>
            <a:r>
              <a:rPr lang="hu-HU" dirty="0" smtClean="0"/>
              <a:t>események</a:t>
            </a:r>
            <a:endParaRPr lang="hu-HU" dirty="0"/>
          </a:p>
        </p:txBody>
      </p:sp>
      <p:pic>
        <p:nvPicPr>
          <p:cNvPr id="5" name="Picture 2" descr="http://oreganeniked.hu/container/news/1011fire_1289474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14" y="1279511"/>
            <a:ext cx="28365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www.superbroker.hu/biztositas/csotores_villamcsapas_beazas_biztositasa/csotores_villamcsapas_beazas_biztosita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83" y="4685544"/>
            <a:ext cx="3783994" cy="192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kep.cdn.index.hu/1/0/436/4361/43610/4361064_c232ddf96f2145ce29040c497ab4ad83_w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2" y="2930453"/>
            <a:ext cx="2836509" cy="17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www.alternativenergia.hu/wp-content/uploads/2010/02/villamcsap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99" y="1402133"/>
            <a:ext cx="2640293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blog.joljarok.hu/wp-content/uploads/2011/03/dugulaselharit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30" y="3890824"/>
            <a:ext cx="2763459" cy="22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Tűzkockázatok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54" y="2133811"/>
            <a:ext cx="2880320" cy="21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Tűz</a:t>
            </a:r>
          </a:p>
          <a:p>
            <a:endParaRPr lang="hu-HU" smtClean="0"/>
          </a:p>
          <a:p>
            <a:r>
              <a:rPr lang="hu-HU" smtClean="0"/>
              <a:t>Villámcsapás</a:t>
            </a:r>
          </a:p>
          <a:p>
            <a:endParaRPr lang="hu-HU" smtClean="0"/>
          </a:p>
          <a:p>
            <a:r>
              <a:rPr lang="hu-HU" smtClean="0"/>
              <a:t>Robbanás</a:t>
            </a:r>
          </a:p>
          <a:p>
            <a:endParaRPr lang="hu-HU" smtClean="0"/>
          </a:p>
          <a:p>
            <a:r>
              <a:rPr lang="hu-HU" smtClean="0"/>
              <a:t>Légijármű, műhold ütközése</a:t>
            </a:r>
          </a:p>
          <a:p>
            <a:endParaRPr lang="hu-HU" dirty="0"/>
          </a:p>
        </p:txBody>
      </p:sp>
      <p:pic>
        <p:nvPicPr>
          <p:cNvPr id="6" name="Picture 2" descr="http://alfahir.hu/sites/barikad.hu/files/2013/08/robba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56" y="4611171"/>
            <a:ext cx="2736304" cy="18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12" y="1198350"/>
            <a:ext cx="2880321" cy="216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kár kockázatok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97" y="1004051"/>
            <a:ext cx="3476482" cy="23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Viharkár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r>
              <a:rPr lang="hu-HU" dirty="0" smtClean="0"/>
              <a:t>Felhőszakadás</a:t>
            </a:r>
          </a:p>
          <a:p>
            <a:endParaRPr lang="hu-HU" dirty="0" smtClean="0"/>
          </a:p>
          <a:p>
            <a:r>
              <a:rPr lang="hu-HU" dirty="0" smtClean="0"/>
              <a:t>Hónyomás</a:t>
            </a:r>
          </a:p>
          <a:p>
            <a:endParaRPr lang="hu-HU" dirty="0" smtClean="0"/>
          </a:p>
          <a:p>
            <a:r>
              <a:rPr lang="hu-HU" dirty="0" smtClean="0"/>
              <a:t>Jégverés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97" y="3222837"/>
            <a:ext cx="3745720" cy="280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kár kockázatok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Földcsuszamlás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Kő- és földomlás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Idegen tárgy rádőlése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Ismeretlen építmény és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	üreg beomlása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Ismeretlen jármű, </a:t>
            </a:r>
            <a:r>
              <a:rPr lang="hu-HU" dirty="0" err="1" smtClean="0">
                <a:solidFill>
                  <a:schemeClr val="tx1">
                    <a:lumMod val="50000"/>
                  </a:schemeClr>
                </a:solidFill>
              </a:rPr>
              <a:t>légijármű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, műhold ütközése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5" name="Picture 6" descr="http://galeria.hir24.hu/files/240/043/000/43240/43240_334770_750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64" y="959536"/>
            <a:ext cx="2926203" cy="21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tlklub.hu/cache/leadimages/178241_1215535630_320x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15" y="2234650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hirado.cms.mtv.hu/wp-content/uploads/sites/7/2014/03/D__MI20140301001-1024x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89" y="4494777"/>
            <a:ext cx="33565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kockázatok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Lakás bejárati ajtó </a:t>
            </a:r>
            <a:r>
              <a:rPr lang="hu-HU" dirty="0" smtClean="0"/>
              <a:t>rongálás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dirty="0" smtClean="0"/>
              <a:t>Közös </a:t>
            </a:r>
            <a:r>
              <a:rPr lang="hu-HU" dirty="0"/>
              <a:t>tulajdonban lévő ingóság betöréses lopás, </a:t>
            </a:r>
            <a:r>
              <a:rPr lang="hu-HU" dirty="0" smtClean="0"/>
              <a:t>rongálás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dirty="0" smtClean="0"/>
              <a:t>Rongálás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89" y="3277456"/>
            <a:ext cx="4775895" cy="35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Elemi kár kockázatok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Árvíz</a:t>
            </a:r>
          </a:p>
          <a:p>
            <a:r>
              <a:rPr lang="hu-HU" dirty="0" smtClean="0"/>
              <a:t>Földrengés</a:t>
            </a:r>
          </a:p>
          <a:p>
            <a:pPr marL="0" indent="0">
              <a:buNone/>
            </a:pPr>
            <a:r>
              <a:rPr lang="hu-HU" dirty="0" smtClean="0"/>
              <a:t>		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b="1" dirty="0">
                <a:solidFill>
                  <a:srgbClr val="C00000"/>
                </a:solidFill>
              </a:rPr>
              <a:t>30 nap várakozási </a:t>
            </a:r>
            <a:r>
              <a:rPr lang="hu-HU" b="1" dirty="0" smtClean="0">
                <a:solidFill>
                  <a:srgbClr val="C00000"/>
                </a:solidFill>
              </a:rPr>
              <a:t>idő!</a:t>
            </a:r>
            <a:endParaRPr lang="hu-HU" b="1" dirty="0">
              <a:solidFill>
                <a:srgbClr val="C00000"/>
              </a:solidFill>
            </a:endParaRPr>
          </a:p>
          <a:p>
            <a:endParaRPr 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</p:txBody>
      </p:sp>
      <p:pic>
        <p:nvPicPr>
          <p:cNvPr id="5" name="Picture 2" descr="http://static.nol.hu/media/picture/80/23/09/000092380-7953-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68" y="3720632"/>
            <a:ext cx="4109779" cy="25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64" y="2495029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6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Kiegészítő fedezetek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701211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A kötvényen meghatározott limitig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 smtClean="0"/>
          </a:p>
          <a:p>
            <a:r>
              <a:rPr lang="hu-HU" dirty="0" smtClean="0"/>
              <a:t>Kaputelefon és felvonó rongálás,</a:t>
            </a:r>
          </a:p>
          <a:p>
            <a:r>
              <a:rPr lang="hu-HU" dirty="0" smtClean="0"/>
              <a:t>Tető- és panelhézag beázás</a:t>
            </a:r>
          </a:p>
          <a:p>
            <a:r>
              <a:rPr lang="hu-HU" dirty="0" smtClean="0"/>
              <a:t>Üveg 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4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Kiegészítő fedezetek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22563" y="1326860"/>
            <a:ext cx="11417136" cy="5180817"/>
          </a:xfrm>
        </p:spPr>
        <p:txBody>
          <a:bodyPr/>
          <a:lstStyle/>
          <a:p>
            <a:pPr marL="0" lvl="1" indent="0">
              <a:buNone/>
            </a:pPr>
            <a:r>
              <a:rPr lang="hu-HU" sz="2800" b="1" dirty="0" smtClean="0"/>
              <a:t>Felelősségbiztosítás</a:t>
            </a:r>
          </a:p>
          <a:p>
            <a:pPr marL="0" lvl="1" indent="0">
              <a:buNone/>
            </a:pPr>
            <a:r>
              <a:rPr lang="hu-HU" sz="2200" dirty="0" smtClean="0"/>
              <a:t>„</a:t>
            </a:r>
            <a:r>
              <a:rPr lang="hu-HU" dirty="0" smtClean="0"/>
              <a:t>Aki </a:t>
            </a:r>
            <a:r>
              <a:rPr lang="hu-HU" dirty="0"/>
              <a:t>másnak jogellenesen kárt okoz, köteles azt megtéríteni. Mentesül a felelősség alól a károkozó, ha bizonyítja, hogy magatartása nem volt felróható</a:t>
            </a:r>
            <a:r>
              <a:rPr lang="hu-HU" dirty="0" smtClean="0"/>
              <a:t>.” (</a:t>
            </a:r>
            <a:r>
              <a:rPr lang="hu-HU" sz="2000" dirty="0" smtClean="0"/>
              <a:t>Ptk.6:519§)</a:t>
            </a:r>
            <a:endParaRPr lang="hu-HU" sz="20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Kártérítési felelősség</a:t>
            </a:r>
          </a:p>
          <a:p>
            <a:r>
              <a:rPr lang="hu-HU" dirty="0" smtClean="0"/>
              <a:t>Jogellenes magatartás</a:t>
            </a:r>
          </a:p>
          <a:p>
            <a:r>
              <a:rPr lang="hu-HU" dirty="0" smtClean="0"/>
              <a:t>Kár /vagyoni kár, sérelemdíj</a:t>
            </a:r>
          </a:p>
          <a:p>
            <a:r>
              <a:rPr lang="hu-HU" dirty="0" smtClean="0"/>
              <a:t>Okozati összefüggés / előre látható</a:t>
            </a:r>
          </a:p>
          <a:p>
            <a:r>
              <a:rPr lang="hu-HU" dirty="0" smtClean="0"/>
              <a:t>Felróhatóság / Vétkesség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Adott </a:t>
            </a:r>
            <a:r>
              <a:rPr lang="hu-HU" dirty="0"/>
              <a:t>helyzetben általában </a:t>
            </a:r>
            <a:r>
              <a:rPr lang="hu-HU" dirty="0" smtClean="0"/>
              <a:t>elvárható magatartás.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75" y="2679655"/>
            <a:ext cx="4114125" cy="30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Kiegészítő fedezetek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9441" y="12912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Épülethasználói felelősségbiztosítás</a:t>
            </a:r>
            <a:r>
              <a:rPr lang="hu-HU" dirty="0" smtClean="0"/>
              <a:t>	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kötvényen megjelölt épület, lakás, egyéb építmény és telek tulajdonosa, bérlője, használója vagy ezek építtetője, felújítója</a:t>
            </a:r>
            <a:r>
              <a:rPr lang="hu-HU" sz="2400" dirty="0" smtClean="0"/>
              <a:t>,</a:t>
            </a:r>
            <a:endParaRPr lang="hu-HU" sz="2000" dirty="0"/>
          </a:p>
          <a:p>
            <a:endParaRPr lang="hu-HU" sz="2000" dirty="0"/>
          </a:p>
          <a:p>
            <a:r>
              <a:rPr lang="hu-HU" sz="2000" dirty="0" err="1"/>
              <a:t>bizt</a:t>
            </a:r>
            <a:r>
              <a:rPr lang="hu-HU" sz="2000" dirty="0"/>
              <a:t>. összeg 15%-ig: lakóközösség az egyes lakókkal vagy bérlőkkel szemben; az egyes lakók illetve bérlők a lakóközösséggel szemben, az egyes lakók az egyes lakókkal </a:t>
            </a:r>
            <a:r>
              <a:rPr lang="hu-HU" sz="2000" dirty="0" smtClean="0"/>
              <a:t>szembeni igényeiket</a:t>
            </a:r>
          </a:p>
          <a:p>
            <a:r>
              <a:rPr lang="hu-HU" sz="2000" dirty="0" err="1"/>
              <a:t>bizt</a:t>
            </a:r>
            <a:r>
              <a:rPr lang="hu-HU" sz="2000" dirty="0"/>
              <a:t>. összeg </a:t>
            </a:r>
            <a:r>
              <a:rPr lang="hu-HU" sz="2000" dirty="0" smtClean="0"/>
              <a:t>10%-</a:t>
            </a:r>
            <a:r>
              <a:rPr lang="hu-HU" sz="2000" dirty="0"/>
              <a:t>ig</a:t>
            </a:r>
            <a:r>
              <a:rPr lang="hu-HU" sz="2000" dirty="0" smtClean="0"/>
              <a:t>: jogi képviselet költségei,</a:t>
            </a:r>
          </a:p>
          <a:p>
            <a:r>
              <a:rPr lang="hu-HU" sz="2000" dirty="0"/>
              <a:t>tűz, robbanás, vagy vezetékekből és azok szerelvényeiből kiömlő víz vagy gőz által okozott </a:t>
            </a:r>
            <a:r>
              <a:rPr lang="hu-HU" sz="2000" dirty="0" smtClean="0"/>
              <a:t>károk, </a:t>
            </a:r>
            <a:r>
              <a:rPr lang="hu-HU" sz="2000" dirty="0"/>
              <a:t>amelyek miatt a bérbeadó - a Polgári Törvénykönyv 6:333. § (1) </a:t>
            </a:r>
            <a:r>
              <a:rPr lang="hu-HU" sz="2000" dirty="0" err="1"/>
              <a:t>bek</a:t>
            </a:r>
            <a:r>
              <a:rPr lang="hu-HU" sz="2000" dirty="0"/>
              <a:t>. szerinti rendeltetésellenes vagy szerződésellenes használat alapján </a:t>
            </a:r>
            <a:r>
              <a:rPr lang="hu-HU" sz="2000" dirty="0" smtClean="0"/>
              <a:t>- </a:t>
            </a:r>
            <a:r>
              <a:rPr lang="hu-HU" sz="2000" dirty="0"/>
              <a:t>igényt érvényesít a biztosított bérlővel szemben.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276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Kockázatok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2563" y="1315092"/>
            <a:ext cx="50638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Alap</a:t>
            </a:r>
            <a:r>
              <a:rPr lang="hu-HU" dirty="0" smtClean="0"/>
              <a:t> </a:t>
            </a:r>
            <a:r>
              <a:rPr lang="hu-HU" sz="2400" dirty="0" smtClean="0"/>
              <a:t>kockázatok</a:t>
            </a:r>
          </a:p>
          <a:p>
            <a:r>
              <a:rPr lang="hu-HU" dirty="0" smtClean="0"/>
              <a:t>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Tűz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Villámcsapás elsődleges és másodlagos hatása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Robbanás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Árvíz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Vihar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Felhőszakadás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Csőtörés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Hó nyomás </a:t>
            </a:r>
          </a:p>
          <a:p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5657636" y="193064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Jégverés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Földcsuszamlás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Kő- és földomlás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Idegen tárgyak rádőlése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Ismeretlen építmény, üreg beomlása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Idegen jármű ütközése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Légi jármű, műhold ütközése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Lakás bejárati ajtó rongálás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Közös tulajdonban lévő ingóság betöréses lopás, rongálás </a:t>
            </a:r>
          </a:p>
        </p:txBody>
      </p:sp>
    </p:spTree>
    <p:extLst>
      <p:ext uri="{BB962C8B-B14F-4D97-AF65-F5344CB8AC3E}">
        <p14:creationId xmlns:p14="http://schemas.microsoft.com/office/powerpoint/2010/main" val="35351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Kiegészítő fedezetek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2562" y="1322192"/>
            <a:ext cx="10694075" cy="650446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Közös képviselők és társasházkezelők felelősségbiztosítása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62" y="3708970"/>
            <a:ext cx="5464838" cy="303472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03432" y="1828800"/>
            <a:ext cx="6924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Tevékenységből eredő valamely kötelezettségét felróható módon megszegi, és ezzel a kötelezettségszegéssel </a:t>
            </a:r>
            <a:r>
              <a:rPr lang="hu-HU" sz="2400" dirty="0" smtClean="0"/>
              <a:t>a</a:t>
            </a:r>
          </a:p>
          <a:p>
            <a:endParaRPr lang="hu-HU" sz="2400" dirty="0"/>
          </a:p>
          <a:p>
            <a:r>
              <a:rPr lang="hu-HU" sz="2400" dirty="0"/>
              <a:t>	- társasház vagyonában,</a:t>
            </a:r>
          </a:p>
          <a:p>
            <a:r>
              <a:rPr lang="hu-HU" sz="2400" dirty="0"/>
              <a:t>	- tulajdonostársak vagyonában, </a:t>
            </a:r>
          </a:p>
          <a:p>
            <a:r>
              <a:rPr lang="hu-HU" sz="2400" dirty="0"/>
              <a:t>	- tulajdonostársak életében vagy egészségében</a:t>
            </a:r>
            <a:r>
              <a:rPr lang="hu-HU" sz="2400" dirty="0" smtClean="0"/>
              <a:t>, </a:t>
            </a:r>
          </a:p>
          <a:p>
            <a:endParaRPr lang="hu-HU" sz="2400" dirty="0"/>
          </a:p>
          <a:p>
            <a:r>
              <a:rPr lang="hu-HU" sz="2400" dirty="0" smtClean="0"/>
              <a:t>kárt </a:t>
            </a:r>
            <a:r>
              <a:rPr lang="hu-HU" sz="2400" dirty="0"/>
              <a:t>okoz és a bekövetkezett kárért a biztosított a magyar jog szabályai szerint kártérítési felelősséggel tartozik.</a:t>
            </a:r>
          </a:p>
        </p:txBody>
      </p:sp>
    </p:spTree>
    <p:extLst>
      <p:ext uri="{BB962C8B-B14F-4D97-AF65-F5344CB8AC3E}">
        <p14:creationId xmlns:p14="http://schemas.microsoft.com/office/powerpoint/2010/main" val="7858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Kiegészítő fedezetek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9441" y="1250138"/>
            <a:ext cx="10515600" cy="5222581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LIFT- ÉS KÖZPONTI KLÍMABERENDEZÉS GÉPTÖRÉS-BIZTOSÍTÁS </a:t>
            </a:r>
            <a:r>
              <a:rPr lang="hu-HU" dirty="0" smtClean="0"/>
              <a:t>	</a:t>
            </a:r>
          </a:p>
          <a:p>
            <a:pPr marL="0" indent="0">
              <a:buNone/>
            </a:pPr>
            <a:r>
              <a:rPr lang="hu-HU" sz="2400" b="1" dirty="0" smtClean="0"/>
              <a:t>Géptörés</a:t>
            </a:r>
            <a:r>
              <a:rPr lang="hu-HU" sz="2400" dirty="0" smtClean="0"/>
              <a:t>: véletlen</a:t>
            </a:r>
            <a:r>
              <a:rPr lang="hu-HU" sz="2400" dirty="0"/>
              <a:t>, váratlan előre nem látható formában fellépő </a:t>
            </a:r>
            <a:r>
              <a:rPr lang="hu-HU" sz="2400" dirty="0" smtClean="0"/>
              <a:t>töréskár, </a:t>
            </a:r>
            <a:r>
              <a:rPr lang="hu-HU" sz="2400" dirty="0"/>
              <a:t>mely </a:t>
            </a:r>
            <a:r>
              <a:rPr lang="hu-HU" sz="2400" dirty="0" smtClean="0"/>
              <a:t>részleges </a:t>
            </a:r>
            <a:r>
              <a:rPr lang="hu-HU" sz="2400" dirty="0"/>
              <a:t>vagy teljes </a:t>
            </a:r>
            <a:r>
              <a:rPr lang="hu-HU" sz="2400" dirty="0" smtClean="0"/>
              <a:t>működésképtelenséget eredményez.</a:t>
            </a:r>
            <a:endParaRPr lang="hu-HU" sz="2200" dirty="0" smtClean="0"/>
          </a:p>
          <a:p>
            <a:pPr marL="0" indent="0">
              <a:buNone/>
            </a:pPr>
            <a:r>
              <a:rPr lang="hu-HU" sz="2400" b="1" dirty="0" smtClean="0"/>
              <a:t>Gépbaleset: </a:t>
            </a:r>
            <a:r>
              <a:rPr lang="hu-HU" sz="2400" dirty="0"/>
              <a:t>véletlen külső erőhatás, baleset miatt bekövetkező </a:t>
            </a:r>
            <a:r>
              <a:rPr lang="hu-HU" sz="2400" dirty="0" smtClean="0"/>
              <a:t>kár, </a:t>
            </a:r>
            <a:r>
              <a:rPr lang="hu-HU" sz="2400" dirty="0"/>
              <a:t>mely </a:t>
            </a:r>
            <a:r>
              <a:rPr lang="hu-HU" sz="2400" dirty="0" smtClean="0"/>
              <a:t>részleges </a:t>
            </a:r>
            <a:r>
              <a:rPr lang="hu-HU" sz="2400" dirty="0"/>
              <a:t>vagy teljes </a:t>
            </a:r>
            <a:r>
              <a:rPr lang="hu-HU" sz="2400" dirty="0" smtClean="0"/>
              <a:t>működésképtelenséget eredményez.</a:t>
            </a:r>
          </a:p>
          <a:p>
            <a:pPr marL="0" lvl="0" indent="0">
              <a:buNone/>
            </a:pPr>
            <a:endParaRPr lang="hu-HU" sz="2400" b="1" dirty="0" smtClean="0"/>
          </a:p>
          <a:p>
            <a:pPr marL="0" lvl="0" indent="0">
              <a:buNone/>
            </a:pPr>
            <a:r>
              <a:rPr lang="hu-HU" sz="2400" b="1" dirty="0" smtClean="0"/>
              <a:t>Kizárás</a:t>
            </a:r>
            <a:r>
              <a:rPr lang="hu-HU" sz="2400" b="1" dirty="0"/>
              <a:t>: </a:t>
            </a:r>
            <a:endParaRPr lang="hu-HU" sz="2400" b="1" dirty="0" smtClean="0"/>
          </a:p>
          <a:p>
            <a:pPr lvl="0"/>
            <a:r>
              <a:rPr lang="hu-HU" sz="2400" dirty="0" smtClean="0"/>
              <a:t>próbaüzem,</a:t>
            </a:r>
            <a:r>
              <a:rPr lang="hu-HU" sz="2400" dirty="0"/>
              <a:t> </a:t>
            </a:r>
            <a:r>
              <a:rPr lang="hu-HU" sz="2400" dirty="0" smtClean="0"/>
              <a:t>		</a:t>
            </a:r>
          </a:p>
          <a:p>
            <a:pPr lvl="0"/>
            <a:r>
              <a:rPr lang="hu-HU" sz="2400" dirty="0" smtClean="0"/>
              <a:t>biztonsági </a:t>
            </a:r>
            <a:r>
              <a:rPr lang="hu-HU" sz="2400" dirty="0"/>
              <a:t>határt meghaladó üzemi próba,</a:t>
            </a:r>
          </a:p>
          <a:p>
            <a:pPr lvl="0"/>
            <a:r>
              <a:rPr lang="hu-HU" sz="2400" dirty="0"/>
              <a:t>telephelyen kívüli </a:t>
            </a:r>
            <a:r>
              <a:rPr lang="hu-HU" sz="2400" dirty="0" smtClean="0"/>
              <a:t>szállítás	</a:t>
            </a:r>
          </a:p>
          <a:p>
            <a:pPr lvl="0"/>
            <a:r>
              <a:rPr lang="hu-HU" sz="2400" dirty="0" smtClean="0"/>
              <a:t>szándékos túlterhelés,</a:t>
            </a:r>
            <a:endParaRPr lang="hu-HU" sz="2400" dirty="0"/>
          </a:p>
          <a:p>
            <a:pPr marL="0" indent="0">
              <a:buNone/>
            </a:pPr>
            <a:endParaRPr lang="hu-HU" sz="2400" b="1" dirty="0"/>
          </a:p>
          <a:p>
            <a:pPr lvl="1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589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Kiegészítő fedezetek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Lakás asszisztencia kiegészítő fedezet</a:t>
            </a:r>
          </a:p>
          <a:p>
            <a:pPr marL="0" indent="0">
              <a:buNone/>
            </a:pPr>
            <a:endParaRPr lang="hu-HU" b="1" dirty="0" smtClean="0"/>
          </a:p>
          <a:p>
            <a:pPr lvl="0"/>
            <a:r>
              <a:rPr lang="hu-HU" sz="2400" dirty="0"/>
              <a:t>Villanyszerelés </a:t>
            </a:r>
          </a:p>
          <a:p>
            <a:pPr lvl="0"/>
            <a:r>
              <a:rPr lang="hu-HU" sz="2400" dirty="0"/>
              <a:t>Vízvezeték-szerelés </a:t>
            </a:r>
          </a:p>
          <a:p>
            <a:pPr lvl="0"/>
            <a:r>
              <a:rPr lang="hu-HU" sz="2400" dirty="0"/>
              <a:t>Gázvezeték szerelés </a:t>
            </a:r>
          </a:p>
          <a:p>
            <a:pPr lvl="0"/>
            <a:r>
              <a:rPr lang="hu-HU" sz="2400" dirty="0"/>
              <a:t>Dugulás-elhárítás, </a:t>
            </a:r>
          </a:p>
          <a:p>
            <a:pPr lvl="0"/>
            <a:r>
              <a:rPr lang="hu-HU" sz="2400" dirty="0"/>
              <a:t>Zárszerelés, </a:t>
            </a:r>
          </a:p>
          <a:p>
            <a:pPr lvl="0"/>
            <a:r>
              <a:rPr lang="hu-HU" sz="2400" dirty="0"/>
              <a:t>Üvegezés </a:t>
            </a:r>
          </a:p>
          <a:p>
            <a:pPr lvl="0"/>
            <a:r>
              <a:rPr lang="hu-HU" sz="2400" dirty="0"/>
              <a:t>Tetőfedés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88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Kockázatok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2563" y="1345914"/>
            <a:ext cx="109817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Kiegészítő kockázatok</a:t>
            </a:r>
          </a:p>
          <a:p>
            <a:r>
              <a:rPr lang="hu-HU" dirty="0" smtClean="0"/>
              <a:t> 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Földrengés </a:t>
            </a:r>
            <a:r>
              <a:rPr lang="hu-HU" sz="2400" dirty="0"/>
              <a:t>biztosítás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Üvegbiztosítás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Tető- és panelhézag beázás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Épület használói felelősségbiztosítás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Társasházi közös képviselők és Társasházkezelők felelősségbiztosítása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Rongálási károk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Lift és központi klímaberendezés géptörés-biztosítása </a:t>
            </a:r>
            <a:endParaRPr lang="hu-HU" sz="2400" dirty="0" smtClean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604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Kockázatok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7742" y="1367733"/>
            <a:ext cx="54549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Egyedi záradékok</a:t>
            </a:r>
          </a:p>
          <a:p>
            <a:r>
              <a:rPr lang="hu-HU" dirty="0" smtClean="0"/>
              <a:t> 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Elfolyt víz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Rágcsálók által okozott kár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Lakás asszisztencia szolgáltatás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Építés-szerelés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Tűzkár nélküli füst és korom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stb....</a:t>
            </a:r>
            <a:endParaRPr lang="hu-HU" sz="2000" dirty="0"/>
          </a:p>
        </p:txBody>
      </p:sp>
      <p:pic>
        <p:nvPicPr>
          <p:cNvPr id="1026" name="Picture 2" descr="Architect in helmet with blueprints looks at camera in a building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60" y="904090"/>
            <a:ext cx="3903599" cy="26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88" y="2753474"/>
            <a:ext cx="2449754" cy="35702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0" y="3745840"/>
            <a:ext cx="381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563" y="63860"/>
            <a:ext cx="8388927" cy="1089529"/>
          </a:xfrm>
        </p:spPr>
        <p:txBody>
          <a:bodyPr/>
          <a:lstStyle/>
          <a:p>
            <a:r>
              <a:rPr lang="hu-HU" dirty="0"/>
              <a:t>Alapfogalmak</a:t>
            </a:r>
            <a:br>
              <a:rPr lang="hu-HU" dirty="0"/>
            </a:b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29119" y="1825625"/>
            <a:ext cx="5131942" cy="5984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b="1" dirty="0" smtClean="0">
                <a:solidFill>
                  <a:schemeClr val="accent2"/>
                </a:solidFill>
              </a:rPr>
              <a:t>Általános biztosítási feltételek</a:t>
            </a:r>
          </a:p>
          <a:p>
            <a:endParaRPr lang="hu-HU" dirty="0"/>
          </a:p>
          <a:p>
            <a:r>
              <a:rPr lang="hu-HU" sz="2000" b="1" dirty="0" smtClean="0"/>
              <a:t>ATLASZ </a:t>
            </a:r>
            <a:r>
              <a:rPr lang="hu-HU" sz="2000" b="1" dirty="0"/>
              <a:t>TÁRSASHÁZ BIZTOSÍTÁS FELTÉTELEI (MJK: ATHB 001-2016) </a:t>
            </a:r>
            <a:endParaRPr lang="hu-HU" sz="2000" b="1" dirty="0" smtClean="0"/>
          </a:p>
          <a:p>
            <a:r>
              <a:rPr lang="hu-HU" sz="2000" b="1" dirty="0" smtClean="0"/>
              <a:t>IPID</a:t>
            </a:r>
            <a:endParaRPr lang="hu-H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6" y="2636733"/>
            <a:ext cx="4392811" cy="367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2400" dirty="0">
                <a:solidFill>
                  <a:schemeClr val="tx1">
                    <a:lumMod val="50000"/>
                  </a:schemeClr>
                </a:solidFill>
              </a:rPr>
              <a:t>Biztosítási </a:t>
            </a:r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</a:rPr>
              <a:t>szerződés</a:t>
            </a:r>
          </a:p>
          <a:p>
            <a:pPr lvl="0"/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</a:rPr>
              <a:t>Biztosítási ajánlat, </a:t>
            </a:r>
          </a:p>
          <a:p>
            <a:pPr lvl="0"/>
            <a:r>
              <a:rPr lang="hu-HU" sz="2400" kern="1200" dirty="0" smtClean="0">
                <a:solidFill>
                  <a:schemeClr val="tx1">
                    <a:lumMod val="50000"/>
                  </a:schemeClr>
                </a:solidFill>
              </a:rPr>
              <a:t>fedezetet </a:t>
            </a:r>
            <a:r>
              <a:rPr lang="hu-HU" sz="2400" kern="1200" dirty="0">
                <a:solidFill>
                  <a:schemeClr val="tx1">
                    <a:lumMod val="50000"/>
                  </a:schemeClr>
                </a:solidFill>
              </a:rPr>
              <a:t>igazoló </a:t>
            </a:r>
            <a:r>
              <a:rPr lang="hu-HU" sz="2400" kern="1200" dirty="0" smtClean="0">
                <a:solidFill>
                  <a:schemeClr val="tx1">
                    <a:lumMod val="50000"/>
                  </a:schemeClr>
                </a:solidFill>
              </a:rPr>
              <a:t>dokumentum </a:t>
            </a:r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</a:rPr>
              <a:t>(kötvény), </a:t>
            </a:r>
          </a:p>
          <a:p>
            <a:pPr lvl="0"/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</a:rPr>
              <a:t>feltétel</a:t>
            </a:r>
            <a:endParaRPr lang="hu-H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174" y="4280943"/>
            <a:ext cx="777917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44185" y="1343346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A biztosítási díj esedékessége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A biztosítási szerződés megszűnése</a:t>
            </a:r>
          </a:p>
          <a:p>
            <a:endParaRPr lang="hu-HU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Biztosítási érdek megszűnése esetén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Díjelmaradás esetén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Felmondás esetén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hu-H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77" y="3375234"/>
            <a:ext cx="3680445" cy="24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Meglévő</a:t>
            </a:r>
            <a:r>
              <a:rPr lang="hu-HU" dirty="0">
                <a:solidFill>
                  <a:schemeClr val="accent2"/>
                </a:solidFill>
              </a:rPr>
              <a:t> </a:t>
            </a:r>
            <a:r>
              <a:rPr lang="hu-HU" dirty="0"/>
              <a:t>szerződés felmondása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859016" y="244871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978828" y="159781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Fordulónap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07166" y="1453348"/>
            <a:ext cx="16557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hu-HU" dirty="0"/>
              <a:t>Fordulónap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hu-HU" dirty="0"/>
              <a:t>-30 nap</a:t>
            </a:r>
          </a:p>
        </p:txBody>
      </p:sp>
      <p:sp>
        <p:nvSpPr>
          <p:cNvPr id="7" name="AutoShape 11"/>
          <p:cNvSpPr>
            <a:spLocks/>
          </p:cNvSpPr>
          <p:nvPr/>
        </p:nvSpPr>
        <p:spPr bwMode="auto">
          <a:xfrm rot="-5400000">
            <a:off x="6331921" y="1893880"/>
            <a:ext cx="358775" cy="1512887"/>
          </a:xfrm>
          <a:prstGeom prst="leftBrace">
            <a:avLst>
              <a:gd name="adj1" fmla="val 351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754866" y="2880510"/>
            <a:ext cx="1512887" cy="10810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hu-HU" sz="1200" b="1" dirty="0">
                <a:solidFill>
                  <a:schemeClr val="bg1"/>
                </a:solidFill>
              </a:rPr>
              <a:t>A meglévő biztosítási szerződés már nem mondható fel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946578" y="2880510"/>
            <a:ext cx="2808288" cy="108108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hu-HU" sz="1200" b="1" dirty="0">
                <a:solidFill>
                  <a:schemeClr val="bg1"/>
                </a:solidFill>
              </a:rPr>
              <a:t>A meglévő biztosítási szerződés felmondása lehetséges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7267753" y="2015314"/>
            <a:ext cx="314575" cy="455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754866" y="2067710"/>
            <a:ext cx="0" cy="4032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1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nnade-téma">
  <a:themeElements>
    <a:clrScheme name="Colonnade s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3004A"/>
      </a:accent1>
      <a:accent2>
        <a:srgbClr val="E4680B"/>
      </a:accent2>
      <a:accent3>
        <a:srgbClr val="008887"/>
      </a:accent3>
      <a:accent4>
        <a:srgbClr val="83B81A"/>
      </a:accent4>
      <a:accent5>
        <a:srgbClr val="009EC5"/>
      </a:accent5>
      <a:accent6>
        <a:srgbClr val="9F469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nnade.potx" id="{F940A49E-D1B4-4BA7-A2D3-1B71F6F814F3}" vid="{98AF52F7-AC1C-48AB-80CF-E76084798C1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Colonnade-16-9</Template>
  <TotalTime>64526</TotalTime>
  <Words>747</Words>
  <Application>Microsoft Office PowerPoint</Application>
  <PresentationFormat>Szélesvásznú</PresentationFormat>
  <Paragraphs>264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Colonnade-téma</vt:lpstr>
      <vt:lpstr>Társasház biztosítások   </vt:lpstr>
      <vt:lpstr>Összefoglaló a termékről</vt:lpstr>
      <vt:lpstr>Kockázatok</vt:lpstr>
      <vt:lpstr>Kockázatok</vt:lpstr>
      <vt:lpstr>Kockázatok</vt:lpstr>
      <vt:lpstr>Alapfogalmak </vt:lpstr>
      <vt:lpstr>Alapfogalmak</vt:lpstr>
      <vt:lpstr>Alapfogalmak</vt:lpstr>
      <vt:lpstr>Meglévő szerződés felmondása</vt:lpstr>
      <vt:lpstr>Az új szerződés létrejötte </vt:lpstr>
      <vt:lpstr>Alapfogalmak</vt:lpstr>
      <vt:lpstr>Alapfogalmak</vt:lpstr>
      <vt:lpstr>Alapfogalmak</vt:lpstr>
      <vt:lpstr>A biztosított (szerződő) és a biztosító kötelezettségei</vt:lpstr>
      <vt:lpstr>Alapfogalmak</vt:lpstr>
      <vt:lpstr>Biztosítható vagyontárgyak </vt:lpstr>
      <vt:lpstr>Biztosítható vagyontárgyak</vt:lpstr>
      <vt:lpstr>Épület tartozékai</vt:lpstr>
      <vt:lpstr>Biztosítási összeg meghatározása </vt:lpstr>
      <vt:lpstr>Értékkövetés</vt:lpstr>
      <vt:lpstr>Biztosítási események</vt:lpstr>
      <vt:lpstr>Tűzkockázatok</vt:lpstr>
      <vt:lpstr>Elemi kár kockázatok</vt:lpstr>
      <vt:lpstr>Elemi kár kockázatok</vt:lpstr>
      <vt:lpstr>Egyéb kockázatok</vt:lpstr>
      <vt:lpstr>Elemi kár kockázatok</vt:lpstr>
      <vt:lpstr>Kiegészítő fedezetek</vt:lpstr>
      <vt:lpstr>Kiegészítő fedezetek</vt:lpstr>
      <vt:lpstr>Kiegészítő fedezetek</vt:lpstr>
      <vt:lpstr>Kiegészítő fedezetek</vt:lpstr>
      <vt:lpstr>Kiegészítő fedezetek</vt:lpstr>
      <vt:lpstr>Kiegészítő fedezetek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ATLASZ TÁRSASHÁZBIZTOSÍTÁS</dc:title>
  <dc:creator>Jónás Gábor</dc:creator>
  <cp:lastModifiedBy>Jónás Gábor</cp:lastModifiedBy>
  <cp:revision>83</cp:revision>
  <dcterms:created xsi:type="dcterms:W3CDTF">2017-02-06T13:14:08Z</dcterms:created>
  <dcterms:modified xsi:type="dcterms:W3CDTF">2018-06-19T13:15:36Z</dcterms:modified>
</cp:coreProperties>
</file>